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4" r:id="rId7"/>
    <p:sldId id="259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81"/>
    <p:restoredTop sz="95735"/>
  </p:normalViewPr>
  <p:slideViewPr>
    <p:cSldViewPr snapToGrid="0" snapToObjects="1">
      <p:cViewPr varScale="1">
        <p:scale>
          <a:sx n="139" d="100"/>
          <a:sy n="139" d="100"/>
        </p:scale>
        <p:origin x="176" y="4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3/16/22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3/16/22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3/16/22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3/16/22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3/16/22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3/16/22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3/16/22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3/16/22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3/16/22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3/16/22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3/16/22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3/16/22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3/16/22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3/16/22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3/16/22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3/16/22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3/16/22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3/16/22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F711A-84A4-DD43-B241-3C914E9788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Anomalous Penguins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39CAC9-A222-B548-9ADB-59F855EE38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Violations in lepton universality and Testing the standard model using </a:t>
            </a:r>
            <a:r>
              <a:rPr lang="en-GB" dirty="0"/>
              <a:t>flavour</a:t>
            </a:r>
          </a:p>
        </p:txBody>
      </p:sp>
    </p:spTree>
    <p:extLst>
      <p:ext uri="{BB962C8B-B14F-4D97-AF65-F5344CB8AC3E}">
        <p14:creationId xmlns:p14="http://schemas.microsoft.com/office/powerpoint/2010/main" val="3412105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5F3FC718-FDE3-4EF7-921E-A5F374EAF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E8EAF4-1126-C045-B467-67B24F393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855" y="1447799"/>
            <a:ext cx="3108626" cy="1444752"/>
          </a:xfrm>
        </p:spPr>
        <p:txBody>
          <a:bodyPr anchor="b">
            <a:normAutofit/>
          </a:bodyPr>
          <a:lstStyle/>
          <a:p>
            <a:r>
              <a:rPr lang="en-US" sz="3200">
                <a:solidFill>
                  <a:srgbClr val="EBEBEB"/>
                </a:solidFill>
              </a:rPr>
              <a:t>The Standard Model</a:t>
            </a:r>
          </a:p>
        </p:txBody>
      </p:sp>
      <p:sp>
        <p:nvSpPr>
          <p:cNvPr id="73" name="Freeform 11">
            <a:extLst>
              <a:ext uri="{FF2B5EF4-FFF2-40B4-BE49-F238E27FC236}">
                <a16:creationId xmlns:a16="http://schemas.microsoft.com/office/drawing/2014/main" id="{FAA0F719-3DC8-4F08-AD8F-5A845658CB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4811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5" name="Freeform: Shape 74">
            <a:extLst>
              <a:ext uri="{FF2B5EF4-FFF2-40B4-BE49-F238E27FC236}">
                <a16:creationId xmlns:a16="http://schemas.microsoft.com/office/drawing/2014/main" id="{7DCB61BE-FA0F-4EFB-BE0E-268BAD8E30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4747655" y="-586345"/>
            <a:ext cx="6858001" cy="8030691"/>
          </a:xfrm>
          <a:custGeom>
            <a:avLst/>
            <a:gdLst>
              <a:gd name="connsiteX0" fmla="*/ 6858001 w 6858001"/>
              <a:gd name="connsiteY0" fmla="*/ 1177 h 8030691"/>
              <a:gd name="connsiteX1" fmla="*/ 6858001 w 6858001"/>
              <a:gd name="connsiteY1" fmla="*/ 1344715 h 8030691"/>
              <a:gd name="connsiteX2" fmla="*/ 6858000 w 6858001"/>
              <a:gd name="connsiteY2" fmla="*/ 1344715 h 8030691"/>
              <a:gd name="connsiteX3" fmla="*/ 6858000 w 6858001"/>
              <a:gd name="connsiteY3" fmla="*/ 8030691 h 8030691"/>
              <a:gd name="connsiteX4" fmla="*/ 0 w 6858001"/>
              <a:gd name="connsiteY4" fmla="*/ 8030690 h 8030691"/>
              <a:gd name="connsiteX5" fmla="*/ 0 w 6858001"/>
              <a:gd name="connsiteY5" fmla="*/ 477747 h 8030691"/>
              <a:gd name="connsiteX6" fmla="*/ 1 w 6858001"/>
              <a:gd name="connsiteY6" fmla="*/ 477747 h 8030691"/>
              <a:gd name="connsiteX7" fmla="*/ 1 w 6858001"/>
              <a:gd name="connsiteY7" fmla="*/ 0 h 8030691"/>
              <a:gd name="connsiteX8" fmla="*/ 40463 w 6858001"/>
              <a:gd name="connsiteY8" fmla="*/ 5883 h 8030691"/>
              <a:gd name="connsiteX9" fmla="*/ 159107 w 6858001"/>
              <a:gd name="connsiteY9" fmla="*/ 23196 h 8030691"/>
              <a:gd name="connsiteX10" fmla="*/ 245518 w 6858001"/>
              <a:gd name="connsiteY10" fmla="*/ 35299 h 8030691"/>
              <a:gd name="connsiteX11" fmla="*/ 348388 w 6858001"/>
              <a:gd name="connsiteY11" fmla="*/ 48074 h 8030691"/>
              <a:gd name="connsiteX12" fmla="*/ 470460 w 6858001"/>
              <a:gd name="connsiteY12" fmla="*/ 63370 h 8030691"/>
              <a:gd name="connsiteX13" fmla="*/ 605563 w 6858001"/>
              <a:gd name="connsiteY13" fmla="*/ 79507 h 8030691"/>
              <a:gd name="connsiteX14" fmla="*/ 757810 w 6858001"/>
              <a:gd name="connsiteY14" fmla="*/ 96484 h 8030691"/>
              <a:gd name="connsiteX15" fmla="*/ 923774 w 6858001"/>
              <a:gd name="connsiteY15" fmla="*/ 114469 h 8030691"/>
              <a:gd name="connsiteX16" fmla="*/ 1104139 w 6858001"/>
              <a:gd name="connsiteY16" fmla="*/ 132455 h 8030691"/>
              <a:gd name="connsiteX17" fmla="*/ 1296163 w 6858001"/>
              <a:gd name="connsiteY17" fmla="*/ 150776 h 8030691"/>
              <a:gd name="connsiteX18" fmla="*/ 1503275 w 6858001"/>
              <a:gd name="connsiteY18" fmla="*/ 167753 h 8030691"/>
              <a:gd name="connsiteX19" fmla="*/ 1719988 w 6858001"/>
              <a:gd name="connsiteY19" fmla="*/ 184058 h 8030691"/>
              <a:gd name="connsiteX20" fmla="*/ 1949045 w 6858001"/>
              <a:gd name="connsiteY20" fmla="*/ 198850 h 8030691"/>
              <a:gd name="connsiteX21" fmla="*/ 2187703 w 6858001"/>
              <a:gd name="connsiteY21" fmla="*/ 212969 h 8030691"/>
              <a:gd name="connsiteX22" fmla="*/ 2436649 w 6858001"/>
              <a:gd name="connsiteY22" fmla="*/ 226249 h 8030691"/>
              <a:gd name="connsiteX23" fmla="*/ 2564208 w 6858001"/>
              <a:gd name="connsiteY23" fmla="*/ 230955 h 8030691"/>
              <a:gd name="connsiteX24" fmla="*/ 2694509 w 6858001"/>
              <a:gd name="connsiteY24" fmla="*/ 236166 h 8030691"/>
              <a:gd name="connsiteX25" fmla="*/ 2826869 w 6858001"/>
              <a:gd name="connsiteY25" fmla="*/ 241040 h 8030691"/>
              <a:gd name="connsiteX26" fmla="*/ 2959914 w 6858001"/>
              <a:gd name="connsiteY26" fmla="*/ 244234 h 8030691"/>
              <a:gd name="connsiteX27" fmla="*/ 3095702 w 6858001"/>
              <a:gd name="connsiteY27" fmla="*/ 247092 h 8030691"/>
              <a:gd name="connsiteX28" fmla="*/ 3232862 w 6858001"/>
              <a:gd name="connsiteY28" fmla="*/ 250117 h 8030691"/>
              <a:gd name="connsiteX29" fmla="*/ 3372766 w 6858001"/>
              <a:gd name="connsiteY29" fmla="*/ 252134 h 8030691"/>
              <a:gd name="connsiteX30" fmla="*/ 3514040 w 6858001"/>
              <a:gd name="connsiteY30" fmla="*/ 252134 h 8030691"/>
              <a:gd name="connsiteX31" fmla="*/ 3656686 w 6858001"/>
              <a:gd name="connsiteY31" fmla="*/ 253143 h 8030691"/>
              <a:gd name="connsiteX32" fmla="*/ 3800705 w 6858001"/>
              <a:gd name="connsiteY32" fmla="*/ 252134 h 8030691"/>
              <a:gd name="connsiteX33" fmla="*/ 3946780 w 6858001"/>
              <a:gd name="connsiteY33" fmla="*/ 250117 h 8030691"/>
              <a:gd name="connsiteX34" fmla="*/ 4092856 w 6858001"/>
              <a:gd name="connsiteY34" fmla="*/ 248268 h 8030691"/>
              <a:gd name="connsiteX35" fmla="*/ 4240988 w 6858001"/>
              <a:gd name="connsiteY35" fmla="*/ 244234 h 8030691"/>
              <a:gd name="connsiteX36" fmla="*/ 4390492 w 6858001"/>
              <a:gd name="connsiteY36" fmla="*/ 240032 h 8030691"/>
              <a:gd name="connsiteX37" fmla="*/ 4539997 w 6858001"/>
              <a:gd name="connsiteY37" fmla="*/ 235157 h 8030691"/>
              <a:gd name="connsiteX38" fmla="*/ 4690873 w 6858001"/>
              <a:gd name="connsiteY38" fmla="*/ 228266 h 8030691"/>
              <a:gd name="connsiteX39" fmla="*/ 4843120 w 6858001"/>
              <a:gd name="connsiteY39" fmla="*/ 220029 h 8030691"/>
              <a:gd name="connsiteX40" fmla="*/ 4996054 w 6858001"/>
              <a:gd name="connsiteY40" fmla="*/ 212129 h 8030691"/>
              <a:gd name="connsiteX41" fmla="*/ 5148987 w 6858001"/>
              <a:gd name="connsiteY41" fmla="*/ 202044 h 8030691"/>
              <a:gd name="connsiteX42" fmla="*/ 5303978 w 6858001"/>
              <a:gd name="connsiteY42" fmla="*/ 189941 h 8030691"/>
              <a:gd name="connsiteX43" fmla="*/ 5456911 w 6858001"/>
              <a:gd name="connsiteY43" fmla="*/ 177839 h 8030691"/>
              <a:gd name="connsiteX44" fmla="*/ 5612588 w 6858001"/>
              <a:gd name="connsiteY44" fmla="*/ 163887 h 8030691"/>
              <a:gd name="connsiteX45" fmla="*/ 5768950 w 6858001"/>
              <a:gd name="connsiteY45" fmla="*/ 148591 h 8030691"/>
              <a:gd name="connsiteX46" fmla="*/ 5923255 w 6858001"/>
              <a:gd name="connsiteY46" fmla="*/ 132455 h 8030691"/>
              <a:gd name="connsiteX47" fmla="*/ 6079618 w 6858001"/>
              <a:gd name="connsiteY47" fmla="*/ 113629 h 8030691"/>
              <a:gd name="connsiteX48" fmla="*/ 6235294 w 6858001"/>
              <a:gd name="connsiteY48" fmla="*/ 93458 h 8030691"/>
              <a:gd name="connsiteX49" fmla="*/ 6391657 w 6858001"/>
              <a:gd name="connsiteY49" fmla="*/ 73455 h 8030691"/>
              <a:gd name="connsiteX50" fmla="*/ 6547333 w 6858001"/>
              <a:gd name="connsiteY50" fmla="*/ 50091 h 8030691"/>
              <a:gd name="connsiteX51" fmla="*/ 6702324 w 6858001"/>
              <a:gd name="connsiteY51" fmla="*/ 26222 h 8030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858001" h="8030691">
                <a:moveTo>
                  <a:pt x="6858001" y="1177"/>
                </a:moveTo>
                <a:lnTo>
                  <a:pt x="6858001" y="1344715"/>
                </a:lnTo>
                <a:lnTo>
                  <a:pt x="6858000" y="1344715"/>
                </a:lnTo>
                <a:lnTo>
                  <a:pt x="6858000" y="8030691"/>
                </a:lnTo>
                <a:lnTo>
                  <a:pt x="0" y="8030690"/>
                </a:lnTo>
                <a:lnTo>
                  <a:pt x="0" y="477747"/>
                </a:lnTo>
                <a:lnTo>
                  <a:pt x="1" y="477747"/>
                </a:lnTo>
                <a:lnTo>
                  <a:pt x="1" y="0"/>
                </a:lnTo>
                <a:lnTo>
                  <a:pt x="40463" y="5883"/>
                </a:lnTo>
                <a:lnTo>
                  <a:pt x="159107" y="23196"/>
                </a:lnTo>
                <a:lnTo>
                  <a:pt x="245518" y="35299"/>
                </a:lnTo>
                <a:lnTo>
                  <a:pt x="348388" y="48074"/>
                </a:lnTo>
                <a:lnTo>
                  <a:pt x="470460" y="63370"/>
                </a:lnTo>
                <a:lnTo>
                  <a:pt x="605563" y="79507"/>
                </a:lnTo>
                <a:lnTo>
                  <a:pt x="757810" y="96484"/>
                </a:lnTo>
                <a:lnTo>
                  <a:pt x="923774" y="114469"/>
                </a:lnTo>
                <a:lnTo>
                  <a:pt x="1104139" y="132455"/>
                </a:lnTo>
                <a:lnTo>
                  <a:pt x="1296163" y="150776"/>
                </a:lnTo>
                <a:lnTo>
                  <a:pt x="1503275" y="167753"/>
                </a:lnTo>
                <a:lnTo>
                  <a:pt x="1719988" y="184058"/>
                </a:lnTo>
                <a:lnTo>
                  <a:pt x="1949045" y="198850"/>
                </a:lnTo>
                <a:lnTo>
                  <a:pt x="2187703" y="212969"/>
                </a:lnTo>
                <a:lnTo>
                  <a:pt x="2436649" y="226249"/>
                </a:lnTo>
                <a:lnTo>
                  <a:pt x="2564208" y="230955"/>
                </a:lnTo>
                <a:lnTo>
                  <a:pt x="2694509" y="236166"/>
                </a:lnTo>
                <a:lnTo>
                  <a:pt x="2826869" y="241040"/>
                </a:lnTo>
                <a:lnTo>
                  <a:pt x="2959914" y="244234"/>
                </a:lnTo>
                <a:lnTo>
                  <a:pt x="3095702" y="247092"/>
                </a:lnTo>
                <a:lnTo>
                  <a:pt x="3232862" y="250117"/>
                </a:lnTo>
                <a:lnTo>
                  <a:pt x="3372766" y="252134"/>
                </a:lnTo>
                <a:lnTo>
                  <a:pt x="3514040" y="252134"/>
                </a:lnTo>
                <a:lnTo>
                  <a:pt x="3656686" y="253143"/>
                </a:lnTo>
                <a:lnTo>
                  <a:pt x="3800705" y="252134"/>
                </a:lnTo>
                <a:lnTo>
                  <a:pt x="3946780" y="250117"/>
                </a:lnTo>
                <a:lnTo>
                  <a:pt x="4092856" y="248268"/>
                </a:lnTo>
                <a:lnTo>
                  <a:pt x="4240988" y="244234"/>
                </a:lnTo>
                <a:lnTo>
                  <a:pt x="4390492" y="240032"/>
                </a:lnTo>
                <a:lnTo>
                  <a:pt x="4539997" y="235157"/>
                </a:lnTo>
                <a:lnTo>
                  <a:pt x="4690873" y="228266"/>
                </a:lnTo>
                <a:lnTo>
                  <a:pt x="4843120" y="220029"/>
                </a:lnTo>
                <a:lnTo>
                  <a:pt x="4996054" y="212129"/>
                </a:lnTo>
                <a:lnTo>
                  <a:pt x="5148987" y="202044"/>
                </a:lnTo>
                <a:lnTo>
                  <a:pt x="5303978" y="189941"/>
                </a:lnTo>
                <a:lnTo>
                  <a:pt x="5456911" y="177839"/>
                </a:lnTo>
                <a:lnTo>
                  <a:pt x="5612588" y="163887"/>
                </a:lnTo>
                <a:lnTo>
                  <a:pt x="5768950" y="148591"/>
                </a:lnTo>
                <a:lnTo>
                  <a:pt x="5923255" y="132455"/>
                </a:lnTo>
                <a:lnTo>
                  <a:pt x="6079618" y="113629"/>
                </a:lnTo>
                <a:lnTo>
                  <a:pt x="6235294" y="93458"/>
                </a:lnTo>
                <a:lnTo>
                  <a:pt x="6391657" y="73455"/>
                </a:lnTo>
                <a:lnTo>
                  <a:pt x="6547333" y="50091"/>
                </a:lnTo>
                <a:lnTo>
                  <a:pt x="6702324" y="26222"/>
                </a:lnTo>
                <a:close/>
              </a:path>
            </a:pathLst>
          </a:custGeom>
          <a:ln>
            <a:noFill/>
          </a:ln>
        </p:spPr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A4B31EAA-7423-46F7-9B90-4AB2B09C35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F395A9-1500-794D-9CB3-EE813623AF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855" y="3072385"/>
            <a:ext cx="3108057" cy="2947415"/>
          </a:xfrm>
        </p:spPr>
        <p:txBody>
          <a:bodyPr>
            <a:normAutofit/>
          </a:bodyPr>
          <a:lstStyle/>
          <a:p>
            <a:r>
              <a:rPr lang="en-US" sz="1400" dirty="0">
                <a:solidFill>
                  <a:srgbClr val="FFFFFF"/>
                </a:solidFill>
              </a:rPr>
              <a:t>Hugely successful theory that describes three out of four fundamental forces</a:t>
            </a:r>
          </a:p>
          <a:p>
            <a:r>
              <a:rPr lang="en-US" sz="1400" dirty="0">
                <a:solidFill>
                  <a:srgbClr val="FFFFFF"/>
                </a:solidFill>
              </a:rPr>
              <a:t>Including the strong, weak, and electromagnetic</a:t>
            </a:r>
          </a:p>
          <a:p>
            <a:r>
              <a:rPr lang="en-US" sz="1400" dirty="0">
                <a:solidFill>
                  <a:srgbClr val="FFFFFF"/>
                </a:solidFill>
              </a:rPr>
              <a:t>Gravity excluded</a:t>
            </a:r>
          </a:p>
          <a:p>
            <a:pPr marL="0" indent="0">
              <a:buNone/>
            </a:pPr>
            <a:endParaRPr lang="en-US" sz="14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1026" name="Picture 2" descr="Quantum Diaries">
            <a:extLst>
              <a:ext uri="{FF2B5EF4-FFF2-40B4-BE49-F238E27FC236}">
                <a16:creationId xmlns:a16="http://schemas.microsoft.com/office/drawing/2014/main" id="{C2D291D6-F0F7-9F41-9B75-DE024AB43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48373" y="1447799"/>
            <a:ext cx="6096002" cy="457200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0439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F3FC718-FDE3-4EF7-921E-A5F374EAF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BCE4F1-7DB7-454A-B7CD-72D9D6736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855" y="1447799"/>
            <a:ext cx="3108626" cy="1444752"/>
          </a:xfrm>
        </p:spPr>
        <p:txBody>
          <a:bodyPr anchor="b">
            <a:normAutofit/>
          </a:bodyPr>
          <a:lstStyle/>
          <a:p>
            <a:r>
              <a:rPr lang="en-US" sz="3200">
                <a:solidFill>
                  <a:srgbClr val="EBEBEB"/>
                </a:solidFill>
              </a:rPr>
              <a:t>Leptons</a:t>
            </a:r>
          </a:p>
        </p:txBody>
      </p:sp>
      <p:sp>
        <p:nvSpPr>
          <p:cNvPr id="11" name="Freeform 11">
            <a:extLst>
              <a:ext uri="{FF2B5EF4-FFF2-40B4-BE49-F238E27FC236}">
                <a16:creationId xmlns:a16="http://schemas.microsoft.com/office/drawing/2014/main" id="{FAA0F719-3DC8-4F08-AD8F-5A845658CB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4811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7DCB61BE-FA0F-4EFB-BE0E-268BAD8E30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4747655" y="-586345"/>
            <a:ext cx="6858001" cy="8030691"/>
          </a:xfrm>
          <a:custGeom>
            <a:avLst/>
            <a:gdLst>
              <a:gd name="connsiteX0" fmla="*/ 6858001 w 6858001"/>
              <a:gd name="connsiteY0" fmla="*/ 1177 h 8030691"/>
              <a:gd name="connsiteX1" fmla="*/ 6858001 w 6858001"/>
              <a:gd name="connsiteY1" fmla="*/ 1344715 h 8030691"/>
              <a:gd name="connsiteX2" fmla="*/ 6858000 w 6858001"/>
              <a:gd name="connsiteY2" fmla="*/ 1344715 h 8030691"/>
              <a:gd name="connsiteX3" fmla="*/ 6858000 w 6858001"/>
              <a:gd name="connsiteY3" fmla="*/ 8030691 h 8030691"/>
              <a:gd name="connsiteX4" fmla="*/ 0 w 6858001"/>
              <a:gd name="connsiteY4" fmla="*/ 8030690 h 8030691"/>
              <a:gd name="connsiteX5" fmla="*/ 0 w 6858001"/>
              <a:gd name="connsiteY5" fmla="*/ 477747 h 8030691"/>
              <a:gd name="connsiteX6" fmla="*/ 1 w 6858001"/>
              <a:gd name="connsiteY6" fmla="*/ 477747 h 8030691"/>
              <a:gd name="connsiteX7" fmla="*/ 1 w 6858001"/>
              <a:gd name="connsiteY7" fmla="*/ 0 h 8030691"/>
              <a:gd name="connsiteX8" fmla="*/ 40463 w 6858001"/>
              <a:gd name="connsiteY8" fmla="*/ 5883 h 8030691"/>
              <a:gd name="connsiteX9" fmla="*/ 159107 w 6858001"/>
              <a:gd name="connsiteY9" fmla="*/ 23196 h 8030691"/>
              <a:gd name="connsiteX10" fmla="*/ 245518 w 6858001"/>
              <a:gd name="connsiteY10" fmla="*/ 35299 h 8030691"/>
              <a:gd name="connsiteX11" fmla="*/ 348388 w 6858001"/>
              <a:gd name="connsiteY11" fmla="*/ 48074 h 8030691"/>
              <a:gd name="connsiteX12" fmla="*/ 470460 w 6858001"/>
              <a:gd name="connsiteY12" fmla="*/ 63370 h 8030691"/>
              <a:gd name="connsiteX13" fmla="*/ 605563 w 6858001"/>
              <a:gd name="connsiteY13" fmla="*/ 79507 h 8030691"/>
              <a:gd name="connsiteX14" fmla="*/ 757810 w 6858001"/>
              <a:gd name="connsiteY14" fmla="*/ 96484 h 8030691"/>
              <a:gd name="connsiteX15" fmla="*/ 923774 w 6858001"/>
              <a:gd name="connsiteY15" fmla="*/ 114469 h 8030691"/>
              <a:gd name="connsiteX16" fmla="*/ 1104139 w 6858001"/>
              <a:gd name="connsiteY16" fmla="*/ 132455 h 8030691"/>
              <a:gd name="connsiteX17" fmla="*/ 1296163 w 6858001"/>
              <a:gd name="connsiteY17" fmla="*/ 150776 h 8030691"/>
              <a:gd name="connsiteX18" fmla="*/ 1503275 w 6858001"/>
              <a:gd name="connsiteY18" fmla="*/ 167753 h 8030691"/>
              <a:gd name="connsiteX19" fmla="*/ 1719988 w 6858001"/>
              <a:gd name="connsiteY19" fmla="*/ 184058 h 8030691"/>
              <a:gd name="connsiteX20" fmla="*/ 1949045 w 6858001"/>
              <a:gd name="connsiteY20" fmla="*/ 198850 h 8030691"/>
              <a:gd name="connsiteX21" fmla="*/ 2187703 w 6858001"/>
              <a:gd name="connsiteY21" fmla="*/ 212969 h 8030691"/>
              <a:gd name="connsiteX22" fmla="*/ 2436649 w 6858001"/>
              <a:gd name="connsiteY22" fmla="*/ 226249 h 8030691"/>
              <a:gd name="connsiteX23" fmla="*/ 2564208 w 6858001"/>
              <a:gd name="connsiteY23" fmla="*/ 230955 h 8030691"/>
              <a:gd name="connsiteX24" fmla="*/ 2694509 w 6858001"/>
              <a:gd name="connsiteY24" fmla="*/ 236166 h 8030691"/>
              <a:gd name="connsiteX25" fmla="*/ 2826869 w 6858001"/>
              <a:gd name="connsiteY25" fmla="*/ 241040 h 8030691"/>
              <a:gd name="connsiteX26" fmla="*/ 2959914 w 6858001"/>
              <a:gd name="connsiteY26" fmla="*/ 244234 h 8030691"/>
              <a:gd name="connsiteX27" fmla="*/ 3095702 w 6858001"/>
              <a:gd name="connsiteY27" fmla="*/ 247092 h 8030691"/>
              <a:gd name="connsiteX28" fmla="*/ 3232862 w 6858001"/>
              <a:gd name="connsiteY28" fmla="*/ 250117 h 8030691"/>
              <a:gd name="connsiteX29" fmla="*/ 3372766 w 6858001"/>
              <a:gd name="connsiteY29" fmla="*/ 252134 h 8030691"/>
              <a:gd name="connsiteX30" fmla="*/ 3514040 w 6858001"/>
              <a:gd name="connsiteY30" fmla="*/ 252134 h 8030691"/>
              <a:gd name="connsiteX31" fmla="*/ 3656686 w 6858001"/>
              <a:gd name="connsiteY31" fmla="*/ 253143 h 8030691"/>
              <a:gd name="connsiteX32" fmla="*/ 3800705 w 6858001"/>
              <a:gd name="connsiteY32" fmla="*/ 252134 h 8030691"/>
              <a:gd name="connsiteX33" fmla="*/ 3946780 w 6858001"/>
              <a:gd name="connsiteY33" fmla="*/ 250117 h 8030691"/>
              <a:gd name="connsiteX34" fmla="*/ 4092856 w 6858001"/>
              <a:gd name="connsiteY34" fmla="*/ 248268 h 8030691"/>
              <a:gd name="connsiteX35" fmla="*/ 4240988 w 6858001"/>
              <a:gd name="connsiteY35" fmla="*/ 244234 h 8030691"/>
              <a:gd name="connsiteX36" fmla="*/ 4390492 w 6858001"/>
              <a:gd name="connsiteY36" fmla="*/ 240032 h 8030691"/>
              <a:gd name="connsiteX37" fmla="*/ 4539997 w 6858001"/>
              <a:gd name="connsiteY37" fmla="*/ 235157 h 8030691"/>
              <a:gd name="connsiteX38" fmla="*/ 4690873 w 6858001"/>
              <a:gd name="connsiteY38" fmla="*/ 228266 h 8030691"/>
              <a:gd name="connsiteX39" fmla="*/ 4843120 w 6858001"/>
              <a:gd name="connsiteY39" fmla="*/ 220029 h 8030691"/>
              <a:gd name="connsiteX40" fmla="*/ 4996054 w 6858001"/>
              <a:gd name="connsiteY40" fmla="*/ 212129 h 8030691"/>
              <a:gd name="connsiteX41" fmla="*/ 5148987 w 6858001"/>
              <a:gd name="connsiteY41" fmla="*/ 202044 h 8030691"/>
              <a:gd name="connsiteX42" fmla="*/ 5303978 w 6858001"/>
              <a:gd name="connsiteY42" fmla="*/ 189941 h 8030691"/>
              <a:gd name="connsiteX43" fmla="*/ 5456911 w 6858001"/>
              <a:gd name="connsiteY43" fmla="*/ 177839 h 8030691"/>
              <a:gd name="connsiteX44" fmla="*/ 5612588 w 6858001"/>
              <a:gd name="connsiteY44" fmla="*/ 163887 h 8030691"/>
              <a:gd name="connsiteX45" fmla="*/ 5768950 w 6858001"/>
              <a:gd name="connsiteY45" fmla="*/ 148591 h 8030691"/>
              <a:gd name="connsiteX46" fmla="*/ 5923255 w 6858001"/>
              <a:gd name="connsiteY46" fmla="*/ 132455 h 8030691"/>
              <a:gd name="connsiteX47" fmla="*/ 6079618 w 6858001"/>
              <a:gd name="connsiteY47" fmla="*/ 113629 h 8030691"/>
              <a:gd name="connsiteX48" fmla="*/ 6235294 w 6858001"/>
              <a:gd name="connsiteY48" fmla="*/ 93458 h 8030691"/>
              <a:gd name="connsiteX49" fmla="*/ 6391657 w 6858001"/>
              <a:gd name="connsiteY49" fmla="*/ 73455 h 8030691"/>
              <a:gd name="connsiteX50" fmla="*/ 6547333 w 6858001"/>
              <a:gd name="connsiteY50" fmla="*/ 50091 h 8030691"/>
              <a:gd name="connsiteX51" fmla="*/ 6702324 w 6858001"/>
              <a:gd name="connsiteY51" fmla="*/ 26222 h 8030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858001" h="8030691">
                <a:moveTo>
                  <a:pt x="6858001" y="1177"/>
                </a:moveTo>
                <a:lnTo>
                  <a:pt x="6858001" y="1344715"/>
                </a:lnTo>
                <a:lnTo>
                  <a:pt x="6858000" y="1344715"/>
                </a:lnTo>
                <a:lnTo>
                  <a:pt x="6858000" y="8030691"/>
                </a:lnTo>
                <a:lnTo>
                  <a:pt x="0" y="8030690"/>
                </a:lnTo>
                <a:lnTo>
                  <a:pt x="0" y="477747"/>
                </a:lnTo>
                <a:lnTo>
                  <a:pt x="1" y="477747"/>
                </a:lnTo>
                <a:lnTo>
                  <a:pt x="1" y="0"/>
                </a:lnTo>
                <a:lnTo>
                  <a:pt x="40463" y="5883"/>
                </a:lnTo>
                <a:lnTo>
                  <a:pt x="159107" y="23196"/>
                </a:lnTo>
                <a:lnTo>
                  <a:pt x="245518" y="35299"/>
                </a:lnTo>
                <a:lnTo>
                  <a:pt x="348388" y="48074"/>
                </a:lnTo>
                <a:lnTo>
                  <a:pt x="470460" y="63370"/>
                </a:lnTo>
                <a:lnTo>
                  <a:pt x="605563" y="79507"/>
                </a:lnTo>
                <a:lnTo>
                  <a:pt x="757810" y="96484"/>
                </a:lnTo>
                <a:lnTo>
                  <a:pt x="923774" y="114469"/>
                </a:lnTo>
                <a:lnTo>
                  <a:pt x="1104139" y="132455"/>
                </a:lnTo>
                <a:lnTo>
                  <a:pt x="1296163" y="150776"/>
                </a:lnTo>
                <a:lnTo>
                  <a:pt x="1503275" y="167753"/>
                </a:lnTo>
                <a:lnTo>
                  <a:pt x="1719988" y="184058"/>
                </a:lnTo>
                <a:lnTo>
                  <a:pt x="1949045" y="198850"/>
                </a:lnTo>
                <a:lnTo>
                  <a:pt x="2187703" y="212969"/>
                </a:lnTo>
                <a:lnTo>
                  <a:pt x="2436649" y="226249"/>
                </a:lnTo>
                <a:lnTo>
                  <a:pt x="2564208" y="230955"/>
                </a:lnTo>
                <a:lnTo>
                  <a:pt x="2694509" y="236166"/>
                </a:lnTo>
                <a:lnTo>
                  <a:pt x="2826869" y="241040"/>
                </a:lnTo>
                <a:lnTo>
                  <a:pt x="2959914" y="244234"/>
                </a:lnTo>
                <a:lnTo>
                  <a:pt x="3095702" y="247092"/>
                </a:lnTo>
                <a:lnTo>
                  <a:pt x="3232862" y="250117"/>
                </a:lnTo>
                <a:lnTo>
                  <a:pt x="3372766" y="252134"/>
                </a:lnTo>
                <a:lnTo>
                  <a:pt x="3514040" y="252134"/>
                </a:lnTo>
                <a:lnTo>
                  <a:pt x="3656686" y="253143"/>
                </a:lnTo>
                <a:lnTo>
                  <a:pt x="3800705" y="252134"/>
                </a:lnTo>
                <a:lnTo>
                  <a:pt x="3946780" y="250117"/>
                </a:lnTo>
                <a:lnTo>
                  <a:pt x="4092856" y="248268"/>
                </a:lnTo>
                <a:lnTo>
                  <a:pt x="4240988" y="244234"/>
                </a:lnTo>
                <a:lnTo>
                  <a:pt x="4390492" y="240032"/>
                </a:lnTo>
                <a:lnTo>
                  <a:pt x="4539997" y="235157"/>
                </a:lnTo>
                <a:lnTo>
                  <a:pt x="4690873" y="228266"/>
                </a:lnTo>
                <a:lnTo>
                  <a:pt x="4843120" y="220029"/>
                </a:lnTo>
                <a:lnTo>
                  <a:pt x="4996054" y="212129"/>
                </a:lnTo>
                <a:lnTo>
                  <a:pt x="5148987" y="202044"/>
                </a:lnTo>
                <a:lnTo>
                  <a:pt x="5303978" y="189941"/>
                </a:lnTo>
                <a:lnTo>
                  <a:pt x="5456911" y="177839"/>
                </a:lnTo>
                <a:lnTo>
                  <a:pt x="5612588" y="163887"/>
                </a:lnTo>
                <a:lnTo>
                  <a:pt x="5768950" y="148591"/>
                </a:lnTo>
                <a:lnTo>
                  <a:pt x="5923255" y="132455"/>
                </a:lnTo>
                <a:lnTo>
                  <a:pt x="6079618" y="113629"/>
                </a:lnTo>
                <a:lnTo>
                  <a:pt x="6235294" y="93458"/>
                </a:lnTo>
                <a:lnTo>
                  <a:pt x="6391657" y="73455"/>
                </a:lnTo>
                <a:lnTo>
                  <a:pt x="6547333" y="50091"/>
                </a:lnTo>
                <a:lnTo>
                  <a:pt x="6702324" y="26222"/>
                </a:lnTo>
                <a:close/>
              </a:path>
            </a:pathLst>
          </a:custGeom>
          <a:ln>
            <a:noFill/>
          </a:ln>
        </p:spPr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4B31EAA-7423-46F7-9B90-4AB2B09C35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E69B1-64EB-6B4B-8261-D2316920E7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855" y="3072385"/>
            <a:ext cx="3108057" cy="2947415"/>
          </a:xfrm>
        </p:spPr>
        <p:txBody>
          <a:bodyPr>
            <a:normAutofit/>
          </a:bodyPr>
          <a:lstStyle/>
          <a:p>
            <a:r>
              <a:rPr lang="en-US" sz="1400">
                <a:solidFill>
                  <a:srgbClr val="FFFFFF"/>
                </a:solidFill>
              </a:rPr>
              <a:t>Elementary particles with half integer spin</a:t>
            </a:r>
          </a:p>
          <a:p>
            <a:r>
              <a:rPr lang="en-US" sz="1400">
                <a:solidFill>
                  <a:srgbClr val="FFFFFF"/>
                </a:solidFill>
              </a:rPr>
              <a:t>Do not undergo strong interactions</a:t>
            </a:r>
          </a:p>
          <a:p>
            <a:r>
              <a:rPr lang="en-US" sz="1400">
                <a:solidFill>
                  <a:srgbClr val="FFFFFF"/>
                </a:solidFill>
              </a:rPr>
              <a:t>Three generations of leptons</a:t>
            </a:r>
          </a:p>
          <a:p>
            <a:r>
              <a:rPr lang="en-US" sz="1400">
                <a:solidFill>
                  <a:srgbClr val="FFFFFF"/>
                </a:solidFill>
              </a:rPr>
              <a:t>Each generation having charged and uncharged particles (neutrinos)</a:t>
            </a:r>
          </a:p>
          <a:p>
            <a:r>
              <a:rPr lang="en-US" sz="1400">
                <a:solidFill>
                  <a:srgbClr val="FFFFFF"/>
                </a:solidFill>
              </a:rPr>
              <a:t>Mediated by the W and Z bosons</a:t>
            </a:r>
          </a:p>
          <a:p>
            <a:endParaRPr lang="en-US" sz="1400">
              <a:solidFill>
                <a:srgbClr val="FFFFFF"/>
              </a:solidFill>
            </a:endParaRPr>
          </a:p>
          <a:p>
            <a:endParaRPr lang="en-US" sz="1400">
              <a:solidFill>
                <a:srgbClr val="FFFFFF"/>
              </a:solidFill>
            </a:endParaRPr>
          </a:p>
          <a:p>
            <a:endParaRPr lang="en-US" sz="1400">
              <a:solidFill>
                <a:srgbClr val="FFFFFF"/>
              </a:solidFill>
            </a:endParaRPr>
          </a:p>
          <a:p>
            <a:endParaRPr lang="en-US" sz="1400">
              <a:solidFill>
                <a:srgbClr val="FFFFFF"/>
              </a:solidFill>
            </a:endParaRPr>
          </a:p>
          <a:p>
            <a:endParaRPr lang="en-US" sz="1400">
              <a:solidFill>
                <a:srgbClr val="FFFFFF"/>
              </a:solidFill>
            </a:endParaRPr>
          </a:p>
        </p:txBody>
      </p:sp>
      <p:pic>
        <p:nvPicPr>
          <p:cNvPr id="4" name="Picture 2" descr="Quantum Diaries">
            <a:extLst>
              <a:ext uri="{FF2B5EF4-FFF2-40B4-BE49-F238E27FC236}">
                <a16:creationId xmlns:a16="http://schemas.microsoft.com/office/drawing/2014/main" id="{F33F9BFF-F866-C847-A110-49BECCF096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2" t="50674" r="18534"/>
          <a:stretch/>
        </p:blipFill>
        <p:spPr bwMode="auto">
          <a:xfrm>
            <a:off x="5048451" y="2213885"/>
            <a:ext cx="6495847" cy="303982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000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1F9C8-F3F5-6A40-B0F2-AAE98224C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Lepton </a:t>
            </a:r>
            <a:r>
              <a:rPr lang="en-US" dirty="0" err="1"/>
              <a:t>Flavour</a:t>
            </a:r>
            <a:r>
              <a:rPr lang="en-US" dirty="0"/>
              <a:t> Universality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3D89AC-1271-2549-8CE3-834D3F2B2AF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The Standard Model currently describes the three charged leptons as identical copies of one another aside from mass differences, which are </a:t>
                </a:r>
              </a:p>
              <a:p>
                <a:r>
                  <a:rPr lang="en-US" dirty="0"/>
                  <a:t>The electroweak coupling of the gauge bosons to leptons is independent of lepton </a:t>
                </a:r>
                <a:r>
                  <a:rPr lang="en-US" dirty="0" err="1"/>
                  <a:t>flavour</a:t>
                </a:r>
                <a:endParaRPr lang="en-US" dirty="0"/>
              </a:p>
              <a:p>
                <a:r>
                  <a:rPr lang="en-US" dirty="0"/>
                  <a:t>This is Lepton </a:t>
                </a:r>
                <a:r>
                  <a:rPr lang="en-US" dirty="0" err="1"/>
                  <a:t>Flavour</a:t>
                </a:r>
                <a:r>
                  <a:rPr lang="en-US" dirty="0"/>
                  <a:t> Universality (LFU) and is a distinctive feature of the SM</a:t>
                </a:r>
              </a:p>
              <a:p>
                <a:r>
                  <a:rPr lang="en-US" dirty="0"/>
                  <a:t>If Lepton </a:t>
                </a:r>
                <a:r>
                  <a:rPr lang="en-US" dirty="0" err="1"/>
                  <a:t>Flavour</a:t>
                </a:r>
                <a:r>
                  <a:rPr lang="en-US" dirty="0"/>
                  <a:t> Universality holds, the ratio between decay rates where the products are electron-positron, muon-antimuon, tau-antitau  should be close to unity</a:t>
                </a:r>
              </a:p>
              <a:p>
                <a:r>
                  <a:rPr lang="en-US" dirty="0"/>
                  <a:t>Differing only via the invariant mass-squared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3D89AC-1271-2549-8CE3-834D3F2B2AF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83" t="-9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2762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B0D87-B4CE-B046-8D9B-4F6166E6C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6256423" cy="1641987"/>
          </a:xfrm>
        </p:spPr>
        <p:txBody>
          <a:bodyPr>
            <a:normAutofit/>
          </a:bodyPr>
          <a:lstStyle/>
          <a:p>
            <a:r>
              <a:rPr lang="en-US" dirty="0"/>
              <a:t>Tests of Lepton </a:t>
            </a:r>
            <a:r>
              <a:rPr lang="en-US" dirty="0" err="1"/>
              <a:t>Flavour</a:t>
            </a:r>
            <a:r>
              <a:rPr lang="en-US" dirty="0"/>
              <a:t> Universality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2E9A6B0-3FF5-F042-BAC5-350A93EF12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" b="21"/>
          <a:stretch/>
        </p:blipFill>
        <p:spPr>
          <a:xfrm>
            <a:off x="7554139" y="609601"/>
            <a:ext cx="3990160" cy="563879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sp>
        <p:nvSpPr>
          <p:cNvPr id="20" name="Rectangle 9">
            <a:extLst>
              <a:ext uri="{FF2B5EF4-FFF2-40B4-BE49-F238E27FC236}">
                <a16:creationId xmlns:a16="http://schemas.microsoft.com/office/drawing/2014/main" id="{0D187C4E-14B9-4504-B200-5127823FA7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BDBE14-0564-5F47-9437-38FDA7E09D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00" y="2438401"/>
            <a:ext cx="6258737" cy="1641987"/>
          </a:xfrm>
        </p:spPr>
        <p:txBody>
          <a:bodyPr>
            <a:normAutofit/>
          </a:bodyPr>
          <a:lstStyle/>
          <a:p>
            <a:r>
              <a:rPr lang="en-US" dirty="0"/>
              <a:t>Test of lepton universality in beauty-quark decays provides evidence for breaking lepton universality with a significance of 3.1</a:t>
            </a:r>
            <a:r>
              <a:rPr lang="el-GR" dirty="0"/>
              <a:t>σ</a:t>
            </a:r>
            <a:endParaRPr lang="en-GB" dirty="0"/>
          </a:p>
          <a:p>
            <a:r>
              <a:rPr lang="en-GB" dirty="0"/>
              <a:t>Calculated double ratio of branching ratio 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90679CEB-3A78-324B-89D8-08C6277A79A9}"/>
              </a:ext>
            </a:extLst>
          </p:cNvPr>
          <p:cNvSpPr txBox="1">
            <a:spLocks/>
          </p:cNvSpPr>
          <p:nvPr/>
        </p:nvSpPr>
        <p:spPr>
          <a:xfrm>
            <a:off x="563617" y="5311962"/>
            <a:ext cx="6258737" cy="11834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GB" dirty="0"/>
              <a:t>Anomaly not quite a 5</a:t>
            </a:r>
            <a:r>
              <a:rPr lang="el-GR" dirty="0"/>
              <a:t>σ</a:t>
            </a:r>
            <a:r>
              <a:rPr lang="en-GB" dirty="0"/>
              <a:t> discovery so systematic significance is not great enough to claim New Physics (NP)</a:t>
            </a:r>
          </a:p>
          <a:p>
            <a:r>
              <a:rPr lang="en-GB" dirty="0"/>
              <a:t>However, provides hints for LFU violation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B0E0EA-F821-F54D-93C6-3531AFCE9E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00" y="4387558"/>
            <a:ext cx="6311207" cy="617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640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99A96-390D-7A4C-97AC-228E26AD5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happening?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062106-C29B-9E49-9B2C-F4C16B23E5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to explain this </a:t>
            </a:r>
          </a:p>
        </p:txBody>
      </p:sp>
    </p:spTree>
    <p:extLst>
      <p:ext uri="{BB962C8B-B14F-4D97-AF65-F5344CB8AC3E}">
        <p14:creationId xmlns:p14="http://schemas.microsoft.com/office/powerpoint/2010/main" val="302424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B4AAD3FD-83A5-4B89-9F8F-01B8870865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E1A736-3C61-0A4B-915E-3F9FB8CBC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1" y="629266"/>
            <a:ext cx="4166510" cy="1622321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Penguin Diagrams</a:t>
            </a:r>
          </a:p>
        </p:txBody>
      </p:sp>
      <p:sp>
        <p:nvSpPr>
          <p:cNvPr id="73" name="Freeform 31">
            <a:extLst>
              <a:ext uri="{FF2B5EF4-FFF2-40B4-BE49-F238E27FC236}">
                <a16:creationId xmlns:a16="http://schemas.microsoft.com/office/drawing/2014/main" id="{61752F1D-FC0F-4103-9584-630E643CCD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94020" y="-1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5" name="Freeform: Shape 74">
            <a:extLst>
              <a:ext uri="{FF2B5EF4-FFF2-40B4-BE49-F238E27FC236}">
                <a16:creationId xmlns:a16="http://schemas.microsoft.com/office/drawing/2014/main" id="{70151CB7-E7DE-4917-B831-01DF9CE013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5270819" y="-63600"/>
            <a:ext cx="6858001" cy="6985200"/>
          </a:xfrm>
          <a:custGeom>
            <a:avLst/>
            <a:gdLst>
              <a:gd name="connsiteX0" fmla="*/ 6858001 w 6858001"/>
              <a:gd name="connsiteY0" fmla="*/ 1177 h 6985200"/>
              <a:gd name="connsiteX1" fmla="*/ 6858001 w 6858001"/>
              <a:gd name="connsiteY1" fmla="*/ 1344715 h 6985200"/>
              <a:gd name="connsiteX2" fmla="*/ 6858000 w 6858001"/>
              <a:gd name="connsiteY2" fmla="*/ 1344715 h 6985200"/>
              <a:gd name="connsiteX3" fmla="*/ 6858000 w 6858001"/>
              <a:gd name="connsiteY3" fmla="*/ 6985200 h 6985200"/>
              <a:gd name="connsiteX4" fmla="*/ 0 w 6858001"/>
              <a:gd name="connsiteY4" fmla="*/ 6985199 h 6985200"/>
              <a:gd name="connsiteX5" fmla="*/ 0 w 6858001"/>
              <a:gd name="connsiteY5" fmla="*/ 886772 h 6985200"/>
              <a:gd name="connsiteX6" fmla="*/ 1 w 6858001"/>
              <a:gd name="connsiteY6" fmla="*/ 886772 h 6985200"/>
              <a:gd name="connsiteX7" fmla="*/ 1 w 6858001"/>
              <a:gd name="connsiteY7" fmla="*/ 0 h 6985200"/>
              <a:gd name="connsiteX8" fmla="*/ 40463 w 6858001"/>
              <a:gd name="connsiteY8" fmla="*/ 5883 h 6985200"/>
              <a:gd name="connsiteX9" fmla="*/ 159107 w 6858001"/>
              <a:gd name="connsiteY9" fmla="*/ 23196 h 6985200"/>
              <a:gd name="connsiteX10" fmla="*/ 245518 w 6858001"/>
              <a:gd name="connsiteY10" fmla="*/ 35299 h 6985200"/>
              <a:gd name="connsiteX11" fmla="*/ 348388 w 6858001"/>
              <a:gd name="connsiteY11" fmla="*/ 48073 h 6985200"/>
              <a:gd name="connsiteX12" fmla="*/ 470460 w 6858001"/>
              <a:gd name="connsiteY12" fmla="*/ 63369 h 6985200"/>
              <a:gd name="connsiteX13" fmla="*/ 605563 w 6858001"/>
              <a:gd name="connsiteY13" fmla="*/ 79506 h 6985200"/>
              <a:gd name="connsiteX14" fmla="*/ 757810 w 6858001"/>
              <a:gd name="connsiteY14" fmla="*/ 96483 h 6985200"/>
              <a:gd name="connsiteX15" fmla="*/ 923774 w 6858001"/>
              <a:gd name="connsiteY15" fmla="*/ 114469 h 6985200"/>
              <a:gd name="connsiteX16" fmla="*/ 1104139 w 6858001"/>
              <a:gd name="connsiteY16" fmla="*/ 132454 h 6985200"/>
              <a:gd name="connsiteX17" fmla="*/ 1296163 w 6858001"/>
              <a:gd name="connsiteY17" fmla="*/ 150776 h 6985200"/>
              <a:gd name="connsiteX18" fmla="*/ 1503275 w 6858001"/>
              <a:gd name="connsiteY18" fmla="*/ 167753 h 6985200"/>
              <a:gd name="connsiteX19" fmla="*/ 1719988 w 6858001"/>
              <a:gd name="connsiteY19" fmla="*/ 184058 h 6985200"/>
              <a:gd name="connsiteX20" fmla="*/ 1949045 w 6858001"/>
              <a:gd name="connsiteY20" fmla="*/ 198849 h 6985200"/>
              <a:gd name="connsiteX21" fmla="*/ 2187703 w 6858001"/>
              <a:gd name="connsiteY21" fmla="*/ 212969 h 6985200"/>
              <a:gd name="connsiteX22" fmla="*/ 2436649 w 6858001"/>
              <a:gd name="connsiteY22" fmla="*/ 226248 h 6985200"/>
              <a:gd name="connsiteX23" fmla="*/ 2564208 w 6858001"/>
              <a:gd name="connsiteY23" fmla="*/ 230955 h 6985200"/>
              <a:gd name="connsiteX24" fmla="*/ 2694509 w 6858001"/>
              <a:gd name="connsiteY24" fmla="*/ 236165 h 6985200"/>
              <a:gd name="connsiteX25" fmla="*/ 2826869 w 6858001"/>
              <a:gd name="connsiteY25" fmla="*/ 241040 h 6985200"/>
              <a:gd name="connsiteX26" fmla="*/ 2959914 w 6858001"/>
              <a:gd name="connsiteY26" fmla="*/ 244234 h 6985200"/>
              <a:gd name="connsiteX27" fmla="*/ 3095702 w 6858001"/>
              <a:gd name="connsiteY27" fmla="*/ 247091 h 6985200"/>
              <a:gd name="connsiteX28" fmla="*/ 3232862 w 6858001"/>
              <a:gd name="connsiteY28" fmla="*/ 250117 h 6985200"/>
              <a:gd name="connsiteX29" fmla="*/ 3372766 w 6858001"/>
              <a:gd name="connsiteY29" fmla="*/ 252134 h 6985200"/>
              <a:gd name="connsiteX30" fmla="*/ 3514040 w 6858001"/>
              <a:gd name="connsiteY30" fmla="*/ 252134 h 6985200"/>
              <a:gd name="connsiteX31" fmla="*/ 3656686 w 6858001"/>
              <a:gd name="connsiteY31" fmla="*/ 253142 h 6985200"/>
              <a:gd name="connsiteX32" fmla="*/ 3800705 w 6858001"/>
              <a:gd name="connsiteY32" fmla="*/ 252134 h 6985200"/>
              <a:gd name="connsiteX33" fmla="*/ 3946780 w 6858001"/>
              <a:gd name="connsiteY33" fmla="*/ 250117 h 6985200"/>
              <a:gd name="connsiteX34" fmla="*/ 4092856 w 6858001"/>
              <a:gd name="connsiteY34" fmla="*/ 248268 h 6985200"/>
              <a:gd name="connsiteX35" fmla="*/ 4240988 w 6858001"/>
              <a:gd name="connsiteY35" fmla="*/ 244234 h 6985200"/>
              <a:gd name="connsiteX36" fmla="*/ 4390492 w 6858001"/>
              <a:gd name="connsiteY36" fmla="*/ 240032 h 6985200"/>
              <a:gd name="connsiteX37" fmla="*/ 4539997 w 6858001"/>
              <a:gd name="connsiteY37" fmla="*/ 235157 h 6985200"/>
              <a:gd name="connsiteX38" fmla="*/ 4690873 w 6858001"/>
              <a:gd name="connsiteY38" fmla="*/ 228266 h 6985200"/>
              <a:gd name="connsiteX39" fmla="*/ 4843120 w 6858001"/>
              <a:gd name="connsiteY39" fmla="*/ 220029 h 6985200"/>
              <a:gd name="connsiteX40" fmla="*/ 4996054 w 6858001"/>
              <a:gd name="connsiteY40" fmla="*/ 212129 h 6985200"/>
              <a:gd name="connsiteX41" fmla="*/ 5148987 w 6858001"/>
              <a:gd name="connsiteY41" fmla="*/ 202044 h 6985200"/>
              <a:gd name="connsiteX42" fmla="*/ 5303978 w 6858001"/>
              <a:gd name="connsiteY42" fmla="*/ 189941 h 6985200"/>
              <a:gd name="connsiteX43" fmla="*/ 5456911 w 6858001"/>
              <a:gd name="connsiteY43" fmla="*/ 177839 h 6985200"/>
              <a:gd name="connsiteX44" fmla="*/ 5612588 w 6858001"/>
              <a:gd name="connsiteY44" fmla="*/ 163887 h 6985200"/>
              <a:gd name="connsiteX45" fmla="*/ 5768950 w 6858001"/>
              <a:gd name="connsiteY45" fmla="*/ 148591 h 6985200"/>
              <a:gd name="connsiteX46" fmla="*/ 5923255 w 6858001"/>
              <a:gd name="connsiteY46" fmla="*/ 132455 h 6985200"/>
              <a:gd name="connsiteX47" fmla="*/ 6079618 w 6858001"/>
              <a:gd name="connsiteY47" fmla="*/ 113629 h 6985200"/>
              <a:gd name="connsiteX48" fmla="*/ 6235294 w 6858001"/>
              <a:gd name="connsiteY48" fmla="*/ 93458 h 6985200"/>
              <a:gd name="connsiteX49" fmla="*/ 6391657 w 6858001"/>
              <a:gd name="connsiteY49" fmla="*/ 73455 h 6985200"/>
              <a:gd name="connsiteX50" fmla="*/ 6547333 w 6858001"/>
              <a:gd name="connsiteY50" fmla="*/ 50091 h 6985200"/>
              <a:gd name="connsiteX51" fmla="*/ 6702324 w 6858001"/>
              <a:gd name="connsiteY51" fmla="*/ 26222 h 698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858001" h="6985200">
                <a:moveTo>
                  <a:pt x="6858001" y="1177"/>
                </a:moveTo>
                <a:lnTo>
                  <a:pt x="6858001" y="1344715"/>
                </a:lnTo>
                <a:lnTo>
                  <a:pt x="6858000" y="1344715"/>
                </a:lnTo>
                <a:lnTo>
                  <a:pt x="6858000" y="6985200"/>
                </a:lnTo>
                <a:lnTo>
                  <a:pt x="0" y="6985199"/>
                </a:lnTo>
                <a:lnTo>
                  <a:pt x="0" y="886772"/>
                </a:lnTo>
                <a:lnTo>
                  <a:pt x="1" y="886772"/>
                </a:lnTo>
                <a:lnTo>
                  <a:pt x="1" y="0"/>
                </a:lnTo>
                <a:lnTo>
                  <a:pt x="40463" y="5883"/>
                </a:lnTo>
                <a:lnTo>
                  <a:pt x="159107" y="23196"/>
                </a:lnTo>
                <a:lnTo>
                  <a:pt x="245518" y="35299"/>
                </a:lnTo>
                <a:lnTo>
                  <a:pt x="348388" y="48073"/>
                </a:lnTo>
                <a:lnTo>
                  <a:pt x="470460" y="63369"/>
                </a:lnTo>
                <a:lnTo>
                  <a:pt x="605563" y="79506"/>
                </a:lnTo>
                <a:lnTo>
                  <a:pt x="757810" y="96483"/>
                </a:lnTo>
                <a:lnTo>
                  <a:pt x="923774" y="114469"/>
                </a:lnTo>
                <a:lnTo>
                  <a:pt x="1104139" y="132454"/>
                </a:lnTo>
                <a:lnTo>
                  <a:pt x="1296163" y="150776"/>
                </a:lnTo>
                <a:lnTo>
                  <a:pt x="1503275" y="167753"/>
                </a:lnTo>
                <a:lnTo>
                  <a:pt x="1719988" y="184058"/>
                </a:lnTo>
                <a:lnTo>
                  <a:pt x="1949045" y="198849"/>
                </a:lnTo>
                <a:lnTo>
                  <a:pt x="2187703" y="212969"/>
                </a:lnTo>
                <a:lnTo>
                  <a:pt x="2436649" y="226248"/>
                </a:lnTo>
                <a:lnTo>
                  <a:pt x="2564208" y="230955"/>
                </a:lnTo>
                <a:lnTo>
                  <a:pt x="2694509" y="236165"/>
                </a:lnTo>
                <a:lnTo>
                  <a:pt x="2826869" y="241040"/>
                </a:lnTo>
                <a:lnTo>
                  <a:pt x="2959914" y="244234"/>
                </a:lnTo>
                <a:lnTo>
                  <a:pt x="3095702" y="247091"/>
                </a:lnTo>
                <a:lnTo>
                  <a:pt x="3232862" y="250117"/>
                </a:lnTo>
                <a:lnTo>
                  <a:pt x="3372766" y="252134"/>
                </a:lnTo>
                <a:lnTo>
                  <a:pt x="3514040" y="252134"/>
                </a:lnTo>
                <a:lnTo>
                  <a:pt x="3656686" y="253142"/>
                </a:lnTo>
                <a:lnTo>
                  <a:pt x="3800705" y="252134"/>
                </a:lnTo>
                <a:lnTo>
                  <a:pt x="3946780" y="250117"/>
                </a:lnTo>
                <a:lnTo>
                  <a:pt x="4092856" y="248268"/>
                </a:lnTo>
                <a:lnTo>
                  <a:pt x="4240988" y="244234"/>
                </a:lnTo>
                <a:lnTo>
                  <a:pt x="4390492" y="240032"/>
                </a:lnTo>
                <a:lnTo>
                  <a:pt x="4539997" y="235157"/>
                </a:lnTo>
                <a:lnTo>
                  <a:pt x="4690873" y="228266"/>
                </a:lnTo>
                <a:lnTo>
                  <a:pt x="4843120" y="220029"/>
                </a:lnTo>
                <a:lnTo>
                  <a:pt x="4996054" y="212129"/>
                </a:lnTo>
                <a:lnTo>
                  <a:pt x="5148987" y="202044"/>
                </a:lnTo>
                <a:lnTo>
                  <a:pt x="5303978" y="189941"/>
                </a:lnTo>
                <a:lnTo>
                  <a:pt x="5456911" y="177839"/>
                </a:lnTo>
                <a:lnTo>
                  <a:pt x="5612588" y="163887"/>
                </a:lnTo>
                <a:lnTo>
                  <a:pt x="5768950" y="148591"/>
                </a:lnTo>
                <a:lnTo>
                  <a:pt x="5923255" y="132455"/>
                </a:lnTo>
                <a:lnTo>
                  <a:pt x="6079618" y="113629"/>
                </a:lnTo>
                <a:lnTo>
                  <a:pt x="6235294" y="93458"/>
                </a:lnTo>
                <a:lnTo>
                  <a:pt x="6391657" y="73455"/>
                </a:lnTo>
                <a:lnTo>
                  <a:pt x="6547333" y="50091"/>
                </a:lnTo>
                <a:lnTo>
                  <a:pt x="6702324" y="26222"/>
                </a:lnTo>
                <a:close/>
              </a:path>
            </a:pathLst>
          </a:custGeom>
          <a:ln>
            <a:noFill/>
          </a:ln>
        </p:spPr>
      </p:sp>
      <p:pic>
        <p:nvPicPr>
          <p:cNvPr id="3074" name="Picture 2" descr="The Penguin Domination | ATLAS Experiment at CERN">
            <a:extLst>
              <a:ext uri="{FF2B5EF4-FFF2-40B4-BE49-F238E27FC236}">
                <a16:creationId xmlns:a16="http://schemas.microsoft.com/office/drawing/2014/main" id="{5A132E6F-C89D-2A4F-8515-6166213FBD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13112" y="647698"/>
            <a:ext cx="4811649" cy="5562601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Rectangle 76">
            <a:extLst>
              <a:ext uri="{FF2B5EF4-FFF2-40B4-BE49-F238E27FC236}">
                <a16:creationId xmlns:a16="http://schemas.microsoft.com/office/drawing/2014/main" id="{A92A1116-1C84-41DF-B803-1F7B0883EC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13613-5DDB-0541-9F82-A15CBB5D1D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4166509" cy="3785419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solidFill>
                  <a:srgbClr val="EBEBEB"/>
                </a:solidFill>
              </a:rPr>
              <a:t>Class of Feynman diagrams which explain the supposed LFU violation</a:t>
            </a:r>
          </a:p>
          <a:p>
            <a:r>
              <a:rPr lang="en-US" dirty="0">
                <a:solidFill>
                  <a:srgbClr val="EBEBEB"/>
                </a:solidFill>
              </a:rPr>
              <a:t>Named due to a game of darts in 1977 John Ellis and a student, Melissa Franklin</a:t>
            </a:r>
          </a:p>
          <a:p>
            <a:r>
              <a:rPr lang="en-US" dirty="0">
                <a:solidFill>
                  <a:srgbClr val="EBEBEB"/>
                </a:solidFill>
              </a:rPr>
              <a:t>Investigate CP violation</a:t>
            </a:r>
          </a:p>
          <a:p>
            <a:r>
              <a:rPr lang="en-US" dirty="0">
                <a:solidFill>
                  <a:srgbClr val="EBEBEB"/>
                </a:solidFill>
              </a:rPr>
              <a:t>Defined by one-loop processes where a quark </a:t>
            </a:r>
            <a:r>
              <a:rPr lang="en-US" u="sng" dirty="0">
                <a:solidFill>
                  <a:srgbClr val="EBEBEB"/>
                </a:solidFill>
              </a:rPr>
              <a:t>temporarily changes </a:t>
            </a:r>
            <a:r>
              <a:rPr lang="en-US" u="sng" dirty="0" err="1">
                <a:solidFill>
                  <a:srgbClr val="EBEBEB"/>
                </a:solidFill>
              </a:rPr>
              <a:t>flavour</a:t>
            </a:r>
            <a:r>
              <a:rPr lang="en-US" u="sng" dirty="0">
                <a:solidFill>
                  <a:srgbClr val="EBEBEB"/>
                </a:solidFill>
              </a:rPr>
              <a:t> </a:t>
            </a:r>
            <a:r>
              <a:rPr lang="en-US" dirty="0">
                <a:solidFill>
                  <a:srgbClr val="EBEBEB"/>
                </a:solidFill>
              </a:rPr>
              <a:t>via a W boson</a:t>
            </a:r>
          </a:p>
          <a:p>
            <a:r>
              <a:rPr lang="en-US" dirty="0">
                <a:solidFill>
                  <a:srgbClr val="EBEBEB"/>
                </a:solidFill>
              </a:rPr>
              <a:t>Explains difference in experimental leptonic gauge coupling between generations</a:t>
            </a:r>
          </a:p>
          <a:p>
            <a:endParaRPr lang="en-US" u="sng" dirty="0">
              <a:solidFill>
                <a:srgbClr val="EBEB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9720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63C58-090B-754D-BD74-77F1A61F1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6256423" cy="1641987"/>
          </a:xfrm>
        </p:spPr>
        <p:txBody>
          <a:bodyPr>
            <a:normAutofit/>
          </a:bodyPr>
          <a:lstStyle/>
          <a:p>
            <a:r>
              <a:rPr lang="en-US"/>
              <a:t>Other Explanations	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C364CD-473D-D44F-A054-878B22444D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" r="4" b="4"/>
          <a:stretch/>
        </p:blipFill>
        <p:spPr>
          <a:xfrm>
            <a:off x="7554139" y="609601"/>
            <a:ext cx="3990160" cy="563879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3000"/>
              </a:prstClr>
            </a:outerShdw>
          </a:effec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D187C4E-14B9-4504-B200-5127823FA7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4244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85AA54CE-915B-344F-87AF-D54057CE3E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00" y="2438401"/>
            <a:ext cx="6258737" cy="3809998"/>
          </a:xfrm>
        </p:spPr>
        <p:txBody>
          <a:bodyPr>
            <a:normAutofit/>
          </a:bodyPr>
          <a:lstStyle/>
          <a:p>
            <a:r>
              <a:rPr lang="en-US" dirty="0"/>
              <a:t>Can also be explained by </a:t>
            </a:r>
            <a:r>
              <a:rPr lang="en-GB" dirty="0" err="1"/>
              <a:t>hypoethesising</a:t>
            </a:r>
            <a:r>
              <a:rPr lang="en-US" dirty="0"/>
              <a:t> a new gauge boson Z’</a:t>
            </a:r>
          </a:p>
          <a:p>
            <a:r>
              <a:rPr lang="en-US" dirty="0"/>
              <a:t>Z’ has </a:t>
            </a:r>
            <a:r>
              <a:rPr lang="en-US" u="sng" dirty="0"/>
              <a:t>family dependent </a:t>
            </a:r>
            <a:r>
              <a:rPr lang="en-US" dirty="0"/>
              <a:t>couplings to the SM fermions</a:t>
            </a:r>
          </a:p>
          <a:p>
            <a:r>
              <a:rPr lang="en-US" dirty="0"/>
              <a:t>Beyond-the-SM theory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8952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Override1.xml><?xml version="1.0" encoding="utf-8"?>
<a:themeOverride xmlns:a="http://schemas.openxmlformats.org/drawingml/2006/main">
  <a:clrScheme name="Ion">
    <a:dk1>
      <a:sysClr val="windowText" lastClr="000000"/>
    </a:dk1>
    <a:lt1>
      <a:sysClr val="window" lastClr="FFFFFF"/>
    </a:lt1>
    <a:dk2>
      <a:srgbClr val="1E5155"/>
    </a:dk2>
    <a:lt2>
      <a:srgbClr val="EBEBEB"/>
    </a:lt2>
    <a:accent1>
      <a:srgbClr val="B01513"/>
    </a:accent1>
    <a:accent2>
      <a:srgbClr val="EA6312"/>
    </a:accent2>
    <a:accent3>
      <a:srgbClr val="E6B729"/>
    </a:accent3>
    <a:accent4>
      <a:srgbClr val="6AAC90"/>
    </a:accent4>
    <a:accent5>
      <a:srgbClr val="54849A"/>
    </a:accent5>
    <a:accent6>
      <a:srgbClr val="9E5E9B"/>
    </a:accent6>
    <a:hlink>
      <a:srgbClr val="58C1BA"/>
    </a:hlink>
    <a:folHlink>
      <a:srgbClr val="9DFFC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</TotalTime>
  <Words>305</Words>
  <Application>Microsoft Macintosh PowerPoint</Application>
  <PresentationFormat>Widescreen</PresentationFormat>
  <Paragraphs>43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Cambria Math</vt:lpstr>
      <vt:lpstr>Century Gothic</vt:lpstr>
      <vt:lpstr>Wingdings 3</vt:lpstr>
      <vt:lpstr>Ion</vt:lpstr>
      <vt:lpstr>Anomalous Penguins</vt:lpstr>
      <vt:lpstr>The Standard Model</vt:lpstr>
      <vt:lpstr>Leptons</vt:lpstr>
      <vt:lpstr>Lepton Flavour Universality </vt:lpstr>
      <vt:lpstr>Tests of Lepton Flavour Universality </vt:lpstr>
      <vt:lpstr>What is happening?</vt:lpstr>
      <vt:lpstr>Penguin Diagrams</vt:lpstr>
      <vt:lpstr>Other Explanations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Anomalous Penguins</dc:title>
  <dc:creator>Miguel Nocum</dc:creator>
  <cp:lastModifiedBy>Miguel Nocum</cp:lastModifiedBy>
  <cp:revision>3</cp:revision>
  <dcterms:created xsi:type="dcterms:W3CDTF">2022-03-15T17:29:26Z</dcterms:created>
  <dcterms:modified xsi:type="dcterms:W3CDTF">2022-03-16T00:13:24Z</dcterms:modified>
</cp:coreProperties>
</file>