
<file path=[Content_Types].xml><?xml version="1.0" encoding="utf-8"?>
<Types xmlns="http://schemas.openxmlformats.org/package/2006/content-types"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73" r:id="rId3"/>
    <p:sldId id="274" r:id="rId4"/>
    <p:sldId id="276" r:id="rId5"/>
    <p:sldId id="277" r:id="rId6"/>
    <p:sldId id="278" r:id="rId7"/>
    <p:sldId id="279" r:id="rId8"/>
    <p:sldId id="280" r:id="rId9"/>
    <p:sldId id="282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F233700-4B88-4A7B-B2DA-8782E6657A54}">
          <p14:sldIdLst>
            <p14:sldId id="256"/>
            <p14:sldId id="273"/>
            <p14:sldId id="274"/>
            <p14:sldId id="276"/>
            <p14:sldId id="277"/>
            <p14:sldId id="278"/>
            <p14:sldId id="279"/>
            <p14:sldId id="280"/>
            <p14:sldId id="282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DF1F9"/>
    <a:srgbClr val="DAE3F3"/>
    <a:srgbClr val="CDF2FF"/>
    <a:srgbClr val="0BBE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6" d="100"/>
          <a:sy n="86" d="100"/>
        </p:scale>
        <p:origin x="514" y="48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F31CCC-B4B8-4012-99C3-32E02F3AB5B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830F37A4-A174-4B1A-A8DB-5D1983D90D1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5DD6D52-94AC-42D4-BF41-090881E7997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FC1B29-7B15-4400-A2B0-18E4E9258D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3F9ABEA-2855-46DD-A96E-729690A41A5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87382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560270-48DF-47C7-856F-EF6CE174481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2C3AAA8-E445-4A03-ACDB-3894331B5B2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7F6CEB4-3E3E-4CC0-82CC-88C092A5F8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A284C5-6F04-4806-B9E4-E1556A8787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D635A6-227F-492B-A221-3F9650568D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3746675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169581C-E66A-4693-9D5A-9E03863D6A1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7770C98-DEAA-4B82-980C-A4D5EE341D1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AC9FC69-DC0D-42B1-B464-D7C5D5665D5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56C2CBC-D31D-4FC0-A364-22495D69456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9A6E316-5D1F-48B8-B4AA-C88FBBF251D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982800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1F0EFB-2FED-412F-9CCB-A0FC83EC5A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4BE4DDF-0238-470C-8550-92733CB4528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B8F4A48-71FD-42AE-967E-0704146C1F2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59C83E9-4E78-432B-9576-097F72EEFC3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3375DEB-B5CF-4015-A342-A23D360C7A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467962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5DFE543-9C16-46C4-B175-3FB9C91FCEC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D894B8F-8C12-4F7A-8BAC-6081D34F70F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D26959C-D640-475E-9328-BF8C722C293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260930-9D21-4B34-B55F-865234AC7C2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EB9497A-C6D6-4AA2-BD4D-1D6A82AA38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0156625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0761ED-FC80-4647-8161-1DF1AE3A14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EB73689-C693-4993-AA94-4640627228B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977D210-E550-4F17-B699-0F75F8B1C5A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8495BC-1756-481A-9D9E-EEB604B7C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1EEB39F-9593-489E-BAB4-56AEF15BF11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35598881-824E-4DA8-B8DC-4953EB7386B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537890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77FF92E-00B8-4F7A-8092-2B24446601F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2E34A8-562F-46B1-A824-B67C8A738EE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0E37662-743D-4909-B169-228F6109509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75345AE-C4EC-426F-B63E-5139D664183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D62D798-9D34-4C94-9E29-4712DCD0BDBF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78BF75AA-76DD-423C-925C-EAC70388228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F79BCEF6-368F-40AF-BBD1-8C4C3F48EFE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3311410-991C-43BC-9993-03CF2A4876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1652343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BED467-9C0A-47A3-B28A-6BDF6C4ABD2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03332C03-91AA-4FC8-A12B-B85815B5441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3D7F1F3-4537-42E6-B65D-DE6E726E2C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EB1B5D2-40DC-4EBF-906B-A3C884F0034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40914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AADC51D-BFD9-492D-84CD-9011DFB148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7BB9A92-D004-4D99-A6DB-94C925800AF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4EB4F5-662F-4EB9-9FA8-5A6B7319BA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344516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A6C26C-F199-4159-BC7C-FADE1069C4F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61232EC-B4D1-4B2E-BC36-4DC3A52C4F3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18AB44B-1C5D-46CB-91E0-5CACC545A71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A8C6AD5-533B-4B64-8FED-C4E6AB302D2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78F58DE-693D-45E8-99DA-79E3BEE06C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FF3C356-68E6-4E6C-9A32-60737822F0A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751989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0C9272-E55B-4FF8-A412-305A98D6782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2B98971-ACF2-46C8-B747-576EEAFD7BC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141A0E4-CF4E-4629-A2AD-9A927F61407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0D3DC1E-A92F-42A5-9A45-BF6D6F928C3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37F1B9-6DB0-4CB5-8954-494DCDDB68D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512006-CA47-43D0-9B3E-9968C26D2B9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8494259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BFB4C1B3-309D-4320-B6D8-33BF2C8E3D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A8AD65A-EC30-4CB6-85A7-19260C9A16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4D41603-DF44-43B2-91F0-67C6C4AB903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30D64AF-2A4D-4462-8463-AD57FA0E10B6}" type="datetimeFigureOut">
              <a:rPr lang="en-GB" smtClean="0"/>
              <a:t>15/03/2022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EF908D-27F2-4EF4-90A3-C4057BA5FFCA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2B5130-04A3-4BD6-AF3E-382F1CA337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5292AC4-E5D1-4894-B938-1A6D48C9F682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47858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PNG"/><Relationship Id="rId4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PNG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F4C825-CBC1-4345-971F-E9B8D103EED2}"/>
              </a:ext>
            </a:extLst>
          </p:cNvPr>
          <p:cNvSpPr/>
          <p:nvPr/>
        </p:nvSpPr>
        <p:spPr>
          <a:xfrm>
            <a:off x="0" y="4702869"/>
            <a:ext cx="12192000" cy="2172886"/>
          </a:xfrm>
          <a:prstGeom prst="rect">
            <a:avLst/>
          </a:prstGeom>
          <a:solidFill>
            <a:srgbClr val="EDF1F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938D76-ECE8-4A97-9D3A-65DFD144A6C8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GB" sz="6600" dirty="0"/>
              <a:t>The Discovery of the </a:t>
            </a:r>
            <a:r>
              <a:rPr lang="en-GB" sz="6600" dirty="0" err="1"/>
              <a:t>Odderon</a:t>
            </a:r>
            <a:endParaRPr lang="en-GB" sz="6600" dirty="0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E8A0D3-AF24-4824-BE58-FF33AA7358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4818280"/>
            <a:ext cx="9144000" cy="1404968"/>
          </a:xfrm>
        </p:spPr>
        <p:txBody>
          <a:bodyPr/>
          <a:lstStyle/>
          <a:p>
            <a:r>
              <a:rPr lang="en-GB" dirty="0"/>
              <a:t>Marco Loncar</a:t>
            </a:r>
          </a:p>
          <a:p>
            <a:r>
              <a:rPr lang="en-GB" dirty="0"/>
              <a:t>Supervised by Prof. Tina Potter </a:t>
            </a:r>
          </a:p>
        </p:txBody>
      </p:sp>
    </p:spTree>
    <p:extLst>
      <p:ext uri="{BB962C8B-B14F-4D97-AF65-F5344CB8AC3E}">
        <p14:creationId xmlns:p14="http://schemas.microsoft.com/office/powerpoint/2010/main" val="209659634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85B23E-484E-4F34-A324-FADE96E55E41}"/>
              </a:ext>
            </a:extLst>
          </p:cNvPr>
          <p:cNvSpPr/>
          <p:nvPr/>
        </p:nvSpPr>
        <p:spPr>
          <a:xfrm>
            <a:off x="0" y="1420427"/>
            <a:ext cx="12192000" cy="5455328"/>
          </a:xfrm>
          <a:prstGeom prst="rect">
            <a:avLst/>
          </a:prstGeom>
          <a:solidFill>
            <a:srgbClr val="EDF1F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B7C99D-1874-42A7-9A8E-2208CD5DA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Outline of presentation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E7EAB0-9FFF-4C7A-A160-9FB8307D7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6648"/>
            <a:ext cx="8652030" cy="4351338"/>
          </a:xfrm>
        </p:spPr>
        <p:txBody>
          <a:bodyPr>
            <a:normAutofit/>
          </a:bodyPr>
          <a:lstStyle/>
          <a:p>
            <a:r>
              <a:rPr lang="en-GB" sz="3200" dirty="0"/>
              <a:t>Elastic hadron scattering </a:t>
            </a:r>
          </a:p>
          <a:p>
            <a:r>
              <a:rPr lang="en-GB" sz="3200" dirty="0" err="1"/>
              <a:t>Odderon’s</a:t>
            </a:r>
            <a:r>
              <a:rPr lang="en-GB" sz="3200" dirty="0"/>
              <a:t> role </a:t>
            </a:r>
          </a:p>
          <a:p>
            <a:r>
              <a:rPr lang="en-GB" sz="3200" dirty="0"/>
              <a:t>Experimental evidence </a:t>
            </a:r>
          </a:p>
          <a:p>
            <a:r>
              <a:rPr lang="en-GB" sz="3200" dirty="0"/>
              <a:t>Statistical analysis </a:t>
            </a:r>
          </a:p>
          <a:p>
            <a:r>
              <a:rPr lang="en-GB" sz="3200" dirty="0"/>
              <a:t>Discovery </a:t>
            </a:r>
          </a:p>
          <a:p>
            <a:r>
              <a:rPr lang="en-GB" sz="3200" dirty="0"/>
              <a:t>Future studies </a:t>
            </a:r>
          </a:p>
        </p:txBody>
      </p:sp>
    </p:spTree>
    <p:extLst>
      <p:ext uri="{BB962C8B-B14F-4D97-AF65-F5344CB8AC3E}">
        <p14:creationId xmlns:p14="http://schemas.microsoft.com/office/powerpoint/2010/main" val="3060925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85B23E-484E-4F34-A324-FADE96E55E41}"/>
              </a:ext>
            </a:extLst>
          </p:cNvPr>
          <p:cNvSpPr/>
          <p:nvPr/>
        </p:nvSpPr>
        <p:spPr>
          <a:xfrm>
            <a:off x="0" y="1420427"/>
            <a:ext cx="12192000" cy="5455328"/>
          </a:xfrm>
          <a:prstGeom prst="rect">
            <a:avLst/>
          </a:prstGeom>
          <a:solidFill>
            <a:srgbClr val="EDF1F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B7C99D-1874-42A7-9A8E-2208CD5DA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Hadron scattering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5E7EAB0-9FFF-4C7A-A160-9FB8307D74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96648"/>
                <a:ext cx="8652030" cy="435133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GB" sz="3200" dirty="0"/>
                  <a:t> and </a:t>
                </a:r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GB" sz="32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sz="3200" dirty="0"/>
                  <a:t> collisions </a:t>
                </a:r>
              </a:p>
              <a:p>
                <a:r>
                  <a:rPr lang="en-GB" sz="3200" dirty="0"/>
                  <a:t>Energy regimes </a:t>
                </a:r>
              </a:p>
              <a:p>
                <a:r>
                  <a:rPr lang="en-GB" sz="3200" dirty="0"/>
                  <a:t>Gluon interactions </a:t>
                </a:r>
              </a:p>
              <a:p>
                <a:r>
                  <a:rPr lang="en-GB" sz="3200" dirty="0"/>
                  <a:t>Multi-gluon exchange:</a:t>
                </a:r>
              </a:p>
              <a:p>
                <a:pPr lvl="1"/>
                <a:r>
                  <a:rPr lang="en-GB" sz="2800" dirty="0"/>
                  <a:t>Pomeron</a:t>
                </a:r>
              </a:p>
              <a:p>
                <a:pPr lvl="1"/>
                <a:r>
                  <a:rPr lang="en-GB" sz="2800" dirty="0" err="1"/>
                  <a:t>Odderon</a:t>
                </a:r>
                <a:endParaRPr lang="en-GB" sz="2800" dirty="0"/>
              </a:p>
              <a:p>
                <a:r>
                  <a:rPr lang="en-GB" sz="3200" dirty="0"/>
                  <a:t>Scattering asymmetry 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5E7EAB0-9FFF-4C7A-A160-9FB8307D74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96648"/>
                <a:ext cx="8652030" cy="4351338"/>
              </a:xfrm>
              <a:blipFill>
                <a:blip r:embed="rId2"/>
                <a:stretch>
                  <a:fillRect l="-1621" t="-2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3" name="Picture 2" descr="A picture containing diagram&#10;&#10;Description automatically generated">
            <a:extLst>
              <a:ext uri="{FF2B5EF4-FFF2-40B4-BE49-F238E27FC236}">
                <a16:creationId xmlns:a16="http://schemas.microsoft.com/office/drawing/2014/main" id="{CBD5A211-461F-44E1-ABD7-58CDF375F6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19" y="1896648"/>
            <a:ext cx="5984681" cy="4196155"/>
          </a:xfrm>
          <a:prstGeom prst="rect">
            <a:avLst/>
          </a:prstGeom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id="{63779CC8-ABC5-45B8-983E-B1185BE299FC}"/>
              </a:ext>
            </a:extLst>
          </p:cNvPr>
          <p:cNvSpPr txBox="1"/>
          <p:nvPr/>
        </p:nvSpPr>
        <p:spPr>
          <a:xfrm>
            <a:off x="0" y="6349505"/>
            <a:ext cx="12192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[1] </a:t>
            </a:r>
            <a:r>
              <a:rPr lang="en-GB" sz="1400" dirty="0" err="1">
                <a:effectLst/>
                <a:latin typeface="Arial" panose="020B0604020202020204" pitchFamily="34" charset="0"/>
              </a:rPr>
              <a:t>Royon</a:t>
            </a:r>
            <a:r>
              <a:rPr lang="en-GB" sz="1400" dirty="0">
                <a:effectLst/>
                <a:latin typeface="Arial" panose="020B0604020202020204" pitchFamily="34" charset="0"/>
              </a:rPr>
              <a:t> (2021). Comparison of pp and ̄pp differential elastic cross sections and observation of the exchange of a </a:t>
            </a:r>
            <a:r>
              <a:rPr lang="en-GB" sz="1400" dirty="0" err="1">
                <a:effectLst/>
                <a:latin typeface="Arial" panose="020B0604020202020204" pitchFamily="34" charset="0"/>
              </a:rPr>
              <a:t>colorless</a:t>
            </a:r>
            <a:r>
              <a:rPr lang="en-GB" sz="1400" dirty="0">
                <a:effectLst/>
                <a:latin typeface="Arial" panose="020B0604020202020204" pitchFamily="34" charset="0"/>
              </a:rPr>
              <a:t> c -odd gluonic compound. </a:t>
            </a:r>
          </a:p>
          <a:p>
            <a:r>
              <a:rPr lang="en-GB" sz="1400" dirty="0">
                <a:latin typeface="Arial" panose="020B0604020202020204" pitchFamily="34" charset="0"/>
              </a:rPr>
              <a:t>[2] </a:t>
            </a:r>
            <a:r>
              <a:rPr lang="en-GB" sz="1400" dirty="0" err="1">
                <a:latin typeface="Arial" panose="020B0604020202020204" pitchFamily="34" charset="0"/>
              </a:rPr>
              <a:t>Basarab</a:t>
            </a:r>
            <a:r>
              <a:rPr lang="en-GB" sz="1400" dirty="0">
                <a:latin typeface="Arial" panose="020B0604020202020204" pitchFamily="34" charset="0"/>
              </a:rPr>
              <a:t> </a:t>
            </a:r>
            <a:r>
              <a:rPr lang="en-GB" sz="1400" dirty="0" err="1">
                <a:latin typeface="Arial" panose="020B0604020202020204" pitchFamily="34" charset="0"/>
              </a:rPr>
              <a:t>Nicolescu</a:t>
            </a:r>
            <a:r>
              <a:rPr lang="en-GB" sz="1400" dirty="0">
                <a:latin typeface="Arial" panose="020B0604020202020204" pitchFamily="34" charset="0"/>
              </a:rPr>
              <a:t> (1992). The </a:t>
            </a:r>
            <a:r>
              <a:rPr lang="en-GB" sz="1400" dirty="0" err="1">
                <a:latin typeface="Arial" panose="020B0604020202020204" pitchFamily="34" charset="0"/>
              </a:rPr>
              <a:t>odderon</a:t>
            </a:r>
            <a:r>
              <a:rPr lang="en-GB" sz="1400" dirty="0">
                <a:latin typeface="Arial" panose="020B0604020202020204" pitchFamily="34" charset="0"/>
              </a:rPr>
              <a:t> - past, present and future.</a:t>
            </a:r>
            <a:endParaRPr lang="en-GB" sz="1400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46AA5B0-3256-49D8-8670-172596B404B5}"/>
              </a:ext>
            </a:extLst>
          </p:cNvPr>
          <p:cNvSpPr txBox="1"/>
          <p:nvPr/>
        </p:nvSpPr>
        <p:spPr>
          <a:xfrm>
            <a:off x="11353800" y="1896046"/>
            <a:ext cx="470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[1] </a:t>
            </a:r>
            <a:endParaRPr lang="en-GB" dirty="0"/>
          </a:p>
        </p:txBody>
      </p:sp>
      <p:pic>
        <p:nvPicPr>
          <p:cNvPr id="11" name="Picture 10" descr="Diagram, schematic&#10;&#10;Description automatically generated">
            <a:extLst>
              <a:ext uri="{FF2B5EF4-FFF2-40B4-BE49-F238E27FC236}">
                <a16:creationId xmlns:a16="http://schemas.microsoft.com/office/drawing/2014/main" id="{1FF58F3C-6272-4556-A4D8-332BB3FA430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69119" y="1896046"/>
            <a:ext cx="5916578" cy="4196155"/>
          </a:xfrm>
          <a:prstGeom prst="rect">
            <a:avLst/>
          </a:prstGeom>
        </p:spPr>
      </p:pic>
      <p:pic>
        <p:nvPicPr>
          <p:cNvPr id="13" name="Picture 12" descr="Chart, line chart&#10;&#10;Description automatically generated">
            <a:extLst>
              <a:ext uri="{FF2B5EF4-FFF2-40B4-BE49-F238E27FC236}">
                <a16:creationId xmlns:a16="http://schemas.microsoft.com/office/drawing/2014/main" id="{9A8D2F69-EA2D-4BC2-AC33-EF3269F6F9E8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95087" y="1467494"/>
            <a:ext cx="3772500" cy="4834465"/>
          </a:xfrm>
          <a:prstGeom prst="rect">
            <a:avLst/>
          </a:prstGeom>
        </p:spPr>
      </p:pic>
      <p:sp>
        <p:nvSpPr>
          <p:cNvPr id="14" name="TextBox 13">
            <a:extLst>
              <a:ext uri="{FF2B5EF4-FFF2-40B4-BE49-F238E27FC236}">
                <a16:creationId xmlns:a16="http://schemas.microsoft.com/office/drawing/2014/main" id="{07C1EE4B-261E-4169-BEA5-1D80A1A22623}"/>
              </a:ext>
            </a:extLst>
          </p:cNvPr>
          <p:cNvSpPr txBox="1"/>
          <p:nvPr/>
        </p:nvSpPr>
        <p:spPr>
          <a:xfrm>
            <a:off x="10507114" y="1493656"/>
            <a:ext cx="470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[2]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36171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9" grpId="0"/>
      <p:bldP spid="9" grpId="1"/>
      <p:bldP spid="1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85B23E-484E-4F34-A324-FADE96E55E41}"/>
              </a:ext>
            </a:extLst>
          </p:cNvPr>
          <p:cNvSpPr/>
          <p:nvPr/>
        </p:nvSpPr>
        <p:spPr>
          <a:xfrm>
            <a:off x="0" y="1420427"/>
            <a:ext cx="12192000" cy="5455328"/>
          </a:xfrm>
          <a:prstGeom prst="rect">
            <a:avLst/>
          </a:prstGeom>
          <a:solidFill>
            <a:srgbClr val="EDF1F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B7C99D-1874-42A7-9A8E-2208CD5DA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Experimental Evidence </a:t>
            </a:r>
          </a:p>
        </p:txBody>
      </p:sp>
      <p:pic>
        <p:nvPicPr>
          <p:cNvPr id="12" name="Picture 11" descr="Chart, scatter chart&#10;&#10;Description automatically generated">
            <a:extLst>
              <a:ext uri="{FF2B5EF4-FFF2-40B4-BE49-F238E27FC236}">
                <a16:creationId xmlns:a16="http://schemas.microsoft.com/office/drawing/2014/main" id="{E4B497B9-7014-410E-AACB-FC9036EB41E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7739" y="3628523"/>
            <a:ext cx="6261676" cy="2444498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5E7EAB0-9FFF-4C7A-A160-9FB8307D74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943740"/>
                <a:ext cx="8652030" cy="4351338"/>
              </a:xfrm>
            </p:spPr>
            <p:txBody>
              <a:bodyPr>
                <a:normAutofit/>
              </a:bodyPr>
              <a:lstStyle/>
              <a:p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GB" sz="3200" dirty="0"/>
                  <a:t> collaboration </a:t>
                </a:r>
              </a:p>
              <a:p>
                <a:pPr lvl="1"/>
                <a14:m>
                  <m:oMath xmlns:m="http://schemas.openxmlformats.org/officeDocument/2006/math">
                    <m:r>
                      <a:rPr lang="en-GB" sz="2800" i="1">
                        <a:latin typeface="Cambria Math" panose="02040503050406030204" pitchFamily="18" charset="0"/>
                      </a:rPr>
                      <m:t>𝑝𝑝</m:t>
                    </m:r>
                  </m:oMath>
                </a14:m>
                <a:r>
                  <a:rPr lang="en-GB" sz="2800" dirty="0"/>
                  <a:t> collisions </a:t>
                </a:r>
              </a:p>
              <a:p>
                <a:pPr lvl="1"/>
                <a:r>
                  <a:rPr lang="en-GB" sz="2800" dirty="0"/>
                  <a:t>Measured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r>
                  <a:rPr lang="en-GB" sz="2800" dirty="0"/>
                  <a:t>,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b="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sz="2800" b="0" i="1" smtClean="0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sz="2800" b="0" dirty="0"/>
                  <a:t> and </a:t>
                </a:r>
                <a14:m>
                  <m:oMath xmlns:m="http://schemas.openxmlformats.org/officeDocument/2006/math">
                    <m:r>
                      <a:rPr lang="en-GB" sz="2800" b="0" i="1" smtClean="0">
                        <a:latin typeface="Cambria Math" panose="02040503050406030204" pitchFamily="18" charset="0"/>
                      </a:rPr>
                      <m:t>𝜌</m:t>
                    </m:r>
                  </m:oMath>
                </a14:m>
                <a:r>
                  <a:rPr lang="en-GB" sz="2800" b="0" dirty="0"/>
                  <a:t>-parameter </a:t>
                </a:r>
              </a:p>
              <a:p>
                <a:r>
                  <a:rPr lang="en-GB" sz="3200" dirty="0"/>
                  <a:t>TOTEM collaboration </a:t>
                </a:r>
              </a:p>
              <a:p>
                <a:pPr lvl="1"/>
                <a14:m>
                  <m:oMath xmlns:m="http://schemas.openxmlformats.org/officeDocument/2006/math">
                    <m:acc>
                      <m:accPr>
                        <m:chr m:val="̅"/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𝑝</m:t>
                        </m:r>
                      </m:e>
                    </m:acc>
                    <m:r>
                      <a:rPr lang="en-GB" sz="2800" i="1">
                        <a:latin typeface="Cambria Math" panose="02040503050406030204" pitchFamily="18" charset="0"/>
                      </a:rPr>
                      <m:t>𝑝</m:t>
                    </m:r>
                  </m:oMath>
                </a14:m>
                <a:r>
                  <a:rPr lang="en-GB" sz="2800" b="0" dirty="0"/>
                  <a:t> collisions</a:t>
                </a:r>
              </a:p>
              <a:p>
                <a:pPr lvl="1"/>
                <a:r>
                  <a:rPr lang="en-GB" sz="2800" dirty="0"/>
                  <a:t>Measured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28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sz="28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sz="2800" b="0" dirty="0"/>
                  <a:t> 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5E7EAB0-9FFF-4C7A-A160-9FB8307D74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943740"/>
                <a:ext cx="8652030" cy="4351338"/>
              </a:xfrm>
              <a:blipFill>
                <a:blip r:embed="rId3"/>
                <a:stretch>
                  <a:fillRect l="-1621" t="-2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7F1F9F1D-2D44-4DC3-9F56-8903E2AC1A0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19904" y="1744393"/>
            <a:ext cx="4984357" cy="3897850"/>
          </a:xfrm>
          <a:prstGeom prst="rect">
            <a:avLst/>
          </a:prstGeom>
        </p:spPr>
      </p:pic>
      <p:sp>
        <p:nvSpPr>
          <p:cNvPr id="13" name="TextBox 12">
            <a:extLst>
              <a:ext uri="{FF2B5EF4-FFF2-40B4-BE49-F238E27FC236}">
                <a16:creationId xmlns:a16="http://schemas.microsoft.com/office/drawing/2014/main" id="{5C96A236-DDDC-4AA7-BDA4-567E495BF0F9}"/>
              </a:ext>
            </a:extLst>
          </p:cNvPr>
          <p:cNvSpPr txBox="1"/>
          <p:nvPr/>
        </p:nvSpPr>
        <p:spPr>
          <a:xfrm>
            <a:off x="0" y="6128122"/>
            <a:ext cx="12192000" cy="73866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[1] </a:t>
            </a:r>
            <a:r>
              <a:rPr lang="en-GB" sz="1400" dirty="0" err="1"/>
              <a:t>Abazov</a:t>
            </a:r>
            <a:r>
              <a:rPr lang="en-GB" sz="1400" dirty="0"/>
              <a:t> et al. (2012). Measurement of the differential cross section </a:t>
            </a:r>
            <a:r>
              <a:rPr lang="en-GB" sz="1400" dirty="0" err="1"/>
              <a:t>dσ</a:t>
            </a:r>
            <a:r>
              <a:rPr lang="en-GB" sz="1400" dirty="0"/>
              <a:t>/dt in elastic p ̄p scattering ats = 1.96TeV.</a:t>
            </a:r>
            <a:endParaRPr lang="en-GB" sz="1400" dirty="0">
              <a:effectLst/>
              <a:latin typeface="Arial" panose="020B0604020202020204" pitchFamily="34" charset="0"/>
            </a:endParaRPr>
          </a:p>
          <a:p>
            <a:r>
              <a:rPr lang="en-GB" sz="1400" dirty="0"/>
              <a:t>[2] </a:t>
            </a:r>
            <a:r>
              <a:rPr lang="en-GB" sz="1400" dirty="0" err="1"/>
              <a:t>Antchev</a:t>
            </a:r>
            <a:r>
              <a:rPr lang="en-GB" sz="1400" dirty="0"/>
              <a:t> et al. (2018). First determination of the ρ parameter at √s = 13 </a:t>
            </a:r>
            <a:r>
              <a:rPr lang="en-GB" sz="1400" dirty="0" err="1"/>
              <a:t>TeV</a:t>
            </a:r>
            <a:r>
              <a:rPr lang="en-GB" sz="1400" dirty="0"/>
              <a:t> – probing the existence of a colourless three-gluon bound state. </a:t>
            </a:r>
          </a:p>
          <a:p>
            <a:r>
              <a:rPr lang="en-GB" sz="1400" dirty="0"/>
              <a:t>[3] </a:t>
            </a:r>
            <a:r>
              <a:rPr lang="en-GB" sz="1400" dirty="0" err="1"/>
              <a:t>Abazov</a:t>
            </a:r>
            <a:r>
              <a:rPr lang="en-GB" sz="1400" dirty="0"/>
              <a:t> et al. (2021). </a:t>
            </a:r>
            <a:r>
              <a:rPr lang="en-GB" sz="1400" dirty="0" err="1"/>
              <a:t>Odderon</a:t>
            </a:r>
            <a:r>
              <a:rPr lang="en-GB" sz="1400" dirty="0"/>
              <a:t> exchange from elastic scattering differences between pp and p ̄p data at 1.96 </a:t>
            </a:r>
            <a:r>
              <a:rPr lang="en-GB" sz="1400" dirty="0" err="1"/>
              <a:t>TeV</a:t>
            </a:r>
            <a:r>
              <a:rPr lang="en-GB" sz="1400" dirty="0"/>
              <a:t> and from pp forward scattering measurements.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C12E7892-A73C-4F6A-8AEB-C61C56112984}"/>
              </a:ext>
            </a:extLst>
          </p:cNvPr>
          <p:cNvSpPr txBox="1"/>
          <p:nvPr/>
        </p:nvSpPr>
        <p:spPr>
          <a:xfrm>
            <a:off x="11742929" y="1741363"/>
            <a:ext cx="470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[1] </a:t>
            </a:r>
            <a:endParaRPr lang="en-GB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643090F-C607-4D48-BFBC-40CF82E31B49}"/>
              </a:ext>
            </a:extLst>
          </p:cNvPr>
          <p:cNvSpPr txBox="1"/>
          <p:nvPr/>
        </p:nvSpPr>
        <p:spPr>
          <a:xfrm>
            <a:off x="316963" y="3281706"/>
            <a:ext cx="470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[2] </a:t>
            </a:r>
            <a:endParaRPr lang="en-GB" dirty="0"/>
          </a:p>
        </p:txBody>
      </p:sp>
      <p:pic>
        <p:nvPicPr>
          <p:cNvPr id="7" name="Picture 6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227716CB-9FBD-47C0-9380-2F6B5C4E7466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6271" y="1846644"/>
            <a:ext cx="5451621" cy="3784596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CF9A0B17-903E-4C4C-9EAF-9712C5024B4A}"/>
              </a:ext>
            </a:extLst>
          </p:cNvPr>
          <p:cNvSpPr txBox="1"/>
          <p:nvPr/>
        </p:nvSpPr>
        <p:spPr>
          <a:xfrm>
            <a:off x="11644115" y="1506022"/>
            <a:ext cx="470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[3]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51943581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4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14" grpId="0"/>
      <p:bldP spid="14" grpId="1"/>
      <p:bldP spid="11" grpId="0"/>
      <p:bldP spid="11" grpId="1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85B23E-484E-4F34-A324-FADE96E55E41}"/>
              </a:ext>
            </a:extLst>
          </p:cNvPr>
          <p:cNvSpPr/>
          <p:nvPr/>
        </p:nvSpPr>
        <p:spPr>
          <a:xfrm>
            <a:off x="0" y="1420427"/>
            <a:ext cx="12192000" cy="5455328"/>
          </a:xfrm>
          <a:prstGeom prst="rect">
            <a:avLst/>
          </a:prstGeom>
          <a:solidFill>
            <a:srgbClr val="EDF1F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B7C99D-1874-42A7-9A8E-2208CD5DA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Analysis of Results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5E7EAB0-9FFF-4C7A-A160-9FB8307D74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644244" y="1896648"/>
                <a:ext cx="6980339" cy="4351338"/>
              </a:xfrm>
            </p:spPr>
            <p:txBody>
              <a:bodyPr>
                <a:normAutofit/>
              </a:bodyPr>
              <a:lstStyle/>
              <a:p>
                <a:r>
                  <a:rPr lang="en-GB" sz="3200" dirty="0"/>
                  <a:t>Matching </a:t>
                </a:r>
                <a14:m>
                  <m:oMath xmlns:m="http://schemas.openxmlformats.org/officeDocument/2006/math">
                    <m:r>
                      <a:rPr lang="en-GB" sz="3200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GB" sz="3200" dirty="0"/>
                  <a:t> and TOTEM data </a:t>
                </a:r>
              </a:p>
              <a:p>
                <a:r>
                  <a:rPr lang="en-GB" sz="3200" dirty="0"/>
                  <a:t>Comparing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GB" sz="3200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𝑑</m:t>
                        </m:r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𝜎</m:t>
                        </m:r>
                      </m:num>
                      <m:den>
                        <m:r>
                          <a:rPr lang="en-GB" sz="3200" i="1">
                            <a:latin typeface="Cambria Math" panose="02040503050406030204" pitchFamily="18" charset="0"/>
                          </a:rPr>
                          <m:t>𝑑𝑡</m:t>
                        </m:r>
                      </m:den>
                    </m:f>
                  </m:oMath>
                </a14:m>
                <a:r>
                  <a:rPr lang="en-GB" sz="3200" dirty="0"/>
                  <a:t> curves </a:t>
                </a:r>
              </a:p>
              <a:p>
                <a14:m>
                  <m:oMath xmlns:m="http://schemas.openxmlformats.org/officeDocument/2006/math">
                    <m:sSup>
                      <m:sSupPr>
                        <m:ctrlPr>
                          <a:rPr lang="en-GB" sz="3200" b="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𝜒</m:t>
                        </m:r>
                      </m:e>
                      <m:sup>
                        <m:r>
                          <a:rPr lang="en-GB" sz="3200" b="0" i="1" smtClean="0"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GB" sz="3200" b="0" dirty="0"/>
                  <a:t> supports </a:t>
                </a:r>
                <a:r>
                  <a:rPr lang="en-GB" sz="3200" b="0" dirty="0" err="1"/>
                  <a:t>odderon</a:t>
                </a:r>
                <a:r>
                  <a:rPr lang="en-GB" sz="3200" b="0" dirty="0"/>
                  <a:t> model to </a:t>
                </a:r>
                <a14:m>
                  <m:oMath xmlns:m="http://schemas.openxmlformats.org/officeDocument/2006/math"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3.4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3200" dirty="0"/>
              </a:p>
              <a:p>
                <a:endParaRPr lang="en-GB" sz="3200" dirty="0"/>
              </a:p>
              <a:p>
                <a:r>
                  <a:rPr lang="en-GB" sz="3200" dirty="0"/>
                  <a:t>Comparing </a:t>
                </a:r>
                <a14:m>
                  <m:oMath xmlns:m="http://schemas.openxmlformats.org/officeDocument/2006/math">
                    <m:r>
                      <a:rPr lang="en-GB" sz="3200" i="1">
                        <a:latin typeface="Cambria Math" panose="02040503050406030204" pitchFamily="18" charset="0"/>
                      </a:rPr>
                      <m:t>𝐷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∅</m:t>
                    </m:r>
                  </m:oMath>
                </a14:m>
                <a:r>
                  <a:rPr lang="en-GB" sz="3200" dirty="0"/>
                  <a:t> data </a:t>
                </a:r>
              </a:p>
              <a:p>
                <a:r>
                  <a:rPr lang="en-GB" sz="3200" dirty="0"/>
                  <a:t>Supports </a:t>
                </a:r>
                <a:r>
                  <a:rPr lang="en-GB" sz="3200" dirty="0" err="1"/>
                  <a:t>odderon</a:t>
                </a:r>
                <a:r>
                  <a:rPr lang="en-GB" sz="3200" dirty="0"/>
                  <a:t> model to </a:t>
                </a:r>
                <a14:m>
                  <m:oMath xmlns:m="http://schemas.openxmlformats.org/officeDocument/2006/math">
                    <m:r>
                      <a:rPr lang="en-GB" sz="3200" i="1">
                        <a:latin typeface="Cambria Math" panose="02040503050406030204" pitchFamily="18" charset="0"/>
                      </a:rPr>
                      <m:t>3.4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−4.6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3200" dirty="0"/>
              </a:p>
              <a:p>
                <a:endParaRPr lang="en-GB" sz="3200" dirty="0"/>
              </a:p>
            </p:txBody>
          </p:sp>
        </mc:Choice>
        <mc:Fallback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5E7EAB0-9FFF-4C7A-A160-9FB8307D74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44244" y="1896648"/>
                <a:ext cx="6980339" cy="4351338"/>
              </a:xfrm>
              <a:blipFill>
                <a:blip r:embed="rId2"/>
                <a:stretch>
                  <a:fillRect l="-2009" t="-280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7" name="TextBox 6">
            <a:extLst>
              <a:ext uri="{FF2B5EF4-FFF2-40B4-BE49-F238E27FC236}">
                <a16:creationId xmlns:a16="http://schemas.microsoft.com/office/drawing/2014/main" id="{D1D1BA26-3596-42E5-91DB-4663C1B0A70D}"/>
              </a:ext>
            </a:extLst>
          </p:cNvPr>
          <p:cNvSpPr txBox="1"/>
          <p:nvPr/>
        </p:nvSpPr>
        <p:spPr>
          <a:xfrm>
            <a:off x="0" y="6354625"/>
            <a:ext cx="12192000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[1] </a:t>
            </a:r>
            <a:r>
              <a:rPr lang="en-GB" sz="1400" dirty="0" err="1"/>
              <a:t>Abazov</a:t>
            </a:r>
            <a:r>
              <a:rPr lang="en-GB" sz="1400" dirty="0"/>
              <a:t> et al. (2021). </a:t>
            </a:r>
            <a:r>
              <a:rPr lang="en-GB" sz="1400" dirty="0" err="1"/>
              <a:t>Odderon</a:t>
            </a:r>
            <a:r>
              <a:rPr lang="en-GB" sz="1400" dirty="0"/>
              <a:t> exchange from elastic scattering differences between pp and p ̄p data at 1.96 </a:t>
            </a:r>
            <a:r>
              <a:rPr lang="en-GB" sz="1400" dirty="0" err="1"/>
              <a:t>TeV</a:t>
            </a:r>
            <a:r>
              <a:rPr lang="en-GB" sz="1400" dirty="0"/>
              <a:t> and from pp forward scattering measurements.</a:t>
            </a:r>
          </a:p>
          <a:p>
            <a:r>
              <a:rPr lang="en-GB" sz="1400" dirty="0"/>
              <a:t>[2] </a:t>
            </a:r>
            <a:r>
              <a:rPr lang="en-GB" sz="1400" dirty="0" err="1"/>
              <a:t>Antchev</a:t>
            </a:r>
            <a:r>
              <a:rPr lang="en-GB" sz="1400" dirty="0"/>
              <a:t> et al. (2018). First determination of the ρ parameter at √s = 13 </a:t>
            </a:r>
            <a:r>
              <a:rPr lang="en-GB" sz="1400" dirty="0" err="1"/>
              <a:t>TeV</a:t>
            </a:r>
            <a:r>
              <a:rPr lang="en-GB" sz="1400" dirty="0"/>
              <a:t> – probing the existence of a colourless three-gluon bound state. </a:t>
            </a:r>
          </a:p>
        </p:txBody>
      </p:sp>
      <p:pic>
        <p:nvPicPr>
          <p:cNvPr id="8" name="Picture 7" descr="Graphical user interface, chart&#10;&#10;Description automatically generated">
            <a:extLst>
              <a:ext uri="{FF2B5EF4-FFF2-40B4-BE49-F238E27FC236}">
                <a16:creationId xmlns:a16="http://schemas.microsoft.com/office/drawing/2014/main" id="{3B63A14E-4BAA-455B-ABA8-0F99A5B8F18E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17578" y="2132953"/>
            <a:ext cx="5444145" cy="377940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EBD29E4-221B-4C92-87DE-9EEBCDEC6644}"/>
              </a:ext>
            </a:extLst>
          </p:cNvPr>
          <p:cNvSpPr txBox="1"/>
          <p:nvPr/>
        </p:nvSpPr>
        <p:spPr>
          <a:xfrm>
            <a:off x="11390892" y="1761531"/>
            <a:ext cx="470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[1] </a:t>
            </a:r>
            <a:endParaRPr lang="en-GB" dirty="0"/>
          </a:p>
        </p:txBody>
      </p:sp>
      <p:pic>
        <p:nvPicPr>
          <p:cNvPr id="3" name="Picture 2" descr="Chart, line chart&#10;&#10;Description automatically generated">
            <a:extLst>
              <a:ext uri="{FF2B5EF4-FFF2-40B4-BE49-F238E27FC236}">
                <a16:creationId xmlns:a16="http://schemas.microsoft.com/office/drawing/2014/main" id="{63F9978F-F8B0-485C-8AEB-FC3E9DEA841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4064" y="2150855"/>
            <a:ext cx="4881303" cy="3762549"/>
          </a:xfrm>
          <a:prstGeom prst="rect">
            <a:avLst/>
          </a:prstGeom>
        </p:spPr>
      </p:pic>
      <p:grpSp>
        <p:nvGrpSpPr>
          <p:cNvPr id="12" name="Group 11">
            <a:extLst>
              <a:ext uri="{FF2B5EF4-FFF2-40B4-BE49-F238E27FC236}">
                <a16:creationId xmlns:a16="http://schemas.microsoft.com/office/drawing/2014/main" id="{101BAB51-5634-4F56-94E9-228AD75F44A5}"/>
              </a:ext>
            </a:extLst>
          </p:cNvPr>
          <p:cNvGrpSpPr/>
          <p:nvPr/>
        </p:nvGrpSpPr>
        <p:grpSpPr>
          <a:xfrm>
            <a:off x="8036443" y="1477561"/>
            <a:ext cx="3118072" cy="4823745"/>
            <a:chOff x="8036443" y="1477561"/>
            <a:chExt cx="3118072" cy="4823745"/>
          </a:xfrm>
        </p:grpSpPr>
        <p:pic>
          <p:nvPicPr>
            <p:cNvPr id="10" name="Picture 9" descr="Chart, scatter chart&#10;&#10;Description automatically generated">
              <a:extLst>
                <a:ext uri="{FF2B5EF4-FFF2-40B4-BE49-F238E27FC236}">
                  <a16:creationId xmlns:a16="http://schemas.microsoft.com/office/drawing/2014/main" id="{4F0DD8CB-C14B-43AC-A6FC-AF722A8E584E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50209"/>
            <a:stretch/>
          </p:blipFill>
          <p:spPr>
            <a:xfrm>
              <a:off x="8036443" y="3856808"/>
              <a:ext cx="3117767" cy="2444498"/>
            </a:xfrm>
            <a:prstGeom prst="rect">
              <a:avLst/>
            </a:prstGeom>
          </p:spPr>
        </p:pic>
        <p:pic>
          <p:nvPicPr>
            <p:cNvPr id="11" name="Picture 10" descr="Chart, scatter chart&#10;&#10;Description automatically generated">
              <a:extLst>
                <a:ext uri="{FF2B5EF4-FFF2-40B4-BE49-F238E27FC236}">
                  <a16:creationId xmlns:a16="http://schemas.microsoft.com/office/drawing/2014/main" id="{AE820DAF-0F93-4414-B7C3-CF7CB4CB74AD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r="50210"/>
            <a:stretch/>
          </p:blipFill>
          <p:spPr>
            <a:xfrm>
              <a:off x="8036748" y="1477561"/>
              <a:ext cx="3117767" cy="2444498"/>
            </a:xfrm>
            <a:prstGeom prst="rect">
              <a:avLst/>
            </a:prstGeom>
          </p:spPr>
        </p:pic>
      </p:grpSp>
      <p:sp>
        <p:nvSpPr>
          <p:cNvPr id="13" name="TextBox 12">
            <a:extLst>
              <a:ext uri="{FF2B5EF4-FFF2-40B4-BE49-F238E27FC236}">
                <a16:creationId xmlns:a16="http://schemas.microsoft.com/office/drawing/2014/main" id="{A04ED525-3401-4D72-99DA-1A18006745E1}"/>
              </a:ext>
            </a:extLst>
          </p:cNvPr>
          <p:cNvSpPr txBox="1"/>
          <p:nvPr/>
        </p:nvSpPr>
        <p:spPr>
          <a:xfrm>
            <a:off x="11118384" y="1475471"/>
            <a:ext cx="47083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800" dirty="0"/>
              <a:t>[2] 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825324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  <p:bldP spid="9" grpId="0"/>
      <p:bldP spid="9" grpId="1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85B23E-484E-4F34-A324-FADE96E55E41}"/>
              </a:ext>
            </a:extLst>
          </p:cNvPr>
          <p:cNvSpPr/>
          <p:nvPr/>
        </p:nvSpPr>
        <p:spPr>
          <a:xfrm>
            <a:off x="0" y="1420427"/>
            <a:ext cx="12192000" cy="5455328"/>
          </a:xfrm>
          <a:prstGeom prst="rect">
            <a:avLst/>
          </a:prstGeom>
          <a:solidFill>
            <a:srgbClr val="EDF1F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B7C99D-1874-42A7-9A8E-2208CD5DA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Discovery 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5E7EAB0-9FFF-4C7A-A160-9FB8307D7461}"/>
                  </a:ext>
                </a:extLst>
              </p:cNvPr>
              <p:cNvSpPr>
                <a:spLocks noGrp="1"/>
              </p:cNvSpPr>
              <p:nvPr>
                <p:ph idx="1"/>
              </p:nvPr>
            </p:nvSpPr>
            <p:spPr>
              <a:xfrm>
                <a:off x="838200" y="1896648"/>
                <a:ext cx="8652030" cy="4351338"/>
              </a:xfrm>
            </p:spPr>
            <p:txBody>
              <a:bodyPr>
                <a:normAutofit/>
              </a:bodyPr>
              <a:lstStyle/>
              <a:p>
                <a:r>
                  <a:rPr lang="en-GB" sz="3200" dirty="0"/>
                  <a:t>Combining both results</a:t>
                </a:r>
              </a:p>
              <a:p>
                <a:r>
                  <a:rPr lang="en-GB" sz="3200" dirty="0"/>
                  <a:t>Proved </a:t>
                </a:r>
                <a:r>
                  <a:rPr lang="en-GB" sz="3200" dirty="0" err="1"/>
                  <a:t>odderon’s</a:t>
                </a:r>
                <a:r>
                  <a:rPr lang="en-GB" sz="3200" dirty="0"/>
                  <a:t> existence to </a:t>
                </a:r>
                <a14:m>
                  <m:oMath xmlns:m="http://schemas.openxmlformats.org/officeDocument/2006/math">
                    <m:r>
                      <a:rPr lang="en-GB" sz="3200" i="1" dirty="0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dirty="0" smtClean="0">
                        <a:latin typeface="Cambria Math" panose="02040503050406030204" pitchFamily="18" charset="0"/>
                      </a:rPr>
                      <m:t>2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−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5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.</m:t>
                    </m:r>
                    <m:r>
                      <a:rPr lang="en-GB" sz="3200" b="0" i="1" smtClean="0">
                        <a:latin typeface="Cambria Math" panose="02040503050406030204" pitchFamily="18" charset="0"/>
                      </a:rPr>
                      <m:t>7</m:t>
                    </m:r>
                    <m:r>
                      <a:rPr lang="en-GB" sz="3200" i="1">
                        <a:latin typeface="Cambria Math" panose="02040503050406030204" pitchFamily="18" charset="0"/>
                      </a:rPr>
                      <m:t>𝜎</m:t>
                    </m:r>
                  </m:oMath>
                </a14:m>
                <a:endParaRPr lang="en-GB" sz="3200" dirty="0"/>
              </a:p>
              <a:p>
                <a:endParaRPr lang="en-GB" sz="3200" dirty="0"/>
              </a:p>
              <a:p>
                <a:r>
                  <a:rPr lang="en-GB" sz="3200" dirty="0"/>
                  <a:t>Significance:</a:t>
                </a:r>
              </a:p>
              <a:p>
                <a:pPr lvl="1"/>
                <a:r>
                  <a:rPr lang="en-GB" sz="2800" dirty="0"/>
                  <a:t>Colourless state </a:t>
                </a:r>
              </a:p>
              <a:p>
                <a:pPr lvl="1"/>
                <a:r>
                  <a:rPr lang="en-GB" sz="2800" dirty="0"/>
                  <a:t>Composed entirely of gauge bosons </a:t>
                </a:r>
              </a:p>
              <a:p>
                <a:r>
                  <a:rPr lang="en-GB" sz="3200" dirty="0"/>
                  <a:t>Significant test of QCD</a:t>
                </a:r>
              </a:p>
            </p:txBody>
          </p:sp>
        </mc:Choice>
        <mc:Fallback xmlns="">
          <p:sp>
            <p:nvSpPr>
              <p:cNvPr id="5" name="Content Placeholder 4">
                <a:extLst>
                  <a:ext uri="{FF2B5EF4-FFF2-40B4-BE49-F238E27FC236}">
                    <a16:creationId xmlns:a16="http://schemas.microsoft.com/office/drawing/2014/main" id="{B5E7EAB0-9FFF-4C7A-A160-9FB8307D7461}"/>
                  </a:ext>
                </a:extLst>
              </p:cNvPr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838200" y="1896648"/>
                <a:ext cx="8652030" cy="4351338"/>
              </a:xfrm>
              <a:blipFill>
                <a:blip r:embed="rId2"/>
                <a:stretch>
                  <a:fillRect l="-1621" t="-2941"/>
                </a:stretch>
              </a:blipFill>
            </p:spPr>
            <p:txBody>
              <a:bodyPr/>
              <a:lstStyle/>
              <a:p>
                <a:r>
                  <a:rPr lang="en-GB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20" name="Group 19">
            <a:extLst>
              <a:ext uri="{FF2B5EF4-FFF2-40B4-BE49-F238E27FC236}">
                <a16:creationId xmlns:a16="http://schemas.microsoft.com/office/drawing/2014/main" id="{CAD1D707-DBC0-4F1C-88D7-1ED82A9B2F33}"/>
              </a:ext>
            </a:extLst>
          </p:cNvPr>
          <p:cNvGrpSpPr/>
          <p:nvPr/>
        </p:nvGrpSpPr>
        <p:grpSpPr>
          <a:xfrm>
            <a:off x="7120364" y="4490272"/>
            <a:ext cx="4739732" cy="2281463"/>
            <a:chOff x="6821908" y="3429000"/>
            <a:chExt cx="5137724" cy="2473036"/>
          </a:xfrm>
        </p:grpSpPr>
        <p:grpSp>
          <p:nvGrpSpPr>
            <p:cNvPr id="18" name="Group 17">
              <a:extLst>
                <a:ext uri="{FF2B5EF4-FFF2-40B4-BE49-F238E27FC236}">
                  <a16:creationId xmlns:a16="http://schemas.microsoft.com/office/drawing/2014/main" id="{447BD27C-D973-4836-AA84-09CAC7C70E1F}"/>
                </a:ext>
              </a:extLst>
            </p:cNvPr>
            <p:cNvGrpSpPr/>
            <p:nvPr/>
          </p:nvGrpSpPr>
          <p:grpSpPr>
            <a:xfrm>
              <a:off x="6821908" y="3429000"/>
              <a:ext cx="5137724" cy="2473036"/>
              <a:chOff x="6821908" y="3429000"/>
              <a:chExt cx="5137724" cy="2473036"/>
            </a:xfrm>
          </p:grpSpPr>
          <p:grpSp>
            <p:nvGrpSpPr>
              <p:cNvPr id="15" name="Group 14">
                <a:extLst>
                  <a:ext uri="{FF2B5EF4-FFF2-40B4-BE49-F238E27FC236}">
                    <a16:creationId xmlns:a16="http://schemas.microsoft.com/office/drawing/2014/main" id="{BB345972-9907-4ECA-831E-50521B664FB3}"/>
                  </a:ext>
                </a:extLst>
              </p:cNvPr>
              <p:cNvGrpSpPr/>
              <p:nvPr/>
            </p:nvGrpSpPr>
            <p:grpSpPr>
              <a:xfrm>
                <a:off x="6821908" y="3429000"/>
                <a:ext cx="5137724" cy="2473036"/>
                <a:chOff x="6821908" y="3429000"/>
                <a:chExt cx="5137724" cy="2473036"/>
              </a:xfrm>
            </p:grpSpPr>
            <p:pic>
              <p:nvPicPr>
                <p:cNvPr id="3" name="Picture 2" descr="Shape&#10;&#10;Description automatically generated">
                  <a:extLst>
                    <a:ext uri="{FF2B5EF4-FFF2-40B4-BE49-F238E27FC236}">
                      <a16:creationId xmlns:a16="http://schemas.microsoft.com/office/drawing/2014/main" id="{53A8DFC2-6E5B-4503-A7F4-C63045B778BD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3">
                  <a:extLst>
                    <a:ext uri="{28A0092B-C50C-407E-A947-70E740481C1C}">
                      <a14:useLocalDpi xmlns:a14="http://schemas.microsoft.com/office/drawing/2010/main" val="0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77325" y="3429000"/>
                  <a:ext cx="5008418" cy="2473036"/>
                </a:xfrm>
                <a:prstGeom prst="rect">
                  <a:avLst/>
                </a:prstGeom>
              </p:spPr>
            </p:pic>
            <p:sp>
              <p:nvSpPr>
                <p:cNvPr id="9" name="TextBox 8">
                  <a:extLst>
                    <a:ext uri="{FF2B5EF4-FFF2-40B4-BE49-F238E27FC236}">
                      <a16:creationId xmlns:a16="http://schemas.microsoft.com/office/drawing/2014/main" id="{02463E37-90AD-46D5-9501-4C273811FFA9}"/>
                    </a:ext>
                  </a:extLst>
                </p:cNvPr>
                <p:cNvSpPr txBox="1"/>
                <p:nvPr/>
              </p:nvSpPr>
              <p:spPr>
                <a:xfrm>
                  <a:off x="6849617" y="4600866"/>
                  <a:ext cx="3140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g</a:t>
                  </a:r>
                </a:p>
              </p:txBody>
            </p:sp>
            <p:sp>
              <p:nvSpPr>
                <p:cNvPr id="10" name="TextBox 9">
                  <a:extLst>
                    <a:ext uri="{FF2B5EF4-FFF2-40B4-BE49-F238E27FC236}">
                      <a16:creationId xmlns:a16="http://schemas.microsoft.com/office/drawing/2014/main" id="{D35D39DC-20F3-4071-B6E0-796AA219C364}"/>
                    </a:ext>
                  </a:extLst>
                </p:cNvPr>
                <p:cNvSpPr txBox="1"/>
                <p:nvPr/>
              </p:nvSpPr>
              <p:spPr>
                <a:xfrm>
                  <a:off x="6821908" y="3539246"/>
                  <a:ext cx="3140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g</a:t>
                  </a:r>
                </a:p>
              </p:txBody>
            </p:sp>
            <p:sp>
              <p:nvSpPr>
                <p:cNvPr id="11" name="TextBox 10">
                  <a:extLst>
                    <a:ext uri="{FF2B5EF4-FFF2-40B4-BE49-F238E27FC236}">
                      <a16:creationId xmlns:a16="http://schemas.microsoft.com/office/drawing/2014/main" id="{2EF146D7-5308-4F95-A375-41827D57D9A7}"/>
                    </a:ext>
                  </a:extLst>
                </p:cNvPr>
                <p:cNvSpPr txBox="1"/>
                <p:nvPr/>
              </p:nvSpPr>
              <p:spPr>
                <a:xfrm>
                  <a:off x="11645595" y="3557718"/>
                  <a:ext cx="3140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g</a:t>
                  </a:r>
                </a:p>
              </p:txBody>
            </p:sp>
            <p:sp>
              <p:nvSpPr>
                <p:cNvPr id="12" name="TextBox 11">
                  <a:extLst>
                    <a:ext uri="{FF2B5EF4-FFF2-40B4-BE49-F238E27FC236}">
                      <a16:creationId xmlns:a16="http://schemas.microsoft.com/office/drawing/2014/main" id="{F23C13ED-0396-4C03-9FC6-5D15948139BD}"/>
                    </a:ext>
                  </a:extLst>
                </p:cNvPr>
                <p:cNvSpPr txBox="1"/>
                <p:nvPr/>
              </p:nvSpPr>
              <p:spPr>
                <a:xfrm>
                  <a:off x="6849616" y="5298927"/>
                  <a:ext cx="3140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g</a:t>
                  </a:r>
                </a:p>
              </p:txBody>
            </p:sp>
            <p:sp>
              <p:nvSpPr>
                <p:cNvPr id="13" name="TextBox 12">
                  <a:extLst>
                    <a:ext uri="{FF2B5EF4-FFF2-40B4-BE49-F238E27FC236}">
                      <a16:creationId xmlns:a16="http://schemas.microsoft.com/office/drawing/2014/main" id="{8C8D8701-5BB1-4664-AC42-3DE9AB313916}"/>
                    </a:ext>
                  </a:extLst>
                </p:cNvPr>
                <p:cNvSpPr txBox="1"/>
                <p:nvPr/>
              </p:nvSpPr>
              <p:spPr>
                <a:xfrm>
                  <a:off x="11608650" y="5300964"/>
                  <a:ext cx="3140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g</a:t>
                  </a:r>
                </a:p>
              </p:txBody>
            </p:sp>
            <p:sp>
              <p:nvSpPr>
                <p:cNvPr id="14" name="TextBox 13">
                  <a:extLst>
                    <a:ext uri="{FF2B5EF4-FFF2-40B4-BE49-F238E27FC236}">
                      <a16:creationId xmlns:a16="http://schemas.microsoft.com/office/drawing/2014/main" id="{BEAE3B71-E34C-45CA-B2AC-58B2AC3AFF6C}"/>
                    </a:ext>
                  </a:extLst>
                </p:cNvPr>
                <p:cNvSpPr txBox="1"/>
                <p:nvPr/>
              </p:nvSpPr>
              <p:spPr>
                <a:xfrm>
                  <a:off x="11627123" y="4613020"/>
                  <a:ext cx="314037" cy="369332"/>
                </a:xfrm>
                <a:prstGeom prst="rect">
                  <a:avLst/>
                </a:prstGeom>
                <a:noFill/>
              </p:spPr>
              <p:txBody>
                <a:bodyPr wrap="square" rtlCol="0">
                  <a:spAutoFit/>
                </a:bodyPr>
                <a:lstStyle/>
                <a:p>
                  <a:r>
                    <a:rPr lang="en-GB" dirty="0"/>
                    <a:t>g</a:t>
                  </a:r>
                </a:p>
              </p:txBody>
            </p:sp>
          </p:grpSp>
          <p:cxnSp>
            <p:nvCxnSpPr>
              <p:cNvPr id="17" name="Straight Arrow Connector 16">
                <a:extLst>
                  <a:ext uri="{FF2B5EF4-FFF2-40B4-BE49-F238E27FC236}">
                    <a16:creationId xmlns:a16="http://schemas.microsoft.com/office/drawing/2014/main" id="{E762F1C8-FF09-4EA3-8FCF-8B6CA4011072}"/>
                  </a:ext>
                </a:extLst>
              </p:cNvPr>
              <p:cNvCxnSpPr/>
              <p:nvPr/>
            </p:nvCxnSpPr>
            <p:spPr>
              <a:xfrm>
                <a:off x="8922326" y="5763490"/>
                <a:ext cx="1505527" cy="0"/>
              </a:xfrm>
              <a:prstGeom prst="straightConnector1">
                <a:avLst/>
              </a:prstGeom>
              <a:ln w="19050">
                <a:solidFill>
                  <a:schemeClr val="tx1"/>
                </a:solidFill>
                <a:tailEnd type="triangle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9" name="TextBox 18">
              <a:extLst>
                <a:ext uri="{FF2B5EF4-FFF2-40B4-BE49-F238E27FC236}">
                  <a16:creationId xmlns:a16="http://schemas.microsoft.com/office/drawing/2014/main" id="{81C8374E-A83E-4CF6-B2C3-1AC3BB93555E}"/>
                </a:ext>
              </a:extLst>
            </p:cNvPr>
            <p:cNvSpPr txBox="1"/>
            <p:nvPr/>
          </p:nvSpPr>
          <p:spPr>
            <a:xfrm>
              <a:off x="9363294" y="5437572"/>
              <a:ext cx="661542" cy="4003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dirty="0"/>
                <a:t>time</a:t>
              </a:r>
            </a:p>
          </p:txBody>
        </p:sp>
      </p:grpSp>
      <p:pic>
        <p:nvPicPr>
          <p:cNvPr id="7" name="Picture 6" descr="A screenshot of a computer&#10;&#10;Description automatically generated with medium confidence">
            <a:extLst>
              <a:ext uri="{FF2B5EF4-FFF2-40B4-BE49-F238E27FC236}">
                <a16:creationId xmlns:a16="http://schemas.microsoft.com/office/drawing/2014/main" id="{55C754A4-F0FB-46E2-8CF1-A698086D0D4B}"/>
              </a:ext>
            </a:extLst>
          </p:cNvPr>
          <p:cNvPicPr>
            <a:picLocks noChangeAspect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2316"/>
          <a:stretch/>
        </p:blipFill>
        <p:spPr>
          <a:xfrm>
            <a:off x="8482710" y="1579152"/>
            <a:ext cx="3053593" cy="2752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739778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85B23E-484E-4F34-A324-FADE96E55E41}"/>
              </a:ext>
            </a:extLst>
          </p:cNvPr>
          <p:cNvSpPr/>
          <p:nvPr/>
        </p:nvSpPr>
        <p:spPr>
          <a:xfrm>
            <a:off x="0" y="1420427"/>
            <a:ext cx="12192000" cy="5455328"/>
          </a:xfrm>
          <a:prstGeom prst="rect">
            <a:avLst/>
          </a:prstGeom>
          <a:solidFill>
            <a:srgbClr val="EDF1F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B7C99D-1874-42A7-9A8E-2208CD5DA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Future studies</a:t>
            </a:r>
          </a:p>
        </p:txBody>
      </p:sp>
      <p:pic>
        <p:nvPicPr>
          <p:cNvPr id="3" name="Picture 2" descr="Chart, schematic, box and whisker chart&#10;&#10;Description automatically generated">
            <a:extLst>
              <a:ext uri="{FF2B5EF4-FFF2-40B4-BE49-F238E27FC236}">
                <a16:creationId xmlns:a16="http://schemas.microsoft.com/office/drawing/2014/main" id="{218CEEC3-BE00-49A9-B97D-E81B7DF0CB6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5980" y="2590695"/>
            <a:ext cx="4623033" cy="3375548"/>
          </a:xfrm>
          <a:prstGeom prst="rect">
            <a:avLst/>
          </a:prstGeom>
        </p:spPr>
      </p:pic>
      <p:pic>
        <p:nvPicPr>
          <p:cNvPr id="13" name="Picture 12" descr="A picture containing chart&#10;&#10;Description automatically generated">
            <a:extLst>
              <a:ext uri="{FF2B5EF4-FFF2-40B4-BE49-F238E27FC236}">
                <a16:creationId xmlns:a16="http://schemas.microsoft.com/office/drawing/2014/main" id="{2115D7AF-2E31-463D-8A03-40ABED89837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8080" y="3269603"/>
            <a:ext cx="5294843" cy="2392966"/>
          </a:xfrm>
          <a:prstGeom prst="rect">
            <a:avLst/>
          </a:prstGeom>
        </p:spPr>
      </p:pic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E7EAB0-9FFF-4C7A-A160-9FB8307D7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6648"/>
            <a:ext cx="5369164" cy="4351338"/>
          </a:xfrm>
        </p:spPr>
        <p:txBody>
          <a:bodyPr>
            <a:normAutofit/>
          </a:bodyPr>
          <a:lstStyle/>
          <a:p>
            <a:r>
              <a:rPr lang="en-GB" sz="3200" dirty="0" err="1"/>
              <a:t>Odderon</a:t>
            </a:r>
            <a:r>
              <a:rPr lang="en-GB" sz="3200" dirty="0"/>
              <a:t> decays </a:t>
            </a:r>
            <a:r>
              <a:rPr lang="en-GB" sz="3200" baseline="30000" dirty="0"/>
              <a:t>[1]</a:t>
            </a:r>
            <a:endParaRPr lang="en-GB" sz="3200" dirty="0"/>
          </a:p>
          <a:p>
            <a:r>
              <a:rPr lang="en-GB" sz="3200" dirty="0"/>
              <a:t>Hadronic diffraction </a:t>
            </a:r>
          </a:p>
          <a:p>
            <a:r>
              <a:rPr lang="en-GB" sz="3200" dirty="0"/>
              <a:t>Higher order exchange particles  </a:t>
            </a:r>
          </a:p>
          <a:p>
            <a:endParaRPr lang="en-GB" sz="3200" dirty="0"/>
          </a:p>
          <a:p>
            <a:endParaRPr lang="en-GB" sz="3200" dirty="0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1FBC7B1-C181-4A2E-BF00-A03E2E5E6430}"/>
              </a:ext>
            </a:extLst>
          </p:cNvPr>
          <p:cNvSpPr txBox="1"/>
          <p:nvPr/>
        </p:nvSpPr>
        <p:spPr>
          <a:xfrm>
            <a:off x="0" y="6567692"/>
            <a:ext cx="12192000" cy="307777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en-GB" sz="1400" dirty="0"/>
              <a:t>[1] Hua-Xing Chen et al. (2021). Toward the existence of the </a:t>
            </a:r>
            <a:r>
              <a:rPr lang="en-GB" sz="1400" dirty="0" err="1"/>
              <a:t>odderon</a:t>
            </a:r>
            <a:r>
              <a:rPr lang="en-GB" sz="1400" dirty="0"/>
              <a:t> as a three-gluon bound state. 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1575A03E-2482-4586-95C8-9CF2988A2649}"/>
              </a:ext>
            </a:extLst>
          </p:cNvPr>
          <p:cNvGrpSpPr/>
          <p:nvPr/>
        </p:nvGrpSpPr>
        <p:grpSpPr>
          <a:xfrm>
            <a:off x="6454479" y="1894558"/>
            <a:ext cx="4966360" cy="3768011"/>
            <a:chOff x="5922628" y="2130803"/>
            <a:chExt cx="3372374" cy="2558643"/>
          </a:xfrm>
        </p:grpSpPr>
        <p:pic>
          <p:nvPicPr>
            <p:cNvPr id="9" name="Picture 8" descr="Diagram&#10;&#10;Description automatically generated">
              <a:extLst>
                <a:ext uri="{FF2B5EF4-FFF2-40B4-BE49-F238E27FC236}">
                  <a16:creationId xmlns:a16="http://schemas.microsoft.com/office/drawing/2014/main" id="{42D5A8F6-92CC-4C36-A784-9CFE9F459F60}"/>
                </a:ext>
              </a:extLst>
            </p:cNvPr>
            <p:cNvPicPr>
              <a:picLocks noChangeAspect="1"/>
            </p:cNvPicPr>
            <p:nvPr/>
          </p:nvPicPr>
          <p:blipFill rotWithShape="1"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47414" t="5459" r="2294" b="6755"/>
            <a:stretch/>
          </p:blipFill>
          <p:spPr>
            <a:xfrm>
              <a:off x="5922628" y="2130803"/>
              <a:ext cx="3372374" cy="2558643"/>
            </a:xfrm>
            <a:prstGeom prst="rect">
              <a:avLst/>
            </a:prstGeom>
          </p:spPr>
        </p:pic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ADE6B498-E4E6-4458-B132-579484A4A010}"/>
                </a:ext>
              </a:extLst>
            </p:cNvPr>
            <p:cNvSpPr/>
            <p:nvPr/>
          </p:nvSpPr>
          <p:spPr>
            <a:xfrm>
              <a:off x="7097086" y="4536664"/>
              <a:ext cx="620786" cy="152782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E564A2DC-4DF7-4C3D-A511-86B2E7809DB8}"/>
              </a:ext>
            </a:extLst>
          </p:cNvPr>
          <p:cNvGrpSpPr/>
          <p:nvPr/>
        </p:nvGrpSpPr>
        <p:grpSpPr>
          <a:xfrm>
            <a:off x="6416447" y="2030136"/>
            <a:ext cx="4975384" cy="3405347"/>
            <a:chOff x="6416447" y="2030136"/>
            <a:chExt cx="4975384" cy="3405347"/>
          </a:xfrm>
        </p:grpSpPr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D07A6B04-E3FB-44AD-8872-06C663204E3F}"/>
                </a:ext>
              </a:extLst>
            </p:cNvPr>
            <p:cNvSpPr/>
            <p:nvPr/>
          </p:nvSpPr>
          <p:spPr>
            <a:xfrm>
              <a:off x="6462250" y="2030136"/>
              <a:ext cx="4929581" cy="340534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/>
            </a:p>
          </p:txBody>
        </p:sp>
        <p:grpSp>
          <p:nvGrpSpPr>
            <p:cNvPr id="26" name="Group 25">
              <a:extLst>
                <a:ext uri="{FF2B5EF4-FFF2-40B4-BE49-F238E27FC236}">
                  <a16:creationId xmlns:a16="http://schemas.microsoft.com/office/drawing/2014/main" id="{403F165F-9E44-4B6F-B165-184A002653C9}"/>
                </a:ext>
              </a:extLst>
            </p:cNvPr>
            <p:cNvGrpSpPr/>
            <p:nvPr/>
          </p:nvGrpSpPr>
          <p:grpSpPr>
            <a:xfrm>
              <a:off x="6416447" y="2132338"/>
              <a:ext cx="4937353" cy="3251915"/>
              <a:chOff x="6483487" y="2183568"/>
              <a:chExt cx="4937353" cy="3251915"/>
            </a:xfrm>
          </p:grpSpPr>
          <p:pic>
            <p:nvPicPr>
              <p:cNvPr id="21" name="Picture 20" descr="A picture containing light, laser, colorful&#10;&#10;Description automatically generated">
                <a:extLst>
                  <a:ext uri="{FF2B5EF4-FFF2-40B4-BE49-F238E27FC236}">
                    <a16:creationId xmlns:a16="http://schemas.microsoft.com/office/drawing/2014/main" id="{3489EE32-C0A4-4D7F-AF7F-D00A190527C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tretch>
                <a:fillRect/>
              </a:stretch>
            </p:blipFill>
            <p:spPr>
              <a:xfrm>
                <a:off x="6483487" y="2290207"/>
                <a:ext cx="4937352" cy="3145276"/>
              </a:xfrm>
              <a:prstGeom prst="rect">
                <a:avLst/>
              </a:prstGeom>
            </p:spPr>
          </p:pic>
          <p:sp>
            <p:nvSpPr>
              <p:cNvPr id="22" name="TextBox 21">
                <a:extLst>
                  <a:ext uri="{FF2B5EF4-FFF2-40B4-BE49-F238E27FC236}">
                    <a16:creationId xmlns:a16="http://schemas.microsoft.com/office/drawing/2014/main" id="{193737A4-C64E-4826-8D93-40F6AFEE57E8}"/>
                  </a:ext>
                </a:extLst>
              </p:cNvPr>
              <p:cNvSpPr txBox="1"/>
              <p:nvPr/>
            </p:nvSpPr>
            <p:spPr>
              <a:xfrm>
                <a:off x="6996418" y="2183568"/>
                <a:ext cx="218114" cy="923330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 rtlCol="0">
                <a:spAutoFit/>
              </a:bodyPr>
              <a:lstStyle/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</a:p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u</a:t>
                </a:r>
              </a:p>
              <a:p>
                <a:r>
                  <a:rPr lang="en-GB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d</a:t>
                </a:r>
                <a:endParaRPr lang="en-GB" sz="2400" dirty="0">
                  <a:latin typeface="Times New Roman" panose="02020603050405020304" pitchFamily="18" charset="0"/>
                  <a:cs typeface="Times New Roman" panose="02020603050405020304" pitchFamily="18" charset="0"/>
                </a:endParaRPr>
              </a:p>
            </p:txBody>
          </p:sp>
          <p:sp>
            <p:nvSpPr>
              <p:cNvPr id="24" name="TextBox 23">
                <a:extLst>
                  <a:ext uri="{FF2B5EF4-FFF2-40B4-BE49-F238E27FC236}">
                    <a16:creationId xmlns:a16="http://schemas.microsoft.com/office/drawing/2014/main" id="{1C5B4D0D-49FA-4E4C-9E62-32BFB6B7C048}"/>
                  </a:ext>
                </a:extLst>
              </p:cNvPr>
              <p:cNvSpPr txBox="1"/>
              <p:nvPr/>
            </p:nvSpPr>
            <p:spPr>
              <a:xfrm>
                <a:off x="6529290" y="2414400"/>
                <a:ext cx="362701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GB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</a:p>
            </p:txBody>
          </p:sp>
          <p:sp>
            <p:nvSpPr>
              <p:cNvPr id="25" name="TextBox 24">
                <a:extLst>
                  <a:ext uri="{FF2B5EF4-FFF2-40B4-BE49-F238E27FC236}">
                    <a16:creationId xmlns:a16="http://schemas.microsoft.com/office/drawing/2014/main" id="{1C4EFA6F-6000-4611-A798-D72C2644CB62}"/>
                  </a:ext>
                </a:extLst>
              </p:cNvPr>
              <p:cNvSpPr txBox="1"/>
              <p:nvPr/>
            </p:nvSpPr>
            <p:spPr>
              <a:xfrm>
                <a:off x="11103942" y="2414400"/>
                <a:ext cx="316898" cy="461665"/>
              </a:xfrm>
              <a:prstGeom prst="rect">
                <a:avLst/>
              </a:prstGeom>
              <a:solidFill>
                <a:schemeClr val="bg1"/>
              </a:solidFill>
            </p:spPr>
            <p:txBody>
              <a:bodyPr wrap="square">
                <a:spAutoFit/>
              </a:bodyPr>
              <a:lstStyle/>
              <a:p>
                <a:r>
                  <a:rPr lang="en-GB" sz="2400" dirty="0">
                    <a:latin typeface="Times New Roman" panose="02020603050405020304" pitchFamily="18" charset="0"/>
                    <a:cs typeface="Times New Roman" panose="02020603050405020304" pitchFamily="18" charset="0"/>
                  </a:rPr>
                  <a:t>n</a:t>
                </a:r>
              </a:p>
            </p:txBody>
          </p:sp>
        </p:grpSp>
      </p:grpSp>
      <p:pic>
        <p:nvPicPr>
          <p:cNvPr id="29" name="Picture 28" descr="Diagram, schematic&#10;&#10;Description automatically generated">
            <a:extLst>
              <a:ext uri="{FF2B5EF4-FFF2-40B4-BE49-F238E27FC236}">
                <a16:creationId xmlns:a16="http://schemas.microsoft.com/office/drawing/2014/main" id="{BD644982-1040-4250-8478-70E7592903B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99622" y="2028045"/>
            <a:ext cx="5412134" cy="38383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720239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0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D685B23E-484E-4F34-A324-FADE96E55E41}"/>
              </a:ext>
            </a:extLst>
          </p:cNvPr>
          <p:cNvSpPr/>
          <p:nvPr/>
        </p:nvSpPr>
        <p:spPr>
          <a:xfrm>
            <a:off x="0" y="1420427"/>
            <a:ext cx="12192000" cy="5455328"/>
          </a:xfrm>
          <a:prstGeom prst="rect">
            <a:avLst/>
          </a:prstGeom>
          <a:solidFill>
            <a:srgbClr val="EDF1F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7AB7C99D-1874-42A7-9A8E-2208CD5DA0A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Conclusion 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B5E7EAB0-9FFF-4C7A-A160-9FB8307D746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896648"/>
            <a:ext cx="8652030" cy="4351338"/>
          </a:xfrm>
        </p:spPr>
        <p:txBody>
          <a:bodyPr>
            <a:normAutofit/>
          </a:bodyPr>
          <a:lstStyle/>
          <a:p>
            <a:r>
              <a:rPr lang="en-GB" sz="3200" dirty="0"/>
              <a:t>Theoretical role of </a:t>
            </a:r>
            <a:r>
              <a:rPr lang="en-GB" sz="3200" dirty="0" err="1"/>
              <a:t>odderon</a:t>
            </a:r>
            <a:r>
              <a:rPr lang="en-GB" sz="3200" dirty="0"/>
              <a:t> </a:t>
            </a:r>
          </a:p>
          <a:p>
            <a:r>
              <a:rPr lang="en-GB" sz="3200" dirty="0"/>
              <a:t>Experimental data </a:t>
            </a:r>
          </a:p>
          <a:p>
            <a:r>
              <a:rPr lang="en-GB" sz="3200" dirty="0"/>
              <a:t>Statistical analysis </a:t>
            </a:r>
            <a:r>
              <a:rPr lang="en-GB" sz="3200" dirty="0">
                <a:sym typeface="Wingdings" panose="05000000000000000000" pitchFamily="2" charset="2"/>
              </a:rPr>
              <a:t> Discovery </a:t>
            </a:r>
            <a:endParaRPr lang="en-GB" sz="3200" dirty="0"/>
          </a:p>
          <a:p>
            <a:r>
              <a:rPr lang="en-GB" sz="3200" dirty="0"/>
              <a:t>Future studies </a:t>
            </a:r>
          </a:p>
        </p:txBody>
      </p:sp>
    </p:spTree>
    <p:extLst>
      <p:ext uri="{BB962C8B-B14F-4D97-AF65-F5344CB8AC3E}">
        <p14:creationId xmlns:p14="http://schemas.microsoft.com/office/powerpoint/2010/main" val="1753487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>
            <a:extLst>
              <a:ext uri="{FF2B5EF4-FFF2-40B4-BE49-F238E27FC236}">
                <a16:creationId xmlns:a16="http://schemas.microsoft.com/office/drawing/2014/main" id="{6AF4C825-CBC1-4345-971F-E9B8D103EED2}"/>
              </a:ext>
            </a:extLst>
          </p:cNvPr>
          <p:cNvSpPr/>
          <p:nvPr/>
        </p:nvSpPr>
        <p:spPr>
          <a:xfrm>
            <a:off x="0" y="2172750"/>
            <a:ext cx="12192000" cy="4703006"/>
          </a:xfrm>
          <a:prstGeom prst="rect">
            <a:avLst/>
          </a:prstGeom>
          <a:solidFill>
            <a:srgbClr val="EDF1F9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1938D76-ECE8-4A97-9D3A-65DFD144A6C8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3998" y="634752"/>
            <a:ext cx="9144000" cy="1244935"/>
          </a:xfrm>
        </p:spPr>
        <p:txBody>
          <a:bodyPr>
            <a:normAutofit/>
          </a:bodyPr>
          <a:lstStyle/>
          <a:p>
            <a:r>
              <a:rPr lang="en-GB" sz="6600" dirty="0"/>
              <a:t>Thank you for listening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0E8A0D3-AF24-4824-BE58-FF33AA7358F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3997" y="2634433"/>
            <a:ext cx="9144000" cy="1404968"/>
          </a:xfrm>
        </p:spPr>
        <p:txBody>
          <a:bodyPr>
            <a:normAutofit/>
          </a:bodyPr>
          <a:lstStyle/>
          <a:p>
            <a:r>
              <a:rPr lang="en-GB" sz="3200" dirty="0"/>
              <a:t>Any questions?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26209D27-A941-4739-ADB4-624BA15A0620}"/>
              </a:ext>
            </a:extLst>
          </p:cNvPr>
          <p:cNvGrpSpPr/>
          <p:nvPr/>
        </p:nvGrpSpPr>
        <p:grpSpPr>
          <a:xfrm>
            <a:off x="2254205" y="3483448"/>
            <a:ext cx="7683585" cy="2739800"/>
            <a:chOff x="2984413" y="3541193"/>
            <a:chExt cx="6220031" cy="2217928"/>
          </a:xfrm>
        </p:grpSpPr>
        <p:pic>
          <p:nvPicPr>
            <p:cNvPr id="6" name="Picture 5" descr="A picture containing text, device, antenna, gauge&#10;&#10;Description automatically generated">
              <a:extLst>
                <a:ext uri="{FF2B5EF4-FFF2-40B4-BE49-F238E27FC236}">
                  <a16:creationId xmlns:a16="http://schemas.microsoft.com/office/drawing/2014/main" id="{5BA9DA74-77AE-4633-B62E-D7904224C3D5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4413" y="4626746"/>
              <a:ext cx="6220031" cy="1132375"/>
            </a:xfrm>
            <a:prstGeom prst="rect">
              <a:avLst/>
            </a:prstGeom>
          </p:spPr>
        </p:pic>
        <p:pic>
          <p:nvPicPr>
            <p:cNvPr id="8" name="Picture 7" descr="Diagram&#10;&#10;Description automatically generated">
              <a:extLst>
                <a:ext uri="{FF2B5EF4-FFF2-40B4-BE49-F238E27FC236}">
                  <a16:creationId xmlns:a16="http://schemas.microsoft.com/office/drawing/2014/main" id="{60E0BAF2-F55B-4E1F-8FCC-172411531DF6}"/>
                </a:ext>
              </a:extLst>
            </p:cNvPr>
            <p:cNvPicPr>
              <a:picLocks noChangeAspect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87553" y="3541193"/>
              <a:ext cx="6216891" cy="1085553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20333849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5804</TotalTime>
  <Words>422</Words>
  <Application>Microsoft Office PowerPoint</Application>
  <PresentationFormat>Widescreen</PresentationFormat>
  <Paragraphs>78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5" baseType="lpstr">
      <vt:lpstr>Arial</vt:lpstr>
      <vt:lpstr>Calibri</vt:lpstr>
      <vt:lpstr>Calibri Light</vt:lpstr>
      <vt:lpstr>Cambria Math</vt:lpstr>
      <vt:lpstr>Times New Roman</vt:lpstr>
      <vt:lpstr>Office Theme</vt:lpstr>
      <vt:lpstr>The Discovery of the Odderon</vt:lpstr>
      <vt:lpstr>Outline of presentation</vt:lpstr>
      <vt:lpstr>Hadron scattering</vt:lpstr>
      <vt:lpstr>Experimental Evidence </vt:lpstr>
      <vt:lpstr>Analysis of Results</vt:lpstr>
      <vt:lpstr>Discovery </vt:lpstr>
      <vt:lpstr>Future studies</vt:lpstr>
      <vt:lpstr>Conclusion </vt:lpstr>
      <vt:lpstr>Thank you for listening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Cooling of Dykes</dc:title>
  <dc:creator>Marco Loncar</dc:creator>
  <cp:lastModifiedBy>Marco Loncar</cp:lastModifiedBy>
  <cp:revision>94</cp:revision>
  <dcterms:created xsi:type="dcterms:W3CDTF">2021-08-02T08:46:24Z</dcterms:created>
  <dcterms:modified xsi:type="dcterms:W3CDTF">2022-03-15T12:33:04Z</dcterms:modified>
</cp:coreProperties>
</file>