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Proxima Nova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ProximaNova-bold.fntdata"/><Relationship Id="rId16" Type="http://schemas.openxmlformats.org/officeDocument/2006/relationships/font" Target="fonts/ProximaNova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ProximaNova-boldItalic.fntdata"/><Relationship Id="rId6" Type="http://schemas.openxmlformats.org/officeDocument/2006/relationships/slide" Target="slides/slide1.xml"/><Relationship Id="rId18" Type="http://schemas.openxmlformats.org/officeDocument/2006/relationships/font" Target="fonts/ProximaNova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188ac95daa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188ac95daa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188ac95da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188ac95da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188ac95daa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188ac95daa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188ac95daa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188ac95daa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1a4c0d988c_0_5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1a4c0d988c_0_5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1a4c0d988c_0_6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1a4c0d988c_0_6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188ac95daa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188ac95daa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https://arxiv.org/pdf/gr-qc/0505065.pdf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188ac95daa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188ac95daa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188ac95daa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188ac95daa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hyperlink" Target="https://arxiv.org/abs/gr-qc/0505065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4020"/>
              <a:t>The Flowing Fluid Model: </a:t>
            </a:r>
            <a:endParaRPr sz="402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4180"/>
              <a:t>An </a:t>
            </a:r>
            <a:r>
              <a:rPr lang="en-GB" sz="4180"/>
              <a:t>Acoustic Analogue </a:t>
            </a:r>
            <a:endParaRPr sz="418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4180"/>
              <a:t>of General Relativity?</a:t>
            </a:r>
            <a:endParaRPr sz="4180"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Presented by: Aidan Joyce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Final Thoughts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Acoustic analogies try to model GR in fluids/condensed matter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Flowing fluid analogy models the kinematics of a scalar field propagating in a specific Lorentzian metric (with reduced DoFs)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Flowing fluid model fails to model the dynamics o</a:t>
            </a:r>
            <a:r>
              <a:rPr lang="en-GB"/>
              <a:t>f GR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But, can model black holes and other phenomena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Experimentally useful?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 this Presentation: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What is Analogue Gravity?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The Flowing Fluid Analogy: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Acoustic Metric and Equation of Motion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Successes/Failures of the Analogy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Acoustic “Dumb Holes” and Examples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Final Thoughts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What is Analogue Gravity?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We model the kinematics and dynamics of general relativity using condensed matter systems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We use these systems to perform otherwise difficult general relativity experiments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OR We use the models to try to results of general relativity in different physical contexts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In practice: </a:t>
            </a:r>
            <a:endParaRPr/>
          </a:p>
          <a:p>
            <a:pPr indent="-334327" lvl="0" marL="9144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Consider the </a:t>
            </a:r>
            <a:r>
              <a:rPr lang="en-GB"/>
              <a:t>propagation</a:t>
            </a:r>
            <a:r>
              <a:rPr lang="en-GB"/>
              <a:t> of scalar fields in the system</a:t>
            </a:r>
            <a:endParaRPr/>
          </a:p>
          <a:p>
            <a:pPr indent="-334327" lvl="0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Define a metric for this propagation</a:t>
            </a:r>
            <a:endParaRPr/>
          </a:p>
          <a:p>
            <a:pPr indent="-334327" lvl="0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Compare to general relativity</a:t>
            </a:r>
            <a:endParaRPr/>
          </a:p>
          <a:p>
            <a:pPr indent="-334327" lvl="0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Describe dynamics of the metric?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Flowing Fluid Analogy</a:t>
            </a:r>
            <a:endParaRPr/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311700" y="1152475"/>
            <a:ext cx="6230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Consider small sound waves travelling in a moving background fluid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Sound waves distorted (similar to the Doppler effect)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Sound waves in supersonic fluid can’t propagate upstream =&gt; Acoustic analogy to black hole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Can describe the propagation of                                                                                                    sound waves in terms of a scalar                                                                                                field </a:t>
            </a:r>
            <a:r>
              <a:rPr lang="en-GB"/>
              <a:t>propagating with a Lorentzian                                         metric…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6134" y="2672100"/>
            <a:ext cx="4226165" cy="1712474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6"/>
          <p:cNvSpPr txBox="1"/>
          <p:nvPr/>
        </p:nvSpPr>
        <p:spPr>
          <a:xfrm>
            <a:off x="4733025" y="4506850"/>
            <a:ext cx="4004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/>
              <a:t>Diagram taken from: </a:t>
            </a:r>
            <a:r>
              <a:rPr lang="en-GB" sz="1000">
                <a:solidFill>
                  <a:schemeClr val="hlink"/>
                </a:solidFill>
                <a:highlight>
                  <a:srgbClr val="FFFFFF"/>
                </a:highlight>
                <a:uFill>
                  <a:noFill/>
                </a:uFill>
                <a:hlinkClick r:id="rId4"/>
              </a:rPr>
              <a:t>arXiv:gr-qc/0505065</a:t>
            </a:r>
            <a:endParaRPr sz="10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Acoustic Metric and Equation of Motion</a:t>
            </a:r>
            <a:endParaRPr/>
          </a:p>
        </p:txBody>
      </p:sp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Consider fluid equations (continuity/momentum)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Assume </a:t>
            </a:r>
            <a:r>
              <a:rPr b="1" lang="en-GB"/>
              <a:t>sound waves</a:t>
            </a:r>
            <a:r>
              <a:rPr lang="en-GB"/>
              <a:t> barotropic/inviscid/irrotational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Linearise equations for small </a:t>
            </a:r>
            <a:r>
              <a:rPr lang="en-GB"/>
              <a:t>perturbations (sound waves)</a:t>
            </a:r>
            <a:r>
              <a:rPr lang="en-GB"/>
              <a:t> about moving background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Get and equation of motion for the velocity potential of the sound waves </a:t>
            </a:r>
            <a:r>
              <a:rPr lang="en-GB"/>
              <a:t>propagating in a metric:</a:t>
            </a:r>
            <a:endParaRPr/>
          </a:p>
        </p:txBody>
      </p:sp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1213" y="3347263"/>
            <a:ext cx="4181475" cy="126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688" y="3750288"/>
            <a:ext cx="3743325" cy="69532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737175" y="4490100"/>
            <a:ext cx="3082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roxima Nova"/>
                <a:ea typeface="Proxima Nova"/>
                <a:cs typeface="Proxima Nova"/>
                <a:sym typeface="Proxima Nova"/>
              </a:rPr>
              <a:t>Velocity potential EoM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0" name="Google Shape;90;p17"/>
          <p:cNvSpPr txBox="1"/>
          <p:nvPr/>
        </p:nvSpPr>
        <p:spPr>
          <a:xfrm>
            <a:off x="5671250" y="4568875"/>
            <a:ext cx="3216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roxima Nova"/>
                <a:ea typeface="Proxima Nova"/>
                <a:cs typeface="Proxima Nova"/>
                <a:sym typeface="Proxima Nova"/>
              </a:rPr>
              <a:t>Acoustic Metric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Immediate Failures of the Flowing Fluid Analogy</a:t>
            </a:r>
            <a:endParaRPr/>
          </a:p>
        </p:txBody>
      </p:sp>
      <p:sp>
        <p:nvSpPr>
          <p:cNvPr id="96" name="Google Shape;96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Only 2 degrees of freedom in the acoustic metric: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Density, </a:t>
            </a:r>
            <a:r>
              <a:rPr lang="en-GB"/>
              <a:t>𝜌, velocity potential, Δ𝜙, and sound speed, c </a:t>
            </a:r>
            <a:r>
              <a:rPr lang="en-GB"/>
              <a:t>-&gt; 3 D</a:t>
            </a:r>
            <a:r>
              <a:rPr lang="en-GB"/>
              <a:t>oFs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Continuity</a:t>
            </a:r>
            <a:r>
              <a:rPr lang="en-GB"/>
              <a:t> equation reduces to 2 DoFs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General 4x4 Lorentzian metric is </a:t>
            </a:r>
            <a:r>
              <a:rPr lang="en-GB"/>
              <a:t>symmetric</a:t>
            </a:r>
            <a:r>
              <a:rPr lang="en-GB"/>
              <a:t> with 10 D</a:t>
            </a:r>
            <a:r>
              <a:rPr lang="en-GB"/>
              <a:t>oFs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Can only describe situations with reduced degrees of freedom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No description of the dynamics of general relativity: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No equivalent to Einstein equation for the metric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Soundwaves assumed to not affect the background fluid flow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Successes of the Flowing Fluid Analogy</a:t>
            </a:r>
            <a:endParaRPr/>
          </a:p>
        </p:txBody>
      </p:sp>
      <p:sp>
        <p:nvSpPr>
          <p:cNvPr id="102" name="Google Shape;102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Metric is Lorentzian and has signature (- + +</a:t>
            </a:r>
            <a:r>
              <a:rPr lang="en-GB"/>
              <a:t> </a:t>
            </a:r>
            <a:r>
              <a:rPr lang="en-GB"/>
              <a:t>+)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Can perform Lorentz transforms between different background fluid velocities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Acoustic metric inherits </a:t>
            </a:r>
            <a:r>
              <a:rPr lang="en-GB"/>
              <a:t>topology</a:t>
            </a:r>
            <a:r>
              <a:rPr lang="en-GB"/>
              <a:t> from “physical” metric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Can show fluid flow lines are geodesics of the acoustic metric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At sonic transitions, can define an event horizon…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Acoustic “Dumb Holes” and De Laval Nozzle</a:t>
            </a:r>
            <a:endParaRPr/>
          </a:p>
        </p:txBody>
      </p:sp>
      <p:sp>
        <p:nvSpPr>
          <p:cNvPr id="108" name="Google Shape;108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At sonic transition sign of g</a:t>
            </a:r>
            <a:r>
              <a:rPr baseline="-25000" lang="en-GB"/>
              <a:t>tt</a:t>
            </a:r>
            <a:r>
              <a:rPr lang="en-GB"/>
              <a:t> changes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Identify with sonic black hole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Sound waves can’t </a:t>
            </a:r>
            <a:r>
              <a:rPr lang="en-GB"/>
              <a:t>propagate</a:t>
            </a:r>
            <a:r>
              <a:rPr lang="en-GB"/>
              <a:t> back through sonic transition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 simple example is the De Laval Nozzle </a:t>
            </a:r>
            <a:endParaRPr/>
          </a:p>
        </p:txBody>
      </p:sp>
      <p:pic>
        <p:nvPicPr>
          <p:cNvPr id="109" name="Google Shape;10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0474" y="3120374"/>
            <a:ext cx="3730775" cy="113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93000" y="2630425"/>
            <a:ext cx="2739873" cy="193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0"/>
          <p:cNvSpPr txBox="1"/>
          <p:nvPr/>
        </p:nvSpPr>
        <p:spPr>
          <a:xfrm>
            <a:off x="1119800" y="4356050"/>
            <a:ext cx="2312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roxima Nova"/>
                <a:ea typeface="Proxima Nova"/>
                <a:cs typeface="Proxima Nova"/>
                <a:sym typeface="Proxima Nova"/>
              </a:rPr>
              <a:t>The acoustic metric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2" name="Google Shape;112;p20"/>
          <p:cNvSpPr txBox="1"/>
          <p:nvPr/>
        </p:nvSpPr>
        <p:spPr>
          <a:xfrm>
            <a:off x="6353438" y="4568875"/>
            <a:ext cx="201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roxima Nova"/>
                <a:ea typeface="Proxima Nova"/>
                <a:cs typeface="Proxima Nova"/>
                <a:sym typeface="Proxima Nova"/>
              </a:rPr>
              <a:t>The De Laval nozzle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Accretion Disks Again</a:t>
            </a:r>
            <a:endParaRPr/>
          </a:p>
        </p:txBody>
      </p:sp>
      <p:sp>
        <p:nvSpPr>
          <p:cNvPr id="118" name="Google Shape;118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Acoustic metric was first derived (Moncrief, V., 1980) when considering relativistic fluid dynamics of accretion discs surrounding black holes (where the physical metric is of relevance)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Sound waves in accretion discs accelerated in towards a black hole, undergoing a sonic </a:t>
            </a:r>
            <a:r>
              <a:rPr lang="en-GB"/>
              <a:t>transition</a:t>
            </a:r>
            <a:r>
              <a:rPr lang="en-GB"/>
              <a:t> at the “sonic radius”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Means sound waves around black holes experience both black and “dumb” holes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21"/>
          <p:cNvSpPr txBox="1"/>
          <p:nvPr/>
        </p:nvSpPr>
        <p:spPr>
          <a:xfrm>
            <a:off x="5875150" y="4568875"/>
            <a:ext cx="2886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4D4D4D"/>
                </a:solidFill>
                <a:highlight>
                  <a:srgbClr val="D6D6D6"/>
                </a:highlight>
              </a:rPr>
              <a:t>Credit: NASA’s Goddard Space Flight Center/Jeremy Schnittman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20" name="Google Shape;120;p21"/>
          <p:cNvPicPr preferRelativeResize="0"/>
          <p:nvPr/>
        </p:nvPicPr>
        <p:blipFill rotWithShape="1">
          <a:blip r:embed="rId3">
            <a:alphaModFix/>
          </a:blip>
          <a:srcRect b="31105" l="11598" r="11690" t="29968"/>
          <a:stretch/>
        </p:blipFill>
        <p:spPr>
          <a:xfrm>
            <a:off x="5875150" y="3171225"/>
            <a:ext cx="2886477" cy="1464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