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5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38" y="18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525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375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468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5245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938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194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024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13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257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849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525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6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47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894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67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316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83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8A3EB-FFAB-4AD6-89BD-04052C219C37}" type="datetimeFigureOut">
              <a:rPr lang="en-GB" smtClean="0"/>
              <a:t>14/03/2022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C7CEF-7F67-4A80-BF6E-00F02A4DBF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6204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3822C-226C-4265-AC83-24CE5CAFB8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cap="none" dirty="0"/>
              <a:t>An analysis of CERN’s search for the gluino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333D57-644B-4B3F-B18C-08FBB6A46C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By Marcus Tomlinson</a:t>
            </a:r>
          </a:p>
        </p:txBody>
      </p:sp>
    </p:spTree>
    <p:extLst>
      <p:ext uri="{BB962C8B-B14F-4D97-AF65-F5344CB8AC3E}">
        <p14:creationId xmlns:p14="http://schemas.microsoft.com/office/powerpoint/2010/main" val="1908096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79F6B-3147-45F3-AB50-643A05FCE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/>
          <a:lstStyle/>
          <a:p>
            <a:r>
              <a:rPr lang="en-GB" cap="none" dirty="0"/>
              <a:t>What is supersymmetry?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F546E-3BF6-4F22-803D-09C123C76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8089" y="2057401"/>
            <a:ext cx="3548111" cy="4349114"/>
          </a:xfrm>
        </p:spPr>
        <p:txBody>
          <a:bodyPr/>
          <a:lstStyle/>
          <a:p>
            <a:r>
              <a:rPr lang="en-GB" dirty="0"/>
              <a:t>Standard model needs extension to higher energies</a:t>
            </a:r>
          </a:p>
          <a:p>
            <a:r>
              <a:rPr lang="en-GB" dirty="0"/>
              <a:t>Most corrections mess with Higgs mass</a:t>
            </a:r>
          </a:p>
          <a:p>
            <a:r>
              <a:rPr lang="en-GB" dirty="0"/>
              <a:t>Supersymmetry adds particles via Fermion-Boson symmetry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A4995C-BBF7-499D-A55C-79AA53BCD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7401"/>
            <a:ext cx="7272289" cy="434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55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8C83D-115C-439E-805C-C39B52F9F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What is the gluino?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728D4-4C4E-4D92-B678-A82441451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Supersymmetric counterpart to Gluon</a:t>
            </a:r>
          </a:p>
          <a:p>
            <a:r>
              <a:rPr lang="en-GB" dirty="0"/>
              <a:t>Spin-1/2</a:t>
            </a:r>
          </a:p>
          <a:p>
            <a:r>
              <a:rPr lang="en-GB" dirty="0"/>
              <a:t>Strongly interacting</a:t>
            </a:r>
          </a:p>
          <a:p>
            <a:r>
              <a:rPr lang="en-GB" dirty="0"/>
              <a:t>Colour octet</a:t>
            </a:r>
          </a:p>
          <a:p>
            <a:r>
              <a:rPr lang="en-GB" dirty="0"/>
              <a:t>Massive</a:t>
            </a:r>
          </a:p>
        </p:txBody>
      </p:sp>
    </p:spTree>
    <p:extLst>
      <p:ext uri="{BB962C8B-B14F-4D97-AF65-F5344CB8AC3E}">
        <p14:creationId xmlns:p14="http://schemas.microsoft.com/office/powerpoint/2010/main" val="1974374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61F04-BBA6-432C-A2D7-E9BDBAA34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Why the gluino?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E2FD8-899C-4E95-A2CC-4472EC3AE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Most supersymmetric states may mix</a:t>
            </a:r>
          </a:p>
          <a:p>
            <a:r>
              <a:rPr lang="en-GB" dirty="0"/>
              <a:t>Superpartners would not directly correspond to single standard model particles</a:t>
            </a:r>
          </a:p>
          <a:p>
            <a:r>
              <a:rPr lang="en-GB" dirty="0"/>
              <a:t>Gluino can’t mix, colour octet has unsuitable quantum numbers for other composition</a:t>
            </a:r>
          </a:p>
          <a:p>
            <a:r>
              <a:rPr lang="en-GB" dirty="0"/>
              <a:t>Should produce recognisable decays</a:t>
            </a:r>
          </a:p>
          <a:p>
            <a:r>
              <a:rPr lang="en-GB" dirty="0"/>
              <a:t>Mass within LHC capabilities</a:t>
            </a:r>
          </a:p>
        </p:txBody>
      </p:sp>
    </p:spTree>
    <p:extLst>
      <p:ext uri="{BB962C8B-B14F-4D97-AF65-F5344CB8AC3E}">
        <p14:creationId xmlns:p14="http://schemas.microsoft.com/office/powerpoint/2010/main" val="3977890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2A5B3-96B1-469D-9F3B-E0FCDE07C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Where not to look?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5BDBC-FAED-4F9E-A258-0B76FA58E3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10820400" cy="4024125"/>
          </a:xfrm>
        </p:spPr>
        <p:txBody>
          <a:bodyPr/>
          <a:lstStyle/>
          <a:p>
            <a:r>
              <a:rPr lang="en-GB" dirty="0"/>
              <a:t>Theoretical models limit mass below 3 </a:t>
            </a:r>
            <a:r>
              <a:rPr lang="en-GB" dirty="0" err="1"/>
              <a:t>TeV</a:t>
            </a:r>
            <a:endParaRPr lang="en-GB" dirty="0"/>
          </a:p>
          <a:p>
            <a:r>
              <a:rPr lang="en-GB" dirty="0"/>
              <a:t>Cross sections measured for processes that could produce gluino of certain mass</a:t>
            </a:r>
          </a:p>
          <a:p>
            <a:r>
              <a:rPr lang="en-GB" dirty="0"/>
              <a:t>If total cross section attributable to existing processes, exclude gluinos of that mass</a:t>
            </a:r>
          </a:p>
          <a:p>
            <a:r>
              <a:rPr lang="en-GB" dirty="0"/>
              <a:t>CMS at LHC has established lower limit of 1TeV, upper of 2TeV</a:t>
            </a:r>
          </a:p>
        </p:txBody>
      </p:sp>
    </p:spTree>
    <p:extLst>
      <p:ext uri="{BB962C8B-B14F-4D97-AF65-F5344CB8AC3E}">
        <p14:creationId xmlns:p14="http://schemas.microsoft.com/office/powerpoint/2010/main" val="4128173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800D3-93BF-42CF-A324-340F2EB5B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Collider signatures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731EE-A6C0-4F5D-BCB7-77400707F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5832231" cy="4024125"/>
          </a:xfrm>
        </p:spPr>
        <p:txBody>
          <a:bodyPr/>
          <a:lstStyle/>
          <a:p>
            <a:r>
              <a:rPr lang="en-GB" dirty="0"/>
              <a:t>Gluinos should have unique decay modes</a:t>
            </a:r>
          </a:p>
          <a:p>
            <a:r>
              <a:rPr lang="en-GB" dirty="0"/>
              <a:t>Some decays can produce multiple leptons with the same sign, not seen in standard model</a:t>
            </a:r>
          </a:p>
          <a:p>
            <a:r>
              <a:rPr lang="en-GB" dirty="0"/>
              <a:t>Such a signature would be strong evidence for gluinos</a:t>
            </a:r>
          </a:p>
          <a:p>
            <a:r>
              <a:rPr lang="en-GB" dirty="0"/>
              <a:t>Could also decay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B6A121-E14D-4A9C-8AE6-7D4D1B8E1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1265" y="2057400"/>
            <a:ext cx="4414935" cy="448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22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64987-B6E5-4200-9EEA-F3D6D8C5C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Collider signatures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E3F4E-85B4-4F62-A7DF-B5FF00487D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2088271"/>
          </a:xfrm>
        </p:spPr>
        <p:txBody>
          <a:bodyPr/>
          <a:lstStyle/>
          <a:p>
            <a:r>
              <a:rPr lang="en-GB" dirty="0"/>
              <a:t>Gluino pairs could decay to 4 third-generation quarks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649319-7B10-4BB6-B7EA-DB26B6126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668556"/>
            <a:ext cx="9819495" cy="395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260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D2CEA-8AA1-4C2B-96AF-8C326E11A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Long lived gluinos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A44E5-43FD-4A87-886C-C0CF817C7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755924" cy="4024125"/>
          </a:xfrm>
        </p:spPr>
        <p:txBody>
          <a:bodyPr/>
          <a:lstStyle/>
          <a:p>
            <a:r>
              <a:rPr lang="en-GB" dirty="0"/>
              <a:t>Gluinos may not decay within the timescale required to leave detector</a:t>
            </a:r>
          </a:p>
          <a:p>
            <a:r>
              <a:rPr lang="en-GB" dirty="0"/>
              <a:t>LHC “Long lived particle working group” specifically looking for such particles</a:t>
            </a:r>
          </a:p>
          <a:p>
            <a:r>
              <a:rPr lang="en-GB" dirty="0"/>
              <a:t>No candidates currently found</a:t>
            </a:r>
          </a:p>
          <a:p>
            <a:r>
              <a:rPr lang="en-GB" dirty="0"/>
              <a:t>Would likely leave faint tracks, or small energy deposits with no apparent track</a:t>
            </a:r>
          </a:p>
          <a:p>
            <a:r>
              <a:rPr lang="en-GB" dirty="0"/>
              <a:t>Detectors and analysis software being optimised to better identify such signatures in future LHC runs</a:t>
            </a:r>
          </a:p>
        </p:txBody>
      </p:sp>
    </p:spTree>
    <p:extLst>
      <p:ext uri="{BB962C8B-B14F-4D97-AF65-F5344CB8AC3E}">
        <p14:creationId xmlns:p14="http://schemas.microsoft.com/office/powerpoint/2010/main" val="894515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B6723-02F4-4473-A422-462FF86A6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/>
              <a:t>Does the gluino exist?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400558-66B2-4D0D-BA74-0CC0452581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130620" cy="4024125"/>
          </a:xfrm>
        </p:spPr>
        <p:txBody>
          <a:bodyPr/>
          <a:lstStyle/>
          <a:p>
            <a:r>
              <a:rPr lang="en-GB" dirty="0"/>
              <a:t>Currently no detection of any supersymmetric particles</a:t>
            </a:r>
          </a:p>
          <a:p>
            <a:r>
              <a:rPr lang="en-GB" dirty="0"/>
              <a:t>LHC already has enough energy for gluino</a:t>
            </a:r>
          </a:p>
          <a:p>
            <a:r>
              <a:rPr lang="en-GB" dirty="0"/>
              <a:t>ATLAS and CMS both undergoing detector upgrades, will increase confidence levels for non-detection</a:t>
            </a:r>
          </a:p>
          <a:p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2D425AF-12F1-4E4E-B941-942A760B979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16420" y="2194559"/>
            <a:ext cx="6047182" cy="40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26760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204</TotalTime>
  <Words>285</Words>
  <Application>Microsoft Office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Vapor Trail</vt:lpstr>
      <vt:lpstr>An analysis of CERN’s search for the gluino</vt:lpstr>
      <vt:lpstr>What is supersymmetry?</vt:lpstr>
      <vt:lpstr>What is the gluino?</vt:lpstr>
      <vt:lpstr>Why the gluino?</vt:lpstr>
      <vt:lpstr>Where not to look?</vt:lpstr>
      <vt:lpstr>Collider signatures (1)</vt:lpstr>
      <vt:lpstr>Collider signatures (2)</vt:lpstr>
      <vt:lpstr>Long lived gluinos</vt:lpstr>
      <vt:lpstr>Does the gluino exist?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analysis of CERN’s search for the gluino</dc:title>
  <dc:creator>Marcus Tomlinson</dc:creator>
  <cp:lastModifiedBy>Marcus Tomlinson</cp:lastModifiedBy>
  <cp:revision>6</cp:revision>
  <dcterms:created xsi:type="dcterms:W3CDTF">2022-03-13T18:11:42Z</dcterms:created>
  <dcterms:modified xsi:type="dcterms:W3CDTF">2022-03-14T13:41:37Z</dcterms:modified>
</cp:coreProperties>
</file>