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1" r:id="rId1"/>
    <p:sldMasterId id="2147483672" r:id="rId2"/>
    <p:sldMasterId id="2147483673" r:id="rId3"/>
  </p:sldMasterIdLst>
  <p:notesMasterIdLst>
    <p:notesMasterId r:id="rId15"/>
  </p:notesMasterIdLst>
  <p:sldIdLst>
    <p:sldId id="256" r:id="rId4"/>
    <p:sldId id="257" r:id="rId5"/>
    <p:sldId id="261" r:id="rId6"/>
    <p:sldId id="267" r:id="rId7"/>
    <p:sldId id="262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5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marR="0" lvl="6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572000" marR="0" lvl="7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400800" marR="0" lvl="8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marR="0" lvl="6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572000" marR="0" lvl="7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400800" marR="0" lvl="8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marR="0" lvl="6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572000" marR="0" lvl="7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6400800" marR="0" lvl="8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:notes"/>
          <p:cNvSpPr txBox="1"/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/>
          </a:p>
        </p:txBody>
      </p:sp>
      <p:sp>
        <p:nvSpPr>
          <p:cNvPr id="119" name="Google Shape;11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0" name="Google Shape;120;p4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68059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0351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3999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77329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5671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31149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989571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9903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>
            <a:spLocks noGrp="1"/>
          </p:cNvSpPr>
          <p:nvPr>
            <p:ph type="body" idx="1"/>
          </p:nvPr>
        </p:nvSpPr>
        <p:spPr>
          <a:xfrm>
            <a:off x="1143000" y="4343400"/>
            <a:ext cx="4556125" cy="411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5189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84175" y="2016125"/>
            <a:ext cx="8374063" cy="576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384175" y="2774950"/>
            <a:ext cx="8374063" cy="53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/>
            </a:lvl1pPr>
            <a:lvl2pPr marL="538163" marR="0" lvl="1" indent="-233362" algn="l" rtl="0">
              <a:spcBef>
                <a:spcPts val="135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2pPr>
            <a:lvl3pPr marL="809625" marR="0" lvl="2" indent="-238125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079500" marR="0" lvl="3" indent="-2413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1350963" marR="0" lvl="4" indent="-233362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1808163" marR="0" lvl="5" indent="-233363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2265363" marR="0" lvl="6" indent="-233363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2722563" marR="0" lvl="7" indent="-233363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3179763" marR="0" lvl="8" indent="-233363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7862887" y="6448425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7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200" cy="40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2pPr>
            <a:lvl3pPr marL="1371600" lvl="2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2286000" lvl="4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2743200" lvl="5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 rot="5400000">
            <a:off x="5024375" y="2039913"/>
            <a:ext cx="5376900" cy="20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body" idx="1"/>
          </p:nvPr>
        </p:nvSpPr>
        <p:spPr>
          <a:xfrm rot="5400000">
            <a:off x="760413" y="22263"/>
            <a:ext cx="5376900" cy="61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2pPr>
            <a:lvl3pPr marL="1371600" lvl="2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2286000" lvl="4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2743200" lvl="5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7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 rot="5400000">
            <a:off x="2537587" y="-445400"/>
            <a:ext cx="4067100" cy="837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2pPr>
            <a:lvl3pPr marL="1371600" lvl="2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2286000" lvl="4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2743200" lvl="5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7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tirely blank">
  <p:cSld name="TITLE_ONLY_1">
    <p:bg>
      <p:bgPr>
        <a:solidFill>
          <a:srgbClr val="FFFFFF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3" name="Google Shape;103;p24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24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4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7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0" name="Google Shape;110;p25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4110000" cy="40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5"/>
          <p:cNvSpPr txBox="1">
            <a:spLocks noGrp="1"/>
          </p:cNvSpPr>
          <p:nvPr>
            <p:ph type="body" idx="2"/>
          </p:nvPr>
        </p:nvSpPr>
        <p:spPr>
          <a:xfrm>
            <a:off x="4646613" y="1708150"/>
            <a:ext cx="4111500" cy="40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25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lvl="1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2pPr>
            <a:lvl3pPr marL="1371600" lvl="2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lvl="3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2286000" lvl="4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2743200" lvl="5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lvl="6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lvl="7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lvl="8" indent="-31750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6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5" name="Google Shape;115;p26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26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lvl="5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lvl="6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lvl="7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lvl="8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4110038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2"/>
          </p:nvPr>
        </p:nvSpPr>
        <p:spPr>
          <a:xfrm>
            <a:off x="4646613" y="1708150"/>
            <a:ext cx="4111625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•"/>
              <a:defRPr/>
            </a:lvl1pPr>
            <a:lvl2pPr marL="914400" lvl="1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2pPr>
            <a:lvl3pPr marL="1371600" lvl="2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5pPr>
            <a:lvl6pPr marL="2743200" lvl="5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6pPr>
            <a:lvl7pPr marL="3200400" lvl="6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7pPr>
            <a:lvl8pPr marL="3657600" lvl="7" indent="-317500" rtl="0">
              <a:spcBef>
                <a:spcPts val="1500"/>
              </a:spcBef>
              <a:spcAft>
                <a:spcPts val="0"/>
              </a:spcAft>
              <a:buSzPts val="1400"/>
              <a:buChar char="•"/>
              <a:defRPr/>
            </a:lvl8pPr>
            <a:lvl9pPr marL="4114800" lvl="8" indent="-317500" rtl="0">
              <a:spcBef>
                <a:spcPts val="1500"/>
              </a:spcBef>
              <a:spcAft>
                <a:spcPts val="150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/>
            </a:lvl1pPr>
            <a:lvl2pPr marL="914400" lvl="1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2pPr>
            <a:lvl3pPr marL="1371600" lvl="2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3pPr>
            <a:lvl4pPr marL="1828800" lvl="3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4pPr>
            <a:lvl5pPr marL="2286000" lvl="4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5pPr>
            <a:lvl6pPr marL="2743200" lvl="5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6pPr>
            <a:lvl7pPr marL="3200400" lvl="6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7pPr>
            <a:lvl8pPr marL="3657600" lvl="7" indent="-228600" rtl="0">
              <a:spcBef>
                <a:spcPts val="1500"/>
              </a:spcBef>
              <a:spcAft>
                <a:spcPts val="0"/>
              </a:spcAft>
              <a:buSzPts val="1400"/>
              <a:buFont typeface="Arial"/>
              <a:buNone/>
              <a:defRPr/>
            </a:lvl8pPr>
            <a:lvl9pPr marL="4114800" lvl="8" indent="-228600" rtl="0">
              <a:spcBef>
                <a:spcPts val="1500"/>
              </a:spcBef>
              <a:spcAft>
                <a:spcPts val="1500"/>
              </a:spcAft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/>
        </p:nvSpPr>
        <p:spPr>
          <a:xfrm>
            <a:off x="0" y="5365750"/>
            <a:ext cx="9140825" cy="665162"/>
          </a:xfrm>
          <a:prstGeom prst="rect">
            <a:avLst/>
          </a:prstGeom>
          <a:solidFill>
            <a:srgbClr val="003E7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 txBox="1"/>
          <p:nvPr/>
        </p:nvSpPr>
        <p:spPr>
          <a:xfrm>
            <a:off x="0" y="6030912"/>
            <a:ext cx="9140825" cy="173037"/>
          </a:xfrm>
          <a:prstGeom prst="rect">
            <a:avLst/>
          </a:prstGeom>
          <a:solidFill>
            <a:srgbClr val="6AADE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2pPr>
            <a:lvl3pPr marL="1371600" marR="0" lvl="2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2286000" marR="0" lvl="4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2743200" marR="0" lvl="5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7862887" y="6448425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2pPr>
            <a:lvl3pPr marL="1371600" marR="0" lvl="2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2286000" marR="0" lvl="4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2743200" marR="0" lvl="5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112" cy="179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700" cy="4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4572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9144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13716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18288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200" cy="40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1pPr>
            <a:lvl2pPr marL="914400" marR="0" lvl="1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2pPr>
            <a:lvl3pPr marL="1371600" marR="0" lvl="2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3pPr>
            <a:lvl4pPr marL="1828800" marR="0" lvl="3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4pPr>
            <a:lvl5pPr marL="2286000" marR="0" lvl="4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5pPr>
            <a:lvl6pPr marL="2743200" marR="0" lvl="5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6pPr>
            <a:lvl7pPr marL="3200400" marR="0" lvl="6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7pPr>
            <a:lvl8pPr marL="3657600" marR="0" lvl="7" indent="-317500" algn="l" rtl="0"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8pPr>
            <a:lvl9pPr marL="4114800" marR="0" lvl="8" indent="-317500" algn="l" rtl="0"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400"/>
              <a:buFont typeface="Arial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7862887" y="6451600"/>
            <a:ext cx="900000" cy="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7"/>
          <p:cNvSpPr txBox="1">
            <a:spLocks noGrp="1"/>
          </p:cNvSpPr>
          <p:nvPr>
            <p:ph type="ctrTitle"/>
          </p:nvPr>
        </p:nvSpPr>
        <p:spPr>
          <a:xfrm>
            <a:off x="384175" y="2016125"/>
            <a:ext cx="8374062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solidFill>
                  <a:schemeClr val="dk2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Coupling Spinors</a:t>
            </a:r>
            <a:br>
              <a:rPr lang="en-US" sz="3600" b="1" dirty="0">
                <a:solidFill>
                  <a:schemeClr val="dk2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</a:br>
            <a:r>
              <a:rPr lang="en-US" sz="3600" b="1" dirty="0">
                <a:solidFill>
                  <a:schemeClr val="dk2"/>
                </a:solidFill>
                <a:latin typeface="Avenir Next LT Pro" panose="020B0504020202020204" pitchFamily="34" charset="0"/>
                <a:cs typeface="Aharoni" panose="02010803020104030203" pitchFamily="2" charset="-79"/>
              </a:rPr>
              <a:t>to Gravity</a:t>
            </a:r>
            <a:endParaRPr sz="3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cs typeface="Aharoni" panose="02010803020104030203" pitchFamily="2" charset="-79"/>
              <a:sym typeface="Arial"/>
            </a:endParaRPr>
          </a:p>
        </p:txBody>
      </p:sp>
      <p:sp>
        <p:nvSpPr>
          <p:cNvPr id="123" name="Google Shape;123;p27"/>
          <p:cNvSpPr txBox="1"/>
          <p:nvPr/>
        </p:nvSpPr>
        <p:spPr>
          <a:xfrm>
            <a:off x="384175" y="5548312"/>
            <a:ext cx="8374062" cy="261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en-US" sz="1800" b="1" dirty="0">
                <a:solidFill>
                  <a:schemeClr val="dk2"/>
                </a:solidFill>
              </a:rPr>
              <a:t>Mattia Varrone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880CE5-91D9-4FDF-AB84-5031B646F1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dirty="0">
                <a:solidFill>
                  <a:schemeClr val="dk2"/>
                </a:solidFill>
                <a:latin typeface="Avenir Next LT Pro" panose="020B0504020202020204" pitchFamily="34" charset="0"/>
              </a:rPr>
              <a:t>Resulting action</a:t>
            </a:r>
            <a:endParaRPr sz="2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The action becomes:</a:t>
            </a:r>
          </a:p>
          <a:p>
            <a:pPr marL="1384300" lvl="2" indent="-342900">
              <a:spcAft>
                <a:spcPts val="1500"/>
              </a:spcAft>
              <a:buSzPts val="2000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A more natural volume form is: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Hence: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A9797-AA95-4BF0-9773-E8B615FDBA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7A99C3-D5A2-465D-9274-26E518E38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024" y="2395220"/>
            <a:ext cx="5390364" cy="758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F28594-F28A-434C-8367-1424E8286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1737" y="3840840"/>
            <a:ext cx="1211855" cy="5067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3E53B64-7FE3-4214-822B-5C270E9BA0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8858" y="3859699"/>
            <a:ext cx="2277530" cy="35979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285DC6E-9928-4F03-8421-B68811428800}"/>
              </a:ext>
            </a:extLst>
          </p:cNvPr>
          <p:cNvCxnSpPr/>
          <p:nvPr/>
        </p:nvCxnSpPr>
        <p:spPr>
          <a:xfrm>
            <a:off x="3834581" y="4094228"/>
            <a:ext cx="10815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2A25B6C4-AF7D-454C-8E39-EAA687E6E6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6483" y="4943844"/>
            <a:ext cx="6169446" cy="870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724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i="0" u="none" strike="noStrike" cap="none" dirty="0">
                <a:solidFill>
                  <a:schemeClr val="dk2"/>
                </a:solidFill>
                <a:latin typeface="Avenir Next LT Pro" panose="020B0504020202020204" pitchFamily="34" charset="0"/>
                <a:sym typeface="Arial"/>
              </a:rPr>
              <a:t>Conclusions</a:t>
            </a:r>
            <a:endParaRPr sz="2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1400" lvl="1" indent="-457200">
              <a:spcAft>
                <a:spcPts val="1500"/>
              </a:spcAft>
              <a:buSzPts val="2000"/>
              <a:buFont typeface="+mj-lt"/>
              <a:buAutoNum type="arabicPeriod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We achieved:</a:t>
            </a:r>
          </a:p>
          <a:p>
            <a:pPr marL="1498600" lvl="2" indent="-4572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Trajectories</a:t>
            </a:r>
          </a:p>
          <a:p>
            <a:pPr marL="1498600" lvl="2" indent="-4572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Gauge formalism </a:t>
            </a:r>
          </a:p>
          <a:p>
            <a:pPr marL="1041400" lvl="1" indent="-457200">
              <a:spcAft>
                <a:spcPts val="1500"/>
              </a:spcAft>
              <a:buSzPts val="2000"/>
              <a:buFont typeface="+mj-lt"/>
              <a:buAutoNum type="arabicPeriod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We did not achieve:</a:t>
            </a:r>
          </a:p>
          <a:p>
            <a:pPr marL="1498600" lvl="2" indent="-4572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Quantum Gravity</a:t>
            </a:r>
          </a:p>
          <a:p>
            <a:pPr marL="1041400" lvl="1" indent="-457200">
              <a:spcAft>
                <a:spcPts val="1500"/>
              </a:spcAft>
              <a:buSzPts val="2000"/>
              <a:buFont typeface="+mj-lt"/>
              <a:buAutoNum type="arabicPeriod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endParaRPr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A9797-AA95-4BF0-9773-E8B615FDBA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637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i="0" u="none" strike="noStrike" cap="none" dirty="0">
                <a:solidFill>
                  <a:schemeClr val="dk2"/>
                </a:solidFill>
                <a:latin typeface="Avenir Next LT Pro" panose="020B0504020202020204" pitchFamily="34" charset="0"/>
                <a:sym typeface="Arial"/>
              </a:rPr>
              <a:t>Motivation</a:t>
            </a:r>
            <a:endParaRPr sz="2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1400" lvl="1" indent="-457200">
              <a:spcAft>
                <a:spcPts val="1500"/>
              </a:spcAft>
              <a:buSzPts val="2000"/>
              <a:buFont typeface="+mj-lt"/>
              <a:buAutoNum type="arabicPeriod"/>
            </a:pP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  <a:p>
            <a:pPr marL="1041400" lvl="1" indent="-457200">
              <a:spcAft>
                <a:spcPts val="1500"/>
              </a:spcAft>
              <a:buSzPts val="2000"/>
              <a:buFont typeface="+mj-lt"/>
              <a:buAutoNum type="arabicPeriod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venir Next LT Pro" panose="020B0504020202020204" pitchFamily="34" charset="0"/>
                <a:sym typeface="Arial"/>
              </a:rPr>
              <a:t>Understanding trajectories in curved space</a:t>
            </a: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1041400" lvl="1" indent="-457200">
              <a:spcAft>
                <a:spcPts val="1500"/>
              </a:spcAft>
              <a:buSzPts val="2000"/>
              <a:buFont typeface="+mj-lt"/>
              <a:buAutoNum type="arabicPeriod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1041400" lvl="1" indent="-457200">
              <a:spcAft>
                <a:spcPts val="1500"/>
              </a:spcAft>
              <a:buSzPts val="2000"/>
              <a:buFont typeface="+mj-lt"/>
              <a:buAutoNum type="arabicPeriod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Effect of fermions on spacetime geometry</a:t>
            </a: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endParaRPr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A9797-AA95-4BF0-9773-E8B615FDBA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i="0" u="none" strike="noStrike" cap="none">
                <a:solidFill>
                  <a:schemeClr val="dk2"/>
                </a:solidFill>
                <a:latin typeface="Avenir Next LT Pro" panose="020B0504020202020204" pitchFamily="34" charset="0"/>
                <a:sym typeface="Arial"/>
              </a:rPr>
              <a:t>Einstein-Hilbert Theory</a:t>
            </a:r>
            <a:endParaRPr lang="en-GB" sz="2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Einstein equation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venir Next LT Pro" panose="020B0504020202020204" pitchFamily="34" charset="0"/>
                <a:sym typeface="Arial"/>
              </a:rPr>
              <a:t>Action principle</a:t>
            </a:r>
          </a:p>
          <a:p>
            <a:pPr marL="1384300" lvl="2" indent="-342900">
              <a:spcAft>
                <a:spcPts val="1500"/>
              </a:spcAft>
              <a:buSzPts val="2000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venir Next LT Pro" panose="020B0504020202020204" pitchFamily="34" charset="0"/>
                <a:sym typeface="Arial"/>
              </a:rPr>
              <a:t>Stress-Energy Tensor</a:t>
            </a:r>
          </a:p>
          <a:p>
            <a:pPr marL="2755900" lvl="5" indent="-342900">
              <a:spcAft>
                <a:spcPts val="1500"/>
              </a:spcAft>
              <a:buSzPts val="2000"/>
            </a:pP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BEAA0A-C781-4332-87D9-0E4F65DBC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422" y="2462707"/>
            <a:ext cx="3271155" cy="56829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C24943-AB30-4499-8473-9E475C65D4B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E668A3-D5FE-4B64-911B-5D6837A370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7501" y="5091828"/>
            <a:ext cx="2408998" cy="6886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D58AD9-5ED1-43B1-A972-69F7889317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8249" y="3659328"/>
            <a:ext cx="4625914" cy="80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614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i="0" u="none" strike="noStrike" cap="none" dirty="0">
                <a:solidFill>
                  <a:schemeClr val="dk2"/>
                </a:solidFill>
                <a:latin typeface="Avenir Next LT Pro" panose="020B0504020202020204" pitchFamily="34" charset="0"/>
                <a:sym typeface="Arial"/>
              </a:rPr>
              <a:t>Examples of Field couplings </a:t>
            </a: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Principle of General Covariance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Scalar</a:t>
            </a:r>
            <a:r>
              <a:rPr lang="en-GB" sz="2000" b="0" i="0" u="none" strike="noStrike" cap="none" dirty="0">
                <a:solidFill>
                  <a:schemeClr val="dk1"/>
                </a:solidFill>
                <a:latin typeface="Avenir Next LT Pro" panose="020B0504020202020204" pitchFamily="34" charset="0"/>
                <a:sym typeface="Arial"/>
              </a:rPr>
              <a:t> fields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Classical </a:t>
            </a:r>
            <a:r>
              <a:rPr lang="en-GB" sz="2000" b="0" i="0" u="none" strike="noStrike" cap="none" dirty="0">
                <a:solidFill>
                  <a:schemeClr val="dk1"/>
                </a:solidFill>
                <a:latin typeface="Avenir Next LT Pro" panose="020B0504020202020204" pitchFamily="34" charset="0"/>
                <a:sym typeface="Arial"/>
              </a:rPr>
              <a:t>EM field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C24943-AB30-4499-8473-9E475C65D4B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059E7B-130C-4A62-BF56-2A55158E5F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9455" y="2996695"/>
            <a:ext cx="5165090" cy="7133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319F2B2-0B6C-49A7-A9D3-91CBD88428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3897" y="4362059"/>
            <a:ext cx="3394616" cy="71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358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dirty="0">
                <a:solidFill>
                  <a:schemeClr val="dk2"/>
                </a:solidFill>
                <a:latin typeface="Avenir Next LT Pro" panose="020B0504020202020204" pitchFamily="34" charset="0"/>
              </a:rPr>
              <a:t>Dirac Spinors</a:t>
            </a:r>
            <a:endParaRPr sz="2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Describe Fermionic fields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Under Lorentz Transformation     :</a:t>
            </a:r>
          </a:p>
          <a:p>
            <a:pPr marL="1041400" lvl="2" indent="0">
              <a:spcBef>
                <a:spcPts val="0"/>
              </a:spcBef>
              <a:buSzPts val="2000"/>
              <a:buNone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1041400" lvl="2" indent="0">
              <a:spcAft>
                <a:spcPts val="1500"/>
              </a:spcAft>
              <a:buSzPts val="2000"/>
              <a:buNone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Scalar fields</a:t>
            </a:r>
          </a:p>
          <a:p>
            <a:pPr marL="1041400" lvl="2" indent="0">
              <a:lnSpc>
                <a:spcPct val="200000"/>
              </a:lnSpc>
              <a:spcAft>
                <a:spcPts val="1500"/>
              </a:spcAft>
              <a:buSzPts val="2000"/>
              <a:buNone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Spinor fields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endParaRPr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F58AD0-8935-4A98-BF51-2A6AFC5B7E1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B75111-F038-4DC0-B1D5-326206B9B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4748" y="3476603"/>
            <a:ext cx="3478131" cy="14766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373739-A2EF-4CCA-B120-13C33BE6A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9376" y="2594597"/>
            <a:ext cx="315753" cy="2927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B9097E-0E67-463E-A561-F7347C8348E6}"/>
              </a:ext>
            </a:extLst>
          </p:cNvPr>
          <p:cNvSpPr txBox="1"/>
          <p:nvPr/>
        </p:nvSpPr>
        <p:spPr>
          <a:xfrm>
            <a:off x="5563813" y="5467548"/>
            <a:ext cx="28809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venir Next LT Pro" panose="020B0504020202020204" pitchFamily="34" charset="0"/>
              </a:rPr>
              <a:t>Spinor representation of SO(1, 3)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C6BD333-B1A5-46C1-AFCB-6CC99E70F322}"/>
              </a:ext>
            </a:extLst>
          </p:cNvPr>
          <p:cNvCxnSpPr>
            <a:stCxn id="4" idx="2"/>
            <a:endCxn id="7" idx="0"/>
          </p:cNvCxnSpPr>
          <p:nvPr/>
        </p:nvCxnSpPr>
        <p:spPr>
          <a:xfrm>
            <a:off x="5563814" y="4953242"/>
            <a:ext cx="1440458" cy="5143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7740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dirty="0">
                <a:solidFill>
                  <a:schemeClr val="dk2"/>
                </a:solidFill>
                <a:latin typeface="Avenir Next LT Pro" panose="020B0504020202020204" pitchFamily="34" charset="0"/>
              </a:rPr>
              <a:t>More on Spinors</a:t>
            </a:r>
            <a:endParaRPr sz="2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Dirac equation: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Action: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Clifford Algebra:</a:t>
            </a:r>
          </a:p>
          <a:p>
            <a:pPr marL="3670300" lvl="7" indent="-342900">
              <a:spcAft>
                <a:spcPts val="1500"/>
              </a:spcAft>
              <a:buSzPts val="2000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1384300" lvl="2" indent="-342900">
              <a:spcAft>
                <a:spcPts val="1500"/>
              </a:spcAft>
              <a:buSzPts val="2000"/>
            </a:pPr>
            <a:endParaRPr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A9797-AA95-4BF0-9773-E8B615FDBA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282674-9273-4E7E-9F7B-9841D3055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45" y="2339870"/>
            <a:ext cx="2673510" cy="4154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FF4487-D396-426C-9DEF-F9111E44A4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6587" y="3640459"/>
            <a:ext cx="4350826" cy="6832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7A5AA8-5B56-42D6-9673-8B7CDAB773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4097" y="5208822"/>
            <a:ext cx="2754217" cy="35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518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dirty="0">
                <a:solidFill>
                  <a:schemeClr val="dk2"/>
                </a:solidFill>
                <a:latin typeface="Avenir Next LT Pro" panose="020B0504020202020204" pitchFamily="34" charset="0"/>
              </a:rPr>
              <a:t>Generalisation</a:t>
            </a:r>
            <a:endParaRPr sz="2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What if space is not flat?</a:t>
            </a:r>
          </a:p>
          <a:p>
            <a:pPr marL="584200" lvl="1" indent="0">
              <a:spcAft>
                <a:spcPts val="1500"/>
              </a:spcAft>
              <a:buSzPts val="2000"/>
              <a:buNone/>
            </a:pP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venir Next LT Pro" panose="020B0504020202020204" pitchFamily="34" charset="0"/>
                <a:sym typeface="Arial"/>
              </a:rPr>
              <a:t>Use Vierbeins to “diagonalise” the metric: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Where:</a:t>
            </a:r>
            <a:endParaRPr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A9797-AA95-4BF0-9773-E8B615FDBA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A74274-1DFA-4F90-879A-593AF56FE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0567" y="3741737"/>
            <a:ext cx="2161278" cy="4484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5C7105-A973-4EA9-88CD-8C765A688A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9999" y="5144248"/>
            <a:ext cx="1524001" cy="38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236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i="0" u="none" strike="noStrike" cap="none" dirty="0">
                <a:solidFill>
                  <a:schemeClr val="dk2"/>
                </a:solidFill>
                <a:latin typeface="Avenir Next LT Pro" panose="020B0504020202020204" pitchFamily="34" charset="0"/>
                <a:sym typeface="Arial"/>
              </a:rPr>
              <a:t>Gauge invariance</a:t>
            </a:r>
            <a:endParaRPr sz="2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Action invariant under </a:t>
            </a:r>
            <a:r>
              <a:rPr lang="en-GB" sz="2000" b="1" dirty="0">
                <a:solidFill>
                  <a:schemeClr val="dk1"/>
                </a:solidFill>
                <a:latin typeface="Avenir Next LT Pro" panose="020B0504020202020204" pitchFamily="34" charset="0"/>
              </a:rPr>
              <a:t>local </a:t>
            </a: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Lorentz transformation           :</a:t>
            </a:r>
          </a:p>
          <a:p>
            <a:pPr marL="584200" lvl="1" indent="0">
              <a:spcAft>
                <a:spcPts val="1500"/>
              </a:spcAft>
              <a:buSzPts val="2000"/>
              <a:buNone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584200" lvl="1" indent="0">
              <a:spcAft>
                <a:spcPts val="1500"/>
              </a:spcAft>
              <a:buSzPts val="2000"/>
              <a:buNone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Requires covariant derivative: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A9797-AA95-4BF0-9773-E8B615FDBA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22B88C-C5A9-428F-BFFC-87F229B93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5411" y="2619824"/>
            <a:ext cx="1811588" cy="4663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0DF1A9-A7F2-44A4-97BD-D04E75C88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4876" y="1921284"/>
            <a:ext cx="618011" cy="3283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6F2B93-2C1D-43B3-A9C9-F3131D639195}"/>
              </a:ext>
            </a:extLst>
          </p:cNvPr>
          <p:cNvSpPr txBox="1"/>
          <p:nvPr/>
        </p:nvSpPr>
        <p:spPr>
          <a:xfrm>
            <a:off x="6452668" y="5338916"/>
            <a:ext cx="17179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venir Next LT Pro" panose="020B0504020202020204" pitchFamily="34" charset="0"/>
              </a:rPr>
              <a:t>spinor connection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4B833A6-3F86-4F90-A828-A4DC2AE4AB3A}"/>
              </a:ext>
            </a:extLst>
          </p:cNvPr>
          <p:cNvCxnSpPr/>
          <p:nvPr/>
        </p:nvCxnSpPr>
        <p:spPr>
          <a:xfrm>
            <a:off x="6007510" y="4975123"/>
            <a:ext cx="445158" cy="363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8E446AAE-6CBB-4FD7-A302-62FCE25D2B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0404" y="4621003"/>
            <a:ext cx="3041603" cy="496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818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>
            <a:spLocks noGrp="1"/>
          </p:cNvSpPr>
          <p:nvPr>
            <p:ph type="title"/>
          </p:nvPr>
        </p:nvSpPr>
        <p:spPr>
          <a:xfrm>
            <a:off x="384175" y="398462"/>
            <a:ext cx="8375650" cy="42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i="0" u="none" strike="noStrike" cap="none" dirty="0">
                <a:solidFill>
                  <a:schemeClr val="dk2"/>
                </a:solidFill>
                <a:latin typeface="Avenir Next LT Pro" panose="020B0504020202020204" pitchFamily="34" charset="0"/>
                <a:sym typeface="Arial"/>
              </a:rPr>
              <a:t>Spin Connection</a:t>
            </a:r>
            <a:endParaRPr sz="2600" b="1" i="0" u="none" strike="noStrike" cap="none" dirty="0">
              <a:solidFill>
                <a:schemeClr val="dk2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129" name="Google Shape;129;p28"/>
          <p:cNvSpPr txBox="1">
            <a:spLocks noGrp="1"/>
          </p:cNvSpPr>
          <p:nvPr>
            <p:ph type="body" idx="1"/>
          </p:nvPr>
        </p:nvSpPr>
        <p:spPr>
          <a:xfrm>
            <a:off x="384175" y="1708150"/>
            <a:ext cx="8374062" cy="4067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Define the spin connection:</a:t>
            </a: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endParaRPr lang="en-GB" sz="2000" dirty="0">
              <a:solidFill>
                <a:schemeClr val="dk1"/>
              </a:solidFill>
              <a:latin typeface="Avenir Next LT Pro" panose="020B0504020202020204" pitchFamily="34" charset="0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r>
              <a:rPr lang="en-GB" sz="2000" dirty="0">
                <a:solidFill>
                  <a:schemeClr val="dk1"/>
                </a:solidFill>
                <a:latin typeface="Avenir Next LT Pro" panose="020B0504020202020204" pitchFamily="34" charset="0"/>
              </a:rPr>
              <a:t>The appropriate spinor connection is:</a:t>
            </a:r>
            <a:endParaRPr lang="en-GB"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  <a:p>
            <a:pPr marL="927100" lvl="1" indent="-342900">
              <a:spcAft>
                <a:spcPts val="1500"/>
              </a:spcAft>
              <a:buSzPts val="2000"/>
            </a:pPr>
            <a:endParaRPr sz="2000" b="0" i="0" u="none" strike="noStrike" cap="none" dirty="0">
              <a:solidFill>
                <a:schemeClr val="dk1"/>
              </a:solidFill>
              <a:latin typeface="Avenir Next LT Pro" panose="020B0504020202020204" pitchFamily="34" charset="0"/>
              <a:sym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9A9797-AA95-4BF0-9773-E8B615FDBA4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23B249E-280C-4E5B-8699-A2918FA61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919" y="2630455"/>
            <a:ext cx="3148573" cy="4214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4606020-BEB3-4D82-82A9-11F8976540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5090" y="4594980"/>
            <a:ext cx="3093820" cy="55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582723"/>
      </p:ext>
    </p:extLst>
  </p:cSld>
  <p:clrMapOvr>
    <a:masterClrMapping/>
  </p:clrMapOvr>
</p:sld>
</file>

<file path=ppt/theme/theme1.xml><?xml version="1.0" encoding="utf-8"?>
<a:theme xmlns:a="http://schemas.openxmlformats.org/drawingml/2006/main" name="1_blank">
  <a:themeElements>
    <a:clrScheme name="blank 1">
      <a:dk1>
        <a:srgbClr val="003E72"/>
      </a:dk1>
      <a:lt1>
        <a:srgbClr val="FFFFFF"/>
      </a:lt1>
      <a:dk2>
        <a:srgbClr val="FFFFFF"/>
      </a:dk2>
      <a:lt2>
        <a:srgbClr val="00B3BE"/>
      </a:lt2>
      <a:accent1>
        <a:srgbClr val="0073CF"/>
      </a:accent1>
      <a:accent2>
        <a:srgbClr val="E37222"/>
      </a:accent2>
      <a:accent3>
        <a:srgbClr val="FFFFFF"/>
      </a:accent3>
      <a:accent4>
        <a:srgbClr val="003460"/>
      </a:accent4>
      <a:accent5>
        <a:srgbClr val="AABCE4"/>
      </a:accent5>
      <a:accent6>
        <a:srgbClr val="CE671E"/>
      </a:accent6>
      <a:hlink>
        <a:srgbClr val="58A618"/>
      </a:hlink>
      <a:folHlink>
        <a:srgbClr val="8E258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blank 1">
      <a:dk1>
        <a:srgbClr val="003E72"/>
      </a:dk1>
      <a:lt1>
        <a:srgbClr val="FFFFFF"/>
      </a:lt1>
      <a:dk2>
        <a:srgbClr val="FFFFFF"/>
      </a:dk2>
      <a:lt2>
        <a:srgbClr val="00B3BE"/>
      </a:lt2>
      <a:accent1>
        <a:srgbClr val="0073CF"/>
      </a:accent1>
      <a:accent2>
        <a:srgbClr val="E37222"/>
      </a:accent2>
      <a:accent3>
        <a:srgbClr val="FFFFFF"/>
      </a:accent3>
      <a:accent4>
        <a:srgbClr val="003460"/>
      </a:accent4>
      <a:accent5>
        <a:srgbClr val="AABCE4"/>
      </a:accent5>
      <a:accent6>
        <a:srgbClr val="CE671E"/>
      </a:accent6>
      <a:hlink>
        <a:srgbClr val="58A618"/>
      </a:hlink>
      <a:folHlink>
        <a:srgbClr val="8E258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ank">
  <a:themeElements>
    <a:clrScheme name="blank 1">
      <a:dk1>
        <a:srgbClr val="003E72"/>
      </a:dk1>
      <a:lt1>
        <a:srgbClr val="FFFFFF"/>
      </a:lt1>
      <a:dk2>
        <a:srgbClr val="FFFFFF"/>
      </a:dk2>
      <a:lt2>
        <a:srgbClr val="00B3BE"/>
      </a:lt2>
      <a:accent1>
        <a:srgbClr val="0073CF"/>
      </a:accent1>
      <a:accent2>
        <a:srgbClr val="E37222"/>
      </a:accent2>
      <a:accent3>
        <a:srgbClr val="FFFFFF"/>
      </a:accent3>
      <a:accent4>
        <a:srgbClr val="003460"/>
      </a:accent4>
      <a:accent5>
        <a:srgbClr val="AABCE4"/>
      </a:accent5>
      <a:accent6>
        <a:srgbClr val="CE671E"/>
      </a:accent6>
      <a:hlink>
        <a:srgbClr val="58A618"/>
      </a:hlink>
      <a:folHlink>
        <a:srgbClr val="8E258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161</Words>
  <Application>Microsoft Office PowerPoint</Application>
  <PresentationFormat>On-screen Show (4:3)</PresentationFormat>
  <Paragraphs>72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Avenir Next LT Pro</vt:lpstr>
      <vt:lpstr>1_blank</vt:lpstr>
      <vt:lpstr>blank</vt:lpstr>
      <vt:lpstr>blank</vt:lpstr>
      <vt:lpstr>Coupling Spinors to Gravity</vt:lpstr>
      <vt:lpstr>Motivation</vt:lpstr>
      <vt:lpstr>Einstein-Hilbert Theory</vt:lpstr>
      <vt:lpstr>Examples of Field couplings </vt:lpstr>
      <vt:lpstr>Dirac Spinors</vt:lpstr>
      <vt:lpstr>More on Spinors</vt:lpstr>
      <vt:lpstr>Generalisation</vt:lpstr>
      <vt:lpstr>Gauge invariance</vt:lpstr>
      <vt:lpstr>Spin Connection</vt:lpstr>
      <vt:lpstr>Resulting action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 Gauge Theory  of Gravity</dc:title>
  <dc:creator>mattia varrone</dc:creator>
  <cp:lastModifiedBy>Mattia Varrone</cp:lastModifiedBy>
  <cp:revision>4</cp:revision>
  <dcterms:modified xsi:type="dcterms:W3CDTF">2022-03-10T11:32:50Z</dcterms:modified>
</cp:coreProperties>
</file>