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6" r:id="rId4"/>
    <p:sldId id="265" r:id="rId5"/>
    <p:sldId id="258" r:id="rId6"/>
    <p:sldId id="259" r:id="rId7"/>
    <p:sldId id="274" r:id="rId8"/>
    <p:sldId id="268" r:id="rId9"/>
    <p:sldId id="267" r:id="rId10"/>
    <p:sldId id="260" r:id="rId11"/>
    <p:sldId id="272" r:id="rId12"/>
    <p:sldId id="273" r:id="rId13"/>
    <p:sldId id="275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459" autoAdjust="0"/>
  </p:normalViewPr>
  <p:slideViewPr>
    <p:cSldViewPr snapToGrid="0">
      <p:cViewPr varScale="1">
        <p:scale>
          <a:sx n="57" d="100"/>
          <a:sy n="57" d="100"/>
        </p:scale>
        <p:origin x="9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9413A-DC2D-4CEE-84F5-249ABBB4EC6C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75805-561F-46EA-8346-A3BE25981F5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98269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G" dirty="0"/>
              <a:t>Beyond the standard model</a:t>
            </a:r>
          </a:p>
          <a:p>
            <a:r>
              <a:rPr lang="en-SG" dirty="0"/>
              <a:t>Midway between hadrons and e- e+ colliders</a:t>
            </a:r>
          </a:p>
          <a:p>
            <a:r>
              <a:rPr lang="en-SG" dirty="0"/>
              <a:t>pp colliders as proxy for hadron colliders</a:t>
            </a:r>
          </a:p>
          <a:p>
            <a:r>
              <a:rPr lang="en-SG" dirty="0"/>
              <a:t>Synchrotron Radiation means same accelerator technologies can be used (superconducting magnets and Rf cavities)</a:t>
            </a:r>
          </a:p>
          <a:p>
            <a:r>
              <a:rPr lang="en-SG" dirty="0"/>
              <a:t>Fundamental particle means full energy available for collisions unlike protons which consist of quarks and gluons</a:t>
            </a: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75805-561F-46EA-8346-A3BE25981F51}" type="slidenum">
              <a:rPr lang="en-SG" smtClean="0"/>
              <a:t>2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35613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G" dirty="0"/>
              <a:t>Blue line has QCD enhancement of production rate at a proton-proton </a:t>
            </a:r>
            <a:r>
              <a:rPr lang="en-SG" dirty="0" err="1"/>
              <a:t>colllider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75805-561F-46EA-8346-A3BE25981F51}" type="slidenum">
              <a:rPr lang="en-SG" smtClean="0"/>
              <a:t>4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75035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G" dirty="0"/>
              <a:t>First time unstable particles used in collider</a:t>
            </a:r>
          </a:p>
          <a:p>
            <a:r>
              <a:rPr lang="en-SG" dirty="0" err="1"/>
              <a:t>Pions</a:t>
            </a:r>
            <a:r>
              <a:rPr lang="en-SG" dirty="0"/>
              <a:t> and kaons decay to muons</a:t>
            </a:r>
          </a:p>
          <a:p>
            <a:r>
              <a:rPr lang="en-SG" dirty="0"/>
              <a:t>Emittance is 6D phase space density (spread)</a:t>
            </a:r>
          </a:p>
          <a:p>
            <a:r>
              <a:rPr lang="en-SG" dirty="0"/>
              <a:t>Cooling draws parallels from kinetic theory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75805-561F-46EA-8346-A3BE25981F51}" type="slidenum">
              <a:rPr lang="en-SG" smtClean="0"/>
              <a:t>5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58487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SG" dirty="0"/>
                  <a:t>Normalised rms emittance</a:t>
                </a:r>
              </a:p>
              <a:p>
                <a:r>
                  <a:rPr lang="en-SG" dirty="0"/>
                  <a:t>Dotted line is beam scraping</a:t>
                </a:r>
              </a:p>
              <a:p>
                <a:r>
                  <a:rPr lang="en-SG" dirty="0"/>
                  <a:t>Obtained substantial cooling effect </a:t>
                </a:r>
                <a14:m>
                  <m:oMath xmlns:m="http://schemas.openxmlformats.org/officeDocument/2006/math">
                    <m:r>
                      <a:rPr lang="en-SG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SG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10%</m:t>
                        </m:r>
                      </m:e>
                    </m:d>
                  </m:oMath>
                </a14:m>
                <a:r>
                  <a:rPr lang="en-SG" dirty="0"/>
                  <a:t> reduction in emittance of 140 </a:t>
                </a:r>
                <a14:m>
                  <m:oMath xmlns:m="http://schemas.openxmlformats.org/officeDocument/2006/math">
                    <m:r>
                      <a:rPr lang="en-SG" b="0" i="1" smtClean="0"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SG" dirty="0"/>
                  <a:t> momentum beam</a:t>
                </a:r>
              </a:p>
              <a:p>
                <a:r>
                  <a:rPr lang="en-SG" dirty="0"/>
                  <a:t>Magnitude of cooling in line with simulation, validating muon collider designs which rely on such simulations</a:t>
                </a:r>
              </a:p>
              <a:p>
                <a:endParaRPr lang="en-SG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SG" dirty="0"/>
                  <a:t>Normalised rms emittance</a:t>
                </a:r>
              </a:p>
              <a:p>
                <a:r>
                  <a:rPr lang="en-SG" dirty="0"/>
                  <a:t>Dotted line is beam scraping</a:t>
                </a:r>
              </a:p>
              <a:p>
                <a:r>
                  <a:rPr lang="en-SG" dirty="0"/>
                  <a:t>Obtained substantial cooling effect </a:t>
                </a:r>
                <a:r>
                  <a:rPr lang="en-SG" b="0" i="0">
                    <a:latin typeface="Cambria Math" panose="02040503050406030204" pitchFamily="18" charset="0"/>
                  </a:rPr>
                  <a:t>𝑂(10%)</a:t>
                </a:r>
                <a:r>
                  <a:rPr lang="en-SG" dirty="0"/>
                  <a:t> reduction in emittance of 140 </a:t>
                </a:r>
                <a:r>
                  <a:rPr lang="en-SG" b="0" i="0">
                    <a:latin typeface="Cambria Math" panose="02040503050406030204" pitchFamily="18" charset="0"/>
                  </a:rPr>
                  <a:t>𝑀𝑒𝑉/𝑐</a:t>
                </a:r>
                <a:r>
                  <a:rPr lang="en-SG" dirty="0"/>
                  <a:t> momentum beam</a:t>
                </a:r>
              </a:p>
              <a:p>
                <a:r>
                  <a:rPr lang="en-SG" dirty="0"/>
                  <a:t>Magnitude of cooling in line with simulation, validating muon collider designs which rely on such simulations</a:t>
                </a:r>
              </a:p>
              <a:p>
                <a:endParaRPr lang="en-SG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75805-561F-46EA-8346-A3BE25981F51}" type="slidenum">
              <a:rPr lang="en-SG" smtClean="0"/>
              <a:t>7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95172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G" dirty="0"/>
              <a:t>Graph shows muon production cross-section</a:t>
            </a:r>
          </a:p>
          <a:p>
            <a:r>
              <a:rPr lang="en-SG" dirty="0"/>
              <a:t>Collision of </a:t>
            </a:r>
            <a:r>
              <a:rPr lang="en-SG" dirty="0" err="1"/>
              <a:t>e+e</a:t>
            </a:r>
            <a:r>
              <a:rPr lang="en-SG" dirty="0"/>
              <a:t>-  on fixed target</a:t>
            </a:r>
          </a:p>
          <a:p>
            <a:r>
              <a:rPr lang="en-SG" dirty="0"/>
              <a:t>Muons nearly at rest in </a:t>
            </a:r>
            <a:r>
              <a:rPr lang="en-SG" dirty="0" err="1"/>
              <a:t>CoM</a:t>
            </a:r>
            <a:r>
              <a:rPr lang="en-SG" dirty="0"/>
              <a:t> frame at threshold of 43.7 GeV</a:t>
            </a:r>
          </a:p>
          <a:p>
            <a:r>
              <a:rPr lang="en-SG" dirty="0"/>
              <a:t>c.f. LHC design luminosity of 10^34</a:t>
            </a:r>
          </a:p>
          <a:p>
            <a:r>
              <a:rPr lang="en-SG" dirty="0"/>
              <a:t>Too high power dissipation (not in line with ESPP’s requirement)</a:t>
            </a:r>
          </a:p>
          <a:p>
            <a:r>
              <a:rPr lang="en-SG" dirty="0"/>
              <a:t>Momentum selection giving an even lower production cross-section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75805-561F-46EA-8346-A3BE25981F51}" type="slidenum">
              <a:rPr lang="en-SG" smtClean="0"/>
              <a:t>9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43039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75805-561F-46EA-8346-A3BE25981F51}" type="slidenum">
              <a:rPr lang="en-SG" smtClean="0"/>
              <a:t>13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25812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C513C-78B6-466A-9D44-8A86E5E5A6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D2C6B0-76F8-43AA-A09D-B468CCC47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58AA5-8D09-4034-AFF6-9BF1E1CC2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D67C72-B6AA-4B77-B238-DFD186785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B12D1-D63A-4B3F-982B-47AC4869B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2288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21EAC-4C23-4813-A4DB-F4ADD9F6A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76E207-44FF-42B8-957D-E98734701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29C76-92B6-4BE3-A471-E09E9067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DADC9-87F8-4619-A95A-22AC0F270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75B97-766A-4527-89BB-78EB0788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4102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6370BD-3004-4E57-83A6-11C55BF81B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A9140-6DCC-4E9A-B749-8A47205F8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363C1-5F7E-45A0-995A-7D17861E0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69DFD-82D9-4438-8360-CF60B7E6B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C5BF9-B9A8-4CC3-B176-D762303D5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66204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A4205-1CD1-4B25-89F4-C8D00F002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3B31E-6B7E-48F7-98D1-5DE2DACED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DB373-89AC-4520-8083-FD167CB57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B6816-8ED7-44FE-80AA-43F062CE9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64781-33D6-4E3D-8698-9DC585E8C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750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39B53-30ED-483A-A919-4B2EAAA73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E93D62-706B-40A9-9364-EA25D03AE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2604E-1936-4BF8-9056-BC3AC14B8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BF98D-C466-443E-B333-FDEE40031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6ADF7E-9C42-40BA-AE77-CAB1A53F7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48626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29DF3-5EB5-46A5-B702-002F4B0EE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E21F2-4060-4CFB-BCB0-481ECAADCD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ACD914-47E4-47FC-A510-DC32E95113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6005CA-9285-4637-9272-F2C509383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08198-4757-4498-8B6A-8561D7D66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7C447-8BFD-41D8-8BF5-EDB233B8D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52456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BEDE9-C27A-4A7D-8DA1-85140D99C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AA101-11C2-4848-9E9B-44354DA1C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A3EF36-3462-4992-9648-AA22B8446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1055A0-AAEC-4342-9F9B-CFFB1B2E40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BA585F-3606-4338-A2A9-4BFE305AC8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9E344D-2354-476E-A529-0D24B1005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4344D1-D2A3-4BCC-A9FB-58B18A83A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E650E1-E827-4EBD-BE86-1C615C1F8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931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E1C87-193B-4AC8-B639-2B3E162BC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CBE2FA-8B3B-47E3-930B-B03A4E10F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E9F8E6-26FC-4A04-BA22-50ECD27E0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328EA-32AF-45BE-89C0-D6C5684E9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77738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2EF281-702C-409E-836B-E4CA0723B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B6C5B9-6908-46C6-8AD2-4264EA340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C3C7D6-EC2F-498F-8F2B-D87BCFE44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4708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9D6DB-4E1F-4630-AB72-42FEE49A2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C64C1-4AC7-4395-B0B1-4F44CA60F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3619BA-1451-4A2F-BE52-A9030AFE9C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8EC99-1E9B-4301-A9F6-588C6873A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D9B1D-92B6-4911-93C1-E770BAEAC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6CC95-59F1-4E7D-A1AE-E7D023D9A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13045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7D0C6-7D1E-4EF4-8F2D-5CE9AF5DB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F21F8E-F13D-4AF1-B612-8154B769FB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EADCA-92A9-441F-A51B-E13A4EF62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85E022-443C-447D-ADB9-2233E50DE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E38641-DCF1-4307-A78F-E2E204807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7F44DE-A708-454A-96CA-5CA1AEFB4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944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A5F59D-B9E9-41BC-9E16-DB1A322C5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094C8-82B4-447E-8022-D2E244C5D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4669C-D0FC-442E-992C-D91E7CF7F9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50168-0A94-4780-966B-18B8F9ACD7B0}" type="datetimeFigureOut">
              <a:rPr lang="en-SG" smtClean="0"/>
              <a:t>15/3/2021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05107-DAC0-48EA-BE75-AEBC52CEF1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AC321-2984-41F0-9B3B-20830185D8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EC452-AA7A-4195-A993-09C5A902080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0186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978AF-B709-4884-B43F-0661AD036D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G" dirty="0"/>
              <a:t>Muon Colliders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4AD220-D537-4849-83AD-436B0AFCEC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SG" dirty="0"/>
              <a:t>Brendan Ng</a:t>
            </a:r>
          </a:p>
        </p:txBody>
      </p:sp>
    </p:spTree>
    <p:extLst>
      <p:ext uri="{BB962C8B-B14F-4D97-AF65-F5344CB8AC3E}">
        <p14:creationId xmlns:p14="http://schemas.microsoft.com/office/powerpoint/2010/main" val="1275677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59A16-1F97-4E7A-A5D0-0482468F1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38110-2BF7-43BD-ACF6-D3C36EAB7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Competitive and promising option for an energy frontier collider</a:t>
            </a:r>
          </a:p>
        </p:txBody>
      </p:sp>
    </p:spTree>
    <p:extLst>
      <p:ext uri="{BB962C8B-B14F-4D97-AF65-F5344CB8AC3E}">
        <p14:creationId xmlns:p14="http://schemas.microsoft.com/office/powerpoint/2010/main" val="4121618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6E49F-DC14-4BD8-B867-C7E5631FE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0BD95-4ED4-4F0E-B852-C17BC7CDF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31FF6D-F8DC-403E-A7F0-9F88524BF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0" y="2347912"/>
            <a:ext cx="10096500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210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B1524-3E5B-48F1-837F-04A39C3E3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97E94-3D63-4A6F-988E-8C471947E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56E1F7-93FE-4276-B21F-3A3B5EB4D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432" y="0"/>
            <a:ext cx="101311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221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FEA69-80E1-4396-ABD2-B7AAB408E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75C0A-FE6F-4C13-9009-DA7AEF096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326E5D-FD0D-4D88-B880-D2F6B3964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542925"/>
            <a:ext cx="8496300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45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E823C-7A25-412F-B3DE-FC0829A94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Other Challenges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11A670-A816-436D-B300-D97D9BA6666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SG" dirty="0"/>
                  <a:t>RF systems to accelerate beam rapidly before beam decays</a:t>
                </a:r>
                <a:endParaRPr lang="en-SG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SG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SG" dirty="0"/>
                  <a:t> to </a:t>
                </a:r>
                <a14:m>
                  <m:oMath xmlns:m="http://schemas.openxmlformats.org/officeDocument/2006/math">
                    <m:r>
                      <a:rPr lang="en-SG" b="0" i="1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SG" dirty="0"/>
                  <a:t> dipole magnets to keep collider ring as small as possible so can maximise number of collisions before muon decay</a:t>
                </a:r>
              </a:p>
              <a:p>
                <a:endParaRPr lang="en-SG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11A670-A816-436D-B300-D97D9BA666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7027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A032-4608-456E-B996-AAC666205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5F108-F921-4334-93BA-8696D8B6F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Development of energy-frontier muon collider would also benefit other efforts in the field, e.g. magnets for proton-proton colliders </a:t>
            </a:r>
          </a:p>
        </p:txBody>
      </p:sp>
    </p:spTree>
    <p:extLst>
      <p:ext uri="{BB962C8B-B14F-4D97-AF65-F5344CB8AC3E}">
        <p14:creationId xmlns:p14="http://schemas.microsoft.com/office/powerpoint/2010/main" val="67842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208DF-8027-486F-A196-4B3DCF240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B9791BA8-BBE8-44E0-93EE-F254E2393C2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82417235"/>
                  </p:ext>
                </p:extLst>
              </p:nvPr>
            </p:nvGraphicFramePr>
            <p:xfrm>
              <a:off x="838200" y="1825625"/>
              <a:ext cx="10515600" cy="21962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8900">
                      <a:extLst>
                        <a:ext uri="{9D8B030D-6E8A-4147-A177-3AD203B41FA5}">
                          <a16:colId xmlns:a16="http://schemas.microsoft.com/office/drawing/2014/main" val="1988159097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1235155204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620407365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3728408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Particle Used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Electron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Muon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Proton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24639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Mass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=0.511 </m:t>
                                </m:r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S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=207</m:t>
                                </m:r>
                                <m:sSub>
                                  <m:sSubPr>
                                    <m:ctrlP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=106</m:t>
                                </m:r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S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=1836</m:t>
                                </m:r>
                                <m:sSub>
                                  <m:sSubPr>
                                    <m:ctrlP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=938</m:t>
                                </m:r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  <m:r>
                                  <a:rPr lang="en-SG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SG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SG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76795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Synchrotron Radiation Power Loss, </a:t>
                          </a:r>
                          <a14:m>
                            <m:oMath xmlns:m="http://schemas.openxmlformats.org/officeDocument/2006/math"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∝</m:t>
                              </m:r>
                              <m:f>
                                <m:fPr>
                                  <m:ctrlPr>
                                    <a:rPr lang="en-SG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SG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SG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p>
                                      <m:r>
                                        <a:rPr lang="en-SG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SG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SG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SG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endParaRPr lang="en-S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High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Medium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Low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0829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Fundamental Particle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No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384173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B9791BA8-BBE8-44E0-93EE-F254E2393C2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82417235"/>
                  </p:ext>
                </p:extLst>
              </p:nvPr>
            </p:nvGraphicFramePr>
            <p:xfrm>
              <a:off x="838200" y="1825625"/>
              <a:ext cx="10515600" cy="21962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8900">
                      <a:extLst>
                        <a:ext uri="{9D8B030D-6E8A-4147-A177-3AD203B41FA5}">
                          <a16:colId xmlns:a16="http://schemas.microsoft.com/office/drawing/2014/main" val="1988159097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1235155204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620407365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3728408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Particle Used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Electron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Muon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Proton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2463935"/>
                      </a:ext>
                    </a:extLst>
                  </a:tr>
                  <a:tr h="662178"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Mass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64" t="-60550" r="-201160" b="-1889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60550" r="-100694" b="-1889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696" t="-60550" r="-928" b="-1889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67679528"/>
                      </a:ext>
                    </a:extLst>
                  </a:tr>
                  <a:tr h="79235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1" t="-134615" r="-300463" b="-5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High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Medium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Low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0829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Fundamental Particle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Yes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SG" dirty="0"/>
                            <a:t>No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384173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5DAE444-2863-48E4-B6B6-62C0688272EE}"/>
              </a:ext>
            </a:extLst>
          </p:cNvPr>
          <p:cNvSpPr txBox="1">
            <a:spLocks/>
          </p:cNvSpPr>
          <p:nvPr/>
        </p:nvSpPr>
        <p:spPr>
          <a:xfrm>
            <a:off x="838200" y="4332795"/>
            <a:ext cx="10515600" cy="1844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SG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530F986-6FE2-42C8-B771-AB6A551ECC48}"/>
              </a:ext>
            </a:extLst>
          </p:cNvPr>
          <p:cNvSpPr txBox="1">
            <a:spLocks/>
          </p:cNvSpPr>
          <p:nvPr/>
        </p:nvSpPr>
        <p:spPr>
          <a:xfrm>
            <a:off x="838200" y="4332795"/>
            <a:ext cx="10515600" cy="1844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352640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338DB-F9E3-46F5-AFA9-31467791C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82EA7E-C2B4-466D-B366-0DC526E71B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272718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SG" dirty="0"/>
                  <a:t>2020 update of European Strategy for Particle Physics added new requirement that next generation facilities must be energy efficient</a:t>
                </a:r>
              </a:p>
              <a:p>
                <a:r>
                  <a:rPr lang="en-SG" dirty="0"/>
                  <a:t>Muon colliders have energy efficiency which increases with energy</a:t>
                </a:r>
              </a:p>
              <a:p>
                <a:r>
                  <a:rPr lang="en-SG" dirty="0"/>
                  <a:t>Most energy energy-efficient choice of collider for energies of more than </a:t>
                </a:r>
                <a14:m>
                  <m:oMath xmlns:m="http://schemas.openxmlformats.org/officeDocument/2006/math">
                    <m:r>
                      <a:rPr lang="en-SG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endParaRPr lang="en-SG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82EA7E-C2B4-466D-B366-0DC526E71B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272718" cy="4351338"/>
              </a:xfrm>
              <a:blipFill>
                <a:blip r:embed="rId2"/>
                <a:stretch>
                  <a:fillRect l="-2083" t="-3081" r="-2662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AE494834-3CC9-4530-A04A-FAA3B748CF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082" y="1825625"/>
            <a:ext cx="527271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592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BD4B6-2E3B-406B-A4B1-2A0FACC69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012FCE-AE1E-4B07-A2D9-3CF90B2305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4054802" cy="4351338"/>
              </a:xfrm>
            </p:spPr>
            <p:txBody>
              <a:bodyPr/>
              <a:lstStyle/>
              <a:p>
                <a:r>
                  <a:rPr lang="en-SG" dirty="0"/>
                  <a:t>Probe 7x higher for same beam energies</a:t>
                </a:r>
              </a:p>
              <a:p>
                <a:r>
                  <a:rPr lang="en-SG" dirty="0"/>
                  <a:t> Discovery potential of </a:t>
                </a:r>
                <a14:m>
                  <m:oMath xmlns:m="http://schemas.openxmlformats.org/officeDocument/2006/math">
                    <m:r>
                      <a:rPr lang="en-SG" b="0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10 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SG" dirty="0"/>
                  <a:t> collider rivals  other energy frontier collider option being considered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012FCE-AE1E-4B07-A2D9-3CF90B2305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4054802" cy="4351338"/>
              </a:xfrm>
              <a:blipFill>
                <a:blip r:embed="rId3"/>
                <a:stretch>
                  <a:fillRect l="-2707" t="-2241" r="-2406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1DC8FCF8-8FE0-4856-9C84-11A4D658E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002" y="1872456"/>
            <a:ext cx="6610350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62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EC451-DBAC-4BAA-B46C-50CA196E7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Challenge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D1BA9A-7D02-4B23-9E52-3E130482B3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SG" dirty="0"/>
                  <a:t>Production by proton beam to strike a target, produce </a:t>
                </a:r>
                <a:r>
                  <a:rPr lang="en-SG" dirty="0" err="1"/>
                  <a:t>pions</a:t>
                </a:r>
                <a:r>
                  <a:rPr lang="en-SG" dirty="0"/>
                  <a:t>, kaons, muons</a:t>
                </a:r>
              </a:p>
              <a:p>
                <a:r>
                  <a:rPr lang="en-SG" dirty="0"/>
                  <a:t>High beam emittance</a:t>
                </a:r>
              </a:p>
              <a:p>
                <a:r>
                  <a:rPr lang="en-SG" dirty="0"/>
                  <a:t>Need to cool to obtain required luminosity (by </a:t>
                </a:r>
                <a14:m>
                  <m:oMath xmlns:m="http://schemas.openxmlformats.org/officeDocument/2006/math">
                    <m:r>
                      <a:rPr lang="en-SG" b="0" i="0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SG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SG" dirty="0"/>
                  <a:t> times)</a:t>
                </a:r>
              </a:p>
              <a:p>
                <a:r>
                  <a:rPr lang="en-SG" dirty="0"/>
                  <a:t>Muon has a short mean lifetime of </a:t>
                </a:r>
                <a14:m>
                  <m:oMath xmlns:m="http://schemas.openxmlformats.org/officeDocument/2006/math">
                    <m:r>
                      <a:rPr lang="en-SG" b="0" i="0" smtClean="0">
                        <a:latin typeface="Cambria Math" panose="02040503050406030204" pitchFamily="18" charset="0"/>
                      </a:rPr>
                      <m:t>2.2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SG" dirty="0"/>
                  <a:t> (</a:t>
                </a:r>
                <a14:m>
                  <m:oMath xmlns:m="http://schemas.openxmlformats.org/officeDocument/2006/math">
                    <m:r>
                      <a:rPr lang="en-SG" b="0" i="1" dirty="0" smtClean="0">
                        <a:latin typeface="Cambria Math" panose="02040503050406030204" pitchFamily="18" charset="0"/>
                      </a:rPr>
                      <m:t>21 </m:t>
                    </m:r>
                    <m:r>
                      <a:rPr lang="en-SG" b="0" i="1" dirty="0" smtClean="0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r>
                  <a:rPr lang="en-SG" dirty="0"/>
                  <a:t> at </a:t>
                </a:r>
                <a14:m>
                  <m:oMath xmlns:m="http://schemas.openxmlformats.org/officeDocument/2006/math">
                    <m:r>
                      <a:rPr lang="en-SG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SG" dirty="0"/>
                  <a:t>)</a:t>
                </a:r>
              </a:p>
              <a:p>
                <a:r>
                  <a:rPr lang="en-SG" dirty="0"/>
                  <a:t>Need to cool quickly</a:t>
                </a:r>
              </a:p>
              <a:p>
                <a:r>
                  <a:rPr lang="en-SG" dirty="0"/>
                  <a:t>Cannot use conventional cooling mechanisms like stochastic, laser, synchrotron radiation, or electron cooling</a:t>
                </a:r>
              </a:p>
              <a:p>
                <a:r>
                  <a:rPr lang="en-SG" dirty="0"/>
                  <a:t>Use ionisation cooling to reduce transverse emittance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D1BA9A-7D02-4B23-9E52-3E130482B3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 b="-3081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026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52FDE-DB87-4E19-8C48-47CA9C5F7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Cooling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52856-B3AD-4161-A893-15FF512FC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/>
              <a:t>Muon Ionisation Cooling Experiment (MICE)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A234FE-CA5F-4E2F-9385-D019C2762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63" y="2214037"/>
            <a:ext cx="11080093" cy="471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616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D37D7-D7D3-4400-BE8C-EAC5875FD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BDC96-1E6E-4023-8F52-754544390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D91021-BF3A-4CF0-980E-4F0FDE102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087" y="428625"/>
            <a:ext cx="8505825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94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C2DDD-5B81-4823-8D1A-B9CB38E40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Alternative: Producing Cool Muons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3E28F-0D69-4C8B-8DFB-69BE107E1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Annihilate electrons and positrons just above the muon-antimuon threshold</a:t>
            </a:r>
          </a:p>
          <a:p>
            <a:r>
              <a:rPr lang="en-SG" dirty="0"/>
              <a:t>Produced relatively cool muon beams</a:t>
            </a:r>
          </a:p>
        </p:txBody>
      </p:sp>
    </p:spTree>
    <p:extLst>
      <p:ext uri="{BB962C8B-B14F-4D97-AF65-F5344CB8AC3E}">
        <p14:creationId xmlns:p14="http://schemas.microsoft.com/office/powerpoint/2010/main" val="1092753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206FE-C10D-4DA0-8BD1-3F7648B45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Challenge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5A797E-A1E9-4FF9-BA31-9FE8AFFD48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609734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SG" dirty="0"/>
                  <a:t>Low collision cross-section</a:t>
                </a:r>
              </a:p>
              <a:p>
                <a:r>
                  <a:rPr lang="en-SG" dirty="0"/>
                  <a:t>For required muon production rate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SG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SG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SG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SG" dirty="0"/>
                  <a:t>, need luminosity, </a:t>
                </a:r>
                <a14:m>
                  <m:oMath xmlns:m="http://schemas.openxmlformats.org/officeDocument/2006/math">
                    <m:r>
                      <a:rPr lang="en-SG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SG" b="0" i="1" smtClean="0">
                        <a:latin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SG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44</m:t>
                        </m:r>
                      </m:sup>
                    </m:sSup>
                    <m:r>
                      <a:rPr lang="en-SG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SG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SG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SG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SG" dirty="0"/>
              </a:p>
              <a:p>
                <a:r>
                  <a:rPr lang="en-SG" dirty="0"/>
                  <a:t>Momentum spread is still an order of magnitude too large and so only 10% of muons would be selected</a:t>
                </a:r>
              </a:p>
              <a:p>
                <a:endParaRPr lang="en-SG" dirty="0"/>
              </a:p>
              <a:p>
                <a:r>
                  <a:rPr lang="en-SG" dirty="0"/>
                  <a:t>Cannot be stored because of short lifetime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5A797E-A1E9-4FF9-BA31-9FE8AFFD48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609734" cy="4351338"/>
              </a:xfrm>
              <a:blipFill>
                <a:blip r:embed="rId3"/>
                <a:stretch>
                  <a:fillRect l="-1957" t="-3081" r="-652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3801024-7D34-45BA-949E-185B8313FD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451" y="1825625"/>
            <a:ext cx="5018349" cy="453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943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525</Words>
  <Application>Microsoft Office PowerPoint</Application>
  <PresentationFormat>Widescreen</PresentationFormat>
  <Paragraphs>75</Paragraphs>
  <Slides>15</Slides>
  <Notes>6</Notes>
  <HiddenSlides>5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Office Theme</vt:lpstr>
      <vt:lpstr>Muon Colliders</vt:lpstr>
      <vt:lpstr>Motivation</vt:lpstr>
      <vt:lpstr>PowerPoint Presentation</vt:lpstr>
      <vt:lpstr>PowerPoint Presentation</vt:lpstr>
      <vt:lpstr>Challenge</vt:lpstr>
      <vt:lpstr>Cooling</vt:lpstr>
      <vt:lpstr>PowerPoint Presentation</vt:lpstr>
      <vt:lpstr>Alternative: Producing Cool Muons</vt:lpstr>
      <vt:lpstr>Challenge</vt:lpstr>
      <vt:lpstr>Conclusion</vt:lpstr>
      <vt:lpstr>PowerPoint Presentation</vt:lpstr>
      <vt:lpstr>PowerPoint Presentation</vt:lpstr>
      <vt:lpstr>PowerPoint Presentation</vt:lpstr>
      <vt:lpstr>Other Challenges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Colliders</dc:title>
  <dc:creator>Brendan Ng</dc:creator>
  <cp:lastModifiedBy>Brendan Ng</cp:lastModifiedBy>
  <cp:revision>46</cp:revision>
  <dcterms:created xsi:type="dcterms:W3CDTF">2021-03-14T10:05:06Z</dcterms:created>
  <dcterms:modified xsi:type="dcterms:W3CDTF">2021-03-15T03:16:11Z</dcterms:modified>
</cp:coreProperties>
</file>