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6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3"/>
    <p:restoredTop sz="86420"/>
  </p:normalViewPr>
  <p:slideViewPr>
    <p:cSldViewPr snapToGrid="0" snapToObjects="1">
      <p:cViewPr varScale="1">
        <p:scale>
          <a:sx n="109" d="100"/>
          <a:sy n="109" d="100"/>
        </p:scale>
        <p:origin x="59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DC047-DA8F-4D44-B88D-56185FFD28E2}" type="datetimeFigureOut">
              <a:rPr lang="en-US" smtClean="0"/>
              <a:t>3/15/21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15244-DDFB-5541-A9FD-B7AEAD4A4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0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58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6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04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6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26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98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8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D15244-DDFB-5541-A9FD-B7AEAD4A49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9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 of Super-K">
            <a:extLst>
              <a:ext uri="{FF2B5EF4-FFF2-40B4-BE49-F238E27FC236}">
                <a16:creationId xmlns:a16="http://schemas.microsoft.com/office/drawing/2014/main" id="{B3114C36-C6D8-BE4E-8151-9AC586D86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1212" y="-156117"/>
            <a:ext cx="12508365" cy="707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6">
            <a:extLst>
              <a:ext uri="{FF2B5EF4-FFF2-40B4-BE49-F238E27FC236}">
                <a16:creationId xmlns:a16="http://schemas.microsoft.com/office/drawing/2014/main" id="{1003852C-CA3A-4254-ABB6-2290D30609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F11CF96-B71B-4294-A1EF-00CE7388DC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6200" y="1301750"/>
            <a:ext cx="3213100" cy="40322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20B32F-013B-FB40-B234-8A9D1DFFB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3441" y="1538247"/>
            <a:ext cx="2698619" cy="2236989"/>
          </a:xfrm>
        </p:spPr>
        <p:txBody>
          <a:bodyPr>
            <a:normAutofit/>
          </a:bodyPr>
          <a:lstStyle/>
          <a:p>
            <a:r>
              <a:rPr lang="en-US" sz="3100" dirty="0"/>
              <a:t>Neutrino Oscillation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C8A9-EE01-2949-B557-03E1DFBC9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294" y="3976586"/>
            <a:ext cx="2698619" cy="108623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Martha </a:t>
            </a:r>
            <a:r>
              <a:rPr lang="en-US" sz="2000" dirty="0" err="1"/>
              <a:t>Laundy</a:t>
            </a:r>
            <a:r>
              <a:rPr lang="en-US" sz="2000" dirty="0"/>
              <a:t>-Blair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Homerton College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C26C86-F8C0-9A43-923C-8D24CEDD23DA}"/>
              </a:ext>
            </a:extLst>
          </p:cNvPr>
          <p:cNvSpPr txBox="1"/>
          <p:nvPr/>
        </p:nvSpPr>
        <p:spPr>
          <a:xfrm>
            <a:off x="9010459" y="6404562"/>
            <a:ext cx="3386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Super </a:t>
            </a:r>
            <a:r>
              <a:rPr lang="en-US" sz="1400" dirty="0" err="1">
                <a:solidFill>
                  <a:schemeClr val="bg1"/>
                </a:solidFill>
              </a:rPr>
              <a:t>Kamiokande</a:t>
            </a:r>
            <a:r>
              <a:rPr lang="en-US" sz="1400" dirty="0">
                <a:solidFill>
                  <a:schemeClr val="bg1"/>
                </a:solidFill>
              </a:rPr>
              <a:t> Neutrino Detector</a:t>
            </a:r>
          </a:p>
        </p:txBody>
      </p:sp>
    </p:spTree>
    <p:extLst>
      <p:ext uri="{BB962C8B-B14F-4D97-AF65-F5344CB8AC3E}">
        <p14:creationId xmlns:p14="http://schemas.microsoft.com/office/powerpoint/2010/main" val="3950302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8C2BF-251B-B94D-B0DC-7699D8F4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90823"/>
            <a:ext cx="9601200" cy="1485900"/>
          </a:xfrm>
        </p:spPr>
        <p:txBody>
          <a:bodyPr/>
          <a:lstStyle/>
          <a:p>
            <a:r>
              <a:rPr lang="en-US" dirty="0"/>
              <a:t>Key Questions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E8B15-9B37-654B-B09C-9DB45CEC0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38300"/>
            <a:ext cx="9601200" cy="4533900"/>
          </a:xfrm>
        </p:spPr>
        <p:txBody>
          <a:bodyPr/>
          <a:lstStyle/>
          <a:p>
            <a:endParaRPr lang="en-GB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F12918D-FE91-C84B-B4A9-F35AB66D6C68}"/>
              </a:ext>
            </a:extLst>
          </p:cNvPr>
          <p:cNvSpPr txBox="1">
            <a:spLocks/>
          </p:cNvSpPr>
          <p:nvPr/>
        </p:nvSpPr>
        <p:spPr>
          <a:xfrm>
            <a:off x="1371600" y="16383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064D842-AEE2-7D4C-9593-4C3FFF5393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39765" y="2169874"/>
                <a:ext cx="9601200" cy="3581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What is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GB" b="0" dirty="0"/>
              </a:p>
              <a:p>
                <a:r>
                  <a:rPr lang="en-GB" dirty="0"/>
                  <a:t>What is the octant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23 </m:t>
                        </m:r>
                      </m:sub>
                    </m:sSub>
                  </m:oMath>
                </a14:m>
                <a:r>
                  <a:rPr lang="en-GB" b="0" dirty="0"/>
                  <a:t>? How does it differ from the maximal value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/>
                  <a:t>?</a:t>
                </a:r>
              </a:p>
              <a:p>
                <a:r>
                  <a:rPr lang="en-US" dirty="0"/>
                  <a:t>Is the mass hierarchy normal or inverted?</a:t>
                </a:r>
              </a:p>
              <a:p>
                <a:r>
                  <a:rPr lang="en-US" dirty="0"/>
                  <a:t> Sterile neutrinos?</a:t>
                </a:r>
              </a:p>
              <a:p>
                <a:pPr lvl="1"/>
                <a:r>
                  <a:rPr lang="en-US" i="0" dirty="0"/>
                  <a:t>Some anomalous results cannot be explained in the current 3 flavor framework</a:t>
                </a:r>
              </a:p>
              <a:p>
                <a:pPr lvl="1"/>
                <a:r>
                  <a:rPr lang="en-US" dirty="0" err="1"/>
                  <a:t>Eg.</a:t>
                </a:r>
                <a:r>
                  <a:rPr lang="en-US" dirty="0"/>
                  <a:t> </a:t>
                </a:r>
                <a:r>
                  <a:rPr lang="en-US" b="1" i="0" dirty="0">
                    <a:solidFill>
                      <a:srgbClr val="0070C0"/>
                    </a:solidFill>
                  </a:rPr>
                  <a:t>LSND/</a:t>
                </a:r>
                <a:r>
                  <a:rPr lang="en-US" b="1" i="0" dirty="0" err="1">
                    <a:solidFill>
                      <a:srgbClr val="0070C0"/>
                    </a:solidFill>
                  </a:rPr>
                  <a:t>MiniBooNE</a:t>
                </a:r>
                <a:r>
                  <a:rPr lang="en-US" b="1" i="0" dirty="0">
                    <a:solidFill>
                      <a:srgbClr val="0070C0"/>
                    </a:solidFill>
                  </a:rPr>
                  <a:t>/SAGE/GALLEX</a:t>
                </a:r>
              </a:p>
              <a:p>
                <a:pPr lvl="1"/>
                <a:r>
                  <a:rPr lang="en-US" i="0" dirty="0">
                    <a:solidFill>
                      <a:schemeClr val="tx1"/>
                    </a:solidFill>
                  </a:rPr>
                  <a:t>Can be explained by additional neutrino states</a:t>
                </a:r>
              </a:p>
              <a:p>
                <a:pPr lvl="1"/>
                <a:r>
                  <a:rPr lang="en-US" i="0" dirty="0">
                    <a:solidFill>
                      <a:schemeClr val="tx1"/>
                    </a:solidFill>
                  </a:rPr>
                  <a:t>Sterile neutrinos interact only through gravity (not weak)</a:t>
                </a:r>
                <a:endParaRPr lang="en-US" dirty="0"/>
              </a:p>
              <a:p>
                <a:r>
                  <a:rPr lang="en-US" dirty="0"/>
                  <a:t>Are neutrinos </a:t>
                </a:r>
                <a:r>
                  <a:rPr lang="en-GB" dirty="0"/>
                  <a:t>Majorana</a:t>
                </a:r>
                <a:r>
                  <a:rPr lang="en-US" dirty="0"/>
                  <a:t> or Dirac particles?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064D842-AEE2-7D4C-9593-4C3FFF539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765" y="2169874"/>
                <a:ext cx="9601200" cy="3581400"/>
              </a:xfrm>
              <a:prstGeom prst="rect">
                <a:avLst/>
              </a:prstGeom>
              <a:blipFill>
                <a:blip r:embed="rId2"/>
                <a:stretch>
                  <a:fillRect l="-528" t="-1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11C3B079-2C79-824A-88EA-39A7E304C38E}"/>
              </a:ext>
            </a:extLst>
          </p:cNvPr>
          <p:cNvSpPr/>
          <p:nvPr/>
        </p:nvSpPr>
        <p:spPr>
          <a:xfrm>
            <a:off x="1081340" y="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M. C. Gonzalez-Garcia, M.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Maltoni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and T.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Schwetz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“Global analyses of neutrino oscillation experiments,” </a:t>
            </a:r>
            <a:r>
              <a:rPr lang="en-GB" sz="900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Nucl</a:t>
            </a:r>
            <a:r>
              <a:rPr lang="en-GB" sz="9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Phys. B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vol. 908, pp. 199–217, Jul. 2016,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doi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10.1016/j.nuclphysb.2016.02.033.</a:t>
            </a:r>
            <a:r>
              <a:rPr lang="en-GB" sz="900" dirty="0">
                <a:solidFill>
                  <a:srgbClr val="002060"/>
                </a:solidFill>
              </a:rPr>
              <a:t> </a:t>
            </a:r>
            <a:endParaRPr lang="en-US" sz="900" dirty="0">
              <a:solidFill>
                <a:srgbClr val="00206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A0CF03-C732-E341-A3A9-9E63AD85C08E}"/>
              </a:ext>
            </a:extLst>
          </p:cNvPr>
          <p:cNvSpPr/>
          <p:nvPr/>
        </p:nvSpPr>
        <p:spPr>
          <a:xfrm>
            <a:off x="7015588" y="24673"/>
            <a:ext cx="517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F.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Capozzi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E.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Lisi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A.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Marrone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and A. Palazzo, “Current unknowns in the three neutrino framework,” </a:t>
            </a:r>
            <a:r>
              <a:rPr lang="en-GB" sz="9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Prog. Part. </a:t>
            </a:r>
            <a:r>
              <a:rPr lang="en-GB" sz="900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Nucl</a:t>
            </a:r>
            <a:r>
              <a:rPr lang="en-GB" sz="9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Phys.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vol. 102, pp. 48–72, Apr. 2018, </a:t>
            </a:r>
            <a:r>
              <a:rPr lang="en-GB" sz="9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doi</a:t>
            </a:r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10.1016/j.ppnp.2018.05.005.</a:t>
            </a:r>
            <a:r>
              <a:rPr lang="en-GB" sz="900" dirty="0">
                <a:solidFill>
                  <a:srgbClr val="002060"/>
                </a:solidFill>
              </a:rPr>
              <a:t> </a:t>
            </a:r>
            <a:endParaRPr lang="en-US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2168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99594-9B45-8A4C-AE4A-089E41BD5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neutrino oscillations?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1E479-EF52-E249-A8A2-E8E8ECF9E2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774371"/>
                <a:ext cx="9601200" cy="43978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Neutrinos were first proposed by Pauli in 1930 as massless and chargeless particles</a:t>
                </a:r>
              </a:p>
              <a:p>
                <a:r>
                  <a:rPr lang="en-US" dirty="0"/>
                  <a:t>In 1956 the (electron-anti) neutrino was first observed by </a:t>
                </a:r>
                <a:r>
                  <a:rPr lang="en-US" dirty="0" err="1"/>
                  <a:t>Reines</a:t>
                </a:r>
                <a:r>
                  <a:rPr lang="en-US" dirty="0"/>
                  <a:t> and Cowan using a nuclear reactor</a:t>
                </a:r>
              </a:p>
              <a:p>
                <a:r>
                  <a:rPr lang="en-US" dirty="0"/>
                  <a:t>Solar neutrino problem 1968 Homestake</a:t>
                </a:r>
              </a:p>
              <a:p>
                <a:r>
                  <a:rPr lang="en-US" dirty="0"/>
                  <a:t>Atmospheric neutrino anomaly  1985 IMB and </a:t>
                </a:r>
                <a:r>
                  <a:rPr lang="en-US" dirty="0" err="1"/>
                  <a:t>Kamiokande</a:t>
                </a:r>
                <a:endParaRPr lang="en-US" dirty="0"/>
              </a:p>
              <a:p>
                <a:r>
                  <a:rPr lang="en-US" dirty="0"/>
                  <a:t>Neutrino oscillations in a vacuum are made possible by the existence of non-degenerate neutrino masses and lepton flavor mixing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=1,2,3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1E479-EF52-E249-A8A2-E8E8ECF9E2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774371"/>
                <a:ext cx="9601200" cy="4397829"/>
              </a:xfrm>
              <a:blipFill>
                <a:blip r:embed="rId3"/>
                <a:stretch>
                  <a:fillRect l="-661" t="-1149" r="-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Neutrinos: mensajeros de Física más allá del Modelo Estándar">
            <a:extLst>
              <a:ext uri="{FF2B5EF4-FFF2-40B4-BE49-F238E27FC236}">
                <a16:creationId xmlns:a16="http://schemas.microsoft.com/office/drawing/2014/main" id="{10766131-C3D9-1A4B-996B-D23D1AE8F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811183"/>
            <a:ext cx="2997200" cy="16827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70140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48C8C-DE52-0343-9545-F712A60F4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62634"/>
            <a:ext cx="9601200" cy="1485900"/>
          </a:xfrm>
        </p:spPr>
        <p:txBody>
          <a:bodyPr/>
          <a:lstStyle/>
          <a:p>
            <a:r>
              <a:rPr lang="en-US" dirty="0"/>
              <a:t>Three Flavor Mixing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721569-2284-C243-8B23-4CCF6FFE1D31}"/>
                  </a:ext>
                </a:extLst>
              </p:cNvPr>
              <p:cNvSpPr txBox="1"/>
              <p:nvPr/>
            </p:nvSpPr>
            <p:spPr>
              <a:xfrm>
                <a:off x="1019908" y="1361017"/>
                <a:ext cx="10304584" cy="5714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neutrino flavor states are related to the mass eigenstate left-handed neutrino fields by the lepton mixing matrix (Pontecorvo-Maki-Nakagawa-Sakata matrix)</a:t>
                </a: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𝑖𝐿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=1,2,3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𝐶𝑃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GB"/>
                                    <m:t> 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𝐶𝑃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GB"/>
                                    <m:t> 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GB" dirty="0"/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PMNS matrix can be understood as the product of three rotations through the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(where the second rotation depends on a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GB" dirty="0"/>
                  <a:t>) and a diagonal matrix of phases P</a:t>
                </a:r>
                <a:br>
                  <a:rPr lang="en-GB" dirty="0"/>
                </a:b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𝐷𝑖𝑟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𝑀𝑎𝑗𝑜𝑟𝑎𝑛𝑎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Oscillation prob.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31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721569-2284-C243-8B23-4CCF6FFE1D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908" y="1361017"/>
                <a:ext cx="10304584" cy="5714193"/>
              </a:xfrm>
              <a:prstGeom prst="rect">
                <a:avLst/>
              </a:prstGeom>
              <a:blipFill>
                <a:blip r:embed="rId3"/>
                <a:stretch>
                  <a:fillRect l="-369" t="-4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483E9DB-ED0D-EB4C-AA8E-FCBBCF60ADF7}"/>
              </a:ext>
            </a:extLst>
          </p:cNvPr>
          <p:cNvSpPr txBox="1"/>
          <p:nvPr/>
        </p:nvSpPr>
        <p:spPr>
          <a:xfrm>
            <a:off x="8245797" y="362634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C. </a:t>
            </a:r>
            <a:r>
              <a:rPr lang="en-GB" sz="900" dirty="0" err="1">
                <a:solidFill>
                  <a:srgbClr val="002060"/>
                </a:solidFill>
              </a:rPr>
              <a:t>Giganti</a:t>
            </a:r>
            <a:r>
              <a:rPr lang="en-GB" sz="900" dirty="0">
                <a:solidFill>
                  <a:srgbClr val="002060"/>
                </a:solidFill>
              </a:rPr>
              <a:t>, S. </a:t>
            </a:r>
            <a:r>
              <a:rPr lang="en-GB" sz="900" dirty="0" err="1">
                <a:solidFill>
                  <a:srgbClr val="002060"/>
                </a:solidFill>
              </a:rPr>
              <a:t>Lavignac</a:t>
            </a:r>
            <a:r>
              <a:rPr lang="en-GB" sz="900" dirty="0">
                <a:solidFill>
                  <a:srgbClr val="002060"/>
                </a:solidFill>
              </a:rPr>
              <a:t>, and M. Zito, “Neutrino oscillations: the rise of the PMNS paradigm,” 2017.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4D46F8B-5E0D-D74A-8357-80903B91B6DB}"/>
                  </a:ext>
                </a:extLst>
              </p:cNvPr>
              <p:cNvSpPr/>
              <p:nvPr/>
            </p:nvSpPr>
            <p:spPr>
              <a:xfrm>
                <a:off x="8942644" y="3219519"/>
                <a:ext cx="2602572" cy="418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∈[0,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600" dirty="0"/>
                  <a:t>]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∈[0,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l-G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m:rPr>
                        <m:nor/>
                      </m:rPr>
                      <a:rPr lang="en-GB" sz="1600" dirty="0"/>
                      <m:t>]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4D46F8B-5E0D-D74A-8357-80903B91B6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2644" y="3219519"/>
                <a:ext cx="2602572" cy="418961"/>
              </a:xfrm>
              <a:prstGeom prst="rect">
                <a:avLst/>
              </a:prstGeom>
              <a:blipFill>
                <a:blip r:embed="rId4"/>
                <a:stretch>
                  <a:fillRect t="-2941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58190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27AC3-9182-5849-B7C5-35C01582B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9CF292-7B4C-F04C-9928-21D2362B00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599" y="1586753"/>
                <a:ext cx="10044953" cy="469302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There are several different types of neutrino experiment each giving access to a different sector of the PMNS matrix: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Solar Experiments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GB" dirty="0">
                    <a:effectLst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) – </a:t>
                </a:r>
                <a:r>
                  <a:rPr lang="en-US" b="1" dirty="0">
                    <a:solidFill>
                      <a:srgbClr val="0070C0"/>
                    </a:solidFill>
                  </a:rPr>
                  <a:t>Super-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Kamiokande</a:t>
                </a:r>
                <a:r>
                  <a:rPr lang="en-US" b="1" dirty="0">
                    <a:solidFill>
                      <a:srgbClr val="0070C0"/>
                    </a:solidFill>
                  </a:rPr>
                  <a:t>, SNO</a:t>
                </a:r>
                <a:br>
                  <a:rPr lang="en-GB" dirty="0"/>
                </a:br>
                <a:endParaRPr lang="en-GB" dirty="0"/>
              </a:p>
              <a:p>
                <a:r>
                  <a:rPr lang="en-GB" dirty="0"/>
                  <a:t>Atmospheric Experiments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GB" b="1" dirty="0"/>
                  <a:t> - </a:t>
                </a:r>
                <a:r>
                  <a:rPr lang="en-GB" dirty="0"/>
                  <a:t>(|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GB" dirty="0"/>
                  <a:t>) - </a:t>
                </a:r>
                <a:r>
                  <a:rPr lang="en-US" b="1" dirty="0">
                    <a:solidFill>
                      <a:srgbClr val="0070C0"/>
                    </a:solidFill>
                  </a:rPr>
                  <a:t>Super-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Kamiokande</a:t>
                </a:r>
                <a:br>
                  <a:rPr lang="en-GB" dirty="0"/>
                </a:br>
                <a:endParaRPr lang="en-GB" dirty="0"/>
              </a:p>
              <a:p>
                <a:r>
                  <a:rPr lang="en-GB" dirty="0"/>
                  <a:t>Reactor Experiments:</a:t>
                </a:r>
              </a:p>
              <a:p>
                <a:pPr lvl="1"/>
                <a:r>
                  <a:rPr lang="en-GB" dirty="0"/>
                  <a:t> Long Baseline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) – </a:t>
                </a:r>
                <a:r>
                  <a:rPr lang="en-GB" b="1" i="0" dirty="0" err="1">
                    <a:solidFill>
                      <a:srgbClr val="0070C0"/>
                    </a:solidFill>
                  </a:rPr>
                  <a:t>KamLand</a:t>
                </a:r>
                <a:endParaRPr lang="en-GB" b="1" i="0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GB" dirty="0"/>
                  <a:t>Medium Baseline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(|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dirty="0"/>
                  <a:t> ) – </a:t>
                </a:r>
                <a:r>
                  <a:rPr lang="en-GB" b="1" i="0" dirty="0" err="1">
                    <a:solidFill>
                      <a:srgbClr val="0070C0"/>
                    </a:solidFill>
                  </a:rPr>
                  <a:t>Daya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-Bay</a:t>
                </a:r>
                <a:r>
                  <a:rPr lang="en-GB" b="1" i="0" dirty="0"/>
                  <a:t>,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Reno</a:t>
                </a:r>
                <a:r>
                  <a:rPr lang="en-GB" b="1" i="0" dirty="0"/>
                  <a:t>,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D-</a:t>
                </a:r>
                <a:r>
                  <a:rPr lang="en-GB" b="1" i="0" dirty="0" err="1">
                    <a:solidFill>
                      <a:srgbClr val="0070C0"/>
                    </a:solidFill>
                  </a:rPr>
                  <a:t>Chooz</a:t>
                </a:r>
                <a:br>
                  <a:rPr lang="en-GB" i="1" dirty="0"/>
                </a:br>
                <a:endParaRPr lang="en-GB" i="1" dirty="0"/>
              </a:p>
              <a:p>
                <a:r>
                  <a:rPr lang="en-GB" dirty="0"/>
                  <a:t>Accelerator Experiments Long Baseline: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i="0" dirty="0"/>
                  <a:t> Disappearance </a:t>
                </a:r>
                <a:r>
                  <a:rPr lang="en-GB" dirty="0"/>
                  <a:t>- </a:t>
                </a:r>
                <a:r>
                  <a:rPr lang="en-GB" b="1" dirty="0"/>
                  <a:t>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𝟑𝐥</m:t>
                        </m:r>
                      </m:sub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GB" b="1" i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b="1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𝛉</m:t>
                        </m:r>
                      </m:e>
                      <m:sub>
                        <m:r>
                          <a:rPr lang="en-GB" b="1"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-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MINOS, NO</a:t>
                </a:r>
                <a14:m>
                  <m:oMath xmlns:m="http://schemas.openxmlformats.org/officeDocument/2006/math">
                    <m:r>
                      <a:rPr lang="en-GB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𝛎</m:t>
                    </m:r>
                  </m:oMath>
                </a14:m>
                <a:r>
                  <a:rPr lang="en-GB" b="1" i="0" dirty="0">
                    <a:solidFill>
                      <a:srgbClr val="0070C0"/>
                    </a:solidFill>
                  </a:rPr>
                  <a:t>A, T2K</a:t>
                </a:r>
                <a:endParaRPr lang="en-GB" b="1" i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i="0" dirty="0"/>
                  <a:t> Appearance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0">
                            <a:latin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GB" b="1" i="0">
                            <a:latin typeface="Cambria Math" panose="02040503050406030204" pitchFamily="18" charset="0"/>
                          </a:rPr>
                          <m:t>𝐂𝐏</m:t>
                        </m:r>
                      </m:sub>
                    </m:sSub>
                  </m:oMath>
                </a14:m>
                <a:r>
                  <a:rPr lang="en-GB" b="1" i="0" dirty="0"/>
                  <a:t> </a:t>
                </a:r>
                <a:r>
                  <a:rPr lang="en-GB" i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i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1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i="0" dirty="0"/>
                  <a:t>,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𝑠𝑖𝑔𝑛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i="0" dirty="0"/>
                  <a:t> -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MINOS, NO</a:t>
                </a:r>
                <a14:m>
                  <m:oMath xmlns:m="http://schemas.openxmlformats.org/officeDocument/2006/math">
                    <m:r>
                      <a:rPr lang="en-GB" b="1" i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𝛎</m:t>
                    </m:r>
                  </m:oMath>
                </a14:m>
                <a:r>
                  <a:rPr lang="en-GB" b="1" i="0" dirty="0">
                    <a:solidFill>
                      <a:srgbClr val="0070C0"/>
                    </a:solidFill>
                  </a:rPr>
                  <a:t>A, T2K</a:t>
                </a:r>
                <a:endParaRPr lang="en-GB" b="1" i="0" dirty="0"/>
              </a:p>
              <a:p>
                <a:pPr lvl="1"/>
                <a:endParaRPr lang="en-GB" dirty="0"/>
              </a:p>
              <a:p>
                <a:pPr lvl="1"/>
                <a:endParaRPr lang="en-GB" dirty="0"/>
              </a:p>
              <a:p>
                <a:pPr marL="0" indent="0">
                  <a:buNone/>
                </a:pPr>
                <a:endParaRPr lang="en-GB" b="1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9CF292-7B4C-F04C-9928-21D2362B00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599" y="1586753"/>
                <a:ext cx="10044953" cy="4693023"/>
              </a:xfrm>
              <a:blipFill>
                <a:blip r:embed="rId3"/>
                <a:stretch>
                  <a:fillRect l="-631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6A010AB-C6A8-4D4E-8ABB-1B648585D81E}"/>
              </a:ext>
            </a:extLst>
          </p:cNvPr>
          <p:cNvSpPr txBox="1"/>
          <p:nvPr/>
        </p:nvSpPr>
        <p:spPr>
          <a:xfrm>
            <a:off x="6664187" y="88758"/>
            <a:ext cx="5685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M. C. Gonzalez-Garcia, M. </a:t>
            </a:r>
            <a:r>
              <a:rPr lang="en-GB" sz="900" dirty="0" err="1">
                <a:solidFill>
                  <a:srgbClr val="002060"/>
                </a:solidFill>
              </a:rPr>
              <a:t>Maltoni</a:t>
            </a:r>
            <a:r>
              <a:rPr lang="en-GB" sz="900" dirty="0">
                <a:solidFill>
                  <a:srgbClr val="002060"/>
                </a:solidFill>
              </a:rPr>
              <a:t>, and T. </a:t>
            </a:r>
            <a:r>
              <a:rPr lang="en-GB" sz="900" dirty="0" err="1">
                <a:solidFill>
                  <a:srgbClr val="002060"/>
                </a:solidFill>
              </a:rPr>
              <a:t>Schwetz</a:t>
            </a:r>
            <a:r>
              <a:rPr lang="en-GB" sz="900" dirty="0">
                <a:solidFill>
                  <a:srgbClr val="002060"/>
                </a:solidFill>
              </a:rPr>
              <a:t>, “Nuclear Physics B Global Analyses of Neutrino Oscillation Experiments,” 2015. Accessed: Mar. 13, 2021. [Online]. Available: </a:t>
            </a:r>
            <a:r>
              <a:rPr lang="en-GB" sz="900" dirty="0" err="1">
                <a:solidFill>
                  <a:srgbClr val="002060"/>
                </a:solidFill>
              </a:rPr>
              <a:t>www.elsevier.com</a:t>
            </a:r>
            <a:r>
              <a:rPr lang="en-GB" sz="900" dirty="0">
                <a:solidFill>
                  <a:srgbClr val="002060"/>
                </a:solidFill>
              </a:rPr>
              <a:t>/locate/</a:t>
            </a:r>
            <a:r>
              <a:rPr lang="en-GB" sz="900" dirty="0" err="1">
                <a:solidFill>
                  <a:srgbClr val="002060"/>
                </a:solidFill>
              </a:rPr>
              <a:t>procedia</a:t>
            </a:r>
            <a:r>
              <a:rPr lang="en-GB" sz="900" dirty="0">
                <a:solidFill>
                  <a:srgbClr val="002060"/>
                </a:solidFill>
              </a:rPr>
              <a:t>. </a:t>
            </a:r>
            <a:endParaRPr lang="en-US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33368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2C0D7-9743-E247-BAE7-BBEDF1695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Neutrino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FCEA1E-4CFB-DC43-A2E2-74C4420259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509855"/>
                <a:ext cx="10820400" cy="4908307"/>
              </a:xfrm>
            </p:spPr>
            <p:txBody>
              <a:bodyPr>
                <a:no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1800" b="1" dirty="0">
                    <a:solidFill>
                      <a:srgbClr val="0070C0"/>
                    </a:solidFill>
                  </a:rPr>
                  <a:t>Homestake</a:t>
                </a:r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:r>
                  <a:rPr lang="en-US" sz="1800" dirty="0"/>
                  <a:t>(1965)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80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37</m:t>
                        </m:r>
                      </m:sup>
                    </m:sSup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𝐴𝑟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37</m:t>
                        </m:r>
                      </m:sup>
                    </m:sSup>
                    <m:sSup>
                      <m:sSup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n-US" sz="1800" i="0" dirty="0"/>
                  <a:t>(0.814MeV)</a:t>
                </a:r>
              </a:p>
              <a:p>
                <a:pPr lvl="1"/>
                <a:r>
                  <a:rPr lang="en-US" sz="1800" i="0" dirty="0"/>
                  <a:t>observed a capture rate of less than a third of what was predicted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1800" b="1" dirty="0">
                    <a:solidFill>
                      <a:srgbClr val="0070C0"/>
                    </a:solidFill>
                  </a:rPr>
                  <a:t>SAGE</a:t>
                </a:r>
                <a:r>
                  <a:rPr lang="en-GB" sz="1800" dirty="0"/>
                  <a:t> (1989), </a:t>
                </a:r>
                <a:r>
                  <a:rPr lang="en-GB" sz="1800" b="1" dirty="0">
                    <a:solidFill>
                      <a:srgbClr val="0070C0"/>
                    </a:solidFill>
                  </a:rPr>
                  <a:t>GNO</a:t>
                </a:r>
                <a:r>
                  <a:rPr lang="en-GB" sz="1800" dirty="0"/>
                  <a:t> (1998) and </a:t>
                </a:r>
                <a:r>
                  <a:rPr lang="en-GB" sz="1800" b="1" dirty="0">
                    <a:solidFill>
                      <a:srgbClr val="0070C0"/>
                    </a:solidFill>
                  </a:rPr>
                  <a:t>GALLEX</a:t>
                </a:r>
                <a:r>
                  <a:rPr lang="en-GB" sz="1800" dirty="0"/>
                  <a:t> (1991)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80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𝐺𝑎</m:t>
                        </m:r>
                      </m:e>
                      <m:sup>
                        <m:r>
                          <a:rPr lang="en-GB" sz="180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GB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𝐺𝑎</m:t>
                        </m:r>
                      </m:e>
                      <m:sup>
                        <m:r>
                          <a:rPr lang="en-GB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800" dirty="0"/>
                  <a:t>  </a:t>
                </a:r>
                <a:r>
                  <a:rPr lang="en-GB" sz="1800" i="0" dirty="0"/>
                  <a:t>(0.233MeV)</a:t>
                </a:r>
                <a:endParaRPr lang="en-GB" sz="1800" dirty="0"/>
              </a:p>
              <a:p>
                <a:pPr lvl="1"/>
                <a:r>
                  <a:rPr lang="en-GB" sz="1800" i="0" dirty="0"/>
                  <a:t>again measured results below what was predicted (approx. 50%)</a:t>
                </a:r>
              </a:p>
              <a:p>
                <a:pPr>
                  <a:buClr>
                    <a:schemeClr val="tx2"/>
                  </a:buClr>
                </a:pPr>
                <a:r>
                  <a:rPr lang="en-US" sz="1800" dirty="0">
                    <a:solidFill>
                      <a:srgbClr val="0070C0"/>
                    </a:solidFill>
                  </a:rPr>
                  <a:t>(</a:t>
                </a:r>
                <a:r>
                  <a:rPr lang="en-US" sz="1800" b="1" dirty="0">
                    <a:solidFill>
                      <a:srgbClr val="0070C0"/>
                    </a:solidFill>
                  </a:rPr>
                  <a:t>Super)-</a:t>
                </a:r>
                <a:r>
                  <a:rPr lang="en-US" sz="1800" b="1" dirty="0" err="1">
                    <a:solidFill>
                      <a:srgbClr val="0070C0"/>
                    </a:solidFill>
                  </a:rPr>
                  <a:t>Kamiokande</a:t>
                </a:r>
                <a:r>
                  <a:rPr lang="en-US" sz="18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/>
                  <a:t>(Cherenkov water)</a:t>
                </a:r>
              </a:p>
              <a:p>
                <a:pPr lvl="1"/>
                <a:r>
                  <a:rPr lang="en-US" sz="1800" dirty="0"/>
                  <a:t> ES reaction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8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− </m:t>
                        </m:r>
                      </m:sup>
                    </m:sSup>
                  </m:oMath>
                </a14:m>
                <a:r>
                  <a:rPr lang="en-GB" sz="1800" dirty="0"/>
                  <a:t>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8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800" dirty="0"/>
                  <a:t> (~7MeV)</a:t>
                </a:r>
              </a:p>
              <a:p>
                <a:pPr lvl="1"/>
                <a:r>
                  <a:rPr lang="en-GB" sz="1800" i="0" dirty="0"/>
                  <a:t>another indication of flux suppression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1800" b="1" dirty="0">
                    <a:solidFill>
                      <a:srgbClr val="0070C0"/>
                    </a:solidFill>
                  </a:rPr>
                  <a:t>SNO</a:t>
                </a:r>
                <a:r>
                  <a:rPr lang="en-GB" sz="1800" dirty="0"/>
                  <a:t> (Cherenkov heavy water)</a:t>
                </a:r>
              </a:p>
              <a:p>
                <a:pPr lvl="1"/>
                <a:r>
                  <a:rPr lang="en-GB" sz="1800" i="0" dirty="0"/>
                  <a:t>CC reaction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GB" sz="1800" i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i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en-GB" sz="1800" i="0" dirty="0"/>
                  <a:t> →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 sz="1800" i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i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 sz="180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i="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sz="1800" i="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), </m:t>
                    </m:r>
                  </m:oMath>
                </a14:m>
                <a:r>
                  <a:rPr lang="en-GB" sz="1800" i="0" dirty="0"/>
                  <a:t>NC reaction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en-GB" sz="1800" i="0" dirty="0"/>
                  <a:t> 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GB" sz="1800" i="0" dirty="0"/>
                  <a:t>), ES reaction </a:t>
                </a:r>
              </a:p>
              <a:p>
                <a:pPr lvl="1"/>
                <a:r>
                  <a:rPr lang="en-GB" sz="1800" i="0" dirty="0"/>
                  <a:t>total solar neutrino flux (irrespective of flavour) agreed with SSM providing evidence for neutrino flavour conversion</a:t>
                </a:r>
              </a:p>
              <a:p>
                <a:r>
                  <a:rPr lang="en-GB" sz="1800" dirty="0"/>
                  <a:t>These results were later confirmed with reactor neutrinos (</a:t>
                </a:r>
                <a:r>
                  <a:rPr lang="en-GB" sz="1800" b="1" dirty="0" err="1">
                    <a:solidFill>
                      <a:srgbClr val="0070C0"/>
                    </a:solidFill>
                  </a:rPr>
                  <a:t>KamLAND</a:t>
                </a:r>
                <a:r>
                  <a:rPr lang="en-GB" sz="1800" dirty="0"/>
                  <a:t>)</a:t>
                </a:r>
              </a:p>
              <a:p>
                <a:endParaRPr lang="en-GB" sz="1050" dirty="0"/>
              </a:p>
              <a:p>
                <a:endParaRPr lang="en-GB" sz="1050" dirty="0"/>
              </a:p>
              <a:p>
                <a:endParaRPr lang="en-GB" sz="1050" dirty="0"/>
              </a:p>
              <a:p>
                <a:endParaRPr lang="en-GB" sz="1050" dirty="0"/>
              </a:p>
              <a:p>
                <a:endParaRPr lang="en-GB" sz="1050" dirty="0"/>
              </a:p>
              <a:p>
                <a:endParaRPr lang="en-US" sz="105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FCEA1E-4CFB-DC43-A2E2-74C4420259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509855"/>
                <a:ext cx="10820400" cy="4908307"/>
              </a:xfrm>
              <a:blipFill>
                <a:blip r:embed="rId3"/>
                <a:stretch>
                  <a:fillRect l="-352" t="-1034" b="-4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69CBDA20-305C-2346-9C39-953A7D9645AA}"/>
              </a:ext>
            </a:extLst>
          </p:cNvPr>
          <p:cNvSpPr/>
          <p:nvPr/>
        </p:nvSpPr>
        <p:spPr>
          <a:xfrm>
            <a:off x="7259288" y="120805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C. </a:t>
            </a:r>
            <a:r>
              <a:rPr lang="en-GB" sz="900" dirty="0" err="1">
                <a:solidFill>
                  <a:srgbClr val="002060"/>
                </a:solidFill>
              </a:rPr>
              <a:t>Giganti</a:t>
            </a:r>
            <a:r>
              <a:rPr lang="en-GB" sz="900" dirty="0">
                <a:solidFill>
                  <a:srgbClr val="002060"/>
                </a:solidFill>
              </a:rPr>
              <a:t>, S. </a:t>
            </a:r>
            <a:r>
              <a:rPr lang="en-GB" sz="900" dirty="0" err="1">
                <a:solidFill>
                  <a:srgbClr val="002060"/>
                </a:solidFill>
              </a:rPr>
              <a:t>Lavignac</a:t>
            </a:r>
            <a:r>
              <a:rPr lang="en-GB" sz="900" dirty="0">
                <a:solidFill>
                  <a:srgbClr val="002060"/>
                </a:solidFill>
              </a:rPr>
              <a:t>, and M. Zito, “Neutrino oscillations: the rise of the PMNS paradigm,” 2017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3665891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9ED69-3044-2944-B3F3-03878CEE1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Atmospheric Neutrino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BF37A-A63B-5C49-B7E6-0F4E7CBA95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588591"/>
                <a:ext cx="9601200" cy="474447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Atmospheric neutrinos are produced when cosmic rays collide with the nuclei in the atmosphere, producing </a:t>
                </a:r>
                <a:r>
                  <a:rPr lang="en-GB" dirty="0" err="1"/>
                  <a:t>pions</a:t>
                </a:r>
                <a:r>
                  <a:rPr lang="en-GB" dirty="0"/>
                  <a:t> and kaons which decay into neutrinos.</a:t>
                </a:r>
                <a:endParaRPr lang="en-US" dirty="0"/>
              </a:p>
              <a:p>
                <a:r>
                  <a:rPr lang="en-US" dirty="0"/>
                  <a:t>Atmospheric Anomaly – </a:t>
                </a:r>
                <a:r>
                  <a:rPr lang="en-US" b="1" dirty="0">
                    <a:solidFill>
                      <a:srgbClr val="0070C0"/>
                    </a:solidFill>
                  </a:rPr>
                  <a:t>IMB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Kamioka</a:t>
                </a:r>
                <a:r>
                  <a:rPr lang="en-US" b="1" dirty="0">
                    <a:solidFill>
                      <a:srgbClr val="0070C0"/>
                    </a:solidFill>
                  </a:rPr>
                  <a:t> Experiment</a:t>
                </a:r>
              </a:p>
              <a:p>
                <a:r>
                  <a:rPr lang="en-US" dirty="0"/>
                  <a:t>1998 </a:t>
                </a:r>
                <a:r>
                  <a:rPr lang="en-US" b="1" dirty="0">
                    <a:solidFill>
                      <a:srgbClr val="0070C0"/>
                    </a:solidFill>
                  </a:rPr>
                  <a:t>Super </a:t>
                </a:r>
                <a:r>
                  <a:rPr lang="en-US" b="1" dirty="0" err="1">
                    <a:solidFill>
                      <a:srgbClr val="0070C0"/>
                    </a:solidFill>
                  </a:rPr>
                  <a:t>Kamiokande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>
                    <a:effectLst/>
                  </a:rPr>
                  <a:t> disappearance)</a:t>
                </a:r>
                <a:r>
                  <a:rPr lang="en-US" dirty="0"/>
                  <a:t> atmospheric neutrinos provided the the first decisive confirmation of neutrino oscillations</a:t>
                </a:r>
              </a:p>
              <a:p>
                <a:pPr lvl="1"/>
                <a:r>
                  <a:rPr lang="en-US" dirty="0"/>
                  <a:t>L~15km (downwards) and L~12000km (upwards)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~1−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23</m:t>
                            </m:r>
                          </m:sub>
                        </m:sSub>
                      </m:e>
                    </m:func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31</m:t>
                            </m:r>
                          </m:sub>
                          <m:sup>
                            <m:r>
                              <a:rPr lang="en-GB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GB" i="0" dirty="0"/>
                  <a:t>strong disappearance of </a:t>
                </a:r>
                <a:r>
                  <a:rPr lang="el-GR" i="0" dirty="0" err="1"/>
                  <a:t>νμ</a:t>
                </a:r>
                <a:r>
                  <a:rPr lang="en-GB" i="0" dirty="0"/>
                  <a:t> - especially visible for up-going neutrino</a:t>
                </a:r>
              </a:p>
              <a:p>
                <a:pPr lvl="1"/>
                <a:r>
                  <a:rPr lang="en-GB" dirty="0"/>
                  <a:t>oscillation length should be of the order of 400 km for an energy around 1 GeV </a:t>
                </a:r>
                <a:br>
                  <a:rPr lang="en-GB" dirty="0"/>
                </a:br>
                <a:r>
                  <a:rPr lang="en-GB" dirty="0"/>
                  <a:t>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31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1" dirty="0" smtClean="0">
                        <a:latin typeface="Cambria Math" panose="02040503050406030204" pitchFamily="18" charset="0"/>
                      </a:rPr>
                      <m:t>≃ 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i="1" dirty="0" smtClean="0">
                        <a:latin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) </a:t>
                </a:r>
              </a:p>
              <a:p>
                <a:pPr lvl="1"/>
                <a:r>
                  <a:rPr lang="en-GB" i="0" dirty="0"/>
                  <a:t> no sizable deficit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i="0" dirty="0"/>
                  <a:t>Results confirmed by </a:t>
                </a:r>
                <a:r>
                  <a:rPr lang="en-US" b="1" i="0" dirty="0">
                    <a:solidFill>
                      <a:srgbClr val="0070C0"/>
                    </a:solidFill>
                  </a:rPr>
                  <a:t>Soudan II </a:t>
                </a:r>
                <a:r>
                  <a:rPr lang="en-US" i="0" dirty="0"/>
                  <a:t>and </a:t>
                </a:r>
                <a:r>
                  <a:rPr lang="en-US" b="1" i="0" dirty="0">
                    <a:solidFill>
                      <a:srgbClr val="0070C0"/>
                    </a:solidFill>
                  </a:rPr>
                  <a:t>MACRO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b="1" dirty="0">
                    <a:solidFill>
                      <a:srgbClr val="0070C0"/>
                    </a:solidFill>
                  </a:rPr>
                  <a:t>SK</a:t>
                </a:r>
                <a:r>
                  <a:rPr lang="en-US" dirty="0"/>
                  <a:t> still a driving force providing hints at as of yet unknowns: octant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l-G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CP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to a small extent the mass hierarchy</a:t>
                </a:r>
              </a:p>
              <a:p>
                <a:r>
                  <a:rPr lang="en-US" dirty="0"/>
                  <a:t>New generation of atmospheric neutrino detectors </a:t>
                </a:r>
                <a:r>
                  <a:rPr lang="en-US" b="1" dirty="0">
                    <a:solidFill>
                      <a:srgbClr val="0070C0"/>
                    </a:solidFill>
                  </a:rPr>
                  <a:t>HK, PINGU</a:t>
                </a:r>
                <a:r>
                  <a:rPr lang="en-US" dirty="0">
                    <a:solidFill>
                      <a:srgbClr val="0070C0"/>
                    </a:solidFill>
                  </a:rPr>
                  <a:t>, </a:t>
                </a:r>
                <a:r>
                  <a:rPr lang="en-US" b="1" dirty="0">
                    <a:solidFill>
                      <a:srgbClr val="0070C0"/>
                    </a:solidFill>
                  </a:rPr>
                  <a:t>ORCA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b="1" dirty="0">
                    <a:solidFill>
                      <a:srgbClr val="0070C0"/>
                    </a:solidFill>
                  </a:rPr>
                  <a:t>INO</a:t>
                </a:r>
                <a:r>
                  <a:rPr lang="en-US" b="1" dirty="0"/>
                  <a:t> 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CBF37A-A63B-5C49-B7E6-0F4E7CBA95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588591"/>
                <a:ext cx="9601200" cy="4744476"/>
              </a:xfrm>
              <a:blipFill>
                <a:blip r:embed="rId3"/>
                <a:stretch>
                  <a:fillRect l="-528" t="-2139" b="-1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3C58D02-DEB2-174F-A0EB-BD9E7E1E1ECE}"/>
              </a:ext>
            </a:extLst>
          </p:cNvPr>
          <p:cNvSpPr/>
          <p:nvPr/>
        </p:nvSpPr>
        <p:spPr>
          <a:xfrm>
            <a:off x="4233334" y="3386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J. G. Learned, “The Atmospheric Neutrino Anomaly: Muon Neutrino Disappearance,” 2000.</a:t>
            </a:r>
            <a:r>
              <a:rPr lang="en-GB" sz="900" dirty="0">
                <a:solidFill>
                  <a:srgbClr val="002060"/>
                </a:solidFill>
              </a:rPr>
              <a:t> </a:t>
            </a:r>
            <a:endParaRPr lang="en-US" sz="900" dirty="0">
              <a:solidFill>
                <a:srgbClr val="00206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A29E56-2415-EA44-AC03-BE81B7B402E9}"/>
              </a:ext>
            </a:extLst>
          </p:cNvPr>
          <p:cNvSpPr/>
          <p:nvPr/>
        </p:nvSpPr>
        <p:spPr>
          <a:xfrm>
            <a:off x="8809798" y="1001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>
                <a:solidFill>
                  <a:srgbClr val="002060"/>
                </a:solidFill>
              </a:rPr>
              <a:t>S. Choubey, “Atmospheric Neutrinos: Status and Prospects,” 2016</a:t>
            </a:r>
          </a:p>
        </p:txBody>
      </p:sp>
    </p:spTree>
    <p:extLst>
      <p:ext uri="{BB962C8B-B14F-4D97-AF65-F5344CB8AC3E}">
        <p14:creationId xmlns:p14="http://schemas.microsoft.com/office/powerpoint/2010/main" val="217836422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67CE4-C950-2E4B-89B1-61A8CBCB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Baseline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D6BA0D-4AAE-D948-AA14-7AE9F2E09A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625768"/>
                <a:ext cx="10532533" cy="5079831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US"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2.5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𝑒𝑉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so given the typical neutrino energies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0.5−10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dirty="0"/>
                  <a:t> so need distances of several hundred kms</a:t>
                </a:r>
              </a:p>
              <a:p>
                <a:r>
                  <a:rPr lang="en-US" dirty="0"/>
                  <a:t>Early experiments (K2K, MINOS, OPERA, ICARUS) were to clarify the atmospheric results</a:t>
                </a:r>
              </a:p>
              <a:p>
                <a:r>
                  <a:rPr lang="en-US" dirty="0"/>
                  <a:t>Fixed baselines, L, and high energy resolution detectors allow precise measurement of L/E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Two key oscillation modes: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dirty="0"/>
                  <a:t> (dominant)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endParaRPr lang="en-GB" dirty="0"/>
              </a:p>
              <a:p>
                <a:pPr lvl="1">
                  <a:buClr>
                    <a:schemeClr val="tx1"/>
                  </a:buClr>
                </a:pPr>
                <a:r>
                  <a:rPr lang="en-GB" b="1" i="0" dirty="0">
                    <a:solidFill>
                      <a:srgbClr val="0070C0"/>
                    </a:solidFill>
                  </a:rPr>
                  <a:t>MINOS/T2K</a:t>
                </a:r>
                <a:r>
                  <a:rPr lang="en-GB" i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i="0" dirty="0"/>
                  <a:t> disappearance results</a:t>
                </a:r>
              </a:p>
              <a:p>
                <a:pPr lvl="1"/>
                <a:r>
                  <a:rPr lang="en-GB" dirty="0"/>
                  <a:t>s</a:t>
                </a:r>
                <a:r>
                  <a:rPr lang="en-GB" i="0" dirty="0"/>
                  <a:t>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i="0" dirty="0"/>
                  <a:t> appearance </a:t>
                </a:r>
                <a:r>
                  <a:rPr lang="en-GB" dirty="0"/>
                  <a:t>(currently no observation at the 5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level)</a:t>
                </a:r>
                <a:r>
                  <a:rPr lang="en-GB" i="0" dirty="0"/>
                  <a:t>–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OPERA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i="0" dirty="0"/>
                  <a:t>(sub-dominant)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GB" i="0" dirty="0"/>
                  <a:t>non-zero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i="0" dirty="0"/>
                  <a:t> needed for 3 flavour oscillation/leptonic CP violation</a:t>
                </a:r>
                <a:br>
                  <a:rPr lang="en-GB" i="0" dirty="0"/>
                </a:br>
                <a:endParaRPr lang="en-GB" i="0" dirty="0"/>
              </a:p>
              <a:p>
                <a:pPr marL="987552" lvl="1" indent="-457200">
                  <a:buFont typeface="+mj-lt"/>
                  <a:buAutoNum type="arabicPeriod"/>
                </a:pPr>
                <a:r>
                  <a:rPr lang="en-GB" i="0" dirty="0"/>
                  <a:t>Reactor</a:t>
                </a:r>
                <a:r>
                  <a:rPr lang="en-GB" b="1" i="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b="1" i="0" dirty="0"/>
                  <a:t>) </a:t>
                </a:r>
                <a:r>
                  <a:rPr lang="en-GB" i="0" dirty="0"/>
                  <a:t>–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Double </a:t>
                </a:r>
                <a:r>
                  <a:rPr lang="en-GB" b="1" i="0" dirty="0" err="1">
                    <a:solidFill>
                      <a:srgbClr val="0070C0"/>
                    </a:solidFill>
                  </a:rPr>
                  <a:t>Chooz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, </a:t>
                </a:r>
                <a:r>
                  <a:rPr lang="en-GB" b="1" i="0" dirty="0" err="1">
                    <a:solidFill>
                      <a:srgbClr val="0070C0"/>
                    </a:solidFill>
                  </a:rPr>
                  <a:t>Daya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 Bay </a:t>
                </a:r>
                <a:r>
                  <a:rPr lang="en-GB" i="0" dirty="0"/>
                  <a:t>and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RENO</a:t>
                </a:r>
                <a:r>
                  <a:rPr lang="en-GB" b="1" i="0" dirty="0"/>
                  <a:t> </a:t>
                </a:r>
                <a:r>
                  <a:rPr lang="en-GB" i="0" dirty="0"/>
                  <a:t>have recently observed disappearance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b="0" i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i="0"/>
                          <m:t> </m:t>
                        </m:r>
                      </m:e>
                    </m:acc>
                  </m:oMath>
                </a14:m>
                <a:r>
                  <a:rPr lang="en-GB" i="0" dirty="0"/>
                  <a:t> over ~1.5km - </a:t>
                </a:r>
                <a:r>
                  <a:rPr lang="en-GB" dirty="0"/>
                  <a:t>MBL</a:t>
                </a:r>
              </a:p>
              <a:p>
                <a:pPr marL="987552" lvl="1" indent="-457200">
                  <a:buFont typeface="+mj-lt"/>
                  <a:buAutoNum type="arabicPeriod"/>
                </a:pPr>
                <a:r>
                  <a:rPr lang="en-GB" i="0" dirty="0"/>
                  <a:t>Accelerator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CP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i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GB" b="0" i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i="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>
                        <a:latin typeface="Cambria Math" panose="02040503050406030204" pitchFamily="18" charset="0"/>
                      </a:rPr>
                      <m:t>sign</m:t>
                    </m:r>
                    <m:r>
                      <a:rPr lang="en-GB" b="0" i="0" dirty="0">
                        <a:latin typeface="Cambria Math" panose="02040503050406030204" pitchFamily="18" charset="0"/>
                      </a:rPr>
                      <m:t>(∆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GB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GB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</m:sub>
                      <m:sup>
                        <m:r>
                          <a:rPr lang="en-GB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i="0" dirty="0"/>
                  <a:t>)) -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K2K, MINOS </a:t>
                </a:r>
                <a:r>
                  <a:rPr lang="en-GB" i="0" dirty="0"/>
                  <a:t>and </a:t>
                </a:r>
                <a:r>
                  <a:rPr lang="en-GB" b="1" i="0" dirty="0">
                    <a:solidFill>
                      <a:srgbClr val="0070C0"/>
                    </a:solidFill>
                  </a:rPr>
                  <a:t>T2K</a:t>
                </a:r>
                <a:r>
                  <a:rPr lang="en-GB" i="0" dirty="0">
                    <a:solidFill>
                      <a:srgbClr val="0070C0"/>
                    </a:solidFill>
                  </a:rPr>
                  <a:t> </a:t>
                </a:r>
                <a:r>
                  <a:rPr lang="en-GB" i="0" dirty="0"/>
                  <a:t>have all observed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i="0" dirty="0"/>
                  <a:t> apperance results</a:t>
                </a:r>
              </a:p>
              <a:p>
                <a:pPr marL="987552" lvl="1" indent="-457200">
                  <a:buFont typeface="+mj-lt"/>
                  <a:buAutoNum type="arabicPeriod"/>
                </a:pPr>
                <a:endParaRPr lang="en-GB" i="0" dirty="0"/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GB" i="0" dirty="0"/>
              </a:p>
              <a:p>
                <a:pPr lvl="2">
                  <a:buFont typeface="Arial" panose="020B0604020202020204" pitchFamily="34" charset="0"/>
                  <a:buChar char="•"/>
                </a:pPr>
                <a:endParaRPr lang="en-GB" i="0" dirty="0"/>
              </a:p>
              <a:p>
                <a:pPr lvl="1"/>
                <a:endParaRPr lang="en-GB" i="0" dirty="0"/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D6BA0D-4AAE-D948-AA14-7AE9F2E09A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625768"/>
                <a:ext cx="10532533" cy="5079831"/>
              </a:xfrm>
              <a:blipFill>
                <a:blip r:embed="rId3"/>
                <a:stretch>
                  <a:fillRect l="-602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F567A91-4046-0C4A-BE87-D438E4F6B6DC}"/>
              </a:ext>
            </a:extLst>
          </p:cNvPr>
          <p:cNvSpPr txBox="1"/>
          <p:nvPr/>
        </p:nvSpPr>
        <p:spPr>
          <a:xfrm>
            <a:off x="7476066" y="0"/>
            <a:ext cx="4907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G. J. Feldman, J. Hartnell, and T. Kobayashi, “Long-baseline neutrino oscillation experiments,” </a:t>
            </a:r>
            <a:r>
              <a:rPr lang="en-GB" sz="900" i="1" dirty="0">
                <a:solidFill>
                  <a:srgbClr val="002060"/>
                </a:solidFill>
              </a:rPr>
              <a:t>Advances in High Energy Physics</a:t>
            </a:r>
            <a:r>
              <a:rPr lang="en-GB" sz="900" dirty="0">
                <a:solidFill>
                  <a:srgbClr val="002060"/>
                </a:solidFill>
              </a:rPr>
              <a:t>, vol. 2013. </a:t>
            </a:r>
            <a:r>
              <a:rPr lang="en-GB" sz="900" dirty="0" err="1">
                <a:solidFill>
                  <a:srgbClr val="002060"/>
                </a:solidFill>
              </a:rPr>
              <a:t>Hindawi</a:t>
            </a:r>
            <a:r>
              <a:rPr lang="en-GB" sz="900" dirty="0">
                <a:solidFill>
                  <a:srgbClr val="002060"/>
                </a:solidFill>
              </a:rPr>
              <a:t> Publishing Corporation, p. 30, 2013, </a:t>
            </a:r>
            <a:r>
              <a:rPr lang="en-GB" sz="900" dirty="0" err="1">
                <a:solidFill>
                  <a:srgbClr val="002060"/>
                </a:solidFill>
              </a:rPr>
              <a:t>doi</a:t>
            </a:r>
            <a:r>
              <a:rPr lang="en-GB" sz="900" dirty="0">
                <a:solidFill>
                  <a:srgbClr val="002060"/>
                </a:solidFill>
              </a:rPr>
              <a:t>: 10.1155/2013/475749. </a:t>
            </a:r>
            <a:endParaRPr lang="en-US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1115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6EC30-09B9-7141-889E-8987C4E1D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Fits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550F67-2ECE-E443-A4B5-E1D92EC5B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33" b="4287"/>
          <a:stretch/>
        </p:blipFill>
        <p:spPr>
          <a:xfrm>
            <a:off x="4752664" y="4470794"/>
            <a:ext cx="7260555" cy="21749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23BB8D-3DE1-D44B-AD52-CE55D294315C}"/>
              </a:ext>
            </a:extLst>
          </p:cNvPr>
          <p:cNvSpPr txBox="1"/>
          <p:nvPr/>
        </p:nvSpPr>
        <p:spPr>
          <a:xfrm>
            <a:off x="7948031" y="54593"/>
            <a:ext cx="406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F. </a:t>
            </a:r>
            <a:r>
              <a:rPr lang="en-GB" sz="900" dirty="0" err="1">
                <a:solidFill>
                  <a:srgbClr val="002060"/>
                </a:solidFill>
              </a:rPr>
              <a:t>Capozzi</a:t>
            </a:r>
            <a:r>
              <a:rPr lang="en-GB" sz="900" dirty="0">
                <a:solidFill>
                  <a:srgbClr val="002060"/>
                </a:solidFill>
              </a:rPr>
              <a:t>, G. L. </a:t>
            </a:r>
            <a:r>
              <a:rPr lang="en-GB" sz="900" dirty="0" err="1">
                <a:solidFill>
                  <a:srgbClr val="002060"/>
                </a:solidFill>
              </a:rPr>
              <a:t>Fogli</a:t>
            </a:r>
            <a:r>
              <a:rPr lang="en-GB" sz="900" dirty="0">
                <a:solidFill>
                  <a:srgbClr val="002060"/>
                </a:solidFill>
              </a:rPr>
              <a:t>, E. </a:t>
            </a:r>
            <a:r>
              <a:rPr lang="en-GB" sz="900" dirty="0" err="1">
                <a:solidFill>
                  <a:srgbClr val="002060"/>
                </a:solidFill>
              </a:rPr>
              <a:t>Lisi</a:t>
            </a:r>
            <a:r>
              <a:rPr lang="en-GB" sz="900" dirty="0">
                <a:solidFill>
                  <a:srgbClr val="002060"/>
                </a:solidFill>
              </a:rPr>
              <a:t>, A. </a:t>
            </a:r>
            <a:r>
              <a:rPr lang="en-GB" sz="900" dirty="0" err="1">
                <a:solidFill>
                  <a:srgbClr val="002060"/>
                </a:solidFill>
              </a:rPr>
              <a:t>Marrone</a:t>
            </a:r>
            <a:r>
              <a:rPr lang="en-GB" sz="900" dirty="0">
                <a:solidFill>
                  <a:srgbClr val="002060"/>
                </a:solidFill>
              </a:rPr>
              <a:t>, D. </a:t>
            </a:r>
            <a:r>
              <a:rPr lang="en-GB" sz="900" dirty="0" err="1">
                <a:solidFill>
                  <a:srgbClr val="002060"/>
                </a:solidFill>
              </a:rPr>
              <a:t>Montanino</a:t>
            </a:r>
            <a:r>
              <a:rPr lang="en-GB" sz="900" dirty="0">
                <a:solidFill>
                  <a:srgbClr val="002060"/>
                </a:solidFill>
              </a:rPr>
              <a:t>, and A. Palazzo, “Status of three-neutrino oscillation parameters, circa 2013,” 2014. </a:t>
            </a:r>
            <a:endParaRPr lang="en-US" sz="900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428A8-3FCE-7344-988B-57650548C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97" y="1454160"/>
            <a:ext cx="5034617" cy="28622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D25A1C-2C00-2741-ADA6-4153B0F793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5" b="4354"/>
          <a:stretch/>
        </p:blipFill>
        <p:spPr>
          <a:xfrm>
            <a:off x="6242988" y="880664"/>
            <a:ext cx="5602480" cy="28909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716232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2BE55-AD97-7F4F-B6D2-E4D0CD70A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 now?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AE3A9-8A0E-FE46-BAA8-DA2913FBFB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71600" y="1638300"/>
                <a:ext cx="9601200" cy="35814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Neutrino oscillations are thus far the only experimental confirmation that neutrino masses are non-zero and are the first positive indication of physics beyond the SM</a:t>
                </a:r>
              </a:p>
              <a:p>
                <a:r>
                  <a:rPr lang="en-US" dirty="0"/>
                  <a:t>Mixing angles are all now known but to different precision levels</a:t>
                </a:r>
              </a:p>
              <a:p>
                <a:r>
                  <a:rPr lang="en-US" dirty="0"/>
                  <a:t>The sign of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is known but not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r>
                  <a:rPr lang="en-GB" dirty="0"/>
                  <a:t>The observed hierarchy between the solar and atmospheric neutrinos means that there are two possible non-equivalent orderings for the mass eigenvalues: </a:t>
                </a:r>
              </a:p>
              <a:p>
                <a:pPr lvl="1"/>
                <a:r>
                  <a:rPr lang="en-GB" dirty="0"/>
                  <a:t>Normal and Inverted Ordering</a:t>
                </a: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3AE3A9-8A0E-FE46-BAA8-DA2913FBFB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0" y="1638300"/>
                <a:ext cx="9601200" cy="3581400"/>
              </a:xfrm>
              <a:blipFill>
                <a:blip r:embed="rId3"/>
                <a:stretch>
                  <a:fillRect l="-661" t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ADB9D54-A400-CE4F-8D4A-5BF306C8DC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51" r="2794"/>
          <a:stretch/>
        </p:blipFill>
        <p:spPr>
          <a:xfrm>
            <a:off x="1980864" y="4686301"/>
            <a:ext cx="4572000" cy="1803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E61EC1-0CA4-7D46-B8A1-5764D57C834F}"/>
              </a:ext>
            </a:extLst>
          </p:cNvPr>
          <p:cNvSpPr/>
          <p:nvPr/>
        </p:nvSpPr>
        <p:spPr>
          <a:xfrm>
            <a:off x="7282069" y="94134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>
                <a:solidFill>
                  <a:srgbClr val="002060"/>
                </a:solidFill>
              </a:rPr>
              <a:t>C. </a:t>
            </a:r>
            <a:r>
              <a:rPr lang="en-GB" sz="900" dirty="0" err="1">
                <a:solidFill>
                  <a:srgbClr val="002060"/>
                </a:solidFill>
              </a:rPr>
              <a:t>Giganti</a:t>
            </a:r>
            <a:r>
              <a:rPr lang="en-GB" sz="900" dirty="0">
                <a:solidFill>
                  <a:srgbClr val="002060"/>
                </a:solidFill>
              </a:rPr>
              <a:t>, S. </a:t>
            </a:r>
            <a:r>
              <a:rPr lang="en-GB" sz="900" dirty="0" err="1">
                <a:solidFill>
                  <a:srgbClr val="002060"/>
                </a:solidFill>
              </a:rPr>
              <a:t>Lavignac</a:t>
            </a:r>
            <a:r>
              <a:rPr lang="en-GB" sz="900" dirty="0">
                <a:solidFill>
                  <a:srgbClr val="002060"/>
                </a:solidFill>
              </a:rPr>
              <a:t>, and M. Zito, “Neutrino oscillations: the rise of the PMNS paradigm,” 2017</a:t>
            </a:r>
            <a:endParaRPr lang="en-US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861540-9260-C14A-8719-E2CAC61977FB}"/>
                  </a:ext>
                </a:extLst>
              </p:cNvPr>
              <p:cNvSpPr txBox="1"/>
              <p:nvPr/>
            </p:nvSpPr>
            <p:spPr>
              <a:xfrm>
                <a:off x="6471841" y="5739303"/>
                <a:ext cx="4973584" cy="750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400" dirty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GB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0)</m:t>
                      </m:r>
                    </m:oMath>
                  </m:oMathPara>
                </a14:m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dirty="0">
                              <a:latin typeface="Cambria Math" panose="02040503050406030204" pitchFamily="18" charset="0"/>
                            </a:rPr>
                            <m:t>≈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32</m:t>
                              </m:r>
                            </m:sub>
                            <m:sup>
                              <m:r>
                                <a:rPr lang="en-GB" sz="1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&gt;0</m:t>
                          </m:r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algn="ctr"/>
                <a:r>
                  <a:rPr lang="en-US" sz="1400" dirty="0"/>
                  <a:t>Notation: </a:t>
                </a:r>
                <a14:m>
                  <m:oMath xmlns:m="http://schemas.openxmlformats.org/officeDocument/2006/math">
                    <m:r>
                      <a:rPr lang="en-GB" sz="1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400" dirty="0"/>
                  <a:t> with l=1 for NO and l=2 for IO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3861540-9260-C14A-8719-E2CAC6197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841" y="5739303"/>
                <a:ext cx="4973584" cy="750398"/>
              </a:xfrm>
              <a:prstGeom prst="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158695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2953</TotalTime>
  <Words>1403</Words>
  <Application>Microsoft Macintosh PowerPoint</Application>
  <PresentationFormat>Widescreen</PresentationFormat>
  <Paragraphs>142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Franklin Gothic Book</vt:lpstr>
      <vt:lpstr>Crop</vt:lpstr>
      <vt:lpstr>Neutrino Oscillation Experiments</vt:lpstr>
      <vt:lpstr>What are neutrino oscillations?</vt:lpstr>
      <vt:lpstr>Three Flavor Mixing</vt:lpstr>
      <vt:lpstr>Types of Experiment</vt:lpstr>
      <vt:lpstr>Solar Neutrino Experiments</vt:lpstr>
      <vt:lpstr>Atmospheric Neutrino Experiments</vt:lpstr>
      <vt:lpstr>Long Baseline Experiments</vt:lpstr>
      <vt:lpstr>Global Fits</vt:lpstr>
      <vt:lpstr>Where are we now?</vt:lpstr>
      <vt:lpstr>Key Questions for the 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Oscillation Experiments</dc:title>
  <dc:creator>Martha Laundy-Blair</dc:creator>
  <cp:lastModifiedBy>Martha Laundy-Blair</cp:lastModifiedBy>
  <cp:revision>82</cp:revision>
  <dcterms:created xsi:type="dcterms:W3CDTF">2021-03-11T11:35:28Z</dcterms:created>
  <dcterms:modified xsi:type="dcterms:W3CDTF">2021-03-15T00:43:31Z</dcterms:modified>
</cp:coreProperties>
</file>