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48" name="Shape 148"/>
          <p:cNvSpPr/>
          <p:nvPr>
            <p:ph type="sldImg"/>
          </p:nvPr>
        </p:nvSpPr>
        <p:spPr>
          <a:xfrm>
            <a:off x="1143000" y="685800"/>
            <a:ext cx="4572000" cy="3429000"/>
          </a:xfrm>
          <a:prstGeom prst="rect">
            <a:avLst/>
          </a:prstGeom>
        </p:spPr>
        <p:txBody>
          <a:bodyPr/>
          <a:lstStyle/>
          <a:p>
            <a:pPr/>
          </a:p>
        </p:txBody>
      </p:sp>
      <p:sp>
        <p:nvSpPr>
          <p:cNvPr id="149" name="Shape 14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lvl1pPr>
          </a:lstStyle>
          <a:p>
            <a:pPr/>
            <a:r>
              <a:t>Presentation Title</a:t>
            </a:r>
          </a:p>
        </p:txBody>
      </p:sp>
      <p:sp>
        <p:nvSpPr>
          <p:cNvPr id="13" name="Body Level One…"/>
          <p:cNvSpPr txBox="1"/>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vl1pPr>
            <a:lvl2pPr marL="0" indent="457200" algn="ctr">
              <a:lnSpc>
                <a:spcPct val="80000"/>
              </a:lnSpc>
              <a:spcBef>
                <a:spcPts val="0"/>
              </a:spcBef>
              <a:buSzTx/>
              <a:buNone/>
              <a:defRPr b="1" spc="-250" sz="25000"/>
            </a:lvl2pPr>
            <a:lvl3pPr marL="0" indent="914400" algn="ctr">
              <a:lnSpc>
                <a:spcPct val="80000"/>
              </a:lnSpc>
              <a:spcBef>
                <a:spcPts val="0"/>
              </a:spcBef>
              <a:buSzTx/>
              <a:buNone/>
              <a:defRPr b="1" spc="-250" sz="25000"/>
            </a:lvl3pPr>
            <a:lvl4pPr marL="0" indent="1371600" algn="ctr">
              <a:lnSpc>
                <a:spcPct val="80000"/>
              </a:lnSpc>
              <a:spcBef>
                <a:spcPts val="0"/>
              </a:spcBef>
              <a:buSzTx/>
              <a:buNone/>
              <a:defRPr b="1" spc="-250" sz="25000"/>
            </a:lvl4pPr>
            <a:lvl5pPr marL="0" indent="1828800" algn="ctr">
              <a:lnSpc>
                <a:spcPct val="80000"/>
              </a:lnSpc>
              <a:spcBef>
                <a:spcPts val="0"/>
              </a:spcBef>
              <a:buSzTx/>
              <a:buNone/>
              <a:defRPr b="1" spc="-250" sz="25000"/>
            </a:lvl5pPr>
          </a:lstStyle>
          <a:p>
            <a:pPr/>
            <a:r>
              <a:t>100%</a:t>
            </a:r>
          </a:p>
          <a:p>
            <a:pPr lvl="1"/>
            <a:r>
              <a:t/>
            </a:r>
          </a:p>
          <a:p>
            <a:pPr lvl="2"/>
            <a:r>
              <a:t/>
            </a:r>
          </a:p>
          <a:p>
            <a:pPr lvl="3"/>
            <a:r>
              <a:t/>
            </a:r>
          </a:p>
          <a:p>
            <a:pPr lvl="4"/>
            <a:r>
              <a:t/>
            </a:r>
          </a:p>
        </p:txBody>
      </p:sp>
      <p:sp>
        <p:nvSpPr>
          <p:cNvPr id="10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12700">
              <a:spcBef>
                <a:spcPts val="0"/>
              </a:spcBef>
              <a:buSzTx/>
              <a:buNone/>
              <a:defRPr spc="-170" sz="8500">
                <a:latin typeface="Helvetica Neue Medium"/>
                <a:ea typeface="Helvetica Neue Medium"/>
                <a:cs typeface="Helvetica Neue Medium"/>
                <a:sym typeface="Helvetica Neue Medium"/>
              </a:defRPr>
            </a:lvl2pPr>
            <a:lvl3pPr marL="638923" indent="444500">
              <a:spcBef>
                <a:spcPts val="0"/>
              </a:spcBef>
              <a:buSzTx/>
              <a:buNone/>
              <a:defRPr spc="-170" sz="8500">
                <a:latin typeface="Helvetica Neue Medium"/>
                <a:ea typeface="Helvetica Neue Medium"/>
                <a:cs typeface="Helvetica Neue Medium"/>
                <a:sym typeface="Helvetica Neue Medium"/>
              </a:defRPr>
            </a:lvl3pPr>
            <a:lvl4pPr marL="638923" indent="901700">
              <a:spcBef>
                <a:spcPts val="0"/>
              </a:spcBef>
              <a:buSzTx/>
              <a:buNone/>
              <a:defRPr spc="-170" sz="8500">
                <a:latin typeface="Helvetica Neue Medium"/>
                <a:ea typeface="Helvetica Neue Medium"/>
                <a:cs typeface="Helvetica Neue Medium"/>
                <a:sym typeface="Helvetica Neue Medium"/>
              </a:defRPr>
            </a:lvl4pPr>
            <a:lvl5pPr marL="638923" indent="1358900">
              <a:spcBef>
                <a:spcPts val="0"/>
              </a:spcBef>
              <a:buSzTx/>
              <a:buNone/>
              <a:defRPr spc="-170" sz="85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Image"/>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25" name="Image"/>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26" name="Image"/>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Image"/>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666699290_02_crop_3159x1892.jpg"/>
          <p:cNvSpPr/>
          <p:nvPr>
            <p:ph type="pic" idx="21"/>
          </p:nvPr>
        </p:nvSpPr>
        <p:spPr>
          <a:xfrm>
            <a:off x="-1155700" y="-1295400"/>
            <a:ext cx="26746200" cy="16018933"/>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910457886_1434x1669.jpg"/>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660384004_1290x1720.jpg"/>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1" name="Section Title"/>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206500" y="1079500"/>
            <a:ext cx="21971000" cy="1434949"/>
          </a:xfrm>
          <a:prstGeom prst="rect">
            <a:avLst/>
          </a:prstGeom>
        </p:spPr>
        <p:txBody>
          <a:bodyPr/>
          <a:lstStyle/>
          <a:p>
            <a:pPr/>
            <a:r>
              <a:t>Slide Title</a:t>
            </a:r>
          </a:p>
        </p:txBody>
      </p:sp>
      <p:sp>
        <p:nvSpPr>
          <p:cNvPr id="80"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206500" y="1079500"/>
            <a:ext cx="21971000" cy="1435100"/>
          </a:xfrm>
          <a:prstGeom prst="rect">
            <a:avLst/>
          </a:prstGeom>
        </p:spPr>
        <p:txBody>
          <a:bodyPr/>
          <a:lstStyle/>
          <a:p>
            <a:pPr/>
            <a:r>
              <a:t>Agenda Title</a:t>
            </a:r>
          </a:p>
        </p:txBody>
      </p:sp>
      <p:sp>
        <p:nvSpPr>
          <p:cNvPr id="89" name="Agenda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3.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tif"/></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tif"/><Relationship Id="rId3" Type="http://schemas.openxmlformats.org/officeDocument/2006/relationships/image" Target="../media/image3.tif"/></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tif"/></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tif"/><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1" name="ESA_Planck_CMB.jpg" descr="ESA_Planck_CMB.jpg"/>
          <p:cNvPicPr>
            <a:picLocks noChangeAspect="1"/>
          </p:cNvPicPr>
          <p:nvPr/>
        </p:nvPicPr>
        <p:blipFill>
          <a:blip r:embed="rId2">
            <a:extLst/>
          </a:blip>
          <a:stretch>
            <a:fillRect/>
          </a:stretch>
        </p:blipFill>
        <p:spPr>
          <a:xfrm>
            <a:off x="8095993" y="5417606"/>
            <a:ext cx="15999415" cy="7999709"/>
          </a:xfrm>
          <a:prstGeom prst="rect">
            <a:avLst/>
          </a:prstGeom>
          <a:ln w="12700">
            <a:miter lim="400000"/>
          </a:ln>
        </p:spPr>
      </p:pic>
      <p:sp>
        <p:nvSpPr>
          <p:cNvPr id="152" name="Measuring the Cosmic Microwave Background"/>
          <p:cNvSpPr txBox="1"/>
          <p:nvPr>
            <p:ph type="ctrTitle"/>
          </p:nvPr>
        </p:nvSpPr>
        <p:spPr>
          <a:xfrm>
            <a:off x="1206498" y="778517"/>
            <a:ext cx="21971004" cy="3475194"/>
          </a:xfrm>
          <a:prstGeom prst="rect">
            <a:avLst/>
          </a:prstGeom>
        </p:spPr>
        <p:txBody>
          <a:bodyPr/>
          <a:lstStyle/>
          <a:p>
            <a:pPr/>
            <a:r>
              <a:t>Measuring the Cosmic Microwave Background</a:t>
            </a:r>
          </a:p>
        </p:txBody>
      </p:sp>
      <p:sp>
        <p:nvSpPr>
          <p:cNvPr id="153" name="Presentation by Oliver Normand…"/>
          <p:cNvSpPr txBox="1"/>
          <p:nvPr>
            <p:ph type="subTitle" sz="quarter" idx="1"/>
          </p:nvPr>
        </p:nvSpPr>
        <p:spPr>
          <a:xfrm>
            <a:off x="1206500" y="4425026"/>
            <a:ext cx="21971000" cy="1905001"/>
          </a:xfrm>
          <a:prstGeom prst="rect">
            <a:avLst/>
          </a:prstGeom>
        </p:spPr>
        <p:txBody>
          <a:bodyPr/>
          <a:lstStyle/>
          <a:p>
            <a:pPr/>
            <a:r>
              <a:t>Presentation by Oliver Normand</a:t>
            </a:r>
          </a:p>
          <a:p>
            <a:pPr/>
            <a:r>
              <a:t>Supervised by Dr Tina Potter</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55" name="Planck_Power_Spectrum.jpg" descr="Planck_Power_Spectrum.jpg"/>
          <p:cNvPicPr>
            <a:picLocks noChangeAspect="1"/>
          </p:cNvPicPr>
          <p:nvPr/>
        </p:nvPicPr>
        <p:blipFill>
          <a:blip r:embed="rId2">
            <a:extLst/>
          </a:blip>
          <a:stretch>
            <a:fillRect/>
          </a:stretch>
        </p:blipFill>
        <p:spPr>
          <a:xfrm>
            <a:off x="12206504" y="7234325"/>
            <a:ext cx="10091853" cy="6240546"/>
          </a:xfrm>
          <a:prstGeom prst="rect">
            <a:avLst/>
          </a:prstGeom>
          <a:ln w="12700">
            <a:miter lim="400000"/>
          </a:ln>
        </p:spPr>
      </p:pic>
      <p:sp>
        <p:nvSpPr>
          <p:cNvPr id="156" name="A Very Short Introduction to the CMB"/>
          <p:cNvSpPr txBox="1"/>
          <p:nvPr>
            <p:ph type="title"/>
          </p:nvPr>
        </p:nvSpPr>
        <p:spPr>
          <a:prstGeom prst="rect">
            <a:avLst/>
          </a:prstGeom>
        </p:spPr>
        <p:txBody>
          <a:bodyPr/>
          <a:lstStyle/>
          <a:p>
            <a:pPr/>
            <a:r>
              <a:t>A Very Short Introduction to the CMB</a:t>
            </a:r>
          </a:p>
        </p:txBody>
      </p:sp>
      <p:sp>
        <p:nvSpPr>
          <p:cNvPr id="157" name="CMB is the relic radiation of the big bang…"/>
          <p:cNvSpPr txBox="1"/>
          <p:nvPr>
            <p:ph type="body" sz="half" idx="1"/>
          </p:nvPr>
        </p:nvSpPr>
        <p:spPr>
          <a:xfrm>
            <a:off x="1206500" y="2729994"/>
            <a:ext cx="10876979" cy="10347037"/>
          </a:xfrm>
          <a:prstGeom prst="rect">
            <a:avLst/>
          </a:prstGeom>
        </p:spPr>
        <p:txBody>
          <a:bodyPr/>
          <a:lstStyle/>
          <a:p>
            <a:pPr marL="0" indent="0">
              <a:buSzTx/>
              <a:buNone/>
              <a:defRPr sz="4500"/>
            </a:pPr>
            <a:r>
              <a:t>CMB is the relic radiation of the big bang </a:t>
            </a:r>
          </a:p>
          <a:p>
            <a:pPr marL="0" indent="0">
              <a:buSzTx/>
              <a:buNone/>
              <a:defRPr sz="4500"/>
            </a:pPr>
            <a:r>
              <a:t>It has an almost totally homogeneous temperature of 2.7K across the sky. </a:t>
            </a:r>
          </a:p>
          <a:p>
            <a:pPr marL="0" indent="0">
              <a:buSzTx/>
              <a:buNone/>
              <a:defRPr sz="4500"/>
            </a:pPr>
            <a:r>
              <a:t>Experiments have measured the CMB with increasing resolution since the 1990s. </a:t>
            </a:r>
          </a:p>
          <a:p>
            <a:pPr marL="0" indent="0">
              <a:buSzTx/>
              <a:buNone/>
              <a:defRPr sz="4500"/>
            </a:pPr>
            <a:r>
              <a:t>Extract information from the CMB is via its statistical properties, expressing the CMB signal in terms of the spherical harmonics. </a:t>
            </a:r>
          </a:p>
        </p:txBody>
      </p:sp>
      <p:pic>
        <p:nvPicPr>
          <p:cNvPr id="158" name="NASA_JPL_Caltech_ESA.jpg" descr="NASA_JPL_Caltech_ESA.jpg"/>
          <p:cNvPicPr>
            <a:picLocks noChangeAspect="1"/>
          </p:cNvPicPr>
          <p:nvPr/>
        </p:nvPicPr>
        <p:blipFill>
          <a:blip r:embed="rId3">
            <a:extLst/>
          </a:blip>
          <a:stretch>
            <a:fillRect/>
          </a:stretch>
        </p:blipFill>
        <p:spPr>
          <a:xfrm>
            <a:off x="12731837" y="2510037"/>
            <a:ext cx="9041186" cy="5024451"/>
          </a:xfrm>
          <a:prstGeom prst="rect">
            <a:avLst/>
          </a:prstGeom>
          <a:ln w="12700">
            <a:miter lim="400000"/>
          </a:ln>
        </p:spPr>
      </p:pic>
      <p:sp>
        <p:nvSpPr>
          <p:cNvPr id="159" name="CMB Power Spectrum"/>
          <p:cNvSpPr txBox="1"/>
          <p:nvPr/>
        </p:nvSpPr>
        <p:spPr>
          <a:xfrm>
            <a:off x="16192168" y="8885199"/>
            <a:ext cx="5368493"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CMB Power Spectrum</a:t>
            </a:r>
          </a:p>
        </p:txBody>
      </p:sp>
      <p:sp>
        <p:nvSpPr>
          <p:cNvPr id="160" name="Fixsen et al 2009"/>
          <p:cNvSpPr txBox="1"/>
          <p:nvPr/>
        </p:nvSpPr>
        <p:spPr>
          <a:xfrm>
            <a:off x="2073515" y="5109957"/>
            <a:ext cx="6653095"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Fixsen et al 2009</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62" name="Image" descr="Image"/>
          <p:cNvPicPr>
            <a:picLocks noChangeAspect="1"/>
          </p:cNvPicPr>
          <p:nvPr/>
        </p:nvPicPr>
        <p:blipFill>
          <a:blip r:embed="rId2">
            <a:extLst/>
          </a:blip>
          <a:stretch>
            <a:fillRect/>
          </a:stretch>
        </p:blipFill>
        <p:spPr>
          <a:xfrm>
            <a:off x="9836289" y="5729299"/>
            <a:ext cx="3921690" cy="3921691"/>
          </a:xfrm>
          <a:prstGeom prst="rect">
            <a:avLst/>
          </a:prstGeom>
          <a:ln w="12700">
            <a:miter lim="400000"/>
          </a:ln>
        </p:spPr>
      </p:pic>
      <p:sp>
        <p:nvSpPr>
          <p:cNvPr id="163" name="CMB and Inflation"/>
          <p:cNvSpPr txBox="1"/>
          <p:nvPr>
            <p:ph type="title"/>
          </p:nvPr>
        </p:nvSpPr>
        <p:spPr>
          <a:prstGeom prst="rect">
            <a:avLst/>
          </a:prstGeom>
        </p:spPr>
        <p:txBody>
          <a:bodyPr/>
          <a:lstStyle/>
          <a:p>
            <a:pPr/>
            <a:r>
              <a:t>CMB and Inflation</a:t>
            </a:r>
          </a:p>
        </p:txBody>
      </p:sp>
      <p:sp>
        <p:nvSpPr>
          <p:cNvPr id="164" name="Cosmology requires inflation to overcome a number of key issues       Horizon Problem isotropy on scales larger than causally connected regions       Flatness Problem density of matter precisely that required for flat universe       Inhomogeneities in th"/>
          <p:cNvSpPr txBox="1"/>
          <p:nvPr>
            <p:ph type="body" idx="1"/>
          </p:nvPr>
        </p:nvSpPr>
        <p:spPr>
          <a:xfrm>
            <a:off x="1206500" y="2729994"/>
            <a:ext cx="21971001" cy="10763716"/>
          </a:xfrm>
          <a:prstGeom prst="rect">
            <a:avLst/>
          </a:prstGeom>
        </p:spPr>
        <p:txBody>
          <a:bodyPr/>
          <a:lstStyle/>
          <a:p>
            <a:pPr marL="0" indent="0">
              <a:lnSpc>
                <a:spcPct val="100000"/>
              </a:lnSpc>
              <a:buSzTx/>
              <a:buNone/>
            </a:pPr>
            <a:r>
              <a:t>Cosmology requires inflation to overcome a number of key issues</a:t>
            </a:r>
            <a:br/>
            <a:r>
              <a:t>      </a:t>
            </a:r>
            <a:r>
              <a:rPr b="1"/>
              <a:t>Horizon Problem </a:t>
            </a:r>
            <a:r>
              <a:t>isotropy on scales larger than causally connected regions</a:t>
            </a:r>
            <a:br>
              <a:rPr b="1"/>
            </a:br>
            <a:r>
              <a:rPr b="1"/>
              <a:t>      Flatness Problem </a:t>
            </a:r>
            <a:r>
              <a:t>density of matter precisely that required for flat universe</a:t>
            </a:r>
            <a:br>
              <a:rPr b="1"/>
            </a:br>
            <a:r>
              <a:rPr b="1"/>
              <a:t>      Inhomogeneities in the CMB </a:t>
            </a:r>
            <a:r>
              <a:t>are amplifications of quantum fluctuations</a:t>
            </a:r>
          </a:p>
          <a:p>
            <a:pPr marL="0" indent="0">
              <a:lnSpc>
                <a:spcPct val="100000"/>
              </a:lnSpc>
              <a:buSzTx/>
              <a:buNone/>
            </a:pPr>
          </a:p>
          <a:p>
            <a:pPr marL="0" indent="0">
              <a:lnSpc>
                <a:spcPct val="100000"/>
              </a:lnSpc>
              <a:buSzTx/>
              <a:buNone/>
            </a:pPr>
            <a:br/>
          </a:p>
          <a:p>
            <a:pPr marL="0" indent="0">
              <a:lnSpc>
                <a:spcPct val="100000"/>
              </a:lnSpc>
              <a:buSzTx/>
              <a:buNone/>
            </a:pPr>
            <a:r>
              <a:t>Planck Collaboration has placed tight constraints on inflationary models</a:t>
            </a:r>
            <a:br/>
            <a:r>
              <a:t>      </a:t>
            </a:r>
            <a:r>
              <a:rPr b="1"/>
              <a:t>2013</a:t>
            </a:r>
            <a:r>
              <a:t> ruled out scale invariance at 5σ</a:t>
            </a:r>
            <a:br/>
            <a:r>
              <a:t>      </a:t>
            </a:r>
            <a:r>
              <a:rPr b="1"/>
              <a:t>2015</a:t>
            </a:r>
            <a:r>
              <a:t> excluded simpler models of inflation, suggested quadratic potential</a:t>
            </a:r>
            <a:br/>
            <a:r>
              <a:t>      </a:t>
            </a:r>
            <a:r>
              <a:rPr b="1"/>
              <a:t>2018</a:t>
            </a:r>
            <a:r>
              <a:t> universe consistent with spatial flatness to 0.4% at 95% CL</a:t>
            </a:r>
            <a:br/>
            <a:r>
              <a:t>               favoured slow-roll models of inflation with concave potentials</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68" name="Group"/>
          <p:cNvGrpSpPr/>
          <p:nvPr/>
        </p:nvGrpSpPr>
        <p:grpSpPr>
          <a:xfrm>
            <a:off x="15346296" y="9001078"/>
            <a:ext cx="7260698" cy="4173915"/>
            <a:chOff x="0" y="0"/>
            <a:chExt cx="7260697" cy="4173913"/>
          </a:xfrm>
        </p:grpSpPr>
        <p:pic>
          <p:nvPicPr>
            <p:cNvPr id="166" name="Image" descr="Image"/>
            <p:cNvPicPr>
              <a:picLocks noChangeAspect="1"/>
            </p:cNvPicPr>
            <p:nvPr/>
          </p:nvPicPr>
          <p:blipFill>
            <a:blip r:embed="rId2">
              <a:extLst/>
            </a:blip>
            <a:srcRect l="34136" t="0" r="0" b="0"/>
            <a:stretch>
              <a:fillRect/>
            </a:stretch>
          </p:blipFill>
          <p:spPr>
            <a:xfrm>
              <a:off x="1502487" y="0"/>
              <a:ext cx="5758211" cy="4173914"/>
            </a:xfrm>
            <a:prstGeom prst="rect">
              <a:avLst/>
            </a:prstGeom>
            <a:ln w="12700" cap="flat">
              <a:noFill/>
              <a:miter lim="400000"/>
            </a:ln>
            <a:effectLst/>
          </p:spPr>
        </p:pic>
        <p:sp>
          <p:nvSpPr>
            <p:cNvPr id="167" name="Oval"/>
            <p:cNvSpPr/>
            <p:nvPr/>
          </p:nvSpPr>
          <p:spPr>
            <a:xfrm>
              <a:off x="0" y="1441077"/>
              <a:ext cx="3021007" cy="1964375"/>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825500">
                <a:defRPr sz="3200">
                  <a:solidFill>
                    <a:srgbClr val="FFFFFF"/>
                  </a:solidFill>
                  <a:latin typeface="Helvetica Neue Medium"/>
                  <a:ea typeface="Helvetica Neue Medium"/>
                  <a:cs typeface="Helvetica Neue Medium"/>
                  <a:sym typeface="Helvetica Neue Medium"/>
                </a:defRPr>
              </a:pPr>
            </a:p>
          </p:txBody>
        </p:sp>
      </p:grpSp>
      <p:sp>
        <p:nvSpPr>
          <p:cNvPr id="169" name="Primary Anisotropies"/>
          <p:cNvSpPr txBox="1"/>
          <p:nvPr>
            <p:ph type="title"/>
          </p:nvPr>
        </p:nvSpPr>
        <p:spPr>
          <a:prstGeom prst="rect">
            <a:avLst/>
          </a:prstGeom>
        </p:spPr>
        <p:txBody>
          <a:bodyPr/>
          <a:lstStyle/>
          <a:p>
            <a:pPr/>
            <a:r>
              <a:t>Primary Anisotropies</a:t>
            </a:r>
          </a:p>
        </p:txBody>
      </p:sp>
      <p:sp>
        <p:nvSpPr>
          <p:cNvPr id="170" name="Layer of Last Scattering refers to the region at which photons decoupled from baryons in the early universe, as neutral matter could now form.       Before last scattering photons were tightly coupled to baryons       After last scattering they travelled"/>
          <p:cNvSpPr txBox="1"/>
          <p:nvPr>
            <p:ph type="body" idx="1"/>
          </p:nvPr>
        </p:nvSpPr>
        <p:spPr>
          <a:xfrm>
            <a:off x="1206499" y="3415676"/>
            <a:ext cx="21971001" cy="8983365"/>
          </a:xfrm>
          <a:prstGeom prst="rect">
            <a:avLst/>
          </a:prstGeom>
        </p:spPr>
        <p:txBody>
          <a:bodyPr/>
          <a:lstStyle/>
          <a:p>
            <a:pPr marL="0" indent="0">
              <a:lnSpc>
                <a:spcPct val="100000"/>
              </a:lnSpc>
              <a:buSzTx/>
              <a:buNone/>
            </a:pPr>
            <a:r>
              <a:rPr b="1"/>
              <a:t>Layer of Last Scattering</a:t>
            </a:r>
            <a:r>
              <a:t> refers to the region at which photons decoupled from baryons in the early universe, as neutral matter could now form.</a:t>
            </a:r>
            <a:br/>
            <a:r>
              <a:t>      </a:t>
            </a:r>
            <a:r>
              <a:rPr b="1"/>
              <a:t>Before last scattering </a:t>
            </a:r>
            <a:r>
              <a:t>photons were tightly coupled to baryons</a:t>
            </a:r>
            <a:br/>
            <a:r>
              <a:t>      </a:t>
            </a:r>
            <a:r>
              <a:rPr b="1"/>
              <a:t>After last scattering </a:t>
            </a:r>
            <a:r>
              <a:t>they travelled throughout the universe as it evolved</a:t>
            </a:r>
            <a:br/>
            <a:r>
              <a:t>Their observations can tell us much about the universe at these times.</a:t>
            </a:r>
            <a:br/>
            <a:br/>
            <a:r>
              <a:rPr b="1"/>
              <a:t>Baryon Acoustic Oscillations </a:t>
            </a:r>
            <a:r>
              <a:t>result from balance of gravitational attraction and repulsive radiation pressure of photons. They provide many constraints.</a:t>
            </a:r>
            <a:br/>
            <a:r>
              <a:t>      </a:t>
            </a:r>
            <a:r>
              <a:rPr b="1"/>
              <a:t>Sound Horizon</a:t>
            </a:r>
            <a:br>
              <a:rPr b="1"/>
            </a:br>
            <a:r>
              <a:rPr b="1"/>
              <a:t>      DM Annihilation</a:t>
            </a:r>
            <a:br>
              <a:rPr b="1"/>
            </a:br>
            <a:r>
              <a:rPr b="1"/>
              <a:t>      Baryon Density</a:t>
            </a:r>
          </a:p>
        </p:txBody>
      </p:sp>
      <p:sp>
        <p:nvSpPr>
          <p:cNvPr id="171" name="Present at the layer of last scattering"/>
          <p:cNvSpPr txBox="1"/>
          <p:nvPr/>
        </p:nvSpPr>
        <p:spPr>
          <a:xfrm>
            <a:off x="1206500" y="2372962"/>
            <a:ext cx="21971000" cy="93478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lvl1pPr algn="l" defTabSz="825500">
              <a:defRPr b="1" sz="5500">
                <a:solidFill>
                  <a:srgbClr val="000000"/>
                </a:solidFill>
              </a:defRPr>
            </a:lvl1pPr>
          </a:lstStyle>
          <a:p>
            <a:pPr/>
            <a:r>
              <a:t>Present at the layer of last scattering</a:t>
            </a:r>
          </a:p>
        </p:txBody>
      </p:sp>
      <p:pic>
        <p:nvPicPr>
          <p:cNvPr id="172" name="Image" descr="Image"/>
          <p:cNvPicPr>
            <a:picLocks noChangeAspect="1"/>
          </p:cNvPicPr>
          <p:nvPr/>
        </p:nvPicPr>
        <p:blipFill>
          <a:blip r:embed="rId3">
            <a:extLst/>
          </a:blip>
          <a:stretch>
            <a:fillRect/>
          </a:stretch>
        </p:blipFill>
        <p:spPr>
          <a:xfrm>
            <a:off x="9950320" y="9485366"/>
            <a:ext cx="4981155" cy="3735867"/>
          </a:xfrm>
          <a:prstGeom prst="rect">
            <a:avLst/>
          </a:prstGeom>
          <a:ln w="12700">
            <a:miter lim="400000"/>
          </a:ln>
        </p:spPr>
      </p:pic>
      <p:sp>
        <p:nvSpPr>
          <p:cNvPr id="173" name="Boomerang"/>
          <p:cNvSpPr txBox="1"/>
          <p:nvPr/>
        </p:nvSpPr>
        <p:spPr>
          <a:xfrm>
            <a:off x="9756651" y="12746673"/>
            <a:ext cx="5368494"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Boomerang</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5" name="Baryon Loading"/>
          <p:cNvSpPr txBox="1"/>
          <p:nvPr>
            <p:ph type="title"/>
          </p:nvPr>
        </p:nvSpPr>
        <p:spPr>
          <a:prstGeom prst="rect">
            <a:avLst/>
          </a:prstGeom>
        </p:spPr>
        <p:txBody>
          <a:bodyPr/>
          <a:lstStyle/>
          <a:p>
            <a:pPr/>
            <a:r>
              <a:t>Baryon Loading</a:t>
            </a:r>
          </a:p>
        </p:txBody>
      </p:sp>
      <p:pic>
        <p:nvPicPr>
          <p:cNvPr id="176" name="baryon_loading.png" descr="baryon_loading.png"/>
          <p:cNvPicPr>
            <a:picLocks noChangeAspect="1"/>
          </p:cNvPicPr>
          <p:nvPr/>
        </p:nvPicPr>
        <p:blipFill>
          <a:blip r:embed="rId2">
            <a:extLst/>
          </a:blip>
          <a:stretch>
            <a:fillRect/>
          </a:stretch>
        </p:blipFill>
        <p:spPr>
          <a:xfrm>
            <a:off x="3735915" y="4612857"/>
            <a:ext cx="16912170" cy="7527305"/>
          </a:xfrm>
          <a:prstGeom prst="rect">
            <a:avLst/>
          </a:prstGeom>
          <a:ln w="12700">
            <a:miter lim="400000"/>
          </a:ln>
        </p:spPr>
      </p:pic>
      <p:sp>
        <p:nvSpPr>
          <p:cNvPr id="177" name="Power spectrum changes with baryon density"/>
          <p:cNvSpPr txBox="1"/>
          <p:nvPr/>
        </p:nvSpPr>
        <p:spPr>
          <a:xfrm>
            <a:off x="1206500" y="2372962"/>
            <a:ext cx="21971000" cy="93478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lvl1pPr algn="l" defTabSz="825500">
              <a:defRPr b="1" sz="5500">
                <a:solidFill>
                  <a:srgbClr val="000000"/>
                </a:solidFill>
              </a:defRPr>
            </a:lvl1pPr>
          </a:lstStyle>
          <a:p>
            <a:pPr/>
            <a:r>
              <a:t>Power spectrum changes with baryon density</a:t>
            </a:r>
          </a:p>
        </p:txBody>
      </p:sp>
      <p:sp>
        <p:nvSpPr>
          <p:cNvPr id="178" name="Wayne Hu CMB Tutorials"/>
          <p:cNvSpPr txBox="1"/>
          <p:nvPr/>
        </p:nvSpPr>
        <p:spPr>
          <a:xfrm>
            <a:off x="9507753" y="12421876"/>
            <a:ext cx="5368494"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Wayne Hu CMB Tutorials</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0" name="Secondary Anisotropies"/>
          <p:cNvSpPr txBox="1"/>
          <p:nvPr>
            <p:ph type="title"/>
          </p:nvPr>
        </p:nvSpPr>
        <p:spPr>
          <a:prstGeom prst="rect">
            <a:avLst/>
          </a:prstGeom>
        </p:spPr>
        <p:txBody>
          <a:bodyPr/>
          <a:lstStyle/>
          <a:p>
            <a:pPr/>
            <a:r>
              <a:t>Secondary Anisotropies</a:t>
            </a:r>
          </a:p>
        </p:txBody>
      </p:sp>
      <p:sp>
        <p:nvSpPr>
          <p:cNvPr id="181" name="Introduced along the line of sight of the photons"/>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a:r>
              <a:t>Introduced along the line of sight of the photons</a:t>
            </a:r>
          </a:p>
        </p:txBody>
      </p:sp>
      <p:sp>
        <p:nvSpPr>
          <p:cNvPr id="182" name="Able to reconstruct the Lensing Potential by observing B-mode polarisation.       Consistency between lensing constraints and ΛCDM demonstrated at 40σ  Lensing data constrains the summed neutrino mass of 0.23eV at 95% CL."/>
          <p:cNvSpPr txBox="1"/>
          <p:nvPr>
            <p:ph type="body" idx="1"/>
          </p:nvPr>
        </p:nvSpPr>
        <p:spPr>
          <a:xfrm>
            <a:off x="1206500" y="3634999"/>
            <a:ext cx="21971001" cy="8256012"/>
          </a:xfrm>
          <a:prstGeom prst="rect">
            <a:avLst/>
          </a:prstGeom>
        </p:spPr>
        <p:txBody>
          <a:bodyPr/>
          <a:lstStyle/>
          <a:p>
            <a:pPr marL="0" indent="0">
              <a:buSzTx/>
              <a:buNone/>
            </a:pPr>
            <a:r>
              <a:t>Able to reconstruct the </a:t>
            </a:r>
            <a:r>
              <a:rPr b="1"/>
              <a:t>Lensing Potential</a:t>
            </a:r>
            <a:r>
              <a:t> by observing B-mode polarisation.</a:t>
            </a:r>
            <a:br/>
            <a:r>
              <a:t>      Consistency between lensing constraints and ΛCDM demonstrated at 40σ</a:t>
            </a:r>
            <a:br/>
            <a:br/>
            <a:r>
              <a:t>Lensing data constrains the </a:t>
            </a:r>
            <a:r>
              <a:rPr b="1"/>
              <a:t>summed neutrino mass </a:t>
            </a:r>
            <a:r>
              <a:t>of 0.23eV at 95% CL.</a:t>
            </a:r>
          </a:p>
        </p:txBody>
      </p:sp>
      <p:pic>
        <p:nvPicPr>
          <p:cNvPr id="183" name="Image" descr="Image"/>
          <p:cNvPicPr>
            <a:picLocks noChangeAspect="1"/>
          </p:cNvPicPr>
          <p:nvPr/>
        </p:nvPicPr>
        <p:blipFill>
          <a:blip r:embed="rId2">
            <a:extLst/>
          </a:blip>
          <a:stretch>
            <a:fillRect/>
          </a:stretch>
        </p:blipFill>
        <p:spPr>
          <a:xfrm>
            <a:off x="5852681" y="6851098"/>
            <a:ext cx="12678638" cy="6339320"/>
          </a:xfrm>
          <a:prstGeom prst="rect">
            <a:avLst/>
          </a:prstGeom>
          <a:ln w="12700">
            <a:miter lim="400000"/>
          </a:ln>
        </p:spPr>
      </p:pic>
      <p:sp>
        <p:nvSpPr>
          <p:cNvPr id="184" name="Planck 2018 Results: Gravitational Lensing"/>
          <p:cNvSpPr txBox="1"/>
          <p:nvPr/>
        </p:nvSpPr>
        <p:spPr>
          <a:xfrm>
            <a:off x="17519409" y="4965603"/>
            <a:ext cx="6653094"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Planck 2018 Results: Gravitational Lensing</a:t>
            </a:r>
          </a:p>
        </p:txBody>
      </p:sp>
      <p:sp>
        <p:nvSpPr>
          <p:cNvPr id="185" name="Lesgourgues &amp; Pastor 2014"/>
          <p:cNvSpPr txBox="1"/>
          <p:nvPr/>
        </p:nvSpPr>
        <p:spPr>
          <a:xfrm>
            <a:off x="17519409" y="6375404"/>
            <a:ext cx="6653094"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Lesgourgues &amp; Pastor 2014</a:t>
            </a:r>
          </a:p>
        </p:txBody>
      </p:sp>
      <p:sp>
        <p:nvSpPr>
          <p:cNvPr id="186" name="All sky CMB lensing potential from Planck 2015 results"/>
          <p:cNvSpPr txBox="1"/>
          <p:nvPr/>
        </p:nvSpPr>
        <p:spPr>
          <a:xfrm>
            <a:off x="15300654" y="13013347"/>
            <a:ext cx="8280870"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All sky CMB lensing potential from Planck 2015 results </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8" name="Tensions and Physics Beyond ΛCDM"/>
          <p:cNvSpPr txBox="1"/>
          <p:nvPr>
            <p:ph type="title"/>
          </p:nvPr>
        </p:nvSpPr>
        <p:spPr>
          <a:prstGeom prst="rect">
            <a:avLst/>
          </a:prstGeom>
        </p:spPr>
        <p:txBody>
          <a:bodyPr/>
          <a:lstStyle/>
          <a:p>
            <a:pPr/>
            <a:r>
              <a:t>Tensions and Physics Beyond ΛCDM</a:t>
            </a:r>
          </a:p>
        </p:txBody>
      </p:sp>
      <p:sp>
        <p:nvSpPr>
          <p:cNvPr id="189" name="Planck generally consistent with other surveys of the CMB, interesting tensions when we compare with other sources.…"/>
          <p:cNvSpPr txBox="1"/>
          <p:nvPr>
            <p:ph type="body" idx="1"/>
          </p:nvPr>
        </p:nvSpPr>
        <p:spPr>
          <a:xfrm>
            <a:off x="1206500" y="2720683"/>
            <a:ext cx="21971000" cy="9783833"/>
          </a:xfrm>
          <a:prstGeom prst="rect">
            <a:avLst/>
          </a:prstGeom>
        </p:spPr>
        <p:txBody>
          <a:bodyPr/>
          <a:lstStyle/>
          <a:p>
            <a:pPr marL="0" indent="0" defTabSz="2267655">
              <a:spcBef>
                <a:spcPts val="4100"/>
              </a:spcBef>
              <a:buSzTx/>
              <a:buNone/>
              <a:defRPr sz="4464"/>
            </a:pPr>
            <a:r>
              <a:t>Planck generally consistent with other surveys of the CMB, interesting tensions when we compare with other sources.</a:t>
            </a:r>
          </a:p>
          <a:p>
            <a:pPr marL="0" indent="0" defTabSz="2267655">
              <a:spcBef>
                <a:spcPts val="4100"/>
              </a:spcBef>
              <a:buSzTx/>
              <a:buNone/>
              <a:defRPr sz="4464"/>
            </a:pPr>
            <a:r>
              <a:rPr b="1"/>
              <a:t>Sound Horizon</a:t>
            </a:r>
            <a:br>
              <a:rPr b="1"/>
            </a:br>
            <a:r>
              <a:rPr b="1"/>
              <a:t>      </a:t>
            </a:r>
            <a:r>
              <a:t>Measurements from CMB in mild tension with those from BOSS</a:t>
            </a:r>
          </a:p>
          <a:p>
            <a:pPr marL="0" indent="0" defTabSz="2267655">
              <a:spcBef>
                <a:spcPts val="4100"/>
              </a:spcBef>
              <a:buSzTx/>
              <a:buNone/>
              <a:defRPr b="1" sz="4464"/>
            </a:pPr>
            <a:r>
              <a:t>Cosmic Birefringence Angle, β</a:t>
            </a:r>
            <a:br/>
            <a:r>
              <a:t>      </a:t>
            </a:r>
            <a:r>
              <a:rPr b="0"/>
              <a:t>Non-zero measurements would indicate the presence of parity violating physics.</a:t>
            </a:r>
            <a:br>
              <a:rPr b="0"/>
            </a:br>
            <a:r>
              <a:rPr b="0"/>
              <a:t>      Using Planck polarisation data, β=0 has been excluded at 2.4σ.</a:t>
            </a:r>
            <a:br>
              <a:rPr b="0"/>
            </a:br>
            <a:br>
              <a:rPr b="0"/>
            </a:br>
            <a:r>
              <a:t>Hubble Constant </a:t>
            </a:r>
            <a:r>
              <a:rPr b="0"/>
              <a:t>at low redshift</a:t>
            </a:r>
            <a:br>
              <a:rPr b="0"/>
            </a:br>
            <a:r>
              <a:rPr b="0"/>
              <a:t>      CMB data prefers a lower value of H</a:t>
            </a:r>
            <a:r>
              <a:rPr b="0" baseline="-5999"/>
              <a:t>0</a:t>
            </a:r>
            <a:r>
              <a:rPr b="0"/>
              <a:t> compared to local measurements.</a:t>
            </a:r>
            <a:br>
              <a:rPr b="0"/>
            </a:br>
            <a:r>
              <a:rPr b="0"/>
              <a:t>      Most recent paper indicate a 4.4σ discrepancy.</a:t>
            </a:r>
            <a:br>
              <a:rPr b="0"/>
            </a:br>
            <a:r>
              <a:rPr b="0"/>
              <a:t>      Indications that dark matter and dark energy could resolve these tensions.</a:t>
            </a:r>
          </a:p>
        </p:txBody>
      </p:sp>
      <p:sp>
        <p:nvSpPr>
          <p:cNvPr id="190" name="Agathe et al 2019 Blomqvist et al 2019"/>
          <p:cNvSpPr txBox="1"/>
          <p:nvPr/>
        </p:nvSpPr>
        <p:spPr>
          <a:xfrm>
            <a:off x="17483321" y="5046328"/>
            <a:ext cx="6653095" cy="81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nSpc>
                <a:spcPct val="90000"/>
              </a:lnSpc>
              <a:spcBef>
                <a:spcPts val="4500"/>
              </a:spcBef>
              <a:defRPr sz="4500">
                <a:solidFill>
                  <a:srgbClr val="000000"/>
                </a:solidFill>
              </a:defRPr>
            </a:pPr>
            <a:r>
              <a:rPr i="1" sz="2500"/>
              <a:t>Agathe et al 2019</a:t>
            </a:r>
            <a:br>
              <a:rPr i="1" sz="2500"/>
            </a:br>
            <a:r>
              <a:rPr i="1" sz="2500"/>
              <a:t>Blomqvist et al 2019</a:t>
            </a:r>
          </a:p>
        </p:txBody>
      </p:sp>
      <p:sp>
        <p:nvSpPr>
          <p:cNvPr id="191" name="Minami &amp; Komatsu 2020"/>
          <p:cNvSpPr txBox="1"/>
          <p:nvPr/>
        </p:nvSpPr>
        <p:spPr>
          <a:xfrm>
            <a:off x="17483321" y="7675722"/>
            <a:ext cx="6653095"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Minami &amp; Komatsu 2020</a:t>
            </a:r>
          </a:p>
        </p:txBody>
      </p:sp>
      <p:sp>
        <p:nvSpPr>
          <p:cNvPr id="192" name="Riess et al 2019"/>
          <p:cNvSpPr txBox="1"/>
          <p:nvPr/>
        </p:nvSpPr>
        <p:spPr>
          <a:xfrm>
            <a:off x="12250483" y="10162352"/>
            <a:ext cx="6653095"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Riess et al 2019</a:t>
            </a:r>
          </a:p>
        </p:txBody>
      </p:sp>
      <p:sp>
        <p:nvSpPr>
          <p:cNvPr id="193" name="Valentino et al 2020"/>
          <p:cNvSpPr txBox="1"/>
          <p:nvPr/>
        </p:nvSpPr>
        <p:spPr>
          <a:xfrm>
            <a:off x="19215570" y="10775857"/>
            <a:ext cx="6653095" cy="47371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nSpc>
                <a:spcPct val="90000"/>
              </a:lnSpc>
              <a:spcBef>
                <a:spcPts val="4500"/>
              </a:spcBef>
              <a:defRPr i="1" sz="2500">
                <a:solidFill>
                  <a:srgbClr val="000000"/>
                </a:solidFill>
              </a:defRPr>
            </a:lvl1pPr>
          </a:lstStyle>
          <a:p>
            <a:pPr>
              <a:defRPr i="0" sz="4500"/>
            </a:pPr>
            <a:r>
              <a:rPr i="1" sz="2500"/>
              <a:t>Valentino et al 2020</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95" name="Image" descr="Image"/>
          <p:cNvPicPr>
            <a:picLocks noChangeAspect="1"/>
          </p:cNvPicPr>
          <p:nvPr/>
        </p:nvPicPr>
        <p:blipFill>
          <a:blip r:embed="rId2">
            <a:extLst/>
          </a:blip>
          <a:stretch>
            <a:fillRect/>
          </a:stretch>
        </p:blipFill>
        <p:spPr>
          <a:xfrm>
            <a:off x="16462924" y="3564339"/>
            <a:ext cx="8252977" cy="8252977"/>
          </a:xfrm>
          <a:prstGeom prst="rect">
            <a:avLst/>
          </a:prstGeom>
          <a:ln w="12700">
            <a:miter lim="400000"/>
          </a:ln>
        </p:spPr>
      </p:pic>
      <p:sp>
        <p:nvSpPr>
          <p:cNvPr id="196" name="Questions and Comments?"/>
          <p:cNvSpPr txBox="1"/>
          <p:nvPr>
            <p:ph type="title"/>
          </p:nvPr>
        </p:nvSpPr>
        <p:spPr>
          <a:prstGeom prst="rect">
            <a:avLst/>
          </a:prstGeom>
        </p:spPr>
        <p:txBody>
          <a:bodyPr/>
          <a:lstStyle/>
          <a:p>
            <a:pPr/>
            <a:r>
              <a:t>Questions and Comments?</a:t>
            </a:r>
          </a:p>
        </p:txBody>
      </p:sp>
      <p:pic>
        <p:nvPicPr>
          <p:cNvPr id="197" name="ESA_Planck_CMB.jpg" descr="ESA_Planck_CMB.jpg"/>
          <p:cNvPicPr>
            <a:picLocks noChangeAspect="1"/>
          </p:cNvPicPr>
          <p:nvPr/>
        </p:nvPicPr>
        <p:blipFill>
          <a:blip r:embed="rId3">
            <a:extLst/>
          </a:blip>
          <a:stretch>
            <a:fillRect/>
          </a:stretch>
        </p:blipFill>
        <p:spPr>
          <a:xfrm>
            <a:off x="655616" y="3690973"/>
            <a:ext cx="15999415" cy="7999708"/>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