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94688-D2D8-496B-AA84-0B2DAD3242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E784EE-A38E-4F3F-8855-B88153034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1C081-5E33-4F28-8D82-A8607201E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3D43B-7007-45F5-854E-9DF62325C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86A48-ADFA-433B-B2CF-F9449637C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4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C7D49-263E-4381-A345-42FA42E84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1545C1-E2DF-4E5A-BD24-D995337298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5FD3FE-2035-4B4A-89F6-B2E405697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B70854-F613-458A-BE7E-668B75BB6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7A3E0-6A5B-471D-AAA2-D3CDD6109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01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196304-BC3A-4942-95B0-BFBED26700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4C2745-613A-4EB4-88B9-FE6C846B5A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3BFAA-14F0-4EC8-B040-177BFBBB1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DF9F4-9C89-4D46-83F0-82A425A6A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D82D6B-7569-4903-8DDE-3A247BF5B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752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23939-9E45-4C06-8DE4-FDA46FF61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5F955-0A4A-464A-AADD-E7DAD2B92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1E584-7136-477A-8C07-1603A95FC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7D12A-3A77-4677-821F-7848E4A0D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CEBB11-B275-4A9B-B0CC-1F1E54A2C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495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60FE1-1BD2-40D0-B4C9-39B5D5C16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687507-93F9-435B-B7AF-269B3A5785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D89E4-1EE6-47B9-B8EF-738EA6857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DA3E65-EB66-4897-B4B7-F371E700C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1FE6C-0B27-4660-9BC0-AA839F394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34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3EE11-BD43-4929-88EA-E8EF61588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CE313-A379-4F91-8D7D-BC232AF21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93BEB6-387B-4F98-89B4-9EEC76AAE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CBA07-5A4F-4902-BA4E-F48C39381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8165D0-A1B8-48C8-B770-1D217D0BF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8A7C75-0A35-4E6B-A272-661B59AEA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527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F8E28-D359-4C51-BA86-E06C3625BE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4D0688-61D9-46AB-A316-19DCB713D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558A7C-5206-4815-8B6B-41367A07A4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AF7FA6-7CAC-41C3-8BC3-D35F4BBCD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F391AB-3CD7-4139-8BC6-067CED3C2A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3EE452-BA9F-49F4-B627-3B4EBB8B2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2B31AB-7FB7-4CBD-BD40-179F011D1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A0D5C1-9B15-4CED-9482-69270A4C4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843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18C0D-F844-435A-AEE5-DA8EA1795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68AAA6-65A5-4CAB-ABE3-6332DF7F7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7084C1-B5F4-4B9D-9BB7-3CB984718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86EFAF-7057-4C8B-9E42-AB0C66EE8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11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029B96-832C-4C53-A7DA-D1249266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088E3E-A6AF-4EB5-BE78-4018C7BBD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BC4976-016B-494F-B33C-EBF5AD72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784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C43BC-E5C5-4768-90E4-8139A238F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1C96A-22E1-49F6-889B-7394EC9827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C9B8FF-0EF7-4797-B816-EE840B7B4A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335ED5-34DF-45A9-8951-5233D5A1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969515-BFC0-464D-B1D1-D57B8939C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6DC5B3-CD97-4659-B126-B5EECB17D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43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8D4DA-606D-42A8-8C22-3E4036153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4F871D-A068-43CA-A2AE-8173B1C9BB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6278F6-92AC-4294-BDEB-C6B0A86269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17987B-B8B8-4BF7-8F52-247886457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8FFB6-D387-4087-9048-D2D67AC2C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D6EB6-3A6C-4509-98F6-1E5F58552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866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999AB1-9913-4AA1-9CF7-71B306F5A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0C019E-B87B-4B66-89A7-B924C6FD0E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DE861-C003-4B83-A621-40ECDD377E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452F5-0A27-4D55-B884-F9BA78E90578}" type="datetimeFigureOut">
              <a:rPr lang="en-GB" smtClean="0"/>
              <a:t>14/03/2021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458A82-6CCA-49B3-A66D-E2FC28B06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0A992-F4B3-4573-BB11-A35E6EDCA3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6FA31-E59F-491E-ACD6-D4C40F9BDB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56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cbi.nlm.nih.gov/pmc/articles/PMC3417797/figure/f1-pjab-86-303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7957D-0ADC-4025-9D3E-F1AD97AE03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208"/>
            <a:ext cx="9144000" cy="2123983"/>
          </a:xfrm>
        </p:spPr>
        <p:txBody>
          <a:bodyPr/>
          <a:lstStyle/>
          <a:p>
            <a:r>
              <a:rPr lang="en-GB" dirty="0"/>
              <a:t>Neutrino Oscillation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0875E8-9F33-44D3-BE05-401186CAD5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71040"/>
            <a:ext cx="9144000" cy="1655762"/>
          </a:xfrm>
        </p:spPr>
        <p:txBody>
          <a:bodyPr/>
          <a:lstStyle/>
          <a:p>
            <a:r>
              <a:rPr lang="en-GB"/>
              <a:t>James Quigley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36D8B0-678F-4066-BB04-99DAFF01D5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96" y="2960299"/>
            <a:ext cx="3743324" cy="20401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99CAAA-CFA8-4D75-AB83-5A023CE8F3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15" r="7366"/>
          <a:stretch/>
        </p:blipFill>
        <p:spPr>
          <a:xfrm>
            <a:off x="4640404" y="3076522"/>
            <a:ext cx="7086600" cy="178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765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DAFEB-ED1E-4681-9E70-F3061AE3C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is this important/worth measuring?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7973D9-65A8-4467-B877-9B31680AF3E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CP violation needed to explain matter/antimatter imbalance</a:t>
                </a:r>
              </a:p>
              <a:p>
                <a:endParaRPr lang="en-GB" dirty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 massless in SM, requires new physics</a:t>
                </a:r>
              </a:p>
              <a:p>
                <a:endParaRPr lang="en-GB" dirty="0"/>
              </a:p>
              <a:p>
                <a:r>
                  <a:rPr lang="en-GB" dirty="0"/>
                  <a:t>Nature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’s still not known. Normal spin ½ fermions (Dirac) or their own antiparticle (Majorana)?</a:t>
                </a:r>
              </a:p>
              <a:p>
                <a:endParaRPr lang="en-GB" dirty="0"/>
              </a:p>
              <a:p>
                <a:r>
                  <a:rPr lang="en-GB" dirty="0"/>
                  <a:t>Possibility of sterile RH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’s, light or heavy. Possible dark matter candidate and affects cosmic evolutionary models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C7973D9-65A8-4467-B877-9B31680AF3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b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2356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577920F-840D-4F99-8FDE-9CE03B1AC19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 Framework – Mass orderings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577920F-840D-4F99-8FDE-9CE03B1AC1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D09149-FE1D-4016-BDFC-5AD90F9F8F5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581775" cy="4351338"/>
              </a:xfrm>
            </p:spPr>
            <p:txBody>
              <a:bodyPr/>
              <a:lstStyle/>
              <a:p>
                <a:r>
                  <a:rPr lang="en-GB" dirty="0"/>
                  <a:t>2 of the mass eigenstates much closer together than the 3</a:t>
                </a:r>
                <a:r>
                  <a:rPr lang="en-GB" baseline="30000" dirty="0"/>
                  <a:t>rd</a:t>
                </a:r>
                <a:r>
                  <a:rPr lang="en-GB" dirty="0"/>
                  <a:t>. Only the square of the mass differences is determined in oscillation experiments; 2 possible orderings</a:t>
                </a:r>
              </a:p>
              <a:p>
                <a:r>
                  <a:rPr lang="en-GB" dirty="0"/>
                  <a:t>Direct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 mass measurements such as KATRIN place upper limits. Current best: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≤1.1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GB" dirty="0"/>
                  <a:t> 	(2020)</a:t>
                </a:r>
              </a:p>
              <a:p>
                <a:pPr marL="0" indent="0" algn="ctr">
                  <a:buNone/>
                </a:pPr>
                <a:r>
                  <a:rPr lang="it-IT" sz="1800" dirty="0"/>
                  <a:t>(Direct Measurements of Neutrino Mass</a:t>
                </a:r>
              </a:p>
              <a:p>
                <a:pPr marL="0" indent="0" algn="ctr">
                  <a:buNone/>
                </a:pPr>
                <a:r>
                  <a:rPr lang="it-IT" sz="1800" dirty="0"/>
                  <a:t>arXiv:2102.00594v2 [nucl-ex] 11 Feb 2021)</a:t>
                </a:r>
                <a:endParaRPr lang="en-GB" sz="18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6D09149-FE1D-4016-BDFC-5AD90F9F8F5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581775" cy="4351338"/>
              </a:xfrm>
              <a:blipFill>
                <a:blip r:embed="rId3"/>
                <a:stretch>
                  <a:fillRect l="-1668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209A6B5-41A2-4A34-8D29-8508C9293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3711" y="2097881"/>
            <a:ext cx="4314977" cy="380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745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2CB5D-B2FE-4FD1-8756-59E52B7D7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B5E0C-5E99-471E-B44A-8EAFF077E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0EFB40-8C1B-49CC-9FC7-F9651326D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992" y="142875"/>
            <a:ext cx="7446562" cy="671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5972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9A533-0A48-4F06-99ED-E585AAE09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5EB4D-F70B-47ED-A022-1A2E36401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Solar </a:t>
            </a:r>
          </a:p>
          <a:p>
            <a:pPr marL="0" indent="0">
              <a:buNone/>
            </a:pPr>
            <a:r>
              <a:rPr lang="en-GB" dirty="0"/>
              <a:t>	- SNO, </a:t>
            </a:r>
            <a:r>
              <a:rPr lang="en-GB" dirty="0" err="1"/>
              <a:t>Borexino</a:t>
            </a:r>
            <a:r>
              <a:rPr lang="en-GB" dirty="0"/>
              <a:t>, </a:t>
            </a:r>
            <a:r>
              <a:rPr lang="en-GB" dirty="0" err="1"/>
              <a:t>KamLAND</a:t>
            </a:r>
            <a:endParaRPr lang="en-GB" dirty="0"/>
          </a:p>
          <a:p>
            <a:r>
              <a:rPr lang="en-GB" dirty="0"/>
              <a:t>Atmospheric</a:t>
            </a:r>
          </a:p>
          <a:p>
            <a:pPr marL="0" indent="0">
              <a:buNone/>
            </a:pPr>
            <a:r>
              <a:rPr lang="en-GB" dirty="0"/>
              <a:t>	- SK, </a:t>
            </a:r>
            <a:r>
              <a:rPr lang="en-GB" dirty="0" err="1"/>
              <a:t>IceCube</a:t>
            </a:r>
            <a:endParaRPr lang="en-GB" dirty="0"/>
          </a:p>
          <a:p>
            <a:r>
              <a:rPr lang="en-GB" dirty="0"/>
              <a:t>Reactor</a:t>
            </a:r>
          </a:p>
          <a:p>
            <a:pPr marL="0" indent="0">
              <a:buNone/>
            </a:pPr>
            <a:r>
              <a:rPr lang="en-GB" dirty="0"/>
              <a:t>	- </a:t>
            </a:r>
            <a:r>
              <a:rPr lang="en-GB" dirty="0" err="1"/>
              <a:t>Daya</a:t>
            </a:r>
            <a:r>
              <a:rPr lang="en-GB" dirty="0"/>
              <a:t> Bay, </a:t>
            </a:r>
            <a:r>
              <a:rPr lang="en-GB" dirty="0" err="1"/>
              <a:t>KamLAND</a:t>
            </a:r>
            <a:r>
              <a:rPr lang="en-GB" dirty="0"/>
              <a:t> (only LBL reactor exp)</a:t>
            </a:r>
          </a:p>
          <a:p>
            <a:r>
              <a:rPr lang="en-GB" dirty="0"/>
              <a:t>Long-Baseline</a:t>
            </a:r>
          </a:p>
          <a:p>
            <a:pPr marL="0" indent="0">
              <a:buNone/>
            </a:pPr>
            <a:r>
              <a:rPr lang="en-GB" dirty="0"/>
              <a:t>	- MINOS, T2K, OPERA, DUNE</a:t>
            </a:r>
          </a:p>
        </p:txBody>
      </p:sp>
    </p:spTree>
    <p:extLst>
      <p:ext uri="{BB962C8B-B14F-4D97-AF65-F5344CB8AC3E}">
        <p14:creationId xmlns:p14="http://schemas.microsoft.com/office/powerpoint/2010/main" val="255951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F3BB3-B120-4265-9DE2-88B25005C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365125"/>
            <a:ext cx="10515600" cy="1325563"/>
          </a:xfrm>
        </p:spPr>
        <p:txBody>
          <a:bodyPr/>
          <a:lstStyle/>
          <a:p>
            <a:r>
              <a:rPr lang="en-GB" dirty="0"/>
              <a:t>Solar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DBF7AB-CACA-4299-83A5-3CA341A0D5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15736"/>
                <a:ext cx="10515600" cy="4561227"/>
              </a:xfrm>
            </p:spPr>
            <p:txBody>
              <a:bodyPr/>
              <a:lstStyle/>
              <a:p>
                <a:r>
                  <a:rPr lang="en-GB" dirty="0"/>
                  <a:t>Most sensitive to -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Chemical methods</a:t>
                </a:r>
              </a:p>
              <a:p>
                <a:pPr lvl="1">
                  <a:buFontTx/>
                  <a:buChar char="-"/>
                </a:pPr>
                <a:r>
                  <a:rPr lang="en-GB" dirty="0"/>
                  <a:t>Neutrino capture by nuclei, measure radioactive products, Cl (Homestake) and Ga (SAGE, </a:t>
                </a:r>
                <a:r>
                  <a:rPr lang="en-GB" dirty="0" err="1"/>
                  <a:t>Gallex</a:t>
                </a:r>
                <a:r>
                  <a:rPr lang="en-GB" dirty="0"/>
                  <a:t>)</a:t>
                </a:r>
              </a:p>
              <a:p>
                <a:pPr lvl="1">
                  <a:buFontTx/>
                  <a:buChar char="-"/>
                </a:pPr>
                <a:r>
                  <a:rPr lang="en-GB" dirty="0"/>
                  <a:t>Detects total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flux only – both less than half expected flux</a:t>
                </a:r>
              </a:p>
              <a:p>
                <a:r>
                  <a:rPr lang="en-GB" dirty="0"/>
                  <a:t>Water-Cherenkov detectors</a:t>
                </a:r>
                <a:endParaRPr lang="en-GB" sz="2400" dirty="0"/>
              </a:p>
              <a:p>
                <a:pPr lvl="1">
                  <a:buFontTx/>
                  <a:buChar char="-"/>
                </a:pPr>
                <a:r>
                  <a:rPr lang="en-GB" dirty="0"/>
                  <a:t>SK, 50kt water, directional detection</a:t>
                </a:r>
              </a:p>
              <a:p>
                <a:pPr lvl="1">
                  <a:buFontTx/>
                  <a:buChar char="-"/>
                </a:pPr>
                <a:r>
                  <a:rPr lang="en-GB" dirty="0"/>
                  <a:t>SNO, 1kt heavy water, CC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𝑝𝑝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NC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scattering – allows highly accurate solar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flux and total</a:t>
                </a:r>
                <a:r>
                  <a:rPr lang="el-GR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 flux measurements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DBF7AB-CACA-4299-83A5-3CA341A0D5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15736"/>
                <a:ext cx="10515600" cy="4561227"/>
              </a:xfrm>
              <a:blipFill>
                <a:blip r:embed="rId2"/>
                <a:stretch>
                  <a:fillRect l="-1043" t="-2005" r="-4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9469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F3BB3-B120-4265-9DE2-88B25005C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365125"/>
            <a:ext cx="10515600" cy="1325563"/>
          </a:xfrm>
        </p:spPr>
        <p:txBody>
          <a:bodyPr/>
          <a:lstStyle/>
          <a:p>
            <a:r>
              <a:rPr lang="en-GB" dirty="0"/>
              <a:t>Solar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DBF7AB-CACA-4299-83A5-3CA341A0D5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15736"/>
                <a:ext cx="10515600" cy="4561227"/>
              </a:xfrm>
            </p:spPr>
            <p:txBody>
              <a:bodyPr/>
              <a:lstStyle/>
              <a:p>
                <a:r>
                  <a:rPr lang="en-GB" dirty="0"/>
                  <a:t>Most sensitive to -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Liquid Scintillator</a:t>
                </a:r>
              </a:p>
              <a:p>
                <a:pPr lvl="1">
                  <a:buFontTx/>
                  <a:buChar char="-"/>
                </a:pPr>
                <a:r>
                  <a:rPr lang="en-GB" dirty="0" err="1"/>
                  <a:t>Borexino</a:t>
                </a:r>
                <a:r>
                  <a:rPr lang="en-GB" dirty="0"/>
                  <a:t> and </a:t>
                </a:r>
                <a:r>
                  <a:rPr lang="en-GB" dirty="0" err="1"/>
                  <a:t>KamLAND</a:t>
                </a:r>
                <a:r>
                  <a:rPr lang="en-GB" dirty="0"/>
                  <a:t>, far lower energy detection threshold allows detection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’s from Be fusion processes</a:t>
                </a:r>
              </a:p>
              <a:p>
                <a:pPr lvl="1">
                  <a:buFontTx/>
                  <a:buChar char="-"/>
                </a:pPr>
                <a:r>
                  <a:rPr lang="en-GB" dirty="0" err="1"/>
                  <a:t>KamLAND</a:t>
                </a:r>
                <a:r>
                  <a:rPr lang="en-GB" dirty="0"/>
                  <a:t> allowed tests of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 down 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, confirmed current large mixing angle solution to &gt;5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ADBF7AB-CACA-4299-83A5-3CA341A0D5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15736"/>
                <a:ext cx="10515600" cy="4561227"/>
              </a:xfrm>
              <a:blipFill>
                <a:blip r:embed="rId2"/>
                <a:stretch>
                  <a:fillRect l="-1043" t="-2005" r="-12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77B1F2E-D279-463B-B5F7-6FDC3C21A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097" y="163523"/>
            <a:ext cx="3317259" cy="23304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A760CF-95A7-43B8-AEBF-83160A5AD1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8505"/>
          <a:stretch/>
        </p:blipFill>
        <p:spPr>
          <a:xfrm>
            <a:off x="2107194" y="4096259"/>
            <a:ext cx="3645906" cy="23425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90D729-841C-4C00-B88E-AA5BE82924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9254"/>
          <a:stretch/>
        </p:blipFill>
        <p:spPr>
          <a:xfrm>
            <a:off x="5753100" y="4184205"/>
            <a:ext cx="4970667" cy="21161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88EAF4-D1D4-4D4B-A8E6-6A04A038FF03}"/>
              </a:ext>
            </a:extLst>
          </p:cNvPr>
          <p:cNvSpPr txBox="1"/>
          <p:nvPr/>
        </p:nvSpPr>
        <p:spPr>
          <a:xfrm>
            <a:off x="5983550" y="6176963"/>
            <a:ext cx="56258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/>
              <a:t>Source: Review of Particle Physics, Particle Data Group, C. </a:t>
            </a:r>
            <a:r>
              <a:rPr lang="en-GB" sz="1200" dirty="0" err="1"/>
              <a:t>Patrignani</a:t>
            </a:r>
            <a:r>
              <a:rPr lang="en-GB" sz="1200" dirty="0"/>
              <a:t>(Bologna U. and INFN, Bologna) et al. (Oct 3, 2016)</a:t>
            </a:r>
            <a:endParaRPr lang="en-GB" sz="10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111DF7-A67F-45CE-9C78-8EF04F87DC06}"/>
              </a:ext>
            </a:extLst>
          </p:cNvPr>
          <p:cNvSpPr txBox="1"/>
          <p:nvPr/>
        </p:nvSpPr>
        <p:spPr>
          <a:xfrm>
            <a:off x="4882718" y="184488"/>
            <a:ext cx="34093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Source: Mark Thomson – Modern Particle Physics</a:t>
            </a:r>
          </a:p>
        </p:txBody>
      </p:sp>
    </p:spTree>
    <p:extLst>
      <p:ext uri="{BB962C8B-B14F-4D97-AF65-F5344CB8AC3E}">
        <p14:creationId xmlns:p14="http://schemas.microsoft.com/office/powerpoint/2010/main" val="1083374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2E769-2FCF-4447-8947-FCDC8590D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Accelerator Long-baseline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D581DB-4A96-4CBA-AF5C-6AACE38F271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Most sensitive to -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dirty="0"/>
                  <a:t> (on axis),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 dirty="0"/>
                  <a:t> or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dirty="0"/>
                  <a:t> (off-axis)</a:t>
                </a:r>
              </a:p>
              <a:p>
                <a:r>
                  <a:rPr lang="en-GB" dirty="0"/>
                  <a:t>Advantages – Control over source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’s, near and far detectors, fixed distance but variable energy</a:t>
                </a:r>
              </a:p>
              <a:p>
                <a:r>
                  <a:rPr lang="en-GB" dirty="0"/>
                  <a:t>Can also use detectors for solar/atmospheric experiments</a:t>
                </a: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5D581DB-4A96-4CBA-AF5C-6AACE38F27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4468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E6720-3680-4ED8-89C4-66E056A46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MINOS (2005-2012)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DF495B-CC81-4049-AF57-4D13089EE0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2</a:t>
                </a:r>
                <a:r>
                  <a:rPr lang="en-GB" baseline="30000" dirty="0"/>
                  <a:t>nd</a:t>
                </a:r>
                <a:r>
                  <a:rPr lang="en-GB" dirty="0"/>
                  <a:t> ever LBL – </a:t>
                </a:r>
                <a:r>
                  <a:rPr lang="en-GB" dirty="0" err="1"/>
                  <a:t>FermiLab</a:t>
                </a:r>
                <a:r>
                  <a:rPr lang="en-GB" dirty="0"/>
                  <a:t> to Minnesota 735km</a:t>
                </a:r>
              </a:p>
              <a:p>
                <a:r>
                  <a:rPr lang="en-GB" dirty="0"/>
                  <a:t>1kt near(1km), 5.4kt far detector both iron magnetised scintillator and calorimeters allowing particle tracking</a:t>
                </a:r>
              </a:p>
              <a:p>
                <a:r>
                  <a:rPr lang="en-GB" dirty="0" err="1"/>
                  <a:t>NuMI</a:t>
                </a:r>
                <a:r>
                  <a:rPr lang="en-GB" dirty="0"/>
                  <a:t> beam, 120GeV p’s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r>
                  <a:rPr lang="en-GB" dirty="0"/>
                  <a:t>Magnetic horns to focus beam &amp; select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dirty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DF495B-CC81-4049-AF57-4D13089EE0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C6B0D6C-A814-41DD-8EF2-D250CF1B9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885" y="4177664"/>
            <a:ext cx="5484229" cy="259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377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E6720-3680-4ED8-89C4-66E056A46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MINOS (2005-2012)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DF495B-CC81-4049-AF57-4D13089EE04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Measure both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 dirty="0"/>
                  <a:t>) disappearance (more common)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) appearance</a:t>
                </a:r>
              </a:p>
              <a:p>
                <a:r>
                  <a:rPr lang="en-GB" dirty="0"/>
                  <a:t>Finds (when combined with data from T2K, similar 295km beam but 2.5˚off-axis (sharper E distr.) using SK as the detector);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2.5</m:t>
                    </m:r>
                    <m:r>
                      <a:rPr lang="en-GB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sSup>
                      <m:sSupPr>
                        <m:ctrlP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sin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≈0.5</m:t>
                    </m:r>
                  </m:oMath>
                </a14:m>
                <a:r>
                  <a:rPr lang="en-GB" dirty="0"/>
                  <a:t> for 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/>
                  <a:t>(CPT symmetry prediction)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BDF495B-CC81-4049-AF57-4D13089EE0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4612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160E505-097B-4D9A-BA27-AAC4A125982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T2K,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160E505-097B-4D9A-BA27-AAC4A12598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FB9ED5-6602-402A-BF44-BC2D6FDC2D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/>
                  <a:t> typically measured directly by SBL (1km) reactor experiments</a:t>
                </a:r>
              </a:p>
              <a:p>
                <a:r>
                  <a:rPr lang="en-GB" dirty="0"/>
                  <a:t>However using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) appearance oscillations T2K was able to measure 6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candidates out of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GB" dirty="0"/>
                  <a:t> particles on target, 2.5</a:t>
                </a:r>
                <a:r>
                  <a:rPr lang="el-GR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dirty="0">
                    <a:cs typeface="Times New Roman" panose="02020603050405020304" pitchFamily="18" charset="0"/>
                  </a:rPr>
                  <a:t>higher than the expected 1.5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/>
                  <a:t>, implying a non-zero value</a:t>
                </a:r>
              </a:p>
              <a:p>
                <a:r>
                  <a:rPr lang="en-GB" dirty="0"/>
                  <a:t>Now with more data have 28 events against expected 5</a:t>
                </a:r>
              </a:p>
              <a:p>
                <a:r>
                  <a:rPr lang="en-GB" dirty="0"/>
                  <a:t>Inherently entangled with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dirty="0"/>
                  <a:t>,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/>
                  <a:t> better</a:t>
                </a:r>
              </a:p>
              <a:p>
                <a:pPr marL="0" indent="0">
                  <a:buNone/>
                </a:pPr>
                <a:r>
                  <a:rPr lang="en-GB" dirty="0"/>
                  <a:t>will allow determination of CP violation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FB9ED5-6602-402A-BF44-BC2D6FDC2D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17" t="-2241" r="-19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53A08CA-1692-4CBA-B9F2-9632179908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091" y="4001294"/>
            <a:ext cx="3131589" cy="282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553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E85D9-4D41-448E-8F1F-4EF3617E4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neutrino oscillations?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63A718-6424-4E5D-AC6C-42CDB0F982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Neutrinos changing flavours as they propagate through space</a:t>
                </a:r>
              </a:p>
              <a:p>
                <a:endParaRPr lang="en-GB" dirty="0"/>
              </a:p>
              <a:p>
                <a:r>
                  <a:rPr lang="en-GB" dirty="0"/>
                  <a:t>First observed as a deficit of solar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as compared to solar models</a:t>
                </a:r>
              </a:p>
              <a:p>
                <a:endParaRPr lang="en-GB" dirty="0"/>
              </a:p>
              <a:p>
                <a:r>
                  <a:rPr lang="en-GB" dirty="0"/>
                  <a:t>Confirmed by subsequent experiments </a:t>
                </a:r>
              </a:p>
              <a:p>
                <a:pPr marL="0" indent="0">
                  <a:buNone/>
                </a:pPr>
                <a:r>
                  <a:rPr lang="en-GB" dirty="0"/>
                  <a:t>e.g. the ratio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/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in atmospheric neutrinos </a:t>
                </a:r>
              </a:p>
              <a:p>
                <a:pPr marL="0" indent="0">
                  <a:buNone/>
                </a:pPr>
                <a:r>
                  <a:rPr lang="en-GB" dirty="0"/>
                  <a:t>produced by cosmic rays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263A718-6424-4E5D-AC6C-42CDB0F982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272D1FC-4014-4D94-B93B-CC08F258618E}"/>
              </a:ext>
            </a:extLst>
          </p:cNvPr>
          <p:cNvSpPr txBox="1"/>
          <p:nvPr/>
        </p:nvSpPr>
        <p:spPr>
          <a:xfrm>
            <a:off x="8217652" y="6448796"/>
            <a:ext cx="4086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0" dirty="0" err="1">
                <a:solidFill>
                  <a:srgbClr val="383838"/>
                </a:solidFill>
                <a:effectLst/>
                <a:latin typeface="Arial" panose="020B0604020202020204" pitchFamily="34" charset="0"/>
              </a:rPr>
              <a:t>Takaaki</a:t>
            </a:r>
            <a:r>
              <a:rPr lang="en-GB" sz="1000" b="0" i="0" dirty="0">
                <a:solidFill>
                  <a:srgbClr val="383838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000" b="0" i="0" dirty="0" err="1">
                <a:solidFill>
                  <a:srgbClr val="383838"/>
                </a:solidFill>
                <a:effectLst/>
                <a:latin typeface="Arial" panose="020B0604020202020204" pitchFamily="34" charset="0"/>
              </a:rPr>
              <a:t>Kajita</a:t>
            </a:r>
            <a:r>
              <a:rPr lang="en-GB" sz="1000" b="0" i="0" dirty="0">
                <a:solidFill>
                  <a:srgbClr val="383838"/>
                </a:solidFill>
                <a:effectLst/>
                <a:latin typeface="Arial" panose="020B0604020202020204" pitchFamily="34" charset="0"/>
              </a:rPr>
              <a:t> in the Proceedings of the Japan Academy, Series B, Physical and Biological Sciences (</a:t>
            </a:r>
            <a:r>
              <a:rPr lang="en-GB" sz="1000" b="0" i="0" u="none" strike="noStrike" dirty="0">
                <a:solidFill>
                  <a:srgbClr val="1E73BE"/>
                </a:solidFill>
                <a:effectLst/>
                <a:latin typeface="Arial" panose="020B0604020202020204" pitchFamily="34" charset="0"/>
                <a:hlinkClick r:id="rId3"/>
              </a:rPr>
              <a:t>10.2183/pjab.86.303</a:t>
            </a:r>
            <a:r>
              <a:rPr lang="en-GB" sz="1000" b="0" i="0" dirty="0">
                <a:solidFill>
                  <a:srgbClr val="383838"/>
                </a:solidFill>
                <a:effectLst/>
                <a:latin typeface="Arial" panose="020B0604020202020204" pitchFamily="34" charset="0"/>
              </a:rPr>
              <a:t>)</a:t>
            </a:r>
            <a:endParaRPr lang="en-GB" sz="1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159624-DCE9-4A0A-A7B0-5DC9B144E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7841" y="3428999"/>
            <a:ext cx="3971759" cy="301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989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0C9E060-D2FA-4F44-B442-548B297B81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/>
                  <a:t>OPERA (CERN) and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0C9E060-D2FA-4F44-B442-548B297B81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FF4037-1A2D-4804-A570-E80EF3C226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appearance, requires high beam energy (&gt;3.5GeV) to allow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production</a:t>
                </a:r>
              </a:p>
              <a:p>
                <a:r>
                  <a:rPr lang="en-GB" dirty="0"/>
                  <a:t>5 candidate events discovered as of July 2015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3FF4037-1A2D-4804-A570-E80EF3C226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E40DA50-1464-41BF-8965-7780E04568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06" r="5405"/>
          <a:stretch/>
        </p:blipFill>
        <p:spPr>
          <a:xfrm>
            <a:off x="7924801" y="2207996"/>
            <a:ext cx="4267200" cy="46078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24EC7C-53B3-4094-A216-6D07A9DF1B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00" t="3914" r="12503" b="71240"/>
          <a:stretch/>
        </p:blipFill>
        <p:spPr>
          <a:xfrm>
            <a:off x="3429000" y="3698165"/>
            <a:ext cx="3905250" cy="279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80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C8630-40AB-4A15-907A-AE70CE022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Accelerator Exp.’s - DUNE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27D5AF-6260-4B3E-81B4-95B384E214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1300km, &gt;10kt liquid argon far detector</a:t>
                </a:r>
              </a:p>
              <a:p>
                <a:r>
                  <a:rPr lang="en-GB" dirty="0"/>
                  <a:t>Aims to measure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dirty="0"/>
                  <a:t> to high precision, test CP violation</a:t>
                </a:r>
              </a:p>
              <a:p>
                <a:r>
                  <a:rPr lang="en-GB" dirty="0"/>
                  <a:t>Determine mass ordering through the sign of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31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27D5AF-6260-4B3E-81B4-95B384E214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F6875BEF-7637-4334-BE78-E2D7DCAFD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584" y="3887694"/>
            <a:ext cx="7849695" cy="178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2279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926B7-7E01-4BE2-9A81-04AD48315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 Baseline (&lt;1km) – Low Energy Excess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D8044A-DA2A-4698-9C6D-598CF2A89D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LSND (low energy proton </a:t>
                </a:r>
                <a:r>
                  <a:rPr lang="en-GB" dirty="0" err="1"/>
                  <a:t>lin</a:t>
                </a:r>
                <a:r>
                  <a:rPr lang="en-GB" dirty="0"/>
                  <a:t>-ac) and </a:t>
                </a:r>
                <a:r>
                  <a:rPr lang="en-GB" dirty="0" err="1"/>
                  <a:t>MiniBooNE</a:t>
                </a:r>
                <a:r>
                  <a:rPr lang="en-GB" dirty="0"/>
                  <a:t> both detect a significant excess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</m:acc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 in the 200-1250 MeV range</a:t>
                </a:r>
              </a:p>
              <a:p>
                <a:r>
                  <a:rPr lang="en-GB" dirty="0"/>
                  <a:t>Sterile Neutrinos of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𝑒𝑉</m:t>
                    </m:r>
                  </m:oMath>
                </a14:m>
                <a:r>
                  <a:rPr lang="en-GB" dirty="0"/>
                  <a:t> mass?</a:t>
                </a:r>
              </a:p>
              <a:p>
                <a:endParaRPr lang="en-GB" dirty="0"/>
              </a:p>
              <a:p>
                <a:r>
                  <a:rPr lang="en-GB" dirty="0"/>
                  <a:t>Currently being investigated further by </a:t>
                </a:r>
                <a:r>
                  <a:rPr lang="en-GB" dirty="0" err="1"/>
                  <a:t>MicroBooNE</a:t>
                </a:r>
                <a:r>
                  <a:rPr lang="en-GB" dirty="0"/>
                  <a:t> and others using liquid argon detectors (similar to DUNE)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BD8044A-DA2A-4698-9C6D-598CF2A89D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r="-4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0434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8DADA-F4BE-4E80-83EB-403805B85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18717"/>
            <a:ext cx="10515600" cy="2821958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Thank you for listening</a:t>
            </a:r>
          </a:p>
        </p:txBody>
      </p:sp>
    </p:spTree>
    <p:extLst>
      <p:ext uri="{BB962C8B-B14F-4D97-AF65-F5344CB8AC3E}">
        <p14:creationId xmlns:p14="http://schemas.microsoft.com/office/powerpoint/2010/main" val="1398669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D366F-8880-4939-BECE-8AD638C69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Weak flavour states vs mass eigenstates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24F15D-2031-451C-B077-54F8A28909F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Not necessarily identical, seen in the weak interactions of –</a:t>
                </a:r>
                <a:r>
                  <a:rPr lang="en-GB" dirty="0" err="1"/>
                  <a:t>ve</a:t>
                </a:r>
                <a:r>
                  <a:rPr lang="en-GB" dirty="0"/>
                  <a:t> charged quarks </a:t>
                </a:r>
                <a:r>
                  <a:rPr lang="en-GB" dirty="0" err="1"/>
                  <a:t>ie</a:t>
                </a:r>
                <a:r>
                  <a:rPr lang="en-GB" dirty="0"/>
                  <a:t> Quark mixing and the CKM matrix</a:t>
                </a:r>
              </a:p>
              <a:p>
                <a:r>
                  <a:rPr lang="en-GB" dirty="0"/>
                  <a:t>Neutrinos flavour states defined by their weak interactions</a:t>
                </a:r>
              </a:p>
              <a:p>
                <a:r>
                  <a:rPr lang="en-GB" dirty="0"/>
                  <a:t>Propose 3 neutrino mass eigenstates,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 dirty="0"/>
              </a:p>
              <a:p>
                <a:r>
                  <a:rPr lang="en-GB" dirty="0"/>
                  <a:t>Flavour states are a superposition of these mass eigenstates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3600" dirty="0"/>
                  <a:t> </a:t>
                </a:r>
                <a14:m>
                  <m:oMath xmlns:m="http://schemas.openxmlformats.org/officeDocument/2006/math">
                    <m:r>
                      <a:rPr lang="en-GB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3600" dirty="0"/>
                  <a:t> 0.82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3600" dirty="0"/>
                  <a:t>+ 0.55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3600" dirty="0"/>
                  <a:t>+ 0.15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 sz="3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sz="3600" dirty="0"/>
                  <a:t> </a:t>
                </a:r>
                <a14:m>
                  <m:oMath xmlns:m="http://schemas.openxmlformats.org/officeDocument/2006/math">
                    <m:r>
                      <a:rPr lang="en-GB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3600" dirty="0"/>
                  <a:t> 0.37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3600" dirty="0"/>
                  <a:t>+ 0.58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3600" dirty="0"/>
                  <a:t>+ 0.7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 sz="36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 sz="3200" dirty="0"/>
                  <a:t> </a:t>
                </a:r>
                <a14:m>
                  <m:oMath xmlns:m="http://schemas.openxmlformats.org/officeDocument/2006/math">
                    <m:r>
                      <a:rPr lang="en-GB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3600" dirty="0"/>
                  <a:t> 0.39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3600" dirty="0"/>
                  <a:t>+ 0.59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3600" dirty="0"/>
                  <a:t>+ 0.69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 sz="32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524F15D-2031-451C-B077-54F8A28909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b="-40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5678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56523-9FA2-47C8-971B-1C3BD90CB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PMNS Matrix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CD59BA-38C2-4979-83E7-DF40170722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Like CKM matrix for quark mixing, relate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,2,3</m:t>
                        </m:r>
                      </m:sub>
                    </m:sSub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 dirty="0"/>
                  <a:t> with 3x3 PMNS matrix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𝑃𝑀𝑁𝑆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b="0" dirty="0"/>
              </a:p>
              <a:p>
                <a:r>
                  <a:rPr lang="en-GB" dirty="0"/>
                  <a:t>Can parameterise into 3 mixing angles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GB" dirty="0"/>
                  <a:t>,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GB" dirty="0"/>
                  <a:t>,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23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and 1 complex phase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𝑃𝑀𝑁𝑆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sup>
                                </m:sSup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sup>
                                </m:sSup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CD59BA-38C2-4979-83E7-DF40170722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961" r="-18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0998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36A39-E437-4995-AD97-2FE431BDC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the oscillations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Measure the appearance or disappearance of certain flavours</a:t>
                </a:r>
              </a:p>
              <a:p>
                <a:r>
                  <a:rPr lang="en-GB" dirty="0"/>
                  <a:t>To illustrate, use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 example with only 1 mixing angle</a:t>
                </a:r>
              </a:p>
              <a:p>
                <a:pPr marL="0" indent="0">
                  <a:buNone/>
                </a:pPr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 smtClean="0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 smtClean="0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l-GR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 smtClean="0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 smtClean="0"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Start with a source of 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GB" dirty="0"/>
              </a:p>
              <a:p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ψ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(0)</m:t>
                          </m:r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 b="-184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4111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36A39-E437-4995-AD97-2FE431BDC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the oscillations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ψ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(0)</m:t>
                          </m:r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r>
                  <a:rPr lang="en-GB" dirty="0"/>
                  <a:t>To propagate state in space and time use</a:t>
                </a:r>
              </a:p>
              <a:p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(0)</m:t>
                          </m:r>
                        </m:e>
                      </m:d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ba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bar>
                            <m:bar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ba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 marL="0" indent="0" algn="ctr">
                  <a:buNone/>
                </a:pPr>
                <a:r>
                  <a:rPr lang="en-GB" b="0" dirty="0"/>
                  <a:t>     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e>
                    </m:d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sup>
                    </m:sSup>
                  </m:oMath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en-GB" b="0" dirty="0"/>
                  <a:t>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(0)</m:t>
                        </m:r>
                      </m:e>
                    </m:d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 panose="02040503050406030204" pitchFamily="18" charset="0"/>
                              </a:rPr>
                              <m:t>ϕ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p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68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4889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36A39-E437-4995-AD97-2FE431BDC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the oscillations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</a:rPr>
                            <m:t>ψ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</a:rPr>
                                <m:t>ϕ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P(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/>
                  <a:t>)  =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latin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  <m:sub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ψ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el-G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</m:oMath>
                </a14:m>
                <a:endParaRPr lang="en-GB" dirty="0"/>
              </a:p>
              <a:p>
                <a:r>
                  <a:rPr lang="en-GB" dirty="0"/>
                  <a:t>Write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/>
                  <a:t>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/>
                  <a:t>. Rearrange to get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el-G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dirty="0"/>
                  <a:t> coefficient, calculate expectation value</a:t>
                </a:r>
              </a:p>
              <a:p>
                <a:r>
                  <a:rPr lang="en-GB" dirty="0"/>
                  <a:t>End up at 	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b="0" i="1" smtClean="0">
                                          <a:latin typeface="Cambria Math" panose="02040503050406030204" pitchFamily="18" charset="0"/>
                                        </a:rPr>
                                        <m:t>ϕ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65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67725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36A39-E437-4995-AD97-2FE431BDC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the oscillations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b="0" i="1" smtClean="0">
                                          <a:latin typeface="Cambria Math" panose="02040503050406030204" pitchFamily="18" charset="0"/>
                                        </a:rPr>
                                        <m:t>ϕ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latin typeface="Cambria Math" panose="02040503050406030204" pitchFamily="18" charset="0"/>
                                        </a:rPr>
                                        <m:t>12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Working out,</a:t>
                </a:r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ϕ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1 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GB" b="0" dirty="0"/>
                  <a:t>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1 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bar>
                              <m:bar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bar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bar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, and using approx.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</m:t>
                    </m:r>
                  </m:oMath>
                </a14:m>
                <a:endParaRPr lang="en-GB" dirty="0"/>
              </a:p>
              <a:p>
                <a:pPr marL="0" indent="0" algn="ctr">
                  <a:buNone/>
                </a:pPr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4678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36A39-E437-4995-AD97-2FE431BDC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the oscillations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en-GB" dirty="0"/>
                  <a:t>P(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 dirty="0"/>
                  <a:t>)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f>
                              <m:f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Similar for 3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ν</m:t>
                    </m:r>
                  </m:oMath>
                </a14:m>
                <a:r>
                  <a:rPr lang="en-GB" dirty="0"/>
                  <a:t> model but 3 mixing angles, 2 mass differences and 1 complex phase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sup>
                    </m:sSup>
                  </m:oMath>
                </a14:m>
                <a:r>
                  <a:rPr lang="en-GB" dirty="0"/>
                  <a:t> (allows CP violation)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E481BBD-575E-413C-B689-F2C41D99CF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3058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1156</Words>
  <Application>Microsoft Office PowerPoint</Application>
  <PresentationFormat>Widescreen</PresentationFormat>
  <Paragraphs>128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Times New Roman</vt:lpstr>
      <vt:lpstr>Office Theme</vt:lpstr>
      <vt:lpstr>Neutrino Oscillation Experiments</vt:lpstr>
      <vt:lpstr>What are neutrino oscillations?</vt:lpstr>
      <vt:lpstr>Weak flavour states vs mass eigenstates</vt:lpstr>
      <vt:lpstr>PMNS Matrix</vt:lpstr>
      <vt:lpstr>Measuring the oscillations</vt:lpstr>
      <vt:lpstr>Measuring the oscillations</vt:lpstr>
      <vt:lpstr>Measuring the oscillations</vt:lpstr>
      <vt:lpstr>Measuring the oscillations</vt:lpstr>
      <vt:lpstr>Measuring the oscillations</vt:lpstr>
      <vt:lpstr>Why is this important/worth measuring?</vt:lpstr>
      <vt:lpstr>3ν Framework – Mass orderings</vt:lpstr>
      <vt:lpstr>PowerPoint Presentation</vt:lpstr>
      <vt:lpstr>Experiment Types</vt:lpstr>
      <vt:lpstr>Solar</vt:lpstr>
      <vt:lpstr>Solar</vt:lpstr>
      <vt:lpstr>Accelerator Long-baseline</vt:lpstr>
      <vt:lpstr>MINOS (2005-2012)</vt:lpstr>
      <vt:lpstr>MINOS (2005-2012)</vt:lpstr>
      <vt:lpstr>T2K, θ_13 and δ</vt:lpstr>
      <vt:lpstr>OPERA (CERN) and (ν_u→ν_τ)</vt:lpstr>
      <vt:lpstr>Future Accelerator Exp.’s - DUNE</vt:lpstr>
      <vt:lpstr>Short Baseline (&lt;1km) – Low Energy Excess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 Oscillation Experiments</dc:title>
  <dc:creator>James Quigley</dc:creator>
  <cp:lastModifiedBy>James Quigley</cp:lastModifiedBy>
  <cp:revision>41</cp:revision>
  <dcterms:created xsi:type="dcterms:W3CDTF">2021-03-14T18:12:12Z</dcterms:created>
  <dcterms:modified xsi:type="dcterms:W3CDTF">2021-03-15T03:44:40Z</dcterms:modified>
</cp:coreProperties>
</file>