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9"/>
  </p:normalViewPr>
  <p:slideViewPr>
    <p:cSldViewPr snapToGrid="0" snapToObjects="1">
      <p:cViewPr varScale="1">
        <p:scale>
          <a:sx n="104" d="100"/>
          <a:sy n="104" d="100"/>
        </p:scale>
        <p:origin x="89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774A5-3F50-2642-9AA7-9672595FF5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D01705-B47C-1140-B716-7034AA3424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7A54AB-439F-764E-89AA-985CF40D8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1FC67-E137-4E4A-9EC6-D7C1DC6CE849}" type="datetimeFigureOut">
              <a:rPr lang="en-US" smtClean="0"/>
              <a:t>3/14/21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F61555-D009-F14F-A0CA-1E0DF4635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373B1B-E237-B440-93BD-A6D56CCDE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B5C9-852A-C24E-BA5B-D61C511753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066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15BCA-8735-ED4A-8C9B-87EF95361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693FA9-4075-9B4B-882B-1D51B0953E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AF2BE3-C61F-FF4E-BDF3-61AD2D864D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1FC67-E137-4E4A-9EC6-D7C1DC6CE849}" type="datetimeFigureOut">
              <a:rPr lang="en-US" smtClean="0"/>
              <a:t>3/14/21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586601-D953-094F-8E2B-82E3C648D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758428-B08E-8F4B-830A-B84B4E2C1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B5C9-852A-C24E-BA5B-D61C511753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852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3D6260-7FA3-A84C-A8F9-BC02D67940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9FF7F1-71C7-9342-AA31-6C4BF53E5C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F8C7BA-A219-CD46-BB7F-CD4D7F7C94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1FC67-E137-4E4A-9EC6-D7C1DC6CE849}" type="datetimeFigureOut">
              <a:rPr lang="en-US" smtClean="0"/>
              <a:t>3/14/21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2D4794-4136-1443-9107-DD32DB89A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EB80F3-851C-BA43-9034-2BEBB6A12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B5C9-852A-C24E-BA5B-D61C511753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840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972F35-5D0D-534D-803E-595BCC5F6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0273A-EA74-084A-BFF3-28E5663586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D6FAF5-7B41-AC44-AFF5-A79236545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1FC67-E137-4E4A-9EC6-D7C1DC6CE849}" type="datetimeFigureOut">
              <a:rPr lang="en-US" smtClean="0"/>
              <a:t>3/14/21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6EF297-A146-1446-BD71-7914ADFDD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9769E1-B7E7-F54E-B1C7-09BB910C6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B5C9-852A-C24E-BA5B-D61C511753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744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D1DAB5-BB1E-7B42-BA5E-AA98A0BAA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E57B36-8BF7-7D49-9BF7-B8C80C36C2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F02081-E57E-2C4F-AF55-F1A5ACD95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1FC67-E137-4E4A-9EC6-D7C1DC6CE849}" type="datetimeFigureOut">
              <a:rPr lang="en-US" smtClean="0"/>
              <a:t>3/14/21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93669B-2E17-9B42-9B2B-581A93538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E6B4A8-FB90-944A-87C8-5C2572A56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B5C9-852A-C24E-BA5B-D61C511753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934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060CDE-63DB-994D-A295-D517B51F15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8435F7-97FC-F648-9EAD-F144250CAE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4F7342-B12D-B247-8D97-6CD4AD404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FD7EFD-7D84-1547-93DA-7D9D766F9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1FC67-E137-4E4A-9EC6-D7C1DC6CE849}" type="datetimeFigureOut">
              <a:rPr lang="en-US" smtClean="0"/>
              <a:t>3/14/21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288B2F-42D7-BF45-BEBF-3D050F3FD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71B8B1-0D02-0E44-8E74-6E0FD7CFA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B5C9-852A-C24E-BA5B-D61C511753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833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8901D-753C-CA4E-AC66-E13B0E229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A8FABD-73F2-744D-A184-981CC3D6F5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255CDF-C7DF-7647-ACBB-5C24D1AEFE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C0A401-3FDC-1D44-AA84-51142B2357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B29C0F9-1727-D64A-98D1-DF5C7175C4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C9330D-02CA-2B42-90E1-99AECFA76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1FC67-E137-4E4A-9EC6-D7C1DC6CE849}" type="datetimeFigureOut">
              <a:rPr lang="en-US" smtClean="0"/>
              <a:t>3/14/21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60B052-6B1E-5C4A-BBF0-CC5E6690A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C24EDE-9D6D-1741-939F-7CA76054E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B5C9-852A-C24E-BA5B-D61C511753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486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A7563F-BEA5-5340-A4CF-5DC0FFA7F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35737D-F4E7-1B46-9AAE-E007543371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1FC67-E137-4E4A-9EC6-D7C1DC6CE849}" type="datetimeFigureOut">
              <a:rPr lang="en-US" smtClean="0"/>
              <a:t>3/14/21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4B8B72-F9F6-CA42-8B9C-19DDCF389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9DB331-85BE-894A-929F-8C64E5C2F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B5C9-852A-C24E-BA5B-D61C511753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395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3C23A5-E409-0D43-AAFD-F5A6B1A10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1FC67-E137-4E4A-9EC6-D7C1DC6CE849}" type="datetimeFigureOut">
              <a:rPr lang="en-US" smtClean="0"/>
              <a:t>3/14/21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C08F3E-C768-0A49-99E9-2943353C1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9D27C1-1562-2F40-AD0C-9A4B8416E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B5C9-852A-C24E-BA5B-D61C511753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244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72EDD-6395-7648-A2C2-4B70430F1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4800FB-C80D-B146-B221-FA28BF44A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215087-76C1-FB44-BBD8-5F61DA3A08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6995B0-A82B-FD48-BD10-083C65CFE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1FC67-E137-4E4A-9EC6-D7C1DC6CE849}" type="datetimeFigureOut">
              <a:rPr lang="en-US" smtClean="0"/>
              <a:t>3/14/21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1A3E04-7634-F240-8A27-1BFA921C3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C6992E-2E63-EF41-AA5D-BC9EE33AE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B5C9-852A-C24E-BA5B-D61C511753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84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BA935-453D-AF47-A297-FD697BB486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BB097C-0FFA-9145-A907-FB585385C8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774DB-055F-6249-B93F-D7AF1174D8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CFB1C6-3805-1444-BA2C-1A1B67C5C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1FC67-E137-4E4A-9EC6-D7C1DC6CE849}" type="datetimeFigureOut">
              <a:rPr lang="en-US" smtClean="0"/>
              <a:t>3/14/21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ED4C95-490A-1D42-9DB7-668AA3CF1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3C1FD1-D3F0-1540-8703-FE0C9DEFF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B5C9-852A-C24E-BA5B-D61C511753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401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C4F5C6D-6051-D946-B049-83E5FB89C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D604B0-C2CF-B643-842B-131BE0B48D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CA6981-43B7-7042-AC82-8117DCA65A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C1FC67-E137-4E4A-9EC6-D7C1DC6CE849}" type="datetimeFigureOut">
              <a:rPr lang="en-US" smtClean="0"/>
              <a:t>3/14/21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430EA6-F9B4-294D-87F6-0E90E7EE1D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B61B32-8BB2-CB49-A361-D5ED7DAB71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EB5C9-852A-C24E-BA5B-D61C511753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082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369D069-C93D-B74C-A405-4219F1246FB1}"/>
              </a:ext>
            </a:extLst>
          </p:cNvPr>
          <p:cNvSpPr txBox="1"/>
          <p:nvPr/>
        </p:nvSpPr>
        <p:spPr>
          <a:xfrm>
            <a:off x="2747500" y="2253907"/>
            <a:ext cx="6697000" cy="1607235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32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The Search for Supersymmetry</a:t>
            </a:r>
          </a:p>
          <a:p>
            <a:pPr algn="ctr">
              <a:lnSpc>
                <a:spcPct val="200000"/>
              </a:lnSpc>
              <a:spcAft>
                <a:spcPts val="3000"/>
              </a:spcAft>
            </a:pP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A Research Review</a:t>
            </a:r>
          </a:p>
        </p:txBody>
      </p:sp>
    </p:spTree>
    <p:extLst>
      <p:ext uri="{BB962C8B-B14F-4D97-AF65-F5344CB8AC3E}">
        <p14:creationId xmlns:p14="http://schemas.microsoft.com/office/powerpoint/2010/main" val="952649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718CD-FFA6-7A4C-8B3C-9AC41B07E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92188"/>
          </a:xfrm>
          <a:solidFill>
            <a:schemeClr val="bg1">
              <a:lumMod val="95000"/>
            </a:schemeClr>
          </a:solidFill>
          <a:ln w="22225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Why Supersymmetry?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29091A-A513-084A-BE1E-2F10E0BD1A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57375"/>
            <a:ext cx="6862763" cy="46355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400" b="1" dirty="0"/>
              <a:t>The Hierarchy Problem:</a:t>
            </a:r>
            <a:endParaRPr lang="en-US" sz="2400" dirty="0"/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sz="2000" dirty="0"/>
              <a:t>Loop corrections to the Higgs squared mass parameter suggest that the Higgs mass should be much larger than it is.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sz="2000" dirty="0"/>
              <a:t>Opposite quantum corrections for fermions and bosons.</a:t>
            </a:r>
          </a:p>
          <a:p>
            <a:pPr lvl="1">
              <a:lnSpc>
                <a:spcPct val="100000"/>
              </a:lnSpc>
            </a:pPr>
            <a:r>
              <a:rPr lang="en-US" sz="2000" dirty="0"/>
              <a:t>If each fermion has a bosonic </a:t>
            </a:r>
            <a:r>
              <a:rPr lang="en-US" sz="2000" dirty="0" err="1"/>
              <a:t>superpartner</a:t>
            </a:r>
            <a:r>
              <a:rPr lang="en-US" sz="2000" dirty="0"/>
              <a:t> and vice versa, loop corrections cancel out.</a:t>
            </a:r>
          </a:p>
          <a:p>
            <a:pPr>
              <a:lnSpc>
                <a:spcPct val="100000"/>
              </a:lnSpc>
            </a:pPr>
            <a:r>
              <a:rPr lang="en-US" sz="2400" b="1" dirty="0"/>
              <a:t>Dark Matter:</a:t>
            </a:r>
          </a:p>
          <a:p>
            <a:pPr lvl="1">
              <a:lnSpc>
                <a:spcPct val="100000"/>
              </a:lnSpc>
            </a:pPr>
            <a:r>
              <a:rPr lang="en-US" sz="2000" dirty="0"/>
              <a:t>Prediction of an electrically neutral, stable LSP (lightest neutralino) which presents a likely candidate for dark matter.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98D69651-B205-9C42-9811-6AE78C0830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0963" y="2349421"/>
            <a:ext cx="3881437" cy="3027520"/>
          </a:xfrm>
          <a:prstGeom prst="rect">
            <a:avLst/>
          </a:prstGeom>
          <a:ln w="22225">
            <a:noFill/>
          </a:ln>
        </p:spPr>
      </p:pic>
    </p:spTree>
    <p:extLst>
      <p:ext uri="{BB962C8B-B14F-4D97-AF65-F5344CB8AC3E}">
        <p14:creationId xmlns:p14="http://schemas.microsoft.com/office/powerpoint/2010/main" val="3113864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0FB05EA-CEB3-E443-AA76-5CA10A396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06474"/>
          </a:xfrm>
          <a:solidFill>
            <a:schemeClr val="bg1">
              <a:lumMod val="95000"/>
            </a:schemeClr>
          </a:solidFill>
          <a:ln w="22225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Stop Production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A5EDAFA-7ED1-2C46-9A22-565512874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33134"/>
            <a:ext cx="5995086" cy="3650821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000" b="1" dirty="0"/>
              <a:t>Key Papers:</a:t>
            </a:r>
          </a:p>
          <a:p>
            <a:pPr lvl="1">
              <a:lnSpc>
                <a:spcPct val="100000"/>
              </a:lnSpc>
            </a:pPr>
            <a:r>
              <a:rPr lang="en-US" sz="2000" dirty="0"/>
              <a:t>ATLAS, Dec 2020</a:t>
            </a:r>
          </a:p>
          <a:p>
            <a:pPr lvl="1">
              <a:lnSpc>
                <a:spcPct val="100000"/>
              </a:lnSpc>
            </a:pPr>
            <a:r>
              <a:rPr lang="en-US" sz="2000" dirty="0"/>
              <a:t>CMS, May 2020</a:t>
            </a:r>
          </a:p>
          <a:p>
            <a:pPr>
              <a:lnSpc>
                <a:spcPct val="100000"/>
              </a:lnSpc>
            </a:pPr>
            <a:r>
              <a:rPr lang="en-US" sz="2000" b="1" dirty="0"/>
              <a:t>Stop production and detection at the LHC</a:t>
            </a:r>
          </a:p>
          <a:p>
            <a:pPr lvl="1">
              <a:lnSpc>
                <a:spcPct val="100000"/>
              </a:lnSpc>
            </a:pPr>
            <a:r>
              <a:rPr lang="en-US" sz="2000" dirty="0"/>
              <a:t>Stops could be the most likely SUSY particles to be first discovered at the LHC since we expect them to be relatively light.</a:t>
            </a:r>
          </a:p>
          <a:p>
            <a:pPr lvl="1">
              <a:lnSpc>
                <a:spcPct val="100000"/>
              </a:lnSpc>
            </a:pPr>
            <a:r>
              <a:rPr lang="en-US" sz="2000" b="1" dirty="0"/>
              <a:t>Single lepton + jets + </a:t>
            </a:r>
            <a:r>
              <a:rPr lang="en-US" sz="2000" b="1" dirty="0" err="1"/>
              <a:t>E</a:t>
            </a:r>
            <a:r>
              <a:rPr lang="en-US" sz="2000" b="1" baseline="-25000" dirty="0" err="1"/>
              <a:t>T</a:t>
            </a:r>
            <a:r>
              <a:rPr lang="en-US" sz="2000" b="1" baseline="30000" dirty="0" err="1"/>
              <a:t>miss</a:t>
            </a:r>
            <a:r>
              <a:rPr lang="en-US" sz="2000" b="1" dirty="0"/>
              <a:t>  </a:t>
            </a:r>
            <a:r>
              <a:rPr lang="en-US" sz="2000" dirty="0"/>
              <a:t>final states could have a large rate from various stop production modes and backgrounds can be reduced.</a:t>
            </a:r>
            <a:endParaRPr lang="en-US" sz="2000" b="1" dirty="0"/>
          </a:p>
        </p:txBody>
      </p:sp>
      <p:pic>
        <p:nvPicPr>
          <p:cNvPr id="3" name="Picture 2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2ACCFA67-3D04-9F40-BF5D-BA2E0D8F45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32"/>
          <a:stretch/>
        </p:blipFill>
        <p:spPr>
          <a:xfrm>
            <a:off x="6711506" y="3055636"/>
            <a:ext cx="4642292" cy="312831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FE3C0F8-45C9-004E-B387-6BC83FE4A8D5}"/>
              </a:ext>
            </a:extLst>
          </p:cNvPr>
          <p:cNvSpPr txBox="1"/>
          <p:nvPr/>
        </p:nvSpPr>
        <p:spPr>
          <a:xfrm>
            <a:off x="838199" y="1567287"/>
            <a:ext cx="1051559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b="1" dirty="0"/>
              <a:t>Specific search: </a:t>
            </a:r>
            <a:endParaRPr lang="en-US" sz="2000" dirty="0"/>
          </a:p>
          <a:p>
            <a:pPr lvl="1" algn="ctr"/>
            <a:r>
              <a:rPr lang="en-US" sz="2000" b="1" dirty="0"/>
              <a:t>Top squark/stop pairs in final states with one lepton, jets, and missing transverse momentum in 𝒑 𝒑 collisions at √ 𝒔 = 13 </a:t>
            </a:r>
            <a:r>
              <a:rPr lang="en-US" sz="2000" b="1" dirty="0" err="1"/>
              <a:t>TeV</a:t>
            </a:r>
            <a:r>
              <a:rPr lang="en-US" sz="2000" b="1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871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64C494E-670F-B843-9F69-B7505F9EF51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2014151"/>
                <a:ext cx="3305171" cy="416281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b="1" dirty="0"/>
                  <a:t>ATLAS: </a:t>
                </a:r>
              </a:p>
              <a:p>
                <a:pPr marL="0" indent="0">
                  <a:buNone/>
                </a:pPr>
                <a:r>
                  <a:rPr lang="en-US" sz="2000" dirty="0"/>
                  <a:t>Model assumes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acc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𝜒</m:t>
                            </m:r>
                          </m:e>
                        </m:acc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en-US" sz="2000" dirty="0"/>
                  <a:t> are the only light </a:t>
                </a:r>
                <a:r>
                  <a:rPr lang="en-US" sz="2000" dirty="0" err="1"/>
                  <a:t>sparticles</a:t>
                </a:r>
                <a:r>
                  <a:rPr lang="en-US" sz="2000" dirty="0"/>
                  <a:t>.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r>
                  <a:rPr lang="en-US" sz="2400" b="1" dirty="0"/>
                  <a:t>CMS:</a:t>
                </a:r>
              </a:p>
              <a:p>
                <a:pPr marL="0" indent="0">
                  <a:buNone/>
                </a:pPr>
                <a:r>
                  <a:rPr lang="en-US" sz="2000" dirty="0"/>
                  <a:t>Includes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̃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𝜒</m:t>
                            </m:r>
                          </m:e>
                        </m:acc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bSup>
                  </m:oMath>
                </a14:m>
                <a:r>
                  <a:rPr lang="en-US" sz="2000" dirty="0"/>
                  <a:t> in the search.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64C494E-670F-B843-9F69-B7505F9EF51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2014151"/>
                <a:ext cx="3305171" cy="4162812"/>
              </a:xfrm>
              <a:blipFill>
                <a:blip r:embed="rId2"/>
                <a:stretch>
                  <a:fillRect l="-3065" t="-1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>
            <a:extLst>
              <a:ext uri="{FF2B5EF4-FFF2-40B4-BE49-F238E27FC236}">
                <a16:creationId xmlns:a16="http://schemas.microsoft.com/office/drawing/2014/main" id="{72ED9F00-E7C4-F84C-8F54-910830B36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06474"/>
          </a:xfrm>
          <a:solidFill>
            <a:schemeClr val="bg1">
              <a:lumMod val="95000"/>
            </a:schemeClr>
          </a:solidFill>
          <a:ln w="22225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3600" b="1">
                <a:latin typeface="Cambria Math" panose="02040503050406030204" pitchFamily="18" charset="0"/>
                <a:ea typeface="Cambria Math" panose="02040503050406030204" pitchFamily="18" charset="0"/>
              </a:rPr>
              <a:t>Targeted Simplified Models</a:t>
            </a:r>
            <a:endParaRPr lang="en-US" sz="3600" b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7" name="Picture 6" descr="A picture containing watch, clock&#10;&#10;Description automatically generated">
            <a:extLst>
              <a:ext uri="{FF2B5EF4-FFF2-40B4-BE49-F238E27FC236}">
                <a16:creationId xmlns:a16="http://schemas.microsoft.com/office/drawing/2014/main" id="{4FE3185E-A265-C44F-A6DA-8DEDF3E338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373" y="1905566"/>
            <a:ext cx="7210428" cy="2086257"/>
          </a:xfrm>
          <a:prstGeom prst="rect">
            <a:avLst/>
          </a:prstGeom>
        </p:spPr>
      </p:pic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CA28914A-54E8-3E43-B57E-7768930720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3374" y="4095557"/>
            <a:ext cx="7210425" cy="1642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112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DCC3D26-6305-6C48-96A0-98E2AEB00B4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31092"/>
                <a:ext cx="10515600" cy="4545871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GB" b="0" dirty="0"/>
                  <a:t>,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en-GB" b="0" dirty="0"/>
                  <a:t>+jets,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acc>
                      <m:accPr>
                        <m:chr m:val="̅"/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</m:acc>
                  </m:oMath>
                </a14:m>
                <a:endParaRPr lang="en-GB" b="0" dirty="0"/>
              </a:p>
              <a:p>
                <a:pPr marL="0" indent="0">
                  <a:buNone/>
                </a:pPr>
                <a:r>
                  <a:rPr lang="en-US" b="1" dirty="0"/>
                  <a:t>Key discriminating variables</a:t>
                </a:r>
              </a:p>
              <a:p>
                <a:pPr marL="457200" lvl="1" indent="0">
                  <a:spcAft>
                    <a:spcPts val="600"/>
                  </a:spcAft>
                  <a:buNone/>
                </a:pPr>
                <a:r>
                  <a:rPr lang="en-US" dirty="0"/>
                  <a:t>Missing transverse momentum </a:t>
                </a:r>
                <a:r>
                  <a:rPr lang="en-US" dirty="0" err="1"/>
                  <a:t>p</a:t>
                </a:r>
                <a:r>
                  <a:rPr lang="en-US" baseline="-25000" dirty="0" err="1"/>
                  <a:t>T</a:t>
                </a:r>
                <a:r>
                  <a:rPr lang="en-US" baseline="30000" dirty="0" err="1"/>
                  <a:t>miss</a:t>
                </a:r>
                <a:endParaRPr lang="en-US" dirty="0"/>
              </a:p>
              <a:p>
                <a:pPr marL="457200" lvl="1" indent="0">
                  <a:spcAft>
                    <a:spcPts val="600"/>
                  </a:spcAft>
                  <a:buNone/>
                </a:pPr>
                <a:r>
                  <a:rPr lang="en-US" dirty="0"/>
                  <a:t>Sum of lepton and jet transverse momenta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endParaRPr lang="en-US" dirty="0"/>
              </a:p>
              <a:p>
                <a:pPr marL="457200" lvl="1" indent="0">
                  <a:spcAft>
                    <a:spcPts val="600"/>
                  </a:spcAft>
                  <a:buNone/>
                </a:pPr>
                <a:r>
                  <a:rPr lang="en-US" dirty="0"/>
                  <a:t>Number of leptons and b-tagged jets</a:t>
                </a:r>
              </a:p>
              <a:p>
                <a:pPr marL="457200" lvl="1" indent="0">
                  <a:spcAft>
                    <a:spcPts val="600"/>
                  </a:spcAft>
                  <a:buNone/>
                </a:pPr>
                <a:r>
                  <a:rPr lang="en-US" dirty="0"/>
                  <a:t>Transverse mass</a:t>
                </a:r>
              </a:p>
              <a:p>
                <a:pPr marL="457200" lvl="1" indent="0">
                  <a:spcAft>
                    <a:spcPts val="600"/>
                  </a:spcAft>
                  <a:buNone/>
                </a:pPr>
                <a:r>
                  <a:rPr lang="en-US" dirty="0"/>
                  <a:t>Angle between </a:t>
                </a:r>
                <a:r>
                  <a:rPr lang="en-US" dirty="0" err="1"/>
                  <a:t>p</a:t>
                </a:r>
                <a:r>
                  <a:rPr lang="en-US" baseline="-25000" dirty="0" err="1"/>
                  <a:t>T</a:t>
                </a:r>
                <a:r>
                  <a:rPr lang="en-US" baseline="30000" dirty="0" err="1"/>
                  <a:t>miss</a:t>
                </a:r>
                <a:r>
                  <a:rPr lang="en-US" dirty="0"/>
                  <a:t> and jets</a:t>
                </a:r>
              </a:p>
              <a:p>
                <a:pPr marL="457200" lvl="1" indent="0">
                  <a:spcAft>
                    <a:spcPts val="600"/>
                  </a:spcAft>
                  <a:buNone/>
                </a:pPr>
                <a:r>
                  <a:rPr lang="en-US" dirty="0" err="1"/>
                  <a:t>Topness</a:t>
                </a:r>
                <a:endParaRPr lang="en-US" dirty="0"/>
              </a:p>
              <a:p>
                <a:pPr marL="457200" lvl="1" indent="0">
                  <a:spcAft>
                    <a:spcPts val="600"/>
                  </a:spcAft>
                  <a:buNone/>
                </a:pPr>
                <a:r>
                  <a:rPr lang="en-US" dirty="0"/>
                  <a:t>m</a:t>
                </a:r>
                <a:r>
                  <a:rPr lang="en-US" baseline="-25000" dirty="0"/>
                  <a:t>T2</a:t>
                </a:r>
              </a:p>
              <a:p>
                <a:pPr marL="457200" lvl="1" indent="0">
                  <a:spcAft>
                    <a:spcPts val="600"/>
                  </a:spcAft>
                  <a:buNone/>
                </a:pPr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DCC3D26-6305-6C48-96A0-98E2AEB00B4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31092"/>
                <a:ext cx="10515600" cy="4545871"/>
              </a:xfrm>
              <a:blipFill>
                <a:blip r:embed="rId2"/>
                <a:stretch>
                  <a:fillRect l="-1206" t="-22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>
            <a:extLst>
              <a:ext uri="{FF2B5EF4-FFF2-40B4-BE49-F238E27FC236}">
                <a16:creationId xmlns:a16="http://schemas.microsoft.com/office/drawing/2014/main" id="{414F22D3-5102-B941-AF3D-7AC153B04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06474"/>
          </a:xfrm>
          <a:solidFill>
            <a:schemeClr val="bg1">
              <a:lumMod val="95000"/>
            </a:schemeClr>
          </a:solidFill>
          <a:ln w="22225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SM Backgrounds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545B5A-BD50-B140-A9DA-77B56D83773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4272"/>
          <a:stretch/>
        </p:blipFill>
        <p:spPr>
          <a:xfrm>
            <a:off x="6672425" y="3904027"/>
            <a:ext cx="4901954" cy="598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94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78089D6-0326-7D42-ABB8-9A4CDDD36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06474"/>
          </a:xfrm>
          <a:solidFill>
            <a:schemeClr val="bg1">
              <a:lumMod val="95000"/>
            </a:schemeClr>
          </a:solidFill>
          <a:ln w="22225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Exclusion Limits</a:t>
            </a:r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ADB23EBF-4F03-1444-99FB-8822A70A8A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867" y="1628774"/>
            <a:ext cx="5859916" cy="4557713"/>
          </a:xfrm>
          <a:prstGeom prst="rect">
            <a:avLst/>
          </a:prstGeom>
        </p:spPr>
      </p:pic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A60920B9-7FDD-EB42-BF39-51BB5C53B2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6219" y="1504901"/>
            <a:ext cx="5667375" cy="516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519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87E870-7009-E44B-9880-88C830F267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The ATLAS Collaboration, </a:t>
            </a:r>
            <a:r>
              <a:rPr lang="en-US" sz="2000" i="1" dirty="0"/>
              <a:t>Search for new phenomena with top quark pairs in final states with one lepton, jets, and missing transverse momentum in 𝒑 𝒑 collisions at √ 𝒔 = 13 </a:t>
            </a:r>
            <a:r>
              <a:rPr lang="en-US" sz="2000" i="1" dirty="0" err="1"/>
              <a:t>TeV</a:t>
            </a:r>
            <a:r>
              <a:rPr lang="en-US" sz="2000" i="1" dirty="0"/>
              <a:t> with the ATLAS detector. </a:t>
            </a:r>
            <a:r>
              <a:rPr lang="en-US" sz="2000" dirty="0"/>
              <a:t>arXiv:2012.03799v1 [hep-ex] 7 Dec 2020</a:t>
            </a:r>
          </a:p>
          <a:p>
            <a:endParaRPr lang="en-US" sz="2000" dirty="0"/>
          </a:p>
          <a:p>
            <a:r>
              <a:rPr lang="en-US" sz="2000" dirty="0"/>
              <a:t>The CMS Collaboration, </a:t>
            </a:r>
            <a:r>
              <a:rPr lang="en-US" sz="2000" i="1" dirty="0"/>
              <a:t>Search for direct top squark pair production in events with one lepton, jets, and missing transverse momentum at 13 </a:t>
            </a:r>
            <a:r>
              <a:rPr lang="en-US" sz="2000" i="1" dirty="0" err="1"/>
              <a:t>TeV</a:t>
            </a:r>
            <a:r>
              <a:rPr lang="en-US" sz="2000" i="1" dirty="0"/>
              <a:t> with the CMS experiment. </a:t>
            </a:r>
            <a:r>
              <a:rPr lang="en-US" sz="2000" dirty="0"/>
              <a:t>arXiv:1912.08887v2 [hep-ex] 18 May 2020</a:t>
            </a:r>
          </a:p>
          <a:p>
            <a:endParaRPr lang="en-US" sz="2000" dirty="0"/>
          </a:p>
          <a:p>
            <a:r>
              <a:rPr lang="en-US" sz="2000" dirty="0"/>
              <a:t>Stephen P. Martin, </a:t>
            </a:r>
            <a:r>
              <a:rPr lang="en-US" sz="2000" i="1" dirty="0"/>
              <a:t>A Supersymmetry Primer. </a:t>
            </a:r>
            <a:r>
              <a:rPr lang="en-US" sz="2000" dirty="0" err="1"/>
              <a:t>arXiv:hep-ph</a:t>
            </a:r>
            <a:r>
              <a:rPr lang="en-US" sz="2000" dirty="0"/>
              <a:t>/9709356v7, 27 Jan 2016</a:t>
            </a:r>
            <a:endParaRPr lang="en-US" sz="2000" i="1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6081A48-48C8-A448-B319-E8B273AE6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06474"/>
          </a:xfrm>
          <a:solidFill>
            <a:schemeClr val="bg1">
              <a:lumMod val="95000"/>
            </a:schemeClr>
          </a:solidFill>
          <a:ln w="22225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References (so far)</a:t>
            </a:r>
          </a:p>
        </p:txBody>
      </p:sp>
    </p:spTree>
    <p:extLst>
      <p:ext uri="{BB962C8B-B14F-4D97-AF65-F5344CB8AC3E}">
        <p14:creationId xmlns:p14="http://schemas.microsoft.com/office/powerpoint/2010/main" val="11917739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364</Words>
  <Application>Microsoft Macintosh PowerPoint</Application>
  <PresentationFormat>Widescreen</PresentationFormat>
  <Paragraphs>44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Cambria Math</vt:lpstr>
      <vt:lpstr>Office Theme</vt:lpstr>
      <vt:lpstr>PowerPoint Presentation</vt:lpstr>
      <vt:lpstr>Why Supersymmetry?</vt:lpstr>
      <vt:lpstr>Stop Production</vt:lpstr>
      <vt:lpstr>Targeted Simplified Models</vt:lpstr>
      <vt:lpstr>SM Backgrounds</vt:lpstr>
      <vt:lpstr>Exclusion Limits</vt:lpstr>
      <vt:lpstr>References (so far)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Jasmine Coomber</dc:creator>
  <cp:lastModifiedBy>Jasmine Coomber</cp:lastModifiedBy>
  <cp:revision>19</cp:revision>
  <dcterms:created xsi:type="dcterms:W3CDTF">2021-03-14T16:35:28Z</dcterms:created>
  <dcterms:modified xsi:type="dcterms:W3CDTF">2021-03-14T21:56:33Z</dcterms:modified>
</cp:coreProperties>
</file>