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4"/>
  </p:sldMasterIdLst>
  <p:sldIdLst>
    <p:sldId id="257" r:id="rId5"/>
    <p:sldId id="262" r:id="rId6"/>
    <p:sldId id="267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4529"/>
    <a:srgbClr val="2B3922"/>
    <a:srgbClr val="2E3722"/>
    <a:srgbClr val="FCF7F1"/>
    <a:srgbClr val="B8D233"/>
    <a:srgbClr val="5CC6D6"/>
    <a:srgbClr val="F8D22F"/>
    <a:srgbClr val="F03F2B"/>
    <a:srgbClr val="3488A0"/>
    <a:srgbClr val="5790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19" autoAdjust="0"/>
  </p:normalViewPr>
  <p:slideViewPr>
    <p:cSldViewPr snapToGrid="0">
      <p:cViewPr varScale="1">
        <p:scale>
          <a:sx n="72" d="100"/>
          <a:sy n="72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04DB13E-F722-4ED6-BB00-556651E9528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26428D7-C6F3-473D-A360-A3F5C3E8728C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9103" y="2244830"/>
            <a:ext cx="8933796" cy="2437232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3000"/>
              </a:lnSpc>
              <a:defRPr lang="en-US" sz="68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9101" y="4682062"/>
            <a:ext cx="8936846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800" spc="8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6"/>
            <a:ext cx="1554480" cy="485546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EA0C0817-A112-4847-8014-A94B7D2A4EA3}" type="datetime1">
              <a:rPr lang="en-US" smtClean="0"/>
              <a:t>3/14/2021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629100" y="5177408"/>
            <a:ext cx="5730295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20" y="5177408"/>
            <a:ext cx="1955980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7770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32B432-ACDA-4023-A761-2BAB76577B62}" type="datetime1">
              <a:rPr lang="en-US" smtClean="0"/>
              <a:t>3/14/2021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3708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0A4A1889-E37C-4EC3-9E41-9DAD221CF389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 useBgFill="1"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9156" y="2275165"/>
            <a:ext cx="8933688" cy="2406895"/>
          </a:xfrm>
        </p:spPr>
        <p:txBody>
          <a:bodyPr anchor="ctr">
            <a:normAutofit/>
          </a:bodyPr>
          <a:lstStyle>
            <a:lvl1pPr algn="ctr">
              <a:lnSpc>
                <a:spcPct val="83000"/>
              </a:lnSpc>
              <a:defRPr lang="en-US" sz="68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683EB04-C23E-490C-A1A6-030CF79D23C8}"/>
              </a:ext>
            </a:extLst>
          </p:cNvPr>
          <p:cNvGrpSpPr/>
          <p:nvPr/>
        </p:nvGrpSpPr>
        <p:grpSpPr>
          <a:xfrm>
            <a:off x="5250180" y="1267730"/>
            <a:ext cx="1691640" cy="615934"/>
            <a:chOff x="5250180" y="1267730"/>
            <a:chExt cx="1691640" cy="615934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8A84C03-E1CA-4A4E-81D6-9BB0C335B7A0}"/>
                </a:ext>
              </a:extLst>
            </p:cNvPr>
            <p:cNvCxnSpPr/>
            <p:nvPr/>
          </p:nvCxnSpPr>
          <p:spPr>
            <a:xfrm>
              <a:off x="525018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4A26FB5A-D5D1-4DAB-AC43-7F51A7F2D197}"/>
                </a:ext>
              </a:extLst>
            </p:cNvPr>
            <p:cNvCxnSpPr/>
            <p:nvPr/>
          </p:nvCxnSpPr>
          <p:spPr>
            <a:xfrm>
              <a:off x="6941820" y="1267730"/>
              <a:ext cx="0" cy="612648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9303F14-E560-4C02-94F4-B4695FE26813}"/>
                </a:ext>
              </a:extLst>
            </p:cNvPr>
            <p:cNvCxnSpPr/>
            <p:nvPr/>
          </p:nvCxnSpPr>
          <p:spPr>
            <a:xfrm>
              <a:off x="5250180" y="1883664"/>
              <a:ext cx="1691640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rgbClr val="FFFFFF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9156" y="4682062"/>
            <a:ext cx="8939784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800">
                <a:solidFill>
                  <a:schemeClr val="tx1">
                    <a:lumMod val="95000"/>
                    <a:lumOff val="5000"/>
                  </a:schemeClr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18760" y="1344502"/>
            <a:ext cx="1554480" cy="498781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D9C646AA-F36E-4540-911D-FFFC0A0EF24A}" type="datetime1">
              <a:rPr lang="en-US" smtClean="0"/>
              <a:t>3/14/2021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29157" y="5177408"/>
            <a:ext cx="5660134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177408"/>
            <a:ext cx="1958339" cy="22860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60714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61760" y="2103120"/>
            <a:ext cx="466344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186D26-FA5F-4637-B602-B7C2DC34CFD4}" type="datetime1">
              <a:rPr lang="en-US" smtClean="0"/>
              <a:t>3/14/2021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46721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 i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92472"/>
            <a:ext cx="4663440" cy="3163825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58712" y="2074334"/>
            <a:ext cx="4663440" cy="640080"/>
          </a:xfrm>
        </p:spPr>
        <p:txBody>
          <a:bodyPr anchor="ctr">
            <a:normAutofit/>
          </a:bodyPr>
          <a:lstStyle>
            <a:lvl1pPr marL="0" indent="0" algn="l">
              <a:spcBef>
                <a:spcPts val="0"/>
              </a:spcBef>
              <a:buNone/>
              <a:defRPr sz="1900" b="1">
                <a:solidFill>
                  <a:schemeClr val="tx1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58712" y="2792471"/>
            <a:ext cx="4663440" cy="3164509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7F15D8-96D1-4781-BC50-CA8A088B2FE4}" type="datetime1">
              <a:rPr lang="en-US" smtClean="0"/>
              <a:t>3/14/2021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9607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96C99-B8F8-4528-BD05-0E16E943DC09}" type="datetime1">
              <a:rPr lang="en-US" smtClean="0"/>
              <a:t>3/14/2021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74131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636942-C211-4B28-8DBD-C953E00AF71B}" type="datetime1">
              <a:rPr lang="en-US" smtClean="0"/>
              <a:t>3/14/2021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72471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D5E1BBF9-8BEF-4353-BA68-30AAF9EBD8D8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941C21-2A5D-4912-AB06-1BB0C0EB6AE1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200" y="607392"/>
            <a:ext cx="3161963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32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68580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58200" y="2336800"/>
            <a:ext cx="3161963" cy="36068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88000" y="6035040"/>
            <a:ext cx="1955800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7E8D12A6-918A-48BD-8CB9-CA713993B0EA}" type="datetime1">
              <a:rPr lang="en-US" smtClean="0"/>
              <a:t>3/14/2021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685801" y="6035040"/>
            <a:ext cx="4584700" cy="36576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3435" cy="365760"/>
          </a:xfrm>
        </p:spPr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8602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E687CA98-D9C7-497F-A1DA-7D22F8753BCE}"/>
              </a:ext>
            </a:extLst>
          </p:cNvPr>
          <p:cNvSpPr/>
          <p:nvPr/>
        </p:nvSpPr>
        <p:spPr>
          <a:xfrm>
            <a:off x="8119870" y="237744"/>
            <a:ext cx="3826596" cy="6382512"/>
          </a:xfrm>
          <a:prstGeom prst="rect">
            <a:avLst/>
          </a:prstGeom>
          <a:solidFill>
            <a:schemeClr val="bg1">
              <a:lumMod val="85000"/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7696201" cy="6382512"/>
          </a:xfr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662337" y="6035040"/>
            <a:ext cx="2071963" cy="365760"/>
          </a:xfrm>
        </p:spPr>
        <p:txBody>
          <a:bodyPr/>
          <a:lstStyle>
            <a:lvl1pPr>
              <a:defRPr b="1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E778CE86-875F-4587-BCF6-FA054AFC0D53}" type="datetime1">
              <a:rPr lang="en-US" smtClean="0"/>
              <a:pPr/>
              <a:t>3/14/2021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12648" y="6035040"/>
            <a:ext cx="4588002" cy="365760"/>
          </a:xfrm>
        </p:spPr>
        <p:txBody>
          <a:bodyPr/>
          <a:lstStyle>
            <a:lvl1pPr marL="0" algn="r" defTabSz="914400" rtl="0" eaLnBrk="1" latinLnBrk="0" hangingPunct="1">
              <a:defRPr lang="en-US" sz="1000" b="1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pPr algn="l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035040"/>
            <a:ext cx="1225296" cy="365760"/>
          </a:xfrm>
        </p:spPr>
        <p:txBody>
          <a:bodyPr/>
          <a:lstStyle/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8B3D8CC-BB13-41A5-8F34-B8E84A4F9534}"/>
              </a:ext>
            </a:extLst>
          </p:cNvPr>
          <p:cNvSpPr/>
          <p:nvPr/>
        </p:nvSpPr>
        <p:spPr>
          <a:xfrm>
            <a:off x="8254660" y="374904"/>
            <a:ext cx="3557016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77250" y="603504"/>
            <a:ext cx="3144774" cy="164592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2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77250" y="2386584"/>
            <a:ext cx="3144774" cy="3511296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782230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E94681D-2A4C-4A8D-B9B5-31D440D0328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1">
              <a:lumMod val="75000"/>
              <a:alpha val="60000"/>
            </a:schemeClr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85000"/>
                <a:lumOff val="15000"/>
              </a:schemeClr>
            </a:solidFill>
            <a:prstDash val="solid"/>
            <a:miter lim="800000"/>
          </a:ln>
          <a:effectLst/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849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56794" y="6035040"/>
            <a:ext cx="2893045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F6FA2B21-3FCD-4721-B95C-427943F61125}" type="datetime1">
              <a:rPr lang="en-US" smtClean="0"/>
              <a:t>3/14/2021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6800" y="6035040"/>
            <a:ext cx="58166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8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87000" y="6035040"/>
            <a:ext cx="838200" cy="3657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4B7E4EF-A1BD-40F4-AB7B-04F084DD991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1577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65" r:id="rId5"/>
    <p:sldLayoutId id="2147483671" r:id="rId6"/>
    <p:sldLayoutId id="2147483672" r:id="rId7"/>
    <p:sldLayoutId id="2147483662" r:id="rId8"/>
    <p:sldLayoutId id="2147483663" r:id="rId9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000" i="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1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3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bstract image">
            <a:extLst>
              <a:ext uri="{FF2B5EF4-FFF2-40B4-BE49-F238E27FC236}">
                <a16:creationId xmlns:a16="http://schemas.microsoft.com/office/drawing/2014/main" id="{8045422F-7258-40AC-BD2E-2469AA44892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82" name="Rectangle 81">
            <a:extLst>
              <a:ext uri="{FF2B5EF4-FFF2-40B4-BE49-F238E27FC236}">
                <a16:creationId xmlns:a16="http://schemas.microsoft.com/office/drawing/2014/main" id="{2644B391-9BFE-445C-A9EC-F544BB85FB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95067" y="1808532"/>
            <a:ext cx="5452527" cy="3240936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 cap="sq" cmpd="sng" algn="ctr">
            <a:noFill/>
            <a:prstDash val="solid"/>
            <a:miter lim="800000"/>
          </a:ln>
          <a:effectLst/>
        </p:spPr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80F26E69-87D9-4655-AE7B-280A87AA3C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61010" y="1975104"/>
            <a:ext cx="5120640" cy="2907792"/>
          </a:xfrm>
          <a:prstGeom prst="rect">
            <a:avLst/>
          </a:prstGeom>
          <a:noFill/>
          <a:ln w="6350" cap="sq" cmpd="sng" algn="ctr">
            <a:solidFill>
              <a:schemeClr val="tx1"/>
            </a:solidFill>
            <a:prstDash val="solid"/>
            <a:miter lim="800000"/>
          </a:ln>
          <a:effectLst>
            <a:softEdge rad="0"/>
          </a:effectLst>
        </p:spPr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C3B467-088C-4F3D-A9A7-105C4E1E20C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61010" y="1975104"/>
            <a:ext cx="5120639" cy="2020884"/>
          </a:xfrm>
        </p:spPr>
        <p:txBody>
          <a:bodyPr>
            <a:normAutofit fontScale="90000"/>
          </a:bodyPr>
          <a:lstStyle/>
          <a:p>
            <a:r>
              <a:rPr lang="en-US" sz="4400" dirty="0">
                <a:solidFill>
                  <a:schemeClr val="tx1"/>
                </a:solidFill>
              </a:rPr>
              <a:t>Exploring The zoo of dark matter candidates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722DDC-8EEE-4A06-8DFE-B44871EAA2C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33793" y="3995988"/>
            <a:ext cx="4775075" cy="886908"/>
          </a:xfrm>
        </p:spPr>
        <p:txBody>
          <a:bodyPr>
            <a:normAutofit fontScale="85000" lnSpcReduction="20000"/>
          </a:bodyPr>
          <a:lstStyle/>
          <a:p>
            <a:pPr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</a:rPr>
              <a:t>Luke Detraux </a:t>
            </a:r>
          </a:p>
          <a:p>
            <a:pPr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</a:rPr>
              <a:t>Churchill College</a:t>
            </a:r>
          </a:p>
          <a:p>
            <a:pPr>
              <a:spcAft>
                <a:spcPts val="600"/>
              </a:spcAft>
            </a:pPr>
            <a:r>
              <a:rPr lang="en-US" dirty="0">
                <a:solidFill>
                  <a:schemeClr val="tx1"/>
                </a:solidFill>
              </a:rPr>
              <a:t>ld559</a:t>
            </a:r>
          </a:p>
        </p:txBody>
      </p:sp>
    </p:spTree>
    <p:extLst>
      <p:ext uri="{BB962C8B-B14F-4D97-AF65-F5344CB8AC3E}">
        <p14:creationId xmlns:p14="http://schemas.microsoft.com/office/powerpoint/2010/main" val="258428075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64D5F8-7637-47D8-B8BD-4EB2C46E09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Dark Matter: Brief History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096F65-D22B-4ADE-BEDD-0790D251CA5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2098" y="2014194"/>
            <a:ext cx="6597794" cy="3849624"/>
          </a:xfrm>
        </p:spPr>
        <p:txBody>
          <a:bodyPr>
            <a:normAutofit/>
          </a:bodyPr>
          <a:lstStyle/>
          <a:p>
            <a:r>
              <a:rPr lang="en-GB" dirty="0"/>
              <a:t>1970s - Vera Rubin measures angular velocity of spiral galaxies as a function of radius. Angular velocity constant, independent of radius. Concludes galaxies have additional mass holding them together, that cant be detected.</a:t>
            </a:r>
          </a:p>
          <a:p>
            <a:r>
              <a:rPr lang="en-GB" dirty="0"/>
              <a:t>Hubble telescope detects Dark Matter clumps from gravitational lensing. </a:t>
            </a:r>
          </a:p>
          <a:p>
            <a:r>
              <a:rPr lang="en-GB" dirty="0"/>
              <a:t>Anisotropic Cosmic Microwave Background Radiation discovered. Angular Power spectrum shows acoustic peaks that fit with a model involving Dark Matter.</a:t>
            </a:r>
          </a:p>
          <a:p>
            <a:r>
              <a:rPr lang="en-GB" dirty="0"/>
              <a:t>85% of mass in Universe is Dark Matter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67CAAEB-D97E-4114-A6A0-BB9095A8ED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4033" y="648925"/>
            <a:ext cx="3479998" cy="258557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3EA2C56-48BB-48B2-8451-7BED336524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1228" y="3429000"/>
            <a:ext cx="2925608" cy="2925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81732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42E8A7-6546-497F-A997-7550C4721B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1191" y="2743200"/>
            <a:ext cx="6049617" cy="1371600"/>
          </a:xfrm>
        </p:spPr>
        <p:txBody>
          <a:bodyPr/>
          <a:lstStyle/>
          <a:p>
            <a:r>
              <a:rPr lang="en-GB" dirty="0"/>
              <a:t>So What is Dark Matter?</a:t>
            </a:r>
          </a:p>
        </p:txBody>
      </p:sp>
    </p:spTree>
    <p:extLst>
      <p:ext uri="{BB962C8B-B14F-4D97-AF65-F5344CB8AC3E}">
        <p14:creationId xmlns:p14="http://schemas.microsoft.com/office/powerpoint/2010/main" val="1671169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BC8FA5-E4D5-43FD-8F83-07C7FD1AFB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</p:spPr>
        <p:txBody>
          <a:bodyPr anchor="ctr">
            <a:normAutofit/>
          </a:bodyPr>
          <a:lstStyle/>
          <a:p>
            <a:r>
              <a:rPr lang="en-GB" dirty="0"/>
              <a:t>WIMPs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CAE954-A053-4514-B6CF-651934EB762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663440" cy="374904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GB" sz="1700" dirty="0"/>
              <a:t>Weakly Interacting Massive Particles  - only interact via gravity (and possibly non-Standard model forces)</a:t>
            </a:r>
          </a:p>
          <a:p>
            <a:pPr>
              <a:lnSpc>
                <a:spcPct val="100000"/>
              </a:lnSpc>
            </a:pPr>
            <a:r>
              <a:rPr lang="en-GB" sz="1700" dirty="0"/>
              <a:t>Mass: 10–100 GeV</a:t>
            </a:r>
          </a:p>
          <a:p>
            <a:pPr>
              <a:lnSpc>
                <a:spcPct val="100000"/>
              </a:lnSpc>
            </a:pPr>
            <a:r>
              <a:rPr lang="en-GB" sz="1700" dirty="0"/>
              <a:t>WIMP miracle – supersymmetry predicts a good candidate for a WIMP. Lightest supersymmetric partner is stable and lies in the correct mass range</a:t>
            </a:r>
          </a:p>
          <a:p>
            <a:pPr>
              <a:lnSpc>
                <a:spcPct val="100000"/>
              </a:lnSpc>
            </a:pPr>
            <a:r>
              <a:rPr lang="en-GB" sz="1700" dirty="0"/>
              <a:t>Experiments: Xenon Time Projection Chamber surrounded by photomultiplier tubes</a:t>
            </a:r>
          </a:p>
          <a:p>
            <a:pPr>
              <a:lnSpc>
                <a:spcPct val="100000"/>
              </a:lnSpc>
            </a:pPr>
            <a:r>
              <a:rPr lang="en-GB" sz="1700" dirty="0"/>
              <a:t>Results: No WIMPs found!</a:t>
            </a:r>
          </a:p>
          <a:p>
            <a:pPr>
              <a:lnSpc>
                <a:spcPct val="100000"/>
              </a:lnSpc>
            </a:pPr>
            <a:endParaRPr lang="en-GB" sz="17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CA26F70-5641-45DB-B171-A06E50B210CB}"/>
              </a:ext>
            </a:extLst>
          </p:cNvPr>
          <p:cNvPicPr/>
          <p:nvPr/>
        </p:nvPicPr>
        <p:blipFill rotWithShape="1">
          <a:blip r:embed="rId2"/>
          <a:srcRect l="15378" t="36605" r="53099" b="13851"/>
          <a:stretch/>
        </p:blipFill>
        <p:spPr bwMode="auto">
          <a:xfrm>
            <a:off x="5730240" y="585238"/>
            <a:ext cx="3259015" cy="30301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5A5C86F-0FBD-45CF-9FF0-AD46203B4926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81" t="25985" r="29068" b="26158"/>
          <a:stretch/>
        </p:blipFill>
        <p:spPr bwMode="auto">
          <a:xfrm>
            <a:off x="7877909" y="3123028"/>
            <a:ext cx="3843710" cy="322710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307372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C21C48-551D-4361-AA83-1CBB10BD68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642594"/>
            <a:ext cx="4446105" cy="1371600"/>
          </a:xfrm>
        </p:spPr>
        <p:txBody>
          <a:bodyPr anchor="ctr">
            <a:normAutofit/>
          </a:bodyPr>
          <a:lstStyle/>
          <a:p>
            <a:r>
              <a:rPr lang="en-GB" dirty="0"/>
              <a:t>Axions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AEA1F88-3E13-4A61-B46A-D6F81303B970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1069848" y="2074334"/>
                <a:ext cx="4562326" cy="3881963"/>
              </a:xfrm>
            </p:spPr>
            <p:txBody>
              <a:bodyPr>
                <a:normAutofit/>
              </a:bodyPr>
              <a:lstStyle/>
              <a:p>
                <a:r>
                  <a:rPr lang="en-GB" dirty="0"/>
                  <a:t>First proposed to solve the Strong CP problem.</a:t>
                </a:r>
              </a:p>
              <a:p>
                <a:r>
                  <a:rPr lang="en-GB" dirty="0"/>
                  <a:t>Axion mass has a large possible range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−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−7</m:t>
                        </m:r>
                      </m:sup>
                    </m:sSup>
                  </m:oMath>
                </a14:m>
                <a:r>
                  <a:rPr lang="en-GB" dirty="0"/>
                  <a:t>eV (very light)</a:t>
                </a:r>
              </a:p>
              <a:p>
                <a:r>
                  <a:rPr lang="en-GB" dirty="0"/>
                  <a:t>Axions produced by </a:t>
                </a:r>
                <a:r>
                  <a:rPr lang="en-GB" dirty="0" err="1"/>
                  <a:t>Primakoff</a:t>
                </a:r>
                <a:r>
                  <a:rPr lang="en-GB" dirty="0"/>
                  <a:t> production (high energy photons), and can interact with EM radiation. </a:t>
                </a:r>
              </a:p>
              <a:p>
                <a:pPr marL="0" indent="0">
                  <a:buNone/>
                </a:pPr>
                <a:endParaRPr lang="en-GB" dirty="0"/>
              </a:p>
              <a:p>
                <a:pPr marL="0" indent="0">
                  <a:buNone/>
                </a:pPr>
                <a:r>
                  <a:rPr lang="en-GB" dirty="0"/>
                  <a:t>Results: No axions found!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9AEA1F88-3E13-4A61-B46A-D6F81303B97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1069848" y="2074334"/>
                <a:ext cx="4562326" cy="3881963"/>
              </a:xfrm>
              <a:blipFill>
                <a:blip r:embed="rId2"/>
                <a:stretch>
                  <a:fillRect l="-1203" t="-7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BFFC9791-CAC9-4463-818A-B869EF5D3FA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835796" y="402768"/>
            <a:ext cx="4663440" cy="640080"/>
          </a:xfrm>
        </p:spPr>
        <p:txBody>
          <a:bodyPr/>
          <a:lstStyle/>
          <a:p>
            <a:r>
              <a:rPr lang="en-US" b="0" dirty="0"/>
              <a:t>CAST Experiment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F1345B8-BF42-414D-809E-FC9BF4E4B2BE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58" t="53281" r="25800" b="19963"/>
          <a:stretch/>
        </p:blipFill>
        <p:spPr bwMode="auto">
          <a:xfrm>
            <a:off x="5512905" y="882023"/>
            <a:ext cx="5976730" cy="22304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D1803C2-B4C8-48A7-9950-87F18683216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4674" t="37232" r="33805" b="13130"/>
          <a:stretch/>
        </p:blipFill>
        <p:spPr>
          <a:xfrm>
            <a:off x="5512905" y="3147411"/>
            <a:ext cx="5976730" cy="3307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13797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92E30A-FD57-4BC3-AE35-6F4AC3150D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Sterile Neutrinos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220CD2-4DD1-4320-AE1E-AADD49DCA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66799" y="2103120"/>
            <a:ext cx="5227983" cy="3849624"/>
          </a:xfrm>
        </p:spPr>
        <p:txBody>
          <a:bodyPr/>
          <a:lstStyle/>
          <a:p>
            <a:r>
              <a:rPr lang="en-GB" dirty="0"/>
              <a:t>Neutrino Oscillations provided evidence neutrinos have mass.</a:t>
            </a:r>
          </a:p>
          <a:p>
            <a:r>
              <a:rPr lang="en-GB" dirty="0"/>
              <a:t>The oscillations of mass are inconsistent with there being 3 modes. </a:t>
            </a:r>
          </a:p>
          <a:p>
            <a:r>
              <a:rPr lang="en-GB" dirty="0"/>
              <a:t>Possible right handed neutrino that don’t interact via the weak force – sterile neutrinos. </a:t>
            </a:r>
          </a:p>
          <a:p>
            <a:r>
              <a:rPr lang="en-GB" dirty="0"/>
              <a:t>Mass: 100-1000KeV (Standard Model neutrinos &lt;0.12 eV)</a:t>
            </a:r>
          </a:p>
          <a:p>
            <a:r>
              <a:rPr lang="en-GB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Experiment: Electron Capture decay of the </a:t>
            </a:r>
            <a:r>
              <a:rPr lang="en-GB" sz="1400" baseline="30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r>
              <a:rPr lang="en-GB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Be nucleus to the </a:t>
            </a:r>
            <a:r>
              <a:rPr lang="en-GB" sz="1400" baseline="30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r>
              <a:rPr lang="en-GB" sz="14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Li nucleus; LSND</a:t>
            </a:r>
            <a:endParaRPr lang="en-GB" sz="1400" dirty="0"/>
          </a:p>
          <a:p>
            <a:r>
              <a:rPr lang="en-GB" dirty="0"/>
              <a:t>Result: No heavy neutrinos found!</a:t>
            </a:r>
          </a:p>
          <a:p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2ECF665-0FF3-4917-8DD9-07A930EEB0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0241" y="616090"/>
            <a:ext cx="1594829" cy="1371600"/>
          </a:xfrm>
          <a:prstGeom prst="rect">
            <a:avLst/>
          </a:prstGeom>
        </p:spPr>
      </p:pic>
      <p:pic>
        <p:nvPicPr>
          <p:cNvPr id="1026" name="Picture 2" descr="See the source image">
            <a:extLst>
              <a:ext uri="{FF2B5EF4-FFF2-40B4-BE49-F238E27FC236}">
                <a16:creationId xmlns:a16="http://schemas.microsoft.com/office/drawing/2014/main" id="{675A3770-5AF6-4031-8951-6CEA39C35E0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4599" y="4027932"/>
            <a:ext cx="4190172" cy="249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A40BBE7B-1D1D-40D8-8FDF-259B7E29959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8639" y="550104"/>
            <a:ext cx="3838847" cy="3477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2464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0C9E97-DC35-43C9-8747-8ED5AA323A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Conclusions?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1A7229-F08B-4C7D-94AE-F1273083F4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search continues…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1E7ED9-C5D1-494F-A93B-126B140549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99766" y="642594"/>
            <a:ext cx="2142126" cy="217094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F729280-7042-4887-8D00-8B34E9D4C4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85" y="440119"/>
            <a:ext cx="4180115" cy="177654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9CDAF06-6ADB-4EA8-A957-C490788A52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86045" y="3869920"/>
            <a:ext cx="4055847" cy="247786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3045EA7-D2D0-42FC-B05D-3EBF8EC111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24297" y="1778495"/>
            <a:ext cx="2514275" cy="232086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52A2FA0-CA1A-4197-81E7-2F739C2D6C6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8187" y="3107471"/>
            <a:ext cx="2228850" cy="282108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9FFA317-D068-446C-8C55-E26F6182539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14883" y="2938930"/>
            <a:ext cx="4471162" cy="3310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70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avonVTI">
  <a:themeElements>
    <a:clrScheme name="FIVE">
      <a:dk1>
        <a:sysClr val="windowText" lastClr="000000"/>
      </a:dk1>
      <a:lt1>
        <a:sysClr val="window" lastClr="FFFFFF"/>
      </a:lt1>
      <a:dk2>
        <a:srgbClr val="505046"/>
      </a:dk2>
      <a:lt2>
        <a:srgbClr val="F5F6F4"/>
      </a:lt2>
      <a:accent1>
        <a:srgbClr val="57903F"/>
      </a:accent1>
      <a:accent2>
        <a:srgbClr val="F03F2B"/>
      </a:accent2>
      <a:accent3>
        <a:srgbClr val="3488A0"/>
      </a:accent3>
      <a:accent4>
        <a:srgbClr val="F8D22F"/>
      </a:accent4>
      <a:accent5>
        <a:srgbClr val="5CC6D6"/>
      </a:accent5>
      <a:accent6>
        <a:srgbClr val="B8D233"/>
      </a:accent6>
      <a:hlink>
        <a:srgbClr val="00B0F0"/>
      </a:hlink>
      <a:folHlink>
        <a:srgbClr val="B2B2B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avo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iginal 5_01_Win32" id="{77344C68-A3F1-476B-8680-97D7F429B46B}" vid="{89780073-58E8-4DFF-BF29-BA99F8052841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a410dd7f93c95333ffa1b60ed6adedd1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a936d9baba76aa3866493feff160faab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2D276E62-80A3-44DD-9BCC-97ED2B99B57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DB58277-F8DF-46FF-84EC-EF41B835E69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37651BA-F45C-4845-9AB3-E0A65B39F5E1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{AED34CB9-2EA3-4722-B253-D9FA128EFCE9}tf78438558_win32</Template>
  <TotalTime>556</TotalTime>
  <Words>289</Words>
  <Application>Microsoft Office PowerPoint</Application>
  <PresentationFormat>Widescreen</PresentationFormat>
  <Paragraphs>32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Cambria Math</vt:lpstr>
      <vt:lpstr>Century Gothic</vt:lpstr>
      <vt:lpstr>Garamond</vt:lpstr>
      <vt:lpstr>SavonVTI</vt:lpstr>
      <vt:lpstr>Exploring The zoo of dark matter candidates</vt:lpstr>
      <vt:lpstr>Dark Matter: Brief History</vt:lpstr>
      <vt:lpstr>So What is Dark Matter?</vt:lpstr>
      <vt:lpstr>WIMPs</vt:lpstr>
      <vt:lpstr>Axions</vt:lpstr>
      <vt:lpstr>Sterile Neutrinos</vt:lpstr>
      <vt:lpstr>Conclusions?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Exploring The zoo of dark matter candidates</dc:title>
  <dc:creator>Luke Detraux</dc:creator>
  <cp:lastModifiedBy>Luke Detraux</cp:lastModifiedBy>
  <cp:revision>24</cp:revision>
  <dcterms:created xsi:type="dcterms:W3CDTF">2021-03-10T11:31:05Z</dcterms:created>
  <dcterms:modified xsi:type="dcterms:W3CDTF">2021-03-14T18:32:37Z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