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2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713"/>
  </p:normalViewPr>
  <p:slideViewPr>
    <p:cSldViewPr snapToGrid="0" snapToObjects="1">
      <p:cViewPr varScale="1">
        <p:scale>
          <a:sx n="114" d="100"/>
          <a:sy n="114" d="100"/>
        </p:scale>
        <p:origin x="4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2657D-24A8-DE49-B647-0AA84DC690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4CB067-8305-DF43-A77E-B512B7BAFA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5CCBB9-7555-E348-A771-D69807BBD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E0F-608C-EA45-8201-B2C4FBE8793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D1B0E-D416-8E48-8747-DAD79E346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20E2D6-67E9-AC4E-8B53-D48DCD4F7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2C52F-1B06-EB45-9A62-DEB8105250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555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6141F-239B-0A42-9E53-8C78133E1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9C03B4-C5AF-9E46-B3E2-81FE581D23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EF9E6-26CE-EE4F-B454-442FD93F5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E0F-608C-EA45-8201-B2C4FBE8793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6B49B-076A-6849-ACAD-45C59AE58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E81A-ADCD-4342-9342-BA21251DA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2C52F-1B06-EB45-9A62-DEB8105250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582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27D3EB-1DA7-044A-AD16-D015E4517B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A8E8FC-D7BC-4B45-AD68-006411E516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F46306-7D7F-AE46-AFFE-FC2E5876C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E0F-608C-EA45-8201-B2C4FBE8793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3D909-4DA6-4445-8429-81F7E1B3B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533E4-9601-514C-B068-966A453B8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2C52F-1B06-EB45-9A62-DEB8105250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513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47441-DA04-0447-806F-14F50D944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2EEA5-85A1-B044-B5D8-7368BAF0D7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3809E-4E53-9646-8EFE-E84089F86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E0F-608C-EA45-8201-B2C4FBE8793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70E58-D6A4-F84B-8CD5-B64DD8169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98D46-DFD7-5B46-B898-87EB19629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2C52F-1B06-EB45-9A62-DEB8105250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928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6A5A0-C5E8-C140-91D7-D137830AC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905DE1-4118-C442-9330-ADF9FEE0C2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4B9119-FE99-8043-9E8D-6FA83D828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E0F-608C-EA45-8201-B2C4FBE8793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7EEB57-B9D0-BC42-9455-2A3812A78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89CC2D-A4AF-164D-BCEC-2B26BB21A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2C52F-1B06-EB45-9A62-DEB8105250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024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DF320-A0D0-934B-BBEF-A75F0ED29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552D6B-56A5-5647-8342-66E0B00016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883BBD-FC01-2E42-8D5A-12EFC5FFD8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CE8467-3DFC-C24A-8EAB-B82726A11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E0F-608C-EA45-8201-B2C4FBE8793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DA1D72-EC1D-8B49-AA44-DCF7065B1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FF95FD-2956-DC41-8ED6-3E22EE040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2C52F-1B06-EB45-9A62-DEB8105250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683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16B4A-AA7A-1645-8E91-1D55F865B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E6D1F3-5F1E-0547-99F7-DF85159C61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FCFECC-36A0-7D4F-A8B3-5EB7471D05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AEE214-FD8A-C447-9CCB-C44F3295A8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443DBF-7470-5C49-A71B-B5AAB00390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AC19DD6-605C-7B49-945A-AAFFD8131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E0F-608C-EA45-8201-B2C4FBE8793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768200-428A-CA48-9A28-41A18A0C8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EC15AE-69EA-AC44-B69D-6363BF5C1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2C52F-1B06-EB45-9A62-DEB8105250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21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6B8ED-4EDF-D24E-9A6A-815104B78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B4F4ED-EEEA-8F43-B9EF-2A47A996D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E0F-608C-EA45-8201-B2C4FBE8793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5E4617-4075-C54C-A416-8D6492EB9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BB2A28-E68B-F54E-8C2B-83D5FFB0C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2C52F-1B06-EB45-9A62-DEB8105250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989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1ED23E-9EC7-9041-85C4-BFBBE1198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E0F-608C-EA45-8201-B2C4FBE8793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BEFDA6-5873-664F-841C-BD3E3AD84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165967-8C4D-084A-939A-497793F72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2C52F-1B06-EB45-9A62-DEB8105250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39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5671E-7B8B-6C4E-9214-6820D1D97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18A37-9A8A-6B40-B070-DA625FA7D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0F4308-BD93-F64B-BB51-0290BFF31F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19F496-D659-D047-A1C7-829E05FE4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E0F-608C-EA45-8201-B2C4FBE8793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E152F4-C488-1D4C-9581-226B96960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CA01ED-6DCC-C643-B748-7B31DD022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2C52F-1B06-EB45-9A62-DEB8105250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52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D1D9B-73C5-DF40-9872-6D988375B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29DFCD-2A78-C347-A0E5-ECDD6A4D15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E4F3CB-8628-F248-8EA5-9169F85776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C52534-091F-D749-B466-90933982E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2E0F-608C-EA45-8201-B2C4FBE8793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7322C5-5388-7942-B0B7-86FAF698F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9B9764-D36D-4546-AA7C-C7F7E2A7D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2C52F-1B06-EB45-9A62-DEB8105250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103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7F348F-0CCD-1C47-8E64-B43AD1966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71AE29-AAB2-5045-820B-6073AB53AB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2EFC5-D642-014A-A1AB-BE28A46382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F2E0F-608C-EA45-8201-B2C4FBE8793F}" type="datetimeFigureOut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EF6CD5-3781-4C4E-BCF4-01E7A5DEA5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65DF3-665B-8540-AF59-709A6AD0A9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2C52F-1B06-EB45-9A62-DEB8105250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696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94266-DAA2-D040-AC20-20CBA673DC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can we learn from gravitational waves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EACF94-D02F-5342-BE55-F9496CB999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Helena Chen</a:t>
            </a:r>
          </a:p>
          <a:p>
            <a:endParaRPr lang="en-US" dirty="0"/>
          </a:p>
          <a:p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March, 2021</a:t>
            </a:r>
          </a:p>
        </p:txBody>
      </p:sp>
    </p:spTree>
    <p:extLst>
      <p:ext uri="{BB962C8B-B14F-4D97-AF65-F5344CB8AC3E}">
        <p14:creationId xmlns:p14="http://schemas.microsoft.com/office/powerpoint/2010/main" val="3892761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936A7-CC7F-A54C-9987-ED12CA1BC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Introduction: what are gravitational waves?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3EDECF-E378-7742-B05B-131C8F320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Wave solutions to </a:t>
            </a:r>
            <a:r>
              <a:rPr lang="en-GB" dirty="0"/>
              <a:t>linearised Einstein field equations: transverse waves travelling at speed of light, generated by accelerating masses</a:t>
            </a:r>
          </a:p>
          <a:p>
            <a:r>
              <a:rPr lang="en-GB" dirty="0"/>
              <a:t>Physical waves: transport energy as gravitational radiation</a:t>
            </a:r>
          </a:p>
          <a:p>
            <a:r>
              <a:rPr lang="en-US" dirty="0"/>
              <a:t>First predicted in 1916 by Einstein after the formulation of the field equations of general relativity</a:t>
            </a:r>
          </a:p>
          <a:p>
            <a:r>
              <a:rPr lang="en-US" dirty="0"/>
              <a:t>First successful detection by LIGO in 2015</a:t>
            </a:r>
          </a:p>
        </p:txBody>
      </p:sp>
    </p:spTree>
    <p:extLst>
      <p:ext uri="{BB962C8B-B14F-4D97-AF65-F5344CB8AC3E}">
        <p14:creationId xmlns:p14="http://schemas.microsoft.com/office/powerpoint/2010/main" val="743741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BAE67-CA4A-6040-B623-BA444A30B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Important GW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A6383-4240-E940-BBD1-A94151957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GW150914: first observation of GW from a binary black hole </a:t>
            </a:r>
            <a:r>
              <a:rPr lang="en-US" dirty="0" err="1"/>
              <a:t>inspiral</a:t>
            </a:r>
            <a:endParaRPr lang="en-US" dirty="0"/>
          </a:p>
          <a:p>
            <a:r>
              <a:rPr lang="en-US" dirty="0"/>
              <a:t>GW170817: first observation from a binary neutron star </a:t>
            </a:r>
            <a:r>
              <a:rPr lang="en-US" dirty="0" err="1"/>
              <a:t>inspiral</a:t>
            </a:r>
            <a:r>
              <a:rPr lang="en-US" dirty="0"/>
              <a:t>, and first joint gravitational and electromagnetic observation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9395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22911-9CA1-D94F-9532-F3291B2CB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GW150914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A40509-62E1-8A4C-91AF-E479C2E3B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84182"/>
            <a:ext cx="5054340" cy="40636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9324F4-4F58-9A4A-8BC1-AD5F9F123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3277" y="1690688"/>
            <a:ext cx="4650678" cy="465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261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A1B94-4C92-6E4D-8FE7-64E2C2300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we learn from gravitational waves?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217B1F-2CE0-BA43-ACF7-ABDE6FCD52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 of general relativity</a:t>
            </a:r>
          </a:p>
          <a:p>
            <a:r>
              <a:rPr lang="en-US" dirty="0"/>
              <a:t>In studying of compact binary </a:t>
            </a:r>
            <a:r>
              <a:rPr lang="en-US" dirty="0" err="1"/>
              <a:t>inspirals</a:t>
            </a:r>
            <a:endParaRPr lang="en-US" dirty="0"/>
          </a:p>
          <a:p>
            <a:pPr lvl="1"/>
            <a:r>
              <a:rPr lang="en-US" dirty="0"/>
              <a:t>GW150914: able to characterize the eight intrinsic parameters of the two merging black holes and nine additional parameters describing the binary</a:t>
            </a:r>
          </a:p>
          <a:p>
            <a:r>
              <a:rPr lang="en-US" dirty="0"/>
              <a:t>determination of cosmological parameters</a:t>
            </a:r>
          </a:p>
          <a:p>
            <a:pPr lvl="1"/>
            <a:r>
              <a:rPr lang="en-US" dirty="0"/>
              <a:t>GW170817: provides an independent method of measuring the Hubble constant (</a:t>
            </a:r>
            <a:r>
              <a:rPr lang="en-US" i="1" dirty="0"/>
              <a:t>H</a:t>
            </a:r>
            <a:r>
              <a:rPr lang="en-US" i="1" baseline="-25000" dirty="0"/>
              <a:t>0</a:t>
            </a:r>
            <a:r>
              <a:rPr lang="en-US" dirty="0"/>
              <a:t> = 70</a:t>
            </a:r>
            <a:r>
              <a:rPr lang="en-US" baseline="30000" dirty="0"/>
              <a:t>+12</a:t>
            </a:r>
            <a:r>
              <a:rPr lang="en-US" baseline="-25000" dirty="0"/>
              <a:t>-8</a:t>
            </a:r>
            <a:r>
              <a:rPr lang="en-US" dirty="0"/>
              <a:t> km s</a:t>
            </a:r>
            <a:r>
              <a:rPr lang="en-US" baseline="30000" dirty="0"/>
              <a:t>-1</a:t>
            </a:r>
            <a:r>
              <a:rPr lang="en-US" dirty="0"/>
              <a:t> Mpc</a:t>
            </a:r>
            <a:r>
              <a:rPr lang="en-US" baseline="30000" dirty="0"/>
              <a:t>-1</a:t>
            </a:r>
            <a:r>
              <a:rPr lang="en-US" dirty="0"/>
              <a:t>)</a:t>
            </a:r>
            <a:endParaRPr lang="en-US" i="1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503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59DEC-75B8-1B40-8E4A-21651DB34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prospect of GW astronomy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03E166-B640-FC43-969C-5CF1EB6A28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74112" cy="4351338"/>
          </a:xfrm>
        </p:spPr>
        <p:txBody>
          <a:bodyPr/>
          <a:lstStyle/>
          <a:p>
            <a:r>
              <a:rPr lang="en-GB" dirty="0"/>
              <a:t>A new era for gravitational wave multi-messenger astronomy</a:t>
            </a:r>
          </a:p>
          <a:p>
            <a:r>
              <a:rPr lang="en-GB" dirty="0"/>
              <a:t>Next-generation observatories: the Einstein Telescope 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D2B7F1-87E9-4C4E-A710-BBFB159274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7410" y="1825625"/>
            <a:ext cx="458639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33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905</TotalTime>
  <Words>187</Words>
  <Application>Microsoft Macintosh PowerPoint</Application>
  <PresentationFormat>Widescreen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What can we learn from gravitational waves</vt:lpstr>
      <vt:lpstr>Introduction: what are gravitational waves?</vt:lpstr>
      <vt:lpstr>Important GW events</vt:lpstr>
      <vt:lpstr>GW150914</vt:lpstr>
      <vt:lpstr>What can we learn from gravitational waves?</vt:lpstr>
      <vt:lpstr>Future prospect of GW astronomy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Gravitational Waves detection and their astrophysical implications</dc:title>
  <dc:creator>Helena Chen</dc:creator>
  <cp:lastModifiedBy>Helena Chen</cp:lastModifiedBy>
  <cp:revision>23</cp:revision>
  <dcterms:created xsi:type="dcterms:W3CDTF">2021-03-08T22:48:23Z</dcterms:created>
  <dcterms:modified xsi:type="dcterms:W3CDTF">2021-03-15T07:48:13Z</dcterms:modified>
</cp:coreProperties>
</file>