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68" r:id="rId1"/>
  </p:sldMasterIdLst>
  <p:sldIdLst>
    <p:sldId id="256" r:id="rId2"/>
    <p:sldId id="257" r:id="rId3"/>
    <p:sldId id="259" r:id="rId4"/>
    <p:sldId id="262" r:id="rId5"/>
    <p:sldId id="263" r:id="rId6"/>
    <p:sldId id="261" r:id="rId7"/>
    <p:sldId id="258" r:id="rId8"/>
  </p:sldIdLst>
  <p:sldSz cx="12192000" cy="6858000"/>
  <p:notesSz cx="6858000" cy="9144000"/>
  <p:defaultText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0F9AABA-3CC6-7FDD-2F36-749B13260DE4}" v="64" dt="2021-03-14T23:10:53.22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 Id="rId14"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tefan Mihalcea" userId="S::sam262@cam.ac.uk::54c0fdbd-6841-45e2-bf63-b7886e6b51eb" providerId="AD" clId="Web-{00F9AABA-3CC6-7FDD-2F36-749B13260DE4}"/>
    <pc:docChg chg="modSld">
      <pc:chgData name="Stefan Mihalcea" userId="S::sam262@cam.ac.uk::54c0fdbd-6841-45e2-bf63-b7886e6b51eb" providerId="AD" clId="Web-{00F9AABA-3CC6-7FDD-2F36-749B13260DE4}" dt="2021-03-14T23:10:53.223" v="36" actId="1076"/>
      <pc:docMkLst>
        <pc:docMk/>
      </pc:docMkLst>
      <pc:sldChg chg="addSp modSp">
        <pc:chgData name="Stefan Mihalcea" userId="S::sam262@cam.ac.uk::54c0fdbd-6841-45e2-bf63-b7886e6b51eb" providerId="AD" clId="Web-{00F9AABA-3CC6-7FDD-2F36-749B13260DE4}" dt="2021-03-14T23:10:53.223" v="36" actId="1076"/>
        <pc:sldMkLst>
          <pc:docMk/>
          <pc:sldMk cId="3835280925" sldId="256"/>
        </pc:sldMkLst>
        <pc:spChg chg="mod">
          <ac:chgData name="Stefan Mihalcea" userId="S::sam262@cam.ac.uk::54c0fdbd-6841-45e2-bf63-b7886e6b51eb" providerId="AD" clId="Web-{00F9AABA-3CC6-7FDD-2F36-749B13260DE4}" dt="2021-03-14T23:09:25.783" v="1" actId="20577"/>
          <ac:spMkLst>
            <pc:docMk/>
            <pc:sldMk cId="3835280925" sldId="256"/>
            <ac:spMk id="3" creationId="{CD411FF1-37C6-464E-89AD-73991FA07C4D}"/>
          </ac:spMkLst>
        </pc:spChg>
        <pc:spChg chg="add mod">
          <ac:chgData name="Stefan Mihalcea" userId="S::sam262@cam.ac.uk::54c0fdbd-6841-45e2-bf63-b7886e6b51eb" providerId="AD" clId="Web-{00F9AABA-3CC6-7FDD-2F36-749B13260DE4}" dt="2021-03-14T23:10:53.223" v="36" actId="1076"/>
          <ac:spMkLst>
            <pc:docMk/>
            <pc:sldMk cId="3835280925" sldId="256"/>
            <ac:spMk id="4" creationId="{2B73DC3C-BE1B-4B73-8998-94D42A231952}"/>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01BAC5A0-AD75-7A4D-9B0A-CA3D652BEB3A}" type="datetimeFigureOut">
              <a:rPr lang="en-GB" smtClean="0"/>
              <a:t>14/03/2021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C9956CA-E4A4-AF4D-B7E2-951309FB9D0F}" type="slidenum">
              <a:rPr lang="en-GB" smtClean="0"/>
              <a:t>‹#›</a:t>
            </a:fld>
            <a:endParaRPr lang="en-GB"/>
          </a:p>
        </p:txBody>
      </p:sp>
    </p:spTree>
    <p:extLst>
      <p:ext uri="{BB962C8B-B14F-4D97-AF65-F5344CB8AC3E}">
        <p14:creationId xmlns:p14="http://schemas.microsoft.com/office/powerpoint/2010/main" val="34721467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1BAC5A0-AD75-7A4D-9B0A-CA3D652BEB3A}" type="datetimeFigureOut">
              <a:rPr lang="en-GB" smtClean="0"/>
              <a:t>14/03/2021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C9956CA-E4A4-AF4D-B7E2-951309FB9D0F}" type="slidenum">
              <a:rPr lang="en-GB" smtClean="0"/>
              <a:t>‹#›</a:t>
            </a:fld>
            <a:endParaRPr lang="en-GB"/>
          </a:p>
        </p:txBody>
      </p:sp>
    </p:spTree>
    <p:extLst>
      <p:ext uri="{BB962C8B-B14F-4D97-AF65-F5344CB8AC3E}">
        <p14:creationId xmlns:p14="http://schemas.microsoft.com/office/powerpoint/2010/main" val="3276712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1BAC5A0-AD75-7A4D-9B0A-CA3D652BEB3A}" type="datetimeFigureOut">
              <a:rPr lang="en-GB" smtClean="0"/>
              <a:t>14/03/2021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C9956CA-E4A4-AF4D-B7E2-951309FB9D0F}" type="slidenum">
              <a:rPr lang="en-GB" smtClean="0"/>
              <a:t>‹#›</a:t>
            </a:fld>
            <a:endParaRPr lang="en-GB"/>
          </a:p>
        </p:txBody>
      </p:sp>
    </p:spTree>
    <p:extLst>
      <p:ext uri="{BB962C8B-B14F-4D97-AF65-F5344CB8AC3E}">
        <p14:creationId xmlns:p14="http://schemas.microsoft.com/office/powerpoint/2010/main" val="4824830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1BAC5A0-AD75-7A4D-9B0A-CA3D652BEB3A}" type="datetimeFigureOut">
              <a:rPr lang="en-GB" smtClean="0"/>
              <a:t>14/03/2021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C9956CA-E4A4-AF4D-B7E2-951309FB9D0F}" type="slidenum">
              <a:rPr lang="en-GB" smtClean="0"/>
              <a:t>‹#›</a:t>
            </a:fld>
            <a:endParaRPr lang="en-GB"/>
          </a:p>
        </p:txBody>
      </p:sp>
    </p:spTree>
    <p:extLst>
      <p:ext uri="{BB962C8B-B14F-4D97-AF65-F5344CB8AC3E}">
        <p14:creationId xmlns:p14="http://schemas.microsoft.com/office/powerpoint/2010/main" val="34904063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1BAC5A0-AD75-7A4D-9B0A-CA3D652BEB3A}" type="datetimeFigureOut">
              <a:rPr lang="en-GB" smtClean="0"/>
              <a:t>14/03/2021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C9956CA-E4A4-AF4D-B7E2-951309FB9D0F}" type="slidenum">
              <a:rPr lang="en-GB" smtClean="0"/>
              <a:t>‹#›</a:t>
            </a:fld>
            <a:endParaRPr lang="en-GB"/>
          </a:p>
        </p:txBody>
      </p:sp>
    </p:spTree>
    <p:extLst>
      <p:ext uri="{BB962C8B-B14F-4D97-AF65-F5344CB8AC3E}">
        <p14:creationId xmlns:p14="http://schemas.microsoft.com/office/powerpoint/2010/main" val="40638108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01BAC5A0-AD75-7A4D-9B0A-CA3D652BEB3A}" type="datetimeFigureOut">
              <a:rPr lang="en-GB" smtClean="0"/>
              <a:t>14/03/2021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C9956CA-E4A4-AF4D-B7E2-951309FB9D0F}" type="slidenum">
              <a:rPr lang="en-GB" smtClean="0"/>
              <a:t>‹#›</a:t>
            </a:fld>
            <a:endParaRPr lang="en-GB"/>
          </a:p>
        </p:txBody>
      </p:sp>
    </p:spTree>
    <p:extLst>
      <p:ext uri="{BB962C8B-B14F-4D97-AF65-F5344CB8AC3E}">
        <p14:creationId xmlns:p14="http://schemas.microsoft.com/office/powerpoint/2010/main" val="32616400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01BAC5A0-AD75-7A4D-9B0A-CA3D652BEB3A}" type="datetimeFigureOut">
              <a:rPr lang="en-GB" smtClean="0"/>
              <a:t>14/03/2021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AC9956CA-E4A4-AF4D-B7E2-951309FB9D0F}" type="slidenum">
              <a:rPr lang="en-GB" smtClean="0"/>
              <a:t>‹#›</a:t>
            </a:fld>
            <a:endParaRPr lang="en-GB"/>
          </a:p>
        </p:txBody>
      </p:sp>
    </p:spTree>
    <p:extLst>
      <p:ext uri="{BB962C8B-B14F-4D97-AF65-F5344CB8AC3E}">
        <p14:creationId xmlns:p14="http://schemas.microsoft.com/office/powerpoint/2010/main" val="15321821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01BAC5A0-AD75-7A4D-9B0A-CA3D652BEB3A}" type="datetimeFigureOut">
              <a:rPr lang="en-GB" smtClean="0"/>
              <a:t>14/03/2021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AC9956CA-E4A4-AF4D-B7E2-951309FB9D0F}" type="slidenum">
              <a:rPr lang="en-GB" smtClean="0"/>
              <a:t>‹#›</a:t>
            </a:fld>
            <a:endParaRPr lang="en-GB"/>
          </a:p>
        </p:txBody>
      </p:sp>
    </p:spTree>
    <p:extLst>
      <p:ext uri="{BB962C8B-B14F-4D97-AF65-F5344CB8AC3E}">
        <p14:creationId xmlns:p14="http://schemas.microsoft.com/office/powerpoint/2010/main" val="39663668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1BAC5A0-AD75-7A4D-9B0A-CA3D652BEB3A}" type="datetimeFigureOut">
              <a:rPr lang="en-GB" smtClean="0"/>
              <a:t>14/03/2021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AC9956CA-E4A4-AF4D-B7E2-951309FB9D0F}" type="slidenum">
              <a:rPr lang="en-GB" smtClean="0"/>
              <a:t>‹#›</a:t>
            </a:fld>
            <a:endParaRPr lang="en-GB"/>
          </a:p>
        </p:txBody>
      </p:sp>
    </p:spTree>
    <p:extLst>
      <p:ext uri="{BB962C8B-B14F-4D97-AF65-F5344CB8AC3E}">
        <p14:creationId xmlns:p14="http://schemas.microsoft.com/office/powerpoint/2010/main" val="30647444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01BAC5A0-AD75-7A4D-9B0A-CA3D652BEB3A}" type="datetimeFigureOut">
              <a:rPr lang="en-GB" smtClean="0"/>
              <a:t>14/03/2021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C9956CA-E4A4-AF4D-B7E2-951309FB9D0F}" type="slidenum">
              <a:rPr lang="en-GB" smtClean="0"/>
              <a:t>‹#›</a:t>
            </a:fld>
            <a:endParaRPr lang="en-GB"/>
          </a:p>
        </p:txBody>
      </p:sp>
    </p:spTree>
    <p:extLst>
      <p:ext uri="{BB962C8B-B14F-4D97-AF65-F5344CB8AC3E}">
        <p14:creationId xmlns:p14="http://schemas.microsoft.com/office/powerpoint/2010/main" val="25376214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01BAC5A0-AD75-7A4D-9B0A-CA3D652BEB3A}" type="datetimeFigureOut">
              <a:rPr lang="en-GB" smtClean="0"/>
              <a:t>14/03/2021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C9956CA-E4A4-AF4D-B7E2-951309FB9D0F}" type="slidenum">
              <a:rPr lang="en-GB" smtClean="0"/>
              <a:t>‹#›</a:t>
            </a:fld>
            <a:endParaRPr lang="en-GB"/>
          </a:p>
        </p:txBody>
      </p:sp>
    </p:spTree>
    <p:extLst>
      <p:ext uri="{BB962C8B-B14F-4D97-AF65-F5344CB8AC3E}">
        <p14:creationId xmlns:p14="http://schemas.microsoft.com/office/powerpoint/2010/main" val="324660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1BAC5A0-AD75-7A4D-9B0A-CA3D652BEB3A}" type="datetimeFigureOut">
              <a:rPr lang="en-GB" smtClean="0"/>
              <a:t>14/03/2021</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C9956CA-E4A4-AF4D-B7E2-951309FB9D0F}" type="slidenum">
              <a:rPr lang="en-GB" smtClean="0"/>
              <a:t>‹#›</a:t>
            </a:fld>
            <a:endParaRPr lang="en-GB"/>
          </a:p>
        </p:txBody>
      </p:sp>
    </p:spTree>
    <p:extLst>
      <p:ext uri="{BB962C8B-B14F-4D97-AF65-F5344CB8AC3E}">
        <p14:creationId xmlns:p14="http://schemas.microsoft.com/office/powerpoint/2010/main" val="4072307399"/>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E4327-176D-E349-A5DA-C2295D24C4A2}"/>
              </a:ext>
            </a:extLst>
          </p:cNvPr>
          <p:cNvSpPr>
            <a:spLocks noGrp="1"/>
          </p:cNvSpPr>
          <p:nvPr>
            <p:ph type="ctrTitle"/>
          </p:nvPr>
        </p:nvSpPr>
        <p:spPr>
          <a:xfrm>
            <a:off x="1524000" y="494402"/>
            <a:ext cx="9144000" cy="2387600"/>
          </a:xfrm>
        </p:spPr>
        <p:txBody>
          <a:bodyPr/>
          <a:lstStyle/>
          <a:p>
            <a:pPr algn="l"/>
            <a:r>
              <a:rPr lang="en-GB"/>
              <a:t>Digital Quantum Simulation of the Schwinger Model</a:t>
            </a:r>
          </a:p>
        </p:txBody>
      </p:sp>
      <p:sp>
        <p:nvSpPr>
          <p:cNvPr id="3" name="Subtitle 2">
            <a:extLst>
              <a:ext uri="{FF2B5EF4-FFF2-40B4-BE49-F238E27FC236}">
                <a16:creationId xmlns:a16="http://schemas.microsoft.com/office/drawing/2014/main" id="{CD411FF1-37C6-464E-89AD-73991FA07C4D}"/>
              </a:ext>
            </a:extLst>
          </p:cNvPr>
          <p:cNvSpPr>
            <a:spLocks noGrp="1"/>
          </p:cNvSpPr>
          <p:nvPr>
            <p:ph type="subTitle" idx="1"/>
          </p:nvPr>
        </p:nvSpPr>
        <p:spPr>
          <a:xfrm>
            <a:off x="1524000" y="3602038"/>
            <a:ext cx="9144000" cy="1930082"/>
          </a:xfrm>
        </p:spPr>
        <p:txBody>
          <a:bodyPr vert="horz" lIns="91440" tIns="45720" rIns="91440" bIns="45720" rtlCol="0" anchor="t">
            <a:normAutofit/>
          </a:bodyPr>
          <a:lstStyle/>
          <a:p>
            <a:pPr marL="457200" indent="-457200" algn="l">
              <a:buFont typeface="+mj-lt"/>
              <a:buAutoNum type="arabicPeriod"/>
            </a:pPr>
            <a:r>
              <a:rPr lang="en-GB" sz="2600"/>
              <a:t>Introduction to Quantum Simulation</a:t>
            </a:r>
          </a:p>
          <a:p>
            <a:pPr marL="457200" indent="-457200" algn="l">
              <a:buFont typeface="+mj-lt"/>
              <a:buAutoNum type="arabicPeriod"/>
            </a:pPr>
            <a:r>
              <a:rPr lang="en-GB" sz="2600"/>
              <a:t>Work done in this field – Schwinger model</a:t>
            </a:r>
          </a:p>
          <a:p>
            <a:pPr marL="457200" indent="-457200" algn="l">
              <a:buFont typeface="+mj-lt"/>
              <a:buAutoNum type="arabicPeriod"/>
            </a:pPr>
            <a:r>
              <a:rPr lang="en-GB" sz="2600"/>
              <a:t>Why use a quantum simulator for this model?</a:t>
            </a:r>
          </a:p>
          <a:p>
            <a:pPr marL="457200" indent="-457200" algn="l">
              <a:buFont typeface="+mj-lt"/>
              <a:buAutoNum type="arabicPeriod"/>
            </a:pPr>
            <a:r>
              <a:rPr lang="en-GB" sz="2600"/>
              <a:t>Further developments and conclusion</a:t>
            </a:r>
          </a:p>
          <a:p>
            <a:pPr algn="l"/>
            <a:endParaRPr lang="en-GB" sz="2600">
              <a:cs typeface="Calibri" panose="020F0502020204030204"/>
            </a:endParaRPr>
          </a:p>
        </p:txBody>
      </p:sp>
      <p:sp>
        <p:nvSpPr>
          <p:cNvPr id="4" name="TextBox 3">
            <a:extLst>
              <a:ext uri="{FF2B5EF4-FFF2-40B4-BE49-F238E27FC236}">
                <a16:creationId xmlns:a16="http://schemas.microsoft.com/office/drawing/2014/main" id="{2B73DC3C-BE1B-4B73-8998-94D42A231952}"/>
              </a:ext>
            </a:extLst>
          </p:cNvPr>
          <p:cNvSpPr txBox="1"/>
          <p:nvPr/>
        </p:nvSpPr>
        <p:spPr>
          <a:xfrm>
            <a:off x="1525437" y="5903344"/>
            <a:ext cx="2053086" cy="43088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2200">
                <a:cs typeface="Calibri"/>
              </a:rPr>
              <a:t>Stefan Mihalcea</a:t>
            </a:r>
          </a:p>
        </p:txBody>
      </p:sp>
    </p:spTree>
    <p:extLst>
      <p:ext uri="{BB962C8B-B14F-4D97-AF65-F5344CB8AC3E}">
        <p14:creationId xmlns:p14="http://schemas.microsoft.com/office/powerpoint/2010/main" val="38352809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9F7345-7C49-B04E-9291-FC19EB6AF9D0}"/>
              </a:ext>
            </a:extLst>
          </p:cNvPr>
          <p:cNvSpPr>
            <a:spLocks noGrp="1"/>
          </p:cNvSpPr>
          <p:nvPr>
            <p:ph type="title"/>
          </p:nvPr>
        </p:nvSpPr>
        <p:spPr>
          <a:xfrm>
            <a:off x="838200" y="188855"/>
            <a:ext cx="10515600" cy="703511"/>
          </a:xfrm>
        </p:spPr>
        <p:txBody>
          <a:bodyPr>
            <a:normAutofit/>
          </a:bodyPr>
          <a:lstStyle/>
          <a:p>
            <a:r>
              <a:rPr lang="en-GB" sz="3500"/>
              <a:t>1. Introduction to Quantum Simulation</a:t>
            </a:r>
          </a:p>
        </p:txBody>
      </p:sp>
      <p:sp>
        <p:nvSpPr>
          <p:cNvPr id="3" name="Content Placeholder 2">
            <a:extLst>
              <a:ext uri="{FF2B5EF4-FFF2-40B4-BE49-F238E27FC236}">
                <a16:creationId xmlns:a16="http://schemas.microsoft.com/office/drawing/2014/main" id="{B6CA1476-A3CB-B64E-A957-2F00285FF77A}"/>
              </a:ext>
            </a:extLst>
          </p:cNvPr>
          <p:cNvSpPr>
            <a:spLocks noGrp="1"/>
          </p:cNvSpPr>
          <p:nvPr>
            <p:ph idx="1"/>
          </p:nvPr>
        </p:nvSpPr>
        <p:spPr>
          <a:xfrm>
            <a:off x="838200" y="1013552"/>
            <a:ext cx="10515600" cy="5508000"/>
          </a:xfrm>
        </p:spPr>
        <p:txBody>
          <a:bodyPr>
            <a:noAutofit/>
          </a:bodyPr>
          <a:lstStyle/>
          <a:p>
            <a:r>
              <a:rPr lang="en-GB" sz="2600"/>
              <a:t>Simulating physics using a computer has been done for a very long time. However, simulating a quantum mechanical system is much more difficult.</a:t>
            </a:r>
          </a:p>
          <a:p>
            <a:pPr marL="0" indent="0">
              <a:buNone/>
            </a:pPr>
            <a:endParaRPr lang="en-GB" sz="1400"/>
          </a:p>
          <a:p>
            <a:r>
              <a:rPr lang="en-GB" sz="2600"/>
              <a:t>The main difficulty lies in the huge amount of computing storage and power needed to deal with the exponentially growing number of parameters that describe such a system. Feynman showed 40 years ago that quantum simulations cannot be done using a classical Turing machine. </a:t>
            </a:r>
          </a:p>
          <a:p>
            <a:pPr marL="0" indent="0">
              <a:buNone/>
            </a:pPr>
            <a:endParaRPr lang="en-GB" sz="1400"/>
          </a:p>
          <a:p>
            <a:r>
              <a:rPr lang="en-GB" sz="2600"/>
              <a:t>Thus, we started to think about building quantum computers. A quantum computer is an ensemble of universal quantum gates that can act on well-defined qubits. Currently, the largest such computer has only 65 qubits, which is not enough to simulate general systems. However, we can create other simple devices that mimic the behaviour seen in a quantum system and can be used for a specific task.</a:t>
            </a:r>
          </a:p>
          <a:p>
            <a:endParaRPr lang="en-GB" sz="2600"/>
          </a:p>
        </p:txBody>
      </p:sp>
    </p:spTree>
    <p:extLst>
      <p:ext uri="{BB962C8B-B14F-4D97-AF65-F5344CB8AC3E}">
        <p14:creationId xmlns:p14="http://schemas.microsoft.com/office/powerpoint/2010/main" val="16761036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9F7345-7C49-B04E-9291-FC19EB6AF9D0}"/>
              </a:ext>
            </a:extLst>
          </p:cNvPr>
          <p:cNvSpPr>
            <a:spLocks noGrp="1"/>
          </p:cNvSpPr>
          <p:nvPr>
            <p:ph type="title"/>
          </p:nvPr>
        </p:nvSpPr>
        <p:spPr>
          <a:xfrm>
            <a:off x="838200" y="188855"/>
            <a:ext cx="10515600" cy="703511"/>
          </a:xfrm>
        </p:spPr>
        <p:txBody>
          <a:bodyPr>
            <a:normAutofit/>
          </a:bodyPr>
          <a:lstStyle/>
          <a:p>
            <a:r>
              <a:rPr lang="en-GB" sz="3500"/>
              <a:t>2. Work done in this field – Schwinger model</a:t>
            </a:r>
          </a:p>
        </p:txBody>
      </p:sp>
      <p:sp>
        <p:nvSpPr>
          <p:cNvPr id="3" name="Content Placeholder 2">
            <a:extLst>
              <a:ext uri="{FF2B5EF4-FFF2-40B4-BE49-F238E27FC236}">
                <a16:creationId xmlns:a16="http://schemas.microsoft.com/office/drawing/2014/main" id="{B6CA1476-A3CB-B64E-A957-2F00285FF77A}"/>
              </a:ext>
            </a:extLst>
          </p:cNvPr>
          <p:cNvSpPr>
            <a:spLocks noGrp="1"/>
          </p:cNvSpPr>
          <p:nvPr>
            <p:ph idx="1"/>
          </p:nvPr>
        </p:nvSpPr>
        <p:spPr>
          <a:xfrm>
            <a:off x="838200" y="1013551"/>
            <a:ext cx="10515600" cy="5508000"/>
          </a:xfrm>
        </p:spPr>
        <p:txBody>
          <a:bodyPr>
            <a:normAutofit/>
          </a:bodyPr>
          <a:lstStyle/>
          <a:p>
            <a:r>
              <a:rPr lang="en-GB" sz="2600"/>
              <a:t>The goal is to evaluate the vacuum expectation value of the fermionic mass operator for both the massive and massless cases. The general idea is to take the 1+1 dimensional Schwinger model and couple a Dirac fermion. The system is described by the following </a:t>
            </a:r>
            <a:r>
              <a:rPr lang="en-GB" sz="2600" err="1"/>
              <a:t>Lagrangian</a:t>
            </a:r>
            <a:r>
              <a:rPr lang="en-GB" sz="2600"/>
              <a:t>:</a:t>
            </a:r>
          </a:p>
          <a:p>
            <a:endParaRPr lang="en-GB" sz="2600"/>
          </a:p>
          <a:p>
            <a:endParaRPr lang="en-GB" sz="2600"/>
          </a:p>
          <a:p>
            <a:endParaRPr lang="en-GB" sz="800"/>
          </a:p>
          <a:p>
            <a:r>
              <a:rPr lang="en-GB" sz="2600"/>
              <a:t>The work is done using the lattice model and and the steps are mostly to evaluate the vacuum state of the Hamiltonian, impose the Gauss law and in the end re-express the system in terms of spin operators.</a:t>
            </a:r>
          </a:p>
          <a:p>
            <a:pPr marL="0" indent="0">
              <a:buNone/>
            </a:pPr>
            <a:endParaRPr lang="en-GB" sz="1400"/>
          </a:p>
          <a:p>
            <a:r>
              <a:rPr lang="en-GB" sz="2600"/>
              <a:t>In the end the Hamiltonian becomes: </a:t>
            </a:r>
          </a:p>
        </p:txBody>
      </p:sp>
      <p:pic>
        <p:nvPicPr>
          <p:cNvPr id="5" name="Picture 4">
            <a:extLst>
              <a:ext uri="{FF2B5EF4-FFF2-40B4-BE49-F238E27FC236}">
                <a16:creationId xmlns:a16="http://schemas.microsoft.com/office/drawing/2014/main" id="{3A5E6038-703F-9E4E-A30E-83E6024BEAEC}"/>
              </a:ext>
            </a:extLst>
          </p:cNvPr>
          <p:cNvPicPr>
            <a:picLocks noChangeAspect="1"/>
          </p:cNvPicPr>
          <p:nvPr/>
        </p:nvPicPr>
        <p:blipFill>
          <a:blip r:embed="rId2"/>
          <a:stretch>
            <a:fillRect/>
          </a:stretch>
        </p:blipFill>
        <p:spPr>
          <a:xfrm>
            <a:off x="2120786" y="2694904"/>
            <a:ext cx="7950428" cy="644629"/>
          </a:xfrm>
          <a:prstGeom prst="rect">
            <a:avLst/>
          </a:prstGeom>
        </p:spPr>
      </p:pic>
      <p:pic>
        <p:nvPicPr>
          <p:cNvPr id="6" name="Picture 5">
            <a:extLst>
              <a:ext uri="{FF2B5EF4-FFF2-40B4-BE49-F238E27FC236}">
                <a16:creationId xmlns:a16="http://schemas.microsoft.com/office/drawing/2014/main" id="{C83CA410-CB1C-6C45-B76A-B47083DD93EF}"/>
              </a:ext>
            </a:extLst>
          </p:cNvPr>
          <p:cNvPicPr>
            <a:picLocks noChangeAspect="1"/>
          </p:cNvPicPr>
          <p:nvPr/>
        </p:nvPicPr>
        <p:blipFill rotWithShape="1">
          <a:blip r:embed="rId3"/>
          <a:srcRect l="9999" t="24654" r="-148" b="22076"/>
          <a:stretch/>
        </p:blipFill>
        <p:spPr>
          <a:xfrm>
            <a:off x="4597940" y="5957348"/>
            <a:ext cx="2996120" cy="408561"/>
          </a:xfrm>
          <a:prstGeom prst="rect">
            <a:avLst/>
          </a:prstGeom>
        </p:spPr>
      </p:pic>
    </p:spTree>
    <p:extLst>
      <p:ext uri="{BB962C8B-B14F-4D97-AF65-F5344CB8AC3E}">
        <p14:creationId xmlns:p14="http://schemas.microsoft.com/office/powerpoint/2010/main" val="2112857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1C777844-4694-514D-B88D-B4760928D50E}"/>
              </a:ext>
            </a:extLst>
          </p:cNvPr>
          <p:cNvPicPr>
            <a:picLocks noChangeAspect="1"/>
          </p:cNvPicPr>
          <p:nvPr/>
        </p:nvPicPr>
        <p:blipFill rotWithShape="1">
          <a:blip r:embed="rId2"/>
          <a:srcRect t="654" b="19542"/>
          <a:stretch/>
        </p:blipFill>
        <p:spPr>
          <a:xfrm>
            <a:off x="3527741" y="105025"/>
            <a:ext cx="5791352" cy="5668640"/>
          </a:xfrm>
          <a:prstGeom prst="rect">
            <a:avLst/>
          </a:prstGeom>
        </p:spPr>
      </p:pic>
      <p:sp>
        <p:nvSpPr>
          <p:cNvPr id="12" name="TextBox 11">
            <a:extLst>
              <a:ext uri="{FF2B5EF4-FFF2-40B4-BE49-F238E27FC236}">
                <a16:creationId xmlns:a16="http://schemas.microsoft.com/office/drawing/2014/main" id="{C2BCD627-A1F1-B345-BCDA-71AC1942A2C1}"/>
              </a:ext>
            </a:extLst>
          </p:cNvPr>
          <p:cNvSpPr txBox="1"/>
          <p:nvPr/>
        </p:nvSpPr>
        <p:spPr>
          <a:xfrm>
            <a:off x="3551087" y="5773665"/>
            <a:ext cx="5768006" cy="646331"/>
          </a:xfrm>
          <a:prstGeom prst="rect">
            <a:avLst/>
          </a:prstGeom>
          <a:noFill/>
        </p:spPr>
        <p:txBody>
          <a:bodyPr wrap="square" rtlCol="0">
            <a:spAutoFit/>
          </a:bodyPr>
          <a:lstStyle/>
          <a:p>
            <a:r>
              <a:rPr lang="en-GB"/>
              <a:t>Common quantum logic gates by name, circuit name and the corresponding unitary matrices (source: Wikipedia)</a:t>
            </a:r>
          </a:p>
        </p:txBody>
      </p:sp>
    </p:spTree>
    <p:extLst>
      <p:ext uri="{BB962C8B-B14F-4D97-AF65-F5344CB8AC3E}">
        <p14:creationId xmlns:p14="http://schemas.microsoft.com/office/powerpoint/2010/main" val="20385569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0827143-37C8-9F4C-9CDF-5239ADB1ADDC}"/>
              </a:ext>
            </a:extLst>
          </p:cNvPr>
          <p:cNvPicPr>
            <a:picLocks noChangeAspect="1"/>
          </p:cNvPicPr>
          <p:nvPr/>
        </p:nvPicPr>
        <p:blipFill>
          <a:blip r:embed="rId2"/>
          <a:stretch>
            <a:fillRect/>
          </a:stretch>
        </p:blipFill>
        <p:spPr>
          <a:xfrm>
            <a:off x="1750929" y="1627271"/>
            <a:ext cx="8978900" cy="2705100"/>
          </a:xfrm>
          <a:prstGeom prst="rect">
            <a:avLst/>
          </a:prstGeom>
        </p:spPr>
      </p:pic>
      <p:sp>
        <p:nvSpPr>
          <p:cNvPr id="9" name="TextBox 8">
            <a:extLst>
              <a:ext uri="{FF2B5EF4-FFF2-40B4-BE49-F238E27FC236}">
                <a16:creationId xmlns:a16="http://schemas.microsoft.com/office/drawing/2014/main" id="{C59B212E-C820-8D43-9A08-F3EE90D94E3B}"/>
              </a:ext>
            </a:extLst>
          </p:cNvPr>
          <p:cNvSpPr txBox="1"/>
          <p:nvPr/>
        </p:nvSpPr>
        <p:spPr>
          <a:xfrm>
            <a:off x="1750929" y="4586549"/>
            <a:ext cx="8978900" cy="1200329"/>
          </a:xfrm>
          <a:prstGeom prst="rect">
            <a:avLst/>
          </a:prstGeom>
          <a:noFill/>
        </p:spPr>
        <p:txBody>
          <a:bodyPr wrap="square" rtlCol="0">
            <a:spAutoFit/>
          </a:bodyPr>
          <a:lstStyle/>
          <a:p>
            <a:r>
              <a:rPr lang="en-GB"/>
              <a:t>Implementation of time evolution operator with lattice size N=4 for the Schwinger model (source: Digital Quantum Simulation of the Schwinger Model with Topological Term via Adiabatic State Preparation)</a:t>
            </a:r>
          </a:p>
          <a:p>
            <a:endParaRPr lang="en-GB"/>
          </a:p>
        </p:txBody>
      </p:sp>
    </p:spTree>
    <p:extLst>
      <p:ext uri="{BB962C8B-B14F-4D97-AF65-F5344CB8AC3E}">
        <p14:creationId xmlns:p14="http://schemas.microsoft.com/office/powerpoint/2010/main" val="26693629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9F7345-7C49-B04E-9291-FC19EB6AF9D0}"/>
              </a:ext>
            </a:extLst>
          </p:cNvPr>
          <p:cNvSpPr>
            <a:spLocks noGrp="1"/>
          </p:cNvSpPr>
          <p:nvPr>
            <p:ph type="title"/>
          </p:nvPr>
        </p:nvSpPr>
        <p:spPr>
          <a:xfrm>
            <a:off x="838200" y="188855"/>
            <a:ext cx="10515600" cy="703511"/>
          </a:xfrm>
        </p:spPr>
        <p:txBody>
          <a:bodyPr>
            <a:normAutofit/>
          </a:bodyPr>
          <a:lstStyle/>
          <a:p>
            <a:r>
              <a:rPr lang="en-GB" sz="3500"/>
              <a:t>3. Why use a quantum simulator for this model?</a:t>
            </a:r>
          </a:p>
        </p:txBody>
      </p:sp>
      <p:sp>
        <p:nvSpPr>
          <p:cNvPr id="3" name="Content Placeholder 2">
            <a:extLst>
              <a:ext uri="{FF2B5EF4-FFF2-40B4-BE49-F238E27FC236}">
                <a16:creationId xmlns:a16="http://schemas.microsoft.com/office/drawing/2014/main" id="{B6CA1476-A3CB-B64E-A957-2F00285FF77A}"/>
              </a:ext>
            </a:extLst>
          </p:cNvPr>
          <p:cNvSpPr>
            <a:spLocks noGrp="1"/>
          </p:cNvSpPr>
          <p:nvPr>
            <p:ph idx="1"/>
          </p:nvPr>
        </p:nvSpPr>
        <p:spPr>
          <a:xfrm>
            <a:off x="838200" y="1013551"/>
            <a:ext cx="10515600" cy="5508000"/>
          </a:xfrm>
        </p:spPr>
        <p:txBody>
          <a:bodyPr>
            <a:normAutofit/>
          </a:bodyPr>
          <a:lstStyle/>
          <a:p>
            <a:r>
              <a:rPr lang="en-GB" sz="2600"/>
              <a:t>QFT can be solved by performing numerical integration methods such as Monte-Carlo, by generating some weights and create samples from a PD:</a:t>
            </a:r>
          </a:p>
          <a:p>
            <a:pPr marL="0" indent="0">
              <a:buNone/>
            </a:pPr>
            <a:endParaRPr lang="en-GB" sz="4000"/>
          </a:p>
          <a:p>
            <a:r>
              <a:rPr lang="en-GB" sz="2600"/>
              <a:t>What if x is imaginary? Then we need a quantum simulator.</a:t>
            </a:r>
          </a:p>
          <a:p>
            <a:r>
              <a:rPr lang="en-GB" sz="2600"/>
              <a:t>For the Schwinger model the steps were described in the previous slide.</a:t>
            </a:r>
          </a:p>
        </p:txBody>
      </p:sp>
      <p:pic>
        <p:nvPicPr>
          <p:cNvPr id="6" name="Picture 5">
            <a:extLst>
              <a:ext uri="{FF2B5EF4-FFF2-40B4-BE49-F238E27FC236}">
                <a16:creationId xmlns:a16="http://schemas.microsoft.com/office/drawing/2014/main" id="{27951706-8745-8845-B872-6C584F5E902A}"/>
              </a:ext>
            </a:extLst>
          </p:cNvPr>
          <p:cNvPicPr>
            <a:picLocks noChangeAspect="1"/>
          </p:cNvPicPr>
          <p:nvPr/>
        </p:nvPicPr>
        <p:blipFill rotWithShape="1">
          <a:blip r:embed="rId2"/>
          <a:srcRect t="8303" b="4737"/>
          <a:stretch/>
        </p:blipFill>
        <p:spPr>
          <a:xfrm>
            <a:off x="1218372" y="3581074"/>
            <a:ext cx="9755255" cy="2940477"/>
          </a:xfrm>
          <a:prstGeom prst="rect">
            <a:avLst/>
          </a:prstGeom>
        </p:spPr>
      </p:pic>
      <p:pic>
        <p:nvPicPr>
          <p:cNvPr id="5" name="Picture 4">
            <a:extLst>
              <a:ext uri="{FF2B5EF4-FFF2-40B4-BE49-F238E27FC236}">
                <a16:creationId xmlns:a16="http://schemas.microsoft.com/office/drawing/2014/main" id="{2D3A3950-63FB-E54B-A674-732C65A772F8}"/>
              </a:ext>
            </a:extLst>
          </p:cNvPr>
          <p:cNvPicPr>
            <a:picLocks noChangeAspect="1"/>
          </p:cNvPicPr>
          <p:nvPr/>
        </p:nvPicPr>
        <p:blipFill>
          <a:blip r:embed="rId3"/>
          <a:stretch>
            <a:fillRect/>
          </a:stretch>
        </p:blipFill>
        <p:spPr>
          <a:xfrm>
            <a:off x="5041090" y="1973500"/>
            <a:ext cx="1885004" cy="318094"/>
          </a:xfrm>
          <a:prstGeom prst="rect">
            <a:avLst/>
          </a:prstGeom>
        </p:spPr>
      </p:pic>
    </p:spTree>
    <p:extLst>
      <p:ext uri="{BB962C8B-B14F-4D97-AF65-F5344CB8AC3E}">
        <p14:creationId xmlns:p14="http://schemas.microsoft.com/office/powerpoint/2010/main" val="10131096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9F7345-7C49-B04E-9291-FC19EB6AF9D0}"/>
              </a:ext>
            </a:extLst>
          </p:cNvPr>
          <p:cNvSpPr>
            <a:spLocks noGrp="1"/>
          </p:cNvSpPr>
          <p:nvPr>
            <p:ph type="title"/>
          </p:nvPr>
        </p:nvSpPr>
        <p:spPr>
          <a:xfrm>
            <a:off x="838200" y="188855"/>
            <a:ext cx="10515600" cy="703511"/>
          </a:xfrm>
        </p:spPr>
        <p:txBody>
          <a:bodyPr>
            <a:normAutofit/>
          </a:bodyPr>
          <a:lstStyle/>
          <a:p>
            <a:r>
              <a:rPr lang="en-GB" sz="3500"/>
              <a:t>4. Further developments and conclusion</a:t>
            </a:r>
          </a:p>
        </p:txBody>
      </p:sp>
      <p:sp>
        <p:nvSpPr>
          <p:cNvPr id="3" name="Content Placeholder 2">
            <a:extLst>
              <a:ext uri="{FF2B5EF4-FFF2-40B4-BE49-F238E27FC236}">
                <a16:creationId xmlns:a16="http://schemas.microsoft.com/office/drawing/2014/main" id="{B6CA1476-A3CB-B64E-A957-2F00285FF77A}"/>
              </a:ext>
            </a:extLst>
          </p:cNvPr>
          <p:cNvSpPr>
            <a:spLocks noGrp="1"/>
          </p:cNvSpPr>
          <p:nvPr>
            <p:ph idx="1"/>
          </p:nvPr>
        </p:nvSpPr>
        <p:spPr>
          <a:xfrm>
            <a:off x="838200" y="1013551"/>
            <a:ext cx="10515600" cy="5508000"/>
          </a:xfrm>
        </p:spPr>
        <p:txBody>
          <a:bodyPr>
            <a:noAutofit/>
          </a:bodyPr>
          <a:lstStyle/>
          <a:p>
            <a:r>
              <a:rPr lang="en-GB" sz="2600"/>
              <a:t>This example represents a quantum simulation, this is different from a quantum computer.</a:t>
            </a:r>
          </a:p>
          <a:p>
            <a:endParaRPr lang="en-GB" sz="1400"/>
          </a:p>
          <a:p>
            <a:r>
              <a:rPr lang="en-GB" sz="2600"/>
              <a:t>There is still plenty of room for development. A method such as the one presented here has the potential to be applied to other theories. For instance, most QFT require the preparation of a true ground state.</a:t>
            </a:r>
          </a:p>
          <a:p>
            <a:endParaRPr lang="en-GB" sz="1400"/>
          </a:p>
          <a:p>
            <a:r>
              <a:rPr lang="en-GB" sz="2600"/>
              <a:t>There are very fast advances in the field of QS with applications in complex systems such as atoms in optical lattices, superconducting circuits or trapped ions. </a:t>
            </a:r>
          </a:p>
          <a:p>
            <a:endParaRPr lang="en-GB" sz="1400"/>
          </a:p>
          <a:p>
            <a:r>
              <a:rPr lang="en-GB" sz="2600"/>
              <a:t>Physicists can say with certainty that QS will profoundly impact future research, allowing the study of systems which are currently beyond experimental research.</a:t>
            </a:r>
          </a:p>
        </p:txBody>
      </p:sp>
    </p:spTree>
    <p:extLst>
      <p:ext uri="{BB962C8B-B14F-4D97-AF65-F5344CB8AC3E}">
        <p14:creationId xmlns:p14="http://schemas.microsoft.com/office/powerpoint/2010/main" val="3102636959"/>
      </p:ext>
    </p:extLst>
  </p:cSld>
  <p:clrMapOvr>
    <a:masterClrMapping/>
  </p:clrMapOvr>
</p:sld>
</file>

<file path=ppt/theme/theme1.xml><?xml version="1.0" encoding="utf-8"?>
<a:theme xmlns:a="http://schemas.openxmlformats.org/drawingml/2006/main" name="Office Theme">
  <a:themeElements>
    <a:clrScheme name="Blue Warm">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Application>Microsoft Office PowerPoint</Application>
  <PresentationFormat>Widescreen</PresentationFormat>
  <Slides>7</Slides>
  <Notes>0</Notes>
  <HiddenSlides>0</HiddenSlide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Digital Quantum Simulation of the Schwinger Model</vt:lpstr>
      <vt:lpstr>1. Introduction to Quantum Simulation</vt:lpstr>
      <vt:lpstr>2. Work done in this field – Schwinger model</vt:lpstr>
      <vt:lpstr>PowerPoint Presentation</vt:lpstr>
      <vt:lpstr>PowerPoint Presentation</vt:lpstr>
      <vt:lpstr>3. Why use a quantum simulator for this model?</vt:lpstr>
      <vt:lpstr>4. Further developments and conclusion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Digital Quantum Simulation of the Schwinger Model</dc:title>
  <dc:creator>stefan steven</dc:creator>
  <cp:revision>1</cp:revision>
  <dcterms:created xsi:type="dcterms:W3CDTF">2021-03-02T17:50:12Z</dcterms:created>
  <dcterms:modified xsi:type="dcterms:W3CDTF">2021-03-14T23:11:03Z</dcterms:modified>
</cp:coreProperties>
</file>