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C342C-9370-4E9B-8D29-5A856C902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5D64C0-511F-48EB-AAB1-E88F88BD7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CA279-4448-4872-8793-0878070C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2C5EC-EA9E-4828-A53D-F9617EF18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C787C-C7E8-42BA-B525-C6CECB8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65366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21596-2E03-43F8-9563-A108050E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DCEA03-47BA-4FA5-8D09-838B4BC916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F5567-6F2D-496D-8CDA-F97C8A9AF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9C7B3-0D54-494D-9792-22055713D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B29E6-EAFE-4AE2-A2ED-FA026797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2166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D2247-F804-4A5C-9ABB-1A1E808B6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738BF-0EA4-4C98-8A3A-EBC711317C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1D5F9-1C7B-4438-A153-A1D97835C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6D2D3-DDFF-4E1E-8605-A4992A910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A45D-33CF-46A7-B317-5D8ECBD4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0863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34AD5-CC4B-4B6E-BF4F-1AD802CE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D3ED6-3C05-4B92-B2BB-70F6F5941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BF2AC-0FA1-46E5-AF2E-6105CF5D9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87BA6-2B30-4C93-AA2D-C1B93AB6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78100-CF76-4762-AE15-972464D1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9085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6706E-9400-4E85-9230-FE89C32EF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8DAB1-7AF2-4E95-A80F-354C4AC68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986ED-92BC-4652-9070-CC786F1E9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635D-D22A-4F5E-A074-C2F0D34C2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6E28B-D9B1-4426-BF1E-0FC4B0AEE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6464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B516-3E3D-4E47-9C1E-0AAA0DF64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867A8-FC5F-4845-A38F-8244BC741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F96213-772F-4406-830A-9390D4CBF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F75A48-091E-4C8C-A0A8-B6D9A7267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EFC92-7C13-499E-81A2-29670C110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293E0-A9D5-496B-9F03-241E97CB7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6421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A70D6-9C1F-468E-B5B9-ED5E329BB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4F605-98D5-4794-9C49-9D3B22377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851AEC-92AD-4427-8E2C-D70693586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E1808F-18B0-461B-8624-10F1CCEC72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4D53D7-DA59-4BD6-9FA5-9183E53246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8BC2F6-493C-4AC2-AE92-79CB0E24D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2A3E4A-1CDD-4A54-BCDD-6492E0FFB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67235F-69CD-4292-A486-B52023127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9303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C35A2-EF19-40A0-A6B8-64815481F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8A5DA3-56A7-4BC0-87A0-9350E2076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005C-0745-4553-8254-CC23169F0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334A1-F491-473C-A511-332B481D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749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E31041-7053-44FC-A745-E74FA8AB7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59B1AF-8DAE-463B-89E2-463D0723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E7A83-4629-4DBE-8067-B1A05797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867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1B6E1-F5A8-4E45-AB7E-94BF60D95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32B6A-01B5-425A-8455-221A62A6B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58A8DB-F959-4268-89D4-CDA1A6B38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EE6AD-8718-406A-9F68-8F00C64A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72810E-920B-4688-BEAA-226AFA5B4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592C1-048E-4ACD-9FB1-1D0ED1E9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8632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9E76C-FD0F-4CF6-8E1F-AD5CD6506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620F4A-FC16-48AA-BBE3-190C17F36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5032A3-A344-43B4-BCAE-58A8515B2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B87CE-5F2C-485E-BDB2-91FDAC1F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1ADEC2-75BD-4F31-9F4B-47850C89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DFCF9-A10D-4ED9-8F5E-CAC3189EF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1642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A0FB96-6C2A-4073-89BF-AB5203FA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A0770-8986-4366-91FA-AA21E42A5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74A8A-7C74-4EC4-8959-70F095B681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FE7A3-6070-4F2C-AF18-C71884749061}" type="datetimeFigureOut">
              <a:rPr lang="en-SG" smtClean="0"/>
              <a:t>14/3/2021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20B9D-6EFA-4EC0-8B62-382A6DCBDE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CDFFD-84BC-4F2E-A8F7-DE3B43376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C74F1-F481-4BBC-8BEC-C946797296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4189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EAD54-6232-4261-AB38-C31A70FF74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G" dirty="0"/>
              <a:t>Anomalies in Quantum Field Theory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D5FE36-EAB4-4CCB-A4D5-23FC4098B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54294"/>
            <a:ext cx="9144000" cy="1655762"/>
          </a:xfrm>
        </p:spPr>
        <p:txBody>
          <a:bodyPr/>
          <a:lstStyle/>
          <a:p>
            <a:endParaRPr lang="en-SG" dirty="0"/>
          </a:p>
          <a:p>
            <a:r>
              <a:rPr lang="en-SG" dirty="0"/>
              <a:t>Chong Kai En</a:t>
            </a:r>
          </a:p>
          <a:p>
            <a:r>
              <a:rPr lang="en-SG" dirty="0"/>
              <a:t>Wolfson College</a:t>
            </a:r>
          </a:p>
        </p:txBody>
      </p:sp>
    </p:spTree>
    <p:extLst>
      <p:ext uri="{BB962C8B-B14F-4D97-AF65-F5344CB8AC3E}">
        <p14:creationId xmlns:p14="http://schemas.microsoft.com/office/powerpoint/2010/main" val="348949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58F46-86F8-4075-A99D-8453FD6AB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Symmetries and </a:t>
            </a:r>
            <a:r>
              <a:rPr lang="en-SG" dirty="0" err="1"/>
              <a:t>Noether’s</a:t>
            </a:r>
            <a:r>
              <a:rPr lang="en-SG" dirty="0"/>
              <a:t>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7BE33-CE07-4301-A36C-953CEAF5F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SG" dirty="0"/>
              <a:t>Noether’s Theorem tells us that for every continuous symmetry of the </a:t>
            </a:r>
            <a:r>
              <a:rPr lang="en-SG" dirty="0" err="1"/>
              <a:t>Lagrangian</a:t>
            </a:r>
            <a:r>
              <a:rPr lang="en-SG" dirty="0"/>
              <a:t>:</a:t>
            </a:r>
            <a:endParaRPr lang="en-SG" b="0" dirty="0"/>
          </a:p>
          <a:p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r>
              <a:rPr lang="en-SG" dirty="0"/>
              <a:t>there is a conserved quantity, </a:t>
            </a:r>
          </a:p>
          <a:p>
            <a:pPr marL="0" indent="0">
              <a:buNone/>
            </a:pPr>
            <a:r>
              <a:rPr lang="en-SG" dirty="0"/>
              <a:t>	</a:t>
            </a:r>
          </a:p>
          <a:p>
            <a:pPr marL="0" indent="0">
              <a:buNone/>
            </a:pPr>
            <a:endParaRPr lang="en-S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026D6A-6EAA-45C0-9B4E-C84D86FC8ECD}"/>
                  </a:ext>
                </a:extLst>
              </p:cNvPr>
              <p:cNvSpPr txBox="1"/>
              <p:nvPr/>
            </p:nvSpPr>
            <p:spPr>
              <a:xfrm>
                <a:off x="2787587" y="2867486"/>
                <a:ext cx="1873189" cy="3693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𝛿𝜓</m:t>
                      </m:r>
                    </m:oMath>
                  </m:oMathPara>
                </a14:m>
                <a:br>
                  <a:rPr lang="en-SG" sz="2400" dirty="0"/>
                </a:br>
                <a:endParaRPr lang="en-SG" sz="24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026D6A-6EAA-45C0-9B4E-C84D86FC8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587" y="2867486"/>
                <a:ext cx="1873189" cy="369397"/>
              </a:xfrm>
              <a:prstGeom prst="rect">
                <a:avLst/>
              </a:prstGeom>
              <a:blipFill>
                <a:blip r:embed="rId2"/>
                <a:stretch>
                  <a:fillRect l="-2273" r="-1948" b="-3442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AAB69-7EC9-4486-8D2F-A0E2DCF2997B}"/>
                  </a:ext>
                </a:extLst>
              </p:cNvPr>
              <p:cNvSpPr txBox="1"/>
              <p:nvPr/>
            </p:nvSpPr>
            <p:spPr>
              <a:xfrm>
                <a:off x="5915897" y="2864926"/>
                <a:ext cx="1873189" cy="3693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SG" sz="240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br>
                  <a:rPr lang="en-SG" sz="2400" dirty="0"/>
                </a:br>
                <a:endParaRPr lang="en-SG" sz="2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AAB69-7EC9-4486-8D2F-A0E2DCF29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897" y="2864926"/>
                <a:ext cx="1873189" cy="369397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5AFF80F-67D1-4106-8610-491A188DD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998" y="4741359"/>
            <a:ext cx="1769617" cy="5833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65B4016-55D8-436F-92E6-D184A451C60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8117" y="4511702"/>
            <a:ext cx="2694374" cy="117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53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CCA3B-B770-4B28-86FD-C216F9E0E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The Chiral Anomaly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9C00A-2E6E-46BF-B926-5824DA243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4973"/>
          </a:xfrm>
        </p:spPr>
        <p:txBody>
          <a:bodyPr>
            <a:normAutofit/>
          </a:bodyPr>
          <a:lstStyle/>
          <a:p>
            <a:r>
              <a:rPr lang="en-SG" dirty="0"/>
              <a:t>In 1+1 dimensions, the action for massless Dirac fermions can be written as: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r>
              <a:rPr lang="en-SG" dirty="0"/>
              <a:t>Expect n</a:t>
            </a:r>
            <a:r>
              <a:rPr lang="en-SG" baseline="-25000" dirty="0"/>
              <a:t>-</a:t>
            </a:r>
            <a:r>
              <a:rPr lang="en-SG" dirty="0"/>
              <a:t> and n</a:t>
            </a:r>
            <a:r>
              <a:rPr lang="en-SG" baseline="-25000" dirty="0"/>
              <a:t>+</a:t>
            </a:r>
            <a:r>
              <a:rPr lang="en-SG" dirty="0"/>
              <a:t> to be individually conserved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238D833-92A3-48D4-A822-DB315CA833E1}"/>
              </a:ext>
            </a:extLst>
          </p:cNvPr>
          <p:cNvGrpSpPr/>
          <p:nvPr/>
        </p:nvGrpSpPr>
        <p:grpSpPr>
          <a:xfrm>
            <a:off x="3119545" y="2561436"/>
            <a:ext cx="5952909" cy="901158"/>
            <a:chOff x="2555813" y="2758218"/>
            <a:chExt cx="5952909" cy="9011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52D5EB-F161-456F-A078-3FF34E821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0024" y="2871852"/>
              <a:ext cx="4008698" cy="72715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E4E396-7278-4B07-8345-EC0CCD066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555813" y="2758218"/>
              <a:ext cx="2292266" cy="90115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40DE4C-58F6-4143-A816-0487730D8C92}"/>
              </a:ext>
            </a:extLst>
          </p:cNvPr>
          <p:cNvGrpSpPr/>
          <p:nvPr/>
        </p:nvGrpSpPr>
        <p:grpSpPr>
          <a:xfrm>
            <a:off x="2865062" y="3402229"/>
            <a:ext cx="5671581" cy="2171434"/>
            <a:chOff x="2865062" y="3402229"/>
            <a:chExt cx="5671581" cy="217143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38CD940-1F39-485D-992D-B0D2470262EB}"/>
                </a:ext>
              </a:extLst>
            </p:cNvPr>
            <p:cNvGrpSpPr/>
            <p:nvPr/>
          </p:nvGrpSpPr>
          <p:grpSpPr>
            <a:xfrm>
              <a:off x="2865062" y="3402229"/>
              <a:ext cx="5671581" cy="1862054"/>
              <a:chOff x="2865062" y="3402229"/>
              <a:chExt cx="5671581" cy="186205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91BDB7D-8704-4EF9-A55A-D52C9B933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062" y="3402229"/>
                <a:ext cx="1954712" cy="185183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B48A39F-0FCB-4A05-9383-F62E6835D1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46636" y="3534037"/>
                <a:ext cx="1690007" cy="1730246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4044FEE-5B56-4668-8C68-BC2DFF5CB7AC}"/>
                  </a:ext>
                </a:extLst>
              </p:cNvPr>
              <p:cNvCxnSpPr/>
              <p:nvPr/>
            </p:nvCxnSpPr>
            <p:spPr>
              <a:xfrm>
                <a:off x="5411811" y="4399160"/>
                <a:ext cx="976544" cy="0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0071FE-6942-4EAB-A3CE-C6CD9AA2C38A}"/>
                </a:ext>
              </a:extLst>
            </p:cNvPr>
            <p:cNvSpPr txBox="1"/>
            <p:nvPr/>
          </p:nvSpPr>
          <p:spPr>
            <a:xfrm>
              <a:off x="3144038" y="5204331"/>
              <a:ext cx="1198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G" dirty="0"/>
                <a:t>Vacuum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390F25B-D5FE-4959-BC32-976C93FB3B58}"/>
                </a:ext>
              </a:extLst>
            </p:cNvPr>
            <p:cNvSpPr txBox="1"/>
            <p:nvPr/>
          </p:nvSpPr>
          <p:spPr>
            <a:xfrm>
              <a:off x="7092396" y="5183142"/>
              <a:ext cx="1198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G" dirty="0"/>
                <a:t>Excited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414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63BE-F0E6-4399-9174-6F220930D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The Chiral Anomaly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77DC5-9C7F-4A34-8201-776124B31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But if we switch on an electric field for some time, we get: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pPr marL="0" indent="0">
              <a:buNone/>
            </a:pPr>
            <a:endParaRPr lang="en-SG" dirty="0"/>
          </a:p>
          <a:p>
            <a:r>
              <a:rPr lang="en-SG" dirty="0"/>
              <a:t>We need to consider the path integral: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A03F6-7C4B-4DB3-8D4C-4A8259039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7613" y="2418250"/>
            <a:ext cx="1976773" cy="18863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798131-84F0-42C9-B0DA-351447E8A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756" y="2974873"/>
            <a:ext cx="2525143" cy="9082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D1132E-8143-4216-950E-EDF2A0064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237" y="4573710"/>
            <a:ext cx="2489338" cy="114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7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16E9E-0571-4435-91BC-00879748F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(Abelian) Chiral Gauge Anomalies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5F0E3-4FA9-4915-8256-22614A792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Anomalies in gauge symmetries render theory mathematically inconsistent</a:t>
            </a:r>
          </a:p>
          <a:p>
            <a:r>
              <a:rPr lang="en-SG" dirty="0"/>
              <a:t>Arise from one-loop Feynman diagrams </a:t>
            </a:r>
            <a:r>
              <a:rPr lang="en-SG" dirty="0">
                <a:sym typeface="Wingdings" panose="05000000000000000000" pitchFamily="2" charset="2"/>
              </a:rPr>
              <a:t> Triangle diagrams in 3+1 dimensions</a:t>
            </a:r>
          </a:p>
          <a:p>
            <a:endParaRPr lang="en-SG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39D3BF-2F9D-42B0-8B89-C496F04FBAA7}"/>
              </a:ext>
            </a:extLst>
          </p:cNvPr>
          <p:cNvGrpSpPr/>
          <p:nvPr/>
        </p:nvGrpSpPr>
        <p:grpSpPr>
          <a:xfrm>
            <a:off x="2192770" y="3591927"/>
            <a:ext cx="2888956" cy="2631074"/>
            <a:chOff x="2192770" y="3591927"/>
            <a:chExt cx="2888956" cy="26310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68DB055-BE10-424B-B1D4-77F6F959E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2770" y="3591927"/>
              <a:ext cx="2611024" cy="156114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028297-4177-4B7A-88B9-83FFBE252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7044" y="5087523"/>
              <a:ext cx="1874682" cy="113547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06EBEB2-4FCC-4C59-9021-2BD954868B7A}"/>
              </a:ext>
            </a:extLst>
          </p:cNvPr>
          <p:cNvGrpSpPr/>
          <p:nvPr/>
        </p:nvGrpSpPr>
        <p:grpSpPr>
          <a:xfrm>
            <a:off x="6158364" y="3657478"/>
            <a:ext cx="2485800" cy="2556468"/>
            <a:chOff x="6158364" y="3657478"/>
            <a:chExt cx="2485800" cy="255646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8587978-1BAC-49BC-B1C5-BC4F3B395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58364" y="3657478"/>
              <a:ext cx="2485800" cy="143004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1A39660-EC0A-4551-A2D1-8C01C2467A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846887" y="5078468"/>
              <a:ext cx="1720250" cy="11354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9584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A945-63A9-499A-8A7E-104F9EDA7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Anomaly Cancellation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614EAC01-33F8-44B1-B6B5-613B52FA87A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98157345"/>
                  </p:ext>
                </p:extLst>
              </p:nvPr>
            </p:nvGraphicFramePr>
            <p:xfrm>
              <a:off x="2520434" y="2478068"/>
              <a:ext cx="6613864" cy="1213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3466">
                      <a:extLst>
                        <a:ext uri="{9D8B030D-6E8A-4147-A177-3AD203B41FA5}">
                          <a16:colId xmlns:a16="http://schemas.microsoft.com/office/drawing/2014/main" val="3364932180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3109958308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2528719297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20371357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b="0" dirty="0">
                              <a:solidFill>
                                <a:schemeClr val="tx1"/>
                              </a:solidFill>
                            </a:rPr>
                            <a:t>Left-Handed: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:−</m:t>
                                </m:r>
                                <m:f>
                                  <m:f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SG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04592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>
                              <a:solidFill>
                                <a:schemeClr val="tx1"/>
                              </a:solidFill>
                            </a:rPr>
                            <a:t>Right-Handed: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:−</m:t>
                                </m:r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:−</m:t>
                                </m:r>
                                <m:f>
                                  <m:fPr>
                                    <m:ctrlP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SG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411381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614EAC01-33F8-44B1-B6B5-613B52FA87A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98157345"/>
                  </p:ext>
                </p:extLst>
              </p:nvPr>
            </p:nvGraphicFramePr>
            <p:xfrm>
              <a:off x="2520434" y="2478068"/>
              <a:ext cx="6613864" cy="1213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3466">
                      <a:extLst>
                        <a:ext uri="{9D8B030D-6E8A-4147-A177-3AD203B41FA5}">
                          <a16:colId xmlns:a16="http://schemas.microsoft.com/office/drawing/2014/main" val="3364932180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3109958308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2528719297"/>
                        </a:ext>
                      </a:extLst>
                    </a:gridCol>
                    <a:gridCol w="1653466">
                      <a:extLst>
                        <a:ext uri="{9D8B030D-6E8A-4147-A177-3AD203B41FA5}">
                          <a16:colId xmlns:a16="http://schemas.microsoft.com/office/drawing/2014/main" val="2037135700"/>
                        </a:ext>
                      </a:extLst>
                    </a:gridCol>
                  </a:tblGrid>
                  <a:tr h="606806">
                    <a:tc>
                      <a:txBody>
                        <a:bodyPr/>
                        <a:lstStyle/>
                        <a:p>
                          <a:r>
                            <a:rPr lang="en-SG" b="0" dirty="0">
                              <a:solidFill>
                                <a:schemeClr val="tx1"/>
                              </a:solidFill>
                            </a:rPr>
                            <a:t>Left-Handed: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38" t="-1000" r="-201845" b="-1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00" r="-101103" b="-1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SG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04592823"/>
                      </a:ext>
                    </a:extLst>
                  </a:tr>
                  <a:tr h="606806">
                    <a:tc>
                      <a:txBody>
                        <a:bodyPr/>
                        <a:lstStyle/>
                        <a:p>
                          <a:r>
                            <a:rPr lang="en-SG" dirty="0">
                              <a:solidFill>
                                <a:schemeClr val="tx1"/>
                              </a:solidFill>
                            </a:rPr>
                            <a:t>Right-Handed: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738" t="-101000" r="-201845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1000" r="-101103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107" t="-101000" r="-1476" b="-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41138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2864D5-6214-47CA-82E9-51823D1F3AB5}"/>
              </a:ext>
            </a:extLst>
          </p:cNvPr>
          <p:cNvSpPr txBox="1">
            <a:spLocks/>
          </p:cNvSpPr>
          <p:nvPr/>
        </p:nvSpPr>
        <p:spPr>
          <a:xfrm>
            <a:off x="838200" y="1690687"/>
            <a:ext cx="10515600" cy="4802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dirty="0"/>
              <a:t>Standard Model: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pPr marL="0" indent="0">
              <a:buNone/>
            </a:pPr>
            <a:r>
              <a:rPr lang="en-SG" dirty="0"/>
              <a:t>and others…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A13E52-E284-4C1B-B60C-777071405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120" y="4001294"/>
            <a:ext cx="9676493" cy="7873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4423F7-B47E-44F2-9627-A0F34C7B2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3659" y="4788674"/>
            <a:ext cx="9347414" cy="9304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4BE5DC-CEFD-4266-AB72-55D73361C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4846" y="1623884"/>
            <a:ext cx="4183743" cy="6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47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65BEE-91C1-4632-8F00-14824D15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Finding new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F628B-1137-4C91-A336-323DDCB9B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/>
              <a:t>All Pythagorean triples can be generated using the formula:</a:t>
            </a:r>
          </a:p>
          <a:p>
            <a:endParaRPr lang="en-SG" dirty="0"/>
          </a:p>
          <a:p>
            <a:endParaRPr lang="en-SG" dirty="0"/>
          </a:p>
          <a:p>
            <a:r>
              <a:rPr lang="en-SG" dirty="0"/>
              <a:t>Once some solutions have been found, others can be generated using geometric methods in higher-dimensional space</a:t>
            </a:r>
          </a:p>
          <a:p>
            <a:pPr lvl="1"/>
            <a:r>
              <a:rPr lang="en-SG" dirty="0"/>
              <a:t>E.g. using the special properties of a unique solution (double point of quadratic and cubic equations)</a:t>
            </a:r>
          </a:p>
          <a:p>
            <a:pPr lvl="1"/>
            <a:r>
              <a:rPr lang="en-SG" dirty="0"/>
              <a:t>E.g. For U(1) anomaly equations – method of chords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9A4226-E20B-4BEB-9A0A-801396F196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88"/>
          <a:stretch/>
        </p:blipFill>
        <p:spPr>
          <a:xfrm>
            <a:off x="2760955" y="2462338"/>
            <a:ext cx="5930284" cy="59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221</Words>
  <Application>Microsoft Office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Anomalies in Quantum Field Theory</vt:lpstr>
      <vt:lpstr>Symmetries and Noether’s Theorem</vt:lpstr>
      <vt:lpstr>The Chiral Anomaly</vt:lpstr>
      <vt:lpstr>The Chiral Anomaly</vt:lpstr>
      <vt:lpstr>(Abelian) Chiral Gauge Anomalies</vt:lpstr>
      <vt:lpstr>Anomaly Cancellation</vt:lpstr>
      <vt:lpstr>Finding new theories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 En Chong</dc:creator>
  <cp:lastModifiedBy>Kai En Chong</cp:lastModifiedBy>
  <cp:revision>36</cp:revision>
  <dcterms:created xsi:type="dcterms:W3CDTF">2021-03-14T12:04:03Z</dcterms:created>
  <dcterms:modified xsi:type="dcterms:W3CDTF">2021-03-15T04:05:46Z</dcterms:modified>
</cp:coreProperties>
</file>