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6"/>
    <p:restoredTop sz="94654"/>
  </p:normalViewPr>
  <p:slideViewPr>
    <p:cSldViewPr snapToGrid="0" snapToObjects="1">
      <p:cViewPr varScale="1">
        <p:scale>
          <a:sx n="76" d="100"/>
          <a:sy n="76" d="100"/>
        </p:scale>
        <p:origin x="15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625600" y="673100"/>
            <a:ext cx="9753600" cy="5905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16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700"/>
            </a:lvl1pPr>
            <a:lvl2pPr marL="0" indent="228600" algn="ctr">
              <a:spcBef>
                <a:spcPts val="0"/>
              </a:spcBef>
              <a:buSzTx/>
              <a:buNone/>
              <a:defRPr sz="3700"/>
            </a:lvl2pPr>
            <a:lvl3pPr marL="0" indent="457200" algn="ctr">
              <a:spcBef>
                <a:spcPts val="0"/>
              </a:spcBef>
              <a:buSzTx/>
              <a:buNone/>
              <a:defRPr sz="3700"/>
            </a:lvl3pPr>
            <a:lvl4pPr marL="0" indent="685800" algn="ctr">
              <a:spcBef>
                <a:spcPts val="0"/>
              </a:spcBef>
              <a:buSzTx/>
              <a:buNone/>
              <a:defRPr sz="3700"/>
            </a:lvl4pPr>
            <a:lvl5pPr marL="0" indent="914400" algn="ctr">
              <a:spcBef>
                <a:spcPts val="0"/>
              </a:spcBef>
              <a:buSzTx/>
              <a:buNone/>
              <a:defRPr sz="37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6718300" y="8890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145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age" descr="Image"/>
          <p:cNvPicPr>
            <a:picLocks noChangeAspect="1"/>
          </p:cNvPicPr>
          <p:nvPr/>
        </p:nvPicPr>
        <p:blipFill>
          <a:blip r:embed="rId2">
            <a:alphaModFix amt="14873"/>
            <a:extLst/>
          </a:blip>
          <a:stretch>
            <a:fillRect/>
          </a:stretch>
        </p:blipFill>
        <p:spPr>
          <a:xfrm>
            <a:off x="2409690" y="781950"/>
            <a:ext cx="8185420" cy="7717683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Anomalous Muon Magnetic Moment: Hadron Vacuum Polarization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479044">
              <a:defRPr sz="6560"/>
            </a:lvl1pPr>
          </a:lstStyle>
          <a:p>
            <a:r>
              <a:t>Anomalous Muon Magnetic Moment: Hadron Vacuum Polarization</a:t>
            </a:r>
          </a:p>
        </p:txBody>
      </p:sp>
      <p:sp>
        <p:nvSpPr>
          <p:cNvPr id="121" name="yz610 Sel Selwyn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dirty="0"/>
              <a:t>yz610 Sel</a:t>
            </a:r>
            <a:r>
              <a:rPr lang="zh-CN" altLang="en-US" dirty="0"/>
              <a:t> </a:t>
            </a:r>
            <a:r>
              <a:rPr lang="en-US" altLang="zh-CN" dirty="0" err="1"/>
              <a:t>Yuchen</a:t>
            </a:r>
            <a:r>
              <a:rPr lang="en-US" altLang="zh-CN" dirty="0"/>
              <a:t> Zhou</a:t>
            </a:r>
            <a:r>
              <a:rPr dirty="0"/>
              <a:t> Selwyn</a:t>
            </a:r>
            <a:endParaRPr lang="en-US" dirty="0"/>
          </a:p>
          <a:p>
            <a:r>
              <a:rPr lang="en-US" dirty="0"/>
              <a:t>Supervised by Dr. </a:t>
            </a:r>
            <a:r>
              <a:rPr lang="en-US" dirty="0" err="1"/>
              <a:t>Bipasha</a:t>
            </a:r>
            <a:r>
              <a:rPr lang="en-US" dirty="0"/>
              <a:t> Chakraborty</a:t>
            </a:r>
            <a:endParaRPr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all from PNP course, magnetic moment of muon can be written as: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308609" indent="-308609" defTabSz="525779">
              <a:spcBef>
                <a:spcPts val="2800"/>
              </a:spcBef>
              <a:defRPr sz="2520"/>
            </a:pPr>
            <a:r>
              <a:t>Recall from PNP course, magnetic moment of muon can be written as: </a:t>
            </a:r>
          </a:p>
          <a:p>
            <a:pPr marL="308609" indent="-308609" defTabSz="525779">
              <a:spcBef>
                <a:spcPts val="2800"/>
              </a:spcBef>
              <a:defRPr sz="2520"/>
            </a:pPr>
            <a:r>
              <a:t>This result is derived from Dirac equation, and it corresponds to the lowest order Feynman diagram (no loop). For muon, g=2.</a:t>
            </a:r>
          </a:p>
          <a:p>
            <a:pPr marL="308609" indent="-308609" defTabSz="525779">
              <a:spcBef>
                <a:spcPts val="2800"/>
              </a:spcBef>
              <a:defRPr sz="2520"/>
            </a:pPr>
            <a:r>
              <a:t>However, quantum field theory predicts loop corrections. These loops will contribute to µ hence g is found to deviate from 2.</a:t>
            </a:r>
          </a:p>
          <a:p>
            <a:pPr marL="308609" indent="-308609" defTabSz="525779">
              <a:spcBef>
                <a:spcPts val="2800"/>
              </a:spcBef>
              <a:defRPr sz="2520"/>
            </a:pPr>
            <a:r>
              <a:t>a</a:t>
            </a:r>
            <a:r>
              <a:rPr baseline="-5999"/>
              <a:t>µ</a:t>
            </a:r>
            <a:r>
              <a:t> is defined as the fractional deviation from 2, namely:</a:t>
            </a:r>
          </a:p>
        </p:txBody>
      </p:sp>
      <p:sp>
        <p:nvSpPr>
          <p:cNvPr id="124" name="What is aµ?"/>
          <p:cNvSpPr txBox="1"/>
          <p:nvPr/>
        </p:nvSpPr>
        <p:spPr>
          <a:xfrm>
            <a:off x="3921675" y="808485"/>
            <a:ext cx="5415450" cy="1304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8000" b="0">
                <a:latin typeface="+mn-lt"/>
                <a:ea typeface="+mn-ea"/>
                <a:cs typeface="+mn-cs"/>
                <a:sym typeface="Helvetica Neue Medium"/>
              </a:defRPr>
            </a:pPr>
            <a:r>
              <a:t>What is a</a:t>
            </a:r>
            <a:r>
              <a:rPr baseline="-5999"/>
              <a:t>µ</a:t>
            </a:r>
            <a:r>
              <a:t>?</a:t>
            </a:r>
          </a:p>
        </p:txBody>
      </p:sp>
      <p:pic>
        <p:nvPicPr>
          <p:cNvPr id="125" name="Screen Shot 2021-03-01 at 12.15.44 AM.png" descr="Screen Shot 2021-03-01 at 12.15.44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19988" y="2719437"/>
            <a:ext cx="2006601" cy="876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Screen Shot 2021-03-01 at 12.15.04 AM.png" descr="Screen Shot 2021-03-01 at 12.15.04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55019" y="7817508"/>
            <a:ext cx="2136539" cy="1103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2958" t="1957" r="76163" b="53238"/>
          <a:stretch>
            <a:fillRect/>
          </a:stretch>
        </p:blipFill>
        <p:spPr>
          <a:xfrm>
            <a:off x="8692209" y="3872507"/>
            <a:ext cx="2288779" cy="37230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Which loops contribute to aµ?"/>
          <p:cNvSpPr txBox="1">
            <a:spLocks noGrp="1"/>
          </p:cNvSpPr>
          <p:nvPr>
            <p:ph type="title"/>
          </p:nvPr>
        </p:nvSpPr>
        <p:spPr>
          <a:xfrm>
            <a:off x="564784" y="392404"/>
            <a:ext cx="12117090" cy="2159001"/>
          </a:xfrm>
          <a:prstGeom prst="rect">
            <a:avLst/>
          </a:prstGeom>
        </p:spPr>
        <p:txBody>
          <a:bodyPr/>
          <a:lstStyle/>
          <a:p>
            <a:pPr>
              <a:defRPr sz="6500"/>
            </a:pPr>
            <a:r>
              <a:rPr dirty="0"/>
              <a:t>Which loops contribute to a</a:t>
            </a:r>
            <a:r>
              <a:rPr baseline="-5999" dirty="0"/>
              <a:t>µ</a:t>
            </a:r>
            <a:r>
              <a:rPr dirty="0"/>
              <a:t>? </a:t>
            </a:r>
          </a:p>
        </p:txBody>
      </p:sp>
      <p:sp>
        <p:nvSpPr>
          <p:cNvPr id="130" name="Standard model: QED, Electroweak, Hadrons (QCD)…"/>
          <p:cNvSpPr txBox="1">
            <a:spLocks noGrp="1"/>
          </p:cNvSpPr>
          <p:nvPr>
            <p:ph type="body" sz="half" idx="1"/>
          </p:nvPr>
        </p:nvSpPr>
        <p:spPr>
          <a:xfrm>
            <a:off x="1130107" y="1560320"/>
            <a:ext cx="10986447" cy="6286501"/>
          </a:xfrm>
          <a:prstGeom prst="rect">
            <a:avLst/>
          </a:prstGeom>
        </p:spPr>
        <p:txBody>
          <a:bodyPr/>
          <a:lstStyle/>
          <a:p>
            <a:pPr defTabSz="508254">
              <a:spcBef>
                <a:spcPts val="3600"/>
              </a:spcBef>
              <a:buFont typeface="Arial" panose="020B0604020202020204" pitchFamily="34" charset="0"/>
              <a:buChar char="•"/>
              <a:defRPr sz="2784"/>
            </a:pPr>
            <a:r>
              <a:rPr dirty="0"/>
              <a:t>Standard model: QED, Electroweak, Hadrons (QCD)</a:t>
            </a:r>
          </a:p>
          <a:p>
            <a:pPr marL="386715" indent="-386715" defTabSz="508254">
              <a:spcBef>
                <a:spcPts val="3600"/>
              </a:spcBef>
              <a:defRPr sz="2784"/>
            </a:pPr>
            <a:endParaRPr dirty="0"/>
          </a:p>
          <a:p>
            <a:pPr marL="386714" indent="-386714" defTabSz="508254">
              <a:spcBef>
                <a:spcPts val="3600"/>
              </a:spcBef>
              <a:defRPr sz="1914" i="1"/>
            </a:pPr>
            <a:r>
              <a:rPr i="0" dirty="0"/>
              <a:t>A theoretical prediction from</a:t>
            </a:r>
            <a:r>
              <a:rPr dirty="0"/>
              <a:t> </a:t>
            </a:r>
            <a:r>
              <a:rPr dirty="0">
                <a:solidFill>
                  <a:srgbClr val="929292"/>
                </a:solidFill>
              </a:rPr>
              <a:t>C. </a:t>
            </a:r>
            <a:r>
              <a:rPr dirty="0" err="1">
                <a:solidFill>
                  <a:srgbClr val="929292"/>
                </a:solidFill>
              </a:rPr>
              <a:t>Patrignani</a:t>
            </a:r>
            <a:r>
              <a:rPr dirty="0">
                <a:solidFill>
                  <a:srgbClr val="929292"/>
                </a:solidFill>
              </a:rPr>
              <a:t> et al, (Particle Data Group), Chinese Physics C, 40, 100001 (2016)</a:t>
            </a:r>
          </a:p>
          <a:p>
            <a:pPr marL="386715" indent="-386715" defTabSz="508254">
              <a:spcBef>
                <a:spcPts val="3600"/>
              </a:spcBef>
              <a:defRPr sz="2784"/>
            </a:pPr>
            <a:r>
              <a:rPr dirty="0"/>
              <a:t>Test SM by experimentally determine a</a:t>
            </a:r>
            <a:r>
              <a:rPr baseline="-5999" dirty="0"/>
              <a:t>µ </a:t>
            </a:r>
            <a:r>
              <a:rPr dirty="0"/>
              <a:t>and compare with theoretical prediction. </a:t>
            </a:r>
            <a:endParaRPr dirty="0">
              <a:solidFill>
                <a:schemeClr val="accent1">
                  <a:lumOff val="-13575"/>
                </a:schemeClr>
              </a:solidFill>
            </a:endParaRPr>
          </a:p>
        </p:txBody>
      </p:sp>
      <p:pic>
        <p:nvPicPr>
          <p:cNvPr id="131" name="Screen Shot 2021-03-01 at 12.21.27 AM.png" descr="Screen Shot 2021-03-01 at 12.21.27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3133" y="3542490"/>
            <a:ext cx="3740393" cy="8277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007D2D7-E4C4-9B46-846B-9AD1DD9658EE}"/>
              </a:ext>
            </a:extLst>
          </p:cNvPr>
          <p:cNvSpPr txBox="1"/>
          <p:nvPr/>
        </p:nvSpPr>
        <p:spPr>
          <a:xfrm>
            <a:off x="2970767" y="7374897"/>
            <a:ext cx="111729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Theory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8B7EF8-9D47-C547-B6C7-4BB341690E95}"/>
              </a:ext>
            </a:extLst>
          </p:cNvPr>
          <p:cNvSpPr txBox="1"/>
          <p:nvPr/>
        </p:nvSpPr>
        <p:spPr>
          <a:xfrm>
            <a:off x="8473188" y="7366861"/>
            <a:ext cx="1777731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Experiment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E93A867-EA17-7545-9483-DA587F2048F7}"/>
              </a:ext>
            </a:extLst>
          </p:cNvPr>
          <p:cNvCxnSpPr/>
          <p:nvPr/>
        </p:nvCxnSpPr>
        <p:spPr>
          <a:xfrm>
            <a:off x="4753133" y="7635585"/>
            <a:ext cx="3154734" cy="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headEnd type="triangle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566FFB8-B8E6-5942-965A-9543EA1CC8E7}"/>
              </a:ext>
            </a:extLst>
          </p:cNvPr>
          <p:cNvSpPr txBox="1"/>
          <p:nvPr/>
        </p:nvSpPr>
        <p:spPr>
          <a:xfrm flipH="1">
            <a:off x="5231022" y="7069344"/>
            <a:ext cx="2099205" cy="5334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3-4 </a:t>
            </a:r>
            <a:r>
              <a:rPr kumimoji="0" lang="en-US" sz="2800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σ</a:t>
            </a:r>
            <a:r>
              <a:rPr kumimoji="0" lang="en-US" sz="280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?!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D3463B-79C9-2140-9D80-7587A61644C1}"/>
              </a:ext>
            </a:extLst>
          </p:cNvPr>
          <p:cNvSpPr txBox="1"/>
          <p:nvPr/>
        </p:nvSpPr>
        <p:spPr>
          <a:xfrm>
            <a:off x="5230493" y="7678550"/>
            <a:ext cx="2099734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(What is going on?)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4D32C8-CF5A-E34A-BFA3-CD13D9FE726E}"/>
              </a:ext>
            </a:extLst>
          </p:cNvPr>
          <p:cNvSpPr txBox="1"/>
          <p:nvPr/>
        </p:nvSpPr>
        <p:spPr>
          <a:xfrm>
            <a:off x="8220715" y="8565941"/>
            <a:ext cx="2282676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Fermilab</a:t>
            </a: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, J-PARC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3F5887-84C3-E948-AA4C-0D79A3374298}"/>
              </a:ext>
            </a:extLst>
          </p:cNvPr>
          <p:cNvCxnSpPr>
            <a:stCxn id="7" idx="0"/>
            <a:endCxn id="21" idx="2"/>
          </p:cNvCxnSpPr>
          <p:nvPr/>
        </p:nvCxnSpPr>
        <p:spPr>
          <a:xfrm flipV="1">
            <a:off x="9362053" y="7838785"/>
            <a:ext cx="1" cy="727156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FF681BA-F0C7-1242-91A5-0D29E194548E}"/>
              </a:ext>
            </a:extLst>
          </p:cNvPr>
          <p:cNvCxnSpPr>
            <a:endCxn id="2" idx="2"/>
          </p:cNvCxnSpPr>
          <p:nvPr/>
        </p:nvCxnSpPr>
        <p:spPr>
          <a:xfrm flipV="1">
            <a:off x="3529414" y="7846821"/>
            <a:ext cx="0" cy="652466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ED72C2B-BED6-DB4D-B3BA-BC99A171AF51}"/>
              </a:ext>
            </a:extLst>
          </p:cNvPr>
          <p:cNvSpPr txBox="1"/>
          <p:nvPr/>
        </p:nvSpPr>
        <p:spPr>
          <a:xfrm>
            <a:off x="1443907" y="8539761"/>
            <a:ext cx="4171014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rgbClr val="0070C0"/>
                </a:solidFill>
              </a:rPr>
              <a:t>Improve QCD contribution prediction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solidFill>
                  <a:srgbClr val="0070C0"/>
                </a:solidFill>
              </a:rPr>
              <a:t>(what my review is about)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ED83A6BE-8B9E-0B40-9503-10C83BEF77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1331" y="2732300"/>
            <a:ext cx="5760306" cy="4366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75B186F-9A14-B747-94A0-380C68289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033" y="2732300"/>
            <a:ext cx="5576718" cy="401163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1689EC-0409-BA44-A7E0-302CDAAB5D92}"/>
              </a:ext>
            </a:extLst>
          </p:cNvPr>
          <p:cNvSpPr txBox="1"/>
          <p:nvPr/>
        </p:nvSpPr>
        <p:spPr>
          <a:xfrm>
            <a:off x="10308051" y="7134463"/>
            <a:ext cx="1227900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(</a:t>
            </a:r>
            <a:r>
              <a:rPr lang="en-US" sz="2000" b="0" dirty="0" err="1"/>
              <a:t>F</a:t>
            </a:r>
            <a:r>
              <a:rPr kumimoji="0" lang="en-US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ermilab</a:t>
            </a:r>
            <a:r>
              <a:rPr kumimoji="0" lang="en-US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F63863-7958-3847-A4E9-B99E8455E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HVP important?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4FCBB2D-8E83-ED47-896C-4E02F61A3983}"/>
              </a:ext>
            </a:extLst>
          </p:cNvPr>
          <p:cNvSpPr/>
          <p:nvPr/>
        </p:nvSpPr>
        <p:spPr>
          <a:xfrm>
            <a:off x="2704750" y="5264362"/>
            <a:ext cx="1913467" cy="1870101"/>
          </a:xfrm>
          <a:prstGeom prst="ellipse">
            <a:avLst/>
          </a:prstGeom>
          <a:noFill/>
          <a:ln w="28575" cap="flat">
            <a:solidFill>
              <a:srgbClr val="FFFF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3B3F87F-89A6-B645-866D-F9EF712BDF90}"/>
              </a:ext>
            </a:extLst>
          </p:cNvPr>
          <p:cNvCxnSpPr>
            <a:cxnSpLocks/>
          </p:cNvCxnSpPr>
          <p:nvPr/>
        </p:nvCxnSpPr>
        <p:spPr>
          <a:xfrm flipH="1">
            <a:off x="2941466" y="7134463"/>
            <a:ext cx="720017" cy="860297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08B8603-120D-0245-8DD2-2BAA7ECE674E}"/>
              </a:ext>
            </a:extLst>
          </p:cNvPr>
          <p:cNvCxnSpPr>
            <a:cxnSpLocks/>
          </p:cNvCxnSpPr>
          <p:nvPr/>
        </p:nvCxnSpPr>
        <p:spPr>
          <a:xfrm>
            <a:off x="3661483" y="7134463"/>
            <a:ext cx="711199" cy="863600"/>
          </a:xfrm>
          <a:prstGeom prst="straightConnector1">
            <a:avLst/>
          </a:prstGeom>
          <a:noFill/>
          <a:ln w="25400" cap="flat">
            <a:solidFill>
              <a:srgbClr val="000000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939095A-1030-0D4D-B53F-625D176BF792}"/>
              </a:ext>
            </a:extLst>
          </p:cNvPr>
          <p:cNvSpPr txBox="1"/>
          <p:nvPr/>
        </p:nvSpPr>
        <p:spPr>
          <a:xfrm>
            <a:off x="1219200" y="8030610"/>
            <a:ext cx="185773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Hadron vacuum polarization (HVP)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CFFED1-73D6-DF43-8F7C-EA093159B650}"/>
              </a:ext>
            </a:extLst>
          </p:cNvPr>
          <p:cNvSpPr txBox="1"/>
          <p:nvPr/>
        </p:nvSpPr>
        <p:spPr>
          <a:xfrm>
            <a:off x="3661483" y="8030610"/>
            <a:ext cx="1857733" cy="8412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Hadron light by light scattering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0" dirty="0"/>
              <a:t>(</a:t>
            </a:r>
            <a:r>
              <a:rPr lang="en-US" sz="1600" b="0" dirty="0" err="1"/>
              <a:t>HLbL</a:t>
            </a:r>
            <a:r>
              <a:rPr lang="en-US" sz="1600" b="0" dirty="0"/>
              <a:t>)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92957133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o, lattice QCD!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So, lattice QCD!</a:t>
            </a:r>
          </a:p>
        </p:txBody>
      </p:sp>
      <p:sp>
        <p:nvSpPr>
          <p:cNvPr id="148" name="Recipe for computing aµ…"/>
          <p:cNvSpPr txBox="1">
            <a:spLocks noGrp="1"/>
          </p:cNvSpPr>
          <p:nvPr>
            <p:ph type="body" sz="half" idx="1"/>
          </p:nvPr>
        </p:nvSpPr>
        <p:spPr>
          <a:xfrm>
            <a:off x="796865" y="2260111"/>
            <a:ext cx="5704843" cy="6645517"/>
          </a:xfrm>
          <a:prstGeom prst="rect">
            <a:avLst/>
          </a:prstGeom>
          <a:ln w="25400">
            <a:solidFill>
              <a:srgbClr val="000000"/>
            </a:solidFill>
          </a:ln>
        </p:spPr>
        <p:txBody>
          <a:bodyPr lIns="76200" tIns="76200" rIns="76200" bIns="76200" anchor="t"/>
          <a:lstStyle/>
          <a:p>
            <a:pPr marL="0" indent="0" algn="ctr">
              <a:buSzTx/>
              <a:buNone/>
              <a:defRPr sz="2500" u="sng"/>
            </a:pPr>
            <a:r>
              <a:t>Recipe for computing a</a:t>
            </a:r>
            <a:r>
              <a:rPr baseline="-5999"/>
              <a:t>µ</a:t>
            </a:r>
          </a:p>
          <a:p>
            <a:pPr marL="0" indent="0" algn="ctr">
              <a:spcBef>
                <a:spcPts val="3300"/>
              </a:spcBef>
              <a:buSzTx/>
              <a:buNone/>
              <a:defRPr sz="2000"/>
            </a:pPr>
            <a:r>
              <a:t>Step 1: EM current correlator</a:t>
            </a:r>
          </a:p>
          <a:p>
            <a:pPr marL="0" lvl="1" indent="228600" algn="ctr">
              <a:spcBef>
                <a:spcPts val="3300"/>
              </a:spcBef>
              <a:buSzTx/>
              <a:buNone/>
              <a:defRPr sz="2000"/>
            </a:pPr>
            <a:endParaRPr/>
          </a:p>
          <a:p>
            <a:pPr marL="0" lvl="1" indent="228600" algn="ctr">
              <a:spcBef>
                <a:spcPts val="3300"/>
              </a:spcBef>
              <a:buSzTx/>
              <a:buNone/>
              <a:defRPr sz="2000"/>
            </a:pPr>
            <a:r>
              <a:t>Step 2: 3+1 dimension Fourier Transform to obtain Vacuum Polarisation Tensor (and apply symmetry)</a:t>
            </a:r>
          </a:p>
          <a:p>
            <a:pPr marL="0" lvl="1" indent="228600" algn="ctr">
              <a:spcBef>
                <a:spcPts val="3300"/>
              </a:spcBef>
              <a:buSzTx/>
              <a:buNone/>
              <a:defRPr sz="2000"/>
            </a:pPr>
            <a:endParaRPr/>
          </a:p>
          <a:p>
            <a:pPr marL="0" lvl="1" indent="228600" algn="ctr">
              <a:spcBef>
                <a:spcPts val="3300"/>
              </a:spcBef>
              <a:buSzTx/>
              <a:buNone/>
              <a:defRPr sz="2000"/>
            </a:pPr>
            <a:r>
              <a:t>Step 3: Integrate to obtain leading order HVP contribution</a:t>
            </a:r>
          </a:p>
        </p:txBody>
      </p:sp>
      <p:pic>
        <p:nvPicPr>
          <p:cNvPr id="149" name="Screen Shot 2021-03-01 at 1.15.19 AM.png" descr="Screen Shot 2021-03-01 at 1.15.19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97236" y="2411293"/>
            <a:ext cx="5201317" cy="2515391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Lattice point 3+1 dimension…"/>
          <p:cNvSpPr txBox="1"/>
          <p:nvPr/>
        </p:nvSpPr>
        <p:spPr>
          <a:xfrm>
            <a:off x="7779500" y="4499903"/>
            <a:ext cx="4792701" cy="31172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marL="444499" indent="-444499" algn="l">
              <a:lnSpc>
                <a:spcPct val="30000"/>
              </a:lnSpc>
              <a:spcBef>
                <a:spcPts val="4200"/>
              </a:spcBef>
              <a:buSzPct val="145000"/>
              <a:buChar char="•"/>
              <a:defRPr sz="2000" b="0"/>
            </a:pPr>
            <a:r>
              <a:t>Lattice point 3+1 dimension</a:t>
            </a:r>
          </a:p>
          <a:p>
            <a:pPr marL="444499" indent="-444499" algn="l">
              <a:lnSpc>
                <a:spcPct val="30000"/>
              </a:lnSpc>
              <a:spcBef>
                <a:spcPts val="4200"/>
              </a:spcBef>
              <a:buSzPct val="145000"/>
              <a:buChar char="•"/>
              <a:defRPr sz="2000" b="0"/>
            </a:pPr>
            <a:r>
              <a:t>Currently 64</a:t>
            </a:r>
            <a:r>
              <a:rPr baseline="31999"/>
              <a:t>3</a:t>
            </a:r>
            <a:r>
              <a:t>×128</a:t>
            </a:r>
          </a:p>
          <a:p>
            <a:pPr marL="444499" indent="-444499" algn="l">
              <a:lnSpc>
                <a:spcPct val="30000"/>
              </a:lnSpc>
              <a:spcBef>
                <a:spcPts val="4200"/>
              </a:spcBef>
              <a:buSzPct val="145000"/>
              <a:buChar char="•"/>
              <a:defRPr sz="2000" b="0"/>
            </a:pPr>
            <a:r>
              <a:t>Computed on supercomputer</a:t>
            </a:r>
          </a:p>
        </p:txBody>
      </p:sp>
      <p:pic>
        <p:nvPicPr>
          <p:cNvPr id="151" name="Screen Shot 2021-03-01 at 10.55.19 PM.png" descr="Screen Shot 2021-03-01 at 10.55.19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41764" y="3682618"/>
            <a:ext cx="3785211" cy="7721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Screen Shot 2021-03-01 at 11.15.21 PM.png" descr="Screen Shot 2021-03-01 at 11.15.21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94792" y="5556398"/>
            <a:ext cx="3479801" cy="622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3" name="Screen Shot 2021-03-01 at 11.15.28 PM.png" descr="Screen Shot 2021-03-01 at 11.15.28 P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12536" y="6103208"/>
            <a:ext cx="3873501" cy="584201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where:"/>
          <p:cNvSpPr txBox="1"/>
          <p:nvPr/>
        </p:nvSpPr>
        <p:spPr>
          <a:xfrm>
            <a:off x="7189480" y="7039021"/>
            <a:ext cx="5216828" cy="186943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6200" tIns="76200" rIns="76200" bIns="76200">
            <a:normAutofit/>
          </a:bodyPr>
          <a:lstStyle>
            <a:lvl1pPr algn="l">
              <a:spcBef>
                <a:spcPts val="4200"/>
              </a:spcBef>
              <a:defRPr sz="2000" b="0"/>
            </a:lvl1pPr>
          </a:lstStyle>
          <a:p>
            <a:r>
              <a:t>where: </a:t>
            </a:r>
          </a:p>
        </p:txBody>
      </p:sp>
      <p:pic>
        <p:nvPicPr>
          <p:cNvPr id="155" name="Screen Shot 2021-03-01 at 11.20.56 PM.png" descr="Screen Shot 2021-03-01 at 11.20.56 PM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90454" y="7599244"/>
            <a:ext cx="4317664" cy="7489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Screen Shot 2021-03-01 at 11.21.01 PM.png" descr="Screen Shot 2021-03-01 at 11.21.01 PM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515194" y="7163152"/>
            <a:ext cx="2565401" cy="596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Screen Shot 2021-03-01 at 11.21.23 PM.png" descr="Screen Shot 2021-03-01 at 11.21.23 PM.png"/>
          <p:cNvPicPr>
            <a:picLocks noChangeAspect="1"/>
          </p:cNvPicPr>
          <p:nvPr/>
        </p:nvPicPr>
        <p:blipFill>
          <a:blip r:embed="rId8">
            <a:extLst/>
          </a:blip>
          <a:srcRect l="1882" r="4017"/>
          <a:stretch>
            <a:fillRect/>
          </a:stretch>
        </p:blipFill>
        <p:spPr>
          <a:xfrm>
            <a:off x="7295131" y="7806769"/>
            <a:ext cx="4894469" cy="829998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Oval"/>
          <p:cNvSpPr/>
          <p:nvPr/>
        </p:nvSpPr>
        <p:spPr>
          <a:xfrm>
            <a:off x="10344309" y="7099811"/>
            <a:ext cx="786901" cy="723583"/>
          </a:xfrm>
          <a:prstGeom prst="ellipse">
            <a:avLst/>
          </a:prstGeom>
          <a:ln w="25400">
            <a:solidFill>
              <a:srgbClr val="FF40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Different methods of calculating ∏(Q2)"/>
          <p:cNvSpPr txBox="1">
            <a:spLocks noGrp="1"/>
          </p:cNvSpPr>
          <p:nvPr>
            <p:ph type="title"/>
          </p:nvPr>
        </p:nvSpPr>
        <p:spPr>
          <a:xfrm>
            <a:off x="657418" y="14990"/>
            <a:ext cx="11455849" cy="2159001"/>
          </a:xfrm>
          <a:prstGeom prst="rect">
            <a:avLst/>
          </a:prstGeom>
        </p:spPr>
        <p:txBody>
          <a:bodyPr/>
          <a:lstStyle/>
          <a:p>
            <a:pPr>
              <a:defRPr sz="5000"/>
            </a:pPr>
            <a:r>
              <a:t>Different methods of calculating 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∏(Q</a:t>
            </a:r>
            <a:r>
              <a:rPr baseline="31999"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>
                <a:latin typeface="Helvetica"/>
                <a:ea typeface="Helvetica"/>
                <a:cs typeface="Helvetica"/>
                <a:sym typeface="Helvetica"/>
              </a:rPr>
              <a:t>)</a:t>
            </a:r>
          </a:p>
        </p:txBody>
      </p:sp>
      <p:sp>
        <p:nvSpPr>
          <p:cNvPr id="161" name="**Hybrid Method**"/>
          <p:cNvSpPr txBox="1"/>
          <p:nvPr/>
        </p:nvSpPr>
        <p:spPr>
          <a:xfrm>
            <a:off x="2306624" y="1913841"/>
            <a:ext cx="2786280" cy="486459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u="sng"/>
            </a:lvl1pPr>
          </a:lstStyle>
          <a:p>
            <a:r>
              <a:t>**Hybrid Method**</a:t>
            </a:r>
          </a:p>
        </p:txBody>
      </p:sp>
      <p:pic>
        <p:nvPicPr>
          <p:cNvPr id="162" name="Screen Shot 2021-03-01 at 11.34.50 PM.png" descr="Screen Shot 2021-03-01 at 11.34.50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0442" y="2547451"/>
            <a:ext cx="6239093" cy="4433040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Padé function:"/>
          <p:cNvSpPr txBox="1"/>
          <p:nvPr/>
        </p:nvSpPr>
        <p:spPr>
          <a:xfrm>
            <a:off x="6753470" y="7498534"/>
            <a:ext cx="5158527" cy="1482682"/>
          </a:xfrm>
          <a:prstGeom prst="rect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6200" tIns="76200" rIns="76200" bIns="76200">
            <a:normAutofit/>
          </a:bodyPr>
          <a:lstStyle>
            <a:lvl1pPr>
              <a:spcBef>
                <a:spcPts val="4200"/>
              </a:spcBef>
              <a:defRPr sz="2200" u="sng"/>
            </a:lvl1pPr>
          </a:lstStyle>
          <a:p>
            <a:r>
              <a:t>Padé function:</a:t>
            </a:r>
          </a:p>
        </p:txBody>
      </p:sp>
      <p:sp>
        <p:nvSpPr>
          <p:cNvPr id="164" name="Rectangle"/>
          <p:cNvSpPr/>
          <p:nvPr/>
        </p:nvSpPr>
        <p:spPr>
          <a:xfrm>
            <a:off x="1242020" y="2845330"/>
            <a:ext cx="231340" cy="3459247"/>
          </a:xfrm>
          <a:prstGeom prst="rect">
            <a:avLst/>
          </a:prstGeom>
          <a:solidFill>
            <a:schemeClr val="accent5">
              <a:hueOff val="-152896"/>
              <a:lumOff val="12368"/>
              <a:alpha val="46247"/>
            </a:schemeClr>
          </a:solidFill>
          <a:ln w="25400">
            <a:solidFill>
              <a:schemeClr val="accent5">
                <a:hueOff val="-82419"/>
                <a:satOff val="-9513"/>
                <a:lumOff val="-16343"/>
                <a:alpha val="46247"/>
              </a:schemeClr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65" name="Screen Shot 2021-03-01 at 11.53.26 PM.png" descr="Screen Shot 2021-03-01 at 11.53.26 PM.png"/>
          <p:cNvPicPr>
            <a:picLocks noChangeAspect="1"/>
          </p:cNvPicPr>
          <p:nvPr/>
        </p:nvPicPr>
        <p:blipFill>
          <a:blip r:embed="rId3">
            <a:extLst/>
          </a:blip>
          <a:srcRect l="3706" r="3706"/>
          <a:stretch>
            <a:fillRect/>
          </a:stretch>
        </p:blipFill>
        <p:spPr>
          <a:xfrm>
            <a:off x="7961530" y="8239875"/>
            <a:ext cx="2742470" cy="630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66" name="Screen Shot 2021-03-01 at 11.54.19 PM.png" descr="Screen Shot 2021-03-01 at 11.54.19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35828" y="7512747"/>
            <a:ext cx="2931176" cy="829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7" name="Screen Shot 2021-03-01 at 11.54.42 PM.png" descr="Screen Shot 2021-03-01 at 11.54.42 P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933420" y="8249731"/>
            <a:ext cx="2735991" cy="666755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Time moment:…"/>
          <p:cNvSpPr txBox="1"/>
          <p:nvPr/>
        </p:nvSpPr>
        <p:spPr>
          <a:xfrm>
            <a:off x="6763694" y="4778144"/>
            <a:ext cx="5138080" cy="2588120"/>
          </a:xfrm>
          <a:prstGeom prst="rect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6200" tIns="76200" rIns="76200" bIns="76200">
            <a:normAutofit/>
          </a:bodyPr>
          <a:lstStyle/>
          <a:p>
            <a:pPr>
              <a:spcBef>
                <a:spcPts val="4200"/>
              </a:spcBef>
              <a:defRPr sz="2000" u="sng"/>
            </a:pPr>
            <a:r>
              <a:t>Time moment:</a:t>
            </a:r>
          </a:p>
          <a:p>
            <a:pPr algn="l">
              <a:spcBef>
                <a:spcPts val="4200"/>
              </a:spcBef>
              <a:defRPr sz="1800" b="0"/>
            </a:pPr>
            <a:r>
              <a:t>where</a:t>
            </a:r>
          </a:p>
        </p:txBody>
      </p:sp>
      <p:sp>
        <p:nvSpPr>
          <p:cNvPr id="169" name="Time-momentum Representation (TMR)"/>
          <p:cNvSpPr txBox="1"/>
          <p:nvPr/>
        </p:nvSpPr>
        <p:spPr>
          <a:xfrm>
            <a:off x="6763694" y="2796591"/>
            <a:ext cx="5138080" cy="1849283"/>
          </a:xfrm>
          <a:prstGeom prst="rect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6200" tIns="76200" rIns="76200" bIns="76200">
            <a:normAutofit/>
          </a:bodyPr>
          <a:lstStyle>
            <a:lvl1pPr>
              <a:spcBef>
                <a:spcPts val="4200"/>
              </a:spcBef>
              <a:defRPr sz="2000" u="sng"/>
            </a:lvl1pPr>
          </a:lstStyle>
          <a:p>
            <a:r>
              <a:t>Time-momentum Representation (TMR)</a:t>
            </a:r>
          </a:p>
        </p:txBody>
      </p:sp>
      <p:pic>
        <p:nvPicPr>
          <p:cNvPr id="170" name="Screen Shot 2021-03-02 at 12.01.55 AM.png" descr="Screen Shot 2021-03-02 at 12.01.55 AM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200017" y="5249999"/>
            <a:ext cx="2705101" cy="787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1" name="Screen Shot 2021-03-02 at 12.02.14 AM.png" descr="Screen Shot 2021-03-02 at 12.02.14 AM.png"/>
          <p:cNvPicPr>
            <a:picLocks noChangeAspect="1"/>
          </p:cNvPicPr>
          <p:nvPr/>
        </p:nvPicPr>
        <p:blipFill>
          <a:blip r:embed="rId7">
            <a:extLst/>
          </a:blip>
          <a:srcRect l="3844" t="1337" r="3844" b="1337"/>
          <a:stretch>
            <a:fillRect/>
          </a:stretch>
        </p:blipFill>
        <p:spPr>
          <a:xfrm>
            <a:off x="7641217" y="5902787"/>
            <a:ext cx="3822515" cy="648919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Screen Shot 2021-03-02 at 12.02.25 AM.png" descr="Screen Shot 2021-03-02 at 12.02.25 AM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434967" y="6588072"/>
            <a:ext cx="2235201" cy="647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Screen Shot 2021-03-02 at 12.05.50 AM.png" descr="Screen Shot 2021-03-02 at 12.05.50 AM.png"/>
          <p:cNvPicPr>
            <a:picLocks noChangeAspect="1"/>
          </p:cNvPicPr>
          <p:nvPr/>
        </p:nvPicPr>
        <p:blipFill>
          <a:blip r:embed="rId9">
            <a:extLst/>
          </a:blip>
          <a:srcRect l="3516" r="3516" b="12188"/>
          <a:stretch>
            <a:fillRect/>
          </a:stretch>
        </p:blipFill>
        <p:spPr>
          <a:xfrm>
            <a:off x="7258543" y="3475903"/>
            <a:ext cx="4403921" cy="736038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Conformal Polynomials"/>
          <p:cNvSpPr txBox="1"/>
          <p:nvPr/>
        </p:nvSpPr>
        <p:spPr>
          <a:xfrm>
            <a:off x="1370825" y="7127642"/>
            <a:ext cx="4378326" cy="1849283"/>
          </a:xfrm>
          <a:prstGeom prst="rect">
            <a:avLst/>
          </a:pr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6200" tIns="76200" rIns="76200" bIns="76200">
            <a:normAutofit/>
          </a:bodyPr>
          <a:lstStyle>
            <a:lvl1pPr>
              <a:spcBef>
                <a:spcPts val="4200"/>
              </a:spcBef>
              <a:defRPr sz="2200" u="sng"/>
            </a:lvl1pPr>
          </a:lstStyle>
          <a:p>
            <a:r>
              <a:t>Conformal Polynomials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sult Comparison:…"/>
          <p:cNvSpPr txBox="1">
            <a:spLocks noGrp="1"/>
          </p:cNvSpPr>
          <p:nvPr>
            <p:ph type="title" idx="4294967295"/>
          </p:nvPr>
        </p:nvSpPr>
        <p:spPr>
          <a:xfrm>
            <a:off x="657418" y="185826"/>
            <a:ext cx="11455849" cy="2159001"/>
          </a:xfrm>
          <a:prstGeom prst="rect">
            <a:avLst/>
          </a:prstGeom>
        </p:spPr>
        <p:txBody>
          <a:bodyPr/>
          <a:lstStyle/>
          <a:p>
            <a:pPr defTabSz="572516">
              <a:defRPr sz="4900"/>
            </a:pPr>
            <a:r>
              <a:t>Result Comparison: </a:t>
            </a:r>
          </a:p>
          <a:p>
            <a:pPr defTabSz="572516">
              <a:defRPr sz="4900"/>
            </a:pPr>
            <a:r>
              <a:t>Lattice QCD vs. Phenomenology Result</a:t>
            </a:r>
          </a:p>
        </p:txBody>
      </p:sp>
      <p:sp>
        <p:nvSpPr>
          <p:cNvPr id="177" name="(Padé, moment, TMR, etc)"/>
          <p:cNvSpPr txBox="1"/>
          <p:nvPr/>
        </p:nvSpPr>
        <p:spPr>
          <a:xfrm>
            <a:off x="990089" y="2174836"/>
            <a:ext cx="3569921" cy="436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929292"/>
                </a:solidFill>
              </a:defRPr>
            </a:lvl1pPr>
          </a:lstStyle>
          <a:p>
            <a:r>
              <a:t>(Padé, moment, TMR, etc)</a:t>
            </a:r>
          </a:p>
        </p:txBody>
      </p:sp>
      <p:sp>
        <p:nvSpPr>
          <p:cNvPr id="178" name="(Dispersion method in different channels)"/>
          <p:cNvSpPr txBox="1"/>
          <p:nvPr/>
        </p:nvSpPr>
        <p:spPr>
          <a:xfrm>
            <a:off x="6011770" y="2174836"/>
            <a:ext cx="5583835" cy="4363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200">
                <a:solidFill>
                  <a:srgbClr val="929292"/>
                </a:solidFill>
              </a:defRPr>
            </a:lvl1pPr>
          </a:lstStyle>
          <a:p>
            <a:r>
              <a:t>(Dispersion method in different channels)</a:t>
            </a:r>
          </a:p>
        </p:txBody>
      </p:sp>
      <p:pic>
        <p:nvPicPr>
          <p:cNvPr id="179" name="Screen Shot 2021-03-02 at 12.11.18 AM.png" descr="Screen Shot 2021-03-02 at 12.11.18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9776" y="3855203"/>
            <a:ext cx="5847938" cy="32762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0" name="Screen Shot 2021-03-02 at 12.07.33 AM.png" descr="Screen Shot 2021-03-02 at 12.07.33 AM.png"/>
          <p:cNvPicPr>
            <a:picLocks noChangeAspect="1"/>
          </p:cNvPicPr>
          <p:nvPr/>
        </p:nvPicPr>
        <p:blipFill>
          <a:blip r:embed="rId3">
            <a:extLst/>
          </a:blip>
          <a:srcRect l="7529" r="9490"/>
          <a:stretch>
            <a:fillRect/>
          </a:stretch>
        </p:blipFill>
        <p:spPr>
          <a:xfrm>
            <a:off x="6987628" y="3034094"/>
            <a:ext cx="5063579" cy="49184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Reference"/>
          <p:cNvSpPr txBox="1">
            <a:spLocks noGrp="1"/>
          </p:cNvSpPr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Reference</a:t>
            </a:r>
          </a:p>
        </p:txBody>
      </p:sp>
      <p:sp>
        <p:nvSpPr>
          <p:cNvPr id="183" name="Pictures:…"/>
          <p:cNvSpPr txBox="1"/>
          <p:nvPr/>
        </p:nvSpPr>
        <p:spPr>
          <a:xfrm>
            <a:off x="916637" y="2603500"/>
            <a:ext cx="11171526" cy="454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/>
            <a:r>
              <a:t>Pictures:</a:t>
            </a:r>
          </a:p>
          <a:p>
            <a:pPr algn="l" defTabSz="355600">
              <a:defRPr sz="2000" b="0"/>
            </a:pPr>
            <a:r>
              <a:t>Y. Chen et al. “Lattice QCD in China”. </a:t>
            </a:r>
            <a:r>
              <a:rPr i="1"/>
              <a:t>In: Modern </a:t>
            </a:r>
            <a:r>
              <a:t>Physics, 2020, 32(1): pp. 36-44.</a:t>
            </a:r>
          </a:p>
          <a:p>
            <a:pPr algn="l" defTabSz="355600">
              <a:defRPr sz="2000" b="0"/>
            </a:pPr>
            <a:endParaRPr/>
          </a:p>
          <a:p>
            <a:pPr algn="l" defTabSz="355600">
              <a:defRPr sz="2000" b="0"/>
            </a:pPr>
            <a:r>
              <a:t>Roberts, B. Lee. “Zeroing in on the Muon's Magnetism.” Physics, American Physical Society, 25 June 2018, physics.aps.org/articles/v11/65. </a:t>
            </a:r>
          </a:p>
          <a:p>
            <a:pPr algn="l" defTabSz="457200">
              <a:lnSpc>
                <a:spcPts val="2800"/>
              </a:lnSpc>
              <a:defRPr sz="1200" b="0">
                <a:latin typeface="Times"/>
                <a:ea typeface="Times"/>
                <a:cs typeface="Times"/>
                <a:sym typeface="Times"/>
              </a:defRPr>
            </a:pPr>
            <a:endParaRPr/>
          </a:p>
          <a:p>
            <a:pPr algn="l" defTabSz="355600">
              <a:defRPr sz="2000" b="0"/>
            </a:pPr>
            <a:r>
              <a:t>T. Aoyama et al. “The anomalous magnetic moment of the muon in the Standard Model”. In: </a:t>
            </a:r>
            <a:r>
              <a:rPr i="1"/>
              <a:t>Phys. Rept.</a:t>
            </a:r>
            <a:r>
              <a:t> 887 (2020), pp. 1–166. doi: 10.1016/j.physrep.2020.07.006. arXiv:2006.04822 [hep-ph].</a:t>
            </a:r>
          </a:p>
          <a:p>
            <a:pPr algn="l" defTabSz="355600">
              <a:defRPr sz="2000" b="0"/>
            </a:pPr>
            <a:endParaRPr/>
          </a:p>
          <a:p>
            <a:pPr algn="l" defTabSz="355600"/>
            <a:r>
              <a:t>Formula and Graphs:</a:t>
            </a:r>
          </a:p>
          <a:p>
            <a:pPr algn="l" defTabSz="355600">
              <a:defRPr sz="2000" b="0"/>
            </a:pPr>
            <a:r>
              <a:t>T. Aoyama et al. “The anomalous magnetic moment of the muon in the Standard Model”. In: </a:t>
            </a:r>
            <a:r>
              <a:rPr i="1"/>
              <a:t>Phys. Rept.</a:t>
            </a:r>
            <a:r>
              <a:t> 887 (2020), pp. 1–166. doi: 10.1016/j.physrep.2020.07.006. arXiv:2006.04822 [hep-ph].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470</Words>
  <Application>Microsoft Macintosh PowerPoint</Application>
  <PresentationFormat>Custom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Helvetica</vt:lpstr>
      <vt:lpstr>Helvetica Light</vt:lpstr>
      <vt:lpstr>Helvetica Neue</vt:lpstr>
      <vt:lpstr>Helvetica Neue Light</vt:lpstr>
      <vt:lpstr>Helvetica Neue Medium</vt:lpstr>
      <vt:lpstr>Helvetica Neue Thin</vt:lpstr>
      <vt:lpstr>Times</vt:lpstr>
      <vt:lpstr>White</vt:lpstr>
      <vt:lpstr>Anomalous Muon Magnetic Moment: Hadron Vacuum Polarization</vt:lpstr>
      <vt:lpstr>PowerPoint Presentation</vt:lpstr>
      <vt:lpstr>Which loops contribute to aµ? </vt:lpstr>
      <vt:lpstr>Why is HVP important?</vt:lpstr>
      <vt:lpstr>So, lattice QCD!</vt:lpstr>
      <vt:lpstr>Different methods of calculating ∏(Q2)</vt:lpstr>
      <vt:lpstr>Result Comparison:  Lattice QCD vs. Phenomenology Result</vt:lpstr>
      <vt:lpstr>Reference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Anomalous Muon Magnetic Moment: Hadron Vacuum Polarization</dc:title>
  <cp:lastModifiedBy>Microsoft Office User</cp:lastModifiedBy>
  <cp:revision>8</cp:revision>
  <dcterms:modified xsi:type="dcterms:W3CDTF">2021-03-14T21:17:44Z</dcterms:modified>
</cp:coreProperties>
</file>