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a Komorowska" initials="UK" lastIdx="1" clrIdx="0">
    <p:extLst>
      <p:ext uri="{19B8F6BF-5375-455C-9EA6-DF929625EA0E}">
        <p15:presenceInfo xmlns:p15="http://schemas.microsoft.com/office/powerpoint/2012/main" userId="S::ujk21@cam.ac.uk::e9d99170-4dcd-4ab6-9bea-3ad7ff3d43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C4739-1CFC-4993-ABC2-030476C35AED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FBAE1-0A4F-49F3-AC5C-E473CAC07D4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258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8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666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413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640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595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4685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6503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3713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271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711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450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4C3FD1-CACD-4007-B72C-7051F761FB06}" type="datetimeFigureOut">
              <a:rPr lang="pl-PL" smtClean="0"/>
              <a:t>14.03.2021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FE199D7-A3B7-433C-9B61-E176EC31FF75}" type="slidenum">
              <a:rPr lang="pl-PL" smtClean="0"/>
              <a:t>‹#›</a:t>
            </a:fld>
            <a:endParaRPr lang="pl-P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010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8E12E-BC79-42C2-9343-56B1FC8A1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535" y="700572"/>
            <a:ext cx="10058400" cy="2383770"/>
          </a:xfrm>
        </p:spPr>
        <p:txBody>
          <a:bodyPr/>
          <a:lstStyle/>
          <a:p>
            <a:r>
              <a:rPr lang="pl-PL" dirty="0"/>
              <a:t>What can we learn from gravitational waves?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EF1D11-38BC-42C8-A629-193DAD5994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pl-PL" dirty="0"/>
              <a:t>URSZULA KOMOROWSKA</a:t>
            </a:r>
          </a:p>
          <a:p>
            <a:pPr algn="ctr"/>
            <a:r>
              <a:rPr lang="pl-PL" dirty="0"/>
              <a:t>King’s college</a:t>
            </a:r>
          </a:p>
        </p:txBody>
      </p:sp>
    </p:spTree>
    <p:extLst>
      <p:ext uri="{BB962C8B-B14F-4D97-AF65-F5344CB8AC3E}">
        <p14:creationId xmlns:p14="http://schemas.microsoft.com/office/powerpoint/2010/main" val="1657539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C7FF0C-B1D7-4069-91E6-330966A2DC3D}"/>
              </a:ext>
            </a:extLst>
          </p:cNvPr>
          <p:cNvSpPr txBox="1"/>
          <p:nvPr/>
        </p:nvSpPr>
        <p:spPr>
          <a:xfrm>
            <a:off x="185530" y="251791"/>
            <a:ext cx="117944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/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BF902F-B58F-4787-B53C-199D4F20A9E1}"/>
              </a:ext>
            </a:extLst>
          </p:cNvPr>
          <p:cNvSpPr txBox="1"/>
          <p:nvPr/>
        </p:nvSpPr>
        <p:spPr>
          <a:xfrm>
            <a:off x="371061" y="1351721"/>
            <a:ext cx="115293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l-PL" sz="2000" dirty="0"/>
              <a:t>After nearly a century of scientific dissent, first detection of gravitational waves happened in LIGO in 2015.</a:t>
            </a:r>
          </a:p>
          <a:p>
            <a:pPr marL="342900" indent="-342900">
              <a:buAutoNum type="arabicPeriod"/>
            </a:pPr>
            <a:r>
              <a:rPr lang="pl-PL" sz="2000" dirty="0"/>
              <a:t>There are two types of polarisation of GW, each leading to oscillation in coordinate distance. This property is exploited in interferometers.</a:t>
            </a:r>
          </a:p>
          <a:p>
            <a:pPr marL="342900" indent="-342900">
              <a:buAutoNum type="arabicPeriod"/>
            </a:pPr>
            <a:r>
              <a:rPr lang="pl-PL" sz="2000" dirty="0"/>
              <a:t>GW are a good source of information about previously inaccessible parts of the universe.</a:t>
            </a:r>
          </a:p>
          <a:p>
            <a:pPr marL="342900" indent="-342900">
              <a:buAutoNum type="arabicPeriod"/>
            </a:pPr>
            <a:r>
              <a:rPr lang="pl-PL" sz="2000" dirty="0"/>
              <a:t>Popularity of multi-messenger astronomy is growing.</a:t>
            </a:r>
          </a:p>
          <a:p>
            <a:pPr marL="342900" indent="-342900">
              <a:buAutoNum type="arabicPeriod"/>
            </a:pPr>
            <a:r>
              <a:rPr lang="pl-PL" sz="2000" dirty="0"/>
              <a:t>Even more precise experiments can be conducted by The Einstein Telescope once it is build. 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C97405-B733-42AF-9B91-65E28DA51C18}"/>
              </a:ext>
            </a:extLst>
          </p:cNvPr>
          <p:cNvCxnSpPr/>
          <p:nvPr/>
        </p:nvCxnSpPr>
        <p:spPr>
          <a:xfrm>
            <a:off x="795131" y="5353878"/>
            <a:ext cx="104029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3E449C3-48C3-4229-863C-23FAE6163D63}"/>
              </a:ext>
            </a:extLst>
          </p:cNvPr>
          <p:cNvSpPr txBox="1"/>
          <p:nvPr/>
        </p:nvSpPr>
        <p:spPr>
          <a:xfrm>
            <a:off x="1046922" y="4850296"/>
            <a:ext cx="10031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>
                <a:solidFill>
                  <a:schemeClr val="accent2">
                    <a:lumMod val="75000"/>
                  </a:schemeClr>
                </a:solidFill>
                <a:latin typeface="Avenir Next LT Pro" panose="020B0504020202020204" pitchFamily="34" charset="-18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42579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3B14B95-4673-48EB-8F38-CFD171410BBE}"/>
              </a:ext>
            </a:extLst>
          </p:cNvPr>
          <p:cNvSpPr txBox="1"/>
          <p:nvPr/>
        </p:nvSpPr>
        <p:spPr>
          <a:xfrm>
            <a:off x="516835" y="437322"/>
            <a:ext cx="11330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400" dirty="0"/>
              <a:t>Sections: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A41AC4-D019-459B-8305-737C990610A5}"/>
              </a:ext>
            </a:extLst>
          </p:cNvPr>
          <p:cNvSpPr txBox="1"/>
          <p:nvPr/>
        </p:nvSpPr>
        <p:spPr>
          <a:xfrm>
            <a:off x="516835" y="1652200"/>
            <a:ext cx="117679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800" dirty="0"/>
              <a:t>Introduction – what is a gravitational wave?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800" dirty="0"/>
              <a:t>Brief history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800" dirty="0"/>
              <a:t>Outline of derivation and most important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800" dirty="0"/>
              <a:t>How LIGO observed black holes merger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800" dirty="0"/>
              <a:t>Gravitational waves astronomy and proposed further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8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98979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345059-4538-455D-86C9-7585CC8BFA19}"/>
              </a:ext>
            </a:extLst>
          </p:cNvPr>
          <p:cNvSpPr txBox="1"/>
          <p:nvPr/>
        </p:nvSpPr>
        <p:spPr>
          <a:xfrm>
            <a:off x="298174" y="132521"/>
            <a:ext cx="11595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/>
              <a:t>Explaining gravitational waves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72F5D4-FAF2-439B-99EA-1730F09DF42F}"/>
              </a:ext>
            </a:extLst>
          </p:cNvPr>
          <p:cNvSpPr txBox="1"/>
          <p:nvPr/>
        </p:nvSpPr>
        <p:spPr>
          <a:xfrm>
            <a:off x="298173" y="1210938"/>
            <a:ext cx="112047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Wikipedia: </a:t>
            </a:r>
            <a:r>
              <a:rPr lang="en-US" sz="2400" dirty="0"/>
              <a:t>Gravitational waves are disturbances in the curvature of spacetime, generated by accelerated masses, that propagate as waves outward from their source at the speed of light.</a:t>
            </a:r>
            <a:br>
              <a:rPr lang="pl-PL" sz="2400" dirty="0"/>
            </a:br>
            <a:br>
              <a:rPr lang="pl-PL" sz="2400" dirty="0"/>
            </a:br>
            <a:r>
              <a:rPr lang="pl-PL" sz="2400" dirty="0"/>
              <a:t>They cause a change in metric which are assumed (rightfully) to be small, such that it is feasible to solve Einstein’s field equations in linearised form.</a:t>
            </a:r>
          </a:p>
          <a:p>
            <a:endParaRPr lang="pl-PL" sz="2400" dirty="0"/>
          </a:p>
          <a:p>
            <a:r>
              <a:rPr lang="pl-PL" sz="2400" dirty="0"/>
              <a:t>They possess all properites that we would expect a wave to have, most importantly they obey inverse square law.</a:t>
            </a:r>
          </a:p>
        </p:txBody>
      </p:sp>
    </p:spTree>
    <p:extLst>
      <p:ext uri="{BB962C8B-B14F-4D97-AF65-F5344CB8AC3E}">
        <p14:creationId xmlns:p14="http://schemas.microsoft.com/office/powerpoint/2010/main" val="3007949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CA65F2-2BE3-4069-AECE-CB34D0FFE814}"/>
              </a:ext>
            </a:extLst>
          </p:cNvPr>
          <p:cNvSpPr txBox="1"/>
          <p:nvPr/>
        </p:nvSpPr>
        <p:spPr>
          <a:xfrm>
            <a:off x="258417" y="159026"/>
            <a:ext cx="11675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/>
              <a:t>How did we get here? A long search for gravitational waves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8792C-35CC-4BC9-8C6F-1A45EDCF35F0}"/>
              </a:ext>
            </a:extLst>
          </p:cNvPr>
          <p:cNvSpPr txBox="1"/>
          <p:nvPr/>
        </p:nvSpPr>
        <p:spPr>
          <a:xfrm>
            <a:off x="258417" y="1229427"/>
            <a:ext cx="1167516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/>
              <a:t>Possibility of their existence first showed by Einstein after he published general theory of relativity in 1915.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/>
              <a:t>However, soon he started opposing the idea. In 1936 together with</a:t>
            </a:r>
            <a:r>
              <a:rPr lang="en-US" sz="2400" dirty="0"/>
              <a:t> Nathan Rosen submitted a paper to Physical Review</a:t>
            </a:r>
            <a:r>
              <a:rPr lang="pl-PL" sz="2400" dirty="0"/>
              <a:t> claiming that allowing for gravitational waves propagation leads to singularity in field equations. The fact that it would be just a coordinate singularity was suggested during the peer review.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/>
              <a:t>Chapel Hill conference in 1956. First ’GR’ conference.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/>
              <a:t>After the conference search for gravitational waves became more intense. First attempt to measure graviational waves by Joseph Weber in 1969.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/>
              <a:t>Finally, success of LIGO in 2015.</a:t>
            </a:r>
          </a:p>
        </p:txBody>
      </p:sp>
    </p:spTree>
    <p:extLst>
      <p:ext uri="{BB962C8B-B14F-4D97-AF65-F5344CB8AC3E}">
        <p14:creationId xmlns:p14="http://schemas.microsoft.com/office/powerpoint/2010/main" val="3106000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AD3EF8-A2E1-44F1-82D8-EA60B3C31D76}"/>
              </a:ext>
            </a:extLst>
          </p:cNvPr>
          <p:cNvSpPr txBox="1"/>
          <p:nvPr/>
        </p:nvSpPr>
        <p:spPr>
          <a:xfrm>
            <a:off x="127966" y="332656"/>
            <a:ext cx="11516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/>
              <a:t>Mathematics of GW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71F2B7-3C2E-43AB-B1CF-398E637CCF94}"/>
              </a:ext>
            </a:extLst>
          </p:cNvPr>
          <p:cNvSpPr txBox="1"/>
          <p:nvPr/>
        </p:nvSpPr>
        <p:spPr>
          <a:xfrm>
            <a:off x="823703" y="976180"/>
            <a:ext cx="10124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/>
              <a:t>Solve this: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1E9AD6-F0C8-454A-8CC2-508E78E53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1846" y="1435557"/>
            <a:ext cx="2848373" cy="5239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E5ED6F-5C47-4E70-9C5F-F0E57E3C8DF1}"/>
              </a:ext>
            </a:extLst>
          </p:cNvPr>
          <p:cNvSpPr txBox="1"/>
          <p:nvPr/>
        </p:nvSpPr>
        <p:spPr>
          <a:xfrm>
            <a:off x="4671391" y="2111279"/>
            <a:ext cx="2637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/>
              <a:t>Knowing that: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912781-C08D-4584-985E-E39B418C6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426" y="2734223"/>
            <a:ext cx="2791215" cy="3429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E2E5A1-11B3-48AA-B8BF-B46A9B8793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744" y="3755655"/>
            <a:ext cx="2200582" cy="4382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73E5E0A-FDE3-465D-AC3C-52A2858441F5}"/>
              </a:ext>
            </a:extLst>
          </p:cNvPr>
          <p:cNvSpPr txBox="1"/>
          <p:nvPr/>
        </p:nvSpPr>
        <p:spPr>
          <a:xfrm>
            <a:off x="4918626" y="3228945"/>
            <a:ext cx="193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/>
              <a:t>Result: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DA4E8A-C001-4E01-9CED-B5F20BB7D69C}"/>
              </a:ext>
            </a:extLst>
          </p:cNvPr>
          <p:cNvSpPr txBox="1"/>
          <p:nvPr/>
        </p:nvSpPr>
        <p:spPr>
          <a:xfrm>
            <a:off x="993913" y="5053111"/>
            <a:ext cx="11370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Each component of perturbed metric obeys wave equation with a source (analogy to electromagnetism).</a:t>
            </a:r>
          </a:p>
        </p:txBody>
      </p:sp>
    </p:spTree>
    <p:extLst>
      <p:ext uri="{BB962C8B-B14F-4D97-AF65-F5344CB8AC3E}">
        <p14:creationId xmlns:p14="http://schemas.microsoft.com/office/powerpoint/2010/main" val="1027853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0125A32-7E31-4010-A312-40A347FE8FDA}"/>
              </a:ext>
            </a:extLst>
          </p:cNvPr>
          <p:cNvSpPr txBox="1"/>
          <p:nvPr/>
        </p:nvSpPr>
        <p:spPr>
          <a:xfrm>
            <a:off x="503583" y="185530"/>
            <a:ext cx="11092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dirty="0"/>
              <a:t>Most important properties: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EA4948-3613-4FB9-A40B-034E251921E8}"/>
              </a:ext>
            </a:extLst>
          </p:cNvPr>
          <p:cNvSpPr txBox="1"/>
          <p:nvPr/>
        </p:nvSpPr>
        <p:spPr>
          <a:xfrm>
            <a:off x="304800" y="808383"/>
            <a:ext cx="11290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l-PL" dirty="0"/>
              <a:t>E</a:t>
            </a:r>
            <a:r>
              <a:rPr lang="en-US" dirty="0"/>
              <a:t>nergy is carried away from the source and it propagates with the same rate as it is being extracted</a:t>
            </a:r>
            <a:r>
              <a:rPr lang="pl-PL" dirty="0"/>
              <a:t>.</a:t>
            </a:r>
          </a:p>
          <a:p>
            <a:pPr marL="342900" indent="-342900">
              <a:buAutoNum type="arabicPeriod"/>
            </a:pPr>
            <a:r>
              <a:rPr lang="pl-PL" dirty="0"/>
              <a:t>After considering all symmetries of the system it turns out that the most general solution is of the form:</a:t>
            </a:r>
          </a:p>
          <a:p>
            <a:pPr marL="342900" indent="-342900">
              <a:buAutoNum type="arabicPeriod"/>
            </a:pPr>
            <a:endParaRPr lang="pl-P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94B6E4-C4BC-4192-9313-D2D207BF3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698" y="1546750"/>
            <a:ext cx="2353003" cy="5906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289264-B266-40AB-99CC-4AA3298B82A0}"/>
              </a:ext>
            </a:extLst>
          </p:cNvPr>
          <p:cNvSpPr txBox="1"/>
          <p:nvPr/>
        </p:nvSpPr>
        <p:spPr>
          <a:xfrm>
            <a:off x="841512" y="2148905"/>
            <a:ext cx="9899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/>
              <a:t>with unit polarisation tensors: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0E7E5B-7386-4394-BD01-00C663A19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563" y="2564513"/>
            <a:ext cx="5163271" cy="1476581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40647F9C-5571-43F0-B3DC-6EC75EB691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757" y="1731713"/>
            <a:ext cx="2031337" cy="2031337"/>
          </a:xfrm>
          <a:prstGeom prst="rect">
            <a:avLst/>
          </a:prstGeom>
        </p:spPr>
      </p:pic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1DEF24A5-60EE-4F5F-87FE-2EB706138E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12" y="1737774"/>
            <a:ext cx="1847319" cy="18473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05A6332-2D1F-4794-A4D3-F56D85473756}"/>
              </a:ext>
            </a:extLst>
          </p:cNvPr>
          <p:cNvSpPr txBox="1"/>
          <p:nvPr/>
        </p:nvSpPr>
        <p:spPr>
          <a:xfrm>
            <a:off x="9267904" y="3579032"/>
            <a:ext cx="2031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Picture 2. Cross polarisation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59624F-877E-4017-B0E5-C86BD8ECBC85}"/>
              </a:ext>
            </a:extLst>
          </p:cNvPr>
          <p:cNvSpPr txBox="1"/>
          <p:nvPr/>
        </p:nvSpPr>
        <p:spPr>
          <a:xfrm>
            <a:off x="987284" y="3679119"/>
            <a:ext cx="2031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Picture 1. Plus polarisation.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5E032C-D43D-4717-A5E4-6C2E2663A7EC}"/>
              </a:ext>
            </a:extLst>
          </p:cNvPr>
          <p:cNvSpPr txBox="1"/>
          <p:nvPr/>
        </p:nvSpPr>
        <p:spPr>
          <a:xfrm>
            <a:off x="503583" y="4863548"/>
            <a:ext cx="8560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3. Metric perturbation decreases with distance like 1/r and rough estimate of h scale is: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2A59731-B1AF-41AA-A789-C3CFE56F6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698" y="5361846"/>
            <a:ext cx="2511026" cy="46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323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5541EE-263C-4762-86EB-E8E436307713}"/>
              </a:ext>
            </a:extLst>
          </p:cNvPr>
          <p:cNvSpPr txBox="1"/>
          <p:nvPr/>
        </p:nvSpPr>
        <p:spPr>
          <a:xfrm>
            <a:off x="278296" y="159026"/>
            <a:ext cx="11675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/>
              <a:t>The story behind LIGO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FD13F9-6B2C-4654-9D23-9FB514F26B04}"/>
              </a:ext>
            </a:extLst>
          </p:cNvPr>
          <p:cNvSpPr txBox="1"/>
          <p:nvPr/>
        </p:nvSpPr>
        <p:spPr>
          <a:xfrm>
            <a:off x="278296" y="1009327"/>
            <a:ext cx="102306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</a:rPr>
              <a:t>The core idea is to use two distant interferometers, localized in Hanford, Washington and in Livingston, Louisiana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pl-PL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03D8EF2-5168-450B-807D-55EF345ED844}"/>
              </a:ext>
            </a:extLst>
          </p:cNvPr>
          <p:cNvGrpSpPr/>
          <p:nvPr/>
        </p:nvGrpSpPr>
        <p:grpSpPr>
          <a:xfrm>
            <a:off x="3508513" y="1582923"/>
            <a:ext cx="6046305" cy="4265750"/>
            <a:chOff x="2845904" y="1461626"/>
            <a:chExt cx="6500191" cy="4459782"/>
          </a:xfrm>
        </p:grpSpPr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8AF801E7-A0A0-4491-BA27-35CFD5B24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5904" y="1655658"/>
              <a:ext cx="6500191" cy="426575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FD461A8-4047-4A98-AB41-621745197D72}"/>
                </a:ext>
              </a:extLst>
            </p:cNvPr>
            <p:cNvSpPr/>
            <p:nvPr/>
          </p:nvSpPr>
          <p:spPr>
            <a:xfrm>
              <a:off x="5802793" y="1461626"/>
              <a:ext cx="3543301" cy="29778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7DE40EC-3F13-482F-A754-1F7EC34F2FEF}"/>
              </a:ext>
            </a:extLst>
          </p:cNvPr>
          <p:cNvSpPr txBox="1"/>
          <p:nvPr/>
        </p:nvSpPr>
        <p:spPr>
          <a:xfrm>
            <a:off x="3372678" y="5848673"/>
            <a:ext cx="544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Picture 3: Simplified scheme of the LIGO interferometer.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900A1F-5C38-4A96-ABE1-E6344F1382D0}"/>
              </a:ext>
            </a:extLst>
          </p:cNvPr>
          <p:cNvSpPr/>
          <p:nvPr/>
        </p:nvSpPr>
        <p:spPr>
          <a:xfrm>
            <a:off x="3372678" y="3321326"/>
            <a:ext cx="364435" cy="2153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6561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4C2E9A-E214-43FC-B256-EC949E04E317}"/>
              </a:ext>
            </a:extLst>
          </p:cNvPr>
          <p:cNvSpPr txBox="1"/>
          <p:nvPr/>
        </p:nvSpPr>
        <p:spPr>
          <a:xfrm>
            <a:off x="2570921" y="225287"/>
            <a:ext cx="681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/>
              <a:t>LIGO results: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896A70-12C2-499D-8758-651ED3BBB85F}"/>
              </a:ext>
            </a:extLst>
          </p:cNvPr>
          <p:cNvSpPr txBox="1"/>
          <p:nvPr/>
        </p:nvSpPr>
        <p:spPr>
          <a:xfrm>
            <a:off x="381001" y="1300368"/>
            <a:ext cx="61357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</a:rPr>
              <a:t>Using this remarkable technology allowed for the detection of the event GW150914. Scientists observed the merger of two black holes as well as inferred their masses: initial were 36+5 -4 and 29+4 -4 and final mass was 62+4 -4 solar masses.</a:t>
            </a:r>
            <a:endParaRPr lang="pl-P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EDADBF-92FA-490D-AF65-3D6A46A4B40C}"/>
              </a:ext>
            </a:extLst>
          </p:cNvPr>
          <p:cNvSpPr txBox="1"/>
          <p:nvPr/>
        </p:nvSpPr>
        <p:spPr>
          <a:xfrm>
            <a:off x="381001" y="2810178"/>
            <a:ext cx="61357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What exactly did they do and see? Very simiplified approach:</a:t>
            </a:r>
          </a:p>
          <a:p>
            <a:pPr marL="342900" indent="-342900">
              <a:buAutoNum type="arabicPeriod"/>
            </a:pPr>
            <a:r>
              <a:rPr lang="pl-PL" dirty="0"/>
              <a:t>Assume that in the beginning black holes have non-relativistc speeds</a:t>
            </a:r>
          </a:p>
          <a:p>
            <a:pPr marL="342900" indent="-342900">
              <a:buAutoNum type="arabicPeriod"/>
            </a:pPr>
            <a:r>
              <a:rPr lang="pl-PL" dirty="0"/>
              <a:t>Apply Kepler’s third law</a:t>
            </a:r>
          </a:p>
          <a:p>
            <a:pPr marL="342900" indent="-342900">
              <a:buAutoNum type="arabicPeriod"/>
            </a:pPr>
            <a:r>
              <a:rPr lang="pl-PL" dirty="0"/>
              <a:t>Equate energy radiatef (from GR) and loss of orbital energy</a:t>
            </a:r>
          </a:p>
          <a:p>
            <a:r>
              <a:rPr lang="pl-PL" dirty="0"/>
              <a:t>Result: expression relating frequency of gravitational wave and ’chirp’ mass: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14BAE78-901A-420B-9C97-F51DCC255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7034" y="1178766"/>
            <a:ext cx="5584966" cy="47231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812215-E332-4572-9EC0-5E0056039E08}"/>
              </a:ext>
            </a:extLst>
          </p:cNvPr>
          <p:cNvSpPr txBox="1"/>
          <p:nvPr/>
        </p:nvSpPr>
        <p:spPr>
          <a:xfrm>
            <a:off x="6967743" y="5530039"/>
            <a:ext cx="4863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i="1" dirty="0"/>
              <a:t>Picture 4: Gravitational waves signal detected in LIGO.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773D46B-10EA-4322-9407-833BBB7BA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20" y="4885142"/>
            <a:ext cx="5455318" cy="91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538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B35BF2-B9D4-4705-81FF-4587995068E4}"/>
              </a:ext>
            </a:extLst>
          </p:cNvPr>
          <p:cNvSpPr txBox="1"/>
          <p:nvPr/>
        </p:nvSpPr>
        <p:spPr>
          <a:xfrm>
            <a:off x="483704" y="251792"/>
            <a:ext cx="11224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/>
              <a:t>Gravitational waves astronomy and further research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70C410-3E5F-42D0-89AF-CA9DD3F5B17C}"/>
              </a:ext>
            </a:extLst>
          </p:cNvPr>
          <p:cNvSpPr txBox="1"/>
          <p:nvPr/>
        </p:nvSpPr>
        <p:spPr>
          <a:xfrm>
            <a:off x="483704" y="1046922"/>
            <a:ext cx="110854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New possibilites for multi-messenger astronomy. I</a:t>
            </a:r>
            <a:r>
              <a:rPr lang="en-US" dirty="0"/>
              <a:t>n 2017, the teams in LIGO and Virgo detectors announced passage of a GW. Shortly after that, the combined global efforts resulted in recording the electromagnetic counterpart in radiation. </a:t>
            </a:r>
            <a:r>
              <a:rPr lang="pl-PL" dirty="0"/>
              <a:t>It was the first time, </a:t>
            </a:r>
            <a:r>
              <a:rPr lang="en-US" dirty="0"/>
              <a:t>when both EM waves and GW were observed.</a:t>
            </a:r>
            <a:endParaRPr lang="pl-PL" dirty="0"/>
          </a:p>
          <a:p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</a:rPr>
              <a:t>There are plans of constructing more advanced, underground laser interferometer with increased arm length to 10km with even better sensitivity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</a:rPr>
              <a:t> – The Einstein Telescope.</a:t>
            </a:r>
          </a:p>
          <a:p>
            <a:endParaRPr lang="pl-PL" sz="18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</a:rPr>
              <a:t>One of the most important examples of the gravitational wave astronomy is using GW 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</a:rPr>
              <a:t>to resolve a ’Hubble tension’. Currently, the values of Hubble constant are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</a:rPr>
              <a:t>73 km/s/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</a:rPr>
              <a:t>Mpc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</a:rPr>
              <a:t> for ‘late universe’ techniques and 67.7 km/s/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</a:rPr>
              <a:t>Mpc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</a:rPr>
              <a:t> for ‘early universe’. Even though with better technologies available the measurement uncertainties have decreased, range of obtained values have not.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</a:rPr>
              <a:t> </a:t>
            </a:r>
            <a:br>
              <a:rPr lang="pl-PL" sz="1800" b="0" i="0" u="none" strike="noStrike" dirty="0">
                <a:solidFill>
                  <a:srgbClr val="000000"/>
                </a:solidFill>
                <a:effectLst/>
              </a:rPr>
            </a:br>
            <a:r>
              <a:rPr lang="en-US" sz="1800" b="0" i="0" u="none" strike="noStrike" dirty="0">
                <a:solidFill>
                  <a:srgbClr val="000000"/>
                </a:solidFill>
                <a:effectLst/>
              </a:rPr>
              <a:t>In 2018 researchers simulated a universe where binary neutron stars mergers have their EM counterparts and showed it is possible to calculate H with fractional uncertainty 2%.</a:t>
            </a:r>
            <a:endParaRPr lang="pl-PL" sz="1800" b="0" i="0" u="none" strike="noStrike" dirty="0">
              <a:solidFill>
                <a:srgbClr val="000000"/>
              </a:solidFill>
              <a:effectLst/>
            </a:endParaRPr>
          </a:p>
          <a:p>
            <a:endParaRPr lang="pl-PL" sz="1800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8959971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148</TotalTime>
  <Words>783</Words>
  <Application>Microsoft Office PowerPoint</Application>
  <PresentationFormat>Widescreen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Avenir Next LT Pro</vt:lpstr>
      <vt:lpstr>Calibri</vt:lpstr>
      <vt:lpstr>Calibri Light</vt:lpstr>
      <vt:lpstr>Retrospect</vt:lpstr>
      <vt:lpstr>What can we learn from gravitational waves?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we learn from gravitational waves?</dc:title>
  <dc:creator>Ula Komorowska</dc:creator>
  <cp:lastModifiedBy>Ula Komorowska</cp:lastModifiedBy>
  <cp:revision>21</cp:revision>
  <dcterms:created xsi:type="dcterms:W3CDTF">2021-03-14T11:38:21Z</dcterms:created>
  <dcterms:modified xsi:type="dcterms:W3CDTF">2021-03-14T14:52:43Z</dcterms:modified>
</cp:coreProperties>
</file>