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8455" autoAdjust="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F00BA-07F5-47BE-B188-76B08D66D8C4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2E99C-D98E-495C-B922-C2D27CB98E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179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Rotation curve of M33, a nearby dwarf spiral galaxy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Top line: observations from hydrogen 21-cm line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line: contribution from dark matter halo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line: contribution from stellar disc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line: contribution from gas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Source: https://academic.oup.com/mnras/article/311/2/441/965167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2E99C-D98E-495C-B922-C2D27CB98E1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149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Image: Bullet Cluster, source: https://en.wikipedia.org/wiki/Bullet_Cluster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72E99C-D98E-495C-B922-C2D27CB98E1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142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See RH neutrinos, dark matter section for decent explanation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72E99C-D98E-495C-B922-C2D27CB98E1E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574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to say:</a:t>
            </a:r>
          </a:p>
          <a:p>
            <a:r>
              <a:rPr lang="en-GB" dirty="0"/>
              <a:t>Ordinary neutrinos too fast, not massive enough</a:t>
            </a:r>
          </a:p>
          <a:p>
            <a:r>
              <a:rPr lang="en-GB" dirty="0"/>
              <a:t>Neutrinos originally thought to be massless, but oscillate so can’t be – SNs may be required to give neutrinos mass</a:t>
            </a:r>
          </a:p>
          <a:p>
            <a:r>
              <a:rPr lang="en-GB" dirty="0"/>
              <a:t>More massive due to see-saw mechanism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72E99C-D98E-495C-B922-C2D27CB98E1E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204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72E99C-D98E-495C-B922-C2D27CB98E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203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32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40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57237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151195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21092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206536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7069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63856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57360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97310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930144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95680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59680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ED76A-D92B-493E-B13E-2F957DD91E7F}" type="datetimeFigureOut">
              <a:rPr lang="en-GB" smtClean="0"/>
              <a:t>13/03/2021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102C2-DA7E-4BF7-A615-D6F16BD9A8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01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EXPLORING THE ZOO OF DARK MATTER CANDIDATES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E7B5EFA-ECDE-4741-A937-959B7D5A6A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22920"/>
          </a:xfrm>
        </p:spPr>
        <p:txBody>
          <a:bodyPr/>
          <a:lstStyle/>
          <a:p>
            <a:r>
              <a:rPr lang="en-GB" dirty="0"/>
              <a:t>Vasu Prasad</a:t>
            </a:r>
          </a:p>
        </p:txBody>
      </p:sp>
    </p:spTree>
    <p:extLst>
      <p:ext uri="{BB962C8B-B14F-4D97-AF65-F5344CB8AC3E}">
        <p14:creationId xmlns:p14="http://schemas.microsoft.com/office/powerpoint/2010/main" val="3192863033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602BD-329A-4C65-845F-F9600D080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5C2F5-1368-47C6-9D4F-5ADE10399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Three DM candidates:</a:t>
            </a:r>
          </a:p>
          <a:p>
            <a:pPr lvl="1"/>
            <a:r>
              <a:rPr lang="en-GB" dirty="0"/>
              <a:t>Sterile neutrinos</a:t>
            </a:r>
          </a:p>
          <a:p>
            <a:pPr lvl="1"/>
            <a:r>
              <a:rPr lang="en-GB" dirty="0"/>
              <a:t>WIMPS</a:t>
            </a:r>
          </a:p>
          <a:p>
            <a:pPr lvl="1"/>
            <a:r>
              <a:rPr lang="en-GB" dirty="0"/>
              <a:t>Axions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 algn="ctr">
              <a:buNone/>
            </a:pPr>
            <a:r>
              <a:rPr lang="en-GB" dirty="0"/>
              <a:t>Thank you for listening!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991386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CASE FOR DARK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Galactic rotation curves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9C645307-C441-47AD-A054-397C2BC4FE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52"/>
          <a:stretch/>
        </p:blipFill>
        <p:spPr>
          <a:xfrm>
            <a:off x="1619672" y="2564904"/>
            <a:ext cx="5696631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4467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4521D-C13E-471F-982D-AFDBE2D5E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CASE FOR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50CBE-1461-486C-B1B5-BB90927D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Gravitational lensing</a:t>
            </a:r>
          </a:p>
          <a:p>
            <a:r>
              <a:rPr lang="en-GB" dirty="0"/>
              <a:t>Microlensing</a:t>
            </a:r>
          </a:p>
          <a:p>
            <a:r>
              <a:rPr lang="en-GB" dirty="0"/>
              <a:t>Dark galaxies</a:t>
            </a:r>
          </a:p>
          <a:p>
            <a:endParaRPr lang="en-GB" dirty="0"/>
          </a:p>
        </p:txBody>
      </p:sp>
      <p:pic>
        <p:nvPicPr>
          <p:cNvPr id="5" name="Picture 4" descr="A picture containing outdoor, light, traffic, stop&#10;&#10;Description automatically generated">
            <a:extLst>
              <a:ext uri="{FF2B5EF4-FFF2-40B4-BE49-F238E27FC236}">
                <a16:creationId xmlns:a16="http://schemas.microsoft.com/office/drawing/2014/main" id="{B9777FC5-347F-4412-8193-1905A85122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460778"/>
            <a:ext cx="4075509" cy="294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3126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09867-546F-46A7-A5FE-E3D70D103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l-GR" dirty="0"/>
              <a:t>Λ</a:t>
            </a:r>
            <a:r>
              <a:rPr lang="en-GB" dirty="0"/>
              <a:t>CDM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C7018-076A-40A0-9532-282BE9EF7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Dark matter is cold (non-relativistic) and non-baryonic</a:t>
            </a:r>
          </a:p>
          <a:p>
            <a:r>
              <a:rPr lang="en-GB" dirty="0"/>
              <a:t>Λ: cosmological constant</a:t>
            </a:r>
          </a:p>
          <a:p>
            <a:r>
              <a:rPr lang="en-GB" dirty="0"/>
              <a:t>Very good at explaining large-scale structure of Universe</a:t>
            </a:r>
          </a:p>
        </p:txBody>
      </p:sp>
    </p:spTree>
    <p:extLst>
      <p:ext uri="{BB962C8B-B14F-4D97-AF65-F5344CB8AC3E}">
        <p14:creationId xmlns:p14="http://schemas.microsoft.com/office/powerpoint/2010/main" val="66872024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A9941-B728-466F-B8A3-620F065F8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STERILE NEUTRINOS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83A21-31F3-40DC-BD88-DA918EA9F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Hypothetical right-handed neutrinos</a:t>
            </a:r>
          </a:p>
          <a:p>
            <a:r>
              <a:rPr lang="en-GB" dirty="0"/>
              <a:t>Neutrino oscillations show that neutrinos have mass</a:t>
            </a:r>
          </a:p>
          <a:p>
            <a:r>
              <a:rPr lang="en-GB" dirty="0"/>
              <a:t>Sterile neutrino could explain neutrino mass</a:t>
            </a:r>
          </a:p>
          <a:p>
            <a:r>
              <a:rPr lang="en-GB" dirty="0"/>
              <a:t>More massive than active neutrinos</a:t>
            </a:r>
          </a:p>
        </p:txBody>
      </p:sp>
    </p:spTree>
    <p:extLst>
      <p:ext uri="{BB962C8B-B14F-4D97-AF65-F5344CB8AC3E}">
        <p14:creationId xmlns:p14="http://schemas.microsoft.com/office/powerpoint/2010/main" val="244210470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7F4D2-414B-4E67-A4C1-07BF8FCC3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STERILE NEUTRINOS: DETECTION ATTEMPTS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7B4E5-2838-4584-B435-F3AD8C8FB0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Liquid Scintillator Neutrino Detector (2001): neutrino oscillation possibly corresponding to fourth neutrino mass</a:t>
            </a:r>
          </a:p>
          <a:p>
            <a:r>
              <a:rPr lang="en-GB" dirty="0" err="1"/>
              <a:t>MiniBooNE</a:t>
            </a:r>
            <a:r>
              <a:rPr lang="en-GB" dirty="0"/>
              <a:t> (2018): neutrino oscillations hint at sterile neutrino detection</a:t>
            </a:r>
          </a:p>
          <a:p>
            <a:r>
              <a:rPr lang="en-GB" dirty="0" err="1"/>
              <a:t>IceCube</a:t>
            </a:r>
            <a:r>
              <a:rPr lang="en-GB" dirty="0"/>
              <a:t> (2020): no evidence of eV-scale sterile neutrino </a:t>
            </a:r>
          </a:p>
        </p:txBody>
      </p:sp>
    </p:spTree>
    <p:extLst>
      <p:ext uri="{BB962C8B-B14F-4D97-AF65-F5344CB8AC3E}">
        <p14:creationId xmlns:p14="http://schemas.microsoft.com/office/powerpoint/2010/main" val="280283412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7BB5D-3804-4E0B-B7AC-D9EB11EC2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WEAKLY INTERACTING MASSIVE PARTICLES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51836-A980-4554-AD2D-E415DEC8E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Hypothetical particles interacting only via weak force and gravity</a:t>
            </a:r>
          </a:p>
          <a:p>
            <a:r>
              <a:rPr lang="en-GB" dirty="0"/>
              <a:t>WIMP miracle: self-annihilation cross-section of 100 GeV electroweak particles matches that of DM</a:t>
            </a:r>
          </a:p>
          <a:p>
            <a:r>
              <a:rPr lang="en-GB" dirty="0"/>
              <a:t>Supersymmetry provides popular candidate (neutralino)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422680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3DDAE-FA24-481F-AD1E-11AA731ED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WIMP DETECTION ATTEMPTS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A6178-379B-4A50-9FBA-A9EA28D8A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Direct detection: searches for signal from WIMP collision with atomic nucleus</a:t>
            </a:r>
          </a:p>
          <a:p>
            <a:r>
              <a:rPr lang="en-GB" dirty="0"/>
              <a:t>Indirect detection: searches for decay products of astrophysical WIMPs</a:t>
            </a:r>
          </a:p>
          <a:p>
            <a:r>
              <a:rPr lang="en-GB" dirty="0"/>
              <a:t>LHC searches for production of WIMPs in high-energy collisions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331357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BBFD0-1671-4B2D-9D4C-D62C01B0B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AXIONS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3E917-35B1-4C8C-B073-3D252057B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Strong CP problem: QCD permits violation of CP symmetry, but has not been observed</a:t>
            </a:r>
          </a:p>
          <a:p>
            <a:r>
              <a:rPr lang="en-GB" dirty="0"/>
              <a:t>Axion was postulated to resolve this problem</a:t>
            </a:r>
          </a:p>
          <a:p>
            <a:r>
              <a:rPr lang="en-GB" dirty="0"/>
              <a:t>Very light, but could constitute cold dark matter</a:t>
            </a:r>
          </a:p>
          <a:p>
            <a:r>
              <a:rPr lang="en-GB" dirty="0"/>
              <a:t>Detection attempts: searching for axions converting to photons</a:t>
            </a:r>
          </a:p>
        </p:txBody>
      </p:sp>
    </p:spTree>
    <p:extLst>
      <p:ext uri="{BB962C8B-B14F-4D97-AF65-F5344CB8AC3E}">
        <p14:creationId xmlns:p14="http://schemas.microsoft.com/office/powerpoint/2010/main" val="288065921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2332</TotalTime>
  <Words>368</Words>
  <Application>Microsoft Office PowerPoint</Application>
  <PresentationFormat>On-screen Show (4:3)</PresentationFormat>
  <Paragraphs>58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EXPLORING THE ZOO OF DARK MATTER CANDIDATES</vt:lpstr>
      <vt:lpstr>THE CASE FOR DARK MATTER</vt:lpstr>
      <vt:lpstr>THE CASE FOR DARK MATTER</vt:lpstr>
      <vt:lpstr>THE ΛCDM MODEL</vt:lpstr>
      <vt:lpstr>STERILE NEUTRINOS</vt:lpstr>
      <vt:lpstr>STERILE NEUTRINOS: DETECTION ATTEMPTS</vt:lpstr>
      <vt:lpstr>WEAKLY INTERACTING MASSIVE PARTICLES</vt:lpstr>
      <vt:lpstr>WIMP DETECTION ATTEMPTS</vt:lpstr>
      <vt:lpstr>AXIONS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Vasu</dc:creator>
  <cp:lastModifiedBy>Vasu Prasad</cp:lastModifiedBy>
  <cp:revision>43</cp:revision>
  <dcterms:created xsi:type="dcterms:W3CDTF">2017-10-01T19:00:39Z</dcterms:created>
  <dcterms:modified xsi:type="dcterms:W3CDTF">2021-03-15T00:00:27Z</dcterms:modified>
</cp:coreProperties>
</file>