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57" r:id="rId4"/>
    <p:sldId id="269" r:id="rId5"/>
    <p:sldId id="268" r:id="rId6"/>
    <p:sldId id="258" r:id="rId7"/>
    <p:sldId id="259" r:id="rId8"/>
    <p:sldId id="260" r:id="rId9"/>
    <p:sldId id="261" r:id="rId10"/>
    <p:sldId id="270" r:id="rId11"/>
    <p:sldId id="262" r:id="rId12"/>
    <p:sldId id="271" r:id="rId13"/>
    <p:sldId id="272" r:id="rId14"/>
    <p:sldId id="264" r:id="rId15"/>
    <p:sldId id="267" r:id="rId16"/>
    <p:sldId id="266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cob Cutts" initials="JC" lastIdx="1" clrIdx="0">
    <p:extLst>
      <p:ext uri="{19B8F6BF-5375-455C-9EA6-DF929625EA0E}">
        <p15:presenceInfo xmlns:p15="http://schemas.microsoft.com/office/powerpoint/2012/main" userId="61a1d35e9a6e197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DEB018-CCE6-4B89-8D8F-7D7AF9BBBD06}" v="175" dt="2021-03-11T23:03:10.1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3-09T10:46:49.952" idx="1">
    <p:pos x="6291" y="874"/>
    <p:text/>
    <p:extLst>
      <p:ext uri="{C676402C-5697-4E1C-873F-D02D1690AC5C}">
        <p15:threadingInfo xmlns:p15="http://schemas.microsoft.com/office/powerpoint/2012/main" timeZoneBias="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51927-672D-4D48-8806-58FE6B7B56BC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1789B-3744-433F-8CEE-0FDF6F03FA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215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51927-672D-4D48-8806-58FE6B7B56BC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1789B-3744-433F-8CEE-0FDF6F03FA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628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51927-672D-4D48-8806-58FE6B7B56BC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1789B-3744-433F-8CEE-0FDF6F03FA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233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51927-672D-4D48-8806-58FE6B7B56BC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1789B-3744-433F-8CEE-0FDF6F03FA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052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51927-672D-4D48-8806-58FE6B7B56BC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1789B-3744-433F-8CEE-0FDF6F03FA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948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51927-672D-4D48-8806-58FE6B7B56BC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1789B-3744-433F-8CEE-0FDF6F03FA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603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51927-672D-4D48-8806-58FE6B7B56BC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1789B-3744-433F-8CEE-0FDF6F03FA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695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51927-672D-4D48-8806-58FE6B7B56BC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1789B-3744-433F-8CEE-0FDF6F03FA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469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51927-672D-4D48-8806-58FE6B7B56BC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1789B-3744-433F-8CEE-0FDF6F03FA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51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51927-672D-4D48-8806-58FE6B7B56BC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1789B-3744-433F-8CEE-0FDF6F03FA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634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51927-672D-4D48-8806-58FE6B7B56BC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1789B-3744-433F-8CEE-0FDF6F03FA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034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51927-672D-4D48-8806-58FE6B7B56BC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1789B-3744-433F-8CEE-0FDF6F03FA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7821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8D3D5-7411-46D8-BF47-F9F0AF9785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Dark matter detection via Higgs Boson interactions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A520CD-9B4B-4390-A5B6-7A49898440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56314" y="4021916"/>
            <a:ext cx="3679371" cy="913978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Jacob Cutts</a:t>
            </a:r>
          </a:p>
          <a:p>
            <a:r>
              <a:rPr lang="en-GB" dirty="0"/>
              <a:t>Sidney Sussex College</a:t>
            </a:r>
          </a:p>
        </p:txBody>
      </p:sp>
    </p:spTree>
    <p:extLst>
      <p:ext uri="{BB962C8B-B14F-4D97-AF65-F5344CB8AC3E}">
        <p14:creationId xmlns:p14="http://schemas.microsoft.com/office/powerpoint/2010/main" val="3849059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842BA-4C30-4E2F-AAAB-4E8AB88D7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Higgs Boson as a portal- VH</a:t>
            </a:r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FDDE1868-F79E-4B98-A8C4-539AC205FA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32"/>
          <a:stretch/>
        </p:blipFill>
        <p:spPr>
          <a:xfrm>
            <a:off x="4082169" y="1362442"/>
            <a:ext cx="3630095" cy="309916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348F11E-5264-497E-A613-19C30257A828}"/>
              </a:ext>
            </a:extLst>
          </p:cNvPr>
          <p:cNvSpPr txBox="1"/>
          <p:nvPr/>
        </p:nvSpPr>
        <p:spPr>
          <a:xfrm>
            <a:off x="3675822" y="4502426"/>
            <a:ext cx="4442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Negative log-likelihood of branching fraction of H → </a:t>
            </a:r>
            <a:r>
              <a:rPr lang="el-GR" dirty="0"/>
              <a:t>χ</a:t>
            </a:r>
            <a:r>
              <a:rPr lang="en-GB" dirty="0"/>
              <a:t> (August 2020)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665000F-E1E3-497B-90FD-4DC19046AB7F}"/>
              </a:ext>
            </a:extLst>
          </p:cNvPr>
          <p:cNvSpPr txBox="1">
            <a:spLocks/>
          </p:cNvSpPr>
          <p:nvPr/>
        </p:nvSpPr>
        <p:spPr>
          <a:xfrm>
            <a:off x="838200" y="4871496"/>
            <a:ext cx="10515600" cy="1738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B</a:t>
            </a:r>
            <a:r>
              <a:rPr lang="en-GB" baseline="-25000" dirty="0" err="1"/>
              <a:t>inv</a:t>
            </a:r>
            <a:r>
              <a:rPr lang="en-GB" baseline="-25000" dirty="0"/>
              <a:t> </a:t>
            </a:r>
            <a:r>
              <a:rPr lang="en-GB" dirty="0"/>
              <a:t>&lt; 0.3 (95% CL)</a:t>
            </a:r>
          </a:p>
          <a:p>
            <a:r>
              <a:rPr lang="en-GB" dirty="0"/>
              <a:t>Less data points larger uncertainty range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0229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253ED-F164-4EC0-B65C-DFA2F8487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Higgs Boson as a portal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C6A8E-0E2D-48F0-9F18-A0C7A905D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VH vs VBF results</a:t>
            </a:r>
          </a:p>
          <a:p>
            <a:pPr lvl="1"/>
            <a:r>
              <a:rPr lang="en-GB" dirty="0"/>
              <a:t>Larger uncertainty VH</a:t>
            </a:r>
          </a:p>
          <a:p>
            <a:pPr lvl="2"/>
            <a:r>
              <a:rPr lang="en-GB" dirty="0"/>
              <a:t>VBF striking signature (easier to detect)</a:t>
            </a:r>
          </a:p>
          <a:p>
            <a:pPr lvl="2"/>
            <a:r>
              <a:rPr lang="en-GB" dirty="0" err="1"/>
              <a:t>B</a:t>
            </a:r>
            <a:r>
              <a:rPr lang="en-GB" baseline="-25000" dirty="0" err="1"/>
              <a:t>z→ee</a:t>
            </a:r>
            <a:r>
              <a:rPr lang="en-GB" baseline="-25000" dirty="0"/>
              <a:t> </a:t>
            </a:r>
            <a:r>
              <a:rPr lang="en-GB" dirty="0"/>
              <a:t>= </a:t>
            </a:r>
            <a:r>
              <a:rPr lang="en-GB" dirty="0" err="1"/>
              <a:t>B</a:t>
            </a:r>
            <a:r>
              <a:rPr lang="en-GB" baseline="-25000" dirty="0" err="1"/>
              <a:t>z→ee</a:t>
            </a:r>
            <a:r>
              <a:rPr lang="en-GB" baseline="-25000" dirty="0"/>
              <a:t> </a:t>
            </a:r>
            <a:r>
              <a:rPr lang="en-GB" dirty="0"/>
              <a:t>= 3% Hence limited data for VH</a:t>
            </a:r>
          </a:p>
          <a:p>
            <a:pPr lvl="2"/>
            <a:r>
              <a:rPr lang="en-GB" dirty="0" err="1"/>
              <a:t>σ</a:t>
            </a:r>
            <a:r>
              <a:rPr lang="en-GB" baseline="-25000" dirty="0" err="1"/>
              <a:t>VBF</a:t>
            </a:r>
            <a:r>
              <a:rPr lang="en-GB" baseline="-25000" dirty="0"/>
              <a:t> </a:t>
            </a:r>
            <a:r>
              <a:rPr lang="en-GB" dirty="0"/>
              <a:t>= 2 </a:t>
            </a:r>
            <a:r>
              <a:rPr lang="en-GB" dirty="0" err="1"/>
              <a:t>σ</a:t>
            </a:r>
            <a:r>
              <a:rPr lang="en-GB" baseline="-25000" dirty="0" err="1"/>
              <a:t>VH</a:t>
            </a:r>
            <a:endParaRPr lang="en-GB" dirty="0"/>
          </a:p>
          <a:p>
            <a:pPr lvl="2"/>
            <a:endParaRPr lang="en-GB" dirty="0"/>
          </a:p>
          <a:p>
            <a:r>
              <a:rPr lang="en-GB" dirty="0"/>
              <a:t>From branching fraction we can infer partial width</a:t>
            </a:r>
          </a:p>
          <a:p>
            <a:pPr lvl="1"/>
            <a:r>
              <a:rPr lang="en-GB" dirty="0"/>
              <a:t>Use Fermis golden rule to predict density of states and matrix elements </a:t>
            </a:r>
          </a:p>
          <a:p>
            <a:r>
              <a:rPr lang="en-GB" dirty="0"/>
              <a:t>Introduced minimum </a:t>
            </a:r>
            <a:r>
              <a:rPr lang="en-GB" dirty="0" err="1"/>
              <a:t>DoF</a:t>
            </a:r>
            <a:r>
              <a:rPr lang="en-GB" dirty="0"/>
              <a:t> so can infer cross section of DM candidate</a:t>
            </a:r>
          </a:p>
        </p:txBody>
      </p:sp>
    </p:spTree>
    <p:extLst>
      <p:ext uri="{BB962C8B-B14F-4D97-AF65-F5344CB8AC3E}">
        <p14:creationId xmlns:p14="http://schemas.microsoft.com/office/powerpoint/2010/main" val="3917705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8DE50-AABD-4E5F-AAE1-63435CE9E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2HDM + scalar mediator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DB48214-366B-4EE7-B05C-D4B5A42570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08241"/>
            <a:ext cx="2507120" cy="2188507"/>
          </a:xfr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2B3C4B5F-5D45-4525-BB51-9A51F8A5AD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845" y="1608240"/>
            <a:ext cx="2816309" cy="2188507"/>
          </a:xfrm>
          <a:prstGeom prst="rect">
            <a:avLst/>
          </a:prstGeom>
        </p:spPr>
      </p:pic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50F08F17-781E-4227-964F-A0BD5EA9CA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6680" y="1613464"/>
            <a:ext cx="2507120" cy="2183284"/>
          </a:xfrm>
          <a:prstGeom prst="rect">
            <a:avLst/>
          </a:prstGeom>
        </p:spPr>
      </p:pic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F48573A5-0D03-4E62-9478-3516969DD5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063205"/>
            <a:ext cx="2893894" cy="2188507"/>
          </a:xfrm>
          <a:prstGeom prst="rect">
            <a:avLst/>
          </a:prstGeom>
        </p:spPr>
      </p:pic>
      <p:pic>
        <p:nvPicPr>
          <p:cNvPr id="13" name="Picture 12" descr="A picture containing text, opener&#10;&#10;Description automatically generated">
            <a:extLst>
              <a:ext uri="{FF2B5EF4-FFF2-40B4-BE49-F238E27FC236}">
                <a16:creationId xmlns:a16="http://schemas.microsoft.com/office/drawing/2014/main" id="{74A1C58B-3DEC-4C60-A38C-CBC24823EC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895" y="4063204"/>
            <a:ext cx="2626208" cy="2188507"/>
          </a:xfrm>
          <a:prstGeom prst="rect">
            <a:avLst/>
          </a:prstGeom>
        </p:spPr>
      </p:pic>
      <p:pic>
        <p:nvPicPr>
          <p:cNvPr id="15" name="Picture 14" descr="A picture containing sky, wire&#10;&#10;Description automatically generated">
            <a:extLst>
              <a:ext uri="{FF2B5EF4-FFF2-40B4-BE49-F238E27FC236}">
                <a16:creationId xmlns:a16="http://schemas.microsoft.com/office/drawing/2014/main" id="{09775FE6-3132-4F5C-AD8A-73227FB14F1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760" y="4063204"/>
            <a:ext cx="2581039" cy="2188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200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A9308-5CF5-4B66-A9B4-8CB4A134F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2HDM + scalar mediator</a:t>
            </a:r>
          </a:p>
        </p:txBody>
      </p:sp>
      <p:pic>
        <p:nvPicPr>
          <p:cNvPr id="5" name="Content Placeholder 4" descr="Chart&#10;&#10;Description automatically generated">
            <a:extLst>
              <a:ext uri="{FF2B5EF4-FFF2-40B4-BE49-F238E27FC236}">
                <a16:creationId xmlns:a16="http://schemas.microsoft.com/office/drawing/2014/main" id="{1BCBFBBA-8EF9-4E4E-8235-C4EF9AC957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8335" y="1429080"/>
            <a:ext cx="3846352" cy="3639435"/>
          </a:xfr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E8BE409C-A986-4B58-8D60-2EF4CFB03A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313" y="1429080"/>
            <a:ext cx="3803374" cy="36394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4716D41-9832-4043-B8D7-276BCD3F89C4}"/>
              </a:ext>
            </a:extLst>
          </p:cNvPr>
          <p:cNvSpPr txBox="1"/>
          <p:nvPr/>
        </p:nvSpPr>
        <p:spPr>
          <a:xfrm>
            <a:off x="1143000" y="5159992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95% limit on mediator cross section</a:t>
            </a:r>
          </a:p>
          <a:p>
            <a:pPr algn="ctr"/>
            <a:r>
              <a:rPr lang="en-GB" dirty="0"/>
              <a:t>(August 2020)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A43F12-9F00-4188-925F-A85728AA635B}"/>
              </a:ext>
            </a:extLst>
          </p:cNvPr>
          <p:cNvSpPr txBox="1"/>
          <p:nvPr/>
        </p:nvSpPr>
        <p:spPr>
          <a:xfrm>
            <a:off x="6414120" y="5159992"/>
            <a:ext cx="4654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95% upper limit on mediator mass</a:t>
            </a:r>
          </a:p>
          <a:p>
            <a:pPr algn="ctr"/>
            <a:r>
              <a:rPr lang="en-GB" dirty="0"/>
              <a:t>(August 2020)</a:t>
            </a:r>
          </a:p>
        </p:txBody>
      </p:sp>
    </p:spTree>
    <p:extLst>
      <p:ext uri="{BB962C8B-B14F-4D97-AF65-F5344CB8AC3E}">
        <p14:creationId xmlns:p14="http://schemas.microsoft.com/office/powerpoint/2010/main" val="486645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26B4F-143C-461F-8DEE-D70986F0A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2HDM + scalar mediator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F6EAB4-8031-4002-921B-80F95EA4F3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Introduced 5 new </a:t>
            </a:r>
            <a:r>
              <a:rPr lang="en-GB" dirty="0" err="1"/>
              <a:t>DoF</a:t>
            </a:r>
            <a:r>
              <a:rPr lang="en-GB" dirty="0"/>
              <a:t> compared to SM</a:t>
            </a:r>
          </a:p>
          <a:p>
            <a:r>
              <a:rPr lang="en-GB" dirty="0"/>
              <a:t>Fixed many parameters to calculate M</a:t>
            </a:r>
            <a:r>
              <a:rPr lang="en-GB" baseline="-25000" dirty="0"/>
              <a:t>a</a:t>
            </a:r>
          </a:p>
          <a:p>
            <a:r>
              <a:rPr lang="en-GB" dirty="0"/>
              <a:t>More exotic signatures</a:t>
            </a:r>
          </a:p>
          <a:p>
            <a:r>
              <a:rPr lang="en-GB" dirty="0"/>
              <a:t>Access to E &gt; </a:t>
            </a:r>
            <a:r>
              <a:rPr lang="en-GB" dirty="0" err="1"/>
              <a:t>M</a:t>
            </a:r>
            <a:r>
              <a:rPr lang="en-GB" baseline="-25000" dirty="0" err="1"/>
              <a:t>h</a:t>
            </a:r>
            <a:r>
              <a:rPr lang="en-GB" baseline="-25000" dirty="0"/>
              <a:t> </a:t>
            </a:r>
            <a:r>
              <a:rPr lang="en-GB" dirty="0"/>
              <a:t>but higher energies have few data points.</a:t>
            </a:r>
          </a:p>
          <a:p>
            <a:pPr lvl="1"/>
            <a:r>
              <a:rPr lang="en-GB" dirty="0"/>
              <a:t>More uncertainty 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13626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01BCB-B14A-4359-938B-EA9574A05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A17FD9-A3B9-4ECD-AA6B-059BC6366E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Difficult detecting absence rather than a presence</a:t>
            </a:r>
          </a:p>
          <a:p>
            <a:pPr lvl="1"/>
            <a:r>
              <a:rPr lang="en-GB" dirty="0"/>
              <a:t>Can only conclude upper limits </a:t>
            </a:r>
          </a:p>
          <a:p>
            <a:r>
              <a:rPr lang="en-GB" dirty="0"/>
              <a:t>Require higher energy collisions for greater accuracy at large masses</a:t>
            </a:r>
          </a:p>
          <a:p>
            <a:r>
              <a:rPr lang="en-GB" dirty="0"/>
              <a:t>Draw different conclusions from the same data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64716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BBB9C-1863-427F-9741-676780F19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DB7AF-C6D1-451B-9F69-CE6C957B10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Discussed models are simplified models</a:t>
            </a:r>
          </a:p>
          <a:p>
            <a:pPr lvl="1"/>
            <a:r>
              <a:rPr lang="en-GB" dirty="0"/>
              <a:t>Add minimal </a:t>
            </a:r>
            <a:r>
              <a:rPr lang="en-GB" dirty="0" err="1"/>
              <a:t>DoF</a:t>
            </a:r>
            <a:endParaRPr lang="en-GB" dirty="0"/>
          </a:p>
          <a:p>
            <a:r>
              <a:rPr lang="en-GB" dirty="0"/>
              <a:t>Complete models</a:t>
            </a:r>
          </a:p>
          <a:p>
            <a:pPr lvl="1"/>
            <a:r>
              <a:rPr lang="en-GB" dirty="0"/>
              <a:t>Susy – believed 2HDM effective theory at low energy</a:t>
            </a:r>
          </a:p>
          <a:p>
            <a:r>
              <a:rPr lang="en-GB" dirty="0"/>
              <a:t>Modified gravity theories </a:t>
            </a:r>
          </a:p>
          <a:p>
            <a:r>
              <a:rPr lang="en-GB" dirty="0"/>
              <a:t>Discovery are dark matter will have significant effects across all of Physics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4468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93FCD-1B0B-47DB-B46B-0A81C1C81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391059-151C-42D7-8B49-D6C9654EC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The Higgs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2HDM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Dark matter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Higgs as a portal to dark matter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2HDM + scalar mediator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Conclusion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9146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75AFC-A193-4D44-8A3B-630B96D76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Introduction- Higgs Boson 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F0659-7F83-47D6-97A8-B774595D76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Higgs field is an energy field</a:t>
            </a:r>
          </a:p>
          <a:p>
            <a:pPr lvl="1"/>
            <a:r>
              <a:rPr lang="en-GB" dirty="0"/>
              <a:t>Mass manifestation energy coupling with the field</a:t>
            </a:r>
          </a:p>
          <a:p>
            <a:pPr lvl="1"/>
            <a:r>
              <a:rPr lang="en-GB" dirty="0"/>
              <a:t>Same Field gives mass to fermions and bosons</a:t>
            </a:r>
          </a:p>
          <a:p>
            <a:pPr lvl="1"/>
            <a:r>
              <a:rPr lang="en-GB" dirty="0"/>
              <a:t>Explain Boson mass without breaking gauge theory</a:t>
            </a:r>
          </a:p>
          <a:p>
            <a:r>
              <a:rPr lang="en-GB" dirty="0"/>
              <a:t>Excitation of the field produce the Higgs Boson</a:t>
            </a:r>
          </a:p>
          <a:p>
            <a:r>
              <a:rPr lang="en-GB" dirty="0"/>
              <a:t>High energy PP collisions to produce the Higgs</a:t>
            </a:r>
          </a:p>
          <a:p>
            <a:r>
              <a:rPr lang="en-GB" dirty="0"/>
              <a:t>Discovered in 2012</a:t>
            </a:r>
          </a:p>
          <a:p>
            <a:r>
              <a:rPr lang="en-GB" dirty="0" err="1"/>
              <a:t>M</a:t>
            </a:r>
            <a:r>
              <a:rPr lang="en-GB" baseline="-25000" dirty="0" err="1"/>
              <a:t>h</a:t>
            </a:r>
            <a:r>
              <a:rPr lang="en-GB" baseline="-25000" dirty="0"/>
              <a:t> </a:t>
            </a:r>
            <a:r>
              <a:rPr lang="en-GB" dirty="0"/>
              <a:t>≈ 125GeV</a:t>
            </a:r>
            <a:endParaRPr lang="en-GB" baseline="-25000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4A78B1-55CB-4D76-91A2-1C3D320CB93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454" y="1027906"/>
            <a:ext cx="3089959" cy="29612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48034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22DFE-9A7E-435F-9D5E-F8B7F370F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Introduction- Higgs Boson </a:t>
            </a:r>
            <a:r>
              <a:rPr lang="en-GB" dirty="0" err="1"/>
              <a:t>Feynamn</a:t>
            </a:r>
            <a:r>
              <a:rPr lang="en-GB" dirty="0"/>
              <a:t> diagrams</a:t>
            </a:r>
          </a:p>
        </p:txBody>
      </p:sp>
      <p:pic>
        <p:nvPicPr>
          <p:cNvPr id="9" name="Content Placeholder 8" descr="Diagram&#10;&#10;Description automatically generated">
            <a:extLst>
              <a:ext uri="{FF2B5EF4-FFF2-40B4-BE49-F238E27FC236}">
                <a16:creationId xmlns:a16="http://schemas.microsoft.com/office/drawing/2014/main" id="{2E0BA85C-71EA-461C-B7D6-A079202F0D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1" r="4394" b="5459"/>
          <a:stretch/>
        </p:blipFill>
        <p:spPr>
          <a:xfrm>
            <a:off x="3556932" y="1825625"/>
            <a:ext cx="5041784" cy="4113781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850C1EF-A799-49EC-AF75-DDB73514EDA5}"/>
              </a:ext>
            </a:extLst>
          </p:cNvPr>
          <p:cNvSpPr txBox="1"/>
          <p:nvPr/>
        </p:nvSpPr>
        <p:spPr>
          <a:xfrm>
            <a:off x="2789802" y="3528374"/>
            <a:ext cx="392913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Gluon-fusion (</a:t>
            </a:r>
            <a:r>
              <a:rPr lang="en-GB" dirty="0" err="1"/>
              <a:t>ggF</a:t>
            </a:r>
            <a:r>
              <a:rPr lang="en-GB" dirty="0"/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5A571A-BF54-452D-837A-51DD27CD2A77}"/>
              </a:ext>
            </a:extLst>
          </p:cNvPr>
          <p:cNvSpPr txBox="1"/>
          <p:nvPr/>
        </p:nvSpPr>
        <p:spPr>
          <a:xfrm>
            <a:off x="6096000" y="6074343"/>
            <a:ext cx="28271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Top fusion (</a:t>
            </a:r>
            <a:r>
              <a:rPr lang="en-GB" dirty="0" err="1"/>
              <a:t>ttH</a:t>
            </a:r>
            <a:r>
              <a:rPr lang="en-GB" dirty="0"/>
              <a:t> + </a:t>
            </a:r>
            <a:r>
              <a:rPr lang="en-GB" dirty="0" err="1"/>
              <a:t>tH</a:t>
            </a:r>
            <a:r>
              <a:rPr lang="en-GB" dirty="0"/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1C27D0-8ABA-4322-976A-B74A43AA8DD5}"/>
              </a:ext>
            </a:extLst>
          </p:cNvPr>
          <p:cNvSpPr txBox="1"/>
          <p:nvPr/>
        </p:nvSpPr>
        <p:spPr>
          <a:xfrm>
            <a:off x="3340779" y="6074343"/>
            <a:ext cx="28271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Higgs-</a:t>
            </a:r>
            <a:r>
              <a:rPr lang="en-GB" dirty="0" err="1"/>
              <a:t>strahlung</a:t>
            </a:r>
            <a:r>
              <a:rPr lang="en-GB" dirty="0"/>
              <a:t> (VH)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AADDAE-3521-4F65-82DC-3EE68DFF30FE}"/>
              </a:ext>
            </a:extLst>
          </p:cNvPr>
          <p:cNvSpPr txBox="1"/>
          <p:nvPr/>
        </p:nvSpPr>
        <p:spPr>
          <a:xfrm>
            <a:off x="6077824" y="3525199"/>
            <a:ext cx="28271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Vector Boson Fusion (VBF)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D696D6-9FF0-402C-95A1-AA5FA5C5EF20}"/>
              </a:ext>
            </a:extLst>
          </p:cNvPr>
          <p:cNvSpPr txBox="1"/>
          <p:nvPr/>
        </p:nvSpPr>
        <p:spPr>
          <a:xfrm>
            <a:off x="5821959" y="1690688"/>
            <a:ext cx="521124" cy="18445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ACC414-1EED-4EC3-AE66-27F87D8E3960}"/>
              </a:ext>
            </a:extLst>
          </p:cNvPr>
          <p:cNvSpPr txBox="1"/>
          <p:nvPr/>
        </p:nvSpPr>
        <p:spPr>
          <a:xfrm>
            <a:off x="5821960" y="3825380"/>
            <a:ext cx="521123" cy="23515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6371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1E7F9-EE18-4C58-B49E-8EA1D5A68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Introduction- 2HDM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8F5D75-70E1-4661-87EC-F5751F9A52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Constraints of SM Higgs:</a:t>
            </a:r>
          </a:p>
          <a:p>
            <a:pPr lvl="1"/>
            <a:r>
              <a:rPr lang="en-GB" dirty="0"/>
              <a:t>Decay into DM will have an upper bound of M_DM &lt; M_H /2</a:t>
            </a:r>
          </a:p>
          <a:p>
            <a:r>
              <a:rPr lang="en-GB" dirty="0"/>
              <a:t>Two-Higgs-doublet model (2HDM) introduces a second doublet V(</a:t>
            </a:r>
            <a:r>
              <a:rPr lang="el-GR" dirty="0"/>
              <a:t>φ</a:t>
            </a:r>
            <a:r>
              <a:rPr lang="en-GB" baseline="-25000" dirty="0"/>
              <a:t>1</a:t>
            </a:r>
            <a:r>
              <a:rPr lang="en-GB" dirty="0"/>
              <a:t>,</a:t>
            </a:r>
            <a:r>
              <a:rPr lang="el-GR" dirty="0"/>
              <a:t>φ</a:t>
            </a:r>
            <a:r>
              <a:rPr lang="en-GB" baseline="-25000" dirty="0"/>
              <a:t>2</a:t>
            </a:r>
            <a:r>
              <a:rPr lang="en-GB" dirty="0"/>
              <a:t>) </a:t>
            </a:r>
          </a:p>
          <a:p>
            <a:pPr lvl="1"/>
            <a:r>
              <a:rPr lang="en-GB" dirty="0"/>
              <a:t>Includes 5 scalar states</a:t>
            </a:r>
          </a:p>
          <a:p>
            <a:pPr lvl="1"/>
            <a:r>
              <a:rPr lang="en-GB" dirty="0"/>
              <a:t>Model types determine coupling to which φ.</a:t>
            </a:r>
          </a:p>
          <a:p>
            <a:pPr lvl="1"/>
            <a:r>
              <a:rPr lang="en-GB" dirty="0"/>
              <a:t>2 parameters </a:t>
            </a:r>
            <a:r>
              <a:rPr lang="el-GR" dirty="0"/>
              <a:t>α</a:t>
            </a:r>
            <a:r>
              <a:rPr lang="en-GB" dirty="0"/>
              <a:t>(mixing angle) and </a:t>
            </a:r>
            <a:r>
              <a:rPr lang="el-GR" dirty="0"/>
              <a:t>β</a:t>
            </a:r>
            <a:r>
              <a:rPr lang="en-GB" dirty="0"/>
              <a:t>(related to VEV)</a:t>
            </a:r>
          </a:p>
          <a:p>
            <a:r>
              <a:rPr lang="en-GB" dirty="0"/>
              <a:t>Additional scalars give more signatures	</a:t>
            </a:r>
          </a:p>
          <a:p>
            <a:r>
              <a:rPr lang="en-GB" dirty="0"/>
              <a:t>Alignment limits where we expect h or H to map to the observed Higgs Boson.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411FA31-A2A7-41A4-8286-C8A76ADC43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975402"/>
              </p:ext>
            </p:extLst>
          </p:nvPr>
        </p:nvGraphicFramePr>
        <p:xfrm>
          <a:off x="8137237" y="3292248"/>
          <a:ext cx="3515071" cy="1418091"/>
        </p:xfrm>
        <a:graphic>
          <a:graphicData uri="http://schemas.openxmlformats.org/drawingml/2006/table">
            <a:tbl>
              <a:tblPr firstRow="1" bandRow="1"/>
              <a:tblGrid>
                <a:gridCol w="1895996">
                  <a:extLst>
                    <a:ext uri="{9D8B030D-6E8A-4147-A177-3AD203B41FA5}">
                      <a16:colId xmlns:a16="http://schemas.microsoft.com/office/drawing/2014/main" val="4223595290"/>
                    </a:ext>
                  </a:extLst>
                </a:gridCol>
                <a:gridCol w="1619075">
                  <a:extLst>
                    <a:ext uri="{9D8B030D-6E8A-4147-A177-3AD203B41FA5}">
                      <a16:colId xmlns:a16="http://schemas.microsoft.com/office/drawing/2014/main" val="2284508145"/>
                    </a:ext>
                  </a:extLst>
                </a:gridCol>
              </a:tblGrid>
              <a:tr h="407171">
                <a:tc>
                  <a:txBody>
                    <a:bodyPr/>
                    <a:lstStyle/>
                    <a:p>
                      <a:r>
                        <a:rPr lang="en-GB" dirty="0"/>
                        <a:t>H(heavy), h(light)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CP-Even scalar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2656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CP-Odd pseudo scalar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2573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H</a:t>
                      </a:r>
                      <a:r>
                        <a:rPr lang="en-GB" baseline="30000" dirty="0"/>
                        <a:t>±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Charged pair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65445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6143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ABC0D-79DA-486A-B610-4C8912E94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Introduction- Dark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1D78CC-D3C7-48ED-A2C7-3E884DC7A1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Dark matter does not interact with EM field(Non-luminous)</a:t>
            </a:r>
          </a:p>
          <a:p>
            <a:r>
              <a:rPr lang="en-GB" dirty="0"/>
              <a:t>Weak interaction (at most) with SM particles</a:t>
            </a:r>
          </a:p>
          <a:p>
            <a:r>
              <a:rPr lang="en-GB" dirty="0"/>
              <a:t>Evidence of gravitational interactions</a:t>
            </a:r>
          </a:p>
          <a:p>
            <a:r>
              <a:rPr lang="en-GB" dirty="0"/>
              <a:t>Indirect detection</a:t>
            </a:r>
          </a:p>
          <a:p>
            <a:pPr lvl="1"/>
            <a:r>
              <a:rPr lang="en-GB" dirty="0"/>
              <a:t>Galaxy cluster </a:t>
            </a:r>
            <a:r>
              <a:rPr lang="en-GB" dirty="0" err="1"/>
              <a:t>eg.Bullet</a:t>
            </a:r>
            <a:r>
              <a:rPr lang="en-GB" dirty="0"/>
              <a:t> cluster</a:t>
            </a:r>
          </a:p>
          <a:p>
            <a:pPr lvl="1"/>
            <a:r>
              <a:rPr lang="en-GB" dirty="0"/>
              <a:t>CMB anisotropy </a:t>
            </a:r>
          </a:p>
          <a:p>
            <a:r>
              <a:rPr lang="en-GB" dirty="0"/>
              <a:t>High energy particle collisions (at LHC)</a:t>
            </a:r>
          </a:p>
          <a:p>
            <a:r>
              <a:rPr lang="en-GB" dirty="0"/>
              <a:t>WIMPs</a:t>
            </a:r>
          </a:p>
          <a:p>
            <a:r>
              <a:rPr lang="en-GB" dirty="0"/>
              <a:t>Dark matter discovery will change SM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1C43E5-CC13-40F0-9ABC-A8CBD69165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143" t="22857" r="69770" b="53197"/>
          <a:stretch/>
        </p:blipFill>
        <p:spPr>
          <a:xfrm>
            <a:off x="8455361" y="2509700"/>
            <a:ext cx="2898439" cy="298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076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1F027-470D-4DA2-9A18-8E0FC2CCB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Higgs Boson as a portal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57913F55-5FED-4A18-A876-0578DAC610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en-GB" dirty="0"/>
              <a:t>Higgs field interactions induce mass</a:t>
            </a:r>
          </a:p>
          <a:p>
            <a:r>
              <a:rPr lang="en-GB" dirty="0"/>
              <a:t>Can hypothesise the Higgs boson interacts with DM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89E2384-BDCD-423D-807F-D7A2898732B9}"/>
              </a:ext>
            </a:extLst>
          </p:cNvPr>
          <p:cNvSpPr txBox="1"/>
          <p:nvPr/>
        </p:nvSpPr>
        <p:spPr>
          <a:xfrm>
            <a:off x="1494464" y="4225591"/>
            <a:ext cx="3347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VH Invisible Higgs decay 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474DCC1-E248-4911-A3C1-E7C75F29573F}"/>
              </a:ext>
            </a:extLst>
          </p:cNvPr>
          <p:cNvSpPr txBox="1"/>
          <p:nvPr/>
        </p:nvSpPr>
        <p:spPr>
          <a:xfrm>
            <a:off x="6282341" y="4194390"/>
            <a:ext cx="3347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VH Invisible (virtual) Higgs decay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7D52A1E-000E-4C31-90B6-8A7DDF9B28EA}"/>
              </a:ext>
            </a:extLst>
          </p:cNvPr>
          <p:cNvGrpSpPr/>
          <p:nvPr/>
        </p:nvGrpSpPr>
        <p:grpSpPr>
          <a:xfrm>
            <a:off x="2232874" y="2778488"/>
            <a:ext cx="2691380" cy="1402725"/>
            <a:chOff x="6197206" y="2687901"/>
            <a:chExt cx="2691380" cy="1402725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28C45216-260B-4D19-94AB-6C01F8EAC3E9}"/>
                </a:ext>
              </a:extLst>
            </p:cNvPr>
            <p:cNvCxnSpPr/>
            <p:nvPr/>
          </p:nvCxnSpPr>
          <p:spPr>
            <a:xfrm>
              <a:off x="6460435" y="2991678"/>
              <a:ext cx="427382" cy="3200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923B725-2A77-4688-A6E0-E81C28E999A7}"/>
                </a:ext>
              </a:extLst>
            </p:cNvPr>
            <p:cNvCxnSpPr/>
            <p:nvPr/>
          </p:nvCxnSpPr>
          <p:spPr>
            <a:xfrm flipV="1">
              <a:off x="6480313" y="3311753"/>
              <a:ext cx="417444" cy="3945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6654185-7203-4440-A755-9C993A40AC0F}"/>
                </a:ext>
              </a:extLst>
            </p:cNvPr>
            <p:cNvCxnSpPr/>
            <p:nvPr/>
          </p:nvCxnSpPr>
          <p:spPr>
            <a:xfrm>
              <a:off x="6887817" y="3311753"/>
              <a:ext cx="85476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7E705F0C-61A8-44B9-A5D6-82ECF93FBE9E}"/>
                </a:ext>
              </a:extLst>
            </p:cNvPr>
            <p:cNvCxnSpPr>
              <a:cxnSpLocks/>
              <a:endCxn id="53" idx="1"/>
            </p:cNvCxnSpPr>
            <p:nvPr/>
          </p:nvCxnSpPr>
          <p:spPr>
            <a:xfrm flipV="1">
              <a:off x="7762461" y="2872567"/>
              <a:ext cx="848475" cy="4391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0809261-7506-43C3-B88B-833BD94A8042}"/>
                </a:ext>
              </a:extLst>
            </p:cNvPr>
            <p:cNvCxnSpPr/>
            <p:nvPr/>
          </p:nvCxnSpPr>
          <p:spPr>
            <a:xfrm>
              <a:off x="7742583" y="3311753"/>
              <a:ext cx="536713" cy="4695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2FB7D627-F885-4D33-A484-7BB4ECE690D0}"/>
                </a:ext>
              </a:extLst>
            </p:cNvPr>
            <p:cNvCxnSpPr/>
            <p:nvPr/>
          </p:nvCxnSpPr>
          <p:spPr>
            <a:xfrm flipV="1">
              <a:off x="8289235" y="3526369"/>
              <a:ext cx="327992" cy="2593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0A73F110-3883-405D-B74A-53D8131B4AA9}"/>
                </a:ext>
              </a:extLst>
            </p:cNvPr>
            <p:cNvCxnSpPr>
              <a:cxnSpLocks/>
            </p:cNvCxnSpPr>
            <p:nvPr/>
          </p:nvCxnSpPr>
          <p:spPr>
            <a:xfrm>
              <a:off x="8279296" y="3781324"/>
              <a:ext cx="367966" cy="30930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03C9EC0-5547-4401-A1C0-CC4A68FAE07D}"/>
                </a:ext>
              </a:extLst>
            </p:cNvPr>
            <p:cNvSpPr txBox="1"/>
            <p:nvPr/>
          </p:nvSpPr>
          <p:spPr>
            <a:xfrm>
              <a:off x="8617227" y="3324370"/>
              <a:ext cx="2713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χ</a:t>
              </a:r>
              <a:endParaRPr lang="en-GB" sz="1050" i="1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8573390-6EAC-44DA-B6D1-42EEA2E11559}"/>
                </a:ext>
              </a:extLst>
            </p:cNvPr>
            <p:cNvSpPr txBox="1"/>
            <p:nvPr/>
          </p:nvSpPr>
          <p:spPr>
            <a:xfrm>
              <a:off x="7186457" y="2985636"/>
              <a:ext cx="2713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Z</a:t>
              </a:r>
              <a:endParaRPr lang="en-GB" sz="1050" i="1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A4FDFDF-CE6F-4642-962F-9FCA7C0473B2}"/>
                </a:ext>
              </a:extLst>
            </p:cNvPr>
            <p:cNvSpPr txBox="1"/>
            <p:nvPr/>
          </p:nvSpPr>
          <p:spPr>
            <a:xfrm>
              <a:off x="8610936" y="2687901"/>
              <a:ext cx="2713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Z</a:t>
              </a:r>
              <a:endParaRPr lang="en-GB" sz="1050" i="1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62B3C83-E9D9-476E-9C62-4BF00DCA0498}"/>
                </a:ext>
              </a:extLst>
            </p:cNvPr>
            <p:cNvSpPr txBox="1"/>
            <p:nvPr/>
          </p:nvSpPr>
          <p:spPr>
            <a:xfrm>
              <a:off x="6202663" y="2782383"/>
              <a:ext cx="2713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p</a:t>
              </a:r>
              <a:endParaRPr lang="en-GB" sz="1050" i="1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8AB5A12-D5D1-42E3-BCCD-0325DEEC19B1}"/>
                </a:ext>
              </a:extLst>
            </p:cNvPr>
            <p:cNvSpPr txBox="1"/>
            <p:nvPr/>
          </p:nvSpPr>
          <p:spPr>
            <a:xfrm>
              <a:off x="6197206" y="3481039"/>
              <a:ext cx="2713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p</a:t>
              </a:r>
              <a:endParaRPr lang="en-GB" sz="1050" i="1" dirty="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7AE06D5C-2602-4289-B906-0E1B43A5AD73}"/>
              </a:ext>
            </a:extLst>
          </p:cNvPr>
          <p:cNvSpPr txBox="1"/>
          <p:nvPr/>
        </p:nvSpPr>
        <p:spPr>
          <a:xfrm>
            <a:off x="3588408" y="3545517"/>
            <a:ext cx="271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H</a:t>
            </a:r>
            <a:endParaRPr lang="en-GB" sz="1050" i="1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FF533C1-F9CB-4919-887A-CCBFAC561880}"/>
              </a:ext>
            </a:extLst>
          </p:cNvPr>
          <p:cNvGrpSpPr/>
          <p:nvPr/>
        </p:nvGrpSpPr>
        <p:grpSpPr>
          <a:xfrm>
            <a:off x="6644990" y="2699409"/>
            <a:ext cx="2685089" cy="1355536"/>
            <a:chOff x="6644990" y="2699409"/>
            <a:chExt cx="2685089" cy="1355536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0D195AD-A0AD-4D67-A81D-6FB85E95BF27}"/>
                </a:ext>
              </a:extLst>
            </p:cNvPr>
            <p:cNvCxnSpPr/>
            <p:nvPr/>
          </p:nvCxnSpPr>
          <p:spPr>
            <a:xfrm>
              <a:off x="6908219" y="3003186"/>
              <a:ext cx="427382" cy="3200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F0B00CA-85CF-4810-99B8-2596B56A7825}"/>
                </a:ext>
              </a:extLst>
            </p:cNvPr>
            <p:cNvCxnSpPr/>
            <p:nvPr/>
          </p:nvCxnSpPr>
          <p:spPr>
            <a:xfrm flipV="1">
              <a:off x="6928097" y="3323261"/>
              <a:ext cx="417444" cy="3945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450CACE-0567-47BC-8C85-7D4ABBF54BE7}"/>
                </a:ext>
              </a:extLst>
            </p:cNvPr>
            <p:cNvCxnSpPr/>
            <p:nvPr/>
          </p:nvCxnSpPr>
          <p:spPr>
            <a:xfrm>
              <a:off x="7335601" y="3323261"/>
              <a:ext cx="85476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E46B402-3572-42C7-88BE-875AD7DBD50C}"/>
                </a:ext>
              </a:extLst>
            </p:cNvPr>
            <p:cNvCxnSpPr>
              <a:cxnSpLocks/>
              <a:endCxn id="37" idx="1"/>
            </p:cNvCxnSpPr>
            <p:nvPr/>
          </p:nvCxnSpPr>
          <p:spPr>
            <a:xfrm flipV="1">
              <a:off x="8210245" y="2884075"/>
              <a:ext cx="848475" cy="4391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E6B591F-CB5F-4EC5-BB1D-5E52A01E1966}"/>
                </a:ext>
              </a:extLst>
            </p:cNvPr>
            <p:cNvCxnSpPr/>
            <p:nvPr/>
          </p:nvCxnSpPr>
          <p:spPr>
            <a:xfrm>
              <a:off x="8190367" y="3323261"/>
              <a:ext cx="536713" cy="4695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1AE2775-28A4-4883-BC38-F1684B396404}"/>
                </a:ext>
              </a:extLst>
            </p:cNvPr>
            <p:cNvCxnSpPr/>
            <p:nvPr/>
          </p:nvCxnSpPr>
          <p:spPr>
            <a:xfrm flipV="1">
              <a:off x="8737019" y="3537877"/>
              <a:ext cx="327992" cy="2593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4794F11-DCA4-447E-9752-59D2D98D1C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27080" y="3799829"/>
              <a:ext cx="347870" cy="294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76510CA-D5E8-4130-B235-8AD7E7F65134}"/>
                </a:ext>
              </a:extLst>
            </p:cNvPr>
            <p:cNvSpPr txBox="1"/>
            <p:nvPr/>
          </p:nvSpPr>
          <p:spPr>
            <a:xfrm>
              <a:off x="7634241" y="2997144"/>
              <a:ext cx="2713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Z</a:t>
              </a:r>
              <a:endParaRPr lang="en-GB" sz="1050" i="1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1C88F52-8134-4F50-A1EE-A931B35382C4}"/>
                </a:ext>
              </a:extLst>
            </p:cNvPr>
            <p:cNvSpPr txBox="1"/>
            <p:nvPr/>
          </p:nvSpPr>
          <p:spPr>
            <a:xfrm>
              <a:off x="9058720" y="2699409"/>
              <a:ext cx="2713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Z</a:t>
              </a:r>
              <a:endParaRPr lang="en-GB" sz="1050" i="1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426AD80-3148-4090-ADC8-D10ABEE2D79F}"/>
                </a:ext>
              </a:extLst>
            </p:cNvPr>
            <p:cNvSpPr txBox="1"/>
            <p:nvPr/>
          </p:nvSpPr>
          <p:spPr>
            <a:xfrm>
              <a:off x="6650447" y="2793891"/>
              <a:ext cx="2713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p</a:t>
              </a:r>
              <a:endParaRPr lang="en-GB" sz="1050" i="1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6767910-434B-473E-9128-D023B18A9EF0}"/>
                </a:ext>
              </a:extLst>
            </p:cNvPr>
            <p:cNvSpPr txBox="1"/>
            <p:nvPr/>
          </p:nvSpPr>
          <p:spPr>
            <a:xfrm>
              <a:off x="6644990" y="3492547"/>
              <a:ext cx="2713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p</a:t>
              </a:r>
              <a:endParaRPr lang="en-GB" sz="1050" i="1" dirty="0"/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743277F-DAA1-43DC-976D-44416B77A127}"/>
                </a:ext>
              </a:extLst>
            </p:cNvPr>
            <p:cNvCxnSpPr/>
            <p:nvPr/>
          </p:nvCxnSpPr>
          <p:spPr>
            <a:xfrm>
              <a:off x="8727080" y="3784675"/>
              <a:ext cx="362668" cy="2702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00C66D6-4F4B-4734-8CB0-E01D3DAEEAA5}"/>
                </a:ext>
              </a:extLst>
            </p:cNvPr>
            <p:cNvSpPr txBox="1"/>
            <p:nvPr/>
          </p:nvSpPr>
          <p:spPr>
            <a:xfrm>
              <a:off x="8184362" y="3458671"/>
              <a:ext cx="2713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H</a:t>
              </a:r>
              <a:endParaRPr lang="en-GB" sz="1050" i="1" dirty="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8E139220-CA2C-4902-9753-E167B7F1BB53}"/>
              </a:ext>
            </a:extLst>
          </p:cNvPr>
          <p:cNvSpPr txBox="1"/>
          <p:nvPr/>
        </p:nvSpPr>
        <p:spPr>
          <a:xfrm>
            <a:off x="4236053" y="6181471"/>
            <a:ext cx="3719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VBF invisible Higgs decay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E953AA5-F832-424C-8ABE-A3A06F3EFFB8}"/>
              </a:ext>
            </a:extLst>
          </p:cNvPr>
          <p:cNvSpPr txBox="1"/>
          <p:nvPr/>
        </p:nvSpPr>
        <p:spPr>
          <a:xfrm>
            <a:off x="6284728" y="5922933"/>
            <a:ext cx="45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P’</a:t>
            </a:r>
            <a:endParaRPr lang="en-GB" sz="1050" i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FD365E1-CE18-4843-A92D-7A0078BA9EA5}"/>
              </a:ext>
            </a:extLst>
          </p:cNvPr>
          <p:cNvSpPr txBox="1"/>
          <p:nvPr/>
        </p:nvSpPr>
        <p:spPr>
          <a:xfrm>
            <a:off x="6343646" y="4622779"/>
            <a:ext cx="427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P’</a:t>
            </a:r>
            <a:endParaRPr lang="en-GB" sz="1050" i="1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78E2B32-F24A-428F-BD0B-E92BFB834647}"/>
              </a:ext>
            </a:extLst>
          </p:cNvPr>
          <p:cNvGrpSpPr/>
          <p:nvPr/>
        </p:nvGrpSpPr>
        <p:grpSpPr>
          <a:xfrm>
            <a:off x="4697692" y="4870568"/>
            <a:ext cx="2796614" cy="1293002"/>
            <a:chOff x="3818391" y="4814597"/>
            <a:chExt cx="2796614" cy="129300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1AD42BE-E2A5-4F78-B3BE-67D75C985636}"/>
                </a:ext>
              </a:extLst>
            </p:cNvPr>
            <p:cNvCxnSpPr/>
            <p:nvPr/>
          </p:nvCxnSpPr>
          <p:spPr>
            <a:xfrm>
              <a:off x="4124131" y="5164857"/>
              <a:ext cx="7938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27BAAB6-6A7B-4641-B0FB-DF22EABB8F42}"/>
                </a:ext>
              </a:extLst>
            </p:cNvPr>
            <p:cNvCxnSpPr/>
            <p:nvPr/>
          </p:nvCxnSpPr>
          <p:spPr>
            <a:xfrm flipV="1">
              <a:off x="4917963" y="4814597"/>
              <a:ext cx="1364378" cy="3452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1C4871E-E7F1-48B4-BD2E-01ABC5394F6D}"/>
                </a:ext>
              </a:extLst>
            </p:cNvPr>
            <p:cNvCxnSpPr/>
            <p:nvPr/>
          </p:nvCxnSpPr>
          <p:spPr>
            <a:xfrm>
              <a:off x="4917963" y="5164857"/>
              <a:ext cx="400486" cy="3437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AE8AE09-A0B9-4AD8-8125-1BC0DB0D0D6C}"/>
                </a:ext>
              </a:extLst>
            </p:cNvPr>
            <p:cNvCxnSpPr/>
            <p:nvPr/>
          </p:nvCxnSpPr>
          <p:spPr>
            <a:xfrm flipH="1">
              <a:off x="4917963" y="5508558"/>
              <a:ext cx="409817" cy="22623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89CF8DF-2995-469C-A57D-B2E082E3BAC6}"/>
                </a:ext>
              </a:extLst>
            </p:cNvPr>
            <p:cNvCxnSpPr/>
            <p:nvPr/>
          </p:nvCxnSpPr>
          <p:spPr>
            <a:xfrm flipH="1">
              <a:off x="4124131" y="5734792"/>
              <a:ext cx="7938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3B0BA19-397A-46AD-B91F-F9B86A70D5A5}"/>
                </a:ext>
              </a:extLst>
            </p:cNvPr>
            <p:cNvCxnSpPr>
              <a:cxnSpLocks/>
              <a:endCxn id="66" idx="1"/>
            </p:cNvCxnSpPr>
            <p:nvPr/>
          </p:nvCxnSpPr>
          <p:spPr>
            <a:xfrm>
              <a:off x="4917963" y="5734792"/>
              <a:ext cx="1366765" cy="3728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0248EF8-9216-42EA-A6B9-C0F719FDEA16}"/>
                </a:ext>
              </a:extLst>
            </p:cNvPr>
            <p:cNvCxnSpPr/>
            <p:nvPr/>
          </p:nvCxnSpPr>
          <p:spPr>
            <a:xfrm>
              <a:off x="5318449" y="5508557"/>
              <a:ext cx="58782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4E6A6B7-5B31-4B43-88FC-93731A6CB139}"/>
                </a:ext>
              </a:extLst>
            </p:cNvPr>
            <p:cNvCxnSpPr/>
            <p:nvPr/>
          </p:nvCxnSpPr>
          <p:spPr>
            <a:xfrm flipV="1">
              <a:off x="5915608" y="5192850"/>
              <a:ext cx="357402" cy="3025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EC355D8-D5A8-46B9-8EE4-57572D537193}"/>
                </a:ext>
              </a:extLst>
            </p:cNvPr>
            <p:cNvCxnSpPr/>
            <p:nvPr/>
          </p:nvCxnSpPr>
          <p:spPr>
            <a:xfrm>
              <a:off x="5906278" y="5508557"/>
              <a:ext cx="376063" cy="3044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A190D960-4537-4589-A3E1-F4861D581A0C}"/>
                </a:ext>
              </a:extLst>
            </p:cNvPr>
            <p:cNvSpPr txBox="1"/>
            <p:nvPr/>
          </p:nvSpPr>
          <p:spPr>
            <a:xfrm>
              <a:off x="3818391" y="4990260"/>
              <a:ext cx="2713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p</a:t>
              </a:r>
              <a:endParaRPr lang="en-GB" sz="1050" i="1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17160C6-305E-4641-8D30-458860E81D4A}"/>
                </a:ext>
              </a:extLst>
            </p:cNvPr>
            <p:cNvSpPr txBox="1"/>
            <p:nvPr/>
          </p:nvSpPr>
          <p:spPr>
            <a:xfrm>
              <a:off x="3820816" y="5544509"/>
              <a:ext cx="2713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p</a:t>
              </a:r>
              <a:endParaRPr lang="en-GB" sz="1050" i="1" dirty="0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4165DD2-4630-4222-9F0B-5E9E472F8738}"/>
                </a:ext>
              </a:extLst>
            </p:cNvPr>
            <p:cNvSpPr txBox="1"/>
            <p:nvPr/>
          </p:nvSpPr>
          <p:spPr>
            <a:xfrm>
              <a:off x="6328754" y="5565376"/>
              <a:ext cx="2713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i="1" dirty="0"/>
                <a:t>χ</a:t>
              </a:r>
              <a:endParaRPr lang="en-GB" sz="1050" i="1" dirty="0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ECC896C-1FF0-4D9F-B600-922CE00BBF62}"/>
                </a:ext>
              </a:extLst>
            </p:cNvPr>
            <p:cNvSpPr txBox="1"/>
            <p:nvPr/>
          </p:nvSpPr>
          <p:spPr>
            <a:xfrm>
              <a:off x="6343646" y="5017266"/>
              <a:ext cx="2713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i="1" dirty="0"/>
                <a:t>χ</a:t>
              </a:r>
              <a:endParaRPr lang="en-GB" sz="1050" i="1" dirty="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3D28421A-F6BE-440D-988D-9F8B2D5DD1B1}"/>
                </a:ext>
              </a:extLst>
            </p:cNvPr>
            <p:cNvSpPr txBox="1"/>
            <p:nvPr/>
          </p:nvSpPr>
          <p:spPr>
            <a:xfrm>
              <a:off x="5489852" y="5179994"/>
              <a:ext cx="2713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H</a:t>
              </a:r>
              <a:endParaRPr lang="en-GB" sz="1050" i="1" dirty="0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E129A47F-120F-44FF-8E85-9AA4FB368B93}"/>
                </a:ext>
              </a:extLst>
            </p:cNvPr>
            <p:cNvSpPr txBox="1"/>
            <p:nvPr/>
          </p:nvSpPr>
          <p:spPr>
            <a:xfrm>
              <a:off x="5111240" y="5518405"/>
              <a:ext cx="2713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V</a:t>
              </a:r>
              <a:endParaRPr lang="en-GB" sz="1050" i="1" dirty="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160B85E8-D8C0-4B45-9E4F-253C78027A57}"/>
                </a:ext>
              </a:extLst>
            </p:cNvPr>
            <p:cNvSpPr txBox="1"/>
            <p:nvPr/>
          </p:nvSpPr>
          <p:spPr>
            <a:xfrm>
              <a:off x="5116524" y="5088361"/>
              <a:ext cx="2713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V</a:t>
              </a:r>
              <a:endParaRPr lang="en-GB" sz="1050" i="1" dirty="0"/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CA4C3600-2F97-4D1A-9B74-AF355E2BEA39}"/>
              </a:ext>
            </a:extLst>
          </p:cNvPr>
          <p:cNvSpPr txBox="1"/>
          <p:nvPr/>
        </p:nvSpPr>
        <p:spPr>
          <a:xfrm>
            <a:off x="4646604" y="3967150"/>
            <a:ext cx="271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χ</a:t>
            </a:r>
            <a:endParaRPr lang="en-GB" sz="1050" i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E26572C-A11E-4252-81DD-E4A7B37D063E}"/>
              </a:ext>
            </a:extLst>
          </p:cNvPr>
          <p:cNvSpPr txBox="1"/>
          <p:nvPr/>
        </p:nvSpPr>
        <p:spPr>
          <a:xfrm>
            <a:off x="9069354" y="3333116"/>
            <a:ext cx="271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χ</a:t>
            </a:r>
            <a:endParaRPr lang="en-GB" sz="1050" i="1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CFC96C0-7222-4DE8-AB63-BAF9A8470312}"/>
              </a:ext>
            </a:extLst>
          </p:cNvPr>
          <p:cNvSpPr txBox="1"/>
          <p:nvPr/>
        </p:nvSpPr>
        <p:spPr>
          <a:xfrm>
            <a:off x="9058720" y="3828055"/>
            <a:ext cx="271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χ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107801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BDE57-2F8A-4B62-A72B-736621501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Higgs Boson as a portal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5066A-6AF5-44ED-8B47-109CDF8325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Introduce fewest </a:t>
            </a:r>
            <a:r>
              <a:rPr lang="en-GB" dirty="0" err="1"/>
              <a:t>DoF</a:t>
            </a:r>
            <a:endParaRPr lang="en-GB" dirty="0"/>
          </a:p>
          <a:p>
            <a:r>
              <a:rPr lang="en-GB" dirty="0"/>
              <a:t>Works with SM Higgs</a:t>
            </a:r>
          </a:p>
          <a:p>
            <a:r>
              <a:rPr lang="en-GB" dirty="0"/>
              <a:t>Limited to </a:t>
            </a:r>
            <a:r>
              <a:rPr lang="en-GB" dirty="0" err="1"/>
              <a:t>M_dm</a:t>
            </a:r>
            <a:r>
              <a:rPr lang="en-GB" dirty="0"/>
              <a:t> &lt; </a:t>
            </a:r>
            <a:r>
              <a:rPr lang="en-GB" dirty="0" err="1"/>
              <a:t>M_h</a:t>
            </a:r>
            <a:r>
              <a:rPr lang="en-GB" dirty="0"/>
              <a:t> /2</a:t>
            </a:r>
          </a:p>
          <a:p>
            <a:r>
              <a:rPr lang="en-GB" dirty="0"/>
              <a:t>Missing momentum</a:t>
            </a:r>
          </a:p>
          <a:p>
            <a:pPr lvl="1"/>
            <a:r>
              <a:rPr lang="en-GB" dirty="0"/>
              <a:t>Expect 0 transverse momentum </a:t>
            </a:r>
          </a:p>
          <a:p>
            <a:pPr lvl="1"/>
            <a:r>
              <a:rPr lang="en-GB" dirty="0"/>
              <a:t>Add up transverse momentum ≠ 0 → DM!</a:t>
            </a:r>
          </a:p>
          <a:p>
            <a:pPr lvl="1"/>
            <a:r>
              <a:rPr lang="en-GB" dirty="0"/>
              <a:t>Difficult in longitudinal direction don’t know momentum of constituents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418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EA046-4460-4795-9C6E-E6143233C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Higgs Boson as a portal- VBF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08285-7E3D-43E7-9AD8-748E293A9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871496"/>
            <a:ext cx="10515600" cy="1009650"/>
          </a:xfrm>
        </p:spPr>
        <p:txBody>
          <a:bodyPr/>
          <a:lstStyle/>
          <a:p>
            <a:r>
              <a:rPr lang="en-GB" dirty="0"/>
              <a:t>Branching </a:t>
            </a:r>
            <a:r>
              <a:rPr lang="en-GB" dirty="0" err="1"/>
              <a:t>fration</a:t>
            </a:r>
            <a:r>
              <a:rPr lang="en-GB" dirty="0"/>
              <a:t> based on the number of events</a:t>
            </a:r>
          </a:p>
          <a:p>
            <a:r>
              <a:rPr lang="en-GB" dirty="0" err="1"/>
              <a:t>Asymtote</a:t>
            </a:r>
            <a:r>
              <a:rPr lang="en-GB" dirty="0"/>
              <a:t> 125/2 GeV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B88C20-83AC-4178-B391-D454A2F398D3}"/>
              </a:ext>
            </a:extLst>
          </p:cNvPr>
          <p:cNvSpPr txBox="1"/>
          <p:nvPr/>
        </p:nvSpPr>
        <p:spPr>
          <a:xfrm>
            <a:off x="860674" y="4225165"/>
            <a:ext cx="49298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Upper limit on combined </a:t>
            </a:r>
            <a:r>
              <a:rPr lang="en-GB" dirty="0" err="1"/>
              <a:t>B</a:t>
            </a:r>
            <a:r>
              <a:rPr lang="en-GB" baseline="-25000" dirty="0" err="1"/>
              <a:t>inv</a:t>
            </a:r>
            <a:r>
              <a:rPr lang="en-GB" baseline="-25000" dirty="0"/>
              <a:t> </a:t>
            </a:r>
            <a:r>
              <a:rPr lang="en-GB" dirty="0"/>
              <a:t>= 0.11±0.04 (95% CL) (October 2020)</a:t>
            </a:r>
          </a:p>
          <a:p>
            <a:pPr algn="ctr"/>
            <a:endParaRPr lang="en-GB" baseline="-25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EB814E-9DCD-4D51-8AFB-8903ED8828BF}"/>
              </a:ext>
            </a:extLst>
          </p:cNvPr>
          <p:cNvSpPr txBox="1"/>
          <p:nvPr/>
        </p:nvSpPr>
        <p:spPr>
          <a:xfrm>
            <a:off x="6679096" y="4225165"/>
            <a:ext cx="4528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Upper limits on WIMP cross section</a:t>
            </a:r>
          </a:p>
          <a:p>
            <a:pPr algn="ctr"/>
            <a:r>
              <a:rPr lang="en-GB" dirty="0"/>
              <a:t>(October 2020) </a:t>
            </a:r>
          </a:p>
        </p:txBody>
      </p:sp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3880C4AE-73F8-4633-B1F2-A79957D899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524" y="1350292"/>
            <a:ext cx="4292111" cy="2922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97A621A-8F97-42F3-8620-3AB0ECD72B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637" y="1493263"/>
            <a:ext cx="4434570" cy="270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198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949</TotalTime>
  <Words>651</Words>
  <Application>Microsoft Office PowerPoint</Application>
  <PresentationFormat>Widescreen</PresentationFormat>
  <Paragraphs>131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Dark matter detection via Higgs Boson interactions</vt:lpstr>
      <vt:lpstr>Introduction</vt:lpstr>
      <vt:lpstr>Introduction- Higgs Boson SM</vt:lpstr>
      <vt:lpstr>Introduction- Higgs Boson Feynamn diagrams</vt:lpstr>
      <vt:lpstr>Introduction- 2HDM</vt:lpstr>
      <vt:lpstr>Introduction- Dark matter</vt:lpstr>
      <vt:lpstr>Higgs Boson as a portal</vt:lpstr>
      <vt:lpstr>Higgs Boson as a portal</vt:lpstr>
      <vt:lpstr>Higgs Boson as a portal- VBF</vt:lpstr>
      <vt:lpstr>Higgs Boson as a portal- VH</vt:lpstr>
      <vt:lpstr>Higgs Boson as a portal</vt:lpstr>
      <vt:lpstr>2HDM + scalar mediator</vt:lpstr>
      <vt:lpstr>2HDM + scalar mediator</vt:lpstr>
      <vt:lpstr>2HDM + scalar mediator</vt:lpstr>
      <vt:lpstr>Conclusion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Dark matter detection via Higgs Boson interactions</dc:title>
  <dc:creator>Jacob Cutts</dc:creator>
  <cp:lastModifiedBy>Jacob Cutts</cp:lastModifiedBy>
  <cp:revision>4</cp:revision>
  <dcterms:created xsi:type="dcterms:W3CDTF">2021-03-07T10:59:27Z</dcterms:created>
  <dcterms:modified xsi:type="dcterms:W3CDTF">2021-03-11T23:18:27Z</dcterms:modified>
</cp:coreProperties>
</file>