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7" d="100"/>
          <a:sy n="57" d="100"/>
        </p:scale>
        <p:origin x="-187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230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58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3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89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74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43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81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31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0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68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99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3B2E52F-0BB7-46EA-88C4-33386DA07469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74B8ACD-7641-4B9A-85AA-E4F7EA65933D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49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15447" TargetMode="External"/><Relationship Id="rId2" Type="http://schemas.openxmlformats.org/officeDocument/2006/relationships/hyperlink" Target="https://atlas.cern/updates/briefing/probing-dark-matter-higgs-bos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803C1-08E9-464A-9663-837A49213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6995" y="2085788"/>
            <a:ext cx="7981406" cy="1496649"/>
          </a:xfrm>
        </p:spPr>
        <p:txBody>
          <a:bodyPr anchor="b">
            <a:normAutofit/>
          </a:bodyPr>
          <a:lstStyle/>
          <a:p>
            <a:r>
              <a:rPr lang="en-GB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Hunting Dark Matter Using the Higgs Boson as a Probe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35397-A25D-4D0D-B9F2-BDC77B16DA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3948056"/>
            <a:ext cx="6096000" cy="830134"/>
          </a:xfrm>
        </p:spPr>
        <p:txBody>
          <a:bodyPr anchor="t"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Lucas Strange</a:t>
            </a:r>
          </a:p>
        </p:txBody>
      </p:sp>
    </p:spTree>
    <p:extLst>
      <p:ext uri="{BB962C8B-B14F-4D97-AF65-F5344CB8AC3E}">
        <p14:creationId xmlns:p14="http://schemas.microsoft.com/office/powerpoint/2010/main" val="275181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657B6-BFE4-47A6-83BF-42F6FA966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E6ABA-B5A0-4AA2-B391-95FCEC098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What is it?</a:t>
            </a:r>
          </a:p>
          <a:p>
            <a:r>
              <a:rPr lang="en-GB" dirty="0"/>
              <a:t>-The existence of dark matter is well established from astrophysical observations [1]</a:t>
            </a:r>
          </a:p>
          <a:p>
            <a:r>
              <a:rPr lang="en-GB" dirty="0"/>
              <a:t>-Galaxy rotation curves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/>
              <a:t>large amount of unseen matter present in galaxies (otherwise they would fly apart)</a:t>
            </a:r>
          </a:p>
          <a:p>
            <a:r>
              <a:rPr lang="en-GB" dirty="0"/>
              <a:t>-All our observations that give strong evidence for dark matter require it to only interact with gravity (WIMPs are a good dark matter candidate)</a:t>
            </a:r>
          </a:p>
          <a:p>
            <a:pPr marL="0" indent="0">
              <a:buNone/>
            </a:pPr>
            <a:r>
              <a:rPr lang="en-GB" b="1" dirty="0"/>
              <a:t>Why do I care?</a:t>
            </a:r>
          </a:p>
          <a:p>
            <a:pPr marL="0" indent="0">
              <a:buNone/>
            </a:pPr>
            <a:r>
              <a:rPr lang="en-GB" dirty="0"/>
              <a:t>-Makes up 85% of matter [2]</a:t>
            </a:r>
          </a:p>
          <a:p>
            <a:pPr marL="0" indent="0">
              <a:buNone/>
            </a:pPr>
            <a:r>
              <a:rPr lang="en-GB" dirty="0"/>
              <a:t>-No good SM candidate (neutrinos, our closest bet, wouldn’t fit)</a:t>
            </a:r>
          </a:p>
          <a:p>
            <a:pPr marL="0" indent="0">
              <a:buNone/>
            </a:pPr>
            <a:r>
              <a:rPr lang="en-GB" dirty="0"/>
              <a:t>-Follows naturally from new physics (SUSY and neutralino)</a:t>
            </a:r>
          </a:p>
        </p:txBody>
      </p:sp>
    </p:spTree>
    <p:extLst>
      <p:ext uri="{BB962C8B-B14F-4D97-AF65-F5344CB8AC3E}">
        <p14:creationId xmlns:p14="http://schemas.microsoft.com/office/powerpoint/2010/main" val="304791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80F6C-A16A-49E1-875E-A6AC1F5E5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the Higgs help?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341D914-4A69-485C-8715-682BC99163B7}"/>
              </a:ext>
            </a:extLst>
          </p:cNvPr>
          <p:cNvGrpSpPr/>
          <p:nvPr/>
        </p:nvGrpSpPr>
        <p:grpSpPr>
          <a:xfrm>
            <a:off x="3537587" y="2398408"/>
            <a:ext cx="2682481" cy="2722233"/>
            <a:chOff x="3593305" y="2372311"/>
            <a:chExt cx="2682481" cy="27222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2D62A2-A5F7-420C-96FC-FDE60B10D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3593305" y="2378238"/>
              <a:ext cx="2626756" cy="271630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1C4101-1F32-446A-A82A-4308BDFD31B1}"/>
                </a:ext>
              </a:extLst>
            </p:cNvPr>
            <p:cNvSpPr/>
            <p:nvPr/>
          </p:nvSpPr>
          <p:spPr>
            <a:xfrm>
              <a:off x="3845626" y="3220570"/>
              <a:ext cx="1425388" cy="4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D536E27-0C4A-4C04-8ECF-E60382B43A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050" t="9660" r="709" b="69701"/>
            <a:stretch/>
          </p:blipFill>
          <p:spPr>
            <a:xfrm>
              <a:off x="5095498" y="2372311"/>
              <a:ext cx="1180288" cy="84233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A13444-C7DC-4B1A-8112-FC7098A7A56A}"/>
              </a:ext>
            </a:extLst>
          </p:cNvPr>
          <p:cNvGrpSpPr/>
          <p:nvPr/>
        </p:nvGrpSpPr>
        <p:grpSpPr>
          <a:xfrm>
            <a:off x="6320054" y="2404335"/>
            <a:ext cx="4774666" cy="3766269"/>
            <a:chOff x="6541967" y="2378238"/>
            <a:chExt cx="4774666" cy="37662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04D1FCB-7555-437E-A608-C6986D787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41967" y="2378238"/>
              <a:ext cx="2626757" cy="271630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C89FC5C-2FB8-41C4-8DC6-BB45E5F54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10032" y="3792069"/>
              <a:ext cx="3284668" cy="218539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D25FB72-30F1-42A3-A44A-A35DC4C18956}"/>
                </a:ext>
              </a:extLst>
            </p:cNvPr>
            <p:cNvSpPr/>
            <p:nvPr/>
          </p:nvSpPr>
          <p:spPr>
            <a:xfrm>
              <a:off x="7546960" y="3200399"/>
              <a:ext cx="1425388" cy="443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E1DEF22-CFEA-4C6B-9552-4BA3B8ABEA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0050" t="9660" r="709" b="69701"/>
            <a:stretch/>
          </p:blipFill>
          <p:spPr>
            <a:xfrm>
              <a:off x="6541967" y="2378238"/>
              <a:ext cx="1180288" cy="84233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A6EF29-2A7F-4F2A-8E52-FE0977FF539F}"/>
                </a:ext>
              </a:extLst>
            </p:cNvPr>
            <p:cNvSpPr/>
            <p:nvPr/>
          </p:nvSpPr>
          <p:spPr>
            <a:xfrm>
              <a:off x="9891245" y="3422275"/>
              <a:ext cx="1425388" cy="10776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C6E607-D430-433B-8B29-2C1AAE0B851B}"/>
                </a:ext>
              </a:extLst>
            </p:cNvPr>
            <p:cNvSpPr/>
            <p:nvPr/>
          </p:nvSpPr>
          <p:spPr>
            <a:xfrm>
              <a:off x="9870610" y="5374935"/>
              <a:ext cx="873590" cy="7695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597C09D9-44B3-4839-8F76-FED7E8DCCE54}"/>
              </a:ext>
            </a:extLst>
          </p:cNvPr>
          <p:cNvSpPr/>
          <p:nvPr/>
        </p:nvSpPr>
        <p:spPr>
          <a:xfrm>
            <a:off x="3151166" y="4208394"/>
            <a:ext cx="1654444" cy="1661530"/>
          </a:xfrm>
          <a:prstGeom prst="flowChartConnector">
            <a:avLst/>
          </a:prstGeom>
          <a:solidFill>
            <a:schemeClr val="bg1"/>
          </a:solidFill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chemeClr val="tx1"/>
                </a:solidFill>
              </a:rPr>
              <a:t>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9F36A-AD05-4497-90C1-5E9ACF7E7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Dark matter interacts with gravity…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57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60B62-C807-4D93-9B9D-D70A79C90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the Higgs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371B8-ADE1-4D9F-B120-5B4FE04FB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-We expect the Higgs boson to couples to dark matter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-We look for the Higgs boson producing dark matter→ invisible Higgs decays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-This appears as missing transverse momentum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-Aren’t invisible Higgs decays a standard model process?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-H →ZZ* →4v | Branching ratio of  0.12% [3]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-Several beyond SM scenarios allow for value of ~10%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-We look for an excess of events over SM expectations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3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E82EA-2C1F-4E29-BC51-27AECF62D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should we look?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31DAA-05BC-4C41-877F-34432748F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-Most sensitive channel is vector boson fusion (VBF)</a:t>
            </a:r>
          </a:p>
          <a:p>
            <a:r>
              <a:rPr lang="en-GB" dirty="0"/>
              <a:t>-Other processes such as gluon fusion have a larger cross section, but VBF has a unique signature that we can search for</a:t>
            </a:r>
          </a:p>
          <a:p>
            <a:r>
              <a:rPr lang="en-GB" dirty="0"/>
              <a:t>-Signal is characterised by two jets with a wide separation in </a:t>
            </a:r>
            <a:r>
              <a:rPr lang="en-GB" dirty="0" err="1"/>
              <a:t>pseudorapidity</a:t>
            </a:r>
            <a:r>
              <a:rPr lang="en-GB" dirty="0"/>
              <a:t> and missing transverse momentum from the invisible Higgs decay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25777A-56E2-4F48-AB11-B72AF94E8F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10" b="20621"/>
          <a:stretch/>
        </p:blipFill>
        <p:spPr>
          <a:xfrm>
            <a:off x="1409380" y="3794301"/>
            <a:ext cx="3162620" cy="20747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5413CB-0F93-4456-B24B-11741C39B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053" y="3857414"/>
            <a:ext cx="3182863" cy="2011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CF7453-FF56-4A83-8DEB-5CDABE5A4674}"/>
              </a:ext>
            </a:extLst>
          </p:cNvPr>
          <p:cNvSpPr txBox="1"/>
          <p:nvPr/>
        </p:nvSpPr>
        <p:spPr>
          <a:xfrm>
            <a:off x="1409380" y="5977468"/>
            <a:ext cx="3297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1: A VBF process [3]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E57C1D-4510-41D0-9D7F-59FAC99706F7}"/>
              </a:ext>
            </a:extLst>
          </p:cNvPr>
          <p:cNvSpPr txBox="1"/>
          <p:nvPr/>
        </p:nvSpPr>
        <p:spPr>
          <a:xfrm>
            <a:off x="5684585" y="5975979"/>
            <a:ext cx="3297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1: A SM background process [3]</a:t>
            </a:r>
          </a:p>
        </p:txBody>
      </p:sp>
    </p:spTree>
    <p:extLst>
      <p:ext uri="{BB962C8B-B14F-4D97-AF65-F5344CB8AC3E}">
        <p14:creationId xmlns:p14="http://schemas.microsoft.com/office/powerpoint/2010/main" val="3633855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2FDD-50C9-4809-A5E6-D688EDEC6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36018-12C8-45B1-A966-785F79BE3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-From a VBF search, “No significant excess of events over the expected background from known Standard Model processes were found” [2]</a:t>
            </a:r>
          </a:p>
          <a:p>
            <a:pPr marL="0" indent="0">
              <a:buNone/>
            </a:pPr>
            <a:r>
              <a:rPr lang="en-GB" dirty="0"/>
              <a:t>-In same search, an upper limit of 0.13, with a 95% confidence level, is set on the BR for invisible Higgs decay [3]</a:t>
            </a:r>
          </a:p>
          <a:p>
            <a:pPr marL="0" indent="0">
              <a:buNone/>
            </a:pPr>
            <a:r>
              <a:rPr lang="en-GB" dirty="0"/>
              <a:t>-This BR limit is related to a limit on the spin-independent WIMP–nucleon cross section</a:t>
            </a:r>
          </a:p>
          <a:p>
            <a:pPr marL="0" indent="0">
              <a:buNone/>
            </a:pPr>
            <a:r>
              <a:rPr lang="en-GB" dirty="0"/>
              <a:t>-Statistical combinations of various search es have lead to a BR limit of 0.11 [4]</a:t>
            </a:r>
          </a:p>
        </p:txBody>
      </p:sp>
    </p:spTree>
    <p:extLst>
      <p:ext uri="{BB962C8B-B14F-4D97-AF65-F5344CB8AC3E}">
        <p14:creationId xmlns:p14="http://schemas.microsoft.com/office/powerpoint/2010/main" val="1229611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8AE868-9097-4FB5-8BBD-C3EF1EB73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419165" cy="39564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6FAD23-9625-4602-A1E3-06AB1CD08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351" y="134471"/>
            <a:ext cx="6807649" cy="38219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4D6CF-9DC9-4E7E-B9E2-16CA9BD8B97E}"/>
              </a:ext>
            </a:extLst>
          </p:cNvPr>
          <p:cNvSpPr txBox="1"/>
          <p:nvPr/>
        </p:nvSpPr>
        <p:spPr>
          <a:xfrm>
            <a:off x="427744" y="3648691"/>
            <a:ext cx="4224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3: The observed and expected upper limits on BR of invisible Higgs decays from direct searches [4]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43174B-EE6A-41D3-8434-7AA99C14CB87}"/>
              </a:ext>
            </a:extLst>
          </p:cNvPr>
          <p:cNvSpPr txBox="1"/>
          <p:nvPr/>
        </p:nvSpPr>
        <p:spPr>
          <a:xfrm>
            <a:off x="6096000" y="3648691"/>
            <a:ext cx="4224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4: Comparison of the BR upper limits at 90% CL from direct detection experiments on the spin-independent WIMP-nucleon scattering cross-section, as a function of the WIMP mass [3]</a:t>
            </a:r>
          </a:p>
        </p:txBody>
      </p:sp>
    </p:spTree>
    <p:extLst>
      <p:ext uri="{BB962C8B-B14F-4D97-AF65-F5344CB8AC3E}">
        <p14:creationId xmlns:p14="http://schemas.microsoft.com/office/powerpoint/2010/main" val="1813221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4AC34-81B4-45DC-8D60-44C81417B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9F321-0D0D-4E8E-B285-0257366EC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-How can we improve current experiments and reduce uncertainties?</a:t>
            </a:r>
          </a:p>
          <a:p>
            <a:r>
              <a:rPr lang="en-GB" dirty="0"/>
              <a:t>-How will new upgrades at LHC affect future results?</a:t>
            </a:r>
          </a:p>
          <a:p>
            <a:r>
              <a:rPr lang="en-GB" dirty="0"/>
              <a:t>-Given these constraints, where should we next look for dark matter?</a:t>
            </a:r>
          </a:p>
          <a:p>
            <a:r>
              <a:rPr lang="en-GB" dirty="0"/>
              <a:t>-What further upgrades might be needed, can the LHC reach new physics?</a:t>
            </a:r>
          </a:p>
          <a:p>
            <a:r>
              <a:rPr lang="en-GB" dirty="0"/>
              <a:t>-What signal would we need to see at LHC to confirm dark matter?</a:t>
            </a:r>
          </a:p>
          <a:p>
            <a:r>
              <a:rPr lang="en-GB" dirty="0"/>
              <a:t>-What if we don’t find any dark matter? What would explain phenomena in galaxies etc.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59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17DE8-CF19-4689-8F95-832E6E9D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C767A-571E-41E1-8A28-60B10A89B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[1] G. Bertone and D. Hooper, “History of dark matter”, Rev. Mod. Phys. 90 (2018) 045002,</a:t>
            </a:r>
          </a:p>
          <a:p>
            <a:r>
              <a:rPr lang="en-GB" dirty="0"/>
              <a:t>Doi: 10.1103/RevModPhys.90.045002, </a:t>
            </a:r>
            <a:r>
              <a:rPr lang="en-GB" dirty="0" err="1"/>
              <a:t>arXiv</a:t>
            </a:r>
            <a:r>
              <a:rPr lang="en-GB" dirty="0"/>
              <a:t>: 1605.04909.</a:t>
            </a:r>
          </a:p>
          <a:p>
            <a:r>
              <a:rPr lang="en-GB" dirty="0"/>
              <a:t>[2] ATLAS Collaboration, 21</a:t>
            </a:r>
            <a:r>
              <a:rPr lang="en-GB" baseline="30000" dirty="0"/>
              <a:t>st</a:t>
            </a:r>
            <a:r>
              <a:rPr lang="en-GB" dirty="0"/>
              <a:t> April 2020, </a:t>
            </a:r>
            <a:r>
              <a:rPr lang="en-GB" i="1" dirty="0"/>
              <a:t>“Probing dark matter with the Higgs boson”</a:t>
            </a:r>
            <a:r>
              <a:rPr lang="en-GB" dirty="0"/>
              <a:t>, </a:t>
            </a:r>
            <a:r>
              <a:rPr lang="en-GB" dirty="0">
                <a:hlinkClick r:id="rId2"/>
              </a:rPr>
              <a:t>https://atlas.cern/updates/briefing/probing-dark-matter-higgs-boson</a:t>
            </a:r>
            <a:endParaRPr lang="en-GB" dirty="0"/>
          </a:p>
          <a:p>
            <a:r>
              <a:rPr lang="en-GB" dirty="0"/>
              <a:t>[3] ATLAS Collaboration, </a:t>
            </a:r>
            <a:r>
              <a:rPr lang="en-GB" i="1" dirty="0"/>
              <a:t>“Search for invisible Higgs boson decays with vector boson fusion signatures with the ATLAS detector using an integrated luminosity of 139 fb−1”</a:t>
            </a:r>
            <a:r>
              <a:rPr lang="en-GB" dirty="0"/>
              <a:t>, ATLAS-CONF-2020-008, 2020, </a:t>
            </a:r>
            <a:r>
              <a:rPr lang="en-GB" dirty="0">
                <a:hlinkClick r:id="rId3"/>
              </a:rPr>
              <a:t>https://cds.cern.ch/record/2715447</a:t>
            </a:r>
            <a:endParaRPr lang="en-GB" dirty="0"/>
          </a:p>
          <a:p>
            <a:r>
              <a:rPr lang="en-GB" dirty="0"/>
              <a:t>[4] ATLAS Collaboration, </a:t>
            </a:r>
            <a:r>
              <a:rPr lang="en-GB" i="1" dirty="0"/>
              <a:t>“Combination of searches for invisible Higgs boson decays with the ATLAS EXPERIMENT” </a:t>
            </a:r>
            <a:r>
              <a:rPr lang="en-GB" dirty="0"/>
              <a:t>, ATLAS-CONF-2020-052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0786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278</TotalTime>
  <Words>676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Retrospect</vt:lpstr>
      <vt:lpstr>Hunting Dark Matter Using the Higgs Boson as a Probe</vt:lpstr>
      <vt:lpstr>Dark Matter</vt:lpstr>
      <vt:lpstr>How can the Higgs help?</vt:lpstr>
      <vt:lpstr>How can the Higgs help?</vt:lpstr>
      <vt:lpstr>Where should we look?</vt:lpstr>
      <vt:lpstr>Results</vt:lpstr>
      <vt:lpstr>PowerPoint Presentation</vt:lpstr>
      <vt:lpstr>Outlook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Hunting Dark Matter Using the Higgs Boson as a Probe</dc:title>
  <dc:creator>Lucas Strange</dc:creator>
  <cp:lastModifiedBy>Lucas Strange</cp:lastModifiedBy>
  <cp:revision>25</cp:revision>
  <dcterms:created xsi:type="dcterms:W3CDTF">2021-03-11T20:58:51Z</dcterms:created>
  <dcterms:modified xsi:type="dcterms:W3CDTF">2021-03-12T01:38:07Z</dcterms:modified>
</cp:coreProperties>
</file>