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256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721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674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4313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570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5045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176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084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00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723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27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843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61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2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290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770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62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EBB62A1D-717D-41E4-8DC9-76F1EDD396BE}" type="datetimeFigureOut">
              <a:rPr lang="en-GB" smtClean="0"/>
              <a:t>12/03/2021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A42CEE6-7757-4593-AFCA-1C39A14061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424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16/j.physletb.2017.09.05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F7ECE-72B2-43CF-9ABC-387C4FA699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LHC Constraints on Dark Matter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31D8B-8CD4-43A2-A71E-5A14A49B2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85774"/>
            <a:ext cx="9144000" cy="1655762"/>
          </a:xfrm>
        </p:spPr>
        <p:txBody>
          <a:bodyPr/>
          <a:lstStyle/>
          <a:p>
            <a:r>
              <a:rPr lang="en-GB" dirty="0"/>
              <a:t>Aleksandar Atanasov, aa2092</a:t>
            </a:r>
          </a:p>
        </p:txBody>
      </p:sp>
    </p:spTree>
    <p:extLst>
      <p:ext uri="{BB962C8B-B14F-4D97-AF65-F5344CB8AC3E}">
        <p14:creationId xmlns:p14="http://schemas.microsoft.com/office/powerpoint/2010/main" val="1952543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agram showing the possible explanations for the nature of dark matter">
            <a:extLst>
              <a:ext uri="{FF2B5EF4-FFF2-40B4-BE49-F238E27FC236}">
                <a16:creationId xmlns:a16="http://schemas.microsoft.com/office/drawing/2014/main" id="{5AA750D6-F522-4B08-86E1-17F9611A37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7" r="17659" b="374"/>
          <a:stretch/>
        </p:blipFill>
        <p:spPr bwMode="auto">
          <a:xfrm>
            <a:off x="3522468" y="10"/>
            <a:ext cx="86695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92523D-ABCA-4D3B-8A12-A08B71F3B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932688"/>
            <a:ext cx="3522468" cy="1124712"/>
          </a:xfrm>
        </p:spPr>
        <p:txBody>
          <a:bodyPr anchor="b">
            <a:noAutofit/>
          </a:bodyPr>
          <a:lstStyle/>
          <a:p>
            <a:pPr algn="l"/>
            <a:r>
              <a:rPr lang="en-GB" sz="2000" dirty="0"/>
              <a:t>Dark Matter – what is it?</a:t>
            </a:r>
            <a:br>
              <a:rPr lang="en-GB" sz="2000" dirty="0"/>
            </a:br>
            <a:r>
              <a:rPr lang="en-GB" sz="2000" dirty="0"/>
              <a:t>(Many hypotheses-none confirmed.)</a:t>
            </a:r>
          </a:p>
        </p:txBody>
      </p:sp>
      <p:sp>
        <p:nvSpPr>
          <p:cNvPr id="1030" name="Content Placeholder 1029">
            <a:extLst>
              <a:ext uri="{FF2B5EF4-FFF2-40B4-BE49-F238E27FC236}">
                <a16:creationId xmlns:a16="http://schemas.microsoft.com/office/drawing/2014/main" id="{7FA0EFF9-9C2E-44A1-BE98-25416C9B9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r>
              <a:rPr lang="en-US" sz="1400" dirty="0"/>
              <a:t>Axions/Axion-like Particles</a:t>
            </a:r>
          </a:p>
          <a:p>
            <a:r>
              <a:rPr lang="en-US" sz="1400" dirty="0"/>
              <a:t>Sterile Neutrinos</a:t>
            </a:r>
          </a:p>
          <a:p>
            <a:r>
              <a:rPr lang="en-US" sz="1400" dirty="0"/>
              <a:t>WIMPs (BSM)</a:t>
            </a:r>
          </a:p>
          <a:p>
            <a:pPr lvl="1"/>
            <a:r>
              <a:rPr lang="en-US" sz="1400" dirty="0"/>
              <a:t>Supersymmetry</a:t>
            </a:r>
          </a:p>
          <a:p>
            <a:pPr lvl="1"/>
            <a:r>
              <a:rPr lang="en-US" sz="1400" dirty="0"/>
              <a:t>Rich Dark sector models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C9D861-FBFA-4FC3-AEAE-F482D5B79883}"/>
              </a:ext>
            </a:extLst>
          </p:cNvPr>
          <p:cNvSpPr txBox="1"/>
          <p:nvPr/>
        </p:nvSpPr>
        <p:spPr>
          <a:xfrm>
            <a:off x="8330268" y="6466114"/>
            <a:ext cx="3724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rgbClr val="3B4952"/>
                </a:solidFill>
                <a:effectLst/>
                <a:latin typeface="sourcesans-regular"/>
              </a:rPr>
              <a:t> (Image: G. Bertone and T. M. P. Tait)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1153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588BC-D2D2-4197-AD19-FA7536918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Looking for Axions &amp; Axion-like particles ALP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085079-2794-4B06-81BB-E251ACAEB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5101111" cy="4058751"/>
          </a:xfrm>
        </p:spPr>
        <p:txBody>
          <a:bodyPr/>
          <a:lstStyle/>
          <a:p>
            <a:r>
              <a:rPr lang="en-GB" dirty="0"/>
              <a:t>Provide a solution to CP problem</a:t>
            </a:r>
          </a:p>
          <a:p>
            <a:r>
              <a:rPr lang="en-GB" dirty="0"/>
              <a:t>Light – look for Diphoton States excess (</a:t>
            </a:r>
            <a:r>
              <a:rPr lang="el-GR" dirty="0"/>
              <a:t>γγ</a:t>
            </a:r>
            <a:r>
              <a:rPr lang="en-GB" dirty="0"/>
              <a:t>) events in CMS/ATLAS</a:t>
            </a:r>
          </a:p>
          <a:p>
            <a:r>
              <a:rPr lang="en-GB" dirty="0"/>
              <a:t>Produced by </a:t>
            </a:r>
            <a:r>
              <a:rPr lang="en-GB" dirty="0" err="1"/>
              <a:t>pp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→a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from Z/h decays [1] or heavy ion collisions [2]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 we can do is bounds on possible mass between 10-65 GeV [1]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4DE2F5-3C2A-4DD1-B3FD-11219BDDD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0580" y="1643385"/>
            <a:ext cx="3539258" cy="2047771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B17AD046-5534-4CD8-BF3F-4F2F5902F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846" y="4203366"/>
            <a:ext cx="2752725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C5E62E-00F1-422F-9F09-D00CB7FF8D28}"/>
              </a:ext>
            </a:extLst>
          </p:cNvPr>
          <p:cNvSpPr txBox="1"/>
          <p:nvPr/>
        </p:nvSpPr>
        <p:spPr>
          <a:xfrm>
            <a:off x="8170876" y="5366067"/>
            <a:ext cx="20385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(image from [2])</a:t>
            </a:r>
          </a:p>
        </p:txBody>
      </p:sp>
    </p:spTree>
    <p:extLst>
      <p:ext uri="{BB962C8B-B14F-4D97-AF65-F5344CB8AC3E}">
        <p14:creationId xmlns:p14="http://schemas.microsoft.com/office/powerpoint/2010/main" val="1432378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212DE-7ADE-42CF-8E97-E2B956ECA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Sterile Neutrinos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61EFD-C2FD-4ACD-B83F-258283AD6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5260502" cy="4058751"/>
          </a:xfrm>
        </p:spPr>
        <p:txBody>
          <a:bodyPr/>
          <a:lstStyle/>
          <a:p>
            <a:r>
              <a:rPr lang="en-GB" dirty="0"/>
              <a:t>No SM interaction(RH).</a:t>
            </a:r>
          </a:p>
          <a:p>
            <a:r>
              <a:rPr lang="en-GB" dirty="0"/>
              <a:t>Neutrino-mixing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→ oscillation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Looking for displaced vertex, Heavy Sterile Neutrino decays in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(m&lt;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Sadly non-observation just gives a constraint on neutrino mixing in the 4.5-10 GeV mass range [3] – mixing constrained down to ~3x10</a:t>
            </a:r>
            <a:r>
              <a:rPr lang="en-GB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</a:p>
          <a:p>
            <a:endParaRPr lang="en-GB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1617389-EAC4-41FB-9046-88CDA0D1E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643" y="1580050"/>
            <a:ext cx="4106115" cy="2089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1BA457-A790-4E48-84A7-A801B20DFF28}"/>
              </a:ext>
            </a:extLst>
          </p:cNvPr>
          <p:cNvSpPr txBox="1"/>
          <p:nvPr/>
        </p:nvSpPr>
        <p:spPr>
          <a:xfrm>
            <a:off x="8617441" y="3761824"/>
            <a:ext cx="1434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(image from [3])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1E0976-98E2-479F-A0D1-45B78D0A2B34}"/>
              </a:ext>
            </a:extLst>
          </p:cNvPr>
          <p:cNvSpPr txBox="1"/>
          <p:nvPr/>
        </p:nvSpPr>
        <p:spPr>
          <a:xfrm>
            <a:off x="6174297" y="5176577"/>
            <a:ext cx="22059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 gratuitous non-artist’s impression of a displaced vertex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9901E4-43FC-457C-84E3-F0306C6C76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4884" y="4640089"/>
            <a:ext cx="1859631" cy="181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630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2849F-1DC8-47B5-B824-EC61C3B31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WIMPs (SUSY and other Richer models)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EC5A36-B655-4E6D-9729-2446E1F2E0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2680" y="2019296"/>
            <a:ext cx="6373241" cy="4058751"/>
          </a:xfrm>
        </p:spPr>
        <p:txBody>
          <a:bodyPr/>
          <a:lstStyle/>
          <a:p>
            <a:pPr marL="36900" indent="0">
              <a:buNone/>
            </a:pP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16B14F9-6900-4E30-A5AF-6030F2334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714" y="1418870"/>
            <a:ext cx="8223963" cy="47040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4DF4237-B972-4ACB-88BB-6E2F05037936}"/>
              </a:ext>
            </a:extLst>
          </p:cNvPr>
          <p:cNvSpPr txBox="1"/>
          <p:nvPr/>
        </p:nvSpPr>
        <p:spPr>
          <a:xfrm>
            <a:off x="4917896" y="6248400"/>
            <a:ext cx="1434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(image from [4])</a:t>
            </a:r>
          </a:p>
        </p:txBody>
      </p:sp>
    </p:spTree>
    <p:extLst>
      <p:ext uri="{BB962C8B-B14F-4D97-AF65-F5344CB8AC3E}">
        <p14:creationId xmlns:p14="http://schemas.microsoft.com/office/powerpoint/2010/main" val="3098961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4733C-E5E1-4E4F-8BC2-1768BA1AB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Missing Momentum WIMP searches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A466B89-215D-4719-A590-5DCB70FA13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5738932" cy="4058751"/>
          </a:xfrm>
        </p:spPr>
        <p:txBody>
          <a:bodyPr/>
          <a:lstStyle/>
          <a:p>
            <a:r>
              <a:rPr lang="en-GB" dirty="0"/>
              <a:t>Mono-X events:</a:t>
            </a:r>
            <a:br>
              <a:rPr lang="en-GB" dirty="0"/>
            </a:br>
            <a:r>
              <a:rPr lang="en-GB" dirty="0"/>
              <a:t>Mono-jet</a:t>
            </a:r>
            <a:br>
              <a:rPr lang="en-GB" dirty="0"/>
            </a:br>
            <a:r>
              <a:rPr lang="en-GB" dirty="0"/>
              <a:t>mono-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mono-Z</a:t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mono-Top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Mono-Higgs </a:t>
            </a:r>
            <a:b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weakly coupled to light quarks → suppressed simple mono-x regime – couples to mediator </a:t>
            </a:r>
          </a:p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DM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Non-observations again – constraints on mediator mass/WIMP (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mass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B90512-541D-41B1-81A7-F944C061B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1599" y="1471777"/>
            <a:ext cx="2650187" cy="19572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E7A6AD-D870-48DD-8A7B-2FA69775AD2F}"/>
              </a:ext>
            </a:extLst>
          </p:cNvPr>
          <p:cNvSpPr txBox="1"/>
          <p:nvPr/>
        </p:nvSpPr>
        <p:spPr>
          <a:xfrm>
            <a:off x="7982228" y="3392492"/>
            <a:ext cx="2733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Mono-jet event [5]</a:t>
            </a:r>
          </a:p>
        </p:txBody>
      </p:sp>
    </p:spTree>
    <p:extLst>
      <p:ext uri="{BB962C8B-B14F-4D97-AF65-F5344CB8AC3E}">
        <p14:creationId xmlns:p14="http://schemas.microsoft.com/office/powerpoint/2010/main" val="3421158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B429E-26A3-4ED3-A6E2-56EECAE6C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resonance search for mediator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715A5-2995-446F-98BF-64215DEEA3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6457389" cy="4058751"/>
          </a:xfrm>
        </p:spPr>
        <p:txBody>
          <a:bodyPr/>
          <a:lstStyle/>
          <a:p>
            <a:r>
              <a:rPr lang="en-GB" dirty="0"/>
              <a:t>Much like Higgs discovery – except non-discoveries again – restraints on coupling of Dark sector mediator to SM quarks</a:t>
            </a:r>
          </a:p>
          <a:p>
            <a:r>
              <a:rPr lang="en-GB" dirty="0"/>
              <a:t>Focused on </a:t>
            </a:r>
            <a:r>
              <a:rPr lang="en-GB" dirty="0" err="1"/>
              <a:t>dijet</a:t>
            </a:r>
            <a:r>
              <a:rPr lang="en-GB" dirty="0"/>
              <a:t> searches for lower uncertainty in event distinction and </a:t>
            </a:r>
            <a:r>
              <a:rPr lang="en-GB"/>
              <a:t>clasiffication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2EBCBF-6AAB-4072-BA12-78CEEFA92D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368" y="1732449"/>
            <a:ext cx="2698382" cy="18652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F21F47-E915-4FA5-ADF2-B44D0CDB8861}"/>
              </a:ext>
            </a:extLst>
          </p:cNvPr>
          <p:cNvSpPr txBox="1"/>
          <p:nvPr/>
        </p:nvSpPr>
        <p:spPr>
          <a:xfrm>
            <a:off x="8158368" y="3640367"/>
            <a:ext cx="2733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Mediator resonance event[5]</a:t>
            </a:r>
          </a:p>
        </p:txBody>
      </p:sp>
    </p:spTree>
    <p:extLst>
      <p:ext uri="{BB962C8B-B14F-4D97-AF65-F5344CB8AC3E}">
        <p14:creationId xmlns:p14="http://schemas.microsoft.com/office/powerpoint/2010/main" val="1364106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3C9F0-FAC2-40C6-9460-8EC65D7FB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1B18E-2196-4CA6-AD3D-ED098BB126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1. A. </a:t>
            </a:r>
            <a:r>
              <a:rPr lang="en-GB" dirty="0" err="1"/>
              <a:t>Mariotti</a:t>
            </a:r>
            <a:r>
              <a:rPr lang="en-GB" dirty="0"/>
              <a:t>, R. Diego, S. </a:t>
            </a:r>
            <a:r>
              <a:rPr lang="en-GB" dirty="0" err="1"/>
              <a:t>Fillippo</a:t>
            </a:r>
            <a:r>
              <a:rPr lang="en-GB" dirty="0"/>
              <a:t>, T. </a:t>
            </a:r>
            <a:r>
              <a:rPr lang="en-GB" dirty="0" err="1"/>
              <a:t>Kohsaku</a:t>
            </a:r>
            <a:r>
              <a:rPr lang="en-GB" dirty="0"/>
              <a:t>, New LHC bound on low-</a:t>
            </a:r>
            <a:r>
              <a:rPr lang="en-GB" dirty="0" err="1"/>
              <a:t>massdiphoton</a:t>
            </a:r>
            <a:r>
              <a:rPr lang="en-GB" dirty="0"/>
              <a:t> resonances, Phys. Letters, (2018) [arXiv:1710.01743]</a:t>
            </a:r>
          </a:p>
          <a:p>
            <a:r>
              <a:rPr lang="en-GB" dirty="0"/>
              <a:t>2. Simon </a:t>
            </a:r>
            <a:r>
              <a:rPr lang="en-GB" dirty="0" err="1"/>
              <a:t>Knapen</a:t>
            </a:r>
            <a:r>
              <a:rPr lang="en-GB" dirty="0"/>
              <a:t>, </a:t>
            </a:r>
            <a:r>
              <a:rPr lang="en-GB" dirty="0" err="1"/>
              <a:t>Tongyan</a:t>
            </a:r>
            <a:r>
              <a:rPr lang="en-GB" dirty="0"/>
              <a:t> Lin, Hou </a:t>
            </a:r>
            <a:r>
              <a:rPr lang="en-GB" dirty="0" err="1"/>
              <a:t>Keong</a:t>
            </a:r>
            <a:r>
              <a:rPr lang="en-GB" dirty="0"/>
              <a:t> Lou, Tom Melia, LHC limits on axion-like particles from heavy-ion collisions, arXiv:1709.07110 [hep-</a:t>
            </a:r>
            <a:r>
              <a:rPr lang="en-GB" dirty="0" err="1"/>
              <a:t>ph</a:t>
            </a:r>
            <a:r>
              <a:rPr lang="en-GB" dirty="0"/>
              <a:t>]</a:t>
            </a:r>
          </a:p>
          <a:p>
            <a:r>
              <a:rPr lang="en-GB" dirty="0"/>
              <a:t>3. Stefan </a:t>
            </a:r>
            <a:r>
              <a:rPr lang="en-GB" dirty="0" err="1"/>
              <a:t>Antuschab,Eros</a:t>
            </a:r>
            <a:r>
              <a:rPr lang="en-GB" dirty="0"/>
              <a:t> </a:t>
            </a:r>
            <a:r>
              <a:rPr lang="en-GB" dirty="0" err="1"/>
              <a:t>Cazzatoa</a:t>
            </a:r>
            <a:r>
              <a:rPr lang="en-GB" dirty="0"/>
              <a:t>, Oliver </a:t>
            </a:r>
            <a:r>
              <a:rPr lang="en-GB" dirty="0" err="1"/>
              <a:t>Fischera</a:t>
            </a:r>
            <a:r>
              <a:rPr lang="en-GB" dirty="0"/>
              <a:t>, Sterile neutrino searches via displaced vertices at </a:t>
            </a:r>
            <a:r>
              <a:rPr lang="en-GB" dirty="0" err="1"/>
              <a:t>LHCb</a:t>
            </a:r>
            <a:r>
              <a:rPr lang="en-GB" dirty="0"/>
              <a:t>, </a:t>
            </a:r>
            <a:r>
              <a:rPr lang="en-GB" dirty="0">
                <a:hlinkClick r:id="rId2"/>
              </a:rPr>
              <a:t>https://doi.org/10.1016/j.physletb.2017.09.057</a:t>
            </a:r>
            <a:endParaRPr lang="en-GB" dirty="0"/>
          </a:p>
          <a:p>
            <a:r>
              <a:rPr lang="en-GB" dirty="0"/>
              <a:t>4 Tina Potter’s Particle and Nuclear Physics Course for University of Cambridge Part II Physics https://www.hep.phy.cam.ac.uk/~chpotter/particleandnuclearphysics/mainpage.html</a:t>
            </a:r>
          </a:p>
          <a:p>
            <a:r>
              <a:rPr lang="en-GB" dirty="0"/>
              <a:t>5. N. Trevisani (ATLAS, CMS), Universe 4, 11, 131 (2018). </a:t>
            </a:r>
          </a:p>
        </p:txBody>
      </p:sp>
    </p:spTree>
    <p:extLst>
      <p:ext uri="{BB962C8B-B14F-4D97-AF65-F5344CB8AC3E}">
        <p14:creationId xmlns:p14="http://schemas.microsoft.com/office/powerpoint/2010/main" val="34113678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157</TotalTime>
  <Words>455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Calisto MT</vt:lpstr>
      <vt:lpstr>sourcesans-regular</vt:lpstr>
      <vt:lpstr>Times New Roman</vt:lpstr>
      <vt:lpstr>Wingdings 2</vt:lpstr>
      <vt:lpstr>Slate</vt:lpstr>
      <vt:lpstr>LHC Constraints on Dark Matter</vt:lpstr>
      <vt:lpstr>Dark Matter – what is it? (Many hypotheses-none confirmed.)</vt:lpstr>
      <vt:lpstr>Looking for Axions &amp; Axion-like particles ALP</vt:lpstr>
      <vt:lpstr>Sterile Neutrinos</vt:lpstr>
      <vt:lpstr>WIMPs (SUSY and other Richer models)</vt:lpstr>
      <vt:lpstr>Missing Momentum WIMP searches</vt:lpstr>
      <vt:lpstr>Direct resonance search for mediator 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Constraints on Dark Matter</dc:title>
  <dc:creator>Alex Atanasov</dc:creator>
  <cp:lastModifiedBy>Alex Atanasov</cp:lastModifiedBy>
  <cp:revision>16</cp:revision>
  <dcterms:created xsi:type="dcterms:W3CDTF">2021-03-12T05:23:11Z</dcterms:created>
  <dcterms:modified xsi:type="dcterms:W3CDTF">2021-03-12T08:00:39Z</dcterms:modified>
</cp:coreProperties>
</file>