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7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68"/>
    <p:restoredTop sz="96208"/>
  </p:normalViewPr>
  <p:slideViewPr>
    <p:cSldViewPr snapToGrid="0" snapToObjects="1">
      <p:cViewPr>
        <p:scale>
          <a:sx n="88" d="100"/>
          <a:sy n="88" d="100"/>
        </p:scale>
        <p:origin x="984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8A427-92DB-0A49-9691-873E735007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07BAA4-A9D7-104B-AEB1-194CF0E4DE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826A6-8AE2-4742-8F54-2615A7C17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CA778-CEFC-C749-B927-E8E3895F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B19D5-368A-374B-A4F3-40EE66E8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2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839C0-6E78-5B43-B8B9-2AF6D4C65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BD202-2F0A-9247-903D-FEE2FE9B0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8423E-8AA1-A041-AF1B-1E3ECB3E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3DEC5-C484-0A45-9C04-561D42F95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40EF7-0601-8041-A5A3-434B19C74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3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DF15CC-D8E2-DD44-AD1F-26E4D65E2D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FD03C-3B41-B548-A4AC-14C80D619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EF057-6B58-F249-A5D2-985AD8D0C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CC68C-3B67-5546-85F8-1B149365F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70A2A-410B-8C4C-AE9F-7914D9C62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1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C50B9-8B8C-5B45-9F10-ABAB7D8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0BCBD-9418-2548-A4EF-AE07EFDFA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F28D2-B6EA-C846-968D-15BF0F95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BD275-0137-A34E-AD1F-794064B72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D450D-6B7F-5445-A58A-A047D0D37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9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A2563-BDB5-8C4B-BAB7-33F4A0DE6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1DE5C-3F06-154C-8994-97528B558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70535-2921-4C40-A8B0-52313472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67640-DAD2-3D4A-A843-716F3092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98C81-1105-924F-A2D9-9BF5E619A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76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5BE8E-0BCF-7B4F-9CF9-BE814A12E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B1FA9-B3E3-5B4F-A74D-57C48438E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D327B-8ADE-1348-9C46-A3360728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10C3D-C994-CF44-9C89-4EF709228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8022A-2F35-3545-BFCD-7A1277BD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259EB-7275-234F-AC57-E37EFF4CE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24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31737-4028-A04E-96CF-98A59B74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965E8-4449-4E41-B472-75EE6F4D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07EE9-FA22-134D-87E6-E1FA19E39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CD07BA-73AE-4F4A-BC01-92E34CF9B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7075B-ECB2-9047-8B1A-65C00E3A3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E145F-BFC3-AA40-A8DE-D625C774B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9F0648-81E0-3345-A301-C074F0685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CD625E-AA07-1B45-97A8-195F8F970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88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D6E6E-FA6A-1A4A-B1F1-AAC85F6C0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76C580-C88B-6044-A9F6-14C132A75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1501F4-28C0-614F-80E5-C1A35B80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F981F-FDD2-AD41-B8EF-F3D7D263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66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7AAA15-F63A-C74C-9D51-382A7A407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E0847-C1F7-3B44-AEDB-161FF1B6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EBCD7-C829-5D45-9FE7-FA978FDC8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9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C042B-35E3-D348-9270-0DA3109A8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22232-48F9-7648-96FD-E248322A7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785B7-A0AA-4C41-BFCF-75DE81245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53D5D-C9BD-BB4A-96A1-77BF3E18E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8803A-212A-C443-8947-3E8C1E71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52354-A032-E247-A4B2-550BA091B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36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5F143-7886-2948-AEDD-C5FE479A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B6281A-D945-254A-B160-BB69000E6A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7D681B-2D70-334A-97B0-E5A609D2B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2FC3D-3346-EC41-B20B-A6760538E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0C1996-0DE1-3B46-BAE2-EAB2D361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D7557-FE8C-FC4B-A5F3-69D336424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8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5796B-2F2D-4F43-BD7B-2166D2E55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AF127-BE8F-1545-B63F-93171F175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59596-1612-D746-800A-CAFEBAC3B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3/11/21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EBEDD-EDBC-2243-B866-FCE11A6F7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48162-4359-0B45-A8C4-B92C54A463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3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Freeform: Shape 43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6" name="Freeform: Shape 45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5BEA7E-5D77-3947-AC40-C126B8F0C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CN" sz="6700" dirty="0"/>
              <a:t>Probing Dark Matter with Long-Lived Particles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AE4789-4E0E-194B-8E06-66FE33B66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CN" sz="1500"/>
              <a:t>Research Review</a:t>
            </a:r>
          </a:p>
          <a:p>
            <a:r>
              <a:rPr lang="en-CN" sz="1500"/>
              <a:t>Xy Wang 2021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62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02963E-857C-D245-95E6-F7365660D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N" sz="5400"/>
              <a:t>General Background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37B8-A1A5-2B4F-83DA-D62D2A215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CN" sz="2200" dirty="0"/>
              <a:t>Standard Model - Exists Problems</a:t>
            </a:r>
          </a:p>
          <a:p>
            <a:pPr marL="514350" indent="-514350">
              <a:buFont typeface="+mj-lt"/>
              <a:buAutoNum type="arabicPeriod"/>
            </a:pPr>
            <a:r>
              <a:rPr lang="en-CN" sz="2200" dirty="0"/>
              <a:t>Gauge Hierarchy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CN" sz="2200" dirty="0"/>
              <a:t>Baryon Asymmetry</a:t>
            </a:r>
          </a:p>
          <a:p>
            <a:pPr marL="514350" indent="-514350">
              <a:buFont typeface="+mj-lt"/>
              <a:buAutoNum type="arabicPeriod"/>
            </a:pPr>
            <a:r>
              <a:rPr lang="en-CN" sz="2200" dirty="0"/>
              <a:t>Existence of Dark Matter</a:t>
            </a:r>
          </a:p>
          <a:p>
            <a:r>
              <a:rPr lang="en-CN" sz="2200" dirty="0"/>
              <a:t>Beyond the Standard Model proposed which predict new observable particles</a:t>
            </a:r>
          </a:p>
          <a:p>
            <a:r>
              <a:rPr lang="en-CN" sz="2200" dirty="0"/>
              <a:t>Collider Search for Long-Lived Particles: New Frontier</a:t>
            </a:r>
          </a:p>
          <a:p>
            <a:r>
              <a:rPr lang="en-CN" sz="2200" dirty="0"/>
              <a:t>Dark Matter</a:t>
            </a:r>
          </a:p>
          <a:p>
            <a:pPr marL="457200" indent="-457200">
              <a:buFont typeface="+mj-lt"/>
              <a:buAutoNum type="arabicPeriod"/>
            </a:pPr>
            <a:r>
              <a:rPr lang="en-CN" sz="2200" dirty="0"/>
              <a:t>Existence: Cosmic Abundance of Dark Matter </a:t>
            </a:r>
          </a:p>
          <a:p>
            <a:pPr marL="457200" indent="-457200">
              <a:buFont typeface="+mj-lt"/>
              <a:buAutoNum type="arabicPeriod"/>
            </a:pPr>
            <a:r>
              <a:rPr lang="en-CN" sz="2200" dirty="0"/>
              <a:t>Arises from various mechanisms</a:t>
            </a:r>
          </a:p>
          <a:p>
            <a:pPr marL="457200" indent="-457200">
              <a:buFont typeface="+mj-lt"/>
              <a:buAutoNum type="arabicPeriod"/>
            </a:pPr>
            <a:r>
              <a:rPr lang="en-CN" sz="2200" dirty="0"/>
              <a:t>Some of them predict Long-Lived Particles with specific detector signatures</a:t>
            </a:r>
          </a:p>
          <a:p>
            <a:pPr marL="457200" indent="-457200">
              <a:buFont typeface="+mj-lt"/>
              <a:buAutoNum type="arabicPeriod"/>
            </a:pPr>
            <a:endParaRPr lang="en-CN" sz="2200" dirty="0"/>
          </a:p>
          <a:p>
            <a:endParaRPr lang="en-CN" sz="2200" dirty="0"/>
          </a:p>
        </p:txBody>
      </p:sp>
    </p:spTree>
    <p:extLst>
      <p:ext uri="{BB962C8B-B14F-4D97-AF65-F5344CB8AC3E}">
        <p14:creationId xmlns:p14="http://schemas.microsoft.com/office/powerpoint/2010/main" val="8152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5B9DA2-3586-DB42-8366-7ED64491C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CN" sz="4800"/>
              <a:t>Review Emphasis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34B02-FCC1-BF4E-AD15-04B662DE3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en-CN" sz="2000"/>
              <a:t>A summary that compares and contrasts various models that give Dark Particle(s) AND Long-Lived Particles based on </a:t>
            </a:r>
          </a:p>
          <a:p>
            <a:pPr marL="514350" indent="-514350">
              <a:buFont typeface="+mj-lt"/>
              <a:buAutoNum type="arabicPeriod"/>
            </a:pPr>
            <a:r>
              <a:rPr lang="en-CN" sz="2000"/>
              <a:t>The predicted Long-Lived Particle Candidate Decay Widths(stability), which can be </a:t>
            </a:r>
          </a:p>
          <a:p>
            <a:pPr marL="514350" indent="-514350">
              <a:buFont typeface="+mj-lt"/>
              <a:buAutoNum type="arabicPeriod"/>
            </a:pPr>
            <a:r>
              <a:rPr lang="en-CN" sz="2000"/>
              <a:t>Detection Methods, i.e. direct/indirect detection, which depends on the charge etc. of the LLP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/>
              <a:t>Predicted detector Signature that depends on the specific model’s implementation of Dark Matter Production mechanism </a:t>
            </a:r>
          </a:p>
          <a:p>
            <a:r>
              <a:rPr lang="en-US" sz="2000"/>
              <a:t>A summary of made attempts of LLP search and current experiment constraints</a:t>
            </a:r>
            <a:endParaRPr lang="en-CN" sz="20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96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7D5DC3-CC84-F147-9FD6-B1FFD577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3" y="1238080"/>
            <a:ext cx="9849751" cy="1349671"/>
          </a:xfrm>
        </p:spPr>
        <p:txBody>
          <a:bodyPr anchor="b">
            <a:normAutofit/>
          </a:bodyPr>
          <a:lstStyle/>
          <a:p>
            <a:r>
              <a:rPr lang="en-CN" sz="5400"/>
              <a:t>Review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720DE-53E9-2D4B-9CDD-ADA5BA513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2902913"/>
            <a:ext cx="9849751" cy="3032168"/>
          </a:xfrm>
        </p:spPr>
        <p:txBody>
          <a:bodyPr anchor="ctr">
            <a:normAutofit/>
          </a:bodyPr>
          <a:lstStyle/>
          <a:p>
            <a:r>
              <a:rPr lang="en-CN" sz="2000"/>
              <a:t>Introduction (300)</a:t>
            </a:r>
          </a:p>
          <a:p>
            <a:r>
              <a:rPr lang="en-CN" sz="2000"/>
              <a:t>Background Theory (500)</a:t>
            </a:r>
          </a:p>
          <a:p>
            <a:r>
              <a:rPr lang="en-CN" sz="2000" i="1"/>
              <a:t>Review of Theories </a:t>
            </a:r>
            <a:r>
              <a:rPr lang="en-CN" sz="2000"/>
              <a:t>(4000)</a:t>
            </a:r>
          </a:p>
          <a:p>
            <a:r>
              <a:rPr lang="en-CN" sz="2000"/>
              <a:t>Review of Experiment Searches Performed (5000)</a:t>
            </a:r>
          </a:p>
          <a:p>
            <a:r>
              <a:rPr lang="en-CN" sz="2000"/>
              <a:t>Future Research Perspectives (500)</a:t>
            </a:r>
          </a:p>
          <a:p>
            <a:r>
              <a:rPr lang="en-CN" sz="2000"/>
              <a:t>Conclusion (200)</a:t>
            </a:r>
          </a:p>
        </p:txBody>
      </p:sp>
    </p:spTree>
    <p:extLst>
      <p:ext uri="{BB962C8B-B14F-4D97-AF65-F5344CB8AC3E}">
        <p14:creationId xmlns:p14="http://schemas.microsoft.com/office/powerpoint/2010/main" val="391166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BBC43A-47F6-3A41-A862-12C4C01E5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CN" sz="4800"/>
              <a:t>Comparison of Mechanisms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AB186-788D-CA45-87E9-4B61A37B9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1463039"/>
            <a:ext cx="5542387" cy="430044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CN" sz="1700"/>
              <a:t>Freeze-in </a:t>
            </a:r>
          </a:p>
          <a:p>
            <a:pPr marL="0" indent="0">
              <a:buNone/>
            </a:pPr>
            <a:r>
              <a:rPr lang="en-CN" sz="1700"/>
              <a:t>Asymmetric DM</a:t>
            </a:r>
          </a:p>
          <a:p>
            <a:pPr marL="0" indent="0">
              <a:buNone/>
            </a:pPr>
            <a:r>
              <a:rPr lang="en-CN" sz="1700"/>
              <a:t>Co-annihilating DM</a:t>
            </a:r>
          </a:p>
          <a:p>
            <a:pPr marL="0" indent="0">
              <a:buNone/>
            </a:pPr>
            <a:r>
              <a:rPr lang="en-CN" sz="1700"/>
              <a:t>…</a:t>
            </a:r>
          </a:p>
          <a:p>
            <a:pPr marL="0" indent="0">
              <a:buNone/>
            </a:pPr>
            <a:r>
              <a:rPr lang="en-CN" sz="1700"/>
              <a:t>Which can be found in various models</a:t>
            </a:r>
          </a:p>
          <a:p>
            <a:r>
              <a:rPr lang="en-CN" sz="1700"/>
              <a:t>SUSY</a:t>
            </a:r>
          </a:p>
          <a:p>
            <a:r>
              <a:rPr lang="en-CN" sz="1700"/>
              <a:t>WIMP</a:t>
            </a:r>
          </a:p>
          <a:p>
            <a:r>
              <a:rPr lang="en-CN" sz="1700"/>
              <a:t>…</a:t>
            </a:r>
          </a:p>
          <a:p>
            <a:pPr marL="0" indent="0">
              <a:buNone/>
            </a:pPr>
            <a:r>
              <a:rPr lang="en-CN" sz="1700"/>
              <a:t>Model parameters that determine the current DM relic abundance also determines the properties of the associated LLP </a:t>
            </a:r>
          </a:p>
          <a:p>
            <a:pPr marL="0" indent="0">
              <a:buNone/>
            </a:pPr>
            <a:r>
              <a:rPr lang="en-CN" sz="1700"/>
              <a:t>The predicted life-time of the LLP varies quite a lot</a:t>
            </a:r>
          </a:p>
        </p:txBody>
      </p:sp>
    </p:spTree>
    <p:extLst>
      <p:ext uri="{BB962C8B-B14F-4D97-AF65-F5344CB8AC3E}">
        <p14:creationId xmlns:p14="http://schemas.microsoft.com/office/powerpoint/2010/main" val="3215455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C3F4E2-FA3E-C44E-9F4B-F5B477004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Summary tables, what they will look </a:t>
            </a:r>
            <a:r>
              <a:rPr lang="en-US" sz="3700" dirty="0"/>
              <a:t>like</a:t>
            </a:r>
            <a:br>
              <a:rPr lang="en-US" sz="3700" dirty="0"/>
            </a:br>
            <a:br>
              <a:rPr lang="en-US" sz="3700" dirty="0"/>
            </a:br>
            <a:r>
              <a:rPr lang="en-US" sz="3700" dirty="0"/>
              <a:t>﻿</a:t>
            </a:r>
            <a:r>
              <a:rPr lang="en-US" sz="1100" dirty="0"/>
              <a:t>10.1088/1475-7516/2015/12/024</a:t>
            </a:r>
            <a:endParaRPr lang="en-US" sz="1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067A4D76-095A-EE4F-8381-A73EDB8EC1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641" t="66031" r="9765" b="2969"/>
          <a:stretch/>
        </p:blipFill>
        <p:spPr>
          <a:xfrm>
            <a:off x="545238" y="2526678"/>
            <a:ext cx="7608304" cy="18755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6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A174C-BF41-1747-9A78-7682C51C1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65" y="835751"/>
            <a:ext cx="3571810" cy="35735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600" dirty="0"/>
              <a:t>Example</a:t>
            </a:r>
            <a:r>
              <a:rPr lang="en-US" sz="6600" dirty="0"/>
              <a:t>: </a:t>
            </a:r>
            <a:br>
              <a:rPr lang="en-US" sz="6600" dirty="0"/>
            </a:br>
            <a:r>
              <a:rPr lang="en-US" sz="2200" dirty="0"/>
              <a:t>﻿</a:t>
            </a:r>
            <a:r>
              <a:rPr lang="en-US" sz="3600" dirty="0"/>
              <a:t>Limits for Spin-Independent Cross Section of Dark Matter Particle (X ) on Nucleon </a:t>
            </a:r>
            <a:br>
              <a:rPr lang="en-US" sz="3600" dirty="0"/>
            </a:br>
            <a:r>
              <a:rPr lang="en-US" sz="3600" dirty="0"/>
              <a:t>﻿</a:t>
            </a:r>
            <a:r>
              <a:rPr lang="en-US" sz="1100" dirty="0"/>
              <a:t>10.1103/PhysRevD.98.030001</a:t>
            </a:r>
            <a:endParaRPr lang="en-US" sz="1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78EC2002-97DD-FA40-B42D-00C9A0EE3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744"/>
          <a:stretch/>
        </p:blipFill>
        <p:spPr>
          <a:xfrm>
            <a:off x="4654297" y="1380401"/>
            <a:ext cx="7211487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3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5D47F5-1107-4A44-AAC8-44C33D53F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dirty="0"/>
              <a:t>Example: </a:t>
            </a:r>
            <a:r>
              <a:rPr lang="en-US" sz="3400" dirty="0"/>
              <a:t>Exclusion of neutralino mass, squark mass…etc. </a:t>
            </a:r>
            <a:br>
              <a:rPr lang="en-US" sz="3400" dirty="0"/>
            </a:br>
            <a:br>
              <a:rPr lang="en-US" sz="3400" dirty="0"/>
            </a:br>
            <a:r>
              <a:rPr lang="en-US" sz="1100" dirty="0"/>
              <a:t>﻿10.1103/PhysRevD.98.030001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968FBDFF-F528-9C49-97F7-27ACB0B47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7781" r="8765" b="2"/>
          <a:stretch/>
        </p:blipFill>
        <p:spPr>
          <a:xfrm>
            <a:off x="545238" y="1785257"/>
            <a:ext cx="7608304" cy="42851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0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8E2CC403-21CD-41DF-BAC4-329D7FF03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9ECDAC-ECEA-4048-B2E5-3897C13FB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828" y="1147158"/>
            <a:ext cx="6038470" cy="4713316"/>
          </a:xfrm>
        </p:spPr>
        <p:txBody>
          <a:bodyPr anchor="ctr">
            <a:normAutofit/>
          </a:bodyPr>
          <a:lstStyle/>
          <a:p>
            <a:pPr algn="l"/>
            <a:r>
              <a:rPr lang="en-CN" dirty="0"/>
              <a:t>Thank You</a:t>
            </a:r>
            <a:endParaRPr lang="en-CN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B13AA5FE-3FFC-4725-9ADD-E428544EC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A70700-3F72-44D4-8175-FEB2B9B23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1">
              <a:extLst>
                <a:ext uri="{FF2B5EF4-FFF2-40B4-BE49-F238E27FC236}">
                  <a16:creationId xmlns:a16="http://schemas.microsoft.com/office/drawing/2014/main" id="{7093C0F6-5741-4C9D-90FF-A25824BFC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1B2E1B-E962-432C-ADA1-2934CE3C5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653717E-6F8C-43E0-9893-C03AE87D18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BB14B4-EC3F-47C7-9AF3-B0E017B75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6160" y="391886"/>
            <a:ext cx="402901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261F5F-B3AF-894A-8A1A-41C1FC75C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0590" y="1687486"/>
            <a:ext cx="3300156" cy="3636818"/>
          </a:xfrm>
        </p:spPr>
        <p:txBody>
          <a:bodyPr anchor="ctr">
            <a:normAutofit/>
          </a:bodyPr>
          <a:lstStyle/>
          <a:p>
            <a:pPr algn="l"/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478348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Macintosh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Probing Dark Matter with Long-Lived Particles</vt:lpstr>
      <vt:lpstr>General Background</vt:lpstr>
      <vt:lpstr>Review Emphasis</vt:lpstr>
      <vt:lpstr>Review Structure</vt:lpstr>
      <vt:lpstr>Comparison of Mechanisms</vt:lpstr>
      <vt:lpstr>Summary tables, what they will look like  ﻿10.1088/1475-7516/2015/12/024</vt:lpstr>
      <vt:lpstr>Example:  ﻿Limits for Spin-Independent Cross Section of Dark Matter Particle (X ) on Nucleon  ﻿10.1103/PhysRevD.98.030001</vt:lpstr>
      <vt:lpstr>Example: Exclusion of neutralino mass, squark mass…etc.   ﻿10.1103/PhysRevD.98.030001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Dark Matter with Long-Lived Particles</dc:title>
  <dc:creator>Xy Wang</dc:creator>
  <cp:lastModifiedBy>Xy Wang</cp:lastModifiedBy>
  <cp:revision>1</cp:revision>
  <dcterms:created xsi:type="dcterms:W3CDTF">2021-03-12T01:27:36Z</dcterms:created>
  <dcterms:modified xsi:type="dcterms:W3CDTF">2021-03-12T01:28:10Z</dcterms:modified>
</cp:coreProperties>
</file>