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  <p:sldId id="264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0CF786-5B79-D751-F081-ACA1A5903B48}" v="2" dt="2021-03-11T20:39:46.4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o Eyre-Morgan" userId="S::me441@cam.ac.uk::a34af053-16b1-45c9-bcf7-703671b4f8fc" providerId="AD" clId="Web-{F30CF786-5B79-D751-F081-ACA1A5903B48}"/>
    <pc:docChg chg="modSld">
      <pc:chgData name="Milo Eyre-Morgan" userId="S::me441@cam.ac.uk::a34af053-16b1-45c9-bcf7-703671b4f8fc" providerId="AD" clId="Web-{F30CF786-5B79-D751-F081-ACA1A5903B48}" dt="2021-03-11T20:39:46.481" v="1" actId="20577"/>
      <pc:docMkLst>
        <pc:docMk/>
      </pc:docMkLst>
      <pc:sldChg chg="modSp">
        <pc:chgData name="Milo Eyre-Morgan" userId="S::me441@cam.ac.uk::a34af053-16b1-45c9-bcf7-703671b4f8fc" providerId="AD" clId="Web-{F30CF786-5B79-D751-F081-ACA1A5903B48}" dt="2021-03-11T20:39:46.481" v="1" actId="20577"/>
        <pc:sldMkLst>
          <pc:docMk/>
          <pc:sldMk cId="1957952713" sldId="265"/>
        </pc:sldMkLst>
        <pc:spChg chg="mod">
          <ac:chgData name="Milo Eyre-Morgan" userId="S::me441@cam.ac.uk::a34af053-16b1-45c9-bcf7-703671b4f8fc" providerId="AD" clId="Web-{F30CF786-5B79-D751-F081-ACA1A5903B48}" dt="2021-03-11T20:39:46.481" v="1" actId="20577"/>
          <ac:spMkLst>
            <pc:docMk/>
            <pc:sldMk cId="1957952713" sldId="265"/>
            <ac:spMk id="4" creationId="{C0B0FD83-16F6-439F-B4B1-AF3FCDA9E9B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CF25B6D8-4005-4CDB-A164-8BD35A65993A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C16E274-E163-4AB9-B903-1E673EAE83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765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5B6D8-4005-4CDB-A164-8BD35A65993A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6E274-E163-4AB9-B903-1E673EAE83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325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5B6D8-4005-4CDB-A164-8BD35A65993A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6E274-E163-4AB9-B903-1E673EAE83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487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5B6D8-4005-4CDB-A164-8BD35A65993A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6E274-E163-4AB9-B903-1E673EAE83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589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5B6D8-4005-4CDB-A164-8BD35A65993A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6E274-E163-4AB9-B903-1E673EAE83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306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5B6D8-4005-4CDB-A164-8BD35A65993A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6E274-E163-4AB9-B903-1E673EAE83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808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5B6D8-4005-4CDB-A164-8BD35A65993A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6E274-E163-4AB9-B903-1E673EAE83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2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5B6D8-4005-4CDB-A164-8BD35A65993A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6E274-E163-4AB9-B903-1E673EAE83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630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5B6D8-4005-4CDB-A164-8BD35A65993A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6E274-E163-4AB9-B903-1E673EAE83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379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5B6D8-4005-4CDB-A164-8BD35A65993A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DC16E274-E163-4AB9-B903-1E673EAE83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358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CF25B6D8-4005-4CDB-A164-8BD35A65993A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C16E274-E163-4AB9-B903-1E673EAE83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8112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CF25B6D8-4005-4CDB-A164-8BD35A65993A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DC16E274-E163-4AB9-B903-1E673EAE83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021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1457044/files/ATLAS%20fact%20sheet.pdf" TargetMode="External"/><Relationship Id="rId7" Type="http://schemas.openxmlformats.org/officeDocument/2006/relationships/hyperlink" Target="https://arxiv.org/abs/1909.13022" TargetMode="External"/><Relationship Id="rId2" Type="http://schemas.openxmlformats.org/officeDocument/2006/relationships/hyperlink" Target="https://home.cern/news/news/physics/new-results-indicate-new-particle-higgs-bos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811.00927v1" TargetMode="External"/><Relationship Id="rId5" Type="http://schemas.openxmlformats.org/officeDocument/2006/relationships/hyperlink" Target="https://arxiv.org/abs/2012.07864v1" TargetMode="External"/><Relationship Id="rId4" Type="http://schemas.openxmlformats.org/officeDocument/2006/relationships/hyperlink" Target="https://arxiv.org/abs/2011.06604v1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hroomery.org/forums/showflat.php/number/8149210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nc-sa/3.0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A2A3A-6487-4ED3-986C-E626D97CDD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504" y="985067"/>
            <a:ext cx="10782300" cy="2739887"/>
          </a:xfrm>
        </p:spPr>
        <p:txBody>
          <a:bodyPr/>
          <a:lstStyle/>
          <a:p>
            <a:pPr algn="r">
              <a:lnSpc>
                <a:spcPct val="120000"/>
              </a:lnSpc>
            </a:pPr>
            <a:r>
              <a:rPr lang="en-GB" sz="6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Exploring the dark sector using long-lived particles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8C0C62-9F9C-4FD2-8969-15E6ECD4B3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504" y="5798953"/>
            <a:ext cx="10782300" cy="577159"/>
          </a:xfrm>
        </p:spPr>
        <p:txBody>
          <a:bodyPr/>
          <a:lstStyle/>
          <a:p>
            <a:pPr algn="r"/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Milo Eyre-Morgan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F6B701C-9906-481E-BA4C-08279B4AAA19}"/>
              </a:ext>
            </a:extLst>
          </p:cNvPr>
          <p:cNvSpPr txBox="1">
            <a:spLocks/>
          </p:cNvSpPr>
          <p:nvPr/>
        </p:nvSpPr>
        <p:spPr>
          <a:xfrm>
            <a:off x="603504" y="2630556"/>
            <a:ext cx="10782300" cy="26173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800" kern="1200" spc="-12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GB" sz="3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achievements and potential of Displaced Vertex analysis in searching for LLPs</a:t>
            </a:r>
          </a:p>
        </p:txBody>
      </p:sp>
    </p:spTree>
    <p:extLst>
      <p:ext uri="{BB962C8B-B14F-4D97-AF65-F5344CB8AC3E}">
        <p14:creationId xmlns:p14="http://schemas.microsoft.com/office/powerpoint/2010/main" val="366730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2A44E-E36A-4DF5-8ABC-BF78218B2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/>
            <a:r>
              <a:rPr lang="en-GB" sz="8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Moving Forwards</a:t>
            </a:r>
            <a:endParaRPr lang="en-GB" sz="8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7F173-90CA-47DE-A66C-0B57D07A5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224" y="2585177"/>
            <a:ext cx="5094219" cy="3567578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91440" marR="0" lvl="0" indent="-91440" algn="l" defTabSz="914400" rtl="0" eaLnBrk="1" fontAlgn="auto" latinLnBrk="0" hangingPunct="1">
              <a:lnSpc>
                <a:spcPct val="150000"/>
              </a:lnSpc>
              <a:spcBef>
                <a:spcPts val="1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Relaxed cuts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could cover the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10-100 GeV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scale, but would increase background - this may not be an issue for some models e.g. sterile neutrinos (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Cottin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et al)</a:t>
            </a:r>
          </a:p>
          <a:p>
            <a:pPr marL="91440" marR="0" lvl="0" indent="-91440" algn="l" defTabSz="914400" rtl="0" eaLnBrk="1" fontAlgn="auto" latinLnBrk="0" hangingPunct="1">
              <a:lnSpc>
                <a:spcPct val="150000"/>
              </a:lnSpc>
              <a:spcBef>
                <a:spcPts val="1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New experiments will have access to higher mass ranges (e.g. HL-LHC, order of magnitude greater integrated luminosity)</a:t>
            </a:r>
          </a:p>
          <a:p>
            <a:pPr marL="91440" marR="0" lvl="0" indent="-91440" algn="l" defTabSz="914400" rtl="0" eaLnBrk="1" fontAlgn="auto" latinLnBrk="0" hangingPunct="1">
              <a:lnSpc>
                <a:spcPct val="150000"/>
              </a:lnSpc>
              <a:spcBef>
                <a:spcPts val="1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Dedicated DV trigger</a:t>
            </a:r>
            <a:endParaRPr lang="en-GB" sz="16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0B0FD83-16F6-439F-B4B1-AF3FCDA9E9B3}"/>
              </a:ext>
            </a:extLst>
          </p:cNvPr>
          <p:cNvSpPr txBox="1">
            <a:spLocks/>
          </p:cNvSpPr>
          <p:nvPr/>
        </p:nvSpPr>
        <p:spPr>
          <a:xfrm>
            <a:off x="6806229" y="2547149"/>
            <a:ext cx="4497872" cy="356757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600" dirty="0">
                <a:latin typeface="Verdana"/>
                <a:ea typeface="Verdana"/>
                <a:cs typeface="Verdana"/>
              </a:rPr>
              <a:t>MATHUSLA, a surface detector, could reach lifetimes up to </a:t>
            </a:r>
            <a:r>
              <a:rPr lang="en-GB" sz="1600" b="1" dirty="0">
                <a:latin typeface="Verdana"/>
                <a:ea typeface="Verdana"/>
                <a:cs typeface="Verdana"/>
              </a:rPr>
              <a:t>E7 metres </a:t>
            </a:r>
            <a:r>
              <a:rPr lang="en-GB" sz="1600" dirty="0">
                <a:latin typeface="Verdana"/>
                <a:ea typeface="Verdana"/>
                <a:cs typeface="Verdana"/>
              </a:rPr>
              <a:t>and be dedicated to Displaced Vertex detection. </a:t>
            </a:r>
            <a:endParaRPr lang="en-GB" sz="1600" dirty="0">
              <a:solidFill>
                <a:prstClr val="black">
                  <a:lumMod val="85000"/>
                  <a:lumOff val="1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600" dirty="0">
                <a:latin typeface="Verdana"/>
                <a:ea typeface="Verdana"/>
                <a:cs typeface="Verdana"/>
              </a:rPr>
              <a:t> ANUBIS would be installed in an ATLAS installation shaft (cost-effective)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GB" sz="1600" dirty="0">
                <a:latin typeface="Verdana"/>
                <a:ea typeface="Verdana"/>
                <a:cs typeface="Verdana"/>
              </a:rPr>
              <a:t>Has similar lifetime improvements to MATHUSLA but has particular value in the </a:t>
            </a:r>
            <a:r>
              <a:rPr lang="en-GB" sz="1600" b="1" dirty="0">
                <a:latin typeface="Verdana"/>
                <a:ea typeface="Verdana"/>
                <a:cs typeface="Verdana"/>
              </a:rPr>
              <a:t>range of 1-100m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1E6222-EB27-414D-A346-449300F6D7D6}"/>
              </a:ext>
            </a:extLst>
          </p:cNvPr>
          <p:cNvSpPr txBox="1"/>
          <p:nvPr/>
        </p:nvSpPr>
        <p:spPr>
          <a:xfrm>
            <a:off x="657224" y="2098419"/>
            <a:ext cx="4373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Mass Ranges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3CB59D-9A17-49A3-BE72-67BA559AAD93}"/>
              </a:ext>
            </a:extLst>
          </p:cNvPr>
          <p:cNvSpPr txBox="1"/>
          <p:nvPr/>
        </p:nvSpPr>
        <p:spPr>
          <a:xfrm>
            <a:off x="6806229" y="2039106"/>
            <a:ext cx="4373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Lifetime Ranges</a:t>
            </a:r>
          </a:p>
        </p:txBody>
      </p:sp>
    </p:spTree>
    <p:extLst>
      <p:ext uri="{BB962C8B-B14F-4D97-AF65-F5344CB8AC3E}">
        <p14:creationId xmlns:p14="http://schemas.microsoft.com/office/powerpoint/2010/main" val="1957952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EB033-FDE1-4F7D-8AA2-9A7CC8E41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/>
            <a:r>
              <a:rPr lang="en-GB" sz="8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Bibliography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8DAEA-15AF-4A84-8502-DEEBA8FE4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274" y="1842053"/>
            <a:ext cx="10753725" cy="4741702"/>
          </a:xfrm>
        </p:spPr>
        <p:txBody>
          <a:bodyPr>
            <a:normAutofit fontScale="40000" lnSpcReduction="20000"/>
          </a:bodyPr>
          <a:lstStyle/>
          <a:p>
            <a:pPr marL="342900" lvl="0" indent="-342900">
              <a:lnSpc>
                <a:spcPct val="150000"/>
              </a:lnSpc>
              <a:buClr>
                <a:srgbClr val="000000"/>
              </a:buClr>
              <a:buSzPts val="1200"/>
              <a:buFont typeface="Arial" panose="020B0604020202020204" pitchFamily="34" charset="0"/>
              <a:buAutoNum type="arabicPeriod"/>
            </a:pP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CERN. 2013. “New results indicate that new particle is a Higgs boson.” CERN. URL: </a:t>
            </a:r>
            <a:r>
              <a:rPr lang="en-GB" sz="2000" u="sng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https://home.cern/news/news/physics/new-results-indicate-new-particle-higgs-boson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50000"/>
              </a:lnSpc>
              <a:buClr>
                <a:srgbClr val="000000"/>
              </a:buClr>
              <a:buSzPts val="1200"/>
              <a:buFont typeface="Arial" panose="020B0604020202020204" pitchFamily="34" charset="0"/>
              <a:buAutoNum type="arabicPeriod"/>
            </a:pP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Lee, Lawrence; Christian Ohm; Abner </a:t>
            </a:r>
            <a:r>
              <a:rPr lang="en-GB" sz="20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Soffer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; and Tien-Tien Yu. 2018. “Collider Searches for Long-Lived Particles Beyond the Standard Model.” </a:t>
            </a:r>
            <a:r>
              <a:rPr lang="en-GB" sz="2000" i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Progress in Particle and Nuclear Physics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, doi:10.1016/j.ppnp.2019.02.006.</a:t>
            </a:r>
          </a:p>
          <a:p>
            <a:pPr marL="342900" lvl="0" indent="-342900">
              <a:lnSpc>
                <a:spcPct val="150000"/>
              </a:lnSpc>
              <a:buClr>
                <a:srgbClr val="000000"/>
              </a:buClr>
              <a:buSzPts val="1200"/>
              <a:buFont typeface="Arial" panose="020B0604020202020204" pitchFamily="34" charset="0"/>
              <a:buAutoNum type="arabicPeriod"/>
            </a:pP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ATLAS Collaboration. 2019. “Search for long-lived particles produced in pp collisions at √s=13 </a:t>
            </a:r>
            <a:r>
              <a:rPr lang="en-GB" sz="20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TeV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that decay into displaced hadronic jets in the ATLAS muon spectrometer.” </a:t>
            </a:r>
            <a:r>
              <a:rPr lang="en-GB" sz="2000" i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Physical Review D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99, no. 5 (March). doi:10.1103/PhysRevD.99.052005.</a:t>
            </a:r>
          </a:p>
          <a:p>
            <a:pPr marL="342900" lvl="0" indent="-342900">
              <a:lnSpc>
                <a:spcPct val="150000"/>
              </a:lnSpc>
              <a:buClr>
                <a:srgbClr val="000000"/>
              </a:buClr>
              <a:buSzPts val="1200"/>
              <a:buFont typeface="Arial" panose="020B0604020202020204" pitchFamily="34" charset="0"/>
              <a:buAutoNum type="arabicPeriod"/>
            </a:pP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CMS Collaboration. 2015. “Search for long-lived particles that decay into final states containing two electrons or two muons in proton-proton collisions at √s=8 </a:t>
            </a:r>
            <a:r>
              <a:rPr lang="en-GB" sz="20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TeV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.” </a:t>
            </a:r>
            <a:r>
              <a:rPr lang="en-GB" sz="2000" i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Physical Review D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91, no. 5 (March). doi:10.1103/PhysRevD.91.052012.</a:t>
            </a:r>
          </a:p>
          <a:p>
            <a:pPr marL="342900" lvl="0" indent="-342900">
              <a:lnSpc>
                <a:spcPct val="150000"/>
              </a:lnSpc>
              <a:buClr>
                <a:srgbClr val="000000"/>
              </a:buClr>
              <a:buSzPts val="1200"/>
              <a:buFont typeface="Arial" panose="020B0604020202020204" pitchFamily="34" charset="0"/>
              <a:buAutoNum type="arabicPeriod"/>
            </a:pP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ATLAS Outreach. 2010. “ATLAS Fact Sheet.” CERN Document Server. URL: </a:t>
            </a:r>
            <a:r>
              <a:rPr lang="en-GB" sz="2000" u="sng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http://cds.cern.ch/record/1457044/files/ATLAS%20fact%20sheet.pdf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50000"/>
              </a:lnSpc>
              <a:buClr>
                <a:srgbClr val="000000"/>
              </a:buClr>
              <a:buSzPts val="1200"/>
              <a:buFont typeface="Arial" panose="020B0604020202020204" pitchFamily="34" charset="0"/>
              <a:buAutoNum type="arabicPeriod"/>
            </a:pP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CMS Collaboration. 2015. “Search for long-lived neutral particles decaying to quark-antiquark pairs in proton-proton collisions at √ s = 8 </a:t>
            </a:r>
            <a:r>
              <a:rPr lang="en-GB" sz="20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TeV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.” </a:t>
            </a:r>
            <a:r>
              <a:rPr lang="en-GB" sz="2000" i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Physical Review D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91, no. 1 (January). doi:10.1103/PhysRevD.91.012007.</a:t>
            </a:r>
          </a:p>
          <a:p>
            <a:pPr marL="342900" lvl="0" indent="-342900">
              <a:lnSpc>
                <a:spcPct val="150000"/>
              </a:lnSpc>
              <a:buClr>
                <a:srgbClr val="000000"/>
              </a:buClr>
              <a:buSzPts val="1200"/>
              <a:buFont typeface="Arial" panose="020B0604020202020204" pitchFamily="34" charset="0"/>
              <a:buAutoNum type="arabicPeriod"/>
            </a:pPr>
            <a:r>
              <a:rPr lang="en-GB" sz="20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Bernreuther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et al. 2020. “On the challenges of searching for GeV-scale long-lived particles at the LHC”. Prepared for submission to JHEP. URL: </a:t>
            </a:r>
            <a:r>
              <a:rPr lang="en-GB" sz="2000" u="sng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https://arxiv.org/abs/2011.06604v1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50000"/>
              </a:lnSpc>
              <a:buClr>
                <a:srgbClr val="000000"/>
              </a:buClr>
              <a:buSzPts val="1200"/>
              <a:buFont typeface="Arial" panose="020B0604020202020204" pitchFamily="34" charset="0"/>
              <a:buAutoNum type="arabicPeriod"/>
            </a:pPr>
            <a:r>
              <a:rPr lang="en-GB" sz="20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Cottin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, Giovanna; </a:t>
            </a:r>
            <a:r>
              <a:rPr lang="en-GB" sz="20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Helo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, Juan Carlos; and Hirsch, Martin. 2018. “Searches for light sterile neutrinos with multitrack displaced vertices”. </a:t>
            </a:r>
            <a:r>
              <a:rPr lang="en-GB" sz="2000" i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Physical Review D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97, no. 5 (March). doi:10.1103/PhysRevD.97.055025. </a:t>
            </a:r>
          </a:p>
          <a:p>
            <a:pPr marL="342900" lvl="0" indent="-342900">
              <a:lnSpc>
                <a:spcPct val="150000"/>
              </a:lnSpc>
              <a:buClr>
                <a:srgbClr val="000000"/>
              </a:buClr>
              <a:buSzPts val="1200"/>
              <a:buFont typeface="Arial" panose="020B0604020202020204" pitchFamily="34" charset="0"/>
              <a:buAutoNum type="arabicPeriod"/>
            </a:pPr>
            <a:r>
              <a:rPr lang="en-GB" sz="20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Gershtein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, Yuri; </a:t>
            </a:r>
            <a:r>
              <a:rPr lang="en-GB" sz="20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Knapen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, Simon; and </a:t>
            </a:r>
            <a:r>
              <a:rPr lang="en-GB" sz="20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Redigolo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, Diego. 2020. “Probing naturally light singlets with a displaced vertex trigger”. URL: </a:t>
            </a:r>
            <a:r>
              <a:rPr lang="en-GB" sz="2000" u="sng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https://arxiv.org/abs/2012.07864v1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50000"/>
              </a:lnSpc>
              <a:buClr>
                <a:srgbClr val="000000"/>
              </a:buClr>
              <a:buSzPts val="1200"/>
              <a:buFont typeface="Arial" panose="020B0604020202020204" pitchFamily="34" charset="0"/>
              <a:buAutoNum type="arabicPeriod"/>
            </a:pPr>
            <a:r>
              <a:rPr lang="en-GB" sz="20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Alpigiani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et al. 2018. “A Letter of Intent for MATHUSLA: a dedicated displaced vertex detector above ATLAS or CMS”. URL: </a:t>
            </a:r>
            <a:r>
              <a:rPr lang="en-GB" sz="2000" u="sng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https://arxiv.org/abs/1811.00927v1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Clr>
                <a:srgbClr val="000000"/>
              </a:buClr>
              <a:buSzPts val="1200"/>
              <a:buFont typeface="Arial" panose="020B0604020202020204" pitchFamily="34" charset="0"/>
              <a:buAutoNum type="arabicPeriod"/>
            </a:pP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Bauer, Martin; Brandt, Oleg; Lee, Lawrence; and Ohm, Christian. 2018. “ANUBIS: Proposal to search for long-lived neutral particles in CERN service shafts”. Submitted to </a:t>
            </a:r>
            <a:r>
              <a:rPr lang="en-GB" sz="2000" i="1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Physical Review Letters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 URL: </a:t>
            </a:r>
            <a:r>
              <a:rPr lang="en-GB" sz="2000" u="sng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https://arxiv.org/abs/1909.13022</a:t>
            </a:r>
            <a:r>
              <a:rPr lang="en-GB" sz="20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553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547FA-F3D9-4971-9F3B-AC7A894ABD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8304" y="2983580"/>
            <a:ext cx="10782300" cy="3352800"/>
          </a:xfrm>
        </p:spPr>
        <p:txBody>
          <a:bodyPr/>
          <a:lstStyle/>
          <a:p>
            <a:pPr algn="r"/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227612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E82F2-1C0B-4204-A3D4-737E183D2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315" y="224536"/>
            <a:ext cx="10780776" cy="1293756"/>
          </a:xfrm>
        </p:spPr>
        <p:txBody>
          <a:bodyPr anchor="t">
            <a:normAutofit/>
          </a:bodyPr>
          <a:lstStyle/>
          <a:p>
            <a:pPr algn="r"/>
            <a:r>
              <a:rPr lang="en-GB" sz="8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Selecting a focus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E09BE4-46B9-47DE-BD15-37097B9B64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11633" y="1474379"/>
            <a:ext cx="7004801" cy="45642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06F129-6FB1-4246-9334-020D1BDF3CD8}"/>
              </a:ext>
            </a:extLst>
          </p:cNvPr>
          <p:cNvSpPr txBox="1"/>
          <p:nvPr/>
        </p:nvSpPr>
        <p:spPr>
          <a:xfrm>
            <a:off x="-97668" y="6596390"/>
            <a:ext cx="47991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  <a:hlinkClick r:id="rId3" tooltip="http://shroomery.org/forums/showflat.php/number/81492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 by Unknown Author is licensed under </a:t>
            </a:r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  <a:hlinkClick r:id="rId4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649F6C-D311-4C3B-80FB-57EC8C97F6A4}"/>
              </a:ext>
            </a:extLst>
          </p:cNvPr>
          <p:cNvSpPr txBox="1"/>
          <p:nvPr/>
        </p:nvSpPr>
        <p:spPr>
          <a:xfrm>
            <a:off x="-97668" y="6038678"/>
            <a:ext cx="7717668" cy="323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An image of the housing for the ATLAS detector at CERN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9416E6-486D-46B6-8359-FCB27BDD5D63}"/>
              </a:ext>
            </a:extLst>
          </p:cNvPr>
          <p:cNvSpPr txBox="1"/>
          <p:nvPr/>
        </p:nvSpPr>
        <p:spPr>
          <a:xfrm>
            <a:off x="7805529" y="2637575"/>
            <a:ext cx="38748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Signal types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Models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714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44EF0-D425-4FB7-89E0-72D5009E9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/>
            <a:r>
              <a:rPr lang="en-GB" sz="8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Selecting a focus</a:t>
            </a:r>
            <a:endParaRPr lang="en-GB" sz="8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54A49-DFB3-4EBF-909E-E3DAD7177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574" y="1775792"/>
            <a:ext cx="11251096" cy="4704522"/>
          </a:xfrm>
        </p:spPr>
        <p:txBody>
          <a:bodyPr>
            <a:normAutofit fontScale="92500"/>
          </a:bodyPr>
          <a:lstStyle/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The Displaced Vertex is unusual in the Standard Model, making it a good search candidate with </a:t>
            </a:r>
            <a:r>
              <a:rPr lang="en-GB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low background</a:t>
            </a:r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Searches chosen to be </a:t>
            </a:r>
            <a:r>
              <a:rPr lang="en-GB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model comparable</a:t>
            </a: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somewhat complementary</a:t>
            </a:r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2015 CMS dilepton decay search implemented results as a function of </a:t>
            </a:r>
            <a:r>
              <a:rPr lang="en-GB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model acceptance</a:t>
            </a:r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2018 ATLAS search utilised the Muon Spectrometer, thus accessing </a:t>
            </a:r>
            <a:r>
              <a:rPr lang="en-GB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longer lifetimes</a:t>
            </a: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and searched for LLPs decaying hadronically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587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C4F5A-6EC1-4040-A29F-7AB3DC372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417" y="340507"/>
            <a:ext cx="11675165" cy="1658198"/>
          </a:xfrm>
        </p:spPr>
        <p:txBody>
          <a:bodyPr anchor="t">
            <a:noAutofit/>
          </a:bodyPr>
          <a:lstStyle/>
          <a:p>
            <a:pPr algn="r"/>
            <a:r>
              <a:rPr lang="en-GB" sz="6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Creating a displaced vertex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7EBFD69-7985-47B5-912B-47ED4364E27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026" y="1540565"/>
            <a:ext cx="7301946" cy="377687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FFFE610-D027-46DA-82C3-EC5F1495E553}"/>
              </a:ext>
            </a:extLst>
          </p:cNvPr>
          <p:cNvSpPr txBox="1"/>
          <p:nvPr/>
        </p:nvSpPr>
        <p:spPr>
          <a:xfrm>
            <a:off x="2445026" y="5483915"/>
            <a:ext cx="7301947" cy="609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A Feynman diagram for the production of two fermionic displaced vertices via a scalar mediator </a:t>
            </a:r>
            <a:r>
              <a:rPr lang="el-GR" sz="1200" dirty="0">
                <a:latin typeface="Verdana" panose="020B0604030504040204" pitchFamily="34" charset="0"/>
                <a:ea typeface="Verdana" panose="020B0604030504040204" pitchFamily="34" charset="0"/>
              </a:rPr>
              <a:t>Φ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, which produces two LLPs (copyright ATLAS Collaboration)</a:t>
            </a:r>
          </a:p>
        </p:txBody>
      </p:sp>
    </p:spTree>
    <p:extLst>
      <p:ext uri="{BB962C8B-B14F-4D97-AF65-F5344CB8AC3E}">
        <p14:creationId xmlns:p14="http://schemas.microsoft.com/office/powerpoint/2010/main" val="2015600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C9346-D86F-4628-8365-60DF21825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457" y="308434"/>
            <a:ext cx="10772775" cy="1658198"/>
          </a:xfrm>
        </p:spPr>
        <p:txBody>
          <a:bodyPr anchor="t">
            <a:noAutofit/>
          </a:bodyPr>
          <a:lstStyle/>
          <a:p>
            <a:pPr algn="r"/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Measuring a displaced vertex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41D64-802F-4B0B-A4F7-984A1E590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224" y="1680376"/>
            <a:ext cx="10772775" cy="467809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vertex found to have a large displacement from the interaction point relative to the uncertainty in its position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Multiple tracks in vertex determination lead to typically low uncertainties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What counts as large?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220C66-F1CB-4357-8541-8923177118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56" t="8962"/>
          <a:stretch/>
        </p:blipFill>
        <p:spPr>
          <a:xfrm>
            <a:off x="5484036" y="3604592"/>
            <a:ext cx="6384196" cy="30449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3552EB-866C-4150-A38D-78EC50138CF1}"/>
              </a:ext>
            </a:extLst>
          </p:cNvPr>
          <p:cNvSpPr txBox="1"/>
          <p:nvPr/>
        </p:nvSpPr>
        <p:spPr>
          <a:xfrm>
            <a:off x="657224" y="6040506"/>
            <a:ext cx="4826812" cy="609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A diagram of a typical detector, showing a displaced vertex signal in both the ID and MS (copyright Lee et al)</a:t>
            </a:r>
          </a:p>
        </p:txBody>
      </p:sp>
    </p:spTree>
    <p:extLst>
      <p:ext uri="{BB962C8B-B14F-4D97-AF65-F5344CB8AC3E}">
        <p14:creationId xmlns:p14="http://schemas.microsoft.com/office/powerpoint/2010/main" val="2232908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C4F5A-6EC1-4040-A29F-7AB3DC372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417" y="340507"/>
            <a:ext cx="11675165" cy="1658198"/>
          </a:xfrm>
        </p:spPr>
        <p:txBody>
          <a:bodyPr anchor="t">
            <a:noAutofit/>
          </a:bodyPr>
          <a:lstStyle/>
          <a:p>
            <a:pPr algn="r"/>
            <a:r>
              <a:rPr lang="en-GB" sz="8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Searches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EADDA-F155-4256-B72F-F73491E5C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36" y="1746636"/>
            <a:ext cx="10753725" cy="42698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CMS (2015) considers a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long-lived scalar boson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produced by a Beyond Standard Model Higgs, and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R-parity violating SUSY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with long-lived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neutralinos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ATLAS (2018) considers a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weakly Higgs-coupled long-lived scalar boson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and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R-parity conserving SUSY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with a long-lived </a:t>
            </a:r>
            <a:r>
              <a:rPr lang="en-GB" b="1" dirty="0" err="1">
                <a:latin typeface="Verdana" panose="020B0604030504040204" pitchFamily="34" charset="0"/>
                <a:ea typeface="Verdana" panose="020B0604030504040204" pitchFamily="34" charset="0"/>
              </a:rPr>
              <a:t>singlino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produced via </a:t>
            </a:r>
            <a:r>
              <a:rPr lang="en-GB" b="1" dirty="0" err="1">
                <a:latin typeface="Verdana" panose="020B0604030504040204" pitchFamily="34" charset="0"/>
                <a:ea typeface="Verdana" panose="020B0604030504040204" pitchFamily="34" charset="0"/>
              </a:rPr>
              <a:t>gluino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 decay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A third model (Higgs portal baryogenesis) is considered in ATLAS (2018), but due to the length of the review I have opted to not consider it</a:t>
            </a:r>
          </a:p>
        </p:txBody>
      </p:sp>
    </p:spTree>
    <p:extLst>
      <p:ext uri="{BB962C8B-B14F-4D97-AF65-F5344CB8AC3E}">
        <p14:creationId xmlns:p14="http://schemas.microsoft.com/office/powerpoint/2010/main" val="3293571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C4F5A-6EC1-4040-A29F-7AB3DC372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417" y="340507"/>
            <a:ext cx="11675165" cy="1658198"/>
          </a:xfrm>
        </p:spPr>
        <p:txBody>
          <a:bodyPr anchor="t">
            <a:noAutofit/>
          </a:bodyPr>
          <a:lstStyle/>
          <a:p>
            <a:pPr algn="r"/>
            <a:r>
              <a:rPr lang="en-GB" sz="6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Search Methods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EADDA-F155-4256-B72F-F73491E5C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36" y="1693628"/>
            <a:ext cx="10753725" cy="426985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Compare expected background and signal levels from model simulations with real data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Simulation rates depend on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signal requirements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and cuts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Null result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provides upper limits on production cross-sections impacted by the error in the data collection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and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in the predicted signal rates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Limits found at </a:t>
            </a: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95% confidence level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by Bayesian analysis</a:t>
            </a:r>
          </a:p>
        </p:txBody>
      </p:sp>
    </p:spTree>
    <p:extLst>
      <p:ext uri="{BB962C8B-B14F-4D97-AF65-F5344CB8AC3E}">
        <p14:creationId xmlns:p14="http://schemas.microsoft.com/office/powerpoint/2010/main" val="4052419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EB033-FDE1-4F7D-8AA2-9A7CC8E41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/>
            <a:r>
              <a:rPr lang="en-GB" sz="8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Results so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8DAEA-15AF-4A84-8502-DEEBA8FE4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656" y="1616766"/>
            <a:ext cx="10753725" cy="47417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 In both searches, scalar boson models have weakest limits of 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</a:rPr>
              <a:t>order 100fb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. These are for the 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</a:rPr>
              <a:t>lower masses 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of scalar boson considered. Best case limits are single or tens of femtobarns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 CMS SUSY analysis finds limits on cross-sections of around 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</a:rPr>
              <a:t>5fb 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for all cases except for 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</a:rPr>
              <a:t>low mass (120 GeV) squarks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, which has upper limits of around 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</a:rPr>
              <a:t>50fb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 for all neutralino masses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 ATLAS SUSY analysis had its strongest limits for lower masses of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</a:rPr>
              <a:t>gluino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 and lifetimes around 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</a:rPr>
              <a:t>1m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. Best limits of order 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</a:rPr>
              <a:t>E-5 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(in terms of the SUSY production cross-section)</a:t>
            </a:r>
            <a:endParaRPr lang="en-GB" sz="20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367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2A44E-E36A-4DF5-8ABC-BF78218B2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/>
            <a:r>
              <a:rPr lang="en-GB" sz="8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Gaps</a:t>
            </a:r>
            <a:endParaRPr lang="en-GB" sz="8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7F173-90CA-47DE-A66C-0B57D07A5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224" y="1545907"/>
            <a:ext cx="10753725" cy="4987415"/>
          </a:xfrm>
        </p:spPr>
        <p:txBody>
          <a:bodyPr>
            <a:noAutofit/>
          </a:bodyPr>
          <a:lstStyle/>
          <a:p>
            <a:pPr marL="91440" marR="0" lvl="0" indent="-91440" algn="l" defTabSz="914400" rtl="0" eaLnBrk="1" fontAlgn="auto" latinLnBrk="0" hangingPunct="1">
              <a:lnSpc>
                <a:spcPct val="150000"/>
              </a:lnSpc>
              <a:spcBef>
                <a:spcPts val="1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Low masses have the worst limits for scalar boson models. Lighter decay products can be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highly boosted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(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Bernreuther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et al) and may not be correctly associated with the correct vertex, leading to lighter vertices being systematically discarded</a:t>
            </a:r>
          </a:p>
          <a:p>
            <a:pPr marL="91440" marR="0" lvl="0" indent="-91440" algn="l" defTabSz="914400" rtl="0" eaLnBrk="1" fontAlgn="auto" latinLnBrk="0" hangingPunct="1">
              <a:lnSpc>
                <a:spcPct val="150000"/>
              </a:lnSpc>
              <a:spcBef>
                <a:spcPts val="1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prstClr val="black">
                    <a:lumMod val="85000"/>
                    <a:lumOff val="1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b="1" dirty="0">
                <a:solidFill>
                  <a:prstClr val="black">
                    <a:lumMod val="85000"/>
                    <a:lumOff val="1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10-100 GeV </a:t>
            </a:r>
            <a:r>
              <a:rPr lang="en-GB" dirty="0">
                <a:solidFill>
                  <a:prstClr val="black">
                    <a:lumMod val="85000"/>
                    <a:lumOff val="1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range is significant so covering this is important</a:t>
            </a:r>
          </a:p>
          <a:p>
            <a:pPr marL="91440" marR="0" lvl="0" indent="-91440" algn="l" defTabSz="914400" rtl="0" eaLnBrk="1" fontAlgn="auto" latinLnBrk="0" hangingPunct="1">
              <a:lnSpc>
                <a:spcPct val="150000"/>
              </a:lnSpc>
              <a:spcBef>
                <a:spcPts val="1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r>
              <a:rPr lang="en-GB" dirty="0">
                <a:solidFill>
                  <a:prstClr val="black">
                    <a:lumMod val="85000"/>
                    <a:lumOff val="1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Lifetimes: CMS used mostly the ID so was best at </a:t>
            </a:r>
            <a:r>
              <a:rPr lang="en-GB" b="1" dirty="0">
                <a:solidFill>
                  <a:prstClr val="black">
                    <a:lumMod val="85000"/>
                    <a:lumOff val="1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centimetre scale</a:t>
            </a:r>
            <a:r>
              <a:rPr lang="en-GB" dirty="0">
                <a:solidFill>
                  <a:prstClr val="black">
                    <a:lumMod val="85000"/>
                    <a:lumOff val="1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while the ATLAS search used the MS and did best at lifetimes of </a:t>
            </a:r>
            <a:r>
              <a:rPr lang="en-GB" b="1" dirty="0">
                <a:solidFill>
                  <a:prstClr val="black">
                    <a:lumMod val="85000"/>
                    <a:lumOff val="1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metre scale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7350964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1125</Words>
  <Application>Microsoft Office PowerPoint</Application>
  <PresentationFormat>Widescreen</PresentationFormat>
  <Paragraphs>61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Metropolitan</vt:lpstr>
      <vt:lpstr>Exploring the dark sector using long-lived particles</vt:lpstr>
      <vt:lpstr>Selecting a focus</vt:lpstr>
      <vt:lpstr>Selecting a focus</vt:lpstr>
      <vt:lpstr>Creating a displaced vertex</vt:lpstr>
      <vt:lpstr>Measuring a displaced vertex</vt:lpstr>
      <vt:lpstr>Searches</vt:lpstr>
      <vt:lpstr>Search Methods</vt:lpstr>
      <vt:lpstr>Results so far</vt:lpstr>
      <vt:lpstr>Gaps</vt:lpstr>
      <vt:lpstr>Moving Forwards</vt:lpstr>
      <vt:lpstr>Bibliography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the dark sector using long-lived particles</dc:title>
  <dc:creator>Milo Eyre-Morgan</dc:creator>
  <cp:lastModifiedBy>Milo Eyre-Morgan</cp:lastModifiedBy>
  <cp:revision>10</cp:revision>
  <dcterms:created xsi:type="dcterms:W3CDTF">2021-03-11T16:30:31Z</dcterms:created>
  <dcterms:modified xsi:type="dcterms:W3CDTF">2021-03-11T20:39:54Z</dcterms:modified>
</cp:coreProperties>
</file>