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Ubuntu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Ubuntu-bold.fntdata"/><Relationship Id="rId14" Type="http://schemas.openxmlformats.org/officeDocument/2006/relationships/font" Target="fonts/Ubuntu-regular.fntdata"/><Relationship Id="rId17" Type="http://schemas.openxmlformats.org/officeDocument/2006/relationships/font" Target="fonts/Ubuntu-boldItalic.fntdata"/><Relationship Id="rId16" Type="http://schemas.openxmlformats.org/officeDocument/2006/relationships/font" Target="fonts/Ubuntu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56eee01ed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56eee01ed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c56eee01ed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c56eee01ed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c56eee01ed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c56eee01ed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c56eee01ed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c56eee01ed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c56eee01ed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c56eee01ed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c56eee01ed_0_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c56eee01ed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c56eee01ed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c56eee01ed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hyperlink" Target="https://arxiv.org/pdf/1901.09829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image" Target="../media/image6.png"/><Relationship Id="rId6" Type="http://schemas.openxmlformats.org/officeDocument/2006/relationships/image" Target="../media/image4.png"/><Relationship Id="rId7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36090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Higgs Physics at The International Linear Collider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185000" y="1090750"/>
            <a:ext cx="2808000" cy="277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WHY do we need new experiments?</a:t>
            </a:r>
            <a:endParaRPr sz="17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WHAT do we need from them?</a:t>
            </a:r>
            <a:endParaRPr sz="1700"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1200"/>
              </a:spcBef>
              <a:spcAft>
                <a:spcPts val="0"/>
              </a:spcAft>
              <a:buSzPts val="1700"/>
              <a:buAutoNum type="arabicPeriod"/>
            </a:pPr>
            <a:r>
              <a:rPr lang="en" sz="1700"/>
              <a:t>HOW will the ILC achieve these?</a:t>
            </a:r>
            <a:endParaRPr sz="1700"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45375" y="722500"/>
            <a:ext cx="5593824" cy="369850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4"/>
          <p:cNvSpPr txBox="1"/>
          <p:nvPr/>
        </p:nvSpPr>
        <p:spPr>
          <a:xfrm>
            <a:off x="4952025" y="4455975"/>
            <a:ext cx="313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rgbClr val="FFFFFF"/>
                </a:solidFill>
              </a:rPr>
              <a:t>Higgs-Kun and anonymous </a:t>
            </a:r>
            <a:endParaRPr i="1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Limitations</a:t>
            </a:r>
            <a:r>
              <a:rPr lang="en"/>
              <a:t> of LHC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4518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Apart from decay into two photons and four charged leptons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Narrow resonance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Cannot </a:t>
            </a:r>
            <a:r>
              <a:rPr lang="en"/>
              <a:t>distinguish</a:t>
            </a:r>
            <a:r>
              <a:rPr lang="en"/>
              <a:t> from standard model background events</a:t>
            </a:r>
            <a:endParaRPr/>
          </a:p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39850" y="747900"/>
            <a:ext cx="3006950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/>
        </p:nvSpPr>
        <p:spPr>
          <a:xfrm>
            <a:off x="6056625" y="4568875"/>
            <a:ext cx="30000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 u="sng">
                <a:solidFill>
                  <a:schemeClr val="hlink"/>
                </a:solidFill>
                <a:hlinkClick r:id="rId4"/>
              </a:rPr>
              <a:t>https://arxiv.org/pdf/1901.09829.pdf</a:t>
            </a:r>
            <a:r>
              <a:rPr i="1" lang="en" sz="1000">
                <a:solidFill>
                  <a:srgbClr val="D9D9D9"/>
                </a:solidFill>
              </a:rPr>
              <a:t> </a:t>
            </a:r>
            <a:endParaRPr i="1" sz="1000">
              <a:solidFill>
                <a:srgbClr val="D9D9D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the ILC Wants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Determine Higgs boson couplings, model independently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EFT coefficients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High precision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Beam polarization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High energies</a:t>
            </a:r>
            <a:endParaRPr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-"/>
            </a:pPr>
            <a:r>
              <a:rPr lang="en"/>
              <a:t>Coupling to the top quark to 2% accuracy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More detailed studies of Higgs decays</a:t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36200" y="1970825"/>
            <a:ext cx="3219450" cy="280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0100" y="1100138"/>
            <a:ext cx="6667500" cy="294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6475" y="1532375"/>
            <a:ext cx="492425" cy="67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32900" y="1560487"/>
            <a:ext cx="568250" cy="61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85220" y="1408575"/>
            <a:ext cx="417530" cy="61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42000" y="1408573"/>
            <a:ext cx="417525" cy="537227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 txBox="1"/>
          <p:nvPr/>
        </p:nvSpPr>
        <p:spPr>
          <a:xfrm>
            <a:off x="879000" y="217575"/>
            <a:ext cx="68286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>
                <a:solidFill>
                  <a:schemeClr val="dk1"/>
                </a:solidFill>
                <a:latin typeface="Ubuntu"/>
                <a:ea typeface="Ubuntu"/>
                <a:cs typeface="Ubuntu"/>
                <a:sym typeface="Ubuntu"/>
              </a:rPr>
              <a:t>Who you gonna call??????</a:t>
            </a:r>
            <a:endParaRPr b="1" sz="3700">
              <a:solidFill>
                <a:schemeClr val="dk1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1543200" y="4121000"/>
            <a:ext cx="5661300" cy="9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000">
                <a:solidFill>
                  <a:srgbClr val="FF0000"/>
                </a:solidFill>
                <a:latin typeface="Ubuntu"/>
                <a:ea typeface="Ubuntu"/>
                <a:cs typeface="Ubuntu"/>
                <a:sym typeface="Ubuntu"/>
              </a:rPr>
              <a:t>HIGGS BUSTERS</a:t>
            </a:r>
            <a:endParaRPr b="1" sz="5000">
              <a:solidFill>
                <a:srgbClr val="FF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Superconducting Radio Frequency Cavities </a:t>
            </a:r>
            <a:endParaRPr/>
          </a:p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1300"/>
              <a:t>Each hollow structure has an electric field. </a:t>
            </a:r>
            <a:endParaRPr sz="13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1300"/>
              <a:t>Its voltage changes from plus to minus with a radio frequency. 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 sz="1300"/>
              <a:t>Extremely small loss of energy 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 sz="1300"/>
              <a:t>Smaller </a:t>
            </a:r>
            <a:r>
              <a:rPr lang="en" sz="1300"/>
              <a:t>synchrotron</a:t>
            </a:r>
            <a:r>
              <a:rPr lang="en" sz="1300"/>
              <a:t> radiation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 sz="1300"/>
              <a:t>High </a:t>
            </a:r>
            <a:r>
              <a:rPr lang="en" sz="1300"/>
              <a:t>acceleration</a:t>
            </a:r>
            <a:endParaRPr sz="1300"/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7375" y="1251413"/>
            <a:ext cx="4267201" cy="1770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1796" y="3180329"/>
            <a:ext cx="5444528" cy="1864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 Polarization</a:t>
            </a:r>
            <a:endParaRPr/>
          </a:p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Make them spin 0, to make it more likely to get a Higgs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Positrons 30%, electrons 80% polarized</a:t>
            </a:r>
            <a:endParaRPr/>
          </a:p>
        </p:txBody>
      </p:sp>
      <p:sp>
        <p:nvSpPr>
          <p:cNvPr id="102" name="Google Shape;102;p19"/>
          <p:cNvSpPr/>
          <p:nvPr/>
        </p:nvSpPr>
        <p:spPr>
          <a:xfrm>
            <a:off x="5374375" y="835225"/>
            <a:ext cx="26949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Ti:Sapphire Laser</a:t>
            </a:r>
            <a:endParaRPr/>
          </a:p>
        </p:txBody>
      </p:sp>
      <p:cxnSp>
        <p:nvCxnSpPr>
          <p:cNvPr id="103" name="Google Shape;103;p19"/>
          <p:cNvCxnSpPr/>
          <p:nvPr/>
        </p:nvCxnSpPr>
        <p:spPr>
          <a:xfrm>
            <a:off x="6721825" y="1635000"/>
            <a:ext cx="0" cy="741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4" name="Google Shape;104;p19"/>
          <p:cNvSpPr/>
          <p:nvPr/>
        </p:nvSpPr>
        <p:spPr>
          <a:xfrm>
            <a:off x="5374375" y="2501525"/>
            <a:ext cx="2694900" cy="813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Photocathode with strained GaAs/ GaAsP supperlattice structure</a:t>
            </a:r>
            <a:endParaRPr/>
          </a:p>
        </p:txBody>
      </p:sp>
      <p:cxnSp>
        <p:nvCxnSpPr>
          <p:cNvPr id="105" name="Google Shape;105;p19"/>
          <p:cNvCxnSpPr/>
          <p:nvPr/>
        </p:nvCxnSpPr>
        <p:spPr>
          <a:xfrm>
            <a:off x="6714325" y="3440050"/>
            <a:ext cx="7500" cy="768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6" name="Google Shape;106;p19"/>
          <p:cNvSpPr/>
          <p:nvPr/>
        </p:nvSpPr>
        <p:spPr>
          <a:xfrm>
            <a:off x="5374375" y="4333275"/>
            <a:ext cx="2694900" cy="5727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    90% polarized electrons</a:t>
            </a:r>
            <a:endParaRPr/>
          </a:p>
        </p:txBody>
      </p:sp>
      <p:pic>
        <p:nvPicPr>
          <p:cNvPr id="107" name="Google Shape;107;p19"/>
          <p:cNvPicPr preferRelativeResize="0"/>
          <p:nvPr/>
        </p:nvPicPr>
        <p:blipFill rotWithShape="1">
          <a:blip r:embed="rId3">
            <a:alphaModFix/>
          </a:blip>
          <a:srcRect b="0" l="-15015" r="-5495" t="0"/>
          <a:stretch/>
        </p:blipFill>
        <p:spPr>
          <a:xfrm>
            <a:off x="-235490" y="3315425"/>
            <a:ext cx="5609865" cy="170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0"/>
          <p:cNvSpPr txBox="1"/>
          <p:nvPr>
            <p:ph type="title"/>
          </p:nvPr>
        </p:nvSpPr>
        <p:spPr>
          <a:xfrm>
            <a:off x="311700" y="3416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Detectors</a:t>
            </a:r>
            <a:endParaRPr/>
          </a:p>
        </p:txBody>
      </p:sp>
      <p:sp>
        <p:nvSpPr>
          <p:cNvPr id="113" name="Google Shape;113;p20"/>
          <p:cNvSpPr txBox="1"/>
          <p:nvPr>
            <p:ph idx="1" type="body"/>
          </p:nvPr>
        </p:nvSpPr>
        <p:spPr>
          <a:xfrm>
            <a:off x="311700" y="823350"/>
            <a:ext cx="3997800" cy="399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Push-pull mode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Few other particles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ILD</a:t>
            </a:r>
            <a:endParaRPr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-"/>
            </a:pPr>
            <a:r>
              <a:rPr lang="en" sz="1600"/>
              <a:t>optimise the particle-flow resolution by making the detector large, thus separating charged and neutral particles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en" sz="1600"/>
              <a:t>SiD </a:t>
            </a:r>
            <a:endParaRPr sz="1600"/>
          </a:p>
          <a:p>
            <a:pPr indent="-344535" lvl="1" marL="914400" rtl="0" algn="l">
              <a:spcBef>
                <a:spcPts val="0"/>
              </a:spcBef>
              <a:spcAft>
                <a:spcPts val="0"/>
              </a:spcAft>
              <a:buSzPts val="1826"/>
              <a:buChar char="-"/>
            </a:pPr>
            <a:r>
              <a:rPr lang="en" sz="1325"/>
              <a:t>All-silicon solution, like LHC, cheaper</a:t>
            </a:r>
            <a:endParaRPr sz="1325"/>
          </a:p>
          <a:p>
            <a:pPr indent="-344535" lvl="1" marL="914400" rtl="0" algn="l">
              <a:spcBef>
                <a:spcPts val="0"/>
              </a:spcBef>
              <a:spcAft>
                <a:spcPts val="0"/>
              </a:spcAft>
              <a:buSzPts val="1826"/>
              <a:buChar char="-"/>
            </a:pPr>
            <a:r>
              <a:rPr lang="en" sz="1325"/>
              <a:t>compensates by using a higher central magnetic field (5T)</a:t>
            </a:r>
            <a:endParaRPr sz="1325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8475" y="2618200"/>
            <a:ext cx="4529700" cy="2361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54354" y="210646"/>
            <a:ext cx="4537934" cy="236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