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notesSlides/notesSlide4.xml" ContentType="application/vnd.openxmlformats-officedocument.presentationml.notesSlide+xml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notesSlides/notesSlide5.xml" ContentType="application/vnd.openxmlformats-officedocument.presentationml.notesSlide+xml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notesSlides/notesSlide6.xml" ContentType="application/vnd.openxmlformats-officedocument.presentationml.notesSlide+xml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embeddings/oleObject40.bin" ContentType="application/vnd.openxmlformats-officedocument.oleObject"/>
  <Override PartName="/ppt/notesSlides/notesSlide7.xml" ContentType="application/vnd.openxmlformats-officedocument.presentationml.notesSlide+xml"/>
  <Override PartName="/ppt/embeddings/oleObject41.bin" ContentType="application/vnd.openxmlformats-officedocument.oleObject"/>
  <Override PartName="/ppt/embeddings/oleObject42.bin" ContentType="application/vnd.openxmlformats-officedocument.oleObject"/>
  <Override PartName="/ppt/embeddings/oleObject43.bin" ContentType="application/vnd.openxmlformats-officedocument.oleObject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embeddings/oleObject58.bin" ContentType="application/vnd.openxmlformats-officedocument.oleObject"/>
  <Override PartName="/ppt/notesSlides/notesSlide18.xml" ContentType="application/vnd.openxmlformats-officedocument.presentationml.notesSlide+xml"/>
  <Override PartName="/ppt/embeddings/oleObject59.bin" ContentType="application/vnd.openxmlformats-officedocument.oleObject"/>
  <Override PartName="/ppt/notesSlides/notesSlide19.xml" ContentType="application/vnd.openxmlformats-officedocument.presentationml.notesSlide+xml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embeddings/oleObject63.bin" ContentType="application/vnd.openxmlformats-officedocument.oleObject"/>
  <Override PartName="/ppt/notesSlides/notesSlide20.xml" ContentType="application/vnd.openxmlformats-officedocument.presentationml.notesSlide+xml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2" r:id="rId1"/>
    <p:sldMasterId id="2147483734" r:id="rId2"/>
  </p:sldMasterIdLst>
  <p:notesMasterIdLst>
    <p:notesMasterId r:id="rId81"/>
  </p:notesMasterIdLst>
  <p:handoutMasterIdLst>
    <p:handoutMasterId r:id="rId82"/>
  </p:handoutMasterIdLst>
  <p:sldIdLst>
    <p:sldId id="737" r:id="rId3"/>
    <p:sldId id="738" r:id="rId4"/>
    <p:sldId id="740" r:id="rId5"/>
    <p:sldId id="1390" r:id="rId6"/>
    <p:sldId id="742" r:id="rId7"/>
    <p:sldId id="743" r:id="rId8"/>
    <p:sldId id="1334" r:id="rId9"/>
    <p:sldId id="1335" r:id="rId10"/>
    <p:sldId id="1336" r:id="rId11"/>
    <p:sldId id="1337" r:id="rId12"/>
    <p:sldId id="1333" r:id="rId13"/>
    <p:sldId id="1327" r:id="rId14"/>
    <p:sldId id="1415" r:id="rId15"/>
    <p:sldId id="1338" r:id="rId16"/>
    <p:sldId id="1339" r:id="rId17"/>
    <p:sldId id="1340" r:id="rId18"/>
    <p:sldId id="1341" r:id="rId19"/>
    <p:sldId id="1342" r:id="rId20"/>
    <p:sldId id="1343" r:id="rId21"/>
    <p:sldId id="1344" r:id="rId22"/>
    <p:sldId id="1358" r:id="rId23"/>
    <p:sldId id="1360" r:id="rId24"/>
    <p:sldId id="1362" r:id="rId25"/>
    <p:sldId id="1361" r:id="rId26"/>
    <p:sldId id="1416" r:id="rId27"/>
    <p:sldId id="1384" r:id="rId28"/>
    <p:sldId id="1385" r:id="rId29"/>
    <p:sldId id="1392" r:id="rId30"/>
    <p:sldId id="1386" r:id="rId31"/>
    <p:sldId id="1387" r:id="rId32"/>
    <p:sldId id="1388" r:id="rId33"/>
    <p:sldId id="1393" r:id="rId34"/>
    <p:sldId id="1365" r:id="rId35"/>
    <p:sldId id="1436" r:id="rId36"/>
    <p:sldId id="1417" r:id="rId37"/>
    <p:sldId id="1100" r:id="rId38"/>
    <p:sldId id="1232" r:id="rId39"/>
    <p:sldId id="1233" r:id="rId40"/>
    <p:sldId id="1234" r:id="rId41"/>
    <p:sldId id="1235" r:id="rId42"/>
    <p:sldId id="1238" r:id="rId43"/>
    <p:sldId id="1239" r:id="rId44"/>
    <p:sldId id="1240" r:id="rId45"/>
    <p:sldId id="1418" r:id="rId46"/>
    <p:sldId id="1348" r:id="rId47"/>
    <p:sldId id="1440" r:id="rId48"/>
    <p:sldId id="1370" r:id="rId49"/>
    <p:sldId id="1368" r:id="rId50"/>
    <p:sldId id="1407" r:id="rId51"/>
    <p:sldId id="1282" r:id="rId52"/>
    <p:sldId id="1286" r:id="rId53"/>
    <p:sldId id="1419" r:id="rId54"/>
    <p:sldId id="1217" r:id="rId55"/>
    <p:sldId id="1218" r:id="rId56"/>
    <p:sldId id="1219" r:id="rId57"/>
    <p:sldId id="1215" r:id="rId58"/>
    <p:sldId id="1171" r:id="rId59"/>
    <p:sldId id="1356" r:id="rId60"/>
    <p:sldId id="1420" r:id="rId61"/>
    <p:sldId id="1408" r:id="rId62"/>
    <p:sldId id="1409" r:id="rId63"/>
    <p:sldId id="1410" r:id="rId64"/>
    <p:sldId id="1427" r:id="rId65"/>
    <p:sldId id="1428" r:id="rId66"/>
    <p:sldId id="1429" r:id="rId67"/>
    <p:sldId id="1430" r:id="rId68"/>
    <p:sldId id="1431" r:id="rId69"/>
    <p:sldId id="1432" r:id="rId70"/>
    <p:sldId id="1433" r:id="rId71"/>
    <p:sldId id="1434" r:id="rId72"/>
    <p:sldId id="1435" r:id="rId73"/>
    <p:sldId id="1147" r:id="rId74"/>
    <p:sldId id="1263" r:id="rId75"/>
    <p:sldId id="1411" r:id="rId76"/>
    <p:sldId id="1438" r:id="rId77"/>
    <p:sldId id="1439" r:id="rId78"/>
    <p:sldId id="1279" r:id="rId79"/>
    <p:sldId id="1425" r:id="rId80"/>
  </p:sldIdLst>
  <p:sldSz cx="9144000" cy="6858000" type="screen4x3"/>
  <p:notesSz cx="6858000" cy="9144000"/>
  <p:defaultTextStyle>
    <a:defPPr>
      <a:defRPr lang="en-US"/>
    </a:defPPr>
    <a:lvl1pPr marL="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600"/>
    <a:srgbClr val="00FF00"/>
    <a:srgbClr val="FF00FF"/>
    <a:srgbClr val="00FFFF"/>
    <a:srgbClr val="E7E7E7"/>
    <a:srgbClr val="3333FF"/>
    <a:srgbClr val="008000"/>
    <a:srgbClr val="FFCCFF"/>
    <a:srgbClr val="FF99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3" autoAdjust="0"/>
    <p:restoredTop sz="99506" autoAdjust="0"/>
  </p:normalViewPr>
  <p:slideViewPr>
    <p:cSldViewPr snapToGrid="0">
      <p:cViewPr varScale="1">
        <p:scale>
          <a:sx n="80" d="100"/>
          <a:sy n="80" d="100"/>
        </p:scale>
        <p:origin x="-140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12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slide" Target="slides/slide74.xml"/><Relationship Id="rId77" Type="http://schemas.openxmlformats.org/officeDocument/2006/relationships/slide" Target="slides/slide75.xml"/><Relationship Id="rId78" Type="http://schemas.openxmlformats.org/officeDocument/2006/relationships/slide" Target="slides/slide76.xml"/><Relationship Id="rId79" Type="http://schemas.openxmlformats.org/officeDocument/2006/relationships/slide" Target="slides/slide7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80" Type="http://schemas.openxmlformats.org/officeDocument/2006/relationships/slide" Target="slides/slide78.xml"/><Relationship Id="rId81" Type="http://schemas.openxmlformats.org/officeDocument/2006/relationships/notesMaster" Target="notesMasters/notesMaster1.xml"/><Relationship Id="rId82" Type="http://schemas.openxmlformats.org/officeDocument/2006/relationships/handoutMaster" Target="handoutMasters/handoutMaster1.xml"/><Relationship Id="rId83" Type="http://schemas.openxmlformats.org/officeDocument/2006/relationships/printerSettings" Target="printerSettings/printerSettings1.bin"/><Relationship Id="rId84" Type="http://schemas.openxmlformats.org/officeDocument/2006/relationships/presProps" Target="presProps.xml"/><Relationship Id="rId85" Type="http://schemas.openxmlformats.org/officeDocument/2006/relationships/viewProps" Target="viewProps.xml"/><Relationship Id="rId86" Type="http://schemas.openxmlformats.org/officeDocument/2006/relationships/theme" Target="theme/theme1.xml"/><Relationship Id="rId8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Relationship Id="rId2" Type="http://schemas.openxmlformats.org/officeDocument/2006/relationships/image" Target="../media/image27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Relationship Id="rId2" Type="http://schemas.openxmlformats.org/officeDocument/2006/relationships/image" Target="../media/image29.wmf"/><Relationship Id="rId3" Type="http://schemas.openxmlformats.org/officeDocument/2006/relationships/image" Target="../media/image3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Relationship Id="rId2" Type="http://schemas.openxmlformats.org/officeDocument/2006/relationships/image" Target="../media/image32.emf"/><Relationship Id="rId3" Type="http://schemas.openxmlformats.org/officeDocument/2006/relationships/image" Target="../media/image3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1" Type="http://schemas.openxmlformats.org/officeDocument/2006/relationships/image" Target="../media/image5.emf"/><Relationship Id="rId2" Type="http://schemas.openxmlformats.org/officeDocument/2006/relationships/image" Target="../media/image9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Relationship Id="rId2" Type="http://schemas.openxmlformats.org/officeDocument/2006/relationships/image" Target="../media/image4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Relationship Id="rId2" Type="http://schemas.openxmlformats.org/officeDocument/2006/relationships/image" Target="../media/image4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image" Target="../media/image5.emf"/><Relationship Id="rId2" Type="http://schemas.openxmlformats.org/officeDocument/2006/relationships/image" Target="../media/image9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0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4" Type="http://schemas.openxmlformats.org/officeDocument/2006/relationships/image" Target="../media/image91.emf"/><Relationship Id="rId1" Type="http://schemas.openxmlformats.org/officeDocument/2006/relationships/image" Target="../media/image88.wmf"/><Relationship Id="rId2" Type="http://schemas.openxmlformats.org/officeDocument/2006/relationships/image" Target="../media/image89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6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1" Type="http://schemas.openxmlformats.org/officeDocument/2006/relationships/image" Target="../media/image5.emf"/><Relationship Id="rId2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6BE36-259C-234D-B013-9F40905FC444}" type="datetime1">
              <a:rPr lang="en-US" smtClean="0"/>
              <a:t>11/17/14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BECFD-E7C9-EF4B-A9A5-C5E10BAA5B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03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F206F-F5A3-4B42-9AC8-707DE6A3AC89}" type="datetime1">
              <a:rPr lang="en-US" smtClean="0"/>
              <a:t>11/17/14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7CF80-B537-4FC4-B720-EF94BDDFD5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85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A5AC296-D455-4E8B-A156-ACE2FCFB5ACB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22835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</p:spPr>
      </p:sp>
      <p:sp>
        <p:nvSpPr>
          <p:cNvPr id="22835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the way now we have twice more data for antineutrino</a:t>
            </a:r>
            <a:r>
              <a:rPr lang="en-US" baseline="0" dirty="0" smtClean="0"/>
              <a:t> so I am thinking update of this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765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 am invited for Double</a:t>
            </a:r>
            <a:r>
              <a:rPr lang="en-US" baseline="0" dirty="0" smtClean="0"/>
              <a:t> Chooz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29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 am invited for Double</a:t>
            </a:r>
            <a:r>
              <a:rPr lang="en-US" baseline="0" dirty="0" smtClean="0"/>
              <a:t> Chooz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293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 am invited for Double</a:t>
            </a:r>
            <a:r>
              <a:rPr lang="en-US" baseline="0" dirty="0" smtClean="0"/>
              <a:t> Chooz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293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 am invited for Double</a:t>
            </a:r>
            <a:r>
              <a:rPr lang="en-US" baseline="0" dirty="0" smtClean="0"/>
              <a:t> Chooz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293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 am invited for Double</a:t>
            </a:r>
            <a:r>
              <a:rPr lang="en-US" baseline="0" dirty="0" smtClean="0"/>
              <a:t> Chooz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293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 am invited for Double</a:t>
            </a:r>
            <a:r>
              <a:rPr lang="en-US" baseline="0" dirty="0" smtClean="0"/>
              <a:t> Chooz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293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 am invited for Double</a:t>
            </a:r>
            <a:r>
              <a:rPr lang="en-US" baseline="0" dirty="0" smtClean="0"/>
              <a:t> Chooz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293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 am invited for Double</a:t>
            </a:r>
            <a:r>
              <a:rPr lang="en-US" baseline="0" dirty="0" smtClean="0"/>
              <a:t> Chooz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293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I am invited for Double</a:t>
            </a:r>
            <a:r>
              <a:rPr lang="en-US" baseline="0" dirty="0" smtClean="0"/>
              <a:t> Chooz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329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47A0BF-38FD-4F24-9011-D0DAC82769F6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297986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</p:spPr>
      </p:sp>
      <p:sp>
        <p:nvSpPr>
          <p:cNvPr id="29798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 at most find 5 constraint</a:t>
            </a:r>
            <a:r>
              <a:rPr lang="en-US" baseline="0" dirty="0" smtClean="0"/>
              <a:t> for 14 free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52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5A866FB-229F-4B08-A870-4D3E4FFA0642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30413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</p:spPr>
      </p:sp>
      <p:sp>
        <p:nvSpPr>
          <p:cNvPr id="30413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676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particle</a:t>
            </a:r>
            <a:r>
              <a:rPr lang="en-US" baseline="0" dirty="0" smtClean="0"/>
              <a:t> motion depends on direction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076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Lorentz violating effect in one frame is</a:t>
            </a:r>
            <a:r>
              <a:rPr lang="en-US" baseline="0" dirty="0" smtClean="0"/>
              <a:t> conserved in other frame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555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MiniBooNE</a:t>
            </a:r>
            <a:r>
              <a:rPr lang="en-US" dirty="0" smtClean="0"/>
              <a:t> experiment</a:t>
            </a:r>
            <a:r>
              <a:rPr lang="en-US" baseline="0" dirty="0" smtClean="0"/>
              <a:t> at </a:t>
            </a:r>
            <a:r>
              <a:rPr lang="en-US" baseline="0" dirty="0" err="1" smtClean="0"/>
              <a:t>Fermilab</a:t>
            </a:r>
            <a:r>
              <a:rPr lang="en-US" baseline="0" dirty="0" smtClean="0"/>
              <a:t> which I will discuss later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421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took the first group photo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7501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Chu’s paper is 2011 (when he is DOE secretary)</a:t>
            </a:r>
          </a:p>
          <a:p>
            <a:r>
              <a:rPr lang="en-US" dirty="0" smtClean="0"/>
              <a:t>meson oscillation is the only way to test Lorentz violation for second and third generation quarks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072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14/11/11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Teppei Katori, Queen Mary University of London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0B622-83D6-4B7F-84FE-E322A8A2234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74639"/>
            <a:ext cx="8229600" cy="1143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600201"/>
            <a:ext cx="8229600" cy="4525963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6345" y="6356351"/>
            <a:ext cx="848035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4800" y="6356351"/>
            <a:ext cx="3517899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13627" y="6356351"/>
            <a:ext cx="573173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986EC-2F42-C94B-9728-3237A0D3C06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logo_qmul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9564"/>
            <a:ext cx="2720892" cy="7084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15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45715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defTabSz="45715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defTabSz="45715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defTabSz="45715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defTabSz="45715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6629" y="274954"/>
            <a:ext cx="823075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0" tIns="45692" rIns="91380" bIns="456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629" y="1600781"/>
            <a:ext cx="8230752" cy="452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0" tIns="45692" rIns="91380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6629" y="6244757"/>
            <a:ext cx="2134752" cy="47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0" tIns="45692" rIns="91380" bIns="45692" numCol="1" anchor="t" anchorCtr="0" compatLnSpc="1">
            <a:prstTxWarp prst="textNoShape">
              <a:avLst/>
            </a:prstTxWarp>
          </a:bodyPr>
          <a:lstStyle>
            <a:lvl1pPr defTabSz="91394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14/11/11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349" y="6244757"/>
            <a:ext cx="2895312" cy="47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0" tIns="45692" rIns="91380" bIns="45692" numCol="1" anchor="t" anchorCtr="0" compatLnSpc="1">
            <a:prstTxWarp prst="textNoShape">
              <a:avLst/>
            </a:prstTxWarp>
          </a:bodyPr>
          <a:lstStyle>
            <a:lvl1pPr algn="ctr" defTabSz="91394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</a:rPr>
              <a:t>Teppei Katori, Queen Mary University of London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49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629" y="6244757"/>
            <a:ext cx="2134752" cy="47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0" tIns="45692" rIns="91380" bIns="45692" numCol="1" anchor="t" anchorCtr="0" compatLnSpc="1">
            <a:prstTxWarp prst="textNoShape">
              <a:avLst/>
            </a:prstTxWarp>
          </a:bodyPr>
          <a:lstStyle>
            <a:lvl1pPr algn="r" defTabSz="91394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9F79222-1F99-48F5-8516-634BA0EB64B8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transition xmlns:p14="http://schemas.microsoft.com/office/powerpoint/2010/main">
    <p:fade/>
  </p:transition>
  <p:hf hdr="0"/>
  <p:txStyles>
    <p:titleStyle>
      <a:lvl1pPr algn="ctr" defTabSz="91394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1394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defTabSz="91394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defTabSz="91394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defTabSz="91394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14511" algn="ctr" defTabSz="91394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829022" algn="ctr" defTabSz="91394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243533" algn="ctr" defTabSz="91394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658044" algn="ctr" defTabSz="913940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548" indent="-342548" algn="l" defTabSz="913940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666" indent="-286420" algn="l" defTabSz="913940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84" indent="-228845" algn="l" defTabSz="913940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034" indent="-228845" algn="l" defTabSz="913940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723" indent="-228845" algn="l" defTabSz="91394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71236" indent="-228845" algn="l" defTabSz="91394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85747" indent="-228845" algn="l" defTabSz="91394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00257" indent="-228845" algn="l" defTabSz="91394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14770" indent="-228845" algn="l" defTabSz="913940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11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022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533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044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556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067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1578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089" algn="l" defTabSz="82902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emf"/><Relationship Id="rId12" Type="http://schemas.openxmlformats.org/officeDocument/2006/relationships/oleObject" Target="../embeddings/oleObject17.bin"/><Relationship Id="rId13" Type="http://schemas.openxmlformats.org/officeDocument/2006/relationships/image" Target="../media/image10.emf"/><Relationship Id="rId14" Type="http://schemas.openxmlformats.org/officeDocument/2006/relationships/oleObject" Target="../embeddings/oleObject18.bin"/><Relationship Id="rId15" Type="http://schemas.openxmlformats.org/officeDocument/2006/relationships/image" Target="../media/image1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4" Type="http://schemas.openxmlformats.org/officeDocument/2006/relationships/oleObject" Target="../embeddings/oleObject13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14.bin"/><Relationship Id="rId7" Type="http://schemas.openxmlformats.org/officeDocument/2006/relationships/image" Target="../media/image9.emf"/><Relationship Id="rId8" Type="http://schemas.openxmlformats.org/officeDocument/2006/relationships/oleObject" Target="../embeddings/oleObject15.bin"/><Relationship Id="rId9" Type="http://schemas.openxmlformats.org/officeDocument/2006/relationships/image" Target="../media/image12.emf"/><Relationship Id="rId10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9.bin"/><Relationship Id="rId5" Type="http://schemas.openxmlformats.org/officeDocument/2006/relationships/image" Target="../media/image13.emf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13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4" Type="http://schemas.openxmlformats.org/officeDocument/2006/relationships/image" Target="../media/image16.emf"/><Relationship Id="rId5" Type="http://schemas.openxmlformats.org/officeDocument/2006/relationships/image" Target="../media/image8.jpeg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4" Type="http://schemas.openxmlformats.org/officeDocument/2006/relationships/image" Target="../media/image17.emf"/><Relationship Id="rId5" Type="http://schemas.openxmlformats.org/officeDocument/2006/relationships/image" Target="../media/image8.jpeg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4" Type="http://schemas.openxmlformats.org/officeDocument/2006/relationships/image" Target="../media/image18.emf"/><Relationship Id="rId5" Type="http://schemas.openxmlformats.org/officeDocument/2006/relationships/oleObject" Target="../embeddings/oleObject24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25.bin"/><Relationship Id="rId8" Type="http://schemas.openxmlformats.org/officeDocument/2006/relationships/image" Target="../media/image20.emf"/><Relationship Id="rId9" Type="http://schemas.openxmlformats.org/officeDocument/2006/relationships/image" Target="../media/image8.jpeg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26.bin"/><Relationship Id="rId5" Type="http://schemas.openxmlformats.org/officeDocument/2006/relationships/image" Target="../media/image21.emf"/><Relationship Id="rId6" Type="http://schemas.openxmlformats.org/officeDocument/2006/relationships/image" Target="../media/image8.jpe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4" Type="http://schemas.openxmlformats.org/officeDocument/2006/relationships/image" Target="../media/image22.emf"/><Relationship Id="rId5" Type="http://schemas.openxmlformats.org/officeDocument/2006/relationships/image" Target="../media/image8.jpeg"/><Relationship Id="rId6" Type="http://schemas.openxmlformats.org/officeDocument/2006/relationships/oleObject" Target="../embeddings/oleObject28.bin"/><Relationship Id="rId7" Type="http://schemas.openxmlformats.org/officeDocument/2006/relationships/image" Target="../media/image23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4" Type="http://schemas.openxmlformats.org/officeDocument/2006/relationships/image" Target="../media/image22.emf"/><Relationship Id="rId5" Type="http://schemas.openxmlformats.org/officeDocument/2006/relationships/oleObject" Target="../embeddings/oleObject30.bin"/><Relationship Id="rId6" Type="http://schemas.openxmlformats.org/officeDocument/2006/relationships/image" Target="../media/image24.emf"/><Relationship Id="rId7" Type="http://schemas.openxmlformats.org/officeDocument/2006/relationships/image" Target="../media/image8.jpeg"/><Relationship Id="rId8" Type="http://schemas.openxmlformats.org/officeDocument/2006/relationships/oleObject" Target="../embeddings/oleObject31.bin"/><Relationship Id="rId9" Type="http://schemas.openxmlformats.org/officeDocument/2006/relationships/image" Target="../media/image25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32.bin"/><Relationship Id="rId5" Type="http://schemas.openxmlformats.org/officeDocument/2006/relationships/image" Target="../media/image26.emf"/><Relationship Id="rId6" Type="http://schemas.openxmlformats.org/officeDocument/2006/relationships/image" Target="../media/image8.jpeg"/><Relationship Id="rId7" Type="http://schemas.openxmlformats.org/officeDocument/2006/relationships/oleObject" Target="../embeddings/oleObject33.bin"/><Relationship Id="rId8" Type="http://schemas.openxmlformats.org/officeDocument/2006/relationships/image" Target="../media/image27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4" Type="http://schemas.openxmlformats.org/officeDocument/2006/relationships/image" Target="../media/image28.emf"/><Relationship Id="rId5" Type="http://schemas.openxmlformats.org/officeDocument/2006/relationships/oleObject" Target="../embeddings/oleObject35.bin"/><Relationship Id="rId6" Type="http://schemas.openxmlformats.org/officeDocument/2006/relationships/image" Target="../media/image29.wmf"/><Relationship Id="rId7" Type="http://schemas.openxmlformats.org/officeDocument/2006/relationships/oleObject" Target="../embeddings/oleObject36.bin"/><Relationship Id="rId8" Type="http://schemas.openxmlformats.org/officeDocument/2006/relationships/image" Target="../media/image30.w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4" Type="http://schemas.openxmlformats.org/officeDocument/2006/relationships/image" Target="../media/image31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4" Type="http://schemas.openxmlformats.org/officeDocument/2006/relationships/image" Target="../media/image31.emf"/><Relationship Id="rId5" Type="http://schemas.openxmlformats.org/officeDocument/2006/relationships/oleObject" Target="../embeddings/oleObject39.bin"/><Relationship Id="rId6" Type="http://schemas.openxmlformats.org/officeDocument/2006/relationships/image" Target="../media/image32.emf"/><Relationship Id="rId7" Type="http://schemas.openxmlformats.org/officeDocument/2006/relationships/oleObject" Target="../embeddings/oleObject40.bin"/><Relationship Id="rId8" Type="http://schemas.openxmlformats.org/officeDocument/2006/relationships/image" Target="../media/image33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35.gif"/><Relationship Id="rId5" Type="http://schemas.openxmlformats.org/officeDocument/2006/relationships/oleObject" Target="../embeddings/oleObject41.bin"/><Relationship Id="rId6" Type="http://schemas.openxmlformats.org/officeDocument/2006/relationships/image" Target="../media/image34.w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4" Type="http://schemas.openxmlformats.org/officeDocument/2006/relationships/image" Target="../media/image37.e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4" Type="http://schemas.openxmlformats.org/officeDocument/2006/relationships/image" Target="../media/image38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4" Type="http://schemas.openxmlformats.org/officeDocument/2006/relationships/image" Target="../media/image39.emf"/><Relationship Id="rId5" Type="http://schemas.openxmlformats.org/officeDocument/2006/relationships/oleObject" Target="../embeddings/oleObject45.bin"/><Relationship Id="rId6" Type="http://schemas.openxmlformats.org/officeDocument/2006/relationships/image" Target="../media/image40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4" Type="http://schemas.openxmlformats.org/officeDocument/2006/relationships/image" Target="../media/image41.emf"/><Relationship Id="rId5" Type="http://schemas.openxmlformats.org/officeDocument/2006/relationships/oleObject" Target="../embeddings/oleObject47.bin"/><Relationship Id="rId6" Type="http://schemas.openxmlformats.org/officeDocument/2006/relationships/image" Target="../media/image40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jpeg"/><Relationship Id="rId12" Type="http://schemas.openxmlformats.org/officeDocument/2006/relationships/image" Target="../media/image52.png"/><Relationship Id="rId13" Type="http://schemas.openxmlformats.org/officeDocument/2006/relationships/image" Target="../media/image53.jpeg"/><Relationship Id="rId14" Type="http://schemas.openxmlformats.org/officeDocument/2006/relationships/image" Target="../media/image54.jpg"/><Relationship Id="rId15" Type="http://schemas.openxmlformats.org/officeDocument/2006/relationships/image" Target="../media/image55.jpg"/><Relationship Id="rId16" Type="http://schemas.openxmlformats.org/officeDocument/2006/relationships/image" Target="../media/image56.jpg"/><Relationship Id="rId17" Type="http://schemas.openxmlformats.org/officeDocument/2006/relationships/image" Target="../media/image57.jpg"/><Relationship Id="rId18" Type="http://schemas.openxmlformats.org/officeDocument/2006/relationships/image" Target="../media/image58.png"/><Relationship Id="rId19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2.png"/><Relationship Id="rId4" Type="http://schemas.openxmlformats.org/officeDocument/2006/relationships/image" Target="../media/image44.jpeg"/><Relationship Id="rId5" Type="http://schemas.openxmlformats.org/officeDocument/2006/relationships/image" Target="../media/image45.jpe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48.jpg"/><Relationship Id="rId9" Type="http://schemas.openxmlformats.org/officeDocument/2006/relationships/image" Target="../media/image49.JPG"/><Relationship Id="rId10" Type="http://schemas.openxmlformats.org/officeDocument/2006/relationships/image" Target="../media/image50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4" Type="http://schemas.openxmlformats.org/officeDocument/2006/relationships/image" Target="../media/image61.e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4" Type="http://schemas.openxmlformats.org/officeDocument/2006/relationships/image" Target="../media/image61.e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4" Type="http://schemas.openxmlformats.org/officeDocument/2006/relationships/image" Target="../media/image61.emf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4" Type="http://schemas.openxmlformats.org/officeDocument/2006/relationships/image" Target="../media/image61.emf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4" Type="http://schemas.openxmlformats.org/officeDocument/2006/relationships/image" Target="../media/image62.emf"/><Relationship Id="rId5" Type="http://schemas.openxmlformats.org/officeDocument/2006/relationships/image" Target="../media/image63.JPG"/><Relationship Id="rId6" Type="http://schemas.openxmlformats.org/officeDocument/2006/relationships/image" Target="../media/image64.jpeg"/><Relationship Id="rId7" Type="http://schemas.openxmlformats.org/officeDocument/2006/relationships/image" Target="../media/image53.jpeg"/><Relationship Id="rId8" Type="http://schemas.openxmlformats.org/officeDocument/2006/relationships/image" Target="../media/image65.jpeg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4" Type="http://schemas.openxmlformats.org/officeDocument/2006/relationships/image" Target="../media/image62.emf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oleObject" Target="../embeddings/oleObject54.bin"/><Relationship Id="rId5" Type="http://schemas.openxmlformats.org/officeDocument/2006/relationships/image" Target="../media/image62.emf"/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68.png"/><Relationship Id="rId5" Type="http://schemas.openxmlformats.org/officeDocument/2006/relationships/oleObject" Target="../embeddings/oleObject55.bin"/><Relationship Id="rId6" Type="http://schemas.openxmlformats.org/officeDocument/2006/relationships/image" Target="../media/image62.emf"/><Relationship Id="rId1" Type="http://schemas.openxmlformats.org/officeDocument/2006/relationships/vmlDrawing" Target="../drawings/vmlDrawing29.vml"/><Relationship Id="rId2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4" Type="http://schemas.openxmlformats.org/officeDocument/2006/relationships/image" Target="../media/image62.emf"/><Relationship Id="rId5" Type="http://schemas.openxmlformats.org/officeDocument/2006/relationships/image" Target="../media/image70.png"/><Relationship Id="rId1" Type="http://schemas.openxmlformats.org/officeDocument/2006/relationships/vmlDrawing" Target="../drawings/vmlDrawing30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4" Type="http://schemas.openxmlformats.org/officeDocument/2006/relationships/image" Target="../media/image71.wmf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1" Type="http://schemas.openxmlformats.org/officeDocument/2006/relationships/vmlDrawing" Target="../drawings/vmlDrawing31.vml"/><Relationship Id="rId2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6.jp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8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oleObject58.bin"/><Relationship Id="rId5" Type="http://schemas.openxmlformats.org/officeDocument/2006/relationships/image" Target="../media/image79.emf"/><Relationship Id="rId1" Type="http://schemas.openxmlformats.org/officeDocument/2006/relationships/vmlDrawing" Target="../drawings/vmlDrawing32.vml"/><Relationship Id="rId2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oleObject" Target="../embeddings/oleObject59.bin"/><Relationship Id="rId5" Type="http://schemas.openxmlformats.org/officeDocument/2006/relationships/image" Target="../media/image80.emf"/><Relationship Id="rId1" Type="http://schemas.openxmlformats.org/officeDocument/2006/relationships/vmlDrawing" Target="../drawings/vmlDrawing33.vml"/><Relationship Id="rId2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oleObject" Target="../embeddings/oleObject60.bin"/><Relationship Id="rId5" Type="http://schemas.openxmlformats.org/officeDocument/2006/relationships/image" Target="../media/image81.emf"/><Relationship Id="rId6" Type="http://schemas.openxmlformats.org/officeDocument/2006/relationships/image" Target="../media/image82.png"/><Relationship Id="rId1" Type="http://schemas.openxmlformats.org/officeDocument/2006/relationships/vmlDrawing" Target="../drawings/vmlDrawing34.vml"/><Relationship Id="rId2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6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jpeg"/><Relationship Id="rId3" Type="http://schemas.openxmlformats.org/officeDocument/2006/relationships/image" Target="../media/image85.jpe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6.jpeg"/><Relationship Id="rId3" Type="http://schemas.openxmlformats.org/officeDocument/2006/relationships/image" Target="../media/image87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4" Type="http://schemas.openxmlformats.org/officeDocument/2006/relationships/image" Target="../media/image88.wmf"/><Relationship Id="rId5" Type="http://schemas.openxmlformats.org/officeDocument/2006/relationships/image" Target="../media/image2.jpeg"/><Relationship Id="rId1" Type="http://schemas.openxmlformats.org/officeDocument/2006/relationships/vmlDrawing" Target="../drawings/vmlDrawing35.vml"/><Relationship Id="rId2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4" Type="http://schemas.openxmlformats.org/officeDocument/2006/relationships/image" Target="../media/image62.emf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1" Type="http://schemas.openxmlformats.org/officeDocument/2006/relationships/vmlDrawing" Target="../drawings/vmlDrawing36.vml"/><Relationship Id="rId2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4" Type="http://schemas.openxmlformats.org/officeDocument/2006/relationships/image" Target="../media/image62.emf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1" Type="http://schemas.openxmlformats.org/officeDocument/2006/relationships/vmlDrawing" Target="../drawings/vmlDrawing37.vml"/><Relationship Id="rId2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oleObject64.bin"/><Relationship Id="rId5" Type="http://schemas.openxmlformats.org/officeDocument/2006/relationships/image" Target="../media/image88.wmf"/><Relationship Id="rId6" Type="http://schemas.openxmlformats.org/officeDocument/2006/relationships/oleObject" Target="../embeddings/oleObject65.bin"/><Relationship Id="rId7" Type="http://schemas.openxmlformats.org/officeDocument/2006/relationships/image" Target="../media/image89.emf"/><Relationship Id="rId8" Type="http://schemas.openxmlformats.org/officeDocument/2006/relationships/oleObject" Target="../embeddings/oleObject66.bin"/><Relationship Id="rId9" Type="http://schemas.openxmlformats.org/officeDocument/2006/relationships/image" Target="../media/image90.emf"/><Relationship Id="rId10" Type="http://schemas.openxmlformats.org/officeDocument/2006/relationships/oleObject" Target="../embeddings/oleObject67.bin"/><Relationship Id="rId11" Type="http://schemas.openxmlformats.org/officeDocument/2006/relationships/image" Target="../media/image91.emf"/><Relationship Id="rId1" Type="http://schemas.openxmlformats.org/officeDocument/2006/relationships/vmlDrawing" Target="../drawings/vmlDrawing38.vml"/><Relationship Id="rId2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4" Type="http://schemas.openxmlformats.org/officeDocument/2006/relationships/image" Target="../media/image88.wmf"/><Relationship Id="rId1" Type="http://schemas.openxmlformats.org/officeDocument/2006/relationships/vmlDrawing" Target="../drawings/vmlDrawing39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5.bin"/><Relationship Id="rId7" Type="http://schemas.openxmlformats.org/officeDocument/2006/relationships/image" Target="../media/image9.emf"/><Relationship Id="rId8" Type="http://schemas.openxmlformats.org/officeDocument/2006/relationships/oleObject" Target="../embeddings/oleObject6.bin"/><Relationship Id="rId9" Type="http://schemas.openxmlformats.org/officeDocument/2006/relationships/image" Target="../media/image6.emf"/><Relationship Id="rId10" Type="http://schemas.openxmlformats.org/officeDocument/2006/relationships/oleObject" Target="../embeddings/oleObject7.bin"/><Relationship Id="rId11" Type="http://schemas.openxmlformats.org/officeDocument/2006/relationships/image" Target="../media/image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emf"/><Relationship Id="rId12" Type="http://schemas.openxmlformats.org/officeDocument/2006/relationships/oleObject" Target="../embeddings/oleObject12.bin"/><Relationship Id="rId13" Type="http://schemas.openxmlformats.org/officeDocument/2006/relationships/image" Target="../media/image1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4" Type="http://schemas.openxmlformats.org/officeDocument/2006/relationships/oleObject" Target="../embeddings/oleObject8.bin"/><Relationship Id="rId5" Type="http://schemas.openxmlformats.org/officeDocument/2006/relationships/image" Target="../media/image5.emf"/><Relationship Id="rId6" Type="http://schemas.openxmlformats.org/officeDocument/2006/relationships/oleObject" Target="../embeddings/oleObject9.bin"/><Relationship Id="rId7" Type="http://schemas.openxmlformats.org/officeDocument/2006/relationships/image" Target="../media/image9.emf"/><Relationship Id="rId8" Type="http://schemas.openxmlformats.org/officeDocument/2006/relationships/oleObject" Target="../embeddings/oleObject10.bin"/><Relationship Id="rId9" Type="http://schemas.openxmlformats.org/officeDocument/2006/relationships/image" Target="../media/image6.emf"/><Relationship Id="rId10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night-sk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7340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solidFill>
                  <a:srgbClr val="00FFFF"/>
                </a:solidFill>
              </a:rPr>
              <a:t>Tests of </a:t>
            </a:r>
            <a:r>
              <a:rPr lang="en-GB" sz="3200" b="1" dirty="0">
                <a:solidFill>
                  <a:srgbClr val="00FFFF"/>
                </a:solidFill>
              </a:rPr>
              <a:t>Lorentz</a:t>
            </a:r>
            <a:r>
              <a:rPr lang="en-GB" sz="3200" b="1" dirty="0" smtClean="0">
                <a:solidFill>
                  <a:srgbClr val="00FFFF"/>
                </a:solidFill>
              </a:rPr>
              <a:t> and CPT Violation with </a:t>
            </a:r>
            <a:br>
              <a:rPr lang="en-GB" sz="3200" b="1" dirty="0" smtClean="0">
                <a:solidFill>
                  <a:srgbClr val="00FFFF"/>
                </a:solidFill>
              </a:rPr>
            </a:br>
            <a:r>
              <a:rPr lang="en-GB" sz="3200" b="1" dirty="0" smtClean="0">
                <a:solidFill>
                  <a:srgbClr val="00FFFF"/>
                </a:solidFill>
              </a:rPr>
              <a:t>Neutrino Oscillation Experiments</a:t>
            </a:r>
            <a:endParaRPr lang="en-US" sz="3200" b="1" dirty="0">
              <a:solidFill>
                <a:srgbClr val="00FFFF"/>
              </a:solidFill>
            </a:endParaRPr>
          </a:p>
        </p:txBody>
      </p:sp>
      <p:pic>
        <p:nvPicPr>
          <p:cNvPr id="18" name="Picture 7" descr="Earth-13-june"/>
          <p:cNvPicPr>
            <a:picLocks noChangeAspect="1" noChangeArrowheads="1" noCrop="1"/>
          </p:cNvPicPr>
          <p:nvPr/>
        </p:nvPicPr>
        <p:blipFill>
          <a:blip r:embed="rId4">
            <a:alphaModFix/>
            <a:lum/>
          </a:blip>
          <a:srcRect/>
          <a:stretch>
            <a:fillRect/>
          </a:stretch>
        </p:blipFill>
        <p:spPr bwMode="auto">
          <a:xfrm>
            <a:off x="3900751" y="2815756"/>
            <a:ext cx="1560012" cy="1559029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860289" y="5633755"/>
            <a:ext cx="7642027" cy="776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912624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4663" algn="l"/>
              </a:tabLst>
            </a:pPr>
            <a:r>
              <a:rPr lang="en-GB" dirty="0">
                <a:solidFill>
                  <a:srgbClr val="00FFFF"/>
                </a:solidFill>
              </a:rPr>
              <a:t>Teppei Katori</a:t>
            </a:r>
            <a:endParaRPr lang="en-GB" dirty="0" smtClean="0">
              <a:solidFill>
                <a:srgbClr val="00FFFF"/>
              </a:solidFill>
            </a:endParaRPr>
          </a:p>
          <a:p>
            <a:pPr algn="ctr" defTabSz="912624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4663" algn="l"/>
              </a:tabLst>
            </a:pPr>
            <a:r>
              <a:rPr lang="en-GB" dirty="0" smtClean="0">
                <a:solidFill>
                  <a:srgbClr val="00FFFF"/>
                </a:solidFill>
              </a:rPr>
              <a:t>Queen Mary University of London</a:t>
            </a:r>
          </a:p>
          <a:p>
            <a:pPr algn="ctr" defTabSz="912624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4663" algn="l"/>
              </a:tabLst>
            </a:pPr>
            <a:r>
              <a:rPr lang="en-GB" dirty="0" smtClean="0">
                <a:solidFill>
                  <a:srgbClr val="00FFFF"/>
                </a:solidFill>
              </a:rPr>
              <a:t>Cavendish HEP seminar, Univ. Cambridge, Cambridge, UK, Nov. 11, 2014</a:t>
            </a:r>
            <a:endParaRPr lang="en-GB" dirty="0">
              <a:solidFill>
                <a:srgbClr val="00FFFF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2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844800" y="6356351"/>
            <a:ext cx="3517899" cy="365125"/>
          </a:xfrm>
        </p:spPr>
        <p:txBody>
          <a:bodyPr/>
          <a:lstStyle/>
          <a:p>
            <a:r>
              <a:rPr lang="en-US" dirty="0" smtClean="0"/>
              <a:t>Teppei Katori, Queen Mary University of London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61" name="Text Box 5"/>
          <p:cNvSpPr txBox="1">
            <a:spLocks noChangeArrowheads="1"/>
          </p:cNvSpPr>
          <p:nvPr/>
        </p:nvSpPr>
        <p:spPr bwMode="auto">
          <a:xfrm>
            <a:off x="7059666" y="5119028"/>
            <a:ext cx="447981" cy="47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23" tIns="40811" rIns="81623" bIns="40811">
            <a:spAutoFit/>
          </a:bodyPr>
          <a:lstStyle/>
          <a:p>
            <a:pPr hangingPunct="0">
              <a:lnSpc>
                <a:spcPct val="11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200" dirty="0">
                <a:solidFill>
                  <a:srgbClr val="A50021"/>
                </a:solidFill>
              </a:rPr>
              <a:t>a</a:t>
            </a:r>
            <a:r>
              <a:rPr lang="en-GB" sz="2200" baseline="33000" dirty="0">
                <a:solidFill>
                  <a:srgbClr val="A50021"/>
                </a:solidFill>
                <a:latin typeface="Symbol" pitchFamily="18" charset="2"/>
              </a:rPr>
              <a:t>m</a:t>
            </a:r>
          </a:p>
        </p:txBody>
      </p:sp>
      <p:sp>
        <p:nvSpPr>
          <p:cNvPr id="352262" name="Line 6"/>
          <p:cNvSpPr>
            <a:spLocks noChangeShapeType="1"/>
          </p:cNvSpPr>
          <p:nvPr/>
        </p:nvSpPr>
        <p:spPr bwMode="auto">
          <a:xfrm>
            <a:off x="4911950" y="5401179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52263" name="Line 7"/>
          <p:cNvSpPr>
            <a:spLocks noChangeShapeType="1"/>
          </p:cNvSpPr>
          <p:nvPr/>
        </p:nvSpPr>
        <p:spPr bwMode="auto">
          <a:xfrm flipV="1">
            <a:off x="5923146" y="4312881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52267" name="AutoShape 11"/>
          <p:cNvSpPr>
            <a:spLocks noChangeArrowheads="1"/>
          </p:cNvSpPr>
          <p:nvPr/>
        </p:nvSpPr>
        <p:spPr bwMode="auto">
          <a:xfrm>
            <a:off x="6749968" y="4013456"/>
            <a:ext cx="1768877" cy="819102"/>
          </a:xfrm>
          <a:prstGeom prst="roundRect">
            <a:avLst>
              <a:gd name="adj" fmla="val 241"/>
            </a:avLst>
          </a:prstGeom>
          <a:solidFill>
            <a:srgbClr val="D7E4BD"/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7024003" y="3948676"/>
            <a:ext cx="1565774" cy="814784"/>
            <a:chOff x="4802" y="2743"/>
            <a:chExt cx="1087" cy="566"/>
          </a:xfrm>
        </p:grpSpPr>
        <p:sp>
          <p:nvSpPr>
            <p:cNvPr id="352269" name="Text Box 13"/>
            <p:cNvSpPr txBox="1">
              <a:spLocks noChangeArrowheads="1"/>
            </p:cNvSpPr>
            <p:nvPr/>
          </p:nvSpPr>
          <p:spPr bwMode="auto">
            <a:xfrm>
              <a:off x="5555" y="2743"/>
              <a:ext cx="334" cy="33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>
              <a:spAutoFit/>
            </a:bodyPr>
            <a:lstStyle/>
            <a:p>
              <a:pPr hangingPunct="0">
                <a:lnSpc>
                  <a:spcPct val="119000"/>
                </a:lnSpc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sz="2200" dirty="0">
                  <a:solidFill>
                    <a:srgbClr val="A50021"/>
                  </a:solidFill>
                </a:rPr>
                <a:t>a</a:t>
              </a:r>
              <a:r>
                <a:rPr lang="en-GB" sz="2200" baseline="33000" dirty="0">
                  <a:solidFill>
                    <a:srgbClr val="A50021"/>
                  </a:solidFill>
                  <a:latin typeface="Symbol" pitchFamily="18" charset="2"/>
                </a:rPr>
                <a:t>m</a:t>
              </a:r>
            </a:p>
          </p:txBody>
        </p:sp>
        <p:sp>
          <p:nvSpPr>
            <p:cNvPr id="352270" name="Line 14"/>
            <p:cNvSpPr>
              <a:spLocks noChangeShapeType="1"/>
            </p:cNvSpPr>
            <p:nvPr/>
          </p:nvSpPr>
          <p:spPr bwMode="auto">
            <a:xfrm flipV="1">
              <a:off x="4802" y="2876"/>
              <a:ext cx="246" cy="193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1" name="Line 15"/>
            <p:cNvSpPr>
              <a:spLocks noChangeShapeType="1"/>
            </p:cNvSpPr>
            <p:nvPr/>
          </p:nvSpPr>
          <p:spPr bwMode="auto">
            <a:xfrm flipV="1">
              <a:off x="4865" y="3117"/>
              <a:ext cx="246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2" name="Line 16"/>
            <p:cNvSpPr>
              <a:spLocks noChangeShapeType="1"/>
            </p:cNvSpPr>
            <p:nvPr/>
          </p:nvSpPr>
          <p:spPr bwMode="auto">
            <a:xfrm flipV="1">
              <a:off x="5098" y="2861"/>
              <a:ext cx="247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3" name="Line 17"/>
            <p:cNvSpPr>
              <a:spLocks noChangeShapeType="1"/>
            </p:cNvSpPr>
            <p:nvPr/>
          </p:nvSpPr>
          <p:spPr bwMode="auto">
            <a:xfrm flipV="1">
              <a:off x="5183" y="3117"/>
              <a:ext cx="246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4" name="Line 18"/>
            <p:cNvSpPr>
              <a:spLocks noChangeShapeType="1"/>
            </p:cNvSpPr>
            <p:nvPr/>
          </p:nvSpPr>
          <p:spPr bwMode="auto">
            <a:xfrm flipV="1">
              <a:off x="5352" y="2876"/>
              <a:ext cx="247" cy="193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5" name="Line 19"/>
            <p:cNvSpPr>
              <a:spLocks noChangeShapeType="1"/>
            </p:cNvSpPr>
            <p:nvPr/>
          </p:nvSpPr>
          <p:spPr bwMode="auto">
            <a:xfrm flipV="1">
              <a:off x="5500" y="3117"/>
              <a:ext cx="247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52276" name="Text Box 20"/>
          <p:cNvSpPr txBox="1">
            <a:spLocks noChangeArrowheads="1"/>
          </p:cNvSpPr>
          <p:nvPr/>
        </p:nvSpPr>
        <p:spPr bwMode="auto">
          <a:xfrm>
            <a:off x="4692316" y="4045321"/>
            <a:ext cx="939858" cy="4745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23" tIns="40811" rIns="81623" bIns="40811">
            <a:spAutoFit/>
          </a:bodyPr>
          <a:lstStyle/>
          <a:p>
            <a:pPr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6514" algn="l"/>
              </a:tabLst>
            </a:pPr>
            <a:r>
              <a:rPr lang="en-GB" sz="2200" dirty="0" smtClean="0">
                <a:solidFill>
                  <a:srgbClr val="A50021"/>
                </a:solidFill>
              </a:rPr>
              <a:t>SLSB</a:t>
            </a:r>
            <a:endParaRPr lang="en-GB" sz="2200" dirty="0">
              <a:solidFill>
                <a:srgbClr val="A50021"/>
              </a:solidFill>
            </a:endParaRPr>
          </a:p>
        </p:txBody>
      </p:sp>
      <p:pic>
        <p:nvPicPr>
          <p:cNvPr id="352281" name="Picture 25" descr="einste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232" y="4561926"/>
            <a:ext cx="1319456" cy="1717379"/>
          </a:xfrm>
          <a:prstGeom prst="rect">
            <a:avLst/>
          </a:prstGeom>
          <a:noFill/>
        </p:spPr>
      </p:pic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5280704" y="4956362"/>
            <a:ext cx="1322336" cy="876683"/>
            <a:chOff x="3221" y="1369"/>
            <a:chExt cx="918" cy="609"/>
          </a:xfrm>
        </p:grpSpPr>
        <p:sp>
          <p:nvSpPr>
            <p:cNvPr id="352317" name="Freeform 61"/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318" name="Freeform 62"/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" name="Group 63"/>
          <p:cNvGrpSpPr>
            <a:grpSpLocks/>
          </p:cNvGrpSpPr>
          <p:nvPr/>
        </p:nvGrpSpPr>
        <p:grpSpPr bwMode="auto">
          <a:xfrm>
            <a:off x="5806470" y="5301853"/>
            <a:ext cx="227592" cy="165547"/>
            <a:chOff x="3887" y="1891"/>
            <a:chExt cx="158" cy="115"/>
          </a:xfrm>
        </p:grpSpPr>
        <p:sp>
          <p:nvSpPr>
            <p:cNvPr id="352320" name="Oval 64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52325" name="Text Box 69"/>
          <p:cNvSpPr txBox="1">
            <a:spLocks noChangeArrowheads="1"/>
          </p:cNvSpPr>
          <p:nvPr/>
        </p:nvSpPr>
        <p:spPr bwMode="auto">
          <a:xfrm>
            <a:off x="7267810" y="1"/>
            <a:ext cx="1876190" cy="40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</a:tabLst>
            </a:pPr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Samuel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</a:tabLst>
            </a:pPr>
            <a:r>
              <a:rPr lang="en-GB" sz="1400" dirty="0">
                <a:solidFill>
                  <a:srgbClr val="000090"/>
                </a:solidFill>
              </a:rPr>
              <a:t>PRD39(1989)683</a:t>
            </a: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1. Spontaneous Lorentz symmetry </a:t>
            </a:r>
            <a:r>
              <a:rPr lang="en-US" sz="2400" dirty="0" smtClean="0">
                <a:solidFill>
                  <a:srgbClr val="000090"/>
                </a:solidFill>
              </a:rPr>
              <a:t>breaking (SLSB) </a:t>
            </a:r>
            <a:endParaRPr lang="en-US" sz="2400" dirty="0">
              <a:solidFill>
                <a:srgbClr val="000090"/>
              </a:solidFill>
            </a:endParaRPr>
          </a:p>
        </p:txBody>
      </p:sp>
      <p:graphicFrame>
        <p:nvGraphicFramePr>
          <p:cNvPr id="160974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775965"/>
              </p:ext>
            </p:extLst>
          </p:nvPr>
        </p:nvGraphicFramePr>
        <p:xfrm>
          <a:off x="3879078" y="1068674"/>
          <a:ext cx="12223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58" name="Equation" r:id="rId4" imgW="1346200" imgH="406400" progId="Equation.3">
                  <p:embed/>
                </p:oleObj>
              </mc:Choice>
              <mc:Fallback>
                <p:oleObj name="Equation" r:id="rId4" imgW="13462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9078" y="1068674"/>
                        <a:ext cx="12223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974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310773"/>
              </p:ext>
            </p:extLst>
          </p:nvPr>
        </p:nvGraphicFramePr>
        <p:xfrm>
          <a:off x="5150665" y="1132174"/>
          <a:ext cx="714375" cy="19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59" name="Equation" r:id="rId6" imgW="787400" imgH="215900" progId="Equation.3">
                  <p:embed/>
                </p:oleObj>
              </mc:Choice>
              <mc:Fallback>
                <p:oleObj name="Equation" r:id="rId6" imgW="787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0665" y="1132174"/>
                        <a:ext cx="714375" cy="19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9747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4543140"/>
              </p:ext>
            </p:extLst>
          </p:nvPr>
        </p:nvGraphicFramePr>
        <p:xfrm>
          <a:off x="5950562" y="1043275"/>
          <a:ext cx="979487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60" name="Equation" r:id="rId8" imgW="1079500" imgH="406400" progId="Equation.3">
                  <p:embed/>
                </p:oleObj>
              </mc:Choice>
              <mc:Fallback>
                <p:oleObj name="Equation" r:id="rId8" imgW="1079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0562" y="1043275"/>
                        <a:ext cx="979487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>
            <a:off x="4925514" y="3320643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 flipV="1">
            <a:off x="5936658" y="2232345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7" name="Group 19"/>
          <p:cNvGrpSpPr>
            <a:grpSpLocks/>
          </p:cNvGrpSpPr>
          <p:nvPr/>
        </p:nvGrpSpPr>
        <p:grpSpPr bwMode="auto">
          <a:xfrm>
            <a:off x="5294216" y="2875878"/>
            <a:ext cx="1322336" cy="876683"/>
            <a:chOff x="3221" y="1369"/>
            <a:chExt cx="918" cy="609"/>
          </a:xfrm>
        </p:grpSpPr>
        <p:sp>
          <p:nvSpPr>
            <p:cNvPr id="38" name="Freeform 20"/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9" name="Freeform 21"/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1" name="AutoShape 22"/>
          <p:cNvSpPr>
            <a:spLocks noChangeArrowheads="1"/>
          </p:cNvSpPr>
          <p:nvPr/>
        </p:nvSpPr>
        <p:spPr bwMode="auto">
          <a:xfrm>
            <a:off x="6763483" y="1932920"/>
            <a:ext cx="1768877" cy="819102"/>
          </a:xfrm>
          <a:prstGeom prst="roundRect">
            <a:avLst>
              <a:gd name="adj" fmla="val 241"/>
            </a:avLst>
          </a:prstGeom>
          <a:solidFill>
            <a:schemeClr val="accent3">
              <a:lumMod val="40000"/>
              <a:lumOff val="60000"/>
            </a:schemeClr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4792320" y="1969750"/>
            <a:ext cx="780726" cy="4848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2981" algn="l"/>
              </a:tabLst>
            </a:pPr>
            <a:r>
              <a:rPr lang="en-GB" sz="2200" dirty="0">
                <a:solidFill>
                  <a:srgbClr val="A50021"/>
                </a:solidFill>
              </a:rPr>
              <a:t>SSB</a:t>
            </a:r>
          </a:p>
        </p:txBody>
      </p:sp>
      <p:grpSp>
        <p:nvGrpSpPr>
          <p:cNvPr id="43" name="Group 32"/>
          <p:cNvGrpSpPr>
            <a:grpSpLocks/>
          </p:cNvGrpSpPr>
          <p:nvPr/>
        </p:nvGrpSpPr>
        <p:grpSpPr bwMode="auto">
          <a:xfrm>
            <a:off x="6207654" y="3635726"/>
            <a:ext cx="227592" cy="165547"/>
            <a:chOff x="3887" y="1891"/>
            <a:chExt cx="158" cy="115"/>
          </a:xfrm>
        </p:grpSpPr>
        <p:sp>
          <p:nvSpPr>
            <p:cNvPr id="44" name="Oval 33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7073176" y="3038518"/>
            <a:ext cx="303935" cy="4848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6798853" y="1808300"/>
            <a:ext cx="303935" cy="4698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6749971" y="1928048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6750727" y="3899122"/>
            <a:ext cx="303935" cy="4698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50" name="Text Box 39"/>
          <p:cNvSpPr txBox="1">
            <a:spLocks noChangeArrowheads="1"/>
          </p:cNvSpPr>
          <p:nvPr/>
        </p:nvSpPr>
        <p:spPr bwMode="auto">
          <a:xfrm>
            <a:off x="176074" y="1635004"/>
            <a:ext cx="4567651" cy="229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e.g.) SSB of scalar field in Standard Model (SM)</a:t>
            </a: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 - If the scalar field has Mexican hat potential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009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9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e.g</a:t>
            </a:r>
            <a:r>
              <a:rPr lang="en-GB" sz="1600" dirty="0">
                <a:solidFill>
                  <a:srgbClr val="000090"/>
                </a:solidFill>
              </a:rPr>
              <a:t>.) SLSB in string field theory</a:t>
            </a: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 - There are many Lorentz </a:t>
            </a:r>
            <a:r>
              <a:rPr lang="en-GB" sz="1600" dirty="0">
                <a:solidFill>
                  <a:srgbClr val="000000"/>
                </a:solidFill>
              </a:rPr>
              <a:t>vector </a:t>
            </a:r>
            <a:r>
              <a:rPr lang="en-GB" sz="1600" dirty="0" smtClean="0">
                <a:solidFill>
                  <a:srgbClr val="000000"/>
                </a:solidFill>
              </a:rPr>
              <a:t>fields</a:t>
            </a: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 - If any of vector </a:t>
            </a:r>
            <a:r>
              <a:rPr lang="en-GB" sz="1600" dirty="0"/>
              <a:t>field has </a:t>
            </a:r>
            <a:r>
              <a:rPr lang="en-GB" sz="1600" dirty="0" smtClean="0"/>
              <a:t>Mexican hat potential</a:t>
            </a:r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763476" y="1073833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vacuum </a:t>
            </a:r>
            <a:r>
              <a:rPr lang="en-GB" sz="1600" dirty="0">
                <a:solidFill>
                  <a:srgbClr val="000090"/>
                </a:solidFill>
              </a:rPr>
              <a:t>Lagrangian for fermion</a:t>
            </a:r>
          </a:p>
        </p:txBody>
      </p:sp>
      <p:sp>
        <p:nvSpPr>
          <p:cNvPr id="51" name="Rectangle 18"/>
          <p:cNvSpPr>
            <a:spLocks noChangeArrowheads="1"/>
          </p:cNvSpPr>
          <p:nvPr/>
        </p:nvSpPr>
        <p:spPr bwMode="auto">
          <a:xfrm>
            <a:off x="2104528" y="4819829"/>
            <a:ext cx="2120348" cy="914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27" tIns="41464" rIns="82927" bIns="41464">
            <a:spAutoFit/>
          </a:bodyPr>
          <a:lstStyle/>
          <a:p>
            <a:pPr defTabSz="829280"/>
            <a:r>
              <a:rPr lang="en-GB" dirty="0">
                <a:solidFill>
                  <a:srgbClr val="FF0000"/>
                </a:solidFill>
              </a:rPr>
              <a:t>Lorentz symmetry is spontaneously broken!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5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9602043"/>
              </p:ext>
            </p:extLst>
          </p:nvPr>
        </p:nvGraphicFramePr>
        <p:xfrm>
          <a:off x="346075" y="2127989"/>
          <a:ext cx="409257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61" name="Equation" r:id="rId10" imgW="4508500" imgH="723900" progId="Equation.3">
                  <p:embed/>
                </p:oleObj>
              </mc:Choice>
              <mc:Fallback>
                <p:oleObj name="Equation" r:id="rId10" imgW="4508500" imgH="723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5" y="2127989"/>
                        <a:ext cx="4092575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5778091"/>
              </p:ext>
            </p:extLst>
          </p:nvPr>
        </p:nvGraphicFramePr>
        <p:xfrm>
          <a:off x="1420813" y="2835275"/>
          <a:ext cx="1625600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62" name="Equation" r:id="rId12" imgW="1790700" imgH="406400" progId="Equation.3">
                  <p:embed/>
                </p:oleObj>
              </mc:Choice>
              <mc:Fallback>
                <p:oleObj name="Equation" r:id="rId12" imgW="17907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2835275"/>
                        <a:ext cx="1625600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5831748"/>
              </p:ext>
            </p:extLst>
          </p:nvPr>
        </p:nvGraphicFramePr>
        <p:xfrm>
          <a:off x="1351865" y="4011613"/>
          <a:ext cx="172878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863" name="Equation" r:id="rId14" imgW="1905000" imgH="393700" progId="Equation.3">
                  <p:embed/>
                </p:oleObj>
              </mc:Choice>
              <mc:Fallback>
                <p:oleObj name="Equation" r:id="rId14" imgW="1905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1865" y="4011613"/>
                        <a:ext cx="1728788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708526" y="989263"/>
            <a:ext cx="6430211" cy="5080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837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6425E-6 -7.56303E-7 C 0.0052 0.00063 0.01056 -0.00042 0.01544 0.0021 C 0.01718 0.00294 0.01702 0.00651 0.01718 0.00903 C 0.01812 0.01954 0.01796 0.03046 0.01875 0.04097 C 0.01907 0.04412 0.01907 0.04769 0.02048 0.05021 C 0.02159 0.0521 0.02411 0.05147 0.02568 0.05252 C 0.02742 0.05378 0.02884 0.05588 0.03073 0.05693 C 0.03403 0.05882 0.04112 0.06156 0.04112 0.06156 " pathEditMode="relative" ptsTypes="fffffff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0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84" name="Text Box 32"/>
          <p:cNvSpPr txBox="1">
            <a:spLocks noChangeArrowheads="1"/>
          </p:cNvSpPr>
          <p:nvPr/>
        </p:nvSpPr>
        <p:spPr bwMode="auto">
          <a:xfrm>
            <a:off x="582089" y="965361"/>
            <a:ext cx="8193612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Test of Lorentz violation is to find the coupling of these background fields and ordinary fields (electrons, muons, </a:t>
            </a:r>
            <a:r>
              <a:rPr lang="en-GB" sz="1600" dirty="0" smtClean="0">
                <a:solidFill>
                  <a:srgbClr val="000000"/>
                </a:solidFill>
              </a:rPr>
              <a:t>neutrinos, </a:t>
            </a:r>
            <a:r>
              <a:rPr lang="en-GB" sz="1600" dirty="0" err="1">
                <a:solidFill>
                  <a:srgbClr val="000000"/>
                </a:solidFill>
              </a:rPr>
              <a:t>etc</a:t>
            </a:r>
            <a:r>
              <a:rPr lang="en-GB" sz="1600" dirty="0" smtClean="0">
                <a:solidFill>
                  <a:srgbClr val="000000"/>
                </a:solidFill>
              </a:rPr>
              <a:t>); then </a:t>
            </a:r>
            <a:r>
              <a:rPr lang="en-GB" sz="1600" dirty="0" smtClean="0">
                <a:solidFill>
                  <a:srgbClr val="FF0000"/>
                </a:solidFill>
              </a:rPr>
              <a:t>the </a:t>
            </a:r>
            <a:r>
              <a:rPr lang="en-GB" sz="1600" dirty="0">
                <a:solidFill>
                  <a:srgbClr val="FF0000"/>
                </a:solidFill>
              </a:rPr>
              <a:t>physical quantities</a:t>
            </a:r>
            <a:r>
              <a:rPr lang="en-GB" sz="1600" dirty="0" smtClean="0">
                <a:solidFill>
                  <a:srgbClr val="FF0000"/>
                </a:solidFill>
              </a:rPr>
              <a:t> may </a:t>
            </a:r>
            <a:r>
              <a:rPr lang="en-GB" sz="1600" dirty="0">
                <a:solidFill>
                  <a:srgbClr val="FF0000"/>
                </a:solidFill>
              </a:rPr>
              <a:t>depend on the rotation of the </a:t>
            </a:r>
            <a:r>
              <a:rPr lang="en-GB" sz="1600" dirty="0" smtClean="0">
                <a:solidFill>
                  <a:srgbClr val="FF0000"/>
                </a:solidFill>
              </a:rPr>
              <a:t>earth (sidereal time dependence).</a:t>
            </a:r>
          </a:p>
        </p:txBody>
      </p:sp>
      <p:sp>
        <p:nvSpPr>
          <p:cNvPr id="356374" name="Rectangle 22"/>
          <p:cNvSpPr>
            <a:spLocks noChangeArrowheads="1"/>
          </p:cNvSpPr>
          <p:nvPr/>
        </p:nvSpPr>
        <p:spPr bwMode="auto">
          <a:xfrm>
            <a:off x="2022400" y="1947707"/>
            <a:ext cx="3393709" cy="299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82936" tIns="41469" rIns="82936" bIns="41469">
            <a:spAutoFit/>
          </a:bodyPr>
          <a:lstStyle/>
          <a:p>
            <a:pPr defTabSz="829280"/>
            <a:r>
              <a:rPr lang="en-GB" sz="1400" dirty="0">
                <a:solidFill>
                  <a:srgbClr val="000090"/>
                </a:solidFill>
              </a:rPr>
              <a:t>vacuum Lagrangian for fermion</a:t>
            </a:r>
            <a:endParaRPr lang="en-US" sz="1400" dirty="0">
              <a:solidFill>
                <a:srgbClr val="000090"/>
              </a:solidFill>
            </a:endParaRPr>
          </a:p>
        </p:txBody>
      </p:sp>
      <p:graphicFrame>
        <p:nvGraphicFramePr>
          <p:cNvPr id="356373" name="Object 21"/>
          <p:cNvGraphicFramePr>
            <a:graphicFrameLocks noChangeAspect="1"/>
          </p:cNvGraphicFramePr>
          <p:nvPr/>
        </p:nvGraphicFramePr>
        <p:xfrm>
          <a:off x="2464618" y="2281682"/>
          <a:ext cx="4574881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6282" name="Equation" r:id="rId4" imgW="5041900" imgH="406400" progId="Equation.3">
                  <p:embed/>
                </p:oleObj>
              </mc:Choice>
              <mc:Fallback>
                <p:oleObj name="Equation" r:id="rId4" imgW="50419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4618" y="2281682"/>
                        <a:ext cx="4574881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77" name="AutoShape 25"/>
          <p:cNvSpPr>
            <a:spLocks noChangeArrowheads="1"/>
          </p:cNvSpPr>
          <p:nvPr/>
        </p:nvSpPr>
        <p:spPr bwMode="auto">
          <a:xfrm>
            <a:off x="5712841" y="1569107"/>
            <a:ext cx="1417406" cy="403239"/>
          </a:xfrm>
          <a:prstGeom prst="roundRect">
            <a:avLst>
              <a:gd name="adj" fmla="val 472"/>
            </a:avLst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</a:tabLst>
            </a:pPr>
            <a:r>
              <a:rPr lang="en-GB" sz="1400" dirty="0">
                <a:solidFill>
                  <a:srgbClr val="FF0000"/>
                </a:solidFill>
              </a:rPr>
              <a:t>background </a:t>
            </a:r>
            <a:r>
              <a:rPr lang="en-GB" sz="1400" dirty="0" smtClean="0">
                <a:solidFill>
                  <a:srgbClr val="FF0000"/>
                </a:solidFill>
              </a:rPr>
              <a:t>fields </a:t>
            </a:r>
            <a:r>
              <a:rPr lang="en-GB" sz="1400" dirty="0">
                <a:solidFill>
                  <a:srgbClr val="FF0000"/>
                </a:solidFill>
              </a:rPr>
              <a:t>of the universe</a:t>
            </a:r>
          </a:p>
        </p:txBody>
      </p:sp>
      <p:sp>
        <p:nvSpPr>
          <p:cNvPr id="356378" name="Line 26"/>
          <p:cNvSpPr>
            <a:spLocks noChangeShapeType="1"/>
          </p:cNvSpPr>
          <p:nvPr/>
        </p:nvSpPr>
        <p:spPr bwMode="auto">
          <a:xfrm flipH="1">
            <a:off x="5273502" y="2000970"/>
            <a:ext cx="871475" cy="27927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  <p:sp>
        <p:nvSpPr>
          <p:cNvPr id="356385" name="Rectangle 33"/>
          <p:cNvSpPr>
            <a:spLocks noChangeArrowheads="1"/>
          </p:cNvSpPr>
          <p:nvPr/>
        </p:nvSpPr>
        <p:spPr bwMode="auto">
          <a:xfrm>
            <a:off x="5031508" y="2297516"/>
            <a:ext cx="269363" cy="300866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 algn="ctr" defTabSz="829280"/>
            <a:endParaRPr lang="en-US" sz="1600" dirty="0"/>
          </a:p>
        </p:txBody>
      </p:sp>
      <p:sp>
        <p:nvSpPr>
          <p:cNvPr id="356394" name="Rectangle 42"/>
          <p:cNvSpPr>
            <a:spLocks noChangeArrowheads="1"/>
          </p:cNvSpPr>
          <p:nvPr/>
        </p:nvSpPr>
        <p:spPr bwMode="auto">
          <a:xfrm>
            <a:off x="6061431" y="2313352"/>
            <a:ext cx="331306" cy="300866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 algn="ctr" defTabSz="829280"/>
            <a:endParaRPr lang="en-US" sz="1600" dirty="0"/>
          </a:p>
        </p:txBody>
      </p:sp>
      <p:sp>
        <p:nvSpPr>
          <p:cNvPr id="356395" name="Line 43"/>
          <p:cNvSpPr>
            <a:spLocks noChangeShapeType="1"/>
          </p:cNvSpPr>
          <p:nvPr/>
        </p:nvSpPr>
        <p:spPr bwMode="auto">
          <a:xfrm flipH="1">
            <a:off x="6234285" y="2003849"/>
            <a:ext cx="76345" cy="31094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  <p:sp>
        <p:nvSpPr>
          <p:cNvPr id="356396" name="Line 44"/>
          <p:cNvSpPr>
            <a:spLocks noChangeShapeType="1"/>
          </p:cNvSpPr>
          <p:nvPr/>
        </p:nvSpPr>
        <p:spPr bwMode="auto">
          <a:xfrm>
            <a:off x="6554067" y="1999532"/>
            <a:ext cx="532966" cy="3958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1. Spontaneous Lorentz symmetry </a:t>
            </a:r>
            <a:r>
              <a:rPr lang="en-US" sz="2400" dirty="0" smtClean="0">
                <a:solidFill>
                  <a:srgbClr val="000090"/>
                </a:solidFill>
              </a:rPr>
              <a:t>breaking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04372" y="2982513"/>
            <a:ext cx="4452478" cy="3875487"/>
            <a:chOff x="0" y="2982513"/>
            <a:chExt cx="4452478" cy="3875487"/>
          </a:xfrm>
        </p:grpSpPr>
        <p:pic>
          <p:nvPicPr>
            <p:cNvPr id="356388" name="Picture 3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3008568"/>
              <a:ext cx="3553798" cy="3849432"/>
            </a:xfrm>
            <a:prstGeom prst="rect">
              <a:avLst/>
            </a:prstGeom>
            <a:noFill/>
          </p:spPr>
        </p:pic>
        <p:sp>
          <p:nvSpPr>
            <p:cNvPr id="21" name="Text Box 32"/>
            <p:cNvSpPr txBox="1">
              <a:spLocks noChangeArrowheads="1"/>
            </p:cNvSpPr>
            <p:nvPr/>
          </p:nvSpPr>
          <p:spPr bwMode="auto">
            <a:xfrm>
              <a:off x="3566557" y="6198674"/>
              <a:ext cx="885921" cy="60360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1400" dirty="0" smtClean="0">
                  <a:solidFill>
                    <a:srgbClr val="000000"/>
                  </a:solidFill>
                </a:rPr>
                <a:t>PM 6:00</a:t>
              </a:r>
            </a:p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endParaRPr lang="en-GB" sz="1400" dirty="0">
                <a:solidFill>
                  <a:srgbClr val="000000"/>
                </a:solidFill>
              </a:endParaRPr>
            </a:p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1400" dirty="0" smtClean="0">
                  <a:solidFill>
                    <a:srgbClr val="000000"/>
                  </a:solidFill>
                </a:rPr>
                <a:t>AM 6:00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356356" name="Text Box 4"/>
            <p:cNvSpPr txBox="1">
              <a:spLocks noChangeArrowheads="1"/>
            </p:cNvSpPr>
            <p:nvPr/>
          </p:nvSpPr>
          <p:spPr bwMode="auto">
            <a:xfrm>
              <a:off x="707216" y="2982513"/>
              <a:ext cx="2882347" cy="202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</a:tabLst>
              </a:pPr>
              <a:r>
                <a:rPr lang="en-GB" sz="1400" dirty="0">
                  <a:solidFill>
                    <a:srgbClr val="008000"/>
                  </a:solidFill>
                </a:rPr>
                <a:t>Scientific American (Sept. 2004)</a:t>
              </a:r>
            </a:p>
          </p:txBody>
        </p:sp>
      </p:grpSp>
      <p:pic>
        <p:nvPicPr>
          <p:cNvPr id="20" name="Picture 50" descr="sacoverbig"/>
          <p:cNvPicPr>
            <a:picLocks noChangeAspect="1" noChangeArrowheads="1"/>
          </p:cNvPicPr>
          <p:nvPr/>
        </p:nvPicPr>
        <p:blipFill>
          <a:blip r:embed="rId7"/>
          <a:srcRect b="36381"/>
          <a:stretch>
            <a:fillRect/>
          </a:stretch>
        </p:blipFill>
        <p:spPr bwMode="auto">
          <a:xfrm>
            <a:off x="4714740" y="3109641"/>
            <a:ext cx="4429262" cy="3787308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5571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84" name="Text Box 32"/>
          <p:cNvSpPr txBox="1">
            <a:spLocks noChangeArrowheads="1"/>
          </p:cNvSpPr>
          <p:nvPr/>
        </p:nvSpPr>
        <p:spPr bwMode="auto">
          <a:xfrm>
            <a:off x="582089" y="965361"/>
            <a:ext cx="8193612" cy="504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Test </a:t>
            </a:r>
            <a:r>
              <a:rPr lang="en-GB" sz="1600" dirty="0">
                <a:solidFill>
                  <a:srgbClr val="000000"/>
                </a:solidFill>
              </a:rPr>
              <a:t>of Lorentz violation is to find the coupling of these background fields and ordinary fields (electrons, </a:t>
            </a:r>
            <a:r>
              <a:rPr lang="en-GB" sz="1600" dirty="0" err="1">
                <a:solidFill>
                  <a:srgbClr val="000000"/>
                </a:solidFill>
              </a:rPr>
              <a:t>muons</a:t>
            </a:r>
            <a:r>
              <a:rPr lang="en-GB" sz="1600" dirty="0">
                <a:solidFill>
                  <a:srgbClr val="000000"/>
                </a:solidFill>
              </a:rPr>
              <a:t>, neutrinos, </a:t>
            </a:r>
            <a:r>
              <a:rPr lang="en-GB" sz="1600" dirty="0" err="1">
                <a:solidFill>
                  <a:srgbClr val="000000"/>
                </a:solidFill>
              </a:rPr>
              <a:t>etc</a:t>
            </a:r>
            <a:r>
              <a:rPr lang="en-GB" sz="1600" dirty="0">
                <a:solidFill>
                  <a:srgbClr val="000000"/>
                </a:solidFill>
              </a:rPr>
              <a:t>); then </a:t>
            </a:r>
            <a:r>
              <a:rPr lang="en-GB" sz="1600" dirty="0">
                <a:solidFill>
                  <a:srgbClr val="FF0000"/>
                </a:solidFill>
              </a:rPr>
              <a:t>the physical quantities may depend on the rotation of the earth (sidereal time dependence).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Sidereal time dependence</a:t>
            </a:r>
            <a:endParaRPr lang="en-GB" sz="1600" dirty="0">
              <a:solidFill>
                <a:srgbClr val="00009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T</a:t>
            </a:r>
            <a:r>
              <a:rPr lang="en-GB" sz="1600" dirty="0" smtClean="0"/>
              <a:t>he </a:t>
            </a:r>
            <a:r>
              <a:rPr lang="en-GB" sz="1600" dirty="0"/>
              <a:t>smoking gun of Lorentz violation is the </a:t>
            </a:r>
            <a:r>
              <a:rPr lang="en-GB" sz="1600" dirty="0">
                <a:solidFill>
                  <a:srgbClr val="FF0000"/>
                </a:solidFill>
              </a:rPr>
              <a:t>sidereal time dependence</a:t>
            </a:r>
            <a:r>
              <a:rPr lang="en-GB" sz="1600" dirty="0"/>
              <a:t> of the observables.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Solar time:     24h 00m 00.0s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sidereal time: 23h 56m 04.1s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Sidereal time dependent physics is often smeared out in solar time distribution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ym typeface="Wingdings"/>
              </a:rPr>
              <a:t> Maybe we have some evidence of Lorentz violation but we just didn’t notice?!</a:t>
            </a: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Target scale</a:t>
            </a:r>
            <a:endParaRPr lang="en-GB" sz="1600" dirty="0" smtClean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Since </a:t>
            </a:r>
            <a:r>
              <a:rPr lang="en-GB" sz="1600" dirty="0">
                <a:solidFill>
                  <a:srgbClr val="000000"/>
                </a:solidFill>
              </a:rPr>
              <a:t>it is Planck scale physics, </a:t>
            </a:r>
            <a:r>
              <a:rPr lang="en-GB" sz="1600" dirty="0" smtClean="0">
                <a:solidFill>
                  <a:srgbClr val="000000"/>
                </a:solidFill>
              </a:rPr>
              <a:t>either </a:t>
            </a:r>
            <a:r>
              <a:rPr lang="en-GB" sz="1600" dirty="0">
                <a:solidFill>
                  <a:srgbClr val="000000"/>
                </a:solidFill>
              </a:rPr>
              <a:t>&gt;10</a:t>
            </a:r>
            <a:r>
              <a:rPr lang="en-GB" sz="1600" baseline="30000" dirty="0">
                <a:solidFill>
                  <a:srgbClr val="000000"/>
                </a:solidFill>
              </a:rPr>
              <a:t>19</a:t>
            </a:r>
            <a:r>
              <a:rPr lang="en-GB" sz="1600" dirty="0">
                <a:solidFill>
                  <a:srgbClr val="000000"/>
                </a:solidFill>
              </a:rPr>
              <a:t>GeV or &lt;10</a:t>
            </a:r>
            <a:r>
              <a:rPr lang="en-GB" sz="1600" baseline="30000" dirty="0">
                <a:solidFill>
                  <a:srgbClr val="000000"/>
                </a:solidFill>
              </a:rPr>
              <a:t>-19</a:t>
            </a:r>
            <a:r>
              <a:rPr lang="en-GB" sz="1600" dirty="0">
                <a:solidFill>
                  <a:srgbClr val="000000"/>
                </a:solidFill>
              </a:rPr>
              <a:t>GeV is the interesting region. &gt;10</a:t>
            </a:r>
            <a:r>
              <a:rPr lang="en-GB" sz="1600" baseline="30000" dirty="0">
                <a:solidFill>
                  <a:srgbClr val="000000"/>
                </a:solidFill>
              </a:rPr>
              <a:t>19</a:t>
            </a:r>
            <a:r>
              <a:rPr lang="en-GB" sz="1600" dirty="0">
                <a:solidFill>
                  <a:srgbClr val="000000"/>
                </a:solidFill>
              </a:rPr>
              <a:t>GeV is not </a:t>
            </a:r>
            <a:r>
              <a:rPr lang="en-GB" sz="1600" dirty="0" smtClean="0">
                <a:solidFill>
                  <a:srgbClr val="000000"/>
                </a:solidFill>
              </a:rPr>
              <a:t>possible </a:t>
            </a:r>
            <a:r>
              <a:rPr lang="en-GB" sz="1600" dirty="0">
                <a:solidFill>
                  <a:srgbClr val="000000"/>
                </a:solidFill>
              </a:rPr>
              <a:t>(LHC is 10</a:t>
            </a:r>
            <a:r>
              <a:rPr lang="en-GB" sz="1600" baseline="30000" dirty="0">
                <a:solidFill>
                  <a:srgbClr val="000000"/>
                </a:solidFill>
              </a:rPr>
              <a:t>4</a:t>
            </a:r>
            <a:r>
              <a:rPr lang="en-GB" sz="1600" dirty="0">
                <a:solidFill>
                  <a:srgbClr val="000000"/>
                </a:solidFill>
              </a:rPr>
              <a:t>GeV), but &lt;10</a:t>
            </a:r>
            <a:r>
              <a:rPr lang="en-GB" sz="1600" baseline="30000" dirty="0">
                <a:solidFill>
                  <a:srgbClr val="000000"/>
                </a:solidFill>
              </a:rPr>
              <a:t>-19</a:t>
            </a:r>
            <a:r>
              <a:rPr lang="en-GB" sz="1600" dirty="0">
                <a:solidFill>
                  <a:srgbClr val="000000"/>
                </a:solidFill>
              </a:rPr>
              <a:t>GeV is possible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56374" name="Rectangle 22"/>
          <p:cNvSpPr>
            <a:spLocks noChangeArrowheads="1"/>
          </p:cNvSpPr>
          <p:nvPr/>
        </p:nvSpPr>
        <p:spPr bwMode="auto">
          <a:xfrm>
            <a:off x="2022400" y="1947707"/>
            <a:ext cx="3393709" cy="299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82936" tIns="41469" rIns="82936" bIns="41469">
            <a:spAutoFit/>
          </a:bodyPr>
          <a:lstStyle/>
          <a:p>
            <a:pPr defTabSz="829280"/>
            <a:r>
              <a:rPr lang="en-GB" sz="1400" dirty="0">
                <a:solidFill>
                  <a:srgbClr val="000090"/>
                </a:solidFill>
              </a:rPr>
              <a:t>vacuum Lagrangian for fermion</a:t>
            </a:r>
            <a:endParaRPr lang="en-US" sz="1400" dirty="0">
              <a:solidFill>
                <a:srgbClr val="000090"/>
              </a:solidFill>
            </a:endParaRPr>
          </a:p>
        </p:txBody>
      </p:sp>
      <p:graphicFrame>
        <p:nvGraphicFramePr>
          <p:cNvPr id="356373" name="Object 21"/>
          <p:cNvGraphicFramePr>
            <a:graphicFrameLocks noChangeAspect="1"/>
          </p:cNvGraphicFramePr>
          <p:nvPr/>
        </p:nvGraphicFramePr>
        <p:xfrm>
          <a:off x="2464618" y="2281682"/>
          <a:ext cx="4574881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4794" name="Equation" r:id="rId3" imgW="5041900" imgH="406400" progId="Equation.3">
                  <p:embed/>
                </p:oleObj>
              </mc:Choice>
              <mc:Fallback>
                <p:oleObj name="Equation" r:id="rId3" imgW="50419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4618" y="2281682"/>
                        <a:ext cx="4574881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6377" name="AutoShape 25"/>
          <p:cNvSpPr>
            <a:spLocks noChangeArrowheads="1"/>
          </p:cNvSpPr>
          <p:nvPr/>
        </p:nvSpPr>
        <p:spPr bwMode="auto">
          <a:xfrm>
            <a:off x="5712841" y="1569107"/>
            <a:ext cx="1417406" cy="403239"/>
          </a:xfrm>
          <a:prstGeom prst="roundRect">
            <a:avLst>
              <a:gd name="adj" fmla="val 472"/>
            </a:avLst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</a:tabLst>
            </a:pPr>
            <a:r>
              <a:rPr lang="en-GB" sz="1400" dirty="0">
                <a:solidFill>
                  <a:srgbClr val="FF0000"/>
                </a:solidFill>
              </a:rPr>
              <a:t>background </a:t>
            </a:r>
            <a:r>
              <a:rPr lang="en-GB" sz="1400" dirty="0" smtClean="0">
                <a:solidFill>
                  <a:srgbClr val="FF0000"/>
                </a:solidFill>
              </a:rPr>
              <a:t>fields </a:t>
            </a:r>
            <a:r>
              <a:rPr lang="en-GB" sz="1400" dirty="0">
                <a:solidFill>
                  <a:srgbClr val="FF0000"/>
                </a:solidFill>
              </a:rPr>
              <a:t>of the universe</a:t>
            </a:r>
          </a:p>
        </p:txBody>
      </p:sp>
      <p:sp>
        <p:nvSpPr>
          <p:cNvPr id="356378" name="Line 26"/>
          <p:cNvSpPr>
            <a:spLocks noChangeShapeType="1"/>
          </p:cNvSpPr>
          <p:nvPr/>
        </p:nvSpPr>
        <p:spPr bwMode="auto">
          <a:xfrm flipH="1">
            <a:off x="5273502" y="2000970"/>
            <a:ext cx="871475" cy="27927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  <p:sp>
        <p:nvSpPr>
          <p:cNvPr id="356385" name="Rectangle 33"/>
          <p:cNvSpPr>
            <a:spLocks noChangeArrowheads="1"/>
          </p:cNvSpPr>
          <p:nvPr/>
        </p:nvSpPr>
        <p:spPr bwMode="auto">
          <a:xfrm>
            <a:off x="5031508" y="2297516"/>
            <a:ext cx="269363" cy="300866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 algn="ctr" defTabSz="829280"/>
            <a:endParaRPr lang="en-US" sz="1600" dirty="0"/>
          </a:p>
        </p:txBody>
      </p:sp>
      <p:sp>
        <p:nvSpPr>
          <p:cNvPr id="356394" name="Rectangle 42"/>
          <p:cNvSpPr>
            <a:spLocks noChangeArrowheads="1"/>
          </p:cNvSpPr>
          <p:nvPr/>
        </p:nvSpPr>
        <p:spPr bwMode="auto">
          <a:xfrm>
            <a:off x="6061431" y="2313352"/>
            <a:ext cx="331306" cy="300866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82936" tIns="41469" rIns="82936" bIns="41469" anchor="ctr"/>
          <a:lstStyle/>
          <a:p>
            <a:pPr algn="ctr" defTabSz="829280"/>
            <a:endParaRPr lang="en-US" sz="1600" dirty="0"/>
          </a:p>
        </p:txBody>
      </p:sp>
      <p:sp>
        <p:nvSpPr>
          <p:cNvPr id="356395" name="Line 43"/>
          <p:cNvSpPr>
            <a:spLocks noChangeShapeType="1"/>
          </p:cNvSpPr>
          <p:nvPr/>
        </p:nvSpPr>
        <p:spPr bwMode="auto">
          <a:xfrm flipH="1">
            <a:off x="6234285" y="2003849"/>
            <a:ext cx="76345" cy="31094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  <p:sp>
        <p:nvSpPr>
          <p:cNvPr id="356396" name="Line 44"/>
          <p:cNvSpPr>
            <a:spLocks noChangeShapeType="1"/>
          </p:cNvSpPr>
          <p:nvPr/>
        </p:nvSpPr>
        <p:spPr bwMode="auto">
          <a:xfrm>
            <a:off x="6554067" y="1999532"/>
            <a:ext cx="532966" cy="3958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1. Spontaneous Lorentz symmetry breaking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26297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4390" y="270410"/>
            <a:ext cx="8142884" cy="59777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Spontaneous Lorentz symmetry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breaking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rgbClr val="000090"/>
                </a:solidFill>
              </a:rPr>
              <a:t>2</a:t>
            </a:r>
            <a:r>
              <a:rPr lang="en-GB" sz="2200" b="1" dirty="0">
                <a:solidFill>
                  <a:srgbClr val="000090"/>
                </a:solidFill>
              </a:rPr>
              <a:t>. What is Lorentz</a:t>
            </a:r>
            <a:r>
              <a:rPr lang="en-GB" sz="2200" b="1" dirty="0" smtClean="0">
                <a:solidFill>
                  <a:srgbClr val="000090"/>
                </a:solidFill>
              </a:rPr>
              <a:t> and CPT </a:t>
            </a:r>
            <a:r>
              <a:rPr lang="en-GB" sz="2200" b="1" dirty="0">
                <a:solidFill>
                  <a:srgbClr val="000090"/>
                </a:solidFill>
              </a:rPr>
              <a:t>violation?</a:t>
            </a:r>
            <a:r>
              <a:rPr lang="en-GB" sz="2200" b="1" dirty="0" smtClean="0">
                <a:solidFill>
                  <a:srgbClr val="000090"/>
                </a:solidFill>
              </a:rPr>
              <a:t/>
            </a:r>
            <a:br>
              <a:rPr lang="en-GB" sz="2200" b="1" dirty="0" smtClean="0">
                <a:solidFill>
                  <a:srgbClr val="000090"/>
                </a:solidFill>
              </a:rPr>
            </a:b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3. Modern test of Lorentz violation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4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violating neutrino oscillation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5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Test for Lorentz violation with MiniBooNE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6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est for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violation with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 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spectrum fit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8.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Extra-terrestrial neutrinos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Conclusion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62196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Connector 62"/>
          <p:cNvCxnSpPr/>
          <p:nvPr/>
        </p:nvCxnSpPr>
        <p:spPr>
          <a:xfrm rot="5400000">
            <a:off x="1678784" y="3353594"/>
            <a:ext cx="578961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20515" name="Object 3"/>
          <p:cNvGraphicFramePr>
            <a:graphicFrameLocks noChangeAspect="1"/>
          </p:cNvGraphicFramePr>
          <p:nvPr/>
        </p:nvGraphicFramePr>
        <p:xfrm>
          <a:off x="1216152" y="17835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1402" name="Equation" r:id="rId3" imgW="1562100" imgH="406400" progId="Equation.3">
                  <p:embed/>
                </p:oleObj>
              </mc:Choice>
              <mc:Fallback>
                <p:oleObj name="Equation" r:id="rId3" imgW="15621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152" y="17835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9094" y="3680252"/>
            <a:ext cx="2648994" cy="2415559"/>
            <a:chOff x="841" y="2547"/>
            <a:chExt cx="1839" cy="167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20518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19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0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1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2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3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4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5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6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7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8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9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0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1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20532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3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4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5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6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7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8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9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0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1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2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3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4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5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6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7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8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9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0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1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2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3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4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5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6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20557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57" name="Rectangle 5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2. What is Lorentz violation? </a:t>
            </a:r>
          </a:p>
        </p:txBody>
      </p:sp>
      <p:grpSp>
        <p:nvGrpSpPr>
          <p:cNvPr id="4" name="Group 62"/>
          <p:cNvGrpSpPr/>
          <p:nvPr/>
        </p:nvGrpSpPr>
        <p:grpSpPr>
          <a:xfrm>
            <a:off x="1600201" y="4839494"/>
            <a:ext cx="241300" cy="685006"/>
            <a:chOff x="7416800" y="3556794"/>
            <a:chExt cx="241300" cy="685006"/>
          </a:xfrm>
        </p:grpSpPr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pic>
        <p:nvPicPr>
          <p:cNvPr id="67" name="Picture 46" descr="einstei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23360" y="4480560"/>
            <a:ext cx="1152363" cy="1500008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166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Connector 62"/>
          <p:cNvCxnSpPr/>
          <p:nvPr/>
        </p:nvCxnSpPr>
        <p:spPr>
          <a:xfrm rot="5400000">
            <a:off x="1678784" y="3353594"/>
            <a:ext cx="578961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20515" name="Object 3"/>
          <p:cNvGraphicFramePr>
            <a:graphicFrameLocks noChangeAspect="1"/>
          </p:cNvGraphicFramePr>
          <p:nvPr/>
        </p:nvGraphicFramePr>
        <p:xfrm>
          <a:off x="1216152" y="17835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2426" name="Equation" r:id="rId3" imgW="1562100" imgH="406400" progId="Equation.3">
                  <p:embed/>
                </p:oleObj>
              </mc:Choice>
              <mc:Fallback>
                <p:oleObj name="Equation" r:id="rId3" imgW="15621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152" y="17835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9094" y="3680252"/>
            <a:ext cx="2648994" cy="2415559"/>
            <a:chOff x="841" y="2547"/>
            <a:chExt cx="1839" cy="167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20518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19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0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1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2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3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4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5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6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7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8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9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0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1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20532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3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4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5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6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7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8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9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0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1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2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3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4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5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6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7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8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9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0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1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2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3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4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5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6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20557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57" name="Rectangle 5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2. What is Lorentz violation? </a:t>
            </a:r>
          </a:p>
        </p:txBody>
      </p:sp>
      <p:grpSp>
        <p:nvGrpSpPr>
          <p:cNvPr id="4" name="Group 62"/>
          <p:cNvGrpSpPr/>
          <p:nvPr/>
        </p:nvGrpSpPr>
        <p:grpSpPr>
          <a:xfrm>
            <a:off x="1600201" y="4839494"/>
            <a:ext cx="241300" cy="685006"/>
            <a:chOff x="7416800" y="3556794"/>
            <a:chExt cx="241300" cy="685006"/>
          </a:xfrm>
        </p:grpSpPr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4" name="Line 51"/>
          <p:cNvSpPr>
            <a:spLocks noChangeShapeType="1"/>
          </p:cNvSpPr>
          <p:nvPr/>
        </p:nvSpPr>
        <p:spPr bwMode="auto">
          <a:xfrm flipH="1">
            <a:off x="1882578" y="3060700"/>
            <a:ext cx="1063822" cy="20436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auto">
          <a:xfrm>
            <a:off x="2427753" y="2769080"/>
            <a:ext cx="1568510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400" dirty="0" smtClean="0">
                <a:solidFill>
                  <a:srgbClr val="000000"/>
                </a:solidFill>
              </a:rPr>
              <a:t>moving particle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61" name="Line 53"/>
          <p:cNvSpPr>
            <a:spLocks noChangeShapeType="1"/>
          </p:cNvSpPr>
          <p:nvPr/>
        </p:nvSpPr>
        <p:spPr bwMode="auto">
          <a:xfrm>
            <a:off x="660400" y="3149600"/>
            <a:ext cx="484810" cy="8512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64" name="Text Box 54"/>
          <p:cNvSpPr txBox="1">
            <a:spLocks noChangeArrowheads="1"/>
          </p:cNvSpPr>
          <p:nvPr/>
        </p:nvSpPr>
        <p:spPr bwMode="auto">
          <a:xfrm>
            <a:off x="38099" y="2710197"/>
            <a:ext cx="2041525" cy="40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400" dirty="0" smtClean="0">
                <a:solidFill>
                  <a:srgbClr val="000000"/>
                </a:solidFill>
              </a:rPr>
              <a:t>hypothetical background </a:t>
            </a:r>
            <a:r>
              <a:rPr lang="en-GB" sz="1400" dirty="0">
                <a:solidFill>
                  <a:srgbClr val="000000"/>
                </a:solidFill>
              </a:rPr>
              <a:t>vector </a:t>
            </a:r>
            <a:r>
              <a:rPr lang="en-GB" sz="1400" dirty="0" smtClean="0">
                <a:solidFill>
                  <a:srgbClr val="000000"/>
                </a:solidFill>
              </a:rPr>
              <a:t>field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66" name="Text Box 56"/>
          <p:cNvSpPr txBox="1">
            <a:spLocks noChangeArrowheads="1"/>
          </p:cNvSpPr>
          <p:nvPr/>
        </p:nvSpPr>
        <p:spPr bwMode="auto">
          <a:xfrm>
            <a:off x="3685041" y="3269980"/>
            <a:ext cx="897402" cy="41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Einstein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(observer)</a:t>
            </a:r>
          </a:p>
        </p:txBody>
      </p:sp>
      <p:pic>
        <p:nvPicPr>
          <p:cNvPr id="67" name="Picture 46" descr="einstei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23360" y="4480560"/>
            <a:ext cx="1152363" cy="1500008"/>
          </a:xfrm>
          <a:prstGeom prst="rect">
            <a:avLst/>
          </a:prstGeom>
          <a:noFill/>
        </p:spPr>
      </p:pic>
      <p:sp>
        <p:nvSpPr>
          <p:cNvPr id="65" name="Line 55"/>
          <p:cNvSpPr>
            <a:spLocks noChangeShapeType="1"/>
          </p:cNvSpPr>
          <p:nvPr/>
        </p:nvSpPr>
        <p:spPr bwMode="auto">
          <a:xfrm>
            <a:off x="4126471" y="3713361"/>
            <a:ext cx="53296" cy="10393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02645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Connector 62"/>
          <p:cNvCxnSpPr/>
          <p:nvPr/>
        </p:nvCxnSpPr>
        <p:spPr>
          <a:xfrm rot="5400000">
            <a:off x="1678784" y="3353594"/>
            <a:ext cx="578961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0514" name="Text Box 2"/>
          <p:cNvSpPr txBox="1">
            <a:spLocks noChangeArrowheads="1"/>
          </p:cNvSpPr>
          <p:nvPr/>
        </p:nvSpPr>
        <p:spPr bwMode="auto">
          <a:xfrm>
            <a:off x="256641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 smtClean="0">
                <a:solidFill>
                  <a:srgbClr val="FF0000"/>
                </a:solidFill>
              </a:rPr>
              <a:t>particle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Lorentz </a:t>
            </a:r>
            <a:r>
              <a:rPr lang="en-GB" sz="1600" dirty="0" smtClean="0">
                <a:solidFill>
                  <a:srgbClr val="000000"/>
                </a:solidFill>
              </a:rPr>
              <a:t>transformation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</p:txBody>
      </p:sp>
      <p:graphicFrame>
        <p:nvGraphicFramePr>
          <p:cNvPr id="320515" name="Object 3"/>
          <p:cNvGraphicFramePr>
            <a:graphicFrameLocks noChangeAspect="1"/>
          </p:cNvGraphicFramePr>
          <p:nvPr/>
        </p:nvGraphicFramePr>
        <p:xfrm>
          <a:off x="1216152" y="17835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642" name="Equation" r:id="rId3" imgW="1562100" imgH="406400" progId="Equation.3">
                  <p:embed/>
                </p:oleObj>
              </mc:Choice>
              <mc:Fallback>
                <p:oleObj name="Equation" r:id="rId3" imgW="15621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6152" y="17835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99094" y="3680252"/>
            <a:ext cx="2648994" cy="2415559"/>
            <a:chOff x="841" y="2547"/>
            <a:chExt cx="1839" cy="167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20518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19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0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1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2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3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4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5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6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7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8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9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0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1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20532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3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4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5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6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7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8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9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0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1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2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3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4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5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6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7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8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9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0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1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2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3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4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5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6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20557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graphicFrame>
        <p:nvGraphicFramePr>
          <p:cNvPr id="320562" name="Object 50"/>
          <p:cNvGraphicFramePr>
            <a:graphicFrameLocks noChangeAspect="1"/>
          </p:cNvGraphicFramePr>
          <p:nvPr/>
        </p:nvGraphicFramePr>
        <p:xfrm>
          <a:off x="2653724" y="1802314"/>
          <a:ext cx="345709" cy="276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643" name="Equation" r:id="rId5" imgW="381000" imgH="304800" progId="Equation.3">
                  <p:embed/>
                </p:oleObj>
              </mc:Choice>
              <mc:Fallback>
                <p:oleObj name="Equation" r:id="rId5" imgW="3810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3724" y="1802314"/>
                        <a:ext cx="345709" cy="2763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563" name="Object 51"/>
          <p:cNvGraphicFramePr>
            <a:graphicFrameLocks noChangeAspect="1"/>
          </p:cNvGraphicFramePr>
          <p:nvPr/>
        </p:nvGraphicFramePr>
        <p:xfrm>
          <a:off x="1034655" y="1862774"/>
          <a:ext cx="172854" cy="195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3644" name="Equation" r:id="rId7" imgW="190500" imgH="215900" progId="Equation.3">
                  <p:embed/>
                </p:oleObj>
              </mc:Choice>
              <mc:Fallback>
                <p:oleObj name="Equation" r:id="rId7" imgW="1905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4655" y="1862774"/>
                        <a:ext cx="172854" cy="1957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0558" name="Picture 46" descr="einstein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23360" y="4480560"/>
            <a:ext cx="1152363" cy="1500008"/>
          </a:xfrm>
          <a:prstGeom prst="rect">
            <a:avLst/>
          </a:prstGeom>
          <a:noFill/>
        </p:spPr>
      </p:pic>
      <p:sp>
        <p:nvSpPr>
          <p:cNvPr id="57" name="Rectangle 5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2. What is Lorentz violation? </a:t>
            </a:r>
          </a:p>
        </p:txBody>
      </p:sp>
      <p:grpSp>
        <p:nvGrpSpPr>
          <p:cNvPr id="4" name="Group 62"/>
          <p:cNvGrpSpPr/>
          <p:nvPr/>
        </p:nvGrpSpPr>
        <p:grpSpPr>
          <a:xfrm>
            <a:off x="1600201" y="4839494"/>
            <a:ext cx="241300" cy="685006"/>
            <a:chOff x="7416800" y="3556794"/>
            <a:chExt cx="241300" cy="685006"/>
          </a:xfrm>
        </p:grpSpPr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9539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0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0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0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0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mp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Connector 55"/>
          <p:cNvCxnSpPr/>
          <p:nvPr/>
        </p:nvCxnSpPr>
        <p:spPr>
          <a:xfrm rot="5400000">
            <a:off x="1678784" y="3353594"/>
            <a:ext cx="578961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12323" name="Object 3"/>
          <p:cNvGraphicFramePr>
            <a:graphicFrameLocks noChangeAspect="1"/>
          </p:cNvGraphicFramePr>
          <p:nvPr/>
        </p:nvGraphicFramePr>
        <p:xfrm>
          <a:off x="466725" y="1793875"/>
          <a:ext cx="37338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4474" name="Equation" r:id="rId4" imgW="4114800" imgH="889000" progId="Equation.3">
                  <p:embed/>
                </p:oleObj>
              </mc:Choice>
              <mc:Fallback>
                <p:oleObj name="Equation" r:id="rId4" imgW="41148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1793875"/>
                        <a:ext cx="3733800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99094" y="3680252"/>
            <a:ext cx="2648994" cy="2415559"/>
            <a:chOff x="841" y="2547"/>
            <a:chExt cx="1839" cy="167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2328" name="Line 8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29" name="Line 9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0" name="Line 10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1" name="Line 11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2" name="Line 12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3" name="Line 13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4" name="Line 14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5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6" name="Line 16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7" name="Line 17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8" name="Line 18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9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0" name="Line 20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1" name="Line 21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2342" name="Line 22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3" name="Line 23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4" name="Line 24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5" name="Line 25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6" name="Line 26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7" name="Line 27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8" name="Line 28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9" name="Line 29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0" name="Line 30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1" name="Line 31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2" name="Line 32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3" name="Line 33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4" name="Line 34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5" name="Line 35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6" name="Line 36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7" name="Line 37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8" name="Line 38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9" name="Line 39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0" name="Line 40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1" name="Line 41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2" name="Line 42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3" name="Line 43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4" name="Line 44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5" name="Line 45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6" name="Text Box 46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12367" name="Text Box 47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312376" name="Text Box 56"/>
          <p:cNvSpPr txBox="1">
            <a:spLocks noChangeArrowheads="1"/>
          </p:cNvSpPr>
          <p:nvPr/>
        </p:nvSpPr>
        <p:spPr bwMode="auto">
          <a:xfrm>
            <a:off x="535584" y="2827365"/>
            <a:ext cx="3109315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Lorentz violation is observable when </a:t>
            </a:r>
            <a:r>
              <a:rPr lang="en-GB" sz="1600" dirty="0" smtClean="0"/>
              <a:t>a particle </a:t>
            </a:r>
            <a:r>
              <a:rPr lang="en-GB" sz="1600" dirty="0"/>
              <a:t>is moving in the fixed coordinate </a:t>
            </a:r>
            <a:r>
              <a:rPr lang="en-GB" sz="1600" dirty="0" smtClean="0"/>
              <a:t>space</a:t>
            </a:r>
            <a:endParaRPr lang="en-GB" sz="1600" dirty="0"/>
          </a:p>
        </p:txBody>
      </p:sp>
      <p:sp>
        <p:nvSpPr>
          <p:cNvPr id="312377" name="Rectangle 57"/>
          <p:cNvSpPr>
            <a:spLocks noChangeArrowheads="1"/>
          </p:cNvSpPr>
          <p:nvPr/>
        </p:nvSpPr>
        <p:spPr bwMode="auto">
          <a:xfrm>
            <a:off x="2812750" y="4140200"/>
            <a:ext cx="1750986" cy="33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600" dirty="0">
                <a:solidFill>
                  <a:srgbClr val="FF0000"/>
                </a:solidFill>
              </a:rPr>
              <a:t>Lorentz violation!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59" name="Rectangle 5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2. What is Lorentz violation? </a:t>
            </a:r>
          </a:p>
        </p:txBody>
      </p:sp>
      <p:grpSp>
        <p:nvGrpSpPr>
          <p:cNvPr id="4" name="Group 57"/>
          <p:cNvGrpSpPr/>
          <p:nvPr/>
        </p:nvGrpSpPr>
        <p:grpSpPr>
          <a:xfrm rot="5400000">
            <a:off x="1346200" y="4598194"/>
            <a:ext cx="241300" cy="685006"/>
            <a:chOff x="7416800" y="3556794"/>
            <a:chExt cx="241300" cy="685006"/>
          </a:xfrm>
        </p:grpSpPr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256641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 smtClean="0">
                <a:solidFill>
                  <a:srgbClr val="FF0000"/>
                </a:solidFill>
              </a:rPr>
              <a:t>particle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Lorentz </a:t>
            </a:r>
            <a:r>
              <a:rPr lang="en-GB" sz="1600" dirty="0" smtClean="0">
                <a:solidFill>
                  <a:srgbClr val="000000"/>
                </a:solidFill>
              </a:rPr>
              <a:t>transformation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pic>
        <p:nvPicPr>
          <p:cNvPr id="62" name="Picture 46" descr="einstei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23360" y="4480560"/>
            <a:ext cx="1152363" cy="1500008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4364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2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7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Connector 55"/>
          <p:cNvCxnSpPr/>
          <p:nvPr/>
        </p:nvCxnSpPr>
        <p:spPr>
          <a:xfrm rot="5400000">
            <a:off x="1678784" y="3353594"/>
            <a:ext cx="578961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12323" name="Object 3"/>
          <p:cNvGraphicFramePr>
            <a:graphicFrameLocks noChangeAspect="1"/>
          </p:cNvGraphicFramePr>
          <p:nvPr/>
        </p:nvGraphicFramePr>
        <p:xfrm>
          <a:off x="466725" y="1793875"/>
          <a:ext cx="37338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594" name="Equation" r:id="rId3" imgW="4114800" imgH="889000" progId="Equation.3">
                  <p:embed/>
                </p:oleObj>
              </mc:Choice>
              <mc:Fallback>
                <p:oleObj name="Equation" r:id="rId3" imgW="41148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1793875"/>
                        <a:ext cx="3733800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99094" y="3680252"/>
            <a:ext cx="2648994" cy="2415559"/>
            <a:chOff x="841" y="2547"/>
            <a:chExt cx="1839" cy="167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2328" name="Line 8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29" name="Line 9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0" name="Line 10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1" name="Line 11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2" name="Line 12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3" name="Line 13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4" name="Line 14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5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6" name="Line 16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7" name="Line 17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8" name="Line 18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9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0" name="Line 20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1" name="Line 21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2342" name="Line 22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3" name="Line 23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4" name="Line 24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5" name="Line 25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6" name="Line 26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7" name="Line 27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8" name="Line 28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9" name="Line 29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0" name="Line 30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1" name="Line 31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2" name="Line 32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3" name="Line 33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4" name="Line 34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5" name="Line 35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6" name="Line 36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7" name="Line 37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8" name="Line 38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9" name="Line 39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0" name="Line 40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1" name="Line 41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2" name="Line 42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3" name="Line 43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4" name="Line 44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5" name="Line 45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6" name="Text Box 46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12367" name="Text Box 47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312376" name="Text Box 56"/>
          <p:cNvSpPr txBox="1">
            <a:spLocks noChangeArrowheads="1"/>
          </p:cNvSpPr>
          <p:nvPr/>
        </p:nvSpPr>
        <p:spPr bwMode="auto">
          <a:xfrm>
            <a:off x="535584" y="2827365"/>
            <a:ext cx="3109315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Lorentz violation is observable when </a:t>
            </a:r>
            <a:r>
              <a:rPr lang="en-GB" sz="1600" dirty="0" smtClean="0"/>
              <a:t>a particle </a:t>
            </a:r>
            <a:r>
              <a:rPr lang="en-GB" sz="1600" dirty="0"/>
              <a:t>is moving in the fixed coordinate </a:t>
            </a:r>
            <a:r>
              <a:rPr lang="en-GB" sz="1600" dirty="0" smtClean="0"/>
              <a:t>space</a:t>
            </a:r>
            <a:endParaRPr lang="en-GB" sz="1600" dirty="0"/>
          </a:p>
        </p:txBody>
      </p:sp>
      <p:sp>
        <p:nvSpPr>
          <p:cNvPr id="59" name="Rectangle 5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2. What is Lorentz violation? </a:t>
            </a:r>
          </a:p>
        </p:txBody>
      </p:sp>
      <p:grpSp>
        <p:nvGrpSpPr>
          <p:cNvPr id="4" name="Group 57"/>
          <p:cNvGrpSpPr/>
          <p:nvPr/>
        </p:nvGrpSpPr>
        <p:grpSpPr>
          <a:xfrm rot="5400000">
            <a:off x="1346200" y="4598194"/>
            <a:ext cx="241300" cy="685006"/>
            <a:chOff x="7416800" y="3556794"/>
            <a:chExt cx="241300" cy="685006"/>
          </a:xfrm>
        </p:grpSpPr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256641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 smtClean="0">
                <a:solidFill>
                  <a:srgbClr val="FF0000"/>
                </a:solidFill>
              </a:rPr>
              <a:t>particle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Lorentz </a:t>
            </a:r>
            <a:r>
              <a:rPr lang="en-GB" sz="1600" dirty="0" smtClean="0">
                <a:solidFill>
                  <a:srgbClr val="000000"/>
                </a:solidFill>
              </a:rPr>
              <a:t>transformation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</p:txBody>
      </p:sp>
      <p:pic>
        <p:nvPicPr>
          <p:cNvPr id="65" name="Picture 50" descr="einstei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23360" y="4480560"/>
            <a:ext cx="1152363" cy="1500008"/>
          </a:xfrm>
          <a:prstGeom prst="rect">
            <a:avLst/>
          </a:prstGeom>
          <a:noFill/>
        </p:spPr>
      </p:pic>
      <p:graphicFrame>
        <p:nvGraphicFramePr>
          <p:cNvPr id="66" name="Object 54"/>
          <p:cNvGraphicFramePr>
            <a:graphicFrameLocks noChangeAspect="1"/>
          </p:cNvGraphicFramePr>
          <p:nvPr/>
        </p:nvGraphicFramePr>
        <p:xfrm>
          <a:off x="6386564" y="18216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595" name="Equation" r:id="rId6" imgW="1562100" imgH="406400" progId="Equation.3">
                  <p:embed/>
                </p:oleObj>
              </mc:Choice>
              <mc:Fallback>
                <p:oleObj name="Equation" r:id="rId6" imgW="15621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6564" y="18216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" name="Text Box 3"/>
          <p:cNvSpPr txBox="1">
            <a:spLocks noChangeArrowheads="1"/>
          </p:cNvSpPr>
          <p:nvPr/>
        </p:nvSpPr>
        <p:spPr bwMode="auto">
          <a:xfrm>
            <a:off x="4892141" y="1258228"/>
            <a:ext cx="41248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 smtClean="0">
                <a:solidFill>
                  <a:srgbClr val="FF0000"/>
                </a:solidFill>
              </a:rPr>
              <a:t>observer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Lorentz </a:t>
            </a:r>
            <a:r>
              <a:rPr lang="en-GB" sz="1600" dirty="0" smtClean="0">
                <a:solidFill>
                  <a:srgbClr val="000000"/>
                </a:solidFill>
              </a:rPr>
              <a:t>transformation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</p:txBody>
      </p:sp>
      <p:grpSp>
        <p:nvGrpSpPr>
          <p:cNvPr id="161" name="Group 158"/>
          <p:cNvGrpSpPr/>
          <p:nvPr/>
        </p:nvGrpSpPr>
        <p:grpSpPr>
          <a:xfrm>
            <a:off x="5896594" y="3860800"/>
            <a:ext cx="2648994" cy="2425700"/>
            <a:chOff x="5566394" y="2082800"/>
            <a:chExt cx="2648994" cy="2425700"/>
          </a:xfrm>
        </p:grpSpPr>
        <p:grpSp>
          <p:nvGrpSpPr>
            <p:cNvPr id="162" name="Group 5"/>
            <p:cNvGrpSpPr>
              <a:grpSpLocks/>
            </p:cNvGrpSpPr>
            <p:nvPr/>
          </p:nvGrpSpPr>
          <p:grpSpPr bwMode="auto">
            <a:xfrm>
              <a:off x="5566394" y="2083062"/>
              <a:ext cx="2648994" cy="2426830"/>
              <a:chOff x="133" y="600"/>
              <a:chExt cx="2611" cy="2590"/>
            </a:xfrm>
          </p:grpSpPr>
          <p:sp>
            <p:nvSpPr>
              <p:cNvPr id="192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3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4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7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8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9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0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1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2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3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4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5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3" name="Line 20"/>
            <p:cNvSpPr>
              <a:spLocks noChangeShapeType="1"/>
            </p:cNvSpPr>
            <p:nvPr/>
          </p:nvSpPr>
          <p:spPr bwMode="auto">
            <a:xfrm flipV="1">
              <a:off x="7695384" y="364458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" name="Line 21"/>
            <p:cNvSpPr>
              <a:spLocks noChangeShapeType="1"/>
            </p:cNvSpPr>
            <p:nvPr/>
          </p:nvSpPr>
          <p:spPr bwMode="auto">
            <a:xfrm flipV="1">
              <a:off x="7231558" y="3641703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5" name="Line 22"/>
            <p:cNvSpPr>
              <a:spLocks noChangeShapeType="1"/>
            </p:cNvSpPr>
            <p:nvPr/>
          </p:nvSpPr>
          <p:spPr bwMode="auto">
            <a:xfrm flipV="1">
              <a:off x="6335596" y="3657538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6" name="Line 23"/>
            <p:cNvSpPr>
              <a:spLocks noChangeShapeType="1"/>
            </p:cNvSpPr>
            <p:nvPr/>
          </p:nvSpPr>
          <p:spPr bwMode="auto">
            <a:xfrm flipV="1">
              <a:off x="5870330" y="365321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7" name="Line 24"/>
            <p:cNvSpPr>
              <a:spLocks noChangeShapeType="1"/>
            </p:cNvSpPr>
            <p:nvPr/>
          </p:nvSpPr>
          <p:spPr bwMode="auto">
            <a:xfrm flipV="1">
              <a:off x="7682420" y="409659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8" name="Line 25"/>
            <p:cNvSpPr>
              <a:spLocks noChangeShapeType="1"/>
            </p:cNvSpPr>
            <p:nvPr/>
          </p:nvSpPr>
          <p:spPr bwMode="auto">
            <a:xfrm flipV="1">
              <a:off x="7218594" y="409228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9" name="Line 26"/>
            <p:cNvSpPr>
              <a:spLocks noChangeShapeType="1"/>
            </p:cNvSpPr>
            <p:nvPr/>
          </p:nvSpPr>
          <p:spPr bwMode="auto">
            <a:xfrm flipV="1">
              <a:off x="6322632" y="4108115"/>
              <a:ext cx="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0" name="Line 27"/>
            <p:cNvSpPr>
              <a:spLocks noChangeShapeType="1"/>
            </p:cNvSpPr>
            <p:nvPr/>
          </p:nvSpPr>
          <p:spPr bwMode="auto">
            <a:xfrm flipV="1">
              <a:off x="5857366" y="410667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1" name="Line 28"/>
            <p:cNvSpPr>
              <a:spLocks noChangeShapeType="1"/>
            </p:cNvSpPr>
            <p:nvPr/>
          </p:nvSpPr>
          <p:spPr bwMode="auto">
            <a:xfrm flipV="1">
              <a:off x="7695384" y="269880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2" name="Line 29"/>
            <p:cNvSpPr>
              <a:spLocks noChangeShapeType="1"/>
            </p:cNvSpPr>
            <p:nvPr/>
          </p:nvSpPr>
          <p:spPr bwMode="auto">
            <a:xfrm flipV="1">
              <a:off x="7231558" y="2697360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3" name="Line 30"/>
            <p:cNvSpPr>
              <a:spLocks noChangeShapeType="1"/>
            </p:cNvSpPr>
            <p:nvPr/>
          </p:nvSpPr>
          <p:spPr bwMode="auto">
            <a:xfrm flipV="1">
              <a:off x="6335596" y="2711756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4" name="Line 31"/>
            <p:cNvSpPr>
              <a:spLocks noChangeShapeType="1"/>
            </p:cNvSpPr>
            <p:nvPr/>
          </p:nvSpPr>
          <p:spPr bwMode="auto">
            <a:xfrm flipV="1">
              <a:off x="5870330" y="270887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5" name="Line 32"/>
            <p:cNvSpPr>
              <a:spLocks noChangeShapeType="1"/>
            </p:cNvSpPr>
            <p:nvPr/>
          </p:nvSpPr>
          <p:spPr bwMode="auto">
            <a:xfrm flipV="1">
              <a:off x="7689622" y="317529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6" name="Line 33"/>
            <p:cNvSpPr>
              <a:spLocks noChangeShapeType="1"/>
            </p:cNvSpPr>
            <p:nvPr/>
          </p:nvSpPr>
          <p:spPr bwMode="auto">
            <a:xfrm flipV="1">
              <a:off x="7225796" y="3172411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7" name="Line 34"/>
            <p:cNvSpPr>
              <a:spLocks noChangeShapeType="1"/>
            </p:cNvSpPr>
            <p:nvPr/>
          </p:nvSpPr>
          <p:spPr bwMode="auto">
            <a:xfrm flipV="1">
              <a:off x="6328394" y="318824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8" name="Line 35"/>
            <p:cNvSpPr>
              <a:spLocks noChangeShapeType="1"/>
            </p:cNvSpPr>
            <p:nvPr/>
          </p:nvSpPr>
          <p:spPr bwMode="auto">
            <a:xfrm flipV="1">
              <a:off x="5864568" y="318392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9" name="Line 36"/>
            <p:cNvSpPr>
              <a:spLocks noChangeShapeType="1"/>
            </p:cNvSpPr>
            <p:nvPr/>
          </p:nvSpPr>
          <p:spPr bwMode="auto">
            <a:xfrm flipV="1">
              <a:off x="7695384" y="226693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0" name="Line 37"/>
            <p:cNvSpPr>
              <a:spLocks noChangeShapeType="1"/>
            </p:cNvSpPr>
            <p:nvPr/>
          </p:nvSpPr>
          <p:spPr bwMode="auto">
            <a:xfrm flipV="1">
              <a:off x="7231558" y="226261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1" name="Line 38"/>
            <p:cNvSpPr>
              <a:spLocks noChangeShapeType="1"/>
            </p:cNvSpPr>
            <p:nvPr/>
          </p:nvSpPr>
          <p:spPr bwMode="auto">
            <a:xfrm flipV="1">
              <a:off x="6335596" y="227845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2" name="Line 39"/>
            <p:cNvSpPr>
              <a:spLocks noChangeShapeType="1"/>
            </p:cNvSpPr>
            <p:nvPr/>
          </p:nvSpPr>
          <p:spPr bwMode="auto">
            <a:xfrm flipV="1">
              <a:off x="5870330" y="2274134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3" name="Line 40"/>
            <p:cNvSpPr>
              <a:spLocks noChangeShapeType="1"/>
            </p:cNvSpPr>
            <p:nvPr/>
          </p:nvSpPr>
          <p:spPr bwMode="auto">
            <a:xfrm flipV="1">
              <a:off x="6786458" y="2269815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" name="Line 41"/>
            <p:cNvSpPr>
              <a:spLocks noChangeShapeType="1"/>
            </p:cNvSpPr>
            <p:nvPr/>
          </p:nvSpPr>
          <p:spPr bwMode="auto">
            <a:xfrm flipV="1">
              <a:off x="6793660" y="4082204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5" name="Line 42"/>
            <p:cNvSpPr>
              <a:spLocks noChangeShapeType="1"/>
            </p:cNvSpPr>
            <p:nvPr/>
          </p:nvSpPr>
          <p:spPr bwMode="auto">
            <a:xfrm flipV="1">
              <a:off x="6786458" y="2690163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6" name="Line 43"/>
            <p:cNvSpPr>
              <a:spLocks noChangeShapeType="1"/>
            </p:cNvSpPr>
            <p:nvPr/>
          </p:nvSpPr>
          <p:spPr bwMode="auto">
            <a:xfrm flipV="1">
              <a:off x="6779256" y="3647461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7" name="Text Box 44"/>
            <p:cNvSpPr txBox="1">
              <a:spLocks noChangeArrowheads="1"/>
            </p:cNvSpPr>
            <p:nvPr/>
          </p:nvSpPr>
          <p:spPr bwMode="auto">
            <a:xfrm>
              <a:off x="6383131" y="2092751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188" name="Text Box 45"/>
            <p:cNvSpPr txBox="1">
              <a:spLocks noChangeArrowheads="1"/>
            </p:cNvSpPr>
            <p:nvPr/>
          </p:nvSpPr>
          <p:spPr bwMode="auto">
            <a:xfrm>
              <a:off x="7951785" y="3496308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  <p:grpSp>
          <p:nvGrpSpPr>
            <p:cNvPr id="189" name="Group 55"/>
            <p:cNvGrpSpPr/>
            <p:nvPr/>
          </p:nvGrpSpPr>
          <p:grpSpPr>
            <a:xfrm>
              <a:off x="6667500" y="3251995"/>
              <a:ext cx="241300" cy="685006"/>
              <a:chOff x="7416800" y="3556794"/>
              <a:chExt cx="241300" cy="685006"/>
            </a:xfrm>
          </p:grpSpPr>
          <p:cxnSp>
            <p:nvCxnSpPr>
              <p:cNvPr id="190" name="Straight Arrow Connector 189"/>
              <p:cNvCxnSpPr/>
              <p:nvPr/>
            </p:nvCxnSpPr>
            <p:spPr>
              <a:xfrm rot="5400000" flipH="1" flipV="1">
                <a:off x="7239000" y="3848100"/>
                <a:ext cx="584200" cy="1588"/>
              </a:xfrm>
              <a:prstGeom prst="straightConnector1">
                <a:avLst/>
              </a:prstGeom>
              <a:ln w="57150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1" name="Oval 190"/>
              <p:cNvSpPr/>
              <p:nvPr/>
            </p:nvSpPr>
            <p:spPr>
              <a:xfrm>
                <a:off x="7416800" y="4000500"/>
                <a:ext cx="241300" cy="241300"/>
              </a:xfrm>
              <a:prstGeom prst="ellipse">
                <a:avLst/>
              </a:prstGeom>
              <a:solidFill>
                <a:srgbClr val="00009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90796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Connector 55"/>
          <p:cNvCxnSpPr/>
          <p:nvPr/>
        </p:nvCxnSpPr>
        <p:spPr>
          <a:xfrm rot="5400000">
            <a:off x="1678784" y="3353594"/>
            <a:ext cx="578961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12323" name="Object 3"/>
          <p:cNvGraphicFramePr>
            <a:graphicFrameLocks noChangeAspect="1"/>
          </p:cNvGraphicFramePr>
          <p:nvPr/>
        </p:nvGraphicFramePr>
        <p:xfrm>
          <a:off x="466725" y="1793875"/>
          <a:ext cx="37338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714" name="Equation" r:id="rId3" imgW="4114800" imgH="889000" progId="Equation.3">
                  <p:embed/>
                </p:oleObj>
              </mc:Choice>
              <mc:Fallback>
                <p:oleObj name="Equation" r:id="rId3" imgW="41148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1793875"/>
                        <a:ext cx="3733800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99094" y="3680252"/>
            <a:ext cx="2648994" cy="2415559"/>
            <a:chOff x="841" y="2547"/>
            <a:chExt cx="1839" cy="167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2328" name="Line 8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29" name="Line 9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0" name="Line 10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1" name="Line 11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2" name="Line 12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3" name="Line 13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4" name="Line 14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5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6" name="Line 16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7" name="Line 17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8" name="Line 18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9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0" name="Line 20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1" name="Line 21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2342" name="Line 22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3" name="Line 23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4" name="Line 24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5" name="Line 25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6" name="Line 26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7" name="Line 27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8" name="Line 28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9" name="Line 29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0" name="Line 30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1" name="Line 31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2" name="Line 32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3" name="Line 33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4" name="Line 34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5" name="Line 35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6" name="Line 36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7" name="Line 37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8" name="Line 38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9" name="Line 39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0" name="Line 40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1" name="Line 41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2" name="Line 42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3" name="Line 43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4" name="Line 44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5" name="Line 45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6" name="Text Box 46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12367" name="Text Box 47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312376" name="Text Box 56"/>
          <p:cNvSpPr txBox="1">
            <a:spLocks noChangeArrowheads="1"/>
          </p:cNvSpPr>
          <p:nvPr/>
        </p:nvSpPr>
        <p:spPr bwMode="auto">
          <a:xfrm>
            <a:off x="535584" y="2827365"/>
            <a:ext cx="3109315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Lorentz violation is observable when </a:t>
            </a:r>
            <a:r>
              <a:rPr lang="en-GB" sz="1600" dirty="0" smtClean="0"/>
              <a:t>a particle </a:t>
            </a:r>
            <a:r>
              <a:rPr lang="en-GB" sz="1600" dirty="0"/>
              <a:t>is moving in the fixed coordinate </a:t>
            </a:r>
            <a:r>
              <a:rPr lang="en-GB" sz="1600" dirty="0" smtClean="0"/>
              <a:t>space</a:t>
            </a:r>
            <a:endParaRPr lang="en-GB" sz="1600" dirty="0"/>
          </a:p>
        </p:txBody>
      </p:sp>
      <p:sp>
        <p:nvSpPr>
          <p:cNvPr id="59" name="Rectangle 5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2. What is Lorentz violation? </a:t>
            </a:r>
          </a:p>
        </p:txBody>
      </p:sp>
      <p:grpSp>
        <p:nvGrpSpPr>
          <p:cNvPr id="4" name="Group 57"/>
          <p:cNvGrpSpPr/>
          <p:nvPr/>
        </p:nvGrpSpPr>
        <p:grpSpPr>
          <a:xfrm rot="5400000">
            <a:off x="1346200" y="4598194"/>
            <a:ext cx="241300" cy="685006"/>
            <a:chOff x="7416800" y="3556794"/>
            <a:chExt cx="241300" cy="685006"/>
          </a:xfrm>
        </p:grpSpPr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256641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 smtClean="0">
                <a:solidFill>
                  <a:srgbClr val="FF0000"/>
                </a:solidFill>
              </a:rPr>
              <a:t>particle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Lorentz </a:t>
            </a:r>
            <a:r>
              <a:rPr lang="en-GB" sz="1600" dirty="0" smtClean="0">
                <a:solidFill>
                  <a:srgbClr val="000000"/>
                </a:solidFill>
              </a:rPr>
              <a:t>transformation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</p:txBody>
      </p:sp>
      <p:graphicFrame>
        <p:nvGraphicFramePr>
          <p:cNvPr id="64" name="Object 49"/>
          <p:cNvGraphicFramePr>
            <a:graphicFrameLocks noChangeAspect="1"/>
          </p:cNvGraphicFramePr>
          <p:nvPr/>
        </p:nvGraphicFramePr>
        <p:xfrm>
          <a:off x="6606832" y="2274677"/>
          <a:ext cx="898843" cy="276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715" name="Equation" r:id="rId5" imgW="990600" imgH="304800" progId="Equation.3">
                  <p:embed/>
                </p:oleObj>
              </mc:Choice>
              <mc:Fallback>
                <p:oleObj name="Equation" r:id="rId5" imgW="9906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6832" y="2274677"/>
                        <a:ext cx="898843" cy="2763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" name="Picture 50" descr="einstei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23360" y="4480560"/>
            <a:ext cx="1152363" cy="1500008"/>
          </a:xfrm>
          <a:prstGeom prst="rect">
            <a:avLst/>
          </a:prstGeom>
          <a:noFill/>
        </p:spPr>
      </p:pic>
      <p:graphicFrame>
        <p:nvGraphicFramePr>
          <p:cNvPr id="66" name="Object 54"/>
          <p:cNvGraphicFramePr>
            <a:graphicFrameLocks noChangeAspect="1"/>
          </p:cNvGraphicFramePr>
          <p:nvPr/>
        </p:nvGraphicFramePr>
        <p:xfrm>
          <a:off x="6386564" y="18216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6716" name="Equation" r:id="rId8" imgW="1562100" imgH="406400" progId="Equation.3">
                  <p:embed/>
                </p:oleObj>
              </mc:Choice>
              <mc:Fallback>
                <p:oleObj name="Equation" r:id="rId8" imgW="15621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6564" y="18216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58"/>
          <p:cNvGrpSpPr/>
          <p:nvPr/>
        </p:nvGrpSpPr>
        <p:grpSpPr>
          <a:xfrm>
            <a:off x="5896594" y="3860800"/>
            <a:ext cx="2648994" cy="2425700"/>
            <a:chOff x="5566394" y="2082800"/>
            <a:chExt cx="2648994" cy="2425700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5566394" y="2082800"/>
              <a:ext cx="2648994" cy="2425700"/>
              <a:chOff x="133" y="600"/>
              <a:chExt cx="2611" cy="2590"/>
            </a:xfrm>
          </p:grpSpPr>
          <p:sp>
            <p:nvSpPr>
              <p:cNvPr id="145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6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7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8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9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0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1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2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3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6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7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8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9" name="Line 20"/>
            <p:cNvSpPr>
              <a:spLocks noChangeShapeType="1"/>
            </p:cNvSpPr>
            <p:nvPr/>
          </p:nvSpPr>
          <p:spPr bwMode="auto">
            <a:xfrm flipV="1">
              <a:off x="7695384" y="364458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Line 21"/>
            <p:cNvSpPr>
              <a:spLocks noChangeShapeType="1"/>
            </p:cNvSpPr>
            <p:nvPr/>
          </p:nvSpPr>
          <p:spPr bwMode="auto">
            <a:xfrm flipV="1">
              <a:off x="7231558" y="3641703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Line 22"/>
            <p:cNvSpPr>
              <a:spLocks noChangeShapeType="1"/>
            </p:cNvSpPr>
            <p:nvPr/>
          </p:nvSpPr>
          <p:spPr bwMode="auto">
            <a:xfrm flipV="1">
              <a:off x="6335596" y="3657538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Line 23"/>
            <p:cNvSpPr>
              <a:spLocks noChangeShapeType="1"/>
            </p:cNvSpPr>
            <p:nvPr/>
          </p:nvSpPr>
          <p:spPr bwMode="auto">
            <a:xfrm flipV="1">
              <a:off x="5870330" y="365321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Line 24"/>
            <p:cNvSpPr>
              <a:spLocks noChangeShapeType="1"/>
            </p:cNvSpPr>
            <p:nvPr/>
          </p:nvSpPr>
          <p:spPr bwMode="auto">
            <a:xfrm flipV="1">
              <a:off x="7682420" y="409659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Line 25"/>
            <p:cNvSpPr>
              <a:spLocks noChangeShapeType="1"/>
            </p:cNvSpPr>
            <p:nvPr/>
          </p:nvSpPr>
          <p:spPr bwMode="auto">
            <a:xfrm flipV="1">
              <a:off x="7218594" y="409228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Line 26"/>
            <p:cNvSpPr>
              <a:spLocks noChangeShapeType="1"/>
            </p:cNvSpPr>
            <p:nvPr/>
          </p:nvSpPr>
          <p:spPr bwMode="auto">
            <a:xfrm flipV="1">
              <a:off x="6322632" y="4108115"/>
              <a:ext cx="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6" name="Line 27"/>
            <p:cNvSpPr>
              <a:spLocks noChangeShapeType="1"/>
            </p:cNvSpPr>
            <p:nvPr/>
          </p:nvSpPr>
          <p:spPr bwMode="auto">
            <a:xfrm flipV="1">
              <a:off x="5857366" y="410667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Line 28"/>
            <p:cNvSpPr>
              <a:spLocks noChangeShapeType="1"/>
            </p:cNvSpPr>
            <p:nvPr/>
          </p:nvSpPr>
          <p:spPr bwMode="auto">
            <a:xfrm flipV="1">
              <a:off x="7695384" y="269880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8" name="Line 29"/>
            <p:cNvSpPr>
              <a:spLocks noChangeShapeType="1"/>
            </p:cNvSpPr>
            <p:nvPr/>
          </p:nvSpPr>
          <p:spPr bwMode="auto">
            <a:xfrm flipV="1">
              <a:off x="7231558" y="2697360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9" name="Line 30"/>
            <p:cNvSpPr>
              <a:spLocks noChangeShapeType="1"/>
            </p:cNvSpPr>
            <p:nvPr/>
          </p:nvSpPr>
          <p:spPr bwMode="auto">
            <a:xfrm flipV="1">
              <a:off x="6335596" y="2711756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0" name="Line 31"/>
            <p:cNvSpPr>
              <a:spLocks noChangeShapeType="1"/>
            </p:cNvSpPr>
            <p:nvPr/>
          </p:nvSpPr>
          <p:spPr bwMode="auto">
            <a:xfrm flipV="1">
              <a:off x="5870330" y="270887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1" name="Line 32"/>
            <p:cNvSpPr>
              <a:spLocks noChangeShapeType="1"/>
            </p:cNvSpPr>
            <p:nvPr/>
          </p:nvSpPr>
          <p:spPr bwMode="auto">
            <a:xfrm flipV="1">
              <a:off x="7689622" y="317529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2" name="Line 33"/>
            <p:cNvSpPr>
              <a:spLocks noChangeShapeType="1"/>
            </p:cNvSpPr>
            <p:nvPr/>
          </p:nvSpPr>
          <p:spPr bwMode="auto">
            <a:xfrm flipV="1">
              <a:off x="7225796" y="3172411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" name="Line 34"/>
            <p:cNvSpPr>
              <a:spLocks noChangeShapeType="1"/>
            </p:cNvSpPr>
            <p:nvPr/>
          </p:nvSpPr>
          <p:spPr bwMode="auto">
            <a:xfrm flipV="1">
              <a:off x="6328394" y="318824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" name="Line 35"/>
            <p:cNvSpPr>
              <a:spLocks noChangeShapeType="1"/>
            </p:cNvSpPr>
            <p:nvPr/>
          </p:nvSpPr>
          <p:spPr bwMode="auto">
            <a:xfrm flipV="1">
              <a:off x="5864568" y="318392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" name="Line 36"/>
            <p:cNvSpPr>
              <a:spLocks noChangeShapeType="1"/>
            </p:cNvSpPr>
            <p:nvPr/>
          </p:nvSpPr>
          <p:spPr bwMode="auto">
            <a:xfrm flipV="1">
              <a:off x="7695384" y="226693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6" name="Line 37"/>
            <p:cNvSpPr>
              <a:spLocks noChangeShapeType="1"/>
            </p:cNvSpPr>
            <p:nvPr/>
          </p:nvSpPr>
          <p:spPr bwMode="auto">
            <a:xfrm flipV="1">
              <a:off x="7231558" y="226261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7" name="Line 38"/>
            <p:cNvSpPr>
              <a:spLocks noChangeShapeType="1"/>
            </p:cNvSpPr>
            <p:nvPr/>
          </p:nvSpPr>
          <p:spPr bwMode="auto">
            <a:xfrm flipV="1">
              <a:off x="6335596" y="227845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8" name="Line 39"/>
            <p:cNvSpPr>
              <a:spLocks noChangeShapeType="1"/>
            </p:cNvSpPr>
            <p:nvPr/>
          </p:nvSpPr>
          <p:spPr bwMode="auto">
            <a:xfrm flipV="1">
              <a:off x="5870330" y="2274134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9" name="Line 40"/>
            <p:cNvSpPr>
              <a:spLocks noChangeShapeType="1"/>
            </p:cNvSpPr>
            <p:nvPr/>
          </p:nvSpPr>
          <p:spPr bwMode="auto">
            <a:xfrm flipV="1">
              <a:off x="6786458" y="2269815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" name="Line 41"/>
            <p:cNvSpPr>
              <a:spLocks noChangeShapeType="1"/>
            </p:cNvSpPr>
            <p:nvPr/>
          </p:nvSpPr>
          <p:spPr bwMode="auto">
            <a:xfrm flipV="1">
              <a:off x="6793660" y="4082204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" name="Line 42"/>
            <p:cNvSpPr>
              <a:spLocks noChangeShapeType="1"/>
            </p:cNvSpPr>
            <p:nvPr/>
          </p:nvSpPr>
          <p:spPr bwMode="auto">
            <a:xfrm flipV="1">
              <a:off x="6786458" y="2690163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2" name="Line 43"/>
            <p:cNvSpPr>
              <a:spLocks noChangeShapeType="1"/>
            </p:cNvSpPr>
            <p:nvPr/>
          </p:nvSpPr>
          <p:spPr bwMode="auto">
            <a:xfrm flipV="1">
              <a:off x="6779256" y="3647461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" name="Text Box 44"/>
            <p:cNvSpPr txBox="1">
              <a:spLocks noChangeArrowheads="1"/>
            </p:cNvSpPr>
            <p:nvPr/>
          </p:nvSpPr>
          <p:spPr bwMode="auto">
            <a:xfrm>
              <a:off x="6383131" y="2092751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144" name="Text Box 45"/>
            <p:cNvSpPr txBox="1">
              <a:spLocks noChangeArrowheads="1"/>
            </p:cNvSpPr>
            <p:nvPr/>
          </p:nvSpPr>
          <p:spPr bwMode="auto">
            <a:xfrm>
              <a:off x="7951785" y="3496308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  <p:grpSp>
          <p:nvGrpSpPr>
            <p:cNvPr id="7" name="Group 55"/>
            <p:cNvGrpSpPr/>
            <p:nvPr/>
          </p:nvGrpSpPr>
          <p:grpSpPr>
            <a:xfrm>
              <a:off x="6667500" y="3251995"/>
              <a:ext cx="241300" cy="685006"/>
              <a:chOff x="7416800" y="3556794"/>
              <a:chExt cx="241300" cy="685006"/>
            </a:xfrm>
          </p:grpSpPr>
          <p:cxnSp>
            <p:nvCxnSpPr>
              <p:cNvPr id="116" name="Straight Arrow Connector 115"/>
              <p:cNvCxnSpPr/>
              <p:nvPr/>
            </p:nvCxnSpPr>
            <p:spPr>
              <a:xfrm rot="5400000" flipH="1" flipV="1">
                <a:off x="7239000" y="3848100"/>
                <a:ext cx="584200" cy="1588"/>
              </a:xfrm>
              <a:prstGeom prst="straightConnector1">
                <a:avLst/>
              </a:prstGeom>
              <a:ln w="57150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Oval 116"/>
              <p:cNvSpPr/>
              <p:nvPr/>
            </p:nvSpPr>
            <p:spPr>
              <a:xfrm>
                <a:off x="7416800" y="4000500"/>
                <a:ext cx="241300" cy="241300"/>
              </a:xfrm>
              <a:prstGeom prst="ellipse">
                <a:avLst/>
              </a:prstGeom>
              <a:solidFill>
                <a:srgbClr val="00009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60" name="Text Box 3"/>
          <p:cNvSpPr txBox="1">
            <a:spLocks noChangeArrowheads="1"/>
          </p:cNvSpPr>
          <p:nvPr/>
        </p:nvSpPr>
        <p:spPr bwMode="auto">
          <a:xfrm>
            <a:off x="4892141" y="1258228"/>
            <a:ext cx="41248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 smtClean="0">
                <a:solidFill>
                  <a:srgbClr val="FF0000"/>
                </a:solidFill>
              </a:rPr>
              <a:t>observer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Lorentz </a:t>
            </a:r>
            <a:r>
              <a:rPr lang="en-GB" sz="1600" dirty="0" smtClean="0">
                <a:solidFill>
                  <a:srgbClr val="000000"/>
                </a:solidFill>
              </a:rPr>
              <a:t>transformation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57999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 descr="night-sk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4" name="Picture 7" descr="Earth-13-june"/>
          <p:cNvPicPr>
            <a:picLocks noChangeAspect="1" noChangeArrowheads="1" noCrop="1"/>
          </p:cNvPicPr>
          <p:nvPr/>
        </p:nvPicPr>
        <p:blipFill>
          <a:blip r:embed="rId4">
            <a:alphaModFix/>
            <a:lum/>
          </a:blip>
          <a:srcRect/>
          <a:stretch>
            <a:fillRect/>
          </a:stretch>
        </p:blipFill>
        <p:spPr bwMode="auto">
          <a:xfrm>
            <a:off x="3900751" y="2815756"/>
            <a:ext cx="1560012" cy="1559029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13413" y="2008168"/>
            <a:ext cx="854189" cy="3548482"/>
            <a:chOff x="611" y="1449"/>
            <a:chExt cx="593" cy="2465"/>
          </a:xfrm>
        </p:grpSpPr>
        <p:sp>
          <p:nvSpPr>
            <p:cNvPr id="296968" name="Line 8"/>
            <p:cNvSpPr>
              <a:spLocks noChangeShapeType="1"/>
            </p:cNvSpPr>
            <p:nvPr/>
          </p:nvSpPr>
          <p:spPr bwMode="auto">
            <a:xfrm flipV="1">
              <a:off x="611" y="1449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69" name="Line 9"/>
            <p:cNvSpPr>
              <a:spLocks noChangeShapeType="1"/>
            </p:cNvSpPr>
            <p:nvPr/>
          </p:nvSpPr>
          <p:spPr bwMode="auto">
            <a:xfrm flipV="1">
              <a:off x="707" y="206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70" name="Line 10"/>
            <p:cNvSpPr>
              <a:spLocks noChangeShapeType="1"/>
            </p:cNvSpPr>
            <p:nvPr/>
          </p:nvSpPr>
          <p:spPr bwMode="auto">
            <a:xfrm flipV="1">
              <a:off x="707" y="2742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71" name="Line 11"/>
            <p:cNvSpPr>
              <a:spLocks noChangeShapeType="1"/>
            </p:cNvSpPr>
            <p:nvPr/>
          </p:nvSpPr>
          <p:spPr bwMode="auto">
            <a:xfrm flipV="1">
              <a:off x="707" y="341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1485110" y="1952025"/>
            <a:ext cx="854189" cy="3548483"/>
            <a:chOff x="611" y="1449"/>
            <a:chExt cx="593" cy="2465"/>
          </a:xfrm>
        </p:grpSpPr>
        <p:sp>
          <p:nvSpPr>
            <p:cNvPr id="296974" name="Line 14"/>
            <p:cNvSpPr>
              <a:spLocks noChangeShapeType="1"/>
            </p:cNvSpPr>
            <p:nvPr/>
          </p:nvSpPr>
          <p:spPr bwMode="auto">
            <a:xfrm flipV="1">
              <a:off x="611" y="1449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75" name="Line 15"/>
            <p:cNvSpPr>
              <a:spLocks noChangeShapeType="1"/>
            </p:cNvSpPr>
            <p:nvPr/>
          </p:nvSpPr>
          <p:spPr bwMode="auto">
            <a:xfrm flipV="1">
              <a:off x="707" y="206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76" name="Line 16"/>
            <p:cNvSpPr>
              <a:spLocks noChangeShapeType="1"/>
            </p:cNvSpPr>
            <p:nvPr/>
          </p:nvSpPr>
          <p:spPr bwMode="auto">
            <a:xfrm flipV="1">
              <a:off x="707" y="2742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77" name="Line 17"/>
            <p:cNvSpPr>
              <a:spLocks noChangeShapeType="1"/>
            </p:cNvSpPr>
            <p:nvPr/>
          </p:nvSpPr>
          <p:spPr bwMode="auto">
            <a:xfrm flipV="1">
              <a:off x="707" y="341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2522237" y="1913158"/>
            <a:ext cx="854189" cy="3548482"/>
            <a:chOff x="611" y="1449"/>
            <a:chExt cx="593" cy="2465"/>
          </a:xfrm>
        </p:grpSpPr>
        <p:sp>
          <p:nvSpPr>
            <p:cNvPr id="296979" name="Line 19"/>
            <p:cNvSpPr>
              <a:spLocks noChangeShapeType="1"/>
            </p:cNvSpPr>
            <p:nvPr/>
          </p:nvSpPr>
          <p:spPr bwMode="auto">
            <a:xfrm flipV="1">
              <a:off x="611" y="1449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80" name="Line 20"/>
            <p:cNvSpPr>
              <a:spLocks noChangeShapeType="1"/>
            </p:cNvSpPr>
            <p:nvPr/>
          </p:nvSpPr>
          <p:spPr bwMode="auto">
            <a:xfrm flipV="1">
              <a:off x="707" y="206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81" name="Line 21"/>
            <p:cNvSpPr>
              <a:spLocks noChangeShapeType="1"/>
            </p:cNvSpPr>
            <p:nvPr/>
          </p:nvSpPr>
          <p:spPr bwMode="auto">
            <a:xfrm flipV="1">
              <a:off x="707" y="2742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82" name="Line 22"/>
            <p:cNvSpPr>
              <a:spLocks noChangeShapeType="1"/>
            </p:cNvSpPr>
            <p:nvPr/>
          </p:nvSpPr>
          <p:spPr bwMode="auto">
            <a:xfrm flipV="1">
              <a:off x="707" y="341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3619863" y="1921796"/>
            <a:ext cx="854189" cy="3548482"/>
            <a:chOff x="611" y="1449"/>
            <a:chExt cx="593" cy="2465"/>
          </a:xfrm>
        </p:grpSpPr>
        <p:sp>
          <p:nvSpPr>
            <p:cNvPr id="296984" name="Line 24"/>
            <p:cNvSpPr>
              <a:spLocks noChangeShapeType="1"/>
            </p:cNvSpPr>
            <p:nvPr/>
          </p:nvSpPr>
          <p:spPr bwMode="auto">
            <a:xfrm flipV="1">
              <a:off x="611" y="1449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85" name="Line 25"/>
            <p:cNvSpPr>
              <a:spLocks noChangeShapeType="1"/>
            </p:cNvSpPr>
            <p:nvPr/>
          </p:nvSpPr>
          <p:spPr bwMode="auto">
            <a:xfrm flipV="1">
              <a:off x="707" y="206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86" name="Line 26"/>
            <p:cNvSpPr>
              <a:spLocks noChangeShapeType="1"/>
            </p:cNvSpPr>
            <p:nvPr/>
          </p:nvSpPr>
          <p:spPr bwMode="auto">
            <a:xfrm flipV="1">
              <a:off x="707" y="2742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87" name="Line 27"/>
            <p:cNvSpPr>
              <a:spLocks noChangeShapeType="1"/>
            </p:cNvSpPr>
            <p:nvPr/>
          </p:nvSpPr>
          <p:spPr bwMode="auto">
            <a:xfrm flipV="1">
              <a:off x="707" y="341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4777988" y="1822468"/>
            <a:ext cx="854189" cy="3548483"/>
            <a:chOff x="611" y="1449"/>
            <a:chExt cx="593" cy="2465"/>
          </a:xfrm>
        </p:grpSpPr>
        <p:sp>
          <p:nvSpPr>
            <p:cNvPr id="296989" name="Line 29"/>
            <p:cNvSpPr>
              <a:spLocks noChangeShapeType="1"/>
            </p:cNvSpPr>
            <p:nvPr/>
          </p:nvSpPr>
          <p:spPr bwMode="auto">
            <a:xfrm flipV="1">
              <a:off x="611" y="1449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90" name="Line 30"/>
            <p:cNvSpPr>
              <a:spLocks noChangeShapeType="1"/>
            </p:cNvSpPr>
            <p:nvPr/>
          </p:nvSpPr>
          <p:spPr bwMode="auto">
            <a:xfrm flipV="1">
              <a:off x="707" y="206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91" name="Line 31"/>
            <p:cNvSpPr>
              <a:spLocks noChangeShapeType="1"/>
            </p:cNvSpPr>
            <p:nvPr/>
          </p:nvSpPr>
          <p:spPr bwMode="auto">
            <a:xfrm flipV="1">
              <a:off x="707" y="2742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92" name="Line 32"/>
            <p:cNvSpPr>
              <a:spLocks noChangeShapeType="1"/>
            </p:cNvSpPr>
            <p:nvPr/>
          </p:nvSpPr>
          <p:spPr bwMode="auto">
            <a:xfrm flipV="1">
              <a:off x="707" y="341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5733008" y="1831103"/>
            <a:ext cx="854189" cy="3548483"/>
            <a:chOff x="611" y="1449"/>
            <a:chExt cx="593" cy="2465"/>
          </a:xfrm>
        </p:grpSpPr>
        <p:sp>
          <p:nvSpPr>
            <p:cNvPr id="296994" name="Line 34"/>
            <p:cNvSpPr>
              <a:spLocks noChangeShapeType="1"/>
            </p:cNvSpPr>
            <p:nvPr/>
          </p:nvSpPr>
          <p:spPr bwMode="auto">
            <a:xfrm flipV="1">
              <a:off x="611" y="1449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95" name="Line 35"/>
            <p:cNvSpPr>
              <a:spLocks noChangeShapeType="1"/>
            </p:cNvSpPr>
            <p:nvPr/>
          </p:nvSpPr>
          <p:spPr bwMode="auto">
            <a:xfrm flipV="1">
              <a:off x="707" y="206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96" name="Line 36"/>
            <p:cNvSpPr>
              <a:spLocks noChangeShapeType="1"/>
            </p:cNvSpPr>
            <p:nvPr/>
          </p:nvSpPr>
          <p:spPr bwMode="auto">
            <a:xfrm flipV="1">
              <a:off x="707" y="2742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6997" name="Line 37"/>
            <p:cNvSpPr>
              <a:spLocks noChangeShapeType="1"/>
            </p:cNvSpPr>
            <p:nvPr/>
          </p:nvSpPr>
          <p:spPr bwMode="auto">
            <a:xfrm flipV="1">
              <a:off x="707" y="341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8" name="Group 38"/>
          <p:cNvGrpSpPr>
            <a:grpSpLocks/>
          </p:cNvGrpSpPr>
          <p:nvPr/>
        </p:nvGrpSpPr>
        <p:grpSpPr bwMode="auto">
          <a:xfrm>
            <a:off x="6735564" y="1926113"/>
            <a:ext cx="854189" cy="3548483"/>
            <a:chOff x="611" y="1449"/>
            <a:chExt cx="593" cy="2465"/>
          </a:xfrm>
        </p:grpSpPr>
        <p:sp>
          <p:nvSpPr>
            <p:cNvPr id="296999" name="Line 39"/>
            <p:cNvSpPr>
              <a:spLocks noChangeShapeType="1"/>
            </p:cNvSpPr>
            <p:nvPr/>
          </p:nvSpPr>
          <p:spPr bwMode="auto">
            <a:xfrm flipV="1">
              <a:off x="611" y="1449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7000" name="Line 40"/>
            <p:cNvSpPr>
              <a:spLocks noChangeShapeType="1"/>
            </p:cNvSpPr>
            <p:nvPr/>
          </p:nvSpPr>
          <p:spPr bwMode="auto">
            <a:xfrm flipV="1">
              <a:off x="707" y="206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7001" name="Line 41"/>
            <p:cNvSpPr>
              <a:spLocks noChangeShapeType="1"/>
            </p:cNvSpPr>
            <p:nvPr/>
          </p:nvSpPr>
          <p:spPr bwMode="auto">
            <a:xfrm flipV="1">
              <a:off x="707" y="2742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7002" name="Line 42"/>
            <p:cNvSpPr>
              <a:spLocks noChangeShapeType="1"/>
            </p:cNvSpPr>
            <p:nvPr/>
          </p:nvSpPr>
          <p:spPr bwMode="auto">
            <a:xfrm flipV="1">
              <a:off x="707" y="341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" name="Group 43"/>
          <p:cNvGrpSpPr>
            <a:grpSpLocks/>
          </p:cNvGrpSpPr>
          <p:nvPr/>
        </p:nvGrpSpPr>
        <p:grpSpPr bwMode="auto">
          <a:xfrm>
            <a:off x="7807261" y="1882929"/>
            <a:ext cx="854189" cy="3548483"/>
            <a:chOff x="611" y="1449"/>
            <a:chExt cx="593" cy="2465"/>
          </a:xfrm>
        </p:grpSpPr>
        <p:sp>
          <p:nvSpPr>
            <p:cNvPr id="297004" name="Line 44"/>
            <p:cNvSpPr>
              <a:spLocks noChangeShapeType="1"/>
            </p:cNvSpPr>
            <p:nvPr/>
          </p:nvSpPr>
          <p:spPr bwMode="auto">
            <a:xfrm flipV="1">
              <a:off x="611" y="1449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7005" name="Line 45"/>
            <p:cNvSpPr>
              <a:spLocks noChangeShapeType="1"/>
            </p:cNvSpPr>
            <p:nvPr/>
          </p:nvSpPr>
          <p:spPr bwMode="auto">
            <a:xfrm flipV="1">
              <a:off x="707" y="206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7006" name="Line 46"/>
            <p:cNvSpPr>
              <a:spLocks noChangeShapeType="1"/>
            </p:cNvSpPr>
            <p:nvPr/>
          </p:nvSpPr>
          <p:spPr bwMode="auto">
            <a:xfrm flipV="1">
              <a:off x="707" y="2742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7007" name="Line 47"/>
            <p:cNvSpPr>
              <a:spLocks noChangeShapeType="1"/>
            </p:cNvSpPr>
            <p:nvPr/>
          </p:nvSpPr>
          <p:spPr bwMode="auto">
            <a:xfrm flipV="1">
              <a:off x="707" y="3417"/>
              <a:ext cx="497" cy="497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9" name="Date Placeholder 4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Teppei Katori, Queen Mary University of London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1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solidFill>
                  <a:srgbClr val="00FFFF"/>
                </a:solidFill>
              </a:rPr>
              <a:t>Tests of </a:t>
            </a:r>
            <a:r>
              <a:rPr lang="en-GB" sz="3200" b="1" dirty="0">
                <a:solidFill>
                  <a:srgbClr val="00FFFF"/>
                </a:solidFill>
              </a:rPr>
              <a:t>Lorentz</a:t>
            </a:r>
            <a:r>
              <a:rPr lang="en-GB" sz="3200" b="1" dirty="0" smtClean="0">
                <a:solidFill>
                  <a:srgbClr val="00FFFF"/>
                </a:solidFill>
              </a:rPr>
              <a:t> and CPT Violation with </a:t>
            </a:r>
            <a:br>
              <a:rPr lang="en-GB" sz="3200" b="1" dirty="0" smtClean="0">
                <a:solidFill>
                  <a:srgbClr val="00FFFF"/>
                </a:solidFill>
              </a:rPr>
            </a:br>
            <a:r>
              <a:rPr lang="en-GB" sz="3200" b="1" dirty="0" smtClean="0">
                <a:solidFill>
                  <a:srgbClr val="00FFFF"/>
                </a:solidFill>
              </a:rPr>
              <a:t>Neutrino Oscillation Experiments</a:t>
            </a:r>
            <a:endParaRPr lang="en-US" sz="3200" b="1" dirty="0">
              <a:solidFill>
                <a:srgbClr val="00FFFF"/>
              </a:solidFill>
            </a:endParaRP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860289" y="5633755"/>
            <a:ext cx="7642027" cy="776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912624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4663" algn="l"/>
              </a:tabLst>
            </a:pPr>
            <a:r>
              <a:rPr lang="en-GB" dirty="0">
                <a:solidFill>
                  <a:srgbClr val="00FFFF"/>
                </a:solidFill>
              </a:rPr>
              <a:t>Teppei Katori</a:t>
            </a:r>
            <a:endParaRPr lang="en-GB" dirty="0" smtClean="0">
              <a:solidFill>
                <a:srgbClr val="00FFFF"/>
              </a:solidFill>
            </a:endParaRPr>
          </a:p>
          <a:p>
            <a:pPr algn="ctr" defTabSz="912624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4663" algn="l"/>
              </a:tabLst>
            </a:pPr>
            <a:r>
              <a:rPr lang="en-GB" dirty="0" smtClean="0">
                <a:solidFill>
                  <a:srgbClr val="00FFFF"/>
                </a:solidFill>
              </a:rPr>
              <a:t>Queen Mary University of London</a:t>
            </a:r>
          </a:p>
          <a:p>
            <a:pPr algn="ctr" defTabSz="912624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4663" algn="l"/>
              </a:tabLst>
            </a:pPr>
            <a:r>
              <a:rPr lang="en-GB" dirty="0" smtClean="0">
                <a:solidFill>
                  <a:srgbClr val="00FFFF"/>
                </a:solidFill>
              </a:rPr>
              <a:t>Cavendish HEP seminar, Univ. Cambridge, Cambridge, UK, Nov. 11, 2014</a:t>
            </a:r>
            <a:endParaRPr lang="en-GB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Straight Connector 55"/>
          <p:cNvCxnSpPr/>
          <p:nvPr/>
        </p:nvCxnSpPr>
        <p:spPr>
          <a:xfrm rot="5400000">
            <a:off x="1678784" y="3353594"/>
            <a:ext cx="578961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12323" name="Object 3"/>
          <p:cNvGraphicFramePr>
            <a:graphicFrameLocks noChangeAspect="1"/>
          </p:cNvGraphicFramePr>
          <p:nvPr/>
        </p:nvGraphicFramePr>
        <p:xfrm>
          <a:off x="466725" y="1793875"/>
          <a:ext cx="37338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642" name="Equation" r:id="rId4" imgW="4114800" imgH="889000" progId="Equation.3">
                  <p:embed/>
                </p:oleObj>
              </mc:Choice>
              <mc:Fallback>
                <p:oleObj name="Equation" r:id="rId4" imgW="41148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6725" y="1793875"/>
                        <a:ext cx="3733800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99094" y="3680252"/>
            <a:ext cx="2648994" cy="2415559"/>
            <a:chOff x="841" y="2547"/>
            <a:chExt cx="1839" cy="167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2328" name="Line 8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29" name="Line 9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0" name="Line 10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1" name="Line 11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2" name="Line 12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3" name="Line 13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4" name="Line 14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5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6" name="Line 16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7" name="Line 17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8" name="Line 18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9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0" name="Line 20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1" name="Line 21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2342" name="Line 22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3" name="Line 23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4" name="Line 24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5" name="Line 25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6" name="Line 26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7" name="Line 27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8" name="Line 28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9" name="Line 29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0" name="Line 30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1" name="Line 31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2" name="Line 32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3" name="Line 33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4" name="Line 34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5" name="Line 35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6" name="Line 36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7" name="Line 37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8" name="Line 38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9" name="Line 39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0" name="Line 40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1" name="Line 41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2" name="Line 42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3" name="Line 43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4" name="Line 44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5" name="Line 45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6" name="Text Box 46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12367" name="Text Box 47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312376" name="Text Box 56"/>
          <p:cNvSpPr txBox="1">
            <a:spLocks noChangeArrowheads="1"/>
          </p:cNvSpPr>
          <p:nvPr/>
        </p:nvSpPr>
        <p:spPr bwMode="auto">
          <a:xfrm>
            <a:off x="535584" y="2827365"/>
            <a:ext cx="3109315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Lorentz violation is observable when </a:t>
            </a:r>
            <a:r>
              <a:rPr lang="en-GB" sz="1600" dirty="0" smtClean="0"/>
              <a:t>a particle </a:t>
            </a:r>
            <a:r>
              <a:rPr lang="en-GB" sz="1600" dirty="0"/>
              <a:t>is moving in the fixed coordinate </a:t>
            </a:r>
            <a:r>
              <a:rPr lang="en-GB" sz="1600" dirty="0" smtClean="0"/>
              <a:t>space</a:t>
            </a:r>
            <a:endParaRPr lang="en-GB" sz="1600" dirty="0"/>
          </a:p>
        </p:txBody>
      </p:sp>
      <p:sp>
        <p:nvSpPr>
          <p:cNvPr id="59" name="Rectangle 5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2. What is Lorentz violation? </a:t>
            </a:r>
          </a:p>
        </p:txBody>
      </p:sp>
      <p:grpSp>
        <p:nvGrpSpPr>
          <p:cNvPr id="4" name="Group 57"/>
          <p:cNvGrpSpPr/>
          <p:nvPr/>
        </p:nvGrpSpPr>
        <p:grpSpPr>
          <a:xfrm rot="5400000">
            <a:off x="1346200" y="4598194"/>
            <a:ext cx="241300" cy="685006"/>
            <a:chOff x="7416800" y="3556794"/>
            <a:chExt cx="241300" cy="685006"/>
          </a:xfrm>
        </p:grpSpPr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256641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 smtClean="0">
                <a:solidFill>
                  <a:srgbClr val="FF0000"/>
                </a:solidFill>
              </a:rPr>
              <a:t>particle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Lorentz </a:t>
            </a:r>
            <a:r>
              <a:rPr lang="en-GB" sz="1600" dirty="0" smtClean="0">
                <a:solidFill>
                  <a:srgbClr val="000000"/>
                </a:solidFill>
              </a:rPr>
              <a:t>transformation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</p:txBody>
      </p:sp>
      <p:pic>
        <p:nvPicPr>
          <p:cNvPr id="65" name="Picture 50" descr="einstei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23360" y="4480560"/>
            <a:ext cx="1152363" cy="1500008"/>
          </a:xfrm>
          <a:prstGeom prst="rect">
            <a:avLst/>
          </a:prstGeom>
          <a:noFill/>
        </p:spPr>
      </p:pic>
      <p:grpSp>
        <p:nvGrpSpPr>
          <p:cNvPr id="5" name="Group 158"/>
          <p:cNvGrpSpPr/>
          <p:nvPr/>
        </p:nvGrpSpPr>
        <p:grpSpPr>
          <a:xfrm rot="5400000">
            <a:off x="5833094" y="3746500"/>
            <a:ext cx="2648994" cy="2425700"/>
            <a:chOff x="5566394" y="2082800"/>
            <a:chExt cx="2648994" cy="2425700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5566394" y="2082800"/>
              <a:ext cx="2648994" cy="2425700"/>
              <a:chOff x="133" y="600"/>
              <a:chExt cx="2611" cy="2590"/>
            </a:xfrm>
          </p:grpSpPr>
          <p:sp>
            <p:nvSpPr>
              <p:cNvPr id="145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6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7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8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9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0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1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2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3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6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7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8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9" name="Line 20"/>
            <p:cNvSpPr>
              <a:spLocks noChangeShapeType="1"/>
            </p:cNvSpPr>
            <p:nvPr/>
          </p:nvSpPr>
          <p:spPr bwMode="auto">
            <a:xfrm flipV="1">
              <a:off x="7695384" y="364458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Line 21"/>
            <p:cNvSpPr>
              <a:spLocks noChangeShapeType="1"/>
            </p:cNvSpPr>
            <p:nvPr/>
          </p:nvSpPr>
          <p:spPr bwMode="auto">
            <a:xfrm flipV="1">
              <a:off x="7231558" y="3641703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Line 22"/>
            <p:cNvSpPr>
              <a:spLocks noChangeShapeType="1"/>
            </p:cNvSpPr>
            <p:nvPr/>
          </p:nvSpPr>
          <p:spPr bwMode="auto">
            <a:xfrm flipV="1">
              <a:off x="6335596" y="3657538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Line 23"/>
            <p:cNvSpPr>
              <a:spLocks noChangeShapeType="1"/>
            </p:cNvSpPr>
            <p:nvPr/>
          </p:nvSpPr>
          <p:spPr bwMode="auto">
            <a:xfrm flipV="1">
              <a:off x="5870330" y="365321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Line 24"/>
            <p:cNvSpPr>
              <a:spLocks noChangeShapeType="1"/>
            </p:cNvSpPr>
            <p:nvPr/>
          </p:nvSpPr>
          <p:spPr bwMode="auto">
            <a:xfrm flipV="1">
              <a:off x="7682420" y="409659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Line 25"/>
            <p:cNvSpPr>
              <a:spLocks noChangeShapeType="1"/>
            </p:cNvSpPr>
            <p:nvPr/>
          </p:nvSpPr>
          <p:spPr bwMode="auto">
            <a:xfrm flipV="1">
              <a:off x="7218594" y="409228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Line 26"/>
            <p:cNvSpPr>
              <a:spLocks noChangeShapeType="1"/>
            </p:cNvSpPr>
            <p:nvPr/>
          </p:nvSpPr>
          <p:spPr bwMode="auto">
            <a:xfrm flipV="1">
              <a:off x="6322632" y="4108115"/>
              <a:ext cx="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6" name="Line 27"/>
            <p:cNvSpPr>
              <a:spLocks noChangeShapeType="1"/>
            </p:cNvSpPr>
            <p:nvPr/>
          </p:nvSpPr>
          <p:spPr bwMode="auto">
            <a:xfrm flipV="1">
              <a:off x="5857366" y="410667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Line 28"/>
            <p:cNvSpPr>
              <a:spLocks noChangeShapeType="1"/>
            </p:cNvSpPr>
            <p:nvPr/>
          </p:nvSpPr>
          <p:spPr bwMode="auto">
            <a:xfrm flipV="1">
              <a:off x="7695384" y="269880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8" name="Line 29"/>
            <p:cNvSpPr>
              <a:spLocks noChangeShapeType="1"/>
            </p:cNvSpPr>
            <p:nvPr/>
          </p:nvSpPr>
          <p:spPr bwMode="auto">
            <a:xfrm flipV="1">
              <a:off x="7231558" y="2697360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9" name="Line 30"/>
            <p:cNvSpPr>
              <a:spLocks noChangeShapeType="1"/>
            </p:cNvSpPr>
            <p:nvPr/>
          </p:nvSpPr>
          <p:spPr bwMode="auto">
            <a:xfrm flipV="1">
              <a:off x="6335596" y="2711756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0" name="Line 31"/>
            <p:cNvSpPr>
              <a:spLocks noChangeShapeType="1"/>
            </p:cNvSpPr>
            <p:nvPr/>
          </p:nvSpPr>
          <p:spPr bwMode="auto">
            <a:xfrm flipV="1">
              <a:off x="5870330" y="270887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1" name="Line 32"/>
            <p:cNvSpPr>
              <a:spLocks noChangeShapeType="1"/>
            </p:cNvSpPr>
            <p:nvPr/>
          </p:nvSpPr>
          <p:spPr bwMode="auto">
            <a:xfrm flipV="1">
              <a:off x="7689622" y="317529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2" name="Line 33"/>
            <p:cNvSpPr>
              <a:spLocks noChangeShapeType="1"/>
            </p:cNvSpPr>
            <p:nvPr/>
          </p:nvSpPr>
          <p:spPr bwMode="auto">
            <a:xfrm flipV="1">
              <a:off x="7225796" y="3172411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" name="Line 34"/>
            <p:cNvSpPr>
              <a:spLocks noChangeShapeType="1"/>
            </p:cNvSpPr>
            <p:nvPr/>
          </p:nvSpPr>
          <p:spPr bwMode="auto">
            <a:xfrm flipV="1">
              <a:off x="6328394" y="318824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" name="Line 35"/>
            <p:cNvSpPr>
              <a:spLocks noChangeShapeType="1"/>
            </p:cNvSpPr>
            <p:nvPr/>
          </p:nvSpPr>
          <p:spPr bwMode="auto">
            <a:xfrm flipV="1">
              <a:off x="5864568" y="318392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" name="Line 36"/>
            <p:cNvSpPr>
              <a:spLocks noChangeShapeType="1"/>
            </p:cNvSpPr>
            <p:nvPr/>
          </p:nvSpPr>
          <p:spPr bwMode="auto">
            <a:xfrm flipV="1">
              <a:off x="7695384" y="226693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6" name="Line 37"/>
            <p:cNvSpPr>
              <a:spLocks noChangeShapeType="1"/>
            </p:cNvSpPr>
            <p:nvPr/>
          </p:nvSpPr>
          <p:spPr bwMode="auto">
            <a:xfrm flipV="1">
              <a:off x="7231558" y="226261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7" name="Line 38"/>
            <p:cNvSpPr>
              <a:spLocks noChangeShapeType="1"/>
            </p:cNvSpPr>
            <p:nvPr/>
          </p:nvSpPr>
          <p:spPr bwMode="auto">
            <a:xfrm flipV="1">
              <a:off x="6335596" y="227845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8" name="Line 39"/>
            <p:cNvSpPr>
              <a:spLocks noChangeShapeType="1"/>
            </p:cNvSpPr>
            <p:nvPr/>
          </p:nvSpPr>
          <p:spPr bwMode="auto">
            <a:xfrm flipV="1">
              <a:off x="5870330" y="2274134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9" name="Line 40"/>
            <p:cNvSpPr>
              <a:spLocks noChangeShapeType="1"/>
            </p:cNvSpPr>
            <p:nvPr/>
          </p:nvSpPr>
          <p:spPr bwMode="auto">
            <a:xfrm flipV="1">
              <a:off x="6786458" y="2269815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" name="Line 41"/>
            <p:cNvSpPr>
              <a:spLocks noChangeShapeType="1"/>
            </p:cNvSpPr>
            <p:nvPr/>
          </p:nvSpPr>
          <p:spPr bwMode="auto">
            <a:xfrm flipV="1">
              <a:off x="6793660" y="4082204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" name="Line 42"/>
            <p:cNvSpPr>
              <a:spLocks noChangeShapeType="1"/>
            </p:cNvSpPr>
            <p:nvPr/>
          </p:nvSpPr>
          <p:spPr bwMode="auto">
            <a:xfrm flipV="1">
              <a:off x="6786458" y="2690163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2" name="Line 43"/>
            <p:cNvSpPr>
              <a:spLocks noChangeShapeType="1"/>
            </p:cNvSpPr>
            <p:nvPr/>
          </p:nvSpPr>
          <p:spPr bwMode="auto">
            <a:xfrm flipV="1">
              <a:off x="6779256" y="3647461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" name="Text Box 44"/>
            <p:cNvSpPr txBox="1">
              <a:spLocks noChangeArrowheads="1"/>
            </p:cNvSpPr>
            <p:nvPr/>
          </p:nvSpPr>
          <p:spPr bwMode="auto">
            <a:xfrm>
              <a:off x="6383131" y="2092751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144" name="Text Box 45"/>
            <p:cNvSpPr txBox="1">
              <a:spLocks noChangeArrowheads="1"/>
            </p:cNvSpPr>
            <p:nvPr/>
          </p:nvSpPr>
          <p:spPr bwMode="auto">
            <a:xfrm>
              <a:off x="7951785" y="3496308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  <p:grpSp>
          <p:nvGrpSpPr>
            <p:cNvPr id="7" name="Group 55"/>
            <p:cNvGrpSpPr/>
            <p:nvPr/>
          </p:nvGrpSpPr>
          <p:grpSpPr>
            <a:xfrm>
              <a:off x="6667500" y="3251995"/>
              <a:ext cx="241300" cy="685006"/>
              <a:chOff x="7416800" y="3556794"/>
              <a:chExt cx="241300" cy="685006"/>
            </a:xfrm>
          </p:grpSpPr>
          <p:cxnSp>
            <p:nvCxnSpPr>
              <p:cNvPr id="116" name="Straight Arrow Connector 115"/>
              <p:cNvCxnSpPr/>
              <p:nvPr/>
            </p:nvCxnSpPr>
            <p:spPr>
              <a:xfrm rot="5400000" flipH="1" flipV="1">
                <a:off x="7239000" y="3848100"/>
                <a:ext cx="584200" cy="1588"/>
              </a:xfrm>
              <a:prstGeom prst="straightConnector1">
                <a:avLst/>
              </a:prstGeom>
              <a:ln w="57150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Oval 116"/>
              <p:cNvSpPr/>
              <p:nvPr/>
            </p:nvSpPr>
            <p:spPr>
              <a:xfrm>
                <a:off x="7416800" y="4000500"/>
                <a:ext cx="241300" cy="241300"/>
              </a:xfrm>
              <a:prstGeom prst="ellipse">
                <a:avLst/>
              </a:prstGeom>
              <a:solidFill>
                <a:srgbClr val="00009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60" name="Text Box 3"/>
          <p:cNvSpPr txBox="1">
            <a:spLocks noChangeArrowheads="1"/>
          </p:cNvSpPr>
          <p:nvPr/>
        </p:nvSpPr>
        <p:spPr bwMode="auto">
          <a:xfrm>
            <a:off x="4892141" y="1258228"/>
            <a:ext cx="41248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 smtClean="0">
                <a:solidFill>
                  <a:srgbClr val="FF0000"/>
                </a:solidFill>
              </a:rPr>
              <a:t>observer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Lorentz </a:t>
            </a:r>
            <a:r>
              <a:rPr lang="en-GB" sz="1600" dirty="0" smtClean="0">
                <a:solidFill>
                  <a:srgbClr val="000000"/>
                </a:solidFill>
              </a:rPr>
              <a:t>transformation</a:t>
            </a:r>
            <a:r>
              <a:rPr lang="en-GB" sz="1600" dirty="0">
                <a:solidFill>
                  <a:srgbClr val="000000"/>
                </a:solidFill>
              </a:rPr>
              <a:t>:</a:t>
            </a:r>
          </a:p>
        </p:txBody>
      </p:sp>
      <p:graphicFrame>
        <p:nvGraphicFramePr>
          <p:cNvPr id="2414597" name="Object 5"/>
          <p:cNvGraphicFramePr>
            <a:graphicFrameLocks noChangeAspect="1"/>
          </p:cNvGraphicFramePr>
          <p:nvPr/>
        </p:nvGraphicFramePr>
        <p:xfrm>
          <a:off x="4713288" y="1711325"/>
          <a:ext cx="4265612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643" name="Equation" r:id="rId7" imgW="4699000" imgH="457200" progId="Equation.3">
                  <p:embed/>
                </p:oleObj>
              </mc:Choice>
              <mc:Fallback>
                <p:oleObj name="Equation" r:id="rId7" imgW="4699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3288" y="1711325"/>
                        <a:ext cx="4265612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Text Box 51"/>
          <p:cNvSpPr txBox="1">
            <a:spLocks noChangeArrowheads="1"/>
          </p:cNvSpPr>
          <p:nvPr/>
        </p:nvSpPr>
        <p:spPr bwMode="auto">
          <a:xfrm>
            <a:off x="5078536" y="2483284"/>
            <a:ext cx="3659064" cy="114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Lorentz violation cannot be </a:t>
            </a:r>
            <a:r>
              <a:rPr lang="en-GB" sz="1600" dirty="0" smtClean="0">
                <a:solidFill>
                  <a:srgbClr val="000000"/>
                </a:solidFill>
              </a:rPr>
              <a:t>generated </a:t>
            </a:r>
            <a:r>
              <a:rPr lang="en-GB" sz="1600" dirty="0">
                <a:solidFill>
                  <a:srgbClr val="000000"/>
                </a:solidFill>
              </a:rPr>
              <a:t>by observers motion (coordinate transformation is unbroken)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all </a:t>
            </a:r>
            <a:r>
              <a:rPr lang="en-GB" sz="1600" dirty="0">
                <a:solidFill>
                  <a:srgbClr val="000000"/>
                </a:solidFill>
              </a:rPr>
              <a:t>observers agree for all observations</a:t>
            </a:r>
          </a:p>
        </p:txBody>
      </p:sp>
      <p:grpSp>
        <p:nvGrpSpPr>
          <p:cNvPr id="174" name="Group 81"/>
          <p:cNvGrpSpPr>
            <a:grpSpLocks/>
          </p:cNvGrpSpPr>
          <p:nvPr/>
        </p:nvGrpSpPr>
        <p:grpSpPr bwMode="auto">
          <a:xfrm>
            <a:off x="3380891" y="3774763"/>
            <a:ext cx="2464617" cy="2684754"/>
            <a:chOff x="284" y="2501"/>
            <a:chExt cx="1711" cy="1865"/>
          </a:xfrm>
        </p:grpSpPr>
        <p:sp>
          <p:nvSpPr>
            <p:cNvPr id="175" name="Freeform 57"/>
            <p:cNvSpPr>
              <a:spLocks/>
            </p:cNvSpPr>
            <p:nvPr/>
          </p:nvSpPr>
          <p:spPr bwMode="auto">
            <a:xfrm>
              <a:off x="1507" y="2501"/>
              <a:ext cx="260" cy="259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50" y="92"/>
                </a:cxn>
                <a:cxn ang="0">
                  <a:pos x="250" y="100"/>
                </a:cxn>
                <a:cxn ang="0">
                  <a:pos x="225" y="117"/>
                </a:cxn>
                <a:cxn ang="0">
                  <a:pos x="167" y="150"/>
                </a:cxn>
                <a:cxn ang="0">
                  <a:pos x="8" y="209"/>
                </a:cxn>
                <a:cxn ang="0">
                  <a:pos x="50" y="142"/>
                </a:cxn>
                <a:cxn ang="0">
                  <a:pos x="92" y="67"/>
                </a:cxn>
                <a:cxn ang="0">
                  <a:pos x="134" y="0"/>
                </a:cxn>
                <a:cxn ang="0">
                  <a:pos x="142" y="259"/>
                </a:cxn>
                <a:cxn ang="0">
                  <a:pos x="58" y="175"/>
                </a:cxn>
                <a:cxn ang="0">
                  <a:pos x="42" y="150"/>
                </a:cxn>
                <a:cxn ang="0">
                  <a:pos x="17" y="134"/>
                </a:cxn>
                <a:cxn ang="0">
                  <a:pos x="8" y="109"/>
                </a:cxn>
                <a:cxn ang="0">
                  <a:pos x="0" y="100"/>
                </a:cxn>
              </a:cxnLst>
              <a:rect l="0" t="0" r="r" b="b"/>
              <a:pathLst>
                <a:path w="260" h="259">
                  <a:moveTo>
                    <a:pt x="0" y="100"/>
                  </a:moveTo>
                  <a:cubicBezTo>
                    <a:pt x="17" y="97"/>
                    <a:pt x="33" y="92"/>
                    <a:pt x="50" y="92"/>
                  </a:cubicBezTo>
                  <a:cubicBezTo>
                    <a:pt x="117" y="92"/>
                    <a:pt x="184" y="91"/>
                    <a:pt x="250" y="100"/>
                  </a:cubicBezTo>
                  <a:cubicBezTo>
                    <a:pt x="260" y="101"/>
                    <a:pt x="234" y="112"/>
                    <a:pt x="225" y="117"/>
                  </a:cubicBezTo>
                  <a:cubicBezTo>
                    <a:pt x="206" y="128"/>
                    <a:pt x="187" y="140"/>
                    <a:pt x="167" y="150"/>
                  </a:cubicBezTo>
                  <a:cubicBezTo>
                    <a:pt x="116" y="175"/>
                    <a:pt x="62" y="192"/>
                    <a:pt x="8" y="209"/>
                  </a:cubicBezTo>
                  <a:cubicBezTo>
                    <a:pt x="20" y="176"/>
                    <a:pt x="20" y="163"/>
                    <a:pt x="50" y="142"/>
                  </a:cubicBezTo>
                  <a:cubicBezTo>
                    <a:pt x="67" y="117"/>
                    <a:pt x="75" y="92"/>
                    <a:pt x="92" y="67"/>
                  </a:cubicBezTo>
                  <a:cubicBezTo>
                    <a:pt x="102" y="35"/>
                    <a:pt x="123" y="32"/>
                    <a:pt x="134" y="0"/>
                  </a:cubicBezTo>
                  <a:cubicBezTo>
                    <a:pt x="171" y="116"/>
                    <a:pt x="151" y="33"/>
                    <a:pt x="142" y="259"/>
                  </a:cubicBezTo>
                  <a:cubicBezTo>
                    <a:pt x="123" y="231"/>
                    <a:pt x="86" y="194"/>
                    <a:pt x="58" y="175"/>
                  </a:cubicBezTo>
                  <a:cubicBezTo>
                    <a:pt x="53" y="167"/>
                    <a:pt x="49" y="157"/>
                    <a:pt x="42" y="150"/>
                  </a:cubicBezTo>
                  <a:cubicBezTo>
                    <a:pt x="35" y="143"/>
                    <a:pt x="23" y="142"/>
                    <a:pt x="17" y="134"/>
                  </a:cubicBezTo>
                  <a:cubicBezTo>
                    <a:pt x="11" y="127"/>
                    <a:pt x="12" y="117"/>
                    <a:pt x="8" y="109"/>
                  </a:cubicBezTo>
                  <a:cubicBezTo>
                    <a:pt x="6" y="105"/>
                    <a:pt x="3" y="103"/>
                    <a:pt x="0" y="100"/>
                  </a:cubicBezTo>
                  <a:close/>
                </a:path>
              </a:pathLst>
            </a:custGeom>
            <a:noFill/>
            <a:ln w="28575" cmpd="sng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76" name="Group 69"/>
            <p:cNvGrpSpPr>
              <a:grpSpLocks/>
            </p:cNvGrpSpPr>
            <p:nvPr/>
          </p:nvGrpSpPr>
          <p:grpSpPr bwMode="auto">
            <a:xfrm>
              <a:off x="342" y="2538"/>
              <a:ext cx="1653" cy="1828"/>
              <a:chOff x="342" y="2538"/>
              <a:chExt cx="1653" cy="1828"/>
            </a:xfrm>
          </p:grpSpPr>
          <p:sp>
            <p:nvSpPr>
              <p:cNvPr id="178" name="Line 61"/>
              <p:cNvSpPr>
                <a:spLocks noChangeShapeType="1"/>
              </p:cNvSpPr>
              <p:nvPr/>
            </p:nvSpPr>
            <p:spPr bwMode="auto">
              <a:xfrm flipH="1">
                <a:off x="342" y="3615"/>
                <a:ext cx="242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9" name="Line 62"/>
              <p:cNvSpPr>
                <a:spLocks noChangeShapeType="1"/>
              </p:cNvSpPr>
              <p:nvPr/>
            </p:nvSpPr>
            <p:spPr bwMode="auto">
              <a:xfrm flipH="1">
                <a:off x="401" y="3907"/>
                <a:ext cx="275" cy="20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0" name="Line 63"/>
              <p:cNvSpPr>
                <a:spLocks noChangeShapeType="1"/>
              </p:cNvSpPr>
              <p:nvPr/>
            </p:nvSpPr>
            <p:spPr bwMode="auto">
              <a:xfrm flipH="1">
                <a:off x="902" y="4115"/>
                <a:ext cx="8" cy="251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1" name="Line 64"/>
              <p:cNvSpPr>
                <a:spLocks noChangeShapeType="1"/>
              </p:cNvSpPr>
              <p:nvPr/>
            </p:nvSpPr>
            <p:spPr bwMode="auto">
              <a:xfrm>
                <a:off x="1578" y="4099"/>
                <a:ext cx="183" cy="25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2" name="Line 65"/>
              <p:cNvSpPr>
                <a:spLocks noChangeShapeType="1"/>
              </p:cNvSpPr>
              <p:nvPr/>
            </p:nvSpPr>
            <p:spPr bwMode="auto">
              <a:xfrm>
                <a:off x="1678" y="3606"/>
                <a:ext cx="317" cy="6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3" name="Line 66"/>
              <p:cNvSpPr>
                <a:spLocks noChangeShapeType="1"/>
              </p:cNvSpPr>
              <p:nvPr/>
            </p:nvSpPr>
            <p:spPr bwMode="auto">
              <a:xfrm flipV="1">
                <a:off x="1711" y="3114"/>
                <a:ext cx="267" cy="83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4" name="Line 67"/>
              <p:cNvSpPr>
                <a:spLocks noChangeShapeType="1"/>
              </p:cNvSpPr>
              <p:nvPr/>
            </p:nvSpPr>
            <p:spPr bwMode="auto">
              <a:xfrm flipV="1">
                <a:off x="1194" y="2538"/>
                <a:ext cx="41" cy="292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5" name="Line 68"/>
              <p:cNvSpPr>
                <a:spLocks noChangeShapeType="1"/>
              </p:cNvSpPr>
              <p:nvPr/>
            </p:nvSpPr>
            <p:spPr bwMode="auto">
              <a:xfrm flipH="1" flipV="1">
                <a:off x="701" y="2546"/>
                <a:ext cx="176" cy="309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77" name="Freeform 56"/>
            <p:cNvSpPr>
              <a:spLocks/>
            </p:cNvSpPr>
            <p:nvPr/>
          </p:nvSpPr>
          <p:spPr bwMode="auto">
            <a:xfrm>
              <a:off x="284" y="2938"/>
              <a:ext cx="260" cy="259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50" y="92"/>
                </a:cxn>
                <a:cxn ang="0">
                  <a:pos x="250" y="100"/>
                </a:cxn>
                <a:cxn ang="0">
                  <a:pos x="225" y="117"/>
                </a:cxn>
                <a:cxn ang="0">
                  <a:pos x="167" y="150"/>
                </a:cxn>
                <a:cxn ang="0">
                  <a:pos x="8" y="209"/>
                </a:cxn>
                <a:cxn ang="0">
                  <a:pos x="50" y="142"/>
                </a:cxn>
                <a:cxn ang="0">
                  <a:pos x="92" y="67"/>
                </a:cxn>
                <a:cxn ang="0">
                  <a:pos x="134" y="0"/>
                </a:cxn>
                <a:cxn ang="0">
                  <a:pos x="142" y="259"/>
                </a:cxn>
                <a:cxn ang="0">
                  <a:pos x="58" y="175"/>
                </a:cxn>
                <a:cxn ang="0">
                  <a:pos x="42" y="150"/>
                </a:cxn>
                <a:cxn ang="0">
                  <a:pos x="17" y="134"/>
                </a:cxn>
                <a:cxn ang="0">
                  <a:pos x="8" y="109"/>
                </a:cxn>
                <a:cxn ang="0">
                  <a:pos x="0" y="100"/>
                </a:cxn>
              </a:cxnLst>
              <a:rect l="0" t="0" r="r" b="b"/>
              <a:pathLst>
                <a:path w="260" h="259">
                  <a:moveTo>
                    <a:pt x="0" y="100"/>
                  </a:moveTo>
                  <a:cubicBezTo>
                    <a:pt x="17" y="97"/>
                    <a:pt x="33" y="92"/>
                    <a:pt x="50" y="92"/>
                  </a:cubicBezTo>
                  <a:cubicBezTo>
                    <a:pt x="117" y="92"/>
                    <a:pt x="184" y="91"/>
                    <a:pt x="250" y="100"/>
                  </a:cubicBezTo>
                  <a:cubicBezTo>
                    <a:pt x="260" y="101"/>
                    <a:pt x="234" y="112"/>
                    <a:pt x="225" y="117"/>
                  </a:cubicBezTo>
                  <a:cubicBezTo>
                    <a:pt x="206" y="128"/>
                    <a:pt x="187" y="140"/>
                    <a:pt x="167" y="150"/>
                  </a:cubicBezTo>
                  <a:cubicBezTo>
                    <a:pt x="116" y="175"/>
                    <a:pt x="62" y="192"/>
                    <a:pt x="8" y="209"/>
                  </a:cubicBezTo>
                  <a:cubicBezTo>
                    <a:pt x="20" y="176"/>
                    <a:pt x="20" y="163"/>
                    <a:pt x="50" y="142"/>
                  </a:cubicBezTo>
                  <a:cubicBezTo>
                    <a:pt x="67" y="117"/>
                    <a:pt x="75" y="92"/>
                    <a:pt x="92" y="67"/>
                  </a:cubicBezTo>
                  <a:cubicBezTo>
                    <a:pt x="102" y="35"/>
                    <a:pt x="123" y="32"/>
                    <a:pt x="134" y="0"/>
                  </a:cubicBezTo>
                  <a:cubicBezTo>
                    <a:pt x="171" y="116"/>
                    <a:pt x="151" y="33"/>
                    <a:pt x="142" y="259"/>
                  </a:cubicBezTo>
                  <a:cubicBezTo>
                    <a:pt x="123" y="231"/>
                    <a:pt x="86" y="194"/>
                    <a:pt x="58" y="175"/>
                  </a:cubicBezTo>
                  <a:cubicBezTo>
                    <a:pt x="53" y="167"/>
                    <a:pt x="49" y="157"/>
                    <a:pt x="42" y="150"/>
                  </a:cubicBezTo>
                  <a:cubicBezTo>
                    <a:pt x="35" y="143"/>
                    <a:pt x="23" y="142"/>
                    <a:pt x="17" y="134"/>
                  </a:cubicBezTo>
                  <a:cubicBezTo>
                    <a:pt x="11" y="127"/>
                    <a:pt x="12" y="117"/>
                    <a:pt x="8" y="109"/>
                  </a:cubicBezTo>
                  <a:cubicBezTo>
                    <a:pt x="6" y="105"/>
                    <a:pt x="3" y="103"/>
                    <a:pt x="0" y="100"/>
                  </a:cubicBezTo>
                  <a:close/>
                </a:path>
              </a:pathLst>
            </a:custGeom>
            <a:noFill/>
            <a:ln w="28575" cmpd="sng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86" name="Group 82"/>
          <p:cNvGrpSpPr>
            <a:grpSpLocks/>
          </p:cNvGrpSpPr>
          <p:nvPr/>
        </p:nvGrpSpPr>
        <p:grpSpPr bwMode="auto">
          <a:xfrm rot="1086476">
            <a:off x="3398177" y="3780519"/>
            <a:ext cx="2464617" cy="2684754"/>
            <a:chOff x="284" y="2501"/>
            <a:chExt cx="1711" cy="1865"/>
          </a:xfrm>
        </p:grpSpPr>
        <p:sp>
          <p:nvSpPr>
            <p:cNvPr id="187" name="Freeform 83"/>
            <p:cNvSpPr>
              <a:spLocks/>
            </p:cNvSpPr>
            <p:nvPr/>
          </p:nvSpPr>
          <p:spPr bwMode="auto">
            <a:xfrm>
              <a:off x="1507" y="2501"/>
              <a:ext cx="260" cy="259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50" y="92"/>
                </a:cxn>
                <a:cxn ang="0">
                  <a:pos x="250" y="100"/>
                </a:cxn>
                <a:cxn ang="0">
                  <a:pos x="225" y="117"/>
                </a:cxn>
                <a:cxn ang="0">
                  <a:pos x="167" y="150"/>
                </a:cxn>
                <a:cxn ang="0">
                  <a:pos x="8" y="209"/>
                </a:cxn>
                <a:cxn ang="0">
                  <a:pos x="50" y="142"/>
                </a:cxn>
                <a:cxn ang="0">
                  <a:pos x="92" y="67"/>
                </a:cxn>
                <a:cxn ang="0">
                  <a:pos x="134" y="0"/>
                </a:cxn>
                <a:cxn ang="0">
                  <a:pos x="142" y="259"/>
                </a:cxn>
                <a:cxn ang="0">
                  <a:pos x="58" y="175"/>
                </a:cxn>
                <a:cxn ang="0">
                  <a:pos x="42" y="150"/>
                </a:cxn>
                <a:cxn ang="0">
                  <a:pos x="17" y="134"/>
                </a:cxn>
                <a:cxn ang="0">
                  <a:pos x="8" y="109"/>
                </a:cxn>
                <a:cxn ang="0">
                  <a:pos x="0" y="100"/>
                </a:cxn>
              </a:cxnLst>
              <a:rect l="0" t="0" r="r" b="b"/>
              <a:pathLst>
                <a:path w="260" h="259">
                  <a:moveTo>
                    <a:pt x="0" y="100"/>
                  </a:moveTo>
                  <a:cubicBezTo>
                    <a:pt x="17" y="97"/>
                    <a:pt x="33" y="92"/>
                    <a:pt x="50" y="92"/>
                  </a:cubicBezTo>
                  <a:cubicBezTo>
                    <a:pt x="117" y="92"/>
                    <a:pt x="184" y="91"/>
                    <a:pt x="250" y="100"/>
                  </a:cubicBezTo>
                  <a:cubicBezTo>
                    <a:pt x="260" y="101"/>
                    <a:pt x="234" y="112"/>
                    <a:pt x="225" y="117"/>
                  </a:cubicBezTo>
                  <a:cubicBezTo>
                    <a:pt x="206" y="128"/>
                    <a:pt x="187" y="140"/>
                    <a:pt x="167" y="150"/>
                  </a:cubicBezTo>
                  <a:cubicBezTo>
                    <a:pt x="116" y="175"/>
                    <a:pt x="62" y="192"/>
                    <a:pt x="8" y="209"/>
                  </a:cubicBezTo>
                  <a:cubicBezTo>
                    <a:pt x="20" y="176"/>
                    <a:pt x="20" y="163"/>
                    <a:pt x="50" y="142"/>
                  </a:cubicBezTo>
                  <a:cubicBezTo>
                    <a:pt x="67" y="117"/>
                    <a:pt x="75" y="92"/>
                    <a:pt x="92" y="67"/>
                  </a:cubicBezTo>
                  <a:cubicBezTo>
                    <a:pt x="102" y="35"/>
                    <a:pt x="123" y="32"/>
                    <a:pt x="134" y="0"/>
                  </a:cubicBezTo>
                  <a:cubicBezTo>
                    <a:pt x="171" y="116"/>
                    <a:pt x="151" y="33"/>
                    <a:pt x="142" y="259"/>
                  </a:cubicBezTo>
                  <a:cubicBezTo>
                    <a:pt x="123" y="231"/>
                    <a:pt x="86" y="194"/>
                    <a:pt x="58" y="175"/>
                  </a:cubicBezTo>
                  <a:cubicBezTo>
                    <a:pt x="53" y="167"/>
                    <a:pt x="49" y="157"/>
                    <a:pt x="42" y="150"/>
                  </a:cubicBezTo>
                  <a:cubicBezTo>
                    <a:pt x="35" y="143"/>
                    <a:pt x="23" y="142"/>
                    <a:pt x="17" y="134"/>
                  </a:cubicBezTo>
                  <a:cubicBezTo>
                    <a:pt x="11" y="127"/>
                    <a:pt x="12" y="117"/>
                    <a:pt x="8" y="109"/>
                  </a:cubicBezTo>
                  <a:cubicBezTo>
                    <a:pt x="6" y="105"/>
                    <a:pt x="3" y="103"/>
                    <a:pt x="0" y="100"/>
                  </a:cubicBezTo>
                  <a:close/>
                </a:path>
              </a:pathLst>
            </a:custGeom>
            <a:noFill/>
            <a:ln w="28575" cmpd="sng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solidFill>
                  <a:srgbClr val="FF6600"/>
                </a:solidFill>
              </a:endParaRPr>
            </a:p>
          </p:txBody>
        </p:sp>
        <p:grpSp>
          <p:nvGrpSpPr>
            <p:cNvPr id="188" name="Group 84"/>
            <p:cNvGrpSpPr>
              <a:grpSpLocks/>
            </p:cNvGrpSpPr>
            <p:nvPr/>
          </p:nvGrpSpPr>
          <p:grpSpPr bwMode="auto">
            <a:xfrm>
              <a:off x="342" y="2538"/>
              <a:ext cx="1653" cy="1828"/>
              <a:chOff x="342" y="2538"/>
              <a:chExt cx="1653" cy="1828"/>
            </a:xfrm>
          </p:grpSpPr>
          <p:sp>
            <p:nvSpPr>
              <p:cNvPr id="190" name="Line 85"/>
              <p:cNvSpPr>
                <a:spLocks noChangeShapeType="1"/>
              </p:cNvSpPr>
              <p:nvPr/>
            </p:nvSpPr>
            <p:spPr bwMode="auto">
              <a:xfrm flipH="1">
                <a:off x="342" y="3615"/>
                <a:ext cx="242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1" name="Line 86"/>
              <p:cNvSpPr>
                <a:spLocks noChangeShapeType="1"/>
              </p:cNvSpPr>
              <p:nvPr/>
            </p:nvSpPr>
            <p:spPr bwMode="auto">
              <a:xfrm flipH="1">
                <a:off x="401" y="3907"/>
                <a:ext cx="275" cy="20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2" name="Line 87"/>
              <p:cNvSpPr>
                <a:spLocks noChangeShapeType="1"/>
              </p:cNvSpPr>
              <p:nvPr/>
            </p:nvSpPr>
            <p:spPr bwMode="auto">
              <a:xfrm flipH="1">
                <a:off x="902" y="4115"/>
                <a:ext cx="8" cy="251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3" name="Line 88"/>
              <p:cNvSpPr>
                <a:spLocks noChangeShapeType="1"/>
              </p:cNvSpPr>
              <p:nvPr/>
            </p:nvSpPr>
            <p:spPr bwMode="auto">
              <a:xfrm>
                <a:off x="1578" y="4099"/>
                <a:ext cx="183" cy="25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4" name="Line 89"/>
              <p:cNvSpPr>
                <a:spLocks noChangeShapeType="1"/>
              </p:cNvSpPr>
              <p:nvPr/>
            </p:nvSpPr>
            <p:spPr bwMode="auto">
              <a:xfrm>
                <a:off x="1678" y="3606"/>
                <a:ext cx="317" cy="6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5" name="Line 90"/>
              <p:cNvSpPr>
                <a:spLocks noChangeShapeType="1"/>
              </p:cNvSpPr>
              <p:nvPr/>
            </p:nvSpPr>
            <p:spPr bwMode="auto">
              <a:xfrm flipV="1">
                <a:off x="1711" y="3114"/>
                <a:ext cx="267" cy="83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6" name="Line 91"/>
              <p:cNvSpPr>
                <a:spLocks noChangeShapeType="1"/>
              </p:cNvSpPr>
              <p:nvPr/>
            </p:nvSpPr>
            <p:spPr bwMode="auto">
              <a:xfrm flipV="1">
                <a:off x="1194" y="2538"/>
                <a:ext cx="41" cy="292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7" name="Line 92"/>
              <p:cNvSpPr>
                <a:spLocks noChangeShapeType="1"/>
              </p:cNvSpPr>
              <p:nvPr/>
            </p:nvSpPr>
            <p:spPr bwMode="auto">
              <a:xfrm flipH="1" flipV="1">
                <a:off x="701" y="2546"/>
                <a:ext cx="176" cy="309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</p:grpSp>
        <p:sp>
          <p:nvSpPr>
            <p:cNvPr id="189" name="Freeform 93"/>
            <p:cNvSpPr>
              <a:spLocks/>
            </p:cNvSpPr>
            <p:nvPr/>
          </p:nvSpPr>
          <p:spPr bwMode="auto">
            <a:xfrm>
              <a:off x="284" y="2938"/>
              <a:ext cx="260" cy="259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50" y="92"/>
                </a:cxn>
                <a:cxn ang="0">
                  <a:pos x="250" y="100"/>
                </a:cxn>
                <a:cxn ang="0">
                  <a:pos x="225" y="117"/>
                </a:cxn>
                <a:cxn ang="0">
                  <a:pos x="167" y="150"/>
                </a:cxn>
                <a:cxn ang="0">
                  <a:pos x="8" y="209"/>
                </a:cxn>
                <a:cxn ang="0">
                  <a:pos x="50" y="142"/>
                </a:cxn>
                <a:cxn ang="0">
                  <a:pos x="92" y="67"/>
                </a:cxn>
                <a:cxn ang="0">
                  <a:pos x="134" y="0"/>
                </a:cxn>
                <a:cxn ang="0">
                  <a:pos x="142" y="259"/>
                </a:cxn>
                <a:cxn ang="0">
                  <a:pos x="58" y="175"/>
                </a:cxn>
                <a:cxn ang="0">
                  <a:pos x="42" y="150"/>
                </a:cxn>
                <a:cxn ang="0">
                  <a:pos x="17" y="134"/>
                </a:cxn>
                <a:cxn ang="0">
                  <a:pos x="8" y="109"/>
                </a:cxn>
                <a:cxn ang="0">
                  <a:pos x="0" y="100"/>
                </a:cxn>
              </a:cxnLst>
              <a:rect l="0" t="0" r="r" b="b"/>
              <a:pathLst>
                <a:path w="260" h="259">
                  <a:moveTo>
                    <a:pt x="0" y="100"/>
                  </a:moveTo>
                  <a:cubicBezTo>
                    <a:pt x="17" y="97"/>
                    <a:pt x="33" y="92"/>
                    <a:pt x="50" y="92"/>
                  </a:cubicBezTo>
                  <a:cubicBezTo>
                    <a:pt x="117" y="92"/>
                    <a:pt x="184" y="91"/>
                    <a:pt x="250" y="100"/>
                  </a:cubicBezTo>
                  <a:cubicBezTo>
                    <a:pt x="260" y="101"/>
                    <a:pt x="234" y="112"/>
                    <a:pt x="225" y="117"/>
                  </a:cubicBezTo>
                  <a:cubicBezTo>
                    <a:pt x="206" y="128"/>
                    <a:pt x="187" y="140"/>
                    <a:pt x="167" y="150"/>
                  </a:cubicBezTo>
                  <a:cubicBezTo>
                    <a:pt x="116" y="175"/>
                    <a:pt x="62" y="192"/>
                    <a:pt x="8" y="209"/>
                  </a:cubicBezTo>
                  <a:cubicBezTo>
                    <a:pt x="20" y="176"/>
                    <a:pt x="20" y="163"/>
                    <a:pt x="50" y="142"/>
                  </a:cubicBezTo>
                  <a:cubicBezTo>
                    <a:pt x="67" y="117"/>
                    <a:pt x="75" y="92"/>
                    <a:pt x="92" y="67"/>
                  </a:cubicBezTo>
                  <a:cubicBezTo>
                    <a:pt x="102" y="35"/>
                    <a:pt x="123" y="32"/>
                    <a:pt x="134" y="0"/>
                  </a:cubicBezTo>
                  <a:cubicBezTo>
                    <a:pt x="171" y="116"/>
                    <a:pt x="151" y="33"/>
                    <a:pt x="142" y="259"/>
                  </a:cubicBezTo>
                  <a:cubicBezTo>
                    <a:pt x="123" y="231"/>
                    <a:pt x="86" y="194"/>
                    <a:pt x="58" y="175"/>
                  </a:cubicBezTo>
                  <a:cubicBezTo>
                    <a:pt x="53" y="167"/>
                    <a:pt x="49" y="157"/>
                    <a:pt x="42" y="150"/>
                  </a:cubicBezTo>
                  <a:cubicBezTo>
                    <a:pt x="35" y="143"/>
                    <a:pt x="23" y="142"/>
                    <a:pt x="17" y="134"/>
                  </a:cubicBezTo>
                  <a:cubicBezTo>
                    <a:pt x="11" y="127"/>
                    <a:pt x="12" y="117"/>
                    <a:pt x="8" y="109"/>
                  </a:cubicBezTo>
                  <a:cubicBezTo>
                    <a:pt x="6" y="105"/>
                    <a:pt x="3" y="103"/>
                    <a:pt x="0" y="100"/>
                  </a:cubicBezTo>
                  <a:close/>
                </a:path>
              </a:pathLst>
            </a:custGeom>
            <a:noFill/>
            <a:ln w="28575" cmpd="sng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solidFill>
                  <a:srgbClr val="FF6600"/>
                </a:solidFill>
              </a:endParaRPr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75538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23266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/>
          <a:lstStyle/>
          <a:p>
            <a:pPr defTabSz="914320"/>
            <a:r>
              <a:rPr lang="en-US" sz="2400" dirty="0">
                <a:solidFill>
                  <a:srgbClr val="000090"/>
                </a:solidFill>
              </a:rPr>
              <a:t>2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What is CPT violation? </a:t>
            </a:r>
          </a:p>
        </p:txBody>
      </p:sp>
      <p:graphicFrame>
        <p:nvGraphicFramePr>
          <p:cNvPr id="523268" name="Object 4"/>
          <p:cNvGraphicFramePr>
            <a:graphicFrameLocks noChangeAspect="1"/>
          </p:cNvGraphicFramePr>
          <p:nvPr/>
        </p:nvGraphicFramePr>
        <p:xfrm>
          <a:off x="2434367" y="1452503"/>
          <a:ext cx="3722132" cy="3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8" name="Equation" r:id="rId3" imgW="4102100" imgH="368300" progId="Equation.3">
                  <p:embed/>
                </p:oleObj>
              </mc:Choice>
              <mc:Fallback>
                <p:oleObj name="Equation" r:id="rId3" imgW="41021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4367" y="1452503"/>
                        <a:ext cx="3722132" cy="33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3269" name="Rectangle 5"/>
          <p:cNvSpPr>
            <a:spLocks noChangeArrowheads="1"/>
          </p:cNvSpPr>
          <p:nvPr/>
        </p:nvSpPr>
        <p:spPr bwMode="auto">
          <a:xfrm>
            <a:off x="319099" y="2178759"/>
            <a:ext cx="2084337" cy="31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36" tIns="41469" rIns="82936" bIns="41469">
            <a:spAutoFit/>
          </a:bodyPr>
          <a:lstStyle/>
          <a:p>
            <a:pPr defTabSz="829366"/>
            <a:r>
              <a:rPr lang="en-GB" sz="1500" dirty="0">
                <a:solidFill>
                  <a:srgbClr val="FF0000"/>
                </a:solidFill>
              </a:rPr>
              <a:t>C: charge conjugation</a:t>
            </a:r>
            <a:endParaRPr lang="en-US" sz="1500" dirty="0"/>
          </a:p>
        </p:txBody>
      </p:sp>
      <p:sp>
        <p:nvSpPr>
          <p:cNvPr id="523273" name="Rectangle 9"/>
          <p:cNvSpPr>
            <a:spLocks noChangeArrowheads="1"/>
          </p:cNvSpPr>
          <p:nvPr/>
        </p:nvSpPr>
        <p:spPr bwMode="auto">
          <a:xfrm>
            <a:off x="2849497" y="2432801"/>
            <a:ext cx="2218299" cy="31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36" tIns="41469" rIns="82936" bIns="41469">
            <a:spAutoFit/>
          </a:bodyPr>
          <a:lstStyle/>
          <a:p>
            <a:pPr defTabSz="829366"/>
            <a:r>
              <a:rPr lang="en-GB" sz="1500" dirty="0">
                <a:solidFill>
                  <a:srgbClr val="3333FF"/>
                </a:solidFill>
              </a:rPr>
              <a:t>P: parity transformation</a:t>
            </a:r>
            <a:endParaRPr lang="en-US" sz="1500" dirty="0"/>
          </a:p>
        </p:txBody>
      </p:sp>
      <p:sp>
        <p:nvSpPr>
          <p:cNvPr id="523274" name="Rectangle 10"/>
          <p:cNvSpPr>
            <a:spLocks noChangeArrowheads="1"/>
          </p:cNvSpPr>
          <p:nvPr/>
        </p:nvSpPr>
        <p:spPr bwMode="auto">
          <a:xfrm>
            <a:off x="5979728" y="2333059"/>
            <a:ext cx="1506715" cy="31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36" tIns="41469" rIns="82936" bIns="41469">
            <a:spAutoFit/>
          </a:bodyPr>
          <a:lstStyle/>
          <a:p>
            <a:pPr defTabSz="829366"/>
            <a:r>
              <a:rPr lang="en-GB" sz="1500" dirty="0">
                <a:solidFill>
                  <a:srgbClr val="008000"/>
                </a:solidFill>
              </a:rPr>
              <a:t>T: time reversal</a:t>
            </a:r>
            <a:endParaRPr lang="en-US" sz="1500" dirty="0"/>
          </a:p>
        </p:txBody>
      </p:sp>
      <p:grpSp>
        <p:nvGrpSpPr>
          <p:cNvPr id="523293" name="Group 29"/>
          <p:cNvGrpSpPr>
            <a:grpSpLocks/>
          </p:cNvGrpSpPr>
          <p:nvPr/>
        </p:nvGrpSpPr>
        <p:grpSpPr bwMode="auto">
          <a:xfrm>
            <a:off x="918074" y="2765261"/>
            <a:ext cx="870034" cy="1369009"/>
            <a:chOff x="904" y="2720"/>
            <a:chExt cx="604" cy="951"/>
          </a:xfrm>
        </p:grpSpPr>
        <p:grpSp>
          <p:nvGrpSpPr>
            <p:cNvPr id="523275" name="Group 11"/>
            <p:cNvGrpSpPr>
              <a:grpSpLocks/>
            </p:cNvGrpSpPr>
            <p:nvPr/>
          </p:nvGrpSpPr>
          <p:grpSpPr bwMode="auto">
            <a:xfrm>
              <a:off x="904" y="2720"/>
              <a:ext cx="585" cy="175"/>
              <a:chOff x="3861" y="2414"/>
              <a:chExt cx="585" cy="175"/>
            </a:xfrm>
          </p:grpSpPr>
          <p:sp>
            <p:nvSpPr>
              <p:cNvPr id="523276" name="Oval 12"/>
              <p:cNvSpPr>
                <a:spLocks noChangeArrowheads="1"/>
              </p:cNvSpPr>
              <p:nvPr/>
            </p:nvSpPr>
            <p:spPr bwMode="auto">
              <a:xfrm>
                <a:off x="3861" y="2414"/>
                <a:ext cx="183" cy="17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23277" name="Line 13"/>
              <p:cNvSpPr>
                <a:spLocks noChangeShapeType="1"/>
              </p:cNvSpPr>
              <p:nvPr/>
            </p:nvSpPr>
            <p:spPr bwMode="auto">
              <a:xfrm flipV="1">
                <a:off x="4044" y="2497"/>
                <a:ext cx="4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23278" name="Group 14"/>
            <p:cNvGrpSpPr>
              <a:grpSpLocks/>
            </p:cNvGrpSpPr>
            <p:nvPr/>
          </p:nvGrpSpPr>
          <p:grpSpPr bwMode="auto">
            <a:xfrm>
              <a:off x="923" y="3496"/>
              <a:ext cx="585" cy="175"/>
              <a:chOff x="3890" y="3336"/>
              <a:chExt cx="585" cy="175"/>
            </a:xfrm>
          </p:grpSpPr>
          <p:sp>
            <p:nvSpPr>
              <p:cNvPr id="523279" name="Oval 15"/>
              <p:cNvSpPr>
                <a:spLocks noChangeArrowheads="1"/>
              </p:cNvSpPr>
              <p:nvPr/>
            </p:nvSpPr>
            <p:spPr bwMode="auto">
              <a:xfrm>
                <a:off x="3890" y="3336"/>
                <a:ext cx="183" cy="175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23280" name="Line 16"/>
              <p:cNvSpPr>
                <a:spLocks noChangeShapeType="1"/>
              </p:cNvSpPr>
              <p:nvPr/>
            </p:nvSpPr>
            <p:spPr bwMode="auto">
              <a:xfrm flipV="1">
                <a:off x="4073" y="3419"/>
                <a:ext cx="4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23281" name="Line 17"/>
            <p:cNvSpPr>
              <a:spLocks noChangeShapeType="1"/>
            </p:cNvSpPr>
            <p:nvPr/>
          </p:nvSpPr>
          <p:spPr bwMode="auto">
            <a:xfrm>
              <a:off x="1231" y="2956"/>
              <a:ext cx="0" cy="50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23282" name="Group 18"/>
          <p:cNvGrpSpPr>
            <a:grpSpLocks/>
          </p:cNvGrpSpPr>
          <p:nvPr/>
        </p:nvGrpSpPr>
        <p:grpSpPr bwMode="auto">
          <a:xfrm>
            <a:off x="3275871" y="2878633"/>
            <a:ext cx="1479345" cy="1832543"/>
            <a:chOff x="2613" y="2738"/>
            <a:chExt cx="1027" cy="1273"/>
          </a:xfrm>
        </p:grpSpPr>
        <p:sp>
          <p:nvSpPr>
            <p:cNvPr id="523283" name="Freeform 19"/>
            <p:cNvSpPr>
              <a:spLocks/>
            </p:cNvSpPr>
            <p:nvPr/>
          </p:nvSpPr>
          <p:spPr bwMode="auto">
            <a:xfrm>
              <a:off x="3013" y="3122"/>
              <a:ext cx="187" cy="527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92" y="268"/>
                </a:cxn>
                <a:cxn ang="0">
                  <a:pos x="0" y="510"/>
                </a:cxn>
              </a:cxnLst>
              <a:rect l="0" t="0" r="r" b="b"/>
              <a:pathLst>
                <a:path w="99" h="510">
                  <a:moveTo>
                    <a:pt x="42" y="0"/>
                  </a:moveTo>
                  <a:cubicBezTo>
                    <a:pt x="70" y="91"/>
                    <a:pt x="99" y="183"/>
                    <a:pt x="92" y="268"/>
                  </a:cubicBezTo>
                  <a:cubicBezTo>
                    <a:pt x="85" y="353"/>
                    <a:pt x="42" y="431"/>
                    <a:pt x="0" y="510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523284" name="Group 20"/>
            <p:cNvGrpSpPr>
              <a:grpSpLocks/>
            </p:cNvGrpSpPr>
            <p:nvPr/>
          </p:nvGrpSpPr>
          <p:grpSpPr bwMode="auto">
            <a:xfrm>
              <a:off x="2613" y="2738"/>
              <a:ext cx="1027" cy="1059"/>
              <a:chOff x="2237" y="2396"/>
              <a:chExt cx="1027" cy="1059"/>
            </a:xfrm>
          </p:grpSpPr>
          <p:sp>
            <p:nvSpPr>
              <p:cNvPr id="523285" name="Line 21"/>
              <p:cNvSpPr>
                <a:spLocks noChangeShapeType="1"/>
              </p:cNvSpPr>
              <p:nvPr/>
            </p:nvSpPr>
            <p:spPr bwMode="auto">
              <a:xfrm flipH="1">
                <a:off x="2237" y="3047"/>
                <a:ext cx="384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3286" name="Line 22"/>
              <p:cNvSpPr>
                <a:spLocks noChangeShapeType="1"/>
              </p:cNvSpPr>
              <p:nvPr/>
            </p:nvSpPr>
            <p:spPr bwMode="auto">
              <a:xfrm>
                <a:off x="2621" y="3054"/>
                <a:ext cx="64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3287" name="Line 23"/>
              <p:cNvSpPr>
                <a:spLocks noChangeShapeType="1"/>
              </p:cNvSpPr>
              <p:nvPr/>
            </p:nvSpPr>
            <p:spPr bwMode="auto">
              <a:xfrm flipV="1">
                <a:off x="2621" y="2396"/>
                <a:ext cx="0" cy="6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23288" name="Line 24"/>
            <p:cNvSpPr>
              <a:spLocks noChangeShapeType="1"/>
            </p:cNvSpPr>
            <p:nvPr/>
          </p:nvSpPr>
          <p:spPr bwMode="auto">
            <a:xfrm flipV="1">
              <a:off x="2997" y="2797"/>
              <a:ext cx="175" cy="592"/>
            </a:xfrm>
            <a:prstGeom prst="line">
              <a:avLst/>
            </a:prstGeom>
            <a:noFill/>
            <a:ln w="57150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23289" name="Line 25"/>
            <p:cNvSpPr>
              <a:spLocks noChangeShapeType="1"/>
            </p:cNvSpPr>
            <p:nvPr/>
          </p:nvSpPr>
          <p:spPr bwMode="auto">
            <a:xfrm flipH="1">
              <a:off x="2810" y="3384"/>
              <a:ext cx="181" cy="626"/>
            </a:xfrm>
            <a:prstGeom prst="line">
              <a:avLst/>
            </a:prstGeom>
            <a:noFill/>
            <a:ln w="57150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aphicFrame>
          <p:nvGraphicFramePr>
            <p:cNvPr id="523290" name="Object 26"/>
            <p:cNvGraphicFramePr>
              <a:graphicFrameLocks noChangeAspect="1"/>
            </p:cNvGraphicFramePr>
            <p:nvPr/>
          </p:nvGraphicFramePr>
          <p:xfrm>
            <a:off x="3244" y="2750"/>
            <a:ext cx="136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99" name="Equation" r:id="rId5" imgW="215640" imgH="342720" progId="Equation.3">
                    <p:embed/>
                  </p:oleObj>
                </mc:Choice>
                <mc:Fallback>
                  <p:oleObj name="Equation" r:id="rId5" imgW="215640" imgH="342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44" y="2750"/>
                          <a:ext cx="136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3291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074660"/>
                </p:ext>
              </p:extLst>
            </p:nvPr>
          </p:nvGraphicFramePr>
          <p:xfrm>
            <a:off x="2938" y="3795"/>
            <a:ext cx="272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0" name="Equation" r:id="rId7" imgW="431640" imgH="342720" progId="Equation.3">
                    <p:embed/>
                  </p:oleObj>
                </mc:Choice>
                <mc:Fallback>
                  <p:oleObj name="Equation" r:id="rId7" imgW="431640" imgH="342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8" y="3795"/>
                          <a:ext cx="272" cy="2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3292" name="Line 28"/>
            <p:cNvSpPr>
              <a:spLocks noChangeShapeType="1"/>
            </p:cNvSpPr>
            <p:nvPr/>
          </p:nvSpPr>
          <p:spPr bwMode="auto">
            <a:xfrm flipH="1">
              <a:off x="2931" y="3624"/>
              <a:ext cx="110" cy="9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23294" name="Group 30"/>
          <p:cNvGrpSpPr>
            <a:grpSpLocks/>
          </p:cNvGrpSpPr>
          <p:nvPr/>
        </p:nvGrpSpPr>
        <p:grpSpPr bwMode="auto">
          <a:xfrm>
            <a:off x="6083038" y="2611279"/>
            <a:ext cx="1833697" cy="2818632"/>
            <a:chOff x="3884" y="1922"/>
            <a:chExt cx="1273" cy="1958"/>
          </a:xfrm>
        </p:grpSpPr>
        <p:grpSp>
          <p:nvGrpSpPr>
            <p:cNvPr id="523295" name="Group 31"/>
            <p:cNvGrpSpPr>
              <a:grpSpLocks/>
            </p:cNvGrpSpPr>
            <p:nvPr/>
          </p:nvGrpSpPr>
          <p:grpSpPr bwMode="auto">
            <a:xfrm>
              <a:off x="3884" y="1922"/>
              <a:ext cx="1194" cy="963"/>
              <a:chOff x="3884" y="1922"/>
              <a:chExt cx="1194" cy="963"/>
            </a:xfrm>
          </p:grpSpPr>
          <p:sp>
            <p:nvSpPr>
              <p:cNvPr id="523296" name="Oval 32"/>
              <p:cNvSpPr>
                <a:spLocks noChangeArrowheads="1"/>
              </p:cNvSpPr>
              <p:nvPr/>
            </p:nvSpPr>
            <p:spPr bwMode="auto">
              <a:xfrm>
                <a:off x="3884" y="2314"/>
                <a:ext cx="183" cy="17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23297" name="Line 33"/>
              <p:cNvSpPr>
                <a:spLocks noChangeShapeType="1"/>
              </p:cNvSpPr>
              <p:nvPr/>
            </p:nvSpPr>
            <p:spPr bwMode="auto">
              <a:xfrm flipV="1">
                <a:off x="4067" y="2397"/>
                <a:ext cx="40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3298" name="Oval 34"/>
              <p:cNvSpPr>
                <a:spLocks noChangeArrowheads="1"/>
              </p:cNvSpPr>
              <p:nvPr/>
            </p:nvSpPr>
            <p:spPr bwMode="auto">
              <a:xfrm>
                <a:off x="4895" y="2327"/>
                <a:ext cx="183" cy="175"/>
              </a:xfrm>
              <a:prstGeom prst="ellipse">
                <a:avLst/>
              </a:prstGeom>
              <a:solidFill>
                <a:srgbClr val="99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rgbClr val="FFCCFF"/>
                  </a:solidFill>
                </a:endParaRPr>
              </a:p>
            </p:txBody>
          </p:sp>
          <p:sp>
            <p:nvSpPr>
              <p:cNvPr id="523299" name="Line 35"/>
              <p:cNvSpPr>
                <a:spLocks noChangeShapeType="1"/>
              </p:cNvSpPr>
              <p:nvPr/>
            </p:nvSpPr>
            <p:spPr bwMode="auto">
              <a:xfrm flipV="1">
                <a:off x="4488" y="2080"/>
                <a:ext cx="359" cy="3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3300" name="Oval 36"/>
              <p:cNvSpPr>
                <a:spLocks noChangeArrowheads="1"/>
              </p:cNvSpPr>
              <p:nvPr/>
            </p:nvSpPr>
            <p:spPr bwMode="auto">
              <a:xfrm>
                <a:off x="4809" y="1922"/>
                <a:ext cx="183" cy="17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23301" name="Oval 37"/>
              <p:cNvSpPr>
                <a:spLocks noChangeArrowheads="1"/>
              </p:cNvSpPr>
              <p:nvPr/>
            </p:nvSpPr>
            <p:spPr bwMode="auto">
              <a:xfrm>
                <a:off x="3991" y="2710"/>
                <a:ext cx="183" cy="175"/>
              </a:xfrm>
              <a:prstGeom prst="ellipse">
                <a:avLst/>
              </a:prstGeom>
              <a:solidFill>
                <a:srgbClr val="99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rgbClr val="FFCCFF"/>
                  </a:solidFill>
                </a:endParaRPr>
              </a:p>
            </p:txBody>
          </p:sp>
          <p:sp>
            <p:nvSpPr>
              <p:cNvPr id="523302" name="Line 38"/>
              <p:cNvSpPr>
                <a:spLocks noChangeShapeType="1"/>
              </p:cNvSpPr>
              <p:nvPr/>
            </p:nvSpPr>
            <p:spPr bwMode="auto">
              <a:xfrm flipH="1">
                <a:off x="4484" y="2403"/>
                <a:ext cx="4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3303" name="Line 39"/>
              <p:cNvSpPr>
                <a:spLocks noChangeShapeType="1"/>
              </p:cNvSpPr>
              <p:nvPr/>
            </p:nvSpPr>
            <p:spPr bwMode="auto">
              <a:xfrm flipH="1">
                <a:off x="4160" y="2409"/>
                <a:ext cx="312" cy="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523304" name="Group 40"/>
            <p:cNvGrpSpPr>
              <a:grpSpLocks/>
            </p:cNvGrpSpPr>
            <p:nvPr/>
          </p:nvGrpSpPr>
          <p:grpSpPr bwMode="auto">
            <a:xfrm>
              <a:off x="3963" y="2917"/>
              <a:ext cx="1194" cy="963"/>
              <a:chOff x="3963" y="2917"/>
              <a:chExt cx="1194" cy="963"/>
            </a:xfrm>
          </p:grpSpPr>
          <p:sp>
            <p:nvSpPr>
              <p:cNvPr id="523305" name="Oval 41"/>
              <p:cNvSpPr>
                <a:spLocks noChangeArrowheads="1"/>
              </p:cNvSpPr>
              <p:nvPr/>
            </p:nvSpPr>
            <p:spPr bwMode="auto">
              <a:xfrm>
                <a:off x="3963" y="3309"/>
                <a:ext cx="183" cy="17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23306" name="Line 42"/>
              <p:cNvSpPr>
                <a:spLocks noChangeShapeType="1"/>
              </p:cNvSpPr>
              <p:nvPr/>
            </p:nvSpPr>
            <p:spPr bwMode="auto">
              <a:xfrm flipV="1">
                <a:off x="4146" y="3392"/>
                <a:ext cx="4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lg" len="lg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3307" name="Oval 43"/>
              <p:cNvSpPr>
                <a:spLocks noChangeArrowheads="1"/>
              </p:cNvSpPr>
              <p:nvPr/>
            </p:nvSpPr>
            <p:spPr bwMode="auto">
              <a:xfrm>
                <a:off x="4974" y="3322"/>
                <a:ext cx="183" cy="175"/>
              </a:xfrm>
              <a:prstGeom prst="ellipse">
                <a:avLst/>
              </a:prstGeom>
              <a:solidFill>
                <a:srgbClr val="99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rgbClr val="FFCCFF"/>
                  </a:solidFill>
                </a:endParaRPr>
              </a:p>
            </p:txBody>
          </p:sp>
          <p:sp>
            <p:nvSpPr>
              <p:cNvPr id="523308" name="Line 44"/>
              <p:cNvSpPr>
                <a:spLocks noChangeShapeType="1"/>
              </p:cNvSpPr>
              <p:nvPr/>
            </p:nvSpPr>
            <p:spPr bwMode="auto">
              <a:xfrm flipV="1">
                <a:off x="4567" y="3075"/>
                <a:ext cx="359" cy="3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lg" len="lg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3309" name="Oval 45"/>
              <p:cNvSpPr>
                <a:spLocks noChangeArrowheads="1"/>
              </p:cNvSpPr>
              <p:nvPr/>
            </p:nvSpPr>
            <p:spPr bwMode="auto">
              <a:xfrm>
                <a:off x="4888" y="2917"/>
                <a:ext cx="183" cy="17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523310" name="Oval 46"/>
              <p:cNvSpPr>
                <a:spLocks noChangeArrowheads="1"/>
              </p:cNvSpPr>
              <p:nvPr/>
            </p:nvSpPr>
            <p:spPr bwMode="auto">
              <a:xfrm>
                <a:off x="4070" y="3705"/>
                <a:ext cx="183" cy="175"/>
              </a:xfrm>
              <a:prstGeom prst="ellipse">
                <a:avLst/>
              </a:prstGeom>
              <a:solidFill>
                <a:srgbClr val="99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defTabSz="829366"/>
                <a:endParaRPr lang="en-US" sz="1600" dirty="0">
                  <a:solidFill>
                    <a:srgbClr val="FFCCFF"/>
                  </a:solidFill>
                </a:endParaRPr>
              </a:p>
            </p:txBody>
          </p:sp>
          <p:sp>
            <p:nvSpPr>
              <p:cNvPr id="523311" name="Line 47"/>
              <p:cNvSpPr>
                <a:spLocks noChangeShapeType="1"/>
              </p:cNvSpPr>
              <p:nvPr/>
            </p:nvSpPr>
            <p:spPr bwMode="auto">
              <a:xfrm flipH="1">
                <a:off x="4563" y="3398"/>
                <a:ext cx="4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lg" len="lg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523312" name="Line 48"/>
              <p:cNvSpPr>
                <a:spLocks noChangeShapeType="1"/>
              </p:cNvSpPr>
              <p:nvPr/>
            </p:nvSpPr>
            <p:spPr bwMode="auto">
              <a:xfrm flipH="1">
                <a:off x="4239" y="3404"/>
                <a:ext cx="312" cy="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lg" len="lg"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523313" name="Line 49"/>
            <p:cNvSpPr>
              <a:spLocks noChangeShapeType="1"/>
            </p:cNvSpPr>
            <p:nvPr/>
          </p:nvSpPr>
          <p:spPr bwMode="auto">
            <a:xfrm>
              <a:off x="4534" y="2705"/>
              <a:ext cx="0" cy="50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23314" name="Line 50"/>
          <p:cNvSpPr>
            <a:spLocks noChangeShapeType="1"/>
          </p:cNvSpPr>
          <p:nvPr/>
        </p:nvSpPr>
        <p:spPr bwMode="auto">
          <a:xfrm flipH="1">
            <a:off x="2499895" y="1785038"/>
            <a:ext cx="3215824" cy="59454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  <p:sp>
        <p:nvSpPr>
          <p:cNvPr id="523315" name="Line 51"/>
          <p:cNvSpPr>
            <a:spLocks noChangeShapeType="1"/>
          </p:cNvSpPr>
          <p:nvPr/>
        </p:nvSpPr>
        <p:spPr bwMode="auto">
          <a:xfrm flipH="1">
            <a:off x="4598737" y="1773522"/>
            <a:ext cx="1278314" cy="619425"/>
          </a:xfrm>
          <a:prstGeom prst="line">
            <a:avLst/>
          </a:prstGeom>
          <a:noFill/>
          <a:ln w="9525">
            <a:solidFill>
              <a:srgbClr val="3333FF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  <p:sp>
        <p:nvSpPr>
          <p:cNvPr id="523316" name="Line 52"/>
          <p:cNvSpPr>
            <a:spLocks noChangeShapeType="1"/>
          </p:cNvSpPr>
          <p:nvPr/>
        </p:nvSpPr>
        <p:spPr bwMode="auto">
          <a:xfrm>
            <a:off x="6087357" y="1747611"/>
            <a:ext cx="543380" cy="591863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53" name="Text Box 3"/>
          <p:cNvSpPr txBox="1">
            <a:spLocks noChangeArrowheads="1"/>
          </p:cNvSpPr>
          <p:nvPr/>
        </p:nvSpPr>
        <p:spPr bwMode="auto">
          <a:xfrm>
            <a:off x="635046" y="1186187"/>
            <a:ext cx="5958633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CPT symmetry is the invariance under the CPT </a:t>
            </a:r>
            <a:r>
              <a:rPr lang="en-GB" sz="1600" dirty="0" smtClean="0">
                <a:solidFill>
                  <a:srgbClr val="000000"/>
                </a:solidFill>
              </a:rPr>
              <a:t>transformation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2617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396291" name="Text Box 3"/>
          <p:cNvSpPr txBox="1">
            <a:spLocks noChangeArrowheads="1"/>
          </p:cNvSpPr>
          <p:nvPr/>
        </p:nvSpPr>
        <p:spPr bwMode="auto">
          <a:xfrm>
            <a:off x="635046" y="1186187"/>
            <a:ext cx="7904307" cy="13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CPT symmetry is the invariance under the CPT transformation</a:t>
            </a: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CPT is the perfect symmetry of the Standard Model, </a:t>
            </a:r>
            <a:r>
              <a:rPr lang="en-GB" sz="1600" dirty="0" smtClean="0"/>
              <a:t>due to </a:t>
            </a:r>
            <a:r>
              <a:rPr lang="en-GB" sz="1600" dirty="0" smtClean="0">
                <a:solidFill>
                  <a:srgbClr val="FF0000"/>
                </a:solidFill>
              </a:rPr>
              <a:t>CPT theorem</a:t>
            </a: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endParaRPr lang="en-GB" sz="1600" dirty="0">
              <a:solidFill>
                <a:srgbClr val="000000"/>
              </a:solidFill>
            </a:endParaRPr>
          </a:p>
        </p:txBody>
      </p:sp>
      <p:graphicFrame>
        <p:nvGraphicFramePr>
          <p:cNvPr id="396292" name="Object 4"/>
          <p:cNvGraphicFramePr>
            <a:graphicFrameLocks noChangeAspect="1"/>
          </p:cNvGraphicFramePr>
          <p:nvPr/>
        </p:nvGraphicFramePr>
        <p:xfrm>
          <a:off x="2434367" y="1452503"/>
          <a:ext cx="3722132" cy="3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0850" name="Equation" r:id="rId3" imgW="4102100" imgH="368300" progId="Equation.3">
                  <p:embed/>
                </p:oleObj>
              </mc:Choice>
              <mc:Fallback>
                <p:oleObj name="Equation" r:id="rId3" imgW="41021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4367" y="1452503"/>
                        <a:ext cx="3722132" cy="33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/>
          <a:lstStyle/>
          <a:p>
            <a:pPr defTabSz="914320"/>
            <a:r>
              <a:rPr lang="en-US" sz="2400" dirty="0">
                <a:solidFill>
                  <a:srgbClr val="000090"/>
                </a:solidFill>
              </a:rPr>
              <a:t>2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What is CPT violation?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1785" y="2326111"/>
            <a:ext cx="3729790" cy="3408948"/>
          </a:xfrm>
          <a:prstGeom prst="rect">
            <a:avLst/>
          </a:prstGeom>
          <a:noFill/>
          <a:ln w="254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777867" y="2331458"/>
            <a:ext cx="3729790" cy="3403601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2105" y="2321919"/>
            <a:ext cx="1587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CPT-even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04820" y="2354003"/>
            <a:ext cx="1449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CPT-odd</a:t>
            </a:r>
            <a:endParaRPr lang="en-US" sz="2400" b="1" dirty="0">
              <a:solidFill>
                <a:srgbClr val="FF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68947" y="2834111"/>
            <a:ext cx="1537368" cy="1109579"/>
            <a:chOff x="1029368" y="3288632"/>
            <a:chExt cx="1537368" cy="1109579"/>
          </a:xfrm>
        </p:grpSpPr>
        <p:sp>
          <p:nvSpPr>
            <p:cNvPr id="7" name="Oval 6"/>
            <p:cNvSpPr/>
            <p:nvPr/>
          </p:nvSpPr>
          <p:spPr>
            <a:xfrm>
              <a:off x="1029368" y="3288632"/>
              <a:ext cx="1537368" cy="11095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468202" y="3632017"/>
              <a:ext cx="6848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accent2">
                      <a:lumMod val="50000"/>
                    </a:schemeClr>
                  </a:solidFill>
                </a:rPr>
                <a:t>QED</a:t>
              </a:r>
              <a:endParaRPr lang="en-US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98822" y="3213775"/>
            <a:ext cx="1537368" cy="1109579"/>
            <a:chOff x="2692400" y="3601453"/>
            <a:chExt cx="1537368" cy="1109579"/>
          </a:xfrm>
        </p:grpSpPr>
        <p:sp>
          <p:nvSpPr>
            <p:cNvPr id="13" name="Oval 12"/>
            <p:cNvSpPr/>
            <p:nvPr/>
          </p:nvSpPr>
          <p:spPr>
            <a:xfrm>
              <a:off x="2692400" y="3601453"/>
              <a:ext cx="1537368" cy="110957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77760" y="3958208"/>
              <a:ext cx="80021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accent1">
                      <a:lumMod val="50000"/>
                    </a:schemeClr>
                  </a:solidFill>
                </a:rPr>
                <a:t>Weak</a:t>
              </a:r>
              <a:endParaRPr lang="en-US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21344" y="4136196"/>
            <a:ext cx="1537368" cy="1109579"/>
            <a:chOff x="1141659" y="4577348"/>
            <a:chExt cx="1537368" cy="1109579"/>
          </a:xfrm>
        </p:grpSpPr>
        <p:sp>
          <p:nvSpPr>
            <p:cNvPr id="14" name="Oval 13"/>
            <p:cNvSpPr/>
            <p:nvPr/>
          </p:nvSpPr>
          <p:spPr>
            <a:xfrm>
              <a:off x="1141659" y="4577348"/>
              <a:ext cx="1537368" cy="1109579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559106" y="4912715"/>
              <a:ext cx="697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accent3">
                      <a:lumMod val="50000"/>
                    </a:schemeClr>
                  </a:solidFill>
                </a:rPr>
                <a:t>QCD</a:t>
              </a:r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469660" y="303293"/>
            <a:ext cx="23662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CPT phase = (-1)</a:t>
            </a:r>
            <a:r>
              <a:rPr lang="en-GB" sz="2000" baseline="30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n = # Lorentz indices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23" name="Line 51"/>
          <p:cNvSpPr>
            <a:spLocks noChangeShapeType="1"/>
          </p:cNvSpPr>
          <p:nvPr/>
        </p:nvSpPr>
        <p:spPr bwMode="auto">
          <a:xfrm flipV="1">
            <a:off x="6852946" y="1002633"/>
            <a:ext cx="499686" cy="8377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69707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396291" name="Text Box 3"/>
          <p:cNvSpPr txBox="1">
            <a:spLocks noChangeArrowheads="1"/>
          </p:cNvSpPr>
          <p:nvPr/>
        </p:nvSpPr>
        <p:spPr bwMode="auto">
          <a:xfrm>
            <a:off x="635046" y="1186187"/>
            <a:ext cx="7904307" cy="13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CPT symmetry is the invariance under the CPT transformation</a:t>
            </a: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CPT is the perfect symmetry of the Standard Model, </a:t>
            </a:r>
            <a:r>
              <a:rPr lang="en-GB" sz="1600" dirty="0" smtClean="0"/>
              <a:t>due to </a:t>
            </a:r>
            <a:r>
              <a:rPr lang="en-GB" sz="1600" dirty="0" smtClean="0">
                <a:solidFill>
                  <a:srgbClr val="FF0000"/>
                </a:solidFill>
              </a:rPr>
              <a:t>CPT theorem</a:t>
            </a: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36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82" algn="l"/>
                <a:tab pos="1313162" algn="l"/>
                <a:tab pos="1969745" algn="l"/>
                <a:tab pos="2626327" algn="l"/>
                <a:tab pos="3282907" algn="l"/>
                <a:tab pos="3939490" algn="l"/>
                <a:tab pos="4596072" algn="l"/>
                <a:tab pos="5252653" algn="l"/>
                <a:tab pos="5909234" algn="l"/>
                <a:tab pos="6565817" algn="l"/>
                <a:tab pos="7222398" algn="l"/>
                <a:tab pos="7878979" algn="l"/>
                <a:tab pos="8535561" algn="l"/>
              </a:tabLst>
            </a:pPr>
            <a:endParaRPr lang="en-GB" sz="1600" dirty="0">
              <a:solidFill>
                <a:srgbClr val="000000"/>
              </a:solidFill>
            </a:endParaRPr>
          </a:p>
        </p:txBody>
      </p:sp>
      <p:graphicFrame>
        <p:nvGraphicFramePr>
          <p:cNvPr id="396292" name="Object 4"/>
          <p:cNvGraphicFramePr>
            <a:graphicFrameLocks noChangeAspect="1"/>
          </p:cNvGraphicFramePr>
          <p:nvPr/>
        </p:nvGraphicFramePr>
        <p:xfrm>
          <a:off x="2434367" y="1452503"/>
          <a:ext cx="3722132" cy="33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2050" name="Equation" r:id="rId3" imgW="4102100" imgH="368300" progId="Equation.3">
                  <p:embed/>
                </p:oleObj>
              </mc:Choice>
              <mc:Fallback>
                <p:oleObj name="Equation" r:id="rId3" imgW="41021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4367" y="1452503"/>
                        <a:ext cx="3722132" cy="333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0" tIns="45711" rIns="91420" bIns="45711" anchor="ctr"/>
          <a:lstStyle/>
          <a:p>
            <a:pPr defTabSz="914320"/>
            <a:r>
              <a:rPr lang="en-US" sz="2400" dirty="0">
                <a:solidFill>
                  <a:srgbClr val="000090"/>
                </a:solidFill>
              </a:rPr>
              <a:t>2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What is CPT violation?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1785" y="2326111"/>
            <a:ext cx="3729790" cy="3408948"/>
          </a:xfrm>
          <a:prstGeom prst="rect">
            <a:avLst/>
          </a:prstGeom>
          <a:noFill/>
          <a:ln w="25400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777867" y="2331458"/>
            <a:ext cx="3729790" cy="3403601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822105" y="2321919"/>
            <a:ext cx="1587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00FF"/>
                </a:solidFill>
              </a:rPr>
              <a:t>CPT-even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04820" y="2354003"/>
            <a:ext cx="1449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CPT-odd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6661" y="5852312"/>
            <a:ext cx="8139865" cy="55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FF0000"/>
                </a:solidFill>
              </a:rPr>
              <a:t>CPT</a:t>
            </a:r>
            <a:r>
              <a:rPr lang="en-GB" sz="1600" dirty="0">
                <a:solidFill>
                  <a:srgbClr val="FF0000"/>
                </a:solidFill>
              </a:rPr>
              <a:t>-odd Lorentz violating </a:t>
            </a:r>
            <a:r>
              <a:rPr lang="en-GB" sz="1600" dirty="0" smtClean="0">
                <a:solidFill>
                  <a:srgbClr val="FF0000"/>
                </a:solidFill>
              </a:rPr>
              <a:t>coefficients (</a:t>
            </a:r>
            <a:r>
              <a:rPr lang="en-GB" sz="1600" dirty="0">
                <a:solidFill>
                  <a:srgbClr val="FF0000"/>
                </a:solidFill>
              </a:rPr>
              <a:t>odd number Lorentz indices, </a:t>
            </a:r>
            <a:r>
              <a:rPr lang="en-GB" sz="1600" dirty="0" smtClean="0">
                <a:solidFill>
                  <a:srgbClr val="FF0000"/>
                </a:solidFill>
              </a:rPr>
              <a:t>e.g.</a:t>
            </a:r>
            <a:r>
              <a:rPr lang="en-GB" sz="1600" dirty="0">
                <a:solidFill>
                  <a:srgbClr val="FF0000"/>
                </a:solidFill>
              </a:rPr>
              <a:t>, a</a:t>
            </a:r>
            <a:r>
              <a:rPr lang="en-GB" sz="1600" baseline="30000" dirty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GB" sz="1600" dirty="0">
                <a:solidFill>
                  <a:srgbClr val="FF0000"/>
                </a:solidFill>
              </a:rPr>
              <a:t> , g</a:t>
            </a:r>
            <a:r>
              <a:rPr lang="en-GB" sz="1600" baseline="30000" dirty="0">
                <a:solidFill>
                  <a:srgbClr val="FF0000"/>
                </a:solidFill>
                <a:latin typeface="Symbol" pitchFamily="18" charset="2"/>
              </a:rPr>
              <a:t>lmn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)</a:t>
            </a:r>
            <a:endParaRPr lang="en-GB" sz="1600" dirty="0" smtClean="0">
              <a:solidFill>
                <a:srgbClr val="3333FF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3333FF"/>
                </a:solidFill>
              </a:rPr>
              <a:t>CPT</a:t>
            </a:r>
            <a:r>
              <a:rPr lang="en-GB" sz="1600" dirty="0">
                <a:solidFill>
                  <a:srgbClr val="3333FF"/>
                </a:solidFill>
              </a:rPr>
              <a:t>-even Lorentz violating </a:t>
            </a:r>
            <a:r>
              <a:rPr lang="en-GB" sz="1600" dirty="0" smtClean="0">
                <a:solidFill>
                  <a:srgbClr val="3333FF"/>
                </a:solidFill>
              </a:rPr>
              <a:t>coefficients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3333FF"/>
                </a:solidFill>
              </a:rPr>
              <a:t>(</a:t>
            </a:r>
            <a:r>
              <a:rPr lang="en-GB" sz="1600" dirty="0">
                <a:solidFill>
                  <a:srgbClr val="3333FF"/>
                </a:solidFill>
              </a:rPr>
              <a:t>even number Lorentz indices, </a:t>
            </a:r>
            <a:r>
              <a:rPr lang="en-GB" sz="1600" dirty="0" smtClean="0">
                <a:solidFill>
                  <a:srgbClr val="3333FF"/>
                </a:solidFill>
              </a:rPr>
              <a:t>e.g.</a:t>
            </a:r>
            <a:r>
              <a:rPr lang="en-GB" sz="1600" dirty="0">
                <a:solidFill>
                  <a:srgbClr val="3333FF"/>
                </a:solidFill>
              </a:rPr>
              <a:t>, c</a:t>
            </a:r>
            <a:r>
              <a:rPr lang="en-GB" sz="1600" baseline="30000" dirty="0">
                <a:solidFill>
                  <a:srgbClr val="3333FF"/>
                </a:solidFill>
                <a:latin typeface="Symbol" pitchFamily="18" charset="2"/>
              </a:rPr>
              <a:t>mn</a:t>
            </a:r>
            <a:r>
              <a:rPr lang="en-GB" sz="1600" dirty="0">
                <a:solidFill>
                  <a:srgbClr val="3333FF"/>
                </a:solidFill>
              </a:rPr>
              <a:t> , </a:t>
            </a:r>
            <a:r>
              <a:rPr lang="en-GB" sz="1600" dirty="0">
                <a:solidFill>
                  <a:srgbClr val="3333FF"/>
                </a:solidFill>
                <a:latin typeface="Symbol" pitchFamily="18" charset="2"/>
              </a:rPr>
              <a:t>k</a:t>
            </a:r>
            <a:r>
              <a:rPr lang="en-GB" sz="1600" baseline="30000" dirty="0">
                <a:solidFill>
                  <a:srgbClr val="3333FF"/>
                </a:solidFill>
                <a:latin typeface="Symbol" pitchFamily="18" charset="2"/>
              </a:rPr>
              <a:t>abmn</a:t>
            </a:r>
            <a:r>
              <a:rPr lang="en-GB" sz="1600" dirty="0">
                <a:solidFill>
                  <a:srgbClr val="3333FF"/>
                </a:solidFill>
              </a:rPr>
              <a:t> </a:t>
            </a:r>
            <a:r>
              <a:rPr lang="en-GB" sz="1600" dirty="0" smtClean="0">
                <a:solidFill>
                  <a:srgbClr val="3333FF"/>
                </a:solidFill>
              </a:rPr>
              <a:t>)</a:t>
            </a:r>
            <a:endParaRPr lang="en-GB" sz="1600" dirty="0">
              <a:solidFill>
                <a:srgbClr val="3333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68947" y="2834111"/>
            <a:ext cx="1537368" cy="1109579"/>
            <a:chOff x="1029368" y="3288632"/>
            <a:chExt cx="1537368" cy="1109579"/>
          </a:xfrm>
        </p:grpSpPr>
        <p:sp>
          <p:nvSpPr>
            <p:cNvPr id="7" name="Oval 6"/>
            <p:cNvSpPr/>
            <p:nvPr/>
          </p:nvSpPr>
          <p:spPr>
            <a:xfrm>
              <a:off x="1029368" y="3288632"/>
              <a:ext cx="1537368" cy="1109579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468202" y="3632017"/>
              <a:ext cx="6848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accent2">
                      <a:lumMod val="50000"/>
                    </a:schemeClr>
                  </a:solidFill>
                </a:rPr>
                <a:t>QED</a:t>
              </a:r>
              <a:endParaRPr lang="en-US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598822" y="3213775"/>
            <a:ext cx="1537368" cy="1109579"/>
            <a:chOff x="2692400" y="3601453"/>
            <a:chExt cx="1537368" cy="1109579"/>
          </a:xfrm>
        </p:grpSpPr>
        <p:sp>
          <p:nvSpPr>
            <p:cNvPr id="13" name="Oval 12"/>
            <p:cNvSpPr/>
            <p:nvPr/>
          </p:nvSpPr>
          <p:spPr>
            <a:xfrm>
              <a:off x="2692400" y="3601453"/>
              <a:ext cx="1537368" cy="1109579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77760" y="3958208"/>
              <a:ext cx="80021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accent1">
                      <a:lumMod val="50000"/>
                    </a:schemeClr>
                  </a:solidFill>
                </a:rPr>
                <a:t>Weak</a:t>
              </a:r>
              <a:endParaRPr lang="en-US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021344" y="4136196"/>
            <a:ext cx="1537368" cy="1109579"/>
            <a:chOff x="1141659" y="4577348"/>
            <a:chExt cx="1537368" cy="1109579"/>
          </a:xfrm>
        </p:grpSpPr>
        <p:sp>
          <p:nvSpPr>
            <p:cNvPr id="14" name="Oval 13"/>
            <p:cNvSpPr/>
            <p:nvPr/>
          </p:nvSpPr>
          <p:spPr>
            <a:xfrm>
              <a:off x="1141659" y="4577348"/>
              <a:ext cx="1537368" cy="1109579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559106" y="4912715"/>
              <a:ext cx="697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accent3">
                      <a:lumMod val="50000"/>
                    </a:schemeClr>
                  </a:solidFill>
                </a:rPr>
                <a:t>QCD</a:t>
              </a:r>
              <a:endParaRPr lang="en-US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767262" y="4344742"/>
            <a:ext cx="3729790" cy="1216526"/>
            <a:chOff x="2753894" y="4491795"/>
            <a:chExt cx="3729790" cy="1216526"/>
          </a:xfrm>
        </p:grpSpPr>
        <p:sp>
          <p:nvSpPr>
            <p:cNvPr id="22" name="Oval 21"/>
            <p:cNvSpPr/>
            <p:nvPr/>
          </p:nvSpPr>
          <p:spPr>
            <a:xfrm>
              <a:off x="2753894" y="4491795"/>
              <a:ext cx="3729790" cy="1216526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370167" y="4658719"/>
              <a:ext cx="2646878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GB" sz="2400" b="1" dirty="0" smtClean="0">
                  <a:solidFill>
                    <a:schemeClr val="accent6">
                      <a:lumMod val="50000"/>
                    </a:schemeClr>
                  </a:solidFill>
                </a:rPr>
                <a:t>Lorentz violation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graphicFrame>
          <p:nvGraphicFramePr>
            <p:cNvPr id="19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7875380"/>
                </p:ext>
              </p:extLst>
            </p:nvPr>
          </p:nvGraphicFramePr>
          <p:xfrm>
            <a:off x="5090051" y="5045147"/>
            <a:ext cx="760412" cy="436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92051" name="Equation" r:id="rId5" imgW="838200" imgH="482600" progId="Equation.3">
                    <p:embed/>
                  </p:oleObj>
                </mc:Choice>
                <mc:Fallback>
                  <p:oleObj name="Equation" r:id="rId5" imgW="838200" imgH="482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90051" y="5045147"/>
                          <a:ext cx="760412" cy="436563"/>
                        </a:xfrm>
                        <a:prstGeom prst="rect">
                          <a:avLst/>
                        </a:prstGeom>
                        <a:noFill/>
                        <a:ln w="28575" cmpd="sng"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2259895"/>
                </p:ext>
              </p:extLst>
            </p:nvPr>
          </p:nvGraphicFramePr>
          <p:xfrm>
            <a:off x="3236862" y="5054546"/>
            <a:ext cx="1001712" cy="436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92052" name="Equation" r:id="rId7" imgW="1104900" imgH="482600" progId="Equation.3">
                    <p:embed/>
                  </p:oleObj>
                </mc:Choice>
                <mc:Fallback>
                  <p:oleObj name="Equation" r:id="rId7" imgW="1104900" imgH="482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36862" y="5054546"/>
                          <a:ext cx="1001712" cy="436563"/>
                        </a:xfrm>
                        <a:prstGeom prst="rect">
                          <a:avLst/>
                        </a:prstGeom>
                        <a:noFill/>
                        <a:ln w="28575" cmpd="sng"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6469660" y="303293"/>
            <a:ext cx="23662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CPT phase = (-1)</a:t>
            </a:r>
            <a:r>
              <a:rPr lang="en-GB" sz="2000" baseline="30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n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Times New Roman"/>
                <a:cs typeface="Times New Roman"/>
              </a:rPr>
              <a:t>n = # Lorentz indices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28" name="Line 51"/>
          <p:cNvSpPr>
            <a:spLocks noChangeShapeType="1"/>
          </p:cNvSpPr>
          <p:nvPr/>
        </p:nvSpPr>
        <p:spPr bwMode="auto">
          <a:xfrm flipV="1">
            <a:off x="6852946" y="1002633"/>
            <a:ext cx="499686" cy="8377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36" tIns="41469" rIns="82936" bIns="41469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7830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 smtClean="0">
                <a:solidFill>
                  <a:srgbClr val="000090"/>
                </a:solidFill>
              </a:rPr>
              <a:t>2. CPT violation implies Lorentz violation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9714" y="2808673"/>
            <a:ext cx="7658100" cy="353174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30" tIns="45715" rIns="91430" bIns="45715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dirty="0" smtClean="0"/>
              <a:t>CPT violation implies Lorentz violation in interactive quantum field theory.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510813" y="0"/>
            <a:ext cx="2638930" cy="307766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en-GB" sz="1400" dirty="0" smtClean="0">
                <a:solidFill>
                  <a:srgbClr val="000090"/>
                </a:solidFill>
              </a:rPr>
              <a:t>Greenberg, PRL(2002)231602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grpSp>
        <p:nvGrpSpPr>
          <p:cNvPr id="570376" name="Group 570375"/>
          <p:cNvGrpSpPr/>
          <p:nvPr/>
        </p:nvGrpSpPr>
        <p:grpSpPr>
          <a:xfrm>
            <a:off x="818697" y="1807940"/>
            <a:ext cx="7509836" cy="697539"/>
            <a:chOff x="1180422" y="2225494"/>
            <a:chExt cx="7509836" cy="697539"/>
          </a:xfrm>
        </p:grpSpPr>
        <p:sp>
          <p:nvSpPr>
            <p:cNvPr id="570371" name="Text Box 3"/>
            <p:cNvSpPr txBox="1">
              <a:spLocks noChangeArrowheads="1"/>
            </p:cNvSpPr>
            <p:nvPr/>
          </p:nvSpPr>
          <p:spPr bwMode="auto">
            <a:xfrm>
              <a:off x="1180422" y="2231767"/>
              <a:ext cx="1520260" cy="691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2400" dirty="0" smtClean="0">
                  <a:solidFill>
                    <a:srgbClr val="000000"/>
                  </a:solidFill>
                </a:rPr>
                <a:t>Lorentz invariance</a:t>
              </a: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3"/>
            <p:cNvSpPr txBox="1">
              <a:spLocks noChangeArrowheads="1"/>
            </p:cNvSpPr>
            <p:nvPr/>
          </p:nvSpPr>
          <p:spPr bwMode="auto">
            <a:xfrm>
              <a:off x="3799933" y="2423477"/>
              <a:ext cx="929911" cy="347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2400" dirty="0" smtClean="0">
                  <a:solidFill>
                    <a:srgbClr val="000000"/>
                  </a:solidFill>
                </a:rPr>
                <a:t>CPT</a:t>
              </a:r>
              <a:endParaRPr lang="en-GB" sz="24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5674932" y="2225494"/>
              <a:ext cx="3015326" cy="691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2400" dirty="0" smtClean="0">
                  <a:solidFill>
                    <a:srgbClr val="000000"/>
                  </a:solidFill>
                </a:rPr>
                <a:t>Lorentz invariance of quantum field theory </a:t>
              </a:r>
              <a:endParaRPr lang="en-GB" sz="2400" dirty="0">
                <a:solidFill>
                  <a:srgbClr val="000000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2919657" y="2598667"/>
              <a:ext cx="656923" cy="14600"/>
            </a:xfrm>
            <a:prstGeom prst="straightConnector1">
              <a:avLst/>
            </a:prstGeom>
            <a:ln w="571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4677868" y="2590475"/>
              <a:ext cx="656923" cy="14600"/>
            </a:xfrm>
            <a:prstGeom prst="straightConnector1">
              <a:avLst/>
            </a:prstGeom>
            <a:ln w="57150" cmpd="sng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2470783" y="4320372"/>
            <a:ext cx="574079" cy="10613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0373" name="Rectangle 570372"/>
          <p:cNvSpPr/>
          <p:nvPr/>
        </p:nvSpPr>
        <p:spPr>
          <a:xfrm>
            <a:off x="3050235" y="3978824"/>
            <a:ext cx="12496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Lorentz invariance</a:t>
            </a:r>
            <a:endParaRPr lang="en-US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6916020" y="4243935"/>
            <a:ext cx="574079" cy="106138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7495472" y="3902387"/>
            <a:ext cx="12496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Lorentz invariance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7561818" y="4727140"/>
            <a:ext cx="1120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causality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6321699" y="4949159"/>
            <a:ext cx="1246095" cy="38846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70378" name="Group 570377"/>
          <p:cNvGrpSpPr/>
          <p:nvPr/>
        </p:nvGrpSpPr>
        <p:grpSpPr>
          <a:xfrm>
            <a:off x="609453" y="3698872"/>
            <a:ext cx="2378950" cy="2193313"/>
            <a:chOff x="836709" y="4099912"/>
            <a:chExt cx="2378950" cy="2193313"/>
          </a:xfrm>
        </p:grpSpPr>
        <p:grpSp>
          <p:nvGrpSpPr>
            <p:cNvPr id="17" name="Group 16"/>
            <p:cNvGrpSpPr/>
            <p:nvPr/>
          </p:nvGrpSpPr>
          <p:grpSpPr>
            <a:xfrm>
              <a:off x="836709" y="4258235"/>
              <a:ext cx="2315882" cy="2034990"/>
              <a:chOff x="1105647" y="4437527"/>
              <a:chExt cx="2315882" cy="2034990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1389528" y="4990353"/>
                <a:ext cx="1464236" cy="1135529"/>
              </a:xfrm>
              <a:custGeom>
                <a:avLst/>
                <a:gdLst>
                  <a:gd name="connsiteX0" fmla="*/ 0 w 478118"/>
                  <a:gd name="connsiteY0" fmla="*/ 74705 h 1509216"/>
                  <a:gd name="connsiteX1" fmla="*/ 254000 w 478118"/>
                  <a:gd name="connsiteY1" fmla="*/ 1509058 h 1509216"/>
                  <a:gd name="connsiteX2" fmla="*/ 478118 w 478118"/>
                  <a:gd name="connsiteY2" fmla="*/ 0 h 15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8118" h="1509216">
                    <a:moveTo>
                      <a:pt x="0" y="74705"/>
                    </a:moveTo>
                    <a:cubicBezTo>
                      <a:pt x="87157" y="798107"/>
                      <a:pt x="174314" y="1521509"/>
                      <a:pt x="254000" y="1509058"/>
                    </a:cubicBezTo>
                    <a:cubicBezTo>
                      <a:pt x="333686" y="1496607"/>
                      <a:pt x="478118" y="0"/>
                      <a:pt x="478118" y="0"/>
                    </a:cubicBezTo>
                  </a:path>
                </a:pathLst>
              </a:custGeom>
              <a:ln>
                <a:solidFill>
                  <a:srgbClr val="000000"/>
                </a:solidFill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 flipV="1">
                <a:off x="1105647" y="6125882"/>
                <a:ext cx="2315882" cy="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flipV="1">
                <a:off x="2139566" y="4437527"/>
                <a:ext cx="11953" cy="203499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2360706" y="5632824"/>
                <a:ext cx="298823" cy="209176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570377" name="Rectangle 570376"/>
            <p:cNvSpPr/>
            <p:nvPr/>
          </p:nvSpPr>
          <p:spPr>
            <a:xfrm>
              <a:off x="1586757" y="4099912"/>
              <a:ext cx="2487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t</a:t>
              </a:r>
              <a:endParaRPr lang="en-US" dirty="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15577" y="5896634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x</a:t>
              </a:r>
              <a:endParaRPr lang="en-US" dirty="0"/>
            </a:p>
          </p:txBody>
        </p:sp>
      </p:grpSp>
      <p:grpSp>
        <p:nvGrpSpPr>
          <p:cNvPr id="570379" name="Group 570378"/>
          <p:cNvGrpSpPr/>
          <p:nvPr/>
        </p:nvGrpSpPr>
        <p:grpSpPr>
          <a:xfrm>
            <a:off x="5129398" y="3717587"/>
            <a:ext cx="2422987" cy="2316304"/>
            <a:chOff x="5396758" y="4078523"/>
            <a:chExt cx="2422987" cy="2316304"/>
          </a:xfrm>
        </p:grpSpPr>
        <p:grpSp>
          <p:nvGrpSpPr>
            <p:cNvPr id="570374" name="Group 570373"/>
            <p:cNvGrpSpPr/>
            <p:nvPr/>
          </p:nvGrpSpPr>
          <p:grpSpPr>
            <a:xfrm>
              <a:off x="5396758" y="4099872"/>
              <a:ext cx="2315882" cy="2294955"/>
              <a:chOff x="5576050" y="4099872"/>
              <a:chExt cx="2315882" cy="2294955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5859931" y="4784168"/>
                <a:ext cx="1464236" cy="1135529"/>
              </a:xfrm>
              <a:custGeom>
                <a:avLst/>
                <a:gdLst>
                  <a:gd name="connsiteX0" fmla="*/ 0 w 478118"/>
                  <a:gd name="connsiteY0" fmla="*/ 74705 h 1509216"/>
                  <a:gd name="connsiteX1" fmla="*/ 254000 w 478118"/>
                  <a:gd name="connsiteY1" fmla="*/ 1509058 h 1509216"/>
                  <a:gd name="connsiteX2" fmla="*/ 478118 w 478118"/>
                  <a:gd name="connsiteY2" fmla="*/ 0 h 15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8118" h="1509216">
                    <a:moveTo>
                      <a:pt x="0" y="74705"/>
                    </a:moveTo>
                    <a:cubicBezTo>
                      <a:pt x="87157" y="798107"/>
                      <a:pt x="174314" y="1521509"/>
                      <a:pt x="254000" y="1509058"/>
                    </a:cubicBezTo>
                    <a:cubicBezTo>
                      <a:pt x="333686" y="1496607"/>
                      <a:pt x="478118" y="0"/>
                      <a:pt x="478118" y="0"/>
                    </a:cubicBezTo>
                  </a:path>
                </a:pathLst>
              </a:custGeom>
              <a:ln>
                <a:solidFill>
                  <a:srgbClr val="000000"/>
                </a:solidFill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V="1">
                <a:off x="5576050" y="5919697"/>
                <a:ext cx="2315882" cy="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V="1">
                <a:off x="6609969" y="4231342"/>
                <a:ext cx="11953" cy="203499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>
              <a:xfrm>
                <a:off x="6786286" y="5546167"/>
                <a:ext cx="298823" cy="209176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5862921" y="4099872"/>
                <a:ext cx="1464236" cy="1135529"/>
              </a:xfrm>
              <a:custGeom>
                <a:avLst/>
                <a:gdLst>
                  <a:gd name="connsiteX0" fmla="*/ 0 w 478118"/>
                  <a:gd name="connsiteY0" fmla="*/ 74705 h 1509216"/>
                  <a:gd name="connsiteX1" fmla="*/ 254000 w 478118"/>
                  <a:gd name="connsiteY1" fmla="*/ 1509058 h 1509216"/>
                  <a:gd name="connsiteX2" fmla="*/ 478118 w 478118"/>
                  <a:gd name="connsiteY2" fmla="*/ 0 h 1509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8118" h="1509216">
                    <a:moveTo>
                      <a:pt x="0" y="74705"/>
                    </a:moveTo>
                    <a:cubicBezTo>
                      <a:pt x="87157" y="798107"/>
                      <a:pt x="174314" y="1521509"/>
                      <a:pt x="254000" y="1509058"/>
                    </a:cubicBezTo>
                    <a:cubicBezTo>
                      <a:pt x="333686" y="1496607"/>
                      <a:pt x="478118" y="0"/>
                      <a:pt x="478118" y="0"/>
                    </a:cubicBezTo>
                  </a:path>
                </a:pathLst>
              </a:custGeom>
              <a:ln>
                <a:solidFill>
                  <a:srgbClr val="000000"/>
                </a:solidFill>
                <a:headEnd type="none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6251400" y="4996340"/>
                <a:ext cx="298823" cy="209176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 flipH="1" flipV="1">
                <a:off x="6514353" y="5184588"/>
                <a:ext cx="322722" cy="367556"/>
              </a:xfrm>
              <a:prstGeom prst="straightConnector1">
                <a:avLst/>
              </a:prstGeom>
              <a:ln w="381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V="1">
                <a:off x="6332064" y="4347882"/>
                <a:ext cx="436289" cy="639486"/>
              </a:xfrm>
              <a:prstGeom prst="straightConnector1">
                <a:avLst/>
              </a:prstGeom>
              <a:ln w="381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V="1">
                <a:off x="6514347" y="5755341"/>
                <a:ext cx="436289" cy="639486"/>
              </a:xfrm>
              <a:prstGeom prst="straightConnector1">
                <a:avLst/>
              </a:prstGeom>
              <a:ln w="381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Rectangle 49"/>
            <p:cNvSpPr/>
            <p:nvPr/>
          </p:nvSpPr>
          <p:spPr>
            <a:xfrm>
              <a:off x="7519663" y="5888614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000000"/>
                  </a:solidFill>
                </a:rPr>
                <a:t>x</a:t>
              </a:r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164101" y="4078523"/>
              <a:ext cx="2487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</a:rPr>
                <a:t>t</a:t>
              </a:r>
              <a:endParaRPr lang="en-US" dirty="0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6614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4390" y="270410"/>
            <a:ext cx="8142884" cy="59777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Spontaneous Lorentz symmetry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breaking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What is Lorentz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and CPT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violation?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GB" sz="2200" b="1" dirty="0" smtClean="0">
                <a:solidFill>
                  <a:srgbClr val="000090"/>
                </a:solidFill>
              </a:rPr>
              <a:t>3. Modern test of Lorentz violation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4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violating neutrino oscillation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5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Test for Lorentz violation with MiniBooNE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6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est for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violation with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 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spectrum fit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8.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Extra-terrestrial neutrinos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Conclusion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62196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1" name="Text Box 3"/>
          <p:cNvSpPr txBox="1">
            <a:spLocks noChangeArrowheads="1"/>
          </p:cNvSpPr>
          <p:nvPr/>
        </p:nvSpPr>
        <p:spPr bwMode="auto">
          <a:xfrm>
            <a:off x="494078" y="1036474"/>
            <a:ext cx="8649923" cy="13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Lorentz </a:t>
            </a:r>
            <a:r>
              <a:rPr lang="en-GB" sz="1600" dirty="0">
                <a:solidFill>
                  <a:srgbClr val="000000"/>
                </a:solidFill>
              </a:rPr>
              <a:t>violation is realized as a coupling of particle fields </a:t>
            </a:r>
            <a:r>
              <a:rPr lang="en-GB" sz="1600" dirty="0" smtClean="0">
                <a:solidFill>
                  <a:srgbClr val="000000"/>
                </a:solidFill>
              </a:rPr>
              <a:t>and </a:t>
            </a:r>
            <a:r>
              <a:rPr lang="en-GB" sz="1600" dirty="0">
                <a:solidFill>
                  <a:srgbClr val="000000"/>
                </a:solidFill>
              </a:rPr>
              <a:t>background fields, so the basic strategy </a:t>
            </a:r>
            <a:r>
              <a:rPr lang="en-GB" sz="1600" dirty="0" smtClean="0">
                <a:solidFill>
                  <a:srgbClr val="000000"/>
                </a:solidFill>
              </a:rPr>
              <a:t>to </a:t>
            </a:r>
            <a:r>
              <a:rPr lang="en-GB" sz="1600" dirty="0">
                <a:solidFill>
                  <a:srgbClr val="000000"/>
                </a:solidFill>
              </a:rPr>
              <a:t>find </a:t>
            </a:r>
            <a:r>
              <a:rPr lang="en-GB" sz="1600" dirty="0" smtClean="0">
                <a:solidFill>
                  <a:srgbClr val="000000"/>
                </a:solidFill>
              </a:rPr>
              <a:t>Lorentz </a:t>
            </a:r>
            <a:r>
              <a:rPr lang="en-GB" sz="1600" dirty="0">
                <a:solidFill>
                  <a:srgbClr val="000000"/>
                </a:solidFill>
              </a:rPr>
              <a:t>violation is</a:t>
            </a:r>
            <a:r>
              <a:rPr lang="en-GB" sz="1600" dirty="0" smtClean="0">
                <a:solidFill>
                  <a:srgbClr val="000000"/>
                </a:solidFill>
              </a:rPr>
              <a:t>:</a:t>
            </a: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(1) 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choose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coordinate system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(2) write down 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GB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Lagrangian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including 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Lorentz-violating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terms under the formalism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(3) write down the observables using this </a:t>
            </a:r>
            <a:r>
              <a:rPr lang="en-GB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Lagrangian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3</a:t>
            </a:r>
            <a:r>
              <a:rPr lang="en-US" sz="2400" dirty="0" smtClean="0">
                <a:solidFill>
                  <a:srgbClr val="000090"/>
                </a:solidFill>
              </a:rPr>
              <a:t>. Test of Lorentz violation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1040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1" name="Text Box 3"/>
          <p:cNvSpPr txBox="1">
            <a:spLocks noChangeArrowheads="1"/>
          </p:cNvSpPr>
          <p:nvPr/>
        </p:nvSpPr>
        <p:spPr bwMode="auto">
          <a:xfrm>
            <a:off x="494078" y="1036474"/>
            <a:ext cx="8649923" cy="1834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Lorentz </a:t>
            </a:r>
            <a:r>
              <a:rPr lang="en-GB" sz="1600" dirty="0">
                <a:solidFill>
                  <a:srgbClr val="000000"/>
                </a:solidFill>
              </a:rPr>
              <a:t>violation is realized as a coupling of particle fields and background fields, so the basic strategy to find Lorentz violation is: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 (1) </a:t>
            </a:r>
            <a:r>
              <a:rPr lang="en-GB" sz="1600" dirty="0" smtClean="0">
                <a:solidFill>
                  <a:srgbClr val="FF0000"/>
                </a:solidFill>
              </a:rPr>
              <a:t>choose </a:t>
            </a:r>
            <a:r>
              <a:rPr lang="en-GB" sz="1600" dirty="0">
                <a:solidFill>
                  <a:srgbClr val="FF0000"/>
                </a:solidFill>
              </a:rPr>
              <a:t>the coordinate system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(2) write down 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GB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Lagrangian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including 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Lorentz-violating 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terms under the formalism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(3) write down the observables using this </a:t>
            </a:r>
            <a:r>
              <a:rPr lang="en-GB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Lagrangian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 </a:t>
            </a:r>
            <a:r>
              <a:rPr lang="en-GB" sz="1600" dirty="0"/>
              <a:t>- N</a:t>
            </a:r>
            <a:r>
              <a:rPr lang="en-GB" sz="1600" dirty="0" smtClean="0"/>
              <a:t>eutrino </a:t>
            </a:r>
            <a:r>
              <a:rPr lang="en-GB" sz="1600" dirty="0" err="1"/>
              <a:t>beamline</a:t>
            </a:r>
            <a:r>
              <a:rPr lang="en-GB" sz="1600" dirty="0"/>
              <a:t> is described in </a:t>
            </a:r>
            <a:r>
              <a:rPr lang="en-GB" sz="1600" dirty="0">
                <a:solidFill>
                  <a:srgbClr val="FF0000"/>
                </a:solidFill>
              </a:rPr>
              <a:t>Sun-centred </a:t>
            </a:r>
            <a:r>
              <a:rPr lang="en-GB" sz="1600" dirty="0" smtClean="0">
                <a:solidFill>
                  <a:srgbClr val="FF0000"/>
                </a:solidFill>
              </a:rPr>
              <a:t>coordinates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3</a:t>
            </a:r>
            <a:r>
              <a:rPr lang="en-US" sz="2400" dirty="0" smtClean="0">
                <a:solidFill>
                  <a:srgbClr val="000090"/>
                </a:solidFill>
              </a:rPr>
              <a:t>. Test of Lorentz violation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904931" y="3031063"/>
            <a:ext cx="4069739" cy="3136900"/>
            <a:chOff x="239263" y="1739900"/>
            <a:chExt cx="4069739" cy="3136900"/>
          </a:xfrm>
        </p:grpSpPr>
        <p:pic>
          <p:nvPicPr>
            <p:cNvPr id="7" name="Picture 6" descr="google_2010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9263" y="1739900"/>
              <a:ext cx="4069739" cy="31369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1130300" y="2857500"/>
              <a:ext cx="952500" cy="27699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>
              <a:spAutoFit/>
            </a:bodyPr>
            <a:lstStyle/>
            <a:p>
              <a:pPr defTabSz="829280"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1200" dirty="0" smtClean="0">
                  <a:solidFill>
                    <a:srgbClr val="FF0000"/>
                  </a:solidFill>
                </a:rPr>
                <a:t>MiniBooNE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38300" y="4076700"/>
              <a:ext cx="520700" cy="276999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>
              <a:spAutoFit/>
            </a:bodyPr>
            <a:lstStyle/>
            <a:p>
              <a:pPr defTabSz="829280"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1200" dirty="0" smtClean="0">
                  <a:solidFill>
                    <a:srgbClr val="FF0000"/>
                  </a:solidFill>
                </a:rPr>
                <a:t>MI12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63800" y="1752601"/>
              <a:ext cx="18288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defTabSz="829280"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1200" dirty="0" smtClean="0">
                  <a:solidFill>
                    <a:srgbClr val="FF0000"/>
                  </a:solidFill>
                </a:rPr>
                <a:t>Fermilab Google© map 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rot="5400000" flipH="1" flipV="1">
              <a:off x="1511300" y="3568700"/>
              <a:ext cx="1397000" cy="158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0000">
                  <a:alpha val="50000"/>
                </a:srgbClr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2" name="Rectangle 11"/>
            <p:cNvSpPr/>
            <p:nvPr/>
          </p:nvSpPr>
          <p:spPr>
            <a:xfrm>
              <a:off x="2274155" y="3429000"/>
              <a:ext cx="596045" cy="276981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>
              <a:noFill/>
            </a:ln>
          </p:spPr>
          <p:txBody>
            <a:bodyPr wrap="square" lIns="91420" tIns="45711" rIns="91420" bIns="45711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541m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09550" y="3119816"/>
            <a:ext cx="4664190" cy="3143971"/>
            <a:chOff x="1614750" y="3169882"/>
            <a:chExt cx="4664190" cy="3143971"/>
          </a:xfrm>
        </p:grpSpPr>
        <p:grpSp>
          <p:nvGrpSpPr>
            <p:cNvPr id="14" name="Group 38"/>
            <p:cNvGrpSpPr>
              <a:grpSpLocks/>
            </p:cNvGrpSpPr>
            <p:nvPr/>
          </p:nvGrpSpPr>
          <p:grpSpPr bwMode="auto">
            <a:xfrm>
              <a:off x="2177967" y="3184277"/>
              <a:ext cx="3591051" cy="3030246"/>
              <a:chOff x="1728" y="2005"/>
              <a:chExt cx="2493" cy="2105"/>
            </a:xfrm>
          </p:grpSpPr>
          <p:sp>
            <p:nvSpPr>
              <p:cNvPr id="31" name="Oval 4"/>
              <p:cNvSpPr>
                <a:spLocks noChangeArrowheads="1"/>
              </p:cNvSpPr>
              <p:nvPr/>
            </p:nvSpPr>
            <p:spPr bwMode="auto">
              <a:xfrm>
                <a:off x="2611" y="2810"/>
                <a:ext cx="529" cy="571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2" name="Group 31"/>
              <p:cNvGrpSpPr>
                <a:grpSpLocks/>
              </p:cNvGrpSpPr>
              <p:nvPr/>
            </p:nvGrpSpPr>
            <p:grpSpPr bwMode="auto">
              <a:xfrm>
                <a:off x="1728" y="2005"/>
                <a:ext cx="2493" cy="2105"/>
                <a:chOff x="1728" y="2005"/>
                <a:chExt cx="2493" cy="2105"/>
              </a:xfrm>
            </p:grpSpPr>
            <p:sp>
              <p:nvSpPr>
                <p:cNvPr id="33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1852" y="3113"/>
                  <a:ext cx="1004" cy="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sysDashDot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dirty="0"/>
                </a:p>
              </p:txBody>
            </p:sp>
            <p:grpSp>
              <p:nvGrpSpPr>
                <p:cNvPr id="34" name="Group 36"/>
                <p:cNvGrpSpPr>
                  <a:grpSpLocks/>
                </p:cNvGrpSpPr>
                <p:nvPr/>
              </p:nvGrpSpPr>
              <p:grpSpPr bwMode="auto">
                <a:xfrm>
                  <a:off x="1728" y="2005"/>
                  <a:ext cx="2493" cy="2105"/>
                  <a:chOff x="1728" y="2005"/>
                  <a:chExt cx="2493" cy="2105"/>
                </a:xfrm>
              </p:grpSpPr>
              <p:grpSp>
                <p:nvGrpSpPr>
                  <p:cNvPr id="35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1874" y="2005"/>
                    <a:ext cx="2048" cy="2105"/>
                    <a:chOff x="1874" y="2005"/>
                    <a:chExt cx="2048" cy="2105"/>
                  </a:xfrm>
                </p:grpSpPr>
                <p:sp>
                  <p:nvSpPr>
                    <p:cNvPr id="44" name="Line 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874" y="3108"/>
                      <a:ext cx="982" cy="1002"/>
                    </a:xfrm>
                    <a:prstGeom prst="line">
                      <a:avLst/>
                    </a:prstGeom>
                    <a:noFill/>
                    <a:ln w="3672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45" name="Line 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50" y="2005"/>
                      <a:ext cx="1" cy="1109"/>
                    </a:xfrm>
                    <a:prstGeom prst="line">
                      <a:avLst/>
                    </a:prstGeom>
                    <a:noFill/>
                    <a:ln w="3672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46" name="Line 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64" y="3113"/>
                      <a:ext cx="1058" cy="1"/>
                    </a:xfrm>
                    <a:prstGeom prst="line">
                      <a:avLst/>
                    </a:prstGeom>
                    <a:noFill/>
                    <a:ln w="36720">
                      <a:solidFill>
                        <a:srgbClr val="000000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sp>
                <p:nvSpPr>
                  <p:cNvPr id="36" name="Line 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55" y="2641"/>
                    <a:ext cx="1161" cy="46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sp>
                <p:nvSpPr>
                  <p:cNvPr id="37" name="Line 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50" y="2172"/>
                    <a:ext cx="964" cy="942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prstDash val="sysDashDot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dirty="0"/>
                  </a:p>
                </p:txBody>
              </p:sp>
              <p:grpSp>
                <p:nvGrpSpPr>
                  <p:cNvPr id="38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1728" y="2332"/>
                    <a:ext cx="2493" cy="1540"/>
                    <a:chOff x="1728" y="2332"/>
                    <a:chExt cx="2493" cy="1540"/>
                  </a:xfrm>
                </p:grpSpPr>
                <p:sp>
                  <p:nvSpPr>
                    <p:cNvPr id="39" name="Oval 5"/>
                    <p:cNvSpPr>
                      <a:spLocks noChangeArrowheads="1"/>
                    </p:cNvSpPr>
                    <p:nvPr/>
                  </p:nvSpPr>
                  <p:spPr bwMode="auto">
                    <a:xfrm rot="19620000">
                      <a:off x="1728" y="2689"/>
                      <a:ext cx="2493" cy="802"/>
                    </a:xfrm>
                    <a:prstGeom prst="ellipse">
                      <a:avLst/>
                    </a:prstGeom>
                    <a:noFill/>
                    <a:ln w="28575">
                      <a:solidFill>
                        <a:srgbClr val="008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40" name="Oval 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16" y="3826"/>
                      <a:ext cx="42" cy="4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41" name="Oval 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94" y="2332"/>
                      <a:ext cx="52" cy="5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42" name="Oval 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6" y="2618"/>
                      <a:ext cx="71" cy="7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43" name="Oval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50" y="3464"/>
                      <a:ext cx="42" cy="46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15" name="Group 33"/>
            <p:cNvGrpSpPr>
              <a:grpSpLocks/>
            </p:cNvGrpSpPr>
            <p:nvPr/>
          </p:nvGrpSpPr>
          <p:grpSpPr bwMode="auto">
            <a:xfrm>
              <a:off x="3079691" y="4246664"/>
              <a:ext cx="318341" cy="459216"/>
              <a:chOff x="2354" y="2743"/>
              <a:chExt cx="221" cy="319"/>
            </a:xfrm>
          </p:grpSpPr>
          <p:sp>
            <p:nvSpPr>
              <p:cNvPr id="27" name="Oval 14"/>
              <p:cNvSpPr>
                <a:spLocks noChangeArrowheads="1"/>
              </p:cNvSpPr>
              <p:nvPr/>
            </p:nvSpPr>
            <p:spPr bwMode="auto">
              <a:xfrm>
                <a:off x="2368" y="2885"/>
                <a:ext cx="164" cy="1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8" name="Freeform 17"/>
              <p:cNvSpPr>
                <a:spLocks noChangeArrowheads="1"/>
              </p:cNvSpPr>
              <p:nvPr/>
            </p:nvSpPr>
            <p:spPr bwMode="auto">
              <a:xfrm>
                <a:off x="2354" y="2814"/>
                <a:ext cx="178" cy="51"/>
              </a:xfrm>
              <a:custGeom>
                <a:avLst/>
                <a:gdLst/>
                <a:ahLst/>
                <a:cxnLst>
                  <a:cxn ang="0">
                    <a:pos x="545" y="9"/>
                  </a:cxn>
                  <a:cxn ang="0">
                    <a:pos x="508" y="5"/>
                  </a:cxn>
                  <a:cxn ang="0">
                    <a:pos x="470" y="2"/>
                  </a:cxn>
                  <a:cxn ang="0">
                    <a:pos x="432" y="1"/>
                  </a:cxn>
                  <a:cxn ang="0">
                    <a:pos x="393" y="0"/>
                  </a:cxn>
                  <a:cxn ang="0">
                    <a:pos x="354" y="1"/>
                  </a:cxn>
                  <a:cxn ang="0">
                    <a:pos x="315" y="2"/>
                  </a:cxn>
                  <a:cxn ang="0">
                    <a:pos x="277" y="5"/>
                  </a:cxn>
                  <a:cxn ang="0">
                    <a:pos x="240" y="9"/>
                  </a:cxn>
                  <a:cxn ang="0">
                    <a:pos x="205" y="13"/>
                  </a:cxn>
                  <a:cxn ang="0">
                    <a:pos x="172" y="19"/>
                  </a:cxn>
                  <a:cxn ang="0">
                    <a:pos x="141" y="26"/>
                  </a:cxn>
                  <a:cxn ang="0">
                    <a:pos x="112" y="33"/>
                  </a:cxn>
                  <a:cxn ang="0">
                    <a:pos x="86" y="42"/>
                  </a:cxn>
                  <a:cxn ang="0">
                    <a:pos x="63" y="51"/>
                  </a:cxn>
                  <a:cxn ang="0">
                    <a:pos x="44" y="60"/>
                  </a:cxn>
                  <a:cxn ang="0">
                    <a:pos x="27" y="70"/>
                  </a:cxn>
                  <a:cxn ang="0">
                    <a:pos x="15" y="81"/>
                  </a:cxn>
                  <a:cxn ang="0">
                    <a:pos x="6" y="91"/>
                  </a:cxn>
                  <a:cxn ang="0">
                    <a:pos x="1" y="102"/>
                  </a:cxn>
                  <a:cxn ang="0">
                    <a:pos x="0" y="113"/>
                  </a:cxn>
                  <a:cxn ang="0">
                    <a:pos x="3" y="125"/>
                  </a:cxn>
                  <a:cxn ang="0">
                    <a:pos x="10" y="135"/>
                  </a:cxn>
                  <a:cxn ang="0">
                    <a:pos x="20" y="146"/>
                  </a:cxn>
                  <a:cxn ang="0">
                    <a:pos x="34" y="156"/>
                  </a:cxn>
                  <a:cxn ang="0">
                    <a:pos x="52" y="166"/>
                  </a:cxn>
                  <a:cxn ang="0">
                    <a:pos x="73" y="176"/>
                  </a:cxn>
                  <a:cxn ang="0">
                    <a:pos x="97" y="184"/>
                  </a:cxn>
                  <a:cxn ang="0">
                    <a:pos x="125" y="192"/>
                  </a:cxn>
                  <a:cxn ang="0">
                    <a:pos x="154" y="199"/>
                  </a:cxn>
                  <a:cxn ang="0">
                    <a:pos x="187" y="206"/>
                  </a:cxn>
                  <a:cxn ang="0">
                    <a:pos x="221" y="211"/>
                  </a:cxn>
                  <a:cxn ang="0">
                    <a:pos x="257" y="215"/>
                  </a:cxn>
                  <a:cxn ang="0">
                    <a:pos x="294" y="218"/>
                  </a:cxn>
                  <a:cxn ang="0">
                    <a:pos x="332" y="221"/>
                  </a:cxn>
                  <a:cxn ang="0">
                    <a:pos x="371" y="222"/>
                  </a:cxn>
                  <a:cxn ang="0">
                    <a:pos x="410" y="222"/>
                  </a:cxn>
                  <a:cxn ang="0">
                    <a:pos x="449" y="221"/>
                  </a:cxn>
                  <a:cxn ang="0">
                    <a:pos x="487" y="219"/>
                  </a:cxn>
                  <a:cxn ang="0">
                    <a:pos x="525" y="215"/>
                  </a:cxn>
                  <a:cxn ang="0">
                    <a:pos x="561" y="211"/>
                  </a:cxn>
                  <a:cxn ang="0">
                    <a:pos x="595" y="206"/>
                  </a:cxn>
                  <a:cxn ang="0">
                    <a:pos x="627" y="200"/>
                  </a:cxn>
                  <a:cxn ang="0">
                    <a:pos x="657" y="193"/>
                  </a:cxn>
                  <a:cxn ang="0">
                    <a:pos x="685" y="185"/>
                  </a:cxn>
                  <a:cxn ang="0">
                    <a:pos x="709" y="176"/>
                  </a:cxn>
                  <a:cxn ang="0">
                    <a:pos x="731" y="167"/>
                  </a:cxn>
                  <a:cxn ang="0">
                    <a:pos x="749" y="157"/>
                  </a:cxn>
                  <a:cxn ang="0">
                    <a:pos x="763" y="147"/>
                  </a:cxn>
                  <a:cxn ang="0">
                    <a:pos x="774" y="136"/>
                  </a:cxn>
                  <a:cxn ang="0">
                    <a:pos x="781" y="125"/>
                  </a:cxn>
                  <a:cxn ang="0">
                    <a:pos x="784" y="114"/>
                  </a:cxn>
                  <a:cxn ang="0">
                    <a:pos x="783" y="103"/>
                  </a:cxn>
                  <a:cxn ang="0">
                    <a:pos x="778" y="92"/>
                  </a:cxn>
                  <a:cxn ang="0">
                    <a:pos x="770" y="81"/>
                  </a:cxn>
                  <a:cxn ang="0">
                    <a:pos x="758" y="71"/>
                  </a:cxn>
                </a:cxnLst>
                <a:rect l="0" t="0" r="r" b="b"/>
                <a:pathLst>
                  <a:path w="785" h="223">
                    <a:moveTo>
                      <a:pt x="563" y="11"/>
                    </a:moveTo>
                    <a:lnTo>
                      <a:pt x="545" y="9"/>
                    </a:lnTo>
                    <a:lnTo>
                      <a:pt x="527" y="7"/>
                    </a:lnTo>
                    <a:lnTo>
                      <a:pt x="508" y="5"/>
                    </a:lnTo>
                    <a:lnTo>
                      <a:pt x="489" y="3"/>
                    </a:lnTo>
                    <a:lnTo>
                      <a:pt x="470" y="2"/>
                    </a:lnTo>
                    <a:lnTo>
                      <a:pt x="451" y="1"/>
                    </a:lnTo>
                    <a:lnTo>
                      <a:pt x="432" y="1"/>
                    </a:lnTo>
                    <a:lnTo>
                      <a:pt x="412" y="0"/>
                    </a:lnTo>
                    <a:lnTo>
                      <a:pt x="393" y="0"/>
                    </a:lnTo>
                    <a:lnTo>
                      <a:pt x="373" y="0"/>
                    </a:lnTo>
                    <a:lnTo>
                      <a:pt x="354" y="1"/>
                    </a:lnTo>
                    <a:lnTo>
                      <a:pt x="334" y="1"/>
                    </a:lnTo>
                    <a:lnTo>
                      <a:pt x="315" y="2"/>
                    </a:lnTo>
                    <a:lnTo>
                      <a:pt x="296" y="3"/>
                    </a:lnTo>
                    <a:lnTo>
                      <a:pt x="277" y="5"/>
                    </a:lnTo>
                    <a:lnTo>
                      <a:pt x="259" y="7"/>
                    </a:lnTo>
                    <a:lnTo>
                      <a:pt x="240" y="9"/>
                    </a:lnTo>
                    <a:lnTo>
                      <a:pt x="223" y="11"/>
                    </a:lnTo>
                    <a:lnTo>
                      <a:pt x="205" y="13"/>
                    </a:lnTo>
                    <a:lnTo>
                      <a:pt x="188" y="16"/>
                    </a:lnTo>
                    <a:lnTo>
                      <a:pt x="172" y="19"/>
                    </a:lnTo>
                    <a:lnTo>
                      <a:pt x="156" y="22"/>
                    </a:lnTo>
                    <a:lnTo>
                      <a:pt x="141" y="26"/>
                    </a:lnTo>
                    <a:lnTo>
                      <a:pt x="126" y="29"/>
                    </a:lnTo>
                    <a:lnTo>
                      <a:pt x="112" y="33"/>
                    </a:lnTo>
                    <a:lnTo>
                      <a:pt x="99" y="37"/>
                    </a:lnTo>
                    <a:lnTo>
                      <a:pt x="86" y="42"/>
                    </a:lnTo>
                    <a:lnTo>
                      <a:pt x="74" y="46"/>
                    </a:lnTo>
                    <a:lnTo>
                      <a:pt x="63" y="51"/>
                    </a:lnTo>
                    <a:lnTo>
                      <a:pt x="53" y="55"/>
                    </a:lnTo>
                    <a:lnTo>
                      <a:pt x="44" y="60"/>
                    </a:lnTo>
                    <a:lnTo>
                      <a:pt x="35" y="65"/>
                    </a:lnTo>
                    <a:lnTo>
                      <a:pt x="27" y="70"/>
                    </a:lnTo>
                    <a:lnTo>
                      <a:pt x="21" y="75"/>
                    </a:lnTo>
                    <a:lnTo>
                      <a:pt x="15" y="81"/>
                    </a:lnTo>
                    <a:lnTo>
                      <a:pt x="10" y="86"/>
                    </a:lnTo>
                    <a:lnTo>
                      <a:pt x="6" y="91"/>
                    </a:lnTo>
                    <a:lnTo>
                      <a:pt x="3" y="97"/>
                    </a:lnTo>
                    <a:lnTo>
                      <a:pt x="1" y="102"/>
                    </a:lnTo>
                    <a:lnTo>
                      <a:pt x="0" y="108"/>
                    </a:lnTo>
                    <a:lnTo>
                      <a:pt x="0" y="113"/>
                    </a:lnTo>
                    <a:lnTo>
                      <a:pt x="1" y="119"/>
                    </a:lnTo>
                    <a:lnTo>
                      <a:pt x="3" y="125"/>
                    </a:lnTo>
                    <a:lnTo>
                      <a:pt x="6" y="130"/>
                    </a:lnTo>
                    <a:lnTo>
                      <a:pt x="10" y="135"/>
                    </a:lnTo>
                    <a:lnTo>
                      <a:pt x="14" y="141"/>
                    </a:lnTo>
                    <a:lnTo>
                      <a:pt x="20" y="146"/>
                    </a:lnTo>
                    <a:lnTo>
                      <a:pt x="27" y="151"/>
                    </a:lnTo>
                    <a:lnTo>
                      <a:pt x="34" y="156"/>
                    </a:lnTo>
                    <a:lnTo>
                      <a:pt x="43" y="161"/>
                    </a:lnTo>
                    <a:lnTo>
                      <a:pt x="52" y="166"/>
                    </a:lnTo>
                    <a:lnTo>
                      <a:pt x="62" y="171"/>
                    </a:lnTo>
                    <a:lnTo>
                      <a:pt x="73" y="176"/>
                    </a:lnTo>
                    <a:lnTo>
                      <a:pt x="85" y="180"/>
                    </a:lnTo>
                    <a:lnTo>
                      <a:pt x="97" y="184"/>
                    </a:lnTo>
                    <a:lnTo>
                      <a:pt x="111" y="188"/>
                    </a:lnTo>
                    <a:lnTo>
                      <a:pt x="125" y="192"/>
                    </a:lnTo>
                    <a:lnTo>
                      <a:pt x="139" y="196"/>
                    </a:lnTo>
                    <a:lnTo>
                      <a:pt x="154" y="199"/>
                    </a:lnTo>
                    <a:lnTo>
                      <a:pt x="170" y="203"/>
                    </a:lnTo>
                    <a:lnTo>
                      <a:pt x="187" y="206"/>
                    </a:lnTo>
                    <a:lnTo>
                      <a:pt x="203" y="208"/>
                    </a:lnTo>
                    <a:lnTo>
                      <a:pt x="221" y="211"/>
                    </a:lnTo>
                    <a:lnTo>
                      <a:pt x="239" y="213"/>
                    </a:lnTo>
                    <a:lnTo>
                      <a:pt x="257" y="215"/>
                    </a:lnTo>
                    <a:lnTo>
                      <a:pt x="275" y="217"/>
                    </a:lnTo>
                    <a:lnTo>
                      <a:pt x="294" y="218"/>
                    </a:lnTo>
                    <a:lnTo>
                      <a:pt x="313" y="220"/>
                    </a:lnTo>
                    <a:lnTo>
                      <a:pt x="332" y="221"/>
                    </a:lnTo>
                    <a:lnTo>
                      <a:pt x="352" y="221"/>
                    </a:lnTo>
                    <a:lnTo>
                      <a:pt x="371" y="222"/>
                    </a:lnTo>
                    <a:lnTo>
                      <a:pt x="391" y="222"/>
                    </a:lnTo>
                    <a:lnTo>
                      <a:pt x="410" y="222"/>
                    </a:lnTo>
                    <a:lnTo>
                      <a:pt x="430" y="221"/>
                    </a:lnTo>
                    <a:lnTo>
                      <a:pt x="449" y="221"/>
                    </a:lnTo>
                    <a:lnTo>
                      <a:pt x="468" y="220"/>
                    </a:lnTo>
                    <a:lnTo>
                      <a:pt x="487" y="219"/>
                    </a:lnTo>
                    <a:lnTo>
                      <a:pt x="506" y="217"/>
                    </a:lnTo>
                    <a:lnTo>
                      <a:pt x="525" y="215"/>
                    </a:lnTo>
                    <a:lnTo>
                      <a:pt x="543" y="213"/>
                    </a:lnTo>
                    <a:lnTo>
                      <a:pt x="561" y="211"/>
                    </a:lnTo>
                    <a:lnTo>
                      <a:pt x="578" y="209"/>
                    </a:lnTo>
                    <a:lnTo>
                      <a:pt x="595" y="206"/>
                    </a:lnTo>
                    <a:lnTo>
                      <a:pt x="612" y="203"/>
                    </a:lnTo>
                    <a:lnTo>
                      <a:pt x="627" y="200"/>
                    </a:lnTo>
                    <a:lnTo>
                      <a:pt x="643" y="196"/>
                    </a:lnTo>
                    <a:lnTo>
                      <a:pt x="657" y="193"/>
                    </a:lnTo>
                    <a:lnTo>
                      <a:pt x="672" y="189"/>
                    </a:lnTo>
                    <a:lnTo>
                      <a:pt x="685" y="185"/>
                    </a:lnTo>
                    <a:lnTo>
                      <a:pt x="697" y="181"/>
                    </a:lnTo>
                    <a:lnTo>
                      <a:pt x="709" y="176"/>
                    </a:lnTo>
                    <a:lnTo>
                      <a:pt x="720" y="172"/>
                    </a:lnTo>
                    <a:lnTo>
                      <a:pt x="731" y="167"/>
                    </a:lnTo>
                    <a:lnTo>
                      <a:pt x="740" y="162"/>
                    </a:lnTo>
                    <a:lnTo>
                      <a:pt x="749" y="157"/>
                    </a:lnTo>
                    <a:lnTo>
                      <a:pt x="756" y="152"/>
                    </a:lnTo>
                    <a:lnTo>
                      <a:pt x="763" y="147"/>
                    </a:lnTo>
                    <a:lnTo>
                      <a:pt x="769" y="142"/>
                    </a:lnTo>
                    <a:lnTo>
                      <a:pt x="774" y="136"/>
                    </a:lnTo>
                    <a:lnTo>
                      <a:pt x="778" y="131"/>
                    </a:lnTo>
                    <a:lnTo>
                      <a:pt x="781" y="125"/>
                    </a:lnTo>
                    <a:lnTo>
                      <a:pt x="783" y="120"/>
                    </a:lnTo>
                    <a:lnTo>
                      <a:pt x="784" y="114"/>
                    </a:lnTo>
                    <a:lnTo>
                      <a:pt x="784" y="109"/>
                    </a:lnTo>
                    <a:lnTo>
                      <a:pt x="783" y="103"/>
                    </a:lnTo>
                    <a:lnTo>
                      <a:pt x="781" y="98"/>
                    </a:lnTo>
                    <a:lnTo>
                      <a:pt x="778" y="92"/>
                    </a:lnTo>
                    <a:lnTo>
                      <a:pt x="775" y="87"/>
                    </a:lnTo>
                    <a:lnTo>
                      <a:pt x="770" y="81"/>
                    </a:lnTo>
                    <a:lnTo>
                      <a:pt x="764" y="76"/>
                    </a:lnTo>
                    <a:lnTo>
                      <a:pt x="758" y="71"/>
                    </a:lnTo>
                  </a:path>
                </a:pathLst>
              </a:custGeom>
              <a:noFill/>
              <a:ln w="18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9" name="Freeform 18"/>
              <p:cNvSpPr>
                <a:spLocks noChangeArrowheads="1"/>
              </p:cNvSpPr>
              <p:nvPr/>
            </p:nvSpPr>
            <p:spPr bwMode="auto">
              <a:xfrm>
                <a:off x="2495" y="2825"/>
                <a:ext cx="80" cy="25"/>
              </a:xfrm>
              <a:custGeom>
                <a:avLst/>
                <a:gdLst/>
                <a:ahLst/>
                <a:cxnLst>
                  <a:cxn ang="0">
                    <a:pos x="0" y="89"/>
                  </a:cxn>
                  <a:cxn ang="0">
                    <a:pos x="185" y="0"/>
                  </a:cxn>
                  <a:cxn ang="0">
                    <a:pos x="351" y="111"/>
                  </a:cxn>
                </a:cxnLst>
                <a:rect l="0" t="0" r="r" b="b"/>
                <a:pathLst>
                  <a:path w="352" h="112">
                    <a:moveTo>
                      <a:pt x="0" y="89"/>
                    </a:moveTo>
                    <a:lnTo>
                      <a:pt x="185" y="0"/>
                    </a:lnTo>
                    <a:lnTo>
                      <a:pt x="351" y="111"/>
                    </a:lnTo>
                  </a:path>
                </a:pathLst>
              </a:custGeom>
              <a:noFill/>
              <a:ln w="18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0" name="Line 19"/>
              <p:cNvSpPr>
                <a:spLocks noChangeShapeType="1"/>
              </p:cNvSpPr>
              <p:nvPr/>
            </p:nvSpPr>
            <p:spPr bwMode="auto">
              <a:xfrm flipV="1">
                <a:off x="2443" y="2743"/>
                <a:ext cx="1" cy="10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" name="Text Box 20"/>
            <p:cNvSpPr txBox="1">
              <a:spLocks noChangeArrowheads="1"/>
            </p:cNvSpPr>
            <p:nvPr/>
          </p:nvSpPr>
          <p:spPr bwMode="auto">
            <a:xfrm>
              <a:off x="2847779" y="5818647"/>
              <a:ext cx="1668045" cy="276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dirty="0">
                  <a:solidFill>
                    <a:srgbClr val="FF0000"/>
                  </a:solidFill>
                  <a:latin typeface="Times New Roman" pitchFamily="18" charset="0"/>
                </a:rPr>
                <a:t>Autumn equinox</a:t>
              </a:r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>
              <a:off x="3867620" y="3169882"/>
              <a:ext cx="1516797" cy="276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dirty="0">
                  <a:solidFill>
                    <a:srgbClr val="FF0000"/>
                  </a:solidFill>
                  <a:latin typeface="Times New Roman" pitchFamily="18" charset="0"/>
                </a:rPr>
                <a:t>Vernal equinox</a:t>
              </a:r>
            </a:p>
          </p:txBody>
        </p:sp>
        <p:graphicFrame>
          <p:nvGraphicFramePr>
            <p:cNvPr id="18" name="Object 22"/>
            <p:cNvGraphicFramePr>
              <a:graphicFrameLocks noChangeAspect="1"/>
            </p:cNvGraphicFramePr>
            <p:nvPr/>
          </p:nvGraphicFramePr>
          <p:xfrm>
            <a:off x="4319923" y="4484188"/>
            <a:ext cx="619395" cy="2663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34867" name="Equation" r:id="rId5" imgW="685800" imgH="317160" progId="Equation.3">
                    <p:embed/>
                  </p:oleObj>
                </mc:Choice>
                <mc:Fallback>
                  <p:oleObj name="Equation" r:id="rId5" imgW="685800" imgH="317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19923" y="4484188"/>
                          <a:ext cx="619395" cy="26631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blipFill dpi="0" rotWithShape="0">
                                <a:blip/>
                                <a:srcRect/>
                                <a:stretch>
                                  <a:fillRect/>
                                </a:stretch>
                              </a:blip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5550070" y="3935720"/>
              <a:ext cx="72887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dirty="0">
                  <a:solidFill>
                    <a:srgbClr val="FF0000"/>
                  </a:solidFill>
                  <a:latin typeface="Times New Roman" pitchFamily="18" charset="0"/>
                </a:rPr>
                <a:t>Winter</a:t>
              </a:r>
            </a:p>
            <a:p>
              <a:pPr defTabSz="829280" hangingPunct="0"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dirty="0">
                  <a:solidFill>
                    <a:srgbClr val="FF0000"/>
                  </a:solidFill>
                  <a:latin typeface="Times New Roman" pitchFamily="18" charset="0"/>
                </a:rPr>
                <a:t>solstice</a:t>
              </a:r>
            </a:p>
          </p:txBody>
        </p:sp>
        <p:sp>
          <p:nvSpPr>
            <p:cNvPr id="21" name="Text Box 24"/>
            <p:cNvSpPr txBox="1">
              <a:spLocks noChangeArrowheads="1"/>
            </p:cNvSpPr>
            <p:nvPr/>
          </p:nvSpPr>
          <p:spPr bwMode="auto">
            <a:xfrm>
              <a:off x="1614750" y="4970755"/>
              <a:ext cx="79369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dirty="0">
                  <a:solidFill>
                    <a:srgbClr val="FF0000"/>
                  </a:solidFill>
                  <a:latin typeface="Times New Roman" pitchFamily="18" charset="0"/>
                </a:rPr>
                <a:t>Summer</a:t>
              </a:r>
            </a:p>
            <a:p>
              <a:pPr defTabSz="829280" hangingPunct="0"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dirty="0">
                  <a:solidFill>
                    <a:srgbClr val="FF0000"/>
                  </a:solidFill>
                  <a:latin typeface="Times New Roman" pitchFamily="18" charset="0"/>
                </a:rPr>
                <a:t>solstice</a:t>
              </a:r>
            </a:p>
          </p:txBody>
        </p:sp>
        <p:sp>
          <p:nvSpPr>
            <p:cNvPr id="22" name="Text Box 25"/>
            <p:cNvSpPr txBox="1">
              <a:spLocks noChangeArrowheads="1"/>
            </p:cNvSpPr>
            <p:nvPr/>
          </p:nvSpPr>
          <p:spPr bwMode="auto">
            <a:xfrm>
              <a:off x="3497422" y="3181398"/>
              <a:ext cx="214628" cy="410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24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200" b="1" dirty="0">
                  <a:solidFill>
                    <a:srgbClr val="000000"/>
                  </a:solidFill>
                </a:rPr>
                <a:t>Z</a:t>
              </a:r>
            </a:p>
          </p:txBody>
        </p:sp>
        <p:sp>
          <p:nvSpPr>
            <p:cNvPr id="23" name="Text Box 26"/>
            <p:cNvSpPr txBox="1">
              <a:spLocks noChangeArrowheads="1"/>
            </p:cNvSpPr>
            <p:nvPr/>
          </p:nvSpPr>
          <p:spPr bwMode="auto">
            <a:xfrm>
              <a:off x="5089125" y="4872866"/>
              <a:ext cx="216068" cy="410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24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200" b="1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24" name="Text Box 27"/>
            <p:cNvSpPr txBox="1">
              <a:spLocks noChangeArrowheads="1"/>
            </p:cNvSpPr>
            <p:nvPr/>
          </p:nvSpPr>
          <p:spPr bwMode="auto">
            <a:xfrm>
              <a:off x="2598580" y="5903583"/>
              <a:ext cx="188700" cy="410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24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200" b="1" dirty="0">
                  <a:solidFill>
                    <a:srgbClr val="000000"/>
                  </a:solidFill>
                </a:rPr>
                <a:t>X</a:t>
              </a:r>
            </a:p>
          </p:txBody>
        </p:sp>
        <p:sp>
          <p:nvSpPr>
            <p:cNvPr id="25" name="Text Box 28"/>
            <p:cNvSpPr txBox="1">
              <a:spLocks noChangeArrowheads="1"/>
            </p:cNvSpPr>
            <p:nvPr/>
          </p:nvSpPr>
          <p:spPr bwMode="auto">
            <a:xfrm>
              <a:off x="3753822" y="4772097"/>
              <a:ext cx="422053" cy="276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hangingPunct="0"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b="1" dirty="0">
                  <a:solidFill>
                    <a:srgbClr val="FF0000"/>
                  </a:solidFill>
                  <a:latin typeface="Times New Roman" pitchFamily="18" charset="0"/>
                </a:rPr>
                <a:t>Sun</a:t>
              </a:r>
            </a:p>
          </p:txBody>
        </p:sp>
        <p:sp>
          <p:nvSpPr>
            <p:cNvPr id="26" name="Text Box 29"/>
            <p:cNvSpPr txBox="1">
              <a:spLocks noChangeArrowheads="1"/>
            </p:cNvSpPr>
            <p:nvPr/>
          </p:nvSpPr>
          <p:spPr bwMode="auto">
            <a:xfrm>
              <a:off x="2373868" y="4240904"/>
              <a:ext cx="691418" cy="276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b="1" dirty="0">
                  <a:solidFill>
                    <a:srgbClr val="0000FF"/>
                  </a:solidFill>
                  <a:latin typeface="Times New Roman" pitchFamily="18" charset="0"/>
                </a:rPr>
                <a:t>Earth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5986699" y="6156230"/>
            <a:ext cx="1861157" cy="295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400" dirty="0" err="1" smtClean="0">
                <a:solidFill>
                  <a:srgbClr val="008000"/>
                </a:solidFill>
              </a:rPr>
              <a:t>MiniBooNE</a:t>
            </a:r>
            <a:r>
              <a:rPr lang="en-GB" sz="1400" dirty="0" smtClean="0">
                <a:solidFill>
                  <a:srgbClr val="008000"/>
                </a:solidFill>
              </a:rPr>
              <a:t> </a:t>
            </a:r>
            <a:r>
              <a:rPr lang="en-GB" sz="1400" dirty="0" err="1" smtClean="0">
                <a:solidFill>
                  <a:srgbClr val="008000"/>
                </a:solidFill>
              </a:rPr>
              <a:t>beamline</a:t>
            </a:r>
            <a:endParaRPr lang="en-GB" sz="1400" dirty="0">
              <a:solidFill>
                <a:srgbClr val="008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4377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pac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3840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1" name="Text Box 3"/>
          <p:cNvSpPr txBox="1">
            <a:spLocks noChangeArrowheads="1"/>
          </p:cNvSpPr>
          <p:nvPr/>
        </p:nvSpPr>
        <p:spPr bwMode="auto">
          <a:xfrm>
            <a:off x="494078" y="1036474"/>
            <a:ext cx="8649923" cy="371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Lorentz </a:t>
            </a:r>
            <a:r>
              <a:rPr lang="en-GB" sz="1600" dirty="0">
                <a:solidFill>
                  <a:srgbClr val="000000"/>
                </a:solidFill>
              </a:rPr>
              <a:t>violation is realized as a coupling of particle fields </a:t>
            </a:r>
            <a:r>
              <a:rPr lang="en-GB" sz="1600" dirty="0" smtClean="0">
                <a:solidFill>
                  <a:srgbClr val="000000"/>
                </a:solidFill>
              </a:rPr>
              <a:t>and </a:t>
            </a:r>
            <a:r>
              <a:rPr lang="en-GB" sz="1600" dirty="0">
                <a:solidFill>
                  <a:srgbClr val="000000"/>
                </a:solidFill>
              </a:rPr>
              <a:t>background fields, so the basic </a:t>
            </a:r>
            <a:r>
              <a:rPr lang="en-GB" sz="1600" dirty="0" smtClean="0">
                <a:solidFill>
                  <a:srgbClr val="000000"/>
                </a:solidFill>
              </a:rPr>
              <a:t>strategy </a:t>
            </a:r>
            <a:r>
              <a:rPr lang="en-GB" sz="1600" dirty="0">
                <a:solidFill>
                  <a:srgbClr val="000000"/>
                </a:solidFill>
              </a:rPr>
              <a:t>to find </a:t>
            </a:r>
            <a:r>
              <a:rPr lang="en-GB" sz="1600" dirty="0" smtClean="0">
                <a:solidFill>
                  <a:srgbClr val="000000"/>
                </a:solidFill>
              </a:rPr>
              <a:t>Lorentz </a:t>
            </a:r>
            <a:r>
              <a:rPr lang="en-GB" sz="1600" dirty="0">
                <a:solidFill>
                  <a:srgbClr val="000000"/>
                </a:solidFill>
              </a:rPr>
              <a:t>violation is</a:t>
            </a:r>
            <a:r>
              <a:rPr lang="en-GB" sz="1600" dirty="0" smtClean="0">
                <a:solidFill>
                  <a:srgbClr val="000000"/>
                </a:solidFill>
              </a:rPr>
              <a:t>:</a:t>
            </a: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 (1) </a:t>
            </a:r>
            <a:r>
              <a:rPr lang="en-GB" sz="1600" dirty="0" smtClean="0"/>
              <a:t>choose </a:t>
            </a:r>
            <a:r>
              <a:rPr lang="en-GB" sz="1600" dirty="0"/>
              <a:t>the coordinate system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 (2) write down </a:t>
            </a:r>
            <a:r>
              <a:rPr lang="en-GB" sz="1600" dirty="0" smtClean="0">
                <a:solidFill>
                  <a:srgbClr val="FF0000"/>
                </a:solidFill>
              </a:rPr>
              <a:t>the </a:t>
            </a:r>
            <a:r>
              <a:rPr lang="en-GB" sz="1600" dirty="0" err="1" smtClean="0">
                <a:solidFill>
                  <a:srgbClr val="FF0000"/>
                </a:solidFill>
              </a:rPr>
              <a:t>Lagrangian</a:t>
            </a:r>
            <a:r>
              <a:rPr lang="en-GB" sz="1600" dirty="0" smtClean="0">
                <a:solidFill>
                  <a:srgbClr val="FF0000"/>
                </a:solidFill>
              </a:rPr>
              <a:t>, </a:t>
            </a:r>
            <a:r>
              <a:rPr lang="en-GB" sz="1600" dirty="0">
                <a:solidFill>
                  <a:srgbClr val="FF0000"/>
                </a:solidFill>
              </a:rPr>
              <a:t>including </a:t>
            </a:r>
            <a:r>
              <a:rPr lang="en-GB" sz="1600" dirty="0" smtClean="0">
                <a:solidFill>
                  <a:srgbClr val="FF0000"/>
                </a:solidFill>
              </a:rPr>
              <a:t>Lorentz-violating </a:t>
            </a:r>
            <a:r>
              <a:rPr lang="en-GB" sz="1600" dirty="0">
                <a:solidFill>
                  <a:srgbClr val="FF0000"/>
                </a:solidFill>
              </a:rPr>
              <a:t>terms under the formalism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(3) write down the observables using this </a:t>
            </a:r>
            <a:r>
              <a:rPr lang="en-GB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Lagrangian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Standard Model Extension (SME) </a:t>
            </a:r>
            <a:r>
              <a:rPr lang="en-GB" sz="1600" dirty="0">
                <a:solidFill>
                  <a:srgbClr val="000000"/>
                </a:solidFill>
              </a:rPr>
              <a:t>is </a:t>
            </a:r>
            <a:r>
              <a:rPr lang="en-GB" sz="1600" dirty="0" smtClean="0">
                <a:solidFill>
                  <a:srgbClr val="000000"/>
                </a:solidFill>
              </a:rPr>
              <a:t>the </a:t>
            </a:r>
            <a:r>
              <a:rPr lang="en-GB" sz="1600" dirty="0">
                <a:solidFill>
                  <a:srgbClr val="000000"/>
                </a:solidFill>
              </a:rPr>
              <a:t>standard formalism for the general search </a:t>
            </a:r>
            <a:r>
              <a:rPr lang="en-GB" sz="1600" dirty="0" smtClean="0">
                <a:solidFill>
                  <a:srgbClr val="000000"/>
                </a:solidFill>
              </a:rPr>
              <a:t>for </a:t>
            </a:r>
            <a:r>
              <a:rPr lang="en-GB" sz="1600" dirty="0">
                <a:solidFill>
                  <a:srgbClr val="000000"/>
                </a:solidFill>
              </a:rPr>
              <a:t>Lorentz violation. SME is a minimum extension of QFT with Particle Lorentz </a:t>
            </a:r>
            <a:r>
              <a:rPr lang="en-GB" sz="1600" dirty="0" smtClean="0">
                <a:solidFill>
                  <a:srgbClr val="000000"/>
                </a:solidFill>
              </a:rPr>
              <a:t>violation</a:t>
            </a:r>
          </a:p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8000"/>
                </a:solidFill>
              </a:rPr>
              <a:t>SME </a:t>
            </a:r>
            <a:r>
              <a:rPr lang="en-GB" sz="1600" dirty="0" err="1">
                <a:solidFill>
                  <a:srgbClr val="008000"/>
                </a:solidFill>
              </a:rPr>
              <a:t>L</a:t>
            </a:r>
            <a:r>
              <a:rPr lang="en-GB" sz="1600" dirty="0" err="1" smtClean="0">
                <a:solidFill>
                  <a:srgbClr val="008000"/>
                </a:solidFill>
              </a:rPr>
              <a:t>agrangian</a:t>
            </a:r>
            <a:r>
              <a:rPr lang="en-GB" sz="1600" dirty="0" smtClean="0">
                <a:solidFill>
                  <a:srgbClr val="008000"/>
                </a:solidFill>
              </a:rPr>
              <a:t> in neutrino sector</a:t>
            </a: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8000"/>
                </a:solidFill>
              </a:rPr>
              <a:t>SME </a:t>
            </a:r>
            <a:r>
              <a:rPr lang="en-GB" sz="1600" dirty="0" smtClean="0">
                <a:solidFill>
                  <a:srgbClr val="008000"/>
                </a:solidFill>
              </a:rPr>
              <a:t>coefficients</a:t>
            </a:r>
            <a:endParaRPr lang="en-GB" sz="1600" dirty="0">
              <a:solidFill>
                <a:srgbClr val="008000"/>
              </a:solidFill>
            </a:endParaRPr>
          </a:p>
        </p:txBody>
      </p: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3</a:t>
            </a:r>
            <a:r>
              <a:rPr lang="en-US" sz="2400" dirty="0" smtClean="0">
                <a:solidFill>
                  <a:srgbClr val="000090"/>
                </a:solidFill>
              </a:rPr>
              <a:t>. Test of Lorentz violation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50" name="Rectangle 20"/>
          <p:cNvSpPr>
            <a:spLocks noChangeArrowheads="1"/>
          </p:cNvSpPr>
          <p:nvPr/>
        </p:nvSpPr>
        <p:spPr bwMode="auto">
          <a:xfrm>
            <a:off x="7140382" y="1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PRD69(2004)016005</a:t>
            </a: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2155949"/>
              </p:ext>
            </p:extLst>
          </p:nvPr>
        </p:nvGraphicFramePr>
        <p:xfrm>
          <a:off x="909638" y="3649663"/>
          <a:ext cx="6096000" cy="252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5891" name="Equation" r:id="rId3" imgW="6718300" imgH="2781300" progId="Equation.3">
                  <p:embed/>
                </p:oleObj>
              </mc:Choice>
              <mc:Fallback>
                <p:oleObj name="Equation" r:id="rId3" imgW="6718300" imgH="278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638" y="3649663"/>
                        <a:ext cx="6096000" cy="252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94215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ight-sk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3112" name="Rectangle 8"/>
          <p:cNvSpPr>
            <a:spLocks noChangeArrowheads="1"/>
          </p:cNvSpPr>
          <p:nvPr/>
        </p:nvSpPr>
        <p:spPr bwMode="auto">
          <a:xfrm>
            <a:off x="1722503" y="1984960"/>
            <a:ext cx="5842566" cy="2715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914225">
              <a:lnSpc>
                <a:spcPct val="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b="1" dirty="0">
                <a:solidFill>
                  <a:srgbClr val="00FFFF"/>
                </a:solidFill>
              </a:rPr>
              <a:t>                        </a:t>
            </a:r>
            <a:r>
              <a:rPr lang="en-GB" b="1" dirty="0" smtClean="0">
                <a:solidFill>
                  <a:srgbClr val="00FFFF"/>
                </a:solidFill>
              </a:rPr>
              <a:t>              outline</a:t>
            </a:r>
            <a:r>
              <a:rPr lang="en-GB" b="1" dirty="0">
                <a:solidFill>
                  <a:srgbClr val="00FFFF"/>
                </a:solidFill>
              </a:rPr>
              <a:t/>
            </a:r>
            <a:br>
              <a:rPr lang="en-GB" b="1" dirty="0">
                <a:solidFill>
                  <a:srgbClr val="00FFFF"/>
                </a:solidFill>
              </a:rPr>
            </a:br>
            <a:r>
              <a:rPr lang="en-GB" b="1" dirty="0">
                <a:solidFill>
                  <a:srgbClr val="00FFFF"/>
                </a:solidFill>
              </a:rPr>
              <a:t>1. Spontaneous Lorentz symmetry breaking</a:t>
            </a:r>
            <a:br>
              <a:rPr lang="en-GB" b="1" dirty="0">
                <a:solidFill>
                  <a:srgbClr val="00FFFF"/>
                </a:solidFill>
              </a:rPr>
            </a:br>
            <a:r>
              <a:rPr lang="en-GB" b="1" dirty="0">
                <a:solidFill>
                  <a:srgbClr val="00FFFF"/>
                </a:solidFill>
              </a:rPr>
              <a:t>2. What is </a:t>
            </a:r>
            <a:r>
              <a:rPr lang="en-GB" b="1" dirty="0" smtClean="0">
                <a:solidFill>
                  <a:srgbClr val="00FFFF"/>
                </a:solidFill>
              </a:rPr>
              <a:t>Lorentz and CPT violation?</a:t>
            </a:r>
          </a:p>
          <a:p>
            <a:pPr defTabSz="914225">
              <a:lnSpc>
                <a:spcPct val="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b="1" dirty="0" smtClean="0">
                <a:solidFill>
                  <a:srgbClr val="00FFFF"/>
                </a:solidFill>
              </a:rPr>
              <a:t>3. Modern test of Lorentz violation</a:t>
            </a:r>
          </a:p>
          <a:p>
            <a:pPr defTabSz="914225">
              <a:lnSpc>
                <a:spcPct val="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b="1" dirty="0">
                <a:solidFill>
                  <a:srgbClr val="00FFFF"/>
                </a:solidFill>
              </a:rPr>
              <a:t>4</a:t>
            </a:r>
            <a:r>
              <a:rPr lang="en-GB" b="1" dirty="0" smtClean="0">
                <a:solidFill>
                  <a:srgbClr val="00FFFF"/>
                </a:solidFill>
              </a:rPr>
              <a:t>. </a:t>
            </a:r>
            <a:r>
              <a:rPr lang="en-GB" b="1" dirty="0">
                <a:solidFill>
                  <a:srgbClr val="00FFFF"/>
                </a:solidFill>
              </a:rPr>
              <a:t>Lorentz </a:t>
            </a:r>
            <a:r>
              <a:rPr lang="en-GB" b="1" dirty="0" smtClean="0">
                <a:solidFill>
                  <a:srgbClr val="00FFFF"/>
                </a:solidFill>
              </a:rPr>
              <a:t>violating neutrino oscillations</a:t>
            </a:r>
            <a:endParaRPr lang="en-GB" b="1" dirty="0">
              <a:solidFill>
                <a:srgbClr val="00FFFF"/>
              </a:solidFill>
            </a:endParaRPr>
          </a:p>
          <a:p>
            <a:pPr defTabSz="914225">
              <a:lnSpc>
                <a:spcPct val="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b="1" dirty="0" smtClean="0">
                <a:solidFill>
                  <a:srgbClr val="00FFFF"/>
                </a:solidFill>
              </a:rPr>
              <a:t>5. Test for Lorentz </a:t>
            </a:r>
            <a:r>
              <a:rPr lang="en-GB" b="1" dirty="0">
                <a:solidFill>
                  <a:srgbClr val="00FFFF"/>
                </a:solidFill>
              </a:rPr>
              <a:t>violation with </a:t>
            </a:r>
            <a:r>
              <a:rPr lang="en-GB" b="1" dirty="0" smtClean="0">
                <a:solidFill>
                  <a:srgbClr val="00FFFF"/>
                </a:solidFill>
              </a:rPr>
              <a:t>MiniBooNE data</a:t>
            </a:r>
          </a:p>
          <a:p>
            <a:pPr defTabSz="914225">
              <a:lnSpc>
                <a:spcPct val="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b="1" dirty="0">
                <a:solidFill>
                  <a:srgbClr val="00FFFF"/>
                </a:solidFill>
              </a:rPr>
              <a:t>6</a:t>
            </a:r>
            <a:r>
              <a:rPr lang="en-GB" b="1" dirty="0" smtClean="0">
                <a:solidFill>
                  <a:srgbClr val="00FFFF"/>
                </a:solidFill>
              </a:rPr>
              <a:t>. </a:t>
            </a:r>
            <a:r>
              <a:rPr lang="en-GB" b="1" dirty="0">
                <a:solidFill>
                  <a:srgbClr val="00FFFF"/>
                </a:solidFill>
              </a:rPr>
              <a:t>T</a:t>
            </a:r>
            <a:r>
              <a:rPr lang="en-GB" b="1" dirty="0" smtClean="0">
                <a:solidFill>
                  <a:srgbClr val="00FFFF"/>
                </a:solidFill>
              </a:rPr>
              <a:t>est for Lorentz violation with Double </a:t>
            </a:r>
            <a:r>
              <a:rPr lang="en-GB" b="1" dirty="0" err="1" smtClean="0">
                <a:solidFill>
                  <a:srgbClr val="00FFFF"/>
                </a:solidFill>
              </a:rPr>
              <a:t>Chooz</a:t>
            </a:r>
            <a:r>
              <a:rPr lang="en-GB" b="1" dirty="0" smtClean="0">
                <a:solidFill>
                  <a:srgbClr val="00FFFF"/>
                </a:solidFill>
              </a:rPr>
              <a:t> data</a:t>
            </a:r>
          </a:p>
          <a:p>
            <a:pPr defTabSz="914225">
              <a:lnSpc>
                <a:spcPct val="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b="1" dirty="0" smtClean="0">
                <a:solidFill>
                  <a:srgbClr val="00FFFF"/>
                </a:solidFill>
              </a:rPr>
              <a:t>7. Double </a:t>
            </a:r>
            <a:r>
              <a:rPr lang="en-GB" b="1" dirty="0" err="1" smtClean="0">
                <a:solidFill>
                  <a:srgbClr val="00FFFF"/>
                </a:solidFill>
              </a:rPr>
              <a:t>Chooz</a:t>
            </a:r>
            <a:r>
              <a:rPr lang="en-GB" b="1" dirty="0" smtClean="0">
                <a:solidFill>
                  <a:srgbClr val="00FFFF"/>
                </a:solidFill>
              </a:rPr>
              <a:t> spectrum fit analysis</a:t>
            </a:r>
            <a:br>
              <a:rPr lang="en-GB" b="1" dirty="0" smtClean="0">
                <a:solidFill>
                  <a:srgbClr val="00FFFF"/>
                </a:solidFill>
              </a:rPr>
            </a:br>
            <a:r>
              <a:rPr lang="en-GB" b="1" dirty="0" smtClean="0">
                <a:solidFill>
                  <a:srgbClr val="00FFFF"/>
                </a:solidFill>
              </a:rPr>
              <a:t>8. Extra-terrestrial neutrinos</a:t>
            </a:r>
          </a:p>
          <a:p>
            <a:pPr defTabSz="914225">
              <a:lnSpc>
                <a:spcPct val="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b="1" dirty="0">
                <a:solidFill>
                  <a:srgbClr val="00FFFF"/>
                </a:solidFill>
              </a:rPr>
              <a:t>9</a:t>
            </a:r>
            <a:r>
              <a:rPr lang="en-GB" b="1" dirty="0" smtClean="0">
                <a:solidFill>
                  <a:srgbClr val="00FFFF"/>
                </a:solidFill>
              </a:rPr>
              <a:t>. Conclusion</a:t>
            </a:r>
            <a:endParaRPr lang="en-GB" sz="2900" b="1" dirty="0">
              <a:solidFill>
                <a:srgbClr val="00FFFF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/>
        </p:spPr>
        <p:txBody>
          <a:bodyPr>
            <a:normAutofit fontScale="90000"/>
          </a:bodyPr>
          <a:lstStyle/>
          <a:p>
            <a:r>
              <a:rPr lang="en-GB" sz="3200" b="1" dirty="0" smtClean="0">
                <a:solidFill>
                  <a:srgbClr val="00FFFF"/>
                </a:solidFill>
              </a:rPr>
              <a:t>Tests of </a:t>
            </a:r>
            <a:r>
              <a:rPr lang="en-GB" sz="3200" b="1" dirty="0">
                <a:solidFill>
                  <a:srgbClr val="00FFFF"/>
                </a:solidFill>
              </a:rPr>
              <a:t>Lorentz</a:t>
            </a:r>
            <a:r>
              <a:rPr lang="en-GB" sz="3200" b="1" dirty="0" smtClean="0">
                <a:solidFill>
                  <a:srgbClr val="00FFFF"/>
                </a:solidFill>
              </a:rPr>
              <a:t> and CPT Violation with </a:t>
            </a:r>
            <a:br>
              <a:rPr lang="en-GB" sz="3200" b="1" dirty="0" smtClean="0">
                <a:solidFill>
                  <a:srgbClr val="00FFFF"/>
                </a:solidFill>
              </a:rPr>
            </a:br>
            <a:r>
              <a:rPr lang="en-GB" sz="3200" b="1" dirty="0" smtClean="0">
                <a:solidFill>
                  <a:srgbClr val="00FFFF"/>
                </a:solidFill>
              </a:rPr>
              <a:t>Neutrino Oscillation Experiments</a:t>
            </a:r>
            <a:endParaRPr lang="en-US" sz="3200" b="1" dirty="0">
              <a:solidFill>
                <a:srgbClr val="00FFFF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860289" y="5633755"/>
            <a:ext cx="7642027" cy="776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912624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4663" algn="l"/>
              </a:tabLst>
            </a:pPr>
            <a:r>
              <a:rPr lang="en-GB" dirty="0">
                <a:solidFill>
                  <a:srgbClr val="00FFFF"/>
                </a:solidFill>
              </a:rPr>
              <a:t>Teppei Katori</a:t>
            </a:r>
            <a:endParaRPr lang="en-GB" dirty="0" smtClean="0">
              <a:solidFill>
                <a:srgbClr val="00FFFF"/>
              </a:solidFill>
            </a:endParaRPr>
          </a:p>
          <a:p>
            <a:pPr algn="ctr" defTabSz="912624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4663" algn="l"/>
              </a:tabLst>
            </a:pPr>
            <a:r>
              <a:rPr lang="en-GB" dirty="0" smtClean="0">
                <a:solidFill>
                  <a:srgbClr val="00FFFF"/>
                </a:solidFill>
              </a:rPr>
              <a:t>Queen Mary University of London</a:t>
            </a:r>
          </a:p>
          <a:p>
            <a:pPr algn="ctr" defTabSz="912624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4663" algn="l"/>
              </a:tabLst>
            </a:pPr>
            <a:r>
              <a:rPr lang="en-GB" dirty="0" smtClean="0">
                <a:solidFill>
                  <a:srgbClr val="00FFFF"/>
                </a:solidFill>
              </a:rPr>
              <a:t>Cavendish HEP seminar, Univ. Cambridge, Cambridge, UK, Nov. 11, 2014</a:t>
            </a:r>
            <a:endParaRPr lang="en-GB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1" name="Text Box 3"/>
          <p:cNvSpPr txBox="1">
            <a:spLocks noChangeArrowheads="1"/>
          </p:cNvSpPr>
          <p:nvPr/>
        </p:nvSpPr>
        <p:spPr bwMode="auto">
          <a:xfrm>
            <a:off x="494078" y="1036474"/>
            <a:ext cx="8649923" cy="371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Lorentz </a:t>
            </a:r>
            <a:r>
              <a:rPr lang="en-GB" sz="1600" dirty="0">
                <a:solidFill>
                  <a:srgbClr val="000000"/>
                </a:solidFill>
              </a:rPr>
              <a:t>violation is realized as a coupling of particle fields </a:t>
            </a:r>
            <a:r>
              <a:rPr lang="en-GB" sz="1600" dirty="0" smtClean="0">
                <a:solidFill>
                  <a:srgbClr val="000000"/>
                </a:solidFill>
              </a:rPr>
              <a:t>and </a:t>
            </a:r>
            <a:r>
              <a:rPr lang="en-GB" sz="1600" dirty="0">
                <a:solidFill>
                  <a:srgbClr val="000000"/>
                </a:solidFill>
              </a:rPr>
              <a:t>background fields, so the basic </a:t>
            </a:r>
            <a:r>
              <a:rPr lang="en-GB" sz="1600" dirty="0" smtClean="0">
                <a:solidFill>
                  <a:srgbClr val="000000"/>
                </a:solidFill>
              </a:rPr>
              <a:t>strategy </a:t>
            </a:r>
            <a:r>
              <a:rPr lang="en-GB" sz="1600" dirty="0">
                <a:solidFill>
                  <a:srgbClr val="000000"/>
                </a:solidFill>
              </a:rPr>
              <a:t>to find </a:t>
            </a:r>
            <a:r>
              <a:rPr lang="en-GB" sz="1600" dirty="0" smtClean="0">
                <a:solidFill>
                  <a:srgbClr val="000000"/>
                </a:solidFill>
              </a:rPr>
              <a:t>Lorentz </a:t>
            </a:r>
            <a:r>
              <a:rPr lang="en-GB" sz="1600" dirty="0">
                <a:solidFill>
                  <a:srgbClr val="000000"/>
                </a:solidFill>
              </a:rPr>
              <a:t>violation is</a:t>
            </a:r>
            <a:r>
              <a:rPr lang="en-GB" sz="1600" dirty="0" smtClean="0">
                <a:solidFill>
                  <a:srgbClr val="000000"/>
                </a:solidFill>
              </a:rPr>
              <a:t>:</a:t>
            </a: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 (1) </a:t>
            </a:r>
            <a:r>
              <a:rPr lang="en-GB" sz="1600" dirty="0" smtClean="0"/>
              <a:t>choose </a:t>
            </a:r>
            <a:r>
              <a:rPr lang="en-GB" sz="1600" dirty="0"/>
              <a:t>the coordinate system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 (2) write down </a:t>
            </a:r>
            <a:r>
              <a:rPr lang="en-GB" sz="1600" dirty="0" smtClean="0">
                <a:solidFill>
                  <a:srgbClr val="FF0000"/>
                </a:solidFill>
              </a:rPr>
              <a:t>the </a:t>
            </a:r>
            <a:r>
              <a:rPr lang="en-GB" sz="1600" dirty="0" err="1" smtClean="0">
                <a:solidFill>
                  <a:srgbClr val="FF0000"/>
                </a:solidFill>
              </a:rPr>
              <a:t>Lagrangian</a:t>
            </a:r>
            <a:r>
              <a:rPr lang="en-GB" sz="1600" dirty="0" smtClean="0">
                <a:solidFill>
                  <a:srgbClr val="FF0000"/>
                </a:solidFill>
              </a:rPr>
              <a:t>, </a:t>
            </a:r>
            <a:r>
              <a:rPr lang="en-GB" sz="1600" dirty="0">
                <a:solidFill>
                  <a:srgbClr val="FF0000"/>
                </a:solidFill>
              </a:rPr>
              <a:t>including </a:t>
            </a:r>
            <a:r>
              <a:rPr lang="en-GB" sz="1600" dirty="0" smtClean="0">
                <a:solidFill>
                  <a:srgbClr val="FF0000"/>
                </a:solidFill>
              </a:rPr>
              <a:t>Lorentz-violating </a:t>
            </a:r>
            <a:r>
              <a:rPr lang="en-GB" sz="1600" dirty="0">
                <a:solidFill>
                  <a:srgbClr val="FF0000"/>
                </a:solidFill>
              </a:rPr>
              <a:t>terms under the formalism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(3) write down the observables using this </a:t>
            </a:r>
            <a:r>
              <a:rPr lang="en-GB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Lagrangian</a:t>
            </a:r>
            <a:endParaRPr lang="en-GB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Standard Model Extension (SME) </a:t>
            </a:r>
            <a:r>
              <a:rPr lang="en-GB" sz="1600" dirty="0">
                <a:solidFill>
                  <a:srgbClr val="000000"/>
                </a:solidFill>
              </a:rPr>
              <a:t>is </a:t>
            </a:r>
            <a:r>
              <a:rPr lang="en-GB" sz="1600" dirty="0" smtClean="0">
                <a:solidFill>
                  <a:srgbClr val="000000"/>
                </a:solidFill>
              </a:rPr>
              <a:t>the </a:t>
            </a:r>
            <a:r>
              <a:rPr lang="en-GB" sz="1600" dirty="0">
                <a:solidFill>
                  <a:srgbClr val="000000"/>
                </a:solidFill>
              </a:rPr>
              <a:t>standard formalism for the general search </a:t>
            </a:r>
            <a:r>
              <a:rPr lang="en-GB" sz="1600" dirty="0" smtClean="0">
                <a:solidFill>
                  <a:srgbClr val="000000"/>
                </a:solidFill>
              </a:rPr>
              <a:t>for </a:t>
            </a:r>
            <a:r>
              <a:rPr lang="en-GB" sz="1600" dirty="0">
                <a:solidFill>
                  <a:srgbClr val="000000"/>
                </a:solidFill>
              </a:rPr>
              <a:t>Lorentz violation. SME is a minimum extension of QFT with Particle Lorentz </a:t>
            </a:r>
            <a:r>
              <a:rPr lang="en-GB" sz="1600" dirty="0" smtClean="0">
                <a:solidFill>
                  <a:srgbClr val="000000"/>
                </a:solidFill>
              </a:rPr>
              <a:t>violation</a:t>
            </a:r>
          </a:p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8000"/>
                </a:solidFill>
              </a:rPr>
              <a:t>SME </a:t>
            </a:r>
            <a:r>
              <a:rPr lang="en-GB" sz="1600" dirty="0" err="1">
                <a:solidFill>
                  <a:srgbClr val="008000"/>
                </a:solidFill>
              </a:rPr>
              <a:t>L</a:t>
            </a:r>
            <a:r>
              <a:rPr lang="en-GB" sz="1600" dirty="0" err="1" smtClean="0">
                <a:solidFill>
                  <a:srgbClr val="008000"/>
                </a:solidFill>
              </a:rPr>
              <a:t>agrangian</a:t>
            </a:r>
            <a:r>
              <a:rPr lang="en-GB" sz="1600" dirty="0" smtClean="0">
                <a:solidFill>
                  <a:srgbClr val="008000"/>
                </a:solidFill>
              </a:rPr>
              <a:t> in neutrino sector</a:t>
            </a: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8000"/>
                </a:solidFill>
              </a:rPr>
              <a:t>SME </a:t>
            </a:r>
            <a:r>
              <a:rPr lang="en-GB" sz="1600" dirty="0" smtClean="0">
                <a:solidFill>
                  <a:srgbClr val="008000"/>
                </a:solidFill>
              </a:rPr>
              <a:t>coefficients</a:t>
            </a:r>
            <a:endParaRPr lang="en-GB" sz="1600" dirty="0">
              <a:solidFill>
                <a:srgbClr val="008000"/>
              </a:solidFill>
            </a:endParaRPr>
          </a:p>
        </p:txBody>
      </p: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3</a:t>
            </a:r>
            <a:r>
              <a:rPr lang="en-US" sz="2400" dirty="0" smtClean="0">
                <a:solidFill>
                  <a:srgbClr val="000090"/>
                </a:solidFill>
              </a:rPr>
              <a:t>. Test of Lorentz violation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50" name="Rectangle 20"/>
          <p:cNvSpPr>
            <a:spLocks noChangeArrowheads="1"/>
          </p:cNvSpPr>
          <p:nvPr/>
        </p:nvSpPr>
        <p:spPr bwMode="auto">
          <a:xfrm>
            <a:off x="7140382" y="1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PRD69(2004)016005</a:t>
            </a: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880958"/>
              </p:ext>
            </p:extLst>
          </p:nvPr>
        </p:nvGraphicFramePr>
        <p:xfrm>
          <a:off x="909638" y="3649663"/>
          <a:ext cx="6096000" cy="252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6915" name="Equation" r:id="rId3" imgW="6718300" imgH="2781300" progId="Equation.3">
                  <p:embed/>
                </p:oleObj>
              </mc:Choice>
              <mc:Fallback>
                <p:oleObj name="Equation" r:id="rId3" imgW="6718300" imgH="278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638" y="3649663"/>
                        <a:ext cx="6096000" cy="2527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28"/>
          <p:cNvGrpSpPr>
            <a:grpSpLocks/>
          </p:cNvGrpSpPr>
          <p:nvPr/>
        </p:nvGrpSpPr>
        <p:grpSpPr bwMode="auto">
          <a:xfrm>
            <a:off x="2409841" y="3803531"/>
            <a:ext cx="3897867" cy="2661720"/>
            <a:chOff x="1601" y="2180"/>
            <a:chExt cx="2706" cy="1849"/>
          </a:xfrm>
        </p:grpSpPr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1601" y="2971"/>
              <a:ext cx="256" cy="247"/>
            </a:xfrm>
            <a:prstGeom prst="rect">
              <a:avLst/>
            </a:prstGeom>
            <a:noFill/>
            <a:ln w="9525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2168" y="2966"/>
              <a:ext cx="256" cy="247"/>
            </a:xfrm>
            <a:prstGeom prst="rect">
              <a:avLst/>
            </a:prstGeom>
            <a:noFill/>
            <a:ln w="9525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705" y="3475"/>
              <a:ext cx="320" cy="247"/>
            </a:xfrm>
            <a:prstGeom prst="rect">
              <a:avLst/>
            </a:prstGeom>
            <a:noFill/>
            <a:ln w="9525">
              <a:solidFill>
                <a:srgbClr val="3333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2239" y="3488"/>
              <a:ext cx="266" cy="24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2811" y="3482"/>
              <a:ext cx="266" cy="24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2834" y="2957"/>
              <a:ext cx="266" cy="24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3259" y="2957"/>
              <a:ext cx="221" cy="24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3996" y="2966"/>
              <a:ext cx="311" cy="24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3359" y="2180"/>
              <a:ext cx="618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FF0000"/>
                  </a:solidFill>
                </a:rPr>
                <a:t>CPT odd</a:t>
              </a:r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>
              <a:off x="2460" y="3824"/>
              <a:ext cx="680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3333FF"/>
                  </a:solidFill>
                </a:rPr>
                <a:t>CPT even</a:t>
              </a:r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 flipH="1">
              <a:off x="2312" y="2322"/>
              <a:ext cx="1098" cy="116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flipH="1">
              <a:off x="3090" y="2350"/>
              <a:ext cx="366" cy="60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flipH="1">
              <a:off x="2969" y="2350"/>
              <a:ext cx="606" cy="112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H="1">
              <a:off x="3455" y="2350"/>
              <a:ext cx="193" cy="59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3694" y="2341"/>
              <a:ext cx="393" cy="61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H="1" flipV="1">
              <a:off x="2450" y="3227"/>
              <a:ext cx="249" cy="614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H="1" flipV="1">
              <a:off x="1783" y="3218"/>
              <a:ext cx="718" cy="659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V="1">
              <a:off x="3014" y="3685"/>
              <a:ext cx="716" cy="201"/>
            </a:xfrm>
            <a:prstGeom prst="line">
              <a:avLst/>
            </a:prstGeom>
            <a:noFill/>
            <a:ln w="9525">
              <a:solidFill>
                <a:srgbClr val="3333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5897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1" name="Text Box 3"/>
          <p:cNvSpPr txBox="1">
            <a:spLocks noChangeArrowheads="1"/>
          </p:cNvSpPr>
          <p:nvPr/>
        </p:nvSpPr>
        <p:spPr bwMode="auto">
          <a:xfrm>
            <a:off x="494078" y="1036474"/>
            <a:ext cx="8649923" cy="3208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Lorentz </a:t>
            </a:r>
            <a:r>
              <a:rPr lang="en-GB" sz="1600" dirty="0">
                <a:solidFill>
                  <a:srgbClr val="000000"/>
                </a:solidFill>
              </a:rPr>
              <a:t>violation is realized as a coupling of particle fields and background fields, so the basic strategy to find Lorentz violation is: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 (1) </a:t>
            </a:r>
            <a:r>
              <a:rPr lang="en-GB" sz="1600" dirty="0" smtClean="0"/>
              <a:t>choose </a:t>
            </a:r>
            <a:r>
              <a:rPr lang="en-GB" sz="1600" dirty="0"/>
              <a:t>the coordinate system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 (2) write down </a:t>
            </a:r>
            <a:r>
              <a:rPr lang="en-GB" sz="1600" dirty="0" smtClean="0"/>
              <a:t>the </a:t>
            </a:r>
            <a:r>
              <a:rPr lang="en-GB" sz="1600" dirty="0" err="1" smtClean="0"/>
              <a:t>Lagrangian</a:t>
            </a:r>
            <a:r>
              <a:rPr lang="en-GB" sz="1600" dirty="0" smtClean="0"/>
              <a:t>, </a:t>
            </a:r>
            <a:r>
              <a:rPr lang="en-GB" sz="1600" dirty="0"/>
              <a:t>including </a:t>
            </a:r>
            <a:r>
              <a:rPr lang="en-GB" sz="1600" dirty="0" smtClean="0"/>
              <a:t>Lorentz-violating </a:t>
            </a:r>
            <a:r>
              <a:rPr lang="en-GB" sz="1600" dirty="0"/>
              <a:t>terms under the formalism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 (3) write down the observables using this </a:t>
            </a:r>
            <a:r>
              <a:rPr lang="en-GB" sz="1600" dirty="0" err="1" smtClean="0">
                <a:solidFill>
                  <a:srgbClr val="FF0000"/>
                </a:solidFill>
              </a:rPr>
              <a:t>Lagrangian</a:t>
            </a:r>
            <a:endParaRPr lang="en-GB" sz="1600" dirty="0" smtClean="0">
              <a:solidFill>
                <a:srgbClr val="FF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Various physics </a:t>
            </a:r>
            <a:r>
              <a:rPr lang="en-GB" sz="1600" dirty="0" smtClean="0"/>
              <a:t>are </a:t>
            </a:r>
            <a:r>
              <a:rPr lang="en-GB" sz="1600" dirty="0"/>
              <a:t>predicted under SME, but among them, the smoking gun of Lorentz violation is the </a:t>
            </a:r>
            <a:r>
              <a:rPr lang="en-GB" sz="1600" dirty="0">
                <a:solidFill>
                  <a:srgbClr val="FF0000"/>
                </a:solidFill>
              </a:rPr>
              <a:t>sidereal time dependence</a:t>
            </a:r>
            <a:r>
              <a:rPr lang="en-GB" sz="1600" dirty="0"/>
              <a:t> of the </a:t>
            </a:r>
            <a:r>
              <a:rPr lang="en-GB" sz="1600" dirty="0" smtClean="0"/>
              <a:t>observables</a:t>
            </a: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s</a:t>
            </a:r>
            <a:r>
              <a:rPr lang="en-GB" sz="1600" dirty="0" smtClean="0"/>
              <a:t>olar </a:t>
            </a:r>
            <a:r>
              <a:rPr lang="en-GB" sz="1600" dirty="0"/>
              <a:t>time</a:t>
            </a:r>
            <a:r>
              <a:rPr lang="en-GB" sz="1600" dirty="0" smtClean="0"/>
              <a:t>:      </a:t>
            </a:r>
            <a:r>
              <a:rPr lang="en-GB" sz="1600" dirty="0"/>
              <a:t>24h 00m 00.0s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sidereal time: 23h 56m 04.1s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8000"/>
                </a:solidFill>
              </a:rPr>
              <a:t>Lorentz-violating neutrino oscillation </a:t>
            </a:r>
            <a:r>
              <a:rPr lang="en-GB" sz="1600" dirty="0">
                <a:solidFill>
                  <a:srgbClr val="008000"/>
                </a:solidFill>
              </a:rPr>
              <a:t>probability for </a:t>
            </a:r>
            <a:r>
              <a:rPr lang="en-GB" sz="1600" dirty="0" smtClean="0">
                <a:solidFill>
                  <a:srgbClr val="008000"/>
                </a:solidFill>
              </a:rPr>
              <a:t>short-baseline experiments</a:t>
            </a:r>
          </a:p>
        </p:txBody>
      </p: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3</a:t>
            </a:r>
            <a:r>
              <a:rPr lang="en-US" sz="2400" dirty="0" smtClean="0">
                <a:solidFill>
                  <a:srgbClr val="000090"/>
                </a:solidFill>
              </a:rPr>
              <a:t>. Test of Lorentz violation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7140382" y="1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PRD70(2004)076002</a:t>
            </a:r>
          </a:p>
        </p:txBody>
      </p:sp>
      <p:graphicFrame>
        <p:nvGraphicFramePr>
          <p:cNvPr id="3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497682"/>
              </p:ext>
            </p:extLst>
          </p:nvPr>
        </p:nvGraphicFramePr>
        <p:xfrm>
          <a:off x="311150" y="4705350"/>
          <a:ext cx="850582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8015" name="Equation" r:id="rId3" imgW="9372600" imgH="723900" progId="Equation.3">
                  <p:embed/>
                </p:oleObj>
              </mc:Choice>
              <mc:Fallback>
                <p:oleObj name="Equation" r:id="rId3" imgW="9372600" imgH="723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150" y="4705350"/>
                        <a:ext cx="8505825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5"/>
          <p:cNvGrpSpPr>
            <a:grpSpLocks/>
          </p:cNvGrpSpPr>
          <p:nvPr/>
        </p:nvGrpSpPr>
        <p:grpSpPr bwMode="auto">
          <a:xfrm>
            <a:off x="5521767" y="3051037"/>
            <a:ext cx="3459970" cy="911234"/>
            <a:chOff x="3617" y="2386"/>
            <a:chExt cx="2402" cy="633"/>
          </a:xfrm>
        </p:grpSpPr>
        <p:sp>
          <p:nvSpPr>
            <p:cNvPr id="14" name="AutoShape 6"/>
            <p:cNvSpPr>
              <a:spLocks noChangeArrowheads="1"/>
            </p:cNvSpPr>
            <p:nvPr/>
          </p:nvSpPr>
          <p:spPr bwMode="auto">
            <a:xfrm>
              <a:off x="3617" y="2403"/>
              <a:ext cx="2402" cy="616"/>
            </a:xfrm>
            <a:prstGeom prst="roundRect">
              <a:avLst>
                <a:gd name="adj" fmla="val 148"/>
              </a:avLst>
            </a:prstGeom>
            <a:noFill/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3657" y="2518"/>
              <a:ext cx="1192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827841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</a:tabLst>
              </a:pPr>
              <a:r>
                <a:rPr lang="en-GB" sz="1500" dirty="0">
                  <a:solidFill>
                    <a:srgbClr val="800080"/>
                  </a:solidFill>
                </a:rPr>
                <a:t>sidereal frequency</a:t>
              </a:r>
            </a:p>
            <a:p>
              <a:pPr defTabSz="827841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</a:tabLst>
              </a:pPr>
              <a:endParaRPr lang="en-GB" sz="1500" dirty="0" smtClean="0">
                <a:solidFill>
                  <a:srgbClr val="800080"/>
                </a:solidFill>
              </a:endParaRPr>
            </a:p>
            <a:p>
              <a:pPr defTabSz="827841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</a:tabLst>
              </a:pPr>
              <a:r>
                <a:rPr lang="en-GB" sz="1500" dirty="0" smtClean="0">
                  <a:solidFill>
                    <a:srgbClr val="800080"/>
                  </a:solidFill>
                </a:rPr>
                <a:t>sidereal </a:t>
              </a:r>
              <a:r>
                <a:rPr lang="en-GB" sz="1500" dirty="0">
                  <a:solidFill>
                    <a:srgbClr val="800080"/>
                  </a:solidFill>
                </a:rPr>
                <a:t>time </a:t>
              </a:r>
              <a:endParaRPr lang="en-GB" sz="1500" i="1" baseline="-33000" dirty="0">
                <a:solidFill>
                  <a:srgbClr val="800080"/>
                </a:solidFill>
                <a:latin typeface="Math B" charset="2"/>
              </a:endParaRPr>
            </a:p>
          </p:txBody>
        </p:sp>
        <p:graphicFrame>
          <p:nvGraphicFramePr>
            <p:cNvPr id="16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3803872"/>
                </p:ext>
              </p:extLst>
            </p:nvPr>
          </p:nvGraphicFramePr>
          <p:xfrm>
            <a:off x="4781" y="2386"/>
            <a:ext cx="1192" cy="6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38016" name="Equation" r:id="rId5" imgW="1892300" imgH="1003300" progId="Equation.3">
                    <p:embed/>
                  </p:oleObj>
                </mc:Choice>
                <mc:Fallback>
                  <p:oleObj name="Equation" r:id="rId5" imgW="1892300" imgH="1003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1" y="2386"/>
                          <a:ext cx="1192" cy="6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5383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1" name="Text Box 3"/>
          <p:cNvSpPr txBox="1">
            <a:spLocks noChangeArrowheads="1"/>
          </p:cNvSpPr>
          <p:nvPr/>
        </p:nvSpPr>
        <p:spPr bwMode="auto">
          <a:xfrm>
            <a:off x="494078" y="1036474"/>
            <a:ext cx="8649923" cy="4811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Lorentz </a:t>
            </a:r>
            <a:r>
              <a:rPr lang="en-GB" sz="1600" dirty="0">
                <a:solidFill>
                  <a:srgbClr val="000000"/>
                </a:solidFill>
              </a:rPr>
              <a:t>violation is realized as a coupling of particle fields and background fields, so the basic strategy to find Lorentz violation is: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 (1) </a:t>
            </a:r>
            <a:r>
              <a:rPr lang="en-GB" sz="1600" dirty="0" smtClean="0"/>
              <a:t>choose </a:t>
            </a:r>
            <a:r>
              <a:rPr lang="en-GB" sz="1600" dirty="0"/>
              <a:t>the coordinate system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 (2) write down </a:t>
            </a:r>
            <a:r>
              <a:rPr lang="en-GB" sz="1600" dirty="0" smtClean="0"/>
              <a:t>the </a:t>
            </a:r>
            <a:r>
              <a:rPr lang="en-GB" sz="1600" dirty="0" err="1" smtClean="0"/>
              <a:t>Lagrangian</a:t>
            </a:r>
            <a:r>
              <a:rPr lang="en-GB" sz="1600" dirty="0" smtClean="0"/>
              <a:t>, </a:t>
            </a:r>
            <a:r>
              <a:rPr lang="en-GB" sz="1600" dirty="0"/>
              <a:t>including </a:t>
            </a:r>
            <a:r>
              <a:rPr lang="en-GB" sz="1600" dirty="0" smtClean="0"/>
              <a:t>Lorentz-violating </a:t>
            </a:r>
            <a:r>
              <a:rPr lang="en-GB" sz="1600" dirty="0"/>
              <a:t>terms under the formalism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 (3) write down the observables using this </a:t>
            </a:r>
            <a:r>
              <a:rPr lang="en-GB" sz="1600" dirty="0" err="1" smtClean="0">
                <a:solidFill>
                  <a:srgbClr val="FF0000"/>
                </a:solidFill>
              </a:rPr>
              <a:t>Lagrangian</a:t>
            </a:r>
            <a:endParaRPr lang="en-GB" sz="1600" dirty="0" smtClean="0">
              <a:solidFill>
                <a:srgbClr val="FF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Various physics </a:t>
            </a:r>
            <a:r>
              <a:rPr lang="en-GB" sz="1600" dirty="0" smtClean="0"/>
              <a:t>are </a:t>
            </a:r>
            <a:r>
              <a:rPr lang="en-GB" sz="1600" dirty="0"/>
              <a:t>predicted under SME, but among them, the smoking gun of Lorentz violation is the </a:t>
            </a:r>
            <a:r>
              <a:rPr lang="en-GB" sz="1600" dirty="0">
                <a:solidFill>
                  <a:srgbClr val="FF0000"/>
                </a:solidFill>
              </a:rPr>
              <a:t>sidereal time dependence</a:t>
            </a:r>
            <a:r>
              <a:rPr lang="en-GB" sz="1600" dirty="0"/>
              <a:t> of the </a:t>
            </a:r>
            <a:r>
              <a:rPr lang="en-GB" sz="1600" dirty="0" smtClean="0"/>
              <a:t>observables</a:t>
            </a: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solar </a:t>
            </a:r>
            <a:r>
              <a:rPr lang="en-GB" sz="1600" dirty="0"/>
              <a:t>time: </a:t>
            </a:r>
            <a:r>
              <a:rPr lang="en-GB" sz="1600" dirty="0" smtClean="0"/>
              <a:t>     </a:t>
            </a:r>
            <a:r>
              <a:rPr lang="en-GB" sz="1600" dirty="0"/>
              <a:t>24h 00m 00.0s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sidereal time: 23h 56m 04.1s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8000"/>
                </a:solidFill>
              </a:rPr>
              <a:t>Lorentz-violating neutrino oscillation </a:t>
            </a:r>
            <a:r>
              <a:rPr lang="en-GB" sz="1600" dirty="0">
                <a:solidFill>
                  <a:srgbClr val="008000"/>
                </a:solidFill>
              </a:rPr>
              <a:t>probability for </a:t>
            </a:r>
            <a:r>
              <a:rPr lang="en-GB" sz="1600" dirty="0" smtClean="0">
                <a:solidFill>
                  <a:srgbClr val="008000"/>
                </a:solidFill>
              </a:rPr>
              <a:t>short-baseline experiments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FF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Sidereal variation analysis for </a:t>
            </a:r>
            <a:r>
              <a:rPr lang="en-GB" sz="1600" dirty="0" smtClean="0">
                <a:solidFill>
                  <a:srgbClr val="FF0000"/>
                </a:solidFill>
              </a:rPr>
              <a:t>short baseline neutrino oscillation </a:t>
            </a:r>
            <a:r>
              <a:rPr lang="en-GB" sz="1600" dirty="0">
                <a:solidFill>
                  <a:srgbClr val="FF0000"/>
                </a:solidFill>
              </a:rPr>
              <a:t>is </a:t>
            </a:r>
            <a:r>
              <a:rPr lang="en-GB" sz="1600" dirty="0" smtClean="0">
                <a:solidFill>
                  <a:srgbClr val="FF0000"/>
                </a:solidFill>
              </a:rPr>
              <a:t>5-parameter </a:t>
            </a:r>
            <a:r>
              <a:rPr lang="en-GB" sz="1600" dirty="0">
                <a:solidFill>
                  <a:srgbClr val="FF0000"/>
                </a:solidFill>
              </a:rPr>
              <a:t>fitting </a:t>
            </a:r>
            <a:r>
              <a:rPr lang="en-GB" sz="1600" dirty="0" smtClean="0">
                <a:solidFill>
                  <a:srgbClr val="FF0000"/>
                </a:solidFill>
              </a:rPr>
              <a:t>problem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3</a:t>
            </a:r>
            <a:r>
              <a:rPr lang="en-US" sz="2400" dirty="0" smtClean="0">
                <a:solidFill>
                  <a:srgbClr val="000090"/>
                </a:solidFill>
              </a:rPr>
              <a:t>. Test of Lorentz violation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0" name="Rectangle 17"/>
          <p:cNvSpPr>
            <a:spLocks noChangeArrowheads="1"/>
          </p:cNvSpPr>
          <p:nvPr/>
        </p:nvSpPr>
        <p:spPr bwMode="auto">
          <a:xfrm>
            <a:off x="7140382" y="1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PRD70(2004)076002</a:t>
            </a:r>
          </a:p>
        </p:txBody>
      </p:sp>
      <p:graphicFrame>
        <p:nvGraphicFramePr>
          <p:cNvPr id="3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877078"/>
              </p:ext>
            </p:extLst>
          </p:nvPr>
        </p:nvGraphicFramePr>
        <p:xfrm>
          <a:off x="310529" y="4705883"/>
          <a:ext cx="850582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9037" name="Equation" r:id="rId3" imgW="9372600" imgH="723900" progId="Equation.3">
                  <p:embed/>
                </p:oleObj>
              </mc:Choice>
              <mc:Fallback>
                <p:oleObj name="Equation" r:id="rId3" imgW="9372600" imgH="723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29" y="4705883"/>
                        <a:ext cx="8505825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Oval 3"/>
          <p:cNvSpPr/>
          <p:nvPr/>
        </p:nvSpPr>
        <p:spPr>
          <a:xfrm>
            <a:off x="1649604" y="4788556"/>
            <a:ext cx="554735" cy="554771"/>
          </a:xfrm>
          <a:prstGeom prst="ellipse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327532" y="4780367"/>
            <a:ext cx="554735" cy="55477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845763" y="4780364"/>
            <a:ext cx="554735" cy="55477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466173" y="4765764"/>
            <a:ext cx="554735" cy="55477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144975" y="4765765"/>
            <a:ext cx="554735" cy="55477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63483" y="4207885"/>
            <a:ext cx="58258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time independent amplitude              </a:t>
            </a:r>
            <a:r>
              <a:rPr lang="en-GB" sz="1400" dirty="0" smtClean="0">
                <a:solidFill>
                  <a:srgbClr val="FF0000"/>
                </a:solidFill>
              </a:rPr>
              <a:t>sidereal time dependent amplitude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897777" y="4481971"/>
            <a:ext cx="29196" cy="2481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5"/>
          <p:cNvGrpSpPr>
            <a:grpSpLocks/>
          </p:cNvGrpSpPr>
          <p:nvPr/>
        </p:nvGrpSpPr>
        <p:grpSpPr bwMode="auto">
          <a:xfrm>
            <a:off x="5521767" y="3051037"/>
            <a:ext cx="3459970" cy="911234"/>
            <a:chOff x="3617" y="2386"/>
            <a:chExt cx="2402" cy="633"/>
          </a:xfrm>
        </p:grpSpPr>
        <p:sp>
          <p:nvSpPr>
            <p:cNvPr id="29" name="AutoShape 6"/>
            <p:cNvSpPr>
              <a:spLocks noChangeArrowheads="1"/>
            </p:cNvSpPr>
            <p:nvPr/>
          </p:nvSpPr>
          <p:spPr bwMode="auto">
            <a:xfrm>
              <a:off x="3617" y="2403"/>
              <a:ext cx="2402" cy="616"/>
            </a:xfrm>
            <a:prstGeom prst="roundRect">
              <a:avLst>
                <a:gd name="adj" fmla="val 148"/>
              </a:avLst>
            </a:prstGeom>
            <a:noFill/>
            <a:ln w="9525">
              <a:solidFill>
                <a:srgbClr val="8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6" name="Text Box 7"/>
            <p:cNvSpPr txBox="1">
              <a:spLocks noChangeArrowheads="1"/>
            </p:cNvSpPr>
            <p:nvPr/>
          </p:nvSpPr>
          <p:spPr bwMode="auto">
            <a:xfrm>
              <a:off x="3657" y="2518"/>
              <a:ext cx="1192" cy="4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827841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</a:tabLst>
              </a:pPr>
              <a:r>
                <a:rPr lang="en-GB" sz="1500" dirty="0">
                  <a:solidFill>
                    <a:srgbClr val="800080"/>
                  </a:solidFill>
                </a:rPr>
                <a:t>sidereal frequency</a:t>
              </a:r>
            </a:p>
            <a:p>
              <a:pPr defTabSz="827841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</a:tabLst>
              </a:pPr>
              <a:endParaRPr lang="en-GB" sz="1500" dirty="0" smtClean="0">
                <a:solidFill>
                  <a:srgbClr val="800080"/>
                </a:solidFill>
              </a:endParaRPr>
            </a:p>
            <a:p>
              <a:pPr defTabSz="827841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</a:tabLst>
              </a:pPr>
              <a:r>
                <a:rPr lang="en-GB" sz="1500" dirty="0" smtClean="0">
                  <a:solidFill>
                    <a:srgbClr val="800080"/>
                  </a:solidFill>
                </a:rPr>
                <a:t>sidereal </a:t>
              </a:r>
              <a:r>
                <a:rPr lang="en-GB" sz="1500" dirty="0">
                  <a:solidFill>
                    <a:srgbClr val="800080"/>
                  </a:solidFill>
                </a:rPr>
                <a:t>time </a:t>
              </a:r>
              <a:endParaRPr lang="en-GB" sz="1500" i="1" baseline="-33000" dirty="0">
                <a:solidFill>
                  <a:srgbClr val="800080"/>
                </a:solidFill>
                <a:latin typeface="Math B" charset="2"/>
              </a:endParaRPr>
            </a:p>
          </p:txBody>
        </p:sp>
        <p:graphicFrame>
          <p:nvGraphicFramePr>
            <p:cNvPr id="37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38170553"/>
                </p:ext>
              </p:extLst>
            </p:nvPr>
          </p:nvGraphicFramePr>
          <p:xfrm>
            <a:off x="4781" y="2386"/>
            <a:ext cx="1192" cy="6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39038" name="Equation" r:id="rId5" imgW="1892300" imgH="1003300" progId="Equation.3">
                    <p:embed/>
                  </p:oleObj>
                </mc:Choice>
                <mc:Fallback>
                  <p:oleObj name="Equation" r:id="rId5" imgW="1892300" imgH="10033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1" y="2386"/>
                          <a:ext cx="1192" cy="63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31" name="Straight Arrow Connector 30"/>
          <p:cNvCxnSpPr/>
          <p:nvPr/>
        </p:nvCxnSpPr>
        <p:spPr>
          <a:xfrm flipH="1">
            <a:off x="2785959" y="4509593"/>
            <a:ext cx="1235529" cy="2941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159460" y="4525873"/>
            <a:ext cx="399311" cy="2512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356556" y="4477033"/>
            <a:ext cx="317067" cy="2674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463687" y="4477033"/>
            <a:ext cx="740381" cy="3326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7306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68" name="Text Box 12"/>
          <p:cNvSpPr txBox="1">
            <a:spLocks noChangeArrowheads="1"/>
          </p:cNvSpPr>
          <p:nvPr/>
        </p:nvSpPr>
        <p:spPr bwMode="auto">
          <a:xfrm>
            <a:off x="5245100" y="472076"/>
            <a:ext cx="3564689" cy="21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500" dirty="0">
                <a:solidFill>
                  <a:srgbClr val="000000"/>
                </a:solidFill>
              </a:rPr>
              <a:t>The latest meeting was in </a:t>
            </a:r>
            <a:r>
              <a:rPr lang="en-GB" sz="1500" dirty="0" smtClean="0">
                <a:solidFill>
                  <a:srgbClr val="000000"/>
                </a:solidFill>
              </a:rPr>
              <a:t>June 2013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" y="1066705"/>
            <a:ext cx="4724687" cy="23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http://www.physics.indiana.edu/~kostelec/faq.html</a:t>
            </a: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3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Modern tests of Lorentz violation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pic>
        <p:nvPicPr>
          <p:cNvPr id="3" name="Picture 2" descr="cptpage1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6" r="40889" b="27331"/>
          <a:stretch/>
        </p:blipFill>
        <p:spPr>
          <a:xfrm>
            <a:off x="0" y="1356548"/>
            <a:ext cx="9144000" cy="5501452"/>
          </a:xfrm>
          <a:prstGeom prst="rect">
            <a:avLst/>
          </a:prstGeom>
        </p:spPr>
      </p:pic>
      <p:pic>
        <p:nvPicPr>
          <p:cNvPr id="4" name="Picture 3" descr="cptlogo13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88" y="1450374"/>
            <a:ext cx="1356231" cy="1932629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8527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 Box 12"/>
          <p:cNvSpPr txBox="1">
            <a:spLocks noChangeArrowheads="1"/>
          </p:cNvSpPr>
          <p:nvPr/>
        </p:nvSpPr>
        <p:spPr bwMode="auto">
          <a:xfrm>
            <a:off x="5245100" y="472076"/>
            <a:ext cx="3564689" cy="217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500" dirty="0">
                <a:solidFill>
                  <a:srgbClr val="000000"/>
                </a:solidFill>
              </a:rPr>
              <a:t>The latest meeting was in </a:t>
            </a:r>
            <a:r>
              <a:rPr lang="en-GB" sz="1500" dirty="0" smtClean="0">
                <a:solidFill>
                  <a:srgbClr val="000000"/>
                </a:solidFill>
              </a:rPr>
              <a:t>June 2013</a:t>
            </a:r>
          </a:p>
        </p:txBody>
      </p:sp>
      <p:pic>
        <p:nvPicPr>
          <p:cNvPr id="96" name="Picture 95" descr="cptpage13.png"/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66" r="40889" b="27331"/>
          <a:stretch/>
        </p:blipFill>
        <p:spPr>
          <a:xfrm>
            <a:off x="0" y="1356548"/>
            <a:ext cx="9144000" cy="5501452"/>
          </a:xfrm>
          <a:prstGeom prst="rect">
            <a:avLst/>
          </a:prstGeom>
        </p:spPr>
      </p:pic>
      <p:sp>
        <p:nvSpPr>
          <p:cNvPr id="103" name="Rectangle 102"/>
          <p:cNvSpPr/>
          <p:nvPr/>
        </p:nvSpPr>
        <p:spPr>
          <a:xfrm>
            <a:off x="1765880" y="1343513"/>
            <a:ext cx="7188200" cy="5447634"/>
          </a:xfrm>
          <a:prstGeom prst="rect">
            <a:avLst/>
          </a:prstGeom>
          <a:solidFill>
            <a:schemeClr val="tx2">
              <a:lumMod val="40000"/>
              <a:lumOff val="60000"/>
              <a:alpha val="70000"/>
            </a:schemeClr>
          </a:solidFill>
        </p:spPr>
        <p:txBody>
          <a:bodyPr wrap="square" lIns="91430" tIns="45715" rIns="91430" bIns="45715">
            <a:spAutoFit/>
          </a:bodyPr>
          <a:lstStyle/>
          <a:p>
            <a:r>
              <a:rPr lang="en-US" sz="1200" dirty="0" smtClean="0"/>
              <a:t>Topics: </a:t>
            </a:r>
            <a:endParaRPr lang="en-US" sz="1200" dirty="0"/>
          </a:p>
          <a:p>
            <a:r>
              <a:rPr lang="en-US" sz="1200" dirty="0"/>
              <a:t>experimental and observational searches for CPT and Lorentz violation involving </a:t>
            </a:r>
          </a:p>
          <a:p>
            <a:pPr lvl="1"/>
            <a:r>
              <a:rPr lang="en-US" sz="1200" dirty="0"/>
              <a:t>accelerator and collider experiments </a:t>
            </a:r>
          </a:p>
          <a:p>
            <a:pPr lvl="1"/>
            <a:r>
              <a:rPr lang="en-US" sz="1200" dirty="0"/>
              <a:t>atomic, nuclear, and particle decays </a:t>
            </a:r>
          </a:p>
          <a:p>
            <a:pPr lvl="1"/>
            <a:r>
              <a:rPr lang="en-US" sz="1200" dirty="0"/>
              <a:t>birefringence, dispersion, and anisotropy in cosmological sources </a:t>
            </a:r>
          </a:p>
          <a:p>
            <a:pPr lvl="1"/>
            <a:r>
              <a:rPr lang="en-US" sz="1200" dirty="0"/>
              <a:t>clock-comparison measurements </a:t>
            </a:r>
          </a:p>
          <a:p>
            <a:pPr lvl="1"/>
            <a:r>
              <a:rPr lang="en-US" sz="1200" dirty="0"/>
              <a:t>CMB polarization </a:t>
            </a:r>
          </a:p>
          <a:p>
            <a:pPr lvl="1"/>
            <a:r>
              <a:rPr lang="en-US" sz="1200" dirty="0"/>
              <a:t>electromagnetic resonant cavities and lasers </a:t>
            </a:r>
          </a:p>
          <a:p>
            <a:pPr lvl="1"/>
            <a:r>
              <a:rPr lang="en-US" sz="1200" dirty="0"/>
              <a:t>tests of the equivalence principle </a:t>
            </a:r>
          </a:p>
          <a:p>
            <a:pPr lvl="1"/>
            <a:r>
              <a:rPr lang="en-US" sz="1200" dirty="0"/>
              <a:t>gauge and Higgs particles </a:t>
            </a:r>
          </a:p>
          <a:p>
            <a:pPr lvl="1"/>
            <a:r>
              <a:rPr lang="en-US" sz="1200" dirty="0"/>
              <a:t>high-energy astrophysical observations </a:t>
            </a:r>
          </a:p>
          <a:p>
            <a:pPr lvl="1"/>
            <a:r>
              <a:rPr lang="en-US" sz="1200" dirty="0"/>
              <a:t>laboratory and gravimetric tests of gravity </a:t>
            </a:r>
          </a:p>
          <a:p>
            <a:pPr lvl="1"/>
            <a:r>
              <a:rPr lang="en-US" sz="1200" dirty="0"/>
              <a:t>matter interferometry </a:t>
            </a:r>
          </a:p>
          <a:p>
            <a:pPr lvl="1"/>
            <a:r>
              <a:rPr lang="en-US" sz="1200" dirty="0"/>
              <a:t>neutrino oscillations and propagation, neutrino-antineutrino mixing </a:t>
            </a:r>
          </a:p>
          <a:p>
            <a:pPr lvl="1"/>
            <a:r>
              <a:rPr lang="en-US" sz="1200" dirty="0"/>
              <a:t>oscillations and decays of K, B, D mesons </a:t>
            </a:r>
          </a:p>
          <a:p>
            <a:pPr lvl="1"/>
            <a:r>
              <a:rPr lang="en-US" sz="1200" dirty="0"/>
              <a:t>particle-antiparticle comparisons </a:t>
            </a:r>
          </a:p>
          <a:p>
            <a:pPr lvl="1"/>
            <a:r>
              <a:rPr lang="en-US" sz="1200" dirty="0"/>
              <a:t>post-</a:t>
            </a:r>
            <a:r>
              <a:rPr lang="en-US" sz="1200" dirty="0" err="1"/>
              <a:t>newtonian</a:t>
            </a:r>
            <a:r>
              <a:rPr lang="en-US" sz="1200" dirty="0"/>
              <a:t> gravity in the solar system and beyond </a:t>
            </a:r>
          </a:p>
          <a:p>
            <a:pPr lvl="1"/>
            <a:r>
              <a:rPr lang="en-US" sz="1200" dirty="0"/>
              <a:t>second- and third-generation particles </a:t>
            </a:r>
          </a:p>
          <a:p>
            <a:pPr lvl="1"/>
            <a:r>
              <a:rPr lang="en-US" sz="1200" dirty="0"/>
              <a:t>sidereal and annual time variations, compass asymmetries </a:t>
            </a:r>
          </a:p>
          <a:p>
            <a:pPr lvl="1"/>
            <a:r>
              <a:rPr lang="en-US" sz="1200" dirty="0"/>
              <a:t>space-based missions </a:t>
            </a:r>
          </a:p>
          <a:p>
            <a:pPr lvl="1"/>
            <a:r>
              <a:rPr lang="en-US" sz="1200" dirty="0"/>
              <a:t>spectroscopy of hydrogen and </a:t>
            </a:r>
            <a:r>
              <a:rPr lang="en-US" sz="1200" dirty="0" err="1"/>
              <a:t>antihydrogen</a:t>
            </a:r>
            <a:r>
              <a:rPr lang="en-US" sz="1200" dirty="0"/>
              <a:t> </a:t>
            </a:r>
          </a:p>
          <a:p>
            <a:pPr lvl="1"/>
            <a:r>
              <a:rPr lang="en-US" sz="1200" dirty="0"/>
              <a:t>spin-polarized matter </a:t>
            </a:r>
          </a:p>
          <a:p>
            <a:pPr lvl="1"/>
            <a:r>
              <a:rPr lang="en-US" sz="1200" dirty="0"/>
              <a:t>time-of-flight measurements </a:t>
            </a:r>
          </a:p>
          <a:p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theoretical and phenomenological studies of CPT and Lorentz violation involving </a:t>
            </a:r>
          </a:p>
          <a:p>
            <a:pPr lvl="1"/>
            <a:r>
              <a:rPr lang="en-US" sz="1200" dirty="0"/>
              <a:t>physical effects at the level of the Standard Model, General Relativity, and beyond </a:t>
            </a:r>
          </a:p>
          <a:p>
            <a:pPr lvl="1"/>
            <a:r>
              <a:rPr lang="en-US" sz="1200" dirty="0"/>
              <a:t>origins and mechanisms for violations </a:t>
            </a:r>
          </a:p>
          <a:p>
            <a:pPr lvl="1"/>
            <a:r>
              <a:rPr lang="en-US" sz="1200" dirty="0"/>
              <a:t>classical and quantum field theory, particle physics, classical and quantum gravity, string theory </a:t>
            </a:r>
          </a:p>
          <a:p>
            <a:pPr lvl="1"/>
            <a:r>
              <a:rPr lang="en-US" sz="1200" dirty="0"/>
              <a:t>mathematical foundations, </a:t>
            </a:r>
            <a:r>
              <a:rPr lang="en-US" sz="1200" dirty="0" err="1"/>
              <a:t>Finsler</a:t>
            </a:r>
            <a:r>
              <a:rPr lang="en-US" sz="1200" dirty="0"/>
              <a:t> </a:t>
            </a:r>
            <a:r>
              <a:rPr lang="en-US" sz="1200" dirty="0" smtClean="0"/>
              <a:t>geometry</a:t>
            </a:r>
            <a:endParaRPr lang="en-US" sz="1200" dirty="0"/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" y="1066705"/>
            <a:ext cx="4724687" cy="23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http://www.physics.indiana.edu/~kostelec/faq.html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3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Modern tests of Lorentz violation</a:t>
            </a:r>
          </a:p>
        </p:txBody>
      </p:sp>
      <p:sp>
        <p:nvSpPr>
          <p:cNvPr id="85" name="5-Point Star 84"/>
          <p:cNvSpPr/>
          <p:nvPr/>
        </p:nvSpPr>
        <p:spPr>
          <a:xfrm>
            <a:off x="2094295" y="2110010"/>
            <a:ext cx="177800" cy="1778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sp>
        <p:nvSpPr>
          <p:cNvPr id="86" name="5-Point Star 85"/>
          <p:cNvSpPr/>
          <p:nvPr/>
        </p:nvSpPr>
        <p:spPr>
          <a:xfrm>
            <a:off x="2094295" y="2324700"/>
            <a:ext cx="177800" cy="1778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sp>
        <p:nvSpPr>
          <p:cNvPr id="87" name="5-Point Star 86"/>
          <p:cNvSpPr/>
          <p:nvPr/>
        </p:nvSpPr>
        <p:spPr>
          <a:xfrm>
            <a:off x="2105785" y="1753220"/>
            <a:ext cx="177800" cy="1778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sp>
        <p:nvSpPr>
          <p:cNvPr id="88" name="5-Point Star 87"/>
          <p:cNvSpPr/>
          <p:nvPr/>
        </p:nvSpPr>
        <p:spPr>
          <a:xfrm>
            <a:off x="2105785" y="2659140"/>
            <a:ext cx="177800" cy="1778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sp>
        <p:nvSpPr>
          <p:cNvPr id="89" name="5-Point Star 88"/>
          <p:cNvSpPr/>
          <p:nvPr/>
        </p:nvSpPr>
        <p:spPr>
          <a:xfrm>
            <a:off x="2131185" y="3975105"/>
            <a:ext cx="177800" cy="1778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sp>
        <p:nvSpPr>
          <p:cNvPr id="90" name="5-Point Star 89"/>
          <p:cNvSpPr/>
          <p:nvPr/>
        </p:nvSpPr>
        <p:spPr>
          <a:xfrm>
            <a:off x="2119090" y="4142625"/>
            <a:ext cx="177800" cy="1778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sp>
        <p:nvSpPr>
          <p:cNvPr id="91" name="5-Point Star 90"/>
          <p:cNvSpPr/>
          <p:nvPr/>
        </p:nvSpPr>
        <p:spPr>
          <a:xfrm>
            <a:off x="2119090" y="5232405"/>
            <a:ext cx="177800" cy="1778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sp>
        <p:nvSpPr>
          <p:cNvPr id="92" name="5-Point Star 91"/>
          <p:cNvSpPr/>
          <p:nvPr/>
        </p:nvSpPr>
        <p:spPr>
          <a:xfrm>
            <a:off x="2029585" y="3694495"/>
            <a:ext cx="292100" cy="2921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7023100" y="4105962"/>
            <a:ext cx="2120900" cy="2752038"/>
            <a:chOff x="6807200" y="2082800"/>
            <a:chExt cx="2120900" cy="2752038"/>
          </a:xfrm>
        </p:grpSpPr>
        <p:sp>
          <p:nvSpPr>
            <p:cNvPr id="12" name="Rectangle 11"/>
            <p:cNvSpPr/>
            <p:nvPr/>
          </p:nvSpPr>
          <p:spPr>
            <a:xfrm>
              <a:off x="6807200" y="2082800"/>
              <a:ext cx="2120900" cy="27178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4" name="Picture 18" descr="Romalis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878930" y="2806700"/>
              <a:ext cx="1971217" cy="1568776"/>
            </a:xfrm>
            <a:prstGeom prst="rect">
              <a:avLst/>
            </a:prstGeom>
            <a:noFill/>
          </p:spPr>
        </p:pic>
        <p:sp>
          <p:nvSpPr>
            <p:cNvPr id="70" name="Rectangle 11"/>
            <p:cNvSpPr>
              <a:spLocks noChangeArrowheads="1"/>
            </p:cNvSpPr>
            <p:nvPr/>
          </p:nvSpPr>
          <p:spPr bwMode="auto">
            <a:xfrm>
              <a:off x="6842923" y="2122753"/>
              <a:ext cx="1958177" cy="68734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</a:rPr>
                <a:t>Double gas</a:t>
              </a:r>
              <a:r>
                <a:rPr lang="en-GB" sz="1400" dirty="0" smtClean="0">
                  <a:solidFill>
                    <a:srgbClr val="000000"/>
                  </a:solidFill>
                </a:rPr>
                <a:t> maser</a:t>
              </a: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</a:rPr>
                <a:t>b</a:t>
              </a:r>
              <a:r>
                <a:rPr lang="en-GB" sz="1400" baseline="-25000" dirty="0">
                  <a:solidFill>
                    <a:srgbClr val="000000"/>
                  </a:solidFill>
                </a:rPr>
                <a:t>n</a:t>
              </a:r>
              <a:r>
                <a:rPr lang="en-GB" sz="1400" dirty="0">
                  <a:solidFill>
                    <a:srgbClr val="000000"/>
                  </a:solidFill>
                </a:rPr>
                <a:t>(rotation)&lt;10</a:t>
              </a:r>
              <a:r>
                <a:rPr lang="en-GB" sz="1400" baseline="30000" dirty="0">
                  <a:solidFill>
                    <a:srgbClr val="000000"/>
                  </a:solidFill>
                </a:rPr>
                <a:t>-</a:t>
              </a:r>
              <a:r>
                <a:rPr lang="en-GB" sz="1400" baseline="30000" dirty="0" smtClean="0">
                  <a:solidFill>
                    <a:srgbClr val="000000"/>
                  </a:solidFill>
                </a:rPr>
                <a:t>33</a:t>
              </a:r>
              <a:r>
                <a:rPr lang="en-GB" sz="1400" dirty="0" smtClean="0">
                  <a:solidFill>
                    <a:srgbClr val="000000"/>
                  </a:solidFill>
                </a:rPr>
                <a:t>GeV</a:t>
              </a:r>
              <a:endParaRPr lang="en-GB" sz="1400" dirty="0">
                <a:solidFill>
                  <a:srgbClr val="000000"/>
                </a:solidFill>
              </a:endParaRP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</a:rPr>
                <a:t>b</a:t>
              </a:r>
              <a:r>
                <a:rPr lang="en-GB" sz="1400" baseline="-25000" dirty="0">
                  <a:solidFill>
                    <a:srgbClr val="000000"/>
                  </a:solidFill>
                </a:rPr>
                <a:t>n</a:t>
              </a:r>
              <a:r>
                <a:rPr lang="en-GB" sz="1400" dirty="0">
                  <a:solidFill>
                    <a:srgbClr val="000000"/>
                  </a:solidFill>
                </a:rPr>
                <a:t>(boost)&lt;10</a:t>
              </a:r>
              <a:r>
                <a:rPr lang="en-GB" sz="1400" baseline="30000" dirty="0">
                  <a:solidFill>
                    <a:srgbClr val="000000"/>
                  </a:solidFill>
                </a:rPr>
                <a:t>-27</a:t>
              </a:r>
              <a:r>
                <a:rPr lang="en-GB" sz="1400" dirty="0">
                  <a:solidFill>
                    <a:srgbClr val="000000"/>
                  </a:solidFill>
                </a:rPr>
                <a:t>GeV</a:t>
              </a:r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auto">
            <a:xfrm>
              <a:off x="6845300" y="4320203"/>
              <a:ext cx="1955800" cy="514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/>
              <a:r>
                <a:rPr lang="en-GB" sz="1400" dirty="0" smtClean="0">
                  <a:solidFill>
                    <a:srgbClr val="000090"/>
                  </a:solidFill>
                </a:rPr>
                <a:t>PRL105(2010)151604</a:t>
              </a:r>
            </a:p>
            <a:p>
              <a:pPr defTabSz="829280"/>
              <a:r>
                <a:rPr lang="en-US" sz="1400" dirty="0" smtClean="0">
                  <a:solidFill>
                    <a:srgbClr val="000090"/>
                  </a:solidFill>
                </a:rPr>
                <a:t>PRL107(2010)171604</a:t>
              </a:r>
              <a:endParaRPr lang="en-GB" sz="1400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502401" y="0"/>
            <a:ext cx="2641599" cy="2177143"/>
            <a:chOff x="3365501" y="177800"/>
            <a:chExt cx="2641599" cy="2177143"/>
          </a:xfrm>
        </p:grpSpPr>
        <p:sp>
          <p:nvSpPr>
            <p:cNvPr id="54" name="Rectangle 53"/>
            <p:cNvSpPr/>
            <p:nvPr/>
          </p:nvSpPr>
          <p:spPr>
            <a:xfrm>
              <a:off x="3479194" y="177800"/>
              <a:ext cx="2439005" cy="2177143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5" name="Picture 3"/>
            <p:cNvPicPr>
              <a:picLocks noChangeAspect="1" noChangeArrowheads="1"/>
            </p:cNvPicPr>
            <p:nvPr/>
          </p:nvPicPr>
          <p:blipFill rotWithShape="1">
            <a:blip r:embed="rId5"/>
            <a:srcRect l="11815" b="16303"/>
            <a:stretch/>
          </p:blipFill>
          <p:spPr bwMode="auto">
            <a:xfrm>
              <a:off x="3672720" y="652041"/>
              <a:ext cx="2067247" cy="1412616"/>
            </a:xfrm>
            <a:prstGeom prst="rect">
              <a:avLst/>
            </a:prstGeom>
            <a:noFill/>
          </p:spPr>
        </p:pic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3365501" y="186533"/>
              <a:ext cx="2641599" cy="486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>
                  <a:solidFill>
                    <a:srgbClr val="000000"/>
                  </a:solidFill>
                </a:rPr>
                <a:t>Tevatron and LEP</a:t>
              </a: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>
                  <a:solidFill>
                    <a:srgbClr val="000000"/>
                  </a:solidFill>
                </a:rPr>
                <a:t>-5.8x10</a:t>
              </a:r>
              <a:r>
                <a:rPr lang="en-GB" sz="1400" baseline="30000" dirty="0" smtClean="0">
                  <a:solidFill>
                    <a:srgbClr val="000000"/>
                  </a:solidFill>
                </a:rPr>
                <a:t>-12</a:t>
              </a:r>
              <a:r>
                <a:rPr lang="en-GB" sz="1400" dirty="0" smtClean="0">
                  <a:solidFill>
                    <a:srgbClr val="000000"/>
                  </a:solidFill>
                </a:rPr>
                <a:t>&lt;</a:t>
              </a:r>
              <a:r>
                <a:rPr lang="en-GB" sz="14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k</a:t>
              </a:r>
              <a:r>
                <a:rPr lang="en-GB" sz="1400" baseline="-25000" dirty="0" smtClean="0">
                  <a:solidFill>
                    <a:srgbClr val="000000"/>
                  </a:solidFill>
                </a:rPr>
                <a:t>tr</a:t>
              </a:r>
              <a:r>
                <a:rPr lang="en-GB" sz="1400" dirty="0" smtClean="0">
                  <a:solidFill>
                    <a:srgbClr val="000000"/>
                  </a:solidFill>
                </a:rPr>
                <a:t>-4/3c</a:t>
              </a:r>
              <a:r>
                <a:rPr lang="en-GB" sz="1400" baseline="-25000" dirty="0" smtClean="0">
                  <a:solidFill>
                    <a:srgbClr val="000000"/>
                  </a:solidFill>
                </a:rPr>
                <a:t>e</a:t>
              </a:r>
              <a:r>
                <a:rPr lang="en-GB" sz="1400" baseline="30000" dirty="0" smtClean="0">
                  <a:solidFill>
                    <a:srgbClr val="000000"/>
                  </a:solidFill>
                </a:rPr>
                <a:t>00</a:t>
              </a:r>
              <a:r>
                <a:rPr lang="en-GB" sz="1400" dirty="0" smtClean="0">
                  <a:solidFill>
                    <a:srgbClr val="000000"/>
                  </a:solidFill>
                </a:rPr>
                <a:t>&lt;1.2x10</a:t>
              </a:r>
              <a:r>
                <a:rPr lang="en-GB" sz="1400" baseline="30000" dirty="0" smtClean="0">
                  <a:solidFill>
                    <a:srgbClr val="000000"/>
                  </a:solidFill>
                </a:rPr>
                <a:t>-11</a:t>
              </a:r>
            </a:p>
          </p:txBody>
        </p:sp>
        <p:sp>
          <p:nvSpPr>
            <p:cNvPr id="61" name="Rectangle 10"/>
            <p:cNvSpPr>
              <a:spLocks noChangeArrowheads="1"/>
            </p:cNvSpPr>
            <p:nvPr/>
          </p:nvSpPr>
          <p:spPr bwMode="auto">
            <a:xfrm>
              <a:off x="3773551" y="2048351"/>
              <a:ext cx="1934364" cy="299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36" tIns="41469" rIns="82936" bIns="41469">
              <a:spAutoFit/>
            </a:bodyPr>
            <a:lstStyle/>
            <a:p>
              <a:pPr defTabSz="829280"/>
              <a:r>
                <a:rPr lang="en-US" sz="1400" dirty="0" smtClean="0">
                  <a:solidFill>
                    <a:srgbClr val="000090"/>
                  </a:solidFill>
                </a:rPr>
                <a:t>PRL102(2009)170402</a:t>
              </a:r>
              <a:endParaRPr lang="en-GB" sz="1400" dirty="0" smtClean="0">
                <a:solidFill>
                  <a:srgbClr val="000090"/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375331" y="4352581"/>
            <a:ext cx="2413000" cy="2505419"/>
            <a:chOff x="3479800" y="3209581"/>
            <a:chExt cx="2413000" cy="2505419"/>
          </a:xfrm>
        </p:grpSpPr>
        <p:sp>
          <p:nvSpPr>
            <p:cNvPr id="52" name="Rectangle 51"/>
            <p:cNvSpPr/>
            <p:nvPr/>
          </p:nvSpPr>
          <p:spPr>
            <a:xfrm>
              <a:off x="3479800" y="3251200"/>
              <a:ext cx="2413000" cy="24638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3" name="Picture 14" descr="Peters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10001" y="3661727"/>
              <a:ext cx="2331999" cy="1750238"/>
            </a:xfrm>
            <a:prstGeom prst="rect">
              <a:avLst/>
            </a:prstGeom>
            <a:noFill/>
          </p:spPr>
        </p:pic>
        <p:sp>
          <p:nvSpPr>
            <p:cNvPr id="67" name="Rectangle 7"/>
            <p:cNvSpPr>
              <a:spLocks noChangeArrowheads="1"/>
            </p:cNvSpPr>
            <p:nvPr/>
          </p:nvSpPr>
          <p:spPr bwMode="auto">
            <a:xfrm>
              <a:off x="3479800" y="3209581"/>
              <a:ext cx="2360400" cy="501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36" tIns="41469" rIns="82936" bIns="41469">
              <a:spAutoFit/>
            </a:bodyPr>
            <a:lstStyle/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</a:rPr>
                <a:t>Cryogenic optical resonator</a:t>
              </a: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GB" sz="1400" dirty="0">
                  <a:solidFill>
                    <a:srgbClr val="000000"/>
                  </a:solidFill>
                </a:rPr>
                <a:t>c/c&lt;10</a:t>
              </a:r>
              <a:r>
                <a:rPr lang="en-GB" sz="1400" baseline="30000" dirty="0">
                  <a:solidFill>
                    <a:srgbClr val="000000"/>
                  </a:solidFill>
                </a:rPr>
                <a:t>-</a:t>
              </a:r>
              <a:r>
                <a:rPr lang="en-GB" sz="1400" baseline="30000" dirty="0" smtClean="0">
                  <a:solidFill>
                    <a:srgbClr val="000000"/>
                  </a:solidFill>
                </a:rPr>
                <a:t>16</a:t>
              </a:r>
              <a:endParaRPr lang="en-GB" sz="14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6" name="Rectangle 10"/>
            <p:cNvSpPr>
              <a:spLocks noChangeArrowheads="1"/>
            </p:cNvSpPr>
            <p:nvPr/>
          </p:nvSpPr>
          <p:spPr bwMode="auto">
            <a:xfrm>
              <a:off x="3513675" y="5397501"/>
              <a:ext cx="1834515" cy="299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36" tIns="41469" rIns="82936" bIns="41469">
              <a:spAutoFit/>
            </a:bodyPr>
            <a:lstStyle/>
            <a:p>
              <a:pPr defTabSz="829280"/>
              <a:r>
                <a:rPr lang="en-GB" sz="1400" dirty="0" smtClean="0">
                  <a:solidFill>
                    <a:srgbClr val="000090"/>
                  </a:solidFill>
                </a:rPr>
                <a:t>PRL99</a:t>
              </a:r>
              <a:r>
                <a:rPr lang="en-GB" sz="1400" dirty="0">
                  <a:solidFill>
                    <a:srgbClr val="000090"/>
                  </a:solidFill>
                </a:rPr>
                <a:t>(2007)050401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131234" y="2497666"/>
            <a:ext cx="2044700" cy="4257817"/>
            <a:chOff x="127000" y="2603500"/>
            <a:chExt cx="2044700" cy="4257817"/>
          </a:xfrm>
        </p:grpSpPr>
        <p:sp>
          <p:nvSpPr>
            <p:cNvPr id="50" name="Rectangle 49"/>
            <p:cNvSpPr/>
            <p:nvPr/>
          </p:nvSpPr>
          <p:spPr>
            <a:xfrm>
              <a:off x="190500" y="2603500"/>
              <a:ext cx="1854200" cy="42545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6" name="Picture 27" descr="KTeV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54001" y="3920717"/>
              <a:ext cx="1727354" cy="2505483"/>
            </a:xfrm>
            <a:prstGeom prst="rect">
              <a:avLst/>
            </a:prstGeom>
            <a:noFill/>
          </p:spPr>
        </p:pic>
        <p:sp>
          <p:nvSpPr>
            <p:cNvPr id="77" name="Rectangle 6"/>
            <p:cNvSpPr>
              <a:spLocks noChangeArrowheads="1"/>
            </p:cNvSpPr>
            <p:nvPr/>
          </p:nvSpPr>
          <p:spPr bwMode="auto">
            <a:xfrm>
              <a:off x="127000" y="2612234"/>
              <a:ext cx="1930400" cy="1317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>
                  <a:solidFill>
                    <a:srgbClr val="000000"/>
                  </a:solidFill>
                </a:rPr>
                <a:t>KTeV/KLOE </a:t>
              </a:r>
              <a:r>
                <a:rPr lang="en-GB" sz="1400" dirty="0">
                  <a:solidFill>
                    <a:srgbClr val="000000"/>
                  </a:solidFill>
                </a:rPr>
                <a:t>(strange)</a:t>
              </a: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GB" sz="1400" dirty="0">
                  <a:solidFill>
                    <a:srgbClr val="000000"/>
                  </a:solidFill>
                </a:rPr>
                <a:t>a</a:t>
              </a:r>
              <a:r>
                <a:rPr lang="en-GB" sz="1400" baseline="-25000" dirty="0">
                  <a:solidFill>
                    <a:srgbClr val="000000"/>
                  </a:solidFill>
                </a:rPr>
                <a:t>K</a:t>
              </a:r>
              <a:r>
                <a:rPr lang="en-GB" sz="1400" dirty="0">
                  <a:solidFill>
                    <a:srgbClr val="000000"/>
                  </a:solidFill>
                </a:rPr>
                <a:t>&lt;10</a:t>
              </a:r>
              <a:r>
                <a:rPr lang="en-GB" sz="1400" baseline="30000" dirty="0">
                  <a:solidFill>
                    <a:srgbClr val="000000"/>
                  </a:solidFill>
                </a:rPr>
                <a:t>-22</a:t>
              </a:r>
              <a:r>
                <a:rPr lang="en-GB" sz="1400" dirty="0">
                  <a:solidFill>
                    <a:srgbClr val="000000"/>
                  </a:solidFill>
                </a:rPr>
                <a:t> GeV</a:t>
              </a: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</a:rPr>
                <a:t>FOCUS (charm)</a:t>
              </a: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GB" sz="1400" dirty="0">
                  <a:solidFill>
                    <a:srgbClr val="000000"/>
                  </a:solidFill>
                </a:rPr>
                <a:t>a</a:t>
              </a:r>
              <a:r>
                <a:rPr lang="en-GB" sz="1400" baseline="-25000" dirty="0">
                  <a:solidFill>
                    <a:srgbClr val="000000"/>
                  </a:solidFill>
                </a:rPr>
                <a:t>D</a:t>
              </a:r>
              <a:r>
                <a:rPr lang="en-GB" sz="1400" dirty="0">
                  <a:solidFill>
                    <a:srgbClr val="000000"/>
                  </a:solidFill>
                </a:rPr>
                <a:t>&lt;10</a:t>
              </a:r>
              <a:r>
                <a:rPr lang="en-GB" sz="1400" baseline="30000" dirty="0">
                  <a:solidFill>
                    <a:srgbClr val="000000"/>
                  </a:solidFill>
                </a:rPr>
                <a:t>-16</a:t>
              </a:r>
              <a:r>
                <a:rPr lang="en-GB" sz="1400" dirty="0">
                  <a:solidFill>
                    <a:srgbClr val="000000"/>
                  </a:solidFill>
                </a:rPr>
                <a:t> GeV</a:t>
              </a: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</a:rPr>
                <a:t>BaBar/Belle (bottom)</a:t>
              </a: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en-GB" sz="1400" dirty="0">
                  <a:solidFill>
                    <a:srgbClr val="000000"/>
                  </a:solidFill>
                </a:rPr>
                <a:t>m</a:t>
              </a:r>
              <a:r>
                <a:rPr lang="en-GB" sz="1400" baseline="-25000" dirty="0">
                  <a:solidFill>
                    <a:srgbClr val="000000"/>
                  </a:solidFill>
                </a:rPr>
                <a:t>B</a:t>
              </a:r>
              <a:r>
                <a:rPr lang="en-GB" sz="1400" dirty="0">
                  <a:solidFill>
                    <a:srgbClr val="000000"/>
                  </a:solidFill>
                </a:rPr>
                <a:t>/m</a:t>
              </a:r>
              <a:r>
                <a:rPr lang="en-GB" sz="1400" baseline="-25000" dirty="0">
                  <a:solidFill>
                    <a:srgbClr val="000000"/>
                  </a:solidFill>
                </a:rPr>
                <a:t>B</a:t>
              </a:r>
              <a:r>
                <a:rPr lang="en-GB" sz="1400" dirty="0">
                  <a:solidFill>
                    <a:srgbClr val="000000"/>
                  </a:solidFill>
                </a:rPr>
                <a:t>&lt;10</a:t>
              </a:r>
              <a:r>
                <a:rPr lang="en-GB" sz="1400" baseline="30000" dirty="0">
                  <a:solidFill>
                    <a:srgbClr val="000000"/>
                  </a:solidFill>
                </a:rPr>
                <a:t>-14</a:t>
              </a:r>
            </a:p>
          </p:txBody>
        </p:sp>
        <p:sp>
          <p:nvSpPr>
            <p:cNvPr id="80" name="Rectangle 10"/>
            <p:cNvSpPr>
              <a:spLocks noChangeArrowheads="1"/>
            </p:cNvSpPr>
            <p:nvPr/>
          </p:nvSpPr>
          <p:spPr bwMode="auto">
            <a:xfrm>
              <a:off x="185425" y="6346682"/>
              <a:ext cx="1986275" cy="514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/>
              <a:r>
                <a:rPr lang="en-GB" sz="1400" dirty="0" smtClean="0">
                  <a:solidFill>
                    <a:srgbClr val="000090"/>
                  </a:solidFill>
                </a:rPr>
                <a:t>PLB556(2003)7</a:t>
              </a:r>
            </a:p>
            <a:p>
              <a:pPr defTabSz="829280"/>
              <a:r>
                <a:rPr lang="en-GB" sz="1400" dirty="0" smtClean="0">
                  <a:solidFill>
                    <a:srgbClr val="000090"/>
                  </a:solidFill>
                </a:rPr>
                <a:t>PRL100(2008)131802</a:t>
              </a:r>
            </a:p>
          </p:txBody>
        </p:sp>
      </p:grpSp>
      <p:sp>
        <p:nvSpPr>
          <p:cNvPr id="94" name="Date Placeholder 9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11/27/13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786871" y="2152952"/>
            <a:ext cx="2357129" cy="1912092"/>
            <a:chOff x="6452458" y="0"/>
            <a:chExt cx="2357129" cy="1912092"/>
          </a:xfrm>
        </p:grpSpPr>
        <p:sp>
          <p:nvSpPr>
            <p:cNvPr id="20" name="Rectangle 19"/>
            <p:cNvSpPr/>
            <p:nvPr/>
          </p:nvSpPr>
          <p:spPr>
            <a:xfrm>
              <a:off x="6477001" y="0"/>
              <a:ext cx="2332586" cy="18923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6472074" y="28074"/>
              <a:ext cx="2296978" cy="486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/>
                <a:t>GRB </a:t>
              </a:r>
              <a:r>
                <a:rPr lang="en-GB" sz="1400" dirty="0"/>
                <a:t>vacuum birefringence</a:t>
              </a: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>
                  <a:latin typeface="Symbol" pitchFamily="18" charset="2"/>
                </a:rPr>
                <a:t>k</a:t>
              </a:r>
              <a:r>
                <a:rPr lang="en-GB" sz="1400" baseline="-25000" dirty="0" smtClean="0"/>
                <a:t>e+</a:t>
              </a:r>
              <a:r>
                <a:rPr lang="en-GB" sz="1400" dirty="0" smtClean="0"/>
                <a:t>, </a:t>
              </a:r>
              <a:r>
                <a:rPr lang="en-GB" sz="1400" dirty="0" smtClean="0">
                  <a:latin typeface="Symbol" charset="2"/>
                  <a:cs typeface="Symbol" charset="2"/>
                </a:rPr>
                <a:t>k</a:t>
              </a:r>
              <a:r>
                <a:rPr lang="en-GB" sz="1400" baseline="-25000" dirty="0" smtClean="0"/>
                <a:t>o</a:t>
              </a:r>
              <a:r>
                <a:rPr lang="en-GB" sz="1400" baseline="-25000" dirty="0"/>
                <a:t>-</a:t>
              </a:r>
              <a:r>
                <a:rPr lang="en-GB" sz="1400" dirty="0" smtClean="0"/>
                <a:t>&lt;</a:t>
              </a:r>
              <a:r>
                <a:rPr lang="en-GB" sz="1400" dirty="0"/>
                <a:t>10</a:t>
              </a:r>
              <a:r>
                <a:rPr lang="en-GB" sz="1400" baseline="30000" dirty="0"/>
                <a:t>-</a:t>
              </a:r>
              <a:r>
                <a:rPr lang="en-GB" sz="1400" baseline="30000" dirty="0" smtClean="0"/>
                <a:t>37</a:t>
              </a:r>
              <a:endParaRPr lang="en-GB" sz="1400" dirty="0"/>
            </a:p>
          </p:txBody>
        </p:sp>
        <p:sp>
          <p:nvSpPr>
            <p:cNvPr id="47" name="Rectangle 9"/>
            <p:cNvSpPr>
              <a:spLocks noChangeArrowheads="1"/>
            </p:cNvSpPr>
            <p:nvPr/>
          </p:nvSpPr>
          <p:spPr bwMode="auto">
            <a:xfrm>
              <a:off x="6452458" y="1612900"/>
              <a:ext cx="1823786" cy="299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/>
              <a:r>
                <a:rPr lang="en-GB" sz="1400" dirty="0" smtClean="0">
                  <a:solidFill>
                    <a:srgbClr val="000090"/>
                  </a:solidFill>
                </a:rPr>
                <a:t>PRL97</a:t>
              </a:r>
              <a:r>
                <a:rPr lang="en-GB" sz="1400" dirty="0">
                  <a:solidFill>
                    <a:srgbClr val="000090"/>
                  </a:solidFill>
                </a:rPr>
                <a:t>(2006)</a:t>
              </a:r>
              <a:r>
                <a:rPr lang="en-GB" sz="1400" dirty="0" smtClean="0">
                  <a:solidFill>
                    <a:srgbClr val="000090"/>
                  </a:solidFill>
                </a:rPr>
                <a:t>140401</a:t>
              </a:r>
              <a:endParaRPr lang="en-GB" sz="1400" dirty="0">
                <a:solidFill>
                  <a:srgbClr val="000090"/>
                </a:solidFill>
              </a:endParaRPr>
            </a:p>
          </p:txBody>
        </p:sp>
        <p:pic>
          <p:nvPicPr>
            <p:cNvPr id="2" name="Picture 1" descr="Cartoon_CGRO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4289" y="486358"/>
              <a:ext cx="1483561" cy="1162627"/>
            </a:xfrm>
            <a:prstGeom prst="rect">
              <a:avLst/>
            </a:prstGeom>
          </p:spPr>
        </p:pic>
      </p:grpSp>
      <p:sp>
        <p:nvSpPr>
          <p:cNvPr id="56" name="5-Point Star 55"/>
          <p:cNvSpPr/>
          <p:nvPr/>
        </p:nvSpPr>
        <p:spPr>
          <a:xfrm>
            <a:off x="2107980" y="2876695"/>
            <a:ext cx="177800" cy="1778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-106944" y="101217"/>
            <a:ext cx="2253509" cy="2252317"/>
            <a:chOff x="4331413" y="2460018"/>
            <a:chExt cx="2253509" cy="2252317"/>
          </a:xfrm>
        </p:grpSpPr>
        <p:grpSp>
          <p:nvGrpSpPr>
            <p:cNvPr id="57" name="Group 56"/>
            <p:cNvGrpSpPr/>
            <p:nvPr/>
          </p:nvGrpSpPr>
          <p:grpSpPr>
            <a:xfrm>
              <a:off x="4331413" y="2460018"/>
              <a:ext cx="2253509" cy="2252317"/>
              <a:chOff x="6568709" y="-1"/>
              <a:chExt cx="2253509" cy="2252317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6724630" y="-1"/>
                <a:ext cx="2097588" cy="2252317"/>
              </a:xfrm>
              <a:prstGeom prst="rect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Rectangle 7"/>
              <p:cNvSpPr>
                <a:spLocks noChangeArrowheads="1"/>
              </p:cNvSpPr>
              <p:nvPr/>
            </p:nvSpPr>
            <p:spPr bwMode="auto">
              <a:xfrm>
                <a:off x="6568709" y="14268"/>
                <a:ext cx="2115462" cy="4869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82936" tIns="41469" rIns="82936" bIns="41469">
                <a:spAutoFit/>
              </a:bodyPr>
              <a:lstStyle/>
              <a:p>
                <a:pPr algn="ctr" defTabSz="829280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</a:pPr>
                <a:r>
                  <a:rPr lang="en-GB" sz="1400" dirty="0" smtClean="0"/>
                  <a:t>Atomic Interferometer</a:t>
                </a:r>
                <a:endParaRPr lang="en-GB" sz="1400" dirty="0"/>
              </a:p>
              <a:p>
                <a:pPr algn="ctr" defTabSz="829280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</a:pPr>
                <a:r>
                  <a:rPr lang="en-GB" sz="1400" dirty="0" smtClean="0">
                    <a:latin typeface="Arial"/>
                    <a:cs typeface="Arial"/>
                  </a:rPr>
                  <a:t>(a,c)</a:t>
                </a:r>
                <a:r>
                  <a:rPr lang="en-GB" sz="1400" baseline="30000" dirty="0" smtClean="0">
                    <a:latin typeface="Arial"/>
                    <a:cs typeface="Arial"/>
                  </a:rPr>
                  <a:t>n,p,e</a:t>
                </a:r>
                <a:r>
                  <a:rPr lang="en-GB" sz="1400" dirty="0" smtClean="0">
                    <a:latin typeface="Arial"/>
                    <a:cs typeface="Arial"/>
                  </a:rPr>
                  <a:t> </a:t>
                </a:r>
                <a:r>
                  <a:rPr lang="en-GB" sz="1400" dirty="0" smtClean="0"/>
                  <a:t>&lt;</a:t>
                </a:r>
                <a:r>
                  <a:rPr lang="en-GB" sz="1400" dirty="0"/>
                  <a:t>10</a:t>
                </a:r>
                <a:r>
                  <a:rPr lang="en-GB" sz="1400" baseline="30000" dirty="0" smtClean="0"/>
                  <a:t>-</a:t>
                </a:r>
                <a:r>
                  <a:rPr lang="en-GB" sz="1400" baseline="30000" dirty="0"/>
                  <a:t>6</a:t>
                </a:r>
                <a:endParaRPr lang="en-GB" sz="1400" dirty="0"/>
              </a:p>
            </p:txBody>
          </p:sp>
          <p:sp>
            <p:nvSpPr>
              <p:cNvPr id="71" name="Rectangle 9"/>
              <p:cNvSpPr>
                <a:spLocks noChangeArrowheads="1"/>
              </p:cNvSpPr>
              <p:nvPr/>
            </p:nvSpPr>
            <p:spPr bwMode="auto">
              <a:xfrm>
                <a:off x="6835706" y="1928099"/>
                <a:ext cx="1970737" cy="299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lIns="82936" tIns="41469" rIns="82936" bIns="41469">
                <a:spAutoFit/>
              </a:bodyPr>
              <a:lstStyle/>
              <a:p>
                <a:pPr defTabSz="829280"/>
                <a:r>
                  <a:rPr lang="en-GB" sz="1400" dirty="0" smtClean="0">
                    <a:solidFill>
                      <a:srgbClr val="000090"/>
                    </a:solidFill>
                  </a:rPr>
                  <a:t>PRL106(2011)151102</a:t>
                </a:r>
                <a:endParaRPr lang="en-GB" sz="1400" dirty="0">
                  <a:solidFill>
                    <a:srgbClr val="000090"/>
                  </a:solidFill>
                </a:endParaRP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>
              <a:off x="4571893" y="2945201"/>
              <a:ext cx="1932806" cy="1449605"/>
              <a:chOff x="11689077" y="1400368"/>
              <a:chExt cx="1932806" cy="1449605"/>
            </a:xfrm>
          </p:grpSpPr>
          <p:pic>
            <p:nvPicPr>
              <p:cNvPr id="79" name="Picture 78" descr="IMG_7546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689077" y="1400368"/>
                <a:ext cx="1932806" cy="1449605"/>
              </a:xfrm>
              <a:prstGeom prst="rect">
                <a:avLst/>
              </a:prstGeom>
            </p:spPr>
          </p:pic>
          <p:sp>
            <p:nvSpPr>
              <p:cNvPr id="97" name="Rectangle 96"/>
              <p:cNvSpPr/>
              <p:nvPr/>
            </p:nvSpPr>
            <p:spPr>
              <a:xfrm>
                <a:off x="12431881" y="1492117"/>
                <a:ext cx="1122828" cy="307766"/>
              </a:xfrm>
              <a:prstGeom prst="rect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none" lIns="91430" tIns="45715" rIns="91430" bIns="45715">
                <a:spAutoFit/>
              </a:bodyPr>
              <a:lstStyle/>
              <a:p>
                <a:r>
                  <a:rPr lang="en-GB" sz="1400" dirty="0" smtClean="0"/>
                  <a:t>Steven Chu</a:t>
                </a:r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2129599" y="0"/>
            <a:ext cx="2514288" cy="2248464"/>
            <a:chOff x="-1" y="0"/>
            <a:chExt cx="2514288" cy="2248464"/>
          </a:xfrm>
        </p:grpSpPr>
        <p:sp>
          <p:nvSpPr>
            <p:cNvPr id="53" name="Rectangle 52"/>
            <p:cNvSpPr/>
            <p:nvPr/>
          </p:nvSpPr>
          <p:spPr>
            <a:xfrm>
              <a:off x="63500" y="17727"/>
              <a:ext cx="2361888" cy="2230174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62" name="Picture 61" descr="alpha.jp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9662" y="474927"/>
              <a:ext cx="2269219" cy="1511300"/>
            </a:xfrm>
            <a:prstGeom prst="rect">
              <a:avLst/>
            </a:prstGeom>
          </p:spPr>
        </p:pic>
        <p:grpSp>
          <p:nvGrpSpPr>
            <p:cNvPr id="48" name="Group 47"/>
            <p:cNvGrpSpPr/>
            <p:nvPr/>
          </p:nvGrpSpPr>
          <p:grpSpPr>
            <a:xfrm>
              <a:off x="-1" y="0"/>
              <a:ext cx="2514288" cy="501478"/>
              <a:chOff x="-1" y="0"/>
              <a:chExt cx="2514288" cy="501478"/>
            </a:xfrm>
          </p:grpSpPr>
          <p:sp>
            <p:nvSpPr>
              <p:cNvPr id="60" name="Rectangle 9"/>
              <p:cNvSpPr>
                <a:spLocks noChangeArrowheads="1"/>
              </p:cNvSpPr>
              <p:nvPr/>
            </p:nvSpPr>
            <p:spPr bwMode="auto">
              <a:xfrm>
                <a:off x="-1" y="0"/>
                <a:ext cx="2514288" cy="5014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82936" tIns="41469" rIns="82936" bIns="41469">
                <a:spAutoFit/>
              </a:bodyPr>
              <a:lstStyle/>
              <a:p>
                <a:pPr algn="ctr" defTabSz="829280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</a:pPr>
                <a:r>
                  <a:rPr lang="en-GB" sz="1400" dirty="0">
                    <a:solidFill>
                      <a:srgbClr val="000000"/>
                    </a:solidFill>
                  </a:rPr>
                  <a:t>CERN Antiproton Decelerator</a:t>
                </a:r>
              </a:p>
              <a:p>
                <a:pPr algn="ctr" defTabSz="829280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</a:pPr>
                <a:r>
                  <a:rPr lang="en-GB" sz="1400" dirty="0">
                    <a:solidFill>
                      <a:srgbClr val="000000"/>
                    </a:solidFill>
                  </a:rPr>
                  <a:t>(M</a:t>
                </a:r>
                <a:r>
                  <a:rPr lang="en-GB" sz="1400" baseline="-25000" dirty="0">
                    <a:solidFill>
                      <a:srgbClr val="000000"/>
                    </a:solidFill>
                  </a:rPr>
                  <a:t>p</a:t>
                </a:r>
                <a:r>
                  <a:rPr lang="en-GB" sz="1400" dirty="0">
                    <a:solidFill>
                      <a:srgbClr val="000000"/>
                    </a:solidFill>
                  </a:rPr>
                  <a:t>-</a:t>
                </a:r>
                <a:r>
                  <a:rPr lang="en-GB" sz="1400" dirty="0" smtClean="0">
                    <a:solidFill>
                      <a:srgbClr val="000000"/>
                    </a:solidFill>
                  </a:rPr>
                  <a:t>M</a:t>
                </a:r>
                <a:r>
                  <a:rPr lang="en-GB" sz="1400" baseline="-25000" dirty="0" smtClean="0">
                    <a:solidFill>
                      <a:srgbClr val="000000"/>
                    </a:solidFill>
                  </a:rPr>
                  <a:t>p</a:t>
                </a:r>
                <a:r>
                  <a:rPr lang="en-GB" sz="1400" dirty="0">
                    <a:solidFill>
                      <a:srgbClr val="000000"/>
                    </a:solidFill>
                  </a:rPr>
                  <a:t>)/M</a:t>
                </a:r>
                <a:r>
                  <a:rPr lang="en-GB" sz="1400" baseline="-25000" dirty="0">
                    <a:solidFill>
                      <a:srgbClr val="000000"/>
                    </a:solidFill>
                  </a:rPr>
                  <a:t>p</a:t>
                </a:r>
                <a:r>
                  <a:rPr lang="en-GB" sz="1400" dirty="0">
                    <a:solidFill>
                      <a:srgbClr val="000000"/>
                    </a:solidFill>
                  </a:rPr>
                  <a:t>&lt;10</a:t>
                </a:r>
                <a:r>
                  <a:rPr lang="en-GB" sz="1400" baseline="30000" dirty="0">
                    <a:solidFill>
                      <a:srgbClr val="000000"/>
                    </a:solidFill>
                  </a:rPr>
                  <a:t>-8</a:t>
                </a:r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>
                <a:off x="920750" y="260350"/>
                <a:ext cx="209550" cy="1588"/>
              </a:xfrm>
              <a:prstGeom prst="line">
                <a:avLst/>
              </a:prstGeom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2" name="Rectangle 12"/>
            <p:cNvSpPr>
              <a:spLocks noChangeArrowheads="1"/>
            </p:cNvSpPr>
            <p:nvPr/>
          </p:nvSpPr>
          <p:spPr bwMode="auto">
            <a:xfrm>
              <a:off x="24201" y="1949272"/>
              <a:ext cx="1824433" cy="299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36" tIns="41469" rIns="82936" bIns="41469">
              <a:spAutoFit/>
            </a:bodyPr>
            <a:lstStyle/>
            <a:p>
              <a:pPr defTabSz="829280"/>
              <a:r>
                <a:rPr lang="en-GB" sz="1400" dirty="0" smtClean="0">
                  <a:solidFill>
                    <a:srgbClr val="000090"/>
                  </a:solidFill>
                </a:rPr>
                <a:t>Nature419</a:t>
              </a:r>
              <a:r>
                <a:rPr lang="en-GB" sz="1400" dirty="0">
                  <a:solidFill>
                    <a:srgbClr val="000090"/>
                  </a:solidFill>
                </a:rPr>
                <a:t>(2002)456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375466" y="0"/>
            <a:ext cx="2208623" cy="2209800"/>
            <a:chOff x="4065177" y="4648200"/>
            <a:chExt cx="2208623" cy="2209800"/>
          </a:xfrm>
        </p:grpSpPr>
        <p:sp>
          <p:nvSpPr>
            <p:cNvPr id="51" name="Rectangle 50"/>
            <p:cNvSpPr/>
            <p:nvPr/>
          </p:nvSpPr>
          <p:spPr>
            <a:xfrm>
              <a:off x="4102100" y="4648200"/>
              <a:ext cx="2171700" cy="2209800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3" name="Picture 13" descr="Heckel1"/>
            <p:cNvPicPr>
              <a:picLocks noChangeAspect="1" noChangeArrowheads="1"/>
            </p:cNvPicPr>
            <p:nvPr/>
          </p:nvPicPr>
          <p:blipFill>
            <a:blip r:embed="rId11"/>
            <a:srcRect l="3672" t="5041" r="3672" b="5041"/>
            <a:stretch>
              <a:fillRect/>
            </a:stretch>
          </p:blipFill>
          <p:spPr bwMode="auto">
            <a:xfrm>
              <a:off x="4165601" y="5143500"/>
              <a:ext cx="2019300" cy="1426167"/>
            </a:xfrm>
            <a:prstGeom prst="rect">
              <a:avLst/>
            </a:prstGeom>
            <a:noFill/>
          </p:spPr>
        </p:pic>
        <p:sp>
          <p:nvSpPr>
            <p:cNvPr id="74" name="Rectangle 7"/>
            <p:cNvSpPr>
              <a:spLocks noChangeArrowheads="1"/>
            </p:cNvSpPr>
            <p:nvPr/>
          </p:nvSpPr>
          <p:spPr bwMode="auto">
            <a:xfrm>
              <a:off x="4134744" y="4688914"/>
              <a:ext cx="1954001" cy="4869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82936" tIns="41469" rIns="82936" bIns="41469">
              <a:spAutoFit/>
            </a:bodyPr>
            <a:lstStyle/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>
                  <a:solidFill>
                    <a:srgbClr val="000000"/>
                  </a:solidFill>
                </a:rPr>
                <a:t>Spin torsion pendulum</a:t>
              </a:r>
              <a:endParaRPr lang="en-GB" sz="1400" dirty="0">
                <a:solidFill>
                  <a:srgbClr val="000000"/>
                </a:solidFill>
              </a:endParaRPr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0000"/>
                  </a:solidFill>
                </a:rPr>
                <a:t>b</a:t>
              </a:r>
              <a:r>
                <a:rPr lang="en-GB" sz="1400" baseline="-25000" dirty="0">
                  <a:solidFill>
                    <a:srgbClr val="000000"/>
                  </a:solidFill>
                </a:rPr>
                <a:t>e</a:t>
              </a:r>
              <a:r>
                <a:rPr lang="en-GB" sz="1400" dirty="0">
                  <a:solidFill>
                    <a:srgbClr val="000000"/>
                  </a:solidFill>
                </a:rPr>
                <a:t>&lt;10</a:t>
              </a:r>
              <a:r>
                <a:rPr lang="en-GB" sz="1400" baseline="30000" dirty="0">
                  <a:solidFill>
                    <a:srgbClr val="000000"/>
                  </a:solidFill>
                </a:rPr>
                <a:t>-30</a:t>
              </a:r>
              <a:r>
                <a:rPr lang="en-GB" sz="1400" dirty="0">
                  <a:solidFill>
                    <a:srgbClr val="000000"/>
                  </a:solidFill>
                </a:rPr>
                <a:t> GeV</a:t>
              </a:r>
            </a:p>
          </p:txBody>
        </p:sp>
        <p:sp>
          <p:nvSpPr>
            <p:cNvPr id="84" name="Rectangle 10"/>
            <p:cNvSpPr>
              <a:spLocks noChangeArrowheads="1"/>
            </p:cNvSpPr>
            <p:nvPr/>
          </p:nvSpPr>
          <p:spPr bwMode="auto">
            <a:xfrm>
              <a:off x="4065177" y="6546108"/>
              <a:ext cx="1834515" cy="299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36" tIns="41469" rIns="82936" bIns="41469">
              <a:spAutoFit/>
            </a:bodyPr>
            <a:lstStyle/>
            <a:p>
              <a:pPr defTabSz="829280"/>
              <a:r>
                <a:rPr lang="en-GB" sz="1400" dirty="0" smtClean="0">
                  <a:solidFill>
                    <a:srgbClr val="000090"/>
                  </a:solidFill>
                </a:rPr>
                <a:t>PRL97</a:t>
              </a:r>
              <a:r>
                <a:rPr lang="en-GB" sz="1400" dirty="0">
                  <a:solidFill>
                    <a:srgbClr val="000090"/>
                  </a:solidFill>
                </a:rPr>
                <a:t>(2006)021603</a:t>
              </a:r>
            </a:p>
          </p:txBody>
        </p:sp>
      </p:grpSp>
      <p:sp>
        <p:nvSpPr>
          <p:cNvPr id="123" name="5-Point Star 122"/>
          <p:cNvSpPr/>
          <p:nvPr/>
        </p:nvSpPr>
        <p:spPr>
          <a:xfrm>
            <a:off x="2138445" y="5433185"/>
            <a:ext cx="177800" cy="177800"/>
          </a:xfrm>
          <a:prstGeom prst="star5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389638" y="2002971"/>
            <a:ext cx="2115462" cy="2273405"/>
            <a:chOff x="-609600" y="3127828"/>
            <a:chExt cx="2115462" cy="2273405"/>
          </a:xfrm>
        </p:grpSpPr>
        <p:sp>
          <p:nvSpPr>
            <p:cNvPr id="117" name="Rectangle 116"/>
            <p:cNvSpPr/>
            <p:nvPr/>
          </p:nvSpPr>
          <p:spPr>
            <a:xfrm>
              <a:off x="-453679" y="3127828"/>
              <a:ext cx="1929298" cy="2252317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8" name="Rectangle 7"/>
            <p:cNvSpPr>
              <a:spLocks noChangeArrowheads="1"/>
            </p:cNvSpPr>
            <p:nvPr/>
          </p:nvSpPr>
          <p:spPr bwMode="auto">
            <a:xfrm>
              <a:off x="-609600" y="3142097"/>
              <a:ext cx="2115462" cy="486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/>
                <a:t>Neutrino TOF</a:t>
              </a:r>
              <a:endParaRPr lang="en-GB" sz="1400" dirty="0"/>
            </a:p>
            <a:p>
              <a:pPr algn="ctr"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>
                  <a:latin typeface="Arial"/>
                  <a:cs typeface="Arial"/>
                </a:rPr>
                <a:t>(v-c)/c </a:t>
              </a:r>
              <a:r>
                <a:rPr lang="en-GB" sz="1400" dirty="0" smtClean="0"/>
                <a:t>&lt;</a:t>
              </a:r>
              <a:r>
                <a:rPr lang="en-GB" sz="1400" dirty="0"/>
                <a:t>10</a:t>
              </a:r>
              <a:r>
                <a:rPr lang="en-GB" sz="1400" baseline="30000" dirty="0" smtClean="0"/>
                <a:t>-</a:t>
              </a:r>
              <a:r>
                <a:rPr lang="en-GB" sz="1400" baseline="30000" dirty="0"/>
                <a:t>5</a:t>
              </a:r>
              <a:endParaRPr lang="en-GB" sz="1400" dirty="0"/>
            </a:p>
          </p:txBody>
        </p:sp>
        <p:sp>
          <p:nvSpPr>
            <p:cNvPr id="119" name="Rectangle 9"/>
            <p:cNvSpPr>
              <a:spLocks noChangeArrowheads="1"/>
            </p:cNvSpPr>
            <p:nvPr/>
          </p:nvSpPr>
          <p:spPr bwMode="auto">
            <a:xfrm>
              <a:off x="-403078" y="4886598"/>
              <a:ext cx="1842411" cy="514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/>
              <a:r>
                <a:rPr lang="en-GB" sz="1400" dirty="0" smtClean="0">
                  <a:solidFill>
                    <a:srgbClr val="000090"/>
                  </a:solidFill>
                </a:rPr>
                <a:t>PRD76(2007)072005</a:t>
              </a:r>
            </a:p>
            <a:p>
              <a:pPr defTabSz="829280"/>
              <a:r>
                <a:rPr lang="en-GB" sz="1400" dirty="0" smtClean="0">
                  <a:solidFill>
                    <a:srgbClr val="000090"/>
                  </a:solidFill>
                </a:rPr>
                <a:t>JHEP11(2012)049</a:t>
              </a:r>
              <a:endParaRPr lang="en-GB" sz="1400" dirty="0">
                <a:solidFill>
                  <a:srgbClr val="000090"/>
                </a:solidFill>
              </a:endParaRPr>
            </a:p>
          </p:txBody>
        </p:sp>
        <p:pic>
          <p:nvPicPr>
            <p:cNvPr id="6" name="Picture 5" descr="icarus.pn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11238" y="3585394"/>
              <a:ext cx="1774887" cy="1330714"/>
            </a:xfrm>
            <a:prstGeom prst="rect">
              <a:avLst/>
            </a:prstGeom>
          </p:spPr>
        </p:pic>
      </p:grpSp>
      <p:sp>
        <p:nvSpPr>
          <p:cNvPr id="122" name="Rectangle 121"/>
          <p:cNvSpPr/>
          <p:nvPr/>
        </p:nvSpPr>
        <p:spPr>
          <a:xfrm>
            <a:off x="1124854" y="4213379"/>
            <a:ext cx="6405384" cy="575747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defTabSz="914225">
              <a:lnSpc>
                <a:spcPct val="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1600" dirty="0" smtClean="0"/>
              <a:t>Test of Lorentz invariance with neutrino oscillation is very interesting, because neutrinos are the least known standard model particles!</a:t>
            </a:r>
            <a:endParaRPr lang="en-GB" sz="1600" dirty="0"/>
          </a:p>
        </p:txBody>
      </p:sp>
      <p:sp>
        <p:nvSpPr>
          <p:cNvPr id="104" name="Rectangle 17"/>
          <p:cNvSpPr>
            <a:spLocks noChangeArrowheads="1"/>
          </p:cNvSpPr>
          <p:nvPr/>
        </p:nvSpPr>
        <p:spPr bwMode="auto">
          <a:xfrm>
            <a:off x="2583950" y="2718105"/>
            <a:ext cx="2531724" cy="945512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82927" tIns="41464" rIns="82927" bIns="41464">
            <a:spAutoFit/>
          </a:bodyPr>
          <a:lstStyle/>
          <a:p>
            <a:pPr defTabSz="829280"/>
            <a:r>
              <a:rPr lang="en-GB" sz="1400" dirty="0" smtClean="0"/>
              <a:t>Limits from all these experiments &gt;50 page tables!</a:t>
            </a:r>
            <a:endParaRPr lang="en-GB" sz="1400" dirty="0"/>
          </a:p>
          <a:p>
            <a:pPr defTabSz="829280"/>
            <a:r>
              <a:rPr lang="en-GB" sz="1400" dirty="0" smtClean="0"/>
              <a:t>Rev.Mod.Phys</a:t>
            </a:r>
            <a:r>
              <a:rPr lang="en-GB" sz="1400" dirty="0"/>
              <a:t>.</a:t>
            </a:r>
            <a:r>
              <a:rPr lang="en-GB" sz="1400" dirty="0" smtClean="0"/>
              <a:t>83</a:t>
            </a:r>
            <a:r>
              <a:rPr lang="en-GB" sz="1400" dirty="0"/>
              <a:t>(</a:t>
            </a:r>
            <a:r>
              <a:rPr lang="en-GB" sz="1400" dirty="0" smtClean="0"/>
              <a:t>2011)11</a:t>
            </a:r>
          </a:p>
          <a:p>
            <a:pPr defTabSz="829280"/>
            <a:r>
              <a:rPr lang="en-GB" sz="1400" dirty="0" smtClean="0"/>
              <a:t>ArXiv</a:t>
            </a:r>
            <a:r>
              <a:rPr lang="en-GB" sz="1400" dirty="0"/>
              <a:t>:0801.0287v6</a:t>
            </a: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23099" y="4986421"/>
            <a:ext cx="8788745" cy="1379508"/>
            <a:chOff x="2281836" y="494631"/>
            <a:chExt cx="8788745" cy="1379508"/>
          </a:xfrm>
        </p:grpSpPr>
        <p:sp>
          <p:nvSpPr>
            <p:cNvPr id="107" name="Rectangle 106"/>
            <p:cNvSpPr/>
            <p:nvPr/>
          </p:nvSpPr>
          <p:spPr>
            <a:xfrm>
              <a:off x="2286948" y="494631"/>
              <a:ext cx="8783633" cy="1379508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Rectangle 9"/>
            <p:cNvSpPr>
              <a:spLocks noChangeArrowheads="1"/>
            </p:cNvSpPr>
            <p:nvPr/>
          </p:nvSpPr>
          <p:spPr bwMode="auto">
            <a:xfrm>
              <a:off x="2281836" y="1566426"/>
              <a:ext cx="8752458" cy="237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/>
              <a:r>
                <a:rPr lang="en-GB" sz="1000" dirty="0" smtClean="0">
                  <a:solidFill>
                    <a:srgbClr val="000090"/>
                  </a:solidFill>
                </a:rPr>
                <a:t>PRD72(2005)076004  PRL101(2008)151601  PRL105(2010)151601  PRD82(2010)112003  PLB718(2013)1303  PRD86(2013)112009  ArXiv:1410.4267</a:t>
              </a:r>
            </a:p>
          </p:txBody>
        </p:sp>
        <p:sp>
          <p:nvSpPr>
            <p:cNvPr id="108" name="Rectangle 7"/>
            <p:cNvSpPr>
              <a:spLocks noChangeArrowheads="1"/>
            </p:cNvSpPr>
            <p:nvPr/>
          </p:nvSpPr>
          <p:spPr bwMode="auto">
            <a:xfrm>
              <a:off x="2755240" y="510308"/>
              <a:ext cx="8190154" cy="228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</a:pPr>
              <a:r>
                <a:rPr lang="en-GB" sz="1000" dirty="0" smtClean="0"/>
                <a:t>LSND                       MINOS ND                 MINOS FD               </a:t>
              </a:r>
              <a:r>
                <a:rPr lang="en-GB" sz="1000" dirty="0" err="1" smtClean="0">
                  <a:solidFill>
                    <a:srgbClr val="000000"/>
                  </a:solidFill>
                </a:rPr>
                <a:t>IceCube</a:t>
              </a:r>
              <a:r>
                <a:rPr lang="en-GB" sz="1000" dirty="0" smtClean="0">
                  <a:solidFill>
                    <a:srgbClr val="000000"/>
                  </a:solidFill>
                </a:rPr>
                <a:t>                 </a:t>
              </a:r>
              <a:r>
                <a:rPr lang="en-GB" sz="1000" dirty="0" err="1" smtClean="0">
                  <a:solidFill>
                    <a:srgbClr val="000000"/>
                  </a:solidFill>
                </a:rPr>
                <a:t>MiniBooNE</a:t>
              </a:r>
              <a:r>
                <a:rPr lang="en-GB" sz="1000" dirty="0" smtClean="0">
                  <a:solidFill>
                    <a:srgbClr val="000000"/>
                  </a:solidFill>
                </a:rPr>
                <a:t>             Double </a:t>
              </a:r>
              <a:r>
                <a:rPr lang="en-GB" sz="1000" dirty="0" err="1" smtClean="0">
                  <a:solidFill>
                    <a:srgbClr val="000000"/>
                  </a:solidFill>
                </a:rPr>
                <a:t>Chooz</a:t>
              </a:r>
              <a:r>
                <a:rPr lang="en-GB" sz="1000" dirty="0" smtClean="0">
                  <a:solidFill>
                    <a:srgbClr val="000000"/>
                  </a:solidFill>
                </a:rPr>
                <a:t>         Super-</a:t>
              </a:r>
              <a:r>
                <a:rPr lang="en-GB" sz="1000" dirty="0" err="1" smtClean="0">
                  <a:solidFill>
                    <a:srgbClr val="000000"/>
                  </a:solidFill>
                </a:rPr>
                <a:t>Kamiokande</a:t>
              </a:r>
              <a:endParaRPr lang="en-GB" sz="1000" dirty="0">
                <a:solidFill>
                  <a:srgbClr val="000000"/>
                </a:solidFill>
              </a:endParaRPr>
            </a:p>
          </p:txBody>
        </p:sp>
        <p:pic>
          <p:nvPicPr>
            <p:cNvPr id="111" name="Picture 9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197127" y="702627"/>
              <a:ext cx="1081268" cy="909472"/>
            </a:xfrm>
            <a:prstGeom prst="rect">
              <a:avLst/>
            </a:prstGeom>
            <a:noFill/>
          </p:spPr>
        </p:pic>
        <p:pic>
          <p:nvPicPr>
            <p:cNvPr id="8" name="Picture 7" descr="icecube3.jp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2477" y="710531"/>
              <a:ext cx="1050556" cy="885248"/>
            </a:xfrm>
            <a:prstGeom prst="rect">
              <a:avLst/>
            </a:prstGeom>
          </p:spPr>
        </p:pic>
        <p:pic>
          <p:nvPicPr>
            <p:cNvPr id="9" name="Picture 8" descr="minos_fd.jpg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6641" y="708781"/>
              <a:ext cx="1170053" cy="889296"/>
            </a:xfrm>
            <a:prstGeom prst="rect">
              <a:avLst/>
            </a:prstGeom>
          </p:spPr>
        </p:pic>
        <p:pic>
          <p:nvPicPr>
            <p:cNvPr id="10" name="Picture 9" descr="minos_nd.jpg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0407" y="697015"/>
              <a:ext cx="1227088" cy="912120"/>
            </a:xfrm>
            <a:prstGeom prst="rect">
              <a:avLst/>
            </a:prstGeom>
          </p:spPr>
        </p:pic>
        <p:pic>
          <p:nvPicPr>
            <p:cNvPr id="13" name="Picture 12" descr="lsnd.jpg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4819" y="705619"/>
              <a:ext cx="1189976" cy="901876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18"/>
            <a:srcRect l="21539" t="28170" r="4536" b="6230"/>
            <a:stretch/>
          </p:blipFill>
          <p:spPr>
            <a:xfrm>
              <a:off x="8316494" y="698613"/>
              <a:ext cx="1242620" cy="922554"/>
            </a:xfrm>
            <a:prstGeom prst="rect">
              <a:avLst/>
            </a:prstGeom>
          </p:spPr>
        </p:pic>
        <p:pic>
          <p:nvPicPr>
            <p:cNvPr id="7" name="Picture 6" descr="Screen Shot 2014-11-09 at 13.16.08 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0479" y="698571"/>
              <a:ext cx="1422400" cy="937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05643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0"/>
                            </p:stCondLst>
                            <p:childTnLst>
                              <p:par>
                                <p:cTn id="84" presetID="21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1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9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2" grpId="1" animBg="1"/>
      <p:bldP spid="92" grpId="2" animBg="1"/>
      <p:bldP spid="92" grpId="3" animBg="1"/>
      <p:bldP spid="56" grpId="0" animBg="1"/>
      <p:bldP spid="123" grpId="0" animBg="1"/>
      <p:bldP spid="122" grpId="0" animBg="1"/>
      <p:bldP spid="10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4390" y="270410"/>
            <a:ext cx="8142884" cy="59777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Spontaneous Lorentz symmetry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breaking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What is Lorentz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and CPT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violation?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3. Modern test of Lorentz violation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rgbClr val="000090"/>
                </a:solidFill>
              </a:rPr>
              <a:t>4</a:t>
            </a:r>
            <a:r>
              <a:rPr lang="en-GB" sz="2200" b="1" dirty="0" smtClean="0">
                <a:solidFill>
                  <a:srgbClr val="000090"/>
                </a:solidFill>
              </a:rPr>
              <a:t>. </a:t>
            </a:r>
            <a:r>
              <a:rPr lang="en-GB" sz="2200" b="1" dirty="0">
                <a:solidFill>
                  <a:srgbClr val="000090"/>
                </a:solidFill>
              </a:rPr>
              <a:t>Lorentz </a:t>
            </a:r>
            <a:r>
              <a:rPr lang="en-GB" sz="2200" b="1" dirty="0" smtClean="0">
                <a:solidFill>
                  <a:srgbClr val="000090"/>
                </a:solidFill>
              </a:rPr>
              <a:t>violating neutrino oscillation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5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Test for Lorentz violation with MiniBooNE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6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est for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violation with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 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spectrum fit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8.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Extra-terrestrial neutrinos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Conclusion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019178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>
                <a:solidFill>
                  <a:srgbClr val="000090"/>
                </a:solidFill>
              </a:rPr>
              <a:t>4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Neutrinos</a:t>
            </a:r>
          </a:p>
        </p:txBody>
      </p:sp>
      <p:sp>
        <p:nvSpPr>
          <p:cNvPr id="365595" name="Text Box 27"/>
          <p:cNvSpPr txBox="1">
            <a:spLocks noChangeArrowheads="1"/>
          </p:cNvSpPr>
          <p:nvPr/>
        </p:nvSpPr>
        <p:spPr bwMode="auto">
          <a:xfrm>
            <a:off x="358674" y="1071024"/>
            <a:ext cx="7892245" cy="5420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baseline="0" dirty="0" smtClean="0">
                <a:solidFill>
                  <a:srgbClr val="000090"/>
                </a:solidFill>
              </a:rPr>
              <a:t>Neutrinos in the standard model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baseline="0" dirty="0" smtClean="0"/>
              <a:t>The standard model describes 6 quarks and 6 leptons and 3 types of force carriers.</a:t>
            </a:r>
          </a:p>
        </p:txBody>
      </p:sp>
      <p:sp>
        <p:nvSpPr>
          <p:cNvPr id="365601" name="Text Box 33"/>
          <p:cNvSpPr txBox="1">
            <a:spLocks noChangeArrowheads="1"/>
          </p:cNvSpPr>
          <p:nvPr/>
        </p:nvSpPr>
        <p:spPr bwMode="auto">
          <a:xfrm>
            <a:off x="4194602" y="1819589"/>
            <a:ext cx="4482693" cy="409507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N</a:t>
            </a:r>
            <a:r>
              <a:rPr lang="en-GB" sz="1600" baseline="0" dirty="0" smtClean="0"/>
              <a:t>eutrinos are special because, 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baseline="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baseline="0" dirty="0" smtClean="0"/>
              <a:t> 1. they only interact with weak nuclear force. 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baseline="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baseline="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baseline="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baseline="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baseline="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baseline="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baseline="0" dirty="0" smtClean="0"/>
              <a:t> 2. interaction eigenstate is not Hamiltonian eigenstate (propagation eigenstate). Thus propagation of neutrinos changes their species, called </a:t>
            </a:r>
            <a:r>
              <a:rPr lang="en-GB" sz="1600" baseline="0" dirty="0" smtClean="0">
                <a:solidFill>
                  <a:srgbClr val="FF0000"/>
                </a:solidFill>
              </a:rPr>
              <a:t>neutrino oscillation</a:t>
            </a:r>
            <a:r>
              <a:rPr lang="en-GB" sz="1600" baseline="0" dirty="0" smtClean="0"/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915468" y="2659426"/>
            <a:ext cx="2558351" cy="1467361"/>
            <a:chOff x="5059330" y="1793359"/>
            <a:chExt cx="2819518" cy="1618173"/>
          </a:xfrm>
        </p:grpSpPr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5513389" y="2116138"/>
              <a:ext cx="1949450" cy="1022350"/>
              <a:chOff x="3384" y="1445"/>
              <a:chExt cx="1228" cy="926"/>
            </a:xfrm>
          </p:grpSpPr>
          <p:sp>
            <p:nvSpPr>
              <p:cNvPr id="18" name="Line 27"/>
              <p:cNvSpPr>
                <a:spLocks noChangeShapeType="1"/>
              </p:cNvSpPr>
              <p:nvPr/>
            </p:nvSpPr>
            <p:spPr bwMode="auto">
              <a:xfrm>
                <a:off x="3384" y="1487"/>
                <a:ext cx="567" cy="17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Line 28"/>
              <p:cNvSpPr>
                <a:spLocks noChangeShapeType="1"/>
              </p:cNvSpPr>
              <p:nvPr/>
            </p:nvSpPr>
            <p:spPr bwMode="auto">
              <a:xfrm>
                <a:off x="3935" y="2145"/>
                <a:ext cx="677" cy="19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Line 29"/>
              <p:cNvSpPr>
                <a:spLocks noChangeShapeType="1"/>
              </p:cNvSpPr>
              <p:nvPr/>
            </p:nvSpPr>
            <p:spPr bwMode="auto">
              <a:xfrm flipV="1">
                <a:off x="3948" y="1445"/>
                <a:ext cx="504" cy="21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Line 30"/>
              <p:cNvSpPr>
                <a:spLocks noChangeShapeType="1"/>
              </p:cNvSpPr>
              <p:nvPr/>
            </p:nvSpPr>
            <p:spPr bwMode="auto">
              <a:xfrm flipV="1">
                <a:off x="3486" y="2143"/>
                <a:ext cx="440" cy="22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31"/>
              <p:cNvSpPr>
                <a:spLocks noChangeArrowheads="1"/>
              </p:cNvSpPr>
              <p:nvPr/>
            </p:nvSpPr>
            <p:spPr bwMode="auto">
              <a:xfrm>
                <a:off x="3917" y="1655"/>
                <a:ext cx="158" cy="494"/>
              </a:xfrm>
              <a:custGeom>
                <a:avLst/>
                <a:gdLst/>
                <a:ahLst/>
                <a:cxnLst>
                  <a:cxn ang="0">
                    <a:pos x="296" y="0"/>
                  </a:cxn>
                  <a:cxn ang="0">
                    <a:pos x="1095" y="627"/>
                  </a:cxn>
                  <a:cxn ang="0">
                    <a:pos x="729" y="1461"/>
                  </a:cxn>
                  <a:cxn ang="0">
                    <a:pos x="562" y="2364"/>
                  </a:cxn>
                  <a:cxn ang="0">
                    <a:pos x="1361" y="2955"/>
                  </a:cxn>
                  <a:cxn ang="0">
                    <a:pos x="528" y="3547"/>
                  </a:cxn>
                  <a:cxn ang="0">
                    <a:pos x="662" y="4381"/>
                  </a:cxn>
                  <a:cxn ang="0">
                    <a:pos x="1162" y="5284"/>
                  </a:cxn>
                  <a:cxn ang="0">
                    <a:pos x="162" y="5910"/>
                  </a:cxn>
                  <a:cxn ang="0">
                    <a:pos x="129" y="6050"/>
                  </a:cxn>
                </a:cxnLst>
                <a:rect l="0" t="0" r="r" b="b"/>
                <a:pathLst>
                  <a:path w="1866" h="6051">
                    <a:moveTo>
                      <a:pt x="296" y="0"/>
                    </a:moveTo>
                    <a:cubicBezTo>
                      <a:pt x="283" y="477"/>
                      <a:pt x="795" y="504"/>
                      <a:pt x="1095" y="627"/>
                    </a:cubicBezTo>
                    <a:cubicBezTo>
                      <a:pt x="1865" y="939"/>
                      <a:pt x="1014" y="1382"/>
                      <a:pt x="729" y="1461"/>
                    </a:cubicBezTo>
                    <a:cubicBezTo>
                      <a:pt x="359" y="1563"/>
                      <a:pt x="0" y="2158"/>
                      <a:pt x="562" y="2364"/>
                    </a:cubicBezTo>
                    <a:cubicBezTo>
                      <a:pt x="861" y="2474"/>
                      <a:pt x="1385" y="2449"/>
                      <a:pt x="1361" y="2955"/>
                    </a:cubicBezTo>
                    <a:cubicBezTo>
                      <a:pt x="1339" y="3447"/>
                      <a:pt x="843" y="3445"/>
                      <a:pt x="528" y="3547"/>
                    </a:cubicBezTo>
                    <a:cubicBezTo>
                      <a:pt x="75" y="3694"/>
                      <a:pt x="134" y="4361"/>
                      <a:pt x="662" y="4381"/>
                    </a:cubicBezTo>
                    <a:cubicBezTo>
                      <a:pt x="975" y="4393"/>
                      <a:pt x="1576" y="4945"/>
                      <a:pt x="1162" y="5284"/>
                    </a:cubicBezTo>
                    <a:cubicBezTo>
                      <a:pt x="856" y="5535"/>
                      <a:pt x="474" y="5667"/>
                      <a:pt x="162" y="5910"/>
                    </a:cubicBezTo>
                    <a:lnTo>
                      <a:pt x="129" y="605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5059330" y="1894959"/>
              <a:ext cx="486180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Symbol" charset="2"/>
                  <a:cs typeface="Symbol" charset="2"/>
                </a:rPr>
                <a:t>n</a:t>
              </a:r>
              <a:r>
                <a:rPr lang="en-GB" sz="2200" baseline="-25000" dirty="0">
                  <a:latin typeface="Symbol" charset="2"/>
                  <a:cs typeface="Symbol" charset="2"/>
                </a:rPr>
                <a:t>m</a:t>
              </a:r>
              <a:endParaRPr lang="en-US" sz="2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219926" y="1793359"/>
              <a:ext cx="382665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Symbol" charset="2"/>
                  <a:cs typeface="Symbol" charset="2"/>
                </a:rPr>
                <a:t>m</a:t>
              </a:r>
              <a:endParaRPr lang="en-US" sz="2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18008" y="2936359"/>
              <a:ext cx="376441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d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502407" y="2885559"/>
              <a:ext cx="376441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u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576917" y="2339459"/>
              <a:ext cx="500313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 smtClean="0">
                  <a:cs typeface="Symbol" charset="2"/>
                </a:rPr>
                <a:t>W</a:t>
              </a:r>
              <a:endParaRPr lang="en-US" sz="2200" baseline="300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529068" y="2746436"/>
            <a:ext cx="2443118" cy="1375230"/>
            <a:chOff x="5275230" y="3545959"/>
            <a:chExt cx="2692518" cy="1516573"/>
          </a:xfrm>
        </p:grpSpPr>
        <p:grpSp>
          <p:nvGrpSpPr>
            <p:cNvPr id="24" name="Group 26"/>
            <p:cNvGrpSpPr>
              <a:grpSpLocks/>
            </p:cNvGrpSpPr>
            <p:nvPr/>
          </p:nvGrpSpPr>
          <p:grpSpPr bwMode="auto">
            <a:xfrm>
              <a:off x="5627689" y="3814763"/>
              <a:ext cx="1949450" cy="1022350"/>
              <a:chOff x="3384" y="1445"/>
              <a:chExt cx="1228" cy="926"/>
            </a:xfrm>
          </p:grpSpPr>
          <p:sp>
            <p:nvSpPr>
              <p:cNvPr id="30" name="Line 27"/>
              <p:cNvSpPr>
                <a:spLocks noChangeShapeType="1"/>
              </p:cNvSpPr>
              <p:nvPr/>
            </p:nvSpPr>
            <p:spPr bwMode="auto">
              <a:xfrm>
                <a:off x="3384" y="1487"/>
                <a:ext cx="567" cy="17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28"/>
              <p:cNvSpPr>
                <a:spLocks noChangeShapeType="1"/>
              </p:cNvSpPr>
              <p:nvPr/>
            </p:nvSpPr>
            <p:spPr bwMode="auto">
              <a:xfrm>
                <a:off x="3935" y="2145"/>
                <a:ext cx="677" cy="19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29"/>
              <p:cNvSpPr>
                <a:spLocks noChangeShapeType="1"/>
              </p:cNvSpPr>
              <p:nvPr/>
            </p:nvSpPr>
            <p:spPr bwMode="auto">
              <a:xfrm flipV="1">
                <a:off x="3948" y="1445"/>
                <a:ext cx="504" cy="21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Line 30"/>
              <p:cNvSpPr>
                <a:spLocks noChangeShapeType="1"/>
              </p:cNvSpPr>
              <p:nvPr/>
            </p:nvSpPr>
            <p:spPr bwMode="auto">
              <a:xfrm flipV="1">
                <a:off x="3486" y="2143"/>
                <a:ext cx="440" cy="22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31"/>
              <p:cNvSpPr>
                <a:spLocks noChangeArrowheads="1"/>
              </p:cNvSpPr>
              <p:nvPr/>
            </p:nvSpPr>
            <p:spPr bwMode="auto">
              <a:xfrm>
                <a:off x="3917" y="1655"/>
                <a:ext cx="158" cy="494"/>
              </a:xfrm>
              <a:custGeom>
                <a:avLst/>
                <a:gdLst/>
                <a:ahLst/>
                <a:cxnLst>
                  <a:cxn ang="0">
                    <a:pos x="296" y="0"/>
                  </a:cxn>
                  <a:cxn ang="0">
                    <a:pos x="1095" y="627"/>
                  </a:cxn>
                  <a:cxn ang="0">
                    <a:pos x="729" y="1461"/>
                  </a:cxn>
                  <a:cxn ang="0">
                    <a:pos x="562" y="2364"/>
                  </a:cxn>
                  <a:cxn ang="0">
                    <a:pos x="1361" y="2955"/>
                  </a:cxn>
                  <a:cxn ang="0">
                    <a:pos x="528" y="3547"/>
                  </a:cxn>
                  <a:cxn ang="0">
                    <a:pos x="662" y="4381"/>
                  </a:cxn>
                  <a:cxn ang="0">
                    <a:pos x="1162" y="5284"/>
                  </a:cxn>
                  <a:cxn ang="0">
                    <a:pos x="162" y="5910"/>
                  </a:cxn>
                  <a:cxn ang="0">
                    <a:pos x="129" y="6050"/>
                  </a:cxn>
                </a:cxnLst>
                <a:rect l="0" t="0" r="r" b="b"/>
                <a:pathLst>
                  <a:path w="1866" h="6051">
                    <a:moveTo>
                      <a:pt x="296" y="0"/>
                    </a:moveTo>
                    <a:cubicBezTo>
                      <a:pt x="283" y="477"/>
                      <a:pt x="795" y="504"/>
                      <a:pt x="1095" y="627"/>
                    </a:cubicBezTo>
                    <a:cubicBezTo>
                      <a:pt x="1865" y="939"/>
                      <a:pt x="1014" y="1382"/>
                      <a:pt x="729" y="1461"/>
                    </a:cubicBezTo>
                    <a:cubicBezTo>
                      <a:pt x="359" y="1563"/>
                      <a:pt x="0" y="2158"/>
                      <a:pt x="562" y="2364"/>
                    </a:cubicBezTo>
                    <a:cubicBezTo>
                      <a:pt x="861" y="2474"/>
                      <a:pt x="1385" y="2449"/>
                      <a:pt x="1361" y="2955"/>
                    </a:cubicBezTo>
                    <a:cubicBezTo>
                      <a:pt x="1339" y="3447"/>
                      <a:pt x="843" y="3445"/>
                      <a:pt x="528" y="3547"/>
                    </a:cubicBezTo>
                    <a:cubicBezTo>
                      <a:pt x="75" y="3694"/>
                      <a:pt x="134" y="4361"/>
                      <a:pt x="662" y="4381"/>
                    </a:cubicBezTo>
                    <a:cubicBezTo>
                      <a:pt x="975" y="4393"/>
                      <a:pt x="1576" y="4945"/>
                      <a:pt x="1162" y="5284"/>
                    </a:cubicBezTo>
                    <a:cubicBezTo>
                      <a:pt x="856" y="5535"/>
                      <a:pt x="474" y="5667"/>
                      <a:pt x="162" y="5910"/>
                    </a:cubicBezTo>
                    <a:lnTo>
                      <a:pt x="129" y="605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5275230" y="3634859"/>
              <a:ext cx="486179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Symbol" charset="2"/>
                  <a:cs typeface="Symbol" charset="2"/>
                </a:rPr>
                <a:t>n</a:t>
              </a:r>
              <a:r>
                <a:rPr lang="en-GB" sz="2200" baseline="-25000" dirty="0">
                  <a:latin typeface="Symbol" charset="2"/>
                  <a:cs typeface="Symbol" charset="2"/>
                </a:rPr>
                <a:t>m</a:t>
              </a:r>
              <a:endParaRPr lang="en-US" sz="22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269128" y="3545959"/>
              <a:ext cx="486179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Symbol" charset="2"/>
                  <a:cs typeface="Symbol" charset="2"/>
                </a:rPr>
                <a:t>n</a:t>
              </a:r>
              <a:r>
                <a:rPr lang="en-GB" sz="2200" baseline="-25000" dirty="0">
                  <a:latin typeface="Symbol" charset="2"/>
                  <a:cs typeface="Symbol" charset="2"/>
                </a:rPr>
                <a:t>m</a:t>
              </a:r>
              <a:endParaRPr lang="en-US" sz="22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45007" y="4587359"/>
              <a:ext cx="376441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u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591307" y="4574659"/>
              <a:ext cx="376441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u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795491" y="4079359"/>
              <a:ext cx="393445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Z</a:t>
              </a:r>
              <a:endParaRPr lang="en-US" sz="2200" dirty="0">
                <a:latin typeface="+mj-lt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4348876" y="3849600"/>
            <a:ext cx="1763889" cy="7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200" dirty="0" smtClean="0">
                <a:solidFill>
                  <a:srgbClr val="FF0000"/>
                </a:solidFill>
              </a:rPr>
              <a:t>C</a:t>
            </a:r>
            <a:r>
              <a:rPr lang="en-GB" sz="1200" dirty="0" smtClean="0"/>
              <a:t>harged </a:t>
            </a:r>
            <a:r>
              <a:rPr lang="en-GB" sz="1200" dirty="0">
                <a:solidFill>
                  <a:srgbClr val="FF0000"/>
                </a:solidFill>
              </a:rPr>
              <a:t>C</a:t>
            </a:r>
            <a:r>
              <a:rPr lang="en-GB" sz="1200" dirty="0"/>
              <a:t>urrent </a:t>
            </a:r>
            <a:endParaRPr lang="en-GB" sz="1200" dirty="0" smtClean="0"/>
          </a:p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200" dirty="0" smtClean="0"/>
              <a:t>(</a:t>
            </a:r>
            <a:r>
              <a:rPr lang="en-GB" sz="1200" dirty="0">
                <a:solidFill>
                  <a:srgbClr val="FF0000"/>
                </a:solidFill>
              </a:rPr>
              <a:t>CC</a:t>
            </a:r>
            <a:r>
              <a:rPr lang="en-GB" sz="1200" dirty="0" smtClean="0"/>
              <a:t>) interaction</a:t>
            </a:r>
          </a:p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200" dirty="0" smtClean="0"/>
              <a:t>“W-boson exchange”</a:t>
            </a:r>
            <a:endParaRPr lang="en-GB" sz="1200" dirty="0"/>
          </a:p>
        </p:txBody>
      </p:sp>
      <p:sp>
        <p:nvSpPr>
          <p:cNvPr id="35" name="Rectangle 34"/>
          <p:cNvSpPr/>
          <p:nvPr/>
        </p:nvSpPr>
        <p:spPr>
          <a:xfrm>
            <a:off x="7012273" y="3860889"/>
            <a:ext cx="1575795" cy="703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200" dirty="0" smtClean="0">
                <a:solidFill>
                  <a:srgbClr val="FF0000"/>
                </a:solidFill>
              </a:rPr>
              <a:t>N</a:t>
            </a:r>
            <a:r>
              <a:rPr lang="en-GB" sz="1200" dirty="0" smtClean="0"/>
              <a:t>eutral </a:t>
            </a:r>
            <a:r>
              <a:rPr lang="en-GB" sz="1200" dirty="0">
                <a:solidFill>
                  <a:srgbClr val="FF0000"/>
                </a:solidFill>
              </a:rPr>
              <a:t>C</a:t>
            </a:r>
            <a:r>
              <a:rPr lang="en-GB" sz="1200" dirty="0"/>
              <a:t>urrent </a:t>
            </a:r>
            <a:endParaRPr lang="en-GB" sz="1200" dirty="0" smtClean="0"/>
          </a:p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200" dirty="0" smtClean="0"/>
              <a:t>(</a:t>
            </a:r>
            <a:r>
              <a:rPr lang="en-GB" sz="1200" dirty="0">
                <a:solidFill>
                  <a:srgbClr val="FF0000"/>
                </a:solidFill>
              </a:rPr>
              <a:t>NC</a:t>
            </a:r>
            <a:r>
              <a:rPr lang="en-GB" sz="1200" dirty="0"/>
              <a:t>) </a:t>
            </a:r>
            <a:r>
              <a:rPr lang="en-GB" sz="1200" dirty="0" smtClean="0"/>
              <a:t>interaction</a:t>
            </a:r>
          </a:p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200" dirty="0" smtClean="0"/>
              <a:t>“Z-boson exchange”</a:t>
            </a:r>
            <a:endParaRPr lang="en-GB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pic>
        <p:nvPicPr>
          <p:cNvPr id="3" name="Picture 2" descr="SMwith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5" y="1897764"/>
            <a:ext cx="3875849" cy="345949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4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13"/>
          <p:cNvSpPr>
            <a:spLocks noChangeArrowheads="1"/>
          </p:cNvSpPr>
          <p:nvPr/>
        </p:nvSpPr>
        <p:spPr bwMode="auto">
          <a:xfrm>
            <a:off x="1783283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H="1">
            <a:off x="6898335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4374658" y="1595018"/>
            <a:ext cx="97951" cy="2038398"/>
            <a:chOff x="3037" y="1108"/>
            <a:chExt cx="68" cy="1416"/>
          </a:xfrm>
        </p:grpSpPr>
        <p:sp>
          <p:nvSpPr>
            <p:cNvPr id="16" name="AutoShape 49"/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AutoShape 50"/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AutoShape 51"/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4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N</a:t>
            </a:r>
            <a:r>
              <a:rPr lang="en-US" sz="2400" dirty="0" smtClean="0">
                <a:solidFill>
                  <a:srgbClr val="000090"/>
                </a:solidFill>
              </a:rPr>
              <a:t>eutrino oscillations, natural interferometers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08482" y="1132923"/>
            <a:ext cx="7949718" cy="274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Neutrino oscillation is an interference experiment (cf. double slit experiment) </a:t>
            </a:r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443662" y="4069601"/>
            <a:ext cx="8194741" cy="5420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For double slit experiment, if path </a:t>
            </a:r>
            <a:r>
              <a:rPr lang="en-GB" sz="1600" dirty="0">
                <a:latin typeface="Symbol" pitchFamily="-65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path </a:t>
            </a:r>
            <a:r>
              <a:rPr lang="en-GB" sz="1600" dirty="0">
                <a:latin typeface="Symbol" pitchFamily="-65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 have different length, they have different phase rotations and it causes interference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22" name="Freeform 15"/>
          <p:cNvSpPr>
            <a:spLocks noChangeArrowheads="1"/>
          </p:cNvSpPr>
          <p:nvPr/>
        </p:nvSpPr>
        <p:spPr bwMode="auto">
          <a:xfrm rot="21441928">
            <a:off x="6849709" y="1489025"/>
            <a:ext cx="609311" cy="1892568"/>
          </a:xfrm>
          <a:custGeom>
            <a:avLst/>
            <a:gdLst/>
            <a:ahLst/>
            <a:cxnLst>
              <a:cxn ang="0">
                <a:pos x="296" y="0"/>
              </a:cxn>
              <a:cxn ang="0">
                <a:pos x="1095" y="627"/>
              </a:cxn>
              <a:cxn ang="0">
                <a:pos x="729" y="1461"/>
              </a:cxn>
              <a:cxn ang="0">
                <a:pos x="562" y="2364"/>
              </a:cxn>
              <a:cxn ang="0">
                <a:pos x="1361" y="2955"/>
              </a:cxn>
              <a:cxn ang="0">
                <a:pos x="528" y="3547"/>
              </a:cxn>
              <a:cxn ang="0">
                <a:pos x="662" y="4381"/>
              </a:cxn>
              <a:cxn ang="0">
                <a:pos x="1162" y="5284"/>
              </a:cxn>
              <a:cxn ang="0">
                <a:pos x="162" y="5910"/>
              </a:cxn>
              <a:cxn ang="0">
                <a:pos x="129" y="6050"/>
              </a:cxn>
            </a:cxnLst>
            <a:rect l="0" t="0" r="r" b="b"/>
            <a:pathLst>
              <a:path w="1866" h="6051">
                <a:moveTo>
                  <a:pt x="296" y="0"/>
                </a:moveTo>
                <a:cubicBezTo>
                  <a:pt x="283" y="477"/>
                  <a:pt x="795" y="504"/>
                  <a:pt x="1095" y="627"/>
                </a:cubicBezTo>
                <a:cubicBezTo>
                  <a:pt x="1865" y="939"/>
                  <a:pt x="1014" y="1382"/>
                  <a:pt x="729" y="1461"/>
                </a:cubicBezTo>
                <a:cubicBezTo>
                  <a:pt x="359" y="1563"/>
                  <a:pt x="0" y="2158"/>
                  <a:pt x="562" y="2364"/>
                </a:cubicBezTo>
                <a:cubicBezTo>
                  <a:pt x="861" y="2474"/>
                  <a:pt x="1385" y="2449"/>
                  <a:pt x="1361" y="2955"/>
                </a:cubicBezTo>
                <a:cubicBezTo>
                  <a:pt x="1339" y="3447"/>
                  <a:pt x="843" y="3445"/>
                  <a:pt x="528" y="3547"/>
                </a:cubicBezTo>
                <a:cubicBezTo>
                  <a:pt x="75" y="3694"/>
                  <a:pt x="134" y="4361"/>
                  <a:pt x="662" y="4381"/>
                </a:cubicBezTo>
                <a:cubicBezTo>
                  <a:pt x="975" y="4393"/>
                  <a:pt x="1576" y="4945"/>
                  <a:pt x="1162" y="5284"/>
                </a:cubicBezTo>
                <a:cubicBezTo>
                  <a:pt x="856" y="5535"/>
                  <a:pt x="474" y="5667"/>
                  <a:pt x="162" y="5910"/>
                </a:cubicBezTo>
                <a:lnTo>
                  <a:pt x="129" y="6050"/>
                </a:lnTo>
              </a:path>
            </a:pathLst>
          </a:custGeom>
          <a:noFill/>
          <a:ln w="36720">
            <a:solidFill>
              <a:srgbClr val="F79646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 rot="5400000">
            <a:off x="6597885" y="2556346"/>
            <a:ext cx="1924326" cy="609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GB" baseline="0" dirty="0" smtClean="0">
                <a:solidFill>
                  <a:srgbClr val="000000"/>
                </a:solidFill>
                <a:latin typeface="Arial" pitchFamily="34" charset="0"/>
                <a:ea typeface="Symbols"/>
                <a:cs typeface="Symbols"/>
              </a:rPr>
              <a:t>interference pattern</a:t>
            </a:r>
            <a:endParaRPr lang="en-GB" baseline="0" dirty="0">
              <a:solidFill>
                <a:srgbClr val="000000"/>
              </a:solidFill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1080936" y="1580946"/>
            <a:ext cx="1310628" cy="30239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GB" baseline="0" dirty="0" smtClean="0">
                <a:solidFill>
                  <a:srgbClr val="000000"/>
                </a:solidFill>
                <a:latin typeface="+mn-lt"/>
                <a:ea typeface="Symbols"/>
                <a:cs typeface="Symbols"/>
              </a:rPr>
              <a:t>light source</a:t>
            </a:r>
            <a:endParaRPr lang="en-GB" baseline="0" dirty="0">
              <a:solidFill>
                <a:srgbClr val="000000"/>
              </a:solidFill>
              <a:latin typeface="+mn-lt"/>
              <a:ea typeface="Symbols"/>
              <a:cs typeface="Symbols"/>
            </a:endParaRPr>
          </a:p>
        </p:txBody>
      </p:sp>
      <p:grpSp>
        <p:nvGrpSpPr>
          <p:cNvPr id="26" name="Group 20"/>
          <p:cNvGrpSpPr>
            <a:grpSpLocks/>
          </p:cNvGrpSpPr>
          <p:nvPr/>
        </p:nvGrpSpPr>
        <p:grpSpPr bwMode="auto">
          <a:xfrm>
            <a:off x="4021749" y="1832546"/>
            <a:ext cx="344269" cy="986089"/>
            <a:chOff x="2792" y="1273"/>
            <a:chExt cx="239" cy="685"/>
          </a:xfrm>
        </p:grpSpPr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2792" y="127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1</a:t>
              </a:r>
              <a:endParaRPr lang="en-GB" sz="2200" dirty="0">
                <a:ea typeface="Symbols"/>
                <a:cs typeface="Symbols"/>
              </a:endParaRP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2792" y="170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2</a:t>
              </a:r>
              <a:endParaRPr lang="en-GB" sz="2200" dirty="0">
                <a:ea typeface="Symbols"/>
                <a:cs typeface="Symbols"/>
              </a:endParaRPr>
            </a:p>
          </p:txBody>
        </p:sp>
      </p:grpSp>
      <p:grpSp>
        <p:nvGrpSpPr>
          <p:cNvPr id="29" name="Group 8"/>
          <p:cNvGrpSpPr>
            <a:grpSpLocks/>
          </p:cNvGrpSpPr>
          <p:nvPr/>
        </p:nvGrpSpPr>
        <p:grpSpPr bwMode="auto">
          <a:xfrm>
            <a:off x="1969101" y="2261531"/>
            <a:ext cx="2447330" cy="693861"/>
            <a:chOff x="1367" y="1571"/>
            <a:chExt cx="1699" cy="482"/>
          </a:xfrm>
        </p:grpSpPr>
        <p:sp>
          <p:nvSpPr>
            <p:cNvPr id="30" name="Line 9"/>
            <p:cNvSpPr>
              <a:spLocks noChangeShapeType="1"/>
            </p:cNvSpPr>
            <p:nvPr/>
          </p:nvSpPr>
          <p:spPr bwMode="auto">
            <a:xfrm>
              <a:off x="1367" y="1571"/>
              <a:ext cx="1699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Line 10"/>
            <p:cNvSpPr>
              <a:spLocks noChangeShapeType="1"/>
            </p:cNvSpPr>
            <p:nvPr/>
          </p:nvSpPr>
          <p:spPr bwMode="auto">
            <a:xfrm>
              <a:off x="1367" y="1571"/>
              <a:ext cx="1693" cy="482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2" name="Group 12"/>
          <p:cNvGrpSpPr>
            <a:grpSpLocks/>
          </p:cNvGrpSpPr>
          <p:nvPr/>
        </p:nvGrpSpPr>
        <p:grpSpPr bwMode="auto">
          <a:xfrm>
            <a:off x="4436598" y="2274486"/>
            <a:ext cx="2473259" cy="682345"/>
            <a:chOff x="3080" y="1571"/>
            <a:chExt cx="1717" cy="474"/>
          </a:xfrm>
        </p:grpSpPr>
        <p:sp>
          <p:nvSpPr>
            <p:cNvPr id="33" name="Line 13"/>
            <p:cNvSpPr>
              <a:spLocks noChangeShapeType="1"/>
            </p:cNvSpPr>
            <p:nvPr/>
          </p:nvSpPr>
          <p:spPr bwMode="auto">
            <a:xfrm>
              <a:off x="3080" y="1571"/>
              <a:ext cx="1709" cy="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Line 14"/>
            <p:cNvSpPr>
              <a:spLocks noChangeShapeType="1"/>
            </p:cNvSpPr>
            <p:nvPr/>
          </p:nvSpPr>
          <p:spPr bwMode="auto">
            <a:xfrm flipV="1">
              <a:off x="3085" y="1657"/>
              <a:ext cx="1712" cy="3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3742724" y="1580666"/>
            <a:ext cx="553976" cy="30239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GB" dirty="0" smtClean="0">
                <a:solidFill>
                  <a:srgbClr val="000000"/>
                </a:solidFill>
                <a:ea typeface="Symbols"/>
                <a:cs typeface="Symbols"/>
              </a:rPr>
              <a:t>slits</a:t>
            </a:r>
            <a:endParaRPr lang="en-GB" baseline="0" dirty="0">
              <a:solidFill>
                <a:srgbClr val="000000"/>
              </a:solidFill>
              <a:latin typeface="+mn-lt"/>
              <a:ea typeface="Symbols"/>
              <a:cs typeface="Symbol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5940209" y="1530697"/>
            <a:ext cx="808095" cy="30239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GB" dirty="0" smtClean="0">
                <a:solidFill>
                  <a:srgbClr val="000000"/>
                </a:solidFill>
                <a:ea typeface="Symbols"/>
                <a:cs typeface="Symbols"/>
              </a:rPr>
              <a:t>screen</a:t>
            </a:r>
            <a:endParaRPr lang="en-GB" baseline="0" dirty="0">
              <a:solidFill>
                <a:srgbClr val="000000"/>
              </a:solidFill>
              <a:latin typeface="+mn-lt"/>
              <a:ea typeface="Symbols"/>
              <a:cs typeface="Symbol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98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13"/>
          <p:cNvSpPr>
            <a:spLocks noChangeArrowheads="1"/>
          </p:cNvSpPr>
          <p:nvPr/>
        </p:nvSpPr>
        <p:spPr bwMode="auto">
          <a:xfrm>
            <a:off x="1783283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H="1">
            <a:off x="6898335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1335301" y="1855576"/>
            <a:ext cx="344268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9" name="Line 110"/>
          <p:cNvSpPr>
            <a:spLocks noChangeShapeType="1"/>
          </p:cNvSpPr>
          <p:nvPr/>
        </p:nvSpPr>
        <p:spPr bwMode="auto">
          <a:xfrm flipV="1">
            <a:off x="724551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pSp>
        <p:nvGrpSpPr>
          <p:cNvPr id="10" name="Group 111"/>
          <p:cNvGrpSpPr>
            <a:grpSpLocks/>
          </p:cNvGrpSpPr>
          <p:nvPr/>
        </p:nvGrpSpPr>
        <p:grpSpPr bwMode="auto">
          <a:xfrm>
            <a:off x="1057293" y="3095028"/>
            <a:ext cx="759120" cy="872365"/>
            <a:chOff x="734" y="2806"/>
            <a:chExt cx="527" cy="606"/>
          </a:xfrm>
        </p:grpSpPr>
        <p:sp>
          <p:nvSpPr>
            <p:cNvPr id="11" name="Text Box 112"/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12" name="Group 113"/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13" name="Freeform 114"/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chemeClr val="accent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Line 115"/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4374658" y="1595018"/>
            <a:ext cx="97951" cy="2038398"/>
            <a:chOff x="3037" y="1108"/>
            <a:chExt cx="68" cy="1416"/>
          </a:xfrm>
        </p:grpSpPr>
        <p:sp>
          <p:nvSpPr>
            <p:cNvPr id="16" name="AutoShape 49"/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AutoShape 50"/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AutoShape 51"/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4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N</a:t>
            </a:r>
            <a:r>
              <a:rPr lang="en-US" sz="2400" dirty="0" smtClean="0">
                <a:solidFill>
                  <a:srgbClr val="000090"/>
                </a:solidFill>
              </a:rPr>
              <a:t>eutrino oscillations, natural interferometers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08482" y="1132923"/>
            <a:ext cx="7949718" cy="274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Neutrino oscillation is an interference experiment (cf. double slit experiment) </a:t>
            </a:r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443662" y="4069601"/>
            <a:ext cx="8194741" cy="5420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If </a:t>
            </a:r>
            <a:r>
              <a:rPr lang="en-GB" sz="1600" dirty="0"/>
              <a:t>2 neutrino Hamiltonian eigenstates,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phase rotation, they cause quantum interference.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16917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8"/>
          <p:cNvGrpSpPr>
            <a:grpSpLocks/>
          </p:cNvGrpSpPr>
          <p:nvPr/>
        </p:nvGrpSpPr>
        <p:grpSpPr bwMode="auto">
          <a:xfrm>
            <a:off x="1969101" y="2261531"/>
            <a:ext cx="2447330" cy="693861"/>
            <a:chOff x="1367" y="1571"/>
            <a:chExt cx="1699" cy="482"/>
          </a:xfrm>
        </p:grpSpPr>
        <p:sp>
          <p:nvSpPr>
            <p:cNvPr id="20" name="Line 9"/>
            <p:cNvSpPr>
              <a:spLocks noChangeShapeType="1"/>
            </p:cNvSpPr>
            <p:nvPr/>
          </p:nvSpPr>
          <p:spPr bwMode="auto">
            <a:xfrm>
              <a:off x="1367" y="1571"/>
              <a:ext cx="1699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>
              <a:off x="1367" y="1571"/>
              <a:ext cx="1693" cy="482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1783283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23" name="Group 12"/>
          <p:cNvGrpSpPr>
            <a:grpSpLocks/>
          </p:cNvGrpSpPr>
          <p:nvPr/>
        </p:nvGrpSpPr>
        <p:grpSpPr bwMode="auto">
          <a:xfrm>
            <a:off x="4436598" y="2274486"/>
            <a:ext cx="2473259" cy="682345"/>
            <a:chOff x="3080" y="1571"/>
            <a:chExt cx="1717" cy="474"/>
          </a:xfrm>
        </p:grpSpPr>
        <p:sp>
          <p:nvSpPr>
            <p:cNvPr id="24" name="Line 13"/>
            <p:cNvSpPr>
              <a:spLocks noChangeShapeType="1"/>
            </p:cNvSpPr>
            <p:nvPr/>
          </p:nvSpPr>
          <p:spPr bwMode="auto">
            <a:xfrm>
              <a:off x="3080" y="1571"/>
              <a:ext cx="1709" cy="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 flipV="1">
              <a:off x="3085" y="1657"/>
              <a:ext cx="1712" cy="3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6" name="Line 16"/>
          <p:cNvSpPr>
            <a:spLocks noChangeShapeType="1"/>
          </p:cNvSpPr>
          <p:nvPr/>
        </p:nvSpPr>
        <p:spPr bwMode="auto">
          <a:xfrm flipH="1">
            <a:off x="6898335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aphicFrame>
        <p:nvGraphicFramePr>
          <p:cNvPr id="27" name="Object 17"/>
          <p:cNvGraphicFramePr>
            <a:graphicFrameLocks noChangeAspect="1"/>
          </p:cNvGraphicFramePr>
          <p:nvPr/>
        </p:nvGraphicFramePr>
        <p:xfrm>
          <a:off x="4399145" y="2867579"/>
          <a:ext cx="41774" cy="200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4422" r:id="rId3" imgW="76200" imgH="355600" progId="">
                  <p:embed/>
                </p:oleObj>
              </mc:Choice>
              <mc:Fallback>
                <p:oleObj r:id="rId3" imgW="76200" imgH="355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145" y="2867579"/>
                        <a:ext cx="41774" cy="2000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1335301" y="1855576"/>
            <a:ext cx="344268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grpSp>
        <p:nvGrpSpPr>
          <p:cNvPr id="29" name="Group 20"/>
          <p:cNvGrpSpPr>
            <a:grpSpLocks/>
          </p:cNvGrpSpPr>
          <p:nvPr/>
        </p:nvGrpSpPr>
        <p:grpSpPr bwMode="auto">
          <a:xfrm>
            <a:off x="4021749" y="1832546"/>
            <a:ext cx="344269" cy="986089"/>
            <a:chOff x="2792" y="1273"/>
            <a:chExt cx="239" cy="685"/>
          </a:xfrm>
        </p:grpSpPr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2792" y="127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1</a:t>
              </a:r>
              <a:endParaRPr lang="en-GB" sz="2200" dirty="0">
                <a:ea typeface="Symbols"/>
                <a:cs typeface="Symbols"/>
              </a:endParaRPr>
            </a:p>
          </p:txBody>
        </p:sp>
        <p:sp>
          <p:nvSpPr>
            <p:cNvPr id="31" name="Text Box 22"/>
            <p:cNvSpPr txBox="1">
              <a:spLocks noChangeArrowheads="1"/>
            </p:cNvSpPr>
            <p:nvPr/>
          </p:nvSpPr>
          <p:spPr bwMode="auto">
            <a:xfrm>
              <a:off x="2792" y="170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2</a:t>
              </a:r>
              <a:endParaRPr lang="en-GB" sz="2200" dirty="0">
                <a:ea typeface="Symbols"/>
                <a:cs typeface="Symbols"/>
              </a:endParaRPr>
            </a:p>
          </p:txBody>
        </p:sp>
      </p:grpSp>
      <p:sp>
        <p:nvSpPr>
          <p:cNvPr id="32" name="Text Box 23"/>
          <p:cNvSpPr txBox="1">
            <a:spLocks noChangeArrowheads="1"/>
          </p:cNvSpPr>
          <p:nvPr/>
        </p:nvSpPr>
        <p:spPr bwMode="auto">
          <a:xfrm>
            <a:off x="2023840" y="1786478"/>
            <a:ext cx="550253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m1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3" name="Text Box 24"/>
          <p:cNvSpPr txBox="1">
            <a:spLocks noChangeArrowheads="1"/>
          </p:cNvSpPr>
          <p:nvPr/>
        </p:nvSpPr>
        <p:spPr bwMode="auto">
          <a:xfrm>
            <a:off x="6362487" y="1900204"/>
            <a:ext cx="550253" cy="367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1</a:t>
            </a:r>
            <a:r>
              <a:rPr lang="en-GB" sz="2200" baseline="30000" dirty="0">
                <a:latin typeface="Symbol" pitchFamily="18" charset="2"/>
                <a:ea typeface="Symbols"/>
                <a:cs typeface="Symbols"/>
              </a:rPr>
              <a:t>*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7" name="Freeform 27"/>
          <p:cNvSpPr>
            <a:spLocks noChangeArrowheads="1"/>
          </p:cNvSpPr>
          <p:nvPr/>
        </p:nvSpPr>
        <p:spPr bwMode="auto">
          <a:xfrm>
            <a:off x="1051454" y="3462128"/>
            <a:ext cx="754799" cy="499525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145" y="207"/>
              </a:cxn>
              <a:cxn ang="0">
                <a:pos x="350" y="94"/>
              </a:cxn>
              <a:cxn ang="0">
                <a:pos x="492" y="320"/>
              </a:cxn>
              <a:cxn ang="0">
                <a:pos x="524" y="328"/>
              </a:cxn>
            </a:cxnLst>
            <a:rect l="0" t="0" r="r" b="b"/>
            <a:pathLst>
              <a:path w="524" h="347">
                <a:moveTo>
                  <a:pt x="0" y="347"/>
                </a:moveTo>
                <a:cubicBezTo>
                  <a:pt x="31" y="342"/>
                  <a:pt x="141" y="327"/>
                  <a:pt x="145" y="207"/>
                </a:cubicBezTo>
                <a:cubicBezTo>
                  <a:pt x="148" y="136"/>
                  <a:pt x="273" y="0"/>
                  <a:pt x="350" y="94"/>
                </a:cubicBezTo>
                <a:cubicBezTo>
                  <a:pt x="407" y="163"/>
                  <a:pt x="437" y="250"/>
                  <a:pt x="492" y="320"/>
                </a:cubicBezTo>
                <a:lnTo>
                  <a:pt x="524" y="328"/>
                </a:lnTo>
              </a:path>
            </a:pathLst>
          </a:custGeom>
          <a:noFill/>
          <a:ln w="36720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2721347" y="3132267"/>
            <a:ext cx="344269" cy="3670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1</a:t>
            </a:r>
            <a:endParaRPr lang="en-GB" sz="2200" dirty="0">
              <a:ea typeface="Symbols"/>
              <a:cs typeface="Symbols"/>
            </a:endParaRPr>
          </a:p>
        </p:txBody>
      </p:sp>
      <p:sp>
        <p:nvSpPr>
          <p:cNvPr id="40" name="Text Box 32"/>
          <p:cNvSpPr txBox="1">
            <a:spLocks noChangeArrowheads="1"/>
          </p:cNvSpPr>
          <p:nvPr/>
        </p:nvSpPr>
        <p:spPr bwMode="auto">
          <a:xfrm>
            <a:off x="2298683" y="3109418"/>
            <a:ext cx="344269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2</a:t>
            </a:r>
            <a:endParaRPr lang="en-GB" sz="2200" dirty="0">
              <a:ea typeface="Symbols"/>
              <a:cs typeface="Symbols"/>
            </a:endParaRPr>
          </a:p>
        </p:txBody>
      </p:sp>
      <p:sp>
        <p:nvSpPr>
          <p:cNvPr id="42" name="Freeform 34"/>
          <p:cNvSpPr>
            <a:spLocks noChangeArrowheads="1"/>
          </p:cNvSpPr>
          <p:nvPr/>
        </p:nvSpPr>
        <p:spPr bwMode="auto">
          <a:xfrm>
            <a:off x="1056692" y="3454909"/>
            <a:ext cx="754799" cy="499522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145" y="207"/>
              </a:cxn>
              <a:cxn ang="0">
                <a:pos x="350" y="94"/>
              </a:cxn>
              <a:cxn ang="0">
                <a:pos x="492" y="320"/>
              </a:cxn>
              <a:cxn ang="0">
                <a:pos x="524" y="328"/>
              </a:cxn>
            </a:cxnLst>
            <a:rect l="0" t="0" r="r" b="b"/>
            <a:pathLst>
              <a:path w="524" h="347">
                <a:moveTo>
                  <a:pt x="0" y="347"/>
                </a:moveTo>
                <a:cubicBezTo>
                  <a:pt x="31" y="342"/>
                  <a:pt x="141" y="327"/>
                  <a:pt x="145" y="207"/>
                </a:cubicBezTo>
                <a:cubicBezTo>
                  <a:pt x="148" y="136"/>
                  <a:pt x="273" y="0"/>
                  <a:pt x="350" y="94"/>
                </a:cubicBezTo>
                <a:cubicBezTo>
                  <a:pt x="407" y="163"/>
                  <a:pt x="437" y="250"/>
                  <a:pt x="492" y="320"/>
                </a:cubicBezTo>
                <a:lnTo>
                  <a:pt x="524" y="328"/>
                </a:lnTo>
              </a:path>
            </a:pathLst>
          </a:custGeom>
          <a:noFill/>
          <a:ln w="36720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4" name="Line 36"/>
          <p:cNvSpPr>
            <a:spLocks noChangeShapeType="1"/>
          </p:cNvSpPr>
          <p:nvPr/>
        </p:nvSpPr>
        <p:spPr bwMode="auto">
          <a:xfrm flipV="1">
            <a:off x="724551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pSp>
        <p:nvGrpSpPr>
          <p:cNvPr id="45" name="Group 37"/>
          <p:cNvGrpSpPr>
            <a:grpSpLocks/>
          </p:cNvGrpSpPr>
          <p:nvPr/>
        </p:nvGrpSpPr>
        <p:grpSpPr bwMode="auto">
          <a:xfrm>
            <a:off x="1057293" y="3095028"/>
            <a:ext cx="759120" cy="872365"/>
            <a:chOff x="734" y="2806"/>
            <a:chExt cx="527" cy="606"/>
          </a:xfrm>
        </p:grpSpPr>
        <p:sp>
          <p:nvSpPr>
            <p:cNvPr id="46" name="Text Box 38"/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47" name="Group 39"/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48" name="Freeform 40"/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rgbClr val="F7964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Line 41"/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50" name="Group 48"/>
          <p:cNvGrpSpPr>
            <a:grpSpLocks/>
          </p:cNvGrpSpPr>
          <p:nvPr/>
        </p:nvGrpSpPr>
        <p:grpSpPr bwMode="auto">
          <a:xfrm>
            <a:off x="4374658" y="1595018"/>
            <a:ext cx="97951" cy="2038398"/>
            <a:chOff x="3037" y="1108"/>
            <a:chExt cx="68" cy="1416"/>
          </a:xfrm>
        </p:grpSpPr>
        <p:sp>
          <p:nvSpPr>
            <p:cNvPr id="51" name="AutoShape 49"/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2" name="AutoShape 50"/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" name="AutoShape 51"/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5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4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N</a:t>
            </a:r>
            <a:r>
              <a:rPr lang="en-US" sz="2400" dirty="0" smtClean="0">
                <a:solidFill>
                  <a:srgbClr val="000090"/>
                </a:solidFill>
              </a:rPr>
              <a:t>eutrino oscillations, natural interferometers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66" name="Text Box 3"/>
          <p:cNvSpPr txBox="1">
            <a:spLocks noChangeArrowheads="1"/>
          </p:cNvSpPr>
          <p:nvPr/>
        </p:nvSpPr>
        <p:spPr bwMode="auto">
          <a:xfrm>
            <a:off x="508482" y="1132923"/>
            <a:ext cx="7949718" cy="274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Neutrino oscillation is an interference experiment (cf. double slit experiment) </a:t>
            </a:r>
          </a:p>
        </p:txBody>
      </p:sp>
      <p:sp>
        <p:nvSpPr>
          <p:cNvPr id="67" name="Text Box 3"/>
          <p:cNvSpPr txBox="1">
            <a:spLocks noChangeArrowheads="1"/>
          </p:cNvSpPr>
          <p:nvPr/>
        </p:nvSpPr>
        <p:spPr bwMode="auto">
          <a:xfrm>
            <a:off x="443662" y="4069599"/>
            <a:ext cx="8194741" cy="136201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If </a:t>
            </a:r>
            <a:r>
              <a:rPr lang="en-GB" sz="1600" dirty="0"/>
              <a:t>2 neutrino Hamiltonian eigenstates,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phase rotation, they cause quantum interference</a:t>
            </a:r>
            <a:r>
              <a:rPr lang="en-GB" sz="1600" dirty="0" smtClean="0"/>
              <a:t>.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If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mass, they have </a:t>
            </a:r>
            <a:r>
              <a:rPr lang="en-GB" sz="1600" dirty="0" smtClean="0"/>
              <a:t>different velocity, so thus different phase rotation.</a:t>
            </a:r>
            <a:endParaRPr lang="en-GB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153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2838E-6 -1.88801E-6 L 0.12767 0.0011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5" y="4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2262E-6 -3.26238E-6 L 0.14869 -0.00092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34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37" grpId="1" animBg="1"/>
      <p:bldP spid="36" grpId="0"/>
      <p:bldP spid="40" grpId="0"/>
      <p:bldP spid="42" grpId="0" animBg="1"/>
      <p:bldP spid="4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4390" y="270410"/>
            <a:ext cx="8142884" cy="59777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rgbClr val="000090"/>
                </a:solidFill>
              </a:rPr>
              <a:t>1</a:t>
            </a:r>
            <a:r>
              <a:rPr lang="en-GB" sz="2200" b="1" dirty="0">
                <a:solidFill>
                  <a:srgbClr val="000090"/>
                </a:solidFill>
              </a:rPr>
              <a:t>. Spontaneous Lorentz symmetry </a:t>
            </a:r>
            <a:r>
              <a:rPr lang="en-GB" sz="2200" b="1" dirty="0" smtClean="0">
                <a:solidFill>
                  <a:srgbClr val="000090"/>
                </a:solidFill>
              </a:rPr>
              <a:t>breaking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What is Lorentz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and CPT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violation?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3. Modern test of Lorentz violation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4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violating neutrino oscillation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5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Test for Lorentz violation with MiniBooNE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6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est for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violation with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 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spectrum fit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8.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Extra-terrestrial neutrinos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Conclusion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514799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8"/>
          <p:cNvGrpSpPr>
            <a:grpSpLocks/>
          </p:cNvGrpSpPr>
          <p:nvPr/>
        </p:nvGrpSpPr>
        <p:grpSpPr bwMode="auto">
          <a:xfrm>
            <a:off x="1969101" y="2261531"/>
            <a:ext cx="2447330" cy="693861"/>
            <a:chOff x="1367" y="1571"/>
            <a:chExt cx="1699" cy="482"/>
          </a:xfrm>
        </p:grpSpPr>
        <p:sp>
          <p:nvSpPr>
            <p:cNvPr id="20" name="Line 9"/>
            <p:cNvSpPr>
              <a:spLocks noChangeShapeType="1"/>
            </p:cNvSpPr>
            <p:nvPr/>
          </p:nvSpPr>
          <p:spPr bwMode="auto">
            <a:xfrm>
              <a:off x="1367" y="1571"/>
              <a:ext cx="1699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>
              <a:off x="1367" y="1571"/>
              <a:ext cx="1693" cy="482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1783283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23" name="Group 12"/>
          <p:cNvGrpSpPr>
            <a:grpSpLocks/>
          </p:cNvGrpSpPr>
          <p:nvPr/>
        </p:nvGrpSpPr>
        <p:grpSpPr bwMode="auto">
          <a:xfrm>
            <a:off x="4436598" y="2274486"/>
            <a:ext cx="2473259" cy="682345"/>
            <a:chOff x="3080" y="1571"/>
            <a:chExt cx="1717" cy="474"/>
          </a:xfrm>
        </p:grpSpPr>
        <p:sp>
          <p:nvSpPr>
            <p:cNvPr id="24" name="Line 13"/>
            <p:cNvSpPr>
              <a:spLocks noChangeShapeType="1"/>
            </p:cNvSpPr>
            <p:nvPr/>
          </p:nvSpPr>
          <p:spPr bwMode="auto">
            <a:xfrm>
              <a:off x="3080" y="1571"/>
              <a:ext cx="1709" cy="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 flipV="1">
              <a:off x="3085" y="1657"/>
              <a:ext cx="1712" cy="3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6" name="Freeform 15"/>
          <p:cNvSpPr>
            <a:spLocks noChangeArrowheads="1"/>
          </p:cNvSpPr>
          <p:nvPr/>
        </p:nvSpPr>
        <p:spPr bwMode="auto">
          <a:xfrm rot="21441928">
            <a:off x="6849709" y="1489025"/>
            <a:ext cx="609311" cy="1892568"/>
          </a:xfrm>
          <a:custGeom>
            <a:avLst/>
            <a:gdLst/>
            <a:ahLst/>
            <a:cxnLst>
              <a:cxn ang="0">
                <a:pos x="296" y="0"/>
              </a:cxn>
              <a:cxn ang="0">
                <a:pos x="1095" y="627"/>
              </a:cxn>
              <a:cxn ang="0">
                <a:pos x="729" y="1461"/>
              </a:cxn>
              <a:cxn ang="0">
                <a:pos x="562" y="2364"/>
              </a:cxn>
              <a:cxn ang="0">
                <a:pos x="1361" y="2955"/>
              </a:cxn>
              <a:cxn ang="0">
                <a:pos x="528" y="3547"/>
              </a:cxn>
              <a:cxn ang="0">
                <a:pos x="662" y="4381"/>
              </a:cxn>
              <a:cxn ang="0">
                <a:pos x="1162" y="5284"/>
              </a:cxn>
              <a:cxn ang="0">
                <a:pos x="162" y="5910"/>
              </a:cxn>
              <a:cxn ang="0">
                <a:pos x="129" y="6050"/>
              </a:cxn>
            </a:cxnLst>
            <a:rect l="0" t="0" r="r" b="b"/>
            <a:pathLst>
              <a:path w="1866" h="6051">
                <a:moveTo>
                  <a:pt x="296" y="0"/>
                </a:moveTo>
                <a:cubicBezTo>
                  <a:pt x="283" y="477"/>
                  <a:pt x="795" y="504"/>
                  <a:pt x="1095" y="627"/>
                </a:cubicBezTo>
                <a:cubicBezTo>
                  <a:pt x="1865" y="939"/>
                  <a:pt x="1014" y="1382"/>
                  <a:pt x="729" y="1461"/>
                </a:cubicBezTo>
                <a:cubicBezTo>
                  <a:pt x="359" y="1563"/>
                  <a:pt x="0" y="2158"/>
                  <a:pt x="562" y="2364"/>
                </a:cubicBezTo>
                <a:cubicBezTo>
                  <a:pt x="861" y="2474"/>
                  <a:pt x="1385" y="2449"/>
                  <a:pt x="1361" y="2955"/>
                </a:cubicBezTo>
                <a:cubicBezTo>
                  <a:pt x="1339" y="3447"/>
                  <a:pt x="843" y="3445"/>
                  <a:pt x="528" y="3547"/>
                </a:cubicBezTo>
                <a:cubicBezTo>
                  <a:pt x="75" y="3694"/>
                  <a:pt x="134" y="4361"/>
                  <a:pt x="662" y="4381"/>
                </a:cubicBezTo>
                <a:cubicBezTo>
                  <a:pt x="975" y="4393"/>
                  <a:pt x="1576" y="4945"/>
                  <a:pt x="1162" y="5284"/>
                </a:cubicBezTo>
                <a:cubicBezTo>
                  <a:pt x="856" y="5535"/>
                  <a:pt x="474" y="5667"/>
                  <a:pt x="162" y="5910"/>
                </a:cubicBezTo>
                <a:lnTo>
                  <a:pt x="129" y="6050"/>
                </a:lnTo>
              </a:path>
            </a:pathLst>
          </a:custGeom>
          <a:noFill/>
          <a:ln w="36720">
            <a:solidFill>
              <a:srgbClr val="F79646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 flipH="1">
            <a:off x="6898335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aphicFrame>
        <p:nvGraphicFramePr>
          <p:cNvPr id="28" name="Object 17"/>
          <p:cNvGraphicFramePr>
            <a:graphicFrameLocks noChangeAspect="1"/>
          </p:cNvGraphicFramePr>
          <p:nvPr/>
        </p:nvGraphicFramePr>
        <p:xfrm>
          <a:off x="4399145" y="2867579"/>
          <a:ext cx="41774" cy="200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5446" r:id="rId3" imgW="76200" imgH="355600" progId="">
                  <p:embed/>
                </p:oleObj>
              </mc:Choice>
              <mc:Fallback>
                <p:oleObj r:id="rId3" imgW="76200" imgH="355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145" y="2867579"/>
                        <a:ext cx="41774" cy="2000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1335301" y="1855576"/>
            <a:ext cx="344268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7419952" y="1538739"/>
            <a:ext cx="344269" cy="17475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 smtClean="0">
                <a:ea typeface="Symbols"/>
                <a:cs typeface="Symbols"/>
              </a:rPr>
              <a:t>e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baseline="-25000" dirty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 smtClean="0">
                <a:ea typeface="Symbols"/>
                <a:cs typeface="Symbols"/>
              </a:rPr>
              <a:t>e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dirty="0" smtClean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 smtClean="0">
                <a:ea typeface="Symbols"/>
                <a:cs typeface="Symbols"/>
              </a:rPr>
              <a:t>e</a:t>
            </a:r>
          </a:p>
        </p:txBody>
      </p:sp>
      <p:grpSp>
        <p:nvGrpSpPr>
          <p:cNvPr id="31" name="Group 20"/>
          <p:cNvGrpSpPr>
            <a:grpSpLocks/>
          </p:cNvGrpSpPr>
          <p:nvPr/>
        </p:nvGrpSpPr>
        <p:grpSpPr bwMode="auto">
          <a:xfrm>
            <a:off x="4021749" y="1832546"/>
            <a:ext cx="344269" cy="986089"/>
            <a:chOff x="2792" y="1273"/>
            <a:chExt cx="239" cy="685"/>
          </a:xfrm>
        </p:grpSpPr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2792" y="127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1</a:t>
              </a:r>
              <a:endParaRPr lang="en-GB" sz="2200" dirty="0">
                <a:ea typeface="Symbols"/>
                <a:cs typeface="Symbols"/>
              </a:endParaRPr>
            </a:p>
          </p:txBody>
        </p:sp>
        <p:sp>
          <p:nvSpPr>
            <p:cNvPr id="33" name="Text Box 22"/>
            <p:cNvSpPr txBox="1">
              <a:spLocks noChangeArrowheads="1"/>
            </p:cNvSpPr>
            <p:nvPr/>
          </p:nvSpPr>
          <p:spPr bwMode="auto">
            <a:xfrm>
              <a:off x="2792" y="170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2</a:t>
              </a:r>
              <a:endParaRPr lang="en-GB" sz="2200" dirty="0">
                <a:ea typeface="Symbols"/>
                <a:cs typeface="Symbols"/>
              </a:endParaRPr>
            </a:p>
          </p:txBody>
        </p:sp>
      </p:grpSp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2023840" y="1786478"/>
            <a:ext cx="550253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m1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6362487" y="1900204"/>
            <a:ext cx="550253" cy="367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1</a:t>
            </a:r>
            <a:r>
              <a:rPr lang="en-GB" sz="2200" baseline="30000" dirty="0">
                <a:latin typeface="Symbol" pitchFamily="18" charset="2"/>
                <a:ea typeface="Symbols"/>
                <a:cs typeface="Symbols"/>
              </a:rPr>
              <a:t>*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 flipV="1">
            <a:off x="724551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8" name="Text Box 43"/>
          <p:cNvSpPr txBox="1">
            <a:spLocks noChangeArrowheads="1"/>
          </p:cNvSpPr>
          <p:nvPr/>
        </p:nvSpPr>
        <p:spPr bwMode="auto">
          <a:xfrm>
            <a:off x="2645515" y="3089270"/>
            <a:ext cx="344268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Arial Unicode MS" pitchFamily="34" charset="-128"/>
                <a:ea typeface="Arial Unicode MS" pitchFamily="34" charset="-128"/>
                <a:cs typeface="Symbols"/>
              </a:rPr>
              <a:t>e</a:t>
            </a:r>
            <a:endParaRPr lang="en-GB" sz="2200" dirty="0">
              <a:latin typeface="Arial Unicode MS" pitchFamily="34" charset="-128"/>
              <a:ea typeface="Arial Unicode MS" pitchFamily="34" charset="-128"/>
              <a:cs typeface="Symbols"/>
            </a:endParaRPr>
          </a:p>
        </p:txBody>
      </p:sp>
      <p:grpSp>
        <p:nvGrpSpPr>
          <p:cNvPr id="39" name="Group 44"/>
          <p:cNvGrpSpPr>
            <a:grpSpLocks/>
          </p:cNvGrpSpPr>
          <p:nvPr/>
        </p:nvGrpSpPr>
        <p:grpSpPr bwMode="auto">
          <a:xfrm>
            <a:off x="2364627" y="3462112"/>
            <a:ext cx="759119" cy="499523"/>
            <a:chOff x="1590" y="3061"/>
            <a:chExt cx="527" cy="347"/>
          </a:xfrm>
        </p:grpSpPr>
        <p:sp>
          <p:nvSpPr>
            <p:cNvPr id="40" name="Freeform 45"/>
            <p:cNvSpPr>
              <a:spLocks noChangeArrowheads="1"/>
            </p:cNvSpPr>
            <p:nvPr/>
          </p:nvSpPr>
          <p:spPr bwMode="auto">
            <a:xfrm>
              <a:off x="1590" y="3061"/>
              <a:ext cx="524" cy="347"/>
            </a:xfrm>
            <a:custGeom>
              <a:avLst/>
              <a:gdLst/>
              <a:ahLst/>
              <a:cxnLst>
                <a:cxn ang="0">
                  <a:pos x="0" y="347"/>
                </a:cxn>
                <a:cxn ang="0">
                  <a:pos x="145" y="207"/>
                </a:cxn>
                <a:cxn ang="0">
                  <a:pos x="350" y="94"/>
                </a:cxn>
                <a:cxn ang="0">
                  <a:pos x="492" y="320"/>
                </a:cxn>
                <a:cxn ang="0">
                  <a:pos x="524" y="328"/>
                </a:cxn>
              </a:cxnLst>
              <a:rect l="0" t="0" r="r" b="b"/>
              <a:pathLst>
                <a:path w="524" h="347">
                  <a:moveTo>
                    <a:pt x="0" y="347"/>
                  </a:moveTo>
                  <a:cubicBezTo>
                    <a:pt x="31" y="342"/>
                    <a:pt x="141" y="327"/>
                    <a:pt x="145" y="207"/>
                  </a:cubicBezTo>
                  <a:cubicBezTo>
                    <a:pt x="148" y="136"/>
                    <a:pt x="273" y="0"/>
                    <a:pt x="350" y="94"/>
                  </a:cubicBezTo>
                  <a:cubicBezTo>
                    <a:pt x="407" y="163"/>
                    <a:pt x="437" y="250"/>
                    <a:pt x="492" y="320"/>
                  </a:cubicBezTo>
                  <a:lnTo>
                    <a:pt x="524" y="328"/>
                  </a:lnTo>
                </a:path>
              </a:pathLst>
            </a:custGeom>
            <a:noFill/>
            <a:ln w="36720" cap="flat" cmpd="sng">
              <a:solidFill>
                <a:srgbClr val="F7964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Line 46"/>
            <p:cNvSpPr>
              <a:spLocks noChangeShapeType="1"/>
            </p:cNvSpPr>
            <p:nvPr/>
          </p:nvSpPr>
          <p:spPr bwMode="auto">
            <a:xfrm>
              <a:off x="1870" y="3117"/>
              <a:ext cx="2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2" name="Group 48"/>
          <p:cNvGrpSpPr>
            <a:grpSpLocks/>
          </p:cNvGrpSpPr>
          <p:nvPr/>
        </p:nvGrpSpPr>
        <p:grpSpPr bwMode="auto">
          <a:xfrm>
            <a:off x="4374658" y="1595018"/>
            <a:ext cx="97951" cy="2038398"/>
            <a:chOff x="3037" y="1108"/>
            <a:chExt cx="68" cy="1416"/>
          </a:xfrm>
        </p:grpSpPr>
        <p:sp>
          <p:nvSpPr>
            <p:cNvPr id="43" name="AutoShape 49"/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AutoShape 50"/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AutoShape 51"/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71" name="Group 37"/>
          <p:cNvGrpSpPr>
            <a:grpSpLocks/>
          </p:cNvGrpSpPr>
          <p:nvPr/>
        </p:nvGrpSpPr>
        <p:grpSpPr bwMode="auto">
          <a:xfrm>
            <a:off x="1057293" y="3095028"/>
            <a:ext cx="759120" cy="872365"/>
            <a:chOff x="734" y="2806"/>
            <a:chExt cx="527" cy="606"/>
          </a:xfrm>
        </p:grpSpPr>
        <p:sp>
          <p:nvSpPr>
            <p:cNvPr id="72" name="Text Box 38"/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73" name="Group 39"/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74" name="Freeform 40"/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rgbClr val="F7964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Line 41"/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49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4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N</a:t>
            </a:r>
            <a:r>
              <a:rPr lang="en-US" sz="2400" dirty="0" smtClean="0">
                <a:solidFill>
                  <a:srgbClr val="000090"/>
                </a:solidFill>
              </a:rPr>
              <a:t>eutrino oscillations, natural interferometers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508482" y="1132923"/>
            <a:ext cx="7949718" cy="274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Neutrino oscillation is an interference experiment (cf. double slit experiment) </a:t>
            </a:r>
          </a:p>
        </p:txBody>
      </p:sp>
      <p:sp>
        <p:nvSpPr>
          <p:cNvPr id="51" name="Text Box 3"/>
          <p:cNvSpPr txBox="1">
            <a:spLocks noChangeArrowheads="1"/>
          </p:cNvSpPr>
          <p:nvPr/>
        </p:nvSpPr>
        <p:spPr bwMode="auto">
          <a:xfrm>
            <a:off x="443662" y="4069600"/>
            <a:ext cx="8194741" cy="190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If </a:t>
            </a:r>
            <a:r>
              <a:rPr lang="en-GB" sz="1600" dirty="0"/>
              <a:t>2 neutrino Hamiltonian eigenstates,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phase rotation, they cause quantum interference. 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If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mass, they have different </a:t>
            </a:r>
            <a:r>
              <a:rPr lang="en-GB" sz="1600" dirty="0" smtClean="0"/>
              <a:t>velocity</a:t>
            </a:r>
            <a:r>
              <a:rPr lang="en-GB" sz="1600" dirty="0"/>
              <a:t>, so thus different phase rotation.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The detection may be different flavor (neutrino oscillations).</a:t>
            </a:r>
            <a:endParaRPr lang="en-GB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55854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13"/>
          <p:cNvSpPr>
            <a:spLocks noChangeArrowheads="1"/>
          </p:cNvSpPr>
          <p:nvPr/>
        </p:nvSpPr>
        <p:spPr bwMode="auto">
          <a:xfrm>
            <a:off x="1783283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H="1">
            <a:off x="6898335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1335301" y="1855576"/>
            <a:ext cx="344268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9" name="Line 110"/>
          <p:cNvSpPr>
            <a:spLocks noChangeShapeType="1"/>
          </p:cNvSpPr>
          <p:nvPr/>
        </p:nvSpPr>
        <p:spPr bwMode="auto">
          <a:xfrm flipV="1">
            <a:off x="724551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pSp>
        <p:nvGrpSpPr>
          <p:cNvPr id="10" name="Group 111"/>
          <p:cNvGrpSpPr>
            <a:grpSpLocks/>
          </p:cNvGrpSpPr>
          <p:nvPr/>
        </p:nvGrpSpPr>
        <p:grpSpPr bwMode="auto">
          <a:xfrm>
            <a:off x="1057293" y="3095028"/>
            <a:ext cx="759120" cy="872365"/>
            <a:chOff x="734" y="2806"/>
            <a:chExt cx="527" cy="606"/>
          </a:xfrm>
        </p:grpSpPr>
        <p:sp>
          <p:nvSpPr>
            <p:cNvPr id="11" name="Text Box 112"/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12" name="Group 113"/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13" name="Freeform 114"/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chemeClr val="accent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Line 115"/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4374658" y="1595018"/>
            <a:ext cx="97951" cy="2038398"/>
            <a:chOff x="3037" y="1108"/>
            <a:chExt cx="68" cy="1416"/>
          </a:xfrm>
        </p:grpSpPr>
        <p:sp>
          <p:nvSpPr>
            <p:cNvPr id="16" name="AutoShape 49"/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AutoShape 50"/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AutoShape 51"/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4</a:t>
            </a:r>
            <a:r>
              <a:rPr lang="en-US" sz="2400" dirty="0" smtClean="0">
                <a:solidFill>
                  <a:srgbClr val="000090"/>
                </a:solidFill>
              </a:rPr>
              <a:t>. Lorentz violation with neutrino oscillation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508482" y="1132923"/>
            <a:ext cx="7949718" cy="274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Neutrino oscillation is an interference experiment (cf. double slit experiment) </a:t>
            </a:r>
          </a:p>
        </p:txBody>
      </p:sp>
      <p:sp>
        <p:nvSpPr>
          <p:cNvPr id="21" name="Text Box 99"/>
          <p:cNvSpPr txBox="1">
            <a:spLocks noChangeArrowheads="1"/>
          </p:cNvSpPr>
          <p:nvPr/>
        </p:nvSpPr>
        <p:spPr bwMode="auto">
          <a:xfrm>
            <a:off x="443662" y="4069601"/>
            <a:ext cx="8194741" cy="5420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If </a:t>
            </a:r>
            <a:r>
              <a:rPr lang="en-GB" sz="1600" dirty="0"/>
              <a:t>2 neutrino Hamiltonian eigenstates,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phase rotation, they cause quantum interference.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721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8"/>
          <p:cNvGrpSpPr>
            <a:grpSpLocks/>
          </p:cNvGrpSpPr>
          <p:nvPr/>
        </p:nvGrpSpPr>
        <p:grpSpPr bwMode="auto">
          <a:xfrm>
            <a:off x="1969101" y="2261531"/>
            <a:ext cx="2447330" cy="693861"/>
            <a:chOff x="1367" y="1571"/>
            <a:chExt cx="1699" cy="482"/>
          </a:xfrm>
        </p:grpSpPr>
        <p:sp>
          <p:nvSpPr>
            <p:cNvPr id="20" name="Line 9"/>
            <p:cNvSpPr>
              <a:spLocks noChangeShapeType="1"/>
            </p:cNvSpPr>
            <p:nvPr/>
          </p:nvSpPr>
          <p:spPr bwMode="auto">
            <a:xfrm>
              <a:off x="1367" y="1571"/>
              <a:ext cx="1699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>
              <a:off x="1367" y="1571"/>
              <a:ext cx="1693" cy="482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1783283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23" name="Group 12"/>
          <p:cNvGrpSpPr>
            <a:grpSpLocks/>
          </p:cNvGrpSpPr>
          <p:nvPr/>
        </p:nvGrpSpPr>
        <p:grpSpPr bwMode="auto">
          <a:xfrm>
            <a:off x="4436598" y="2274486"/>
            <a:ext cx="2473259" cy="682345"/>
            <a:chOff x="3080" y="1571"/>
            <a:chExt cx="1717" cy="474"/>
          </a:xfrm>
        </p:grpSpPr>
        <p:sp>
          <p:nvSpPr>
            <p:cNvPr id="24" name="Line 13"/>
            <p:cNvSpPr>
              <a:spLocks noChangeShapeType="1"/>
            </p:cNvSpPr>
            <p:nvPr/>
          </p:nvSpPr>
          <p:spPr bwMode="auto">
            <a:xfrm>
              <a:off x="3080" y="1571"/>
              <a:ext cx="1709" cy="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 flipV="1">
              <a:off x="3085" y="1657"/>
              <a:ext cx="1712" cy="3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6" name="Line 16"/>
          <p:cNvSpPr>
            <a:spLocks noChangeShapeType="1"/>
          </p:cNvSpPr>
          <p:nvPr/>
        </p:nvSpPr>
        <p:spPr bwMode="auto">
          <a:xfrm flipH="1">
            <a:off x="6898335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aphicFrame>
        <p:nvGraphicFramePr>
          <p:cNvPr id="27" name="Object 17"/>
          <p:cNvGraphicFramePr>
            <a:graphicFrameLocks noChangeAspect="1"/>
          </p:cNvGraphicFramePr>
          <p:nvPr/>
        </p:nvGraphicFramePr>
        <p:xfrm>
          <a:off x="4399145" y="2867579"/>
          <a:ext cx="41774" cy="200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8518" r:id="rId3" imgW="76200" imgH="355600" progId="">
                  <p:embed/>
                </p:oleObj>
              </mc:Choice>
              <mc:Fallback>
                <p:oleObj r:id="rId3" imgW="76200" imgH="355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145" y="2867579"/>
                        <a:ext cx="41774" cy="2000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18"/>
          <p:cNvSpPr txBox="1">
            <a:spLocks noChangeArrowheads="1"/>
          </p:cNvSpPr>
          <p:nvPr/>
        </p:nvSpPr>
        <p:spPr bwMode="auto">
          <a:xfrm>
            <a:off x="1335301" y="1855576"/>
            <a:ext cx="344268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grpSp>
        <p:nvGrpSpPr>
          <p:cNvPr id="29" name="Group 20"/>
          <p:cNvGrpSpPr>
            <a:grpSpLocks/>
          </p:cNvGrpSpPr>
          <p:nvPr/>
        </p:nvGrpSpPr>
        <p:grpSpPr bwMode="auto">
          <a:xfrm>
            <a:off x="4021749" y="1832546"/>
            <a:ext cx="344269" cy="986089"/>
            <a:chOff x="2792" y="1273"/>
            <a:chExt cx="239" cy="685"/>
          </a:xfrm>
        </p:grpSpPr>
        <p:sp>
          <p:nvSpPr>
            <p:cNvPr id="30" name="Text Box 21"/>
            <p:cNvSpPr txBox="1">
              <a:spLocks noChangeArrowheads="1"/>
            </p:cNvSpPr>
            <p:nvPr/>
          </p:nvSpPr>
          <p:spPr bwMode="auto">
            <a:xfrm>
              <a:off x="2792" y="127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1</a:t>
              </a:r>
              <a:endParaRPr lang="en-GB" sz="2200" dirty="0">
                <a:ea typeface="Symbols"/>
                <a:cs typeface="Symbols"/>
              </a:endParaRPr>
            </a:p>
          </p:txBody>
        </p:sp>
        <p:sp>
          <p:nvSpPr>
            <p:cNvPr id="31" name="Text Box 22"/>
            <p:cNvSpPr txBox="1">
              <a:spLocks noChangeArrowheads="1"/>
            </p:cNvSpPr>
            <p:nvPr/>
          </p:nvSpPr>
          <p:spPr bwMode="auto">
            <a:xfrm>
              <a:off x="2792" y="170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2</a:t>
              </a:r>
              <a:endParaRPr lang="en-GB" sz="2200" dirty="0">
                <a:ea typeface="Symbols"/>
                <a:cs typeface="Symbols"/>
              </a:endParaRPr>
            </a:p>
          </p:txBody>
        </p:sp>
      </p:grpSp>
      <p:sp>
        <p:nvSpPr>
          <p:cNvPr id="32" name="Text Box 23"/>
          <p:cNvSpPr txBox="1">
            <a:spLocks noChangeArrowheads="1"/>
          </p:cNvSpPr>
          <p:nvPr/>
        </p:nvSpPr>
        <p:spPr bwMode="auto">
          <a:xfrm>
            <a:off x="2023840" y="1786478"/>
            <a:ext cx="550253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m1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3" name="Text Box 24"/>
          <p:cNvSpPr txBox="1">
            <a:spLocks noChangeArrowheads="1"/>
          </p:cNvSpPr>
          <p:nvPr/>
        </p:nvSpPr>
        <p:spPr bwMode="auto">
          <a:xfrm>
            <a:off x="6362487" y="1900204"/>
            <a:ext cx="550253" cy="367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1</a:t>
            </a:r>
            <a:r>
              <a:rPr lang="en-GB" sz="2200" baseline="30000" dirty="0">
                <a:latin typeface="Symbol" pitchFamily="18" charset="2"/>
                <a:ea typeface="Symbols"/>
                <a:cs typeface="Symbols"/>
              </a:rPr>
              <a:t>*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7" name="Freeform 27"/>
          <p:cNvSpPr>
            <a:spLocks noChangeArrowheads="1"/>
          </p:cNvSpPr>
          <p:nvPr/>
        </p:nvSpPr>
        <p:spPr bwMode="auto">
          <a:xfrm>
            <a:off x="1051454" y="3462128"/>
            <a:ext cx="754799" cy="499525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145" y="207"/>
              </a:cxn>
              <a:cxn ang="0">
                <a:pos x="350" y="94"/>
              </a:cxn>
              <a:cxn ang="0">
                <a:pos x="492" y="320"/>
              </a:cxn>
              <a:cxn ang="0">
                <a:pos x="524" y="328"/>
              </a:cxn>
            </a:cxnLst>
            <a:rect l="0" t="0" r="r" b="b"/>
            <a:pathLst>
              <a:path w="524" h="347">
                <a:moveTo>
                  <a:pt x="0" y="347"/>
                </a:moveTo>
                <a:cubicBezTo>
                  <a:pt x="31" y="342"/>
                  <a:pt x="141" y="327"/>
                  <a:pt x="145" y="207"/>
                </a:cubicBezTo>
                <a:cubicBezTo>
                  <a:pt x="148" y="136"/>
                  <a:pt x="273" y="0"/>
                  <a:pt x="350" y="94"/>
                </a:cubicBezTo>
                <a:cubicBezTo>
                  <a:pt x="407" y="163"/>
                  <a:pt x="437" y="250"/>
                  <a:pt x="492" y="320"/>
                </a:cubicBezTo>
                <a:lnTo>
                  <a:pt x="524" y="328"/>
                </a:lnTo>
              </a:path>
            </a:pathLst>
          </a:custGeom>
          <a:noFill/>
          <a:ln w="36720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6" name="Text Box 29"/>
          <p:cNvSpPr txBox="1">
            <a:spLocks noChangeArrowheads="1"/>
          </p:cNvSpPr>
          <p:nvPr/>
        </p:nvSpPr>
        <p:spPr bwMode="auto">
          <a:xfrm>
            <a:off x="2721347" y="3132267"/>
            <a:ext cx="344269" cy="3670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1</a:t>
            </a:r>
            <a:endParaRPr lang="en-GB" sz="2200" dirty="0">
              <a:ea typeface="Symbols"/>
              <a:cs typeface="Symbols"/>
            </a:endParaRPr>
          </a:p>
        </p:txBody>
      </p:sp>
      <p:sp>
        <p:nvSpPr>
          <p:cNvPr id="40" name="Text Box 32"/>
          <p:cNvSpPr txBox="1">
            <a:spLocks noChangeArrowheads="1"/>
          </p:cNvSpPr>
          <p:nvPr/>
        </p:nvSpPr>
        <p:spPr bwMode="auto">
          <a:xfrm>
            <a:off x="2298683" y="3109418"/>
            <a:ext cx="344269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2</a:t>
            </a:r>
            <a:endParaRPr lang="en-GB" sz="2200" dirty="0">
              <a:ea typeface="Symbols"/>
              <a:cs typeface="Symbols"/>
            </a:endParaRPr>
          </a:p>
        </p:txBody>
      </p:sp>
      <p:sp>
        <p:nvSpPr>
          <p:cNvPr id="42" name="Freeform 34"/>
          <p:cNvSpPr>
            <a:spLocks noChangeArrowheads="1"/>
          </p:cNvSpPr>
          <p:nvPr/>
        </p:nvSpPr>
        <p:spPr bwMode="auto">
          <a:xfrm>
            <a:off x="1056692" y="3454909"/>
            <a:ext cx="754799" cy="499522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145" y="207"/>
              </a:cxn>
              <a:cxn ang="0">
                <a:pos x="350" y="94"/>
              </a:cxn>
              <a:cxn ang="0">
                <a:pos x="492" y="320"/>
              </a:cxn>
              <a:cxn ang="0">
                <a:pos x="524" y="328"/>
              </a:cxn>
            </a:cxnLst>
            <a:rect l="0" t="0" r="r" b="b"/>
            <a:pathLst>
              <a:path w="524" h="347">
                <a:moveTo>
                  <a:pt x="0" y="347"/>
                </a:moveTo>
                <a:cubicBezTo>
                  <a:pt x="31" y="342"/>
                  <a:pt x="141" y="327"/>
                  <a:pt x="145" y="207"/>
                </a:cubicBezTo>
                <a:cubicBezTo>
                  <a:pt x="148" y="136"/>
                  <a:pt x="273" y="0"/>
                  <a:pt x="350" y="94"/>
                </a:cubicBezTo>
                <a:cubicBezTo>
                  <a:pt x="407" y="163"/>
                  <a:pt x="437" y="250"/>
                  <a:pt x="492" y="320"/>
                </a:cubicBezTo>
                <a:lnTo>
                  <a:pt x="524" y="328"/>
                </a:lnTo>
              </a:path>
            </a:pathLst>
          </a:custGeom>
          <a:noFill/>
          <a:ln w="36720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4" name="Line 36"/>
          <p:cNvSpPr>
            <a:spLocks noChangeShapeType="1"/>
          </p:cNvSpPr>
          <p:nvPr/>
        </p:nvSpPr>
        <p:spPr bwMode="auto">
          <a:xfrm flipV="1">
            <a:off x="724551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pSp>
        <p:nvGrpSpPr>
          <p:cNvPr id="45" name="Group 37"/>
          <p:cNvGrpSpPr>
            <a:grpSpLocks/>
          </p:cNvGrpSpPr>
          <p:nvPr/>
        </p:nvGrpSpPr>
        <p:grpSpPr bwMode="auto">
          <a:xfrm>
            <a:off x="1057293" y="3095028"/>
            <a:ext cx="759120" cy="872365"/>
            <a:chOff x="734" y="2806"/>
            <a:chExt cx="527" cy="606"/>
          </a:xfrm>
        </p:grpSpPr>
        <p:sp>
          <p:nvSpPr>
            <p:cNvPr id="46" name="Text Box 38"/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47" name="Group 39"/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48" name="Freeform 40"/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rgbClr val="F7964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Line 41"/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50" name="Group 48"/>
          <p:cNvGrpSpPr>
            <a:grpSpLocks/>
          </p:cNvGrpSpPr>
          <p:nvPr/>
        </p:nvGrpSpPr>
        <p:grpSpPr bwMode="auto">
          <a:xfrm>
            <a:off x="4374658" y="1595018"/>
            <a:ext cx="97951" cy="2038398"/>
            <a:chOff x="3037" y="1108"/>
            <a:chExt cx="68" cy="1416"/>
          </a:xfrm>
        </p:grpSpPr>
        <p:sp>
          <p:nvSpPr>
            <p:cNvPr id="51" name="AutoShape 49"/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2" name="AutoShape 50"/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" name="AutoShape 51"/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5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4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Lorentz violation with neutrino </a:t>
            </a:r>
            <a:r>
              <a:rPr lang="en-US" sz="2400" dirty="0" smtClean="0">
                <a:solidFill>
                  <a:srgbClr val="000090"/>
                </a:solidFill>
              </a:rPr>
              <a:t>oscillation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66" name="Text Box 3"/>
          <p:cNvSpPr txBox="1">
            <a:spLocks noChangeArrowheads="1"/>
          </p:cNvSpPr>
          <p:nvPr/>
        </p:nvSpPr>
        <p:spPr bwMode="auto">
          <a:xfrm>
            <a:off x="508482" y="1132923"/>
            <a:ext cx="7949718" cy="274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Neutrino oscillation is an interference experiment (cf. double slit experiment)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 rot="16846475">
            <a:off x="1727200" y="3429001"/>
            <a:ext cx="419100" cy="584200"/>
            <a:chOff x="8077200" y="2565400"/>
            <a:chExt cx="419100" cy="584200"/>
          </a:xfrm>
        </p:grpSpPr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8102600" y="25654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 flipH="1" flipV="1">
              <a:off x="8255000" y="27178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 flipH="1" flipV="1">
              <a:off x="8077200" y="27559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5400000" flipH="1" flipV="1">
              <a:off x="8229600" y="29083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 rot="16846475">
            <a:off x="3481290" y="2449756"/>
            <a:ext cx="419100" cy="584200"/>
            <a:chOff x="8077200" y="2565400"/>
            <a:chExt cx="419100" cy="584200"/>
          </a:xfrm>
        </p:grpSpPr>
        <p:cxnSp>
          <p:nvCxnSpPr>
            <p:cNvPr id="56" name="Straight Arrow Connector 55"/>
            <p:cNvCxnSpPr/>
            <p:nvPr/>
          </p:nvCxnSpPr>
          <p:spPr>
            <a:xfrm rot="5400000" flipH="1" flipV="1">
              <a:off x="8102600" y="25654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8255000" y="27178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 flipH="1" flipV="1">
              <a:off x="8077200" y="27559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8229600" y="29083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61" name="Text Box 3"/>
          <p:cNvSpPr txBox="1">
            <a:spLocks noChangeArrowheads="1"/>
          </p:cNvSpPr>
          <p:nvPr/>
        </p:nvSpPr>
        <p:spPr bwMode="auto">
          <a:xfrm>
            <a:off x="443662" y="4069600"/>
            <a:ext cx="8194741" cy="163531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If </a:t>
            </a:r>
            <a:r>
              <a:rPr lang="en-GB" sz="1600" dirty="0"/>
              <a:t>2 neutrino Hamiltonian eigenstates,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phase rotation, they cause quantum interference. 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If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coupling with Lorentz violating field, </a:t>
            </a:r>
            <a:r>
              <a:rPr lang="en-GB" sz="1600" dirty="0" smtClean="0"/>
              <a:t>neutrinos also oscillate. </a:t>
            </a: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The </a:t>
            </a:r>
            <a:r>
              <a:rPr lang="en-GB" sz="1600" dirty="0" smtClean="0"/>
              <a:t>sensitivity of neutrino oscillation </a:t>
            </a:r>
            <a:r>
              <a:rPr lang="en-GB" sz="1600" dirty="0"/>
              <a:t>is </a:t>
            </a:r>
            <a:r>
              <a:rPr lang="en-GB" sz="1600" dirty="0" smtClean="0"/>
              <a:t>comparable </a:t>
            </a:r>
            <a:r>
              <a:rPr lang="en-GB" sz="1600" dirty="0"/>
              <a:t>the target scale of Lorentz violation (&lt;10</a:t>
            </a:r>
            <a:r>
              <a:rPr lang="en-GB" sz="1600" baseline="30000" dirty="0"/>
              <a:t>-19</a:t>
            </a:r>
            <a:r>
              <a:rPr lang="en-GB" sz="1600" dirty="0"/>
              <a:t>GeV)</a:t>
            </a:r>
            <a:r>
              <a:rPr lang="en-GB" sz="1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9430144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2838E-6 -1.88801E-6 L 0.12767 0.0011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5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2262E-6 -3.26238E-6 L 0.14869 -0.00092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34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37" grpId="1" animBg="1"/>
      <p:bldP spid="36" grpId="0"/>
      <p:bldP spid="40" grpId="0"/>
      <p:bldP spid="42" grpId="0" animBg="1"/>
      <p:bldP spid="42" grpId="1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8"/>
          <p:cNvGrpSpPr>
            <a:grpSpLocks/>
          </p:cNvGrpSpPr>
          <p:nvPr/>
        </p:nvGrpSpPr>
        <p:grpSpPr bwMode="auto">
          <a:xfrm>
            <a:off x="1969101" y="2261531"/>
            <a:ext cx="2447330" cy="693861"/>
            <a:chOff x="1367" y="1571"/>
            <a:chExt cx="1699" cy="482"/>
          </a:xfrm>
        </p:grpSpPr>
        <p:sp>
          <p:nvSpPr>
            <p:cNvPr id="20" name="Line 9"/>
            <p:cNvSpPr>
              <a:spLocks noChangeShapeType="1"/>
            </p:cNvSpPr>
            <p:nvPr/>
          </p:nvSpPr>
          <p:spPr bwMode="auto">
            <a:xfrm>
              <a:off x="1367" y="1571"/>
              <a:ext cx="1699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10"/>
            <p:cNvSpPr>
              <a:spLocks noChangeShapeType="1"/>
            </p:cNvSpPr>
            <p:nvPr/>
          </p:nvSpPr>
          <p:spPr bwMode="auto">
            <a:xfrm>
              <a:off x="1367" y="1571"/>
              <a:ext cx="1693" cy="482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1783283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23" name="Group 12"/>
          <p:cNvGrpSpPr>
            <a:grpSpLocks/>
          </p:cNvGrpSpPr>
          <p:nvPr/>
        </p:nvGrpSpPr>
        <p:grpSpPr bwMode="auto">
          <a:xfrm>
            <a:off x="4436598" y="2274486"/>
            <a:ext cx="2473259" cy="682345"/>
            <a:chOff x="3080" y="1571"/>
            <a:chExt cx="1717" cy="474"/>
          </a:xfrm>
        </p:grpSpPr>
        <p:sp>
          <p:nvSpPr>
            <p:cNvPr id="24" name="Line 13"/>
            <p:cNvSpPr>
              <a:spLocks noChangeShapeType="1"/>
            </p:cNvSpPr>
            <p:nvPr/>
          </p:nvSpPr>
          <p:spPr bwMode="auto">
            <a:xfrm>
              <a:off x="3080" y="1571"/>
              <a:ext cx="1709" cy="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 flipV="1">
              <a:off x="3085" y="1657"/>
              <a:ext cx="1712" cy="3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6" name="Freeform 15"/>
          <p:cNvSpPr>
            <a:spLocks noChangeArrowheads="1"/>
          </p:cNvSpPr>
          <p:nvPr/>
        </p:nvSpPr>
        <p:spPr bwMode="auto">
          <a:xfrm rot="21441928">
            <a:off x="6849709" y="1489025"/>
            <a:ext cx="609311" cy="1892568"/>
          </a:xfrm>
          <a:custGeom>
            <a:avLst/>
            <a:gdLst/>
            <a:ahLst/>
            <a:cxnLst>
              <a:cxn ang="0">
                <a:pos x="296" y="0"/>
              </a:cxn>
              <a:cxn ang="0">
                <a:pos x="1095" y="627"/>
              </a:cxn>
              <a:cxn ang="0">
                <a:pos x="729" y="1461"/>
              </a:cxn>
              <a:cxn ang="0">
                <a:pos x="562" y="2364"/>
              </a:cxn>
              <a:cxn ang="0">
                <a:pos x="1361" y="2955"/>
              </a:cxn>
              <a:cxn ang="0">
                <a:pos x="528" y="3547"/>
              </a:cxn>
              <a:cxn ang="0">
                <a:pos x="662" y="4381"/>
              </a:cxn>
              <a:cxn ang="0">
                <a:pos x="1162" y="5284"/>
              </a:cxn>
              <a:cxn ang="0">
                <a:pos x="162" y="5910"/>
              </a:cxn>
              <a:cxn ang="0">
                <a:pos x="129" y="6050"/>
              </a:cxn>
            </a:cxnLst>
            <a:rect l="0" t="0" r="r" b="b"/>
            <a:pathLst>
              <a:path w="1866" h="6051">
                <a:moveTo>
                  <a:pt x="296" y="0"/>
                </a:moveTo>
                <a:cubicBezTo>
                  <a:pt x="283" y="477"/>
                  <a:pt x="795" y="504"/>
                  <a:pt x="1095" y="627"/>
                </a:cubicBezTo>
                <a:cubicBezTo>
                  <a:pt x="1865" y="939"/>
                  <a:pt x="1014" y="1382"/>
                  <a:pt x="729" y="1461"/>
                </a:cubicBezTo>
                <a:cubicBezTo>
                  <a:pt x="359" y="1563"/>
                  <a:pt x="0" y="2158"/>
                  <a:pt x="562" y="2364"/>
                </a:cubicBezTo>
                <a:cubicBezTo>
                  <a:pt x="861" y="2474"/>
                  <a:pt x="1385" y="2449"/>
                  <a:pt x="1361" y="2955"/>
                </a:cubicBezTo>
                <a:cubicBezTo>
                  <a:pt x="1339" y="3447"/>
                  <a:pt x="843" y="3445"/>
                  <a:pt x="528" y="3547"/>
                </a:cubicBezTo>
                <a:cubicBezTo>
                  <a:pt x="75" y="3694"/>
                  <a:pt x="134" y="4361"/>
                  <a:pt x="662" y="4381"/>
                </a:cubicBezTo>
                <a:cubicBezTo>
                  <a:pt x="975" y="4393"/>
                  <a:pt x="1576" y="4945"/>
                  <a:pt x="1162" y="5284"/>
                </a:cubicBezTo>
                <a:cubicBezTo>
                  <a:pt x="856" y="5535"/>
                  <a:pt x="474" y="5667"/>
                  <a:pt x="162" y="5910"/>
                </a:cubicBezTo>
                <a:lnTo>
                  <a:pt x="129" y="6050"/>
                </a:lnTo>
              </a:path>
            </a:pathLst>
          </a:custGeom>
          <a:noFill/>
          <a:ln w="36720">
            <a:solidFill>
              <a:srgbClr val="F79646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 flipH="1">
            <a:off x="6898335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aphicFrame>
        <p:nvGraphicFramePr>
          <p:cNvPr id="28" name="Object 17"/>
          <p:cNvGraphicFramePr>
            <a:graphicFrameLocks noChangeAspect="1"/>
          </p:cNvGraphicFramePr>
          <p:nvPr/>
        </p:nvGraphicFramePr>
        <p:xfrm>
          <a:off x="4399145" y="2867579"/>
          <a:ext cx="41774" cy="200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89542" r:id="rId3" imgW="76200" imgH="355600" progId="">
                  <p:embed/>
                </p:oleObj>
              </mc:Choice>
              <mc:Fallback>
                <p:oleObj r:id="rId3" imgW="76200" imgH="355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9145" y="2867579"/>
                        <a:ext cx="41774" cy="2000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18"/>
          <p:cNvSpPr txBox="1">
            <a:spLocks noChangeArrowheads="1"/>
          </p:cNvSpPr>
          <p:nvPr/>
        </p:nvSpPr>
        <p:spPr bwMode="auto">
          <a:xfrm>
            <a:off x="1335301" y="1855576"/>
            <a:ext cx="344268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0" name="Text Box 19"/>
          <p:cNvSpPr txBox="1">
            <a:spLocks noChangeArrowheads="1"/>
          </p:cNvSpPr>
          <p:nvPr/>
        </p:nvSpPr>
        <p:spPr bwMode="auto">
          <a:xfrm>
            <a:off x="7419952" y="1538739"/>
            <a:ext cx="344269" cy="17475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 smtClean="0">
                <a:ea typeface="Symbols"/>
                <a:cs typeface="Symbols"/>
              </a:rPr>
              <a:t>e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baseline="-25000" dirty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 smtClean="0">
                <a:ea typeface="Symbols"/>
                <a:cs typeface="Symbols"/>
              </a:rPr>
              <a:t>e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dirty="0" smtClean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 smtClean="0">
                <a:ea typeface="Symbols"/>
                <a:cs typeface="Symbols"/>
              </a:rPr>
              <a:t>e</a:t>
            </a:r>
          </a:p>
        </p:txBody>
      </p:sp>
      <p:grpSp>
        <p:nvGrpSpPr>
          <p:cNvPr id="31" name="Group 20"/>
          <p:cNvGrpSpPr>
            <a:grpSpLocks/>
          </p:cNvGrpSpPr>
          <p:nvPr/>
        </p:nvGrpSpPr>
        <p:grpSpPr bwMode="auto">
          <a:xfrm>
            <a:off x="4021749" y="1832546"/>
            <a:ext cx="344269" cy="986089"/>
            <a:chOff x="2792" y="1273"/>
            <a:chExt cx="239" cy="685"/>
          </a:xfrm>
        </p:grpSpPr>
        <p:sp>
          <p:nvSpPr>
            <p:cNvPr id="32" name="Text Box 21"/>
            <p:cNvSpPr txBox="1">
              <a:spLocks noChangeArrowheads="1"/>
            </p:cNvSpPr>
            <p:nvPr/>
          </p:nvSpPr>
          <p:spPr bwMode="auto">
            <a:xfrm>
              <a:off x="2792" y="127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1</a:t>
              </a:r>
              <a:endParaRPr lang="en-GB" sz="2200" dirty="0">
                <a:ea typeface="Symbols"/>
                <a:cs typeface="Symbols"/>
              </a:endParaRPr>
            </a:p>
          </p:txBody>
        </p:sp>
        <p:sp>
          <p:nvSpPr>
            <p:cNvPr id="33" name="Text Box 22"/>
            <p:cNvSpPr txBox="1">
              <a:spLocks noChangeArrowheads="1"/>
            </p:cNvSpPr>
            <p:nvPr/>
          </p:nvSpPr>
          <p:spPr bwMode="auto">
            <a:xfrm>
              <a:off x="2792" y="1703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2</a:t>
              </a:r>
              <a:endParaRPr lang="en-GB" sz="2200" dirty="0">
                <a:ea typeface="Symbols"/>
                <a:cs typeface="Symbols"/>
              </a:endParaRPr>
            </a:p>
          </p:txBody>
        </p:sp>
      </p:grpSp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2023840" y="1786478"/>
            <a:ext cx="550253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m1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5" name="Text Box 24"/>
          <p:cNvSpPr txBox="1">
            <a:spLocks noChangeArrowheads="1"/>
          </p:cNvSpPr>
          <p:nvPr/>
        </p:nvSpPr>
        <p:spPr bwMode="auto">
          <a:xfrm>
            <a:off x="6362487" y="1900204"/>
            <a:ext cx="550253" cy="3670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1</a:t>
            </a:r>
            <a:r>
              <a:rPr lang="en-GB" sz="2200" baseline="30000" dirty="0">
                <a:latin typeface="Symbol" pitchFamily="18" charset="2"/>
                <a:ea typeface="Symbols"/>
                <a:cs typeface="Symbols"/>
              </a:rPr>
              <a:t>*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6" name="Line 36"/>
          <p:cNvSpPr>
            <a:spLocks noChangeShapeType="1"/>
          </p:cNvSpPr>
          <p:nvPr/>
        </p:nvSpPr>
        <p:spPr bwMode="auto">
          <a:xfrm flipV="1">
            <a:off x="724551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8" name="Text Box 43"/>
          <p:cNvSpPr txBox="1">
            <a:spLocks noChangeArrowheads="1"/>
          </p:cNvSpPr>
          <p:nvPr/>
        </p:nvSpPr>
        <p:spPr bwMode="auto">
          <a:xfrm>
            <a:off x="2645515" y="3089270"/>
            <a:ext cx="344268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Arial Unicode MS" pitchFamily="34" charset="-128"/>
                <a:ea typeface="Arial Unicode MS" pitchFamily="34" charset="-128"/>
                <a:cs typeface="Symbols"/>
              </a:rPr>
              <a:t>e</a:t>
            </a:r>
            <a:endParaRPr lang="en-GB" sz="2200" dirty="0">
              <a:latin typeface="Arial Unicode MS" pitchFamily="34" charset="-128"/>
              <a:ea typeface="Arial Unicode MS" pitchFamily="34" charset="-128"/>
              <a:cs typeface="Symbols"/>
            </a:endParaRPr>
          </a:p>
        </p:txBody>
      </p:sp>
      <p:grpSp>
        <p:nvGrpSpPr>
          <p:cNvPr id="39" name="Group 44"/>
          <p:cNvGrpSpPr>
            <a:grpSpLocks/>
          </p:cNvGrpSpPr>
          <p:nvPr/>
        </p:nvGrpSpPr>
        <p:grpSpPr bwMode="auto">
          <a:xfrm>
            <a:off x="2364627" y="3462112"/>
            <a:ext cx="759119" cy="499523"/>
            <a:chOff x="1590" y="3061"/>
            <a:chExt cx="527" cy="347"/>
          </a:xfrm>
        </p:grpSpPr>
        <p:sp>
          <p:nvSpPr>
            <p:cNvPr id="40" name="Freeform 45"/>
            <p:cNvSpPr>
              <a:spLocks noChangeArrowheads="1"/>
            </p:cNvSpPr>
            <p:nvPr/>
          </p:nvSpPr>
          <p:spPr bwMode="auto">
            <a:xfrm>
              <a:off x="1590" y="3061"/>
              <a:ext cx="524" cy="347"/>
            </a:xfrm>
            <a:custGeom>
              <a:avLst/>
              <a:gdLst/>
              <a:ahLst/>
              <a:cxnLst>
                <a:cxn ang="0">
                  <a:pos x="0" y="347"/>
                </a:cxn>
                <a:cxn ang="0">
                  <a:pos x="145" y="207"/>
                </a:cxn>
                <a:cxn ang="0">
                  <a:pos x="350" y="94"/>
                </a:cxn>
                <a:cxn ang="0">
                  <a:pos x="492" y="320"/>
                </a:cxn>
                <a:cxn ang="0">
                  <a:pos x="524" y="328"/>
                </a:cxn>
              </a:cxnLst>
              <a:rect l="0" t="0" r="r" b="b"/>
              <a:pathLst>
                <a:path w="524" h="347">
                  <a:moveTo>
                    <a:pt x="0" y="347"/>
                  </a:moveTo>
                  <a:cubicBezTo>
                    <a:pt x="31" y="342"/>
                    <a:pt x="141" y="327"/>
                    <a:pt x="145" y="207"/>
                  </a:cubicBezTo>
                  <a:cubicBezTo>
                    <a:pt x="148" y="136"/>
                    <a:pt x="273" y="0"/>
                    <a:pt x="350" y="94"/>
                  </a:cubicBezTo>
                  <a:cubicBezTo>
                    <a:pt x="407" y="163"/>
                    <a:pt x="437" y="250"/>
                    <a:pt x="492" y="320"/>
                  </a:cubicBezTo>
                  <a:lnTo>
                    <a:pt x="524" y="328"/>
                  </a:lnTo>
                </a:path>
              </a:pathLst>
            </a:custGeom>
            <a:noFill/>
            <a:ln w="36720" cap="flat" cmpd="sng">
              <a:solidFill>
                <a:srgbClr val="F7964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Line 46"/>
            <p:cNvSpPr>
              <a:spLocks noChangeShapeType="1"/>
            </p:cNvSpPr>
            <p:nvPr/>
          </p:nvSpPr>
          <p:spPr bwMode="auto">
            <a:xfrm>
              <a:off x="1870" y="3117"/>
              <a:ext cx="2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2" name="Group 48"/>
          <p:cNvGrpSpPr>
            <a:grpSpLocks/>
          </p:cNvGrpSpPr>
          <p:nvPr/>
        </p:nvGrpSpPr>
        <p:grpSpPr bwMode="auto">
          <a:xfrm>
            <a:off x="4374658" y="1595018"/>
            <a:ext cx="97951" cy="2038398"/>
            <a:chOff x="3037" y="1108"/>
            <a:chExt cx="68" cy="1416"/>
          </a:xfrm>
        </p:grpSpPr>
        <p:sp>
          <p:nvSpPr>
            <p:cNvPr id="43" name="AutoShape 49"/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AutoShape 50"/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AutoShape 51"/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66" name="Group 65"/>
          <p:cNvGrpSpPr/>
          <p:nvPr/>
        </p:nvGrpSpPr>
        <p:grpSpPr>
          <a:xfrm rot="16846475">
            <a:off x="1727200" y="3429001"/>
            <a:ext cx="419100" cy="584200"/>
            <a:chOff x="8077200" y="2565400"/>
            <a:chExt cx="419100" cy="584200"/>
          </a:xfrm>
        </p:grpSpPr>
        <p:cxnSp>
          <p:nvCxnSpPr>
            <p:cNvPr id="67" name="Straight Arrow Connector 66"/>
            <p:cNvCxnSpPr/>
            <p:nvPr/>
          </p:nvCxnSpPr>
          <p:spPr>
            <a:xfrm rot="5400000" flipH="1" flipV="1">
              <a:off x="8102600" y="25654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rot="5400000" flipH="1" flipV="1">
              <a:off x="8255000" y="27178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rot="5400000" flipH="1" flipV="1">
              <a:off x="8077200" y="27559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5400000" flipH="1" flipV="1">
              <a:off x="8229600" y="29083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37"/>
          <p:cNvGrpSpPr>
            <a:grpSpLocks/>
          </p:cNvGrpSpPr>
          <p:nvPr/>
        </p:nvGrpSpPr>
        <p:grpSpPr bwMode="auto">
          <a:xfrm>
            <a:off x="1057293" y="3095028"/>
            <a:ext cx="759120" cy="872365"/>
            <a:chOff x="734" y="2806"/>
            <a:chExt cx="527" cy="606"/>
          </a:xfrm>
        </p:grpSpPr>
        <p:sp>
          <p:nvSpPr>
            <p:cNvPr id="72" name="Text Box 38"/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5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73" name="Group 39"/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74" name="Freeform 40"/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rgbClr val="F7964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Line 41"/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76" name="Text Box 19"/>
          <p:cNvSpPr txBox="1">
            <a:spLocks noChangeArrowheads="1"/>
          </p:cNvSpPr>
          <p:nvPr/>
        </p:nvSpPr>
        <p:spPr bwMode="auto">
          <a:xfrm>
            <a:off x="7140802" y="1543191"/>
            <a:ext cx="344269" cy="17475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charset="2"/>
                <a:ea typeface="Symbols"/>
                <a:cs typeface="Symbol" charset="2"/>
              </a:rPr>
              <a:t>n</a:t>
            </a:r>
            <a:r>
              <a:rPr lang="en-GB" sz="2200" baseline="-25000" dirty="0" smtClean="0">
                <a:latin typeface="Symbol" charset="2"/>
                <a:ea typeface="Symbols"/>
                <a:cs typeface="Symbol" charset="2"/>
              </a:rPr>
              <a:t>m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baseline="-25000" dirty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charset="2"/>
                <a:ea typeface="Symbols"/>
                <a:cs typeface="Symbol" charset="2"/>
              </a:rPr>
              <a:t>n</a:t>
            </a:r>
            <a:r>
              <a:rPr lang="en-GB" sz="2200" baseline="-25000" dirty="0" smtClean="0">
                <a:latin typeface="Symbol" charset="2"/>
                <a:ea typeface="Symbols"/>
                <a:cs typeface="Symbol" charset="2"/>
              </a:rPr>
              <a:t>m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dirty="0" smtClean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latin typeface="Symbol" charset="2"/>
                <a:ea typeface="Symbols"/>
                <a:cs typeface="Symbol" charset="2"/>
              </a:rPr>
              <a:t>n</a:t>
            </a:r>
            <a:r>
              <a:rPr lang="en-GB" sz="2200" baseline="-25000" dirty="0" smtClean="0">
                <a:latin typeface="Symbol" charset="2"/>
                <a:ea typeface="Symbols"/>
                <a:cs typeface="Symbol" charset="2"/>
              </a:rPr>
              <a:t>m</a:t>
            </a:r>
          </a:p>
        </p:txBody>
      </p:sp>
      <p:sp>
        <p:nvSpPr>
          <p:cNvPr id="46" name="Text Box 38"/>
          <p:cNvSpPr txBox="1">
            <a:spLocks noChangeArrowheads="1"/>
          </p:cNvSpPr>
          <p:nvPr/>
        </p:nvSpPr>
        <p:spPr bwMode="auto">
          <a:xfrm>
            <a:off x="2653057" y="3085308"/>
            <a:ext cx="484644" cy="36708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grpSp>
        <p:nvGrpSpPr>
          <p:cNvPr id="53" name="Group 52"/>
          <p:cNvGrpSpPr/>
          <p:nvPr/>
        </p:nvGrpSpPr>
        <p:grpSpPr>
          <a:xfrm rot="16846475">
            <a:off x="3482851" y="2444987"/>
            <a:ext cx="419100" cy="584200"/>
            <a:chOff x="8077200" y="2565400"/>
            <a:chExt cx="419100" cy="584200"/>
          </a:xfrm>
        </p:grpSpPr>
        <p:cxnSp>
          <p:nvCxnSpPr>
            <p:cNvPr id="54" name="Straight Arrow Connector 53"/>
            <p:cNvCxnSpPr/>
            <p:nvPr/>
          </p:nvCxnSpPr>
          <p:spPr>
            <a:xfrm rot="5400000" flipH="1" flipV="1">
              <a:off x="8102600" y="25654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rot="5400000" flipH="1" flipV="1">
              <a:off x="8255000" y="27178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5400000" flipH="1" flipV="1">
              <a:off x="8077200" y="27559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8229600" y="2908300"/>
              <a:ext cx="241300" cy="2413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4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Lorentz violation with neutrino oscillation</a:t>
            </a:r>
          </a:p>
        </p:txBody>
      </p:sp>
      <p:sp>
        <p:nvSpPr>
          <p:cNvPr id="50" name="Text Box 3"/>
          <p:cNvSpPr txBox="1">
            <a:spLocks noChangeArrowheads="1"/>
          </p:cNvSpPr>
          <p:nvPr/>
        </p:nvSpPr>
        <p:spPr bwMode="auto">
          <a:xfrm>
            <a:off x="508482" y="1132923"/>
            <a:ext cx="7949718" cy="27420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Neutrino oscillation is an interference experiment (cf. double slit experiment) </a:t>
            </a:r>
          </a:p>
        </p:txBody>
      </p:sp>
      <p:sp>
        <p:nvSpPr>
          <p:cNvPr id="51" name="Text Box 3"/>
          <p:cNvSpPr txBox="1">
            <a:spLocks noChangeArrowheads="1"/>
          </p:cNvSpPr>
          <p:nvPr/>
        </p:nvSpPr>
        <p:spPr bwMode="auto">
          <a:xfrm>
            <a:off x="443662" y="4069600"/>
            <a:ext cx="8194741" cy="245523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If </a:t>
            </a:r>
            <a:r>
              <a:rPr lang="en-GB" sz="1600" dirty="0"/>
              <a:t>2 neutrino Hamiltonian eigenstates,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phase rotation, they cause quantum interference. 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If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1</a:t>
            </a:r>
            <a:r>
              <a:rPr lang="en-GB" sz="1600" dirty="0"/>
              <a:t> and </a:t>
            </a:r>
            <a:r>
              <a:rPr lang="en-GB" sz="1600" dirty="0">
                <a:latin typeface="Symbol" pitchFamily="18" charset="2"/>
              </a:rPr>
              <a:t>n</a:t>
            </a:r>
            <a:r>
              <a:rPr lang="en-GB" sz="1600" baseline="-25000" dirty="0"/>
              <a:t>2</a:t>
            </a:r>
            <a:r>
              <a:rPr lang="en-GB" sz="1600" dirty="0"/>
              <a:t>, have different coupling with Lorentz violating field, </a:t>
            </a:r>
            <a:r>
              <a:rPr lang="en-GB" sz="1600" dirty="0" smtClean="0"/>
              <a:t>neutrinos also oscillate. </a:t>
            </a: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The </a:t>
            </a:r>
            <a:r>
              <a:rPr lang="en-GB" sz="1600" dirty="0" smtClean="0"/>
              <a:t>sensitivity of neutrino oscillation </a:t>
            </a:r>
            <a:r>
              <a:rPr lang="en-GB" sz="1600" dirty="0"/>
              <a:t>is </a:t>
            </a:r>
            <a:r>
              <a:rPr lang="en-GB" sz="1600" dirty="0" smtClean="0"/>
              <a:t>comparable </a:t>
            </a:r>
            <a:r>
              <a:rPr lang="en-GB" sz="1600" dirty="0"/>
              <a:t>the target scale of Lorentz violation (&lt;10</a:t>
            </a:r>
            <a:r>
              <a:rPr lang="en-GB" sz="1600" baseline="30000" dirty="0"/>
              <a:t>-19</a:t>
            </a:r>
            <a:r>
              <a:rPr lang="en-GB" sz="1600" dirty="0"/>
              <a:t>GeV)</a:t>
            </a:r>
            <a:r>
              <a:rPr lang="en-GB" sz="1600" dirty="0" smtClean="0"/>
              <a:t>.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 If </a:t>
            </a:r>
            <a:r>
              <a:rPr lang="en-GB" sz="1600" dirty="0"/>
              <a:t>neutrino oscillation is caused by Lorentz violation, </a:t>
            </a:r>
            <a:r>
              <a:rPr lang="en-GB" sz="1600" dirty="0" smtClean="0"/>
              <a:t>interference pattern (oscillation probability) </a:t>
            </a:r>
            <a:r>
              <a:rPr lang="en-GB" sz="1600" dirty="0"/>
              <a:t>may have sidereal time </a:t>
            </a:r>
            <a:r>
              <a:rPr lang="en-GB" sz="1600" dirty="0" smtClean="0"/>
              <a:t>dependence.</a:t>
            </a:r>
            <a:endParaRPr lang="en-GB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2" name="Text Box 24"/>
          <p:cNvSpPr txBox="1">
            <a:spLocks noChangeArrowheads="1"/>
          </p:cNvSpPr>
          <p:nvPr/>
        </p:nvSpPr>
        <p:spPr bwMode="auto">
          <a:xfrm>
            <a:off x="6350286" y="1887649"/>
            <a:ext cx="731348" cy="369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 smtClean="0">
                <a:ea typeface="Symbols"/>
                <a:cs typeface="Symbols"/>
              </a:rPr>
              <a:t>U</a:t>
            </a:r>
            <a:r>
              <a:rPr lang="en-GB" sz="2200" baseline="-25000" dirty="0" smtClean="0">
                <a:latin typeface="Symbol" charset="2"/>
                <a:ea typeface="Symbols"/>
                <a:cs typeface="Symbol" charset="2"/>
              </a:rPr>
              <a:t>m</a:t>
            </a:r>
            <a:r>
              <a:rPr lang="en-GB" sz="2200" baseline="-25000" dirty="0" smtClean="0">
                <a:latin typeface="Symbol" pitchFamily="18" charset="2"/>
                <a:ea typeface="Symbols"/>
                <a:cs typeface="Symbols"/>
              </a:rPr>
              <a:t>1</a:t>
            </a:r>
            <a:r>
              <a:rPr lang="en-GB" sz="2200" baseline="30000" dirty="0">
                <a:latin typeface="Symbol" pitchFamily="18" charset="2"/>
                <a:ea typeface="Symbols"/>
                <a:cs typeface="Symbols"/>
              </a:rPr>
              <a:t>*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0563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4407E-6 3.0616E-6 L 0.00017 0.045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9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3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4583 L -0.00052 -0.0101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2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30" grpId="0"/>
      <p:bldP spid="30" grpId="1"/>
      <p:bldP spid="35" grpId="0"/>
      <p:bldP spid="35" grpId="1"/>
      <p:bldP spid="38" grpId="0"/>
      <p:bldP spid="38" grpId="1"/>
      <p:bldP spid="76" grpId="0"/>
      <p:bldP spid="76" grpId="1"/>
      <p:bldP spid="46" grpId="0"/>
      <p:bldP spid="46" grpId="1"/>
      <p:bldP spid="52" grpId="0"/>
      <p:bldP spid="52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4390" y="270410"/>
            <a:ext cx="8142884" cy="59777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Spontaneous Lorentz symmetry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breaking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What is Lorentz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and CPT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violation?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3. Modern test of Lorentz violation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4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violating neutrino oscillation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rgbClr val="000090"/>
                </a:solidFill>
              </a:rPr>
              <a:t>5</a:t>
            </a:r>
            <a:r>
              <a:rPr lang="en-GB" sz="2200" b="1" dirty="0" smtClean="0">
                <a:solidFill>
                  <a:srgbClr val="000090"/>
                </a:solidFill>
              </a:rPr>
              <a:t>. Test for Lorentz violation with MiniBooNE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6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est for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violation with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 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spectrum fit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8.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Extra-terrestrial neutrinos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Conclusion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019178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5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 err="1" smtClean="0">
                <a:solidFill>
                  <a:srgbClr val="000090"/>
                </a:solidFill>
              </a:rPr>
              <a:t>MiniBooNE</a:t>
            </a:r>
            <a:r>
              <a:rPr lang="en-US" sz="2400" dirty="0" smtClean="0">
                <a:solidFill>
                  <a:srgbClr val="000090"/>
                </a:solidFill>
              </a:rPr>
              <a:t> experiment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881249" y="0"/>
            <a:ext cx="2262751" cy="68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0577" tIns="50291" rIns="100577" bIns="50291">
            <a:prstTxWarp prst="textNoShape">
              <a:avLst/>
            </a:prstTxWarp>
            <a:spAutoFit/>
          </a:bodyPr>
          <a:lstStyle/>
          <a:p>
            <a:pPr defTabSz="502194" eaLnBrk="0" hangingPunct="0">
              <a:lnSpc>
                <a:spcPct val="90000"/>
              </a:lnSpc>
            </a:pPr>
            <a:r>
              <a:rPr lang="en-US" sz="1400" dirty="0" smtClean="0">
                <a:solidFill>
                  <a:srgbClr val="333399"/>
                </a:solidFill>
                <a:latin typeface="Arial"/>
              </a:rPr>
              <a:t>MiniBooNE </a:t>
            </a:r>
            <a:r>
              <a:rPr lang="en-US" sz="1400" dirty="0">
                <a:solidFill>
                  <a:srgbClr val="333399"/>
                </a:solidFill>
                <a:latin typeface="Arial"/>
              </a:rPr>
              <a:t>collaboration,</a:t>
            </a:r>
            <a:endParaRPr lang="en-US" sz="1400" dirty="0" smtClean="0">
              <a:solidFill>
                <a:srgbClr val="333399"/>
              </a:solidFill>
              <a:latin typeface="Arial"/>
            </a:endParaRPr>
          </a:p>
          <a:p>
            <a:pPr defTabSz="502194" eaLnBrk="0" hangingPunct="0">
              <a:lnSpc>
                <a:spcPct val="90000"/>
              </a:lnSpc>
            </a:pPr>
            <a:r>
              <a:rPr lang="en-US" sz="1400" dirty="0">
                <a:solidFill>
                  <a:srgbClr val="333399"/>
                </a:solidFill>
              </a:rPr>
              <a:t>PRD79(2009)072002</a:t>
            </a:r>
          </a:p>
          <a:p>
            <a:pPr defTabSz="502194" eaLnBrk="0" hangingPunct="0">
              <a:lnSpc>
                <a:spcPct val="90000"/>
              </a:lnSpc>
            </a:pPr>
            <a:r>
              <a:rPr lang="en-US" sz="1400" dirty="0">
                <a:solidFill>
                  <a:srgbClr val="000090"/>
                </a:solidFill>
              </a:rPr>
              <a:t>NIM.A599(2009)</a:t>
            </a:r>
            <a:r>
              <a:rPr lang="en-US" sz="1400" dirty="0" smtClean="0">
                <a:solidFill>
                  <a:srgbClr val="000090"/>
                </a:solidFill>
              </a:rPr>
              <a:t>28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01214" y="947503"/>
            <a:ext cx="8488786" cy="18347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is a short-baseline neutrino oscillation </a:t>
            </a:r>
            <a:r>
              <a:rPr lang="en-GB" sz="1600" dirty="0">
                <a:solidFill>
                  <a:srgbClr val="000000"/>
                </a:solidFill>
              </a:rPr>
              <a:t>experimen</a:t>
            </a:r>
            <a:r>
              <a:rPr lang="en-GB" sz="1600" dirty="0" smtClean="0">
                <a:solidFill>
                  <a:srgbClr val="000000"/>
                </a:solidFill>
              </a:rPr>
              <a:t>t at </a:t>
            </a:r>
            <a:r>
              <a:rPr lang="en-GB" sz="1600" dirty="0" err="1" smtClean="0">
                <a:solidFill>
                  <a:srgbClr val="000000"/>
                </a:solidFill>
              </a:rPr>
              <a:t>Fermilab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/>
              <a:t> Booster Neutrino </a:t>
            </a:r>
            <a:r>
              <a:rPr lang="en-GB" sz="1600" dirty="0" err="1" smtClean="0"/>
              <a:t>Beamline</a:t>
            </a:r>
            <a:r>
              <a:rPr lang="en-GB" sz="1600" dirty="0"/>
              <a:t> (BNB</a:t>
            </a:r>
            <a:r>
              <a:rPr lang="en-GB" sz="1600" dirty="0" smtClean="0"/>
              <a:t>)</a:t>
            </a:r>
            <a:r>
              <a:rPr lang="en-GB" sz="1600" dirty="0"/>
              <a:t> </a:t>
            </a:r>
            <a:r>
              <a:rPr lang="en-GB" sz="1600" dirty="0" smtClean="0"/>
              <a:t>creates </a:t>
            </a:r>
            <a:r>
              <a:rPr lang="en-GB" sz="1600" dirty="0"/>
              <a:t>~800(600)MeV neutrino(anti-neutrino) by </a:t>
            </a:r>
            <a:r>
              <a:rPr lang="en-GB" sz="1600" dirty="0" smtClean="0"/>
              <a:t>pion decay-in-flight. Cherenkov radiation from the charged leptons are observed by </a:t>
            </a:r>
            <a:r>
              <a:rPr lang="en-GB" sz="1600" dirty="0" err="1" smtClean="0"/>
              <a:t>MiniBooNE</a:t>
            </a:r>
            <a:r>
              <a:rPr lang="en-GB" sz="1600" dirty="0" smtClean="0"/>
              <a:t> Cherenkov detector to reconstruct neutrino energy. </a:t>
            </a:r>
          </a:p>
        </p:txBody>
      </p:sp>
      <p:graphicFrame>
        <p:nvGraphicFramePr>
          <p:cNvPr id="61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993920"/>
              </p:ext>
            </p:extLst>
          </p:nvPr>
        </p:nvGraphicFramePr>
        <p:xfrm>
          <a:off x="2430200" y="1188120"/>
          <a:ext cx="36449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1640" name="Equation" r:id="rId3" imgW="3556000" imgH="977900" progId="Equation.3">
                  <p:embed/>
                </p:oleObj>
              </mc:Choice>
              <mc:Fallback>
                <p:oleObj name="Equation" r:id="rId3" imgW="3556000" imgH="977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200" y="1188120"/>
                        <a:ext cx="3644900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56633" y="2893491"/>
            <a:ext cx="2590800" cy="2250722"/>
            <a:chOff x="156633" y="3083278"/>
            <a:chExt cx="2590800" cy="2250722"/>
          </a:xfrm>
        </p:grpSpPr>
        <p:pic>
          <p:nvPicPr>
            <p:cNvPr id="4" name="Picture 3" descr="IMG_6132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633" y="3390900"/>
              <a:ext cx="2590800" cy="1943100"/>
            </a:xfrm>
            <a:prstGeom prst="rect">
              <a:avLst/>
            </a:prstGeom>
          </p:spPr>
        </p:pic>
        <p:sp>
          <p:nvSpPr>
            <p:cNvPr id="68" name="Text Box 28"/>
            <p:cNvSpPr txBox="1">
              <a:spLocks noChangeArrowheads="1"/>
            </p:cNvSpPr>
            <p:nvPr/>
          </p:nvSpPr>
          <p:spPr bwMode="auto">
            <a:xfrm>
              <a:off x="807461" y="3083278"/>
              <a:ext cx="1574858" cy="33536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>
              <a:prstTxWarp prst="textNoShape">
                <a:avLst/>
              </a:prstTxWarp>
              <a:spAutoFit/>
            </a:bodyPr>
            <a:lstStyle/>
            <a:p>
              <a:pPr algn="l"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723750" algn="l"/>
                  <a:tab pos="1447498" algn="l"/>
                  <a:tab pos="2171250" algn="l"/>
                  <a:tab pos="2895000" algn="l"/>
                  <a:tab pos="3618748" algn="l"/>
                  <a:tab pos="4342500" algn="l"/>
                  <a:tab pos="5066250" algn="l"/>
                  <a:tab pos="5789999" algn="l"/>
                  <a:tab pos="6513749" algn="l"/>
                  <a:tab pos="7237500" algn="l"/>
                  <a:tab pos="7961249" algn="l"/>
                </a:tabLst>
              </a:pPr>
              <a:r>
                <a:rPr lang="en-GB" sz="1400" baseline="0" dirty="0">
                  <a:solidFill>
                    <a:srgbClr val="009900"/>
                  </a:solidFill>
                </a:rPr>
                <a:t>FNAL Booster </a:t>
              </a:r>
            </a:p>
          </p:txBody>
        </p:sp>
      </p:grpSp>
      <p:grpSp>
        <p:nvGrpSpPr>
          <p:cNvPr id="69" name="Group 39"/>
          <p:cNvGrpSpPr>
            <a:grpSpLocks/>
          </p:cNvGrpSpPr>
          <p:nvPr/>
        </p:nvGrpSpPr>
        <p:grpSpPr bwMode="auto">
          <a:xfrm>
            <a:off x="2832100" y="2909012"/>
            <a:ext cx="2742670" cy="2243141"/>
            <a:chOff x="796" y="721"/>
            <a:chExt cx="2470" cy="1944"/>
          </a:xfrm>
        </p:grpSpPr>
        <p:pic>
          <p:nvPicPr>
            <p:cNvPr id="70" name="Picture 11"/>
            <p:cNvPicPr>
              <a:picLocks noChangeAspect="1" noChangeArrowheads="1"/>
            </p:cNvPicPr>
            <p:nvPr/>
          </p:nvPicPr>
          <p:blipFill>
            <a:blip r:embed="rId6"/>
            <a:srcRect b="15501"/>
            <a:stretch>
              <a:fillRect/>
            </a:stretch>
          </p:blipFill>
          <p:spPr bwMode="auto">
            <a:xfrm>
              <a:off x="796" y="963"/>
              <a:ext cx="2470" cy="1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" name="Rectangle 38"/>
            <p:cNvSpPr>
              <a:spLocks noChangeArrowheads="1"/>
            </p:cNvSpPr>
            <p:nvPr/>
          </p:nvSpPr>
          <p:spPr bwMode="auto">
            <a:xfrm>
              <a:off x="1036" y="721"/>
              <a:ext cx="2064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l" defTabSz="912884"/>
              <a:r>
                <a:rPr lang="en-GB" sz="1400" baseline="0" dirty="0">
                  <a:solidFill>
                    <a:srgbClr val="009900"/>
                  </a:solidFill>
                </a:rPr>
                <a:t>Magnetic focusing horn</a:t>
              </a:r>
              <a:endParaRPr lang="en-US" sz="1400" baseline="0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72" name="Group 49"/>
          <p:cNvGrpSpPr>
            <a:grpSpLocks/>
          </p:cNvGrpSpPr>
          <p:nvPr/>
        </p:nvGrpSpPr>
        <p:grpSpPr bwMode="auto">
          <a:xfrm>
            <a:off x="1589106" y="5198205"/>
            <a:ext cx="6103938" cy="533402"/>
            <a:chOff x="612" y="3029"/>
            <a:chExt cx="3845" cy="336"/>
          </a:xfrm>
        </p:grpSpPr>
        <p:sp>
          <p:nvSpPr>
            <p:cNvPr id="73" name="Line 50"/>
            <p:cNvSpPr>
              <a:spLocks noChangeShapeType="1"/>
            </p:cNvSpPr>
            <p:nvPr/>
          </p:nvSpPr>
          <p:spPr bwMode="auto">
            <a:xfrm>
              <a:off x="612" y="3200"/>
              <a:ext cx="1050" cy="1"/>
            </a:xfrm>
            <a:prstGeom prst="line">
              <a:avLst/>
            </a:prstGeom>
            <a:noFill/>
            <a:ln w="288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4" name="Line 51"/>
            <p:cNvSpPr>
              <a:spLocks noChangeShapeType="1"/>
            </p:cNvSpPr>
            <p:nvPr/>
          </p:nvSpPr>
          <p:spPr bwMode="auto">
            <a:xfrm>
              <a:off x="2941" y="3200"/>
              <a:ext cx="1516" cy="3"/>
            </a:xfrm>
            <a:prstGeom prst="line">
              <a:avLst/>
            </a:prstGeom>
            <a:noFill/>
            <a:ln w="288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5" name="Line 52"/>
            <p:cNvSpPr>
              <a:spLocks noChangeShapeType="1"/>
            </p:cNvSpPr>
            <p:nvPr/>
          </p:nvSpPr>
          <p:spPr bwMode="auto">
            <a:xfrm>
              <a:off x="1666" y="3200"/>
              <a:ext cx="1275" cy="1"/>
            </a:xfrm>
            <a:prstGeom prst="line">
              <a:avLst/>
            </a:prstGeom>
            <a:noFill/>
            <a:ln w="2880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6" name="Text Box 53"/>
            <p:cNvSpPr txBox="1">
              <a:spLocks noChangeArrowheads="1"/>
            </p:cNvSpPr>
            <p:nvPr/>
          </p:nvSpPr>
          <p:spPr bwMode="auto">
            <a:xfrm>
              <a:off x="619" y="3029"/>
              <a:ext cx="989" cy="1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94479" hangingPunct="0">
                <a:lnSpc>
                  <a:spcPct val="83000"/>
                </a:lnSpc>
                <a:buClr>
                  <a:srgbClr val="000000"/>
                </a:buClr>
                <a:buSzPct val="45000"/>
                <a:tabLst>
                  <a:tab pos="797190" algn="l"/>
                </a:tabLst>
              </a:pPr>
              <a:r>
                <a:rPr lang="en-GB" sz="1500" baseline="0" dirty="0">
                  <a:solidFill>
                    <a:srgbClr val="000000"/>
                  </a:solidFill>
                  <a:latin typeface="Helvetica" pitchFamily="-65" charset="0"/>
                </a:rPr>
                <a:t>primary beam</a:t>
              </a:r>
            </a:p>
          </p:txBody>
        </p:sp>
        <p:sp>
          <p:nvSpPr>
            <p:cNvPr id="77" name="Text Box 54"/>
            <p:cNvSpPr txBox="1">
              <a:spLocks noChangeArrowheads="1"/>
            </p:cNvSpPr>
            <p:nvPr/>
          </p:nvSpPr>
          <p:spPr bwMode="auto">
            <a:xfrm>
              <a:off x="3293" y="3029"/>
              <a:ext cx="988" cy="1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94479" hangingPunct="0">
                <a:lnSpc>
                  <a:spcPct val="83000"/>
                </a:lnSpc>
                <a:buClr>
                  <a:srgbClr val="000000"/>
                </a:buClr>
                <a:buSzPct val="45000"/>
                <a:tabLst>
                  <a:tab pos="797190" algn="l"/>
                </a:tabLst>
              </a:pPr>
              <a:r>
                <a:rPr lang="en-GB" sz="1500" baseline="0" dirty="0">
                  <a:solidFill>
                    <a:srgbClr val="000000"/>
                  </a:solidFill>
                  <a:latin typeface="Helvetica" pitchFamily="-65" charset="0"/>
                </a:rPr>
                <a:t>tertiary beam</a:t>
              </a:r>
            </a:p>
          </p:txBody>
        </p:sp>
        <p:sp>
          <p:nvSpPr>
            <p:cNvPr id="78" name="Text Box 55"/>
            <p:cNvSpPr txBox="1">
              <a:spLocks noChangeArrowheads="1"/>
            </p:cNvSpPr>
            <p:nvPr/>
          </p:nvSpPr>
          <p:spPr bwMode="auto">
            <a:xfrm>
              <a:off x="1774" y="3029"/>
              <a:ext cx="989" cy="12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94479" hangingPunct="0">
                <a:lnSpc>
                  <a:spcPct val="83000"/>
                </a:lnSpc>
                <a:buClr>
                  <a:srgbClr val="000000"/>
                </a:buClr>
                <a:buSzPct val="45000"/>
                <a:tabLst>
                  <a:tab pos="797190" algn="l"/>
                </a:tabLst>
              </a:pPr>
              <a:r>
                <a:rPr lang="en-GB" sz="1500" baseline="0" dirty="0">
                  <a:solidFill>
                    <a:srgbClr val="000000"/>
                  </a:solidFill>
                  <a:latin typeface="Helvetica" pitchFamily="-65" charset="0"/>
                </a:rPr>
                <a:t>secondary beam</a:t>
              </a:r>
            </a:p>
          </p:txBody>
        </p:sp>
        <p:sp>
          <p:nvSpPr>
            <p:cNvPr id="79" name="Text Box 56"/>
            <p:cNvSpPr txBox="1">
              <a:spLocks noChangeArrowheads="1"/>
            </p:cNvSpPr>
            <p:nvPr/>
          </p:nvSpPr>
          <p:spPr bwMode="auto">
            <a:xfrm>
              <a:off x="619" y="3228"/>
              <a:ext cx="989" cy="1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94479" hangingPunct="0">
                <a:lnSpc>
                  <a:spcPct val="83000"/>
                </a:lnSpc>
                <a:buClr>
                  <a:srgbClr val="000000"/>
                </a:buClr>
                <a:buSzPct val="45000"/>
                <a:tabLst>
                  <a:tab pos="797190" algn="l"/>
                </a:tabLst>
              </a:pPr>
              <a:r>
                <a:rPr lang="en-GB" sz="1300" baseline="0" dirty="0" smtClean="0">
                  <a:solidFill>
                    <a:srgbClr val="000000"/>
                  </a:solidFill>
                  <a:latin typeface="Helvetica" pitchFamily="-65" charset="0"/>
                </a:rPr>
                <a:t>(8 </a:t>
              </a:r>
              <a:r>
                <a:rPr lang="en-GB" sz="1300" baseline="0" dirty="0" err="1" smtClean="0">
                  <a:solidFill>
                    <a:srgbClr val="000000"/>
                  </a:solidFill>
                  <a:latin typeface="Helvetica" pitchFamily="-65" charset="0"/>
                </a:rPr>
                <a:t>GeV</a:t>
              </a:r>
              <a:r>
                <a:rPr lang="en-GB" sz="1300" baseline="0" dirty="0" smtClean="0">
                  <a:solidFill>
                    <a:srgbClr val="000000"/>
                  </a:solidFill>
                  <a:latin typeface="Helvetica" pitchFamily="-65" charset="0"/>
                </a:rPr>
                <a:t> protons</a:t>
              </a:r>
              <a:r>
                <a:rPr lang="en-GB" sz="1300" baseline="0" dirty="0">
                  <a:solidFill>
                    <a:srgbClr val="000000"/>
                  </a:solidFill>
                  <a:latin typeface="Helvetica" pitchFamily="-65" charset="0"/>
                </a:rPr>
                <a:t>)</a:t>
              </a:r>
            </a:p>
          </p:txBody>
        </p:sp>
        <p:sp>
          <p:nvSpPr>
            <p:cNvPr id="80" name="Text Box 57"/>
            <p:cNvSpPr txBox="1">
              <a:spLocks noChangeArrowheads="1"/>
            </p:cNvSpPr>
            <p:nvPr/>
          </p:nvSpPr>
          <p:spPr bwMode="auto">
            <a:xfrm>
              <a:off x="1774" y="3228"/>
              <a:ext cx="989" cy="1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494479" hangingPunct="0">
                <a:lnSpc>
                  <a:spcPct val="83000"/>
                </a:lnSpc>
                <a:buClr>
                  <a:srgbClr val="000000"/>
                </a:buClr>
                <a:buSzPct val="45000"/>
                <a:tabLst>
                  <a:tab pos="797190" algn="l"/>
                </a:tabLst>
              </a:pPr>
              <a:r>
                <a:rPr lang="en-GB" sz="1300" baseline="0" dirty="0" smtClean="0">
                  <a:solidFill>
                    <a:srgbClr val="000000"/>
                  </a:solidFill>
                  <a:latin typeface="Helvetica" pitchFamily="-65" charset="0"/>
                </a:rPr>
                <a:t>(1-2 </a:t>
              </a:r>
              <a:r>
                <a:rPr lang="en-GB" sz="1300" baseline="0" dirty="0" err="1" smtClean="0">
                  <a:solidFill>
                    <a:srgbClr val="000000"/>
                  </a:solidFill>
                  <a:latin typeface="Helvetica" pitchFamily="-65" charset="0"/>
                </a:rPr>
                <a:t>GeV</a:t>
              </a:r>
              <a:r>
                <a:rPr lang="en-GB" sz="1300" baseline="0" dirty="0" smtClean="0">
                  <a:solidFill>
                    <a:srgbClr val="000000"/>
                  </a:solidFill>
                  <a:latin typeface="Helvetica" pitchFamily="-65" charset="0"/>
                </a:rPr>
                <a:t> </a:t>
              </a:r>
              <a:r>
                <a:rPr lang="en-GB" sz="1300" dirty="0" err="1" smtClean="0">
                  <a:solidFill>
                    <a:srgbClr val="000000"/>
                  </a:solidFill>
                  <a:latin typeface="Helvetica" pitchFamily="-65" charset="0"/>
                </a:rPr>
                <a:t>pion</a:t>
              </a:r>
              <a:r>
                <a:rPr lang="en-GB" sz="1300" baseline="0" dirty="0" err="1" smtClean="0">
                  <a:solidFill>
                    <a:srgbClr val="000000"/>
                  </a:solidFill>
                  <a:latin typeface="Helvetica" pitchFamily="-65" charset="0"/>
                </a:rPr>
                <a:t>s</a:t>
              </a:r>
              <a:r>
                <a:rPr lang="en-GB" sz="1300" baseline="0" dirty="0">
                  <a:solidFill>
                    <a:srgbClr val="000000"/>
                  </a:solidFill>
                  <a:latin typeface="Helvetica" pitchFamily="-65" charset="0"/>
                </a:rPr>
                <a:t>)</a:t>
              </a:r>
            </a:p>
          </p:txBody>
        </p:sp>
        <p:sp>
          <p:nvSpPr>
            <p:cNvPr id="81" name="Text Box 58"/>
            <p:cNvSpPr txBox="1">
              <a:spLocks noChangeArrowheads="1"/>
            </p:cNvSpPr>
            <p:nvPr/>
          </p:nvSpPr>
          <p:spPr bwMode="auto">
            <a:xfrm>
              <a:off x="2969" y="3257"/>
              <a:ext cx="1449" cy="10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pPr defTabSz="494479" hangingPunct="0">
                <a:lnSpc>
                  <a:spcPct val="83000"/>
                </a:lnSpc>
                <a:buClr>
                  <a:srgbClr val="000000"/>
                </a:buClr>
                <a:buSzPct val="45000"/>
                <a:tabLst>
                  <a:tab pos="797190" algn="l"/>
                </a:tabLst>
              </a:pPr>
              <a:r>
                <a:rPr lang="en-GB" sz="1300" baseline="0" dirty="0" smtClean="0">
                  <a:solidFill>
                    <a:srgbClr val="000000"/>
                  </a:solidFill>
                  <a:latin typeface="Helvetica" pitchFamily="-65" charset="0"/>
                </a:rPr>
                <a:t>(800 MeV </a:t>
              </a:r>
              <a:r>
                <a:rPr lang="en-GB" sz="13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n</a:t>
              </a:r>
              <a:r>
                <a:rPr lang="en-GB" sz="1300" baseline="-250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GB" sz="1300" dirty="0" smtClean="0">
                  <a:solidFill>
                    <a:srgbClr val="000000"/>
                  </a:solidFill>
                  <a:latin typeface="Helvetica" pitchFamily="-65" charset="0"/>
                </a:rPr>
                <a:t> , 600 MeV anti-</a:t>
              </a:r>
              <a:r>
                <a:rPr lang="en-GB" sz="13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n</a:t>
              </a:r>
              <a:r>
                <a:rPr lang="en-GB" sz="1300" baseline="-25000" dirty="0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m</a:t>
              </a:r>
              <a:r>
                <a:rPr lang="en-GB" sz="1300" baseline="0" dirty="0" smtClean="0">
                  <a:solidFill>
                    <a:srgbClr val="000000"/>
                  </a:solidFill>
                  <a:latin typeface="Helvetica" pitchFamily="-65" charset="0"/>
                </a:rPr>
                <a:t>)</a:t>
              </a:r>
              <a:endParaRPr lang="en-GB" sz="1300" baseline="0" dirty="0">
                <a:solidFill>
                  <a:srgbClr val="000000"/>
                </a:solidFill>
                <a:latin typeface="Helvetica" pitchFamily="-65" charset="0"/>
              </a:endParaRPr>
            </a:p>
          </p:txBody>
        </p:sp>
      </p:grpSp>
      <p:pic>
        <p:nvPicPr>
          <p:cNvPr id="82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82613" y="3150313"/>
            <a:ext cx="2556612" cy="2003428"/>
          </a:xfrm>
          <a:prstGeom prst="rect">
            <a:avLst/>
          </a:prstGeom>
          <a:noFill/>
        </p:spPr>
      </p:pic>
      <p:sp>
        <p:nvSpPr>
          <p:cNvPr id="83" name="Rectangle 38"/>
          <p:cNvSpPr>
            <a:spLocks noChangeArrowheads="1"/>
          </p:cNvSpPr>
          <p:nvPr/>
        </p:nvSpPr>
        <p:spPr bwMode="auto">
          <a:xfrm>
            <a:off x="6857795" y="2845513"/>
            <a:ext cx="1790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l" defTabSz="912884"/>
            <a:r>
              <a:rPr lang="en-GB" sz="1400" dirty="0" err="1" smtClean="0">
                <a:solidFill>
                  <a:srgbClr val="009900"/>
                </a:solidFill>
              </a:rPr>
              <a:t>MiniBooNE</a:t>
            </a:r>
            <a:r>
              <a:rPr lang="en-GB" sz="1400" dirty="0" smtClean="0">
                <a:solidFill>
                  <a:srgbClr val="009900"/>
                </a:solidFill>
              </a:rPr>
              <a:t> detector</a:t>
            </a:r>
            <a:endParaRPr lang="en-US" sz="1400" baseline="0" dirty="0">
              <a:solidFill>
                <a:srgbClr val="0099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66395" y="3689547"/>
            <a:ext cx="8968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~520m</a:t>
            </a:r>
            <a:endParaRPr lang="en-US" dirty="0"/>
          </a:p>
        </p:txBody>
      </p:sp>
      <p:sp>
        <p:nvSpPr>
          <p:cNvPr id="84" name="Line 51"/>
          <p:cNvSpPr>
            <a:spLocks noChangeShapeType="1"/>
          </p:cNvSpPr>
          <p:nvPr/>
        </p:nvSpPr>
        <p:spPr bwMode="auto">
          <a:xfrm>
            <a:off x="5641994" y="4136155"/>
            <a:ext cx="796906" cy="0"/>
          </a:xfrm>
          <a:prstGeom prst="line">
            <a:avLst/>
          </a:prstGeom>
          <a:noFill/>
          <a:ln w="28800">
            <a:solidFill>
              <a:srgbClr val="000000"/>
            </a:solidFill>
            <a:round/>
            <a:headEnd/>
            <a:tailEnd type="arrow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8022944" y="4686367"/>
            <a:ext cx="1018869" cy="1303306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7901502" y="6018193"/>
            <a:ext cx="12424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8000"/>
                </a:solidFill>
              </a:rPr>
              <a:t>1280 of 8” PMT </a:t>
            </a:r>
            <a:endParaRPr lang="en-US" sz="1200" dirty="0">
              <a:solidFill>
                <a:srgbClr val="008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649501" y="4073192"/>
            <a:ext cx="350359" cy="59857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6993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5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 err="1" smtClean="0">
                <a:solidFill>
                  <a:srgbClr val="000090"/>
                </a:solidFill>
              </a:rPr>
              <a:t>MiniBooNE</a:t>
            </a:r>
            <a:r>
              <a:rPr lang="en-US" sz="2400" dirty="0" smtClean="0">
                <a:solidFill>
                  <a:srgbClr val="000090"/>
                </a:solidFill>
              </a:rPr>
              <a:t> experiment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01214" y="947503"/>
            <a:ext cx="8488786" cy="16057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is a short-baseline neutrino oscillation </a:t>
            </a:r>
            <a:r>
              <a:rPr lang="en-GB" sz="1600" dirty="0">
                <a:solidFill>
                  <a:srgbClr val="000000"/>
                </a:solidFill>
              </a:rPr>
              <a:t>experimen</a:t>
            </a:r>
            <a:r>
              <a:rPr lang="en-GB" sz="1600" dirty="0" smtClean="0">
                <a:solidFill>
                  <a:srgbClr val="000000"/>
                </a:solidFill>
              </a:rPr>
              <a:t>t at </a:t>
            </a:r>
            <a:r>
              <a:rPr lang="en-GB" sz="1600" dirty="0" err="1" smtClean="0">
                <a:solidFill>
                  <a:srgbClr val="000000"/>
                </a:solidFill>
              </a:rPr>
              <a:t>Fermilab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Neutrino mode analysis: </a:t>
            </a: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saw the 3.0</a:t>
            </a:r>
            <a:r>
              <a:rPr lang="en-GB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at </a:t>
            </a:r>
            <a:r>
              <a:rPr lang="en-GB" sz="1600" dirty="0" smtClean="0">
                <a:solidFill>
                  <a:srgbClr val="FF0000"/>
                </a:solidFill>
              </a:rPr>
              <a:t>low energy region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/>
              <a:t>Antineutrino mode analysis: </a:t>
            </a:r>
            <a:r>
              <a:rPr lang="en-GB" sz="1600" dirty="0" err="1" smtClean="0"/>
              <a:t>MiniBooNE</a:t>
            </a:r>
            <a:r>
              <a:rPr lang="en-GB" sz="1600" dirty="0" smtClean="0"/>
              <a:t> saw the </a:t>
            </a:r>
            <a:r>
              <a:rPr lang="en-GB" sz="1600" dirty="0" smtClean="0">
                <a:solidFill>
                  <a:srgbClr val="000000"/>
                </a:solidFill>
              </a:rPr>
              <a:t>1.4</a:t>
            </a:r>
            <a:r>
              <a:rPr lang="en-GB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Arial"/>
              </a:rPr>
              <a:t> </a:t>
            </a:r>
            <a:r>
              <a:rPr lang="en-GB" sz="1600" dirty="0" smtClean="0"/>
              <a:t>excess at </a:t>
            </a:r>
            <a:r>
              <a:rPr lang="en-GB" sz="1600" dirty="0" smtClean="0">
                <a:solidFill>
                  <a:srgbClr val="FF0000"/>
                </a:solidFill>
              </a:rPr>
              <a:t>low and high energy region</a:t>
            </a:r>
          </a:p>
        </p:txBody>
      </p:sp>
      <p:graphicFrame>
        <p:nvGraphicFramePr>
          <p:cNvPr id="61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7538663"/>
              </p:ext>
            </p:extLst>
          </p:nvPr>
        </p:nvGraphicFramePr>
        <p:xfrm>
          <a:off x="2430200" y="1188120"/>
          <a:ext cx="36449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9319" name="Equation" r:id="rId3" imgW="3556000" imgH="977900" progId="Equation.3">
                  <p:embed/>
                </p:oleObj>
              </mc:Choice>
              <mc:Fallback>
                <p:oleObj name="Equation" r:id="rId3" imgW="3556000" imgH="977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200" y="1188120"/>
                        <a:ext cx="3644900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Group 25"/>
          <p:cNvGrpSpPr/>
          <p:nvPr/>
        </p:nvGrpSpPr>
        <p:grpSpPr>
          <a:xfrm>
            <a:off x="0" y="2693752"/>
            <a:ext cx="4559300" cy="2907494"/>
            <a:chOff x="4197352" y="2401900"/>
            <a:chExt cx="4559300" cy="290749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97352" y="2574930"/>
              <a:ext cx="4559300" cy="2692400"/>
            </a:xfrm>
            <a:prstGeom prst="rect">
              <a:avLst/>
            </a:prstGeom>
          </p:spPr>
        </p:pic>
        <p:sp>
          <p:nvSpPr>
            <p:cNvPr id="31" name="Rectangle 12"/>
            <p:cNvSpPr>
              <a:spLocks noChangeArrowheads="1"/>
            </p:cNvSpPr>
            <p:nvPr/>
          </p:nvSpPr>
          <p:spPr bwMode="auto">
            <a:xfrm>
              <a:off x="4346952" y="2401900"/>
              <a:ext cx="2409448" cy="318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 hangingPunct="0">
                <a:lnSpc>
                  <a:spcPct val="111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8000"/>
                  </a:solidFill>
                </a:rPr>
                <a:t>MiniBooNE low E </a:t>
              </a:r>
              <a:r>
                <a:rPr lang="en-GB" sz="1400" dirty="0">
                  <a:solidFill>
                    <a:srgbClr val="008000"/>
                  </a:solidFill>
                  <a:latin typeface="Symbol" pitchFamily="18" charset="2"/>
                </a:rPr>
                <a:t>n</a:t>
              </a:r>
              <a:r>
                <a:rPr lang="en-GB" sz="1400" baseline="-25000" dirty="0">
                  <a:solidFill>
                    <a:srgbClr val="008000"/>
                  </a:solidFill>
                </a:rPr>
                <a:t>e</a:t>
              </a:r>
              <a:r>
                <a:rPr lang="en-GB" sz="1400" dirty="0">
                  <a:solidFill>
                    <a:srgbClr val="008000"/>
                  </a:solidFill>
                </a:rPr>
                <a:t> excess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5400000">
              <a:off x="4383485" y="4229497"/>
              <a:ext cx="2158206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061707" y="2876034"/>
              <a:ext cx="8643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475MeV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0800000">
              <a:off x="5016500" y="4991100"/>
              <a:ext cx="9398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4401307" y="4996934"/>
              <a:ext cx="22493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low energy     high energy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572000" y="2695419"/>
            <a:ext cx="4572000" cy="3059894"/>
            <a:chOff x="4178300" y="2262200"/>
            <a:chExt cx="4572000" cy="3059894"/>
          </a:xfrm>
        </p:grpSpPr>
        <p:pic>
          <p:nvPicPr>
            <p:cNvPr id="37" name="Picture 5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78300" y="2362046"/>
              <a:ext cx="4572000" cy="27433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8" name="Rectangle 12"/>
            <p:cNvSpPr>
              <a:spLocks noChangeArrowheads="1"/>
            </p:cNvSpPr>
            <p:nvPr/>
          </p:nvSpPr>
          <p:spPr bwMode="auto">
            <a:xfrm>
              <a:off x="4346952" y="2262200"/>
              <a:ext cx="2409448" cy="318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 hangingPunct="0">
                <a:lnSpc>
                  <a:spcPct val="111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>
                  <a:solidFill>
                    <a:srgbClr val="008000"/>
                  </a:solidFill>
                </a:rPr>
                <a:t>MiniBooNE</a:t>
              </a:r>
              <a:r>
                <a:rPr lang="en-GB" sz="1400" dirty="0">
                  <a:solidFill>
                    <a:srgbClr val="008000"/>
                  </a:solidFill>
                </a:rPr>
                <a:t> </a:t>
              </a:r>
              <a:r>
                <a:rPr lang="en-GB" sz="1400" dirty="0" smtClean="0">
                  <a:solidFill>
                    <a:srgbClr val="008000"/>
                  </a:solidFill>
                </a:rPr>
                <a:t>anti</a:t>
              </a:r>
              <a:r>
                <a:rPr lang="en-GB" sz="1400" dirty="0">
                  <a:solidFill>
                    <a:srgbClr val="008000"/>
                  </a:solidFill>
                </a:rPr>
                <a:t>-</a:t>
              </a:r>
              <a:r>
                <a:rPr lang="en-GB" sz="1400" dirty="0" smtClean="0">
                  <a:solidFill>
                    <a:srgbClr val="008000"/>
                  </a:solidFill>
                  <a:latin typeface="Symbol" pitchFamily="18" charset="2"/>
                </a:rPr>
                <a:t>n</a:t>
              </a:r>
              <a:r>
                <a:rPr lang="en-GB" sz="1400" baseline="-25000" dirty="0" smtClean="0">
                  <a:solidFill>
                    <a:srgbClr val="008000"/>
                  </a:solidFill>
                </a:rPr>
                <a:t>e</a:t>
              </a:r>
              <a:r>
                <a:rPr lang="en-GB" sz="1400" dirty="0" smtClean="0">
                  <a:solidFill>
                    <a:srgbClr val="008000"/>
                  </a:solidFill>
                </a:rPr>
                <a:t> </a:t>
              </a:r>
              <a:r>
                <a:rPr lang="en-GB" sz="1400" dirty="0">
                  <a:solidFill>
                    <a:srgbClr val="008000"/>
                  </a:solidFill>
                </a:rPr>
                <a:t>excess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 rot="5400000">
              <a:off x="4383485" y="4242197"/>
              <a:ext cx="2158206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5061707" y="2888734"/>
              <a:ext cx="8643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475MeV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10800000">
              <a:off x="5016500" y="4991100"/>
              <a:ext cx="9398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4401307" y="5009634"/>
              <a:ext cx="22493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low energy     high energy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6886184" y="0"/>
            <a:ext cx="2257816" cy="67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MiniBooNE </a:t>
            </a:r>
            <a:r>
              <a:rPr lang="en-GB" sz="1400" dirty="0">
                <a:solidFill>
                  <a:srgbClr val="000090"/>
                </a:solidFill>
              </a:rPr>
              <a:t>collaboration,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PRL102</a:t>
            </a:r>
            <a:r>
              <a:rPr lang="en-GB" sz="1400" dirty="0">
                <a:solidFill>
                  <a:srgbClr val="000090"/>
                </a:solidFill>
              </a:rPr>
              <a:t>(</a:t>
            </a:r>
            <a:r>
              <a:rPr lang="en-GB" sz="1400" dirty="0" smtClean="0">
                <a:solidFill>
                  <a:srgbClr val="000090"/>
                </a:solidFill>
              </a:rPr>
              <a:t>2009)101802, 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>
                <a:solidFill>
                  <a:srgbClr val="000090"/>
                </a:solidFill>
              </a:rPr>
              <a:t>PRL105(2010)</a:t>
            </a:r>
            <a:r>
              <a:rPr lang="en-GB" sz="1400" dirty="0" smtClean="0">
                <a:solidFill>
                  <a:srgbClr val="000090"/>
                </a:solidFill>
              </a:rPr>
              <a:t>181801</a:t>
            </a:r>
            <a:endParaRPr lang="en-GB" sz="1400" dirty="0">
              <a:solidFill>
                <a:srgbClr val="000090"/>
              </a:solidFill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432605" y="5787661"/>
            <a:ext cx="8247392" cy="8991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927" tIns="41464" rIns="82927" bIns="41464">
            <a:spAutoFit/>
          </a:bodyPr>
          <a:lstStyle/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 smtClean="0"/>
              <a:t>These excesses are not predicted by neutrino Standard Model (</a:t>
            </a:r>
            <a:r>
              <a:rPr lang="en-GB" sz="1600" dirty="0" err="1" smtClean="0">
                <a:latin typeface="Symbol" charset="2"/>
                <a:cs typeface="Symbol" charset="2"/>
              </a:rPr>
              <a:t>n</a:t>
            </a:r>
            <a:r>
              <a:rPr lang="en-GB" sz="1600" dirty="0" err="1" smtClean="0"/>
              <a:t>SM</a:t>
            </a:r>
            <a:r>
              <a:rPr lang="en-GB" sz="1600" dirty="0" smtClean="0"/>
              <a:t>), therefor it might sterile neutrino or other new physics, such as Lorentz violation</a:t>
            </a: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 smtClean="0">
                <a:sym typeface="Wingdings"/>
              </a:rPr>
              <a:t> </a:t>
            </a:r>
            <a:r>
              <a:rPr lang="en-GB" sz="1600" dirty="0" smtClean="0"/>
              <a:t>Oscillation candidate events </a:t>
            </a:r>
            <a:r>
              <a:rPr lang="en-GB" sz="1600" dirty="0"/>
              <a:t>may </a:t>
            </a:r>
            <a:r>
              <a:rPr lang="en-GB" sz="1600" dirty="0" smtClean="0"/>
              <a:t>have </a:t>
            </a:r>
            <a:r>
              <a:rPr lang="en-GB" sz="1600" dirty="0"/>
              <a:t>sidereal time </a:t>
            </a:r>
            <a:r>
              <a:rPr lang="en-GB" sz="1600" dirty="0" smtClean="0"/>
              <a:t>dependence</a:t>
            </a:r>
            <a:r>
              <a:rPr lang="en-GB" sz="1600" dirty="0"/>
              <a:t>!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2053554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3067" t="47820" r="6994"/>
          <a:stretch/>
        </p:blipFill>
        <p:spPr>
          <a:xfrm>
            <a:off x="3649572" y="2560293"/>
            <a:ext cx="5138596" cy="2054955"/>
          </a:xfrm>
          <a:prstGeom prst="rect">
            <a:avLst/>
          </a:prstGeom>
        </p:spPr>
      </p:pic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5. Lorentz violation with </a:t>
            </a:r>
            <a:r>
              <a:rPr lang="en-US" sz="2400" dirty="0" err="1">
                <a:solidFill>
                  <a:srgbClr val="000090"/>
                </a:solidFill>
              </a:rPr>
              <a:t>MiniBooNE</a:t>
            </a:r>
            <a:r>
              <a:rPr lang="en-US" sz="2400" dirty="0">
                <a:solidFill>
                  <a:srgbClr val="000090"/>
                </a:solidFill>
              </a:rPr>
              <a:t> neutrino </a:t>
            </a:r>
            <a:r>
              <a:rPr lang="en-US" sz="2400" dirty="0" smtClean="0">
                <a:solidFill>
                  <a:srgbClr val="000090"/>
                </a:solidFill>
              </a:rPr>
              <a:t>data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01214" y="947503"/>
            <a:ext cx="8488786" cy="16057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is a short-baseline neutrino oscillation </a:t>
            </a:r>
            <a:r>
              <a:rPr lang="en-GB" sz="1600" dirty="0">
                <a:solidFill>
                  <a:srgbClr val="000000"/>
                </a:solidFill>
              </a:rPr>
              <a:t>experimen</a:t>
            </a:r>
            <a:r>
              <a:rPr lang="en-GB" sz="1600" dirty="0" smtClean="0">
                <a:solidFill>
                  <a:srgbClr val="000000"/>
                </a:solidFill>
              </a:rPr>
              <a:t>t at </a:t>
            </a:r>
            <a:r>
              <a:rPr lang="en-GB" sz="1600" dirty="0" err="1" smtClean="0">
                <a:solidFill>
                  <a:srgbClr val="000000"/>
                </a:solidFill>
              </a:rPr>
              <a:t>Fermilab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Neutrino mode analysis: </a:t>
            </a:r>
            <a:r>
              <a:rPr lang="en-GB" sz="1600" dirty="0" err="1">
                <a:solidFill>
                  <a:srgbClr val="000000"/>
                </a:solidFill>
              </a:rPr>
              <a:t>MiniBooNE</a:t>
            </a:r>
            <a:r>
              <a:rPr lang="en-GB" sz="1600" dirty="0">
                <a:solidFill>
                  <a:srgbClr val="000000"/>
                </a:solidFill>
              </a:rPr>
              <a:t> saw </a:t>
            </a:r>
            <a:r>
              <a:rPr lang="en-GB" sz="1600" dirty="0" smtClean="0">
                <a:solidFill>
                  <a:srgbClr val="000000"/>
                </a:solidFill>
              </a:rPr>
              <a:t>the </a:t>
            </a:r>
            <a:r>
              <a:rPr lang="en-GB" sz="1600" dirty="0">
                <a:solidFill>
                  <a:srgbClr val="000000"/>
                </a:solidFill>
              </a:rPr>
              <a:t>3.0</a:t>
            </a:r>
            <a:r>
              <a:rPr lang="en-GB" sz="1600" dirty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>
                <a:cs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</a:t>
            </a:r>
            <a:r>
              <a:rPr lang="en-GB" sz="1600" dirty="0">
                <a:solidFill>
                  <a:srgbClr val="000000"/>
                </a:solidFill>
              </a:rPr>
              <a:t>at low energy region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Antineutrino mode analysis: </a:t>
            </a:r>
            <a:r>
              <a:rPr lang="en-GB" sz="1600" dirty="0" err="1">
                <a:solidFill>
                  <a:srgbClr val="000000"/>
                </a:solidFill>
              </a:rPr>
              <a:t>MiniBooNE</a:t>
            </a:r>
            <a:r>
              <a:rPr lang="en-GB" sz="1600" dirty="0">
                <a:solidFill>
                  <a:srgbClr val="000000"/>
                </a:solidFill>
              </a:rPr>
              <a:t> saw </a:t>
            </a:r>
            <a:r>
              <a:rPr lang="en-GB" sz="1600" dirty="0" smtClean="0">
                <a:solidFill>
                  <a:srgbClr val="000000"/>
                </a:solidFill>
              </a:rPr>
              <a:t>the 1.4</a:t>
            </a:r>
            <a:r>
              <a:rPr lang="en-GB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</a:t>
            </a:r>
            <a:r>
              <a:rPr lang="en-GB" sz="1600" dirty="0">
                <a:solidFill>
                  <a:srgbClr val="000000"/>
                </a:solidFill>
              </a:rPr>
              <a:t>at low and high energy </a:t>
            </a:r>
            <a:r>
              <a:rPr lang="en-GB" sz="1600" dirty="0" smtClean="0">
                <a:solidFill>
                  <a:srgbClr val="000000"/>
                </a:solidFill>
              </a:rPr>
              <a:t>region</a:t>
            </a:r>
            <a:endParaRPr lang="en-GB" sz="1600" dirty="0">
              <a:solidFill>
                <a:srgbClr val="000000"/>
              </a:solidFill>
            </a:endParaRPr>
          </a:p>
        </p:txBody>
      </p:sp>
      <p:graphicFrame>
        <p:nvGraphicFramePr>
          <p:cNvPr id="61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6993521"/>
              </p:ext>
            </p:extLst>
          </p:nvPr>
        </p:nvGraphicFramePr>
        <p:xfrm>
          <a:off x="2430200" y="1188120"/>
          <a:ext cx="36449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1566" name="Equation" r:id="rId4" imgW="3556000" imgH="977900" progId="Equation.3">
                  <p:embed/>
                </p:oleObj>
              </mc:Choice>
              <mc:Fallback>
                <p:oleObj name="Equation" r:id="rId4" imgW="3556000" imgH="977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200" y="1188120"/>
                        <a:ext cx="3644900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28"/>
          <p:cNvSpPr txBox="1">
            <a:spLocks noChangeArrowheads="1"/>
          </p:cNvSpPr>
          <p:nvPr/>
        </p:nvSpPr>
        <p:spPr bwMode="auto">
          <a:xfrm>
            <a:off x="4291782" y="2580382"/>
            <a:ext cx="1376940" cy="3260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prstTxWarp prst="textNoShape">
              <a:avLst/>
            </a:prstTxWarp>
            <a:spAutoFit/>
          </a:bodyPr>
          <a:lstStyle/>
          <a:p>
            <a:pPr algn="l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6250" algn="l"/>
                <a:tab pos="5789999" algn="l"/>
                <a:tab pos="6513749" algn="l"/>
                <a:tab pos="7237500" algn="l"/>
                <a:tab pos="7961249" algn="l"/>
              </a:tabLst>
            </a:pPr>
            <a:r>
              <a:rPr lang="en-GB" sz="1400" dirty="0" smtClean="0">
                <a:solidFill>
                  <a:srgbClr val="009900"/>
                </a:solidFill>
              </a:rPr>
              <a:t>Neutrino mode</a:t>
            </a:r>
            <a:r>
              <a:rPr lang="en-GB" sz="1400" baseline="0" dirty="0" smtClean="0">
                <a:solidFill>
                  <a:srgbClr val="009900"/>
                </a:solidFill>
              </a:rPr>
              <a:t> </a:t>
            </a:r>
            <a:endParaRPr lang="en-GB" sz="1400" baseline="0" dirty="0">
              <a:solidFill>
                <a:srgbClr val="009900"/>
              </a:solidFill>
            </a:endParaRPr>
          </a:p>
        </p:txBody>
      </p:sp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6886577" y="1"/>
            <a:ext cx="2257424" cy="48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MiniBooNE </a:t>
            </a:r>
            <a:r>
              <a:rPr lang="en-GB" sz="1400" dirty="0">
                <a:solidFill>
                  <a:srgbClr val="000090"/>
                </a:solidFill>
              </a:rPr>
              <a:t>collaboration,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PLB718(2013)1303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31189" y="3031424"/>
            <a:ext cx="34899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Electron neutrino candidate data prefer </a:t>
            </a:r>
            <a:r>
              <a:rPr lang="en-GB" sz="1600" dirty="0" smtClean="0">
                <a:solidFill>
                  <a:srgbClr val="FF0000"/>
                </a:solidFill>
              </a:rPr>
              <a:t>sidereal time independent solution (flat)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1392486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2910" t="47817" r="5998"/>
          <a:stretch/>
        </p:blipFill>
        <p:spPr>
          <a:xfrm>
            <a:off x="3620374" y="4642563"/>
            <a:ext cx="5182391" cy="207769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3067" t="47820" r="6994"/>
          <a:stretch/>
        </p:blipFill>
        <p:spPr>
          <a:xfrm>
            <a:off x="3649572" y="2560293"/>
            <a:ext cx="5138596" cy="2054955"/>
          </a:xfrm>
          <a:prstGeom prst="rect">
            <a:avLst/>
          </a:prstGeom>
        </p:spPr>
      </p:pic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5. Lorentz violation with </a:t>
            </a:r>
            <a:r>
              <a:rPr lang="en-US" sz="2400" dirty="0" err="1">
                <a:solidFill>
                  <a:srgbClr val="000090"/>
                </a:solidFill>
              </a:rPr>
              <a:t>MiniBooNE</a:t>
            </a:r>
            <a:r>
              <a:rPr lang="en-US" sz="2400" dirty="0">
                <a:solidFill>
                  <a:srgbClr val="000090"/>
                </a:solidFill>
              </a:rPr>
              <a:t> neutrino </a:t>
            </a:r>
            <a:r>
              <a:rPr lang="en-US" sz="2400" dirty="0" smtClean="0">
                <a:solidFill>
                  <a:srgbClr val="000090"/>
                </a:solidFill>
              </a:rPr>
              <a:t>data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01214" y="947503"/>
            <a:ext cx="8488786" cy="16057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is a short-baseline neutrino oscillation </a:t>
            </a:r>
            <a:r>
              <a:rPr lang="en-GB" sz="1600" dirty="0">
                <a:solidFill>
                  <a:srgbClr val="000000"/>
                </a:solidFill>
              </a:rPr>
              <a:t>experimen</a:t>
            </a:r>
            <a:r>
              <a:rPr lang="en-GB" sz="1600" dirty="0" smtClean="0">
                <a:solidFill>
                  <a:srgbClr val="000000"/>
                </a:solidFill>
              </a:rPr>
              <a:t>t at </a:t>
            </a:r>
            <a:r>
              <a:rPr lang="en-GB" sz="1600" dirty="0" err="1" smtClean="0">
                <a:solidFill>
                  <a:srgbClr val="000000"/>
                </a:solidFill>
              </a:rPr>
              <a:t>Fermilab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Neutrino mode analysis: </a:t>
            </a:r>
            <a:r>
              <a:rPr lang="en-GB" sz="1600" dirty="0" err="1">
                <a:solidFill>
                  <a:srgbClr val="000000"/>
                </a:solidFill>
              </a:rPr>
              <a:t>MiniBooNE</a:t>
            </a:r>
            <a:r>
              <a:rPr lang="en-GB" sz="1600" dirty="0">
                <a:solidFill>
                  <a:srgbClr val="000000"/>
                </a:solidFill>
              </a:rPr>
              <a:t> saw </a:t>
            </a:r>
            <a:r>
              <a:rPr lang="en-GB" sz="1600" dirty="0" smtClean="0">
                <a:solidFill>
                  <a:srgbClr val="000000"/>
                </a:solidFill>
              </a:rPr>
              <a:t>the </a:t>
            </a:r>
            <a:r>
              <a:rPr lang="en-GB" sz="1600" dirty="0">
                <a:solidFill>
                  <a:srgbClr val="000000"/>
                </a:solidFill>
              </a:rPr>
              <a:t>3.0</a:t>
            </a:r>
            <a:r>
              <a:rPr lang="en-GB" sz="1600" dirty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>
                <a:cs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</a:t>
            </a:r>
            <a:r>
              <a:rPr lang="en-GB" sz="1600" dirty="0">
                <a:solidFill>
                  <a:srgbClr val="000000"/>
                </a:solidFill>
              </a:rPr>
              <a:t>at low energy region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Antineutrino mode analysis: </a:t>
            </a:r>
            <a:r>
              <a:rPr lang="en-GB" sz="1600" dirty="0" err="1">
                <a:solidFill>
                  <a:srgbClr val="000000"/>
                </a:solidFill>
              </a:rPr>
              <a:t>MiniBooNE</a:t>
            </a:r>
            <a:r>
              <a:rPr lang="en-GB" sz="1600" dirty="0">
                <a:solidFill>
                  <a:srgbClr val="000000"/>
                </a:solidFill>
              </a:rPr>
              <a:t> saw </a:t>
            </a:r>
            <a:r>
              <a:rPr lang="en-GB" sz="1600" dirty="0" smtClean="0">
                <a:solidFill>
                  <a:srgbClr val="000000"/>
                </a:solidFill>
              </a:rPr>
              <a:t>the 1.4</a:t>
            </a:r>
            <a:r>
              <a:rPr lang="en-GB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</a:t>
            </a:r>
            <a:r>
              <a:rPr lang="en-GB" sz="1600" dirty="0">
                <a:solidFill>
                  <a:srgbClr val="000000"/>
                </a:solidFill>
              </a:rPr>
              <a:t>at low and high energy </a:t>
            </a:r>
            <a:r>
              <a:rPr lang="en-GB" sz="1600" dirty="0" smtClean="0">
                <a:solidFill>
                  <a:srgbClr val="000000"/>
                </a:solidFill>
              </a:rPr>
              <a:t>region</a:t>
            </a:r>
            <a:endParaRPr lang="en-GB" sz="1600" dirty="0">
              <a:solidFill>
                <a:srgbClr val="000000"/>
              </a:solidFill>
            </a:endParaRPr>
          </a:p>
        </p:txBody>
      </p:sp>
      <p:graphicFrame>
        <p:nvGraphicFramePr>
          <p:cNvPr id="61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410284"/>
              </p:ext>
            </p:extLst>
          </p:nvPr>
        </p:nvGraphicFramePr>
        <p:xfrm>
          <a:off x="2430200" y="1188120"/>
          <a:ext cx="36449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494" name="Equation" r:id="rId5" imgW="3556000" imgH="977900" progId="Equation.3">
                  <p:embed/>
                </p:oleObj>
              </mc:Choice>
              <mc:Fallback>
                <p:oleObj name="Equation" r:id="rId5" imgW="3556000" imgH="977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200" y="1188120"/>
                        <a:ext cx="3644900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 Box 28"/>
          <p:cNvSpPr txBox="1">
            <a:spLocks noChangeArrowheads="1"/>
          </p:cNvSpPr>
          <p:nvPr/>
        </p:nvSpPr>
        <p:spPr bwMode="auto">
          <a:xfrm>
            <a:off x="4291782" y="2580382"/>
            <a:ext cx="1376940" cy="3260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prstTxWarp prst="textNoShape">
              <a:avLst/>
            </a:prstTxWarp>
            <a:spAutoFit/>
          </a:bodyPr>
          <a:lstStyle/>
          <a:p>
            <a:pPr algn="l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6250" algn="l"/>
                <a:tab pos="5789999" algn="l"/>
                <a:tab pos="6513749" algn="l"/>
                <a:tab pos="7237500" algn="l"/>
                <a:tab pos="7961249" algn="l"/>
              </a:tabLst>
            </a:pPr>
            <a:r>
              <a:rPr lang="en-GB" sz="1400" dirty="0" smtClean="0">
                <a:solidFill>
                  <a:srgbClr val="009900"/>
                </a:solidFill>
              </a:rPr>
              <a:t>Neutrino mode</a:t>
            </a:r>
            <a:r>
              <a:rPr lang="en-GB" sz="1400" baseline="0" dirty="0" smtClean="0">
                <a:solidFill>
                  <a:srgbClr val="009900"/>
                </a:solidFill>
              </a:rPr>
              <a:t> </a:t>
            </a:r>
            <a:endParaRPr lang="en-GB" sz="1400" baseline="0" dirty="0">
              <a:solidFill>
                <a:srgbClr val="009900"/>
              </a:solidFill>
            </a:endParaRP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4333678" y="4672084"/>
            <a:ext cx="1681740" cy="3260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5000" rIns="90000" bIns="45000">
            <a:prstTxWarp prst="textNoShape">
              <a:avLst/>
            </a:prstTxWarp>
            <a:spAutoFit/>
          </a:bodyPr>
          <a:lstStyle/>
          <a:p>
            <a:pPr algn="l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723750" algn="l"/>
                <a:tab pos="1447498" algn="l"/>
                <a:tab pos="2171250" algn="l"/>
                <a:tab pos="2895000" algn="l"/>
                <a:tab pos="3618748" algn="l"/>
                <a:tab pos="4342500" algn="l"/>
                <a:tab pos="5066250" algn="l"/>
                <a:tab pos="5789999" algn="l"/>
                <a:tab pos="6513749" algn="l"/>
                <a:tab pos="7237500" algn="l"/>
                <a:tab pos="7961249" algn="l"/>
              </a:tabLst>
            </a:pPr>
            <a:r>
              <a:rPr lang="en-GB" sz="1400" dirty="0" smtClean="0">
                <a:solidFill>
                  <a:srgbClr val="009900"/>
                </a:solidFill>
              </a:rPr>
              <a:t>Antineutrino mode</a:t>
            </a:r>
            <a:endParaRPr lang="en-GB" sz="1400" baseline="0" dirty="0">
              <a:solidFill>
                <a:srgbClr val="0099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31189" y="3031424"/>
            <a:ext cx="348991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Electron neutrino candidate data prefer </a:t>
            </a:r>
            <a:r>
              <a:rPr lang="en-GB" sz="1600" dirty="0" smtClean="0">
                <a:solidFill>
                  <a:srgbClr val="FF0000"/>
                </a:solidFill>
              </a:rPr>
              <a:t>sidereal time independent solution (flat)</a:t>
            </a:r>
            <a:endParaRPr lang="en-GB" sz="1600" dirty="0"/>
          </a:p>
          <a:p>
            <a:endParaRPr lang="en-GB" sz="1600" dirty="0" smtClean="0">
              <a:solidFill>
                <a:srgbClr val="000000"/>
              </a:solidFill>
            </a:endParaRPr>
          </a:p>
          <a:p>
            <a:endParaRPr lang="en-GB" sz="1600" dirty="0" smtClean="0">
              <a:solidFill>
                <a:srgbClr val="000000"/>
              </a:solidFill>
            </a:endParaRPr>
          </a:p>
          <a:p>
            <a:endParaRPr lang="en-GB" sz="1600" dirty="0" smtClean="0">
              <a:solidFill>
                <a:srgbClr val="000000"/>
              </a:solidFill>
            </a:endParaRPr>
          </a:p>
          <a:p>
            <a:r>
              <a:rPr lang="en-GB" sz="1600" dirty="0" smtClean="0">
                <a:solidFill>
                  <a:srgbClr val="000000"/>
                </a:solidFill>
              </a:rPr>
              <a:t>Electron antineutrino candidate data prefer </a:t>
            </a:r>
            <a:r>
              <a:rPr lang="en-GB" sz="1600" dirty="0" smtClean="0">
                <a:solidFill>
                  <a:srgbClr val="FF0000"/>
                </a:solidFill>
              </a:rPr>
              <a:t>sidereal time dependent solution</a:t>
            </a:r>
            <a:r>
              <a:rPr lang="en-GB" sz="1600" dirty="0" smtClean="0">
                <a:solidFill>
                  <a:srgbClr val="000000"/>
                </a:solidFill>
              </a:rPr>
              <a:t>, however statistical significance is marginal</a:t>
            </a:r>
          </a:p>
          <a:p>
            <a:endParaRPr lang="en-GB" sz="1600" dirty="0" smtClean="0">
              <a:solidFill>
                <a:srgbClr val="FF0000"/>
              </a:solidFill>
            </a:endParaRPr>
          </a:p>
          <a:p>
            <a:r>
              <a:rPr lang="en-GB" sz="1600" dirty="0" smtClean="0">
                <a:solidFill>
                  <a:srgbClr val="FF0000"/>
                </a:solidFill>
              </a:rPr>
              <a:t>We find no evidence of Lorentz violation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6886577" y="1"/>
            <a:ext cx="2257424" cy="48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MiniBooNE </a:t>
            </a:r>
            <a:r>
              <a:rPr lang="en-GB" sz="1400" dirty="0">
                <a:solidFill>
                  <a:srgbClr val="000090"/>
                </a:solidFill>
              </a:rPr>
              <a:t>collaboration,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PLB718(2013)1303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60223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5. Lorentz violation with </a:t>
            </a:r>
            <a:r>
              <a:rPr lang="en-US" sz="2400" dirty="0" err="1">
                <a:solidFill>
                  <a:srgbClr val="000090"/>
                </a:solidFill>
              </a:rPr>
              <a:t>MiniBooNE</a:t>
            </a:r>
            <a:r>
              <a:rPr lang="en-US" sz="2400" dirty="0">
                <a:solidFill>
                  <a:srgbClr val="000090"/>
                </a:solidFill>
              </a:rPr>
              <a:t> neutrino </a:t>
            </a:r>
            <a:r>
              <a:rPr lang="en-US" sz="2400" dirty="0" smtClean="0">
                <a:solidFill>
                  <a:srgbClr val="000090"/>
                </a:solidFill>
              </a:rPr>
              <a:t>data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01214" y="947503"/>
            <a:ext cx="8488786" cy="25217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is a short-baseline neutrino oscillation </a:t>
            </a:r>
            <a:r>
              <a:rPr lang="en-GB" sz="1600" dirty="0">
                <a:solidFill>
                  <a:srgbClr val="000000"/>
                </a:solidFill>
              </a:rPr>
              <a:t>experimen</a:t>
            </a:r>
            <a:r>
              <a:rPr lang="en-GB" sz="1600" dirty="0" smtClean="0">
                <a:solidFill>
                  <a:srgbClr val="000000"/>
                </a:solidFill>
              </a:rPr>
              <a:t>t at </a:t>
            </a:r>
            <a:r>
              <a:rPr lang="en-GB" sz="1600" dirty="0" err="1" smtClean="0">
                <a:solidFill>
                  <a:srgbClr val="000000"/>
                </a:solidFill>
              </a:rPr>
              <a:t>Fermilab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Neutrino mode analysis: </a:t>
            </a:r>
            <a:r>
              <a:rPr lang="en-GB" sz="1600" dirty="0" err="1">
                <a:solidFill>
                  <a:srgbClr val="000000"/>
                </a:solidFill>
              </a:rPr>
              <a:t>MiniBooNE</a:t>
            </a:r>
            <a:r>
              <a:rPr lang="en-GB" sz="1600" dirty="0">
                <a:solidFill>
                  <a:srgbClr val="000000"/>
                </a:solidFill>
              </a:rPr>
              <a:t> saw </a:t>
            </a:r>
            <a:r>
              <a:rPr lang="en-GB" sz="1600" dirty="0" smtClean="0">
                <a:solidFill>
                  <a:srgbClr val="000000"/>
                </a:solidFill>
              </a:rPr>
              <a:t>the </a:t>
            </a:r>
            <a:r>
              <a:rPr lang="en-GB" sz="1600" dirty="0">
                <a:solidFill>
                  <a:srgbClr val="000000"/>
                </a:solidFill>
              </a:rPr>
              <a:t>3.0</a:t>
            </a:r>
            <a:r>
              <a:rPr lang="en-GB" sz="1600" dirty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>
                <a:cs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</a:t>
            </a:r>
            <a:r>
              <a:rPr lang="en-GB" sz="1600" dirty="0">
                <a:solidFill>
                  <a:srgbClr val="000000"/>
                </a:solidFill>
              </a:rPr>
              <a:t>at low energy region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Antineutrino mode analysis: </a:t>
            </a:r>
            <a:r>
              <a:rPr lang="en-GB" sz="1600" dirty="0" err="1">
                <a:solidFill>
                  <a:srgbClr val="000000"/>
                </a:solidFill>
              </a:rPr>
              <a:t>MiniBooNE</a:t>
            </a:r>
            <a:r>
              <a:rPr lang="en-GB" sz="1600" dirty="0">
                <a:solidFill>
                  <a:srgbClr val="000000"/>
                </a:solidFill>
              </a:rPr>
              <a:t> saw </a:t>
            </a:r>
            <a:r>
              <a:rPr lang="en-GB" sz="1600" dirty="0" smtClean="0">
                <a:solidFill>
                  <a:srgbClr val="000000"/>
                </a:solidFill>
              </a:rPr>
              <a:t>the 1.4</a:t>
            </a:r>
            <a:r>
              <a:rPr lang="en-GB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</a:t>
            </a:r>
            <a:r>
              <a:rPr lang="en-GB" sz="1600" dirty="0">
                <a:solidFill>
                  <a:srgbClr val="000000"/>
                </a:solidFill>
              </a:rPr>
              <a:t>at low and high energy </a:t>
            </a:r>
            <a:r>
              <a:rPr lang="en-GB" sz="1600" dirty="0" smtClean="0">
                <a:solidFill>
                  <a:srgbClr val="000000"/>
                </a:solidFill>
              </a:rPr>
              <a:t>region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Since </a:t>
            </a:r>
            <a:r>
              <a:rPr lang="en-GB" sz="1600" dirty="0">
                <a:solidFill>
                  <a:srgbClr val="000000"/>
                </a:solidFill>
              </a:rPr>
              <a:t>we find no evidence of Lorentz violation, we set limits on the </a:t>
            </a:r>
            <a:r>
              <a:rPr lang="en-GB" sz="1600" dirty="0" smtClean="0">
                <a:solidFill>
                  <a:srgbClr val="000000"/>
                </a:solidFill>
              </a:rPr>
              <a:t>combination SME </a:t>
            </a:r>
            <a:r>
              <a:rPr lang="en-GB" sz="1600" dirty="0">
                <a:solidFill>
                  <a:srgbClr val="000000"/>
                </a:solidFill>
              </a:rPr>
              <a:t>coefficients.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</p:txBody>
      </p:sp>
      <p:graphicFrame>
        <p:nvGraphicFramePr>
          <p:cNvPr id="61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064258"/>
              </p:ext>
            </p:extLst>
          </p:nvPr>
        </p:nvGraphicFramePr>
        <p:xfrm>
          <a:off x="2430200" y="1188120"/>
          <a:ext cx="36449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7150" name="Equation" r:id="rId3" imgW="3556000" imgH="977900" progId="Equation.3">
                  <p:embed/>
                </p:oleObj>
              </mc:Choice>
              <mc:Fallback>
                <p:oleObj name="Equation" r:id="rId3" imgW="3556000" imgH="977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200" y="1188120"/>
                        <a:ext cx="3644900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6886577" y="1"/>
            <a:ext cx="2257424" cy="48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MiniBooNE </a:t>
            </a:r>
            <a:r>
              <a:rPr lang="en-GB" sz="1400" dirty="0">
                <a:solidFill>
                  <a:srgbClr val="000090"/>
                </a:solidFill>
              </a:rPr>
              <a:t>collaboration,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PLB718(2013)1303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458" y="3315482"/>
            <a:ext cx="8336871" cy="300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25231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40713" y="1085900"/>
            <a:ext cx="8466611" cy="306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Every </a:t>
            </a:r>
            <a:r>
              <a:rPr lang="en-GB" sz="1600" dirty="0">
                <a:solidFill>
                  <a:srgbClr val="000000"/>
                </a:solidFill>
              </a:rPr>
              <a:t>fundamental symmetry needs to be tested, including Lorentz symmetry.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1600" dirty="0" smtClean="0"/>
              <a:t>After the recognition of theoretical processes that create Lorentz violation, testing Lorentz invariance becomes very exciting</a:t>
            </a:r>
            <a:endParaRPr lang="en-GB" sz="1600" dirty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Lorentz and CPT violation has been shown to occur in Planck scale </a:t>
            </a:r>
            <a:r>
              <a:rPr lang="en-GB" sz="1600" dirty="0" smtClean="0">
                <a:solidFill>
                  <a:srgbClr val="000000"/>
                </a:solidFill>
              </a:rPr>
              <a:t>theories, including: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 - string theory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 - noncommutative field theory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 - quantum loop gravity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 - extra dimensions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 - etc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However, it is very difficult to build a self-consistent theory with Lorentz violation...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1. Spontaneous Lorentz symmetry breaking (SLSB) 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5</a:t>
            </a:r>
            <a:r>
              <a:rPr lang="en-US" sz="2400" dirty="0" smtClean="0">
                <a:solidFill>
                  <a:srgbClr val="000090"/>
                </a:solidFill>
              </a:rPr>
              <a:t>. Summary of results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6925043" y="0"/>
            <a:ext cx="203118" cy="299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0577" tIns="50291" rIns="100577" bIns="50291">
            <a:prstTxWarp prst="textNoShape">
              <a:avLst/>
            </a:prstTxWarp>
            <a:spAutoFit/>
          </a:bodyPr>
          <a:lstStyle/>
          <a:p>
            <a:pPr defTabSz="502194" eaLnBrk="0" hangingPunct="0">
              <a:lnSpc>
                <a:spcPct val="90000"/>
              </a:lnSpc>
            </a:pPr>
            <a:endParaRPr lang="en-US" sz="1400" dirty="0" smtClean="0">
              <a:solidFill>
                <a:srgbClr val="333399"/>
              </a:solidFill>
              <a:latin typeface="Arial"/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01214" y="947503"/>
            <a:ext cx="8488786" cy="22927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LSND experiment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LSND is </a:t>
            </a:r>
            <a:r>
              <a:rPr lang="en-GB" sz="1600" dirty="0">
                <a:solidFill>
                  <a:srgbClr val="000000"/>
                </a:solidFill>
              </a:rPr>
              <a:t>a</a:t>
            </a:r>
            <a:r>
              <a:rPr lang="en-GB" sz="1600" dirty="0" smtClean="0">
                <a:solidFill>
                  <a:srgbClr val="000000"/>
                </a:solidFill>
              </a:rPr>
              <a:t> short-baseline neutrino oscillation experiment at Los Alamos.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LSND saw </a:t>
            </a:r>
            <a:r>
              <a:rPr lang="en-GB" sz="1600" dirty="0">
                <a:solidFill>
                  <a:srgbClr val="000000"/>
                </a:solidFill>
              </a:rPr>
              <a:t>the 3.8</a:t>
            </a:r>
            <a:r>
              <a:rPr lang="en-GB" sz="1600" dirty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of electron antineutrinos from muon antineutrino beam; </a:t>
            </a:r>
            <a:r>
              <a:rPr lang="en-GB" sz="1600" dirty="0">
                <a:solidFill>
                  <a:srgbClr val="000000"/>
                </a:solidFill>
              </a:rPr>
              <a:t>since this excess is not understood by neutrino S</a:t>
            </a:r>
            <a:r>
              <a:rPr lang="en-GB" sz="1600" dirty="0" smtClean="0">
                <a:solidFill>
                  <a:srgbClr val="000000"/>
                </a:solidFill>
              </a:rPr>
              <a:t>tandard Model, </a:t>
            </a:r>
            <a:r>
              <a:rPr lang="en-GB" sz="1600" dirty="0">
                <a:solidFill>
                  <a:srgbClr val="000000"/>
                </a:solidFill>
              </a:rPr>
              <a:t>it might be new physics 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 </a:t>
            </a:r>
            <a:endParaRPr lang="en-GB" sz="1600" dirty="0"/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/>
              <a:t>Data is consistent with flat solution, but sidereal time solution is not excluded.</a:t>
            </a:r>
          </a:p>
        </p:txBody>
      </p:sp>
      <p:sp>
        <p:nvSpPr>
          <p:cNvPr id="63" name="Rectangle 24"/>
          <p:cNvSpPr>
            <a:spLocks noChangeArrowheads="1"/>
          </p:cNvSpPr>
          <p:nvPr/>
        </p:nvSpPr>
        <p:spPr bwMode="auto">
          <a:xfrm>
            <a:off x="7182562" y="0"/>
            <a:ext cx="1961438" cy="4835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LSND collaboration,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PRD72(2005)076004</a:t>
            </a:r>
          </a:p>
        </p:txBody>
      </p:sp>
      <p:graphicFrame>
        <p:nvGraphicFramePr>
          <p:cNvPr id="6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958483"/>
              </p:ext>
            </p:extLst>
          </p:nvPr>
        </p:nvGraphicFramePr>
        <p:xfrm>
          <a:off x="2105680" y="1351610"/>
          <a:ext cx="4597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831" name="Equation" r:id="rId3" imgW="4597200" imgH="888840" progId="Equation.3">
                  <p:embed/>
                </p:oleObj>
              </mc:Choice>
              <mc:Fallback>
                <p:oleObj name="Equation" r:id="rId3" imgW="459720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5680" y="1351610"/>
                        <a:ext cx="4597400" cy="88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7754" y="3348232"/>
            <a:ext cx="5137369" cy="302569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460125" y="3151549"/>
            <a:ext cx="43161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cs typeface="Arial"/>
              </a:rPr>
              <a:t>LSND oscillation candidate sidereal time distribution</a:t>
            </a:r>
            <a:endParaRPr lang="en-US" sz="1400" dirty="0">
              <a:solidFill>
                <a:srgbClr val="008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591755" y="5050366"/>
            <a:ext cx="1593812" cy="792412"/>
            <a:chOff x="1219200" y="5092700"/>
            <a:chExt cx="1593812" cy="792412"/>
          </a:xfrm>
        </p:grpSpPr>
        <p:sp>
          <p:nvSpPr>
            <p:cNvPr id="6" name="Rectangle 5"/>
            <p:cNvSpPr/>
            <p:nvPr/>
          </p:nvSpPr>
          <p:spPr>
            <a:xfrm>
              <a:off x="1219200" y="5099049"/>
              <a:ext cx="1593812" cy="786063"/>
            </a:xfrm>
            <a:prstGeom prst="rect">
              <a:avLst/>
            </a:prstGeom>
            <a:solidFill>
              <a:srgbClr val="FFFFFF"/>
            </a:solidFill>
            <a:ln w="12700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289050" y="5092700"/>
              <a:ext cx="1360946" cy="685102"/>
              <a:chOff x="1282700" y="3499188"/>
              <a:chExt cx="1692720" cy="860428"/>
            </a:xfrm>
            <a:effectLst/>
          </p:grpSpPr>
          <p:sp>
            <p:nvSpPr>
              <p:cNvPr id="5" name="Rectangle 4"/>
              <p:cNvSpPr/>
              <p:nvPr/>
            </p:nvSpPr>
            <p:spPr>
              <a:xfrm>
                <a:off x="1790105" y="3499188"/>
                <a:ext cx="1185315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solidFill>
                      <a:srgbClr val="000000"/>
                    </a:solidFill>
                  </a:rPr>
                  <a:t>data</a:t>
                </a:r>
              </a:p>
              <a:p>
                <a:r>
                  <a:rPr lang="en-GB" sz="1200" dirty="0" smtClean="0">
                    <a:solidFill>
                      <a:srgbClr val="000000"/>
                    </a:solidFill>
                  </a:rPr>
                  <a:t>flat solution</a:t>
                </a:r>
              </a:p>
              <a:p>
                <a:r>
                  <a:rPr lang="en-GB" sz="1200" dirty="0" smtClean="0">
                    <a:solidFill>
                      <a:srgbClr val="000000"/>
                    </a:solidFill>
                  </a:rPr>
                  <a:t>3-parameter fit</a:t>
                </a:r>
              </a:p>
              <a:p>
                <a:r>
                  <a:rPr lang="en-GB" sz="1200" dirty="0" smtClean="0">
                    <a:solidFill>
                      <a:srgbClr val="000000"/>
                    </a:solidFill>
                  </a:rPr>
                  <a:t>5-parameter fit</a:t>
                </a:r>
                <a:endParaRPr lang="en-US" sz="1200" dirty="0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1282700" y="3658520"/>
                <a:ext cx="539544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>
              <a:xfrm flipV="1">
                <a:off x="1479550" y="3581976"/>
                <a:ext cx="141431" cy="14143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1282700" y="3920510"/>
                <a:ext cx="5397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1282700" y="4141705"/>
                <a:ext cx="539750" cy="921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1282700" y="4354185"/>
                <a:ext cx="539750" cy="5431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lgDashDotDot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oup 22"/>
          <p:cNvGrpSpPr>
            <a:grpSpLocks/>
          </p:cNvGrpSpPr>
          <p:nvPr/>
        </p:nvGrpSpPr>
        <p:grpSpPr bwMode="auto">
          <a:xfrm>
            <a:off x="217190" y="3598332"/>
            <a:ext cx="3450393" cy="2676054"/>
            <a:chOff x="2899" y="1915"/>
            <a:chExt cx="3207" cy="2470"/>
          </a:xfrm>
        </p:grpSpPr>
        <p:pic>
          <p:nvPicPr>
            <p:cNvPr id="28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899" y="1915"/>
              <a:ext cx="3207" cy="2470"/>
            </a:xfrm>
            <a:prstGeom prst="rect">
              <a:avLst/>
            </a:prstGeom>
            <a:noFill/>
          </p:spPr>
        </p:pic>
        <p:sp>
          <p:nvSpPr>
            <p:cNvPr id="29" name="Rectangle 21"/>
            <p:cNvSpPr>
              <a:spLocks noChangeArrowheads="1"/>
            </p:cNvSpPr>
            <p:nvPr/>
          </p:nvSpPr>
          <p:spPr bwMode="auto">
            <a:xfrm>
              <a:off x="4643" y="2024"/>
              <a:ext cx="1404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2884" hangingPunct="0">
                <a:lnSpc>
                  <a:spcPct val="111000"/>
                </a:lnSpc>
                <a:buClr>
                  <a:srgbClr val="000000"/>
                </a:buClr>
                <a:buSzPct val="45000"/>
              </a:pPr>
              <a:r>
                <a:rPr lang="en-GB" sz="1200" baseline="0" dirty="0">
                  <a:solidFill>
                    <a:srgbClr val="000090"/>
                  </a:solidFill>
                </a:rPr>
                <a:t>L/E~30m/30MeV~1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2526239" y="6150329"/>
            <a:ext cx="4724817" cy="584776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</a:rPr>
              <a:t>~</a:t>
            </a:r>
            <a:r>
              <a:rPr lang="en-GB" sz="1600" dirty="0" smtClean="0">
                <a:solidFill>
                  <a:srgbClr val="000000"/>
                </a:solidFill>
              </a:rPr>
              <a:t>10</a:t>
            </a:r>
            <a:r>
              <a:rPr lang="en-GB" sz="1600" baseline="30000" dirty="0" smtClean="0">
                <a:solidFill>
                  <a:srgbClr val="000000"/>
                </a:solidFill>
              </a:rPr>
              <a:t>-19</a:t>
            </a:r>
            <a:r>
              <a:rPr lang="en-GB" sz="1600" dirty="0" smtClean="0">
                <a:solidFill>
                  <a:srgbClr val="000000"/>
                </a:solidFill>
              </a:rPr>
              <a:t> GeV CPT-odd or ~10</a:t>
            </a:r>
            <a:r>
              <a:rPr lang="en-GB" sz="1600" baseline="30000" dirty="0" smtClean="0">
                <a:solidFill>
                  <a:srgbClr val="000000"/>
                </a:solidFill>
              </a:rPr>
              <a:t>-17 </a:t>
            </a:r>
            <a:r>
              <a:rPr lang="en-GB" sz="1600" dirty="0" smtClean="0">
                <a:solidFill>
                  <a:srgbClr val="000000"/>
                </a:solidFill>
              </a:rPr>
              <a:t>CPT-even Lorentz violation could be the solution of LSND excess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0915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5</a:t>
            </a:r>
            <a:r>
              <a:rPr lang="en-US" sz="2400" dirty="0" smtClean="0">
                <a:solidFill>
                  <a:srgbClr val="000090"/>
                </a:solidFill>
              </a:rPr>
              <a:t>. Summary of results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7034360" y="0"/>
            <a:ext cx="2109640" cy="49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0577" tIns="50291" rIns="100577" bIns="50291">
            <a:prstTxWarp prst="textNoShape">
              <a:avLst/>
            </a:prstTxWarp>
            <a:spAutoFit/>
          </a:bodyPr>
          <a:lstStyle/>
          <a:p>
            <a:pPr defTabSz="502194" eaLnBrk="0" hangingPunct="0">
              <a:lnSpc>
                <a:spcPct val="90000"/>
              </a:lnSpc>
            </a:pPr>
            <a:r>
              <a:rPr lang="en-US" sz="1400" dirty="0" smtClean="0">
                <a:solidFill>
                  <a:srgbClr val="333399"/>
                </a:solidFill>
                <a:latin typeface="Arial"/>
              </a:rPr>
              <a:t>TK,</a:t>
            </a:r>
          </a:p>
          <a:p>
            <a:pPr defTabSz="502194" eaLnBrk="0" hangingPunct="0">
              <a:lnSpc>
                <a:spcPct val="90000"/>
              </a:lnSpc>
            </a:pPr>
            <a:r>
              <a:rPr lang="hu-HU" sz="1400" dirty="0" smtClean="0">
                <a:solidFill>
                  <a:srgbClr val="333399"/>
                </a:solidFill>
              </a:rPr>
              <a:t>MPLA27(</a:t>
            </a:r>
            <a:r>
              <a:rPr lang="hu-HU" sz="1400" dirty="0">
                <a:solidFill>
                  <a:srgbClr val="333399"/>
                </a:solidFill>
              </a:rPr>
              <a:t>2012</a:t>
            </a:r>
            <a:r>
              <a:rPr lang="hu-HU" sz="1400" dirty="0" smtClean="0">
                <a:solidFill>
                  <a:srgbClr val="333399"/>
                </a:solidFill>
              </a:rPr>
              <a:t>)1230024</a:t>
            </a:r>
            <a:endParaRPr lang="hu-HU" sz="1400" dirty="0">
              <a:solidFill>
                <a:srgbClr val="333399"/>
              </a:solidFill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01214" y="947503"/>
            <a:ext cx="8488786" cy="14112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Since we find no evidence of Lorentz violation from MiniBooNE analysis, we set limits on the SME coefficients.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r>
              <a:rPr lang="en-GB" sz="1600" dirty="0" smtClean="0">
                <a:solidFill>
                  <a:srgbClr val="000000"/>
                </a:solidFill>
              </a:rPr>
              <a:t>These limits exclude SME values to explain LSND data, </a:t>
            </a:r>
            <a:r>
              <a:rPr lang="en-GB" sz="1600" dirty="0" smtClean="0">
                <a:solidFill>
                  <a:srgbClr val="FF0000"/>
                </a:solidFill>
              </a:rPr>
              <a:t>therefore there is no simple Lorentz violation motivated</a:t>
            </a:r>
            <a:r>
              <a:rPr lang="en-US" sz="1600" dirty="0" smtClean="0">
                <a:solidFill>
                  <a:srgbClr val="FF0000"/>
                </a:solidFill>
                <a:cs typeface="Arial"/>
              </a:rPr>
              <a:t> </a:t>
            </a:r>
            <a:r>
              <a:rPr lang="en-US" sz="1600" dirty="0">
                <a:solidFill>
                  <a:srgbClr val="FF0000"/>
                </a:solidFill>
                <a:cs typeface="Arial"/>
              </a:rPr>
              <a:t>scenario </a:t>
            </a:r>
            <a:r>
              <a:rPr lang="en-US" sz="1600" dirty="0" smtClean="0">
                <a:solidFill>
                  <a:srgbClr val="FF0000"/>
                </a:solidFill>
                <a:cs typeface="Arial"/>
              </a:rPr>
              <a:t>to </a:t>
            </a:r>
            <a:r>
              <a:rPr lang="en-US" sz="1600" dirty="0">
                <a:solidFill>
                  <a:srgbClr val="FF0000"/>
                </a:solidFill>
                <a:cs typeface="Arial"/>
              </a:rPr>
              <a:t>accommodate </a:t>
            </a:r>
            <a:r>
              <a:rPr lang="en-US" sz="1600" dirty="0" smtClean="0">
                <a:solidFill>
                  <a:srgbClr val="FF0000"/>
                </a:solidFill>
                <a:cs typeface="Arial"/>
              </a:rPr>
              <a:t>LSND </a:t>
            </a:r>
            <a:r>
              <a:rPr lang="en-US" sz="1600" dirty="0">
                <a:solidFill>
                  <a:srgbClr val="FF0000"/>
                </a:solidFill>
                <a:cs typeface="Arial"/>
              </a:rPr>
              <a:t>and MiniBooNE </a:t>
            </a:r>
            <a:r>
              <a:rPr lang="en-US" sz="1600" dirty="0" smtClean="0">
                <a:solidFill>
                  <a:srgbClr val="FF0000"/>
                </a:solidFill>
                <a:cs typeface="Arial"/>
              </a:rPr>
              <a:t>results simultaneously</a:t>
            </a:r>
            <a:endParaRPr lang="en-US" sz="1600" dirty="0">
              <a:solidFill>
                <a:srgbClr val="FF0000"/>
              </a:solidFill>
              <a:cs typeface="Arial"/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b="13233"/>
          <a:stretch/>
        </p:blipFill>
        <p:spPr>
          <a:xfrm>
            <a:off x="291368" y="2395531"/>
            <a:ext cx="8658427" cy="412708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085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4390" y="270410"/>
            <a:ext cx="8142884" cy="59777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Spontaneous Lorentz symmetry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breaking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What is Lorentz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and CPT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violation?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3. Modern test of Lorentz violation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4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violating neutrino oscillation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5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Test for Lorentz violation with MiniBooNE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rgbClr val="000090"/>
                </a:solidFill>
              </a:rPr>
              <a:t>6</a:t>
            </a:r>
            <a:r>
              <a:rPr lang="en-GB" sz="2200" b="1" dirty="0" smtClean="0">
                <a:solidFill>
                  <a:srgbClr val="000090"/>
                </a:solidFill>
              </a:rPr>
              <a:t>. </a:t>
            </a:r>
            <a:r>
              <a:rPr lang="en-GB" sz="2200" b="1" dirty="0">
                <a:solidFill>
                  <a:srgbClr val="000090"/>
                </a:solidFill>
              </a:rPr>
              <a:t>T</a:t>
            </a:r>
            <a:r>
              <a:rPr lang="en-GB" sz="2200" b="1" dirty="0" smtClean="0">
                <a:solidFill>
                  <a:srgbClr val="000090"/>
                </a:solidFill>
              </a:rPr>
              <a:t>est for </a:t>
            </a:r>
            <a:r>
              <a:rPr lang="en-GB" sz="2200" b="1" dirty="0">
                <a:solidFill>
                  <a:srgbClr val="000090"/>
                </a:solidFill>
              </a:rPr>
              <a:t>Lorentz violation with </a:t>
            </a:r>
            <a:r>
              <a:rPr lang="en-GB" sz="2200" b="1" dirty="0" smtClean="0">
                <a:solidFill>
                  <a:srgbClr val="000090"/>
                </a:solidFill>
              </a:rPr>
              <a:t>Double </a:t>
            </a:r>
            <a:r>
              <a:rPr lang="en-GB" sz="2200" b="1" dirty="0" err="1" smtClean="0">
                <a:solidFill>
                  <a:srgbClr val="000090"/>
                </a:solidFill>
              </a:rPr>
              <a:t>Chooz</a:t>
            </a:r>
            <a:r>
              <a:rPr lang="en-GB" sz="2200" b="1" dirty="0" smtClean="0">
                <a:solidFill>
                  <a:srgbClr val="000090"/>
                </a:solidFill>
              </a:rPr>
              <a:t>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 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spectrum fit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8. Extra-terrestrial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neutrinos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Conclusion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071506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Double Chooz experiment 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86860" y="976685"/>
            <a:ext cx="8008507" cy="576172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Reactor electron antineutrino disappearance</a:t>
            </a:r>
          </a:p>
          <a:p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- Double </a:t>
            </a:r>
            <a:r>
              <a:rPr lang="en-US" sz="1600" dirty="0" err="1" smtClean="0">
                <a:latin typeface="Arial"/>
                <a:cs typeface="Arial"/>
              </a:rPr>
              <a:t>Chooz</a:t>
            </a:r>
            <a:r>
              <a:rPr lang="en-US" sz="1600" dirty="0" smtClean="0">
                <a:latin typeface="Arial"/>
                <a:cs typeface="Arial"/>
              </a:rPr>
              <a:t>, DayaBay and RENO experiments observed disappearance signals </a:t>
            </a: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5467685" y="0"/>
            <a:ext cx="3676316" cy="593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srgbClr val="000090"/>
                </a:solidFill>
              </a:rPr>
              <a:t>Double </a:t>
            </a:r>
            <a:r>
              <a:rPr lang="en-GB" sz="1200" dirty="0" err="1" smtClean="0">
                <a:solidFill>
                  <a:srgbClr val="000090"/>
                </a:solidFill>
              </a:rPr>
              <a:t>Chooz</a:t>
            </a:r>
            <a:r>
              <a:rPr lang="en-GB" sz="1200" dirty="0" smtClean="0">
                <a:solidFill>
                  <a:srgbClr val="000090"/>
                </a:solidFill>
              </a:rPr>
              <a:t> collaboration, PRL108(2012)131801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200" dirty="0" err="1" smtClean="0">
                <a:solidFill>
                  <a:srgbClr val="000090"/>
                </a:solidFill>
              </a:rPr>
              <a:t>DayaBay</a:t>
            </a:r>
            <a:r>
              <a:rPr lang="en-GB" sz="1200" dirty="0" smtClean="0">
                <a:solidFill>
                  <a:srgbClr val="000090"/>
                </a:solidFill>
              </a:rPr>
              <a:t> collaboration, PRL108(2012)171803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200" dirty="0" smtClean="0">
                <a:solidFill>
                  <a:srgbClr val="000090"/>
                </a:solidFill>
              </a:rPr>
              <a:t>RENO collaboration, PRL108(2012)191802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21539" t="28170" r="4536" b="6230"/>
          <a:stretch/>
        </p:blipFill>
        <p:spPr>
          <a:xfrm>
            <a:off x="4161583" y="3147392"/>
            <a:ext cx="4739207" cy="3246834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514541" y="2587194"/>
            <a:ext cx="3458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cs typeface="Arial"/>
              </a:rPr>
              <a:t>Double Chooz reactor neutrino candidate</a:t>
            </a:r>
            <a:endParaRPr lang="en-US" sz="1400" dirty="0">
              <a:solidFill>
                <a:srgbClr val="008000"/>
              </a:solidFill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842" y="2844415"/>
            <a:ext cx="3566028" cy="40256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75058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86860" y="976685"/>
            <a:ext cx="8008507" cy="576172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Reactor electron antineutrino disappearance</a:t>
            </a:r>
          </a:p>
          <a:p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- Double </a:t>
            </a:r>
            <a:r>
              <a:rPr lang="en-US" sz="1600" dirty="0" err="1" smtClean="0">
                <a:latin typeface="Arial"/>
                <a:cs typeface="Arial"/>
              </a:rPr>
              <a:t>Chooz</a:t>
            </a:r>
            <a:r>
              <a:rPr lang="en-US" sz="1600" dirty="0" smtClean="0">
                <a:latin typeface="Arial"/>
                <a:cs typeface="Arial"/>
              </a:rPr>
              <a:t>, DayaBay and RENO experiments observed disappearance signals </a:t>
            </a:r>
          </a:p>
        </p:txBody>
      </p:sp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Double Chooz experiment 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14541" y="2587194"/>
            <a:ext cx="3458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cs typeface="Arial"/>
              </a:rPr>
              <a:t>Double Chooz reactor neutrino candidate</a:t>
            </a:r>
            <a:endParaRPr lang="en-US" sz="1400" dirty="0">
              <a:solidFill>
                <a:srgbClr val="008000"/>
              </a:solidFill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42" y="2844415"/>
            <a:ext cx="3566028" cy="402565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000151" y="3057421"/>
            <a:ext cx="5023902" cy="3095240"/>
            <a:chOff x="4066993" y="2175105"/>
            <a:chExt cx="5023902" cy="3095240"/>
          </a:xfrm>
        </p:grpSpPr>
        <p:pic>
          <p:nvPicPr>
            <p:cNvPr id="11" name="Picture 10" descr="DD_BBT_sheldon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6993" y="2175105"/>
              <a:ext cx="5023902" cy="309524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107853" y="2204067"/>
              <a:ext cx="20977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cs typeface="Arial"/>
                </a:rPr>
                <a:t>The Big Bang Theory (CBS)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4" name="Picture 13" descr="DD_BBT_sheldon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03" b="59758"/>
          <a:stretch/>
        </p:blipFill>
        <p:spPr>
          <a:xfrm>
            <a:off x="6823376" y="1"/>
            <a:ext cx="2320624" cy="1924458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cxnSp>
        <p:nvCxnSpPr>
          <p:cNvPr id="16" name="Straight Arrow Connector 15"/>
          <p:cNvCxnSpPr/>
          <p:nvPr/>
        </p:nvCxnSpPr>
        <p:spPr>
          <a:xfrm>
            <a:off x="7985386" y="1931926"/>
            <a:ext cx="0" cy="1463653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79724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386860" y="976685"/>
            <a:ext cx="8008507" cy="1068615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Reactor electron antineutrino disappearance</a:t>
            </a:r>
          </a:p>
          <a:p>
            <a:r>
              <a:rPr lang="en-US" sz="1600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- Double </a:t>
            </a:r>
            <a:r>
              <a:rPr lang="en-US" sz="1600" dirty="0" err="1" smtClean="0">
                <a:latin typeface="Arial"/>
                <a:cs typeface="Arial"/>
              </a:rPr>
              <a:t>Chooz</a:t>
            </a:r>
            <a:r>
              <a:rPr lang="en-US" sz="1600" dirty="0" smtClean="0">
                <a:latin typeface="Arial"/>
                <a:cs typeface="Arial"/>
              </a:rPr>
              <a:t>, DayaBay and RENO experiments observed disappearance signals </a:t>
            </a:r>
          </a:p>
          <a:p>
            <a:endParaRPr lang="en-US" sz="1600" dirty="0">
              <a:cs typeface="Arial"/>
            </a:endParaRPr>
          </a:p>
          <a:p>
            <a:r>
              <a:rPr lang="en-US" sz="1600" dirty="0" smtClean="0">
                <a:cs typeface="Arial"/>
              </a:rPr>
              <a:t>This </a:t>
            </a:r>
            <a:r>
              <a:rPr lang="en-US" sz="1600" dirty="0">
                <a:cs typeface="Arial"/>
              </a:rPr>
              <a:t>small disappearance may have sidereal time </a:t>
            </a:r>
            <a:r>
              <a:rPr lang="en-US" sz="1600" dirty="0" smtClean="0">
                <a:cs typeface="Arial"/>
              </a:rPr>
              <a:t>dependence?</a:t>
            </a:r>
            <a:endParaRPr lang="en-US" sz="1600" dirty="0">
              <a:cs typeface="Arial"/>
            </a:endParaRPr>
          </a:p>
        </p:txBody>
      </p:sp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Double Chooz experiment 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14541" y="2587194"/>
            <a:ext cx="3458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cs typeface="Arial"/>
              </a:rPr>
              <a:t>Double Chooz reactor neutrino candidate</a:t>
            </a:r>
            <a:endParaRPr lang="en-US" sz="1400" dirty="0">
              <a:solidFill>
                <a:srgbClr val="008000"/>
              </a:solidFill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42" y="2844415"/>
            <a:ext cx="3566028" cy="402565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000151" y="3057421"/>
            <a:ext cx="5023902" cy="3095240"/>
            <a:chOff x="4066993" y="2175105"/>
            <a:chExt cx="5023902" cy="3095240"/>
          </a:xfrm>
        </p:grpSpPr>
        <p:pic>
          <p:nvPicPr>
            <p:cNvPr id="11" name="Picture 10" descr="DD_BBT_sheldon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6993" y="2175105"/>
              <a:ext cx="5023902" cy="309524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4107853" y="2204067"/>
              <a:ext cx="20977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cs typeface="Arial"/>
                </a:rPr>
                <a:t>The Big Bang Theory (CBS)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4" name="Picture 13" descr="DD_BBT_sheldon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03" b="59758"/>
          <a:stretch/>
        </p:blipFill>
        <p:spPr>
          <a:xfrm>
            <a:off x="6823376" y="1"/>
            <a:ext cx="2320624" cy="1924458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cxnSp>
        <p:nvCxnSpPr>
          <p:cNvPr id="16" name="Straight Arrow Connector 15"/>
          <p:cNvCxnSpPr/>
          <p:nvPr/>
        </p:nvCxnSpPr>
        <p:spPr>
          <a:xfrm>
            <a:off x="7985386" y="1931926"/>
            <a:ext cx="0" cy="1463653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203444" y="6104189"/>
            <a:ext cx="6959658" cy="584776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cs typeface="Arial"/>
              </a:rPr>
              <a:t>Leonard: What do you think about the latest Double Chooz result?</a:t>
            </a:r>
          </a:p>
          <a:p>
            <a:r>
              <a:rPr lang="en-US" sz="1600" dirty="0" smtClean="0">
                <a:cs typeface="Arial"/>
              </a:rPr>
              <a:t>Sheldon: I think this is Lorentz violation..., check sidereal time dependence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1873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Double Chooz experiment 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6862" y="976685"/>
            <a:ext cx="7473770" cy="2053500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r>
              <a:rPr lang="en-US" sz="1600" dirty="0" smtClean="0">
                <a:cs typeface="Arial"/>
              </a:rPr>
              <a:t>So </a:t>
            </a:r>
            <a:r>
              <a:rPr lang="en-US" sz="1600" dirty="0">
                <a:cs typeface="Arial"/>
              </a:rPr>
              <a:t>far, we have set limits on</a:t>
            </a:r>
          </a:p>
          <a:p>
            <a:r>
              <a:rPr lang="en-US" sz="1600" dirty="0">
                <a:cs typeface="Arial"/>
              </a:rPr>
              <a:t> 1.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m</a:t>
            </a:r>
            <a:r>
              <a:rPr lang="en-US" sz="1600" dirty="0">
                <a:cs typeface="Arial"/>
              </a:rPr>
              <a:t> channel: LSND, MiniBooNE, MINOS (&lt;10</a:t>
            </a:r>
            <a:r>
              <a:rPr lang="en-US" sz="1600" baseline="30000" dirty="0">
                <a:cs typeface="Arial"/>
              </a:rPr>
              <a:t>-20 </a:t>
            </a:r>
            <a:r>
              <a:rPr lang="en-US" sz="1600" dirty="0">
                <a:cs typeface="Arial"/>
              </a:rPr>
              <a:t>GeV)</a:t>
            </a:r>
          </a:p>
          <a:p>
            <a:r>
              <a:rPr lang="en-US" sz="1600" dirty="0">
                <a:cs typeface="Arial"/>
              </a:rPr>
              <a:t> 2.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m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t</a:t>
            </a:r>
            <a:r>
              <a:rPr lang="en-US" sz="1600" dirty="0">
                <a:cs typeface="Arial"/>
              </a:rPr>
              <a:t> channel: MINOS, IceCube (&lt;10</a:t>
            </a:r>
            <a:r>
              <a:rPr lang="en-US" sz="1600" baseline="30000" dirty="0">
                <a:cs typeface="Arial"/>
              </a:rPr>
              <a:t>-23 </a:t>
            </a:r>
            <a:r>
              <a:rPr lang="en-US" sz="1600" dirty="0">
                <a:cs typeface="Arial"/>
              </a:rPr>
              <a:t>GeV)</a:t>
            </a:r>
          </a:p>
          <a:p>
            <a:r>
              <a:rPr lang="en-US" sz="1600" dirty="0">
                <a:cs typeface="Arial"/>
              </a:rPr>
              <a:t>The last untested channel is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Symbol" charset="2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t</a:t>
            </a:r>
            <a:endParaRPr lang="en-US" sz="1600" dirty="0">
              <a:cs typeface="Arial"/>
            </a:endParaRPr>
          </a:p>
          <a:p>
            <a:endParaRPr lang="en-US" sz="1600" dirty="0">
              <a:cs typeface="Arial"/>
            </a:endParaRPr>
          </a:p>
          <a:p>
            <a:r>
              <a:rPr lang="en-US" sz="1600" dirty="0">
                <a:cs typeface="Arial"/>
              </a:rPr>
              <a:t>It is possible to limit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Symbol" charset="2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t</a:t>
            </a:r>
            <a:r>
              <a:rPr lang="en-US" sz="1600" dirty="0">
                <a:cs typeface="Arial"/>
              </a:rPr>
              <a:t> channel from reactor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cs typeface="Arial"/>
              </a:rPr>
              <a:t> disappearance experiment</a:t>
            </a:r>
          </a:p>
          <a:p>
            <a:endParaRPr lang="en-US" sz="1600" dirty="0">
              <a:cs typeface="Arial"/>
            </a:endParaRPr>
          </a:p>
          <a:p>
            <a:pPr algn="ctr"/>
            <a:r>
              <a:rPr lang="en-US" sz="1600" dirty="0">
                <a:cs typeface="Arial"/>
              </a:rPr>
              <a:t>P(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«n</a:t>
            </a:r>
            <a:r>
              <a:rPr lang="en-US" sz="1600" baseline="-25000" dirty="0">
                <a:cs typeface="Arial"/>
                <a:sym typeface="Wingdings"/>
              </a:rPr>
              <a:t>e</a:t>
            </a:r>
            <a:r>
              <a:rPr lang="en-US" sz="1600" dirty="0">
                <a:cs typeface="Arial"/>
              </a:rPr>
              <a:t>) = 1 - P(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«n</a:t>
            </a:r>
            <a:r>
              <a:rPr lang="en-US" sz="1600" baseline="-25000" dirty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dirty="0">
                <a:cs typeface="Arial"/>
              </a:rPr>
              <a:t>) - P(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«n</a:t>
            </a:r>
            <a:r>
              <a:rPr lang="en-US" sz="1600" baseline="-25000" dirty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1600" dirty="0">
                <a:cs typeface="Arial"/>
              </a:rPr>
              <a:t>) ~ 1 – P(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«n</a:t>
            </a:r>
            <a:r>
              <a:rPr lang="en-US" sz="1600" baseline="-25000" dirty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1600" dirty="0">
                <a:cs typeface="Arial"/>
              </a:rPr>
              <a:t>)  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685281" y="0"/>
            <a:ext cx="2458719" cy="49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0577" tIns="50291" rIns="100577" bIns="50291">
            <a:prstTxWarp prst="textNoShape">
              <a:avLst/>
            </a:prstTxWarp>
            <a:spAutoFit/>
          </a:bodyPr>
          <a:lstStyle/>
          <a:p>
            <a:pPr defTabSz="502194" eaLnBrk="0" hangingPunct="0">
              <a:lnSpc>
                <a:spcPct val="90000"/>
              </a:lnSpc>
            </a:pPr>
            <a:r>
              <a:rPr lang="en-US" sz="1400" dirty="0" smtClean="0">
                <a:solidFill>
                  <a:srgbClr val="333399"/>
                </a:solidFill>
                <a:latin typeface="Arial"/>
              </a:rPr>
              <a:t>Double Chooz </a:t>
            </a:r>
            <a:r>
              <a:rPr lang="en-US" sz="1400" dirty="0">
                <a:solidFill>
                  <a:srgbClr val="333399"/>
                </a:solidFill>
                <a:latin typeface="Arial"/>
              </a:rPr>
              <a:t>collaboration,</a:t>
            </a:r>
            <a:endParaRPr lang="en-US" sz="1400" dirty="0" smtClean="0">
              <a:solidFill>
                <a:srgbClr val="333399"/>
              </a:solidFill>
              <a:latin typeface="Arial"/>
            </a:endParaRPr>
          </a:p>
          <a:p>
            <a:pPr defTabSz="502194" eaLnBrk="0" hangingPunct="0">
              <a:lnSpc>
                <a:spcPct val="90000"/>
              </a:lnSpc>
            </a:pPr>
            <a:r>
              <a:rPr lang="en-US" sz="1400" dirty="0" smtClean="0">
                <a:solidFill>
                  <a:srgbClr val="333399"/>
                </a:solidFill>
                <a:latin typeface="Arial"/>
              </a:rPr>
              <a:t>paper in preparation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000151" y="3057421"/>
            <a:ext cx="5023902" cy="3095240"/>
            <a:chOff x="4066993" y="2175105"/>
            <a:chExt cx="5023902" cy="3095240"/>
          </a:xfrm>
        </p:grpSpPr>
        <p:pic>
          <p:nvPicPr>
            <p:cNvPr id="18" name="Picture 17" descr="DD_BBT_sheldon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6993" y="2175105"/>
              <a:ext cx="5023902" cy="309524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4107853" y="2204067"/>
              <a:ext cx="209775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cs typeface="Arial"/>
                </a:rPr>
                <a:t>The Big Bang Theory (CBS)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1" name="Picture 20" descr="DD_BBT_sheldo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03" b="59758"/>
          <a:stretch/>
        </p:blipFill>
        <p:spPr>
          <a:xfrm>
            <a:off x="6823376" y="1"/>
            <a:ext cx="2320624" cy="1924458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cxnSp>
        <p:nvCxnSpPr>
          <p:cNvPr id="25" name="Straight Arrow Connector 24"/>
          <p:cNvCxnSpPr/>
          <p:nvPr/>
        </p:nvCxnSpPr>
        <p:spPr>
          <a:xfrm>
            <a:off x="7985386" y="1931926"/>
            <a:ext cx="0" cy="1463653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203444" y="6104189"/>
            <a:ext cx="6959658" cy="584776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cs typeface="Arial"/>
              </a:rPr>
              <a:t>Leonard: What do you think about the latest Double Chooz result?</a:t>
            </a:r>
          </a:p>
          <a:p>
            <a:r>
              <a:rPr lang="en-US" sz="1600" dirty="0" smtClean="0">
                <a:cs typeface="Arial"/>
              </a:rPr>
              <a:t>Sheldon: I think this is Lorentz violation..., check sidereal time dependence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6037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Double Chooz experiment 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6862" y="976685"/>
            <a:ext cx="7473770" cy="2053500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r>
              <a:rPr lang="en-US" sz="1600" dirty="0" smtClean="0">
                <a:cs typeface="Arial"/>
              </a:rPr>
              <a:t>So </a:t>
            </a:r>
            <a:r>
              <a:rPr lang="en-US" sz="1600" dirty="0">
                <a:cs typeface="Arial"/>
              </a:rPr>
              <a:t>far, we have set limits on</a:t>
            </a:r>
          </a:p>
          <a:p>
            <a:r>
              <a:rPr lang="en-US" sz="1600" dirty="0">
                <a:cs typeface="Arial"/>
              </a:rPr>
              <a:t> 1.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m</a:t>
            </a:r>
            <a:r>
              <a:rPr lang="en-US" sz="1600" dirty="0">
                <a:cs typeface="Arial"/>
              </a:rPr>
              <a:t> channel: LSND, MiniBooNE, MINOS (&lt;10</a:t>
            </a:r>
            <a:r>
              <a:rPr lang="en-US" sz="1600" baseline="30000" dirty="0">
                <a:cs typeface="Arial"/>
              </a:rPr>
              <a:t>-20 </a:t>
            </a:r>
            <a:r>
              <a:rPr lang="en-US" sz="1600" dirty="0">
                <a:cs typeface="Arial"/>
              </a:rPr>
              <a:t>GeV)</a:t>
            </a:r>
          </a:p>
          <a:p>
            <a:r>
              <a:rPr lang="en-US" sz="1600" dirty="0">
                <a:cs typeface="Arial"/>
              </a:rPr>
              <a:t> 2.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m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t</a:t>
            </a:r>
            <a:r>
              <a:rPr lang="en-US" sz="1600" dirty="0">
                <a:cs typeface="Arial"/>
              </a:rPr>
              <a:t> channel: MINOS, IceCube (&lt;10</a:t>
            </a:r>
            <a:r>
              <a:rPr lang="en-US" sz="1600" baseline="30000" dirty="0">
                <a:cs typeface="Arial"/>
              </a:rPr>
              <a:t>-23 </a:t>
            </a:r>
            <a:r>
              <a:rPr lang="en-US" sz="1600" dirty="0">
                <a:cs typeface="Arial"/>
              </a:rPr>
              <a:t>GeV)</a:t>
            </a:r>
          </a:p>
          <a:p>
            <a:r>
              <a:rPr lang="en-US" sz="1600" dirty="0">
                <a:cs typeface="Arial"/>
              </a:rPr>
              <a:t>The last untested channel is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Symbol" charset="2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t</a:t>
            </a:r>
            <a:endParaRPr lang="en-US" sz="1600" dirty="0">
              <a:cs typeface="Arial"/>
            </a:endParaRPr>
          </a:p>
          <a:p>
            <a:endParaRPr lang="en-US" sz="1600" dirty="0">
              <a:cs typeface="Arial"/>
            </a:endParaRPr>
          </a:p>
          <a:p>
            <a:r>
              <a:rPr lang="en-US" sz="1600" dirty="0">
                <a:cs typeface="Arial"/>
              </a:rPr>
              <a:t>It is possible to limit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Symbol" charset="2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latin typeface="Symbol" charset="2"/>
                <a:cs typeface="Symbol" charset="2"/>
              </a:rPr>
              <a:t>t</a:t>
            </a:r>
            <a:r>
              <a:rPr lang="en-US" sz="1600" dirty="0">
                <a:cs typeface="Arial"/>
              </a:rPr>
              <a:t> channel from reactor 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cs typeface="Arial"/>
              </a:rPr>
              <a:t> disappearance experiment</a:t>
            </a:r>
          </a:p>
          <a:p>
            <a:endParaRPr lang="en-US" sz="1600" dirty="0">
              <a:cs typeface="Arial"/>
            </a:endParaRPr>
          </a:p>
          <a:p>
            <a:pPr algn="ctr"/>
            <a:r>
              <a:rPr lang="en-US" sz="1600" dirty="0">
                <a:cs typeface="Arial"/>
              </a:rPr>
              <a:t>P(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«n</a:t>
            </a:r>
            <a:r>
              <a:rPr lang="en-US" sz="1600" baseline="-25000" dirty="0">
                <a:cs typeface="Arial"/>
                <a:sym typeface="Wingdings"/>
              </a:rPr>
              <a:t>e</a:t>
            </a:r>
            <a:r>
              <a:rPr lang="en-US" sz="1600" dirty="0">
                <a:cs typeface="Arial"/>
              </a:rPr>
              <a:t>) = 1 - P(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«n</a:t>
            </a:r>
            <a:r>
              <a:rPr lang="en-US" sz="1600" baseline="-25000" dirty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sz="1600" dirty="0">
                <a:cs typeface="Arial"/>
              </a:rPr>
              <a:t>) - P(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«n</a:t>
            </a:r>
            <a:r>
              <a:rPr lang="en-US" sz="1600" baseline="-25000" dirty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1600" dirty="0">
                <a:cs typeface="Arial"/>
              </a:rPr>
              <a:t>) ~ 1 – P(</a:t>
            </a:r>
            <a:r>
              <a:rPr lang="en-US" sz="1600" dirty="0">
                <a:latin typeface="Symbol" charset="2"/>
                <a:cs typeface="Symbol" charset="2"/>
              </a:rPr>
              <a:t>n</a:t>
            </a:r>
            <a:r>
              <a:rPr lang="en-US" sz="1600" baseline="-25000" dirty="0">
                <a:cs typeface="Arial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«n</a:t>
            </a:r>
            <a:r>
              <a:rPr lang="en-US" sz="1600" baseline="-25000" dirty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sz="1600" dirty="0">
                <a:cs typeface="Arial"/>
              </a:rPr>
              <a:t>)  </a:t>
            </a: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685281" y="0"/>
            <a:ext cx="2458719" cy="492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0577" tIns="50291" rIns="100577" bIns="50291">
            <a:prstTxWarp prst="textNoShape">
              <a:avLst/>
            </a:prstTxWarp>
            <a:spAutoFit/>
          </a:bodyPr>
          <a:lstStyle/>
          <a:p>
            <a:pPr defTabSz="502194" eaLnBrk="0" hangingPunct="0">
              <a:lnSpc>
                <a:spcPct val="90000"/>
              </a:lnSpc>
            </a:pPr>
            <a:r>
              <a:rPr lang="en-US" sz="1400" dirty="0" smtClean="0">
                <a:solidFill>
                  <a:srgbClr val="333399"/>
                </a:solidFill>
                <a:latin typeface="Arial"/>
              </a:rPr>
              <a:t>Double Chooz </a:t>
            </a:r>
            <a:r>
              <a:rPr lang="en-US" sz="1400" dirty="0">
                <a:solidFill>
                  <a:srgbClr val="333399"/>
                </a:solidFill>
                <a:latin typeface="Arial"/>
              </a:rPr>
              <a:t>collaboration,</a:t>
            </a:r>
            <a:endParaRPr lang="en-US" sz="1400" dirty="0" smtClean="0">
              <a:solidFill>
                <a:srgbClr val="333399"/>
              </a:solidFill>
              <a:latin typeface="Arial"/>
            </a:endParaRPr>
          </a:p>
          <a:p>
            <a:pPr defTabSz="502194" eaLnBrk="0" hangingPunct="0">
              <a:lnSpc>
                <a:spcPct val="90000"/>
              </a:lnSpc>
            </a:pPr>
            <a:r>
              <a:rPr lang="en-US" sz="1400" dirty="0" smtClean="0">
                <a:solidFill>
                  <a:srgbClr val="333399"/>
                </a:solidFill>
                <a:latin typeface="Arial"/>
              </a:rPr>
              <a:t>PRD86(2012)112009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66700" y="3218934"/>
            <a:ext cx="33231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cs typeface="Arial"/>
              </a:rPr>
              <a:t>Small disappearance signal prefers </a:t>
            </a:r>
            <a:r>
              <a:rPr lang="en-US" sz="1600" dirty="0" smtClean="0">
                <a:solidFill>
                  <a:srgbClr val="FF0000"/>
                </a:solidFill>
                <a:cs typeface="Arial"/>
              </a:rPr>
              <a:t>sidereal time independent solution (flat)</a:t>
            </a:r>
          </a:p>
          <a:p>
            <a:endParaRPr lang="en-US" sz="1600" dirty="0" smtClean="0">
              <a:cs typeface="Arial"/>
            </a:endParaRPr>
          </a:p>
          <a:p>
            <a:r>
              <a:rPr lang="en-US" sz="1600" dirty="0" smtClean="0">
                <a:cs typeface="Arial"/>
              </a:rPr>
              <a:t>We set limits in the e-</a:t>
            </a:r>
            <a:r>
              <a:rPr lang="en-US" sz="1600" dirty="0" smtClean="0">
                <a:latin typeface="Symbol" charset="2"/>
                <a:cs typeface="Symbol" charset="2"/>
              </a:rPr>
              <a:t>t</a:t>
            </a:r>
            <a:r>
              <a:rPr lang="en-US" sz="1600" dirty="0" smtClean="0">
                <a:cs typeface="Arial"/>
              </a:rPr>
              <a:t> sector for the first time;</a:t>
            </a:r>
            <a:r>
              <a:rPr lang="en-US" sz="1600" dirty="0">
                <a:cs typeface="Arial"/>
              </a:rPr>
              <a:t> </a:t>
            </a:r>
            <a:r>
              <a:rPr lang="en-US" sz="1600" dirty="0" smtClean="0">
                <a:latin typeface="Symbol" charset="2"/>
                <a:cs typeface="Symbol" charset="2"/>
              </a:rPr>
              <a:t>n</a:t>
            </a:r>
            <a:r>
              <a:rPr lang="en-US" sz="1600" baseline="-25000" dirty="0" smtClean="0">
                <a:cs typeface="Symbol" charset="2"/>
              </a:rPr>
              <a:t>e</a:t>
            </a:r>
            <a:r>
              <a:rPr lang="en-US" sz="1600" dirty="0">
                <a:latin typeface="Symbol" charset="2"/>
                <a:cs typeface="Symbol" charset="2"/>
                <a:sym typeface="Wingdings"/>
              </a:rPr>
              <a:t>«</a:t>
            </a:r>
            <a:r>
              <a:rPr lang="en-US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n</a:t>
            </a:r>
            <a:r>
              <a:rPr lang="en-US" sz="1600" baseline="-250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t</a:t>
            </a:r>
            <a:r>
              <a:rPr lang="en-US" sz="1600" dirty="0" smtClean="0">
                <a:solidFill>
                  <a:srgbClr val="000000"/>
                </a:solidFill>
              </a:rPr>
              <a:t> (&lt;10</a:t>
            </a:r>
            <a:r>
              <a:rPr lang="en-US" sz="1600" baseline="30000" dirty="0" smtClean="0">
                <a:solidFill>
                  <a:srgbClr val="000000"/>
                </a:solidFill>
              </a:rPr>
              <a:t>-20 </a:t>
            </a:r>
            <a:r>
              <a:rPr lang="en-US" sz="1600" dirty="0" smtClean="0">
                <a:solidFill>
                  <a:srgbClr val="000000"/>
                </a:solidFill>
              </a:rPr>
              <a:t>GeV)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6309" y="3208810"/>
            <a:ext cx="5363626" cy="264529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160534" y="3024139"/>
            <a:ext cx="4256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cs typeface="Arial"/>
              </a:rPr>
              <a:t>Double Chooz reactor neutrino data/prediction ratio</a:t>
            </a:r>
            <a:endParaRPr lang="en-US" sz="1400" dirty="0">
              <a:solidFill>
                <a:srgbClr val="008000"/>
              </a:solidFill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4319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6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Double Chooz experiment 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6880825" y="0"/>
            <a:ext cx="2263175" cy="73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err="1" smtClean="0">
                <a:solidFill>
                  <a:srgbClr val="000090"/>
                </a:solidFill>
              </a:rPr>
              <a:t>Kostelecký</a:t>
            </a:r>
            <a:r>
              <a:rPr lang="en-GB" sz="1400" dirty="0" smtClean="0">
                <a:solidFill>
                  <a:srgbClr val="000090"/>
                </a:solidFill>
              </a:rPr>
              <a:t> and </a:t>
            </a:r>
            <a:r>
              <a:rPr lang="en-GB" sz="1400" dirty="0" err="1" smtClean="0">
                <a:solidFill>
                  <a:srgbClr val="000090"/>
                </a:solidFill>
              </a:rPr>
              <a:t>Russel</a:t>
            </a:r>
            <a:endParaRPr lang="en-GB" sz="1400" dirty="0">
              <a:solidFill>
                <a:srgbClr val="000090"/>
              </a:solidFill>
            </a:endParaRPr>
          </a:p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Rev.Mod.Phys</a:t>
            </a:r>
            <a:r>
              <a:rPr lang="en-GB" sz="1400" dirty="0">
                <a:solidFill>
                  <a:srgbClr val="000090"/>
                </a:solidFill>
              </a:rPr>
              <a:t>.</a:t>
            </a:r>
            <a:r>
              <a:rPr lang="en-GB" sz="1400" dirty="0" smtClean="0">
                <a:solidFill>
                  <a:srgbClr val="000090"/>
                </a:solidFill>
              </a:rPr>
              <a:t>83</a:t>
            </a:r>
            <a:r>
              <a:rPr lang="en-GB" sz="1400" dirty="0">
                <a:solidFill>
                  <a:srgbClr val="000090"/>
                </a:solidFill>
              </a:rPr>
              <a:t>(</a:t>
            </a:r>
            <a:r>
              <a:rPr lang="en-GB" sz="1400" dirty="0" smtClean="0">
                <a:solidFill>
                  <a:srgbClr val="000090"/>
                </a:solidFill>
              </a:rPr>
              <a:t>2011)11</a:t>
            </a:r>
          </a:p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ArXiv</a:t>
            </a:r>
            <a:r>
              <a:rPr lang="en-GB" sz="1400" dirty="0">
                <a:solidFill>
                  <a:srgbClr val="000090"/>
                </a:solidFill>
              </a:rPr>
              <a:t>:0801.0287v6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5487" r="46313"/>
          <a:stretch/>
        </p:blipFill>
        <p:spPr>
          <a:xfrm>
            <a:off x="3596240" y="1898379"/>
            <a:ext cx="5176720" cy="4959621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71252" y="1350792"/>
            <a:ext cx="3486348" cy="1569660"/>
          </a:xfrm>
          <a:prstGeom prst="rect">
            <a:avLst/>
          </a:prstGeom>
          <a:solidFill>
            <a:schemeClr val="bg1"/>
          </a:solidFill>
          <a:ln w="28575" cmpd="sng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By this work, Lorentz violation is tested with all neutrino channels</a:t>
            </a:r>
          </a:p>
          <a:p>
            <a:endParaRPr lang="en-US" sz="1600" dirty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Chance to see the Lorentz violation in terrestrial neutrino experiments will be very small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5" name="Rectangle 4"/>
          <p:cNvSpPr/>
          <p:nvPr/>
        </p:nvSpPr>
        <p:spPr>
          <a:xfrm>
            <a:off x="6578828" y="2011918"/>
            <a:ext cx="1113120" cy="4789005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362859" y="1007519"/>
            <a:ext cx="35562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29280"/>
            <a:r>
              <a:rPr lang="en-GB" sz="1400" dirty="0" err="1" smtClean="0"/>
              <a:t>MiniBooNE</a:t>
            </a:r>
            <a:r>
              <a:rPr lang="en-GB" sz="1400" dirty="0" smtClean="0"/>
              <a:t>     </a:t>
            </a:r>
            <a:r>
              <a:rPr lang="en-GB" sz="1400" dirty="0" smtClean="0">
                <a:solidFill>
                  <a:srgbClr val="FF0000"/>
                </a:solidFill>
              </a:rPr>
              <a:t>Double Chooz    </a:t>
            </a:r>
            <a:r>
              <a:rPr lang="en-GB" sz="1400" dirty="0" smtClean="0"/>
              <a:t>IceCube</a:t>
            </a:r>
          </a:p>
          <a:p>
            <a:pPr defTabSz="829280"/>
            <a:r>
              <a:rPr lang="en-GB" sz="1400" dirty="0" smtClean="0"/>
              <a:t>MINOS ND                                MINOS FD</a:t>
            </a:r>
            <a:endParaRPr lang="en-GB" sz="1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121117" y="1369816"/>
            <a:ext cx="1" cy="542219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978474" y="1569911"/>
            <a:ext cx="114166" cy="499412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8158307" y="1569581"/>
            <a:ext cx="118743" cy="509123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94633" y="5370971"/>
            <a:ext cx="37431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280"/>
            <a:r>
              <a:rPr lang="en-GB" sz="1400" dirty="0" smtClean="0"/>
              <a:t>Recently, Super-</a:t>
            </a:r>
            <a:r>
              <a:rPr lang="en-GB" sz="1400" dirty="0" err="1" smtClean="0"/>
              <a:t>Kamiokande</a:t>
            </a:r>
            <a:r>
              <a:rPr lang="en-GB" sz="1400" dirty="0" smtClean="0"/>
              <a:t> collaboration published significantly better limits</a:t>
            </a:r>
          </a:p>
          <a:p>
            <a:pPr defTabSz="829280"/>
            <a:r>
              <a:rPr lang="en-GB" sz="1400" dirty="0" smtClean="0"/>
              <a:t>arXiv:1410.4267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9120387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4390" y="270410"/>
            <a:ext cx="8142884" cy="59777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Spontaneous Lorentz symmetry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breaking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What is Lorentz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and CPT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violation?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3. Modern test of Lorentz violation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4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violating neutrino oscillation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5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Test for Lorentz violation with MiniBooNE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6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est for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violation with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rgbClr val="000090"/>
                </a:solidFill>
              </a:rPr>
              <a:t>7. Double </a:t>
            </a:r>
            <a:r>
              <a:rPr lang="en-GB" sz="2200" b="1" dirty="0" err="1" smtClean="0">
                <a:solidFill>
                  <a:srgbClr val="000090"/>
                </a:solidFill>
              </a:rPr>
              <a:t>Chooz</a:t>
            </a:r>
            <a:r>
              <a:rPr lang="en-GB" sz="2200" b="1" dirty="0" smtClean="0">
                <a:solidFill>
                  <a:srgbClr val="000090"/>
                </a:solidFill>
              </a:rPr>
              <a:t> spectrum fit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8. Extra-terrestrial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neutrinos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Conclusion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757429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40713" y="1085946"/>
            <a:ext cx="8466611" cy="3065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Every </a:t>
            </a:r>
            <a:r>
              <a:rPr lang="en-GB" sz="1600" dirty="0">
                <a:solidFill>
                  <a:srgbClr val="000000"/>
                </a:solidFill>
              </a:rPr>
              <a:t>fundamental symmetry needs to be tested, including Lorentz symmetry.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1600" dirty="0" smtClean="0"/>
              <a:t>After the recognition of theoretical processes that create Lorentz violation, testing Lorentz invariance becomes very exciting</a:t>
            </a:r>
            <a:endParaRPr lang="en-GB" sz="1600" dirty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Lorentz and CPT violation has been shown to occur in Planck scale </a:t>
            </a:r>
            <a:r>
              <a:rPr lang="en-GB" sz="1600" dirty="0" smtClean="0">
                <a:solidFill>
                  <a:srgbClr val="000000"/>
                </a:solidFill>
              </a:rPr>
              <a:t>theories, including:</a:t>
            </a:r>
            <a:endParaRPr lang="en-GB" sz="1600" dirty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 - string theory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 - noncommutative field theory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 - quantum loop gravity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 - extra </a:t>
            </a:r>
            <a:r>
              <a:rPr lang="en-GB" sz="1600" dirty="0" smtClean="0">
                <a:solidFill>
                  <a:srgbClr val="000000"/>
                </a:solidFill>
              </a:rPr>
              <a:t>dimensions</a:t>
            </a:r>
            <a:endParaRPr lang="en-GB" sz="1600" dirty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 - etc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However, it is very difficult to build a self-consistent theory with Lorentz violation...</a:t>
            </a:r>
          </a:p>
        </p:txBody>
      </p:sp>
      <p:pic>
        <p:nvPicPr>
          <p:cNvPr id="9" name="Picture 8" descr="CPT07_namb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9936" y="4596929"/>
            <a:ext cx="2787650" cy="22225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009639" y="5155053"/>
            <a:ext cx="2640767" cy="953578"/>
          </a:xfrm>
          <a:prstGeom prst="rect">
            <a:avLst/>
          </a:prstGeom>
        </p:spPr>
        <p:txBody>
          <a:bodyPr wrap="square" lIns="90910" tIns="45458" rIns="90910" bIns="45458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Y. Nambu 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(Nobel prize winner 2008),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picture taken from CPT04 at Bloomington, IN</a:t>
            </a:r>
            <a:endParaRPr lang="en-US" sz="1400" dirty="0"/>
          </a:p>
        </p:txBody>
      </p:sp>
      <p:sp>
        <p:nvSpPr>
          <p:cNvPr id="13" name="Oval Callout 12"/>
          <p:cNvSpPr/>
          <p:nvPr/>
        </p:nvSpPr>
        <p:spPr bwMode="auto">
          <a:xfrm>
            <a:off x="559558" y="4421877"/>
            <a:ext cx="2320119" cy="1105469"/>
          </a:xfrm>
          <a:prstGeom prst="wedgeEllipseCallout">
            <a:avLst>
              <a:gd name="adj1" fmla="val 56814"/>
              <a:gd name="adj2" fmla="val 70627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0" tIns="45711" rIns="91420" bIns="45711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baseline="30000" dirty="0" smtClean="0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96983" y="4523256"/>
            <a:ext cx="1914458" cy="768013"/>
          </a:xfrm>
          <a:prstGeom prst="rect">
            <a:avLst/>
          </a:prstGeom>
        </p:spPr>
        <p:txBody>
          <a:bodyPr wrap="square" lIns="91420" tIns="45711" rIns="91420" bIns="45711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1500" dirty="0" smtClean="0">
                <a:solidFill>
                  <a:srgbClr val="FF0000"/>
                </a:solidFill>
              </a:rPr>
              <a:t>Spontaneous Symmetry Breaking (SSB)!</a:t>
            </a:r>
            <a:r>
              <a:rPr lang="en-GB" sz="1500" dirty="0" smtClean="0">
                <a:solidFill>
                  <a:srgbClr val="000000"/>
                </a:solidFill>
              </a:rPr>
              <a:t> </a:t>
            </a:r>
            <a:endParaRPr lang="en-GB" sz="15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1. Spontaneous Lorentz symmetry breaking (SLSB) 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7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Massive Lorentz-violating model  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981026" y="0"/>
            <a:ext cx="2252743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err="1" smtClean="0">
                <a:solidFill>
                  <a:srgbClr val="000090"/>
                </a:solidFill>
              </a:rPr>
              <a:t>Díaz</a:t>
            </a:r>
            <a:r>
              <a:rPr lang="en-GB" sz="1400" dirty="0" smtClean="0">
                <a:solidFill>
                  <a:srgbClr val="000090"/>
                </a:solidFill>
              </a:rPr>
              <a:t>, </a:t>
            </a:r>
            <a:r>
              <a:rPr lang="en-GB" sz="1400" dirty="0" err="1" smtClean="0">
                <a:solidFill>
                  <a:srgbClr val="000090"/>
                </a:solidFill>
              </a:rPr>
              <a:t>Kostelecký</a:t>
            </a:r>
            <a:r>
              <a:rPr lang="en-GB" sz="1400" dirty="0" smtClean="0">
                <a:solidFill>
                  <a:srgbClr val="000090"/>
                </a:solidFill>
              </a:rPr>
              <a:t>, </a:t>
            </a:r>
            <a:r>
              <a:rPr lang="en-GB" sz="1400" dirty="0" err="1" smtClean="0">
                <a:solidFill>
                  <a:srgbClr val="000090"/>
                </a:solidFill>
              </a:rPr>
              <a:t>Mewes</a:t>
            </a:r>
            <a:r>
              <a:rPr lang="en-GB" sz="1400" dirty="0" smtClean="0">
                <a:solidFill>
                  <a:srgbClr val="000090"/>
                </a:solidFill>
              </a:rPr>
              <a:t> </a:t>
            </a:r>
            <a:endParaRPr lang="en-GB" sz="1400" dirty="0">
              <a:solidFill>
                <a:srgbClr val="000090"/>
              </a:solidFill>
            </a:endParaRPr>
          </a:p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PRD80(2009)076007</a:t>
            </a:r>
            <a:endParaRPr lang="en-GB" sz="1400" dirty="0">
              <a:solidFill>
                <a:srgbClr val="000090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94075" y="921311"/>
            <a:ext cx="8248871" cy="252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Double Chooz oscillation signal has no sidereal time dependence.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By assuming main source of neutrino oscillation is neutrino mass, we can study perturbation terms to find secondary effect to cause oscillations.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In this way, we can access to different types of Lorentz violation </a:t>
            </a:r>
            <a:endParaRPr lang="en-GB" sz="1600" dirty="0"/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8737769"/>
              </p:ext>
            </p:extLst>
          </p:nvPr>
        </p:nvGraphicFramePr>
        <p:xfrm>
          <a:off x="1482160" y="2473592"/>
          <a:ext cx="567055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8178" name="Equation" r:id="rId4" imgW="6248400" imgH="393700" progId="Equation.3">
                  <p:embed/>
                </p:oleObj>
              </mc:Choice>
              <mc:Fallback>
                <p:oleObj name="Equation" r:id="rId4" imgW="62484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2160" y="2473592"/>
                        <a:ext cx="5670550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1891226" y="1865681"/>
            <a:ext cx="5969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massive neutrino oscillation              </a:t>
            </a:r>
            <a:r>
              <a:rPr lang="en-GB" sz="1400" dirty="0" smtClean="0">
                <a:solidFill>
                  <a:srgbClr val="FF0000"/>
                </a:solidFill>
              </a:rPr>
              <a:t>Lorentz violating neutrino oscillation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54717" y="2139767"/>
            <a:ext cx="246757" cy="25318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087204" y="2183669"/>
            <a:ext cx="399311" cy="2512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082632" y="2152316"/>
            <a:ext cx="294105" cy="3475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757542" y="2140176"/>
            <a:ext cx="234142" cy="359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0914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7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Anomalous energy spectrum 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94075" y="921311"/>
            <a:ext cx="8248871" cy="412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Sidereal </a:t>
            </a:r>
            <a:r>
              <a:rPr lang="en-GB" sz="1600" dirty="0"/>
              <a:t>variation is one of many predicted phenomena of Lorentz violating neutrino oscillations. </a:t>
            </a: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Lorentz </a:t>
            </a:r>
            <a:r>
              <a:rPr lang="en-GB" sz="1600" dirty="0"/>
              <a:t>violation </a:t>
            </a:r>
            <a:r>
              <a:rPr lang="en-GB" sz="1600" dirty="0" smtClean="0"/>
              <a:t>predicts unexpected </a:t>
            </a:r>
            <a:r>
              <a:rPr lang="en-GB" sz="1600" dirty="0"/>
              <a:t>energy dependence of neutrino oscillations from standard neutrino mass oscillations</a:t>
            </a:r>
            <a:r>
              <a:rPr lang="en-GB" sz="1600" dirty="0" smtClean="0"/>
              <a:t>.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8000"/>
                </a:solidFill>
              </a:rPr>
              <a:t>Effective Hamiltonian for 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8000"/>
                </a:solidFill>
              </a:rPr>
              <a:t>neutrino oscillation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This is very useful to differentiate 2 effects:  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 - massive neutrino </a:t>
            </a:r>
            <a:r>
              <a:rPr lang="en-GB" sz="1600" dirty="0" smtClean="0"/>
              <a:t>oscillation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 - sidereal time independent Lorentz violating neutrino oscillation 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Double </a:t>
            </a:r>
            <a:r>
              <a:rPr lang="en-GB" sz="1600" dirty="0" err="1" smtClean="0"/>
              <a:t>Chooz</a:t>
            </a:r>
            <a:r>
              <a:rPr lang="en-GB" sz="1600" dirty="0" smtClean="0"/>
              <a:t> released its energy spectrum (with full error matrix). We use this to test time independent Lorentz violating neutrino oscillation.  </a:t>
            </a:r>
            <a:endParaRPr lang="en-GB" sz="1600" dirty="0"/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6981026" y="0"/>
            <a:ext cx="2252743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err="1" smtClean="0">
                <a:solidFill>
                  <a:srgbClr val="000090"/>
                </a:solidFill>
              </a:rPr>
              <a:t>Díaz</a:t>
            </a:r>
            <a:r>
              <a:rPr lang="en-GB" sz="1400" dirty="0" smtClean="0">
                <a:solidFill>
                  <a:srgbClr val="000090"/>
                </a:solidFill>
              </a:rPr>
              <a:t>, </a:t>
            </a:r>
            <a:r>
              <a:rPr lang="en-GB" sz="1400" dirty="0" err="1" smtClean="0">
                <a:solidFill>
                  <a:srgbClr val="000090"/>
                </a:solidFill>
              </a:rPr>
              <a:t>Kostelecký</a:t>
            </a:r>
            <a:r>
              <a:rPr lang="en-GB" sz="1400" dirty="0" smtClean="0">
                <a:solidFill>
                  <a:srgbClr val="000090"/>
                </a:solidFill>
              </a:rPr>
              <a:t>, </a:t>
            </a:r>
            <a:r>
              <a:rPr lang="en-GB" sz="1400" dirty="0" err="1" smtClean="0">
                <a:solidFill>
                  <a:srgbClr val="000090"/>
                </a:solidFill>
              </a:rPr>
              <a:t>Mewes</a:t>
            </a:r>
            <a:r>
              <a:rPr lang="en-GB" sz="1400" dirty="0" smtClean="0">
                <a:solidFill>
                  <a:srgbClr val="000090"/>
                </a:solidFill>
              </a:rPr>
              <a:t> </a:t>
            </a:r>
            <a:endParaRPr lang="en-GB" sz="1400" dirty="0">
              <a:solidFill>
                <a:srgbClr val="000090"/>
              </a:solidFill>
            </a:endParaRPr>
          </a:p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PRD80(2009)076007</a:t>
            </a:r>
            <a:endParaRPr lang="en-GB" sz="1400" dirty="0">
              <a:solidFill>
                <a:srgbClr val="000090"/>
              </a:solidFill>
            </a:endParaRPr>
          </a:p>
        </p:txBody>
      </p:sp>
      <p:graphicFrame>
        <p:nvGraphicFramePr>
          <p:cNvPr id="22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660460"/>
              </p:ext>
            </p:extLst>
          </p:nvPr>
        </p:nvGraphicFramePr>
        <p:xfrm>
          <a:off x="3654826" y="2763075"/>
          <a:ext cx="21082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49203" name="Equation" r:id="rId4" imgW="2324100" imgH="660400" progId="Equation.3">
                  <p:embed/>
                </p:oleObj>
              </mc:Choice>
              <mc:Fallback>
                <p:oleObj name="Equation" r:id="rId4" imgW="23241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4826" y="2763075"/>
                        <a:ext cx="2108200" cy="596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1891226" y="2052833"/>
            <a:ext cx="596940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FF"/>
                </a:solidFill>
              </a:rPr>
              <a:t>massive neutrino oscillation              </a:t>
            </a:r>
            <a:r>
              <a:rPr lang="en-GB" sz="1400" dirty="0" smtClean="0">
                <a:solidFill>
                  <a:srgbClr val="FF0000"/>
                </a:solidFill>
              </a:rPr>
              <a:t>Lorentz violating neutrino oscillation 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322611" y="2326925"/>
            <a:ext cx="834968" cy="56065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4819837" y="2392947"/>
            <a:ext cx="835005" cy="5232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5306447" y="2344822"/>
            <a:ext cx="594375" cy="5499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846532" y="2392947"/>
            <a:ext cx="222731" cy="5338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9150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7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Double </a:t>
            </a:r>
            <a:r>
              <a:rPr lang="en-US" sz="2400" dirty="0" err="1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Chooz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 spectrum fit 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7093937" y="0"/>
            <a:ext cx="2050063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err="1" smtClean="0">
                <a:solidFill>
                  <a:srgbClr val="000090"/>
                </a:solidFill>
              </a:rPr>
              <a:t>Díaz</a:t>
            </a:r>
            <a:r>
              <a:rPr lang="en-GB" sz="1400" dirty="0" smtClean="0">
                <a:solidFill>
                  <a:srgbClr val="000090"/>
                </a:solidFill>
              </a:rPr>
              <a:t>, TK, Spitz, Conrad</a:t>
            </a:r>
            <a:endParaRPr lang="en-GB" sz="1400" dirty="0">
              <a:solidFill>
                <a:srgbClr val="000090"/>
              </a:solidFill>
            </a:endParaRPr>
          </a:p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PLB727(2013)412</a:t>
            </a:r>
            <a:endParaRPr lang="en-GB" sz="1400" dirty="0">
              <a:solidFill>
                <a:srgbClr val="000090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94075" y="921311"/>
            <a:ext cx="8449399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Neutrino-Antineutrino oscillation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 </a:t>
            </a:r>
            <a:r>
              <a:rPr lang="en-GB" sz="1600" dirty="0" smtClean="0"/>
              <a:t>- Most of neutrino-neutrino oscillation channels are constraint from past analyses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 </a:t>
            </a:r>
            <a:r>
              <a:rPr lang="en-GB" sz="1600" dirty="0" smtClean="0"/>
              <a:t>- Here, we focus to test neutrino-antineutrino oscillation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866737"/>
              </p:ext>
            </p:extLst>
          </p:nvPr>
        </p:nvGraphicFramePr>
        <p:xfrm>
          <a:off x="4495800" y="3308350"/>
          <a:ext cx="152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0222" name="Equation" r:id="rId4" imgW="152400" imgH="241300" progId="Equation.3">
                  <p:embed/>
                </p:oleObj>
              </mc:Choice>
              <mc:Fallback>
                <p:oleObj name="Equation" r:id="rId4" imgW="152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95800" y="3308350"/>
                        <a:ext cx="152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0275" y="2138063"/>
            <a:ext cx="5277559" cy="36848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4418" y="1827281"/>
            <a:ext cx="49029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8000"/>
                </a:solidFill>
              </a:rPr>
              <a:t>ex) </a:t>
            </a:r>
            <a:r>
              <a:rPr lang="en-GB" sz="1600" dirty="0" err="1" smtClean="0">
                <a:solidFill>
                  <a:srgbClr val="008000"/>
                </a:solidFill>
              </a:rPr>
              <a:t>anti-</a:t>
            </a:r>
            <a:r>
              <a:rPr lang="en-GB" sz="1600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n</a:t>
            </a:r>
            <a:r>
              <a:rPr lang="en-GB" sz="1600" baseline="-25000" dirty="0" err="1" smtClean="0">
                <a:solidFill>
                  <a:srgbClr val="008000"/>
                </a:solidFill>
              </a:rPr>
              <a:t>e</a:t>
            </a:r>
            <a:r>
              <a:rPr lang="en-GB" sz="1600" dirty="0" err="1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GB" sz="1600" dirty="0" err="1" smtClean="0">
                <a:solidFill>
                  <a:srgbClr val="008000"/>
                </a:solidFill>
                <a:latin typeface="Symbol" charset="2"/>
                <a:cs typeface="Symbol" charset="2"/>
              </a:rPr>
              <a:t>n</a:t>
            </a:r>
            <a:r>
              <a:rPr lang="en-GB" sz="1600" baseline="-25000" dirty="0" err="1" smtClean="0">
                <a:solidFill>
                  <a:srgbClr val="008000"/>
                </a:solidFill>
              </a:rPr>
              <a:t>e</a:t>
            </a:r>
            <a:r>
              <a:rPr lang="en-GB" sz="1600" dirty="0" smtClean="0">
                <a:solidFill>
                  <a:srgbClr val="008000"/>
                </a:solidFill>
              </a:rPr>
              <a:t> oscillation fit with Double </a:t>
            </a:r>
            <a:r>
              <a:rPr lang="en-GB" sz="1600" dirty="0" err="1" smtClean="0">
                <a:solidFill>
                  <a:srgbClr val="008000"/>
                </a:solidFill>
              </a:rPr>
              <a:t>Chooz</a:t>
            </a:r>
            <a:r>
              <a:rPr lang="en-GB" sz="1600" dirty="0" smtClean="0">
                <a:solidFill>
                  <a:srgbClr val="008000"/>
                </a:solidFill>
              </a:rPr>
              <a:t> data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99432" y="5784334"/>
            <a:ext cx="685425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These fits provide first limits on neutrino-antineutrino time independent Lorentz violating coefficients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767914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34390" y="270410"/>
            <a:ext cx="8142884" cy="597773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1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Spontaneous Lorentz symmetry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breaking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2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 What is Lorentz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and CPT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violation?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/>
            </a:r>
            <a:b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3. Modern test of Lorentz violation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4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violating neutrino oscillation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5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Test for Lorentz violation with MiniBooNE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6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est for </a:t>
            </a: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Lorentz violation with 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data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7. Double </a:t>
            </a:r>
            <a:r>
              <a:rPr lang="en-GB" sz="2200" b="1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Chooz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spectrum fit</a:t>
            </a: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 smtClean="0">
                <a:solidFill>
                  <a:srgbClr val="000090"/>
                </a:solidFill>
              </a:rPr>
              <a:t>8. Extra-terrestrial neutrinos</a:t>
            </a:r>
            <a:endParaRPr lang="en-GB" sz="2200" b="1" dirty="0">
              <a:solidFill>
                <a:srgbClr val="000090"/>
              </a:solidFill>
            </a:endParaRPr>
          </a:p>
          <a:p>
            <a:pPr defTabSz="914225">
              <a:lnSpc>
                <a:spcPct val="198000"/>
              </a:lnSpc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4156" algn="l"/>
                <a:tab pos="5252108" algn="l"/>
                <a:tab pos="5908622" algn="l"/>
                <a:tab pos="6563696" algn="l"/>
                <a:tab pos="7220210" algn="l"/>
                <a:tab pos="7878163" algn="l"/>
              </a:tabLst>
            </a:pPr>
            <a:r>
              <a:rPr lang="en-GB" sz="22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9</a:t>
            </a:r>
            <a:r>
              <a:rPr lang="en-GB" sz="22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. Conclusion</a:t>
            </a:r>
            <a:endParaRPr lang="en-GB" sz="22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63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644"/>
      </p:ext>
    </p:extLst>
  </p:cSld>
  <p:clrMapOvr>
    <a:masterClrMapping/>
  </p:clrMapOvr>
  <p:transition xmlns:p14="http://schemas.microsoft.com/office/powerpoint/2010/main" spd="med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267182" y="1092200"/>
            <a:ext cx="4571518" cy="300184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This is the world data of neutrino oscillation</a:t>
            </a:r>
            <a:endParaRPr lang="en-GB" sz="1600" dirty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It looks majority of region is either accepted (positive signals) or excluded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But this is model dependent diagram, because it assumes </a:t>
            </a:r>
            <a:r>
              <a:rPr lang="en-GB" sz="1600" dirty="0" smtClean="0">
                <a:solidFill>
                  <a:srgbClr val="FF0000"/>
                </a:solidFill>
              </a:rPr>
              <a:t>neutrino mass as phase, and mass mixing matrix elements as amplitude of neutrino oscillations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1600" dirty="0" smtClean="0"/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What is model independent diagram look like?</a:t>
            </a:r>
            <a:endParaRPr lang="en-GB" sz="1600" dirty="0"/>
          </a:p>
        </p:txBody>
      </p:sp>
      <p:sp>
        <p:nvSpPr>
          <p:cNvPr id="233512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8</a:t>
            </a:r>
            <a:r>
              <a:rPr lang="en-US" sz="2400" dirty="0" smtClean="0">
                <a:solidFill>
                  <a:srgbClr val="000090"/>
                </a:solidFill>
              </a:rPr>
              <a:t>. Neutrino standard Model (</a:t>
            </a:r>
            <a:r>
              <a:rPr lang="en-US" sz="24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n</a:t>
            </a:r>
            <a:r>
              <a:rPr lang="en-US" sz="2400" dirty="0" smtClean="0">
                <a:solidFill>
                  <a:srgbClr val="000090"/>
                </a:solidFill>
              </a:rPr>
              <a:t>SM)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pic>
        <p:nvPicPr>
          <p:cNvPr id="3" name="Picture 2" descr="alltan201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777" y="0"/>
            <a:ext cx="4283223" cy="6858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97589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Ediagram_no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765300"/>
            <a:ext cx="9144000" cy="5092701"/>
          </a:xfrm>
          <a:prstGeom prst="rect">
            <a:avLst/>
          </a:prstGeom>
        </p:spPr>
      </p:pic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267183" y="1092200"/>
            <a:ext cx="8648218" cy="268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Model independent neutrino oscillation data is the function of neutrino energy and baseline.</a:t>
            </a:r>
          </a:p>
        </p:txBody>
      </p:sp>
      <p:sp>
        <p:nvSpPr>
          <p:cNvPr id="233512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8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Lorentz violation with neutrino oscillation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9" name="Rectangle 20"/>
          <p:cNvSpPr>
            <a:spLocks noChangeArrowheads="1"/>
          </p:cNvSpPr>
          <p:nvPr/>
        </p:nvSpPr>
        <p:spPr bwMode="auto">
          <a:xfrm>
            <a:off x="7140399" y="0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PRD69(2004)016005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767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Ediagram_no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765300"/>
            <a:ext cx="9144000" cy="5092701"/>
          </a:xfrm>
          <a:prstGeom prst="rect">
            <a:avLst/>
          </a:prstGeom>
        </p:spPr>
      </p:pic>
      <p:sp>
        <p:nvSpPr>
          <p:cNvPr id="233512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8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Lorentz violation with neutrino oscillation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689100" y="3023536"/>
            <a:ext cx="784058" cy="41816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076700" y="2044700"/>
            <a:ext cx="1854200" cy="977900"/>
          </a:xfrm>
          <a:prstGeom prst="line">
            <a:avLst/>
          </a:prstGeom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381928" y="2403145"/>
            <a:ext cx="1442101" cy="523210"/>
          </a:xfrm>
          <a:prstGeom prst="rect">
            <a:avLst/>
          </a:prstGeom>
        </p:spPr>
        <p:txBody>
          <a:bodyPr wrap="none" lIns="91430" tIns="45715" rIns="91430" bIns="45715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long baseline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reactor neutrino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387140" y="2152135"/>
            <a:ext cx="1077160" cy="523210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en-GB" sz="1400" dirty="0" smtClean="0">
                <a:solidFill>
                  <a:srgbClr val="000090"/>
                </a:solidFill>
              </a:rPr>
              <a:t>accelerator neutrino</a:t>
            </a:r>
            <a:endParaRPr lang="en-US" sz="1400" dirty="0">
              <a:solidFill>
                <a:srgbClr val="00009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977441" y="3765034"/>
            <a:ext cx="1191460" cy="908566"/>
            <a:chOff x="3977440" y="3765034"/>
            <a:chExt cx="1191460" cy="908566"/>
          </a:xfrm>
        </p:grpSpPr>
        <p:sp>
          <p:nvSpPr>
            <p:cNvPr id="28" name="Oval 27"/>
            <p:cNvSpPr/>
            <p:nvPr/>
          </p:nvSpPr>
          <p:spPr>
            <a:xfrm>
              <a:off x="4025899" y="4508500"/>
              <a:ext cx="787399" cy="165100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977440" y="3765034"/>
              <a:ext cx="11914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rgbClr val="FF00FF"/>
                  </a:solidFill>
                </a:rPr>
                <a:t>MiniBooNE excesses</a:t>
              </a:r>
              <a:endParaRPr lang="en-US" sz="1400" dirty="0">
                <a:solidFill>
                  <a:srgbClr val="FF00FF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355869" y="4819134"/>
            <a:ext cx="1219918" cy="527566"/>
            <a:chOff x="3355870" y="4819134"/>
            <a:chExt cx="1219919" cy="527566"/>
          </a:xfrm>
        </p:grpSpPr>
        <p:sp>
          <p:nvSpPr>
            <p:cNvPr id="31" name="Rectangle 30"/>
            <p:cNvSpPr/>
            <p:nvPr/>
          </p:nvSpPr>
          <p:spPr>
            <a:xfrm>
              <a:off x="3393240" y="4819134"/>
              <a:ext cx="11825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008000"/>
                  </a:solidFill>
                </a:rPr>
                <a:t>LSND signal</a:t>
              </a:r>
              <a:endParaRPr lang="en-US" sz="1400" dirty="0">
                <a:solidFill>
                  <a:srgbClr val="008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355870" y="5207000"/>
              <a:ext cx="381000" cy="139700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267183" y="1092200"/>
            <a:ext cx="8648218" cy="268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Model independent neutrino oscillation data is the function of neutrino energy and baseline.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7140399" y="0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PRD69(2004)016005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66</a:t>
            </a:fld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1755860" y="3876842"/>
            <a:ext cx="690561" cy="374317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1123221" y="3520876"/>
            <a:ext cx="1312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short baseline reactor signal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9754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Ediagram_no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765300"/>
            <a:ext cx="9144000" cy="5092701"/>
          </a:xfrm>
          <a:prstGeom prst="rect">
            <a:avLst/>
          </a:prstGeom>
        </p:spPr>
      </p:pic>
      <p:sp>
        <p:nvSpPr>
          <p:cNvPr id="233512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8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Lorentz violation with neutrino oscillation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076700" y="2044700"/>
            <a:ext cx="1854200" cy="977900"/>
          </a:xfrm>
          <a:prstGeom prst="line">
            <a:avLst/>
          </a:prstGeom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36601" y="1689100"/>
            <a:ext cx="4241800" cy="2260600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876300" y="1803400"/>
            <a:ext cx="5499100" cy="2921000"/>
          </a:xfrm>
          <a:prstGeom prst="line">
            <a:avLst/>
          </a:prstGeom>
          <a:ln w="25400" cap="flat" cmpd="sng" algn="ctr">
            <a:solidFill>
              <a:srgbClr val="00009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662879" y="2253735"/>
            <a:ext cx="766368" cy="369332"/>
          </a:xfrm>
          <a:prstGeom prst="rect">
            <a:avLst/>
          </a:prstGeom>
        </p:spPr>
        <p:txBody>
          <a:bodyPr wrap="none" lIns="91430" tIns="45715" rIns="91430" bIns="45715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baseline="-25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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440878" y="2075935"/>
            <a:ext cx="931222" cy="369332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en-GB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GB" dirty="0" smtClean="0">
                <a:solidFill>
                  <a:srgbClr val="000090"/>
                </a:solidFill>
              </a:rPr>
              <a:t>m</a:t>
            </a:r>
            <a:r>
              <a:rPr lang="en-GB" baseline="30000" dirty="0" smtClean="0">
                <a:solidFill>
                  <a:srgbClr val="000090"/>
                </a:solidFill>
              </a:rPr>
              <a:t>2</a:t>
            </a:r>
            <a:r>
              <a:rPr lang="en-GB" baseline="-25000" dirty="0" smtClean="0">
                <a:solidFill>
                  <a:srgbClr val="000090"/>
                </a:solidFill>
                <a:ea typeface="Wingdings"/>
                <a:cs typeface="Wingdings"/>
              </a:rPr>
              <a:t>atm</a:t>
            </a:r>
            <a:endParaRPr lang="en-US" baseline="-25000" dirty="0">
              <a:solidFill>
                <a:srgbClr val="000090"/>
              </a:solidFill>
            </a:endParaRP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5387140" y="2152135"/>
            <a:ext cx="1077160" cy="523210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en-GB" sz="1400" dirty="0" smtClean="0">
                <a:solidFill>
                  <a:srgbClr val="000090"/>
                </a:solidFill>
              </a:rPr>
              <a:t>accelerator neutrino</a:t>
            </a:r>
            <a:endParaRPr lang="en-US" sz="1400" dirty="0">
              <a:solidFill>
                <a:srgbClr val="000090"/>
              </a:solidFill>
            </a:endParaRPr>
          </a:p>
        </p:txBody>
      </p:sp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267183" y="1092200"/>
            <a:ext cx="8648218" cy="268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Model independent neutrino oscillation data is the function of neutrino energy and baseline.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3977441" y="3765034"/>
            <a:ext cx="1191460" cy="908566"/>
            <a:chOff x="3977440" y="3765034"/>
            <a:chExt cx="1191460" cy="908566"/>
          </a:xfrm>
        </p:grpSpPr>
        <p:sp>
          <p:nvSpPr>
            <p:cNvPr id="40" name="Oval 39"/>
            <p:cNvSpPr/>
            <p:nvPr/>
          </p:nvSpPr>
          <p:spPr>
            <a:xfrm>
              <a:off x="4025899" y="4508500"/>
              <a:ext cx="787399" cy="165100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977440" y="3765034"/>
              <a:ext cx="11914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rgbClr val="FF00FF"/>
                  </a:solidFill>
                </a:rPr>
                <a:t>MiniBooNE excesses</a:t>
              </a:r>
              <a:endParaRPr lang="en-US" sz="1400" dirty="0">
                <a:solidFill>
                  <a:srgbClr val="FF00FF"/>
                </a:solidFill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3355869" y="4819134"/>
            <a:ext cx="1219918" cy="527566"/>
            <a:chOff x="3355870" y="4819134"/>
            <a:chExt cx="1219919" cy="527566"/>
          </a:xfrm>
        </p:grpSpPr>
        <p:sp>
          <p:nvSpPr>
            <p:cNvPr id="31" name="Rectangle 30"/>
            <p:cNvSpPr/>
            <p:nvPr/>
          </p:nvSpPr>
          <p:spPr>
            <a:xfrm>
              <a:off x="3393240" y="4819134"/>
              <a:ext cx="11825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008000"/>
                  </a:solidFill>
                </a:rPr>
                <a:t>LSND signal</a:t>
              </a:r>
              <a:endParaRPr lang="en-US" sz="1400" dirty="0">
                <a:solidFill>
                  <a:srgbClr val="008000"/>
                </a:solidFill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3355870" y="5207000"/>
              <a:ext cx="381000" cy="139700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5" name="Rectangle 20"/>
          <p:cNvSpPr>
            <a:spLocks noChangeArrowheads="1"/>
          </p:cNvSpPr>
          <p:nvPr/>
        </p:nvSpPr>
        <p:spPr bwMode="auto">
          <a:xfrm>
            <a:off x="7140399" y="0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PRD69(2004)016005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381928" y="2403145"/>
            <a:ext cx="1442101" cy="523210"/>
          </a:xfrm>
          <a:prstGeom prst="rect">
            <a:avLst/>
          </a:prstGeom>
        </p:spPr>
        <p:txBody>
          <a:bodyPr wrap="none" lIns="91430" tIns="45715" rIns="91430" bIns="45715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long baseline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reactor neutrino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67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1755860" y="3947027"/>
            <a:ext cx="570246" cy="304131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1689100" y="3023536"/>
            <a:ext cx="784058" cy="41816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1123221" y="3520876"/>
            <a:ext cx="1312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short baseline reactor signal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7975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Ediagram_no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765300"/>
            <a:ext cx="9144000" cy="5092701"/>
          </a:xfrm>
          <a:prstGeom prst="rect">
            <a:avLst/>
          </a:prstGeom>
        </p:spPr>
      </p:pic>
      <p:sp>
        <p:nvSpPr>
          <p:cNvPr id="233475" name="Text Box 3"/>
          <p:cNvSpPr txBox="1">
            <a:spLocks noChangeArrowheads="1"/>
          </p:cNvSpPr>
          <p:nvPr/>
        </p:nvSpPr>
        <p:spPr bwMode="auto">
          <a:xfrm>
            <a:off x="267183" y="1092200"/>
            <a:ext cx="8648218" cy="268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/>
              <a:t>Model independent neutrino oscillation data is the function of neutrino energy and baseline.</a:t>
            </a:r>
          </a:p>
        </p:txBody>
      </p:sp>
      <p:sp>
        <p:nvSpPr>
          <p:cNvPr id="233512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8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Lorentz violation with neutrino oscillation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076700" y="2044700"/>
            <a:ext cx="1854200" cy="977900"/>
          </a:xfrm>
          <a:prstGeom prst="line">
            <a:avLst/>
          </a:prstGeom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736600" y="622301"/>
            <a:ext cx="6261100" cy="3327400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876301" y="1003300"/>
            <a:ext cx="7023100" cy="3721100"/>
          </a:xfrm>
          <a:prstGeom prst="line">
            <a:avLst/>
          </a:prstGeom>
          <a:ln w="25400" cap="flat" cmpd="sng" algn="ctr">
            <a:solidFill>
              <a:srgbClr val="000090"/>
            </a:solidFill>
            <a:prstDash val="dash"/>
            <a:round/>
            <a:headEnd type="none" w="med" len="me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662879" y="2253735"/>
            <a:ext cx="766368" cy="369332"/>
          </a:xfrm>
          <a:prstGeom prst="rect">
            <a:avLst/>
          </a:prstGeom>
        </p:spPr>
        <p:txBody>
          <a:bodyPr wrap="none" lIns="91430" tIns="45715" rIns="91430" bIns="45715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r>
              <a:rPr lang="en-GB" baseline="-25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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440878" y="2075935"/>
            <a:ext cx="931222" cy="369332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en-GB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GB" dirty="0" smtClean="0">
                <a:solidFill>
                  <a:srgbClr val="000090"/>
                </a:solidFill>
              </a:rPr>
              <a:t>m</a:t>
            </a:r>
            <a:r>
              <a:rPr lang="en-GB" baseline="30000" dirty="0" smtClean="0">
                <a:solidFill>
                  <a:srgbClr val="000090"/>
                </a:solidFill>
              </a:rPr>
              <a:t>2</a:t>
            </a:r>
            <a:r>
              <a:rPr lang="en-GB" baseline="-25000" dirty="0" smtClean="0">
                <a:solidFill>
                  <a:srgbClr val="000090"/>
                </a:solidFill>
                <a:ea typeface="Wingdings"/>
                <a:cs typeface="Wingdings"/>
              </a:rPr>
              <a:t>atm</a:t>
            </a:r>
            <a:endParaRPr lang="en-US" baseline="-25000" dirty="0">
              <a:solidFill>
                <a:srgbClr val="00009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23362" y="590034"/>
            <a:ext cx="412893" cy="584776"/>
          </a:xfrm>
          <a:prstGeom prst="rect">
            <a:avLst/>
          </a:prstGeom>
          <a:noFill/>
        </p:spPr>
        <p:txBody>
          <a:bodyPr wrap="none" lIns="91430" tIns="45715" rIns="91430" bIns="45715">
            <a:spAutoFit/>
          </a:bodyPr>
          <a:lstStyle/>
          <a:p>
            <a:r>
              <a:rPr lang="en-GB" sz="3200" dirty="0" smtClean="0">
                <a:solidFill>
                  <a:srgbClr val="000090"/>
                </a:solidFill>
              </a:rPr>
              <a:t>?</a:t>
            </a:r>
            <a:endParaRPr lang="en-US" sz="3200" dirty="0">
              <a:solidFill>
                <a:srgbClr val="00009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908962" y="304800"/>
            <a:ext cx="412893" cy="584776"/>
          </a:xfrm>
          <a:prstGeom prst="rect">
            <a:avLst/>
          </a:prstGeom>
          <a:noFill/>
        </p:spPr>
        <p:txBody>
          <a:bodyPr wrap="none" lIns="91430" tIns="45715" rIns="91430" bIns="45715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?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52" name="Rectangle 51"/>
          <p:cNvSpPr/>
          <p:nvPr/>
        </p:nvSpPr>
        <p:spPr>
          <a:xfrm>
            <a:off x="5387140" y="2152135"/>
            <a:ext cx="1077160" cy="523210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r>
              <a:rPr lang="en-GB" sz="1400" dirty="0" smtClean="0">
                <a:solidFill>
                  <a:srgbClr val="000090"/>
                </a:solidFill>
              </a:rPr>
              <a:t>accelerator neutrino</a:t>
            </a:r>
            <a:endParaRPr lang="en-US" sz="1400" dirty="0">
              <a:solidFill>
                <a:srgbClr val="000090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977441" y="3765034"/>
            <a:ext cx="1191460" cy="908566"/>
            <a:chOff x="3977440" y="3765034"/>
            <a:chExt cx="1191460" cy="908566"/>
          </a:xfrm>
        </p:grpSpPr>
        <p:sp>
          <p:nvSpPr>
            <p:cNvPr id="54" name="Oval 53"/>
            <p:cNvSpPr/>
            <p:nvPr/>
          </p:nvSpPr>
          <p:spPr>
            <a:xfrm>
              <a:off x="4025899" y="4508500"/>
              <a:ext cx="787399" cy="165100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3977440" y="3765034"/>
              <a:ext cx="119146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rgbClr val="FF00FF"/>
                  </a:solidFill>
                </a:rPr>
                <a:t>MiniBooNE excesses</a:t>
              </a:r>
              <a:endParaRPr lang="en-US" sz="1400" dirty="0">
                <a:solidFill>
                  <a:srgbClr val="FF00FF"/>
                </a:solidFill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3355869" y="4819134"/>
            <a:ext cx="1219918" cy="527566"/>
            <a:chOff x="3355870" y="4819134"/>
            <a:chExt cx="1219919" cy="527566"/>
          </a:xfrm>
        </p:grpSpPr>
        <p:sp>
          <p:nvSpPr>
            <p:cNvPr id="36" name="Rectangle 35"/>
            <p:cNvSpPr/>
            <p:nvPr/>
          </p:nvSpPr>
          <p:spPr>
            <a:xfrm>
              <a:off x="3393240" y="4819134"/>
              <a:ext cx="118254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008000"/>
                  </a:solidFill>
                </a:rPr>
                <a:t>LSND signal</a:t>
              </a:r>
              <a:endParaRPr lang="en-US" sz="1400" dirty="0">
                <a:solidFill>
                  <a:srgbClr val="008000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3355870" y="5207000"/>
              <a:ext cx="381000" cy="139700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9" name="Rectangle 20"/>
          <p:cNvSpPr>
            <a:spLocks noChangeArrowheads="1"/>
          </p:cNvSpPr>
          <p:nvPr/>
        </p:nvSpPr>
        <p:spPr bwMode="auto">
          <a:xfrm>
            <a:off x="7140399" y="0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PRD69(2004)016005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381928" y="2403145"/>
            <a:ext cx="1442101" cy="523210"/>
          </a:xfrm>
          <a:prstGeom prst="rect">
            <a:avLst/>
          </a:prstGeom>
        </p:spPr>
        <p:txBody>
          <a:bodyPr wrap="none" lIns="91430" tIns="45715" rIns="91430" bIns="45715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long baseline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reactor neutrino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68</a:t>
            </a:fld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1755860" y="3947027"/>
            <a:ext cx="570246" cy="304131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1689100" y="3023536"/>
            <a:ext cx="784058" cy="41816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1123221" y="3520876"/>
            <a:ext cx="1312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short baseline reactor signal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58869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7140399" y="0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PRD69(2004)016005</a:t>
            </a:r>
          </a:p>
        </p:txBody>
      </p:sp>
      <p:sp>
        <p:nvSpPr>
          <p:cNvPr id="233512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8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Lorentz violation with neutrino oscillation</a:t>
            </a:r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27718" y="142689"/>
            <a:ext cx="7321990" cy="6715312"/>
            <a:chOff x="-84133" y="584951"/>
            <a:chExt cx="6023893" cy="5524774"/>
          </a:xfrm>
        </p:grpSpPr>
        <p:pic>
          <p:nvPicPr>
            <p:cNvPr id="23" name="Picture 22" descr="LEdiagram_nolin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3855359"/>
              <a:ext cx="3769746" cy="2099539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707952" y="4255642"/>
              <a:ext cx="452625" cy="24139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653287" y="3942477"/>
              <a:ext cx="846366" cy="446371"/>
            </a:xfrm>
            <a:prstGeom prst="line">
              <a:avLst/>
            </a:prstGeom>
            <a:ln>
              <a:solidFill>
                <a:srgbClr val="00009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130755" y="3564550"/>
              <a:ext cx="766368" cy="369332"/>
            </a:xfrm>
            <a:prstGeom prst="rect">
              <a:avLst/>
            </a:prstGeom>
          </p:spPr>
          <p:txBody>
            <a:bodyPr wrap="none" lIns="91430" tIns="45715" rIns="91430" bIns="45715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D</a:t>
              </a:r>
              <a:r>
                <a:rPr lang="en-GB" dirty="0" smtClean="0">
                  <a:solidFill>
                    <a:srgbClr val="FF0000"/>
                  </a:solidFill>
                </a:rPr>
                <a:t>m</a:t>
              </a:r>
              <a:r>
                <a:rPr lang="en-GB" baseline="30000" dirty="0" smtClean="0">
                  <a:solidFill>
                    <a:srgbClr val="FF0000"/>
                  </a:solidFill>
                </a:rPr>
                <a:t>2</a:t>
              </a:r>
              <a:r>
                <a:rPr lang="en-GB" baseline="-25000" dirty="0" smtClean="0">
                  <a:solidFill>
                    <a:srgbClr val="FF0000"/>
                  </a:solidFill>
                  <a:latin typeface="Wingdings"/>
                  <a:ea typeface="Wingdings"/>
                  <a:cs typeface="Wingdings"/>
                </a:rPr>
                <a:t></a:t>
              </a:r>
              <a:endParaRPr lang="en-US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324479" y="3882443"/>
              <a:ext cx="931222" cy="369332"/>
            </a:xfrm>
            <a:prstGeom prst="rect">
              <a:avLst/>
            </a:prstGeom>
          </p:spPr>
          <p:txBody>
            <a:bodyPr wrap="square" lIns="91430" tIns="45715" rIns="91430" bIns="45715">
              <a:spAutoFit/>
            </a:bodyPr>
            <a:lstStyle/>
            <a:p>
              <a:r>
                <a:rPr lang="en-GB" dirty="0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D</a:t>
              </a:r>
              <a:r>
                <a:rPr lang="en-GB" dirty="0" smtClean="0">
                  <a:solidFill>
                    <a:srgbClr val="000090"/>
                  </a:solidFill>
                </a:rPr>
                <a:t>m</a:t>
              </a:r>
              <a:r>
                <a:rPr lang="en-GB" baseline="30000" dirty="0" smtClean="0">
                  <a:solidFill>
                    <a:srgbClr val="000090"/>
                  </a:solidFill>
                </a:rPr>
                <a:t>2</a:t>
              </a:r>
              <a:r>
                <a:rPr lang="en-GB" baseline="-25000" dirty="0" smtClean="0">
                  <a:solidFill>
                    <a:srgbClr val="000090"/>
                  </a:solidFill>
                  <a:ea typeface="Wingdings"/>
                  <a:cs typeface="Wingdings"/>
                </a:rPr>
                <a:t>atm</a:t>
              </a:r>
              <a:endParaRPr lang="en-US" baseline="-25000" dirty="0">
                <a:solidFill>
                  <a:srgbClr val="000090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96427" y="3870760"/>
              <a:ext cx="1082828" cy="246211"/>
            </a:xfrm>
            <a:prstGeom prst="rect">
              <a:avLst/>
            </a:prstGeom>
          </p:spPr>
          <p:txBody>
            <a:bodyPr wrap="none" lIns="91430" tIns="45715" rIns="91430" bIns="45715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</a:rPr>
                <a:t>reactor neutrino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131337" y="4270290"/>
              <a:ext cx="892304" cy="400099"/>
            </a:xfrm>
            <a:prstGeom prst="rect">
              <a:avLst/>
            </a:prstGeom>
          </p:spPr>
          <p:txBody>
            <a:bodyPr wrap="square" lIns="91430" tIns="45715" rIns="91430" bIns="45715">
              <a:spAutoFit/>
            </a:bodyPr>
            <a:lstStyle/>
            <a:p>
              <a:r>
                <a:rPr lang="en-GB" sz="1000" dirty="0" smtClean="0">
                  <a:solidFill>
                    <a:srgbClr val="000090"/>
                  </a:solidFill>
                </a:rPr>
                <a:t>accelerator neutrino</a:t>
              </a:r>
              <a:endParaRPr lang="en-US" sz="1000" dirty="0">
                <a:solidFill>
                  <a:srgbClr val="00009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382177" y="584952"/>
              <a:ext cx="2557583" cy="50622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3810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93811" y="4629511"/>
              <a:ext cx="2246293" cy="886241"/>
            </a:xfrm>
            <a:prstGeom prst="rect">
              <a:avLst/>
            </a:prstGeom>
            <a:ln w="38100" cmpd="sng"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3200" dirty="0" err="1" smtClean="0">
                  <a:solidFill>
                    <a:srgbClr val="000090"/>
                  </a:solidFill>
                </a:rPr>
                <a:t>TeV</a:t>
              </a:r>
              <a:r>
                <a:rPr lang="en-GB" sz="3200" dirty="0" smtClean="0">
                  <a:solidFill>
                    <a:srgbClr val="000090"/>
                  </a:solidFill>
                </a:rPr>
                <a:t> neutrino potential</a:t>
              </a:r>
              <a:endParaRPr lang="en-US" sz="3200" dirty="0">
                <a:solidFill>
                  <a:srgbClr val="000090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42395" y="584951"/>
              <a:ext cx="5485884" cy="1360479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42248" y="1006676"/>
              <a:ext cx="5392804" cy="886241"/>
            </a:xfrm>
            <a:prstGeom prst="rect">
              <a:avLst/>
            </a:prstGeom>
            <a:ln w="38100" cmpd="sng"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extra galactic </a:t>
              </a:r>
            </a:p>
            <a:p>
              <a:r>
                <a:rPr lang="en-GB" sz="3200" dirty="0" smtClean="0">
                  <a:solidFill>
                    <a:srgbClr val="FF0000"/>
                  </a:solidFill>
                </a:rPr>
                <a:t>neutrino potential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-39249" y="1950186"/>
              <a:ext cx="478908" cy="1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-84133" y="1999898"/>
              <a:ext cx="22310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1Mpc(~Andromeda)</a:t>
              </a:r>
              <a:endParaRPr lang="en-US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 flipV="1">
              <a:off x="3345500" y="5664470"/>
              <a:ext cx="3774" cy="442038"/>
            </a:xfrm>
            <a:prstGeom prst="line">
              <a:avLst/>
            </a:prstGeom>
            <a:ln w="254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3330814" y="5740393"/>
              <a:ext cx="7108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000090"/>
                  </a:solidFill>
                </a:rPr>
                <a:t>1TeV</a:t>
              </a:r>
              <a:endParaRPr lang="en-US" dirty="0">
                <a:solidFill>
                  <a:srgbClr val="00009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475908" y="2172926"/>
              <a:ext cx="412893" cy="584776"/>
            </a:xfrm>
            <a:prstGeom prst="rect">
              <a:avLst/>
            </a:prstGeom>
            <a:noFill/>
          </p:spPr>
          <p:txBody>
            <a:bodyPr wrap="none" lIns="91430" tIns="45715" rIns="91430" bIns="45715">
              <a:spAutoFit/>
            </a:bodyPr>
            <a:lstStyle/>
            <a:p>
              <a:r>
                <a:rPr lang="en-GB" sz="3200" dirty="0" smtClean="0">
                  <a:solidFill>
                    <a:srgbClr val="000090"/>
                  </a:solidFill>
                </a:rPr>
                <a:t>?</a:t>
              </a:r>
              <a:endParaRPr lang="en-US" sz="3200" dirty="0">
                <a:solidFill>
                  <a:srgbClr val="000090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488571" y="1684231"/>
              <a:ext cx="412893" cy="584776"/>
            </a:xfrm>
            <a:prstGeom prst="rect">
              <a:avLst/>
            </a:prstGeom>
            <a:noFill/>
          </p:spPr>
          <p:txBody>
            <a:bodyPr wrap="none" lIns="91430" tIns="45715" rIns="91430" bIns="45715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?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149785" y="2017683"/>
              <a:ext cx="5212017" cy="2769879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25253" y="2396603"/>
              <a:ext cx="5294056" cy="2804993"/>
            </a:xfrm>
            <a:prstGeom prst="line">
              <a:avLst/>
            </a:prstGeom>
            <a:ln w="25400" cap="flat" cmpd="sng" algn="ctr">
              <a:solidFill>
                <a:srgbClr val="000090"/>
              </a:solidFill>
              <a:prstDash val="dash"/>
              <a:round/>
              <a:headEnd type="none" w="med" len="me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69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4942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9"/>
          <p:cNvSpPr>
            <a:spLocks noChangeArrowheads="1"/>
          </p:cNvSpPr>
          <p:nvPr/>
        </p:nvSpPr>
        <p:spPr bwMode="auto">
          <a:xfrm>
            <a:off x="5285028" y="2374722"/>
            <a:ext cx="1395799" cy="2162199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820" y="0"/>
              </a:cxn>
            </a:cxnLst>
            <a:rect l="0" t="0" r="r" b="b"/>
            <a:pathLst>
              <a:path w="2821" h="5255">
                <a:moveTo>
                  <a:pt x="0" y="26"/>
                </a:moveTo>
                <a:cubicBezTo>
                  <a:pt x="1200" y="5254"/>
                  <a:pt x="2820" y="0"/>
                  <a:pt x="2820" y="0"/>
                </a:cubicBezTo>
              </a:path>
            </a:pathLst>
          </a:custGeom>
          <a:noFill/>
          <a:ln w="36720">
            <a:solidFill>
              <a:schemeClr val="tx1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pic>
        <p:nvPicPr>
          <p:cNvPr id="352281" name="Picture 25" descr="einste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232" y="4561926"/>
            <a:ext cx="1319456" cy="1717379"/>
          </a:xfrm>
          <a:prstGeom prst="rect">
            <a:avLst/>
          </a:prstGeom>
          <a:noFill/>
        </p:spPr>
      </p:pic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1. Spontaneous Lorentz symmetry </a:t>
            </a:r>
            <a:r>
              <a:rPr lang="en-US" sz="2400" dirty="0" smtClean="0">
                <a:solidFill>
                  <a:srgbClr val="000090"/>
                </a:solidFill>
              </a:rPr>
              <a:t>breaking (SLSB) </a:t>
            </a:r>
            <a:endParaRPr lang="en-US" sz="2400" dirty="0">
              <a:solidFill>
                <a:srgbClr val="000090"/>
              </a:solidFill>
            </a:endParaRPr>
          </a:p>
        </p:txBody>
      </p:sp>
      <p:graphicFrame>
        <p:nvGraphicFramePr>
          <p:cNvPr id="160974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080954"/>
              </p:ext>
            </p:extLst>
          </p:nvPr>
        </p:nvGraphicFramePr>
        <p:xfrm>
          <a:off x="3879078" y="1068674"/>
          <a:ext cx="12223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98" name="Equation" r:id="rId4" imgW="1346200" imgH="406400" progId="Equation.3">
                  <p:embed/>
                </p:oleObj>
              </mc:Choice>
              <mc:Fallback>
                <p:oleObj name="Equation" r:id="rId4" imgW="13462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9078" y="1068674"/>
                        <a:ext cx="12223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>
            <a:off x="4925514" y="3320643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 flipV="1">
            <a:off x="5936658" y="2232345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4792320" y="1969750"/>
            <a:ext cx="780726" cy="4848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2981" algn="l"/>
              </a:tabLst>
            </a:pPr>
            <a:r>
              <a:rPr lang="en-GB" sz="2200" dirty="0">
                <a:solidFill>
                  <a:srgbClr val="A50021"/>
                </a:solidFill>
              </a:rPr>
              <a:t>SSB</a:t>
            </a:r>
          </a:p>
        </p:txBody>
      </p:sp>
      <p:grpSp>
        <p:nvGrpSpPr>
          <p:cNvPr id="43" name="Group 32"/>
          <p:cNvGrpSpPr>
            <a:grpSpLocks/>
          </p:cNvGrpSpPr>
          <p:nvPr/>
        </p:nvGrpSpPr>
        <p:grpSpPr bwMode="auto">
          <a:xfrm>
            <a:off x="5819982" y="3221318"/>
            <a:ext cx="227592" cy="165547"/>
            <a:chOff x="3887" y="1891"/>
            <a:chExt cx="158" cy="115"/>
          </a:xfrm>
        </p:grpSpPr>
        <p:sp>
          <p:nvSpPr>
            <p:cNvPr id="44" name="Oval 33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7073176" y="3038518"/>
            <a:ext cx="303935" cy="4848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6749971" y="1928048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0" name="Text Box 39"/>
          <p:cNvSpPr txBox="1">
            <a:spLocks noChangeArrowheads="1"/>
          </p:cNvSpPr>
          <p:nvPr/>
        </p:nvSpPr>
        <p:spPr bwMode="auto">
          <a:xfrm>
            <a:off x="176074" y="1635004"/>
            <a:ext cx="4567651" cy="46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e.g.) SSB of scalar field in Standard Model (SM)</a:t>
            </a: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 - If the scalar field has Mexican hat potential</a:t>
            </a:r>
          </a:p>
        </p:txBody>
      </p:sp>
      <p:sp>
        <p:nvSpPr>
          <p:cNvPr id="3" name="Rectangle 2"/>
          <p:cNvSpPr/>
          <p:nvPr/>
        </p:nvSpPr>
        <p:spPr>
          <a:xfrm>
            <a:off x="763476" y="1073833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vacuum </a:t>
            </a:r>
            <a:r>
              <a:rPr lang="en-GB" sz="1600" dirty="0">
                <a:solidFill>
                  <a:srgbClr val="000090"/>
                </a:solidFill>
              </a:rPr>
              <a:t>Lagrangian for fermion</a:t>
            </a:r>
          </a:p>
        </p:txBody>
      </p:sp>
      <p:graphicFrame>
        <p:nvGraphicFramePr>
          <p:cNvPr id="5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3292901"/>
              </p:ext>
            </p:extLst>
          </p:nvPr>
        </p:nvGraphicFramePr>
        <p:xfrm>
          <a:off x="346075" y="2127989"/>
          <a:ext cx="409257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99" name="Equation" r:id="rId6" imgW="4508500" imgH="723900" progId="Equation.3">
                  <p:embed/>
                </p:oleObj>
              </mc:Choice>
              <mc:Fallback>
                <p:oleObj name="Equation" r:id="rId6" imgW="4508500" imgH="723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5" y="2127989"/>
                        <a:ext cx="4092575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600554"/>
              </p:ext>
            </p:extLst>
          </p:nvPr>
        </p:nvGraphicFramePr>
        <p:xfrm>
          <a:off x="1420813" y="2835275"/>
          <a:ext cx="1625600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500" name="Equation" r:id="rId8" imgW="1790700" imgH="406400" progId="Equation.3">
                  <p:embed/>
                </p:oleObj>
              </mc:Choice>
              <mc:Fallback>
                <p:oleObj name="Equation" r:id="rId8" imgW="17907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2835275"/>
                        <a:ext cx="1625600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708526" y="989263"/>
            <a:ext cx="6430211" cy="5080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392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7140399" y="0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PRD69(2004)016005</a:t>
            </a:r>
          </a:p>
        </p:txBody>
      </p:sp>
      <p:sp>
        <p:nvSpPr>
          <p:cNvPr id="233512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8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Lorentz violation with neutrino oscillation</a:t>
            </a:r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27718" y="142689"/>
            <a:ext cx="7321990" cy="6715312"/>
            <a:chOff x="-84133" y="584951"/>
            <a:chExt cx="6023893" cy="5524774"/>
          </a:xfrm>
        </p:grpSpPr>
        <p:pic>
          <p:nvPicPr>
            <p:cNvPr id="23" name="Picture 22" descr="LEdiagram_nolin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3855359"/>
              <a:ext cx="3769746" cy="2099539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 flipV="1">
              <a:off x="707952" y="4255642"/>
              <a:ext cx="452625" cy="24139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653287" y="3942477"/>
              <a:ext cx="846366" cy="446371"/>
            </a:xfrm>
            <a:prstGeom prst="line">
              <a:avLst/>
            </a:prstGeom>
            <a:ln>
              <a:solidFill>
                <a:srgbClr val="00009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1130755" y="3564550"/>
              <a:ext cx="766368" cy="369332"/>
            </a:xfrm>
            <a:prstGeom prst="rect">
              <a:avLst/>
            </a:prstGeom>
          </p:spPr>
          <p:txBody>
            <a:bodyPr wrap="none" lIns="91430" tIns="45715" rIns="91430" bIns="45715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D</a:t>
              </a:r>
              <a:r>
                <a:rPr lang="en-GB" dirty="0" smtClean="0">
                  <a:solidFill>
                    <a:srgbClr val="FF0000"/>
                  </a:solidFill>
                </a:rPr>
                <a:t>m</a:t>
              </a:r>
              <a:r>
                <a:rPr lang="en-GB" baseline="30000" dirty="0" smtClean="0">
                  <a:solidFill>
                    <a:srgbClr val="FF0000"/>
                  </a:solidFill>
                </a:rPr>
                <a:t>2</a:t>
              </a:r>
              <a:r>
                <a:rPr lang="en-GB" baseline="-25000" dirty="0" smtClean="0">
                  <a:solidFill>
                    <a:srgbClr val="FF0000"/>
                  </a:solidFill>
                  <a:latin typeface="Wingdings"/>
                  <a:ea typeface="Wingdings"/>
                  <a:cs typeface="Wingdings"/>
                </a:rPr>
                <a:t></a:t>
              </a:r>
              <a:endParaRPr lang="en-US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324479" y="3882443"/>
              <a:ext cx="931222" cy="369332"/>
            </a:xfrm>
            <a:prstGeom prst="rect">
              <a:avLst/>
            </a:prstGeom>
          </p:spPr>
          <p:txBody>
            <a:bodyPr wrap="square" lIns="91430" tIns="45715" rIns="91430" bIns="45715">
              <a:spAutoFit/>
            </a:bodyPr>
            <a:lstStyle/>
            <a:p>
              <a:r>
                <a:rPr lang="en-GB" dirty="0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D</a:t>
              </a:r>
              <a:r>
                <a:rPr lang="en-GB" dirty="0" smtClean="0">
                  <a:solidFill>
                    <a:srgbClr val="000090"/>
                  </a:solidFill>
                </a:rPr>
                <a:t>m</a:t>
              </a:r>
              <a:r>
                <a:rPr lang="en-GB" baseline="30000" dirty="0" smtClean="0">
                  <a:solidFill>
                    <a:srgbClr val="000090"/>
                  </a:solidFill>
                </a:rPr>
                <a:t>2</a:t>
              </a:r>
              <a:r>
                <a:rPr lang="en-GB" baseline="-25000" dirty="0" smtClean="0">
                  <a:solidFill>
                    <a:srgbClr val="000090"/>
                  </a:solidFill>
                  <a:ea typeface="Wingdings"/>
                  <a:cs typeface="Wingdings"/>
                </a:rPr>
                <a:t>atm</a:t>
              </a:r>
              <a:endParaRPr lang="en-US" baseline="-25000" dirty="0">
                <a:solidFill>
                  <a:srgbClr val="000090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96427" y="3870760"/>
              <a:ext cx="1082828" cy="246211"/>
            </a:xfrm>
            <a:prstGeom prst="rect">
              <a:avLst/>
            </a:prstGeom>
          </p:spPr>
          <p:txBody>
            <a:bodyPr wrap="none" lIns="91430" tIns="45715" rIns="91430" bIns="45715">
              <a:spAutoFit/>
            </a:bodyPr>
            <a:lstStyle/>
            <a:p>
              <a:r>
                <a:rPr lang="en-GB" sz="1000" dirty="0" smtClean="0">
                  <a:solidFill>
                    <a:srgbClr val="FF0000"/>
                  </a:solidFill>
                </a:rPr>
                <a:t>reactor neutrino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2131337" y="4270290"/>
              <a:ext cx="892304" cy="400099"/>
            </a:xfrm>
            <a:prstGeom prst="rect">
              <a:avLst/>
            </a:prstGeom>
          </p:spPr>
          <p:txBody>
            <a:bodyPr wrap="square" lIns="91430" tIns="45715" rIns="91430" bIns="45715">
              <a:spAutoFit/>
            </a:bodyPr>
            <a:lstStyle/>
            <a:p>
              <a:r>
                <a:rPr lang="en-GB" sz="1000" dirty="0" smtClean="0">
                  <a:solidFill>
                    <a:srgbClr val="000090"/>
                  </a:solidFill>
                </a:rPr>
                <a:t>accelerator neutrino</a:t>
              </a:r>
              <a:endParaRPr lang="en-US" sz="1000" dirty="0">
                <a:solidFill>
                  <a:srgbClr val="00009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382177" y="584952"/>
              <a:ext cx="2557583" cy="506222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3810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393811" y="4629511"/>
              <a:ext cx="2246293" cy="886241"/>
            </a:xfrm>
            <a:prstGeom prst="rect">
              <a:avLst/>
            </a:prstGeom>
            <a:ln w="38100" cmpd="sng"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3200" dirty="0" err="1" smtClean="0">
                  <a:solidFill>
                    <a:srgbClr val="000090"/>
                  </a:solidFill>
                </a:rPr>
                <a:t>TeV</a:t>
              </a:r>
              <a:r>
                <a:rPr lang="en-GB" sz="3200" dirty="0" smtClean="0">
                  <a:solidFill>
                    <a:srgbClr val="000090"/>
                  </a:solidFill>
                </a:rPr>
                <a:t> neutrino potential</a:t>
              </a:r>
              <a:endParaRPr lang="en-US" sz="3200" dirty="0">
                <a:solidFill>
                  <a:srgbClr val="000090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42395" y="584951"/>
              <a:ext cx="5485884" cy="1360479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 w="3810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42248" y="1006676"/>
              <a:ext cx="5392804" cy="886241"/>
            </a:xfrm>
            <a:prstGeom prst="rect">
              <a:avLst/>
            </a:prstGeom>
            <a:ln w="38100" cmpd="sng"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extra galactic </a:t>
              </a:r>
            </a:p>
            <a:p>
              <a:r>
                <a:rPr lang="en-GB" sz="3200" dirty="0" smtClean="0">
                  <a:solidFill>
                    <a:srgbClr val="FF0000"/>
                  </a:solidFill>
                </a:rPr>
                <a:t>neutrino potential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-39249" y="1950186"/>
              <a:ext cx="478908" cy="1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/>
            <p:cNvSpPr/>
            <p:nvPr/>
          </p:nvSpPr>
          <p:spPr>
            <a:xfrm>
              <a:off x="-84133" y="1999898"/>
              <a:ext cx="22310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1Mpc(~Andromeda)</a:t>
              </a:r>
              <a:endParaRPr lang="en-US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 flipV="1">
              <a:off x="3345500" y="5664470"/>
              <a:ext cx="3774" cy="442038"/>
            </a:xfrm>
            <a:prstGeom prst="line">
              <a:avLst/>
            </a:prstGeom>
            <a:ln w="2540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3330814" y="5740393"/>
              <a:ext cx="7108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000090"/>
                  </a:solidFill>
                </a:rPr>
                <a:t>1TeV</a:t>
              </a:r>
              <a:endParaRPr lang="en-US" dirty="0">
                <a:solidFill>
                  <a:srgbClr val="000090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475908" y="2172926"/>
              <a:ext cx="412893" cy="584776"/>
            </a:xfrm>
            <a:prstGeom prst="rect">
              <a:avLst/>
            </a:prstGeom>
            <a:noFill/>
          </p:spPr>
          <p:txBody>
            <a:bodyPr wrap="none" lIns="91430" tIns="45715" rIns="91430" bIns="45715">
              <a:spAutoFit/>
            </a:bodyPr>
            <a:lstStyle/>
            <a:p>
              <a:r>
                <a:rPr lang="en-GB" sz="3200" dirty="0" smtClean="0">
                  <a:solidFill>
                    <a:srgbClr val="000090"/>
                  </a:solidFill>
                </a:rPr>
                <a:t>?</a:t>
              </a:r>
              <a:endParaRPr lang="en-US" sz="3200" dirty="0">
                <a:solidFill>
                  <a:srgbClr val="000090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488571" y="1684231"/>
              <a:ext cx="412893" cy="584776"/>
            </a:xfrm>
            <a:prstGeom prst="rect">
              <a:avLst/>
            </a:prstGeom>
            <a:noFill/>
          </p:spPr>
          <p:txBody>
            <a:bodyPr wrap="none" lIns="91430" tIns="45715" rIns="91430" bIns="45715">
              <a:spAutoFit/>
            </a:bodyPr>
            <a:lstStyle/>
            <a:p>
              <a:r>
                <a:rPr lang="en-GB" sz="3200" dirty="0" smtClean="0">
                  <a:solidFill>
                    <a:srgbClr val="FF0000"/>
                  </a:solidFill>
                </a:rPr>
                <a:t>?</a:t>
              </a:r>
              <a:endParaRPr lang="en-US" sz="3200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149785" y="2017683"/>
              <a:ext cx="5212017" cy="2769879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25253" y="2396603"/>
              <a:ext cx="5294056" cy="2804993"/>
            </a:xfrm>
            <a:prstGeom prst="line">
              <a:avLst/>
            </a:prstGeom>
            <a:ln w="25400" cap="flat" cmpd="sng" algn="ctr">
              <a:solidFill>
                <a:srgbClr val="000090"/>
              </a:solidFill>
              <a:prstDash val="dash"/>
              <a:round/>
              <a:headEnd type="none" w="med" len="med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70</a:t>
            </a:fld>
            <a:endParaRPr lang="en-US" dirty="0"/>
          </a:p>
        </p:txBody>
      </p:sp>
      <p:pic>
        <p:nvPicPr>
          <p:cNvPr id="28" name="Picture 27" descr="bigbird_nostrin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7511" y="3411100"/>
            <a:ext cx="2158518" cy="1618889"/>
          </a:xfrm>
          <a:prstGeom prst="rect">
            <a:avLst/>
          </a:prstGeom>
        </p:spPr>
      </p:pic>
      <p:sp>
        <p:nvSpPr>
          <p:cNvPr id="31" name="Rectangle 20"/>
          <p:cNvSpPr>
            <a:spLocks noChangeArrowheads="1"/>
          </p:cNvSpPr>
          <p:nvPr/>
        </p:nvSpPr>
        <p:spPr bwMode="auto">
          <a:xfrm>
            <a:off x="7076016" y="3005691"/>
            <a:ext cx="1656012" cy="45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200" dirty="0" err="1" smtClean="0">
                <a:solidFill>
                  <a:srgbClr val="000090"/>
                </a:solidFill>
              </a:rPr>
              <a:t>IceCube</a:t>
            </a:r>
            <a:r>
              <a:rPr lang="en-GB" sz="1200" dirty="0" smtClean="0">
                <a:solidFill>
                  <a:srgbClr val="000090"/>
                </a:solidFill>
              </a:rPr>
              <a:t> collaboration</a:t>
            </a:r>
            <a:endParaRPr lang="en-GB" sz="1200" dirty="0">
              <a:solidFill>
                <a:srgbClr val="000090"/>
              </a:solidFill>
            </a:endParaRPr>
          </a:p>
          <a:p>
            <a:pPr defTabSz="829280"/>
            <a:r>
              <a:rPr lang="en-GB" sz="1200" dirty="0" smtClean="0">
                <a:solidFill>
                  <a:srgbClr val="000090"/>
                </a:solidFill>
              </a:rPr>
              <a:t>PRL111(2013)021103</a:t>
            </a:r>
            <a:endParaRPr lang="en-GB" sz="1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7028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0"/>
          <p:cNvSpPr>
            <a:spLocks noChangeArrowheads="1"/>
          </p:cNvSpPr>
          <p:nvPr/>
        </p:nvSpPr>
        <p:spPr bwMode="auto">
          <a:xfrm>
            <a:off x="6349831" y="0"/>
            <a:ext cx="2794169" cy="45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200" dirty="0" smtClean="0">
                <a:solidFill>
                  <a:srgbClr val="00FFFF"/>
                </a:solidFill>
              </a:rPr>
              <a:t>Diaz, </a:t>
            </a:r>
            <a:r>
              <a:rPr lang="en-GB" sz="1200" dirty="0" err="1" smtClean="0">
                <a:solidFill>
                  <a:srgbClr val="00FFFF"/>
                </a:solidFill>
              </a:rPr>
              <a:t>Kostelecký</a:t>
            </a:r>
            <a:r>
              <a:rPr lang="en-GB" sz="1200" dirty="0" smtClean="0">
                <a:solidFill>
                  <a:srgbClr val="00FFFF"/>
                </a:solidFill>
              </a:rPr>
              <a:t>, </a:t>
            </a:r>
            <a:r>
              <a:rPr lang="en-GB" sz="1200" dirty="0" err="1" smtClean="0">
                <a:solidFill>
                  <a:srgbClr val="00FFFF"/>
                </a:solidFill>
              </a:rPr>
              <a:t>Mewes</a:t>
            </a:r>
            <a:endParaRPr lang="en-GB" sz="1200" dirty="0" smtClean="0">
              <a:solidFill>
                <a:srgbClr val="00FFFF"/>
              </a:solidFill>
            </a:endParaRPr>
          </a:p>
          <a:p>
            <a:pPr defTabSz="829280"/>
            <a:r>
              <a:rPr lang="en-GB" sz="1200" dirty="0" smtClean="0">
                <a:solidFill>
                  <a:srgbClr val="00FFFF"/>
                </a:solidFill>
              </a:rPr>
              <a:t>PRD85(2013)096005;89(2014)043005</a:t>
            </a:r>
            <a:endParaRPr lang="en-GB" sz="1200" dirty="0">
              <a:solidFill>
                <a:srgbClr val="00FFFF"/>
              </a:solidFill>
            </a:endParaRPr>
          </a:p>
        </p:txBody>
      </p:sp>
      <p:sp>
        <p:nvSpPr>
          <p:cNvPr id="233512" name="Rectangle 40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FFFF"/>
                </a:solidFill>
              </a:rPr>
              <a:t>8</a:t>
            </a:r>
            <a:r>
              <a:rPr lang="en-US" sz="2400" dirty="0" smtClean="0">
                <a:solidFill>
                  <a:srgbClr val="00FFFF"/>
                </a:solidFill>
              </a:rPr>
              <a:t>. </a:t>
            </a:r>
            <a:r>
              <a:rPr lang="en-US" sz="2400" dirty="0">
                <a:solidFill>
                  <a:srgbClr val="00FFFF"/>
                </a:solidFill>
              </a:rPr>
              <a:t>Lorentz violation with </a:t>
            </a:r>
            <a:r>
              <a:rPr lang="en-US" sz="2400" dirty="0" smtClean="0">
                <a:solidFill>
                  <a:srgbClr val="00FFFF"/>
                </a:solidFill>
              </a:rPr>
              <a:t>extra-terrestrial neutrinos</a:t>
            </a:r>
            <a:endParaRPr lang="en-US" sz="2400" dirty="0">
              <a:solidFill>
                <a:srgbClr val="00FFFF"/>
              </a:solidFill>
            </a:endParaRPr>
          </a:p>
        </p:txBody>
      </p: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267183" y="1092200"/>
            <a:ext cx="8582712" cy="54209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smtClean="0">
                <a:solidFill>
                  <a:schemeClr val="bg1"/>
                </a:solidFill>
              </a:rPr>
              <a:t>Combination of longer baseline and higher energy makes extra-terrestrial neutrino to be the most sensitive source of fundamental physics.</a:t>
            </a: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370119" y="5273164"/>
            <a:ext cx="8470417" cy="268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 err="1" smtClean="0">
                <a:solidFill>
                  <a:schemeClr val="bg1"/>
                </a:solidFill>
              </a:rPr>
              <a:t>cf</a:t>
            </a:r>
            <a:r>
              <a:rPr lang="en-GB" sz="1600" dirty="0" smtClean="0">
                <a:solidFill>
                  <a:schemeClr val="bg1"/>
                </a:solidFill>
              </a:rPr>
              <a:t>) The most sensitive test of Planck scale physics is vacuum birefringence of polarized GRB</a:t>
            </a:r>
          </a:p>
        </p:txBody>
      </p:sp>
      <p:pic>
        <p:nvPicPr>
          <p:cNvPr id="35" name="Content Placeholder 6" descr="ear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231" y="2451598"/>
            <a:ext cx="1896979" cy="1896979"/>
          </a:xfrm>
          <a:prstGeom prst="rect">
            <a:avLst/>
          </a:prstGeom>
        </p:spPr>
      </p:pic>
      <p:pic>
        <p:nvPicPr>
          <p:cNvPr id="36" name="Picture 6" descr="ag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900719">
            <a:off x="6835749" y="2506722"/>
            <a:ext cx="1619317" cy="1619317"/>
          </a:xfrm>
          <a:prstGeom prst="rect">
            <a:avLst/>
          </a:prstGeom>
          <a:noFill/>
        </p:spPr>
      </p:pic>
      <p:sp>
        <p:nvSpPr>
          <p:cNvPr id="38" name="Line 23"/>
          <p:cNvSpPr>
            <a:spLocks noChangeShapeType="1"/>
          </p:cNvSpPr>
          <p:nvPr/>
        </p:nvSpPr>
        <p:spPr bwMode="auto">
          <a:xfrm flipV="1">
            <a:off x="2299376" y="3396906"/>
            <a:ext cx="4358104" cy="25402"/>
          </a:xfrm>
          <a:prstGeom prst="line">
            <a:avLst/>
          </a:prstGeom>
          <a:noFill/>
          <a:ln w="66675">
            <a:solidFill>
              <a:srgbClr val="3366FF"/>
            </a:solidFill>
            <a:round/>
            <a:headEnd type="stealth" w="med" len="med"/>
            <a:tailEnd type="oval" w="med" len="med"/>
          </a:ln>
          <a:effectLst/>
        </p:spPr>
        <p:txBody>
          <a:bodyPr/>
          <a:lstStyle/>
          <a:p>
            <a:endParaRPr lang="en-US" smtClean="0"/>
          </a:p>
        </p:txBody>
      </p:sp>
      <p:sp>
        <p:nvSpPr>
          <p:cNvPr id="5" name="Rectangle 4"/>
          <p:cNvSpPr/>
          <p:nvPr/>
        </p:nvSpPr>
        <p:spPr>
          <a:xfrm>
            <a:off x="3649263" y="2669496"/>
            <a:ext cx="21619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 smtClean="0">
                <a:solidFill>
                  <a:schemeClr val="bg1"/>
                </a:solidFill>
              </a:rPr>
              <a:t>Vaccum</a:t>
            </a:r>
            <a:r>
              <a:rPr lang="en-GB" sz="1200" dirty="0" smtClean="0">
                <a:solidFill>
                  <a:schemeClr val="bg1"/>
                </a:solidFill>
              </a:rPr>
              <a:t> Cherenkov radiation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Vacuum </a:t>
            </a:r>
            <a:r>
              <a:rPr lang="en-GB" sz="1200" dirty="0" err="1" smtClean="0">
                <a:solidFill>
                  <a:schemeClr val="bg1"/>
                </a:solidFill>
              </a:rPr>
              <a:t>decoherence</a:t>
            </a:r>
            <a:endParaRPr lang="en-GB" sz="1200" dirty="0" smtClean="0">
              <a:solidFill>
                <a:schemeClr val="bg1"/>
              </a:solidFill>
            </a:endParaRPr>
          </a:p>
          <a:p>
            <a:r>
              <a:rPr lang="en-GB" sz="1200" dirty="0" err="1" smtClean="0">
                <a:solidFill>
                  <a:schemeClr val="bg1"/>
                </a:solidFill>
              </a:rPr>
              <a:t>etc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82192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083" name="Object 3"/>
          <p:cNvGraphicFramePr>
            <a:graphicFrameLocks noChangeAspect="1"/>
          </p:cNvGraphicFramePr>
          <p:nvPr/>
        </p:nvGraphicFramePr>
        <p:xfrm>
          <a:off x="3591055" y="2638690"/>
          <a:ext cx="66261" cy="259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48051" r:id="rId3" imgW="85680" imgH="333360" progId="">
                  <p:embed/>
                </p:oleObj>
              </mc:Choice>
              <mc:Fallback>
                <p:oleObj r:id="rId3" imgW="85680" imgH="333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1055" y="2638690"/>
                        <a:ext cx="66261" cy="2591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pic>
        <p:nvPicPr>
          <p:cNvPr id="10" name="Picture 9" descr="night-sk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Rectangle 7"/>
          <p:cNvSpPr txBox="1">
            <a:spLocks noChangeArrowheads="1"/>
          </p:cNvSpPr>
          <p:nvPr/>
        </p:nvSpPr>
        <p:spPr>
          <a:xfrm>
            <a:off x="-1" y="0"/>
            <a:ext cx="9144001" cy="1143000"/>
          </a:xfrm>
          <a:prstGeom prst="rect">
            <a:avLst/>
          </a:prstGeom>
          <a:solidFill>
            <a:srgbClr val="000000">
              <a:alpha val="50000"/>
            </a:srgbClr>
          </a:solidFill>
          <a:ln/>
        </p:spPr>
        <p:txBody>
          <a:bodyPr vert="horz" lIns="91430" tIns="45715" rIns="91430" bIns="45715" rtlCol="0" anchor="ctr">
            <a:normAutofit/>
          </a:bodyPr>
          <a:lstStyle/>
          <a:p>
            <a:pPr algn="ctr" defTabSz="457153"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FFFF"/>
                </a:solidFill>
                <a:latin typeface="+mj-lt"/>
                <a:ea typeface="+mj-ea"/>
                <a:cs typeface="+mj-cs"/>
              </a:rPr>
              <a:t>Conclusion</a:t>
            </a:r>
            <a:endParaRPr lang="en-US" sz="2400" dirty="0">
              <a:solidFill>
                <a:srgbClr val="00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13952" y="975398"/>
            <a:ext cx="7471783" cy="4725304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lIns="82816" tIns="41407" rIns="82816" bIns="41407">
            <a:spAutoFit/>
          </a:bodyPr>
          <a:lstStyle/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 smtClean="0">
                <a:solidFill>
                  <a:srgbClr val="00FFFF"/>
                </a:solidFill>
                <a:ea typeface="Arial Unicode MS" pitchFamily="34" charset="-128"/>
                <a:cs typeface="Arial Unicode MS" pitchFamily="34" charset="-128"/>
              </a:rPr>
              <a:t>Lorentz </a:t>
            </a:r>
            <a:r>
              <a:rPr lang="en-GB" sz="1600" dirty="0">
                <a:solidFill>
                  <a:srgbClr val="00FFFF"/>
                </a:solidFill>
                <a:ea typeface="Arial Unicode MS" pitchFamily="34" charset="-128"/>
                <a:cs typeface="Arial Unicode MS" pitchFamily="34" charset="-128"/>
              </a:rPr>
              <a:t>and CPT violation has been shown to occur in  Planck-scale theories</a:t>
            </a:r>
            <a:r>
              <a:rPr lang="en-GB" sz="1600" dirty="0">
                <a:solidFill>
                  <a:srgbClr val="00FFFF"/>
                </a:solidFill>
              </a:rPr>
              <a:t>.</a:t>
            </a: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endParaRPr lang="en-GB" sz="1600" dirty="0">
              <a:solidFill>
                <a:srgbClr val="00FFFF"/>
              </a:solidFill>
            </a:endParaRP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>
                <a:solidFill>
                  <a:srgbClr val="00FFFF"/>
                </a:solidFill>
              </a:rPr>
              <a:t>There is a world wide effort to test Lorentz violation with various state-of-the-art technologies.</a:t>
            </a: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endParaRPr lang="en-GB" sz="1600" dirty="0">
              <a:solidFill>
                <a:srgbClr val="00FFFF"/>
              </a:solidFill>
            </a:endParaRP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>
                <a:solidFill>
                  <a:srgbClr val="00FFFF"/>
                </a:solidFill>
              </a:rPr>
              <a:t>LSND and </a:t>
            </a:r>
            <a:r>
              <a:rPr lang="en-GB" sz="1600" dirty="0" err="1">
                <a:solidFill>
                  <a:srgbClr val="00FFFF"/>
                </a:solidFill>
              </a:rPr>
              <a:t>MiniBooNE</a:t>
            </a:r>
            <a:r>
              <a:rPr lang="en-GB" sz="1600" dirty="0">
                <a:solidFill>
                  <a:srgbClr val="00FFFF"/>
                </a:solidFill>
              </a:rPr>
              <a:t> data suggest Lorentz violation is an interesting solution to neutrino oscillation.</a:t>
            </a: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endParaRPr lang="en-GB" sz="1600" dirty="0">
              <a:solidFill>
                <a:srgbClr val="00FFFF"/>
              </a:solidFill>
            </a:endParaRP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 err="1">
                <a:solidFill>
                  <a:srgbClr val="00FFFF"/>
                </a:solidFill>
              </a:rPr>
              <a:t>MiniBooNE</a:t>
            </a:r>
            <a:r>
              <a:rPr lang="en-GB" sz="1600" dirty="0">
                <a:solidFill>
                  <a:srgbClr val="00FFFF"/>
                </a:solidFill>
              </a:rPr>
              <a:t> </a:t>
            </a:r>
            <a:r>
              <a:rPr lang="en-GB" sz="1600" dirty="0" smtClean="0">
                <a:solidFill>
                  <a:srgbClr val="00FFFF"/>
                </a:solidFill>
              </a:rPr>
              <a:t>sets limits on Lorentz violation on </a:t>
            </a:r>
            <a:r>
              <a:rPr lang="en-GB" sz="1600" dirty="0" err="1" smtClean="0">
                <a:solidFill>
                  <a:srgbClr val="00FFFF"/>
                </a:solidFill>
                <a:latin typeface="Symbol" charset="2"/>
                <a:cs typeface="Symbol" charset="2"/>
              </a:rPr>
              <a:t>n</a:t>
            </a:r>
            <a:r>
              <a:rPr lang="en-GB" sz="1600" baseline="-25000" dirty="0" err="1" smtClean="0">
                <a:solidFill>
                  <a:srgbClr val="00FFFF"/>
                </a:solidFill>
                <a:latin typeface="Symbol" charset="2"/>
                <a:cs typeface="Symbol" charset="2"/>
              </a:rPr>
              <a:t>m</a:t>
            </a:r>
            <a:r>
              <a:rPr lang="en-GB" sz="1600" dirty="0" err="1" smtClean="0">
                <a:solidFill>
                  <a:srgbClr val="00FFFF"/>
                </a:solidFill>
                <a:sym typeface="Wingdings"/>
              </a:rPr>
              <a:t></a:t>
            </a:r>
            <a:r>
              <a:rPr lang="en-GB" sz="1600" dirty="0" err="1" smtClean="0">
                <a:solidFill>
                  <a:srgbClr val="00FFFF"/>
                </a:solidFill>
                <a:latin typeface="Symbol" charset="2"/>
                <a:cs typeface="Symbol" charset="2"/>
              </a:rPr>
              <a:t>n</a:t>
            </a:r>
            <a:r>
              <a:rPr lang="en-GB" sz="1600" baseline="-25000" dirty="0" err="1" smtClean="0">
                <a:solidFill>
                  <a:srgbClr val="00FFFF"/>
                </a:solidFill>
              </a:rPr>
              <a:t>e</a:t>
            </a:r>
            <a:r>
              <a:rPr lang="en-GB" sz="1600" dirty="0" smtClean="0">
                <a:solidFill>
                  <a:srgbClr val="00FFFF"/>
                </a:solidFill>
              </a:rPr>
              <a:t> oscillation coefficients. These limits together with MINOS </a:t>
            </a:r>
            <a:r>
              <a:rPr lang="en-GB" sz="1600" dirty="0">
                <a:solidFill>
                  <a:srgbClr val="00FFFF"/>
                </a:solidFill>
              </a:rPr>
              <a:t>exclude simple Lorentz violation motivated scenario </a:t>
            </a:r>
            <a:r>
              <a:rPr lang="en-GB" sz="1600" dirty="0" smtClean="0">
                <a:solidFill>
                  <a:srgbClr val="00FFFF"/>
                </a:solidFill>
              </a:rPr>
              <a:t>to explain LSND anomaly.</a:t>
            </a:r>
            <a:endParaRPr lang="en-GB" sz="1600" dirty="0">
              <a:solidFill>
                <a:srgbClr val="00FFFF"/>
              </a:solidFill>
            </a:endParaRP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endParaRPr lang="en-GB" sz="1600" dirty="0">
              <a:solidFill>
                <a:srgbClr val="00FFFF"/>
              </a:solidFill>
            </a:endParaRP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 err="1">
                <a:solidFill>
                  <a:srgbClr val="00FFFF"/>
                </a:solidFill>
              </a:rPr>
              <a:t>MiniBooNE</a:t>
            </a:r>
            <a:r>
              <a:rPr lang="en-GB" sz="1600" dirty="0">
                <a:solidFill>
                  <a:srgbClr val="00FFFF"/>
                </a:solidFill>
              </a:rPr>
              <a:t>, LSND, MINOS, </a:t>
            </a:r>
            <a:r>
              <a:rPr lang="en-GB" sz="1600" dirty="0" err="1">
                <a:solidFill>
                  <a:srgbClr val="00FFFF"/>
                </a:solidFill>
              </a:rPr>
              <a:t>IceCube</a:t>
            </a:r>
            <a:r>
              <a:rPr lang="en-GB" sz="1600" dirty="0">
                <a:solidFill>
                  <a:srgbClr val="00FFFF"/>
                </a:solidFill>
              </a:rPr>
              <a:t>, and Double </a:t>
            </a:r>
            <a:r>
              <a:rPr lang="en-GB" sz="1600" dirty="0" err="1" smtClean="0">
                <a:solidFill>
                  <a:srgbClr val="00FFFF"/>
                </a:solidFill>
              </a:rPr>
              <a:t>Chooz</a:t>
            </a:r>
            <a:r>
              <a:rPr lang="en-GB" sz="1600" dirty="0" smtClean="0">
                <a:solidFill>
                  <a:srgbClr val="00FFFF"/>
                </a:solidFill>
              </a:rPr>
              <a:t>, Super-</a:t>
            </a:r>
            <a:r>
              <a:rPr lang="en-GB" sz="1600" dirty="0" err="1" smtClean="0">
                <a:solidFill>
                  <a:srgbClr val="00FFFF"/>
                </a:solidFill>
              </a:rPr>
              <a:t>Kamiokande</a:t>
            </a:r>
            <a:r>
              <a:rPr lang="en-GB" sz="1600" dirty="0" smtClean="0">
                <a:solidFill>
                  <a:srgbClr val="00FFFF"/>
                </a:solidFill>
              </a:rPr>
              <a:t> set </a:t>
            </a:r>
            <a:r>
              <a:rPr lang="en-GB" sz="1600" dirty="0">
                <a:solidFill>
                  <a:srgbClr val="00FFFF"/>
                </a:solidFill>
              </a:rPr>
              <a:t>stringent limits on Lorentz violation in neutrino sector in terrestrial </a:t>
            </a:r>
            <a:r>
              <a:rPr lang="en-GB" sz="1600" dirty="0" smtClean="0">
                <a:solidFill>
                  <a:srgbClr val="00FFFF"/>
                </a:solidFill>
              </a:rPr>
              <a:t>level.</a:t>
            </a: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endParaRPr lang="en-GB" sz="1600" dirty="0">
              <a:solidFill>
                <a:srgbClr val="00FFFF"/>
              </a:solidFill>
            </a:endParaRP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 smtClean="0">
                <a:solidFill>
                  <a:srgbClr val="00FFFF"/>
                </a:solidFill>
              </a:rPr>
              <a:t>Extra-terrestrial neutrinos from </a:t>
            </a:r>
            <a:r>
              <a:rPr lang="en-GB" sz="1600" dirty="0" err="1" smtClean="0">
                <a:solidFill>
                  <a:srgbClr val="00FFFF"/>
                </a:solidFill>
              </a:rPr>
              <a:t>IceCube</a:t>
            </a:r>
            <a:r>
              <a:rPr lang="en-GB" sz="1600" dirty="0" smtClean="0">
                <a:solidFill>
                  <a:srgbClr val="00FFFF"/>
                </a:solidFill>
              </a:rPr>
              <a:t> are one of the most sensitive tool to test fundamental physics, such as Lorentz violation.</a:t>
            </a:r>
            <a:endParaRPr lang="en-GB" sz="1600" dirty="0">
              <a:solidFill>
                <a:srgbClr val="00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5814605"/>
            <a:ext cx="9144000" cy="869447"/>
          </a:xfrm>
          <a:prstGeom prst="rect">
            <a:avLst/>
          </a:prstGeom>
          <a:solidFill>
            <a:srgbClr val="0000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1400" tIns="45702" rIns="91400" bIns="45702" anchor="ctr">
            <a:prstTxWarp prst="textNoShape">
              <a:avLst/>
            </a:prstTxWarp>
          </a:bodyPr>
          <a:lstStyle/>
          <a:p>
            <a:pPr algn="ctr" defTabSz="914130"/>
            <a:r>
              <a:rPr lang="en-US" sz="3600" b="1" dirty="0" smtClean="0">
                <a:solidFill>
                  <a:srgbClr val="00FFFF"/>
                </a:solidFill>
              </a:rPr>
              <a:t>Thank you for your attention!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8565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1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1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1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1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1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8" grpId="3" animBg="1"/>
      <p:bldP spid="8" grpId="4" animBg="1"/>
      <p:bldP spid="8" grpId="5" animBg="1"/>
      <p:bldP spid="8" grpId="6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2874211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algn="ctr" defTabSz="914225"/>
            <a:r>
              <a:rPr lang="en-US" sz="4000" b="1" dirty="0" smtClean="0">
                <a:solidFill>
                  <a:srgbClr val="000090"/>
                </a:solidFill>
              </a:rPr>
              <a:t>backup  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34262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 smtClean="0">
                <a:solidFill>
                  <a:srgbClr val="000090"/>
                </a:solidFill>
              </a:rPr>
              <a:t>2. Comment: Is there preferred frame? 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282873" y="1214027"/>
            <a:ext cx="8459785" cy="206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As we see, all observers are related with observer’s Lorentz transformation, so there is no special “preferred” frame (all observer’s are consistent)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But there is a frame where universe looks isotropic even with a Lorentz violating vector field. You may call that is the “preferred frame”, and people often speculate the frame where CMB looks isotropic is such a frame (called “CMB frame”).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However, we are not on CMB frame (e.g., dipole term of WMAP is nonzero), so </a:t>
            </a:r>
            <a:r>
              <a:rPr lang="en-GB" sz="1600" dirty="0" smtClean="0">
                <a:solidFill>
                  <a:srgbClr val="000000"/>
                </a:solidFill>
              </a:rPr>
              <a:t>we </a:t>
            </a:r>
            <a:r>
              <a:rPr lang="en-GB" sz="1600" dirty="0">
                <a:solidFill>
                  <a:srgbClr val="000000"/>
                </a:solidFill>
              </a:rPr>
              <a:t>expect anisotropy by lab experiments even CMB frame is the preferred frame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74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61584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5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 err="1" smtClean="0">
                <a:solidFill>
                  <a:srgbClr val="000090"/>
                </a:solidFill>
              </a:rPr>
              <a:t>MiniBooNE</a:t>
            </a:r>
            <a:r>
              <a:rPr lang="en-US" sz="2400" dirty="0" smtClean="0">
                <a:solidFill>
                  <a:srgbClr val="000090"/>
                </a:solidFill>
              </a:rPr>
              <a:t> experiment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01214" y="947503"/>
            <a:ext cx="8488786" cy="16057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is a short-baseline neutrino oscillation </a:t>
            </a:r>
            <a:r>
              <a:rPr lang="en-GB" sz="1600" dirty="0">
                <a:solidFill>
                  <a:srgbClr val="000000"/>
                </a:solidFill>
              </a:rPr>
              <a:t>experimen</a:t>
            </a:r>
            <a:r>
              <a:rPr lang="en-GB" sz="1600" dirty="0" smtClean="0">
                <a:solidFill>
                  <a:srgbClr val="000000"/>
                </a:solidFill>
              </a:rPr>
              <a:t>t at </a:t>
            </a:r>
            <a:r>
              <a:rPr lang="en-GB" sz="1600" dirty="0" err="1" smtClean="0">
                <a:solidFill>
                  <a:srgbClr val="000000"/>
                </a:solidFill>
              </a:rPr>
              <a:t>Fermilab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Neutrino mode analysis: </a:t>
            </a: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saw the 3.0</a:t>
            </a:r>
            <a:r>
              <a:rPr lang="en-GB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at </a:t>
            </a:r>
            <a:r>
              <a:rPr lang="en-GB" sz="1600" dirty="0" smtClean="0">
                <a:solidFill>
                  <a:srgbClr val="FF0000"/>
                </a:solidFill>
              </a:rPr>
              <a:t>low energy region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/>
              <a:t>Antineutrino mode analysis: </a:t>
            </a:r>
            <a:r>
              <a:rPr lang="en-GB" sz="1600" dirty="0" err="1" smtClean="0"/>
              <a:t>MiniBooNE</a:t>
            </a:r>
            <a:r>
              <a:rPr lang="en-GB" sz="1600" dirty="0" smtClean="0"/>
              <a:t> saw the </a:t>
            </a:r>
            <a:r>
              <a:rPr lang="en-GB" sz="1600" dirty="0" smtClean="0">
                <a:solidFill>
                  <a:srgbClr val="000000"/>
                </a:solidFill>
              </a:rPr>
              <a:t>1.4</a:t>
            </a:r>
            <a:r>
              <a:rPr lang="en-GB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Arial"/>
              </a:rPr>
              <a:t> </a:t>
            </a:r>
            <a:r>
              <a:rPr lang="en-GB" sz="1600" dirty="0" smtClean="0"/>
              <a:t>excess at </a:t>
            </a:r>
            <a:r>
              <a:rPr lang="en-GB" sz="1600" dirty="0" smtClean="0">
                <a:solidFill>
                  <a:srgbClr val="FF0000"/>
                </a:solidFill>
              </a:rPr>
              <a:t>low and high energy region</a:t>
            </a:r>
          </a:p>
        </p:txBody>
      </p:sp>
      <p:graphicFrame>
        <p:nvGraphicFramePr>
          <p:cNvPr id="61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9976560"/>
              </p:ext>
            </p:extLst>
          </p:nvPr>
        </p:nvGraphicFramePr>
        <p:xfrm>
          <a:off x="2430200" y="1188120"/>
          <a:ext cx="36449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7274" name="Equation" r:id="rId3" imgW="3556000" imgH="977900" progId="Equation.3">
                  <p:embed/>
                </p:oleObj>
              </mc:Choice>
              <mc:Fallback>
                <p:oleObj name="Equation" r:id="rId3" imgW="3556000" imgH="977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200" y="1188120"/>
                        <a:ext cx="3644900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Group 25"/>
          <p:cNvGrpSpPr/>
          <p:nvPr/>
        </p:nvGrpSpPr>
        <p:grpSpPr>
          <a:xfrm>
            <a:off x="0" y="2693752"/>
            <a:ext cx="4559300" cy="2907494"/>
            <a:chOff x="4197352" y="2401900"/>
            <a:chExt cx="4559300" cy="290749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97352" y="2574930"/>
              <a:ext cx="4559300" cy="2692400"/>
            </a:xfrm>
            <a:prstGeom prst="rect">
              <a:avLst/>
            </a:prstGeom>
          </p:spPr>
        </p:pic>
        <p:sp>
          <p:nvSpPr>
            <p:cNvPr id="31" name="Rectangle 12"/>
            <p:cNvSpPr>
              <a:spLocks noChangeArrowheads="1"/>
            </p:cNvSpPr>
            <p:nvPr/>
          </p:nvSpPr>
          <p:spPr bwMode="auto">
            <a:xfrm>
              <a:off x="4346952" y="2401900"/>
              <a:ext cx="2409448" cy="318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 hangingPunct="0">
                <a:lnSpc>
                  <a:spcPct val="111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8000"/>
                  </a:solidFill>
                </a:rPr>
                <a:t>MiniBooNE low E </a:t>
              </a:r>
              <a:r>
                <a:rPr lang="en-GB" sz="1400" dirty="0">
                  <a:solidFill>
                    <a:srgbClr val="008000"/>
                  </a:solidFill>
                  <a:latin typeface="Symbol" pitchFamily="18" charset="2"/>
                </a:rPr>
                <a:t>n</a:t>
              </a:r>
              <a:r>
                <a:rPr lang="en-GB" sz="1400" baseline="-25000" dirty="0">
                  <a:solidFill>
                    <a:srgbClr val="008000"/>
                  </a:solidFill>
                </a:rPr>
                <a:t>e</a:t>
              </a:r>
              <a:r>
                <a:rPr lang="en-GB" sz="1400" dirty="0">
                  <a:solidFill>
                    <a:srgbClr val="008000"/>
                  </a:solidFill>
                </a:rPr>
                <a:t> excess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5400000">
              <a:off x="4383485" y="4229497"/>
              <a:ext cx="2158206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061707" y="2876034"/>
              <a:ext cx="8643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475MeV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0800000">
              <a:off x="5016500" y="4991100"/>
              <a:ext cx="9398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4401307" y="4996934"/>
              <a:ext cx="22493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low energy     high energy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572000" y="2695419"/>
            <a:ext cx="4572000" cy="3059894"/>
            <a:chOff x="4178300" y="2262200"/>
            <a:chExt cx="4572000" cy="3059894"/>
          </a:xfrm>
        </p:grpSpPr>
        <p:pic>
          <p:nvPicPr>
            <p:cNvPr id="37" name="Picture 5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78300" y="2362046"/>
              <a:ext cx="4572000" cy="27433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8" name="Rectangle 12"/>
            <p:cNvSpPr>
              <a:spLocks noChangeArrowheads="1"/>
            </p:cNvSpPr>
            <p:nvPr/>
          </p:nvSpPr>
          <p:spPr bwMode="auto">
            <a:xfrm>
              <a:off x="4346952" y="2262200"/>
              <a:ext cx="2409448" cy="318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 hangingPunct="0">
                <a:lnSpc>
                  <a:spcPct val="111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>
                  <a:solidFill>
                    <a:srgbClr val="008000"/>
                  </a:solidFill>
                </a:rPr>
                <a:t>MiniBooNE</a:t>
              </a:r>
              <a:r>
                <a:rPr lang="en-GB" sz="1400" dirty="0">
                  <a:solidFill>
                    <a:srgbClr val="008000"/>
                  </a:solidFill>
                </a:rPr>
                <a:t> </a:t>
              </a:r>
              <a:r>
                <a:rPr lang="en-GB" sz="1400" dirty="0" smtClean="0">
                  <a:solidFill>
                    <a:srgbClr val="008000"/>
                  </a:solidFill>
                </a:rPr>
                <a:t>anti</a:t>
              </a:r>
              <a:r>
                <a:rPr lang="en-GB" sz="1400" dirty="0">
                  <a:solidFill>
                    <a:srgbClr val="008000"/>
                  </a:solidFill>
                </a:rPr>
                <a:t>-</a:t>
              </a:r>
              <a:r>
                <a:rPr lang="en-GB" sz="1400" dirty="0" smtClean="0">
                  <a:solidFill>
                    <a:srgbClr val="008000"/>
                  </a:solidFill>
                  <a:latin typeface="Symbol" pitchFamily="18" charset="2"/>
                </a:rPr>
                <a:t>n</a:t>
              </a:r>
              <a:r>
                <a:rPr lang="en-GB" sz="1400" baseline="-25000" dirty="0" smtClean="0">
                  <a:solidFill>
                    <a:srgbClr val="008000"/>
                  </a:solidFill>
                </a:rPr>
                <a:t>e</a:t>
              </a:r>
              <a:r>
                <a:rPr lang="en-GB" sz="1400" dirty="0" smtClean="0">
                  <a:solidFill>
                    <a:srgbClr val="008000"/>
                  </a:solidFill>
                </a:rPr>
                <a:t> </a:t>
              </a:r>
              <a:r>
                <a:rPr lang="en-GB" sz="1400" dirty="0">
                  <a:solidFill>
                    <a:srgbClr val="008000"/>
                  </a:solidFill>
                </a:rPr>
                <a:t>excess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 rot="5400000">
              <a:off x="4383485" y="4242197"/>
              <a:ext cx="2158206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5061707" y="2888734"/>
              <a:ext cx="8643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475MeV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10800000">
              <a:off x="5016500" y="4991100"/>
              <a:ext cx="9398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4401307" y="5009634"/>
              <a:ext cx="22493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low energy     high energy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6886184" y="0"/>
            <a:ext cx="2257816" cy="67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MiniBooNE </a:t>
            </a:r>
            <a:r>
              <a:rPr lang="en-GB" sz="1400" dirty="0">
                <a:solidFill>
                  <a:srgbClr val="000090"/>
                </a:solidFill>
              </a:rPr>
              <a:t>collaboration,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PRL102</a:t>
            </a:r>
            <a:r>
              <a:rPr lang="en-GB" sz="1400" dirty="0">
                <a:solidFill>
                  <a:srgbClr val="000090"/>
                </a:solidFill>
              </a:rPr>
              <a:t>(</a:t>
            </a:r>
            <a:r>
              <a:rPr lang="en-GB" sz="1400" dirty="0" smtClean="0">
                <a:solidFill>
                  <a:srgbClr val="000090"/>
                </a:solidFill>
              </a:rPr>
              <a:t>2009)101802, 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>
                <a:solidFill>
                  <a:srgbClr val="000090"/>
                </a:solidFill>
              </a:rPr>
              <a:t>PRL105(2010)</a:t>
            </a:r>
            <a:r>
              <a:rPr lang="en-GB" sz="1400" dirty="0" smtClean="0">
                <a:solidFill>
                  <a:srgbClr val="000090"/>
                </a:solidFill>
              </a:rPr>
              <a:t>181801</a:t>
            </a:r>
            <a:endParaRPr lang="en-GB" sz="1400" dirty="0">
              <a:solidFill>
                <a:srgbClr val="00009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498850" y="3289300"/>
            <a:ext cx="776898" cy="920749"/>
            <a:chOff x="3498850" y="3289300"/>
            <a:chExt cx="776898" cy="920749"/>
          </a:xfrm>
        </p:grpSpPr>
        <p:sp>
          <p:nvSpPr>
            <p:cNvPr id="11" name="Right Brace 10"/>
            <p:cNvSpPr/>
            <p:nvPr/>
          </p:nvSpPr>
          <p:spPr>
            <a:xfrm>
              <a:off x="3498850" y="3289300"/>
              <a:ext cx="114300" cy="368300"/>
            </a:xfrm>
            <a:prstGeom prst="rightBrace">
              <a:avLst/>
            </a:prstGeom>
            <a:ln>
              <a:solidFill>
                <a:srgbClr val="00009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ight Brace 53"/>
            <p:cNvSpPr/>
            <p:nvPr/>
          </p:nvSpPr>
          <p:spPr>
            <a:xfrm>
              <a:off x="3498850" y="3767666"/>
              <a:ext cx="114300" cy="442383"/>
            </a:xfrm>
            <a:prstGeom prst="rightBrac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569455" y="3313936"/>
              <a:ext cx="70629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solidFill>
                    <a:srgbClr val="000090"/>
                  </a:solidFill>
                </a:rPr>
                <a:t>intrinsic</a:t>
              </a:r>
              <a:endParaRPr lang="en-US" sz="1200" dirty="0">
                <a:solidFill>
                  <a:srgbClr val="000090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563105" y="3821936"/>
              <a:ext cx="57787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err="1" smtClean="0">
                  <a:solidFill>
                    <a:srgbClr val="FF0000"/>
                  </a:solidFill>
                </a:rPr>
                <a:t>misID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7921474" y="3270943"/>
            <a:ext cx="756989" cy="738027"/>
            <a:chOff x="3484895" y="3313936"/>
            <a:chExt cx="756989" cy="738027"/>
          </a:xfrm>
        </p:grpSpPr>
        <p:sp>
          <p:nvSpPr>
            <p:cNvPr id="60" name="Right Brace 59"/>
            <p:cNvSpPr/>
            <p:nvPr/>
          </p:nvSpPr>
          <p:spPr>
            <a:xfrm>
              <a:off x="3486151" y="3318931"/>
              <a:ext cx="114300" cy="305462"/>
            </a:xfrm>
            <a:prstGeom prst="rightBrace">
              <a:avLst/>
            </a:prstGeom>
            <a:ln>
              <a:solidFill>
                <a:srgbClr val="00009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ight Brace 61"/>
            <p:cNvSpPr/>
            <p:nvPr/>
          </p:nvSpPr>
          <p:spPr>
            <a:xfrm>
              <a:off x="3484895" y="3673742"/>
              <a:ext cx="114300" cy="378221"/>
            </a:xfrm>
            <a:prstGeom prst="rightBrac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535591" y="3313936"/>
              <a:ext cx="70629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solidFill>
                    <a:srgbClr val="000090"/>
                  </a:solidFill>
                </a:rPr>
                <a:t>intrinsic</a:t>
              </a:r>
              <a:endParaRPr lang="en-US" sz="1200" dirty="0">
                <a:solidFill>
                  <a:srgbClr val="000090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537707" y="3699179"/>
              <a:ext cx="57787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err="1" smtClean="0">
                  <a:solidFill>
                    <a:srgbClr val="FF0000"/>
                  </a:solidFill>
                </a:rPr>
                <a:t>misID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6" name="Rectangle 29"/>
          <p:cNvSpPr>
            <a:spLocks noChangeArrowheads="1"/>
          </p:cNvSpPr>
          <p:nvPr/>
        </p:nvSpPr>
        <p:spPr bwMode="auto">
          <a:xfrm>
            <a:off x="1435033" y="5976447"/>
            <a:ext cx="6073754" cy="58459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square" lIns="91252" tIns="45628" rIns="91252" bIns="45628">
            <a:prstTxWarp prst="textNoShape">
              <a:avLst/>
            </a:prstTxWarp>
            <a:spAutoFit/>
          </a:bodyPr>
          <a:lstStyle/>
          <a:p>
            <a:pPr defTabSz="45563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/>
              <a:t>Intrinsic background errors are constraint from </a:t>
            </a:r>
            <a:r>
              <a:rPr lang="en-US" sz="1600" dirty="0" err="1" smtClean="0"/>
              <a:t>MiniBooNE</a:t>
            </a:r>
            <a:r>
              <a:rPr lang="en-US" sz="1600" dirty="0" smtClean="0"/>
              <a:t> data</a:t>
            </a:r>
          </a:p>
          <a:p>
            <a:pPr defTabSz="45563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/>
              <a:t>Data driven corrections are applied to </a:t>
            </a:r>
            <a:r>
              <a:rPr lang="en-US" sz="1600" dirty="0" err="1" smtClean="0"/>
              <a:t>MisID</a:t>
            </a:r>
            <a:r>
              <a:rPr lang="en-US" sz="1600" dirty="0" smtClean="0"/>
              <a:t> backgrounds</a:t>
            </a:r>
          </a:p>
        </p:txBody>
      </p:sp>
    </p:spTree>
    <p:extLst>
      <p:ext uri="{BB962C8B-B14F-4D97-AF65-F5344CB8AC3E}">
        <p14:creationId xmlns:p14="http://schemas.microsoft.com/office/powerpoint/2010/main" val="174121060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0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5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 err="1" smtClean="0">
                <a:solidFill>
                  <a:srgbClr val="000090"/>
                </a:solidFill>
              </a:rPr>
              <a:t>MiniBooNE</a:t>
            </a:r>
            <a:r>
              <a:rPr lang="en-US" sz="2400" dirty="0" smtClean="0">
                <a:solidFill>
                  <a:srgbClr val="000090"/>
                </a:solidFill>
              </a:rPr>
              <a:t> experiment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401214" y="947503"/>
            <a:ext cx="8488786" cy="160577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is a short-baseline neutrino oscillation </a:t>
            </a:r>
            <a:r>
              <a:rPr lang="en-GB" sz="1600" dirty="0">
                <a:solidFill>
                  <a:srgbClr val="000000"/>
                </a:solidFill>
              </a:rPr>
              <a:t>experimen</a:t>
            </a:r>
            <a:r>
              <a:rPr lang="en-GB" sz="1600" dirty="0" smtClean="0">
                <a:solidFill>
                  <a:srgbClr val="000000"/>
                </a:solidFill>
              </a:rPr>
              <a:t>t at </a:t>
            </a:r>
            <a:r>
              <a:rPr lang="en-GB" sz="1600" dirty="0" err="1" smtClean="0">
                <a:solidFill>
                  <a:srgbClr val="000000"/>
                </a:solidFill>
              </a:rPr>
              <a:t>Fermilab</a:t>
            </a:r>
            <a:r>
              <a:rPr lang="en-GB" sz="1600" dirty="0" smtClean="0">
                <a:solidFill>
                  <a:srgbClr val="000000"/>
                </a:solidFill>
              </a:rPr>
              <a:t>.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 smtClean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Neutrino mode analysis: </a:t>
            </a:r>
            <a:r>
              <a:rPr lang="en-GB" sz="1600" dirty="0" err="1" smtClean="0">
                <a:solidFill>
                  <a:srgbClr val="000000"/>
                </a:solidFill>
              </a:rPr>
              <a:t>MiniBooNE</a:t>
            </a:r>
            <a:r>
              <a:rPr lang="en-GB" sz="1600" dirty="0" smtClean="0">
                <a:solidFill>
                  <a:srgbClr val="000000"/>
                </a:solidFill>
              </a:rPr>
              <a:t> saw the 3.0</a:t>
            </a:r>
            <a:r>
              <a:rPr lang="en-GB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Arial"/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excess at </a:t>
            </a:r>
            <a:r>
              <a:rPr lang="en-GB" sz="1600" dirty="0" smtClean="0">
                <a:solidFill>
                  <a:srgbClr val="FF0000"/>
                </a:solidFill>
              </a:rPr>
              <a:t>low energy region</a:t>
            </a:r>
          </a:p>
          <a:p>
            <a:pPr defTabSz="44896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tabLst>
                <a:tab pos="723806" algn="l"/>
                <a:tab pos="1446172" algn="l"/>
                <a:tab pos="2169977" algn="l"/>
                <a:tab pos="2893782" algn="l"/>
                <a:tab pos="3616149" algn="l"/>
                <a:tab pos="4339953" algn="l"/>
                <a:tab pos="5063759" algn="l"/>
              </a:tabLst>
            </a:pPr>
            <a:r>
              <a:rPr lang="en-GB" sz="1600" dirty="0" smtClean="0"/>
              <a:t>Antineutrino mode analysis: </a:t>
            </a:r>
            <a:r>
              <a:rPr lang="en-GB" sz="1600" dirty="0" err="1" smtClean="0"/>
              <a:t>MiniBooNE</a:t>
            </a:r>
            <a:r>
              <a:rPr lang="en-GB" sz="1600" dirty="0" smtClean="0"/>
              <a:t> saw the </a:t>
            </a:r>
            <a:r>
              <a:rPr lang="en-GB" sz="1600" dirty="0" smtClean="0">
                <a:solidFill>
                  <a:srgbClr val="000000"/>
                </a:solidFill>
              </a:rPr>
              <a:t>1.4</a:t>
            </a:r>
            <a:r>
              <a:rPr lang="en-GB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cs typeface="Arial"/>
              </a:rPr>
              <a:t> </a:t>
            </a:r>
            <a:r>
              <a:rPr lang="en-GB" sz="1600" dirty="0" smtClean="0"/>
              <a:t>excess at </a:t>
            </a:r>
            <a:r>
              <a:rPr lang="en-GB" sz="1600" dirty="0" smtClean="0">
                <a:solidFill>
                  <a:srgbClr val="FF0000"/>
                </a:solidFill>
              </a:rPr>
              <a:t>low and high energy region</a:t>
            </a:r>
          </a:p>
        </p:txBody>
      </p:sp>
      <p:graphicFrame>
        <p:nvGraphicFramePr>
          <p:cNvPr id="61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9807880"/>
              </p:ext>
            </p:extLst>
          </p:nvPr>
        </p:nvGraphicFramePr>
        <p:xfrm>
          <a:off x="2430200" y="1188120"/>
          <a:ext cx="3644900" cy="90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8298" name="Equation" r:id="rId3" imgW="3556000" imgH="977900" progId="Equation.3">
                  <p:embed/>
                </p:oleObj>
              </mc:Choice>
              <mc:Fallback>
                <p:oleObj name="Equation" r:id="rId3" imgW="3556000" imgH="977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0200" y="1188120"/>
                        <a:ext cx="3644900" cy="908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Group 25"/>
          <p:cNvGrpSpPr/>
          <p:nvPr/>
        </p:nvGrpSpPr>
        <p:grpSpPr>
          <a:xfrm>
            <a:off x="0" y="2693752"/>
            <a:ext cx="4559300" cy="2907494"/>
            <a:chOff x="4197352" y="2401900"/>
            <a:chExt cx="4559300" cy="290749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97352" y="2574930"/>
              <a:ext cx="4559300" cy="2692400"/>
            </a:xfrm>
            <a:prstGeom prst="rect">
              <a:avLst/>
            </a:prstGeom>
          </p:spPr>
        </p:pic>
        <p:sp>
          <p:nvSpPr>
            <p:cNvPr id="31" name="Rectangle 12"/>
            <p:cNvSpPr>
              <a:spLocks noChangeArrowheads="1"/>
            </p:cNvSpPr>
            <p:nvPr/>
          </p:nvSpPr>
          <p:spPr bwMode="auto">
            <a:xfrm>
              <a:off x="4346952" y="2401900"/>
              <a:ext cx="2409448" cy="318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 hangingPunct="0">
                <a:lnSpc>
                  <a:spcPct val="111000"/>
                </a:lnSpc>
                <a:buClr>
                  <a:srgbClr val="000000"/>
                </a:buClr>
                <a:buSzPct val="45000"/>
              </a:pPr>
              <a:r>
                <a:rPr lang="en-GB" sz="1400" dirty="0">
                  <a:solidFill>
                    <a:srgbClr val="008000"/>
                  </a:solidFill>
                </a:rPr>
                <a:t>MiniBooNE low E </a:t>
              </a:r>
              <a:r>
                <a:rPr lang="en-GB" sz="1400" dirty="0">
                  <a:solidFill>
                    <a:srgbClr val="008000"/>
                  </a:solidFill>
                  <a:latin typeface="Symbol" pitchFamily="18" charset="2"/>
                </a:rPr>
                <a:t>n</a:t>
              </a:r>
              <a:r>
                <a:rPr lang="en-GB" sz="1400" baseline="-25000" dirty="0">
                  <a:solidFill>
                    <a:srgbClr val="008000"/>
                  </a:solidFill>
                </a:rPr>
                <a:t>e</a:t>
              </a:r>
              <a:r>
                <a:rPr lang="en-GB" sz="1400" dirty="0">
                  <a:solidFill>
                    <a:srgbClr val="008000"/>
                  </a:solidFill>
                </a:rPr>
                <a:t> excess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5400000">
              <a:off x="4383485" y="4229497"/>
              <a:ext cx="2158206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061707" y="2876034"/>
              <a:ext cx="8643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475MeV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0800000">
              <a:off x="5016500" y="4991100"/>
              <a:ext cx="9398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4401307" y="4996934"/>
              <a:ext cx="22493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low energy     high energy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572000" y="2695419"/>
            <a:ext cx="4572000" cy="3059894"/>
            <a:chOff x="4178300" y="2262200"/>
            <a:chExt cx="4572000" cy="3059894"/>
          </a:xfrm>
        </p:grpSpPr>
        <p:pic>
          <p:nvPicPr>
            <p:cNvPr id="37" name="Picture 5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78300" y="2362046"/>
              <a:ext cx="4572000" cy="274335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8" name="Rectangle 12"/>
            <p:cNvSpPr>
              <a:spLocks noChangeArrowheads="1"/>
            </p:cNvSpPr>
            <p:nvPr/>
          </p:nvSpPr>
          <p:spPr bwMode="auto">
            <a:xfrm>
              <a:off x="4346952" y="2262200"/>
              <a:ext cx="2409448" cy="318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36" tIns="41469" rIns="82936" bIns="41469">
              <a:spAutoFit/>
            </a:bodyPr>
            <a:lstStyle/>
            <a:p>
              <a:pPr defTabSz="829280" hangingPunct="0">
                <a:lnSpc>
                  <a:spcPct val="111000"/>
                </a:lnSpc>
                <a:buClr>
                  <a:srgbClr val="000000"/>
                </a:buClr>
                <a:buSzPct val="45000"/>
              </a:pPr>
              <a:r>
                <a:rPr lang="en-GB" sz="1400" dirty="0" smtClean="0">
                  <a:solidFill>
                    <a:srgbClr val="008000"/>
                  </a:solidFill>
                </a:rPr>
                <a:t>MiniBooNE</a:t>
              </a:r>
              <a:r>
                <a:rPr lang="en-GB" sz="1400" dirty="0">
                  <a:solidFill>
                    <a:srgbClr val="008000"/>
                  </a:solidFill>
                </a:rPr>
                <a:t> </a:t>
              </a:r>
              <a:r>
                <a:rPr lang="en-GB" sz="1400" dirty="0" smtClean="0">
                  <a:solidFill>
                    <a:srgbClr val="008000"/>
                  </a:solidFill>
                </a:rPr>
                <a:t>anti</a:t>
              </a:r>
              <a:r>
                <a:rPr lang="en-GB" sz="1400" dirty="0">
                  <a:solidFill>
                    <a:srgbClr val="008000"/>
                  </a:solidFill>
                </a:rPr>
                <a:t>-</a:t>
              </a:r>
              <a:r>
                <a:rPr lang="en-GB" sz="1400" dirty="0" smtClean="0">
                  <a:solidFill>
                    <a:srgbClr val="008000"/>
                  </a:solidFill>
                  <a:latin typeface="Symbol" pitchFamily="18" charset="2"/>
                </a:rPr>
                <a:t>n</a:t>
              </a:r>
              <a:r>
                <a:rPr lang="en-GB" sz="1400" baseline="-25000" dirty="0" smtClean="0">
                  <a:solidFill>
                    <a:srgbClr val="008000"/>
                  </a:solidFill>
                </a:rPr>
                <a:t>e</a:t>
              </a:r>
              <a:r>
                <a:rPr lang="en-GB" sz="1400" dirty="0" smtClean="0">
                  <a:solidFill>
                    <a:srgbClr val="008000"/>
                  </a:solidFill>
                </a:rPr>
                <a:t> </a:t>
              </a:r>
              <a:r>
                <a:rPr lang="en-GB" sz="1400" dirty="0">
                  <a:solidFill>
                    <a:srgbClr val="008000"/>
                  </a:solidFill>
                </a:rPr>
                <a:t>excess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 rot="5400000">
              <a:off x="4383485" y="4242197"/>
              <a:ext cx="2158206" cy="1588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/>
            <p:cNvSpPr/>
            <p:nvPr/>
          </p:nvSpPr>
          <p:spPr>
            <a:xfrm>
              <a:off x="5061707" y="2888734"/>
              <a:ext cx="8643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475MeV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rot="10800000">
              <a:off x="5016500" y="4991100"/>
              <a:ext cx="939800" cy="1588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lg" len="lg"/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4401307" y="5009634"/>
              <a:ext cx="224933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low energy     high energy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7" name="Rectangle 24"/>
          <p:cNvSpPr>
            <a:spLocks noChangeArrowheads="1"/>
          </p:cNvSpPr>
          <p:nvPr/>
        </p:nvSpPr>
        <p:spPr bwMode="auto">
          <a:xfrm>
            <a:off x="6886184" y="0"/>
            <a:ext cx="2257816" cy="67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MiniBooNE </a:t>
            </a:r>
            <a:r>
              <a:rPr lang="en-GB" sz="1400" dirty="0">
                <a:solidFill>
                  <a:srgbClr val="000090"/>
                </a:solidFill>
              </a:rPr>
              <a:t>collaboration,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PRL102</a:t>
            </a:r>
            <a:r>
              <a:rPr lang="en-GB" sz="1400" dirty="0">
                <a:solidFill>
                  <a:srgbClr val="000090"/>
                </a:solidFill>
              </a:rPr>
              <a:t>(</a:t>
            </a:r>
            <a:r>
              <a:rPr lang="en-GB" sz="1400" dirty="0" smtClean="0">
                <a:solidFill>
                  <a:srgbClr val="000090"/>
                </a:solidFill>
              </a:rPr>
              <a:t>2009)101802, 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>
                <a:solidFill>
                  <a:srgbClr val="000090"/>
                </a:solidFill>
              </a:rPr>
              <a:t>PRL105(2010)</a:t>
            </a:r>
            <a:r>
              <a:rPr lang="en-GB" sz="1400" dirty="0" smtClean="0">
                <a:solidFill>
                  <a:srgbClr val="000090"/>
                </a:solidFill>
              </a:rPr>
              <a:t>181801</a:t>
            </a:r>
            <a:endParaRPr lang="en-GB" sz="1400" dirty="0">
              <a:solidFill>
                <a:srgbClr val="000090"/>
              </a:solidFill>
            </a:endParaRPr>
          </a:p>
        </p:txBody>
      </p:sp>
      <p:sp>
        <p:nvSpPr>
          <p:cNvPr id="45" name="Rectangle 3"/>
          <p:cNvSpPr>
            <a:spLocks noChangeArrowheads="1"/>
          </p:cNvSpPr>
          <p:nvPr/>
        </p:nvSpPr>
        <p:spPr bwMode="auto">
          <a:xfrm>
            <a:off x="432605" y="5787661"/>
            <a:ext cx="8247392" cy="89914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82927" tIns="41464" rIns="82927" bIns="41464">
            <a:spAutoFit/>
          </a:bodyPr>
          <a:lstStyle/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 smtClean="0"/>
              <a:t>These excesses are not predicted by neutrino Standard Model (</a:t>
            </a:r>
            <a:r>
              <a:rPr lang="en-GB" sz="1600" dirty="0" err="1" smtClean="0">
                <a:latin typeface="Symbol" charset="2"/>
                <a:cs typeface="Symbol" charset="2"/>
              </a:rPr>
              <a:t>n</a:t>
            </a:r>
            <a:r>
              <a:rPr lang="en-GB" sz="1600" dirty="0" err="1" smtClean="0"/>
              <a:t>SM</a:t>
            </a:r>
            <a:r>
              <a:rPr lang="en-GB" sz="1600" dirty="0" smtClean="0"/>
              <a:t>), therefor it might sterile neutrino or other new physics, such as Lorentz violation</a:t>
            </a: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1600" dirty="0" smtClean="0">
                <a:sym typeface="Wingdings"/>
              </a:rPr>
              <a:t> </a:t>
            </a:r>
            <a:r>
              <a:rPr lang="en-GB" sz="1600" dirty="0" smtClean="0"/>
              <a:t>Oscillation candidate events </a:t>
            </a:r>
            <a:r>
              <a:rPr lang="en-GB" sz="1600" dirty="0"/>
              <a:t>may </a:t>
            </a:r>
            <a:r>
              <a:rPr lang="en-GB" sz="1600" dirty="0" smtClean="0"/>
              <a:t>have </a:t>
            </a:r>
            <a:r>
              <a:rPr lang="en-GB" sz="1600" dirty="0"/>
              <a:t>sidereal time </a:t>
            </a:r>
            <a:r>
              <a:rPr lang="en-GB" sz="1600" dirty="0" smtClean="0"/>
              <a:t>dependence</a:t>
            </a:r>
            <a:r>
              <a:rPr lang="en-GB" sz="1600" dirty="0"/>
              <a:t>!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21333755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82" name="Rectangle 2"/>
          <p:cNvSpPr>
            <a:spLocks noChangeArrowheads="1"/>
          </p:cNvSpPr>
          <p:nvPr/>
        </p:nvSpPr>
        <p:spPr bwMode="auto">
          <a:xfrm>
            <a:off x="311138" y="1023520"/>
            <a:ext cx="8308536" cy="1517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27" tIns="41464" rIns="82927" bIns="41464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GB" sz="1400" dirty="0">
                <a:solidFill>
                  <a:srgbClr val="008000"/>
                </a:solidFill>
              </a:rPr>
              <a:t>Sidereal variation of neutrino oscillation probability for</a:t>
            </a:r>
            <a:r>
              <a:rPr lang="en-GB" sz="1400" dirty="0" smtClean="0">
                <a:solidFill>
                  <a:srgbClr val="008000"/>
                </a:solidFill>
              </a:rPr>
              <a:t> MiniBooNE </a:t>
            </a:r>
            <a:r>
              <a:rPr lang="en-GB" sz="1400" dirty="0">
                <a:solidFill>
                  <a:srgbClr val="008000"/>
                </a:solidFill>
              </a:rPr>
              <a:t>(5 parameters)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</a:pPr>
            <a:endParaRPr lang="en-GB" sz="14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</a:pPr>
            <a:endParaRPr lang="en-GB" sz="14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</a:pPr>
            <a:endParaRPr lang="en-GB" sz="14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</a:pPr>
            <a:endParaRPr lang="en-GB" sz="14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</a:pPr>
            <a:endParaRPr lang="en-GB" sz="1400" dirty="0">
              <a:solidFill>
                <a:srgbClr val="008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GB" sz="1400" dirty="0">
                <a:solidFill>
                  <a:srgbClr val="008000"/>
                </a:solidFill>
              </a:rPr>
              <a:t>Expression of 5 observables (14 SME parameters)</a:t>
            </a:r>
            <a:endParaRPr lang="en-US" sz="1400" dirty="0">
              <a:solidFill>
                <a:srgbClr val="008000"/>
              </a:solidFill>
            </a:endParaRPr>
          </a:p>
        </p:txBody>
      </p:sp>
      <p:graphicFrame>
        <p:nvGraphicFramePr>
          <p:cNvPr id="430083" name="Object 3"/>
          <p:cNvGraphicFramePr>
            <a:graphicFrameLocks noChangeAspect="1"/>
          </p:cNvGraphicFramePr>
          <p:nvPr/>
        </p:nvGraphicFramePr>
        <p:xfrm>
          <a:off x="3591054" y="2638690"/>
          <a:ext cx="66261" cy="259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258" r:id="rId4" imgW="85680" imgH="333360" progId="">
                  <p:embed/>
                </p:oleObj>
              </mc:Choice>
              <mc:Fallback>
                <p:oleObj r:id="rId4" imgW="85680" imgH="333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1054" y="2638690"/>
                        <a:ext cx="66261" cy="2591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084" name="Text Box 4"/>
          <p:cNvSpPr txBox="1">
            <a:spLocks noChangeArrowheads="1"/>
          </p:cNvSpPr>
          <p:nvPr/>
        </p:nvSpPr>
        <p:spPr bwMode="auto">
          <a:xfrm>
            <a:off x="4457700" y="5346796"/>
            <a:ext cx="3479800" cy="60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7841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</a:tabLst>
            </a:pPr>
            <a:r>
              <a:rPr lang="en-GB" sz="1400" dirty="0">
                <a:solidFill>
                  <a:srgbClr val="008000"/>
                </a:solidFill>
              </a:rPr>
              <a:t>coordinate dependent direction vector (depends on the latitude of </a:t>
            </a:r>
            <a:r>
              <a:rPr lang="en-GB" sz="1400" dirty="0" smtClean="0">
                <a:solidFill>
                  <a:srgbClr val="008000"/>
                </a:solidFill>
              </a:rPr>
              <a:t> FNAL, </a:t>
            </a:r>
            <a:r>
              <a:rPr lang="en-GB" sz="1400" dirty="0">
                <a:solidFill>
                  <a:srgbClr val="008000"/>
                </a:solidFill>
              </a:rPr>
              <a:t>location of</a:t>
            </a:r>
            <a:r>
              <a:rPr lang="en-GB" sz="1400" dirty="0" smtClean="0">
                <a:solidFill>
                  <a:srgbClr val="008000"/>
                </a:solidFill>
              </a:rPr>
              <a:t> BNB </a:t>
            </a:r>
            <a:r>
              <a:rPr lang="en-GB" sz="1400" dirty="0">
                <a:solidFill>
                  <a:srgbClr val="008000"/>
                </a:solidFill>
              </a:rPr>
              <a:t>and</a:t>
            </a:r>
            <a:r>
              <a:rPr lang="en-GB" sz="1400" dirty="0" smtClean="0">
                <a:solidFill>
                  <a:srgbClr val="008000"/>
                </a:solidFill>
              </a:rPr>
              <a:t> MiniBooNE </a:t>
            </a:r>
            <a:r>
              <a:rPr lang="en-GB" sz="1400" dirty="0">
                <a:solidFill>
                  <a:srgbClr val="008000"/>
                </a:solidFill>
              </a:rPr>
              <a:t>detector)</a:t>
            </a:r>
          </a:p>
        </p:txBody>
      </p:sp>
      <p:graphicFrame>
        <p:nvGraphicFramePr>
          <p:cNvPr id="43008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8252028"/>
              </p:ext>
            </p:extLst>
          </p:nvPr>
        </p:nvGraphicFramePr>
        <p:xfrm>
          <a:off x="442913" y="5153025"/>
          <a:ext cx="3376612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259" name="Equation" r:id="rId6" imgW="3721100" imgH="1104900" progId="Equation.3">
                  <p:embed/>
                </p:oleObj>
              </mc:Choice>
              <mc:Fallback>
                <p:oleObj name="Equation" r:id="rId6" imgW="3721100" imgH="1104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3" y="5153025"/>
                        <a:ext cx="3376612" cy="1001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08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230531"/>
              </p:ext>
            </p:extLst>
          </p:nvPr>
        </p:nvGraphicFramePr>
        <p:xfrm>
          <a:off x="914400" y="1474788"/>
          <a:ext cx="7272338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260" name="Equation" r:id="rId8" imgW="8013700" imgH="762000" progId="Equation.3">
                  <p:embed/>
                </p:oleObj>
              </mc:Choice>
              <mc:Fallback>
                <p:oleObj name="Equation" r:id="rId8" imgW="8013700" imgH="762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474788"/>
                        <a:ext cx="7272338" cy="690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08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008134"/>
              </p:ext>
            </p:extLst>
          </p:nvPr>
        </p:nvGraphicFramePr>
        <p:xfrm>
          <a:off x="1292225" y="2601913"/>
          <a:ext cx="6600825" cy="233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261" name="Equation" r:id="rId10" imgW="7277100" imgH="2578100" progId="Equation.3">
                  <p:embed/>
                </p:oleObj>
              </mc:Choice>
              <mc:Fallback>
                <p:oleObj name="Equation" r:id="rId10" imgW="7277100" imgH="2578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2225" y="2601913"/>
                        <a:ext cx="6600825" cy="2338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6</a:t>
            </a:r>
            <a:r>
              <a:rPr lang="en-US" sz="2400" dirty="0" smtClean="0">
                <a:solidFill>
                  <a:srgbClr val="000090"/>
                </a:solidFill>
              </a:rPr>
              <a:t>. </a:t>
            </a:r>
            <a:r>
              <a:rPr lang="en-US" sz="2400" dirty="0">
                <a:solidFill>
                  <a:srgbClr val="000090"/>
                </a:solidFill>
              </a:rPr>
              <a:t>Lorentz violation with</a:t>
            </a:r>
            <a:r>
              <a:rPr lang="en-US" sz="2400" dirty="0" smtClean="0">
                <a:solidFill>
                  <a:srgbClr val="000090"/>
                </a:solidFill>
              </a:rPr>
              <a:t> MiniBooNE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7140382" y="1"/>
            <a:ext cx="2003601" cy="5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Mewes</a:t>
            </a:r>
          </a:p>
          <a:p>
            <a:pPr defTabSz="829280"/>
            <a:r>
              <a:rPr lang="en-GB" sz="1400" dirty="0">
                <a:solidFill>
                  <a:srgbClr val="000090"/>
                </a:solidFill>
              </a:rPr>
              <a:t>PRD70(2004)076002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77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11403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083" name="Object 3"/>
          <p:cNvGraphicFramePr>
            <a:graphicFrameLocks noChangeAspect="1"/>
          </p:cNvGraphicFramePr>
          <p:nvPr/>
        </p:nvGraphicFramePr>
        <p:xfrm>
          <a:off x="3591055" y="2638690"/>
          <a:ext cx="66261" cy="259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94209" r:id="rId3" imgW="85680" imgH="333360" progId="">
                  <p:embed/>
                </p:oleObj>
              </mc:Choice>
              <mc:Fallback>
                <p:oleObj r:id="rId3" imgW="85680" imgH="333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1055" y="2638690"/>
                        <a:ext cx="66261" cy="2591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86862" y="1138805"/>
            <a:ext cx="7818666" cy="4023270"/>
          </a:xfrm>
          <a:prstGeom prst="rect">
            <a:avLst/>
          </a:prstGeom>
          <a:noFill/>
        </p:spPr>
        <p:txBody>
          <a:bodyPr wrap="square" lIns="82918" tIns="41460" rIns="82918" bIns="41460" rtlCol="0">
            <a:spAutoFit/>
          </a:bodyPr>
          <a:lstStyle/>
          <a:p>
            <a:r>
              <a:rPr lang="en-US" sz="1600" dirty="0" smtClean="0">
                <a:solidFill>
                  <a:srgbClr val="000090"/>
                </a:solidFill>
                <a:latin typeface="Arial"/>
                <a:cs typeface="Arial"/>
              </a:rPr>
              <a:t>OPERA</a:t>
            </a:r>
            <a:endParaRPr lang="en-US" sz="1600" dirty="0" smtClean="0">
              <a:cs typeface="Arial"/>
            </a:endParaRPr>
          </a:p>
          <a:p>
            <a:endParaRPr lang="en-US" sz="1600" dirty="0">
              <a:cs typeface="Arial"/>
            </a:endParaRPr>
          </a:p>
          <a:p>
            <a:r>
              <a:rPr lang="en-US" sz="1600" dirty="0" smtClean="0">
                <a:cs typeface="Arial"/>
              </a:rPr>
              <a:t>v(neutrino) = c + (</a:t>
            </a:r>
            <a:r>
              <a:rPr lang="en-US" sz="1600" dirty="0" smtClean="0"/>
              <a:t>2.37</a:t>
            </a:r>
            <a:r>
              <a:rPr lang="en-US" sz="1600" dirty="0" smtClean="0">
                <a:latin typeface="Symbol" charset="2"/>
                <a:cs typeface="Symbol" charset="2"/>
              </a:rPr>
              <a:t>±</a:t>
            </a:r>
            <a:r>
              <a:rPr lang="en-US" sz="1600" dirty="0" smtClean="0"/>
              <a:t>0.32) </a:t>
            </a:r>
            <a:r>
              <a:rPr lang="en-US" sz="1600" dirty="0" smtClean="0">
                <a:latin typeface="Symbol" charset="2"/>
                <a:cs typeface="Symbol" charset="2"/>
              </a:rPr>
              <a:t>´ 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-5 </a:t>
            </a:r>
            <a:r>
              <a:rPr lang="en-US" sz="1600" dirty="0" smtClean="0"/>
              <a:t>c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= c + (16</a:t>
            </a:r>
            <a:r>
              <a:rPr lang="en-US" sz="1600" dirty="0" smtClean="0">
                <a:latin typeface="Symbol" charset="2"/>
                <a:cs typeface="Symbol" charset="2"/>
              </a:rPr>
              <a:t>±</a:t>
            </a:r>
            <a:r>
              <a:rPr lang="en-US" sz="1600" dirty="0" smtClean="0">
                <a:latin typeface="+mj-lt"/>
                <a:cs typeface="Symbol" charset="2"/>
              </a:rPr>
              <a:t>2</a:t>
            </a:r>
            <a:r>
              <a:rPr lang="en-US" sz="1600" dirty="0" smtClean="0"/>
              <a:t>)</a:t>
            </a:r>
            <a:r>
              <a:rPr lang="en-US" sz="1600" dirty="0">
                <a:latin typeface="Symbol" charset="2"/>
                <a:cs typeface="Symbol" charset="2"/>
              </a:rPr>
              <a:t> ´ 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3 </a:t>
            </a:r>
            <a:r>
              <a:rPr lang="en-US" sz="1600" dirty="0" smtClean="0"/>
              <a:t>mph</a:t>
            </a:r>
          </a:p>
          <a:p>
            <a:endParaRPr lang="en-US" sz="1600" dirty="0"/>
          </a:p>
          <a:p>
            <a:r>
              <a:rPr lang="en-US" sz="1600" dirty="0" smtClean="0"/>
              <a:t>It is fascinating result, but...</a:t>
            </a:r>
          </a:p>
          <a:p>
            <a:endParaRPr lang="en-US" sz="1600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- time of flight is kinematic test (less sensitive than neutrino oscillations)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- no indication of Lorentz violation from any neutrino oscillation experiments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- superluminal neutrino is unstable (vacuum Cherenkov radiation)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- pion phase space is limited to create such neutrinos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- SN1987A neutrinos provide severe limit to superluminal neutrinos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- etc...</a:t>
            </a:r>
          </a:p>
          <a:p>
            <a:endParaRPr lang="en-US" sz="1600" dirty="0" smtClean="0"/>
          </a:p>
          <a:p>
            <a:r>
              <a:rPr lang="en-US" sz="1600" dirty="0" smtClean="0">
                <a:cs typeface="Arial"/>
              </a:rPr>
              <a:t>It is very difficult to interpret superluminal neutrinos at OPERA by Lorentz violation within field theory approach.</a:t>
            </a:r>
            <a:endParaRPr lang="en-US" sz="1600" dirty="0">
              <a:cs typeface="Arial"/>
            </a:endParaRPr>
          </a:p>
        </p:txBody>
      </p:sp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0" y="0"/>
            <a:ext cx="5931608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defTabSz="457153">
              <a:spcBef>
                <a:spcPct val="0"/>
              </a:spcBef>
              <a:defRPr/>
            </a:pPr>
            <a:r>
              <a:rPr lang="en-US" sz="2400" dirty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8</a:t>
            </a:r>
            <a:r>
              <a:rPr lang="en-US" sz="2400" dirty="0" smtClean="0">
                <a:solidFill>
                  <a:srgbClr val="000090"/>
                </a:solidFill>
                <a:latin typeface="+mj-lt"/>
                <a:ea typeface="+mj-ea"/>
                <a:cs typeface="+mj-cs"/>
              </a:rPr>
              <a:t>. Superluminal neutrinos</a:t>
            </a:r>
            <a:endParaRPr lang="en-US" sz="240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22" name="Rectangle 24"/>
          <p:cNvSpPr>
            <a:spLocks noChangeArrowheads="1"/>
          </p:cNvSpPr>
          <p:nvPr/>
        </p:nvSpPr>
        <p:spPr bwMode="auto">
          <a:xfrm>
            <a:off x="7235482" y="0"/>
            <a:ext cx="1908518" cy="483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OPERA </a:t>
            </a:r>
            <a:r>
              <a:rPr lang="en-GB" sz="1400" dirty="0">
                <a:solidFill>
                  <a:srgbClr val="000090"/>
                </a:solidFill>
              </a:rPr>
              <a:t>collaboration,</a:t>
            </a:r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ArXiv:1109.4897</a:t>
            </a:r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5348042" y="3615875"/>
            <a:ext cx="1528400" cy="28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ArXiv:1109.6630</a:t>
            </a: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auto">
          <a:xfrm>
            <a:off x="6462630" y="3370617"/>
            <a:ext cx="1528400" cy="28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ArXiv:1109.6562</a:t>
            </a:r>
          </a:p>
        </p:txBody>
      </p:sp>
      <p:sp>
        <p:nvSpPr>
          <p:cNvPr id="11" name="Rectangle 24"/>
          <p:cNvSpPr>
            <a:spLocks noChangeArrowheads="1"/>
          </p:cNvSpPr>
          <p:nvPr/>
        </p:nvSpPr>
        <p:spPr bwMode="auto">
          <a:xfrm>
            <a:off x="6529730" y="3856545"/>
            <a:ext cx="1749595" cy="28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400" dirty="0" smtClean="0">
                <a:solidFill>
                  <a:srgbClr val="000090"/>
                </a:solidFill>
              </a:rPr>
              <a:t>PRL58(1987)1490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78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80470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281" name="Picture 25" descr="einste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232" y="4561926"/>
            <a:ext cx="1319456" cy="1717379"/>
          </a:xfrm>
          <a:prstGeom prst="rect">
            <a:avLst/>
          </a:prstGeom>
          <a:noFill/>
        </p:spPr>
      </p:pic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1. Spontaneous Lorentz symmetry </a:t>
            </a:r>
            <a:r>
              <a:rPr lang="en-US" sz="2400" dirty="0" smtClean="0">
                <a:solidFill>
                  <a:srgbClr val="000090"/>
                </a:solidFill>
              </a:rPr>
              <a:t>breaking (SLSB) </a:t>
            </a:r>
            <a:endParaRPr lang="en-US" sz="2400" dirty="0">
              <a:solidFill>
                <a:srgbClr val="000090"/>
              </a:solidFill>
            </a:endParaRPr>
          </a:p>
        </p:txBody>
      </p:sp>
      <p:graphicFrame>
        <p:nvGraphicFramePr>
          <p:cNvPr id="160974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932596"/>
              </p:ext>
            </p:extLst>
          </p:nvPr>
        </p:nvGraphicFramePr>
        <p:xfrm>
          <a:off x="3879078" y="1068674"/>
          <a:ext cx="12223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618" name="Equation" r:id="rId4" imgW="1346200" imgH="406400" progId="Equation.3">
                  <p:embed/>
                </p:oleObj>
              </mc:Choice>
              <mc:Fallback>
                <p:oleObj name="Equation" r:id="rId4" imgW="13462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9078" y="1068674"/>
                        <a:ext cx="12223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974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965645"/>
              </p:ext>
            </p:extLst>
          </p:nvPr>
        </p:nvGraphicFramePr>
        <p:xfrm>
          <a:off x="5150665" y="1132174"/>
          <a:ext cx="714375" cy="19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619" name="Equation" r:id="rId6" imgW="787400" imgH="215900" progId="Equation.3">
                  <p:embed/>
                </p:oleObj>
              </mc:Choice>
              <mc:Fallback>
                <p:oleObj name="Equation" r:id="rId6" imgW="787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0665" y="1132174"/>
                        <a:ext cx="714375" cy="19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>
            <a:off x="4925514" y="3320643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 flipV="1">
            <a:off x="5936658" y="2232345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7" name="Group 19"/>
          <p:cNvGrpSpPr>
            <a:grpSpLocks/>
          </p:cNvGrpSpPr>
          <p:nvPr/>
        </p:nvGrpSpPr>
        <p:grpSpPr bwMode="auto">
          <a:xfrm>
            <a:off x="5294216" y="2875878"/>
            <a:ext cx="1322336" cy="876683"/>
            <a:chOff x="3221" y="1369"/>
            <a:chExt cx="918" cy="609"/>
          </a:xfrm>
        </p:grpSpPr>
        <p:sp>
          <p:nvSpPr>
            <p:cNvPr id="38" name="Freeform 20"/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9" name="Freeform 21"/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1" name="AutoShape 22"/>
          <p:cNvSpPr>
            <a:spLocks noChangeArrowheads="1"/>
          </p:cNvSpPr>
          <p:nvPr/>
        </p:nvSpPr>
        <p:spPr bwMode="auto">
          <a:xfrm>
            <a:off x="6763483" y="1932920"/>
            <a:ext cx="1768877" cy="819102"/>
          </a:xfrm>
          <a:prstGeom prst="roundRect">
            <a:avLst>
              <a:gd name="adj" fmla="val 241"/>
            </a:avLst>
          </a:prstGeom>
          <a:solidFill>
            <a:schemeClr val="accent3">
              <a:lumMod val="40000"/>
              <a:lumOff val="60000"/>
            </a:schemeClr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4792320" y="1969750"/>
            <a:ext cx="780726" cy="4848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2981" algn="l"/>
              </a:tabLst>
            </a:pPr>
            <a:r>
              <a:rPr lang="en-GB" sz="2200" dirty="0">
                <a:solidFill>
                  <a:srgbClr val="A50021"/>
                </a:solidFill>
              </a:rPr>
              <a:t>SSB</a:t>
            </a:r>
          </a:p>
        </p:txBody>
      </p:sp>
      <p:grpSp>
        <p:nvGrpSpPr>
          <p:cNvPr id="43" name="Group 32"/>
          <p:cNvGrpSpPr>
            <a:grpSpLocks/>
          </p:cNvGrpSpPr>
          <p:nvPr/>
        </p:nvGrpSpPr>
        <p:grpSpPr bwMode="auto">
          <a:xfrm>
            <a:off x="5819982" y="3221318"/>
            <a:ext cx="227592" cy="165547"/>
            <a:chOff x="3887" y="1891"/>
            <a:chExt cx="158" cy="115"/>
          </a:xfrm>
        </p:grpSpPr>
        <p:sp>
          <p:nvSpPr>
            <p:cNvPr id="44" name="Oval 33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7073176" y="3038518"/>
            <a:ext cx="303935" cy="4848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6798853" y="1808300"/>
            <a:ext cx="303935" cy="4698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6749971" y="1928048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0" name="Text Box 39"/>
          <p:cNvSpPr txBox="1">
            <a:spLocks noChangeArrowheads="1"/>
          </p:cNvSpPr>
          <p:nvPr/>
        </p:nvSpPr>
        <p:spPr bwMode="auto">
          <a:xfrm>
            <a:off x="176074" y="1635004"/>
            <a:ext cx="4567651" cy="46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e.g.) SSB of scalar field in Standard Model (SM)</a:t>
            </a: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 - If the scalar field has Mexican hat potential</a:t>
            </a:r>
          </a:p>
        </p:txBody>
      </p: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2102185" y="4508272"/>
            <a:ext cx="2039590" cy="63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475" tIns="41239" rIns="82475" bIns="41239">
            <a:spAutoFit/>
          </a:bodyPr>
          <a:lstStyle/>
          <a:p>
            <a:pPr defTabSz="824818"/>
            <a:r>
              <a:rPr lang="en-GB" dirty="0">
                <a:solidFill>
                  <a:srgbClr val="FF0000"/>
                </a:solidFill>
              </a:rPr>
              <a:t>Particle acquires mass term!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3476" y="1073833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vacuum </a:t>
            </a:r>
            <a:r>
              <a:rPr lang="en-GB" sz="1600" dirty="0">
                <a:solidFill>
                  <a:srgbClr val="000090"/>
                </a:solidFill>
              </a:rPr>
              <a:t>Lagrangian for fermion</a:t>
            </a:r>
          </a:p>
        </p:txBody>
      </p:sp>
      <p:graphicFrame>
        <p:nvGraphicFramePr>
          <p:cNvPr id="5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609098"/>
              </p:ext>
            </p:extLst>
          </p:nvPr>
        </p:nvGraphicFramePr>
        <p:xfrm>
          <a:off x="346075" y="2127989"/>
          <a:ext cx="409257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620" name="Equation" r:id="rId8" imgW="4508500" imgH="723900" progId="Equation.3">
                  <p:embed/>
                </p:oleObj>
              </mc:Choice>
              <mc:Fallback>
                <p:oleObj name="Equation" r:id="rId8" imgW="4508500" imgH="723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5" y="2127989"/>
                        <a:ext cx="4092575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3760081"/>
              </p:ext>
            </p:extLst>
          </p:nvPr>
        </p:nvGraphicFramePr>
        <p:xfrm>
          <a:off x="1420813" y="2835275"/>
          <a:ext cx="1625600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621" name="Equation" r:id="rId10" imgW="1790700" imgH="406400" progId="Equation.3">
                  <p:embed/>
                </p:oleObj>
              </mc:Choice>
              <mc:Fallback>
                <p:oleObj name="Equation" r:id="rId10" imgW="17907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2835275"/>
                        <a:ext cx="1625600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708526" y="989263"/>
            <a:ext cx="6430211" cy="5080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5718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6425E-6 -7.56303E-7 C 0.0052 0.00063 0.01056 -0.00042 0.01544 0.0021 C 0.01718 0.00294 0.01702 0.00651 0.01718 0.00903 C 0.01812 0.01954 0.01796 0.03046 0.01875 0.04097 C 0.01907 0.04412 0.01907 0.04769 0.02048 0.05021 C 0.02159 0.0521 0.02411 0.05147 0.02568 0.05252 C 0.02742 0.05378 0.02884 0.05588 0.03073 0.05693 C 0.03403 0.05882 0.04112 0.06156 0.04112 0.06156 " pathEditMode="relative" ptsTypes="fffffffA">
                                      <p:cBhvr>
                                        <p:cTn id="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0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7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281" name="Picture 25" descr="einste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232" y="4561926"/>
            <a:ext cx="1319456" cy="1717379"/>
          </a:xfrm>
          <a:prstGeom prst="rect">
            <a:avLst/>
          </a:prstGeom>
          <a:noFill/>
        </p:spPr>
      </p:pic>
      <p:sp>
        <p:nvSpPr>
          <p:cNvPr id="54" name="Freeform 9"/>
          <p:cNvSpPr>
            <a:spLocks noChangeArrowheads="1"/>
          </p:cNvSpPr>
          <p:nvPr/>
        </p:nvSpPr>
        <p:spPr bwMode="auto">
          <a:xfrm>
            <a:off x="5285028" y="4446762"/>
            <a:ext cx="1395799" cy="2162199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820" y="0"/>
              </a:cxn>
            </a:cxnLst>
            <a:rect l="0" t="0" r="r" b="b"/>
            <a:pathLst>
              <a:path w="2821" h="5255">
                <a:moveTo>
                  <a:pt x="0" y="26"/>
                </a:moveTo>
                <a:cubicBezTo>
                  <a:pt x="1200" y="5254"/>
                  <a:pt x="2820" y="0"/>
                  <a:pt x="2820" y="0"/>
                </a:cubicBezTo>
              </a:path>
            </a:pathLst>
          </a:custGeom>
          <a:noFill/>
          <a:ln w="36720">
            <a:solidFill>
              <a:schemeClr val="tx1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52261" name="Text Box 5"/>
          <p:cNvSpPr txBox="1">
            <a:spLocks noChangeArrowheads="1"/>
          </p:cNvSpPr>
          <p:nvPr/>
        </p:nvSpPr>
        <p:spPr bwMode="auto">
          <a:xfrm>
            <a:off x="7059666" y="5119028"/>
            <a:ext cx="447981" cy="47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23" tIns="40811" rIns="81623" bIns="40811">
            <a:spAutoFit/>
          </a:bodyPr>
          <a:lstStyle/>
          <a:p>
            <a:pPr hangingPunct="0">
              <a:lnSpc>
                <a:spcPct val="11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200" dirty="0">
                <a:solidFill>
                  <a:srgbClr val="A50021"/>
                </a:solidFill>
              </a:rPr>
              <a:t>a</a:t>
            </a:r>
            <a:r>
              <a:rPr lang="en-GB" sz="2200" baseline="33000" dirty="0">
                <a:solidFill>
                  <a:srgbClr val="A50021"/>
                </a:solidFill>
                <a:latin typeface="Symbol" pitchFamily="18" charset="2"/>
              </a:rPr>
              <a:t>m</a:t>
            </a:r>
          </a:p>
        </p:txBody>
      </p:sp>
      <p:sp>
        <p:nvSpPr>
          <p:cNvPr id="352262" name="Line 6"/>
          <p:cNvSpPr>
            <a:spLocks noChangeShapeType="1"/>
          </p:cNvSpPr>
          <p:nvPr/>
        </p:nvSpPr>
        <p:spPr bwMode="auto">
          <a:xfrm>
            <a:off x="4911950" y="5401179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52263" name="Line 7"/>
          <p:cNvSpPr>
            <a:spLocks noChangeShapeType="1"/>
          </p:cNvSpPr>
          <p:nvPr/>
        </p:nvSpPr>
        <p:spPr bwMode="auto">
          <a:xfrm flipV="1">
            <a:off x="5923146" y="4312881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52267" name="AutoShape 11"/>
          <p:cNvSpPr>
            <a:spLocks noChangeArrowheads="1"/>
          </p:cNvSpPr>
          <p:nvPr/>
        </p:nvSpPr>
        <p:spPr bwMode="auto">
          <a:xfrm>
            <a:off x="6749968" y="4013456"/>
            <a:ext cx="1768877" cy="819102"/>
          </a:xfrm>
          <a:prstGeom prst="roundRect">
            <a:avLst>
              <a:gd name="adj" fmla="val 241"/>
            </a:avLst>
          </a:prstGeom>
          <a:solidFill>
            <a:srgbClr val="D7E4BD"/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sp>
        <p:nvSpPr>
          <p:cNvPr id="352276" name="Text Box 20"/>
          <p:cNvSpPr txBox="1">
            <a:spLocks noChangeArrowheads="1"/>
          </p:cNvSpPr>
          <p:nvPr/>
        </p:nvSpPr>
        <p:spPr bwMode="auto">
          <a:xfrm>
            <a:off x="4692316" y="4045321"/>
            <a:ext cx="939858" cy="4745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23" tIns="40811" rIns="81623" bIns="40811">
            <a:spAutoFit/>
          </a:bodyPr>
          <a:lstStyle/>
          <a:p>
            <a:pPr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6514" algn="l"/>
              </a:tabLst>
            </a:pPr>
            <a:r>
              <a:rPr lang="en-GB" sz="2200" dirty="0" smtClean="0">
                <a:solidFill>
                  <a:srgbClr val="A50021"/>
                </a:solidFill>
              </a:rPr>
              <a:t>SLSB</a:t>
            </a:r>
            <a:endParaRPr lang="en-GB" sz="2200" dirty="0">
              <a:solidFill>
                <a:srgbClr val="A50021"/>
              </a:solidFill>
            </a:endParaRPr>
          </a:p>
        </p:txBody>
      </p:sp>
      <p:grpSp>
        <p:nvGrpSpPr>
          <p:cNvPr id="6" name="Group 63"/>
          <p:cNvGrpSpPr>
            <a:grpSpLocks/>
          </p:cNvGrpSpPr>
          <p:nvPr/>
        </p:nvGrpSpPr>
        <p:grpSpPr bwMode="auto">
          <a:xfrm>
            <a:off x="5806470" y="5301853"/>
            <a:ext cx="227592" cy="165547"/>
            <a:chOff x="3887" y="1891"/>
            <a:chExt cx="158" cy="115"/>
          </a:xfrm>
        </p:grpSpPr>
        <p:sp>
          <p:nvSpPr>
            <p:cNvPr id="352320" name="Oval 64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52325" name="Text Box 69"/>
          <p:cNvSpPr txBox="1">
            <a:spLocks noChangeArrowheads="1"/>
          </p:cNvSpPr>
          <p:nvPr/>
        </p:nvSpPr>
        <p:spPr bwMode="auto">
          <a:xfrm>
            <a:off x="7267810" y="1"/>
            <a:ext cx="1876190" cy="40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</a:tabLst>
            </a:pPr>
            <a:r>
              <a:rPr lang="en-GB" sz="1400" dirty="0" smtClean="0">
                <a:solidFill>
                  <a:srgbClr val="000090"/>
                </a:solidFill>
              </a:rPr>
              <a:t>Kostelecký </a:t>
            </a:r>
            <a:r>
              <a:rPr lang="en-GB" sz="1400" dirty="0">
                <a:solidFill>
                  <a:srgbClr val="000090"/>
                </a:solidFill>
              </a:rPr>
              <a:t>and Samuel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</a:tabLst>
            </a:pPr>
            <a:r>
              <a:rPr lang="en-GB" sz="1400" dirty="0">
                <a:solidFill>
                  <a:srgbClr val="000090"/>
                </a:solidFill>
              </a:rPr>
              <a:t>PRD39(1989)683</a:t>
            </a:r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defTabSz="914225"/>
            <a:r>
              <a:rPr lang="en-US" sz="2400" dirty="0">
                <a:solidFill>
                  <a:srgbClr val="000090"/>
                </a:solidFill>
              </a:rPr>
              <a:t>1. Spontaneous Lorentz symmetry </a:t>
            </a:r>
            <a:r>
              <a:rPr lang="en-US" sz="2400" dirty="0" smtClean="0">
                <a:solidFill>
                  <a:srgbClr val="000090"/>
                </a:solidFill>
              </a:rPr>
              <a:t>breaking (SLSB) </a:t>
            </a:r>
            <a:endParaRPr lang="en-US" sz="2400" dirty="0">
              <a:solidFill>
                <a:srgbClr val="000090"/>
              </a:solidFill>
            </a:endParaRPr>
          </a:p>
        </p:txBody>
      </p:sp>
      <p:graphicFrame>
        <p:nvGraphicFramePr>
          <p:cNvPr id="1609745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8916566"/>
              </p:ext>
            </p:extLst>
          </p:nvPr>
        </p:nvGraphicFramePr>
        <p:xfrm>
          <a:off x="3879078" y="1068674"/>
          <a:ext cx="12223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738" name="Equation" r:id="rId4" imgW="1346200" imgH="406400" progId="Equation.3">
                  <p:embed/>
                </p:oleObj>
              </mc:Choice>
              <mc:Fallback>
                <p:oleObj name="Equation" r:id="rId4" imgW="13462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9078" y="1068674"/>
                        <a:ext cx="12223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0974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977933"/>
              </p:ext>
            </p:extLst>
          </p:nvPr>
        </p:nvGraphicFramePr>
        <p:xfrm>
          <a:off x="5150665" y="1132174"/>
          <a:ext cx="714375" cy="19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739" name="Equation" r:id="rId6" imgW="787400" imgH="215900" progId="Equation.3">
                  <p:embed/>
                </p:oleObj>
              </mc:Choice>
              <mc:Fallback>
                <p:oleObj name="Equation" r:id="rId6" imgW="7874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0665" y="1132174"/>
                        <a:ext cx="714375" cy="195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14/11/11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Teppei Katori, Queen Mary University of London</a:t>
            </a:r>
            <a:endParaRPr lang="en-US" dirty="0"/>
          </a:p>
        </p:txBody>
      </p:sp>
      <p:sp>
        <p:nvSpPr>
          <p:cNvPr id="31" name="Line 17"/>
          <p:cNvSpPr>
            <a:spLocks noChangeShapeType="1"/>
          </p:cNvSpPr>
          <p:nvPr/>
        </p:nvSpPr>
        <p:spPr bwMode="auto">
          <a:xfrm>
            <a:off x="4925514" y="3320643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6" name="Line 18"/>
          <p:cNvSpPr>
            <a:spLocks noChangeShapeType="1"/>
          </p:cNvSpPr>
          <p:nvPr/>
        </p:nvSpPr>
        <p:spPr bwMode="auto">
          <a:xfrm flipV="1">
            <a:off x="5936658" y="2232345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7" name="Group 19"/>
          <p:cNvGrpSpPr>
            <a:grpSpLocks/>
          </p:cNvGrpSpPr>
          <p:nvPr/>
        </p:nvGrpSpPr>
        <p:grpSpPr bwMode="auto">
          <a:xfrm>
            <a:off x="5294216" y="2875878"/>
            <a:ext cx="1322336" cy="876683"/>
            <a:chOff x="3221" y="1369"/>
            <a:chExt cx="918" cy="609"/>
          </a:xfrm>
        </p:grpSpPr>
        <p:sp>
          <p:nvSpPr>
            <p:cNvPr id="38" name="Freeform 20"/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9" name="Freeform 21"/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1" name="AutoShape 22"/>
          <p:cNvSpPr>
            <a:spLocks noChangeArrowheads="1"/>
          </p:cNvSpPr>
          <p:nvPr/>
        </p:nvSpPr>
        <p:spPr bwMode="auto">
          <a:xfrm>
            <a:off x="6763483" y="1932920"/>
            <a:ext cx="1768877" cy="819102"/>
          </a:xfrm>
          <a:prstGeom prst="roundRect">
            <a:avLst>
              <a:gd name="adj" fmla="val 241"/>
            </a:avLst>
          </a:prstGeom>
          <a:solidFill>
            <a:schemeClr val="accent3">
              <a:lumMod val="40000"/>
              <a:lumOff val="60000"/>
            </a:schemeClr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 Box 31"/>
          <p:cNvSpPr txBox="1">
            <a:spLocks noChangeArrowheads="1"/>
          </p:cNvSpPr>
          <p:nvPr/>
        </p:nvSpPr>
        <p:spPr bwMode="auto">
          <a:xfrm>
            <a:off x="4792320" y="1969750"/>
            <a:ext cx="780726" cy="4848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2981" algn="l"/>
              </a:tabLst>
            </a:pPr>
            <a:r>
              <a:rPr lang="en-GB" sz="2200" dirty="0">
                <a:solidFill>
                  <a:srgbClr val="A50021"/>
                </a:solidFill>
              </a:rPr>
              <a:t>SSB</a:t>
            </a:r>
          </a:p>
        </p:txBody>
      </p:sp>
      <p:grpSp>
        <p:nvGrpSpPr>
          <p:cNvPr id="43" name="Group 32"/>
          <p:cNvGrpSpPr>
            <a:grpSpLocks/>
          </p:cNvGrpSpPr>
          <p:nvPr/>
        </p:nvGrpSpPr>
        <p:grpSpPr bwMode="auto">
          <a:xfrm>
            <a:off x="6207654" y="3635726"/>
            <a:ext cx="227592" cy="165547"/>
            <a:chOff x="3887" y="1891"/>
            <a:chExt cx="158" cy="115"/>
          </a:xfrm>
        </p:grpSpPr>
        <p:sp>
          <p:nvSpPr>
            <p:cNvPr id="44" name="Oval 33"/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7073176" y="3038518"/>
            <a:ext cx="303935" cy="48485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6798853" y="1808300"/>
            <a:ext cx="303935" cy="4698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6749971" y="1928048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9" name="Text Box 5"/>
          <p:cNvSpPr txBox="1">
            <a:spLocks noChangeArrowheads="1"/>
          </p:cNvSpPr>
          <p:nvPr/>
        </p:nvSpPr>
        <p:spPr bwMode="auto">
          <a:xfrm>
            <a:off x="6750727" y="3899122"/>
            <a:ext cx="303935" cy="4698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50" name="Text Box 39"/>
          <p:cNvSpPr txBox="1">
            <a:spLocks noChangeArrowheads="1"/>
          </p:cNvSpPr>
          <p:nvPr/>
        </p:nvSpPr>
        <p:spPr bwMode="auto">
          <a:xfrm>
            <a:off x="176074" y="1635004"/>
            <a:ext cx="4567651" cy="229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e.g.) SSB of scalar field in Standard Model (SM)</a:t>
            </a: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 - If the scalar field has Mexican hat potential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/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 smtClean="0">
              <a:solidFill>
                <a:srgbClr val="00009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9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e.g</a:t>
            </a:r>
            <a:r>
              <a:rPr lang="en-GB" sz="1600" dirty="0">
                <a:solidFill>
                  <a:srgbClr val="000090"/>
                </a:solidFill>
              </a:rPr>
              <a:t>.) SLSB in string field theory</a:t>
            </a: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00"/>
                </a:solidFill>
              </a:rPr>
              <a:t> - There are many Lorentz </a:t>
            </a:r>
            <a:r>
              <a:rPr lang="en-GB" sz="1600" dirty="0">
                <a:solidFill>
                  <a:srgbClr val="000000"/>
                </a:solidFill>
              </a:rPr>
              <a:t>vector </a:t>
            </a:r>
            <a:r>
              <a:rPr lang="en-GB" sz="1600" dirty="0" smtClean="0">
                <a:solidFill>
                  <a:srgbClr val="000000"/>
                </a:solidFill>
              </a:rPr>
              <a:t>fields</a:t>
            </a: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/>
              <a:t> - If any of vector </a:t>
            </a:r>
            <a:r>
              <a:rPr lang="en-GB" sz="1600" dirty="0"/>
              <a:t>field has </a:t>
            </a:r>
            <a:r>
              <a:rPr lang="en-GB" sz="1600" dirty="0" smtClean="0"/>
              <a:t>Mexican hat potential</a:t>
            </a:r>
            <a:endParaRPr lang="en-GB" sz="1600" dirty="0"/>
          </a:p>
        </p:txBody>
      </p:sp>
      <p:sp>
        <p:nvSpPr>
          <p:cNvPr id="3" name="Rectangle 2"/>
          <p:cNvSpPr/>
          <p:nvPr/>
        </p:nvSpPr>
        <p:spPr>
          <a:xfrm>
            <a:off x="763476" y="1073833"/>
            <a:ext cx="3048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 smtClean="0">
                <a:solidFill>
                  <a:srgbClr val="000090"/>
                </a:solidFill>
              </a:rPr>
              <a:t>vacuum </a:t>
            </a:r>
            <a:r>
              <a:rPr lang="en-GB" sz="1600" dirty="0">
                <a:solidFill>
                  <a:srgbClr val="000090"/>
                </a:solidFill>
              </a:rPr>
              <a:t>Lagrangian for fermion</a:t>
            </a:r>
          </a:p>
        </p:txBody>
      </p:sp>
      <p:graphicFrame>
        <p:nvGraphicFramePr>
          <p:cNvPr id="52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328376"/>
              </p:ext>
            </p:extLst>
          </p:nvPr>
        </p:nvGraphicFramePr>
        <p:xfrm>
          <a:off x="346075" y="2127989"/>
          <a:ext cx="4092575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740" name="Equation" r:id="rId8" imgW="4508500" imgH="723900" progId="Equation.3">
                  <p:embed/>
                </p:oleObj>
              </mc:Choice>
              <mc:Fallback>
                <p:oleObj name="Equation" r:id="rId8" imgW="4508500" imgH="723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75" y="2127989"/>
                        <a:ext cx="4092575" cy="65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732161"/>
              </p:ext>
            </p:extLst>
          </p:nvPr>
        </p:nvGraphicFramePr>
        <p:xfrm>
          <a:off x="1420813" y="2835275"/>
          <a:ext cx="1625600" cy="369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741" name="Equation" r:id="rId10" imgW="1790700" imgH="406400" progId="Equation.3">
                  <p:embed/>
                </p:oleObj>
              </mc:Choice>
              <mc:Fallback>
                <p:oleObj name="Equation" r:id="rId10" imgW="17907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13" y="2835275"/>
                        <a:ext cx="1625600" cy="369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565480"/>
              </p:ext>
            </p:extLst>
          </p:nvPr>
        </p:nvGraphicFramePr>
        <p:xfrm>
          <a:off x="1351865" y="4011613"/>
          <a:ext cx="1728788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742" name="Equation" r:id="rId12" imgW="1905000" imgH="393700" progId="Equation.3">
                  <p:embed/>
                </p:oleObj>
              </mc:Choice>
              <mc:Fallback>
                <p:oleObj name="Equation" r:id="rId12" imgW="1905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1865" y="4011613"/>
                        <a:ext cx="1728788" cy="35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708526" y="989263"/>
            <a:ext cx="6430211" cy="5080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9114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66070</TotalTime>
  <Words>6734</Words>
  <Application>Microsoft Macintosh PowerPoint</Application>
  <PresentationFormat>On-screen Show (4:3)</PresentationFormat>
  <Paragraphs>1250</Paragraphs>
  <Slides>78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78</vt:i4>
      </vt:variant>
    </vt:vector>
  </HeadingPairs>
  <TitlesOfParts>
    <vt:vector size="81" baseType="lpstr">
      <vt:lpstr>Office Theme</vt:lpstr>
      <vt:lpstr>Default Design</vt:lpstr>
      <vt:lpstr>Equation</vt:lpstr>
      <vt:lpstr>Tests of Lorentz and CPT Violation with  Neutrino Oscillation Experiments</vt:lpstr>
      <vt:lpstr>Tests of Lorentz and CPT Violation with  Neutrino Oscillation Experiments</vt:lpstr>
      <vt:lpstr>Tests of Lorentz and CPT Violation with  Neutrino Oscillation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 Neutrinos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Teppei Katori</dc:creator>
  <cp:lastModifiedBy>Teppei Katori</cp:lastModifiedBy>
  <cp:revision>1500</cp:revision>
  <dcterms:created xsi:type="dcterms:W3CDTF">2011-04-11T15:31:39Z</dcterms:created>
  <dcterms:modified xsi:type="dcterms:W3CDTF">2014-11-17T09:39:52Z</dcterms:modified>
</cp:coreProperties>
</file>