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33"/>
  </p:notesMasterIdLst>
  <p:sldIdLst>
    <p:sldId id="258" r:id="rId2"/>
    <p:sldId id="382" r:id="rId3"/>
    <p:sldId id="423" r:id="rId4"/>
    <p:sldId id="408" r:id="rId5"/>
    <p:sldId id="407" r:id="rId6"/>
    <p:sldId id="425" r:id="rId7"/>
    <p:sldId id="426" r:id="rId8"/>
    <p:sldId id="409" r:id="rId9"/>
    <p:sldId id="380" r:id="rId10"/>
    <p:sldId id="381" r:id="rId11"/>
    <p:sldId id="401" r:id="rId12"/>
    <p:sldId id="410" r:id="rId13"/>
    <p:sldId id="402" r:id="rId14"/>
    <p:sldId id="390" r:id="rId15"/>
    <p:sldId id="433" r:id="rId16"/>
    <p:sldId id="403" r:id="rId17"/>
    <p:sldId id="412" r:id="rId18"/>
    <p:sldId id="411" r:id="rId19"/>
    <p:sldId id="427" r:id="rId20"/>
    <p:sldId id="414" r:id="rId21"/>
    <p:sldId id="396" r:id="rId22"/>
    <p:sldId id="415" r:id="rId23"/>
    <p:sldId id="416" r:id="rId24"/>
    <p:sldId id="422" r:id="rId25"/>
    <p:sldId id="428" r:id="rId26"/>
    <p:sldId id="429" r:id="rId27"/>
    <p:sldId id="432" r:id="rId28"/>
    <p:sldId id="431" r:id="rId29"/>
    <p:sldId id="296" r:id="rId30"/>
    <p:sldId id="261" r:id="rId31"/>
    <p:sldId id="260" r:id="rId32"/>
  </p:sldIdLst>
  <p:sldSz cx="9144000" cy="6858000" type="screen4x3"/>
  <p:notesSz cx="6858000" cy="9144000"/>
  <p:defaultTextStyle>
    <a:defPPr>
      <a:defRPr lang="en-US"/>
    </a:defPPr>
    <a:lvl1pPr marL="0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6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1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8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84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29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75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21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67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3C2F01D7-572E-D948-A34B-147F8D9850DF}">
          <p14:sldIdLst>
            <p14:sldId id="258"/>
            <p14:sldId id="382"/>
            <p14:sldId id="423"/>
            <p14:sldId id="408"/>
            <p14:sldId id="407"/>
            <p14:sldId id="425"/>
            <p14:sldId id="426"/>
            <p14:sldId id="409"/>
            <p14:sldId id="380"/>
            <p14:sldId id="381"/>
            <p14:sldId id="401"/>
            <p14:sldId id="410"/>
            <p14:sldId id="402"/>
            <p14:sldId id="390"/>
            <p14:sldId id="433"/>
            <p14:sldId id="403"/>
            <p14:sldId id="412"/>
            <p14:sldId id="411"/>
            <p14:sldId id="427"/>
            <p14:sldId id="414"/>
            <p14:sldId id="396"/>
            <p14:sldId id="415"/>
            <p14:sldId id="416"/>
            <p14:sldId id="422"/>
            <p14:sldId id="428"/>
            <p14:sldId id="429"/>
            <p14:sldId id="432"/>
            <p14:sldId id="431"/>
            <p14:sldId id="296"/>
            <p14:sldId id="261"/>
            <p14:sldId id="2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96" autoAdjust="0"/>
  </p:normalViewPr>
  <p:slideViewPr>
    <p:cSldViewPr snapToGrid="0" snapToObjects="1">
      <p:cViewPr varScale="1">
        <p:scale>
          <a:sx n="90" d="100"/>
          <a:sy n="90" d="100"/>
        </p:scale>
        <p:origin x="24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0C3A6-153B-4E23-85B0-80A1E8302B9A}" type="datetimeFigureOut">
              <a:rPr lang="en-US" smtClean="0"/>
              <a:t>4/3/2024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9F120-58AE-4D76-9DDE-B6BDF015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29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43098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321549" algn="l" defTabSz="643098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643098" algn="l" defTabSz="643098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964646" algn="l" defTabSz="643098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1286195" algn="l" defTabSz="643098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607744" algn="l" defTabSz="643098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929293" algn="l" defTabSz="643098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2250841" algn="l" defTabSz="643098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2572390" algn="l" defTabSz="643098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9F120-58AE-4D76-9DDE-B6BDF015EA5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0063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79673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9F120-58AE-4D76-9DDE-B6BDF015EA5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7026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9F120-58AE-4D76-9DDE-B6BDF015EA5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8950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9F120-58AE-4D76-9DDE-B6BDF015EA5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115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9F120-58AE-4D76-9DDE-B6BDF015EA5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2404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9F120-58AE-4D76-9DDE-B6BDF015EA5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1600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9F120-58AE-4D76-9DDE-B6BDF015EA5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5112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9F120-58AE-4D76-9DDE-B6BDF015EA5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772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198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9F120-58AE-4D76-9DDE-B6BDF015EA5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7102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2842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36630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61068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9F120-58AE-4D76-9DDE-B6BDF015EA5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1371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9F120-58AE-4D76-9DDE-B6BDF015EA5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758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2779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0757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05171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20402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9F120-58AE-4D76-9DDE-B6BDF015EA5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1281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9F120-58AE-4D76-9DDE-B6BDF015EA5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01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sentation titl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3021142"/>
            <a:ext cx="8229600" cy="1044142"/>
          </a:xfrm>
        </p:spPr>
        <p:txBody>
          <a:bodyPr>
            <a:spAutoFit/>
          </a:bodyPr>
          <a:lstStyle>
            <a:lvl1pPr>
              <a:defRPr sz="6200" baseline="0"/>
            </a:lvl1pPr>
          </a:lstStyle>
          <a:p>
            <a:r>
              <a:rPr lang="en-GB" dirty="0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684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5675202" y="1850076"/>
            <a:ext cx="3057841" cy="4417641"/>
          </a:xfrm>
        </p:spPr>
        <p:txBody>
          <a:bodyPr anchor="ctr">
            <a:normAutofit/>
          </a:bodyPr>
          <a:lstStyle>
            <a:lvl1pPr algn="ctr">
              <a:defRPr sz="2300" baseline="0"/>
            </a:lvl1pPr>
          </a:lstStyle>
          <a:p>
            <a:r>
              <a:rPr lang="en-US" dirty="0"/>
              <a:t>Drag image  to placeholder or click icon to add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865331"/>
            <a:ext cx="4887260" cy="741274"/>
          </a:xfrm>
        </p:spPr>
        <p:txBody>
          <a:bodyPr>
            <a:spAutoFit/>
          </a:bodyPr>
          <a:lstStyle>
            <a:lvl1pPr>
              <a:defRPr sz="4200" baseline="0"/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2621425"/>
            <a:ext cx="4887260" cy="524939"/>
          </a:xfrm>
        </p:spPr>
        <p:txBody>
          <a:bodyPr>
            <a:spAutoFit/>
          </a:bodyPr>
          <a:lstStyle>
            <a:lvl1pPr marL="0" marR="0" indent="0" algn="l" defTabSz="4571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25303B"/>
                </a:solidFill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SUB-HEADER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5940" y="3179691"/>
            <a:ext cx="4887120" cy="446266"/>
          </a:xfrm>
        </p:spPr>
        <p:txBody>
          <a:bodyPr>
            <a:spAutoFit/>
          </a:bodyPr>
          <a:lstStyle>
            <a:lvl1pPr>
              <a:defRPr sz="2300" cap="none" baseline="0"/>
            </a:lvl1pPr>
            <a:lvl2pPr marL="457146" indent="0">
              <a:buNone/>
              <a:defRPr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</a:lstStyle>
          <a:p>
            <a:pPr lvl="0"/>
            <a:r>
              <a:rPr lang="en-GB" dirty="0"/>
              <a:t>Body text style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85940" y="3664666"/>
            <a:ext cx="4887120" cy="1129530"/>
          </a:xfrm>
        </p:spPr>
        <p:txBody>
          <a:bodyPr>
            <a:spAutoFit/>
          </a:bodyPr>
          <a:lstStyle>
            <a:lvl1pPr marL="0" indent="-298762">
              <a:buSzPct val="80000"/>
              <a:buFont typeface="Wingdings" charset="2"/>
              <a:buChar char="§"/>
              <a:defRPr sz="2300" cap="none"/>
            </a:lvl1pPr>
            <a:lvl2pPr>
              <a:defRPr sz="2000"/>
            </a:lvl2pPr>
            <a:lvl3pPr>
              <a:defRPr sz="1700"/>
            </a:lvl3pPr>
          </a:lstStyle>
          <a:p>
            <a:pPr lvl="0"/>
            <a:r>
              <a:rPr lang="en-GB" dirty="0"/>
              <a:t>Bullet text style</a:t>
            </a:r>
          </a:p>
          <a:p>
            <a:pPr lvl="1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bullet style</a:t>
            </a:r>
          </a:p>
          <a:p>
            <a:pPr lvl="2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sub bullet style</a:t>
            </a:r>
          </a:p>
        </p:txBody>
      </p:sp>
    </p:spTree>
    <p:extLst>
      <p:ext uri="{BB962C8B-B14F-4D97-AF65-F5344CB8AC3E}">
        <p14:creationId xmlns:p14="http://schemas.microsoft.com/office/powerpoint/2010/main" val="3188896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watermark and logo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380179"/>
            <a:ext cx="8229600" cy="935975"/>
          </a:xfrm>
        </p:spPr>
        <p:txBody>
          <a:bodyPr>
            <a:sp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6921" y="3290635"/>
            <a:ext cx="4778117" cy="611473"/>
          </a:xfrm>
        </p:spPr>
        <p:txBody>
          <a:bodyPr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dirty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1973413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watermark and logo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865331"/>
            <a:ext cx="4887260" cy="741274"/>
          </a:xfrm>
        </p:spPr>
        <p:txBody>
          <a:bodyPr>
            <a:spAutoFit/>
          </a:bodyPr>
          <a:lstStyle>
            <a:lvl1pPr>
              <a:defRPr sz="4200" baseline="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2621425"/>
            <a:ext cx="4887260" cy="524939"/>
          </a:xfrm>
        </p:spPr>
        <p:txBody>
          <a:bodyPr>
            <a:spAutoFit/>
          </a:bodyPr>
          <a:lstStyle>
            <a:lvl1pPr marL="0" marR="0" indent="0" algn="l" defTabSz="4571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FFFFFF"/>
                </a:solidFill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SUB-HEADER STYLE</a:t>
            </a:r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5675202" y="1850076"/>
            <a:ext cx="3057841" cy="4417641"/>
          </a:xfrm>
        </p:spPr>
        <p:txBody>
          <a:bodyPr anchor="ctr">
            <a:normAutofit/>
          </a:bodyPr>
          <a:lstStyle>
            <a:lvl1pPr algn="ctr">
              <a:defRPr sz="23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Drag image  to placeholder or click icon to add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5940" y="3179691"/>
            <a:ext cx="4887120" cy="446266"/>
          </a:xfrm>
        </p:spPr>
        <p:txBody>
          <a:bodyPr>
            <a:spAutoFit/>
          </a:bodyPr>
          <a:lstStyle>
            <a:lvl1pPr>
              <a:defRPr sz="2300" cap="none" baseline="0">
                <a:solidFill>
                  <a:srgbClr val="FFFFFF"/>
                </a:solidFill>
              </a:defRPr>
            </a:lvl1pPr>
            <a:lvl2pPr marL="457146" indent="0">
              <a:buNone/>
              <a:defRPr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</a:lstStyle>
          <a:p>
            <a:pPr lvl="0"/>
            <a:r>
              <a:rPr lang="en-GB" dirty="0"/>
              <a:t>Body text style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85940" y="3664666"/>
            <a:ext cx="4887120" cy="1129530"/>
          </a:xfrm>
        </p:spPr>
        <p:txBody>
          <a:bodyPr>
            <a:spAutoFit/>
          </a:bodyPr>
          <a:lstStyle>
            <a:lvl1pPr marL="0" indent="-298762">
              <a:buSzPct val="80000"/>
              <a:buFont typeface="Wingdings" charset="2"/>
              <a:buChar char="§"/>
              <a:defRPr sz="2300" cap="none">
                <a:solidFill>
                  <a:srgbClr val="FFFFFF"/>
                </a:solidFill>
              </a:defRPr>
            </a:lvl1pPr>
            <a:lvl2pPr>
              <a:defRPr sz="2000">
                <a:solidFill>
                  <a:srgbClr val="FFFFFF"/>
                </a:solidFill>
              </a:defRPr>
            </a:lvl2pPr>
            <a:lvl3pPr>
              <a:defRPr sz="1700">
                <a:solidFill>
                  <a:srgbClr val="FFFFFF"/>
                </a:solidFill>
              </a:defRPr>
            </a:lvl3pPr>
          </a:lstStyle>
          <a:p>
            <a:pPr lvl="0"/>
            <a:r>
              <a:rPr lang="en-GB" dirty="0"/>
              <a:t>Bullet text style</a:t>
            </a:r>
          </a:p>
          <a:p>
            <a:pPr lvl="1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bullet style</a:t>
            </a:r>
          </a:p>
          <a:p>
            <a:pPr lvl="2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sub bullet style</a:t>
            </a:r>
          </a:p>
        </p:txBody>
      </p:sp>
    </p:spTree>
    <p:extLst>
      <p:ext uri="{BB962C8B-B14F-4D97-AF65-F5344CB8AC3E}">
        <p14:creationId xmlns:p14="http://schemas.microsoft.com/office/powerpoint/2010/main" val="1060888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watermark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380179"/>
            <a:ext cx="8229600" cy="935975"/>
          </a:xfrm>
        </p:spPr>
        <p:txBody>
          <a:bodyPr>
            <a:sp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6921" y="3290635"/>
            <a:ext cx="4778117" cy="611473"/>
          </a:xfrm>
        </p:spPr>
        <p:txBody>
          <a:bodyPr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dirty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4257488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watermark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5675202" y="1850076"/>
            <a:ext cx="3057841" cy="4417641"/>
          </a:xfrm>
        </p:spPr>
        <p:txBody>
          <a:bodyPr anchor="ctr">
            <a:normAutofit/>
          </a:bodyPr>
          <a:lstStyle>
            <a:lvl1pPr algn="ctr">
              <a:defRPr sz="23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Drag image  to placeholder or click icon to add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865331"/>
            <a:ext cx="4887260" cy="741274"/>
          </a:xfrm>
        </p:spPr>
        <p:txBody>
          <a:bodyPr>
            <a:spAutoFit/>
          </a:bodyPr>
          <a:lstStyle>
            <a:lvl1pPr>
              <a:defRPr sz="4200" baseline="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2621425"/>
            <a:ext cx="4887260" cy="524939"/>
          </a:xfrm>
        </p:spPr>
        <p:txBody>
          <a:bodyPr>
            <a:spAutoFit/>
          </a:bodyPr>
          <a:lstStyle>
            <a:lvl1pPr marL="0" marR="0" indent="0" algn="l" defTabSz="4571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FFFFFF"/>
                </a:solidFill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SUB-HEADER STYLE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5940" y="3179691"/>
            <a:ext cx="4887120" cy="446266"/>
          </a:xfrm>
        </p:spPr>
        <p:txBody>
          <a:bodyPr>
            <a:spAutoFit/>
          </a:bodyPr>
          <a:lstStyle>
            <a:lvl1pPr>
              <a:defRPr sz="2300" cap="none" baseline="0">
                <a:solidFill>
                  <a:srgbClr val="FFFFFF"/>
                </a:solidFill>
              </a:defRPr>
            </a:lvl1pPr>
            <a:lvl2pPr marL="457146" indent="0">
              <a:buNone/>
              <a:defRPr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</a:lstStyle>
          <a:p>
            <a:pPr lvl="0"/>
            <a:r>
              <a:rPr lang="en-GB" dirty="0"/>
              <a:t>Body text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85940" y="3664666"/>
            <a:ext cx="4887120" cy="1129530"/>
          </a:xfrm>
        </p:spPr>
        <p:txBody>
          <a:bodyPr>
            <a:spAutoFit/>
          </a:bodyPr>
          <a:lstStyle>
            <a:lvl1pPr marL="0" indent="-298762">
              <a:buSzPct val="80000"/>
              <a:buFont typeface="Wingdings" charset="2"/>
              <a:buChar char="§"/>
              <a:defRPr sz="2300" cap="none">
                <a:solidFill>
                  <a:srgbClr val="FFFFFF"/>
                </a:solidFill>
              </a:defRPr>
            </a:lvl1pPr>
            <a:lvl2pPr>
              <a:defRPr sz="2000">
                <a:solidFill>
                  <a:srgbClr val="FFFFFF"/>
                </a:solidFill>
              </a:defRPr>
            </a:lvl2pPr>
            <a:lvl3pPr>
              <a:defRPr sz="1700">
                <a:solidFill>
                  <a:srgbClr val="FFFFFF"/>
                </a:solidFill>
              </a:defRPr>
            </a:lvl3pPr>
          </a:lstStyle>
          <a:p>
            <a:pPr lvl="0"/>
            <a:r>
              <a:rPr lang="en-GB" dirty="0"/>
              <a:t>Bullet text style</a:t>
            </a:r>
          </a:p>
          <a:p>
            <a:pPr lvl="1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bullet style</a:t>
            </a:r>
          </a:p>
          <a:p>
            <a:pPr lvl="2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sub bullet style</a:t>
            </a:r>
          </a:p>
        </p:txBody>
      </p:sp>
    </p:spTree>
    <p:extLst>
      <p:ext uri="{BB962C8B-B14F-4D97-AF65-F5344CB8AC3E}">
        <p14:creationId xmlns:p14="http://schemas.microsoft.com/office/powerpoint/2010/main" val="25298652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logo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380179"/>
            <a:ext cx="8229600" cy="935975"/>
          </a:xfrm>
        </p:spPr>
        <p:txBody>
          <a:bodyPr>
            <a:sp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6921" y="3290635"/>
            <a:ext cx="4778117" cy="611473"/>
          </a:xfrm>
        </p:spPr>
        <p:txBody>
          <a:bodyPr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dirty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700782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logo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5675202" y="1850076"/>
            <a:ext cx="3057841" cy="4417641"/>
          </a:xfrm>
        </p:spPr>
        <p:txBody>
          <a:bodyPr anchor="ctr">
            <a:normAutofit/>
          </a:bodyPr>
          <a:lstStyle>
            <a:lvl1pPr algn="ctr">
              <a:defRPr sz="23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Drag image  to placeholder or click icon to add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865331"/>
            <a:ext cx="4887260" cy="741274"/>
          </a:xfrm>
        </p:spPr>
        <p:txBody>
          <a:bodyPr>
            <a:spAutoFit/>
          </a:bodyPr>
          <a:lstStyle>
            <a:lvl1pPr>
              <a:defRPr sz="4200" baseline="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2621425"/>
            <a:ext cx="4887260" cy="524939"/>
          </a:xfrm>
        </p:spPr>
        <p:txBody>
          <a:bodyPr>
            <a:spAutoFit/>
          </a:bodyPr>
          <a:lstStyle>
            <a:lvl1pPr marL="0" marR="0" indent="0" algn="l" defTabSz="4571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FFFFFF"/>
                </a:solidFill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SUB-HEADER STYLE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5940" y="3179691"/>
            <a:ext cx="4887120" cy="446266"/>
          </a:xfrm>
        </p:spPr>
        <p:txBody>
          <a:bodyPr>
            <a:spAutoFit/>
          </a:bodyPr>
          <a:lstStyle>
            <a:lvl1pPr>
              <a:defRPr sz="2300" cap="none" baseline="0">
                <a:solidFill>
                  <a:srgbClr val="FFFFFF"/>
                </a:solidFill>
              </a:defRPr>
            </a:lvl1pPr>
            <a:lvl2pPr marL="457146" indent="0">
              <a:buNone/>
              <a:defRPr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</a:lstStyle>
          <a:p>
            <a:pPr lvl="0"/>
            <a:r>
              <a:rPr lang="en-GB" dirty="0"/>
              <a:t>Body text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85940" y="3664666"/>
            <a:ext cx="4887120" cy="1129530"/>
          </a:xfrm>
        </p:spPr>
        <p:txBody>
          <a:bodyPr>
            <a:spAutoFit/>
          </a:bodyPr>
          <a:lstStyle>
            <a:lvl1pPr marL="0" indent="-298762">
              <a:buSzPct val="80000"/>
              <a:buFont typeface="Wingdings" charset="2"/>
              <a:buChar char="§"/>
              <a:defRPr sz="2300" cap="none">
                <a:solidFill>
                  <a:srgbClr val="FFFFFF"/>
                </a:solidFill>
              </a:defRPr>
            </a:lvl1pPr>
            <a:lvl2pPr>
              <a:defRPr sz="2000">
                <a:solidFill>
                  <a:srgbClr val="FFFFFF"/>
                </a:solidFill>
              </a:defRPr>
            </a:lvl2pPr>
            <a:lvl3pPr>
              <a:defRPr sz="1700">
                <a:solidFill>
                  <a:srgbClr val="FFFFFF"/>
                </a:solidFill>
              </a:defRPr>
            </a:lvl3pPr>
          </a:lstStyle>
          <a:p>
            <a:pPr lvl="0"/>
            <a:r>
              <a:rPr lang="en-GB" dirty="0"/>
              <a:t>Bullet text style</a:t>
            </a:r>
          </a:p>
          <a:p>
            <a:pPr lvl="1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bullet style</a:t>
            </a:r>
          </a:p>
          <a:p>
            <a:pPr lvl="2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sub bullet style</a:t>
            </a:r>
          </a:p>
        </p:txBody>
      </p:sp>
    </p:spTree>
    <p:extLst>
      <p:ext uri="{BB962C8B-B14F-4D97-AF65-F5344CB8AC3E}">
        <p14:creationId xmlns:p14="http://schemas.microsoft.com/office/powerpoint/2010/main" val="1082600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Simple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380179"/>
            <a:ext cx="8229600" cy="935975"/>
          </a:xfrm>
        </p:spPr>
        <p:txBody>
          <a:bodyPr>
            <a:sp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6921" y="3290635"/>
            <a:ext cx="4778117" cy="611473"/>
          </a:xfrm>
        </p:spPr>
        <p:txBody>
          <a:bodyPr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dirty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8319520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Simple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5675202" y="1850076"/>
            <a:ext cx="3057841" cy="4417641"/>
          </a:xfrm>
        </p:spPr>
        <p:txBody>
          <a:bodyPr anchor="ctr">
            <a:normAutofit/>
          </a:bodyPr>
          <a:lstStyle>
            <a:lvl1pPr algn="ctr">
              <a:defRPr sz="23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Drag image  to placeholder or click icon to add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865331"/>
            <a:ext cx="4887260" cy="741274"/>
          </a:xfrm>
        </p:spPr>
        <p:txBody>
          <a:bodyPr>
            <a:spAutoFit/>
          </a:bodyPr>
          <a:lstStyle>
            <a:lvl1pPr>
              <a:defRPr sz="4200" baseline="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2621425"/>
            <a:ext cx="4887260" cy="524939"/>
          </a:xfrm>
        </p:spPr>
        <p:txBody>
          <a:bodyPr>
            <a:spAutoFit/>
          </a:bodyPr>
          <a:lstStyle>
            <a:lvl1pPr marL="0" marR="0" indent="0" algn="l" defTabSz="4571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FFFFFF"/>
                </a:solidFill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SUB-HEADER STYLE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5940" y="3179691"/>
            <a:ext cx="4887120" cy="446266"/>
          </a:xfrm>
        </p:spPr>
        <p:txBody>
          <a:bodyPr>
            <a:spAutoFit/>
          </a:bodyPr>
          <a:lstStyle>
            <a:lvl1pPr>
              <a:defRPr sz="2300" cap="none" baseline="0">
                <a:solidFill>
                  <a:srgbClr val="FFFFFF"/>
                </a:solidFill>
              </a:defRPr>
            </a:lvl1pPr>
            <a:lvl2pPr marL="457146" indent="0">
              <a:buNone/>
              <a:defRPr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</a:lstStyle>
          <a:p>
            <a:pPr lvl="0"/>
            <a:r>
              <a:rPr lang="en-GB" dirty="0"/>
              <a:t>Body text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85940" y="3664666"/>
            <a:ext cx="4887120" cy="1129530"/>
          </a:xfrm>
        </p:spPr>
        <p:txBody>
          <a:bodyPr>
            <a:spAutoFit/>
          </a:bodyPr>
          <a:lstStyle>
            <a:lvl1pPr marL="0" indent="-298762">
              <a:buSzPct val="80000"/>
              <a:buFont typeface="Wingdings" charset="2"/>
              <a:buChar char="§"/>
              <a:defRPr sz="2300" cap="none">
                <a:solidFill>
                  <a:srgbClr val="FFFFFF"/>
                </a:solidFill>
              </a:defRPr>
            </a:lvl1pPr>
            <a:lvl2pPr>
              <a:defRPr sz="2000">
                <a:solidFill>
                  <a:srgbClr val="FFFFFF"/>
                </a:solidFill>
              </a:defRPr>
            </a:lvl2pPr>
            <a:lvl3pPr>
              <a:defRPr sz="1700">
                <a:solidFill>
                  <a:srgbClr val="FFFFFF"/>
                </a:solidFill>
              </a:defRPr>
            </a:lvl3pPr>
          </a:lstStyle>
          <a:p>
            <a:pPr lvl="0"/>
            <a:r>
              <a:rPr lang="en-GB" dirty="0"/>
              <a:t>Bullet text style</a:t>
            </a:r>
          </a:p>
          <a:p>
            <a:pPr lvl="1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bullet style</a:t>
            </a:r>
          </a:p>
          <a:p>
            <a:pPr lvl="2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sub bullet style</a:t>
            </a:r>
          </a:p>
        </p:txBody>
      </p:sp>
    </p:spTree>
    <p:extLst>
      <p:ext uri="{BB962C8B-B14F-4D97-AF65-F5344CB8AC3E}">
        <p14:creationId xmlns:p14="http://schemas.microsoft.com/office/powerpoint/2010/main" val="28667133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ED62A-5EF1-C625-82F7-EA9F5A201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54F3F6-45EA-C8EA-DC01-8F86B5D9E6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88291-5EC3-5587-42B5-60D691DE6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C2AE-5B28-7A43-B416-28E02E993272}" type="datetimeFigureOut">
              <a:rPr lang="en-US" smtClean="0"/>
              <a:t>4/3/2024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F2081-41AF-7CBB-2149-88E22672F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62B9A6-6D68-44EF-0FC7-CD5890690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E07E7-5EBD-CF4D-8ECF-3BA0D5639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6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2545686"/>
            <a:ext cx="9144000" cy="1766627"/>
          </a:xfrm>
        </p:spPr>
        <p:txBody>
          <a:bodyPr anchor="ctr"/>
          <a:lstStyle>
            <a:lvl1pPr marL="0" marR="0" indent="0" algn="ctr" defTabSz="4571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r>
              <a:rPr lang="en-US" dirty="0"/>
              <a:t>Drag image  to placeholder </a:t>
            </a:r>
            <a:br>
              <a:rPr lang="en-US" dirty="0"/>
            </a:br>
            <a:r>
              <a:rPr lang="en-US" dirty="0"/>
              <a:t>or click icon to add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196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ermark and logo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spAutoFit/>
          </a:bodyPr>
          <a:lstStyle>
            <a:lvl1pPr>
              <a:defRPr sz="5500"/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6921" y="3290635"/>
            <a:ext cx="4778117" cy="611473"/>
          </a:xfrm>
        </p:spPr>
        <p:txBody>
          <a:bodyPr>
            <a:spAutoFit/>
          </a:bodyPr>
          <a:lstStyle/>
          <a:p>
            <a:pPr lvl="0"/>
            <a:r>
              <a:rPr lang="en-GB" dirty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2697669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ermark and logo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865331"/>
            <a:ext cx="4887260" cy="741274"/>
          </a:xfrm>
        </p:spPr>
        <p:txBody>
          <a:bodyPr>
            <a:spAutoFit/>
          </a:bodyPr>
          <a:lstStyle>
            <a:lvl1pPr>
              <a:defRPr sz="4200" baseline="0"/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2621425"/>
            <a:ext cx="4887260" cy="524939"/>
          </a:xfrm>
        </p:spPr>
        <p:txBody>
          <a:bodyPr>
            <a:spAutoFit/>
          </a:bodyPr>
          <a:lstStyle>
            <a:lvl1pPr marL="0" marR="0" indent="0" algn="l" defTabSz="4571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25303B"/>
                </a:solidFill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SUB-HEADER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5940" y="3179691"/>
            <a:ext cx="4887120" cy="446266"/>
          </a:xfrm>
        </p:spPr>
        <p:txBody>
          <a:bodyPr>
            <a:spAutoFit/>
          </a:bodyPr>
          <a:lstStyle>
            <a:lvl1pPr>
              <a:defRPr sz="2300" cap="none" baseline="0"/>
            </a:lvl1pPr>
            <a:lvl2pPr marL="457146" indent="0">
              <a:buNone/>
              <a:defRPr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</a:lstStyle>
          <a:p>
            <a:pPr lvl="0"/>
            <a:r>
              <a:rPr lang="en-GB" dirty="0"/>
              <a:t>Body text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85940" y="3664666"/>
            <a:ext cx="4887120" cy="1129530"/>
          </a:xfrm>
        </p:spPr>
        <p:txBody>
          <a:bodyPr>
            <a:spAutoFit/>
          </a:bodyPr>
          <a:lstStyle>
            <a:lvl1pPr marL="0" indent="-298762">
              <a:buSzPct val="80000"/>
              <a:buFont typeface="Wingdings" charset="2"/>
              <a:buChar char="§"/>
              <a:defRPr sz="2300" cap="none"/>
            </a:lvl1pPr>
            <a:lvl2pPr>
              <a:defRPr sz="2000"/>
            </a:lvl2pPr>
            <a:lvl3pPr>
              <a:defRPr sz="1700"/>
            </a:lvl3pPr>
          </a:lstStyle>
          <a:p>
            <a:pPr lvl="0"/>
            <a:r>
              <a:rPr lang="en-GB" dirty="0"/>
              <a:t>Bullet text style</a:t>
            </a:r>
          </a:p>
          <a:p>
            <a:pPr lvl="1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bullet style</a:t>
            </a:r>
          </a:p>
          <a:p>
            <a:pPr lvl="2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sub bullet style</a:t>
            </a:r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5675202" y="1850076"/>
            <a:ext cx="3057841" cy="4417641"/>
          </a:xfrm>
        </p:spPr>
        <p:txBody>
          <a:bodyPr anchor="ctr">
            <a:normAutofit/>
          </a:bodyPr>
          <a:lstStyle>
            <a:lvl1pPr algn="ctr">
              <a:defRPr sz="2300" baseline="0"/>
            </a:lvl1pPr>
          </a:lstStyle>
          <a:p>
            <a:r>
              <a:rPr lang="en-US" dirty="0"/>
              <a:t>Drag image 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145673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ermark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380179"/>
            <a:ext cx="8229600" cy="935975"/>
          </a:xfrm>
        </p:spPr>
        <p:txBody>
          <a:bodyPr>
            <a:spAutoFit/>
          </a:bodyPr>
          <a:lstStyle>
            <a:lvl1pPr>
              <a:defRPr sz="5500"/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6921" y="3290635"/>
            <a:ext cx="4778117" cy="611473"/>
          </a:xfrm>
        </p:spPr>
        <p:txBody>
          <a:bodyPr>
            <a:spAutoFit/>
          </a:bodyPr>
          <a:lstStyle/>
          <a:p>
            <a:pPr lvl="0"/>
            <a:r>
              <a:rPr lang="en-GB" dirty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14608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ermark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5675202" y="1850076"/>
            <a:ext cx="3057841" cy="4417641"/>
          </a:xfrm>
        </p:spPr>
        <p:txBody>
          <a:bodyPr anchor="ctr">
            <a:normAutofit/>
          </a:bodyPr>
          <a:lstStyle>
            <a:lvl1pPr algn="ctr">
              <a:defRPr sz="2300" baseline="0"/>
            </a:lvl1pPr>
          </a:lstStyle>
          <a:p>
            <a:r>
              <a:rPr lang="en-US" dirty="0"/>
              <a:t>Drag image  to placeholder or click icon to add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865331"/>
            <a:ext cx="4887260" cy="741274"/>
          </a:xfrm>
        </p:spPr>
        <p:txBody>
          <a:bodyPr>
            <a:spAutoFit/>
          </a:bodyPr>
          <a:lstStyle>
            <a:lvl1pPr>
              <a:defRPr sz="4200" baseline="0"/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2621425"/>
            <a:ext cx="4887260" cy="524939"/>
          </a:xfrm>
        </p:spPr>
        <p:txBody>
          <a:bodyPr>
            <a:spAutoFit/>
          </a:bodyPr>
          <a:lstStyle>
            <a:lvl1pPr marL="0" marR="0" indent="0" algn="l" defTabSz="4571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25303B"/>
                </a:solidFill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SUB-HEADER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5940" y="3179691"/>
            <a:ext cx="4887120" cy="446266"/>
          </a:xfrm>
        </p:spPr>
        <p:txBody>
          <a:bodyPr>
            <a:spAutoFit/>
          </a:bodyPr>
          <a:lstStyle>
            <a:lvl1pPr>
              <a:defRPr sz="2300" cap="none" baseline="0"/>
            </a:lvl1pPr>
            <a:lvl2pPr marL="457146" indent="0">
              <a:buNone/>
              <a:defRPr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</a:lstStyle>
          <a:p>
            <a:pPr lvl="0"/>
            <a:r>
              <a:rPr lang="en-GB" dirty="0"/>
              <a:t>Body text style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85940" y="3664666"/>
            <a:ext cx="4887120" cy="1129530"/>
          </a:xfrm>
        </p:spPr>
        <p:txBody>
          <a:bodyPr>
            <a:spAutoFit/>
          </a:bodyPr>
          <a:lstStyle>
            <a:lvl1pPr marL="0" indent="-298762">
              <a:buSzPct val="80000"/>
              <a:buFont typeface="Wingdings" charset="2"/>
              <a:buChar char="§"/>
              <a:defRPr sz="2300" cap="none"/>
            </a:lvl1pPr>
            <a:lvl2pPr>
              <a:defRPr sz="2000"/>
            </a:lvl2pPr>
            <a:lvl3pPr>
              <a:defRPr sz="1700"/>
            </a:lvl3pPr>
          </a:lstStyle>
          <a:p>
            <a:pPr lvl="0"/>
            <a:r>
              <a:rPr lang="en-GB" dirty="0"/>
              <a:t>Bullet text style</a:t>
            </a:r>
          </a:p>
          <a:p>
            <a:pPr lvl="1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bullet style</a:t>
            </a:r>
          </a:p>
          <a:p>
            <a:pPr lvl="2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sub bullet style</a:t>
            </a:r>
          </a:p>
        </p:txBody>
      </p:sp>
    </p:spTree>
    <p:extLst>
      <p:ext uri="{BB962C8B-B14F-4D97-AF65-F5344CB8AC3E}">
        <p14:creationId xmlns:p14="http://schemas.microsoft.com/office/powerpoint/2010/main" val="3888733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380179"/>
            <a:ext cx="8229600" cy="935975"/>
          </a:xfrm>
        </p:spPr>
        <p:txBody>
          <a:bodyPr>
            <a:spAutoFit/>
          </a:bodyPr>
          <a:lstStyle>
            <a:lvl1pPr>
              <a:defRPr sz="5500"/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6921" y="3290635"/>
            <a:ext cx="4778117" cy="611473"/>
          </a:xfrm>
        </p:spPr>
        <p:txBody>
          <a:bodyPr>
            <a:spAutoFit/>
          </a:bodyPr>
          <a:lstStyle/>
          <a:p>
            <a:pPr lvl="0"/>
            <a:r>
              <a:rPr lang="en-GB" dirty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349355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5675202" y="1850076"/>
            <a:ext cx="3057841" cy="4417641"/>
          </a:xfrm>
        </p:spPr>
        <p:txBody>
          <a:bodyPr anchor="ctr">
            <a:normAutofit/>
          </a:bodyPr>
          <a:lstStyle>
            <a:lvl1pPr algn="ctr">
              <a:defRPr sz="2300" baseline="0"/>
            </a:lvl1pPr>
          </a:lstStyle>
          <a:p>
            <a:r>
              <a:rPr lang="en-US" dirty="0"/>
              <a:t>Drag image  to placeholder or click icon to add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865331"/>
            <a:ext cx="4887260" cy="741274"/>
          </a:xfrm>
        </p:spPr>
        <p:txBody>
          <a:bodyPr>
            <a:spAutoFit/>
          </a:bodyPr>
          <a:lstStyle>
            <a:lvl1pPr>
              <a:defRPr sz="4200" baseline="0"/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2621425"/>
            <a:ext cx="4887260" cy="524939"/>
          </a:xfrm>
        </p:spPr>
        <p:txBody>
          <a:bodyPr>
            <a:spAutoFit/>
          </a:bodyPr>
          <a:lstStyle>
            <a:lvl1pPr marL="0" marR="0" indent="0" algn="l" defTabSz="4571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25303B"/>
                </a:solidFill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SUB-HEADER STYLE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5940" y="3179691"/>
            <a:ext cx="4887120" cy="446266"/>
          </a:xfrm>
        </p:spPr>
        <p:txBody>
          <a:bodyPr>
            <a:spAutoFit/>
          </a:bodyPr>
          <a:lstStyle>
            <a:lvl1pPr>
              <a:defRPr sz="2300" cap="none" baseline="0"/>
            </a:lvl1pPr>
            <a:lvl2pPr marL="457146" indent="0">
              <a:buNone/>
              <a:defRPr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</a:lstStyle>
          <a:p>
            <a:pPr lvl="0"/>
            <a:r>
              <a:rPr lang="en-GB" dirty="0"/>
              <a:t>Body text style</a:t>
            </a:r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85940" y="3664666"/>
            <a:ext cx="4887120" cy="1129530"/>
          </a:xfrm>
        </p:spPr>
        <p:txBody>
          <a:bodyPr>
            <a:spAutoFit/>
          </a:bodyPr>
          <a:lstStyle>
            <a:lvl1pPr marL="0" indent="-298762">
              <a:buSzPct val="80000"/>
              <a:buFont typeface="Wingdings" charset="2"/>
              <a:buChar char="§"/>
              <a:defRPr sz="2300" cap="none"/>
            </a:lvl1pPr>
            <a:lvl2pPr>
              <a:defRPr sz="2000"/>
            </a:lvl2pPr>
            <a:lvl3pPr>
              <a:defRPr sz="1700"/>
            </a:lvl3pPr>
          </a:lstStyle>
          <a:p>
            <a:pPr lvl="0"/>
            <a:r>
              <a:rPr lang="en-GB" dirty="0"/>
              <a:t>Bullet text style</a:t>
            </a:r>
          </a:p>
          <a:p>
            <a:pPr lvl="1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bullet style</a:t>
            </a:r>
          </a:p>
          <a:p>
            <a:pPr lvl="2"/>
            <a:r>
              <a:rPr lang="en-US" dirty="0"/>
              <a:t>S</a:t>
            </a:r>
            <a:r>
              <a:rPr lang="en-GB" dirty="0" err="1"/>
              <a:t>ub</a:t>
            </a:r>
            <a:r>
              <a:rPr lang="en-GB" dirty="0"/>
              <a:t> sub bullet style</a:t>
            </a:r>
          </a:p>
        </p:txBody>
      </p:sp>
    </p:spTree>
    <p:extLst>
      <p:ext uri="{BB962C8B-B14F-4D97-AF65-F5344CB8AC3E}">
        <p14:creationId xmlns:p14="http://schemas.microsoft.com/office/powerpoint/2010/main" val="246533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380179"/>
            <a:ext cx="8229600" cy="935975"/>
          </a:xfrm>
        </p:spPr>
        <p:txBody>
          <a:bodyPr>
            <a:spAutoFit/>
          </a:bodyPr>
          <a:lstStyle>
            <a:lvl1pPr>
              <a:defRPr sz="5500"/>
            </a:lvl1pPr>
          </a:lstStyle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6921" y="3290635"/>
            <a:ext cx="4778117" cy="611473"/>
          </a:xfrm>
        </p:spPr>
        <p:txBody>
          <a:bodyPr>
            <a:spAutoFit/>
          </a:bodyPr>
          <a:lstStyle/>
          <a:p>
            <a:pPr lvl="0"/>
            <a:r>
              <a:rPr lang="en-GB" dirty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2799866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380179"/>
            <a:ext cx="8229600" cy="935975"/>
          </a:xfrm>
          <a:prstGeom prst="rect">
            <a:avLst/>
          </a:prstGeom>
        </p:spPr>
        <p:txBody>
          <a:bodyPr vert="horz" lIns="91429" tIns="45715" rIns="91429" bIns="45715" rtlCol="0" anchor="ctr">
            <a:spAutoFit/>
          </a:bodyPr>
          <a:lstStyle/>
          <a:p>
            <a:r>
              <a:rPr lang="en-GB" dirty="0"/>
              <a:t>Header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3554642"/>
            <a:ext cx="8229600" cy="611473"/>
          </a:xfrm>
          <a:prstGeom prst="rect">
            <a:avLst/>
          </a:prstGeom>
        </p:spPr>
        <p:txBody>
          <a:bodyPr vert="horz" lIns="91429" tIns="45715" rIns="91429" bIns="45715" rtlCol="0">
            <a:spAutoFit/>
          </a:bodyPr>
          <a:lstStyle/>
          <a:p>
            <a:pPr lvl="0"/>
            <a:r>
              <a:rPr lang="en-GB" dirty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2619897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60" r:id="rId3"/>
    <p:sldLayoutId id="2147483649" r:id="rId4"/>
    <p:sldLayoutId id="2147483662" r:id="rId5"/>
    <p:sldLayoutId id="2147483661" r:id="rId6"/>
    <p:sldLayoutId id="2147483664" r:id="rId7"/>
    <p:sldLayoutId id="2147483663" r:id="rId8"/>
    <p:sldLayoutId id="2147483666" r:id="rId9"/>
    <p:sldLayoutId id="2147483665" r:id="rId10"/>
    <p:sldLayoutId id="2147483667" r:id="rId11"/>
    <p:sldLayoutId id="2147483668" r:id="rId12"/>
    <p:sldLayoutId id="2147483672" r:id="rId13"/>
    <p:sldLayoutId id="2147483670" r:id="rId14"/>
    <p:sldLayoutId id="2147483673" r:id="rId15"/>
    <p:sldLayoutId id="2147483671" r:id="rId16"/>
    <p:sldLayoutId id="2147483674" r:id="rId17"/>
    <p:sldLayoutId id="2147483669" r:id="rId18"/>
    <p:sldLayoutId id="2147483675" r:id="rId19"/>
  </p:sldLayoutIdLst>
  <p:hf sldNum="0" hdr="0" ftr="0" dt="0"/>
  <p:txStyles>
    <p:titleStyle>
      <a:lvl1pPr algn="l" defTabSz="457146" rtl="0" eaLnBrk="1" latinLnBrk="0" hangingPunct="1">
        <a:spcBef>
          <a:spcPct val="0"/>
        </a:spcBef>
        <a:buNone/>
        <a:defRPr sz="5500" b="1" kern="1200">
          <a:solidFill>
            <a:schemeClr val="tx1"/>
          </a:solidFill>
          <a:latin typeface="Cambria"/>
          <a:ea typeface="+mj-ea"/>
          <a:cs typeface="Cambria"/>
        </a:defRPr>
      </a:lvl1pPr>
    </p:titleStyle>
    <p:bodyStyle>
      <a:lvl1pPr marL="0" indent="0" algn="l" defTabSz="457146" rtl="0" eaLnBrk="1" latinLnBrk="0" hangingPunct="1">
        <a:spcBef>
          <a:spcPct val="20000"/>
        </a:spcBef>
        <a:buFont typeface="Arial"/>
        <a:buNone/>
        <a:defRPr sz="3400" kern="1200" cap="all" baseline="0">
          <a:solidFill>
            <a:srgbClr val="25303B"/>
          </a:solidFill>
          <a:latin typeface="+mn-lt"/>
          <a:ea typeface="+mn-ea"/>
          <a:cs typeface="+mn-cs"/>
        </a:defRPr>
      </a:lvl1pPr>
      <a:lvl2pPr marL="742862" indent="-285716" algn="l" defTabSz="457146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65" indent="-228573" algn="l" defTabSz="45714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10" indent="-228573" algn="l" defTabSz="45714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57" indent="-228573" algn="l" defTabSz="45714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02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48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94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40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1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8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4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29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5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21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67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arxiv.org/abs/2008.08215v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310.png"/><Relationship Id="rId7" Type="http://schemas.openxmlformats.org/officeDocument/2006/relationships/image" Target="../media/image3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23" Type="http://schemas.openxmlformats.org/officeDocument/2006/relationships/image" Target="../media/image74.png"/><Relationship Id="rId10" Type="http://schemas.openxmlformats.org/officeDocument/2006/relationships/image" Target="../media/image61.png"/><Relationship Id="rId9" Type="http://schemas.openxmlformats.org/officeDocument/2006/relationships/image" Target="../media/image6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18" Type="http://schemas.openxmlformats.org/officeDocument/2006/relationships/image" Target="../media/image69.png"/><Relationship Id="rId3" Type="http://schemas.openxmlformats.org/officeDocument/2006/relationships/image" Target="../media/image310.png"/><Relationship Id="rId21" Type="http://schemas.openxmlformats.org/officeDocument/2006/relationships/image" Target="../media/image72.png"/><Relationship Id="rId7" Type="http://schemas.openxmlformats.org/officeDocument/2006/relationships/image" Target="../media/image321.png"/><Relationship Id="rId12" Type="http://schemas.openxmlformats.org/officeDocument/2006/relationships/image" Target="../media/image63.png"/><Relationship Id="rId17" Type="http://schemas.openxmlformats.org/officeDocument/2006/relationships/image" Target="../media/image68.png"/><Relationship Id="rId2" Type="http://schemas.openxmlformats.org/officeDocument/2006/relationships/notesSlide" Target="../notesSlides/notesSlide10.xml"/><Relationship Id="rId20" Type="http://schemas.openxmlformats.org/officeDocument/2006/relationships/image" Target="../media/image71.png"/><Relationship Id="rId16" Type="http://schemas.openxmlformats.org/officeDocument/2006/relationships/image" Target="../media/image6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7.png"/><Relationship Id="rId11" Type="http://schemas.openxmlformats.org/officeDocument/2006/relationships/image" Target="../media/image330.png"/><Relationship Id="rId5" Type="http://schemas.openxmlformats.org/officeDocument/2006/relationships/image" Target="../media/image56.png"/><Relationship Id="rId23" Type="http://schemas.openxmlformats.org/officeDocument/2006/relationships/image" Target="../media/image74.png"/><Relationship Id="rId10" Type="http://schemas.openxmlformats.org/officeDocument/2006/relationships/image" Target="../media/image61.png"/><Relationship Id="rId19" Type="http://schemas.openxmlformats.org/officeDocument/2006/relationships/image" Target="../media/image70.png"/><Relationship Id="rId9" Type="http://schemas.openxmlformats.org/officeDocument/2006/relationships/image" Target="../media/image60.png"/><Relationship Id="rId14" Type="http://schemas.openxmlformats.org/officeDocument/2006/relationships/image" Target="../media/image34.png"/><Relationship Id="rId22" Type="http://schemas.openxmlformats.org/officeDocument/2006/relationships/image" Target="../media/image7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7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rxiv.org/abs/2008.08215v3" TargetMode="Externa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89.png"/><Relationship Id="rId3" Type="http://schemas.openxmlformats.org/officeDocument/2006/relationships/image" Target="../media/image78.png"/><Relationship Id="rId7" Type="http://schemas.openxmlformats.org/officeDocument/2006/relationships/image" Target="../media/image83.png"/><Relationship Id="rId12" Type="http://schemas.openxmlformats.org/officeDocument/2006/relationships/image" Target="../media/image8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2.png"/><Relationship Id="rId11" Type="http://schemas.openxmlformats.org/officeDocument/2006/relationships/image" Target="../media/image87.png"/><Relationship Id="rId5" Type="http://schemas.openxmlformats.org/officeDocument/2006/relationships/image" Target="../media/image80.png"/><Relationship Id="rId15" Type="http://schemas.openxmlformats.org/officeDocument/2006/relationships/image" Target="../media/image91.png"/><Relationship Id="rId10" Type="http://schemas.openxmlformats.org/officeDocument/2006/relationships/image" Target="../media/image86.png"/><Relationship Id="rId4" Type="http://schemas.openxmlformats.org/officeDocument/2006/relationships/image" Target="../media/image79.png"/><Relationship Id="rId9" Type="http://schemas.openxmlformats.org/officeDocument/2006/relationships/image" Target="../media/image85.png"/><Relationship Id="rId14" Type="http://schemas.openxmlformats.org/officeDocument/2006/relationships/image" Target="../media/image9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2.png"/><Relationship Id="rId7" Type="http://schemas.openxmlformats.org/officeDocument/2006/relationships/image" Target="../media/image321.png"/><Relationship Id="rId12" Type="http://schemas.openxmlformats.org/officeDocument/2006/relationships/image" Target="../media/image4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png"/><Relationship Id="rId11" Type="http://schemas.openxmlformats.org/officeDocument/2006/relationships/image" Target="../media/image36.png"/><Relationship Id="rId5" Type="http://schemas.openxmlformats.org/officeDocument/2006/relationships/image" Target="../media/image43.png"/><Relationship Id="rId10" Type="http://schemas.openxmlformats.org/officeDocument/2006/relationships/image" Target="../media/image47.png"/><Relationship Id="rId4" Type="http://schemas.openxmlformats.org/officeDocument/2006/relationships/image" Target="../media/image310.png"/><Relationship Id="rId9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381.png"/><Relationship Id="rId7" Type="http://schemas.openxmlformats.org/officeDocument/2006/relationships/image" Target="../media/image41.png"/><Relationship Id="rId12" Type="http://schemas.openxmlformats.org/officeDocument/2006/relationships/image" Target="../media/image5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11" Type="http://schemas.openxmlformats.org/officeDocument/2006/relationships/image" Target="../media/image51.png"/><Relationship Id="rId5" Type="http://schemas.openxmlformats.org/officeDocument/2006/relationships/image" Target="../media/image43.png"/><Relationship Id="rId10" Type="http://schemas.openxmlformats.org/officeDocument/2006/relationships/image" Target="../media/image50.png"/><Relationship Id="rId4" Type="http://schemas.openxmlformats.org/officeDocument/2006/relationships/image" Target="../media/image310.png"/><Relationship Id="rId9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0.png"/><Relationship Id="rId3" Type="http://schemas.openxmlformats.org/officeDocument/2006/relationships/image" Target="../media/image320.png"/><Relationship Id="rId7" Type="http://schemas.openxmlformats.org/officeDocument/2006/relationships/image" Target="../media/image36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5" Type="http://schemas.openxmlformats.org/officeDocument/2006/relationships/image" Target="../media/image340.png"/><Relationship Id="rId4" Type="http://schemas.openxmlformats.org/officeDocument/2006/relationships/image" Target="../media/image53.png"/><Relationship Id="rId9" Type="http://schemas.openxmlformats.org/officeDocument/2006/relationships/image" Target="../media/image38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95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5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g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g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03.jpeg"/><Relationship Id="rId4" Type="http://schemas.openxmlformats.org/officeDocument/2006/relationships/image" Target="../media/image10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11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Title 8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859938"/>
                <a:ext cx="8229600" cy="1629667"/>
              </a:xfrm>
            </p:spPr>
            <p:txBody>
              <a:bodyPr/>
              <a:lstStyle/>
              <a:p>
                <a:pPr algn="ctr"/>
                <a:r>
                  <a:rPr lang="en-GB" sz="4800" b="0" dirty="0"/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4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8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sz="48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GB" sz="4800" b="0" i="1" smtClean="0">
                            <a:latin typeface="Cambria Math" panose="02040503050406030204" pitchFamily="18" charset="0"/>
                          </a:rPr>
                          <m:t>𝑜𝑛𝑔</m:t>
                        </m:r>
                      </m:sub>
                    </m:sSub>
                  </m:oMath>
                </a14:m>
                <a:r>
                  <a:rPr lang="en-US" sz="4800" b="0" dirty="0"/>
                  <a:t>Experiment in</a:t>
                </a:r>
                <a:br>
                  <a:rPr lang="en-US" sz="4800" b="0" dirty="0"/>
                </a:br>
                <a:r>
                  <a:rPr lang="en-US" sz="4800" b="0" dirty="0"/>
                  <a:t>Hall D at Jefferson Lab</a:t>
                </a:r>
                <a:endParaRPr lang="en-US" sz="1600" dirty="0"/>
              </a:p>
            </p:txBody>
          </p:sp>
        </mc:Choice>
        <mc:Fallback>
          <p:sp>
            <p:nvSpPr>
              <p:cNvPr id="9" name="Title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859938"/>
                <a:ext cx="8229600" cy="1629667"/>
              </a:xfrm>
              <a:blipFill>
                <a:blip r:embed="rId2"/>
                <a:stretch>
                  <a:fillRect t="-8614" b="-194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2153889" y="6218340"/>
            <a:ext cx="6532911" cy="449659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Stuart Fegan (Slides from Mikhail </a:t>
            </a:r>
            <a:r>
              <a:rPr lang="en-US" sz="2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Bashkanov</a:t>
            </a:r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BA67A1-7911-4241-98CF-7C32C88E72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7478"/>
            <a:ext cx="1798324" cy="20726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762F613-3BC0-44C5-BF64-5013986CD0EF}"/>
              </a:ext>
            </a:extLst>
          </p:cNvPr>
          <p:cNvSpPr txBox="1"/>
          <p:nvPr/>
        </p:nvSpPr>
        <p:spPr>
          <a:xfrm>
            <a:off x="190500" y="6224591"/>
            <a:ext cx="2762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i="0" u="none" strike="noStrike" dirty="0">
                <a:effectLst/>
                <a:latin typeface="Lucida Grande"/>
                <a:hlinkClick r:id="rId4"/>
              </a:rPr>
              <a:t>arXiv:2008.08215v3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Lucida Grande"/>
              </a:rPr>
              <a:t> </a:t>
            </a:r>
            <a:br>
              <a:rPr lang="en-GB" sz="1400" b="1" i="0" dirty="0">
                <a:solidFill>
                  <a:srgbClr val="000000"/>
                </a:solidFill>
                <a:effectLst/>
                <a:latin typeface="Lucida Grande"/>
              </a:rPr>
            </a:br>
            <a:r>
              <a:rPr lang="en-GB" sz="1400" i="0" dirty="0">
                <a:solidFill>
                  <a:srgbClr val="000000"/>
                </a:solidFill>
                <a:effectLst/>
                <a:latin typeface="Lucida Grande"/>
              </a:rPr>
              <a:t>KLF proposal 2020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279506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81302"/>
            <a:ext cx="6512010" cy="738654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  <a:latin typeface="+mn-lt"/>
              </a:rPr>
              <a:t>Theory limitations </a:t>
            </a:r>
          </a:p>
        </p:txBody>
      </p:sp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Line 7">
            <a:extLst>
              <a:ext uri="{FF2B5EF4-FFF2-40B4-BE49-F238E27FC236}">
                <a16:creationId xmlns:a16="http://schemas.microsoft.com/office/drawing/2014/main" id="{FE96AB1D-38B2-45A4-AD1C-82D67ABA6C3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24062" y="2947023"/>
            <a:ext cx="777875" cy="28733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7">
            <a:extLst>
              <a:ext uri="{FF2B5EF4-FFF2-40B4-BE49-F238E27FC236}">
                <a16:creationId xmlns:a16="http://schemas.microsoft.com/office/drawing/2014/main" id="{BDA0D2B3-4B3D-48E4-A500-1F43E7A639E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00622" y="3213670"/>
            <a:ext cx="777875" cy="28733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9">
            <a:extLst>
              <a:ext uri="{FF2B5EF4-FFF2-40B4-BE49-F238E27FC236}">
                <a16:creationId xmlns:a16="http://schemas.microsoft.com/office/drawing/2014/main" id="{6DF7CBBA-2EFD-4A29-AEC0-505BED13060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19672" y="3501008"/>
            <a:ext cx="758825" cy="30296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7">
            <a:extLst>
              <a:ext uri="{FF2B5EF4-FFF2-40B4-BE49-F238E27FC236}">
                <a16:creationId xmlns:a16="http://schemas.microsoft.com/office/drawing/2014/main" id="{3BC71F07-4955-46FF-B0F5-D787A47C0DD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58902" y="4555369"/>
            <a:ext cx="906598" cy="7765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7">
            <a:extLst>
              <a:ext uri="{FF2B5EF4-FFF2-40B4-BE49-F238E27FC236}">
                <a16:creationId xmlns:a16="http://schemas.microsoft.com/office/drawing/2014/main" id="{EAE2D549-CA4C-47A9-B56C-960E7DC9097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39851" y="4915410"/>
            <a:ext cx="975022" cy="41648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7">
            <a:extLst>
              <a:ext uri="{FF2B5EF4-FFF2-40B4-BE49-F238E27FC236}">
                <a16:creationId xmlns:a16="http://schemas.microsoft.com/office/drawing/2014/main" id="{6DC9C5B5-C1CA-474C-9EC7-35518E45CF0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31602" y="5301902"/>
            <a:ext cx="777875" cy="28733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9">
            <a:extLst>
              <a:ext uri="{FF2B5EF4-FFF2-40B4-BE49-F238E27FC236}">
                <a16:creationId xmlns:a16="http://schemas.microsoft.com/office/drawing/2014/main" id="{27E09589-F903-4F8C-9D26-5F895F1F8915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5935" y="5589240"/>
            <a:ext cx="758825" cy="30296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7">
            <a:extLst>
              <a:ext uri="{FF2B5EF4-FFF2-40B4-BE49-F238E27FC236}">
                <a16:creationId xmlns:a16="http://schemas.microsoft.com/office/drawing/2014/main" id="{17A46CC5-FE17-491C-83B7-5C1276D0D17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10819" y="1506863"/>
            <a:ext cx="777875" cy="28733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9">
            <a:extLst>
              <a:ext uri="{FF2B5EF4-FFF2-40B4-BE49-F238E27FC236}">
                <a16:creationId xmlns:a16="http://schemas.microsoft.com/office/drawing/2014/main" id="{35B192F1-EB63-40CD-821B-122C94989954}"/>
              </a:ext>
            </a:extLst>
          </p:cNvPr>
          <p:cNvSpPr>
            <a:spLocks noChangeShapeType="1"/>
          </p:cNvSpPr>
          <p:nvPr/>
        </p:nvSpPr>
        <p:spPr bwMode="auto">
          <a:xfrm>
            <a:off x="929869" y="1805671"/>
            <a:ext cx="758825" cy="30296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ectangle 14">
            <a:extLst>
              <a:ext uri="{FF2B5EF4-FFF2-40B4-BE49-F238E27FC236}">
                <a16:creationId xmlns:a16="http://schemas.microsoft.com/office/drawing/2014/main" id="{CC057FE5-EF5F-4088-98E1-3F88C701BC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69" y="1531034"/>
            <a:ext cx="863600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13">
            <a:extLst>
              <a:ext uri="{FF2B5EF4-FFF2-40B4-BE49-F238E27FC236}">
                <a16:creationId xmlns:a16="http://schemas.microsoft.com/office/drawing/2014/main" id="{C117E666-8EA4-41F4-8061-785E24331045}"/>
              </a:ext>
            </a:extLst>
          </p:cNvPr>
          <p:cNvSpPr>
            <a:spLocks noChangeArrowheads="1"/>
          </p:cNvSpPr>
          <p:nvPr/>
        </p:nvSpPr>
        <p:spPr bwMode="auto">
          <a:xfrm rot="1393872">
            <a:off x="978074" y="3252005"/>
            <a:ext cx="720725" cy="1428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4">
            <a:extLst>
              <a:ext uri="{FF2B5EF4-FFF2-40B4-BE49-F238E27FC236}">
                <a16:creationId xmlns:a16="http://schemas.microsoft.com/office/drawing/2014/main" id="{B08F77C8-5E8F-4642-8AC7-645DA3FBAC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2971194"/>
            <a:ext cx="863600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13">
            <a:extLst>
              <a:ext uri="{FF2B5EF4-FFF2-40B4-BE49-F238E27FC236}">
                <a16:creationId xmlns:a16="http://schemas.microsoft.com/office/drawing/2014/main" id="{0473B710-7EBE-4DD2-AAD8-694A9756E536}"/>
              </a:ext>
            </a:extLst>
          </p:cNvPr>
          <p:cNvSpPr>
            <a:spLocks noChangeArrowheads="1"/>
          </p:cNvSpPr>
          <p:nvPr/>
        </p:nvSpPr>
        <p:spPr bwMode="auto">
          <a:xfrm rot="1393872">
            <a:off x="993863" y="5349539"/>
            <a:ext cx="720725" cy="1428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3C4EB1D5-5975-456D-A098-8ACE575F9E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301" y="5068728"/>
            <a:ext cx="863600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CBF2247-2CB8-4A76-9971-855918727D83}"/>
              </a:ext>
            </a:extLst>
          </p:cNvPr>
          <p:cNvSpPr txBox="1"/>
          <p:nvPr/>
        </p:nvSpPr>
        <p:spPr>
          <a:xfrm>
            <a:off x="2020540" y="1501813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Good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9787EBF-9C5B-4BA9-A3A5-4A1B23926465}"/>
              </a:ext>
            </a:extLst>
          </p:cNvPr>
          <p:cNvSpPr txBox="1"/>
          <p:nvPr/>
        </p:nvSpPr>
        <p:spPr>
          <a:xfrm>
            <a:off x="2555776" y="3031054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</a:rPr>
              <a:t>Acceptable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F0CBCC8-76AB-4529-A021-B888CE41493C}"/>
              </a:ext>
            </a:extLst>
          </p:cNvPr>
          <p:cNvSpPr txBox="1"/>
          <p:nvPr/>
        </p:nvSpPr>
        <p:spPr>
          <a:xfrm>
            <a:off x="2670944" y="4843935"/>
            <a:ext cx="58614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Simplified,</a:t>
            </a:r>
            <a:br>
              <a:rPr lang="en-US" sz="3200" b="1" dirty="0">
                <a:solidFill>
                  <a:srgbClr val="FF0000"/>
                </a:solidFill>
              </a:rPr>
            </a:br>
            <a:r>
              <a:rPr lang="en-US" sz="3200" b="1" dirty="0">
                <a:solidFill>
                  <a:srgbClr val="FF0000"/>
                </a:solidFill>
              </a:rPr>
              <a:t> model dependent analysis only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CF12BEF-E099-4051-96C1-6A5A0FFA78C0}"/>
                  </a:ext>
                </a:extLst>
              </p:cNvPr>
              <p:cNvSpPr txBox="1"/>
              <p:nvPr/>
            </p:nvSpPr>
            <p:spPr>
              <a:xfrm>
                <a:off x="3388692" y="1137531"/>
                <a:ext cx="575530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Kaon beam brings one unit of strangeness: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No associated kaons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</a:rPr>
                          <m:t>Λ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,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</a:rPr>
                          <m:t>Σ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/>
                  <a:t> production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1 associated kaon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</a:rPr>
                          <m:t>Ξ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endParaRPr lang="en-US" sz="2400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2 associated kaons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</a:rPr>
                          <m:t>Ω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CF12BEF-E099-4051-96C1-6A5A0FFA78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8692" y="1137531"/>
                <a:ext cx="5755308" cy="1569660"/>
              </a:xfrm>
              <a:prstGeom prst="rect">
                <a:avLst/>
              </a:prstGeom>
              <a:blipFill>
                <a:blip r:embed="rId3"/>
                <a:stretch>
                  <a:fillRect l="-1695" t="-3113" b="-81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14570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Line 9">
            <a:extLst>
              <a:ext uri="{FF2B5EF4-FFF2-40B4-BE49-F238E27FC236}">
                <a16:creationId xmlns:a16="http://schemas.microsoft.com/office/drawing/2014/main" id="{5D2F5F7B-25CB-455F-AFD6-9B9BB00DBD3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03258" y="2241251"/>
            <a:ext cx="911936" cy="276839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81302"/>
            <a:ext cx="6512010" cy="738654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  <a:latin typeface="+mn-lt"/>
              </a:rPr>
              <a:t>Strange beams?</a:t>
            </a:r>
          </a:p>
        </p:txBody>
      </p:sp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4" name="Line 7">
            <a:extLst>
              <a:ext uri="{FF2B5EF4-FFF2-40B4-BE49-F238E27FC236}">
                <a16:creationId xmlns:a16="http://schemas.microsoft.com/office/drawing/2014/main" id="{A0D9C4A1-0ADB-4847-8132-6E1E5E90A98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78688" y="1868923"/>
            <a:ext cx="777875" cy="28733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7">
            <a:extLst>
              <a:ext uri="{FF2B5EF4-FFF2-40B4-BE49-F238E27FC236}">
                <a16:creationId xmlns:a16="http://schemas.microsoft.com/office/drawing/2014/main" id="{838956F3-53F4-4F7B-8DC9-601AC16478E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84767" y="2239682"/>
            <a:ext cx="777875" cy="28733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9">
            <a:extLst>
              <a:ext uri="{FF2B5EF4-FFF2-40B4-BE49-F238E27FC236}">
                <a16:creationId xmlns:a16="http://schemas.microsoft.com/office/drawing/2014/main" id="{CD9351B2-8FBB-495F-8D5A-4B0342AC373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03817" y="2527020"/>
            <a:ext cx="758825" cy="30296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Rectangle 13">
            <a:extLst>
              <a:ext uri="{FF2B5EF4-FFF2-40B4-BE49-F238E27FC236}">
                <a16:creationId xmlns:a16="http://schemas.microsoft.com/office/drawing/2014/main" id="{94679D84-3EBE-4E1E-806B-80E333F61467}"/>
              </a:ext>
            </a:extLst>
          </p:cNvPr>
          <p:cNvSpPr>
            <a:spLocks noChangeArrowheads="1"/>
          </p:cNvSpPr>
          <p:nvPr/>
        </p:nvSpPr>
        <p:spPr bwMode="auto">
          <a:xfrm rot="1393872">
            <a:off x="3862219" y="2278017"/>
            <a:ext cx="720725" cy="1428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Rectangle 14">
            <a:extLst>
              <a:ext uri="{FF2B5EF4-FFF2-40B4-BE49-F238E27FC236}">
                <a16:creationId xmlns:a16="http://schemas.microsoft.com/office/drawing/2014/main" id="{5DC50992-FE12-4E87-8DC8-A0765F84B2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3657" y="1997206"/>
            <a:ext cx="863600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Line 7">
            <a:extLst>
              <a:ext uri="{FF2B5EF4-FFF2-40B4-BE49-F238E27FC236}">
                <a16:creationId xmlns:a16="http://schemas.microsoft.com/office/drawing/2014/main" id="{821471BD-A1D3-42F3-B34E-E3FACE75C1C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03258" y="1668236"/>
            <a:ext cx="860399" cy="34105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637C9C4-15F1-4C16-B64A-DBF3AABF428A}"/>
                  </a:ext>
                </a:extLst>
              </p:cNvPr>
              <p:cNvSpPr txBox="1"/>
              <p:nvPr/>
            </p:nvSpPr>
            <p:spPr>
              <a:xfrm>
                <a:off x="1834632" y="2309171"/>
                <a:ext cx="4115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637C9C4-15F1-4C16-B64A-DBF3AABF42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4632" y="2309171"/>
                <a:ext cx="411523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D1EC5E4-3D13-4931-B948-1F57DE3EC63A}"/>
                  </a:ext>
                </a:extLst>
              </p:cNvPr>
              <p:cNvSpPr txBox="1"/>
              <p:nvPr/>
            </p:nvSpPr>
            <p:spPr>
              <a:xfrm>
                <a:off x="1834632" y="1469431"/>
                <a:ext cx="4864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D1EC5E4-3D13-4931-B948-1F57DE3EC6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4632" y="1469431"/>
                <a:ext cx="486415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834B02E-1CB2-4BB3-B924-428272EC49D5}"/>
                  </a:ext>
                </a:extLst>
              </p:cNvPr>
              <p:cNvSpPr txBox="1"/>
              <p:nvPr/>
            </p:nvSpPr>
            <p:spPr>
              <a:xfrm>
                <a:off x="5262642" y="2655416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834B02E-1CB2-4BB3-B924-428272EC4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2642" y="2655416"/>
                <a:ext cx="37702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7A3FE11-7D91-40BF-8A5E-100FA58F496D}"/>
                  </a:ext>
                </a:extLst>
              </p:cNvPr>
              <p:cNvSpPr txBox="1"/>
              <p:nvPr/>
            </p:nvSpPr>
            <p:spPr>
              <a:xfrm>
                <a:off x="5311888" y="2012426"/>
                <a:ext cx="4064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7A3FE11-7D91-40BF-8A5E-100FA58F49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888" y="2012426"/>
                <a:ext cx="406458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4C8DDBB-AE00-4307-B07C-D2A393F2528F}"/>
                  </a:ext>
                </a:extLst>
              </p:cNvPr>
              <p:cNvSpPr txBox="1"/>
              <p:nvPr/>
            </p:nvSpPr>
            <p:spPr>
              <a:xfrm>
                <a:off x="3884208" y="2377857"/>
                <a:ext cx="4676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Ξ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4C8DDBB-AE00-4307-B07C-D2A393F252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4208" y="2377857"/>
                <a:ext cx="467629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93DB576-C3AA-4728-8AB0-966074F53BD5}"/>
                  </a:ext>
                </a:extLst>
              </p:cNvPr>
              <p:cNvSpPr txBox="1"/>
              <p:nvPr/>
            </p:nvSpPr>
            <p:spPr>
              <a:xfrm>
                <a:off x="4718790" y="1567384"/>
                <a:ext cx="54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93DB576-C3AA-4728-8AB0-966074F53B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8790" y="1567384"/>
                <a:ext cx="54290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640B50D-1D22-4AC6-A945-90A930A85023}"/>
                  </a:ext>
                </a:extLst>
              </p:cNvPr>
              <p:cNvSpPr txBox="1"/>
              <p:nvPr/>
            </p:nvSpPr>
            <p:spPr>
              <a:xfrm>
                <a:off x="3223363" y="1580581"/>
                <a:ext cx="4692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1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𝚺</m:t>
                          </m:r>
                        </m:e>
                        <m:sup>
                          <m:r>
                            <a:rPr lang="en-GB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640B50D-1D22-4AC6-A945-90A930A850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3363" y="1580581"/>
                <a:ext cx="469231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5950C3E3-5510-4AF9-9504-91F42111A0A1}"/>
                  </a:ext>
                </a:extLst>
              </p:cNvPr>
              <p:cNvSpPr txBox="1"/>
              <p:nvPr/>
            </p:nvSpPr>
            <p:spPr>
              <a:xfrm>
                <a:off x="6512010" y="2349454"/>
                <a:ext cx="21135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Direct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/>
                  <a:t> production</a:t>
                </a: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5950C3E3-5510-4AF9-9504-91F42111A0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2010" y="2349454"/>
                <a:ext cx="2113592" cy="369332"/>
              </a:xfrm>
              <a:prstGeom prst="rect">
                <a:avLst/>
              </a:prstGeom>
              <a:blipFill>
                <a:blip r:embed="rId23"/>
                <a:stretch>
                  <a:fillRect l="-2305" t="-8197" r="-2305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2991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Line 9">
            <a:extLst>
              <a:ext uri="{FF2B5EF4-FFF2-40B4-BE49-F238E27FC236}">
                <a16:creationId xmlns:a16="http://schemas.microsoft.com/office/drawing/2014/main" id="{5D2F5F7B-25CB-455F-AFD6-9B9BB00DBD3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03258" y="2241251"/>
            <a:ext cx="911936" cy="276839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81302"/>
            <a:ext cx="6512010" cy="738654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  <a:latin typeface="+mn-lt"/>
              </a:rPr>
              <a:t>Strange beams?</a:t>
            </a:r>
          </a:p>
        </p:txBody>
      </p:sp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4" name="Line 7">
            <a:extLst>
              <a:ext uri="{FF2B5EF4-FFF2-40B4-BE49-F238E27FC236}">
                <a16:creationId xmlns:a16="http://schemas.microsoft.com/office/drawing/2014/main" id="{A0D9C4A1-0ADB-4847-8132-6E1E5E90A98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78688" y="1868923"/>
            <a:ext cx="777875" cy="28733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7">
            <a:extLst>
              <a:ext uri="{FF2B5EF4-FFF2-40B4-BE49-F238E27FC236}">
                <a16:creationId xmlns:a16="http://schemas.microsoft.com/office/drawing/2014/main" id="{838956F3-53F4-4F7B-8DC9-601AC16478E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84767" y="2239682"/>
            <a:ext cx="777875" cy="28733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9">
            <a:extLst>
              <a:ext uri="{FF2B5EF4-FFF2-40B4-BE49-F238E27FC236}">
                <a16:creationId xmlns:a16="http://schemas.microsoft.com/office/drawing/2014/main" id="{CD9351B2-8FBB-495F-8D5A-4B0342AC373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03817" y="2527020"/>
            <a:ext cx="758825" cy="30296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Rectangle 13">
            <a:extLst>
              <a:ext uri="{FF2B5EF4-FFF2-40B4-BE49-F238E27FC236}">
                <a16:creationId xmlns:a16="http://schemas.microsoft.com/office/drawing/2014/main" id="{94679D84-3EBE-4E1E-806B-80E333F61467}"/>
              </a:ext>
            </a:extLst>
          </p:cNvPr>
          <p:cNvSpPr>
            <a:spLocks noChangeArrowheads="1"/>
          </p:cNvSpPr>
          <p:nvPr/>
        </p:nvSpPr>
        <p:spPr bwMode="auto">
          <a:xfrm rot="1393872">
            <a:off x="3862219" y="2278017"/>
            <a:ext cx="720725" cy="1428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Rectangle 14">
            <a:extLst>
              <a:ext uri="{FF2B5EF4-FFF2-40B4-BE49-F238E27FC236}">
                <a16:creationId xmlns:a16="http://schemas.microsoft.com/office/drawing/2014/main" id="{5DC50992-FE12-4E87-8DC8-A0765F84B2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3657" y="1997206"/>
            <a:ext cx="863600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Line 7">
            <a:extLst>
              <a:ext uri="{FF2B5EF4-FFF2-40B4-BE49-F238E27FC236}">
                <a16:creationId xmlns:a16="http://schemas.microsoft.com/office/drawing/2014/main" id="{821471BD-A1D3-42F3-B34E-E3FACE75C1C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03258" y="1668236"/>
            <a:ext cx="860399" cy="34105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637C9C4-15F1-4C16-B64A-DBF3AABF428A}"/>
                  </a:ext>
                </a:extLst>
              </p:cNvPr>
              <p:cNvSpPr txBox="1"/>
              <p:nvPr/>
            </p:nvSpPr>
            <p:spPr>
              <a:xfrm>
                <a:off x="1834632" y="2309171"/>
                <a:ext cx="4115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637C9C4-15F1-4C16-B64A-DBF3AABF42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4632" y="2309171"/>
                <a:ext cx="411523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D1EC5E4-3D13-4931-B948-1F57DE3EC63A}"/>
                  </a:ext>
                </a:extLst>
              </p:cNvPr>
              <p:cNvSpPr txBox="1"/>
              <p:nvPr/>
            </p:nvSpPr>
            <p:spPr>
              <a:xfrm>
                <a:off x="1834632" y="1469431"/>
                <a:ext cx="4864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D1EC5E4-3D13-4931-B948-1F57DE3EC6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4632" y="1469431"/>
                <a:ext cx="486415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834B02E-1CB2-4BB3-B924-428272EC49D5}"/>
                  </a:ext>
                </a:extLst>
              </p:cNvPr>
              <p:cNvSpPr txBox="1"/>
              <p:nvPr/>
            </p:nvSpPr>
            <p:spPr>
              <a:xfrm>
                <a:off x="5262642" y="2655416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834B02E-1CB2-4BB3-B924-428272EC4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2642" y="2655416"/>
                <a:ext cx="37702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7A3FE11-7D91-40BF-8A5E-100FA58F496D}"/>
                  </a:ext>
                </a:extLst>
              </p:cNvPr>
              <p:cNvSpPr txBox="1"/>
              <p:nvPr/>
            </p:nvSpPr>
            <p:spPr>
              <a:xfrm>
                <a:off x="5311888" y="2012426"/>
                <a:ext cx="4064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7A3FE11-7D91-40BF-8A5E-100FA58F49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888" y="2012426"/>
                <a:ext cx="406458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4C8DDBB-AE00-4307-B07C-D2A393F2528F}"/>
                  </a:ext>
                </a:extLst>
              </p:cNvPr>
              <p:cNvSpPr txBox="1"/>
              <p:nvPr/>
            </p:nvSpPr>
            <p:spPr>
              <a:xfrm>
                <a:off x="3884208" y="2377857"/>
                <a:ext cx="4676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Ξ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4C8DDBB-AE00-4307-B07C-D2A393F252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4208" y="2377857"/>
                <a:ext cx="467629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93DB576-C3AA-4728-8AB0-966074F53BD5}"/>
                  </a:ext>
                </a:extLst>
              </p:cNvPr>
              <p:cNvSpPr txBox="1"/>
              <p:nvPr/>
            </p:nvSpPr>
            <p:spPr>
              <a:xfrm>
                <a:off x="4718790" y="1567384"/>
                <a:ext cx="54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93DB576-C3AA-4728-8AB0-966074F53B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8790" y="1567384"/>
                <a:ext cx="54290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640B50D-1D22-4AC6-A945-90A930A85023}"/>
                  </a:ext>
                </a:extLst>
              </p:cNvPr>
              <p:cNvSpPr txBox="1"/>
              <p:nvPr/>
            </p:nvSpPr>
            <p:spPr>
              <a:xfrm>
                <a:off x="3223363" y="1580581"/>
                <a:ext cx="4692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1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𝚺</m:t>
                          </m:r>
                        </m:e>
                        <m:sup>
                          <m:r>
                            <a:rPr lang="en-GB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640B50D-1D22-4AC6-A945-90A930A850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3363" y="1580581"/>
                <a:ext cx="469231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Line 9">
            <a:extLst>
              <a:ext uri="{FF2B5EF4-FFF2-40B4-BE49-F238E27FC236}">
                <a16:creationId xmlns:a16="http://schemas.microsoft.com/office/drawing/2014/main" id="{BC578FFF-2268-49AA-B4F5-BA869FC7FE4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94321" y="5308677"/>
            <a:ext cx="911936" cy="276839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Line 7">
            <a:extLst>
              <a:ext uri="{FF2B5EF4-FFF2-40B4-BE49-F238E27FC236}">
                <a16:creationId xmlns:a16="http://schemas.microsoft.com/office/drawing/2014/main" id="{EFF2B79A-AE97-4504-87EC-5F519B4CD78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58606" y="4933837"/>
            <a:ext cx="777875" cy="28733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7">
            <a:extLst>
              <a:ext uri="{FF2B5EF4-FFF2-40B4-BE49-F238E27FC236}">
                <a16:creationId xmlns:a16="http://schemas.microsoft.com/office/drawing/2014/main" id="{E113A30D-168A-4148-8612-55342E672D5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64685" y="5304596"/>
            <a:ext cx="777875" cy="28733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Line 9">
            <a:extLst>
              <a:ext uri="{FF2B5EF4-FFF2-40B4-BE49-F238E27FC236}">
                <a16:creationId xmlns:a16="http://schemas.microsoft.com/office/drawing/2014/main" id="{14F7D208-E8E8-44BE-81B1-F5811EF00AB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3735" y="5591934"/>
            <a:ext cx="758825" cy="30296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Rectangle 13">
            <a:extLst>
              <a:ext uri="{FF2B5EF4-FFF2-40B4-BE49-F238E27FC236}">
                <a16:creationId xmlns:a16="http://schemas.microsoft.com/office/drawing/2014/main" id="{F667A329-220D-4C2B-989B-B3532F679C9D}"/>
              </a:ext>
            </a:extLst>
          </p:cNvPr>
          <p:cNvSpPr>
            <a:spLocks noChangeArrowheads="1"/>
          </p:cNvSpPr>
          <p:nvPr/>
        </p:nvSpPr>
        <p:spPr bwMode="auto">
          <a:xfrm rot="1393872">
            <a:off x="4142137" y="5342931"/>
            <a:ext cx="720725" cy="1428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Rectangle 14">
            <a:extLst>
              <a:ext uri="{FF2B5EF4-FFF2-40B4-BE49-F238E27FC236}">
                <a16:creationId xmlns:a16="http://schemas.microsoft.com/office/drawing/2014/main" id="{D78CC574-D778-4EC6-B242-E17434DC4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3575" y="5062120"/>
            <a:ext cx="863600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Line 7">
            <a:extLst>
              <a:ext uri="{FF2B5EF4-FFF2-40B4-BE49-F238E27FC236}">
                <a16:creationId xmlns:a16="http://schemas.microsoft.com/office/drawing/2014/main" id="{18A5DDE7-22C1-4C2B-B1C0-9FB13D164A5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43575" y="4462038"/>
            <a:ext cx="729983" cy="612167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9CF6192-DEB1-4B9E-B3CC-6CE18ADA9F8B}"/>
                  </a:ext>
                </a:extLst>
              </p:cNvPr>
              <p:cNvSpPr txBox="1"/>
              <p:nvPr/>
            </p:nvSpPr>
            <p:spPr>
              <a:xfrm>
                <a:off x="1202614" y="5442005"/>
                <a:ext cx="4115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9CF6192-DEB1-4B9E-B3CC-6CE18ADA9F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2614" y="5442005"/>
                <a:ext cx="411523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225A3481-16C7-46BA-9116-B5A82B6B12AA}"/>
                  </a:ext>
                </a:extLst>
              </p:cNvPr>
              <p:cNvSpPr txBox="1"/>
              <p:nvPr/>
            </p:nvSpPr>
            <p:spPr>
              <a:xfrm>
                <a:off x="3408397" y="4374406"/>
                <a:ext cx="5188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225A3481-16C7-46BA-9116-B5A82B6B12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8397" y="4374406"/>
                <a:ext cx="518860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DC6C0AF-E74F-4ABF-8FE3-70D12A715469}"/>
                  </a:ext>
                </a:extLst>
              </p:cNvPr>
              <p:cNvSpPr txBox="1"/>
              <p:nvPr/>
            </p:nvSpPr>
            <p:spPr>
              <a:xfrm>
                <a:off x="5542560" y="5720330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DC6C0AF-E74F-4ABF-8FE3-70D12A7154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2560" y="5720330"/>
                <a:ext cx="37702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E96D177-A096-4DF4-9382-B68AE0A45B41}"/>
                  </a:ext>
                </a:extLst>
              </p:cNvPr>
              <p:cNvSpPr txBox="1"/>
              <p:nvPr/>
            </p:nvSpPr>
            <p:spPr>
              <a:xfrm>
                <a:off x="5591806" y="5077340"/>
                <a:ext cx="4064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E96D177-A096-4DF4-9382-B68AE0A45B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1806" y="5077340"/>
                <a:ext cx="406458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AB78174-EBB9-4A45-BE3D-D6D2C01D7F75}"/>
                  </a:ext>
                </a:extLst>
              </p:cNvPr>
              <p:cNvSpPr txBox="1"/>
              <p:nvPr/>
            </p:nvSpPr>
            <p:spPr>
              <a:xfrm>
                <a:off x="4145501" y="5442771"/>
                <a:ext cx="4676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Ξ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AB78174-EBB9-4A45-BE3D-D6D2C01D7F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5501" y="5442771"/>
                <a:ext cx="467629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AF19FD1-A90D-4C06-BAF4-43B8ED12FEFE}"/>
                  </a:ext>
                </a:extLst>
              </p:cNvPr>
              <p:cNvSpPr txBox="1"/>
              <p:nvPr/>
            </p:nvSpPr>
            <p:spPr>
              <a:xfrm>
                <a:off x="4998708" y="4632298"/>
                <a:ext cx="54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AF19FD1-A90D-4C06-BAF4-43B8ED12FE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8708" y="4632298"/>
                <a:ext cx="542906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FEB0BC2-ADF8-4EF2-8E54-5E5B410039BE}"/>
                  </a:ext>
                </a:extLst>
              </p:cNvPr>
              <p:cNvSpPr txBox="1"/>
              <p:nvPr/>
            </p:nvSpPr>
            <p:spPr>
              <a:xfrm>
                <a:off x="3604327" y="4733150"/>
                <a:ext cx="4692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1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𝚺</m:t>
                          </m:r>
                        </m:e>
                        <m:sup>
                          <m:r>
                            <a:rPr lang="en-GB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FEB0BC2-ADF8-4EF2-8E54-5E5B410039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4327" y="4733150"/>
                <a:ext cx="469231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Line 7">
            <a:extLst>
              <a:ext uri="{FF2B5EF4-FFF2-40B4-BE49-F238E27FC236}">
                <a16:creationId xmlns:a16="http://schemas.microsoft.com/office/drawing/2014/main" id="{ADAA4397-41B9-45FB-8EAA-44CFA7761E6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73558" y="4430184"/>
            <a:ext cx="691127" cy="4100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Line 7">
            <a:extLst>
              <a:ext uri="{FF2B5EF4-FFF2-40B4-BE49-F238E27FC236}">
                <a16:creationId xmlns:a16="http://schemas.microsoft.com/office/drawing/2014/main" id="{F8DDD05A-FD63-4054-B96B-476DB3D875B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73558" y="4137349"/>
            <a:ext cx="599218" cy="363841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8342D94-D028-4239-ACF4-3C856EBF9A46}"/>
              </a:ext>
            </a:extLst>
          </p:cNvPr>
          <p:cNvSpPr/>
          <p:nvPr/>
        </p:nvSpPr>
        <p:spPr>
          <a:xfrm>
            <a:off x="4030509" y="4406597"/>
            <a:ext cx="189350" cy="15518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6CFEE298-2255-47E5-BBAD-987E03B7DD8F}"/>
                  </a:ext>
                </a:extLst>
              </p:cNvPr>
              <p:cNvSpPr txBox="1"/>
              <p:nvPr/>
            </p:nvSpPr>
            <p:spPr>
              <a:xfrm>
                <a:off x="4691152" y="3814258"/>
                <a:ext cx="5180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6CFEE298-2255-47E5-BBAD-987E03B7DD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1152" y="3814258"/>
                <a:ext cx="518027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1F9DAFFE-A22B-4783-B38E-9FAB729AC006}"/>
                  </a:ext>
                </a:extLst>
              </p:cNvPr>
              <p:cNvSpPr txBox="1"/>
              <p:nvPr/>
            </p:nvSpPr>
            <p:spPr>
              <a:xfrm>
                <a:off x="4672776" y="4224673"/>
                <a:ext cx="5180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1F9DAFFE-A22B-4783-B38E-9FAB729AC0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2776" y="4224673"/>
                <a:ext cx="518027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Rectangle 14">
            <a:extLst>
              <a:ext uri="{FF2B5EF4-FFF2-40B4-BE49-F238E27FC236}">
                <a16:creationId xmlns:a16="http://schemas.microsoft.com/office/drawing/2014/main" id="{D865D11F-8D2A-4EE7-B374-F094AF7BFC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3176" y="5074205"/>
            <a:ext cx="863600" cy="27896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163C90B4-3FB9-4A67-B4B7-36446FBAAFD4}"/>
                  </a:ext>
                </a:extLst>
              </p:cNvPr>
              <p:cNvSpPr txBox="1"/>
              <p:nvPr/>
            </p:nvSpPr>
            <p:spPr>
              <a:xfrm>
                <a:off x="2640483" y="4692788"/>
                <a:ext cx="5098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163C90B4-3FB9-4A67-B4B7-36446FBAAF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0483" y="4692788"/>
                <a:ext cx="509820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0D19FBB6-7317-4ED3-9A3D-870D81D7FEA3}"/>
              </a:ext>
            </a:extLst>
          </p:cNvPr>
          <p:cNvSpPr/>
          <p:nvPr/>
        </p:nvSpPr>
        <p:spPr>
          <a:xfrm>
            <a:off x="1449355" y="4432774"/>
            <a:ext cx="1038830" cy="624418"/>
          </a:xfrm>
          <a:custGeom>
            <a:avLst/>
            <a:gdLst>
              <a:gd name="connsiteX0" fmla="*/ 0 w 1038830"/>
              <a:gd name="connsiteY0" fmla="*/ 21038 h 624418"/>
              <a:gd name="connsiteX1" fmla="*/ 335902 w 1038830"/>
              <a:gd name="connsiteY1" fmla="*/ 27259 h 624418"/>
              <a:gd name="connsiteX2" fmla="*/ 267478 w 1038830"/>
              <a:gd name="connsiteY2" fmla="*/ 288516 h 624418"/>
              <a:gd name="connsiteX3" fmla="*/ 609600 w 1038830"/>
              <a:gd name="connsiteY3" fmla="*/ 232532 h 624418"/>
              <a:gd name="connsiteX4" fmla="*/ 534955 w 1038830"/>
              <a:gd name="connsiteY4" fmla="*/ 487569 h 624418"/>
              <a:gd name="connsiteX5" fmla="*/ 821094 w 1038830"/>
              <a:gd name="connsiteY5" fmla="*/ 394263 h 624418"/>
              <a:gd name="connsiteX6" fmla="*/ 789992 w 1038830"/>
              <a:gd name="connsiteY6" fmla="*/ 605757 h 624418"/>
              <a:gd name="connsiteX7" fmla="*/ 964163 w 1038830"/>
              <a:gd name="connsiteY7" fmla="*/ 537332 h 624418"/>
              <a:gd name="connsiteX8" fmla="*/ 1038808 w 1038830"/>
              <a:gd name="connsiteY8" fmla="*/ 624418 h 62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8830" h="624418">
                <a:moveTo>
                  <a:pt x="0" y="21038"/>
                </a:moveTo>
                <a:cubicBezTo>
                  <a:pt x="145661" y="1858"/>
                  <a:pt x="291322" y="-17321"/>
                  <a:pt x="335902" y="27259"/>
                </a:cubicBezTo>
                <a:cubicBezTo>
                  <a:pt x="380482" y="71839"/>
                  <a:pt x="221862" y="254304"/>
                  <a:pt x="267478" y="288516"/>
                </a:cubicBezTo>
                <a:cubicBezTo>
                  <a:pt x="313094" y="322728"/>
                  <a:pt x="565021" y="199357"/>
                  <a:pt x="609600" y="232532"/>
                </a:cubicBezTo>
                <a:cubicBezTo>
                  <a:pt x="654179" y="265707"/>
                  <a:pt x="499706" y="460614"/>
                  <a:pt x="534955" y="487569"/>
                </a:cubicBezTo>
                <a:cubicBezTo>
                  <a:pt x="570204" y="514524"/>
                  <a:pt x="778588" y="374565"/>
                  <a:pt x="821094" y="394263"/>
                </a:cubicBezTo>
                <a:cubicBezTo>
                  <a:pt x="863600" y="413961"/>
                  <a:pt x="766147" y="581912"/>
                  <a:pt x="789992" y="605757"/>
                </a:cubicBezTo>
                <a:cubicBezTo>
                  <a:pt x="813837" y="629602"/>
                  <a:pt x="922694" y="534222"/>
                  <a:pt x="964163" y="537332"/>
                </a:cubicBezTo>
                <a:cubicBezTo>
                  <a:pt x="1005632" y="540442"/>
                  <a:pt x="1039845" y="615087"/>
                  <a:pt x="1038808" y="624418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E1D8F7B7-AC79-47DB-BF34-53D86B8C3A76}"/>
                  </a:ext>
                </a:extLst>
              </p:cNvPr>
              <p:cNvSpPr txBox="1"/>
              <p:nvPr/>
            </p:nvSpPr>
            <p:spPr>
              <a:xfrm>
                <a:off x="1084943" y="4323456"/>
                <a:ext cx="3656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E1D8F7B7-AC79-47DB-BF34-53D86B8C3A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4943" y="4323456"/>
                <a:ext cx="365613" cy="369332"/>
              </a:xfrm>
              <a:prstGeom prst="rect">
                <a:avLst/>
              </a:prstGeom>
              <a:blipFill>
                <a:blip r:embed="rId22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5950C3E3-5510-4AF9-9504-91F42111A0A1}"/>
                  </a:ext>
                </a:extLst>
              </p:cNvPr>
              <p:cNvSpPr txBox="1"/>
              <p:nvPr/>
            </p:nvSpPr>
            <p:spPr>
              <a:xfrm>
                <a:off x="6512010" y="2349454"/>
                <a:ext cx="21135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Direct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/>
                  <a:t> production</a:t>
                </a: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5950C3E3-5510-4AF9-9504-91F42111A0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2010" y="2349454"/>
                <a:ext cx="2113592" cy="369332"/>
              </a:xfrm>
              <a:prstGeom prst="rect">
                <a:avLst/>
              </a:prstGeom>
              <a:blipFill>
                <a:blip r:embed="rId23"/>
                <a:stretch>
                  <a:fillRect l="-2305" t="-8197" r="-2305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TextBox 61">
            <a:extLst>
              <a:ext uri="{FF2B5EF4-FFF2-40B4-BE49-F238E27FC236}">
                <a16:creationId xmlns:a16="http://schemas.microsoft.com/office/drawing/2014/main" id="{F39ABA06-760D-49BD-A205-E7BE2EF5F7C6}"/>
              </a:ext>
            </a:extLst>
          </p:cNvPr>
          <p:cNvSpPr txBox="1"/>
          <p:nvPr/>
        </p:nvSpPr>
        <p:spPr>
          <a:xfrm>
            <a:off x="6448232" y="4780775"/>
            <a:ext cx="2277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Associated production</a:t>
            </a:r>
          </a:p>
        </p:txBody>
      </p:sp>
    </p:spTree>
    <p:extLst>
      <p:ext uri="{BB962C8B-B14F-4D97-AF65-F5344CB8AC3E}">
        <p14:creationId xmlns:p14="http://schemas.microsoft.com/office/powerpoint/2010/main" val="3970234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81302"/>
            <a:ext cx="6512010" cy="738654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  <a:latin typeface="+mn-lt"/>
              </a:rPr>
              <a:t>Sigma factory</a:t>
            </a:r>
          </a:p>
        </p:txBody>
      </p:sp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6FD627B-B8F3-41E5-B2C7-FEEAD7F8D8C9}"/>
                  </a:ext>
                </a:extLst>
              </p:cNvPr>
              <p:cNvSpPr txBox="1"/>
              <p:nvPr/>
            </p:nvSpPr>
            <p:spPr>
              <a:xfrm>
                <a:off x="4204970" y="2045010"/>
                <a:ext cx="4621530" cy="44012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/>
                  <a:t>2 Body Final state</a:t>
                </a:r>
              </a:p>
              <a:p>
                <a:r>
                  <a:rPr lang="en-GB" sz="2800" dirty="0"/>
                  <a:t>Pure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8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800" dirty="0"/>
                  <a:t> channels</a:t>
                </a:r>
              </a:p>
              <a:p>
                <a:r>
                  <a:rPr lang="en-GB" sz="2800" dirty="0"/>
                  <a:t>Self-polarising observables</a:t>
                </a:r>
              </a:p>
              <a:p>
                <a:endParaRPr lang="en-GB" sz="2800" dirty="0"/>
              </a:p>
              <a:p>
                <a:endParaRPr lang="en-GB" sz="2800" dirty="0"/>
              </a:p>
              <a:p>
                <a:endParaRPr lang="en-GB" sz="2800" dirty="0"/>
              </a:p>
              <a:p>
                <a:endParaRPr lang="en-GB" sz="2800" dirty="0"/>
              </a:p>
              <a:p>
                <a:endParaRPr lang="en-GB" sz="2800" dirty="0"/>
              </a:p>
              <a:p>
                <a:endParaRPr lang="en-GB" sz="2800" dirty="0"/>
              </a:p>
              <a:p>
                <a:r>
                  <a:rPr lang="en-GB" sz="2800" dirty="0"/>
                  <a:t>Non-resonant background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6FD627B-B8F3-41E5-B2C7-FEEAD7F8D8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4970" y="2045010"/>
                <a:ext cx="4621530" cy="4401205"/>
              </a:xfrm>
              <a:prstGeom prst="rect">
                <a:avLst/>
              </a:prstGeom>
              <a:blipFill>
                <a:blip r:embed="rId5"/>
                <a:stretch>
                  <a:fillRect l="-2770" t="-1247" b="-30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4F031C2-4232-4200-ABC5-379ACB721C87}"/>
                  </a:ext>
                </a:extLst>
              </p:cNvPr>
              <p:cNvSpPr txBox="1"/>
              <p:nvPr/>
            </p:nvSpPr>
            <p:spPr>
              <a:xfrm>
                <a:off x="457200" y="1164134"/>
                <a:ext cx="2987040" cy="56938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GB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sz="2800" i="1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80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p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2800" i="1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GB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sz="2800" i="1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80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p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2800" i="1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Ξ</m:t>
                          </m:r>
                        </m:e>
                        <m:sup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sz="2800" i="1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80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p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2800" i="1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sz="2800" i="1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80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p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2800" i="1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𝜂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sz="2800" i="1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80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p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2800" i="1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𝜔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sz="2800" i="1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80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p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2800" i="1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′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  <a:p>
                <a:endParaRPr lang="en-GB" sz="2800" dirty="0"/>
              </a:p>
              <a:p>
                <a:endParaRPr lang="en-GB" sz="2800" dirty="0"/>
              </a:p>
              <a:p>
                <a:endParaRPr lang="en-GB" sz="2800" dirty="0"/>
              </a:p>
              <a:p>
                <a:endParaRPr lang="en-GB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sz="2800" i="1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GB" sz="2800" dirty="0"/>
              </a:p>
              <a:p>
                <a:endParaRPr lang="en-GB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4F031C2-4232-4200-ABC5-379ACB721C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164134"/>
                <a:ext cx="2987040" cy="569386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37202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Заголовок 2"/>
              <p:cNvSpPr>
                <a:spLocks noGrp="1"/>
              </p:cNvSpPr>
              <p:nvPr>
                <p:ph type="ctrTitle"/>
              </p:nvPr>
            </p:nvSpPr>
            <p:spPr>
              <a:xfrm>
                <a:off x="0" y="181302"/>
                <a:ext cx="6512010" cy="738654"/>
              </a:xfrm>
            </p:spPr>
            <p:txBody>
              <a:bodyPr/>
              <a:lstStyle/>
              <a:p>
                <a:pPr lvl="0"/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New findings: </a:t>
                </a: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𝝅</m:t>
                    </m:r>
                    <m:r>
                      <a:rPr lang="en-GB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𝚲</m:t>
                    </m:r>
                    <m:r>
                      <a:rPr lang="en-GB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𝝅</m:t>
                    </m:r>
                    <m:r>
                      <a:rPr lang="en-GB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𝚺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 </a:t>
                </a:r>
              </a:p>
            </p:txBody>
          </p:sp>
        </mc:Choice>
        <mc:Fallback xmlns="">
          <p:sp>
            <p:nvSpPr>
              <p:cNvPr id="3" name="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0" y="181302"/>
                <a:ext cx="6512010" cy="738654"/>
              </a:xfrm>
              <a:blipFill>
                <a:blip r:embed="rId3"/>
                <a:stretch>
                  <a:fillRect l="-3652" t="-15702" b="-380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9943AF-B915-46F1-8701-9C2F6EC541FC}"/>
              </a:ext>
            </a:extLst>
          </p:cNvPr>
          <p:cNvSpPr txBox="1"/>
          <p:nvPr/>
        </p:nvSpPr>
        <p:spPr>
          <a:xfrm>
            <a:off x="3595158" y="689123"/>
            <a:ext cx="2523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Isospin amplitudes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77D812-5AFD-49A9-94EA-09552522D0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676" y="3009900"/>
            <a:ext cx="7962900" cy="38481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405F516-3FB6-47AF-9E68-AC87A8DEE2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8412" y="1150788"/>
            <a:ext cx="6074968" cy="18779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F667F6B-9363-4E68-B43E-DB1FF3473818}"/>
              </a:ext>
            </a:extLst>
          </p:cNvPr>
          <p:cNvSpPr txBox="1"/>
          <p:nvPr/>
        </p:nvSpPr>
        <p:spPr>
          <a:xfrm>
            <a:off x="190500" y="2454921"/>
            <a:ext cx="2762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i="0" u="none" strike="noStrike" dirty="0">
                <a:effectLst/>
                <a:latin typeface="Lucida Grande"/>
                <a:hlinkClick r:id="rId6"/>
              </a:rPr>
              <a:t>arXiv:2008.08215v3</a:t>
            </a:r>
            <a:r>
              <a:rPr lang="en-GB" sz="1400" b="1" i="0" dirty="0">
                <a:solidFill>
                  <a:srgbClr val="000000"/>
                </a:solidFill>
                <a:effectLst/>
                <a:latin typeface="Lucida Grande"/>
              </a:rPr>
              <a:t> </a:t>
            </a:r>
            <a:br>
              <a:rPr lang="en-GB" sz="1400" b="1" i="0" dirty="0">
                <a:solidFill>
                  <a:srgbClr val="000000"/>
                </a:solidFill>
                <a:effectLst/>
                <a:latin typeface="Lucida Grande"/>
              </a:rPr>
            </a:br>
            <a:r>
              <a:rPr lang="en-GB" sz="1400" i="0" dirty="0">
                <a:solidFill>
                  <a:srgbClr val="000000"/>
                </a:solidFill>
                <a:effectLst/>
                <a:latin typeface="Lucida Grande"/>
              </a:rPr>
              <a:t>KLF proposal 2020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896338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Заголовок 2"/>
              <p:cNvSpPr>
                <a:spLocks noGrp="1"/>
              </p:cNvSpPr>
              <p:nvPr>
                <p:ph type="ctrTitle"/>
              </p:nvPr>
            </p:nvSpPr>
            <p:spPr>
              <a:xfrm>
                <a:off x="0" y="181302"/>
                <a:ext cx="6512010" cy="738654"/>
              </a:xfrm>
            </p:spPr>
            <p:txBody>
              <a:bodyPr/>
              <a:lstStyle/>
              <a:p>
                <a:pPr lvl="0"/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New findings: </a:t>
                </a: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𝝅</m:t>
                    </m:r>
                    <m:r>
                      <a:rPr lang="en-GB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𝚲</m:t>
                    </m:r>
                    <m:r>
                      <a:rPr lang="en-GB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𝝅</m:t>
                    </m:r>
                    <m:r>
                      <a:rPr lang="en-GB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𝚺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 </a:t>
                </a:r>
              </a:p>
            </p:txBody>
          </p:sp>
        </mc:Choice>
        <mc:Fallback xmlns="">
          <p:sp>
            <p:nvSpPr>
              <p:cNvPr id="3" name="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0" y="181302"/>
                <a:ext cx="6512010" cy="738654"/>
              </a:xfrm>
              <a:blipFill>
                <a:blip r:embed="rId3"/>
                <a:stretch>
                  <a:fillRect l="-3652" t="-15702" b="-380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9943AF-B915-46F1-8701-9C2F6EC541FC}"/>
              </a:ext>
            </a:extLst>
          </p:cNvPr>
          <p:cNvSpPr txBox="1"/>
          <p:nvPr/>
        </p:nvSpPr>
        <p:spPr>
          <a:xfrm>
            <a:off x="3595158" y="689123"/>
            <a:ext cx="2523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Isospin amplitudes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405F516-3FB6-47AF-9E68-AC87A8DEE2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8412" y="1150788"/>
            <a:ext cx="6074968" cy="18779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4E462E-C4D0-062D-7621-98AA8AEEA6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00" y="3028764"/>
            <a:ext cx="7296150" cy="370230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5EA1644-F55A-6DC3-31C1-992E8699B0AA}"/>
              </a:ext>
            </a:extLst>
          </p:cNvPr>
          <p:cNvSpPr txBox="1"/>
          <p:nvPr/>
        </p:nvSpPr>
        <p:spPr>
          <a:xfrm>
            <a:off x="190500" y="2656737"/>
            <a:ext cx="2394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Recoil asymmetry</a:t>
            </a:r>
          </a:p>
        </p:txBody>
      </p:sp>
    </p:spTree>
    <p:extLst>
      <p:ext uri="{BB962C8B-B14F-4D97-AF65-F5344CB8AC3E}">
        <p14:creationId xmlns:p14="http://schemas.microsoft.com/office/powerpoint/2010/main" val="4136505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81302"/>
            <a:ext cx="6512010" cy="738654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  <a:latin typeface="+mn-lt"/>
              </a:rPr>
              <a:t>Expected results</a:t>
            </a:r>
          </a:p>
        </p:txBody>
      </p:sp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58A90F-CFA4-41BA-A8A6-888FC17B55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794"/>
          <a:stretch/>
        </p:blipFill>
        <p:spPr>
          <a:xfrm>
            <a:off x="885439" y="3735605"/>
            <a:ext cx="6439231" cy="26207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696C866-6F33-46E9-854B-125810993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511" y="1302970"/>
            <a:ext cx="2699946" cy="20549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988834-23C5-434D-967B-7D738D5129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0658" y="1342774"/>
            <a:ext cx="3098132" cy="21592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96B0528-EF21-40B5-838D-9AF0CD2B845F}"/>
                  </a:ext>
                </a:extLst>
              </p:cNvPr>
              <p:cNvSpPr txBox="1"/>
              <p:nvPr/>
            </p:nvSpPr>
            <p:spPr>
              <a:xfrm>
                <a:off x="2926681" y="791542"/>
                <a:ext cx="4686300" cy="4700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>
                              <a:latin typeface="Cambria Math" panose="02040503050406030204" pitchFamily="18" charset="0"/>
                            </a:rPr>
                            <m:t>𝑲</m:t>
                          </m:r>
                        </m:e>
                        <m:sub>
                          <m:r>
                            <a:rPr lang="en-GB" sz="2400" b="1" i="1"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  <m:r>
                        <a:rPr lang="en-GB" sz="2400" b="1" i="1">
                          <a:latin typeface="Cambria Math" panose="02040503050406030204" pitchFamily="18" charset="0"/>
                        </a:rPr>
                        <m:t>𝒑</m:t>
                      </m:r>
                      <m:r>
                        <a:rPr lang="en-GB" sz="2400" b="1" i="1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𝑲</m:t>
                          </m:r>
                        </m:e>
                        <m:sup>
                          <m:r>
                            <a:rPr lang="en-GB" sz="2400" b="1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1" i="0" smtClean="0">
                              <a:latin typeface="Cambria Math" panose="02040503050406030204" pitchFamily="18" charset="0"/>
                            </a:rPr>
                            <m:t>𝚵</m:t>
                          </m:r>
                        </m:e>
                        <m:sup>
                          <m:r>
                            <a:rPr lang="en-GB" sz="2400" b="1" i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p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96B0528-EF21-40B5-838D-9AF0CD2B84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6681" y="791542"/>
                <a:ext cx="4686300" cy="470000"/>
              </a:xfrm>
              <a:prstGeom prst="rect">
                <a:avLst/>
              </a:prstGeom>
              <a:blipFill>
                <a:blip r:embed="rId6"/>
                <a:stretch>
                  <a:fillRect l="-260" b="-116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98D7A1C3-C2B6-45B8-AD69-B1C4722BAF1E}"/>
              </a:ext>
            </a:extLst>
          </p:cNvPr>
          <p:cNvSpPr txBox="1"/>
          <p:nvPr/>
        </p:nvSpPr>
        <p:spPr>
          <a:xfrm>
            <a:off x="7324670" y="4132847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 days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C080BE-B521-4131-851A-E553400FC5E8}"/>
              </a:ext>
            </a:extLst>
          </p:cNvPr>
          <p:cNvSpPr txBox="1"/>
          <p:nvPr/>
        </p:nvSpPr>
        <p:spPr>
          <a:xfrm>
            <a:off x="7324670" y="4569713"/>
            <a:ext cx="10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100 days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9438E30-4784-4A3D-8EBF-2E13EDCBC42E}"/>
              </a:ext>
            </a:extLst>
          </p:cNvPr>
          <p:cNvCxnSpPr>
            <a:cxnSpLocks/>
          </p:cNvCxnSpPr>
          <p:nvPr/>
        </p:nvCxnSpPr>
        <p:spPr>
          <a:xfrm flipH="1">
            <a:off x="7032458" y="4439653"/>
            <a:ext cx="366963" cy="1925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97C9611-9661-4BFB-93FA-BF23B0A507F5}"/>
              </a:ext>
            </a:extLst>
          </p:cNvPr>
          <p:cNvCxnSpPr>
            <a:cxnSpLocks/>
          </p:cNvCxnSpPr>
          <p:nvPr/>
        </p:nvCxnSpPr>
        <p:spPr>
          <a:xfrm flipH="1">
            <a:off x="7032458" y="4803168"/>
            <a:ext cx="366964" cy="625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6211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Заголовок 2"/>
              <p:cNvSpPr>
                <a:spLocks noGrp="1"/>
              </p:cNvSpPr>
              <p:nvPr>
                <p:ph type="ctrTitle"/>
              </p:nvPr>
            </p:nvSpPr>
            <p:spPr>
              <a:xfrm>
                <a:off x="0" y="258245"/>
                <a:ext cx="6512010" cy="584765"/>
              </a:xfrm>
            </p:spPr>
            <p:txBody>
              <a:bodyPr/>
              <a:lstStyle/>
              <a:p>
                <a:pPr lvl="0"/>
                <a:r>
                  <a:rPr lang="en-US" sz="3200" dirty="0">
                    <a:solidFill>
                      <a:srgbClr val="000000"/>
                    </a:solidFill>
                    <a:latin typeface="+mn-lt"/>
                  </a:rPr>
                  <a:t>Excited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2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2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p>
                        <m:r>
                          <a:rPr lang="en-GB" sz="32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sz="3200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3" name="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0" y="258245"/>
                <a:ext cx="6512010" cy="584765"/>
              </a:xfrm>
              <a:blipFill>
                <a:blip r:embed="rId3"/>
                <a:stretch>
                  <a:fillRect l="-2434" t="-11458" b="-354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4" name="Line 9">
            <a:extLst>
              <a:ext uri="{FF2B5EF4-FFF2-40B4-BE49-F238E27FC236}">
                <a16:creationId xmlns:a16="http://schemas.microsoft.com/office/drawing/2014/main" id="{4591CC83-E3F5-43F7-BFE1-5EFB3C0BBB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822995" y="2241251"/>
            <a:ext cx="911936" cy="276839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7">
            <a:extLst>
              <a:ext uri="{FF2B5EF4-FFF2-40B4-BE49-F238E27FC236}">
                <a16:creationId xmlns:a16="http://schemas.microsoft.com/office/drawing/2014/main" id="{94C9E87C-892B-4584-A275-C6D13759327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98425" y="1295400"/>
            <a:ext cx="1218074" cy="84547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7">
            <a:extLst>
              <a:ext uri="{FF2B5EF4-FFF2-40B4-BE49-F238E27FC236}">
                <a16:creationId xmlns:a16="http://schemas.microsoft.com/office/drawing/2014/main" id="{2128E3FB-9320-4AAF-A88B-E6C20E60785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04504" y="2239682"/>
            <a:ext cx="777875" cy="28733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9">
            <a:extLst>
              <a:ext uri="{FF2B5EF4-FFF2-40B4-BE49-F238E27FC236}">
                <a16:creationId xmlns:a16="http://schemas.microsoft.com/office/drawing/2014/main" id="{FDEFF771-6F4E-4A4E-9DB6-206BE77F4B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123554" y="2527020"/>
            <a:ext cx="758825" cy="30296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Rectangle 13">
            <a:extLst>
              <a:ext uri="{FF2B5EF4-FFF2-40B4-BE49-F238E27FC236}">
                <a16:creationId xmlns:a16="http://schemas.microsoft.com/office/drawing/2014/main" id="{63748C37-6229-438E-A919-71E600305810}"/>
              </a:ext>
            </a:extLst>
          </p:cNvPr>
          <p:cNvSpPr>
            <a:spLocks noChangeArrowheads="1"/>
          </p:cNvSpPr>
          <p:nvPr/>
        </p:nvSpPr>
        <p:spPr bwMode="auto">
          <a:xfrm rot="1393872">
            <a:off x="3481956" y="2278017"/>
            <a:ext cx="720725" cy="1428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14">
            <a:extLst>
              <a:ext uri="{FF2B5EF4-FFF2-40B4-BE49-F238E27FC236}">
                <a16:creationId xmlns:a16="http://schemas.microsoft.com/office/drawing/2014/main" id="{7EF4561F-B0BC-4994-A315-3417D78E16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3394" y="2080838"/>
            <a:ext cx="863600" cy="20529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Line 7">
            <a:extLst>
              <a:ext uri="{FF2B5EF4-FFF2-40B4-BE49-F238E27FC236}">
                <a16:creationId xmlns:a16="http://schemas.microsoft.com/office/drawing/2014/main" id="{48CCFD0E-E3A8-4D84-9327-82D566E198BA}"/>
              </a:ext>
            </a:extLst>
          </p:cNvPr>
          <p:cNvSpPr>
            <a:spLocks noChangeShapeType="1"/>
          </p:cNvSpPr>
          <p:nvPr/>
        </p:nvSpPr>
        <p:spPr bwMode="auto">
          <a:xfrm>
            <a:off x="1859205" y="1771523"/>
            <a:ext cx="860399" cy="34105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DC913E5-A256-492F-ABFB-B8BB08DC854B}"/>
                  </a:ext>
                </a:extLst>
              </p:cNvPr>
              <p:cNvSpPr txBox="1"/>
              <p:nvPr/>
            </p:nvSpPr>
            <p:spPr>
              <a:xfrm>
                <a:off x="1454369" y="2309171"/>
                <a:ext cx="3686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DC913E5-A256-492F-ABFB-B8BB08DC85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4369" y="2309171"/>
                <a:ext cx="368627" cy="369332"/>
              </a:xfrm>
              <a:prstGeom prst="rect">
                <a:avLst/>
              </a:prstGeom>
              <a:blipFill>
                <a:blip r:embed="rId4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0886B4A-A924-4DC3-BEA7-C3670AD988EB}"/>
                  </a:ext>
                </a:extLst>
              </p:cNvPr>
              <p:cNvSpPr txBox="1"/>
              <p:nvPr/>
            </p:nvSpPr>
            <p:spPr>
              <a:xfrm>
                <a:off x="1454369" y="1469431"/>
                <a:ext cx="4864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0886B4A-A924-4DC3-BEA7-C3670AD988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4369" y="1469431"/>
                <a:ext cx="486415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02A0D2E-D7C7-4455-B126-8582949ABC22}"/>
                  </a:ext>
                </a:extLst>
              </p:cNvPr>
              <p:cNvSpPr txBox="1"/>
              <p:nvPr/>
            </p:nvSpPr>
            <p:spPr>
              <a:xfrm>
                <a:off x="4882379" y="2655416"/>
                <a:ext cx="5077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Ξ</m:t>
                          </m:r>
                        </m:e>
                        <m:sup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02A0D2E-D7C7-4455-B126-8582949AB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2379" y="2655416"/>
                <a:ext cx="507703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A160035-7641-47D1-8A91-CB84DCB3067D}"/>
                  </a:ext>
                </a:extLst>
              </p:cNvPr>
              <p:cNvSpPr txBox="1"/>
              <p:nvPr/>
            </p:nvSpPr>
            <p:spPr>
              <a:xfrm>
                <a:off x="4931625" y="2012426"/>
                <a:ext cx="54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A160035-7641-47D1-8A91-CB84DCB306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1625" y="2012426"/>
                <a:ext cx="542906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BA9C99C-3661-41A9-B692-C60F241CB53F}"/>
                  </a:ext>
                </a:extLst>
              </p:cNvPr>
              <p:cNvSpPr txBox="1"/>
              <p:nvPr/>
            </p:nvSpPr>
            <p:spPr>
              <a:xfrm>
                <a:off x="3503945" y="2377857"/>
                <a:ext cx="4604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BA9C99C-3661-41A9-B692-C60F241CB5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3945" y="2377857"/>
                <a:ext cx="46044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6232F05-D5DF-4188-809E-75ABF9581232}"/>
                  </a:ext>
                </a:extLst>
              </p:cNvPr>
              <p:cNvSpPr txBox="1"/>
              <p:nvPr/>
            </p:nvSpPr>
            <p:spPr>
              <a:xfrm>
                <a:off x="4716499" y="1050776"/>
                <a:ext cx="5180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6232F05-D5DF-4188-809E-75ABF95812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499" y="1050776"/>
                <a:ext cx="518027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Line 9">
            <a:extLst>
              <a:ext uri="{FF2B5EF4-FFF2-40B4-BE49-F238E27FC236}">
                <a16:creationId xmlns:a16="http://schemas.microsoft.com/office/drawing/2014/main" id="{8CA63974-B428-4CE5-B5AD-16F014FF092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86785" y="4292935"/>
            <a:ext cx="911936" cy="276839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7">
            <a:extLst>
              <a:ext uri="{FF2B5EF4-FFF2-40B4-BE49-F238E27FC236}">
                <a16:creationId xmlns:a16="http://schemas.microsoft.com/office/drawing/2014/main" id="{7CF7E652-6EF4-4BE9-91F7-EDF33D7C507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85069" y="3937921"/>
            <a:ext cx="777875" cy="28733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9">
            <a:extLst>
              <a:ext uri="{FF2B5EF4-FFF2-40B4-BE49-F238E27FC236}">
                <a16:creationId xmlns:a16="http://schemas.microsoft.com/office/drawing/2014/main" id="{455786D8-B235-44BE-B145-DB4FC8C17918}"/>
              </a:ext>
            </a:extLst>
          </p:cNvPr>
          <p:cNvSpPr>
            <a:spLocks noChangeShapeType="1"/>
          </p:cNvSpPr>
          <p:nvPr/>
        </p:nvSpPr>
        <p:spPr bwMode="auto">
          <a:xfrm>
            <a:off x="3404119" y="4225259"/>
            <a:ext cx="758825" cy="30296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Rectangle 13">
            <a:extLst>
              <a:ext uri="{FF2B5EF4-FFF2-40B4-BE49-F238E27FC236}">
                <a16:creationId xmlns:a16="http://schemas.microsoft.com/office/drawing/2014/main" id="{DF48BBE8-A445-4682-93E8-AB142CFA1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3394" y="4157883"/>
            <a:ext cx="720725" cy="1428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Line 7">
            <a:extLst>
              <a:ext uri="{FF2B5EF4-FFF2-40B4-BE49-F238E27FC236}">
                <a16:creationId xmlns:a16="http://schemas.microsoft.com/office/drawing/2014/main" id="{4DF0E5AB-C3CD-422D-9299-F693D7431F63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2995" y="3823207"/>
            <a:ext cx="860399" cy="34105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0B6E830-050C-4CEC-B583-79F77A6669DA}"/>
                  </a:ext>
                </a:extLst>
              </p:cNvPr>
              <p:cNvSpPr txBox="1"/>
              <p:nvPr/>
            </p:nvSpPr>
            <p:spPr>
              <a:xfrm>
                <a:off x="1418159" y="4360855"/>
                <a:ext cx="3745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0B6E830-050C-4CEC-B583-79F77A6669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8159" y="4360855"/>
                <a:ext cx="374590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9228BCB-BCC9-4E0F-AE97-20D30B628DD1}"/>
                  </a:ext>
                </a:extLst>
              </p:cNvPr>
              <p:cNvSpPr txBox="1"/>
              <p:nvPr/>
            </p:nvSpPr>
            <p:spPr>
              <a:xfrm>
                <a:off x="1418159" y="3521115"/>
                <a:ext cx="4864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9228BCB-BCC9-4E0F-AE97-20D30B628D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8159" y="3521115"/>
                <a:ext cx="486415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7AA86D0-5766-463A-9F0D-991321FF9B6E}"/>
                  </a:ext>
                </a:extLst>
              </p:cNvPr>
              <p:cNvSpPr txBox="1"/>
              <p:nvPr/>
            </p:nvSpPr>
            <p:spPr>
              <a:xfrm>
                <a:off x="4162944" y="4353655"/>
                <a:ext cx="5077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Ξ</m:t>
                          </m:r>
                        </m:e>
                        <m:sup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7AA86D0-5766-463A-9F0D-991321FF9B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2944" y="4353655"/>
                <a:ext cx="507703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BCF1D91-5855-4C86-8993-C3C097B3CC49}"/>
                  </a:ext>
                </a:extLst>
              </p:cNvPr>
              <p:cNvSpPr txBox="1"/>
              <p:nvPr/>
            </p:nvSpPr>
            <p:spPr>
              <a:xfrm>
                <a:off x="4212190" y="3710665"/>
                <a:ext cx="54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BCF1D91-5855-4C86-8993-C3C097B3CC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2190" y="3710665"/>
                <a:ext cx="54290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3A3F11B-BEFC-4A3E-BCE9-B55AAD21F930}"/>
                  </a:ext>
                </a:extLst>
              </p:cNvPr>
              <p:cNvSpPr txBox="1"/>
              <p:nvPr/>
            </p:nvSpPr>
            <p:spPr>
              <a:xfrm>
                <a:off x="2946064" y="3681404"/>
                <a:ext cx="4604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3A3F11B-BEFC-4A3E-BCE9-B55AAD21F9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6064" y="3681404"/>
                <a:ext cx="460446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BF0860A7-D548-41E2-95F0-80CAA4BCBA2D}"/>
              </a:ext>
            </a:extLst>
          </p:cNvPr>
          <p:cNvSpPr txBox="1"/>
          <p:nvPr/>
        </p:nvSpPr>
        <p:spPr>
          <a:xfrm>
            <a:off x="6365631" y="1939839"/>
            <a:ext cx="2277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Associated production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CBBA714-90A8-45C5-8FB7-18E4DE763E71}"/>
              </a:ext>
            </a:extLst>
          </p:cNvPr>
          <p:cNvSpPr txBox="1"/>
          <p:nvPr/>
        </p:nvSpPr>
        <p:spPr>
          <a:xfrm>
            <a:off x="6365631" y="4108269"/>
            <a:ext cx="1734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Direct formation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394345D-715C-44B8-96FB-2385C1366B5B}"/>
                  </a:ext>
                </a:extLst>
              </p:cNvPr>
              <p:cNvSpPr txBox="1"/>
              <p:nvPr/>
            </p:nvSpPr>
            <p:spPr>
              <a:xfrm>
                <a:off x="328246" y="5316415"/>
                <a:ext cx="2857129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Interference effects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GB" dirty="0"/>
                  <a:t> mixing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Model-independent PWA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Different background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394345D-715C-44B8-96FB-2385C1366B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246" y="5316415"/>
                <a:ext cx="2857129" cy="1200329"/>
              </a:xfrm>
              <a:prstGeom prst="rect">
                <a:avLst/>
              </a:prstGeom>
              <a:blipFill>
                <a:blip r:embed="rId15"/>
                <a:stretch>
                  <a:fillRect l="-1493" t="-2538" r="-1066" b="-7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0082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Заголовок 2"/>
              <p:cNvSpPr>
                <a:spLocks noGrp="1"/>
              </p:cNvSpPr>
              <p:nvPr>
                <p:ph type="ctrTitle"/>
              </p:nvPr>
            </p:nvSpPr>
            <p:spPr>
              <a:xfrm>
                <a:off x="0" y="258245"/>
                <a:ext cx="6512010" cy="584765"/>
              </a:xfrm>
            </p:spPr>
            <p:txBody>
              <a:bodyPr/>
              <a:lstStyle/>
              <a:p>
                <a:pPr lvl="0"/>
                <a:r>
                  <a:rPr lang="en-US" sz="3200" dirty="0">
                    <a:solidFill>
                      <a:srgbClr val="000000"/>
                    </a:solidFill>
                    <a:latin typeface="+mn-lt"/>
                  </a:rPr>
                  <a:t>Excited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2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2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𝚵</m:t>
                        </m:r>
                      </m:e>
                      <m:sup>
                        <m:r>
                          <a:rPr lang="en-GB" sz="32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3200" dirty="0">
                    <a:solidFill>
                      <a:srgbClr val="000000"/>
                    </a:solidFill>
                    <a:latin typeface="+mn-lt"/>
                  </a:rPr>
                  <a:t> in associated production</a:t>
                </a:r>
              </a:p>
            </p:txBody>
          </p:sp>
        </mc:Choice>
        <mc:Fallback xmlns="">
          <p:sp>
            <p:nvSpPr>
              <p:cNvPr id="3" name="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0" y="258245"/>
                <a:ext cx="6512010" cy="584765"/>
              </a:xfrm>
              <a:blipFill>
                <a:blip r:embed="rId3"/>
                <a:stretch>
                  <a:fillRect l="-2434" t="-11458" b="-354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4" name="Line 9">
            <a:extLst>
              <a:ext uri="{FF2B5EF4-FFF2-40B4-BE49-F238E27FC236}">
                <a16:creationId xmlns:a16="http://schemas.microsoft.com/office/drawing/2014/main" id="{4591CC83-E3F5-43F7-BFE1-5EFB3C0BBB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03258" y="2241251"/>
            <a:ext cx="911936" cy="276839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7">
            <a:extLst>
              <a:ext uri="{FF2B5EF4-FFF2-40B4-BE49-F238E27FC236}">
                <a16:creationId xmlns:a16="http://schemas.microsoft.com/office/drawing/2014/main" id="{94C9E87C-892B-4584-A275-C6D13759327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78688" y="1295400"/>
            <a:ext cx="1218074" cy="84547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7">
            <a:extLst>
              <a:ext uri="{FF2B5EF4-FFF2-40B4-BE49-F238E27FC236}">
                <a16:creationId xmlns:a16="http://schemas.microsoft.com/office/drawing/2014/main" id="{2128E3FB-9320-4AAF-A88B-E6C20E60785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84767" y="2239682"/>
            <a:ext cx="777875" cy="28733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9">
            <a:extLst>
              <a:ext uri="{FF2B5EF4-FFF2-40B4-BE49-F238E27FC236}">
                <a16:creationId xmlns:a16="http://schemas.microsoft.com/office/drawing/2014/main" id="{FDEFF771-6F4E-4A4E-9DB6-206BE77F4B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03817" y="2527020"/>
            <a:ext cx="758825" cy="30296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Rectangle 13">
            <a:extLst>
              <a:ext uri="{FF2B5EF4-FFF2-40B4-BE49-F238E27FC236}">
                <a16:creationId xmlns:a16="http://schemas.microsoft.com/office/drawing/2014/main" id="{63748C37-6229-438E-A919-71E600305810}"/>
              </a:ext>
            </a:extLst>
          </p:cNvPr>
          <p:cNvSpPr>
            <a:spLocks noChangeArrowheads="1"/>
          </p:cNvSpPr>
          <p:nvPr/>
        </p:nvSpPr>
        <p:spPr bwMode="auto">
          <a:xfrm rot="1393872">
            <a:off x="3862219" y="2278017"/>
            <a:ext cx="720725" cy="1428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14">
            <a:extLst>
              <a:ext uri="{FF2B5EF4-FFF2-40B4-BE49-F238E27FC236}">
                <a16:creationId xmlns:a16="http://schemas.microsoft.com/office/drawing/2014/main" id="{7EF4561F-B0BC-4994-A315-3417D78E16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3657" y="2080838"/>
            <a:ext cx="863600" cy="20529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Line 7">
            <a:extLst>
              <a:ext uri="{FF2B5EF4-FFF2-40B4-BE49-F238E27FC236}">
                <a16:creationId xmlns:a16="http://schemas.microsoft.com/office/drawing/2014/main" id="{48CCFD0E-E3A8-4D84-9327-82D566E198B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39468" y="1771523"/>
            <a:ext cx="860399" cy="34105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DC913E5-A256-492F-ABFB-B8BB08DC854B}"/>
                  </a:ext>
                </a:extLst>
              </p:cNvPr>
              <p:cNvSpPr txBox="1"/>
              <p:nvPr/>
            </p:nvSpPr>
            <p:spPr>
              <a:xfrm>
                <a:off x="1834632" y="2309171"/>
                <a:ext cx="4115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DC913E5-A256-492F-ABFB-B8BB08DC85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4632" y="2309171"/>
                <a:ext cx="411523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0886B4A-A924-4DC3-BEA7-C3670AD988EB}"/>
                  </a:ext>
                </a:extLst>
              </p:cNvPr>
              <p:cNvSpPr txBox="1"/>
              <p:nvPr/>
            </p:nvSpPr>
            <p:spPr>
              <a:xfrm>
                <a:off x="1834632" y="1469431"/>
                <a:ext cx="4864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0886B4A-A924-4DC3-BEA7-C3670AD988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4632" y="1469431"/>
                <a:ext cx="486415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02A0D2E-D7C7-4455-B126-8582949ABC22}"/>
                  </a:ext>
                </a:extLst>
              </p:cNvPr>
              <p:cNvSpPr txBox="1"/>
              <p:nvPr/>
            </p:nvSpPr>
            <p:spPr>
              <a:xfrm>
                <a:off x="5262642" y="2655416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02A0D2E-D7C7-4455-B126-8582949AB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2642" y="2655416"/>
                <a:ext cx="37702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A160035-7641-47D1-8A91-CB84DCB3067D}"/>
                  </a:ext>
                </a:extLst>
              </p:cNvPr>
              <p:cNvSpPr txBox="1"/>
              <p:nvPr/>
            </p:nvSpPr>
            <p:spPr>
              <a:xfrm>
                <a:off x="5311888" y="2012426"/>
                <a:ext cx="4064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A160035-7641-47D1-8A91-CB84DCB306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888" y="2012426"/>
                <a:ext cx="406458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BA9C99C-3661-41A9-B692-C60F241CB53F}"/>
                  </a:ext>
                </a:extLst>
              </p:cNvPr>
              <p:cNvSpPr txBox="1"/>
              <p:nvPr/>
            </p:nvSpPr>
            <p:spPr>
              <a:xfrm>
                <a:off x="3884208" y="2377857"/>
                <a:ext cx="4676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Ξ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BA9C99C-3661-41A9-B692-C60F241CB5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4208" y="2377857"/>
                <a:ext cx="467629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6232F05-D5DF-4188-809E-75ABF9581232}"/>
                  </a:ext>
                </a:extLst>
              </p:cNvPr>
              <p:cNvSpPr txBox="1"/>
              <p:nvPr/>
            </p:nvSpPr>
            <p:spPr>
              <a:xfrm>
                <a:off x="5096762" y="1050776"/>
                <a:ext cx="54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6232F05-D5DF-4188-809E-75ABF95812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6762" y="1050776"/>
                <a:ext cx="54290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D91FA55-B559-4BAF-8879-DC2129BCE813}"/>
                  </a:ext>
                </a:extLst>
              </p:cNvPr>
              <p:cNvSpPr txBox="1"/>
              <p:nvPr/>
            </p:nvSpPr>
            <p:spPr>
              <a:xfrm>
                <a:off x="7209691" y="1593027"/>
                <a:ext cx="1295419" cy="23083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Ξ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GB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Ξ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Ξ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Ξ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Ξ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𝜂</m:t>
                      </m:r>
                    </m:oMath>
                  </m:oMathPara>
                </a14:m>
                <a:endParaRPr lang="en-GB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Ξ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Ξ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lang="en-GB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Ξ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D91FA55-B559-4BAF-8879-DC2129BCE8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9691" y="1593027"/>
                <a:ext cx="1295419" cy="230832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30">
            <a:extLst>
              <a:ext uri="{FF2B5EF4-FFF2-40B4-BE49-F238E27FC236}">
                <a16:creationId xmlns:a16="http://schemas.microsoft.com/office/drawing/2014/main" id="{F52C9DCD-F5A2-4724-9C5F-FACECC6587D9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50135"/>
          <a:stretch/>
        </p:blipFill>
        <p:spPr>
          <a:xfrm>
            <a:off x="966304" y="3753398"/>
            <a:ext cx="6439231" cy="26029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C1E8E6C-9590-47A3-A24A-1FFE4435061C}"/>
                  </a:ext>
                </a:extLst>
              </p:cNvPr>
              <p:cNvSpPr txBox="1"/>
              <p:nvPr/>
            </p:nvSpPr>
            <p:spPr>
              <a:xfrm>
                <a:off x="2659226" y="3242214"/>
                <a:ext cx="4686300" cy="4700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>
                              <a:latin typeface="Cambria Math" panose="02040503050406030204" pitchFamily="18" charset="0"/>
                            </a:rPr>
                            <m:t>𝑲</m:t>
                          </m:r>
                        </m:e>
                        <m:sub>
                          <m:r>
                            <a:rPr lang="en-GB" sz="2400" b="1" i="1"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𝒏</m:t>
                      </m:r>
                      <m:r>
                        <a:rPr lang="en-GB" sz="2400" b="1" i="1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𝑲</m:t>
                          </m:r>
                        </m:e>
                        <m:sup>
                          <m:r>
                            <a:rPr lang="en-GB" sz="2400" b="1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1" i="0" smtClean="0">
                              <a:latin typeface="Cambria Math" panose="02040503050406030204" pitchFamily="18" charset="0"/>
                            </a:rPr>
                            <m:t>𝚵</m:t>
                          </m:r>
                        </m:e>
                        <m:sup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1" i="1">
                              <a:latin typeface="Cambria Math" panose="02040503050406030204" pitchFamily="18" charset="0"/>
                            </a:rPr>
                            <m:t>𝑲</m:t>
                          </m:r>
                        </m:e>
                        <m:sup>
                          <m:r>
                            <a:rPr lang="en-GB" sz="2400" b="1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2400" b="1" i="0" smtClean="0">
                          <a:latin typeface="Cambria Math" panose="02040503050406030204" pitchFamily="18" charset="0"/>
                        </a:rPr>
                        <m:t>𝚲</m:t>
                      </m:r>
                      <m:sSup>
                        <m:sSup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1" i="0" smtClean="0">
                              <a:latin typeface="Cambria Math" panose="02040503050406030204" pitchFamily="18" charset="0"/>
                            </a:rPr>
                            <m:t>𝐊</m:t>
                          </m:r>
                        </m:e>
                        <m:sup>
                          <m:r>
                            <a:rPr lang="en-GB" sz="2400" b="1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C1E8E6C-9590-47A3-A24A-1FFE443506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9226" y="3242214"/>
                <a:ext cx="4686300" cy="470000"/>
              </a:xfrm>
              <a:prstGeom prst="rect">
                <a:avLst/>
              </a:prstGeom>
              <a:blipFill>
                <a:blip r:embed="rId12"/>
                <a:stretch>
                  <a:fillRect l="-2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36788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Заголовок 2"/>
              <p:cNvSpPr>
                <a:spLocks noGrp="1"/>
              </p:cNvSpPr>
              <p:nvPr>
                <p:ph type="ctrTitle"/>
              </p:nvPr>
            </p:nvSpPr>
            <p:spPr>
              <a:xfrm>
                <a:off x="0" y="258245"/>
                <a:ext cx="6512010" cy="584765"/>
              </a:xfrm>
            </p:spPr>
            <p:txBody>
              <a:bodyPr/>
              <a:lstStyle/>
              <a:p>
                <a:pPr lvl="0"/>
                <a:r>
                  <a:rPr lang="en-US" sz="3200" dirty="0">
                    <a:solidFill>
                      <a:srgbClr val="000000"/>
                    </a:solidFill>
                    <a:latin typeface="+mn-lt"/>
                  </a:rPr>
                  <a:t>Excited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2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2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𝛀</m:t>
                        </m:r>
                      </m:e>
                      <m:sup>
                        <m:r>
                          <a:rPr lang="en-GB" sz="32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3200" dirty="0">
                    <a:solidFill>
                      <a:srgbClr val="000000"/>
                    </a:solidFill>
                    <a:latin typeface="+mn-lt"/>
                  </a:rPr>
                  <a:t> in associated production</a:t>
                </a:r>
              </a:p>
            </p:txBody>
          </p:sp>
        </mc:Choice>
        <mc:Fallback xmlns="">
          <p:sp>
            <p:nvSpPr>
              <p:cNvPr id="3" name="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0" y="258245"/>
                <a:ext cx="6512010" cy="584765"/>
              </a:xfrm>
              <a:blipFill>
                <a:blip r:embed="rId3"/>
                <a:stretch>
                  <a:fillRect l="-2434" t="-11458" b="-354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4" name="Line 9">
            <a:extLst>
              <a:ext uri="{FF2B5EF4-FFF2-40B4-BE49-F238E27FC236}">
                <a16:creationId xmlns:a16="http://schemas.microsoft.com/office/drawing/2014/main" id="{4591CC83-E3F5-43F7-BFE1-5EFB3C0BBB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03258" y="2241251"/>
            <a:ext cx="911936" cy="276839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7">
            <a:extLst>
              <a:ext uri="{FF2B5EF4-FFF2-40B4-BE49-F238E27FC236}">
                <a16:creationId xmlns:a16="http://schemas.microsoft.com/office/drawing/2014/main" id="{94C9E87C-892B-4584-A275-C6D13759327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78688" y="1456695"/>
            <a:ext cx="542906" cy="68418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7">
            <a:extLst>
              <a:ext uri="{FF2B5EF4-FFF2-40B4-BE49-F238E27FC236}">
                <a16:creationId xmlns:a16="http://schemas.microsoft.com/office/drawing/2014/main" id="{2128E3FB-9320-4AAF-A88B-E6C20E60785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84768" y="1942256"/>
            <a:ext cx="389174" cy="584764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9">
            <a:extLst>
              <a:ext uri="{FF2B5EF4-FFF2-40B4-BE49-F238E27FC236}">
                <a16:creationId xmlns:a16="http://schemas.microsoft.com/office/drawing/2014/main" id="{FDEFF771-6F4E-4A4E-9DB6-206BE77F4B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03817" y="2493296"/>
            <a:ext cx="826152" cy="0"/>
          </a:xfrm>
          <a:prstGeom prst="line">
            <a:avLst/>
          </a:prstGeom>
          <a:noFill/>
          <a:ln w="1238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Rectangle 13">
            <a:extLst>
              <a:ext uri="{FF2B5EF4-FFF2-40B4-BE49-F238E27FC236}">
                <a16:creationId xmlns:a16="http://schemas.microsoft.com/office/drawing/2014/main" id="{63748C37-6229-438E-A919-71E600305810}"/>
              </a:ext>
            </a:extLst>
          </p:cNvPr>
          <p:cNvSpPr>
            <a:spLocks noChangeArrowheads="1"/>
          </p:cNvSpPr>
          <p:nvPr/>
        </p:nvSpPr>
        <p:spPr bwMode="auto">
          <a:xfrm rot="1393872">
            <a:off x="3862219" y="2278017"/>
            <a:ext cx="720725" cy="1428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14">
            <a:extLst>
              <a:ext uri="{FF2B5EF4-FFF2-40B4-BE49-F238E27FC236}">
                <a16:creationId xmlns:a16="http://schemas.microsoft.com/office/drawing/2014/main" id="{7EF4561F-B0BC-4994-A315-3417D78E16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3657" y="2080838"/>
            <a:ext cx="863600" cy="20529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Line 7">
            <a:extLst>
              <a:ext uri="{FF2B5EF4-FFF2-40B4-BE49-F238E27FC236}">
                <a16:creationId xmlns:a16="http://schemas.microsoft.com/office/drawing/2014/main" id="{48CCFD0E-E3A8-4D84-9327-82D566E198B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39468" y="1771523"/>
            <a:ext cx="860399" cy="34105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DC913E5-A256-492F-ABFB-B8BB08DC854B}"/>
                  </a:ext>
                </a:extLst>
              </p:cNvPr>
              <p:cNvSpPr txBox="1"/>
              <p:nvPr/>
            </p:nvSpPr>
            <p:spPr>
              <a:xfrm>
                <a:off x="1834632" y="2309171"/>
                <a:ext cx="4115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DC913E5-A256-492F-ABFB-B8BB08DC85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4632" y="2309171"/>
                <a:ext cx="411523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0886B4A-A924-4DC3-BEA7-C3670AD988EB}"/>
                  </a:ext>
                </a:extLst>
              </p:cNvPr>
              <p:cNvSpPr txBox="1"/>
              <p:nvPr/>
            </p:nvSpPr>
            <p:spPr>
              <a:xfrm>
                <a:off x="1834632" y="1469431"/>
                <a:ext cx="4864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0886B4A-A924-4DC3-BEA7-C3670AD988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4632" y="1469431"/>
                <a:ext cx="486415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02A0D2E-D7C7-4455-B126-8582949ABC22}"/>
                  </a:ext>
                </a:extLst>
              </p:cNvPr>
              <p:cNvSpPr txBox="1"/>
              <p:nvPr/>
            </p:nvSpPr>
            <p:spPr>
              <a:xfrm>
                <a:off x="5322382" y="2232955"/>
                <a:ext cx="3946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02A0D2E-D7C7-4455-B126-8582949AB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2382" y="2232955"/>
                <a:ext cx="394659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A160035-7641-47D1-8A91-CB84DCB3067D}"/>
                  </a:ext>
                </a:extLst>
              </p:cNvPr>
              <p:cNvSpPr txBox="1"/>
              <p:nvPr/>
            </p:nvSpPr>
            <p:spPr>
              <a:xfrm>
                <a:off x="4837691" y="1668430"/>
                <a:ext cx="54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A160035-7641-47D1-8A91-CB84DCB306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7691" y="1668430"/>
                <a:ext cx="542906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BA9C99C-3661-41A9-B692-C60F241CB53F}"/>
                  </a:ext>
                </a:extLst>
              </p:cNvPr>
              <p:cNvSpPr txBox="1"/>
              <p:nvPr/>
            </p:nvSpPr>
            <p:spPr>
              <a:xfrm>
                <a:off x="3884208" y="2377857"/>
                <a:ext cx="4676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Ξ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BA9C99C-3661-41A9-B692-C60F241CB5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4208" y="2377857"/>
                <a:ext cx="467629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6232F05-D5DF-4188-809E-75ABF9581232}"/>
                  </a:ext>
                </a:extLst>
              </p:cNvPr>
              <p:cNvSpPr txBox="1"/>
              <p:nvPr/>
            </p:nvSpPr>
            <p:spPr>
              <a:xfrm>
                <a:off x="4340323" y="1123006"/>
                <a:ext cx="54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6232F05-D5DF-4188-809E-75ABF95812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0323" y="1123006"/>
                <a:ext cx="54290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CB7FD205-F648-89BF-815A-1C8BE4AE50B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0122" y="3257170"/>
            <a:ext cx="3655506" cy="26293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C54498-5165-74DA-99AA-8FF070E828A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81285" y="3057821"/>
            <a:ext cx="4539196" cy="30824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97F3AD1-0C0C-CFA4-F76A-2D19261FDFF5}"/>
                  </a:ext>
                </a:extLst>
              </p:cNvPr>
              <p:cNvSpPr txBox="1"/>
              <p:nvPr/>
            </p:nvSpPr>
            <p:spPr>
              <a:xfrm>
                <a:off x="5717041" y="2935978"/>
                <a:ext cx="161845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acc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97F3AD1-0C0C-CFA4-F76A-2D19261FDF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7041" y="2935978"/>
                <a:ext cx="1618456" cy="461665"/>
              </a:xfrm>
              <a:prstGeom prst="rect">
                <a:avLst/>
              </a:prstGeom>
              <a:blipFill>
                <a:blip r:embed="rId12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57243085-AC22-83B1-51DD-F899922546A8}"/>
              </a:ext>
            </a:extLst>
          </p:cNvPr>
          <p:cNvSpPr txBox="1"/>
          <p:nvPr/>
        </p:nvSpPr>
        <p:spPr>
          <a:xfrm>
            <a:off x="893135" y="3057821"/>
            <a:ext cx="1553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Expected Yield</a:t>
            </a:r>
          </a:p>
        </p:txBody>
      </p:sp>
    </p:spTree>
    <p:extLst>
      <p:ext uri="{BB962C8B-B14F-4D97-AF65-F5344CB8AC3E}">
        <p14:creationId xmlns:p14="http://schemas.microsoft.com/office/powerpoint/2010/main" val="2671508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81302"/>
            <a:ext cx="6512010" cy="738654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  <a:latin typeface="+mn-lt"/>
              </a:rPr>
              <a:t>Outlook</a:t>
            </a:r>
          </a:p>
        </p:txBody>
      </p:sp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2">
                <a:extLst>
                  <a:ext uri="{FF2B5EF4-FFF2-40B4-BE49-F238E27FC236}">
                    <a16:creationId xmlns:a16="http://schemas.microsoft.com/office/drawing/2014/main" id="{F4126F93-E393-4508-8EC2-A45F01DBCDF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7200" y="1314450"/>
                <a:ext cx="8229600" cy="4924425"/>
              </a:xfrm>
              <a:prstGeom prst="rect">
                <a:avLst/>
              </a:prstGeom>
            </p:spPr>
            <p:txBody>
              <a:bodyPr vert="horz" lIns="91429" tIns="45715" rIns="91429" bIns="45715" rtlCol="0">
                <a:normAutofit fontScale="92500" lnSpcReduction="10000"/>
              </a:bodyPr>
              <a:lstStyle>
                <a:lvl1pPr marL="0" marR="0" indent="0" algn="l" defTabSz="457146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 sz="2800" kern="1200" cap="all" baseline="0">
                    <a:solidFill>
                      <a:srgbClr val="25303B"/>
                    </a:solidFill>
                    <a:latin typeface="+mn-lt"/>
                    <a:ea typeface="+mn-ea"/>
                    <a:cs typeface="+mn-cs"/>
                  </a:defRPr>
                </a:lvl1pPr>
                <a:lvl2pPr marL="457146" indent="0" algn="ctr" defTabSz="457146" rtl="0" eaLnBrk="1" latinLnBrk="0" hangingPunct="1">
                  <a:spcBef>
                    <a:spcPct val="20000"/>
                  </a:spcBef>
                  <a:buFont typeface="Arial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291" indent="0" algn="ctr" defTabSz="457146" rtl="0" eaLnBrk="1" latinLnBrk="0" hangingPunct="1">
                  <a:spcBef>
                    <a:spcPct val="20000"/>
                  </a:spcBef>
                  <a:buFont typeface="Arial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438" indent="0" algn="ctr" defTabSz="457146" rtl="0" eaLnBrk="1" latinLnBrk="0" hangingPunct="1">
                  <a:spcBef>
                    <a:spcPct val="20000"/>
                  </a:spcBef>
                  <a:buFont typeface="Arial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584" indent="0" algn="ctr" defTabSz="457146" rtl="0" eaLnBrk="1" latinLnBrk="0" hangingPunct="1">
                  <a:spcBef>
                    <a:spcPct val="20000"/>
                  </a:spcBef>
                  <a:buFont typeface="Arial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5729" indent="0" algn="ctr" defTabSz="457146" rtl="0" eaLnBrk="1" latinLnBrk="0" hangingPunct="1">
                  <a:spcBef>
                    <a:spcPct val="20000"/>
                  </a:spcBef>
                  <a:buFont typeface="Arial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2875" indent="0" algn="ctr" defTabSz="457146" rtl="0" eaLnBrk="1" latinLnBrk="0" hangingPunct="1">
                  <a:spcBef>
                    <a:spcPct val="20000"/>
                  </a:spcBef>
                  <a:buFont typeface="Arial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021" indent="0" algn="ctr" defTabSz="457146" rtl="0" eaLnBrk="1" latinLnBrk="0" hangingPunct="1">
                  <a:spcBef>
                    <a:spcPct val="20000"/>
                  </a:spcBef>
                  <a:buFont typeface="Arial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167" indent="0" algn="ctr" defTabSz="457146" rtl="0" eaLnBrk="1" latinLnBrk="0" hangingPunct="1">
                  <a:spcBef>
                    <a:spcPct val="20000"/>
                  </a:spcBef>
                  <a:buFont typeface="Arial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Facility in a Nutshell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Timeline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Limitations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Hyperons</a:t>
                </a:r>
              </a:p>
              <a:p>
                <a:pPr marL="914346" lvl="1" indent="-45720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-factory</a:t>
                </a:r>
                <a:endParaRPr lang="ru-RU" dirty="0">
                  <a:solidFill>
                    <a:schemeClr val="tx1"/>
                  </a:solidFill>
                </a:endParaRPr>
              </a:p>
              <a:p>
                <a:pPr marL="914346" lvl="1" indent="-45720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ru-RU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Ξ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marL="914346" lvl="1" indent="-457200" algn="l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Exotic states (cusps, dynamically generated resonances, hadronic molecules)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Y-N interactions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Neutron beams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 err="1">
                    <a:solidFill>
                      <a:schemeClr val="tx1"/>
                    </a:solidFill>
                  </a:rPr>
                  <a:t>Hypernuclei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Объект 2">
                <a:extLst>
                  <a:ext uri="{FF2B5EF4-FFF2-40B4-BE49-F238E27FC236}">
                    <a16:creationId xmlns:a16="http://schemas.microsoft.com/office/drawing/2014/main" id="{F4126F93-E393-4508-8EC2-A45F01DBCD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314450"/>
                <a:ext cx="8229600" cy="4924425"/>
              </a:xfrm>
              <a:prstGeom prst="rect">
                <a:avLst/>
              </a:prstGeom>
              <a:blipFill>
                <a:blip r:embed="rId3"/>
                <a:stretch>
                  <a:fillRect l="-1185" t="-19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55438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2C64B0D-EFFE-47DB-BF7F-95618619A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2378813"/>
            <a:ext cx="8229600" cy="938708"/>
          </a:xfrm>
        </p:spPr>
        <p:txBody>
          <a:bodyPr/>
          <a:lstStyle/>
          <a:p>
            <a:r>
              <a:rPr lang="en-GB" dirty="0"/>
              <a:t>Why Strangeness?</a:t>
            </a:r>
          </a:p>
        </p:txBody>
      </p:sp>
    </p:spTree>
    <p:extLst>
      <p:ext uri="{BB962C8B-B14F-4D97-AF65-F5344CB8AC3E}">
        <p14:creationId xmlns:p14="http://schemas.microsoft.com/office/powerpoint/2010/main" val="26060824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88871"/>
            <a:ext cx="6512010" cy="738654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  <a:latin typeface="+mn-lt"/>
              </a:rPr>
              <a:t>Molecules and cusps</a:t>
            </a:r>
          </a:p>
        </p:txBody>
      </p:sp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21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AAD9D32-8BAA-487A-956F-6D7596F0338A}"/>
                  </a:ext>
                </a:extLst>
              </p:cNvPr>
              <p:cNvSpPr txBox="1"/>
              <p:nvPr/>
            </p:nvSpPr>
            <p:spPr>
              <a:xfrm>
                <a:off x="328066" y="983227"/>
                <a:ext cx="21158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0" smtClean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a:rPr lang="en-GB" b="1" i="0" smtClean="0">
                              <a:latin typeface="Cambria Math" panose="02040503050406030204" pitchFamily="18" charset="0"/>
                            </a:rPr>
                            <m:t>𝐛</m:t>
                          </m:r>
                        </m:sub>
                      </m:sSub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𝑱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𝝍</m:t>
                      </m:r>
                      <m:r>
                        <a:rPr lang="en-GB" b="1" i="0" smtClean="0">
                          <a:latin typeface="Cambria Math" panose="02040503050406030204" pitchFamily="18" charset="0"/>
                        </a:rPr>
                        <m:t>𝚲</m:t>
                      </m:r>
                      <m:r>
                        <a:rPr lang="en-GB" b="1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1" i="0" smtClean="0">
                          <a:latin typeface="Cambria Math" panose="02040503050406030204" pitchFamily="18" charset="0"/>
                        </a:rPr>
                        <m:t>𝟏𝟒𝟎𝟓</m:t>
                      </m:r>
                      <m:r>
                        <a:rPr lang="en-GB" b="1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AAD9D32-8BAA-487A-956F-6D7596F033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066" y="983227"/>
                <a:ext cx="2115899" cy="369332"/>
              </a:xfrm>
              <a:prstGeom prst="rect">
                <a:avLst/>
              </a:prstGeom>
              <a:blipFill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DB2C3F72-BDFC-490C-B30A-1ECA3FA8F7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74" y="1408261"/>
            <a:ext cx="2559281" cy="18894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E767B2-7D9E-49E9-AFFC-B00649EEC612}"/>
              </a:ext>
            </a:extLst>
          </p:cNvPr>
          <p:cNvSpPr txBox="1"/>
          <p:nvPr/>
        </p:nvSpPr>
        <p:spPr>
          <a:xfrm>
            <a:off x="0" y="3235831"/>
            <a:ext cx="2854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sz="1200" b="0" i="0" u="sng" dirty="0">
                <a:solidFill>
                  <a:srgbClr val="A345C9"/>
                </a:solidFill>
                <a:effectLst/>
                <a:latin typeface="-apple-system"/>
              </a:rPr>
              <a:t>L. Roca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-apple-system"/>
              </a:rPr>
              <a:t>, </a:t>
            </a:r>
            <a:r>
              <a:rPr lang="en-GB" sz="1200" b="0" i="0" u="sng" dirty="0">
                <a:solidFill>
                  <a:srgbClr val="A345C9"/>
                </a:solidFill>
                <a:effectLst/>
                <a:latin typeface="-apple-system"/>
              </a:rPr>
              <a:t>M. Mai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-apple-system"/>
              </a:rPr>
              <a:t>, </a:t>
            </a:r>
            <a:r>
              <a:rPr lang="en-GB" sz="1200" b="0" i="0" u="sng" dirty="0">
                <a:solidFill>
                  <a:srgbClr val="A345C9"/>
                </a:solidFill>
                <a:effectLst/>
                <a:latin typeface="-apple-system"/>
              </a:rPr>
              <a:t>E. </a:t>
            </a:r>
            <a:r>
              <a:rPr lang="en-GB" sz="1200" b="0" i="0" u="sng" dirty="0" err="1">
                <a:solidFill>
                  <a:srgbClr val="A345C9"/>
                </a:solidFill>
                <a:effectLst/>
                <a:latin typeface="-apple-system"/>
              </a:rPr>
              <a:t>Oset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-apple-system"/>
              </a:rPr>
              <a:t> &amp; </a:t>
            </a:r>
            <a:r>
              <a:rPr lang="en-GB" sz="1200" b="0" i="0" u="sng" dirty="0">
                <a:solidFill>
                  <a:srgbClr val="A345C9"/>
                </a:solidFill>
                <a:effectLst/>
                <a:latin typeface="-apple-system"/>
              </a:rPr>
              <a:t>Ulf-G. </a:t>
            </a:r>
            <a:r>
              <a:rPr lang="en-GB" sz="1200" b="0" i="0" u="sng" dirty="0" err="1">
                <a:solidFill>
                  <a:srgbClr val="A345C9"/>
                </a:solidFill>
                <a:effectLst/>
                <a:latin typeface="-apple-system"/>
              </a:rPr>
              <a:t>Meißner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A58B57-CEE1-4B8A-8844-149983930ECA}"/>
              </a:ext>
            </a:extLst>
          </p:cNvPr>
          <p:cNvSpPr txBox="1"/>
          <p:nvPr/>
        </p:nvSpPr>
        <p:spPr>
          <a:xfrm>
            <a:off x="4809325" y="1408261"/>
            <a:ext cx="28634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Many thresholds</a:t>
            </a:r>
          </a:p>
          <a:p>
            <a:pPr marL="742896" lvl="1" indent="-285750">
              <a:buFont typeface="Arial" panose="020B0604020202020204" pitchFamily="34" charset="0"/>
              <a:buChar char="•"/>
            </a:pPr>
            <a:r>
              <a:rPr lang="en-GB" dirty="0"/>
              <a:t>Cusps</a:t>
            </a:r>
          </a:p>
          <a:p>
            <a:pPr marL="742896" lvl="1" indent="-285750">
              <a:buFont typeface="Arial" panose="020B0604020202020204" pitchFamily="34" charset="0"/>
              <a:buChar char="•"/>
            </a:pPr>
            <a:r>
              <a:rPr lang="en-GB" dirty="0"/>
              <a:t>Molecules</a:t>
            </a:r>
          </a:p>
          <a:p>
            <a:pPr marL="742896" lvl="1" indent="-285750">
              <a:buFont typeface="Arial" panose="020B0604020202020204" pitchFamily="34" charset="0"/>
              <a:buChar char="•"/>
            </a:pPr>
            <a:r>
              <a:rPr lang="en-GB" dirty="0"/>
              <a:t>Dynamic resonances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55EBDA6-37DE-4A77-ABB0-2E536BDEBAAA}"/>
                  </a:ext>
                </a:extLst>
              </p:cNvPr>
              <p:cNvSpPr txBox="1"/>
              <p:nvPr/>
            </p:nvSpPr>
            <p:spPr>
              <a:xfrm>
                <a:off x="3891621" y="2838578"/>
                <a:ext cx="289354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(1670)</m:t>
                    </m:r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vs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GB" dirty="0"/>
                  <a:t> vs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(1620)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55EBDA6-37DE-4A77-ABB0-2E536BDEBA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1621" y="2838578"/>
                <a:ext cx="2893549" cy="646331"/>
              </a:xfrm>
              <a:prstGeom prst="rect">
                <a:avLst/>
              </a:prstGeom>
              <a:blipFill>
                <a:blip r:embed="rId5"/>
                <a:stretch>
                  <a:fillRect l="-1263" t="-5660" b="-103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11072EB5-D1D1-417E-A5DD-A85FC521D6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0780" y="4135091"/>
            <a:ext cx="2607451" cy="21610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C093F64-FC13-473F-9059-B6E05366533C}"/>
                  </a:ext>
                </a:extLst>
              </p:cNvPr>
              <p:cNvSpPr txBox="1"/>
              <p:nvPr/>
            </p:nvSpPr>
            <p:spPr>
              <a:xfrm>
                <a:off x="4627340" y="3820797"/>
                <a:ext cx="10743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i="0" smtClean="0">
                          <a:latin typeface="Cambria Math" panose="02040503050406030204" pitchFamily="18" charset="0"/>
                        </a:rPr>
                        <m:t>Ξ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(1620)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C093F64-FC13-473F-9059-B6E0536653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7340" y="3820797"/>
                <a:ext cx="1074332" cy="369332"/>
              </a:xfrm>
              <a:prstGeom prst="rect">
                <a:avLst/>
              </a:prstGeom>
              <a:blipFill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278E13D-E555-4B2C-B964-4D5A7FB2EDF1}"/>
                  </a:ext>
                </a:extLst>
              </p:cNvPr>
              <p:cNvSpPr txBox="1"/>
              <p:nvPr/>
            </p:nvSpPr>
            <p:spPr>
              <a:xfrm>
                <a:off x="5665224" y="6104200"/>
                <a:ext cx="8901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Ξ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278E13D-E555-4B2C-B964-4D5A7FB2ED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5224" y="6104200"/>
                <a:ext cx="890115" cy="369332"/>
              </a:xfrm>
              <a:prstGeom prst="rect">
                <a:avLst/>
              </a:prstGeom>
              <a:blipFill>
                <a:blip r:embed="rId8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2A29C5BA-0AE9-41E9-8251-DC1CDC46B215}"/>
              </a:ext>
            </a:extLst>
          </p:cNvPr>
          <p:cNvSpPr txBox="1"/>
          <p:nvPr/>
        </p:nvSpPr>
        <p:spPr>
          <a:xfrm>
            <a:off x="3878416" y="6378181"/>
            <a:ext cx="2472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A. Ramos, E. </a:t>
            </a:r>
            <a:r>
              <a:rPr lang="en-GB" sz="1400" dirty="0" err="1"/>
              <a:t>Oset</a:t>
            </a:r>
            <a:r>
              <a:rPr lang="en-GB" sz="1400" dirty="0"/>
              <a:t> , C. </a:t>
            </a:r>
            <a:r>
              <a:rPr lang="en-GB" sz="1400" dirty="0" err="1"/>
              <a:t>Bennhold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17A1A6F-D761-497D-B65C-89F4BAD42566}"/>
                  </a:ext>
                </a:extLst>
              </p:cNvPr>
              <p:cNvSpPr txBox="1"/>
              <p:nvPr/>
            </p:nvSpPr>
            <p:spPr>
              <a:xfrm>
                <a:off x="6588370" y="4966462"/>
                <a:ext cx="16337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Ξ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Λ</m:t>
                      </m:r>
                      <m:acc>
                        <m:accPr>
                          <m:chr m:val="̅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Σ</m:t>
                      </m:r>
                      <m:acc>
                        <m:accPr>
                          <m:chr m:val="̅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</a:rPr>
                        <m:t>Ξ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𝜂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17A1A6F-D761-497D-B65C-89F4BAD425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370" y="4966462"/>
                <a:ext cx="1633781" cy="369332"/>
              </a:xfrm>
              <a:prstGeom prst="rect">
                <a:avLst/>
              </a:prstGeom>
              <a:blipFill>
                <a:blip r:embed="rId9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F95D57C3-D5A2-4E84-8882-E76C26BA3DE6}"/>
              </a:ext>
            </a:extLst>
          </p:cNvPr>
          <p:cNvSpPr txBox="1"/>
          <p:nvPr/>
        </p:nvSpPr>
        <p:spPr>
          <a:xfrm>
            <a:off x="1040043" y="4703604"/>
            <a:ext cx="17475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States?</a:t>
            </a:r>
          </a:p>
          <a:p>
            <a:r>
              <a:rPr lang="en-GB" dirty="0"/>
              <a:t>Decay channels?</a:t>
            </a:r>
          </a:p>
          <a:p>
            <a:r>
              <a:rPr lang="en-GB" dirty="0"/>
              <a:t>Resolution?</a:t>
            </a:r>
          </a:p>
        </p:txBody>
      </p:sp>
    </p:spTree>
    <p:extLst>
      <p:ext uri="{BB962C8B-B14F-4D97-AF65-F5344CB8AC3E}">
        <p14:creationId xmlns:p14="http://schemas.microsoft.com/office/powerpoint/2010/main" val="34763525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88871"/>
            <a:ext cx="6512010" cy="738654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  <a:latin typeface="+mn-lt"/>
              </a:rPr>
              <a:t>Strangeness is a key</a:t>
            </a:r>
          </a:p>
        </p:txBody>
      </p:sp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A58B57-CEE1-4B8A-8844-149983930ECA}"/>
              </a:ext>
            </a:extLst>
          </p:cNvPr>
          <p:cNvSpPr txBox="1"/>
          <p:nvPr/>
        </p:nvSpPr>
        <p:spPr>
          <a:xfrm>
            <a:off x="2429042" y="1156214"/>
            <a:ext cx="28634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Many thresholds</a:t>
            </a:r>
          </a:p>
          <a:p>
            <a:pPr marL="742896" lvl="1" indent="-285750">
              <a:buFont typeface="Arial" panose="020B0604020202020204" pitchFamily="34" charset="0"/>
              <a:buChar char="•"/>
            </a:pPr>
            <a:r>
              <a:rPr lang="en-GB" dirty="0"/>
              <a:t>Cusps</a:t>
            </a:r>
          </a:p>
          <a:p>
            <a:pPr marL="742896" lvl="1" indent="-285750">
              <a:buFont typeface="Arial" panose="020B0604020202020204" pitchFamily="34" charset="0"/>
              <a:buChar char="•"/>
            </a:pPr>
            <a:r>
              <a:rPr lang="en-GB" dirty="0"/>
              <a:t>Molecules</a:t>
            </a:r>
          </a:p>
          <a:p>
            <a:pPr marL="742896" lvl="1" indent="-285750">
              <a:buFont typeface="Arial" panose="020B0604020202020204" pitchFamily="34" charset="0"/>
              <a:buChar char="•"/>
            </a:pPr>
            <a:r>
              <a:rPr lang="en-GB" dirty="0"/>
              <a:t>Dynamic resonances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90287B-A8A0-46B0-A2AD-685BEF4DD1F5}"/>
              </a:ext>
            </a:extLst>
          </p:cNvPr>
          <p:cNvSpPr txBox="1"/>
          <p:nvPr/>
        </p:nvSpPr>
        <p:spPr>
          <a:xfrm>
            <a:off x="316523" y="3429000"/>
            <a:ext cx="265418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Light quark sector:</a:t>
            </a:r>
          </a:p>
          <a:p>
            <a:endParaRPr lang="en-GB" dirty="0"/>
          </a:p>
          <a:p>
            <a:r>
              <a:rPr lang="en-GB" dirty="0"/>
              <a:t>+ high statistics</a:t>
            </a:r>
          </a:p>
          <a:p>
            <a:r>
              <a:rPr lang="en-GB" dirty="0"/>
              <a:t>+ easy to produce</a:t>
            </a:r>
          </a:p>
          <a:p>
            <a:pPr marL="285750" indent="-285750">
              <a:buFontTx/>
              <a:buChar char="-"/>
            </a:pPr>
            <a:r>
              <a:rPr lang="en-GB" dirty="0"/>
              <a:t>too broad</a:t>
            </a:r>
          </a:p>
          <a:p>
            <a:pPr marL="285750" indent="-285750">
              <a:buFontTx/>
              <a:buChar char="-"/>
            </a:pPr>
            <a:r>
              <a:rPr lang="en-GB" dirty="0"/>
              <a:t>too many interferences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A74AED-1DDE-448A-BD90-6223A1FB81A6}"/>
              </a:ext>
            </a:extLst>
          </p:cNvPr>
          <p:cNvSpPr txBox="1"/>
          <p:nvPr/>
        </p:nvSpPr>
        <p:spPr>
          <a:xfrm>
            <a:off x="6512010" y="3329353"/>
            <a:ext cx="204742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Heavy quark sector:</a:t>
            </a:r>
          </a:p>
          <a:p>
            <a:endParaRPr lang="en-GB" dirty="0"/>
          </a:p>
          <a:p>
            <a:r>
              <a:rPr lang="en-GB" dirty="0"/>
              <a:t>- low statistics</a:t>
            </a:r>
          </a:p>
          <a:p>
            <a:r>
              <a:rPr lang="en-GB" dirty="0"/>
              <a:t>- hard to produce</a:t>
            </a:r>
          </a:p>
          <a:p>
            <a:r>
              <a:rPr lang="en-GB" dirty="0"/>
              <a:t>- too narrow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729D5F2-5DED-40CB-872D-B48E64C04365}"/>
                  </a:ext>
                </a:extLst>
              </p:cNvPr>
              <p:cNvSpPr txBox="1"/>
              <p:nvPr/>
            </p:nvSpPr>
            <p:spPr>
              <a:xfrm>
                <a:off x="3300046" y="3429000"/>
                <a:ext cx="2619500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rgbClr val="00B050"/>
                    </a:solidFill>
                  </a:rPr>
                  <a:t>Strange sector:</a:t>
                </a:r>
              </a:p>
              <a:p>
                <a:endParaRPr lang="en-GB" dirty="0">
                  <a:solidFill>
                    <a:srgbClr val="00B050"/>
                  </a:solidFill>
                </a:endParaRPr>
              </a:p>
              <a:p>
                <a:r>
                  <a:rPr lang="en-GB" dirty="0">
                    <a:solidFill>
                      <a:srgbClr val="00B050"/>
                    </a:solidFill>
                  </a:rPr>
                  <a:t>+ high statistics</a:t>
                </a:r>
              </a:p>
              <a:p>
                <a:r>
                  <a:rPr lang="en-GB" dirty="0">
                    <a:solidFill>
                      <a:srgbClr val="00B050"/>
                    </a:solidFill>
                  </a:rPr>
                  <a:t>+ easy to produce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endParaRPr lang="en-GB" dirty="0">
                  <a:solidFill>
                    <a:srgbClr val="00B050"/>
                  </a:solidFill>
                </a:endParaRPr>
              </a:p>
              <a:p>
                <a:r>
                  <a:rPr lang="en-GB" dirty="0">
                    <a:solidFill>
                      <a:srgbClr val="00B050"/>
                    </a:solidFill>
                  </a:rPr>
                  <a:t>+ perfect width</a:t>
                </a:r>
              </a:p>
              <a:p>
                <a:r>
                  <a:rPr lang="en-GB" dirty="0">
                    <a:solidFill>
                      <a:srgbClr val="00B050"/>
                    </a:solidFill>
                  </a:rPr>
                  <a:t>+ decent spacing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729D5F2-5DED-40CB-872D-B48E64C043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0046" y="3429000"/>
                <a:ext cx="2619500" cy="1754326"/>
              </a:xfrm>
              <a:prstGeom prst="rect">
                <a:avLst/>
              </a:prstGeom>
              <a:blipFill>
                <a:blip r:embed="rId3"/>
                <a:stretch>
                  <a:fillRect l="-1860" t="-2091" b="-45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17864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88871"/>
            <a:ext cx="6512010" cy="738654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  <a:latin typeface="+mn-lt"/>
              </a:rPr>
              <a:t>Strangeness is a key</a:t>
            </a:r>
          </a:p>
        </p:txBody>
      </p:sp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A58B57-CEE1-4B8A-8844-149983930ECA}"/>
              </a:ext>
            </a:extLst>
          </p:cNvPr>
          <p:cNvSpPr txBox="1"/>
          <p:nvPr/>
        </p:nvSpPr>
        <p:spPr>
          <a:xfrm>
            <a:off x="2429042" y="1156214"/>
            <a:ext cx="28634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Many thresholds</a:t>
            </a:r>
          </a:p>
          <a:p>
            <a:pPr marL="742896" lvl="1" indent="-285750">
              <a:buFont typeface="Arial" panose="020B0604020202020204" pitchFamily="34" charset="0"/>
              <a:buChar char="•"/>
            </a:pPr>
            <a:r>
              <a:rPr lang="en-GB" dirty="0"/>
              <a:t>Cusps</a:t>
            </a:r>
          </a:p>
          <a:p>
            <a:pPr marL="742896" lvl="1" indent="-285750">
              <a:buFont typeface="Arial" panose="020B0604020202020204" pitchFamily="34" charset="0"/>
              <a:buChar char="•"/>
            </a:pPr>
            <a:r>
              <a:rPr lang="en-GB" dirty="0"/>
              <a:t>Molecules</a:t>
            </a:r>
          </a:p>
          <a:p>
            <a:pPr marL="742896" lvl="1" indent="-285750">
              <a:buFont typeface="Arial" panose="020B0604020202020204" pitchFamily="34" charset="0"/>
              <a:buChar char="•"/>
            </a:pPr>
            <a:r>
              <a:rPr lang="en-GB" dirty="0"/>
              <a:t>Dynamic resonances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CA051D6-180B-4F88-A9C3-8C2560A0276E}"/>
                  </a:ext>
                </a:extLst>
              </p:cNvPr>
              <p:cNvSpPr txBox="1"/>
              <p:nvPr/>
            </p:nvSpPr>
            <p:spPr>
              <a:xfrm>
                <a:off x="596650" y="2595655"/>
                <a:ext cx="21158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0" smtClean="0">
                              <a:latin typeface="Cambria Math" panose="02040503050406030204" pitchFamily="18" charset="0"/>
                            </a:rPr>
                            <m:t>𝚲</m:t>
                          </m:r>
                        </m:e>
                        <m:sub>
                          <m:r>
                            <a:rPr lang="en-GB" b="1" i="0" smtClean="0">
                              <a:latin typeface="Cambria Math" panose="02040503050406030204" pitchFamily="18" charset="0"/>
                            </a:rPr>
                            <m:t>𝐛</m:t>
                          </m:r>
                        </m:sub>
                      </m:sSub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𝑱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𝝍</m:t>
                      </m:r>
                      <m:r>
                        <a:rPr lang="en-GB" b="1" i="0" smtClean="0">
                          <a:latin typeface="Cambria Math" panose="02040503050406030204" pitchFamily="18" charset="0"/>
                        </a:rPr>
                        <m:t>𝚲</m:t>
                      </m:r>
                      <m:r>
                        <a:rPr lang="en-GB" b="1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1" i="0" smtClean="0">
                          <a:latin typeface="Cambria Math" panose="02040503050406030204" pitchFamily="18" charset="0"/>
                        </a:rPr>
                        <m:t>𝟏𝟒𝟎𝟓</m:t>
                      </m:r>
                      <m:r>
                        <a:rPr lang="en-GB" b="1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CA051D6-180B-4F88-A9C3-8C2560A027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650" y="2595655"/>
                <a:ext cx="2115899" cy="369332"/>
              </a:xfrm>
              <a:prstGeom prst="rect">
                <a:avLst/>
              </a:prstGeom>
              <a:blipFill>
                <a:blip r:embed="rId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59B2D3CE-ED2B-4D15-B471-1C15C807A9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958" y="3020689"/>
            <a:ext cx="2559281" cy="18894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C66CB9C-D041-497B-8C10-EF4CA2D777A1}"/>
              </a:ext>
            </a:extLst>
          </p:cNvPr>
          <p:cNvSpPr txBox="1"/>
          <p:nvPr/>
        </p:nvSpPr>
        <p:spPr>
          <a:xfrm>
            <a:off x="268584" y="4848259"/>
            <a:ext cx="2854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sz="1200" b="0" i="0" u="sng" dirty="0">
                <a:solidFill>
                  <a:srgbClr val="A345C9"/>
                </a:solidFill>
                <a:effectLst/>
                <a:latin typeface="-apple-system"/>
              </a:rPr>
              <a:t>L. Roca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-apple-system"/>
              </a:rPr>
              <a:t>, </a:t>
            </a:r>
            <a:r>
              <a:rPr lang="en-GB" sz="1200" b="0" i="0" u="sng" dirty="0">
                <a:solidFill>
                  <a:srgbClr val="A345C9"/>
                </a:solidFill>
                <a:effectLst/>
                <a:latin typeface="-apple-system"/>
              </a:rPr>
              <a:t>M. Mai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-apple-system"/>
              </a:rPr>
              <a:t>, </a:t>
            </a:r>
            <a:r>
              <a:rPr lang="en-GB" sz="1200" b="0" i="0" u="sng" dirty="0">
                <a:solidFill>
                  <a:srgbClr val="A345C9"/>
                </a:solidFill>
                <a:effectLst/>
                <a:latin typeface="-apple-system"/>
              </a:rPr>
              <a:t>E. </a:t>
            </a:r>
            <a:r>
              <a:rPr lang="en-GB" sz="1200" b="0" i="0" u="sng" dirty="0" err="1">
                <a:solidFill>
                  <a:srgbClr val="A345C9"/>
                </a:solidFill>
                <a:effectLst/>
                <a:latin typeface="-apple-system"/>
              </a:rPr>
              <a:t>Oset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-apple-system"/>
              </a:rPr>
              <a:t> &amp; </a:t>
            </a:r>
            <a:r>
              <a:rPr lang="en-GB" sz="1200" b="0" i="0" u="sng" dirty="0">
                <a:solidFill>
                  <a:srgbClr val="A345C9"/>
                </a:solidFill>
                <a:effectLst/>
                <a:latin typeface="-apple-system"/>
              </a:rPr>
              <a:t>Ulf-G. </a:t>
            </a:r>
            <a:r>
              <a:rPr lang="en-GB" sz="1200" b="0" i="0" u="sng" dirty="0" err="1">
                <a:solidFill>
                  <a:srgbClr val="A345C9"/>
                </a:solidFill>
                <a:effectLst/>
                <a:latin typeface="-apple-system"/>
              </a:rPr>
              <a:t>Meißner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endParaRPr lang="en-GB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C4E8292-4F79-40A9-9ADB-420BAD4EE6D6}"/>
                  </a:ext>
                </a:extLst>
              </p:cNvPr>
              <p:cNvSpPr txBox="1"/>
              <p:nvPr/>
            </p:nvSpPr>
            <p:spPr>
              <a:xfrm flipH="1">
                <a:off x="111369" y="5272037"/>
                <a:ext cx="32707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Λ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1405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GB" dirty="0"/>
                  <a:t>-molecule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C4E8292-4F79-40A9-9ADB-420BAD4EE6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1369" y="5272037"/>
                <a:ext cx="3270738" cy="369332"/>
              </a:xfrm>
              <a:prstGeom prst="rect">
                <a:avLst/>
              </a:prstGeom>
              <a:blipFill>
                <a:blip r:embed="rId5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779B939-6BC2-4A5F-915B-720B8F8BB681}"/>
                  </a:ext>
                </a:extLst>
              </p:cNvPr>
              <p:cNvSpPr txBox="1"/>
              <p:nvPr/>
            </p:nvSpPr>
            <p:spPr>
              <a:xfrm flipH="1">
                <a:off x="5416062" y="5225145"/>
                <a:ext cx="32707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4450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D</m:t>
                            </m:r>
                          </m:e>
                        </m:acc>
                      </m:e>
                      <m:sup>
                        <m:r>
                          <a:rPr lang="en-GB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GB" dirty="0"/>
                  <a:t>-molecule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779B939-6BC2-4A5F-915B-720B8F8BB6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416062" y="5225145"/>
                <a:ext cx="3270738" cy="369332"/>
              </a:xfrm>
              <a:prstGeom prst="rect">
                <a:avLst/>
              </a:prstGeom>
              <a:blipFill>
                <a:blip r:embed="rId6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6DCB42EB-B675-4E7E-8BDD-0E4EE28DB6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57359" y="2595655"/>
            <a:ext cx="2828925" cy="2667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8BA5FEF-2927-751C-1DCA-325FA3009F60}"/>
                  </a:ext>
                </a:extLst>
              </p:cNvPr>
              <p:cNvSpPr txBox="1"/>
              <p:nvPr/>
            </p:nvSpPr>
            <p:spPr>
              <a:xfrm>
                <a:off x="1746738" y="6046444"/>
                <a:ext cx="513954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="1" dirty="0"/>
                  <a:t>Continuous beam </a:t>
                </a:r>
                <a14:m>
                  <m:oMath xmlns:m="http://schemas.openxmlformats.org/officeDocument/2006/math"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400" b="1" dirty="0"/>
                  <a:t> small systematics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8BA5FEF-2927-751C-1DCA-325FA3009F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6738" y="6046444"/>
                <a:ext cx="5139548" cy="461665"/>
              </a:xfrm>
              <a:prstGeom prst="rect">
                <a:avLst/>
              </a:prstGeom>
              <a:blipFill>
                <a:blip r:embed="rId8"/>
                <a:stretch>
                  <a:fillRect l="-1898" t="-10526" r="-474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12119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81302"/>
            <a:ext cx="6512010" cy="738654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  <a:latin typeface="+mn-lt"/>
              </a:rPr>
              <a:t>KLF </a:t>
            </a:r>
            <a:r>
              <a:rPr lang="en-GB" dirty="0">
                <a:solidFill>
                  <a:srgbClr val="000000"/>
                </a:solidFill>
                <a:latin typeface="+mn-lt"/>
              </a:rPr>
              <a:t>spectroscopy</a:t>
            </a: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D8B061-7C07-4168-B0DB-07DA81ECC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5973" y="1396056"/>
            <a:ext cx="4071765" cy="3729920"/>
          </a:xfrm>
          <a:prstGeom prst="rect">
            <a:avLst/>
          </a:prstGeom>
        </p:spPr>
      </p:pic>
      <p:sp>
        <p:nvSpPr>
          <p:cNvPr id="2" name="Right Brace 1">
            <a:extLst>
              <a:ext uri="{FF2B5EF4-FFF2-40B4-BE49-F238E27FC236}">
                <a16:creationId xmlns:a16="http://schemas.microsoft.com/office/drawing/2014/main" id="{3CF60763-F38C-404F-861F-BBC239BA4B14}"/>
              </a:ext>
            </a:extLst>
          </p:cNvPr>
          <p:cNvSpPr/>
          <p:nvPr/>
        </p:nvSpPr>
        <p:spPr>
          <a:xfrm rot="5400000">
            <a:off x="2875084" y="4546079"/>
            <a:ext cx="360484" cy="1110763"/>
          </a:xfrm>
          <a:prstGeom prst="rightBrace">
            <a:avLst/>
          </a:prstGeom>
          <a:ln w="349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745253BE-A2AC-4EDC-9657-EEBEBEA648D3}"/>
              </a:ext>
            </a:extLst>
          </p:cNvPr>
          <p:cNvSpPr/>
          <p:nvPr/>
        </p:nvSpPr>
        <p:spPr>
          <a:xfrm rot="5400000">
            <a:off x="3542596" y="4401831"/>
            <a:ext cx="369215" cy="1455128"/>
          </a:xfrm>
          <a:prstGeom prst="rightBrace">
            <a:avLst/>
          </a:prstGeom>
          <a:ln w="34925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8DE3673A-355F-4456-AF2F-DB187480B5EF}"/>
              </a:ext>
            </a:extLst>
          </p:cNvPr>
          <p:cNvSpPr/>
          <p:nvPr/>
        </p:nvSpPr>
        <p:spPr>
          <a:xfrm rot="5400000">
            <a:off x="4487006" y="4227359"/>
            <a:ext cx="360484" cy="1748205"/>
          </a:xfrm>
          <a:prstGeom prst="rightBrace">
            <a:avLst/>
          </a:prstGeom>
          <a:ln w="3492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6EF254-837D-4866-B773-F8C03684826F}"/>
              </a:ext>
            </a:extLst>
          </p:cNvPr>
          <p:cNvSpPr txBox="1"/>
          <p:nvPr/>
        </p:nvSpPr>
        <p:spPr>
          <a:xfrm>
            <a:off x="1652370" y="5237596"/>
            <a:ext cx="1744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Direct formation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635960-0430-4585-8761-ED3811E809FC}"/>
              </a:ext>
            </a:extLst>
          </p:cNvPr>
          <p:cNvSpPr txBox="1"/>
          <p:nvPr/>
        </p:nvSpPr>
        <p:spPr>
          <a:xfrm>
            <a:off x="2722758" y="5611235"/>
            <a:ext cx="2277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Associated production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B8EE28F-D52D-45AA-BC28-0BF3B1C64853}"/>
              </a:ext>
            </a:extLst>
          </p:cNvPr>
          <p:cNvSpPr txBox="1"/>
          <p:nvPr/>
        </p:nvSpPr>
        <p:spPr>
          <a:xfrm>
            <a:off x="4361387" y="5261804"/>
            <a:ext cx="2115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Meson spectroscopy</a:t>
            </a:r>
          </a:p>
        </p:txBody>
      </p:sp>
    </p:spTree>
    <p:extLst>
      <p:ext uri="{BB962C8B-B14F-4D97-AF65-F5344CB8AC3E}">
        <p14:creationId xmlns:p14="http://schemas.microsoft.com/office/powerpoint/2010/main" val="38483873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81302"/>
            <a:ext cx="6512010" cy="738654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  <a:latin typeface="+mn-lt"/>
              </a:rPr>
              <a:t>Hyperon-nucleon Scattering</a:t>
            </a:r>
          </a:p>
        </p:txBody>
      </p:sp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1CF90FA-B8D7-4952-2C9A-A91EA4AE23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99"/>
          <a:stretch/>
        </p:blipFill>
        <p:spPr>
          <a:xfrm>
            <a:off x="0" y="919956"/>
            <a:ext cx="4368433" cy="18075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DE65144-1778-9604-23EF-244BD6223E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4336" y="1084538"/>
            <a:ext cx="4589664" cy="147836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1F545E4-295E-ADF7-68C3-6CC82732F703}"/>
              </a:ext>
            </a:extLst>
          </p:cNvPr>
          <p:cNvSpPr txBox="1"/>
          <p:nvPr/>
        </p:nvSpPr>
        <p:spPr>
          <a:xfrm>
            <a:off x="576276" y="2748756"/>
            <a:ext cx="321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PhysRevLett.127.272303 (2021)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0BD962C-97C8-54B4-6FFC-0BF1298212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3868" y="3429000"/>
            <a:ext cx="3791283" cy="276993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C48062B-A93B-091E-E51F-F037BE59E0D1}"/>
              </a:ext>
            </a:extLst>
          </p:cNvPr>
          <p:cNvSpPr txBox="1"/>
          <p:nvPr/>
        </p:nvSpPr>
        <p:spPr>
          <a:xfrm>
            <a:off x="6989509" y="327158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</a:rPr>
              <a:t>CLAS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696FC57-7D25-8BD2-4DF2-DA5F5619C2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958" y="3640918"/>
            <a:ext cx="4901609" cy="277702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B868392-7748-6DE0-5BC9-419DE3514107}"/>
              </a:ext>
            </a:extLst>
          </p:cNvPr>
          <p:cNvSpPr txBox="1"/>
          <p:nvPr/>
        </p:nvSpPr>
        <p:spPr>
          <a:xfrm>
            <a:off x="1657576" y="3425758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3">
                    <a:lumMod val="75000"/>
                  </a:schemeClr>
                </a:solidFill>
              </a:rPr>
              <a:t>KLF</a:t>
            </a:r>
          </a:p>
        </p:txBody>
      </p:sp>
    </p:spTree>
    <p:extLst>
      <p:ext uri="{BB962C8B-B14F-4D97-AF65-F5344CB8AC3E}">
        <p14:creationId xmlns:p14="http://schemas.microsoft.com/office/powerpoint/2010/main" val="2685185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81302"/>
            <a:ext cx="6512010" cy="738654"/>
          </a:xfrm>
        </p:spPr>
        <p:txBody>
          <a:bodyPr/>
          <a:lstStyle/>
          <a:p>
            <a:pPr lvl="0"/>
            <a:r>
              <a:rPr lang="en-GB" dirty="0">
                <a:solidFill>
                  <a:srgbClr val="000000"/>
                </a:solidFill>
                <a:latin typeface="+mn-lt"/>
              </a:rPr>
              <a:t>Statistics</a:t>
            </a: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F3998C-75B3-9F65-064F-0EBB73E7BA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703" y="1614020"/>
            <a:ext cx="3822951" cy="27084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78B59F-2CA5-409D-8E62-EDB572E9278F}"/>
              </a:ext>
            </a:extLst>
          </p:cNvPr>
          <p:cNvSpPr txBox="1"/>
          <p:nvPr/>
        </p:nvSpPr>
        <p:spPr>
          <a:xfrm>
            <a:off x="584790" y="1137683"/>
            <a:ext cx="7240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Inclusive reconstruction (with background suppression)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CCCC5AB-F198-0DE9-A867-ACC9CA056DC0}"/>
                  </a:ext>
                </a:extLst>
              </p:cNvPr>
              <p:cNvSpPr txBox="1"/>
              <p:nvPr/>
            </p:nvSpPr>
            <p:spPr>
              <a:xfrm>
                <a:off x="363703" y="5013147"/>
                <a:ext cx="5602175" cy="83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="1" dirty="0"/>
                  <a:t>Inclusive </a:t>
                </a:r>
                <a14:m>
                  <m:oMath xmlns:m="http://schemas.openxmlformats.org/officeDocument/2006/math"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400" b="1" dirty="0"/>
                  <a:t> Fully exclusive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b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1" i="0" smtClean="0">
                            <a:latin typeface="Cambria Math" panose="02040503050406030204" pitchFamily="18" charset="0"/>
                          </a:rPr>
                          <m:t>𝚵</m:t>
                        </m:r>
                      </m:e>
                      <m:sup>
                        <m:r>
                          <a:rPr lang="en-GB" sz="2400" b="1" i="0" smtClean="0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GB" sz="2400" b="1" dirty="0"/>
                  <a:t>):</a:t>
                </a:r>
                <a:br>
                  <a:rPr lang="en-GB" sz="2400" b="1" dirty="0"/>
                </a:br>
                <a:r>
                  <a:rPr lang="en-GB" sz="2400" b="1" dirty="0"/>
                  <a:t>2M</a:t>
                </a:r>
                <a14:m>
                  <m:oMath xmlns:m="http://schemas.openxmlformats.org/officeDocument/2006/math"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400" b="1" dirty="0"/>
                  <a:t>200k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CCCC5AB-F198-0DE9-A867-ACC9CA056D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703" y="5013147"/>
                <a:ext cx="5602175" cy="839332"/>
              </a:xfrm>
              <a:prstGeom prst="rect">
                <a:avLst/>
              </a:prstGeom>
              <a:blipFill>
                <a:blip r:embed="rId4"/>
                <a:stretch>
                  <a:fillRect l="-1741" t="-4348" r="-762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69710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81302"/>
            <a:ext cx="6512010" cy="738654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  <a:latin typeface="+mn-lt"/>
              </a:rPr>
              <a:t>Neutron beam</a:t>
            </a:r>
          </a:p>
        </p:txBody>
      </p:sp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F9BF5B-900F-36AE-5CA6-CCC5C7F7D450}"/>
              </a:ext>
            </a:extLst>
          </p:cNvPr>
          <p:cNvSpPr txBox="1"/>
          <p:nvPr/>
        </p:nvSpPr>
        <p:spPr>
          <a:xfrm>
            <a:off x="271926" y="3904337"/>
            <a:ext cx="4216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np reaction X-sections from SAID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A9094B-0506-FA13-4E88-62EA235720F9}"/>
              </a:ext>
            </a:extLst>
          </p:cNvPr>
          <p:cNvSpPr txBox="1"/>
          <p:nvPr/>
        </p:nvSpPr>
        <p:spPr>
          <a:xfrm>
            <a:off x="222282" y="933710"/>
            <a:ext cx="42163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Neutron induced reactions (hadrons)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300069-61D5-66EF-9BBE-0726D90C96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3211" y="1397397"/>
            <a:ext cx="3963589" cy="26916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56C103B-FE6D-1B92-D227-D16021A9DE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683" y="1373727"/>
            <a:ext cx="3726510" cy="25306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6297112-FEA2-FF25-A421-CB581DA6E922}"/>
              </a:ext>
            </a:extLst>
          </p:cNvPr>
          <p:cNvSpPr txBox="1"/>
          <p:nvPr/>
        </p:nvSpPr>
        <p:spPr>
          <a:xfrm>
            <a:off x="4705351" y="1133765"/>
            <a:ext cx="42163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Neutron flux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748E6B-3C0C-70C0-91DC-B0F2267E7252}"/>
              </a:ext>
            </a:extLst>
          </p:cNvPr>
          <p:cNvSpPr txBox="1"/>
          <p:nvPr/>
        </p:nvSpPr>
        <p:spPr>
          <a:xfrm>
            <a:off x="803307" y="5100555"/>
            <a:ext cx="6397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Low energy Neutron induced reactions-&gt; Nuclear structure</a:t>
            </a:r>
          </a:p>
        </p:txBody>
      </p:sp>
    </p:spTree>
    <p:extLst>
      <p:ext uri="{BB962C8B-B14F-4D97-AF65-F5344CB8AC3E}">
        <p14:creationId xmlns:p14="http://schemas.microsoft.com/office/powerpoint/2010/main" val="7775618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81302"/>
            <a:ext cx="6512010" cy="738654"/>
          </a:xfrm>
        </p:spPr>
        <p:txBody>
          <a:bodyPr/>
          <a:lstStyle/>
          <a:p>
            <a:pPr lvl="0"/>
            <a:r>
              <a:rPr lang="en-US" dirty="0" err="1">
                <a:solidFill>
                  <a:srgbClr val="000000"/>
                </a:solidFill>
                <a:latin typeface="+mn-lt"/>
              </a:rPr>
              <a:t>Hypernuclei</a:t>
            </a: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D78C11-A28F-4D26-40BB-96D5CF1624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675" y="1058201"/>
            <a:ext cx="4478267" cy="3226765"/>
          </a:xfrm>
          <a:prstGeom prst="rect">
            <a:avLst/>
          </a:prstGeom>
        </p:spPr>
      </p:pic>
      <p:sp>
        <p:nvSpPr>
          <p:cNvPr id="11" name="Rectangle 2">
            <a:extLst>
              <a:ext uri="{FF2B5EF4-FFF2-40B4-BE49-F238E27FC236}">
                <a16:creationId xmlns:a16="http://schemas.microsoft.com/office/drawing/2014/main" id="{3560E3AB-72B4-A407-E980-F140A673A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792" y="4315774"/>
            <a:ext cx="52495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pt-BR" dirty="0"/>
              <a:t>Daniel Gazda, Avraham Gal , NPA 954, 161, (2016)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8ED9B1D-3579-CDD1-8130-E43DACB243A4}"/>
                  </a:ext>
                </a:extLst>
              </p:cNvPr>
              <p:cNvSpPr txBox="1"/>
              <p:nvPr/>
            </p:nvSpPr>
            <p:spPr>
              <a:xfrm>
                <a:off x="733425" y="4677459"/>
                <a:ext cx="319658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0" dirty="0"/>
                  <a:t>Usual routes: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Λ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GB" dirty="0"/>
              </a:p>
              <a:p>
                <a:r>
                  <a:rPr lang="en-GB" b="0" dirty="0"/>
                  <a:t>	                       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Λ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8ED9B1D-3579-CDD1-8130-E43DACB243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425" y="4677459"/>
                <a:ext cx="3196581" cy="646331"/>
              </a:xfrm>
              <a:prstGeom prst="rect">
                <a:avLst/>
              </a:prstGeom>
              <a:blipFill>
                <a:blip r:embed="rId4"/>
                <a:stretch>
                  <a:fillRect l="-1524" t="-47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5E7ED92-0E30-9888-5BFF-FE7C053B454E}"/>
                  </a:ext>
                </a:extLst>
              </p:cNvPr>
              <p:cNvSpPr txBox="1"/>
              <p:nvPr/>
            </p:nvSpPr>
            <p:spPr>
              <a:xfrm>
                <a:off x="828675" y="5408476"/>
                <a:ext cx="27644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KLF</a:t>
                </a:r>
                <a:r>
                  <a:rPr lang="en-GB" b="0" dirty="0"/>
                  <a:t> route: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Λ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5E7ED92-0E30-9888-5BFF-FE7C053B45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675" y="5408476"/>
                <a:ext cx="2764411" cy="369332"/>
              </a:xfrm>
              <a:prstGeom prst="rect">
                <a:avLst/>
              </a:prstGeom>
              <a:blipFill>
                <a:blip r:embed="rId5"/>
                <a:stretch>
                  <a:fillRect l="-1987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97DA1D6-1418-D2D0-E0E5-0E9CA3DCF2DA}"/>
                  </a:ext>
                </a:extLst>
              </p:cNvPr>
              <p:cNvSpPr txBox="1"/>
              <p:nvPr/>
            </p:nvSpPr>
            <p:spPr>
              <a:xfrm>
                <a:off x="715785" y="6101318"/>
                <a:ext cx="47040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Double-strangeness KLF</a:t>
                </a:r>
                <a:r>
                  <a:rPr lang="en-GB" b="0" dirty="0"/>
                  <a:t> route: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Ξ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97DA1D6-1418-D2D0-E0E5-0E9CA3DCF2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785" y="6101318"/>
                <a:ext cx="4704045" cy="369332"/>
              </a:xfrm>
              <a:prstGeom prst="rect">
                <a:avLst/>
              </a:prstGeom>
              <a:blipFill>
                <a:blip r:embed="rId6"/>
                <a:stretch>
                  <a:fillRect l="-1036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>
            <a:extLst>
              <a:ext uri="{FF2B5EF4-FFF2-40B4-BE49-F238E27FC236}">
                <a16:creationId xmlns:a16="http://schemas.microsoft.com/office/drawing/2014/main" id="{F560FBF6-58BC-8D3E-68AC-B13E743600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010" y="3229542"/>
            <a:ext cx="1966912" cy="236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505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208" y="8874"/>
            <a:ext cx="6505507" cy="1384984"/>
          </a:xfrm>
        </p:spPr>
        <p:txBody>
          <a:bodyPr/>
          <a:lstStyle/>
          <a:p>
            <a:r>
              <a:rPr lang="en-US" dirty="0"/>
              <a:t>Possible improvements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Текст 4"/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302149" y="2005220"/>
                <a:ext cx="8539701" cy="1557339"/>
              </a:xfrm>
            </p:spPr>
            <p:txBody>
              <a:bodyPr/>
              <a:lstStyle/>
              <a:p>
                <a:r>
                  <a:rPr lang="en-GB" sz="2800" dirty="0"/>
                  <a:t>24 GeV electron beam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GB" sz="2800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GB" sz="2800" dirty="0"/>
                  <a:t> production studies</a:t>
                </a:r>
              </a:p>
              <a:p>
                <a:r>
                  <a:rPr lang="en-GB" sz="2800" dirty="0"/>
                  <a:t>More intense beam (CPS, shielding, radiator…)</a:t>
                </a:r>
              </a:p>
              <a:p>
                <a:r>
                  <a:rPr lang="en-GB" sz="2800" dirty="0"/>
                  <a:t>Theory</a:t>
                </a:r>
              </a:p>
            </p:txBody>
          </p:sp>
        </mc:Choice>
        <mc:Fallback xmlns="">
          <p:sp>
            <p:nvSpPr>
              <p:cNvPr id="5" name="Текс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302149" y="2005220"/>
                <a:ext cx="8539701" cy="1557339"/>
              </a:xfrm>
              <a:blipFill>
                <a:blip r:embed="rId2"/>
                <a:stretch>
                  <a:fillRect l="-857" t="-3922" b="-105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47B4A5-92C6-4879-B78F-B4C97D5F410D}"/>
              </a:ext>
            </a:extLst>
          </p:cNvPr>
          <p:cNvSpPr txBox="1"/>
          <p:nvPr/>
        </p:nvSpPr>
        <p:spPr>
          <a:xfrm>
            <a:off x="2274277" y="5322943"/>
            <a:ext cx="3983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New collaborators welcome!!!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EA6B9E-3021-4313-A414-095B38643C38}"/>
              </a:ext>
            </a:extLst>
          </p:cNvPr>
          <p:cNvSpPr txBox="1"/>
          <p:nvPr/>
        </p:nvSpPr>
        <p:spPr>
          <a:xfrm>
            <a:off x="1202511" y="6185904"/>
            <a:ext cx="67222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00FF"/>
                </a:solidFill>
              </a:rPr>
              <a:t>More information at https://wiki.jlab.org/klproject</a:t>
            </a:r>
          </a:p>
        </p:txBody>
      </p:sp>
    </p:spTree>
    <p:extLst>
      <p:ext uri="{BB962C8B-B14F-4D97-AF65-F5344CB8AC3E}">
        <p14:creationId xmlns:p14="http://schemas.microsoft.com/office/powerpoint/2010/main" val="888835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81302"/>
            <a:ext cx="6512010" cy="738654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  <a:latin typeface="+mn-lt"/>
              </a:rPr>
              <a:t>KLF</a:t>
            </a:r>
          </a:p>
        </p:txBody>
      </p:sp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B6C7C6-23B0-467D-AC74-ED351DA22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447" y="1978584"/>
            <a:ext cx="7590692" cy="27185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512F85E-B30F-431E-A264-E6CF8FF97C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142" y="4978833"/>
            <a:ext cx="2137782" cy="149777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91A4269-7620-4DDE-A3E5-619A7831D4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9113" y="5005525"/>
            <a:ext cx="1853540" cy="12339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0D75D38-6BBD-4BBF-A9E9-64F515FD1F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9136" y="384070"/>
            <a:ext cx="2462874" cy="187838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406A30E-237B-483E-B32D-51777E21D0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9575" y="4697173"/>
            <a:ext cx="3258282" cy="1439241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94F51B0-85D0-445F-AE57-DAA6EA8F5759}"/>
              </a:ext>
            </a:extLst>
          </p:cNvPr>
          <p:cNvCxnSpPr/>
          <p:nvPr/>
        </p:nvCxnSpPr>
        <p:spPr>
          <a:xfrm flipV="1">
            <a:off x="2080846" y="3505200"/>
            <a:ext cx="1617785" cy="1473633"/>
          </a:xfrm>
          <a:prstGeom prst="straightConnector1">
            <a:avLst/>
          </a:prstGeom>
          <a:ln w="28575">
            <a:solidFill>
              <a:schemeClr val="tx1"/>
            </a:solidFill>
            <a:headEnd type="stealt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341FD79-3C99-4D21-AC52-C0069FB9B7C1}"/>
              </a:ext>
            </a:extLst>
          </p:cNvPr>
          <p:cNvCxnSpPr>
            <a:cxnSpLocks/>
          </p:cNvCxnSpPr>
          <p:nvPr/>
        </p:nvCxnSpPr>
        <p:spPr>
          <a:xfrm flipV="1">
            <a:off x="4787563" y="3478509"/>
            <a:ext cx="493010" cy="1473632"/>
          </a:xfrm>
          <a:prstGeom prst="straightConnector1">
            <a:avLst/>
          </a:prstGeom>
          <a:ln w="28575">
            <a:solidFill>
              <a:schemeClr val="tx1"/>
            </a:solidFill>
            <a:headEnd type="stealt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72E7805-E06C-49CB-B351-5F5587011BB1}"/>
              </a:ext>
            </a:extLst>
          </p:cNvPr>
          <p:cNvCxnSpPr>
            <a:cxnSpLocks/>
          </p:cNvCxnSpPr>
          <p:nvPr/>
        </p:nvCxnSpPr>
        <p:spPr>
          <a:xfrm flipH="1" flipV="1">
            <a:off x="6151585" y="3451379"/>
            <a:ext cx="1166043" cy="1823880"/>
          </a:xfrm>
          <a:prstGeom prst="straightConnector1">
            <a:avLst/>
          </a:prstGeom>
          <a:ln w="28575">
            <a:solidFill>
              <a:schemeClr val="tx1"/>
            </a:solidFill>
            <a:headEnd type="stealt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8C63E58-6124-428E-9E94-C13A8895733B}"/>
              </a:ext>
            </a:extLst>
          </p:cNvPr>
          <p:cNvCxnSpPr>
            <a:cxnSpLocks/>
          </p:cNvCxnSpPr>
          <p:nvPr/>
        </p:nvCxnSpPr>
        <p:spPr>
          <a:xfrm flipH="1" flipV="1">
            <a:off x="5931877" y="1843718"/>
            <a:ext cx="580133" cy="1299310"/>
          </a:xfrm>
          <a:prstGeom prst="straightConnector1">
            <a:avLst/>
          </a:prstGeom>
          <a:ln w="28575">
            <a:solidFill>
              <a:schemeClr val="tx1"/>
            </a:solidFill>
            <a:headEnd type="stealt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7A2D16A-5501-0884-8226-7A80C9C49DFE}"/>
                  </a:ext>
                </a:extLst>
              </p:cNvPr>
              <p:cNvSpPr txBox="1"/>
              <p:nvPr/>
            </p:nvSpPr>
            <p:spPr>
              <a:xfrm>
                <a:off x="866775" y="2533650"/>
                <a:ext cx="7777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/>
                  <a:t>I=5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𝝁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endParaRPr lang="en-GB" b="1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7A2D16A-5501-0884-8226-7A80C9C49D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775" y="2533650"/>
                <a:ext cx="777777" cy="369332"/>
              </a:xfrm>
              <a:prstGeom prst="rect">
                <a:avLst/>
              </a:prstGeom>
              <a:blipFill>
                <a:blip r:embed="rId8"/>
                <a:stretch>
                  <a:fillRect l="-6250" t="-10000" r="-781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9917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13DD8-F6E3-9209-6D8E-2563ADC9F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6476"/>
            <a:ext cx="7886700" cy="3788375"/>
          </a:xfrm>
        </p:spPr>
        <p:txBody>
          <a:bodyPr>
            <a:normAutofit/>
          </a:bodyPr>
          <a:lstStyle/>
          <a:p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NSTAR2024 </a:t>
            </a:r>
            <a:b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York UK</a:t>
            </a:r>
            <a:b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3600" b="1" dirty="0">
                <a:solidFill>
                  <a:srgbClr val="4472C4"/>
                </a:solidFill>
                <a:latin typeface="Calibri Light" panose="020F0302020204030204"/>
              </a:rPr>
              <a:t>June 17-21</a:t>
            </a:r>
            <a:r>
              <a:rPr lang="en-US" sz="3600" b="1" baseline="30000" dirty="0">
                <a:solidFill>
                  <a:srgbClr val="4472C4"/>
                </a:solidFill>
                <a:latin typeface="Calibri Light" panose="020F0302020204030204"/>
              </a:rPr>
              <a:t>st</a:t>
            </a:r>
            <a:r>
              <a:rPr lang="en-US" sz="3600" b="1" dirty="0">
                <a:solidFill>
                  <a:srgbClr val="4472C4"/>
                </a:solidFill>
                <a:latin typeface="Calibri Light" panose="020F0302020204030204"/>
              </a:rPr>
              <a:t> 2024</a:t>
            </a:r>
            <a:endParaRPr lang="en-US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D0C8EC6-EE75-2B44-4DB9-CF0DC50EB1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14825" y="0"/>
            <a:ext cx="4829175" cy="6830172"/>
          </a:xfrm>
        </p:spPr>
      </p:pic>
    </p:spTree>
    <p:extLst>
      <p:ext uri="{BB962C8B-B14F-4D97-AF65-F5344CB8AC3E}">
        <p14:creationId xmlns:p14="http://schemas.microsoft.com/office/powerpoint/2010/main" val="40891197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13DD8-F6E3-9209-6D8E-2563ADC9F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833" y="159544"/>
            <a:ext cx="7886700" cy="994172"/>
          </a:xfrm>
        </p:spPr>
        <p:txBody>
          <a:bodyPr/>
          <a:lstStyle/>
          <a:p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York</a:t>
            </a:r>
          </a:p>
        </p:txBody>
      </p:sp>
      <p:pic>
        <p:nvPicPr>
          <p:cNvPr id="2050" name="Picture 2" descr="Why York is the UK's best city break">
            <a:extLst>
              <a:ext uri="{FF2B5EF4-FFF2-40B4-BE49-F238E27FC236}">
                <a16:creationId xmlns:a16="http://schemas.microsoft.com/office/drawing/2014/main" id="{07FA169B-6BB2-F26A-D3DE-4AB3D9124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03431">
            <a:off x="4569464" y="628299"/>
            <a:ext cx="2500906" cy="3479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B4A68F-3B87-4E52-0400-37EE633243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55687">
            <a:off x="1112972" y="1070502"/>
            <a:ext cx="2593728" cy="3245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Image may contain Plant Plateau Outdoors Nature and Algae">
            <a:extLst>
              <a:ext uri="{FF2B5EF4-FFF2-40B4-BE49-F238E27FC236}">
                <a16:creationId xmlns:a16="http://schemas.microsoft.com/office/drawing/2014/main" id="{24049ACC-8DFE-14AD-F22C-2534BD5F6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2832">
            <a:off x="5177217" y="4219765"/>
            <a:ext cx="3651913" cy="24353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4" name="Picture 6" descr="York : York">
            <a:extLst>
              <a:ext uri="{FF2B5EF4-FFF2-40B4-BE49-F238E27FC236}">
                <a16:creationId xmlns:a16="http://schemas.microsoft.com/office/drawing/2014/main" id="{A328FF88-2FE1-0F9D-21FA-FAF84237BB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12974">
            <a:off x="1270212" y="4313163"/>
            <a:ext cx="3372854" cy="22485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05977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Номер слайда 2"/>
          <p:cNvSpPr txBox="1">
            <a:spLocks/>
          </p:cNvSpPr>
          <p:nvPr/>
        </p:nvSpPr>
        <p:spPr>
          <a:xfrm>
            <a:off x="8382000" y="6527706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D8B061-7C07-4168-B0DB-07DA81ECC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8681" y="1699087"/>
            <a:ext cx="2769577" cy="25370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77CB5F-5F04-4993-ADB2-EB9ABAD798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8681" y="4460198"/>
            <a:ext cx="2905319" cy="20193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CEB8C5-21A3-4304-B110-9CB969D7C2F7}"/>
                  </a:ext>
                </a:extLst>
              </p:cNvPr>
              <p:cNvSpPr txBox="1"/>
              <p:nvPr/>
            </p:nvSpPr>
            <p:spPr>
              <a:xfrm>
                <a:off x="172559" y="3681067"/>
                <a:ext cx="4876800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Intense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GB" dirty="0"/>
                  <a:t> beam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GB" dirty="0"/>
                  <a:t>kaons/s on a target</a:t>
                </a:r>
              </a:p>
              <a:p>
                <a:pPr marL="742896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Broad momentum range</a:t>
                </a:r>
              </a:p>
              <a:p>
                <a:pPr marL="1200041" lvl="2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Controlled by Flux Monitor</a:t>
                </a:r>
              </a:p>
              <a:p>
                <a:pPr marL="742896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Excellent W reconstruction</a:t>
                </a:r>
              </a:p>
              <a:p>
                <a:pPr marL="1200041" lvl="2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Time-of-flight</a:t>
                </a:r>
              </a:p>
              <a:p>
                <a:pPr marL="1200041" lvl="2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Final state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Proton and neutron target</a:t>
                </a:r>
              </a:p>
              <a:p>
                <a:pPr marL="742896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Approved 100 days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𝐿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target</a:t>
                </a:r>
              </a:p>
              <a:p>
                <a:pPr marL="742896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Approved 100 days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𝐿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target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Low background level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Exclusive final states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CEB8C5-21A3-4304-B110-9CB969D7C2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559" y="3681067"/>
                <a:ext cx="4876800" cy="3139321"/>
              </a:xfrm>
              <a:prstGeom prst="rect">
                <a:avLst/>
              </a:prstGeom>
              <a:blipFill>
                <a:blip r:embed="rId5"/>
                <a:stretch>
                  <a:fillRect l="-750" t="-1165" b="-21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56B5FF55-9FA4-4A49-9E35-793C396C700B}"/>
              </a:ext>
            </a:extLst>
          </p:cNvPr>
          <p:cNvSpPr txBox="1"/>
          <p:nvPr/>
        </p:nvSpPr>
        <p:spPr>
          <a:xfrm>
            <a:off x="7623469" y="4965857"/>
            <a:ext cx="503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ToF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E05DC9-1C8D-4AB0-97C7-BD2256EF63BF}"/>
              </a:ext>
            </a:extLst>
          </p:cNvPr>
          <p:cNvSpPr txBox="1"/>
          <p:nvPr/>
        </p:nvSpPr>
        <p:spPr>
          <a:xfrm>
            <a:off x="7295526" y="6488668"/>
            <a:ext cx="1159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State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58A9A4D-0A8C-4345-88D3-103C3F6D739E}"/>
              </a:ext>
            </a:extLst>
          </p:cNvPr>
          <p:cNvCxnSpPr>
            <a:cxnSpLocks/>
          </p:cNvCxnSpPr>
          <p:nvPr/>
        </p:nvCxnSpPr>
        <p:spPr>
          <a:xfrm>
            <a:off x="8114049" y="5239639"/>
            <a:ext cx="383501" cy="1846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3EC2975-43B2-41BC-B0B8-04D7AD2760F3}"/>
              </a:ext>
            </a:extLst>
          </p:cNvPr>
          <p:cNvCxnSpPr>
            <a:cxnSpLocks/>
          </p:cNvCxnSpPr>
          <p:nvPr/>
        </p:nvCxnSpPr>
        <p:spPr>
          <a:xfrm flipV="1">
            <a:off x="7875461" y="5767236"/>
            <a:ext cx="535847" cy="76047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EFF4C16D-E584-3677-898D-B949412C48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56156"/>
            <a:ext cx="6603716" cy="313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397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81302"/>
            <a:ext cx="6512010" cy="738654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  <a:latin typeface="+mn-lt"/>
              </a:rPr>
              <a:t>KLF</a:t>
            </a:r>
          </a:p>
        </p:txBody>
      </p:sp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85483D-1242-41DB-9689-DB32DF751D51}"/>
              </a:ext>
            </a:extLst>
          </p:cNvPr>
          <p:cNvSpPr/>
          <p:nvPr/>
        </p:nvSpPr>
        <p:spPr>
          <a:xfrm>
            <a:off x="5892531" y="1596183"/>
            <a:ext cx="954406" cy="56270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5C9456C4-8546-4799-AA4F-CDD7331A98DA}"/>
                  </a:ext>
                </a:extLst>
              </p:cNvPr>
              <p:cNvSpPr/>
              <p:nvPr/>
            </p:nvSpPr>
            <p:spPr>
              <a:xfrm>
                <a:off x="6129411" y="1776043"/>
                <a:ext cx="240323" cy="252046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1" i="1" smtClean="0">
                              <a:latin typeface="Cambria Math" panose="02040503050406030204" pitchFamily="18" charset="0"/>
                            </a:rPr>
                            <m:t>𝑲</m:t>
                          </m:r>
                        </m:e>
                        <m:sub>
                          <m:r>
                            <a:rPr lang="en-GB" sz="1400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</m:oMath>
                  </m:oMathPara>
                </a14:m>
                <a:endParaRPr lang="en-GB" sz="1400" b="1" dirty="0"/>
              </a:p>
            </p:txBody>
          </p:sp>
        </mc:Choice>
        <mc:Fallback xmlns=""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5C9456C4-8546-4799-AA4F-CDD7331A98D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9411" y="1776043"/>
                <a:ext cx="240323" cy="252046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9229F116-19A3-4BF2-8E0F-D4CB3CC53058}"/>
                  </a:ext>
                </a:extLst>
              </p:cNvPr>
              <p:cNvSpPr/>
              <p:nvPr/>
            </p:nvSpPr>
            <p:spPr>
              <a:xfrm>
                <a:off x="6247850" y="1671976"/>
                <a:ext cx="240323" cy="252046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1" i="0" smtClean="0">
                          <a:latin typeface="Cambria Math" panose="02040503050406030204" pitchFamily="18" charset="0"/>
                        </a:rPr>
                        <m:t>𝚲</m:t>
                      </m:r>
                    </m:oMath>
                  </m:oMathPara>
                </a14:m>
                <a:endParaRPr lang="en-GB" sz="1400" b="1" dirty="0"/>
              </a:p>
            </p:txBody>
          </p:sp>
        </mc:Choice>
        <mc:Fallback xmlns=""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9229F116-19A3-4BF2-8E0F-D4CB3CC5305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7850" y="1671976"/>
                <a:ext cx="240323" cy="252046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B9845385-9184-4721-9DFB-5E2E867B725B}"/>
                  </a:ext>
                </a:extLst>
              </p:cNvPr>
              <p:cNvSpPr/>
              <p:nvPr/>
            </p:nvSpPr>
            <p:spPr>
              <a:xfrm>
                <a:off x="6247851" y="1909370"/>
                <a:ext cx="240323" cy="25204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1" i="1" smtClean="0">
                              <a:latin typeface="Cambria Math" panose="02040503050406030204" pitchFamily="18" charset="0"/>
                            </a:rPr>
                            <m:t>𝝅</m:t>
                          </m:r>
                        </m:e>
                        <m:sup>
                          <m:r>
                            <a:rPr lang="en-GB" sz="14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sz="1400" b="1" dirty="0"/>
              </a:p>
            </p:txBody>
          </p:sp>
        </mc:Choice>
        <mc:Fallback xmlns="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B9845385-9184-4721-9DFB-5E2E867B725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7851" y="1909370"/>
                <a:ext cx="240323" cy="252046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7F0D066F-D7B1-4413-A1BF-D9E3869B398E}"/>
              </a:ext>
            </a:extLst>
          </p:cNvPr>
          <p:cNvSpPr/>
          <p:nvPr/>
        </p:nvSpPr>
        <p:spPr>
          <a:xfrm>
            <a:off x="2096674" y="1472685"/>
            <a:ext cx="87923" cy="87336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E73401D-EDFB-4205-9407-76CFA925D470}"/>
              </a:ext>
            </a:extLst>
          </p:cNvPr>
          <p:cNvCxnSpPr/>
          <p:nvPr/>
        </p:nvCxnSpPr>
        <p:spPr>
          <a:xfrm>
            <a:off x="2184597" y="2505806"/>
            <a:ext cx="3998593" cy="0"/>
          </a:xfrm>
          <a:prstGeom prst="straightConnector1">
            <a:avLst/>
          </a:prstGeom>
          <a:ln w="38100">
            <a:solidFill>
              <a:schemeClr val="tx1"/>
            </a:solidFill>
            <a:headEnd type="stealt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E5A2829-E5DF-4E56-B717-3225724C96FD}"/>
              </a:ext>
            </a:extLst>
          </p:cNvPr>
          <p:cNvSpPr txBox="1"/>
          <p:nvPr/>
        </p:nvSpPr>
        <p:spPr>
          <a:xfrm>
            <a:off x="3006237" y="2517529"/>
            <a:ext cx="1953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24m time-of -flight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B2D6C2-A038-8E5F-F7EF-9171801D70E2}"/>
              </a:ext>
            </a:extLst>
          </p:cNvPr>
          <p:cNvSpPr txBox="1"/>
          <p:nvPr/>
        </p:nvSpPr>
        <p:spPr>
          <a:xfrm>
            <a:off x="1590675" y="1104900"/>
            <a:ext cx="103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 target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166315-194E-9357-1510-5D28165F366C}"/>
              </a:ext>
            </a:extLst>
          </p:cNvPr>
          <p:cNvSpPr txBox="1"/>
          <p:nvPr/>
        </p:nvSpPr>
        <p:spPr>
          <a:xfrm>
            <a:off x="5728862" y="1074977"/>
            <a:ext cx="1199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cryo</a:t>
            </a:r>
            <a:r>
              <a:rPr lang="en-GB" dirty="0"/>
              <a:t> target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39818DA-ED0C-9300-0181-4698EE2C9754}"/>
                  </a:ext>
                </a:extLst>
              </p:cNvPr>
              <p:cNvSpPr txBox="1"/>
              <p:nvPr/>
            </p:nvSpPr>
            <p:spPr>
              <a:xfrm>
                <a:off x="171450" y="3790950"/>
                <a:ext cx="169071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Beam structure: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=5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39818DA-ED0C-9300-0181-4698EE2C97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" y="3790950"/>
                <a:ext cx="1690719" cy="646331"/>
              </a:xfrm>
              <a:prstGeom prst="rect">
                <a:avLst/>
              </a:prstGeom>
              <a:blipFill>
                <a:blip r:embed="rId6"/>
                <a:stretch>
                  <a:fillRect l="-2888" t="-5660" r="-3610" b="-5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1D19104-41A2-6410-4BC0-85AD33BF9EA6}"/>
              </a:ext>
            </a:extLst>
          </p:cNvPr>
          <p:cNvSpPr/>
          <p:nvPr/>
        </p:nvSpPr>
        <p:spPr>
          <a:xfrm>
            <a:off x="2181226" y="3628611"/>
            <a:ext cx="3289438" cy="667164"/>
          </a:xfrm>
          <a:custGeom>
            <a:avLst/>
            <a:gdLst>
              <a:gd name="connsiteX0" fmla="*/ 0 w 3267075"/>
              <a:gd name="connsiteY0" fmla="*/ 666750 h 666750"/>
              <a:gd name="connsiteX1" fmla="*/ 419100 w 3267075"/>
              <a:gd name="connsiteY1" fmla="*/ 657225 h 666750"/>
              <a:gd name="connsiteX2" fmla="*/ 428625 w 3267075"/>
              <a:gd name="connsiteY2" fmla="*/ 28575 h 666750"/>
              <a:gd name="connsiteX3" fmla="*/ 561975 w 3267075"/>
              <a:gd name="connsiteY3" fmla="*/ 19050 h 666750"/>
              <a:gd name="connsiteX4" fmla="*/ 590550 w 3267075"/>
              <a:gd name="connsiteY4" fmla="*/ 657225 h 666750"/>
              <a:gd name="connsiteX5" fmla="*/ 2428875 w 3267075"/>
              <a:gd name="connsiteY5" fmla="*/ 628650 h 666750"/>
              <a:gd name="connsiteX6" fmla="*/ 2409825 w 3267075"/>
              <a:gd name="connsiteY6" fmla="*/ 9525 h 666750"/>
              <a:gd name="connsiteX7" fmla="*/ 2562225 w 3267075"/>
              <a:gd name="connsiteY7" fmla="*/ 0 h 666750"/>
              <a:gd name="connsiteX8" fmla="*/ 2581275 w 3267075"/>
              <a:gd name="connsiteY8" fmla="*/ 619125 h 666750"/>
              <a:gd name="connsiteX9" fmla="*/ 3267075 w 3267075"/>
              <a:gd name="connsiteY9" fmla="*/ 600075 h 666750"/>
              <a:gd name="connsiteX0" fmla="*/ 0 w 3267075"/>
              <a:gd name="connsiteY0" fmla="*/ 666750 h 666750"/>
              <a:gd name="connsiteX1" fmla="*/ 419100 w 3267075"/>
              <a:gd name="connsiteY1" fmla="*/ 657225 h 666750"/>
              <a:gd name="connsiteX2" fmla="*/ 428625 w 3267075"/>
              <a:gd name="connsiteY2" fmla="*/ 28575 h 666750"/>
              <a:gd name="connsiteX3" fmla="*/ 586823 w 3267075"/>
              <a:gd name="connsiteY3" fmla="*/ 33959 h 666750"/>
              <a:gd name="connsiteX4" fmla="*/ 590550 w 3267075"/>
              <a:gd name="connsiteY4" fmla="*/ 657225 h 666750"/>
              <a:gd name="connsiteX5" fmla="*/ 2428875 w 3267075"/>
              <a:gd name="connsiteY5" fmla="*/ 628650 h 666750"/>
              <a:gd name="connsiteX6" fmla="*/ 2409825 w 3267075"/>
              <a:gd name="connsiteY6" fmla="*/ 9525 h 666750"/>
              <a:gd name="connsiteX7" fmla="*/ 2562225 w 3267075"/>
              <a:gd name="connsiteY7" fmla="*/ 0 h 666750"/>
              <a:gd name="connsiteX8" fmla="*/ 2581275 w 3267075"/>
              <a:gd name="connsiteY8" fmla="*/ 619125 h 666750"/>
              <a:gd name="connsiteX9" fmla="*/ 3267075 w 3267075"/>
              <a:gd name="connsiteY9" fmla="*/ 600075 h 666750"/>
              <a:gd name="connsiteX0" fmla="*/ 0 w 3267075"/>
              <a:gd name="connsiteY0" fmla="*/ 666750 h 666750"/>
              <a:gd name="connsiteX1" fmla="*/ 419100 w 3267075"/>
              <a:gd name="connsiteY1" fmla="*/ 657225 h 666750"/>
              <a:gd name="connsiteX2" fmla="*/ 428625 w 3267075"/>
              <a:gd name="connsiteY2" fmla="*/ 28575 h 666750"/>
              <a:gd name="connsiteX3" fmla="*/ 584339 w 3267075"/>
              <a:gd name="connsiteY3" fmla="*/ 26504 h 666750"/>
              <a:gd name="connsiteX4" fmla="*/ 590550 w 3267075"/>
              <a:gd name="connsiteY4" fmla="*/ 657225 h 666750"/>
              <a:gd name="connsiteX5" fmla="*/ 2428875 w 3267075"/>
              <a:gd name="connsiteY5" fmla="*/ 628650 h 666750"/>
              <a:gd name="connsiteX6" fmla="*/ 2409825 w 3267075"/>
              <a:gd name="connsiteY6" fmla="*/ 9525 h 666750"/>
              <a:gd name="connsiteX7" fmla="*/ 2562225 w 3267075"/>
              <a:gd name="connsiteY7" fmla="*/ 0 h 666750"/>
              <a:gd name="connsiteX8" fmla="*/ 2581275 w 3267075"/>
              <a:gd name="connsiteY8" fmla="*/ 619125 h 666750"/>
              <a:gd name="connsiteX9" fmla="*/ 3267075 w 3267075"/>
              <a:gd name="connsiteY9" fmla="*/ 600075 h 666750"/>
              <a:gd name="connsiteX0" fmla="*/ 0 w 3267075"/>
              <a:gd name="connsiteY0" fmla="*/ 666750 h 666750"/>
              <a:gd name="connsiteX1" fmla="*/ 419100 w 3267075"/>
              <a:gd name="connsiteY1" fmla="*/ 657225 h 666750"/>
              <a:gd name="connsiteX2" fmla="*/ 428625 w 3267075"/>
              <a:gd name="connsiteY2" fmla="*/ 28575 h 666750"/>
              <a:gd name="connsiteX3" fmla="*/ 584339 w 3267075"/>
              <a:gd name="connsiteY3" fmla="*/ 26504 h 666750"/>
              <a:gd name="connsiteX4" fmla="*/ 590550 w 3267075"/>
              <a:gd name="connsiteY4" fmla="*/ 657225 h 666750"/>
              <a:gd name="connsiteX5" fmla="*/ 2431359 w 3267075"/>
              <a:gd name="connsiteY5" fmla="*/ 655983 h 666750"/>
              <a:gd name="connsiteX6" fmla="*/ 2409825 w 3267075"/>
              <a:gd name="connsiteY6" fmla="*/ 9525 h 666750"/>
              <a:gd name="connsiteX7" fmla="*/ 2562225 w 3267075"/>
              <a:gd name="connsiteY7" fmla="*/ 0 h 666750"/>
              <a:gd name="connsiteX8" fmla="*/ 2581275 w 3267075"/>
              <a:gd name="connsiteY8" fmla="*/ 619125 h 666750"/>
              <a:gd name="connsiteX9" fmla="*/ 3267075 w 3267075"/>
              <a:gd name="connsiteY9" fmla="*/ 600075 h 666750"/>
              <a:gd name="connsiteX0" fmla="*/ 0 w 3267075"/>
              <a:gd name="connsiteY0" fmla="*/ 666750 h 666750"/>
              <a:gd name="connsiteX1" fmla="*/ 419100 w 3267075"/>
              <a:gd name="connsiteY1" fmla="*/ 657225 h 666750"/>
              <a:gd name="connsiteX2" fmla="*/ 428625 w 3267075"/>
              <a:gd name="connsiteY2" fmla="*/ 28575 h 666750"/>
              <a:gd name="connsiteX3" fmla="*/ 584339 w 3267075"/>
              <a:gd name="connsiteY3" fmla="*/ 26504 h 666750"/>
              <a:gd name="connsiteX4" fmla="*/ 590550 w 3267075"/>
              <a:gd name="connsiteY4" fmla="*/ 657225 h 666750"/>
              <a:gd name="connsiteX5" fmla="*/ 2431359 w 3267075"/>
              <a:gd name="connsiteY5" fmla="*/ 655983 h 666750"/>
              <a:gd name="connsiteX6" fmla="*/ 2409825 w 3267075"/>
              <a:gd name="connsiteY6" fmla="*/ 9525 h 666750"/>
              <a:gd name="connsiteX7" fmla="*/ 2562225 w 3267075"/>
              <a:gd name="connsiteY7" fmla="*/ 0 h 666750"/>
              <a:gd name="connsiteX8" fmla="*/ 2573821 w 3267075"/>
              <a:gd name="connsiteY8" fmla="*/ 658882 h 666750"/>
              <a:gd name="connsiteX9" fmla="*/ 3267075 w 3267075"/>
              <a:gd name="connsiteY9" fmla="*/ 600075 h 666750"/>
              <a:gd name="connsiteX0" fmla="*/ 0 w 3284468"/>
              <a:gd name="connsiteY0" fmla="*/ 666750 h 666750"/>
              <a:gd name="connsiteX1" fmla="*/ 419100 w 3284468"/>
              <a:gd name="connsiteY1" fmla="*/ 657225 h 666750"/>
              <a:gd name="connsiteX2" fmla="*/ 428625 w 3284468"/>
              <a:gd name="connsiteY2" fmla="*/ 28575 h 666750"/>
              <a:gd name="connsiteX3" fmla="*/ 584339 w 3284468"/>
              <a:gd name="connsiteY3" fmla="*/ 26504 h 666750"/>
              <a:gd name="connsiteX4" fmla="*/ 590550 w 3284468"/>
              <a:gd name="connsiteY4" fmla="*/ 657225 h 666750"/>
              <a:gd name="connsiteX5" fmla="*/ 2431359 w 3284468"/>
              <a:gd name="connsiteY5" fmla="*/ 655983 h 666750"/>
              <a:gd name="connsiteX6" fmla="*/ 2409825 w 3284468"/>
              <a:gd name="connsiteY6" fmla="*/ 9525 h 666750"/>
              <a:gd name="connsiteX7" fmla="*/ 2562225 w 3284468"/>
              <a:gd name="connsiteY7" fmla="*/ 0 h 666750"/>
              <a:gd name="connsiteX8" fmla="*/ 2573821 w 3284468"/>
              <a:gd name="connsiteY8" fmla="*/ 658882 h 666750"/>
              <a:gd name="connsiteX9" fmla="*/ 3284468 w 3284468"/>
              <a:gd name="connsiteY9" fmla="*/ 644801 h 666750"/>
              <a:gd name="connsiteX0" fmla="*/ 0 w 3284468"/>
              <a:gd name="connsiteY0" fmla="*/ 667164 h 667164"/>
              <a:gd name="connsiteX1" fmla="*/ 419100 w 3284468"/>
              <a:gd name="connsiteY1" fmla="*/ 657639 h 667164"/>
              <a:gd name="connsiteX2" fmla="*/ 428625 w 3284468"/>
              <a:gd name="connsiteY2" fmla="*/ 28989 h 667164"/>
              <a:gd name="connsiteX3" fmla="*/ 584339 w 3284468"/>
              <a:gd name="connsiteY3" fmla="*/ 26918 h 667164"/>
              <a:gd name="connsiteX4" fmla="*/ 590550 w 3284468"/>
              <a:gd name="connsiteY4" fmla="*/ 657639 h 667164"/>
              <a:gd name="connsiteX5" fmla="*/ 2431359 w 3284468"/>
              <a:gd name="connsiteY5" fmla="*/ 656397 h 667164"/>
              <a:gd name="connsiteX6" fmla="*/ 2409825 w 3284468"/>
              <a:gd name="connsiteY6" fmla="*/ 0 h 667164"/>
              <a:gd name="connsiteX7" fmla="*/ 2562225 w 3284468"/>
              <a:gd name="connsiteY7" fmla="*/ 414 h 667164"/>
              <a:gd name="connsiteX8" fmla="*/ 2573821 w 3284468"/>
              <a:gd name="connsiteY8" fmla="*/ 659296 h 667164"/>
              <a:gd name="connsiteX9" fmla="*/ 3284468 w 3284468"/>
              <a:gd name="connsiteY9" fmla="*/ 645215 h 667164"/>
              <a:gd name="connsiteX0" fmla="*/ 0 w 3289438"/>
              <a:gd name="connsiteY0" fmla="*/ 667164 h 667164"/>
              <a:gd name="connsiteX1" fmla="*/ 419100 w 3289438"/>
              <a:gd name="connsiteY1" fmla="*/ 657639 h 667164"/>
              <a:gd name="connsiteX2" fmla="*/ 428625 w 3289438"/>
              <a:gd name="connsiteY2" fmla="*/ 28989 h 667164"/>
              <a:gd name="connsiteX3" fmla="*/ 584339 w 3289438"/>
              <a:gd name="connsiteY3" fmla="*/ 26918 h 667164"/>
              <a:gd name="connsiteX4" fmla="*/ 590550 w 3289438"/>
              <a:gd name="connsiteY4" fmla="*/ 657639 h 667164"/>
              <a:gd name="connsiteX5" fmla="*/ 2431359 w 3289438"/>
              <a:gd name="connsiteY5" fmla="*/ 656397 h 667164"/>
              <a:gd name="connsiteX6" fmla="*/ 2409825 w 3289438"/>
              <a:gd name="connsiteY6" fmla="*/ 0 h 667164"/>
              <a:gd name="connsiteX7" fmla="*/ 2562225 w 3289438"/>
              <a:gd name="connsiteY7" fmla="*/ 414 h 667164"/>
              <a:gd name="connsiteX8" fmla="*/ 2573821 w 3289438"/>
              <a:gd name="connsiteY8" fmla="*/ 659296 h 667164"/>
              <a:gd name="connsiteX9" fmla="*/ 3289438 w 3289438"/>
              <a:gd name="connsiteY9" fmla="*/ 650185 h 667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89438" h="667164">
                <a:moveTo>
                  <a:pt x="0" y="667164"/>
                </a:moveTo>
                <a:lnTo>
                  <a:pt x="419100" y="657639"/>
                </a:lnTo>
                <a:lnTo>
                  <a:pt x="428625" y="28989"/>
                </a:lnTo>
                <a:lnTo>
                  <a:pt x="584339" y="26918"/>
                </a:lnTo>
                <a:cubicBezTo>
                  <a:pt x="585581" y="234673"/>
                  <a:pt x="589308" y="449884"/>
                  <a:pt x="590550" y="657639"/>
                </a:cubicBezTo>
                <a:lnTo>
                  <a:pt x="2431359" y="656397"/>
                </a:lnTo>
                <a:lnTo>
                  <a:pt x="2409825" y="0"/>
                </a:lnTo>
                <a:lnTo>
                  <a:pt x="2562225" y="414"/>
                </a:lnTo>
                <a:lnTo>
                  <a:pt x="2573821" y="659296"/>
                </a:lnTo>
                <a:lnTo>
                  <a:pt x="3289438" y="650185"/>
                </a:lnTo>
              </a:path>
            </a:pathLst>
          </a:cu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51442E-310E-539D-528C-CC7EFD4D89B1}"/>
              </a:ext>
            </a:extLst>
          </p:cNvPr>
          <p:cNvSpPr txBox="1"/>
          <p:nvPr/>
        </p:nvSpPr>
        <p:spPr>
          <a:xfrm>
            <a:off x="3452804" y="3941261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64ns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53856EA-3219-14A5-A00D-CA46DCE7C99C}"/>
              </a:ext>
            </a:extLst>
          </p:cNvPr>
          <p:cNvCxnSpPr>
            <a:cxnSpLocks/>
          </p:cNvCxnSpPr>
          <p:nvPr/>
        </p:nvCxnSpPr>
        <p:spPr>
          <a:xfrm>
            <a:off x="2809831" y="3766207"/>
            <a:ext cx="1762169" cy="0"/>
          </a:xfrm>
          <a:prstGeom prst="straightConnector1">
            <a:avLst/>
          </a:prstGeom>
          <a:ln w="38100">
            <a:solidFill>
              <a:schemeClr val="tx1"/>
            </a:solidFill>
            <a:headEnd type="stealt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017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1059 -0.00672 L 1.66667E-6 2.22222E-6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21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2" presetClass="pat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07407E-6 L 0.18107 0.0900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45" y="449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pat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6 L 0.1125 -0.02963 " pathEditMode="relative" rAng="0" ptsTypes="AA">
                                      <p:cBhvr>
                                        <p:cTn id="2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25" y="-1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81302"/>
            <a:ext cx="6512010" cy="738654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  <a:latin typeface="+mn-lt"/>
              </a:rPr>
              <a:t>KLF</a:t>
            </a:r>
          </a:p>
        </p:txBody>
      </p:sp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85483D-1242-41DB-9689-DB32DF751D51}"/>
              </a:ext>
            </a:extLst>
          </p:cNvPr>
          <p:cNvSpPr/>
          <p:nvPr/>
        </p:nvSpPr>
        <p:spPr>
          <a:xfrm>
            <a:off x="5892531" y="1596183"/>
            <a:ext cx="954406" cy="56270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5C9456C4-8546-4799-AA4F-CDD7331A98DA}"/>
                  </a:ext>
                </a:extLst>
              </p:cNvPr>
              <p:cNvSpPr/>
              <p:nvPr/>
            </p:nvSpPr>
            <p:spPr>
              <a:xfrm>
                <a:off x="6129411" y="1776043"/>
                <a:ext cx="240323" cy="252046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1" i="1" smtClean="0">
                              <a:latin typeface="Cambria Math" panose="02040503050406030204" pitchFamily="18" charset="0"/>
                            </a:rPr>
                            <m:t>𝑲</m:t>
                          </m:r>
                        </m:e>
                        <m:sub>
                          <m:r>
                            <a:rPr lang="en-GB" sz="1400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</m:oMath>
                  </m:oMathPara>
                </a14:m>
                <a:endParaRPr lang="en-GB" sz="1400" b="1" dirty="0"/>
              </a:p>
            </p:txBody>
          </p:sp>
        </mc:Choice>
        <mc:Fallback xmlns=""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5C9456C4-8546-4799-AA4F-CDD7331A98D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9411" y="1776043"/>
                <a:ext cx="240323" cy="252046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9229F116-19A3-4BF2-8E0F-D4CB3CC53058}"/>
                  </a:ext>
                </a:extLst>
              </p:cNvPr>
              <p:cNvSpPr/>
              <p:nvPr/>
            </p:nvSpPr>
            <p:spPr>
              <a:xfrm>
                <a:off x="6247850" y="1671976"/>
                <a:ext cx="240323" cy="252046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1" i="0" smtClean="0">
                          <a:latin typeface="Cambria Math" panose="02040503050406030204" pitchFamily="18" charset="0"/>
                        </a:rPr>
                        <m:t>𝚲</m:t>
                      </m:r>
                    </m:oMath>
                  </m:oMathPara>
                </a14:m>
                <a:endParaRPr lang="en-GB" sz="1400" b="1" dirty="0"/>
              </a:p>
            </p:txBody>
          </p:sp>
        </mc:Choice>
        <mc:Fallback xmlns=""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9229F116-19A3-4BF2-8E0F-D4CB3CC5305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7850" y="1671976"/>
                <a:ext cx="240323" cy="252046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B9845385-9184-4721-9DFB-5E2E867B725B}"/>
                  </a:ext>
                </a:extLst>
              </p:cNvPr>
              <p:cNvSpPr/>
              <p:nvPr/>
            </p:nvSpPr>
            <p:spPr>
              <a:xfrm>
                <a:off x="6247851" y="1909370"/>
                <a:ext cx="240323" cy="25204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1" i="1" smtClean="0">
                              <a:latin typeface="Cambria Math" panose="02040503050406030204" pitchFamily="18" charset="0"/>
                            </a:rPr>
                            <m:t>𝝅</m:t>
                          </m:r>
                        </m:e>
                        <m:sup>
                          <m:r>
                            <a:rPr lang="en-GB" sz="14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sz="1400" b="1" dirty="0"/>
              </a:p>
            </p:txBody>
          </p:sp>
        </mc:Choice>
        <mc:Fallback xmlns="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B9845385-9184-4721-9DFB-5E2E867B725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7851" y="1909370"/>
                <a:ext cx="240323" cy="252046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7F0D066F-D7B1-4413-A1BF-D9E3869B398E}"/>
              </a:ext>
            </a:extLst>
          </p:cNvPr>
          <p:cNvSpPr/>
          <p:nvPr/>
        </p:nvSpPr>
        <p:spPr>
          <a:xfrm>
            <a:off x="2096674" y="1472685"/>
            <a:ext cx="87923" cy="87336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E73401D-EDFB-4205-9407-76CFA925D470}"/>
              </a:ext>
            </a:extLst>
          </p:cNvPr>
          <p:cNvCxnSpPr/>
          <p:nvPr/>
        </p:nvCxnSpPr>
        <p:spPr>
          <a:xfrm>
            <a:off x="2184597" y="2505806"/>
            <a:ext cx="3998593" cy="0"/>
          </a:xfrm>
          <a:prstGeom prst="straightConnector1">
            <a:avLst/>
          </a:prstGeom>
          <a:ln w="38100">
            <a:solidFill>
              <a:schemeClr val="tx1"/>
            </a:solidFill>
            <a:headEnd type="stealt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E5A2829-E5DF-4E56-B717-3225724C96FD}"/>
              </a:ext>
            </a:extLst>
          </p:cNvPr>
          <p:cNvSpPr txBox="1"/>
          <p:nvPr/>
        </p:nvSpPr>
        <p:spPr>
          <a:xfrm>
            <a:off x="3006237" y="2517529"/>
            <a:ext cx="1953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24m time-of -flight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B2D6C2-A038-8E5F-F7EF-9171801D70E2}"/>
              </a:ext>
            </a:extLst>
          </p:cNvPr>
          <p:cNvSpPr txBox="1"/>
          <p:nvPr/>
        </p:nvSpPr>
        <p:spPr>
          <a:xfrm>
            <a:off x="1590675" y="1104900"/>
            <a:ext cx="103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 target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166315-194E-9357-1510-5D28165F366C}"/>
              </a:ext>
            </a:extLst>
          </p:cNvPr>
          <p:cNvSpPr txBox="1"/>
          <p:nvPr/>
        </p:nvSpPr>
        <p:spPr>
          <a:xfrm>
            <a:off x="5728862" y="1074977"/>
            <a:ext cx="1199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cryo</a:t>
            </a:r>
            <a:r>
              <a:rPr lang="en-GB" dirty="0"/>
              <a:t> target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39818DA-ED0C-9300-0181-4698EE2C9754}"/>
                  </a:ext>
                </a:extLst>
              </p:cNvPr>
              <p:cNvSpPr txBox="1"/>
              <p:nvPr/>
            </p:nvSpPr>
            <p:spPr>
              <a:xfrm>
                <a:off x="171450" y="3790950"/>
                <a:ext cx="169071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Beam structure: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=5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39818DA-ED0C-9300-0181-4698EE2C97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" y="3790950"/>
                <a:ext cx="1690719" cy="646331"/>
              </a:xfrm>
              <a:prstGeom prst="rect">
                <a:avLst/>
              </a:prstGeom>
              <a:blipFill>
                <a:blip r:embed="rId6"/>
                <a:stretch>
                  <a:fillRect l="-2888" t="-5660" r="-3610" b="-5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1D19104-41A2-6410-4BC0-85AD33BF9EA6}"/>
              </a:ext>
            </a:extLst>
          </p:cNvPr>
          <p:cNvSpPr/>
          <p:nvPr/>
        </p:nvSpPr>
        <p:spPr>
          <a:xfrm>
            <a:off x="2181226" y="3628611"/>
            <a:ext cx="3289438" cy="667164"/>
          </a:xfrm>
          <a:custGeom>
            <a:avLst/>
            <a:gdLst>
              <a:gd name="connsiteX0" fmla="*/ 0 w 3267075"/>
              <a:gd name="connsiteY0" fmla="*/ 666750 h 666750"/>
              <a:gd name="connsiteX1" fmla="*/ 419100 w 3267075"/>
              <a:gd name="connsiteY1" fmla="*/ 657225 h 666750"/>
              <a:gd name="connsiteX2" fmla="*/ 428625 w 3267075"/>
              <a:gd name="connsiteY2" fmla="*/ 28575 h 666750"/>
              <a:gd name="connsiteX3" fmla="*/ 561975 w 3267075"/>
              <a:gd name="connsiteY3" fmla="*/ 19050 h 666750"/>
              <a:gd name="connsiteX4" fmla="*/ 590550 w 3267075"/>
              <a:gd name="connsiteY4" fmla="*/ 657225 h 666750"/>
              <a:gd name="connsiteX5" fmla="*/ 2428875 w 3267075"/>
              <a:gd name="connsiteY5" fmla="*/ 628650 h 666750"/>
              <a:gd name="connsiteX6" fmla="*/ 2409825 w 3267075"/>
              <a:gd name="connsiteY6" fmla="*/ 9525 h 666750"/>
              <a:gd name="connsiteX7" fmla="*/ 2562225 w 3267075"/>
              <a:gd name="connsiteY7" fmla="*/ 0 h 666750"/>
              <a:gd name="connsiteX8" fmla="*/ 2581275 w 3267075"/>
              <a:gd name="connsiteY8" fmla="*/ 619125 h 666750"/>
              <a:gd name="connsiteX9" fmla="*/ 3267075 w 3267075"/>
              <a:gd name="connsiteY9" fmla="*/ 600075 h 666750"/>
              <a:gd name="connsiteX0" fmla="*/ 0 w 3267075"/>
              <a:gd name="connsiteY0" fmla="*/ 666750 h 666750"/>
              <a:gd name="connsiteX1" fmla="*/ 419100 w 3267075"/>
              <a:gd name="connsiteY1" fmla="*/ 657225 h 666750"/>
              <a:gd name="connsiteX2" fmla="*/ 428625 w 3267075"/>
              <a:gd name="connsiteY2" fmla="*/ 28575 h 666750"/>
              <a:gd name="connsiteX3" fmla="*/ 586823 w 3267075"/>
              <a:gd name="connsiteY3" fmla="*/ 33959 h 666750"/>
              <a:gd name="connsiteX4" fmla="*/ 590550 w 3267075"/>
              <a:gd name="connsiteY4" fmla="*/ 657225 h 666750"/>
              <a:gd name="connsiteX5" fmla="*/ 2428875 w 3267075"/>
              <a:gd name="connsiteY5" fmla="*/ 628650 h 666750"/>
              <a:gd name="connsiteX6" fmla="*/ 2409825 w 3267075"/>
              <a:gd name="connsiteY6" fmla="*/ 9525 h 666750"/>
              <a:gd name="connsiteX7" fmla="*/ 2562225 w 3267075"/>
              <a:gd name="connsiteY7" fmla="*/ 0 h 666750"/>
              <a:gd name="connsiteX8" fmla="*/ 2581275 w 3267075"/>
              <a:gd name="connsiteY8" fmla="*/ 619125 h 666750"/>
              <a:gd name="connsiteX9" fmla="*/ 3267075 w 3267075"/>
              <a:gd name="connsiteY9" fmla="*/ 600075 h 666750"/>
              <a:gd name="connsiteX0" fmla="*/ 0 w 3267075"/>
              <a:gd name="connsiteY0" fmla="*/ 666750 h 666750"/>
              <a:gd name="connsiteX1" fmla="*/ 419100 w 3267075"/>
              <a:gd name="connsiteY1" fmla="*/ 657225 h 666750"/>
              <a:gd name="connsiteX2" fmla="*/ 428625 w 3267075"/>
              <a:gd name="connsiteY2" fmla="*/ 28575 h 666750"/>
              <a:gd name="connsiteX3" fmla="*/ 584339 w 3267075"/>
              <a:gd name="connsiteY3" fmla="*/ 26504 h 666750"/>
              <a:gd name="connsiteX4" fmla="*/ 590550 w 3267075"/>
              <a:gd name="connsiteY4" fmla="*/ 657225 h 666750"/>
              <a:gd name="connsiteX5" fmla="*/ 2428875 w 3267075"/>
              <a:gd name="connsiteY5" fmla="*/ 628650 h 666750"/>
              <a:gd name="connsiteX6" fmla="*/ 2409825 w 3267075"/>
              <a:gd name="connsiteY6" fmla="*/ 9525 h 666750"/>
              <a:gd name="connsiteX7" fmla="*/ 2562225 w 3267075"/>
              <a:gd name="connsiteY7" fmla="*/ 0 h 666750"/>
              <a:gd name="connsiteX8" fmla="*/ 2581275 w 3267075"/>
              <a:gd name="connsiteY8" fmla="*/ 619125 h 666750"/>
              <a:gd name="connsiteX9" fmla="*/ 3267075 w 3267075"/>
              <a:gd name="connsiteY9" fmla="*/ 600075 h 666750"/>
              <a:gd name="connsiteX0" fmla="*/ 0 w 3267075"/>
              <a:gd name="connsiteY0" fmla="*/ 666750 h 666750"/>
              <a:gd name="connsiteX1" fmla="*/ 419100 w 3267075"/>
              <a:gd name="connsiteY1" fmla="*/ 657225 h 666750"/>
              <a:gd name="connsiteX2" fmla="*/ 428625 w 3267075"/>
              <a:gd name="connsiteY2" fmla="*/ 28575 h 666750"/>
              <a:gd name="connsiteX3" fmla="*/ 584339 w 3267075"/>
              <a:gd name="connsiteY3" fmla="*/ 26504 h 666750"/>
              <a:gd name="connsiteX4" fmla="*/ 590550 w 3267075"/>
              <a:gd name="connsiteY4" fmla="*/ 657225 h 666750"/>
              <a:gd name="connsiteX5" fmla="*/ 2431359 w 3267075"/>
              <a:gd name="connsiteY5" fmla="*/ 655983 h 666750"/>
              <a:gd name="connsiteX6" fmla="*/ 2409825 w 3267075"/>
              <a:gd name="connsiteY6" fmla="*/ 9525 h 666750"/>
              <a:gd name="connsiteX7" fmla="*/ 2562225 w 3267075"/>
              <a:gd name="connsiteY7" fmla="*/ 0 h 666750"/>
              <a:gd name="connsiteX8" fmla="*/ 2581275 w 3267075"/>
              <a:gd name="connsiteY8" fmla="*/ 619125 h 666750"/>
              <a:gd name="connsiteX9" fmla="*/ 3267075 w 3267075"/>
              <a:gd name="connsiteY9" fmla="*/ 600075 h 666750"/>
              <a:gd name="connsiteX0" fmla="*/ 0 w 3267075"/>
              <a:gd name="connsiteY0" fmla="*/ 666750 h 666750"/>
              <a:gd name="connsiteX1" fmla="*/ 419100 w 3267075"/>
              <a:gd name="connsiteY1" fmla="*/ 657225 h 666750"/>
              <a:gd name="connsiteX2" fmla="*/ 428625 w 3267075"/>
              <a:gd name="connsiteY2" fmla="*/ 28575 h 666750"/>
              <a:gd name="connsiteX3" fmla="*/ 584339 w 3267075"/>
              <a:gd name="connsiteY3" fmla="*/ 26504 h 666750"/>
              <a:gd name="connsiteX4" fmla="*/ 590550 w 3267075"/>
              <a:gd name="connsiteY4" fmla="*/ 657225 h 666750"/>
              <a:gd name="connsiteX5" fmla="*/ 2431359 w 3267075"/>
              <a:gd name="connsiteY5" fmla="*/ 655983 h 666750"/>
              <a:gd name="connsiteX6" fmla="*/ 2409825 w 3267075"/>
              <a:gd name="connsiteY6" fmla="*/ 9525 h 666750"/>
              <a:gd name="connsiteX7" fmla="*/ 2562225 w 3267075"/>
              <a:gd name="connsiteY7" fmla="*/ 0 h 666750"/>
              <a:gd name="connsiteX8" fmla="*/ 2573821 w 3267075"/>
              <a:gd name="connsiteY8" fmla="*/ 658882 h 666750"/>
              <a:gd name="connsiteX9" fmla="*/ 3267075 w 3267075"/>
              <a:gd name="connsiteY9" fmla="*/ 600075 h 666750"/>
              <a:gd name="connsiteX0" fmla="*/ 0 w 3284468"/>
              <a:gd name="connsiteY0" fmla="*/ 666750 h 666750"/>
              <a:gd name="connsiteX1" fmla="*/ 419100 w 3284468"/>
              <a:gd name="connsiteY1" fmla="*/ 657225 h 666750"/>
              <a:gd name="connsiteX2" fmla="*/ 428625 w 3284468"/>
              <a:gd name="connsiteY2" fmla="*/ 28575 h 666750"/>
              <a:gd name="connsiteX3" fmla="*/ 584339 w 3284468"/>
              <a:gd name="connsiteY3" fmla="*/ 26504 h 666750"/>
              <a:gd name="connsiteX4" fmla="*/ 590550 w 3284468"/>
              <a:gd name="connsiteY4" fmla="*/ 657225 h 666750"/>
              <a:gd name="connsiteX5" fmla="*/ 2431359 w 3284468"/>
              <a:gd name="connsiteY5" fmla="*/ 655983 h 666750"/>
              <a:gd name="connsiteX6" fmla="*/ 2409825 w 3284468"/>
              <a:gd name="connsiteY6" fmla="*/ 9525 h 666750"/>
              <a:gd name="connsiteX7" fmla="*/ 2562225 w 3284468"/>
              <a:gd name="connsiteY7" fmla="*/ 0 h 666750"/>
              <a:gd name="connsiteX8" fmla="*/ 2573821 w 3284468"/>
              <a:gd name="connsiteY8" fmla="*/ 658882 h 666750"/>
              <a:gd name="connsiteX9" fmla="*/ 3284468 w 3284468"/>
              <a:gd name="connsiteY9" fmla="*/ 644801 h 666750"/>
              <a:gd name="connsiteX0" fmla="*/ 0 w 3284468"/>
              <a:gd name="connsiteY0" fmla="*/ 667164 h 667164"/>
              <a:gd name="connsiteX1" fmla="*/ 419100 w 3284468"/>
              <a:gd name="connsiteY1" fmla="*/ 657639 h 667164"/>
              <a:gd name="connsiteX2" fmla="*/ 428625 w 3284468"/>
              <a:gd name="connsiteY2" fmla="*/ 28989 h 667164"/>
              <a:gd name="connsiteX3" fmla="*/ 584339 w 3284468"/>
              <a:gd name="connsiteY3" fmla="*/ 26918 h 667164"/>
              <a:gd name="connsiteX4" fmla="*/ 590550 w 3284468"/>
              <a:gd name="connsiteY4" fmla="*/ 657639 h 667164"/>
              <a:gd name="connsiteX5" fmla="*/ 2431359 w 3284468"/>
              <a:gd name="connsiteY5" fmla="*/ 656397 h 667164"/>
              <a:gd name="connsiteX6" fmla="*/ 2409825 w 3284468"/>
              <a:gd name="connsiteY6" fmla="*/ 0 h 667164"/>
              <a:gd name="connsiteX7" fmla="*/ 2562225 w 3284468"/>
              <a:gd name="connsiteY7" fmla="*/ 414 h 667164"/>
              <a:gd name="connsiteX8" fmla="*/ 2573821 w 3284468"/>
              <a:gd name="connsiteY8" fmla="*/ 659296 h 667164"/>
              <a:gd name="connsiteX9" fmla="*/ 3284468 w 3284468"/>
              <a:gd name="connsiteY9" fmla="*/ 645215 h 667164"/>
              <a:gd name="connsiteX0" fmla="*/ 0 w 3289438"/>
              <a:gd name="connsiteY0" fmla="*/ 667164 h 667164"/>
              <a:gd name="connsiteX1" fmla="*/ 419100 w 3289438"/>
              <a:gd name="connsiteY1" fmla="*/ 657639 h 667164"/>
              <a:gd name="connsiteX2" fmla="*/ 428625 w 3289438"/>
              <a:gd name="connsiteY2" fmla="*/ 28989 h 667164"/>
              <a:gd name="connsiteX3" fmla="*/ 584339 w 3289438"/>
              <a:gd name="connsiteY3" fmla="*/ 26918 h 667164"/>
              <a:gd name="connsiteX4" fmla="*/ 590550 w 3289438"/>
              <a:gd name="connsiteY4" fmla="*/ 657639 h 667164"/>
              <a:gd name="connsiteX5" fmla="*/ 2431359 w 3289438"/>
              <a:gd name="connsiteY5" fmla="*/ 656397 h 667164"/>
              <a:gd name="connsiteX6" fmla="*/ 2409825 w 3289438"/>
              <a:gd name="connsiteY6" fmla="*/ 0 h 667164"/>
              <a:gd name="connsiteX7" fmla="*/ 2562225 w 3289438"/>
              <a:gd name="connsiteY7" fmla="*/ 414 h 667164"/>
              <a:gd name="connsiteX8" fmla="*/ 2573821 w 3289438"/>
              <a:gd name="connsiteY8" fmla="*/ 659296 h 667164"/>
              <a:gd name="connsiteX9" fmla="*/ 3289438 w 3289438"/>
              <a:gd name="connsiteY9" fmla="*/ 650185 h 667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89438" h="667164">
                <a:moveTo>
                  <a:pt x="0" y="667164"/>
                </a:moveTo>
                <a:lnTo>
                  <a:pt x="419100" y="657639"/>
                </a:lnTo>
                <a:lnTo>
                  <a:pt x="428625" y="28989"/>
                </a:lnTo>
                <a:lnTo>
                  <a:pt x="584339" y="26918"/>
                </a:lnTo>
                <a:cubicBezTo>
                  <a:pt x="585581" y="234673"/>
                  <a:pt x="589308" y="449884"/>
                  <a:pt x="590550" y="657639"/>
                </a:cubicBezTo>
                <a:lnTo>
                  <a:pt x="2431359" y="656397"/>
                </a:lnTo>
                <a:lnTo>
                  <a:pt x="2409825" y="0"/>
                </a:lnTo>
                <a:lnTo>
                  <a:pt x="2562225" y="414"/>
                </a:lnTo>
                <a:lnTo>
                  <a:pt x="2573821" y="659296"/>
                </a:lnTo>
                <a:lnTo>
                  <a:pt x="3289438" y="650185"/>
                </a:lnTo>
              </a:path>
            </a:pathLst>
          </a:cu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51442E-310E-539D-528C-CC7EFD4D89B1}"/>
              </a:ext>
            </a:extLst>
          </p:cNvPr>
          <p:cNvSpPr txBox="1"/>
          <p:nvPr/>
        </p:nvSpPr>
        <p:spPr>
          <a:xfrm>
            <a:off x="3452804" y="3941261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64ns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53856EA-3219-14A5-A00D-CA46DCE7C99C}"/>
              </a:ext>
            </a:extLst>
          </p:cNvPr>
          <p:cNvCxnSpPr>
            <a:cxnSpLocks/>
          </p:cNvCxnSpPr>
          <p:nvPr/>
        </p:nvCxnSpPr>
        <p:spPr>
          <a:xfrm>
            <a:off x="2809831" y="3766207"/>
            <a:ext cx="1762169" cy="0"/>
          </a:xfrm>
          <a:prstGeom prst="straightConnector1">
            <a:avLst/>
          </a:prstGeom>
          <a:ln w="38100">
            <a:solidFill>
              <a:schemeClr val="tx1"/>
            </a:solidFill>
            <a:headEnd type="stealt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B315A51-BE93-BEA2-25F8-36D0314AD634}"/>
                  </a:ext>
                </a:extLst>
              </p:cNvPr>
              <p:cNvSpPr txBox="1"/>
              <p:nvPr/>
            </p:nvSpPr>
            <p:spPr>
              <a:xfrm>
                <a:off x="174821" y="4913754"/>
                <a:ext cx="169071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Beam structure: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=5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B315A51-BE93-BEA2-25F8-36D0314AD6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821" y="4913754"/>
                <a:ext cx="1690719" cy="646331"/>
              </a:xfrm>
              <a:prstGeom prst="rect">
                <a:avLst/>
              </a:prstGeom>
              <a:blipFill>
                <a:blip r:embed="rId7"/>
                <a:stretch>
                  <a:fillRect l="-3249" t="-4717" r="-3249" b="-5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2632D14-0A9E-4D94-3E5A-F63815AC8F8A}"/>
              </a:ext>
            </a:extLst>
          </p:cNvPr>
          <p:cNvSpPr/>
          <p:nvPr/>
        </p:nvSpPr>
        <p:spPr>
          <a:xfrm>
            <a:off x="2184597" y="4294215"/>
            <a:ext cx="5899529" cy="1124363"/>
          </a:xfrm>
          <a:custGeom>
            <a:avLst/>
            <a:gdLst>
              <a:gd name="connsiteX0" fmla="*/ 0 w 3267075"/>
              <a:gd name="connsiteY0" fmla="*/ 666750 h 666750"/>
              <a:gd name="connsiteX1" fmla="*/ 419100 w 3267075"/>
              <a:gd name="connsiteY1" fmla="*/ 657225 h 666750"/>
              <a:gd name="connsiteX2" fmla="*/ 428625 w 3267075"/>
              <a:gd name="connsiteY2" fmla="*/ 28575 h 666750"/>
              <a:gd name="connsiteX3" fmla="*/ 561975 w 3267075"/>
              <a:gd name="connsiteY3" fmla="*/ 19050 h 666750"/>
              <a:gd name="connsiteX4" fmla="*/ 590550 w 3267075"/>
              <a:gd name="connsiteY4" fmla="*/ 657225 h 666750"/>
              <a:gd name="connsiteX5" fmla="*/ 2428875 w 3267075"/>
              <a:gd name="connsiteY5" fmla="*/ 628650 h 666750"/>
              <a:gd name="connsiteX6" fmla="*/ 2409825 w 3267075"/>
              <a:gd name="connsiteY6" fmla="*/ 9525 h 666750"/>
              <a:gd name="connsiteX7" fmla="*/ 2562225 w 3267075"/>
              <a:gd name="connsiteY7" fmla="*/ 0 h 666750"/>
              <a:gd name="connsiteX8" fmla="*/ 2581275 w 3267075"/>
              <a:gd name="connsiteY8" fmla="*/ 619125 h 666750"/>
              <a:gd name="connsiteX9" fmla="*/ 3267075 w 3267075"/>
              <a:gd name="connsiteY9" fmla="*/ 600075 h 666750"/>
              <a:gd name="connsiteX0" fmla="*/ 0 w 3267075"/>
              <a:gd name="connsiteY0" fmla="*/ 666750 h 666750"/>
              <a:gd name="connsiteX1" fmla="*/ 419100 w 3267075"/>
              <a:gd name="connsiteY1" fmla="*/ 657225 h 666750"/>
              <a:gd name="connsiteX2" fmla="*/ 428625 w 3267075"/>
              <a:gd name="connsiteY2" fmla="*/ 28575 h 666750"/>
              <a:gd name="connsiteX3" fmla="*/ 586823 w 3267075"/>
              <a:gd name="connsiteY3" fmla="*/ 33959 h 666750"/>
              <a:gd name="connsiteX4" fmla="*/ 590550 w 3267075"/>
              <a:gd name="connsiteY4" fmla="*/ 657225 h 666750"/>
              <a:gd name="connsiteX5" fmla="*/ 2428875 w 3267075"/>
              <a:gd name="connsiteY5" fmla="*/ 628650 h 666750"/>
              <a:gd name="connsiteX6" fmla="*/ 2409825 w 3267075"/>
              <a:gd name="connsiteY6" fmla="*/ 9525 h 666750"/>
              <a:gd name="connsiteX7" fmla="*/ 2562225 w 3267075"/>
              <a:gd name="connsiteY7" fmla="*/ 0 h 666750"/>
              <a:gd name="connsiteX8" fmla="*/ 2581275 w 3267075"/>
              <a:gd name="connsiteY8" fmla="*/ 619125 h 666750"/>
              <a:gd name="connsiteX9" fmla="*/ 3267075 w 3267075"/>
              <a:gd name="connsiteY9" fmla="*/ 600075 h 666750"/>
              <a:gd name="connsiteX0" fmla="*/ 0 w 3267075"/>
              <a:gd name="connsiteY0" fmla="*/ 666750 h 666750"/>
              <a:gd name="connsiteX1" fmla="*/ 419100 w 3267075"/>
              <a:gd name="connsiteY1" fmla="*/ 657225 h 666750"/>
              <a:gd name="connsiteX2" fmla="*/ 428625 w 3267075"/>
              <a:gd name="connsiteY2" fmla="*/ 28575 h 666750"/>
              <a:gd name="connsiteX3" fmla="*/ 584339 w 3267075"/>
              <a:gd name="connsiteY3" fmla="*/ 26504 h 666750"/>
              <a:gd name="connsiteX4" fmla="*/ 590550 w 3267075"/>
              <a:gd name="connsiteY4" fmla="*/ 657225 h 666750"/>
              <a:gd name="connsiteX5" fmla="*/ 2428875 w 3267075"/>
              <a:gd name="connsiteY5" fmla="*/ 628650 h 666750"/>
              <a:gd name="connsiteX6" fmla="*/ 2409825 w 3267075"/>
              <a:gd name="connsiteY6" fmla="*/ 9525 h 666750"/>
              <a:gd name="connsiteX7" fmla="*/ 2562225 w 3267075"/>
              <a:gd name="connsiteY7" fmla="*/ 0 h 666750"/>
              <a:gd name="connsiteX8" fmla="*/ 2581275 w 3267075"/>
              <a:gd name="connsiteY8" fmla="*/ 619125 h 666750"/>
              <a:gd name="connsiteX9" fmla="*/ 3267075 w 3267075"/>
              <a:gd name="connsiteY9" fmla="*/ 600075 h 666750"/>
              <a:gd name="connsiteX0" fmla="*/ 0 w 3267075"/>
              <a:gd name="connsiteY0" fmla="*/ 666750 h 666750"/>
              <a:gd name="connsiteX1" fmla="*/ 419100 w 3267075"/>
              <a:gd name="connsiteY1" fmla="*/ 657225 h 666750"/>
              <a:gd name="connsiteX2" fmla="*/ 428625 w 3267075"/>
              <a:gd name="connsiteY2" fmla="*/ 28575 h 666750"/>
              <a:gd name="connsiteX3" fmla="*/ 584339 w 3267075"/>
              <a:gd name="connsiteY3" fmla="*/ 26504 h 666750"/>
              <a:gd name="connsiteX4" fmla="*/ 590550 w 3267075"/>
              <a:gd name="connsiteY4" fmla="*/ 657225 h 666750"/>
              <a:gd name="connsiteX5" fmla="*/ 2431359 w 3267075"/>
              <a:gd name="connsiteY5" fmla="*/ 655983 h 666750"/>
              <a:gd name="connsiteX6" fmla="*/ 2409825 w 3267075"/>
              <a:gd name="connsiteY6" fmla="*/ 9525 h 666750"/>
              <a:gd name="connsiteX7" fmla="*/ 2562225 w 3267075"/>
              <a:gd name="connsiteY7" fmla="*/ 0 h 666750"/>
              <a:gd name="connsiteX8" fmla="*/ 2581275 w 3267075"/>
              <a:gd name="connsiteY8" fmla="*/ 619125 h 666750"/>
              <a:gd name="connsiteX9" fmla="*/ 3267075 w 3267075"/>
              <a:gd name="connsiteY9" fmla="*/ 600075 h 666750"/>
              <a:gd name="connsiteX0" fmla="*/ 0 w 3267075"/>
              <a:gd name="connsiteY0" fmla="*/ 666750 h 666750"/>
              <a:gd name="connsiteX1" fmla="*/ 419100 w 3267075"/>
              <a:gd name="connsiteY1" fmla="*/ 657225 h 666750"/>
              <a:gd name="connsiteX2" fmla="*/ 428625 w 3267075"/>
              <a:gd name="connsiteY2" fmla="*/ 28575 h 666750"/>
              <a:gd name="connsiteX3" fmla="*/ 584339 w 3267075"/>
              <a:gd name="connsiteY3" fmla="*/ 26504 h 666750"/>
              <a:gd name="connsiteX4" fmla="*/ 590550 w 3267075"/>
              <a:gd name="connsiteY4" fmla="*/ 657225 h 666750"/>
              <a:gd name="connsiteX5" fmla="*/ 2431359 w 3267075"/>
              <a:gd name="connsiteY5" fmla="*/ 655983 h 666750"/>
              <a:gd name="connsiteX6" fmla="*/ 2409825 w 3267075"/>
              <a:gd name="connsiteY6" fmla="*/ 9525 h 666750"/>
              <a:gd name="connsiteX7" fmla="*/ 2562225 w 3267075"/>
              <a:gd name="connsiteY7" fmla="*/ 0 h 666750"/>
              <a:gd name="connsiteX8" fmla="*/ 2573821 w 3267075"/>
              <a:gd name="connsiteY8" fmla="*/ 658882 h 666750"/>
              <a:gd name="connsiteX9" fmla="*/ 3267075 w 3267075"/>
              <a:gd name="connsiteY9" fmla="*/ 600075 h 666750"/>
              <a:gd name="connsiteX0" fmla="*/ 0 w 3284468"/>
              <a:gd name="connsiteY0" fmla="*/ 666750 h 666750"/>
              <a:gd name="connsiteX1" fmla="*/ 419100 w 3284468"/>
              <a:gd name="connsiteY1" fmla="*/ 657225 h 666750"/>
              <a:gd name="connsiteX2" fmla="*/ 428625 w 3284468"/>
              <a:gd name="connsiteY2" fmla="*/ 28575 h 666750"/>
              <a:gd name="connsiteX3" fmla="*/ 584339 w 3284468"/>
              <a:gd name="connsiteY3" fmla="*/ 26504 h 666750"/>
              <a:gd name="connsiteX4" fmla="*/ 590550 w 3284468"/>
              <a:gd name="connsiteY4" fmla="*/ 657225 h 666750"/>
              <a:gd name="connsiteX5" fmla="*/ 2431359 w 3284468"/>
              <a:gd name="connsiteY5" fmla="*/ 655983 h 666750"/>
              <a:gd name="connsiteX6" fmla="*/ 2409825 w 3284468"/>
              <a:gd name="connsiteY6" fmla="*/ 9525 h 666750"/>
              <a:gd name="connsiteX7" fmla="*/ 2562225 w 3284468"/>
              <a:gd name="connsiteY7" fmla="*/ 0 h 666750"/>
              <a:gd name="connsiteX8" fmla="*/ 2573821 w 3284468"/>
              <a:gd name="connsiteY8" fmla="*/ 658882 h 666750"/>
              <a:gd name="connsiteX9" fmla="*/ 3284468 w 3284468"/>
              <a:gd name="connsiteY9" fmla="*/ 644801 h 666750"/>
              <a:gd name="connsiteX0" fmla="*/ 0 w 3284468"/>
              <a:gd name="connsiteY0" fmla="*/ 667164 h 667164"/>
              <a:gd name="connsiteX1" fmla="*/ 419100 w 3284468"/>
              <a:gd name="connsiteY1" fmla="*/ 657639 h 667164"/>
              <a:gd name="connsiteX2" fmla="*/ 428625 w 3284468"/>
              <a:gd name="connsiteY2" fmla="*/ 28989 h 667164"/>
              <a:gd name="connsiteX3" fmla="*/ 584339 w 3284468"/>
              <a:gd name="connsiteY3" fmla="*/ 26918 h 667164"/>
              <a:gd name="connsiteX4" fmla="*/ 590550 w 3284468"/>
              <a:gd name="connsiteY4" fmla="*/ 657639 h 667164"/>
              <a:gd name="connsiteX5" fmla="*/ 2431359 w 3284468"/>
              <a:gd name="connsiteY5" fmla="*/ 656397 h 667164"/>
              <a:gd name="connsiteX6" fmla="*/ 2409825 w 3284468"/>
              <a:gd name="connsiteY6" fmla="*/ 0 h 667164"/>
              <a:gd name="connsiteX7" fmla="*/ 2562225 w 3284468"/>
              <a:gd name="connsiteY7" fmla="*/ 414 h 667164"/>
              <a:gd name="connsiteX8" fmla="*/ 2573821 w 3284468"/>
              <a:gd name="connsiteY8" fmla="*/ 659296 h 667164"/>
              <a:gd name="connsiteX9" fmla="*/ 3284468 w 3284468"/>
              <a:gd name="connsiteY9" fmla="*/ 645215 h 667164"/>
              <a:gd name="connsiteX0" fmla="*/ 0 w 3289438"/>
              <a:gd name="connsiteY0" fmla="*/ 667164 h 667164"/>
              <a:gd name="connsiteX1" fmla="*/ 419100 w 3289438"/>
              <a:gd name="connsiteY1" fmla="*/ 657639 h 667164"/>
              <a:gd name="connsiteX2" fmla="*/ 428625 w 3289438"/>
              <a:gd name="connsiteY2" fmla="*/ 28989 h 667164"/>
              <a:gd name="connsiteX3" fmla="*/ 584339 w 3289438"/>
              <a:gd name="connsiteY3" fmla="*/ 26918 h 667164"/>
              <a:gd name="connsiteX4" fmla="*/ 590550 w 3289438"/>
              <a:gd name="connsiteY4" fmla="*/ 657639 h 667164"/>
              <a:gd name="connsiteX5" fmla="*/ 2431359 w 3289438"/>
              <a:gd name="connsiteY5" fmla="*/ 656397 h 667164"/>
              <a:gd name="connsiteX6" fmla="*/ 2409825 w 3289438"/>
              <a:gd name="connsiteY6" fmla="*/ 0 h 667164"/>
              <a:gd name="connsiteX7" fmla="*/ 2562225 w 3289438"/>
              <a:gd name="connsiteY7" fmla="*/ 414 h 667164"/>
              <a:gd name="connsiteX8" fmla="*/ 2573821 w 3289438"/>
              <a:gd name="connsiteY8" fmla="*/ 659296 h 667164"/>
              <a:gd name="connsiteX9" fmla="*/ 3289438 w 3289438"/>
              <a:gd name="connsiteY9" fmla="*/ 650185 h 667164"/>
              <a:gd name="connsiteX0" fmla="*/ 0 w 5899529"/>
              <a:gd name="connsiteY0" fmla="*/ 667164 h 667164"/>
              <a:gd name="connsiteX1" fmla="*/ 419100 w 5899529"/>
              <a:gd name="connsiteY1" fmla="*/ 657639 h 667164"/>
              <a:gd name="connsiteX2" fmla="*/ 428625 w 5899529"/>
              <a:gd name="connsiteY2" fmla="*/ 28989 h 667164"/>
              <a:gd name="connsiteX3" fmla="*/ 584339 w 5899529"/>
              <a:gd name="connsiteY3" fmla="*/ 26918 h 667164"/>
              <a:gd name="connsiteX4" fmla="*/ 590550 w 5899529"/>
              <a:gd name="connsiteY4" fmla="*/ 657639 h 667164"/>
              <a:gd name="connsiteX5" fmla="*/ 2431359 w 5899529"/>
              <a:gd name="connsiteY5" fmla="*/ 656397 h 667164"/>
              <a:gd name="connsiteX6" fmla="*/ 2409825 w 5899529"/>
              <a:gd name="connsiteY6" fmla="*/ 0 h 667164"/>
              <a:gd name="connsiteX7" fmla="*/ 2562225 w 5899529"/>
              <a:gd name="connsiteY7" fmla="*/ 414 h 667164"/>
              <a:gd name="connsiteX8" fmla="*/ 2573821 w 5899529"/>
              <a:gd name="connsiteY8" fmla="*/ 659296 h 667164"/>
              <a:gd name="connsiteX9" fmla="*/ 5899529 w 5899529"/>
              <a:gd name="connsiteY9" fmla="*/ 644398 h 667164"/>
              <a:gd name="connsiteX0" fmla="*/ 0 w 5899529"/>
              <a:gd name="connsiteY0" fmla="*/ 667164 h 667164"/>
              <a:gd name="connsiteX1" fmla="*/ 419100 w 5899529"/>
              <a:gd name="connsiteY1" fmla="*/ 657639 h 667164"/>
              <a:gd name="connsiteX2" fmla="*/ 428625 w 5899529"/>
              <a:gd name="connsiteY2" fmla="*/ 28989 h 667164"/>
              <a:gd name="connsiteX3" fmla="*/ 584339 w 5899529"/>
              <a:gd name="connsiteY3" fmla="*/ 26918 h 667164"/>
              <a:gd name="connsiteX4" fmla="*/ 590550 w 5899529"/>
              <a:gd name="connsiteY4" fmla="*/ 657639 h 667164"/>
              <a:gd name="connsiteX5" fmla="*/ 2431359 w 5899529"/>
              <a:gd name="connsiteY5" fmla="*/ 656397 h 667164"/>
              <a:gd name="connsiteX6" fmla="*/ 2409825 w 5899529"/>
              <a:gd name="connsiteY6" fmla="*/ 0 h 667164"/>
              <a:gd name="connsiteX7" fmla="*/ 2562225 w 5899529"/>
              <a:gd name="connsiteY7" fmla="*/ 414 h 667164"/>
              <a:gd name="connsiteX8" fmla="*/ 5409618 w 5899529"/>
              <a:gd name="connsiteY8" fmla="*/ 653508 h 667164"/>
              <a:gd name="connsiteX9" fmla="*/ 5899529 w 5899529"/>
              <a:gd name="connsiteY9" fmla="*/ 644398 h 667164"/>
              <a:gd name="connsiteX0" fmla="*/ 0 w 5899529"/>
              <a:gd name="connsiteY0" fmla="*/ 667164 h 667164"/>
              <a:gd name="connsiteX1" fmla="*/ 419100 w 5899529"/>
              <a:gd name="connsiteY1" fmla="*/ 657639 h 667164"/>
              <a:gd name="connsiteX2" fmla="*/ 428625 w 5899529"/>
              <a:gd name="connsiteY2" fmla="*/ 28989 h 667164"/>
              <a:gd name="connsiteX3" fmla="*/ 584339 w 5899529"/>
              <a:gd name="connsiteY3" fmla="*/ 26918 h 667164"/>
              <a:gd name="connsiteX4" fmla="*/ 590550 w 5899529"/>
              <a:gd name="connsiteY4" fmla="*/ 657639 h 667164"/>
              <a:gd name="connsiteX5" fmla="*/ 5151410 w 5899529"/>
              <a:gd name="connsiteY5" fmla="*/ 650610 h 667164"/>
              <a:gd name="connsiteX6" fmla="*/ 2409825 w 5899529"/>
              <a:gd name="connsiteY6" fmla="*/ 0 h 667164"/>
              <a:gd name="connsiteX7" fmla="*/ 2562225 w 5899529"/>
              <a:gd name="connsiteY7" fmla="*/ 414 h 667164"/>
              <a:gd name="connsiteX8" fmla="*/ 5409618 w 5899529"/>
              <a:gd name="connsiteY8" fmla="*/ 653508 h 667164"/>
              <a:gd name="connsiteX9" fmla="*/ 5899529 w 5899529"/>
              <a:gd name="connsiteY9" fmla="*/ 644398 h 667164"/>
              <a:gd name="connsiteX0" fmla="*/ 0 w 5899529"/>
              <a:gd name="connsiteY0" fmla="*/ 667164 h 667164"/>
              <a:gd name="connsiteX1" fmla="*/ 419100 w 5899529"/>
              <a:gd name="connsiteY1" fmla="*/ 657639 h 667164"/>
              <a:gd name="connsiteX2" fmla="*/ 428625 w 5899529"/>
              <a:gd name="connsiteY2" fmla="*/ 28989 h 667164"/>
              <a:gd name="connsiteX3" fmla="*/ 584339 w 5899529"/>
              <a:gd name="connsiteY3" fmla="*/ 26918 h 667164"/>
              <a:gd name="connsiteX4" fmla="*/ 590550 w 5899529"/>
              <a:gd name="connsiteY4" fmla="*/ 657639 h 667164"/>
              <a:gd name="connsiteX5" fmla="*/ 5151410 w 5899529"/>
              <a:gd name="connsiteY5" fmla="*/ 650610 h 667164"/>
              <a:gd name="connsiteX6" fmla="*/ 2409825 w 5899529"/>
              <a:gd name="connsiteY6" fmla="*/ 0 h 667164"/>
              <a:gd name="connsiteX7" fmla="*/ 5398022 w 5899529"/>
              <a:gd name="connsiteY7" fmla="*/ 35138 h 667164"/>
              <a:gd name="connsiteX8" fmla="*/ 5409618 w 5899529"/>
              <a:gd name="connsiteY8" fmla="*/ 653508 h 667164"/>
              <a:gd name="connsiteX9" fmla="*/ 5899529 w 5899529"/>
              <a:gd name="connsiteY9" fmla="*/ 644398 h 667164"/>
              <a:gd name="connsiteX0" fmla="*/ 0 w 5899529"/>
              <a:gd name="connsiteY0" fmla="*/ 640246 h 640246"/>
              <a:gd name="connsiteX1" fmla="*/ 419100 w 5899529"/>
              <a:gd name="connsiteY1" fmla="*/ 630721 h 640246"/>
              <a:gd name="connsiteX2" fmla="*/ 428625 w 5899529"/>
              <a:gd name="connsiteY2" fmla="*/ 2071 h 640246"/>
              <a:gd name="connsiteX3" fmla="*/ 584339 w 5899529"/>
              <a:gd name="connsiteY3" fmla="*/ 0 h 640246"/>
              <a:gd name="connsiteX4" fmla="*/ 590550 w 5899529"/>
              <a:gd name="connsiteY4" fmla="*/ 630721 h 640246"/>
              <a:gd name="connsiteX5" fmla="*/ 5151410 w 5899529"/>
              <a:gd name="connsiteY5" fmla="*/ 623692 h 640246"/>
              <a:gd name="connsiteX6" fmla="*/ 5135663 w 5899529"/>
              <a:gd name="connsiteY6" fmla="*/ 2019 h 640246"/>
              <a:gd name="connsiteX7" fmla="*/ 5398022 w 5899529"/>
              <a:gd name="connsiteY7" fmla="*/ 8220 h 640246"/>
              <a:gd name="connsiteX8" fmla="*/ 5409618 w 5899529"/>
              <a:gd name="connsiteY8" fmla="*/ 626590 h 640246"/>
              <a:gd name="connsiteX9" fmla="*/ 5899529 w 5899529"/>
              <a:gd name="connsiteY9" fmla="*/ 617480 h 640246"/>
              <a:gd name="connsiteX0" fmla="*/ 0 w 5899529"/>
              <a:gd name="connsiteY0" fmla="*/ 640246 h 640246"/>
              <a:gd name="connsiteX1" fmla="*/ 419100 w 5899529"/>
              <a:gd name="connsiteY1" fmla="*/ 630721 h 640246"/>
              <a:gd name="connsiteX2" fmla="*/ 428625 w 5899529"/>
              <a:gd name="connsiteY2" fmla="*/ 2071 h 640246"/>
              <a:gd name="connsiteX3" fmla="*/ 584339 w 5899529"/>
              <a:gd name="connsiteY3" fmla="*/ 0 h 640246"/>
              <a:gd name="connsiteX4" fmla="*/ 590550 w 5899529"/>
              <a:gd name="connsiteY4" fmla="*/ 630721 h 640246"/>
              <a:gd name="connsiteX5" fmla="*/ 5215071 w 5899529"/>
              <a:gd name="connsiteY5" fmla="*/ 629480 h 640246"/>
              <a:gd name="connsiteX6" fmla="*/ 5135663 w 5899529"/>
              <a:gd name="connsiteY6" fmla="*/ 2019 h 640246"/>
              <a:gd name="connsiteX7" fmla="*/ 5398022 w 5899529"/>
              <a:gd name="connsiteY7" fmla="*/ 8220 h 640246"/>
              <a:gd name="connsiteX8" fmla="*/ 5409618 w 5899529"/>
              <a:gd name="connsiteY8" fmla="*/ 626590 h 640246"/>
              <a:gd name="connsiteX9" fmla="*/ 5899529 w 5899529"/>
              <a:gd name="connsiteY9" fmla="*/ 617480 h 640246"/>
              <a:gd name="connsiteX0" fmla="*/ 0 w 5899529"/>
              <a:gd name="connsiteY0" fmla="*/ 640246 h 640246"/>
              <a:gd name="connsiteX1" fmla="*/ 419100 w 5899529"/>
              <a:gd name="connsiteY1" fmla="*/ 630721 h 640246"/>
              <a:gd name="connsiteX2" fmla="*/ 428625 w 5899529"/>
              <a:gd name="connsiteY2" fmla="*/ 2071 h 640246"/>
              <a:gd name="connsiteX3" fmla="*/ 584339 w 5899529"/>
              <a:gd name="connsiteY3" fmla="*/ 0 h 640246"/>
              <a:gd name="connsiteX4" fmla="*/ 590550 w 5899529"/>
              <a:gd name="connsiteY4" fmla="*/ 630721 h 640246"/>
              <a:gd name="connsiteX5" fmla="*/ 5215071 w 5899529"/>
              <a:gd name="connsiteY5" fmla="*/ 629480 h 640246"/>
              <a:gd name="connsiteX6" fmla="*/ 5193536 w 5899529"/>
              <a:gd name="connsiteY6" fmla="*/ 2019 h 640246"/>
              <a:gd name="connsiteX7" fmla="*/ 5398022 w 5899529"/>
              <a:gd name="connsiteY7" fmla="*/ 8220 h 640246"/>
              <a:gd name="connsiteX8" fmla="*/ 5409618 w 5899529"/>
              <a:gd name="connsiteY8" fmla="*/ 626590 h 640246"/>
              <a:gd name="connsiteX9" fmla="*/ 5899529 w 5899529"/>
              <a:gd name="connsiteY9" fmla="*/ 617480 h 640246"/>
              <a:gd name="connsiteX0" fmla="*/ 0 w 5899529"/>
              <a:gd name="connsiteY0" fmla="*/ 640246 h 640246"/>
              <a:gd name="connsiteX1" fmla="*/ 419100 w 5899529"/>
              <a:gd name="connsiteY1" fmla="*/ 630721 h 640246"/>
              <a:gd name="connsiteX2" fmla="*/ 428625 w 5899529"/>
              <a:gd name="connsiteY2" fmla="*/ 2071 h 640246"/>
              <a:gd name="connsiteX3" fmla="*/ 584339 w 5899529"/>
              <a:gd name="connsiteY3" fmla="*/ 0 h 640246"/>
              <a:gd name="connsiteX4" fmla="*/ 590550 w 5899529"/>
              <a:gd name="connsiteY4" fmla="*/ 630721 h 640246"/>
              <a:gd name="connsiteX5" fmla="*/ 5215071 w 5899529"/>
              <a:gd name="connsiteY5" fmla="*/ 629480 h 640246"/>
              <a:gd name="connsiteX6" fmla="*/ 5228260 w 5899529"/>
              <a:gd name="connsiteY6" fmla="*/ 7807 h 640246"/>
              <a:gd name="connsiteX7" fmla="*/ 5398022 w 5899529"/>
              <a:gd name="connsiteY7" fmla="*/ 8220 h 640246"/>
              <a:gd name="connsiteX8" fmla="*/ 5409618 w 5899529"/>
              <a:gd name="connsiteY8" fmla="*/ 626590 h 640246"/>
              <a:gd name="connsiteX9" fmla="*/ 5899529 w 5899529"/>
              <a:gd name="connsiteY9" fmla="*/ 617480 h 640246"/>
              <a:gd name="connsiteX0" fmla="*/ 0 w 5899529"/>
              <a:gd name="connsiteY0" fmla="*/ 644013 h 644013"/>
              <a:gd name="connsiteX1" fmla="*/ 419100 w 5899529"/>
              <a:gd name="connsiteY1" fmla="*/ 634488 h 644013"/>
              <a:gd name="connsiteX2" fmla="*/ 428625 w 5899529"/>
              <a:gd name="connsiteY2" fmla="*/ 5838 h 644013"/>
              <a:gd name="connsiteX3" fmla="*/ 584339 w 5899529"/>
              <a:gd name="connsiteY3" fmla="*/ 3767 h 644013"/>
              <a:gd name="connsiteX4" fmla="*/ 590550 w 5899529"/>
              <a:gd name="connsiteY4" fmla="*/ 634488 h 644013"/>
              <a:gd name="connsiteX5" fmla="*/ 5215071 w 5899529"/>
              <a:gd name="connsiteY5" fmla="*/ 633247 h 644013"/>
              <a:gd name="connsiteX6" fmla="*/ 5193536 w 5899529"/>
              <a:gd name="connsiteY6" fmla="*/ 0 h 644013"/>
              <a:gd name="connsiteX7" fmla="*/ 5398022 w 5899529"/>
              <a:gd name="connsiteY7" fmla="*/ 11987 h 644013"/>
              <a:gd name="connsiteX8" fmla="*/ 5409618 w 5899529"/>
              <a:gd name="connsiteY8" fmla="*/ 630357 h 644013"/>
              <a:gd name="connsiteX9" fmla="*/ 5899529 w 5899529"/>
              <a:gd name="connsiteY9" fmla="*/ 621247 h 644013"/>
              <a:gd name="connsiteX0" fmla="*/ 0 w 5899529"/>
              <a:gd name="connsiteY0" fmla="*/ 640246 h 640246"/>
              <a:gd name="connsiteX1" fmla="*/ 419100 w 5899529"/>
              <a:gd name="connsiteY1" fmla="*/ 630721 h 640246"/>
              <a:gd name="connsiteX2" fmla="*/ 428625 w 5899529"/>
              <a:gd name="connsiteY2" fmla="*/ 2071 h 640246"/>
              <a:gd name="connsiteX3" fmla="*/ 584339 w 5899529"/>
              <a:gd name="connsiteY3" fmla="*/ 0 h 640246"/>
              <a:gd name="connsiteX4" fmla="*/ 590550 w 5899529"/>
              <a:gd name="connsiteY4" fmla="*/ 630721 h 640246"/>
              <a:gd name="connsiteX5" fmla="*/ 5215071 w 5899529"/>
              <a:gd name="connsiteY5" fmla="*/ 629480 h 640246"/>
              <a:gd name="connsiteX6" fmla="*/ 5199323 w 5899529"/>
              <a:gd name="connsiteY6" fmla="*/ 36744 h 640246"/>
              <a:gd name="connsiteX7" fmla="*/ 5398022 w 5899529"/>
              <a:gd name="connsiteY7" fmla="*/ 8220 h 640246"/>
              <a:gd name="connsiteX8" fmla="*/ 5409618 w 5899529"/>
              <a:gd name="connsiteY8" fmla="*/ 626590 h 640246"/>
              <a:gd name="connsiteX9" fmla="*/ 5899529 w 5899529"/>
              <a:gd name="connsiteY9" fmla="*/ 617480 h 640246"/>
              <a:gd name="connsiteX0" fmla="*/ 0 w 5899529"/>
              <a:gd name="connsiteY0" fmla="*/ 644013 h 644013"/>
              <a:gd name="connsiteX1" fmla="*/ 419100 w 5899529"/>
              <a:gd name="connsiteY1" fmla="*/ 634488 h 644013"/>
              <a:gd name="connsiteX2" fmla="*/ 428625 w 5899529"/>
              <a:gd name="connsiteY2" fmla="*/ 5838 h 644013"/>
              <a:gd name="connsiteX3" fmla="*/ 584339 w 5899529"/>
              <a:gd name="connsiteY3" fmla="*/ 3767 h 644013"/>
              <a:gd name="connsiteX4" fmla="*/ 590550 w 5899529"/>
              <a:gd name="connsiteY4" fmla="*/ 634488 h 644013"/>
              <a:gd name="connsiteX5" fmla="*/ 5215071 w 5899529"/>
              <a:gd name="connsiteY5" fmla="*/ 633247 h 644013"/>
              <a:gd name="connsiteX6" fmla="*/ 5193535 w 5899529"/>
              <a:gd name="connsiteY6" fmla="*/ 0 h 644013"/>
              <a:gd name="connsiteX7" fmla="*/ 5398022 w 5899529"/>
              <a:gd name="connsiteY7" fmla="*/ 11987 h 644013"/>
              <a:gd name="connsiteX8" fmla="*/ 5409618 w 5899529"/>
              <a:gd name="connsiteY8" fmla="*/ 630357 h 644013"/>
              <a:gd name="connsiteX9" fmla="*/ 5899529 w 5899529"/>
              <a:gd name="connsiteY9" fmla="*/ 621247 h 644013"/>
              <a:gd name="connsiteX0" fmla="*/ 0 w 5899529"/>
              <a:gd name="connsiteY0" fmla="*/ 640246 h 640246"/>
              <a:gd name="connsiteX1" fmla="*/ 419100 w 5899529"/>
              <a:gd name="connsiteY1" fmla="*/ 630721 h 640246"/>
              <a:gd name="connsiteX2" fmla="*/ 428625 w 5899529"/>
              <a:gd name="connsiteY2" fmla="*/ 2071 h 640246"/>
              <a:gd name="connsiteX3" fmla="*/ 584339 w 5899529"/>
              <a:gd name="connsiteY3" fmla="*/ 0 h 640246"/>
              <a:gd name="connsiteX4" fmla="*/ 590550 w 5899529"/>
              <a:gd name="connsiteY4" fmla="*/ 630721 h 640246"/>
              <a:gd name="connsiteX5" fmla="*/ 5215071 w 5899529"/>
              <a:gd name="connsiteY5" fmla="*/ 629480 h 640246"/>
              <a:gd name="connsiteX6" fmla="*/ 5216685 w 5899529"/>
              <a:gd name="connsiteY6" fmla="*/ 19382 h 640246"/>
              <a:gd name="connsiteX7" fmla="*/ 5398022 w 5899529"/>
              <a:gd name="connsiteY7" fmla="*/ 8220 h 640246"/>
              <a:gd name="connsiteX8" fmla="*/ 5409618 w 5899529"/>
              <a:gd name="connsiteY8" fmla="*/ 626590 h 640246"/>
              <a:gd name="connsiteX9" fmla="*/ 5899529 w 5899529"/>
              <a:gd name="connsiteY9" fmla="*/ 617480 h 640246"/>
              <a:gd name="connsiteX0" fmla="*/ 0 w 5899529"/>
              <a:gd name="connsiteY0" fmla="*/ 973841 h 973841"/>
              <a:gd name="connsiteX1" fmla="*/ 419100 w 5899529"/>
              <a:gd name="connsiteY1" fmla="*/ 964316 h 973841"/>
              <a:gd name="connsiteX2" fmla="*/ 422837 w 5899529"/>
              <a:gd name="connsiteY2" fmla="*/ 0 h 973841"/>
              <a:gd name="connsiteX3" fmla="*/ 584339 w 5899529"/>
              <a:gd name="connsiteY3" fmla="*/ 333595 h 973841"/>
              <a:gd name="connsiteX4" fmla="*/ 590550 w 5899529"/>
              <a:gd name="connsiteY4" fmla="*/ 964316 h 973841"/>
              <a:gd name="connsiteX5" fmla="*/ 5215071 w 5899529"/>
              <a:gd name="connsiteY5" fmla="*/ 963075 h 973841"/>
              <a:gd name="connsiteX6" fmla="*/ 5216685 w 5899529"/>
              <a:gd name="connsiteY6" fmla="*/ 352977 h 973841"/>
              <a:gd name="connsiteX7" fmla="*/ 5398022 w 5899529"/>
              <a:gd name="connsiteY7" fmla="*/ 341815 h 973841"/>
              <a:gd name="connsiteX8" fmla="*/ 5409618 w 5899529"/>
              <a:gd name="connsiteY8" fmla="*/ 960185 h 973841"/>
              <a:gd name="connsiteX9" fmla="*/ 5899529 w 5899529"/>
              <a:gd name="connsiteY9" fmla="*/ 951075 h 973841"/>
              <a:gd name="connsiteX0" fmla="*/ 0 w 5899529"/>
              <a:gd name="connsiteY0" fmla="*/ 973841 h 973841"/>
              <a:gd name="connsiteX1" fmla="*/ 419100 w 5899529"/>
              <a:gd name="connsiteY1" fmla="*/ 964316 h 973841"/>
              <a:gd name="connsiteX2" fmla="*/ 422837 w 5899529"/>
              <a:gd name="connsiteY2" fmla="*/ 0 h 973841"/>
              <a:gd name="connsiteX3" fmla="*/ 590126 w 5899529"/>
              <a:gd name="connsiteY3" fmla="*/ 9504 h 973841"/>
              <a:gd name="connsiteX4" fmla="*/ 590550 w 5899529"/>
              <a:gd name="connsiteY4" fmla="*/ 964316 h 973841"/>
              <a:gd name="connsiteX5" fmla="*/ 5215071 w 5899529"/>
              <a:gd name="connsiteY5" fmla="*/ 963075 h 973841"/>
              <a:gd name="connsiteX6" fmla="*/ 5216685 w 5899529"/>
              <a:gd name="connsiteY6" fmla="*/ 352977 h 973841"/>
              <a:gd name="connsiteX7" fmla="*/ 5398022 w 5899529"/>
              <a:gd name="connsiteY7" fmla="*/ 341815 h 973841"/>
              <a:gd name="connsiteX8" fmla="*/ 5409618 w 5899529"/>
              <a:gd name="connsiteY8" fmla="*/ 960185 h 973841"/>
              <a:gd name="connsiteX9" fmla="*/ 5899529 w 5899529"/>
              <a:gd name="connsiteY9" fmla="*/ 951075 h 973841"/>
              <a:gd name="connsiteX0" fmla="*/ 0 w 5899529"/>
              <a:gd name="connsiteY0" fmla="*/ 1107001 h 1107001"/>
              <a:gd name="connsiteX1" fmla="*/ 419100 w 5899529"/>
              <a:gd name="connsiteY1" fmla="*/ 1097476 h 1107001"/>
              <a:gd name="connsiteX2" fmla="*/ 422837 w 5899529"/>
              <a:gd name="connsiteY2" fmla="*/ 133160 h 1107001"/>
              <a:gd name="connsiteX3" fmla="*/ 590126 w 5899529"/>
              <a:gd name="connsiteY3" fmla="*/ 142664 h 1107001"/>
              <a:gd name="connsiteX4" fmla="*/ 590550 w 5899529"/>
              <a:gd name="connsiteY4" fmla="*/ 1097476 h 1107001"/>
              <a:gd name="connsiteX5" fmla="*/ 5215071 w 5899529"/>
              <a:gd name="connsiteY5" fmla="*/ 1096235 h 1107001"/>
              <a:gd name="connsiteX6" fmla="*/ 5176174 w 5899529"/>
              <a:gd name="connsiteY6" fmla="*/ 0 h 1107001"/>
              <a:gd name="connsiteX7" fmla="*/ 5398022 w 5899529"/>
              <a:gd name="connsiteY7" fmla="*/ 474975 h 1107001"/>
              <a:gd name="connsiteX8" fmla="*/ 5409618 w 5899529"/>
              <a:gd name="connsiteY8" fmla="*/ 1093345 h 1107001"/>
              <a:gd name="connsiteX9" fmla="*/ 5899529 w 5899529"/>
              <a:gd name="connsiteY9" fmla="*/ 1084235 h 1107001"/>
              <a:gd name="connsiteX0" fmla="*/ 0 w 5899529"/>
              <a:gd name="connsiteY0" fmla="*/ 1129738 h 1129738"/>
              <a:gd name="connsiteX1" fmla="*/ 419100 w 5899529"/>
              <a:gd name="connsiteY1" fmla="*/ 1120213 h 1129738"/>
              <a:gd name="connsiteX2" fmla="*/ 422837 w 5899529"/>
              <a:gd name="connsiteY2" fmla="*/ 155897 h 1129738"/>
              <a:gd name="connsiteX3" fmla="*/ 590126 w 5899529"/>
              <a:gd name="connsiteY3" fmla="*/ 165401 h 1129738"/>
              <a:gd name="connsiteX4" fmla="*/ 590550 w 5899529"/>
              <a:gd name="connsiteY4" fmla="*/ 1120213 h 1129738"/>
              <a:gd name="connsiteX5" fmla="*/ 5215071 w 5899529"/>
              <a:gd name="connsiteY5" fmla="*/ 1118972 h 1129738"/>
              <a:gd name="connsiteX6" fmla="*/ 5176174 w 5899529"/>
              <a:gd name="connsiteY6" fmla="*/ 22737 h 1129738"/>
              <a:gd name="connsiteX7" fmla="*/ 5369085 w 5899529"/>
              <a:gd name="connsiteY7" fmla="*/ 0 h 1129738"/>
              <a:gd name="connsiteX8" fmla="*/ 5409618 w 5899529"/>
              <a:gd name="connsiteY8" fmla="*/ 1116082 h 1129738"/>
              <a:gd name="connsiteX9" fmla="*/ 5899529 w 5899529"/>
              <a:gd name="connsiteY9" fmla="*/ 1106972 h 1129738"/>
              <a:gd name="connsiteX0" fmla="*/ 0 w 5899529"/>
              <a:gd name="connsiteY0" fmla="*/ 1129738 h 1129738"/>
              <a:gd name="connsiteX1" fmla="*/ 419100 w 5899529"/>
              <a:gd name="connsiteY1" fmla="*/ 1120213 h 1129738"/>
              <a:gd name="connsiteX2" fmla="*/ 422837 w 5899529"/>
              <a:gd name="connsiteY2" fmla="*/ 155897 h 1129738"/>
              <a:gd name="connsiteX3" fmla="*/ 590126 w 5899529"/>
              <a:gd name="connsiteY3" fmla="*/ 165401 h 1129738"/>
              <a:gd name="connsiteX4" fmla="*/ 590550 w 5899529"/>
              <a:gd name="connsiteY4" fmla="*/ 1120213 h 1129738"/>
              <a:gd name="connsiteX5" fmla="*/ 5215071 w 5899529"/>
              <a:gd name="connsiteY5" fmla="*/ 1118972 h 1129738"/>
              <a:gd name="connsiteX6" fmla="*/ 5216685 w 5899529"/>
              <a:gd name="connsiteY6" fmla="*/ 34312 h 1129738"/>
              <a:gd name="connsiteX7" fmla="*/ 5369085 w 5899529"/>
              <a:gd name="connsiteY7" fmla="*/ 0 h 1129738"/>
              <a:gd name="connsiteX8" fmla="*/ 5409618 w 5899529"/>
              <a:gd name="connsiteY8" fmla="*/ 1116082 h 1129738"/>
              <a:gd name="connsiteX9" fmla="*/ 5899529 w 5899529"/>
              <a:gd name="connsiteY9" fmla="*/ 1106972 h 1129738"/>
              <a:gd name="connsiteX0" fmla="*/ 0 w 5899529"/>
              <a:gd name="connsiteY0" fmla="*/ 1129738 h 1129738"/>
              <a:gd name="connsiteX1" fmla="*/ 419100 w 5899529"/>
              <a:gd name="connsiteY1" fmla="*/ 1120213 h 1129738"/>
              <a:gd name="connsiteX2" fmla="*/ 422837 w 5899529"/>
              <a:gd name="connsiteY2" fmla="*/ 155897 h 1129738"/>
              <a:gd name="connsiteX3" fmla="*/ 590126 w 5899529"/>
              <a:gd name="connsiteY3" fmla="*/ 165401 h 1129738"/>
              <a:gd name="connsiteX4" fmla="*/ 590550 w 5899529"/>
              <a:gd name="connsiteY4" fmla="*/ 1120213 h 1129738"/>
              <a:gd name="connsiteX5" fmla="*/ 5215071 w 5899529"/>
              <a:gd name="connsiteY5" fmla="*/ 1118972 h 1129738"/>
              <a:gd name="connsiteX6" fmla="*/ 5193536 w 5899529"/>
              <a:gd name="connsiteY6" fmla="*/ 5375 h 1129738"/>
              <a:gd name="connsiteX7" fmla="*/ 5369085 w 5899529"/>
              <a:gd name="connsiteY7" fmla="*/ 0 h 1129738"/>
              <a:gd name="connsiteX8" fmla="*/ 5409618 w 5899529"/>
              <a:gd name="connsiteY8" fmla="*/ 1116082 h 1129738"/>
              <a:gd name="connsiteX9" fmla="*/ 5899529 w 5899529"/>
              <a:gd name="connsiteY9" fmla="*/ 1106972 h 1129738"/>
              <a:gd name="connsiteX0" fmla="*/ 0 w 5899529"/>
              <a:gd name="connsiteY0" fmla="*/ 1124363 h 1124363"/>
              <a:gd name="connsiteX1" fmla="*/ 419100 w 5899529"/>
              <a:gd name="connsiteY1" fmla="*/ 1114838 h 1124363"/>
              <a:gd name="connsiteX2" fmla="*/ 422837 w 5899529"/>
              <a:gd name="connsiteY2" fmla="*/ 150522 h 1124363"/>
              <a:gd name="connsiteX3" fmla="*/ 590126 w 5899529"/>
              <a:gd name="connsiteY3" fmla="*/ 160026 h 1124363"/>
              <a:gd name="connsiteX4" fmla="*/ 590550 w 5899529"/>
              <a:gd name="connsiteY4" fmla="*/ 1114838 h 1124363"/>
              <a:gd name="connsiteX5" fmla="*/ 5215071 w 5899529"/>
              <a:gd name="connsiteY5" fmla="*/ 1113597 h 1124363"/>
              <a:gd name="connsiteX6" fmla="*/ 5193536 w 5899529"/>
              <a:gd name="connsiteY6" fmla="*/ 0 h 1124363"/>
              <a:gd name="connsiteX7" fmla="*/ 5403809 w 5899529"/>
              <a:gd name="connsiteY7" fmla="*/ 413 h 1124363"/>
              <a:gd name="connsiteX8" fmla="*/ 5409618 w 5899529"/>
              <a:gd name="connsiteY8" fmla="*/ 1110707 h 1124363"/>
              <a:gd name="connsiteX9" fmla="*/ 5899529 w 5899529"/>
              <a:gd name="connsiteY9" fmla="*/ 1101597 h 1124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899529" h="1124363">
                <a:moveTo>
                  <a:pt x="0" y="1124363"/>
                </a:moveTo>
                <a:lnTo>
                  <a:pt x="419100" y="1114838"/>
                </a:lnTo>
                <a:cubicBezTo>
                  <a:pt x="420346" y="793399"/>
                  <a:pt x="421591" y="471961"/>
                  <a:pt x="422837" y="150522"/>
                </a:cubicBezTo>
                <a:lnTo>
                  <a:pt x="590126" y="160026"/>
                </a:lnTo>
                <a:cubicBezTo>
                  <a:pt x="591368" y="367781"/>
                  <a:pt x="589308" y="907083"/>
                  <a:pt x="590550" y="1114838"/>
                </a:cubicBezTo>
                <a:lnTo>
                  <a:pt x="5215071" y="1113597"/>
                </a:lnTo>
                <a:lnTo>
                  <a:pt x="5193536" y="0"/>
                </a:lnTo>
                <a:lnTo>
                  <a:pt x="5403809" y="413"/>
                </a:lnTo>
                <a:cubicBezTo>
                  <a:pt x="5405745" y="370511"/>
                  <a:pt x="5407682" y="740609"/>
                  <a:pt x="5409618" y="1110707"/>
                </a:cubicBezTo>
                <a:lnTo>
                  <a:pt x="5899529" y="1101597"/>
                </a:lnTo>
              </a:path>
            </a:pathLst>
          </a:cu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CDDFB0-5351-7C43-C468-B762CC3A1F64}"/>
              </a:ext>
            </a:extLst>
          </p:cNvPr>
          <p:cNvSpPr txBox="1"/>
          <p:nvPr/>
        </p:nvSpPr>
        <p:spPr>
          <a:xfrm>
            <a:off x="3456175" y="5064065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128ns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FA96D08-D19A-7C7A-9A46-9DC3A128DD29}"/>
              </a:ext>
            </a:extLst>
          </p:cNvPr>
          <p:cNvCxnSpPr>
            <a:cxnSpLocks/>
          </p:cNvCxnSpPr>
          <p:nvPr/>
        </p:nvCxnSpPr>
        <p:spPr>
          <a:xfrm>
            <a:off x="2813202" y="4889011"/>
            <a:ext cx="4501998" cy="0"/>
          </a:xfrm>
          <a:prstGeom prst="straightConnector1">
            <a:avLst/>
          </a:prstGeom>
          <a:ln w="38100">
            <a:solidFill>
              <a:schemeClr val="tx1"/>
            </a:solidFill>
            <a:headEnd type="stealt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C592413-7190-FA4D-8707-AB63E3FA7C3A}"/>
                  </a:ext>
                </a:extLst>
              </p:cNvPr>
              <p:cNvSpPr txBox="1"/>
              <p:nvPr/>
            </p:nvSpPr>
            <p:spPr>
              <a:xfrm>
                <a:off x="174821" y="6198897"/>
                <a:ext cx="169071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Beam structure: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=10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C592413-7190-FA4D-8707-AB63E3FA7C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821" y="6198897"/>
                <a:ext cx="1690719" cy="646331"/>
              </a:xfrm>
              <a:prstGeom prst="rect">
                <a:avLst/>
              </a:prstGeom>
              <a:blipFill>
                <a:blip r:embed="rId8"/>
                <a:stretch>
                  <a:fillRect l="-3249" t="-5660" r="-3249" b="-47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05AEC1D1-C58B-C71F-91D2-547553DA1501}"/>
              </a:ext>
            </a:extLst>
          </p:cNvPr>
          <p:cNvSpPr/>
          <p:nvPr/>
        </p:nvSpPr>
        <p:spPr>
          <a:xfrm>
            <a:off x="2184597" y="5525252"/>
            <a:ext cx="3289438" cy="1178469"/>
          </a:xfrm>
          <a:custGeom>
            <a:avLst/>
            <a:gdLst>
              <a:gd name="connsiteX0" fmla="*/ 0 w 3267075"/>
              <a:gd name="connsiteY0" fmla="*/ 666750 h 666750"/>
              <a:gd name="connsiteX1" fmla="*/ 419100 w 3267075"/>
              <a:gd name="connsiteY1" fmla="*/ 657225 h 666750"/>
              <a:gd name="connsiteX2" fmla="*/ 428625 w 3267075"/>
              <a:gd name="connsiteY2" fmla="*/ 28575 h 666750"/>
              <a:gd name="connsiteX3" fmla="*/ 561975 w 3267075"/>
              <a:gd name="connsiteY3" fmla="*/ 19050 h 666750"/>
              <a:gd name="connsiteX4" fmla="*/ 590550 w 3267075"/>
              <a:gd name="connsiteY4" fmla="*/ 657225 h 666750"/>
              <a:gd name="connsiteX5" fmla="*/ 2428875 w 3267075"/>
              <a:gd name="connsiteY5" fmla="*/ 628650 h 666750"/>
              <a:gd name="connsiteX6" fmla="*/ 2409825 w 3267075"/>
              <a:gd name="connsiteY6" fmla="*/ 9525 h 666750"/>
              <a:gd name="connsiteX7" fmla="*/ 2562225 w 3267075"/>
              <a:gd name="connsiteY7" fmla="*/ 0 h 666750"/>
              <a:gd name="connsiteX8" fmla="*/ 2581275 w 3267075"/>
              <a:gd name="connsiteY8" fmla="*/ 619125 h 666750"/>
              <a:gd name="connsiteX9" fmla="*/ 3267075 w 3267075"/>
              <a:gd name="connsiteY9" fmla="*/ 600075 h 666750"/>
              <a:gd name="connsiteX0" fmla="*/ 0 w 3267075"/>
              <a:gd name="connsiteY0" fmla="*/ 666750 h 666750"/>
              <a:gd name="connsiteX1" fmla="*/ 419100 w 3267075"/>
              <a:gd name="connsiteY1" fmla="*/ 657225 h 666750"/>
              <a:gd name="connsiteX2" fmla="*/ 428625 w 3267075"/>
              <a:gd name="connsiteY2" fmla="*/ 28575 h 666750"/>
              <a:gd name="connsiteX3" fmla="*/ 586823 w 3267075"/>
              <a:gd name="connsiteY3" fmla="*/ 33959 h 666750"/>
              <a:gd name="connsiteX4" fmla="*/ 590550 w 3267075"/>
              <a:gd name="connsiteY4" fmla="*/ 657225 h 666750"/>
              <a:gd name="connsiteX5" fmla="*/ 2428875 w 3267075"/>
              <a:gd name="connsiteY5" fmla="*/ 628650 h 666750"/>
              <a:gd name="connsiteX6" fmla="*/ 2409825 w 3267075"/>
              <a:gd name="connsiteY6" fmla="*/ 9525 h 666750"/>
              <a:gd name="connsiteX7" fmla="*/ 2562225 w 3267075"/>
              <a:gd name="connsiteY7" fmla="*/ 0 h 666750"/>
              <a:gd name="connsiteX8" fmla="*/ 2581275 w 3267075"/>
              <a:gd name="connsiteY8" fmla="*/ 619125 h 666750"/>
              <a:gd name="connsiteX9" fmla="*/ 3267075 w 3267075"/>
              <a:gd name="connsiteY9" fmla="*/ 600075 h 666750"/>
              <a:gd name="connsiteX0" fmla="*/ 0 w 3267075"/>
              <a:gd name="connsiteY0" fmla="*/ 666750 h 666750"/>
              <a:gd name="connsiteX1" fmla="*/ 419100 w 3267075"/>
              <a:gd name="connsiteY1" fmla="*/ 657225 h 666750"/>
              <a:gd name="connsiteX2" fmla="*/ 428625 w 3267075"/>
              <a:gd name="connsiteY2" fmla="*/ 28575 h 666750"/>
              <a:gd name="connsiteX3" fmla="*/ 584339 w 3267075"/>
              <a:gd name="connsiteY3" fmla="*/ 26504 h 666750"/>
              <a:gd name="connsiteX4" fmla="*/ 590550 w 3267075"/>
              <a:gd name="connsiteY4" fmla="*/ 657225 h 666750"/>
              <a:gd name="connsiteX5" fmla="*/ 2428875 w 3267075"/>
              <a:gd name="connsiteY5" fmla="*/ 628650 h 666750"/>
              <a:gd name="connsiteX6" fmla="*/ 2409825 w 3267075"/>
              <a:gd name="connsiteY6" fmla="*/ 9525 h 666750"/>
              <a:gd name="connsiteX7" fmla="*/ 2562225 w 3267075"/>
              <a:gd name="connsiteY7" fmla="*/ 0 h 666750"/>
              <a:gd name="connsiteX8" fmla="*/ 2581275 w 3267075"/>
              <a:gd name="connsiteY8" fmla="*/ 619125 h 666750"/>
              <a:gd name="connsiteX9" fmla="*/ 3267075 w 3267075"/>
              <a:gd name="connsiteY9" fmla="*/ 600075 h 666750"/>
              <a:gd name="connsiteX0" fmla="*/ 0 w 3267075"/>
              <a:gd name="connsiteY0" fmla="*/ 666750 h 666750"/>
              <a:gd name="connsiteX1" fmla="*/ 419100 w 3267075"/>
              <a:gd name="connsiteY1" fmla="*/ 657225 h 666750"/>
              <a:gd name="connsiteX2" fmla="*/ 428625 w 3267075"/>
              <a:gd name="connsiteY2" fmla="*/ 28575 h 666750"/>
              <a:gd name="connsiteX3" fmla="*/ 584339 w 3267075"/>
              <a:gd name="connsiteY3" fmla="*/ 26504 h 666750"/>
              <a:gd name="connsiteX4" fmla="*/ 590550 w 3267075"/>
              <a:gd name="connsiteY4" fmla="*/ 657225 h 666750"/>
              <a:gd name="connsiteX5" fmla="*/ 2431359 w 3267075"/>
              <a:gd name="connsiteY5" fmla="*/ 655983 h 666750"/>
              <a:gd name="connsiteX6" fmla="*/ 2409825 w 3267075"/>
              <a:gd name="connsiteY6" fmla="*/ 9525 h 666750"/>
              <a:gd name="connsiteX7" fmla="*/ 2562225 w 3267075"/>
              <a:gd name="connsiteY7" fmla="*/ 0 h 666750"/>
              <a:gd name="connsiteX8" fmla="*/ 2581275 w 3267075"/>
              <a:gd name="connsiteY8" fmla="*/ 619125 h 666750"/>
              <a:gd name="connsiteX9" fmla="*/ 3267075 w 3267075"/>
              <a:gd name="connsiteY9" fmla="*/ 600075 h 666750"/>
              <a:gd name="connsiteX0" fmla="*/ 0 w 3267075"/>
              <a:gd name="connsiteY0" fmla="*/ 666750 h 666750"/>
              <a:gd name="connsiteX1" fmla="*/ 419100 w 3267075"/>
              <a:gd name="connsiteY1" fmla="*/ 657225 h 666750"/>
              <a:gd name="connsiteX2" fmla="*/ 428625 w 3267075"/>
              <a:gd name="connsiteY2" fmla="*/ 28575 h 666750"/>
              <a:gd name="connsiteX3" fmla="*/ 584339 w 3267075"/>
              <a:gd name="connsiteY3" fmla="*/ 26504 h 666750"/>
              <a:gd name="connsiteX4" fmla="*/ 590550 w 3267075"/>
              <a:gd name="connsiteY4" fmla="*/ 657225 h 666750"/>
              <a:gd name="connsiteX5" fmla="*/ 2431359 w 3267075"/>
              <a:gd name="connsiteY5" fmla="*/ 655983 h 666750"/>
              <a:gd name="connsiteX6" fmla="*/ 2409825 w 3267075"/>
              <a:gd name="connsiteY6" fmla="*/ 9525 h 666750"/>
              <a:gd name="connsiteX7" fmla="*/ 2562225 w 3267075"/>
              <a:gd name="connsiteY7" fmla="*/ 0 h 666750"/>
              <a:gd name="connsiteX8" fmla="*/ 2573821 w 3267075"/>
              <a:gd name="connsiteY8" fmla="*/ 658882 h 666750"/>
              <a:gd name="connsiteX9" fmla="*/ 3267075 w 3267075"/>
              <a:gd name="connsiteY9" fmla="*/ 600075 h 666750"/>
              <a:gd name="connsiteX0" fmla="*/ 0 w 3284468"/>
              <a:gd name="connsiteY0" fmla="*/ 666750 h 666750"/>
              <a:gd name="connsiteX1" fmla="*/ 419100 w 3284468"/>
              <a:gd name="connsiteY1" fmla="*/ 657225 h 666750"/>
              <a:gd name="connsiteX2" fmla="*/ 428625 w 3284468"/>
              <a:gd name="connsiteY2" fmla="*/ 28575 h 666750"/>
              <a:gd name="connsiteX3" fmla="*/ 584339 w 3284468"/>
              <a:gd name="connsiteY3" fmla="*/ 26504 h 666750"/>
              <a:gd name="connsiteX4" fmla="*/ 590550 w 3284468"/>
              <a:gd name="connsiteY4" fmla="*/ 657225 h 666750"/>
              <a:gd name="connsiteX5" fmla="*/ 2431359 w 3284468"/>
              <a:gd name="connsiteY5" fmla="*/ 655983 h 666750"/>
              <a:gd name="connsiteX6" fmla="*/ 2409825 w 3284468"/>
              <a:gd name="connsiteY6" fmla="*/ 9525 h 666750"/>
              <a:gd name="connsiteX7" fmla="*/ 2562225 w 3284468"/>
              <a:gd name="connsiteY7" fmla="*/ 0 h 666750"/>
              <a:gd name="connsiteX8" fmla="*/ 2573821 w 3284468"/>
              <a:gd name="connsiteY8" fmla="*/ 658882 h 666750"/>
              <a:gd name="connsiteX9" fmla="*/ 3284468 w 3284468"/>
              <a:gd name="connsiteY9" fmla="*/ 644801 h 666750"/>
              <a:gd name="connsiteX0" fmla="*/ 0 w 3284468"/>
              <a:gd name="connsiteY0" fmla="*/ 667164 h 667164"/>
              <a:gd name="connsiteX1" fmla="*/ 419100 w 3284468"/>
              <a:gd name="connsiteY1" fmla="*/ 657639 h 667164"/>
              <a:gd name="connsiteX2" fmla="*/ 428625 w 3284468"/>
              <a:gd name="connsiteY2" fmla="*/ 28989 h 667164"/>
              <a:gd name="connsiteX3" fmla="*/ 584339 w 3284468"/>
              <a:gd name="connsiteY3" fmla="*/ 26918 h 667164"/>
              <a:gd name="connsiteX4" fmla="*/ 590550 w 3284468"/>
              <a:gd name="connsiteY4" fmla="*/ 657639 h 667164"/>
              <a:gd name="connsiteX5" fmla="*/ 2431359 w 3284468"/>
              <a:gd name="connsiteY5" fmla="*/ 656397 h 667164"/>
              <a:gd name="connsiteX6" fmla="*/ 2409825 w 3284468"/>
              <a:gd name="connsiteY6" fmla="*/ 0 h 667164"/>
              <a:gd name="connsiteX7" fmla="*/ 2562225 w 3284468"/>
              <a:gd name="connsiteY7" fmla="*/ 414 h 667164"/>
              <a:gd name="connsiteX8" fmla="*/ 2573821 w 3284468"/>
              <a:gd name="connsiteY8" fmla="*/ 659296 h 667164"/>
              <a:gd name="connsiteX9" fmla="*/ 3284468 w 3284468"/>
              <a:gd name="connsiteY9" fmla="*/ 645215 h 667164"/>
              <a:gd name="connsiteX0" fmla="*/ 0 w 3289438"/>
              <a:gd name="connsiteY0" fmla="*/ 667164 h 667164"/>
              <a:gd name="connsiteX1" fmla="*/ 419100 w 3289438"/>
              <a:gd name="connsiteY1" fmla="*/ 657639 h 667164"/>
              <a:gd name="connsiteX2" fmla="*/ 428625 w 3289438"/>
              <a:gd name="connsiteY2" fmla="*/ 28989 h 667164"/>
              <a:gd name="connsiteX3" fmla="*/ 584339 w 3289438"/>
              <a:gd name="connsiteY3" fmla="*/ 26918 h 667164"/>
              <a:gd name="connsiteX4" fmla="*/ 590550 w 3289438"/>
              <a:gd name="connsiteY4" fmla="*/ 657639 h 667164"/>
              <a:gd name="connsiteX5" fmla="*/ 2431359 w 3289438"/>
              <a:gd name="connsiteY5" fmla="*/ 656397 h 667164"/>
              <a:gd name="connsiteX6" fmla="*/ 2409825 w 3289438"/>
              <a:gd name="connsiteY6" fmla="*/ 0 h 667164"/>
              <a:gd name="connsiteX7" fmla="*/ 2562225 w 3289438"/>
              <a:gd name="connsiteY7" fmla="*/ 414 h 667164"/>
              <a:gd name="connsiteX8" fmla="*/ 2573821 w 3289438"/>
              <a:gd name="connsiteY8" fmla="*/ 659296 h 667164"/>
              <a:gd name="connsiteX9" fmla="*/ 3289438 w 3289438"/>
              <a:gd name="connsiteY9" fmla="*/ 650185 h 667164"/>
              <a:gd name="connsiteX0" fmla="*/ 0 w 3289438"/>
              <a:gd name="connsiteY0" fmla="*/ 1153249 h 1153249"/>
              <a:gd name="connsiteX1" fmla="*/ 419100 w 3289438"/>
              <a:gd name="connsiteY1" fmla="*/ 1143724 h 1153249"/>
              <a:gd name="connsiteX2" fmla="*/ 434413 w 3289438"/>
              <a:gd name="connsiteY2" fmla="*/ 0 h 1153249"/>
              <a:gd name="connsiteX3" fmla="*/ 584339 w 3289438"/>
              <a:gd name="connsiteY3" fmla="*/ 513003 h 1153249"/>
              <a:gd name="connsiteX4" fmla="*/ 590550 w 3289438"/>
              <a:gd name="connsiteY4" fmla="*/ 1143724 h 1153249"/>
              <a:gd name="connsiteX5" fmla="*/ 2431359 w 3289438"/>
              <a:gd name="connsiteY5" fmla="*/ 1142482 h 1153249"/>
              <a:gd name="connsiteX6" fmla="*/ 2409825 w 3289438"/>
              <a:gd name="connsiteY6" fmla="*/ 486085 h 1153249"/>
              <a:gd name="connsiteX7" fmla="*/ 2562225 w 3289438"/>
              <a:gd name="connsiteY7" fmla="*/ 486499 h 1153249"/>
              <a:gd name="connsiteX8" fmla="*/ 2573821 w 3289438"/>
              <a:gd name="connsiteY8" fmla="*/ 1145381 h 1153249"/>
              <a:gd name="connsiteX9" fmla="*/ 3289438 w 3289438"/>
              <a:gd name="connsiteY9" fmla="*/ 1136270 h 1153249"/>
              <a:gd name="connsiteX0" fmla="*/ 0 w 3289438"/>
              <a:gd name="connsiteY0" fmla="*/ 1178469 h 1178469"/>
              <a:gd name="connsiteX1" fmla="*/ 419100 w 3289438"/>
              <a:gd name="connsiteY1" fmla="*/ 1168944 h 1178469"/>
              <a:gd name="connsiteX2" fmla="*/ 434413 w 3289438"/>
              <a:gd name="connsiteY2" fmla="*/ 25220 h 1178469"/>
              <a:gd name="connsiteX3" fmla="*/ 590126 w 3289438"/>
              <a:gd name="connsiteY3" fmla="*/ 0 h 1178469"/>
              <a:gd name="connsiteX4" fmla="*/ 590550 w 3289438"/>
              <a:gd name="connsiteY4" fmla="*/ 1168944 h 1178469"/>
              <a:gd name="connsiteX5" fmla="*/ 2431359 w 3289438"/>
              <a:gd name="connsiteY5" fmla="*/ 1167702 h 1178469"/>
              <a:gd name="connsiteX6" fmla="*/ 2409825 w 3289438"/>
              <a:gd name="connsiteY6" fmla="*/ 511305 h 1178469"/>
              <a:gd name="connsiteX7" fmla="*/ 2562225 w 3289438"/>
              <a:gd name="connsiteY7" fmla="*/ 511719 h 1178469"/>
              <a:gd name="connsiteX8" fmla="*/ 2573821 w 3289438"/>
              <a:gd name="connsiteY8" fmla="*/ 1170601 h 1178469"/>
              <a:gd name="connsiteX9" fmla="*/ 3289438 w 3289438"/>
              <a:gd name="connsiteY9" fmla="*/ 1161490 h 1178469"/>
              <a:gd name="connsiteX0" fmla="*/ 0 w 3289438"/>
              <a:gd name="connsiteY0" fmla="*/ 1178469 h 1178469"/>
              <a:gd name="connsiteX1" fmla="*/ 419100 w 3289438"/>
              <a:gd name="connsiteY1" fmla="*/ 1168944 h 1178469"/>
              <a:gd name="connsiteX2" fmla="*/ 434413 w 3289438"/>
              <a:gd name="connsiteY2" fmla="*/ 25220 h 1178469"/>
              <a:gd name="connsiteX3" fmla="*/ 590126 w 3289438"/>
              <a:gd name="connsiteY3" fmla="*/ 0 h 1178469"/>
              <a:gd name="connsiteX4" fmla="*/ 590550 w 3289438"/>
              <a:gd name="connsiteY4" fmla="*/ 1168944 h 1178469"/>
              <a:gd name="connsiteX5" fmla="*/ 2431359 w 3289438"/>
              <a:gd name="connsiteY5" fmla="*/ 1167702 h 1178469"/>
              <a:gd name="connsiteX6" fmla="*/ 2357739 w 3289438"/>
              <a:gd name="connsiteY6" fmla="*/ 279811 h 1178469"/>
              <a:gd name="connsiteX7" fmla="*/ 2562225 w 3289438"/>
              <a:gd name="connsiteY7" fmla="*/ 511719 h 1178469"/>
              <a:gd name="connsiteX8" fmla="*/ 2573821 w 3289438"/>
              <a:gd name="connsiteY8" fmla="*/ 1170601 h 1178469"/>
              <a:gd name="connsiteX9" fmla="*/ 3289438 w 3289438"/>
              <a:gd name="connsiteY9" fmla="*/ 1161490 h 1178469"/>
              <a:gd name="connsiteX0" fmla="*/ 0 w 3289438"/>
              <a:gd name="connsiteY0" fmla="*/ 1178469 h 1178469"/>
              <a:gd name="connsiteX1" fmla="*/ 419100 w 3289438"/>
              <a:gd name="connsiteY1" fmla="*/ 1168944 h 1178469"/>
              <a:gd name="connsiteX2" fmla="*/ 434413 w 3289438"/>
              <a:gd name="connsiteY2" fmla="*/ 25220 h 1178469"/>
              <a:gd name="connsiteX3" fmla="*/ 590126 w 3289438"/>
              <a:gd name="connsiteY3" fmla="*/ 0 h 1178469"/>
              <a:gd name="connsiteX4" fmla="*/ 590550 w 3289438"/>
              <a:gd name="connsiteY4" fmla="*/ 1168944 h 1178469"/>
              <a:gd name="connsiteX5" fmla="*/ 2431359 w 3289438"/>
              <a:gd name="connsiteY5" fmla="*/ 1167702 h 1178469"/>
              <a:gd name="connsiteX6" fmla="*/ 2375101 w 3289438"/>
              <a:gd name="connsiteY6" fmla="*/ 71467 h 1178469"/>
              <a:gd name="connsiteX7" fmla="*/ 2562225 w 3289438"/>
              <a:gd name="connsiteY7" fmla="*/ 511719 h 1178469"/>
              <a:gd name="connsiteX8" fmla="*/ 2573821 w 3289438"/>
              <a:gd name="connsiteY8" fmla="*/ 1170601 h 1178469"/>
              <a:gd name="connsiteX9" fmla="*/ 3289438 w 3289438"/>
              <a:gd name="connsiteY9" fmla="*/ 1161490 h 1178469"/>
              <a:gd name="connsiteX0" fmla="*/ 0 w 3289438"/>
              <a:gd name="connsiteY0" fmla="*/ 1178469 h 1178469"/>
              <a:gd name="connsiteX1" fmla="*/ 419100 w 3289438"/>
              <a:gd name="connsiteY1" fmla="*/ 1168944 h 1178469"/>
              <a:gd name="connsiteX2" fmla="*/ 434413 w 3289438"/>
              <a:gd name="connsiteY2" fmla="*/ 25220 h 1178469"/>
              <a:gd name="connsiteX3" fmla="*/ 590126 w 3289438"/>
              <a:gd name="connsiteY3" fmla="*/ 0 h 1178469"/>
              <a:gd name="connsiteX4" fmla="*/ 590550 w 3289438"/>
              <a:gd name="connsiteY4" fmla="*/ 1168944 h 1178469"/>
              <a:gd name="connsiteX5" fmla="*/ 2431359 w 3289438"/>
              <a:gd name="connsiteY5" fmla="*/ 1167702 h 1178469"/>
              <a:gd name="connsiteX6" fmla="*/ 2375101 w 3289438"/>
              <a:gd name="connsiteY6" fmla="*/ 71467 h 1178469"/>
              <a:gd name="connsiteX7" fmla="*/ 2544863 w 3289438"/>
              <a:gd name="connsiteY7" fmla="*/ 66093 h 1178469"/>
              <a:gd name="connsiteX8" fmla="*/ 2573821 w 3289438"/>
              <a:gd name="connsiteY8" fmla="*/ 1170601 h 1178469"/>
              <a:gd name="connsiteX9" fmla="*/ 3289438 w 3289438"/>
              <a:gd name="connsiteY9" fmla="*/ 1161490 h 117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89438" h="1178469">
                <a:moveTo>
                  <a:pt x="0" y="1178469"/>
                </a:moveTo>
                <a:lnTo>
                  <a:pt x="419100" y="1168944"/>
                </a:lnTo>
                <a:lnTo>
                  <a:pt x="434413" y="25220"/>
                </a:lnTo>
                <a:lnTo>
                  <a:pt x="590126" y="0"/>
                </a:lnTo>
                <a:cubicBezTo>
                  <a:pt x="591368" y="207755"/>
                  <a:pt x="589308" y="961189"/>
                  <a:pt x="590550" y="1168944"/>
                </a:cubicBezTo>
                <a:lnTo>
                  <a:pt x="2431359" y="1167702"/>
                </a:lnTo>
                <a:lnTo>
                  <a:pt x="2375101" y="71467"/>
                </a:lnTo>
                <a:lnTo>
                  <a:pt x="2544863" y="66093"/>
                </a:lnTo>
                <a:lnTo>
                  <a:pt x="2573821" y="1170601"/>
                </a:lnTo>
                <a:lnTo>
                  <a:pt x="3289438" y="1161490"/>
                </a:lnTo>
              </a:path>
            </a:pathLst>
          </a:cu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ACA0033-1E75-8D1B-55E2-1F84856C066C}"/>
              </a:ext>
            </a:extLst>
          </p:cNvPr>
          <p:cNvSpPr txBox="1"/>
          <p:nvPr/>
        </p:nvSpPr>
        <p:spPr>
          <a:xfrm>
            <a:off x="3456175" y="6349208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64ns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7FDE228-C24E-34DB-DE24-B11A4C451167}"/>
              </a:ext>
            </a:extLst>
          </p:cNvPr>
          <p:cNvCxnSpPr>
            <a:cxnSpLocks/>
          </p:cNvCxnSpPr>
          <p:nvPr/>
        </p:nvCxnSpPr>
        <p:spPr>
          <a:xfrm>
            <a:off x="2813202" y="6174154"/>
            <a:ext cx="1762169" cy="0"/>
          </a:xfrm>
          <a:prstGeom prst="straightConnector1">
            <a:avLst/>
          </a:prstGeom>
          <a:ln w="38100">
            <a:solidFill>
              <a:schemeClr val="tx1"/>
            </a:solidFill>
            <a:headEnd type="stealt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2267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81302"/>
            <a:ext cx="6512010" cy="738654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  <a:latin typeface="+mn-lt"/>
              </a:rPr>
              <a:t>Compact photon source</a:t>
            </a:r>
          </a:p>
        </p:txBody>
      </p:sp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6744D28-E5D2-89F9-42DC-0694BB395A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38" y="1562987"/>
            <a:ext cx="5692934" cy="398858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A0A905F-B7A4-9747-3A8D-49F72238A0A2}"/>
              </a:ext>
            </a:extLst>
          </p:cNvPr>
          <p:cNvSpPr txBox="1"/>
          <p:nvPr/>
        </p:nvSpPr>
        <p:spPr>
          <a:xfrm>
            <a:off x="2551814" y="5462910"/>
            <a:ext cx="16783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~100 tons</a:t>
            </a:r>
          </a:p>
        </p:txBody>
      </p:sp>
    </p:spTree>
    <p:extLst>
      <p:ext uri="{BB962C8B-B14F-4D97-AF65-F5344CB8AC3E}">
        <p14:creationId xmlns:p14="http://schemas.microsoft.com/office/powerpoint/2010/main" val="493090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2C64B0D-EFFE-47DB-BF7F-95618619A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2378813"/>
            <a:ext cx="8229600" cy="938708"/>
          </a:xfrm>
        </p:spPr>
        <p:txBody>
          <a:bodyPr/>
          <a:lstStyle/>
          <a:p>
            <a:r>
              <a:rPr lang="en-GB" dirty="0"/>
              <a:t>Hyperons</a:t>
            </a:r>
          </a:p>
        </p:txBody>
      </p:sp>
    </p:spTree>
    <p:extLst>
      <p:ext uri="{BB962C8B-B14F-4D97-AF65-F5344CB8AC3E}">
        <p14:creationId xmlns:p14="http://schemas.microsoft.com/office/powerpoint/2010/main" val="2230244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81302"/>
            <a:ext cx="6512010" cy="738654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  <a:latin typeface="+mn-lt"/>
              </a:rPr>
              <a:t>Hyperons </a:t>
            </a:r>
          </a:p>
        </p:txBody>
      </p:sp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Объект 3">
            <a:extLst>
              <a:ext uri="{FF2B5EF4-FFF2-40B4-BE49-F238E27FC236}">
                <a16:creationId xmlns:a16="http://schemas.microsoft.com/office/drawing/2014/main" id="{1795DCE4-3211-4E85-B75F-538318D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3528" y="1338317"/>
            <a:ext cx="2219325" cy="1808749"/>
          </a:xfrm>
          <a:prstGeom prst="rect">
            <a:avLst/>
          </a:prstGeom>
        </p:spPr>
      </p:pic>
      <p:pic>
        <p:nvPicPr>
          <p:cNvPr id="6" name="Рисунок 4">
            <a:extLst>
              <a:ext uri="{FF2B5EF4-FFF2-40B4-BE49-F238E27FC236}">
                <a16:creationId xmlns:a16="http://schemas.microsoft.com/office/drawing/2014/main" id="{E22765B1-843E-4603-A531-79F921C482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3" y="1412775"/>
            <a:ext cx="2076822" cy="18414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2A17275-9501-407F-BBB8-3620317CD9AE}"/>
                  </a:ext>
                </a:extLst>
              </p:cNvPr>
              <p:cNvSpPr txBox="1"/>
              <p:nvPr/>
            </p:nvSpPr>
            <p:spPr>
              <a:xfrm>
                <a:off x="3275856" y="1844824"/>
                <a:ext cx="31683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Octet: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𝑁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/>
                  <a:t>,</a:t>
                </a:r>
                <a:r>
                  <a:rPr lang="en-US" sz="2400" b="1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𝚲</m:t>
                        </m:r>
                      </m:e>
                      <m:sup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b="1" dirty="0">
                    <a:solidFill>
                      <a:srgbClr val="0070C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𝚺</m:t>
                        </m:r>
                      </m:e>
                      <m:sup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b="1" dirty="0">
                    <a:solidFill>
                      <a:srgbClr val="0070C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𝚵</m:t>
                        </m:r>
                      </m:e>
                      <m:sup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endParaRPr lang="en-US" sz="2400" b="1" dirty="0"/>
              </a:p>
              <a:p>
                <a:r>
                  <a:rPr lang="en-US" sz="2400" dirty="0" err="1"/>
                  <a:t>Decuplet</a:t>
                </a:r>
                <a:r>
                  <a:rPr lang="en-US" sz="2400" dirty="0"/>
                  <a:t>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</a:rPr>
                          <m:t>Δ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>
                            <a:solidFill>
                              <a:srgbClr val="FF0000"/>
                            </a:solidFill>
                            <a:latin typeface="Cambria Math"/>
                          </a:rPr>
                          <m:t>𝚺</m:t>
                        </m:r>
                      </m:e>
                      <m:sup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b="1" dirty="0">
                    <a:solidFill>
                      <a:srgbClr val="FF000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>
                            <a:solidFill>
                              <a:srgbClr val="FF0000"/>
                            </a:solidFill>
                            <a:latin typeface="Cambria Math"/>
                          </a:rPr>
                          <m:t>𝚵</m:t>
                        </m:r>
                      </m:e>
                      <m:sup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/>
                      </a:rPr>
                      <m:t>,</m:t>
                    </m:r>
                    <m:r>
                      <a:rPr lang="en-US" sz="2400" b="1" i="1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𝛀</m:t>
                        </m:r>
                      </m:e>
                      <m:sup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2A17275-9501-407F-BBB8-3620317CD9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1844824"/>
                <a:ext cx="3168352" cy="830997"/>
              </a:xfrm>
              <a:prstGeom prst="rect">
                <a:avLst/>
              </a:prstGeom>
              <a:blipFill>
                <a:blip r:embed="rId5"/>
                <a:stretch>
                  <a:fillRect l="-2885" t="-5882" b="-16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Таблица 7">
                <a:extLst>
                  <a:ext uri="{FF2B5EF4-FFF2-40B4-BE49-F238E27FC236}">
                    <a16:creationId xmlns:a16="http://schemas.microsoft.com/office/drawing/2014/main" id="{E6A7C709-04AF-4B7F-A443-EADD45AD37A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62173203"/>
                  </p:ext>
                </p:extLst>
              </p:nvPr>
            </p:nvGraphicFramePr>
            <p:xfrm>
              <a:off x="1403648" y="3429000"/>
              <a:ext cx="6408711" cy="284865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4915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2332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13623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LQCD* (</a:t>
                          </a:r>
                          <a14:m>
                            <m:oMath xmlns:m="http://schemas.openxmlformats.org/officeDocument/2006/math">
                              <m:r>
                                <a:rPr lang="en-GB" sz="2000" b="1" i="1" smtClean="0">
                                  <a:latin typeface="Cambria Math" panose="02040503050406030204" pitchFamily="18" charset="0"/>
                                </a:rPr>
                                <m:t>𝑴</m:t>
                              </m:r>
                              <m:r>
                                <a:rPr lang="en-GB" sz="2000" b="1" i="1" smtClean="0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en-GB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sSub>
                                <m:sSubPr>
                                  <m:ctrlPr>
                                    <a:rPr lang="en-GB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1" i="1" smtClean="0">
                                      <a:latin typeface="Cambria Math" panose="02040503050406030204" pitchFamily="18" charset="0"/>
                                    </a:rPr>
                                    <m:t>𝑴</m:t>
                                  </m:r>
                                </m:e>
                                <m:sub>
                                  <m:r>
                                    <a:rPr lang="en-GB" sz="2000" b="1" i="0" smtClean="0">
                                      <a:latin typeface="Cambria Math" panose="02040503050406030204" pitchFamily="18" charset="0"/>
                                    </a:rPr>
                                    <m:t>𝛀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0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“Observed”,</a:t>
                          </a:r>
                          <a:r>
                            <a:rPr lang="en-US" sz="2000" baseline="0" dirty="0"/>
                            <a:t> PDG</a:t>
                          </a:r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𝑁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62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000" dirty="0"/>
                            <a:t>21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smtClean="0">
                                        <a:latin typeface="Cambria Math"/>
                                      </a:rPr>
                                      <m:t>Δ</m:t>
                                    </m:r>
                                  </m:e>
                                  <m:sup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38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000" dirty="0"/>
                            <a:t>12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000" b="1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0" smtClean="0">
                                        <a:solidFill>
                                          <a:schemeClr val="accent2"/>
                                        </a:solidFill>
                                        <a:latin typeface="Cambria Math"/>
                                      </a:rPr>
                                      <m:t>𝚲</m:t>
                                    </m:r>
                                  </m:e>
                                  <m:sup>
                                    <m:r>
                                      <a:rPr lang="en-US" sz="2000" b="1" i="1">
                                        <a:solidFill>
                                          <a:schemeClr val="accent2"/>
                                        </a:solidFill>
                                        <a:latin typeface="Cambria Math"/>
                                      </a:rPr>
                                      <m:t>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000" dirty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1" dirty="0">
                              <a:solidFill>
                                <a:schemeClr val="accent2"/>
                              </a:solidFill>
                            </a:rPr>
                            <a:t>71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000" b="1" dirty="0">
                              <a:solidFill>
                                <a:schemeClr val="accent2"/>
                              </a:solidFill>
                            </a:rPr>
                            <a:t>14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000" b="1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0" smtClean="0">
                                        <a:solidFill>
                                          <a:schemeClr val="accent2"/>
                                        </a:solidFill>
                                        <a:latin typeface="Cambria Math"/>
                                      </a:rPr>
                                      <m:t>𝚺</m:t>
                                    </m:r>
                                  </m:e>
                                  <m:sup>
                                    <m:r>
                                      <a:rPr lang="en-US" sz="2000" b="1" i="1">
                                        <a:solidFill>
                                          <a:schemeClr val="accent2"/>
                                        </a:solidFill>
                                        <a:latin typeface="Cambria Math"/>
                                      </a:rPr>
                                      <m:t>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000" dirty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1" dirty="0">
                              <a:solidFill>
                                <a:schemeClr val="accent2"/>
                              </a:solidFill>
                            </a:rPr>
                            <a:t>66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000" b="1" dirty="0">
                              <a:solidFill>
                                <a:schemeClr val="accent2"/>
                              </a:solidFill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71214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000" b="1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0" smtClean="0">
                                        <a:solidFill>
                                          <a:schemeClr val="accent2"/>
                                        </a:solidFill>
                                        <a:latin typeface="Cambria Math"/>
                                      </a:rPr>
                                      <m:t>𝚵</m:t>
                                    </m:r>
                                  </m:e>
                                  <m:sup>
                                    <m:r>
                                      <a:rPr lang="en-US" sz="2000" b="1" i="1">
                                        <a:solidFill>
                                          <a:schemeClr val="accent2"/>
                                        </a:solidFill>
                                        <a:latin typeface="Cambria Math"/>
                                      </a:rPr>
                                      <m:t>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000" dirty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1" dirty="0">
                              <a:solidFill>
                                <a:schemeClr val="accent2"/>
                              </a:solidFill>
                            </a:rPr>
                            <a:t>73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000" b="1" dirty="0">
                              <a:solidFill>
                                <a:schemeClr val="accent2"/>
                              </a:solidFill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000" b="1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0" smtClean="0">
                                        <a:solidFill>
                                          <a:schemeClr val="accent2"/>
                                        </a:solidFill>
                                        <a:latin typeface="Cambria Math"/>
                                      </a:rPr>
                                      <m:t>𝛀</m:t>
                                    </m:r>
                                  </m:e>
                                  <m:sup>
                                    <m:r>
                                      <a:rPr lang="en-US" sz="2000" b="1" i="1">
                                        <a:solidFill>
                                          <a:schemeClr val="accent2"/>
                                        </a:solidFill>
                                        <a:latin typeface="Cambria Math"/>
                                      </a:rPr>
                                      <m:t>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000" dirty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1" dirty="0">
                              <a:solidFill>
                                <a:schemeClr val="accent2"/>
                              </a:solidFill>
                            </a:rPr>
                            <a:t>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000" b="1" dirty="0">
                              <a:solidFill>
                                <a:schemeClr val="accent2"/>
                              </a:solidFill>
                            </a:rPr>
                            <a:t>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Таблица 7">
                <a:extLst>
                  <a:ext uri="{FF2B5EF4-FFF2-40B4-BE49-F238E27FC236}">
                    <a16:creationId xmlns:a16="http://schemas.microsoft.com/office/drawing/2014/main" id="{E6A7C709-04AF-4B7F-A443-EADD45AD37A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62173203"/>
                  </p:ext>
                </p:extLst>
              </p:nvPr>
            </p:nvGraphicFramePr>
            <p:xfrm>
              <a:off x="1403648" y="3429000"/>
              <a:ext cx="6408711" cy="284865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4915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2332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13623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84252" t="-7692" r="-93176" b="-64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“Observed”,</a:t>
                          </a:r>
                          <a:r>
                            <a:rPr lang="en-US" sz="2000" baseline="0" dirty="0"/>
                            <a:t> PDG</a:t>
                          </a:r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13" t="-107692" r="-230000" b="-54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62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000" dirty="0"/>
                            <a:t>21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13" t="-207692" r="-230000" b="-44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38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000" dirty="0"/>
                            <a:t>12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13" t="-307692" r="-230000" b="-34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1" dirty="0">
                              <a:solidFill>
                                <a:schemeClr val="accent2"/>
                              </a:solidFill>
                            </a:rPr>
                            <a:t>71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000" b="1" dirty="0">
                              <a:solidFill>
                                <a:schemeClr val="accent2"/>
                              </a:solidFill>
                            </a:rPr>
                            <a:t>14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13" t="-407692" r="-230000" b="-24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1" dirty="0">
                              <a:solidFill>
                                <a:schemeClr val="accent2"/>
                              </a:solidFill>
                            </a:rPr>
                            <a:t>66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000" b="1" dirty="0">
                              <a:solidFill>
                                <a:schemeClr val="accent2"/>
                              </a:solidFill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712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13" t="-423077" r="-230000" b="-1064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1" dirty="0">
                              <a:solidFill>
                                <a:schemeClr val="accent2"/>
                              </a:solidFill>
                            </a:rPr>
                            <a:t>73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000" b="1" dirty="0">
                              <a:solidFill>
                                <a:schemeClr val="accent2"/>
                              </a:solidFill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313" t="-627692" r="-230000" b="-2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1" dirty="0">
                              <a:solidFill>
                                <a:schemeClr val="accent2"/>
                              </a:solidFill>
                            </a:rPr>
                            <a:t>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000" b="1" dirty="0">
                              <a:solidFill>
                                <a:schemeClr val="accent2"/>
                              </a:solidFill>
                            </a:rPr>
                            <a:t>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E684A8BA-001A-460C-8075-6EF7EF34E2C2}"/>
              </a:ext>
            </a:extLst>
          </p:cNvPr>
          <p:cNvSpPr txBox="1"/>
          <p:nvPr/>
        </p:nvSpPr>
        <p:spPr>
          <a:xfrm>
            <a:off x="457200" y="6391519"/>
            <a:ext cx="4505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1" dirty="0">
                <a:effectLst/>
                <a:latin typeface="-apple-system"/>
              </a:rPr>
              <a:t>*</a:t>
            </a:r>
            <a:r>
              <a:rPr lang="en-GB" sz="1600" i="1" dirty="0">
                <a:latin typeface="-apple-system"/>
              </a:rPr>
              <a:t>R.G. Edwards et al, </a:t>
            </a:r>
            <a:r>
              <a:rPr lang="en-GB" sz="1600" b="0" i="1" dirty="0" err="1">
                <a:effectLst/>
                <a:latin typeface="-apple-system"/>
              </a:rPr>
              <a:t>Phys.Rev.D</a:t>
            </a:r>
            <a:r>
              <a:rPr lang="en-GB" sz="1600" b="0" i="0" dirty="0">
                <a:effectLst/>
                <a:latin typeface="-apple-system"/>
              </a:rPr>
              <a:t> 87 (2013) 5, 054506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72408155"/>
      </p:ext>
    </p:extLst>
  </p:cSld>
  <p:clrMapOvr>
    <a:masterClrMapping/>
  </p:clrMapOvr>
</p:sld>
</file>

<file path=ppt/theme/theme1.xml><?xml version="1.0" encoding="utf-8"?>
<a:theme xmlns:a="http://schemas.openxmlformats.org/drawingml/2006/main" name="uoy-powerpoint-standardscreen">
  <a:themeElements>
    <a:clrScheme name="University of York Colour Palette">
      <a:dk1>
        <a:srgbClr val="25303B"/>
      </a:dk1>
      <a:lt1>
        <a:srgbClr val="FFFFFF"/>
      </a:lt1>
      <a:dk2>
        <a:srgbClr val="E3E6E5"/>
      </a:dk2>
      <a:lt2>
        <a:srgbClr val="00627D"/>
      </a:lt2>
      <a:accent1>
        <a:srgbClr val="5AB031"/>
      </a:accent1>
      <a:accent2>
        <a:srgbClr val="9067A9"/>
      </a:accent2>
      <a:accent3>
        <a:srgbClr val="E2388C"/>
      </a:accent3>
      <a:accent4>
        <a:srgbClr val="E62A32"/>
      </a:accent4>
      <a:accent5>
        <a:srgbClr val="F18626"/>
      </a:accent5>
      <a:accent6>
        <a:srgbClr val="00ABAA"/>
      </a:accent6>
      <a:hlink>
        <a:srgbClr val="0096D6"/>
      </a:hlink>
      <a:folHlink>
        <a:srgbClr val="E2388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uoy-powerpoint-standardscreen</Template>
  <TotalTime>0</TotalTime>
  <Words>910</Words>
  <Application>Microsoft Office PowerPoint</Application>
  <PresentationFormat>On-screen Show (4:3)</PresentationFormat>
  <Paragraphs>312</Paragraphs>
  <Slides>31</Slides>
  <Notes>25</Notes>
  <HiddenSlides>1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-apple-system</vt:lpstr>
      <vt:lpstr>Arial</vt:lpstr>
      <vt:lpstr>Calibri</vt:lpstr>
      <vt:lpstr>Calibri Light</vt:lpstr>
      <vt:lpstr>Cambria</vt:lpstr>
      <vt:lpstr>Cambria Math</vt:lpstr>
      <vt:lpstr>Lucida Grande</vt:lpstr>
      <vt:lpstr>Times New Roman</vt:lpstr>
      <vt:lpstr>Wingdings</vt:lpstr>
      <vt:lpstr>uoy-powerpoint-standardscreen</vt:lpstr>
      <vt:lpstr>The K_LongExperiment in Hall D at Jefferson Lab</vt:lpstr>
      <vt:lpstr>Outlook</vt:lpstr>
      <vt:lpstr>KLF</vt:lpstr>
      <vt:lpstr>PowerPoint Presentation</vt:lpstr>
      <vt:lpstr>KLF</vt:lpstr>
      <vt:lpstr>KLF</vt:lpstr>
      <vt:lpstr>Compact photon source</vt:lpstr>
      <vt:lpstr>Hyperons</vt:lpstr>
      <vt:lpstr>Hyperons </vt:lpstr>
      <vt:lpstr>Theory limitations </vt:lpstr>
      <vt:lpstr>Strange beams?</vt:lpstr>
      <vt:lpstr>Strange beams?</vt:lpstr>
      <vt:lpstr>Sigma factory</vt:lpstr>
      <vt:lpstr>New findings: πΛ/πΣ </vt:lpstr>
      <vt:lpstr>New findings: πΛ/πΣ </vt:lpstr>
      <vt:lpstr>Expected results</vt:lpstr>
      <vt:lpstr>Excited Λ^∗</vt:lpstr>
      <vt:lpstr>Excited Ξ^∗ in associated production</vt:lpstr>
      <vt:lpstr>Excited Ω^∗ in associated production</vt:lpstr>
      <vt:lpstr>Why Strangeness?</vt:lpstr>
      <vt:lpstr>Molecules and cusps</vt:lpstr>
      <vt:lpstr>Strangeness is a key</vt:lpstr>
      <vt:lpstr>Strangeness is a key</vt:lpstr>
      <vt:lpstr>KLF spectroscopy</vt:lpstr>
      <vt:lpstr>Hyperon-nucleon Scattering</vt:lpstr>
      <vt:lpstr>Statistics</vt:lpstr>
      <vt:lpstr>Neutron beam</vt:lpstr>
      <vt:lpstr>Hypernuclei</vt:lpstr>
      <vt:lpstr>Possible improvements</vt:lpstr>
      <vt:lpstr>NSTAR2024  York UK  June 17-21st 2024</vt:lpstr>
      <vt:lpstr>York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2019-08-29T10:32:26Z</dcterms:created>
  <dcterms:modified xsi:type="dcterms:W3CDTF">2024-04-03T00:25:50Z</dcterms:modified>
</cp:coreProperties>
</file>