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65" r:id="rId2"/>
    <p:sldId id="322" r:id="rId3"/>
    <p:sldId id="323" r:id="rId4"/>
    <p:sldId id="401" r:id="rId5"/>
    <p:sldId id="417" r:id="rId6"/>
    <p:sldId id="266" r:id="rId7"/>
    <p:sldId id="256" r:id="rId8"/>
    <p:sldId id="258" r:id="rId9"/>
    <p:sldId id="259" r:id="rId10"/>
    <p:sldId id="262" r:id="rId11"/>
    <p:sldId id="260" r:id="rId12"/>
    <p:sldId id="263" r:id="rId13"/>
    <p:sldId id="264" r:id="rId14"/>
    <p:sldId id="418" r:id="rId15"/>
    <p:sldId id="41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A3C031-07CE-154F-9085-90CA87F356C9}" v="62" dt="2024-12-08T20:48:42.5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94"/>
  </p:normalViewPr>
  <p:slideViewPr>
    <p:cSldViewPr snapToGrid="0">
      <p:cViewPr varScale="1">
        <p:scale>
          <a:sx n="121" d="100"/>
          <a:sy n="121" d="100"/>
        </p:scale>
        <p:origin x="440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gla-my.sharepoint.com/personal/richard_bates_glasgow_ac_uk/Documents/Documents/Glasgow_Lab/Me/SolarPanels_new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aseline="0"/>
              <a:t>Total kWh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gas!$C$95</c:f>
              <c:strCache>
                <c:ptCount val="1"/>
                <c:pt idx="0">
                  <c:v>2021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gas!$C$96:$C$107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gas!$D$96:$D$107</c:f>
              <c:numCache>
                <c:formatCode>General</c:formatCode>
                <c:ptCount val="12"/>
                <c:pt idx="3">
                  <c:v>2389</c:v>
                </c:pt>
                <c:pt idx="4">
                  <c:v>2078</c:v>
                </c:pt>
                <c:pt idx="5">
                  <c:v>794</c:v>
                </c:pt>
                <c:pt idx="6">
                  <c:v>774</c:v>
                </c:pt>
                <c:pt idx="7">
                  <c:v>1167</c:v>
                </c:pt>
                <c:pt idx="8">
                  <c:v>1251</c:v>
                </c:pt>
                <c:pt idx="9">
                  <c:v>1861</c:v>
                </c:pt>
                <c:pt idx="10">
                  <c:v>2233</c:v>
                </c:pt>
                <c:pt idx="11">
                  <c:v>2690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75E-7544-B0E8-69699B8AAE5B}"/>
            </c:ext>
          </c:extLst>
        </c:ser>
        <c:ser>
          <c:idx val="1"/>
          <c:order val="1"/>
          <c:tx>
            <c:strRef>
              <c:f>gas!$E$95</c:f>
              <c:strCache>
                <c:ptCount val="1"/>
                <c:pt idx="0">
                  <c:v>2022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gas!$C$96:$C$107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gas!$F$96:$F$107</c:f>
              <c:numCache>
                <c:formatCode>General</c:formatCode>
                <c:ptCount val="12"/>
                <c:pt idx="0">
                  <c:v>2639</c:v>
                </c:pt>
                <c:pt idx="1">
                  <c:v>2190</c:v>
                </c:pt>
                <c:pt idx="2">
                  <c:v>2032</c:v>
                </c:pt>
                <c:pt idx="3">
                  <c:v>1283</c:v>
                </c:pt>
                <c:pt idx="4">
                  <c:v>1143</c:v>
                </c:pt>
                <c:pt idx="5">
                  <c:v>705</c:v>
                </c:pt>
                <c:pt idx="6">
                  <c:v>351</c:v>
                </c:pt>
                <c:pt idx="7">
                  <c:v>439</c:v>
                </c:pt>
                <c:pt idx="8">
                  <c:v>580</c:v>
                </c:pt>
                <c:pt idx="9">
                  <c:v>1210</c:v>
                </c:pt>
                <c:pt idx="10">
                  <c:v>1732</c:v>
                </c:pt>
                <c:pt idx="11">
                  <c:v>2286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75E-7544-B0E8-69699B8AAE5B}"/>
            </c:ext>
          </c:extLst>
        </c:ser>
        <c:ser>
          <c:idx val="2"/>
          <c:order val="2"/>
          <c:tx>
            <c:strRef>
              <c:f>gas!$G$95</c:f>
              <c:strCache>
                <c:ptCount val="1"/>
                <c:pt idx="0">
                  <c:v>2023</c:v>
                </c:pt>
              </c:strCache>
            </c:strRef>
          </c:tx>
          <c:spPr>
            <a:ln w="254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gas!$C$96:$C$107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gas!$H$96:$H$107</c:f>
              <c:numCache>
                <c:formatCode>General</c:formatCode>
                <c:ptCount val="12"/>
                <c:pt idx="0">
                  <c:v>2172</c:v>
                </c:pt>
                <c:pt idx="1">
                  <c:v>1737</c:v>
                </c:pt>
                <c:pt idx="2">
                  <c:v>1957</c:v>
                </c:pt>
                <c:pt idx="3">
                  <c:v>1411</c:v>
                </c:pt>
                <c:pt idx="4">
                  <c:v>899</c:v>
                </c:pt>
                <c:pt idx="5">
                  <c:v>239.2</c:v>
                </c:pt>
                <c:pt idx="6">
                  <c:v>174</c:v>
                </c:pt>
                <c:pt idx="7">
                  <c:v>268</c:v>
                </c:pt>
                <c:pt idx="8">
                  <c:v>350</c:v>
                </c:pt>
                <c:pt idx="9">
                  <c:v>501</c:v>
                </c:pt>
                <c:pt idx="10">
                  <c:v>699</c:v>
                </c:pt>
                <c:pt idx="11">
                  <c:v>877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75E-7544-B0E8-69699B8AAE5B}"/>
            </c:ext>
          </c:extLst>
        </c:ser>
        <c:ser>
          <c:idx val="3"/>
          <c:order val="3"/>
          <c:tx>
            <c:strRef>
              <c:f>gas!$I$95</c:f>
              <c:strCache>
                <c:ptCount val="1"/>
                <c:pt idx="0">
                  <c:v>2024</c:v>
                </c:pt>
              </c:strCache>
            </c:strRef>
          </c:tx>
          <c:spPr>
            <a:ln w="254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gas!$C$96:$C$107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gas!$J$96:$J$107</c:f>
              <c:numCache>
                <c:formatCode>General</c:formatCode>
                <c:ptCount val="12"/>
                <c:pt idx="0">
                  <c:v>858</c:v>
                </c:pt>
                <c:pt idx="1">
                  <c:v>700</c:v>
                </c:pt>
                <c:pt idx="2">
                  <c:v>692</c:v>
                </c:pt>
                <c:pt idx="3">
                  <c:v>626</c:v>
                </c:pt>
                <c:pt idx="4">
                  <c:v>420</c:v>
                </c:pt>
                <c:pt idx="5">
                  <c:v>302</c:v>
                </c:pt>
                <c:pt idx="6">
                  <c:v>232</c:v>
                </c:pt>
                <c:pt idx="7">
                  <c:v>333</c:v>
                </c:pt>
                <c:pt idx="8">
                  <c:v>398</c:v>
                </c:pt>
                <c:pt idx="9">
                  <c:v>517</c:v>
                </c:pt>
                <c:pt idx="10">
                  <c:v>822</c:v>
                </c:pt>
                <c:pt idx="11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E75E-7544-B0E8-69699B8AAE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3037999"/>
        <c:axId val="503039727"/>
      </c:lineChart>
      <c:catAx>
        <c:axId val="50303799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039727"/>
        <c:crosses val="autoZero"/>
        <c:auto val="1"/>
        <c:lblAlgn val="ctr"/>
        <c:lblOffset val="100"/>
        <c:noMultiLvlLbl val="1"/>
      </c:catAx>
      <c:valAx>
        <c:axId val="5030397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0379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3234AF-7F62-4D45-8337-1AFEB4B6D279}" type="datetimeFigureOut">
              <a:rPr lang="en-US" smtClean="0"/>
              <a:t>12/7/24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99E33-09EF-2948-AC40-F5A9B7E0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403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Domestic includes hearting, cooking, other electricity, waste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99E33-09EF-2948-AC40-F5A9B7E09CA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79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99E33-09EF-2948-AC40-F5A9B7E09CA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380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E765E-3ADE-5F05-190F-04C7F064E4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ED1F13-9F0B-FAF2-20B7-FF5ADE3AEB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F1A2FB-D3ED-9216-018D-A11854AF9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B346-C472-3F4D-81C6-9485C7872ADC}" type="datetimeFigureOut">
              <a:rPr lang="en-US" smtClean="0"/>
              <a:t>12/7/24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76C4B-F019-C8C4-46D6-ED0C5147F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024F5-5BFD-D123-6DEA-01927B8D0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D7461-6E3A-604B-94DC-562EB2D99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317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ACFF9-576E-BDB2-99E4-808BD3316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D3CD64-B242-F39E-E3E0-3AF98E8203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8D8536-1F53-1FA1-1A2E-EA08C4BDD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B346-C472-3F4D-81C6-9485C7872ADC}" type="datetimeFigureOut">
              <a:rPr lang="en-US" smtClean="0"/>
              <a:t>12/7/24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2EF08C-4305-96C6-F01E-C50C2B5E8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E16C57-E718-140A-C94B-DF55A722F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D7461-6E3A-604B-94DC-562EB2D99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045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EE1AE4-037D-92EC-CF6C-350DEA315C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F2A39C-3EFC-153C-D727-480A15945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830F4-142C-B333-CA62-561687A30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B346-C472-3F4D-81C6-9485C7872ADC}" type="datetimeFigureOut">
              <a:rPr lang="en-US" smtClean="0"/>
              <a:t>12/7/24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DA352-BF14-402A-2359-4C2FD8878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58A08-49D7-842B-9D2E-EAF3CE0C2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D7461-6E3A-604B-94DC-562EB2D99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69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09754-A16B-16FC-4B1F-8EA576B2E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A6E78-C84B-352E-01DE-1C299A5BF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567FA-3B5E-D8EC-6A2E-97FDAE161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B346-C472-3F4D-81C6-9485C7872ADC}" type="datetimeFigureOut">
              <a:rPr lang="en-US" smtClean="0"/>
              <a:t>12/7/24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337C84-3590-3FCE-7E09-0F5656472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24E53-F0C9-1FAA-C4CC-B341D4333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D7461-6E3A-604B-94DC-562EB2D99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299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83BB3-5787-4355-09DD-F651B7EF6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D0A194-5FB1-FBF9-E67E-1C129F64F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1E229-FB37-96E8-28F6-B6FFEE68C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B346-C472-3F4D-81C6-9485C7872ADC}" type="datetimeFigureOut">
              <a:rPr lang="en-US" smtClean="0"/>
              <a:t>12/7/24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97C2E8-6735-B1C3-618F-48ED12A5F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D7392F-1241-0621-F6A4-EF68A2A8E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D7461-6E3A-604B-94DC-562EB2D99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565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E0349-E657-8ACD-04DE-3E50ABA1D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FB68D-2175-BC69-5D14-B1A9A8E0C2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EF107E-8F63-6345-C12D-061EA15B3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2D09F3-9795-501A-0566-AC8016300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B346-C472-3F4D-81C6-9485C7872ADC}" type="datetimeFigureOut">
              <a:rPr lang="en-US" smtClean="0"/>
              <a:t>12/7/24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F881F4-90FD-573C-7EC8-8BCAD1889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B3B2D7-0229-4A6D-D565-6245763EB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D7461-6E3A-604B-94DC-562EB2D99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100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9A176-3955-C1D6-46F6-3B75397C7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EEAC61-3A55-4566-03F4-F6298D4F8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29DC55-A783-892A-D686-96CCDD418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65A0D3-1E95-19FA-7760-6351BC2691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E1C63E-02AF-44B8-1BDC-4507F4B1A3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DCBC9B-1441-4C82-65B6-91F78426C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B346-C472-3F4D-81C6-9485C7872ADC}" type="datetimeFigureOut">
              <a:rPr lang="en-US" smtClean="0"/>
              <a:t>12/7/24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69AB6F-9A70-63E3-A6D9-8ACE6B33D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24D9BA-7EC1-DA4C-FE81-591383D47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D7461-6E3A-604B-94DC-562EB2D99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37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187C4-BD18-BA38-EBC1-C67528EE4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C17F5E-8099-810D-E3AF-3D30E3480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B346-C472-3F4D-81C6-9485C7872ADC}" type="datetimeFigureOut">
              <a:rPr lang="en-US" smtClean="0"/>
              <a:t>12/7/24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1C4E96-339D-5BD6-3C81-121A34E55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8660D8-FFBF-E335-CF1B-D8541C772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D7461-6E3A-604B-94DC-562EB2D99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96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8AE639-2139-CF7D-14F8-CAC188587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B346-C472-3F4D-81C6-9485C7872ADC}" type="datetimeFigureOut">
              <a:rPr lang="en-US" smtClean="0"/>
              <a:t>12/7/24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E1860B-CB16-73FC-ECE0-980EDA414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A2C000-6E66-4257-5CF7-6036ED29C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D7461-6E3A-604B-94DC-562EB2D99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1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B260D-2F78-C97F-BAAC-F982F21B5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3AA37-AD2A-8F1C-1822-72C1808DB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5C232B-FA1B-5D18-742E-EFCA5BE140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A436C7-AFB0-497F-4381-5790C7642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B346-C472-3F4D-81C6-9485C7872ADC}" type="datetimeFigureOut">
              <a:rPr lang="en-US" smtClean="0"/>
              <a:t>12/7/24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06D2FA-5F00-79A3-730A-03CD2BA62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C6EB42-7324-580E-5342-ED028FC96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D7461-6E3A-604B-94DC-562EB2D99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119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CD993-2283-CAAE-4CA5-624181F9E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3D3CF5-C65A-74B4-ABD5-21EA3FFA89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F77767-8FB6-BAB3-226B-F2A6341828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F3DE75-D9A6-9E38-36FE-A2B2B3642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B346-C472-3F4D-81C6-9485C7872ADC}" type="datetimeFigureOut">
              <a:rPr lang="en-US" smtClean="0"/>
              <a:t>12/7/24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92A0CD-7CA3-8DBE-C7A1-2181E1E2D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16FA17-08E4-5C53-AF3A-219EAFEE7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D7461-6E3A-604B-94DC-562EB2D99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56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FB40DE-CA9D-6E9E-F765-C224620AA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4CF4F-74BE-BA78-030B-06CD9127D4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1BAE67-E024-6349-99F1-33D3EE439D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1AB346-C472-3F4D-81C6-9485C7872ADC}" type="datetimeFigureOut">
              <a:rPr lang="en-US" smtClean="0"/>
              <a:t>12/7/24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16BA1-6813-5990-5270-896E965738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77F3D-8071-0E07-D421-C3DEB6183D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9D7461-6E3A-604B-94DC-562EB2D99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745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a.gov/energy/greenhouse-gas-equivalencies-calculator" TargetMode="External"/><Relationship Id="rId2" Type="http://schemas.openxmlformats.org/officeDocument/2006/relationships/hyperlink" Target="https://www.carbonbrief.org/analysis-uk-electricity-from-fossil-fuels-drops-to-lowest-level-since-1957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ucl.ac.uk/news/2022/aug/opinion-which-diet-will-help-save-our-planet-climatarian-flexitarian-vegetarian-or-vegan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ntreforcities.org/reader/net-zero-decarbonising-the-city/why-cities-will-need-to-play-a-central-role-in-the-net-zero-agend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C62E0A-194E-7562-C32A-4A6B2956E2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0407" y="743447"/>
            <a:ext cx="4520045" cy="3692028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8000" dirty="0">
                <a:latin typeface="Algerian" panose="020F0502020204030204" pitchFamily="34" charset="0"/>
                <a:cs typeface="Algerian" panose="020F0502020204030204" pitchFamily="34" charset="0"/>
              </a:rPr>
              <a:t>Choices</a:t>
            </a:r>
          </a:p>
        </p:txBody>
      </p:sp>
      <p:pic>
        <p:nvPicPr>
          <p:cNvPr id="5" name="Picture 4" descr="A cartoon of a person walking on a path with signs&#10;&#10;Description automatically generated">
            <a:extLst>
              <a:ext uri="{FF2B5EF4-FFF2-40B4-BE49-F238E27FC236}">
                <a16:creationId xmlns:a16="http://schemas.microsoft.com/office/drawing/2014/main" id="{898F2631-3622-DDBF-D7D4-93E03890FAC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1" b="1928"/>
          <a:stretch/>
        </p:blipFill>
        <p:spPr>
          <a:xfrm>
            <a:off x="20" y="10"/>
            <a:ext cx="699288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33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5052BB-0CC2-5E52-E451-A6AF67011D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CFE55B3F-4634-4A41-B146-E6251581E8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01648"/>
          </a:xfrm>
          <a:prstGeom prst="rect">
            <a:avLst/>
          </a:prstGeom>
          <a:solidFill>
            <a:srgbClr val="646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hand touching a piece of wood&#10;&#10;Description automatically generated">
            <a:extLst>
              <a:ext uri="{FF2B5EF4-FFF2-40B4-BE49-F238E27FC236}">
                <a16:creationId xmlns:a16="http://schemas.microsoft.com/office/drawing/2014/main" id="{9183132F-0BD1-2E53-EC1C-945C89078B3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45" r="-1" b="1945"/>
          <a:stretch/>
        </p:blipFill>
        <p:spPr>
          <a:xfrm rot="5400000">
            <a:off x="-1282062" y="1920239"/>
            <a:ext cx="5581644" cy="3017520"/>
          </a:xfrm>
          <a:prstGeom prst="rect">
            <a:avLst/>
          </a:prstGeom>
        </p:spPr>
      </p:pic>
      <p:pic>
        <p:nvPicPr>
          <p:cNvPr id="3" name="Picture 2" descr="A stack of wood panels in a room&#10;&#10;Description automatically generated">
            <a:extLst>
              <a:ext uri="{FF2B5EF4-FFF2-40B4-BE49-F238E27FC236}">
                <a16:creationId xmlns:a16="http://schemas.microsoft.com/office/drawing/2014/main" id="{8DFD36FC-A7C2-D1E8-CC77-461E595225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150" r="9900" b="-1"/>
          <a:stretch/>
        </p:blipFill>
        <p:spPr>
          <a:xfrm>
            <a:off x="3171272" y="638179"/>
            <a:ext cx="5849456" cy="5581644"/>
          </a:xfrm>
          <a:prstGeom prst="rect">
            <a:avLst/>
          </a:prstGeom>
        </p:spPr>
      </p:pic>
      <p:pic>
        <p:nvPicPr>
          <p:cNvPr id="16" name="Picture 15" descr="A stack of white boards&#10;&#10;Description automatically generated">
            <a:extLst>
              <a:ext uri="{FF2B5EF4-FFF2-40B4-BE49-F238E27FC236}">
                <a16:creationId xmlns:a16="http://schemas.microsoft.com/office/drawing/2014/main" id="{0F482715-46E6-CC23-2C00-92091FD3CF7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-1" b="3890"/>
          <a:stretch/>
        </p:blipFill>
        <p:spPr>
          <a:xfrm rot="5400000">
            <a:off x="7892418" y="1920240"/>
            <a:ext cx="5581644" cy="301752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5CD271E5-55BF-4266-A3A7-CFCC30518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56352"/>
            <a:ext cx="12192000" cy="501648"/>
          </a:xfrm>
          <a:prstGeom prst="rect">
            <a:avLst/>
          </a:prstGeom>
          <a:solidFill>
            <a:srgbClr val="646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161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floor with a tile floor&#10;&#10;Description automatically generated with medium confidence">
            <a:extLst>
              <a:ext uri="{FF2B5EF4-FFF2-40B4-BE49-F238E27FC236}">
                <a16:creationId xmlns:a16="http://schemas.microsoft.com/office/drawing/2014/main" id="{35BE18F8-B27D-23A6-670B-AA9E1E88F8C3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rcRect l="6699" r="25906" b="1"/>
          <a:stretch/>
        </p:blipFill>
        <p:spPr>
          <a:xfrm>
            <a:off x="194948" y="173518"/>
            <a:ext cx="7803277" cy="6512761"/>
          </a:xfrm>
          <a:prstGeom prst="rect">
            <a:avLst/>
          </a:prstGeom>
        </p:spPr>
      </p:pic>
      <p:pic>
        <p:nvPicPr>
          <p:cNvPr id="11" name="Picture 10" descr="A person standing in a room with a wood floor&#10;&#10;Description automatically generated">
            <a:extLst>
              <a:ext uri="{FF2B5EF4-FFF2-40B4-BE49-F238E27FC236}">
                <a16:creationId xmlns:a16="http://schemas.microsoft.com/office/drawing/2014/main" id="{6BEFC76A-DB52-689C-5016-D6D8D6B00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4148" y="172619"/>
            <a:ext cx="3700404" cy="651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197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4BF5149F-10A8-BE45-68FA-56E5BCE90F24}"/>
              </a:ext>
              <a:ext uri="{147F2762-F138-4A5C-976F-8EAC2B608ADB}">
                <a16:predDERef xmlns:a16="http://schemas.microsoft.com/office/drawing/2014/main" pred="{D6F08613-BAEA-4660-A81C-09C310D3E25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7872615"/>
              </p:ext>
            </p:extLst>
          </p:nvPr>
        </p:nvGraphicFramePr>
        <p:xfrm>
          <a:off x="643467" y="643467"/>
          <a:ext cx="10905066" cy="5571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65007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2E592B1-D98E-34A9-AD4A-0F38799197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240057"/>
              </p:ext>
            </p:extLst>
          </p:nvPr>
        </p:nvGraphicFramePr>
        <p:xfrm>
          <a:off x="3225800" y="1996219"/>
          <a:ext cx="8128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68988002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95860875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52968756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907767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Consumed Energy (kWh)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Delivered Energy (kWh)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934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5354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774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12261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4094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975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644211"/>
                  </a:ext>
                </a:extLst>
              </a:tr>
            </a:tbl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FF8FE4-0ED0-13BC-4C18-313169EC2C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2759" y="4217651"/>
            <a:ext cx="5757041" cy="91139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14,000 kWh gas = 490 </a:t>
            </a:r>
            <a:r>
              <a:rPr lang="en-US" dirty="0" err="1"/>
              <a:t>Therms</a:t>
            </a:r>
            <a:r>
              <a:rPr lang="en-US" dirty="0"/>
              <a:t> of natural gas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  2600 kg CO</a:t>
            </a:r>
            <a:r>
              <a:rPr lang="en-US" baseline="-25000" dirty="0"/>
              <a:t>2</a:t>
            </a:r>
            <a:endParaRPr lang="en-US" sz="1900" dirty="0"/>
          </a:p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0BDAE82-64C1-C710-A38C-A04F58E759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4217651"/>
            <a:ext cx="5757040" cy="195931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 additional electricity generates 500 kg CO</a:t>
            </a:r>
            <a:r>
              <a:rPr lang="en-US" baseline="-25000" dirty="0"/>
              <a:t>2</a:t>
            </a:r>
            <a:r>
              <a:rPr lang="en-US" baseline="30000" dirty="0"/>
              <a:t>1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 2100 kg CO2 saving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D9A8257-3725-0D4A-8412-54ED5ABD0A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122257"/>
              </p:ext>
            </p:extLst>
          </p:nvPr>
        </p:nvGraphicFramePr>
        <p:xfrm>
          <a:off x="468244" y="414866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58553055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52868029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6224372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7011176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Gas (kWh)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Electricity (kWh)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(kWh)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079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2021-22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3900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7083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2022-23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23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2023-24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12691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F64D5F0-AEBE-CB15-9E39-F3C6A938AC69}"/>
              </a:ext>
            </a:extLst>
          </p:cNvPr>
          <p:cNvSpPr txBox="1"/>
          <p:nvPr/>
        </p:nvSpPr>
        <p:spPr>
          <a:xfrm>
            <a:off x="136635" y="4873448"/>
            <a:ext cx="1330024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 Saving equivalent to</a:t>
            </a:r>
            <a:endParaRPr lang="en-US" baseline="30000" dirty="0"/>
          </a:p>
          <a:p>
            <a:pPr lvl="1"/>
            <a:r>
              <a:rPr lang="en-US" dirty="0"/>
              <a:t>5,400 miles of car driving</a:t>
            </a:r>
            <a:r>
              <a:rPr lang="en-US" baseline="30000" dirty="0"/>
              <a:t>2</a:t>
            </a:r>
          </a:p>
          <a:p>
            <a:pPr lvl="1"/>
            <a:r>
              <a:rPr lang="en-US" dirty="0"/>
              <a:t>1.4 people going vegan</a:t>
            </a:r>
            <a:r>
              <a:rPr lang="en-US" baseline="30000" dirty="0"/>
              <a:t>3</a:t>
            </a:r>
          </a:p>
          <a:p>
            <a:pPr lvl="1"/>
            <a:r>
              <a:rPr lang="en-US" dirty="0"/>
              <a:t>35 tree saplings growing for 10 years</a:t>
            </a:r>
            <a:r>
              <a:rPr lang="en-US" baseline="30000" dirty="0"/>
              <a:t>2</a:t>
            </a:r>
            <a:endParaRPr lang="en-US" sz="1800" dirty="0">
              <a:hlinkClick r:id="rId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hlinkClick r:id="rId2"/>
              </a:rPr>
              <a:t>https://www.carbonbrief.org/analysis-uk-electricity-from-fossil-fuels-drops-to-lowest-level-since-1957</a:t>
            </a:r>
            <a:endParaRPr lang="en-US" sz="1800" dirty="0"/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hlinkClick r:id="rId3"/>
              </a:rPr>
              <a:t>https://www.epa.gov/energy/greenhouse-gas-equivalencies-calculator</a:t>
            </a:r>
            <a:endParaRPr lang="en-US" sz="1800" dirty="0"/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hlinkClick r:id="rId4"/>
              </a:rPr>
              <a:t>https://www.ucl.ac.uk/news/2022/aug/opinion-which-diet-will-help-save-our-planet-climatarian-flexitarian-vegetarian-or-vegan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38834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F1AA43A-AF28-5216-B6B4-E8CBCA3DF9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FCF6A4D-0E10-6A9E-C90D-A48F4F3549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778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3104FAD-1D7C-5801-3003-4ABA7C782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004" y="0"/>
            <a:ext cx="83772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60DFE2-4DC3-9384-65FE-D32571DFD7AF}"/>
              </a:ext>
            </a:extLst>
          </p:cNvPr>
          <p:cNvSpPr txBox="1"/>
          <p:nvPr/>
        </p:nvSpPr>
        <p:spPr>
          <a:xfrm>
            <a:off x="4155002" y="6137674"/>
            <a:ext cx="61174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climateactiontracker.org</a:t>
            </a:r>
            <a:r>
              <a:rPr lang="en-US" dirty="0"/>
              <a:t>/global/cat-thermometer/</a:t>
            </a:r>
          </a:p>
        </p:txBody>
      </p:sp>
    </p:spTree>
    <p:extLst>
      <p:ext uri="{BB962C8B-B14F-4D97-AF65-F5344CB8AC3E}">
        <p14:creationId xmlns:p14="http://schemas.microsoft.com/office/powerpoint/2010/main" val="3770172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17C3A71-BD3B-11E9-E4D2-6DD53C3AE2E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236604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0E336C4-51F8-2939-4AA8-5E7262AFC62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3619"/>
            <a:ext cx="12107918" cy="672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08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B9BB9A47-ABDB-47B6-1D04-4F074DD2080C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69"/>
            <a:ext cx="12192000" cy="6851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422EB1F-B9D8-0C2A-79EC-4151E577E5AD}"/>
              </a:ext>
            </a:extLst>
          </p:cNvPr>
          <p:cNvSpPr txBox="1"/>
          <p:nvPr/>
        </p:nvSpPr>
        <p:spPr>
          <a:xfrm>
            <a:off x="1524000" y="112112"/>
            <a:ext cx="10186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hlinkClick r:id=""/>
              </a:rPr>
              <a:t>https://climate.nasa.gov/climate_resources/24/graphic-the-relentless-rise-of-carbon-dioxide/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403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EA150A7-1B71-7DEC-DE4A-C11478F5C12F}"/>
              </a:ext>
            </a:extLst>
          </p:cNvPr>
          <p:cNvSpPr txBox="1"/>
          <p:nvPr/>
        </p:nvSpPr>
        <p:spPr>
          <a:xfrm>
            <a:off x="0" y="6488668"/>
            <a:ext cx="62614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climateactiontracker.org</a:t>
            </a:r>
            <a:r>
              <a:rPr lang="en-US" dirty="0"/>
              <a:t>/global/cat-emissions-gaps/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D32CF551-9A64-928F-128B-045175CC3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12192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ED8ECB9-7617-B070-232B-34CE3EEB15C6}"/>
              </a:ext>
            </a:extLst>
          </p:cNvPr>
          <p:cNvSpPr txBox="1"/>
          <p:nvPr/>
        </p:nvSpPr>
        <p:spPr>
          <a:xfrm>
            <a:off x="4720165" y="5473148"/>
            <a:ext cx="971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FCC-</a:t>
            </a:r>
            <a:r>
              <a:rPr lang="en-US" b="1" dirty="0" err="1">
                <a:solidFill>
                  <a:srgbClr val="FF0000"/>
                </a:solidFill>
              </a:rPr>
              <a:t>ee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78F827-C8D0-5B29-BA0B-CB04BD4775FE}"/>
              </a:ext>
            </a:extLst>
          </p:cNvPr>
          <p:cNvSpPr txBox="1"/>
          <p:nvPr/>
        </p:nvSpPr>
        <p:spPr>
          <a:xfrm>
            <a:off x="6970643" y="5472284"/>
            <a:ext cx="9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FCC-</a:t>
            </a:r>
            <a:r>
              <a:rPr lang="en-US" b="1" dirty="0" err="1">
                <a:solidFill>
                  <a:srgbClr val="FF0000"/>
                </a:solidFill>
              </a:rPr>
              <a:t>hh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60373D5-A5CE-9251-1776-8AF9B4238696}"/>
              </a:ext>
            </a:extLst>
          </p:cNvPr>
          <p:cNvCxnSpPr/>
          <p:nvPr/>
        </p:nvCxnSpPr>
        <p:spPr>
          <a:xfrm flipV="1">
            <a:off x="5115338" y="5776220"/>
            <a:ext cx="0" cy="581366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4A5B94B-F005-E998-97F8-DC497394DD0E}"/>
              </a:ext>
            </a:extLst>
          </p:cNvPr>
          <p:cNvCxnSpPr/>
          <p:nvPr/>
        </p:nvCxnSpPr>
        <p:spPr>
          <a:xfrm flipV="1">
            <a:off x="7335077" y="5806755"/>
            <a:ext cx="0" cy="581366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079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3F7C8D-1FA5-63FE-FE48-C913B0CF4A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434" y="6015861"/>
            <a:ext cx="10912366" cy="689739"/>
          </a:xfrm>
        </p:spPr>
        <p:txBody>
          <a:bodyPr>
            <a:normAutofit fontScale="92500"/>
          </a:bodyPr>
          <a:lstStyle/>
          <a:p>
            <a:r>
              <a:rPr lang="en-US" dirty="0"/>
              <a:t>Heating your home accounts for 18% of the UK greenhouse gas emissions</a:t>
            </a:r>
          </a:p>
          <a:p>
            <a:endParaRPr lang="en-US" dirty="0"/>
          </a:p>
        </p:txBody>
      </p:sp>
      <p:pic>
        <p:nvPicPr>
          <p:cNvPr id="4" name="Picture 3">
            <a:hlinkClick r:id="rId3"/>
            <a:extLst>
              <a:ext uri="{FF2B5EF4-FFF2-40B4-BE49-F238E27FC236}">
                <a16:creationId xmlns:a16="http://schemas.microsoft.com/office/drawing/2014/main" id="{EEC7A307-299C-03BD-3703-5E0644D5F62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6411"/>
          <a:stretch/>
        </p:blipFill>
        <p:spPr>
          <a:xfrm>
            <a:off x="2293426" y="375112"/>
            <a:ext cx="6496879" cy="51737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E096FC-BADA-45DC-6266-4ED420B1403E}"/>
              </a:ext>
            </a:extLst>
          </p:cNvPr>
          <p:cNvSpPr txBox="1"/>
          <p:nvPr/>
        </p:nvSpPr>
        <p:spPr>
          <a:xfrm>
            <a:off x="8445560" y="1416922"/>
            <a:ext cx="339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Reduction until now dominated by removing coal from power generation </a:t>
            </a:r>
          </a:p>
        </p:txBody>
      </p:sp>
    </p:spTree>
    <p:extLst>
      <p:ext uri="{BB962C8B-B14F-4D97-AF65-F5344CB8AC3E}">
        <p14:creationId xmlns:p14="http://schemas.microsoft.com/office/powerpoint/2010/main" val="3268265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ood frame with a tile on it&#10;&#10;Description automatically generated with medium confidence">
            <a:extLst>
              <a:ext uri="{FF2B5EF4-FFF2-40B4-BE49-F238E27FC236}">
                <a16:creationId xmlns:a16="http://schemas.microsoft.com/office/drawing/2014/main" id="{F6087490-F2F6-F821-8119-5289CBAD01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416" r="23415" b="-1"/>
          <a:stretch/>
        </p:blipFill>
        <p:spPr>
          <a:xfrm>
            <a:off x="-6507" y="1183339"/>
            <a:ext cx="4046132" cy="5707537"/>
          </a:xfrm>
          <a:prstGeom prst="rect">
            <a:avLst/>
          </a:prstGeom>
        </p:spPr>
      </p:pic>
      <p:pic>
        <p:nvPicPr>
          <p:cNvPr id="11" name="Picture 10" descr="A hammer and a hammer on a tile floor&#10;&#10;Description automatically generated">
            <a:extLst>
              <a:ext uri="{FF2B5EF4-FFF2-40B4-BE49-F238E27FC236}">
                <a16:creationId xmlns:a16="http://schemas.microsoft.com/office/drawing/2014/main" id="{B4DF6607-6FA7-FDE1-EC55-DFC2B555F62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8311" r="2" b="2006"/>
          <a:stretch/>
        </p:blipFill>
        <p:spPr>
          <a:xfrm>
            <a:off x="4094960" y="10"/>
            <a:ext cx="4029005" cy="5707527"/>
          </a:xfrm>
          <a:prstGeom prst="rect">
            <a:avLst/>
          </a:prstGeom>
        </p:spPr>
      </p:pic>
      <p:pic>
        <p:nvPicPr>
          <p:cNvPr id="7" name="Picture 6" descr="Gloves and hammer on the floor&#10;&#10;Description automatically generated">
            <a:extLst>
              <a:ext uri="{FF2B5EF4-FFF2-40B4-BE49-F238E27FC236}">
                <a16:creationId xmlns:a16="http://schemas.microsoft.com/office/drawing/2014/main" id="{3C38F115-C093-F556-95C3-032ADEA3791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6262" b="1"/>
          <a:stretch/>
        </p:blipFill>
        <p:spPr>
          <a:xfrm>
            <a:off x="8179347" y="1183339"/>
            <a:ext cx="4012654" cy="570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15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4F7B9026-36AD-42E4-B172-8D68F3A33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9" name="Picture 8" descr="A white air conditioner with a black fan&#10;&#10;Description automatically generated">
            <a:extLst>
              <a:ext uri="{FF2B5EF4-FFF2-40B4-BE49-F238E27FC236}">
                <a16:creationId xmlns:a16="http://schemas.microsoft.com/office/drawing/2014/main" id="{8F9862A3-6628-F342-C513-09A315EAC0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396"/>
          <a:stretch/>
        </p:blipFill>
        <p:spPr>
          <a:xfrm rot="5400000">
            <a:off x="6833124" y="1532364"/>
            <a:ext cx="6514565" cy="3793268"/>
          </a:xfrm>
          <a:prstGeom prst="rect">
            <a:avLst/>
          </a:prstGeom>
        </p:spPr>
      </p:pic>
      <p:pic>
        <p:nvPicPr>
          <p:cNvPr id="5" name="Content Placeholder 4" descr="A group of men standing next to a truck&#10;&#10;Description automatically generated">
            <a:extLst>
              <a:ext uri="{FF2B5EF4-FFF2-40B4-BE49-F238E27FC236}">
                <a16:creationId xmlns:a16="http://schemas.microsoft.com/office/drawing/2014/main" id="{AC52C705-A7CD-4071-DEDE-784FE530F02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rcRect l="19801" r="1953" b="-3"/>
          <a:stretch/>
        </p:blipFill>
        <p:spPr>
          <a:xfrm>
            <a:off x="199221" y="171715"/>
            <a:ext cx="3822924" cy="6514565"/>
          </a:xfrm>
          <a:prstGeom prst="rect">
            <a:avLst/>
          </a:prstGeom>
        </p:spPr>
      </p:pic>
      <p:pic>
        <p:nvPicPr>
          <p:cNvPr id="7" name="Picture 6" descr="A white tank with copper pipes&#10;&#10;Description automatically generated">
            <a:extLst>
              <a:ext uri="{FF2B5EF4-FFF2-40B4-BE49-F238E27FC236}">
                <a16:creationId xmlns:a16="http://schemas.microsoft.com/office/drawing/2014/main" id="{78B5F5E3-F88E-9073-195B-40673C638E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542" r="-3" b="-3"/>
          <a:stretch/>
        </p:blipFill>
        <p:spPr>
          <a:xfrm>
            <a:off x="4196496" y="171715"/>
            <a:ext cx="3799007" cy="651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429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4F7B9026-36AD-42E4-B172-8D68F3A33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0" name="Picture 19" descr="A room with wood flooring and windows&#10;&#10;Description automatically generated with medium confidence">
            <a:extLst>
              <a:ext uri="{FF2B5EF4-FFF2-40B4-BE49-F238E27FC236}">
                <a16:creationId xmlns:a16="http://schemas.microsoft.com/office/drawing/2014/main" id="{7EF824C1-CE5F-7FC1-3296-FED51768D0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396"/>
          <a:stretch/>
        </p:blipFill>
        <p:spPr>
          <a:xfrm>
            <a:off x="192528" y="171716"/>
            <a:ext cx="3793268" cy="6514565"/>
          </a:xfrm>
          <a:prstGeom prst="rect">
            <a:avLst/>
          </a:prstGeom>
        </p:spPr>
      </p:pic>
      <p:pic>
        <p:nvPicPr>
          <p:cNvPr id="13" name="Picture 12" descr="A bag on a wood floor&#10;&#10;Description automatically generated">
            <a:extLst>
              <a:ext uri="{FF2B5EF4-FFF2-40B4-BE49-F238E27FC236}">
                <a16:creationId xmlns:a16="http://schemas.microsoft.com/office/drawing/2014/main" id="{C1C1EF87-58A9-AD11-D7F9-E65ECD0AA22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" b="4147"/>
          <a:stretch/>
        </p:blipFill>
        <p:spPr>
          <a:xfrm>
            <a:off x="4184538" y="171716"/>
            <a:ext cx="3822924" cy="6514565"/>
          </a:xfrm>
          <a:prstGeom prst="rect">
            <a:avLst/>
          </a:prstGeom>
        </p:spPr>
      </p:pic>
      <p:pic>
        <p:nvPicPr>
          <p:cNvPr id="18" name="Picture 17" descr="A floor being built in a house&#10;&#10;Description automatically generated with medium confidence">
            <a:extLst>
              <a:ext uri="{FF2B5EF4-FFF2-40B4-BE49-F238E27FC236}">
                <a16:creationId xmlns:a16="http://schemas.microsoft.com/office/drawing/2014/main" id="{24694CA8-2664-FE54-A4FE-4DAF3AA62E1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-3" b="3539"/>
          <a:stretch/>
        </p:blipFill>
        <p:spPr>
          <a:xfrm>
            <a:off x="8188032" y="171716"/>
            <a:ext cx="3799007" cy="651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707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1905</TotalTime>
  <Words>213</Words>
  <Application>Microsoft Macintosh PowerPoint</Application>
  <PresentationFormat>Widescreen</PresentationFormat>
  <Paragraphs>60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Algerian</vt:lpstr>
      <vt:lpstr>Aptos</vt:lpstr>
      <vt:lpstr>Aptos Display</vt:lpstr>
      <vt:lpstr>Arial</vt:lpstr>
      <vt:lpstr>Wingdings</vt:lpstr>
      <vt:lpstr>Office Theme</vt:lpstr>
      <vt:lpstr>Choices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Richard Bates</dc:creator>
  <cp:lastModifiedBy>Richard Bates</cp:lastModifiedBy>
  <cp:revision>1</cp:revision>
  <dcterms:created xsi:type="dcterms:W3CDTF">2024-12-07T13:05:02Z</dcterms:created>
  <dcterms:modified xsi:type="dcterms:W3CDTF">2024-12-08T20:50:18Z</dcterms:modified>
</cp:coreProperties>
</file>