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56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24"/>
  </p:normalViewPr>
  <p:slideViewPr>
    <p:cSldViewPr snapToGrid="0">
      <p:cViewPr>
        <p:scale>
          <a:sx n="70" d="100"/>
          <a:sy n="70" d="100"/>
        </p:scale>
        <p:origin x="1640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15771-CB51-9BEB-2DEA-55C5954D40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8461BE-1EB0-2076-5083-1E8FC2926D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96911-8246-F832-1E28-0ABAEE73A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9DCFA-E98C-4341-BF06-5642FB152228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E4825-3E6F-F669-B998-1BB7974E4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EE909E-EA9C-4E92-81D7-2C31D8675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8EFF-4A82-4F47-B14A-0E1144663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712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4B059-B2A1-DB3D-6860-E7322BB78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511CF7-3EE8-47C2-34EE-8E33579E48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308B15-6B85-7BC6-9712-2D3090529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9DCFA-E98C-4341-BF06-5642FB152228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070B3B-3A38-0C83-F792-88905C410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E7762-4DE7-4F78-5757-538342080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8EFF-4A82-4F47-B14A-0E1144663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738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D579D9-0585-8FB9-8FE2-93CCF59726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BFA52F-5D52-4A07-29BD-9949FE7C4D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E10EC6-14E8-61E2-C83D-0E9F56DB1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9DCFA-E98C-4341-BF06-5642FB152228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9CD9C-E887-9592-4279-55A4C6395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A68970-EADF-F43D-2723-5BD02ABFA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8EFF-4A82-4F47-B14A-0E1144663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972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ECB17-5C95-D8B1-2CE4-3A7D36541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1B617-0151-6797-631F-B231FE3AD0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B0B78D-E23C-435C-02EF-853655C40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9DCFA-E98C-4341-BF06-5642FB152228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5FCA2-14C5-597F-D799-AC00ED08B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68F35-F8AD-0C1E-4E13-49FB5C609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8EFF-4A82-4F47-B14A-0E1144663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30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E968A-CA48-83D2-C179-293A35D5B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E7BE7C-3C87-74BF-B1E7-D4A8903FD4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FC2E50-E2BF-2D9D-E3BD-4DA4D3426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9DCFA-E98C-4341-BF06-5642FB152228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6CDFB9-E916-9869-9406-6CE9F273B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1BC45D-5DE6-7BC4-F735-04395DAB9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8EFF-4A82-4F47-B14A-0E1144663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63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788128-5CAD-4159-A204-E417180D4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B80A1-4440-AE0F-5EC4-AEB60E610C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CB794-A95A-CDB8-584F-EE8115753E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0EB636-8E16-D5C2-9750-B00A1D456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9DCFA-E98C-4341-BF06-5642FB152228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14F612-B7A3-4CF5-826C-0337F84E2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1DBB8E-1E52-036E-362A-E81181D63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8EFF-4A82-4F47-B14A-0E1144663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235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5A279-3236-A343-07C8-5B64E331F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8A55D-8E59-87C4-175D-9544CF1C3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8A57C1-CA4B-A243-EEA9-EB14007AD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0A2EED-9BAE-AE44-6514-47B06B01A4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379133-78E5-FA3C-8EA8-11F95CDFF2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D8EA5F-B34B-2CF5-3A6B-D50489CFA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9DCFA-E98C-4341-BF06-5642FB152228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CDF8E5-8A9E-DD40-96AB-BD2DB8507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581589-3F27-2E32-A194-901705128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8EFF-4A82-4F47-B14A-0E1144663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554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65406-9469-8A86-D669-C437459F3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8F4548-13E5-32AE-0515-14223E849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9DCFA-E98C-4341-BF06-5642FB152228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64D30B-E6DD-94B3-79CB-989961780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6C0C26-81FD-1C2F-C367-99AFF91C9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8EFF-4A82-4F47-B14A-0E1144663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582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EC0995-62F1-9E09-59D6-A2158724F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9DCFA-E98C-4341-BF06-5642FB152228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B0036C-86D3-C1F0-2E89-9A3D6EC6D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DFA46E-18CE-95AB-6156-130BDDB34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8EFF-4A82-4F47-B14A-0E1144663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229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632A8-C9F5-99A7-FA88-C06849462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4617A-33CC-F643-2B1D-AEFE676DD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3E1AA4-7B7F-1DDA-CC3F-4A47FE978D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FDE6AF-6E49-D8BA-38C0-6B3D4BEE6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9DCFA-E98C-4341-BF06-5642FB152228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958C5A-00D4-D146-5EA6-E936496DE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DE06BD-D394-7F7B-DA71-149B8AC23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8EFF-4A82-4F47-B14A-0E1144663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447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445E7-7117-83CC-7172-B9A8465A3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8A238C-72F8-799A-BF10-E089D54DEA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866645-6119-B6D4-33F7-8BC97ADF36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14A85D-2C4D-2356-4FB1-7E92DFDEB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9DCFA-E98C-4341-BF06-5642FB152228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F79564-3862-147A-A9B8-7E0F58D67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F1B1A7-73DF-4284-2A5B-015CC88B7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8EFF-4A82-4F47-B14A-0E1144663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893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D15D53-F76E-89ED-89EB-D8FA25EA7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C5AA90-FDE4-2A66-064A-DB8DF0EC89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6F2A86-1321-2672-34E8-54DF180087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79DCFA-E98C-4341-BF06-5642FB152228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66E6A7-B4C4-F0A8-A62A-520A7CE77D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1629F-9C58-7D0E-A329-BFA55733B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528EFF-4A82-4F47-B14A-0E11446638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86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AB89AD-15E0-57CE-21FB-28C9623D47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3" b="11763"/>
          <a:stretch/>
        </p:blipFill>
        <p:spPr>
          <a:xfrm>
            <a:off x="4804636" y="2577601"/>
            <a:ext cx="7462838" cy="4280399"/>
          </a:xfrm>
          <a:custGeom>
            <a:avLst/>
            <a:gdLst/>
            <a:ahLst/>
            <a:cxnLst/>
            <a:rect l="l" t="t" r="r" b="b"/>
            <a:pathLst>
              <a:path w="7462838" h="4280399">
                <a:moveTo>
                  <a:pt x="3731419" y="0"/>
                </a:moveTo>
                <a:cubicBezTo>
                  <a:pt x="5792225" y="0"/>
                  <a:pt x="7462838" y="1670613"/>
                  <a:pt x="7462838" y="3731419"/>
                </a:cubicBezTo>
                <a:cubicBezTo>
                  <a:pt x="7462838" y="3828019"/>
                  <a:pt x="7459167" y="3923762"/>
                  <a:pt x="7451957" y="4018516"/>
                </a:cubicBezTo>
                <a:lnTo>
                  <a:pt x="7422046" y="4280399"/>
                </a:lnTo>
                <a:lnTo>
                  <a:pt x="40793" y="4280399"/>
                </a:lnTo>
                <a:lnTo>
                  <a:pt x="10881" y="4018516"/>
                </a:lnTo>
                <a:cubicBezTo>
                  <a:pt x="3671" y="3923762"/>
                  <a:pt x="0" y="3828019"/>
                  <a:pt x="0" y="3731419"/>
                </a:cubicBezTo>
                <a:cubicBezTo>
                  <a:pt x="0" y="1670613"/>
                  <a:pt x="1670614" y="0"/>
                  <a:pt x="3731419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EDBCD8-D0A4-308D-8D50-9F4C11D51A39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90330" y="946632"/>
            <a:ext cx="7023651" cy="2757487"/>
          </a:xfrm>
        </p:spPr>
        <p:txBody>
          <a:bodyPr>
            <a:normAutofit/>
          </a:bodyPr>
          <a:lstStyle/>
          <a:p>
            <a:pPr algn="l"/>
            <a:r>
              <a:rPr lang="en-US" sz="5100" dirty="0"/>
              <a:t>Flip Chip Iridescence &amp; Northen Light </a:t>
            </a:r>
            <a:endParaRPr lang="en-GB" sz="51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A7604BC-1AD3-15ED-1C2C-482A1324B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" r="7073" b="-3"/>
          <a:stretch/>
        </p:blipFill>
        <p:spPr bwMode="auto">
          <a:xfrm>
            <a:off x="8610600" y="10"/>
            <a:ext cx="3581400" cy="3769196"/>
          </a:xfrm>
          <a:custGeom>
            <a:avLst/>
            <a:gdLst/>
            <a:ahLst/>
            <a:cxnLst/>
            <a:rect l="l" t="t" r="r" b="b"/>
            <a:pathLst>
              <a:path w="3581400" h="3769206">
                <a:moveTo>
                  <a:pt x="366014" y="0"/>
                </a:moveTo>
                <a:lnTo>
                  <a:pt x="3581400" y="0"/>
                </a:lnTo>
                <a:lnTo>
                  <a:pt x="3581400" y="3507525"/>
                </a:lnTo>
                <a:lnTo>
                  <a:pt x="3442408" y="3574481"/>
                </a:lnTo>
                <a:cubicBezTo>
                  <a:pt x="3145957" y="3699869"/>
                  <a:pt x="2820025" y="3769206"/>
                  <a:pt x="2477898" y="3769206"/>
                </a:cubicBezTo>
                <a:cubicBezTo>
                  <a:pt x="1109392" y="3769206"/>
                  <a:pt x="0" y="2659814"/>
                  <a:pt x="0" y="1291308"/>
                </a:cubicBezTo>
                <a:cubicBezTo>
                  <a:pt x="0" y="863650"/>
                  <a:pt x="108339" y="461296"/>
                  <a:pt x="299069" y="11019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1C7C810-D402-3967-59F8-0C46B8B66F9B}"/>
              </a:ext>
            </a:extLst>
          </p:cNvPr>
          <p:cNvSpPr txBox="1"/>
          <p:nvPr/>
        </p:nvSpPr>
        <p:spPr>
          <a:xfrm>
            <a:off x="1172436" y="4762238"/>
            <a:ext cx="363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Ruirui Han</a:t>
            </a:r>
          </a:p>
          <a:p>
            <a:r>
              <a:rPr lang="en-US" sz="2400"/>
              <a:t>10</a:t>
            </a:r>
            <a:r>
              <a:rPr lang="en-US" sz="2400" baseline="30000"/>
              <a:t>th</a:t>
            </a:r>
            <a:r>
              <a:rPr lang="en-US" sz="2400"/>
              <a:t> Oct.  2024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88373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D7CF8F7-8162-DC3C-D5F4-C6C647C2A191}"/>
              </a:ext>
            </a:extLst>
          </p:cNvPr>
          <p:cNvSpPr txBox="1"/>
          <p:nvPr/>
        </p:nvSpPr>
        <p:spPr>
          <a:xfrm>
            <a:off x="5644954" y="182836"/>
            <a:ext cx="45846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100"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Who am I </a:t>
            </a:r>
            <a:endParaRPr lang="en-GB" sz="4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6E0691-354D-837B-3140-C35DA45C8A9D}"/>
              </a:ext>
            </a:extLst>
          </p:cNvPr>
          <p:cNvSpPr txBox="1"/>
          <p:nvPr/>
        </p:nvSpPr>
        <p:spPr>
          <a:xfrm>
            <a:off x="4525363" y="1948428"/>
            <a:ext cx="4086503" cy="563231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If an engineer does not drink coffee,</a:t>
            </a:r>
          </a:p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 what does she do in the department?</a:t>
            </a:r>
          </a:p>
          <a:p>
            <a:endParaRPr lang="en-US" b="1" dirty="0"/>
          </a:p>
          <a:p>
            <a:r>
              <a:rPr lang="en-US" dirty="0"/>
              <a:t>(ATLAS Pixels , LGAD…)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Flip chip process R&amp;D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Sensor characterization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Module radiation testing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Optical and X-ray Metrology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Chip /Wafer probing (so proud)</a:t>
            </a:r>
          </a:p>
          <a:p>
            <a:pPr>
              <a:lnSpc>
                <a:spcPct val="150000"/>
              </a:lnSpc>
            </a:pPr>
            <a:r>
              <a:rPr lang="en-US" dirty="0"/>
              <a:t>……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5"/>
                </a:solidFill>
              </a:rPr>
              <a:t>Package wafer </a:t>
            </a:r>
            <a:r>
              <a:rPr lang="en-US" dirty="0" err="1">
                <a:solidFill>
                  <a:schemeClr val="accent5"/>
                </a:solidFill>
              </a:rPr>
              <a:t>foups</a:t>
            </a:r>
            <a:r>
              <a:rPr lang="en-US" dirty="0">
                <a:solidFill>
                  <a:schemeClr val="accent5"/>
                </a:solidFill>
              </a:rPr>
              <a:t> for shipping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5"/>
                </a:solidFill>
              </a:rPr>
              <a:t>(enhance my profile as a “packaging ”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5"/>
                </a:solidFill>
              </a:rPr>
              <a:t>Engineer)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24F732-7F5B-4CA1-F563-433FBA1C94EA}"/>
              </a:ext>
            </a:extLst>
          </p:cNvPr>
          <p:cNvSpPr txBox="1"/>
          <p:nvPr/>
        </p:nvSpPr>
        <p:spPr>
          <a:xfrm>
            <a:off x="1309361" y="294878"/>
            <a:ext cx="360682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Ruirui pronounced as ‘ Ray-ray’, </a:t>
            </a:r>
          </a:p>
          <a:p>
            <a:r>
              <a:rPr lang="en-US" sz="1600" dirty="0"/>
              <a:t>sounds like ‘Rory’( BOSS of the </a:t>
            </a:r>
            <a:r>
              <a:rPr lang="en-US" sz="1600" dirty="0" err="1"/>
              <a:t>coffice</a:t>
            </a:r>
            <a:r>
              <a:rPr lang="en-US" sz="1600" dirty="0"/>
              <a:t>)</a:t>
            </a:r>
          </a:p>
          <a:p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I don’t drink coffee…</a:t>
            </a:r>
            <a:endParaRPr lang="en-GB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" name="Picture 8" descr="A poster of a person pointing at the camera&#10;&#10;Description automatically generated">
            <a:extLst>
              <a:ext uri="{FF2B5EF4-FFF2-40B4-BE49-F238E27FC236}">
                <a16:creationId xmlns:a16="http://schemas.microsoft.com/office/drawing/2014/main" id="{08F57FDE-8D85-1856-F748-5A9C9621B5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89" y="261964"/>
            <a:ext cx="1086451" cy="123211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B13B58A-D066-8C3A-3875-E55E155778DD}"/>
              </a:ext>
            </a:extLst>
          </p:cNvPr>
          <p:cNvSpPr txBox="1"/>
          <p:nvPr/>
        </p:nvSpPr>
        <p:spPr>
          <a:xfrm>
            <a:off x="4179769" y="983236"/>
            <a:ext cx="46941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“Joe Biden googles himself because he forgets…”</a:t>
            </a:r>
          </a:p>
          <a:p>
            <a:r>
              <a:rPr lang="en-US" sz="1600" dirty="0"/>
              <a:t>I also google myself because I can’t remember what kind of engineer I am</a:t>
            </a:r>
            <a:endParaRPr lang="en-GB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093A918-353B-07D4-4694-407E277127F3}"/>
              </a:ext>
            </a:extLst>
          </p:cNvPr>
          <p:cNvGrpSpPr/>
          <p:nvPr/>
        </p:nvGrpSpPr>
        <p:grpSpPr>
          <a:xfrm>
            <a:off x="124391" y="1867291"/>
            <a:ext cx="4319937" cy="4927600"/>
            <a:chOff x="101956" y="1778000"/>
            <a:chExt cx="4319937" cy="4927600"/>
          </a:xfrm>
        </p:grpSpPr>
        <p:pic>
          <p:nvPicPr>
            <p:cNvPr id="12" name="Picture 11" descr="A cardboard box with red and white text&#10;&#10;Description automatically generated">
              <a:extLst>
                <a:ext uri="{FF2B5EF4-FFF2-40B4-BE49-F238E27FC236}">
                  <a16:creationId xmlns:a16="http://schemas.microsoft.com/office/drawing/2014/main" id="{5143E08B-0ED0-A7BB-ADF4-D98F2EAC75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124" y="1975090"/>
              <a:ext cx="1780010" cy="1296070"/>
            </a:xfrm>
            <a:prstGeom prst="rect">
              <a:avLst/>
            </a:prstGeom>
          </p:spPr>
        </p:pic>
        <p:pic>
          <p:nvPicPr>
            <p:cNvPr id="14" name="Picture 13" descr="A clear plastic container with black discs inside&#10;&#10;Description automatically generated">
              <a:extLst>
                <a:ext uri="{FF2B5EF4-FFF2-40B4-BE49-F238E27FC236}">
                  <a16:creationId xmlns:a16="http://schemas.microsoft.com/office/drawing/2014/main" id="{EF3FCEB6-51DE-FEAA-0C4E-D381CEDB90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90053" y="3737949"/>
              <a:ext cx="1296069" cy="1728094"/>
            </a:xfrm>
            <a:prstGeom prst="rect">
              <a:avLst/>
            </a:prstGeom>
          </p:spPr>
        </p:pic>
        <p:pic>
          <p:nvPicPr>
            <p:cNvPr id="16" name="Picture 15" descr="A close-up of a circular object&#10;&#10;Description automatically generated">
              <a:extLst>
                <a:ext uri="{FF2B5EF4-FFF2-40B4-BE49-F238E27FC236}">
                  <a16:creationId xmlns:a16="http://schemas.microsoft.com/office/drawing/2014/main" id="{8B8BBC6A-BB72-5EBB-D4CD-E34C2CB206E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2632974" y="5097251"/>
              <a:ext cx="1296070" cy="1595107"/>
            </a:xfrm>
            <a:prstGeom prst="rect">
              <a:avLst/>
            </a:prstGeom>
          </p:spPr>
        </p:pic>
        <p:pic>
          <p:nvPicPr>
            <p:cNvPr id="18" name="Picture 17" descr="A computer screen shot of a green and red chart&#10;&#10;Description automatically generated">
              <a:extLst>
                <a:ext uri="{FF2B5EF4-FFF2-40B4-BE49-F238E27FC236}">
                  <a16:creationId xmlns:a16="http://schemas.microsoft.com/office/drawing/2014/main" id="{D8666263-E2FC-4F11-D76D-B6438149190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8254" y="3306856"/>
              <a:ext cx="1595108" cy="1268336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834D58E-A872-959F-8214-7D6DFC8EB578}"/>
                </a:ext>
              </a:extLst>
            </p:cNvPr>
            <p:cNvSpPr/>
            <p:nvPr/>
          </p:nvSpPr>
          <p:spPr>
            <a:xfrm>
              <a:off x="101956" y="1778000"/>
              <a:ext cx="4319937" cy="4927600"/>
            </a:xfrm>
            <a:prstGeom prst="rect">
              <a:avLst/>
            </a:pr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Arrow: Down 12">
              <a:extLst>
                <a:ext uri="{FF2B5EF4-FFF2-40B4-BE49-F238E27FC236}">
                  <a16:creationId xmlns:a16="http://schemas.microsoft.com/office/drawing/2014/main" id="{11BC3A4C-D8B6-9426-DEBD-AA90291FD45D}"/>
                </a:ext>
              </a:extLst>
            </p:cNvPr>
            <p:cNvSpPr/>
            <p:nvPr/>
          </p:nvSpPr>
          <p:spPr>
            <a:xfrm>
              <a:off x="1044745" y="3379218"/>
              <a:ext cx="225491" cy="415245"/>
            </a:xfrm>
            <a:prstGeom prst="downArrow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Arrow: Down 14">
              <a:extLst>
                <a:ext uri="{FF2B5EF4-FFF2-40B4-BE49-F238E27FC236}">
                  <a16:creationId xmlns:a16="http://schemas.microsoft.com/office/drawing/2014/main" id="{6CB0D632-04AB-52F8-EAE3-6F64A685F35A}"/>
                </a:ext>
              </a:extLst>
            </p:cNvPr>
            <p:cNvSpPr/>
            <p:nvPr/>
          </p:nvSpPr>
          <p:spPr>
            <a:xfrm rot="19339846">
              <a:off x="1800784" y="5579833"/>
              <a:ext cx="225491" cy="415245"/>
            </a:xfrm>
            <a:prstGeom prst="downArrow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Arrow: Down 16">
              <a:extLst>
                <a:ext uri="{FF2B5EF4-FFF2-40B4-BE49-F238E27FC236}">
                  <a16:creationId xmlns:a16="http://schemas.microsoft.com/office/drawing/2014/main" id="{EA69D07D-9418-1CC4-6019-0177646862C4}"/>
                </a:ext>
              </a:extLst>
            </p:cNvPr>
            <p:cNvSpPr/>
            <p:nvPr/>
          </p:nvSpPr>
          <p:spPr>
            <a:xfrm rot="10800000">
              <a:off x="3260016" y="4675293"/>
              <a:ext cx="225491" cy="415245"/>
            </a:xfrm>
            <a:prstGeom prst="downArrow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E9DB92E-6049-DD95-A61E-C6589BA8C4C4}"/>
              </a:ext>
            </a:extLst>
          </p:cNvPr>
          <p:cNvGrpSpPr/>
          <p:nvPr/>
        </p:nvGrpSpPr>
        <p:grpSpPr>
          <a:xfrm>
            <a:off x="8613972" y="2463800"/>
            <a:ext cx="3233469" cy="4282543"/>
            <a:chOff x="8613972" y="2463800"/>
            <a:chExt cx="3233469" cy="4282543"/>
          </a:xfrm>
        </p:grpSpPr>
        <p:pic>
          <p:nvPicPr>
            <p:cNvPr id="20" name="Picture 19" descr="A screenshot of a video chat&#10;&#10;Description automatically generated">
              <a:extLst>
                <a:ext uri="{FF2B5EF4-FFF2-40B4-BE49-F238E27FC236}">
                  <a16:creationId xmlns:a16="http://schemas.microsoft.com/office/drawing/2014/main" id="{8529647D-2ED9-48F1-AD3C-A83C035BA0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0253" y="2705883"/>
              <a:ext cx="2898801" cy="3917200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DBEB7FD-CA90-004D-C7CA-9C2ECFAF0FA5}"/>
                </a:ext>
              </a:extLst>
            </p:cNvPr>
            <p:cNvSpPr/>
            <p:nvPr/>
          </p:nvSpPr>
          <p:spPr>
            <a:xfrm>
              <a:off x="8613972" y="2463800"/>
              <a:ext cx="3233469" cy="4282543"/>
            </a:xfrm>
            <a:prstGeom prst="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DB8917A3-0981-8E44-0542-B5ED51F2F2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54263" y="325614"/>
            <a:ext cx="2592844" cy="159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331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9B3DEF2-586F-D45D-EF66-7DB99233EC19}"/>
              </a:ext>
            </a:extLst>
          </p:cNvPr>
          <p:cNvSpPr txBox="1"/>
          <p:nvPr/>
        </p:nvSpPr>
        <p:spPr>
          <a:xfrm>
            <a:off x="180950" y="0"/>
            <a:ext cx="5915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100"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Semiconductor Packaging </a:t>
            </a:r>
            <a:endParaRPr lang="en-GB" sz="40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EE86412-CF96-8B21-B1FB-36ECA8F24186}"/>
              </a:ext>
            </a:extLst>
          </p:cNvPr>
          <p:cNvGrpSpPr/>
          <p:nvPr/>
        </p:nvGrpSpPr>
        <p:grpSpPr>
          <a:xfrm>
            <a:off x="291394" y="3429000"/>
            <a:ext cx="4753259" cy="2491687"/>
            <a:chOff x="495320" y="-5476"/>
            <a:chExt cx="11945531" cy="6863476"/>
          </a:xfrm>
        </p:grpSpPr>
        <p:pic>
          <p:nvPicPr>
            <p:cNvPr id="14" name="7F5C7AA9-49C3-4FA5-B1AE-C4DE371594A1" descr="IMG_0344.jpg">
              <a:extLst>
                <a:ext uri="{FF2B5EF4-FFF2-40B4-BE49-F238E27FC236}">
                  <a16:creationId xmlns:a16="http://schemas.microsoft.com/office/drawing/2014/main" id="{E4F218E0-21C8-ADD7-CEAC-355E42AC48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162" r="-2" b="15670"/>
            <a:stretch/>
          </p:blipFill>
          <p:spPr bwMode="auto">
            <a:xfrm>
              <a:off x="8043370" y="3445936"/>
              <a:ext cx="4397481" cy="3351889"/>
            </a:xfrm>
            <a:custGeom>
              <a:avLst/>
              <a:gdLst/>
              <a:ahLst/>
              <a:cxnLst/>
              <a:rect l="l" t="t" r="r" b="b"/>
              <a:pathLst>
                <a:path w="4397481" h="3351888">
                  <a:moveTo>
                    <a:pt x="0" y="0"/>
                  </a:moveTo>
                  <a:lnTo>
                    <a:pt x="4397481" y="0"/>
                  </a:lnTo>
                  <a:lnTo>
                    <a:pt x="4397481" y="3351888"/>
                  </a:lnTo>
                  <a:lnTo>
                    <a:pt x="1552363" y="3351888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B4E8E7A7-5AC4-4896-98D1-0882E255D2C0" descr="IMG_0345.jpg">
              <a:extLst>
                <a:ext uri="{FF2B5EF4-FFF2-40B4-BE49-F238E27FC236}">
                  <a16:creationId xmlns:a16="http://schemas.microsoft.com/office/drawing/2014/main" id="{42610031-3DAC-6BF2-7D71-F533511CCB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" r="1" b="1"/>
            <a:stretch/>
          </p:blipFill>
          <p:spPr bwMode="auto">
            <a:xfrm>
              <a:off x="495320" y="-5476"/>
              <a:ext cx="9154673" cy="6863476"/>
            </a:xfrm>
            <a:custGeom>
              <a:avLst/>
              <a:gdLst/>
              <a:ahLst/>
              <a:cxnLst/>
              <a:rect l="l" t="t" r="r" b="b"/>
              <a:pathLst>
                <a:path w="9154693" h="6863485">
                  <a:moveTo>
                    <a:pt x="0" y="0"/>
                  </a:moveTo>
                  <a:lnTo>
                    <a:pt x="5976000" y="0"/>
                  </a:lnTo>
                  <a:lnTo>
                    <a:pt x="9154693" y="6863485"/>
                  </a:lnTo>
                  <a:lnTo>
                    <a:pt x="0" y="6863485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6E0D939F-3898-4DB9-AE6D-EA2E43886BEE" descr="IMG_0351.jpg">
              <a:extLst>
                <a:ext uri="{FF2B5EF4-FFF2-40B4-BE49-F238E27FC236}">
                  <a16:creationId xmlns:a16="http://schemas.microsoft.com/office/drawing/2014/main" id="{A600A11B-0EA6-4B85-103A-4B5A954BF6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378" r="3" b="13554"/>
            <a:stretch/>
          </p:blipFill>
          <p:spPr bwMode="auto">
            <a:xfrm>
              <a:off x="6404787" y="66364"/>
              <a:ext cx="6023810" cy="3346395"/>
            </a:xfrm>
            <a:custGeom>
              <a:avLst/>
              <a:gdLst/>
              <a:ahLst/>
              <a:cxnLst/>
              <a:rect l="l" t="t" r="r" b="b"/>
              <a:pathLst>
                <a:path w="6023811" h="3346404">
                  <a:moveTo>
                    <a:pt x="0" y="0"/>
                  </a:moveTo>
                  <a:lnTo>
                    <a:pt x="6023811" y="0"/>
                  </a:lnTo>
                  <a:lnTo>
                    <a:pt x="6023811" y="3346404"/>
                  </a:lnTo>
                  <a:lnTo>
                    <a:pt x="1549824" y="3346404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8342DB8-3644-6FF7-50CC-2184C559B2D3}"/>
              </a:ext>
            </a:extLst>
          </p:cNvPr>
          <p:cNvGrpSpPr/>
          <p:nvPr/>
        </p:nvGrpSpPr>
        <p:grpSpPr>
          <a:xfrm>
            <a:off x="291394" y="779147"/>
            <a:ext cx="4829621" cy="2028028"/>
            <a:chOff x="505346" y="1560500"/>
            <a:chExt cx="5694161" cy="237486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4F95012-B39B-C659-5B10-4C634B56B8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13771" y="1560500"/>
              <a:ext cx="3385736" cy="2216041"/>
            </a:xfrm>
            <a:prstGeom prst="rect">
              <a:avLst/>
            </a:prstGeom>
          </p:spPr>
        </p:pic>
        <p:pic>
          <p:nvPicPr>
            <p:cNvPr id="2050" name="236256E5-3BBA-4665-AC45-64C104DE384B" descr="IMG_0348.JPG">
              <a:extLst>
                <a:ext uri="{FF2B5EF4-FFF2-40B4-BE49-F238E27FC236}">
                  <a16:creationId xmlns:a16="http://schemas.microsoft.com/office/drawing/2014/main" id="{94BC18FF-C4EE-4FB4-9751-8F83279E44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346" y="1626939"/>
              <a:ext cx="2308425" cy="2308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D58A9A7-8432-ACAD-D08B-184F8EF1D955}"/>
              </a:ext>
            </a:extLst>
          </p:cNvPr>
          <p:cNvSpPr txBox="1"/>
          <p:nvPr/>
        </p:nvSpPr>
        <p:spPr>
          <a:xfrm>
            <a:off x="232951" y="2833255"/>
            <a:ext cx="4993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Nanofab</a:t>
            </a:r>
            <a:r>
              <a:rPr lang="en-US" dirty="0"/>
              <a:t>— HF, photoresist…can’t be more nasty 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D9DE14B-B3E7-A1D0-00F4-5363803DAE70}"/>
              </a:ext>
            </a:extLst>
          </p:cNvPr>
          <p:cNvSpPr txBox="1"/>
          <p:nvPr/>
        </p:nvSpPr>
        <p:spPr>
          <a:xfrm>
            <a:off x="96182" y="6173180"/>
            <a:ext cx="4764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Post-fab — packaging,</a:t>
            </a:r>
            <a:r>
              <a:rPr lang="zh-CN" altLang="en-US" dirty="0"/>
              <a:t> </a:t>
            </a:r>
            <a:r>
              <a:rPr lang="en-US" dirty="0"/>
              <a:t>test,</a:t>
            </a:r>
            <a:r>
              <a:rPr lang="zh-CN" altLang="en-US" dirty="0"/>
              <a:t> </a:t>
            </a:r>
            <a:r>
              <a:rPr lang="en-US" dirty="0"/>
              <a:t>assembly …lovely;</a:t>
            </a:r>
          </a:p>
          <a:p>
            <a:r>
              <a:rPr lang="en-US" dirty="0"/>
              <a:t>                         flip chip machine…amazing</a:t>
            </a:r>
            <a:endParaRPr lang="en-GB" dirty="0"/>
          </a:p>
        </p:txBody>
      </p:sp>
      <p:pic>
        <p:nvPicPr>
          <p:cNvPr id="2052" name="D587CA2F-D652-4662-B2BE-6A22A4A2B515" descr="IMG_0349.jpg">
            <a:extLst>
              <a:ext uri="{FF2B5EF4-FFF2-40B4-BE49-F238E27FC236}">
                <a16:creationId xmlns:a16="http://schemas.microsoft.com/office/drawing/2014/main" id="{077F9941-306C-B3CA-CDA7-BA00DEB07F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2704" y="2837113"/>
            <a:ext cx="6586830" cy="3665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DD84618-C0CF-9236-F85B-EF08F32489A7}"/>
              </a:ext>
            </a:extLst>
          </p:cNvPr>
          <p:cNvGrpSpPr/>
          <p:nvPr/>
        </p:nvGrpSpPr>
        <p:grpSpPr>
          <a:xfrm>
            <a:off x="5247740" y="979503"/>
            <a:ext cx="6496050" cy="1523860"/>
            <a:chOff x="5247740" y="979503"/>
            <a:chExt cx="6496050" cy="152386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0E4DD90-D9EB-AE9E-A78B-6C2A596C3B28}"/>
                </a:ext>
              </a:extLst>
            </p:cNvPr>
            <p:cNvSpPr txBox="1"/>
            <p:nvPr/>
          </p:nvSpPr>
          <p:spPr>
            <a:xfrm>
              <a:off x="6932858" y="2241753"/>
              <a:ext cx="48109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Cited from ATLAS Inner Tracker Pixel Detector Technical  Design Report 2018</a:t>
              </a:r>
              <a:endParaRPr lang="en-GB" sz="1100" dirty="0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CF33707-D0EF-73C8-9D25-CD4EE793A5F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247740" y="979503"/>
              <a:ext cx="6496050" cy="10953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19706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B875FCE-715D-C11F-BC65-AC532C81BAC5}"/>
              </a:ext>
            </a:extLst>
          </p:cNvPr>
          <p:cNvSpPr txBox="1"/>
          <p:nvPr/>
        </p:nvSpPr>
        <p:spPr>
          <a:xfrm>
            <a:off x="180950" y="0"/>
            <a:ext cx="12011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100"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Flip Chip for ATLAS Pixels :definitely challenging </a:t>
            </a:r>
            <a:endParaRPr lang="en-GB" sz="4000" dirty="0"/>
          </a:p>
        </p:txBody>
      </p:sp>
      <p:pic>
        <p:nvPicPr>
          <p:cNvPr id="6" name="Picture 5" descr="A close up of a pattern&#10;&#10;Description automatically generated">
            <a:extLst>
              <a:ext uri="{FF2B5EF4-FFF2-40B4-BE49-F238E27FC236}">
                <a16:creationId xmlns:a16="http://schemas.microsoft.com/office/drawing/2014/main" id="{603BBB86-D73D-41FD-955C-8097459962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7609" y="1070582"/>
            <a:ext cx="2458437" cy="1721916"/>
          </a:xfrm>
          <a:prstGeom prst="rect">
            <a:avLst/>
          </a:prstGeom>
        </p:spPr>
      </p:pic>
      <p:pic>
        <p:nvPicPr>
          <p:cNvPr id="7" name="Picture 6" descr="Close-up of a screen with black dots&#10;&#10;Description automatically generated">
            <a:extLst>
              <a:ext uri="{FF2B5EF4-FFF2-40B4-BE49-F238E27FC236}">
                <a16:creationId xmlns:a16="http://schemas.microsoft.com/office/drawing/2014/main" id="{D88BB01B-B679-CCC7-4057-348813CA32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43" y="1033444"/>
            <a:ext cx="2618977" cy="18052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F410146-7C1B-A0DD-42E0-AD838808C434}"/>
              </a:ext>
            </a:extLst>
          </p:cNvPr>
          <p:cNvSpPr txBox="1"/>
          <p:nvPr/>
        </p:nvSpPr>
        <p:spPr>
          <a:xfrm>
            <a:off x="6371470" y="2909757"/>
            <a:ext cx="8238515" cy="374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(pitch: 50 </a:t>
            </a:r>
            <a:r>
              <a:rPr lang="en-GB" sz="1800" kern="100" dirty="0" err="1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μm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 x 50 </a:t>
            </a:r>
            <a:r>
              <a:rPr lang="en-GB" sz="1800" kern="100" dirty="0" err="1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μm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; </a:t>
            </a:r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matrix of 400x192 pixels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)</a:t>
            </a:r>
            <a:endParaRPr lang="en-GB" sz="16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3BC7A0-EF35-4CC6-FF14-3919D3609204}"/>
              </a:ext>
            </a:extLst>
          </p:cNvPr>
          <p:cNvSpPr txBox="1"/>
          <p:nvPr/>
        </p:nvSpPr>
        <p:spPr>
          <a:xfrm>
            <a:off x="7503972" y="606114"/>
            <a:ext cx="3262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kern="100" dirty="0"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ATLAS pixel IC 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chip  and sensor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28D4ED-DC8B-2A94-3C36-50EF4C6B2E13}"/>
              </a:ext>
            </a:extLst>
          </p:cNvPr>
          <p:cNvSpPr txBox="1"/>
          <p:nvPr/>
        </p:nvSpPr>
        <p:spPr>
          <a:xfrm>
            <a:off x="231837" y="6114082"/>
            <a:ext cx="61134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Segoe UI" panose="020B0502040204020203" pitchFamily="34" charset="0"/>
              </a:rPr>
              <a:t>Uncontrollable factors: thickness/size of the chips/sensor, bumps material/structure, cleanroom classification...</a:t>
            </a:r>
            <a:endParaRPr lang="en-US" sz="1400" dirty="0">
              <a:effectLst/>
              <a:latin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193DA2-662C-B1E9-150F-F89743F7CD43}"/>
              </a:ext>
            </a:extLst>
          </p:cNvPr>
          <p:cNvSpPr txBox="1"/>
          <p:nvPr/>
        </p:nvSpPr>
        <p:spPr>
          <a:xfrm>
            <a:off x="205620" y="3491439"/>
            <a:ext cx="61658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Segoe UI" panose="020B0502040204020203" pitchFamily="34" charset="0"/>
              </a:rPr>
              <a:t>Controllable factors : bonding temperature, bonding pressure, alignment </a:t>
            </a:r>
            <a:endParaRPr lang="en-US" sz="1400" dirty="0">
              <a:latin typeface="Segoe UI" panose="020B0502040204020203" pitchFamily="34" charset="0"/>
            </a:endParaRPr>
          </a:p>
          <a:p>
            <a:r>
              <a:rPr lang="en-US" sz="1400" dirty="0">
                <a:effectLst/>
                <a:latin typeface="Segoe UI" panose="020B0502040204020203" pitchFamily="34" charset="0"/>
              </a:rPr>
              <a:t>temperature, choice of reaction gas , gas phases/duration... </a:t>
            </a:r>
            <a:endParaRPr lang="en-GB" sz="14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C986C92-661A-C302-618B-5288ABB9F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071" y="3963829"/>
            <a:ext cx="3170042" cy="215025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9E1E28B-1AD2-B238-D218-0F06A5B32E1D}"/>
              </a:ext>
            </a:extLst>
          </p:cNvPr>
          <p:cNvSpPr txBox="1"/>
          <p:nvPr/>
        </p:nvSpPr>
        <p:spPr>
          <a:xfrm>
            <a:off x="5383577" y="3906744"/>
            <a:ext cx="6115050" cy="132343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effectLst/>
                <a:latin typeface="+mj-lt"/>
                <a:ea typeface="SimSun" panose="02010600030101010101" pitchFamily="2" charset="-122"/>
              </a:rPr>
              <a:t>which factors are most influential?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effectLst/>
                <a:latin typeface="+mj-lt"/>
                <a:ea typeface="SimSun" panose="02010600030101010101" pitchFamily="2" charset="-122"/>
              </a:rPr>
              <a:t>how to set </a:t>
            </a:r>
            <a:r>
              <a:rPr lang="en-GB" sz="1600" dirty="0">
                <a:latin typeface="+mj-lt"/>
                <a:ea typeface="SimSun" panose="02010600030101010101" pitchFamily="2" charset="-122"/>
              </a:rPr>
              <a:t>X1,X2…</a:t>
            </a:r>
            <a:r>
              <a:rPr lang="en-GB" sz="1600" dirty="0" err="1">
                <a:latin typeface="+mj-lt"/>
                <a:ea typeface="SimSun" panose="02010600030101010101" pitchFamily="2" charset="-122"/>
              </a:rPr>
              <a:t>Xp</a:t>
            </a:r>
            <a:r>
              <a:rPr lang="en-GB" sz="1600" dirty="0">
                <a:latin typeface="+mj-lt"/>
                <a:ea typeface="SimSun" panose="02010600030101010101" pitchFamily="2" charset="-122"/>
              </a:rPr>
              <a:t> to </a:t>
            </a:r>
            <a:r>
              <a:rPr lang="en-GB" sz="1600" dirty="0">
                <a:effectLst/>
                <a:latin typeface="+mj-lt"/>
                <a:ea typeface="SimSun" panose="02010600030101010101" pitchFamily="2" charset="-122"/>
              </a:rPr>
              <a:t>get the</a:t>
            </a:r>
            <a:r>
              <a:rPr lang="en-GB" sz="1600" kern="1200" dirty="0">
                <a:solidFill>
                  <a:srgbClr val="000000"/>
                </a:solidFill>
                <a:effectLst/>
                <a:latin typeface="+mj-lt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GB" sz="1600" dirty="0">
                <a:effectLst/>
                <a:latin typeface="+mj-lt"/>
                <a:ea typeface="SimSun" panose="02010600030101010101" pitchFamily="2" charset="-122"/>
              </a:rPr>
              <a:t>desired results and with smallest variability?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effectLst/>
                <a:latin typeface="+mj-lt"/>
                <a:ea typeface="SimSun" panose="02010600030101010101" pitchFamily="2" charset="-122"/>
              </a:rPr>
              <a:t>how to set the controllable factors so that the effects of the uncontrollable factors are minimized?</a:t>
            </a:r>
            <a:endParaRPr lang="en-GB" sz="1600" b="1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E67A43C-F63D-A140-3B9C-BA22C979AAB8}"/>
              </a:ext>
            </a:extLst>
          </p:cNvPr>
          <p:cNvSpPr txBox="1"/>
          <p:nvPr/>
        </p:nvSpPr>
        <p:spPr>
          <a:xfrm>
            <a:off x="5383577" y="5376426"/>
            <a:ext cx="6630623" cy="64633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DOE (a statistic method to do experiment ): super high volume of experiment beyond a research lab capacity 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23F85AF-F216-642A-3B17-B0872AB3CFAF}"/>
              </a:ext>
            </a:extLst>
          </p:cNvPr>
          <p:cNvSpPr txBox="1"/>
          <p:nvPr/>
        </p:nvSpPr>
        <p:spPr>
          <a:xfrm>
            <a:off x="6770675" y="6215132"/>
            <a:ext cx="5421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Best guess…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2ED897-0113-8EE6-D4E4-3EAEE6D09F42}"/>
              </a:ext>
            </a:extLst>
          </p:cNvPr>
          <p:cNvSpPr txBox="1"/>
          <p:nvPr/>
        </p:nvSpPr>
        <p:spPr>
          <a:xfrm>
            <a:off x="4070449" y="975446"/>
            <a:ext cx="1891223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Too thin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Too fine/dense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FD6B87-2859-3DD1-8F26-FF544B44CED7}"/>
              </a:ext>
            </a:extLst>
          </p:cNvPr>
          <p:cNvSpPr txBox="1"/>
          <p:nvPr/>
        </p:nvSpPr>
        <p:spPr>
          <a:xfrm>
            <a:off x="231837" y="930380"/>
            <a:ext cx="34176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Companies /vendors: </a:t>
            </a:r>
          </a:p>
          <a:p>
            <a:r>
              <a:rPr lang="en-GB" dirty="0">
                <a:solidFill>
                  <a:srgbClr val="7030A0"/>
                </a:solidFill>
              </a:rPr>
              <a:t>costly and giving variable results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296692-3562-E75E-57D0-91CFEA348E67}"/>
              </a:ext>
            </a:extLst>
          </p:cNvPr>
          <p:cNvSpPr txBox="1"/>
          <p:nvPr/>
        </p:nvSpPr>
        <p:spPr>
          <a:xfrm>
            <a:off x="3288545" y="2329532"/>
            <a:ext cx="3836155" cy="374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( sensor/chip thickness :150μm</a:t>
            </a:r>
            <a:endParaRPr lang="en-GB" sz="16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DC9FF32-D22E-FFF5-29EB-E1629BD311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837" y="1852158"/>
            <a:ext cx="3219450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11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E2A19A5-794B-6E9C-A260-5A072AF0D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422" y="4697390"/>
            <a:ext cx="2124778" cy="161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2AEC662-5FC3-2205-8A5D-860C0502E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6460" y="2677486"/>
            <a:ext cx="2096739" cy="1674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1D3A4FA8-0618-65A7-C7B3-F7EE4D0E9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6460" y="615106"/>
            <a:ext cx="2096739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DD3C6D31-FFE2-0ABB-E4BA-F78E1D5326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313" y="2172130"/>
            <a:ext cx="2096739" cy="171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B3B9C5C1-CD1B-6166-63D3-A10107F15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6596" y="2187316"/>
            <a:ext cx="2097483" cy="1687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7E4551BF-2A0C-91D0-FDBB-7A1601B655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6596" y="4351925"/>
            <a:ext cx="2096739" cy="171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FFA56D4-773A-652B-4B37-95DE766EB131}"/>
              </a:ext>
            </a:extLst>
          </p:cNvPr>
          <p:cNvSpPr txBox="1"/>
          <p:nvPr/>
        </p:nvSpPr>
        <p:spPr>
          <a:xfrm>
            <a:off x="180950" y="0"/>
            <a:ext cx="12011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100"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Flip Chip ‘s Iridescence: autocollimation </a:t>
            </a:r>
            <a:endParaRPr lang="en-GB" sz="4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0CCF377-1294-710A-D3E6-5D7CF6790F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48313" y="4351925"/>
            <a:ext cx="2096739" cy="171697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87DF3C3-6F71-2423-B02B-EFBCA6D70DE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6859" y="3901568"/>
            <a:ext cx="2504483" cy="163202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17BAB47-A1D9-E603-A336-FD8C14430AEA}"/>
              </a:ext>
            </a:extLst>
          </p:cNvPr>
          <p:cNvSpPr txBox="1"/>
          <p:nvPr/>
        </p:nvSpPr>
        <p:spPr>
          <a:xfrm>
            <a:off x="361661" y="5745730"/>
            <a:ext cx="32901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Parallelism adjusted manually: </a:t>
            </a:r>
          </a:p>
          <a:p>
            <a:r>
              <a:rPr lang="en-US" dirty="0">
                <a:solidFill>
                  <a:srgbClr val="FF0000"/>
                </a:solidFill>
              </a:rPr>
              <a:t>hunting nice cross light 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2050" name="9621EB4B-042C-487C-895F-83D8023FDE3D" descr="IMG_0358.jpg">
            <a:extLst>
              <a:ext uri="{FF2B5EF4-FFF2-40B4-BE49-F238E27FC236}">
                <a16:creationId xmlns:a16="http://schemas.microsoft.com/office/drawing/2014/main" id="{569EA46B-A8D1-3A07-5D5C-C5A8EA05D8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59" y="898162"/>
            <a:ext cx="3750839" cy="281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1564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2C9D907-3265-4D64-943E-456BDFE718FF" descr="54af436d-474a-4396-8a14-962a11f3b0e8.JPG">
            <a:extLst>
              <a:ext uri="{FF2B5EF4-FFF2-40B4-BE49-F238E27FC236}">
                <a16:creationId xmlns:a16="http://schemas.microsoft.com/office/drawing/2014/main" id="{B745CCC0-B73C-F574-5D37-F2355FCC2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96" y="850858"/>
            <a:ext cx="3200762" cy="256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6EFCC461-A1CE-4D17-8E76-22374A81C1C3" descr="IMG_9916.jpg">
            <a:extLst>
              <a:ext uri="{FF2B5EF4-FFF2-40B4-BE49-F238E27FC236}">
                <a16:creationId xmlns:a16="http://schemas.microsoft.com/office/drawing/2014/main" id="{300DDAFD-FC1A-11A4-CC9A-B1A68C50BA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22" y="3493058"/>
            <a:ext cx="2994811" cy="3111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1E67C6E-EAB5-714A-4D2D-EF023098E928}"/>
              </a:ext>
            </a:extLst>
          </p:cNvPr>
          <p:cNvSpPr txBox="1"/>
          <p:nvPr/>
        </p:nvSpPr>
        <p:spPr>
          <a:xfrm>
            <a:off x="831620" y="628350"/>
            <a:ext cx="1801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10~11 May,2024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FB3EB2-3F53-AADA-BAFD-F9A63CCB73D5}"/>
              </a:ext>
            </a:extLst>
          </p:cNvPr>
          <p:cNvSpPr txBox="1"/>
          <p:nvPr/>
        </p:nvSpPr>
        <p:spPr>
          <a:xfrm>
            <a:off x="1033807" y="3156512"/>
            <a:ext cx="1773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~11Oct,2024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256A2B9-FCF0-2948-24CA-18274C2ACD11}"/>
              </a:ext>
            </a:extLst>
          </p:cNvPr>
          <p:cNvSpPr txBox="1"/>
          <p:nvPr/>
        </p:nvSpPr>
        <p:spPr>
          <a:xfrm>
            <a:off x="6189662" y="0"/>
            <a:ext cx="513873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100"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Northern Light</a:t>
            </a:r>
            <a:endParaRPr lang="en-GB" sz="40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6D9B086-CC35-8AA7-32A5-5C825876F7C2}"/>
              </a:ext>
            </a:extLst>
          </p:cNvPr>
          <p:cNvGrpSpPr/>
          <p:nvPr/>
        </p:nvGrpSpPr>
        <p:grpSpPr>
          <a:xfrm>
            <a:off x="4383677" y="579452"/>
            <a:ext cx="2583516" cy="2775027"/>
            <a:chOff x="4637677" y="653973"/>
            <a:chExt cx="2583516" cy="2775027"/>
          </a:xfrm>
        </p:grpSpPr>
        <p:pic>
          <p:nvPicPr>
            <p:cNvPr id="3074" name="7F51106F-B0A1-4CB8-84C3-EF4332E2E9C2" descr="PHOTO-2024-10-10-22-27-22.jpg">
              <a:extLst>
                <a:ext uri="{FF2B5EF4-FFF2-40B4-BE49-F238E27FC236}">
                  <a16:creationId xmlns:a16="http://schemas.microsoft.com/office/drawing/2014/main" id="{A7A0392E-14FB-A8F3-7A40-D81BC69975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7677" y="1026552"/>
              <a:ext cx="2583516" cy="2402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C659303-D5B0-8802-4728-23FF25E5A9E2}"/>
                </a:ext>
              </a:extLst>
            </p:cNvPr>
            <p:cNvSpPr txBox="1"/>
            <p:nvPr/>
          </p:nvSpPr>
          <p:spPr>
            <a:xfrm>
              <a:off x="5445103" y="653973"/>
              <a:ext cx="9686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Sneha’s</a:t>
              </a:r>
              <a:endParaRPr lang="en-GB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F02521D-8853-4A90-2000-6091B59C2906}"/>
              </a:ext>
            </a:extLst>
          </p:cNvPr>
          <p:cNvGrpSpPr/>
          <p:nvPr/>
        </p:nvGrpSpPr>
        <p:grpSpPr>
          <a:xfrm>
            <a:off x="9380911" y="3424230"/>
            <a:ext cx="2657947" cy="3321576"/>
            <a:chOff x="9419011" y="3400509"/>
            <a:chExt cx="2657947" cy="3321576"/>
          </a:xfrm>
        </p:grpSpPr>
        <p:pic>
          <p:nvPicPr>
            <p:cNvPr id="3075" name="684CC1AD-3C1A-4521-BB58-E9637E7E0DF4" descr="PHOTO-2024-10-10-22-30-51.jpg">
              <a:extLst>
                <a:ext uri="{FF2B5EF4-FFF2-40B4-BE49-F238E27FC236}">
                  <a16:creationId xmlns:a16="http://schemas.microsoft.com/office/drawing/2014/main" id="{C63469E7-0654-9058-A2D1-75283C8478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439307" y="3956782"/>
              <a:ext cx="2073979" cy="2765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FFF96BC-E005-465A-C244-50E42818258B}"/>
                </a:ext>
              </a:extLst>
            </p:cNvPr>
            <p:cNvSpPr txBox="1"/>
            <p:nvPr/>
          </p:nvSpPr>
          <p:spPr>
            <a:xfrm>
              <a:off x="9419011" y="3400509"/>
              <a:ext cx="26579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Andy’s </a:t>
              </a:r>
              <a:r>
                <a:rPr lang="en-US" sz="1400" dirty="0"/>
                <a:t>(Liam pointed out this is just city light)</a:t>
              </a:r>
              <a:endParaRPr lang="en-GB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1F34B00-777C-9C3A-AE72-A3128184EABA}"/>
              </a:ext>
            </a:extLst>
          </p:cNvPr>
          <p:cNvGrpSpPr/>
          <p:nvPr/>
        </p:nvGrpSpPr>
        <p:grpSpPr>
          <a:xfrm>
            <a:off x="7582820" y="587423"/>
            <a:ext cx="3930467" cy="2584404"/>
            <a:chOff x="7632271" y="739259"/>
            <a:chExt cx="3930467" cy="258440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F410568-9F1C-2A8F-2200-FFE15E7FF359}"/>
                </a:ext>
              </a:extLst>
            </p:cNvPr>
            <p:cNvSpPr txBox="1"/>
            <p:nvPr/>
          </p:nvSpPr>
          <p:spPr>
            <a:xfrm>
              <a:off x="9012667" y="739259"/>
              <a:ext cx="9521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Kenny’s</a:t>
              </a:r>
              <a:endParaRPr lang="en-GB" dirty="0"/>
            </a:p>
          </p:txBody>
        </p:sp>
        <p:pic>
          <p:nvPicPr>
            <p:cNvPr id="3077" name="556FF23D-9830-488C-8366-8F4D0F643798" descr="PHOTO-2024-05-10-23-36-07.jpg">
              <a:extLst>
                <a:ext uri="{FF2B5EF4-FFF2-40B4-BE49-F238E27FC236}">
                  <a16:creationId xmlns:a16="http://schemas.microsoft.com/office/drawing/2014/main" id="{A957BD53-38E4-71A1-8087-3079EBDFF7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2271" y="1112125"/>
              <a:ext cx="3930467" cy="2211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F4418A6-BBF6-2686-A98F-ACCA17546B79}"/>
              </a:ext>
            </a:extLst>
          </p:cNvPr>
          <p:cNvGrpSpPr/>
          <p:nvPr/>
        </p:nvGrpSpPr>
        <p:grpSpPr>
          <a:xfrm>
            <a:off x="4116527" y="3587450"/>
            <a:ext cx="2043239" cy="3093651"/>
            <a:chOff x="4169483" y="3579683"/>
            <a:chExt cx="2043239" cy="3093651"/>
          </a:xfrm>
        </p:grpSpPr>
        <p:pic>
          <p:nvPicPr>
            <p:cNvPr id="3078" name="705FA851-1F6D-4457-9CA3-72EC836BB46D" descr="PHOTO-2024-05-10-23-59-38.jpg">
              <a:extLst>
                <a:ext uri="{FF2B5EF4-FFF2-40B4-BE49-F238E27FC236}">
                  <a16:creationId xmlns:a16="http://schemas.microsoft.com/office/drawing/2014/main" id="{D6BE4D1D-C0D8-C912-C7EE-ABB68B60AD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9483" y="3949015"/>
              <a:ext cx="2043239" cy="2724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22E0DF2-3E40-4725-DAD8-74CD5F4CA9C5}"/>
                </a:ext>
              </a:extLst>
            </p:cNvPr>
            <p:cNvSpPr txBox="1"/>
            <p:nvPr/>
          </p:nvSpPr>
          <p:spPr>
            <a:xfrm>
              <a:off x="4728572" y="3579683"/>
              <a:ext cx="946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Samy’s </a:t>
              </a:r>
              <a:endParaRPr lang="en-GB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CD109C9-F592-B96A-F3E7-EF8A75896EA1}"/>
              </a:ext>
            </a:extLst>
          </p:cNvPr>
          <p:cNvGrpSpPr/>
          <p:nvPr/>
        </p:nvGrpSpPr>
        <p:grpSpPr>
          <a:xfrm>
            <a:off x="6653725" y="3599957"/>
            <a:ext cx="2036454" cy="3086810"/>
            <a:chOff x="6653725" y="3599957"/>
            <a:chExt cx="2036454" cy="3086810"/>
          </a:xfrm>
        </p:grpSpPr>
        <p:pic>
          <p:nvPicPr>
            <p:cNvPr id="3079" name="F5241BDB-E212-441D-AE26-7821A2ACFBDE" descr="PHOTO-2024-05-11-09-37-07.jpg">
              <a:extLst>
                <a:ext uri="{FF2B5EF4-FFF2-40B4-BE49-F238E27FC236}">
                  <a16:creationId xmlns:a16="http://schemas.microsoft.com/office/drawing/2014/main" id="{785C1866-7CF9-50FE-5854-9A74A7D38F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3725" y="3988581"/>
              <a:ext cx="2036454" cy="2698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7E3F81A-DFD2-27B5-AE2A-2FBA1CC55031}"/>
                </a:ext>
              </a:extLst>
            </p:cNvPr>
            <p:cNvSpPr txBox="1"/>
            <p:nvPr/>
          </p:nvSpPr>
          <p:spPr>
            <a:xfrm>
              <a:off x="7126763" y="3599957"/>
              <a:ext cx="12089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In Phoenix</a:t>
              </a:r>
              <a:endParaRPr lang="en-GB" dirty="0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CAAE45CA-21CC-5E41-AFEC-00B49144667B}"/>
              </a:ext>
            </a:extLst>
          </p:cNvPr>
          <p:cNvSpPr/>
          <p:nvPr/>
        </p:nvSpPr>
        <p:spPr>
          <a:xfrm>
            <a:off x="127000" y="579452"/>
            <a:ext cx="3719389" cy="61663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4011AE-88D7-F6A1-C826-27D4C996FD2E}"/>
              </a:ext>
            </a:extLst>
          </p:cNvPr>
          <p:cNvSpPr txBox="1"/>
          <p:nvPr/>
        </p:nvSpPr>
        <p:spPr>
          <a:xfrm>
            <a:off x="1148501" y="134436"/>
            <a:ext cx="1167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This is me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552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8F7748A-7D20-470E-9F63-0B2FDF4933DC" descr="IMG_0354.jpg">
            <a:extLst>
              <a:ext uri="{FF2B5EF4-FFF2-40B4-BE49-F238E27FC236}">
                <a16:creationId xmlns:a16="http://schemas.microsoft.com/office/drawing/2014/main" id="{56CC236F-6C46-D8E9-105A-F2BD720C8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88" y="381000"/>
            <a:ext cx="4572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25C824D-6A62-0AA0-1D4D-7F4D0699F92E}"/>
              </a:ext>
            </a:extLst>
          </p:cNvPr>
          <p:cNvSpPr txBox="1"/>
          <p:nvPr/>
        </p:nvSpPr>
        <p:spPr>
          <a:xfrm>
            <a:off x="5350684" y="1152779"/>
            <a:ext cx="3410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…from my 8 years old son, Aaron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0E4CDF-CFF8-3247-F4CF-DD41168CFB1D}"/>
              </a:ext>
            </a:extLst>
          </p:cNvPr>
          <p:cNvSpPr txBox="1"/>
          <p:nvPr/>
        </p:nvSpPr>
        <p:spPr>
          <a:xfrm>
            <a:off x="6005208" y="2401415"/>
            <a:ext cx="1445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mistakes 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8B8150-E95E-D88E-9ADC-83117D4E60E2}"/>
              </a:ext>
            </a:extLst>
          </p:cNvPr>
          <p:cNvSpPr txBox="1"/>
          <p:nvPr/>
        </p:nvSpPr>
        <p:spPr>
          <a:xfrm>
            <a:off x="7924934" y="2673694"/>
            <a:ext cx="889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aging</a:t>
            </a:r>
            <a:endParaRPr lang="en-GB" sz="2400" dirty="0">
              <a:solidFill>
                <a:srgbClr val="7030A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E71CC9-3C7D-53F7-1E46-837DD48F2976}"/>
              </a:ext>
            </a:extLst>
          </p:cNvPr>
          <p:cNvSpPr txBox="1"/>
          <p:nvPr/>
        </p:nvSpPr>
        <p:spPr>
          <a:xfrm>
            <a:off x="6466486" y="3326886"/>
            <a:ext cx="780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bold</a:t>
            </a:r>
            <a:endParaRPr lang="en-GB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F5C226-EAD7-567B-FD45-2F03D2E041AD}"/>
              </a:ext>
            </a:extLst>
          </p:cNvPr>
          <p:cNvSpPr txBox="1"/>
          <p:nvPr/>
        </p:nvSpPr>
        <p:spPr>
          <a:xfrm>
            <a:off x="5824660" y="4252357"/>
            <a:ext cx="1231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curious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B0D8DD-B095-094C-E88C-58F0E990CAC0}"/>
              </a:ext>
            </a:extLst>
          </p:cNvPr>
          <p:cNvSpPr txBox="1"/>
          <p:nvPr/>
        </p:nvSpPr>
        <p:spPr>
          <a:xfrm>
            <a:off x="7653321" y="3790692"/>
            <a:ext cx="1161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92D050"/>
                </a:solidFill>
              </a:rPr>
              <a:t>explore</a:t>
            </a:r>
            <a:endParaRPr lang="en-GB" sz="2400" dirty="0">
              <a:solidFill>
                <a:srgbClr val="92D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09025B-ED78-E3A1-F94A-F73D20195D48}"/>
              </a:ext>
            </a:extLst>
          </p:cNvPr>
          <p:cNvSpPr txBox="1"/>
          <p:nvPr/>
        </p:nvSpPr>
        <p:spPr>
          <a:xfrm>
            <a:off x="7493020" y="4907690"/>
            <a:ext cx="1753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best wishes</a:t>
            </a:r>
            <a:endParaRPr lang="en-GB" sz="2400" dirty="0">
              <a:solidFill>
                <a:srgbClr val="00B0F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474DD7-3FFF-4C27-38CA-7918BD5CCEEB}"/>
              </a:ext>
            </a:extLst>
          </p:cNvPr>
          <p:cNvSpPr txBox="1"/>
          <p:nvPr/>
        </p:nvSpPr>
        <p:spPr>
          <a:xfrm>
            <a:off x="6677464" y="104198"/>
            <a:ext cx="513873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100"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Merry Christmas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341152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379</Words>
  <Application>Microsoft Macintosh PowerPoint</Application>
  <PresentationFormat>Widescreen</PresentationFormat>
  <Paragraphs>63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Segoe UI</vt:lpstr>
      <vt:lpstr>Times New Roman</vt:lpstr>
      <vt:lpstr>Wingdings</vt:lpstr>
      <vt:lpstr>Office Theme</vt:lpstr>
      <vt:lpstr>Flip Chip Iridescence &amp; Northen Light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Ruirui Han</dc:creator>
  <cp:lastModifiedBy>Qunshan Zhao</cp:lastModifiedBy>
  <cp:revision>41</cp:revision>
  <dcterms:created xsi:type="dcterms:W3CDTF">2024-12-02T11:47:52Z</dcterms:created>
  <dcterms:modified xsi:type="dcterms:W3CDTF">2024-12-09T14:34:04Z</dcterms:modified>
</cp:coreProperties>
</file>