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7" r:id="rId4"/>
    <p:sldId id="265" r:id="rId5"/>
    <p:sldId id="270" r:id="rId6"/>
    <p:sldId id="268" r:id="rId7"/>
    <p:sldId id="271" r:id="rId8"/>
    <p:sldId id="26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8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67"/>
    <p:restoredTop sz="95853"/>
  </p:normalViewPr>
  <p:slideViewPr>
    <p:cSldViewPr snapToGrid="0">
      <p:cViewPr varScale="1">
        <p:scale>
          <a:sx n="107" d="100"/>
          <a:sy n="107" d="100"/>
        </p:scale>
        <p:origin x="1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9D4FE-C1F1-9840-9CB8-240D19749169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0474C-66F5-A049-A8C1-A15D81185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258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0474C-66F5-A049-A8C1-A15D81185D3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229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29F2F-D89E-1543-408E-524B5003DF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3A26F0-58D3-9E38-64C1-BDA285ED9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D4016-5582-F4DC-49BE-FD6E42013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63499-69DA-6A45-B494-32545B5F3310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210DF-6B9D-48AF-F412-FFD613328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E5E43-7088-33F3-64EF-65F57F45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96E1-EA7E-7A42-A7EC-78375191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34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4ADAC-A0BF-AD20-3121-002E524A0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3F33D4-991D-EF11-BA53-1C4CD39578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65865-20C9-9970-FE69-53FE5032D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63499-69DA-6A45-B494-32545B5F3310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1BEFE-620D-93E1-A861-44AF5C79E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B2D06-8652-CEE7-C065-A40525A1F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96E1-EA7E-7A42-A7EC-78375191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079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C71EF5-BFB0-FC2F-DD52-65C82AEE0D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BD617A-ED3B-9078-E7AD-31F2FF0E94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CC171-9814-8695-3FFD-F785DD186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63499-69DA-6A45-B494-32545B5F3310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6D690C-C056-96E9-A79C-BE5CAF341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D20CC-5C33-510C-A88B-154862047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96E1-EA7E-7A42-A7EC-78375191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948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F00C8-8E68-2C9E-89E1-F6AC4DEEC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A5D0A-5A41-80C4-E450-B486902DE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BCD97-E124-B6B5-EBAE-BFDB9FF25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63499-69DA-6A45-B494-32545B5F3310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13EC1-A573-2D62-2A11-702542E7D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1F2ED1-8EE8-A19B-656A-2FC9E70DB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96E1-EA7E-7A42-A7EC-78375191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950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291BA-B1AE-B7E3-546E-A1C426961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D8FCD1-059A-9B82-79DF-38D06E307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66C79-2DBE-AACD-BBD1-2AECD327D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63499-69DA-6A45-B494-32545B5F3310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4BA5C0-AF01-4066-F3E3-51D9659B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E3055-D1C5-934B-E167-71E10EA31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96E1-EA7E-7A42-A7EC-78375191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54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CD186-6F1D-DC73-37E6-AF482293E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1E8785-81F9-B57E-A227-DB7BE2DEC1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12628D-F3A6-AFB8-D082-97EA6A311B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1FBCDB-5FB8-24B1-5578-E8F8D69E9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63499-69DA-6A45-B494-32545B5F3310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3D59DA-EEBF-AED7-0FA6-55B76C7F7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56721D-0C29-580C-FC08-43CB93B9C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96E1-EA7E-7A42-A7EC-78375191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9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77EAE-A701-9111-FA9D-0A4514845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3FF5EF-FE09-A84F-42DB-46CBB4105F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821483-0C08-596E-2B1A-1BC4224396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132B5-F16E-30D5-8FAF-E45E88B19A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1A5120-8028-19DC-1DFA-BD9E1BD3CD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416CB8-C823-C750-C2D7-373A20F00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63499-69DA-6A45-B494-32545B5F3310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950252-0ECD-BFBB-A825-DB29EC301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2233FE-F87D-AA31-0C18-6330A1975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96E1-EA7E-7A42-A7EC-78375191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77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C7FC3-6794-A320-C414-17358DAAE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2EA27F-0918-C4A7-FC4B-819AE8FB6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63499-69DA-6A45-B494-32545B5F3310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923FD0-71F2-B7E4-0B0E-E8F0C100E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B82FAE-F29A-5F13-9C83-D3AA7F21E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96E1-EA7E-7A42-A7EC-78375191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94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5E2361-7C94-5315-4BFE-BC3934A3A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63499-69DA-6A45-B494-32545B5F3310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B41B61-8D7F-E405-9729-DC168AC15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41788E-337E-54EB-80DF-DBB81CDEB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96E1-EA7E-7A42-A7EC-78375191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31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19004-F4E1-0360-ED4F-E67403FF3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2EE38-F4BD-8691-C10A-E54116086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4A8F47-B462-8AD1-4CC6-DAAD06FD4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9708D1-D352-4136-374E-EA9D4A950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63499-69DA-6A45-B494-32545B5F3310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09FD96-0D31-3F54-E823-2D78243E6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645665-992F-09FE-AB81-9B0F24F90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96E1-EA7E-7A42-A7EC-78375191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0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2B961-A44C-0F90-982A-309E3DB4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54128E-718C-FEAA-13A8-FB6987A843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35D6BF-BD2E-224F-3FD7-487422D348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FECD0-FD71-16BC-F8D0-5B143AA78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63499-69DA-6A45-B494-32545B5F3310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AE8924-6499-D6FE-005A-6D18C656B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0EA653-C6B7-6FFB-F884-884991CE2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96E1-EA7E-7A42-A7EC-78375191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520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D17CA6-B099-4283-3CAF-43267B4EF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735574-7A40-ED8E-A89B-CDAF3B56B7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5B9C6-B20B-2921-408F-829BCE6806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63499-69DA-6A45-B494-32545B5F3310}" type="datetimeFigureOut">
              <a:rPr lang="en-US" smtClean="0"/>
              <a:t>12/12/23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DC2A8-DFE6-8D5F-B788-673E3D4DFA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4A08C-C5A5-969D-9D17-41122DF3FA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E96E1-EA7E-7A42-A7EC-78375191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945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2.jpeg"/><Relationship Id="rId7" Type="http://schemas.openxmlformats.org/officeDocument/2006/relationships/image" Target="../media/image13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eg"/><Relationship Id="rId10" Type="http://schemas.openxmlformats.org/officeDocument/2006/relationships/image" Target="../media/image16.JPG"/><Relationship Id="rId4" Type="http://schemas.openxmlformats.org/officeDocument/2006/relationships/image" Target="../media/image3.pn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3.png"/><Relationship Id="rId7" Type="http://schemas.openxmlformats.org/officeDocument/2006/relationships/image" Target="../media/image20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10" Type="http://schemas.openxmlformats.org/officeDocument/2006/relationships/image" Target="../media/image23.jpeg"/><Relationship Id="rId4" Type="http://schemas.openxmlformats.org/officeDocument/2006/relationships/image" Target="../media/image17.JPG"/><Relationship Id="rId9" Type="http://schemas.openxmlformats.org/officeDocument/2006/relationships/image" Target="../media/image22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3.png"/><Relationship Id="rId7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8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over of a book&#10;&#10;Description automatically generated">
            <a:extLst>
              <a:ext uri="{FF2B5EF4-FFF2-40B4-BE49-F238E27FC236}">
                <a16:creationId xmlns:a16="http://schemas.microsoft.com/office/drawing/2014/main" id="{60CEB919-BD64-37EA-6E2B-926E89373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7275"/>
            <a:ext cx="3299791" cy="45773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63D5B4-5AF7-5E5D-F526-6C3E95A4D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8056" y="2496785"/>
            <a:ext cx="8389266" cy="2282957"/>
          </a:xfrm>
          <a:solidFill>
            <a:srgbClr val="003865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 series of (un)fortunate neutrino events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0A15C0-D48E-7578-E8C3-98ACFBE0A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23322" y="4819450"/>
            <a:ext cx="9144000" cy="1655762"/>
          </a:xfrm>
        </p:spPr>
        <p:txBody>
          <a:bodyPr/>
          <a:lstStyle/>
          <a:p>
            <a:r>
              <a:rPr lang="en-US" sz="9600" b="1" i="1" dirty="0">
                <a:solidFill>
                  <a:schemeClr val="bg1"/>
                </a:solidFill>
              </a:rPr>
              <a:t>Dr</a:t>
            </a:r>
            <a:r>
              <a:rPr lang="en-US" dirty="0">
                <a:solidFill>
                  <a:schemeClr val="bg1"/>
                </a:solidFill>
              </a:rPr>
              <a:t>. Veera </a:t>
            </a:r>
            <a:r>
              <a:rPr lang="en-US" dirty="0" err="1">
                <a:solidFill>
                  <a:schemeClr val="bg1"/>
                </a:solidFill>
              </a:rPr>
              <a:t>Mikola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C3F311F1-02C2-1370-1088-67D5B06ABD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02783" cy="2426280"/>
          </a:xfrm>
          <a:prstGeom prst="rect">
            <a:avLst/>
          </a:prstGeom>
        </p:spPr>
      </p:pic>
      <p:pic>
        <p:nvPicPr>
          <p:cNvPr id="7" name="Picture 6" descr="A rainbow colored letters and a green line&#10;&#10;Description automatically generated">
            <a:extLst>
              <a:ext uri="{FF2B5EF4-FFF2-40B4-BE49-F238E27FC236}">
                <a16:creationId xmlns:a16="http://schemas.microsoft.com/office/drawing/2014/main" id="{36A63B85-49F2-1964-F104-FD31107AF7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3374" y="0"/>
            <a:ext cx="4858626" cy="2426280"/>
          </a:xfrm>
          <a:prstGeom prst="rect">
            <a:avLst/>
          </a:prstGeom>
        </p:spPr>
      </p:pic>
      <p:pic>
        <p:nvPicPr>
          <p:cNvPr id="6" name="Picture 5" descr="A diagram of a diagram&#10;&#10;Description automatically generated">
            <a:extLst>
              <a:ext uri="{FF2B5EF4-FFF2-40B4-BE49-F238E27FC236}">
                <a16:creationId xmlns:a16="http://schemas.microsoft.com/office/drawing/2014/main" id="{E461A442-F179-0BCD-5CAD-138472591F2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51" t="50340" r="65957" b="16406"/>
          <a:stretch/>
        </p:blipFill>
        <p:spPr>
          <a:xfrm>
            <a:off x="1172177" y="3654888"/>
            <a:ext cx="955436" cy="807306"/>
          </a:xfrm>
          <a:prstGeom prst="ellipse">
            <a:avLst/>
          </a:prstGeom>
        </p:spPr>
      </p:pic>
      <p:pic>
        <p:nvPicPr>
          <p:cNvPr id="10" name="Content Placeholder 11" descr="A person with red hair wearing glasses and a lanyard&#10;&#10;Description automatically generated">
            <a:extLst>
              <a:ext uri="{FF2B5EF4-FFF2-40B4-BE49-F238E27FC236}">
                <a16:creationId xmlns:a16="http://schemas.microsoft.com/office/drawing/2014/main" id="{0027C472-72C7-AB5F-63DC-B3CC1AD94AB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20" t="20838" r="37778" b="16649"/>
          <a:stretch/>
        </p:blipFill>
        <p:spPr>
          <a:xfrm rot="7694840">
            <a:off x="1947211" y="4984924"/>
            <a:ext cx="844041" cy="66283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71450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5C73DC68-528D-99AB-576F-16EE64AEA8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446" y="2708445"/>
            <a:ext cx="2680328" cy="4148127"/>
          </a:xfrm>
          <a:prstGeom prst="rect">
            <a:avLst/>
          </a:prstGeom>
        </p:spPr>
      </p:pic>
      <p:pic>
        <p:nvPicPr>
          <p:cNvPr id="12" name="Content Placeholder 11" descr="A building with columns and a dome&#10;&#10;Description automatically generated">
            <a:extLst>
              <a:ext uri="{FF2B5EF4-FFF2-40B4-BE49-F238E27FC236}">
                <a16:creationId xmlns:a16="http://schemas.microsoft.com/office/drawing/2014/main" id="{7BB1E250-792A-3028-18F9-6CE130FE23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5400000">
            <a:off x="8078179" y="2726711"/>
            <a:ext cx="4352925" cy="3264693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1ACBC-0CA7-1C01-858B-EC89FEB1E880}"/>
              </a:ext>
            </a:extLst>
          </p:cNvPr>
          <p:cNvSpPr/>
          <p:nvPr/>
        </p:nvSpPr>
        <p:spPr>
          <a:xfrm>
            <a:off x="-13446" y="-2"/>
            <a:ext cx="12192000" cy="1057835"/>
          </a:xfrm>
          <a:prstGeom prst="rect">
            <a:avLst/>
          </a:prstGeom>
          <a:solidFill>
            <a:srgbClr val="003465"/>
          </a:solidFill>
          <a:ln>
            <a:solidFill>
              <a:srgbClr val="00346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F9AA02C8-5B55-FD53-00E4-AC5833FEC2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46" y="-1"/>
            <a:ext cx="2355561" cy="1057835"/>
          </a:xfrm>
          <a:prstGeom prst="rect">
            <a:avLst/>
          </a:prstGeom>
        </p:spPr>
      </p:pic>
      <p:pic>
        <p:nvPicPr>
          <p:cNvPr id="6" name="Picture 5" descr="A rainbow colored letters and a green line&#10;&#10;Description automatically generated">
            <a:extLst>
              <a:ext uri="{FF2B5EF4-FFF2-40B4-BE49-F238E27FC236}">
                <a16:creationId xmlns:a16="http://schemas.microsoft.com/office/drawing/2014/main" id="{20159CEE-7313-73C4-12CB-F44E932A5C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0238" y="-3"/>
            <a:ext cx="2118316" cy="1057835"/>
          </a:xfrm>
          <a:prstGeom prst="rect">
            <a:avLst/>
          </a:prstGeom>
        </p:spPr>
      </p:pic>
      <p:pic>
        <p:nvPicPr>
          <p:cNvPr id="8" name="Picture 7" descr="A person throwing a frisbee at the park&#10;&#10;Description automatically generated">
            <a:extLst>
              <a:ext uri="{FF2B5EF4-FFF2-40B4-BE49-F238E27FC236}">
                <a16:creationId xmlns:a16="http://schemas.microsoft.com/office/drawing/2014/main" id="{4CE47FC3-FBEF-A612-35A9-146BBA4D5E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6363" y="1146016"/>
            <a:ext cx="3429879" cy="4351339"/>
          </a:xfrm>
          <a:prstGeom prst="rect">
            <a:avLst/>
          </a:prstGeom>
        </p:spPr>
      </p:pic>
      <p:pic>
        <p:nvPicPr>
          <p:cNvPr id="3" name="Picture 2" descr="A snow covered trees and a blue sky&#10;&#10;Description automatically generated">
            <a:extLst>
              <a:ext uri="{FF2B5EF4-FFF2-40B4-BE49-F238E27FC236}">
                <a16:creationId xmlns:a16="http://schemas.microsoft.com/office/drawing/2014/main" id="{F0FB8BAA-1D96-9C61-E7E6-DAAB544B37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1678315" y="1470484"/>
            <a:ext cx="3301227" cy="247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77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1AEC1A2A-2D7B-B025-ADFD-C40406610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135" y="4767832"/>
            <a:ext cx="4762500" cy="17145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1ACBC-0CA7-1C01-858B-EC89FEB1E880}"/>
              </a:ext>
            </a:extLst>
          </p:cNvPr>
          <p:cNvSpPr/>
          <p:nvPr/>
        </p:nvSpPr>
        <p:spPr>
          <a:xfrm>
            <a:off x="-13446" y="-2"/>
            <a:ext cx="12192000" cy="1057835"/>
          </a:xfrm>
          <a:prstGeom prst="rect">
            <a:avLst/>
          </a:prstGeom>
          <a:solidFill>
            <a:srgbClr val="003465"/>
          </a:solidFill>
          <a:ln>
            <a:solidFill>
              <a:srgbClr val="00346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1CEBDB-0594-61CC-2B1A-2DCDF99D1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6" y="1088696"/>
            <a:ext cx="10515600" cy="1325563"/>
          </a:xfrm>
        </p:spPr>
        <p:txBody>
          <a:bodyPr/>
          <a:lstStyle/>
          <a:p>
            <a:r>
              <a:rPr lang="en-US" dirty="0"/>
              <a:t>Title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4EB2D-5667-F363-B910-871229DC6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46" y="2414259"/>
            <a:ext cx="10515600" cy="4351338"/>
          </a:xfrm>
        </p:spPr>
        <p:txBody>
          <a:bodyPr/>
          <a:lstStyle/>
          <a:p>
            <a:r>
              <a:rPr lang="en-US" dirty="0"/>
              <a:t>Text here woohoo</a:t>
            </a:r>
          </a:p>
        </p:txBody>
      </p:sp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F9AA02C8-5B55-FD53-00E4-AC5833FEC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6" y="-1"/>
            <a:ext cx="2355561" cy="1057835"/>
          </a:xfrm>
          <a:prstGeom prst="rect">
            <a:avLst/>
          </a:prstGeom>
        </p:spPr>
      </p:pic>
      <p:pic>
        <p:nvPicPr>
          <p:cNvPr id="6" name="Picture 5" descr="A rainbow colored letters and a green line&#10;&#10;Description automatically generated">
            <a:extLst>
              <a:ext uri="{FF2B5EF4-FFF2-40B4-BE49-F238E27FC236}">
                <a16:creationId xmlns:a16="http://schemas.microsoft.com/office/drawing/2014/main" id="{20159CEE-7313-73C4-12CB-F44E932A5C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0238" y="-3"/>
            <a:ext cx="2118316" cy="1057835"/>
          </a:xfrm>
          <a:prstGeom prst="rect">
            <a:avLst/>
          </a:prstGeom>
        </p:spPr>
      </p:pic>
      <p:pic>
        <p:nvPicPr>
          <p:cNvPr id="8" name="Picture 7" descr="A tall building with a tall tower&#10;&#10;Description automatically generated">
            <a:extLst>
              <a:ext uri="{FF2B5EF4-FFF2-40B4-BE49-F238E27FC236}">
                <a16:creationId xmlns:a16="http://schemas.microsoft.com/office/drawing/2014/main" id="{59E778F5-8082-B914-E4D3-6F7B8A5573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-734469" y="1718435"/>
            <a:ext cx="5768185" cy="4326139"/>
          </a:xfrm>
          <a:prstGeom prst="rect">
            <a:avLst/>
          </a:prstGeom>
        </p:spPr>
      </p:pic>
      <p:pic>
        <p:nvPicPr>
          <p:cNvPr id="10" name="Picture 9" descr="A person posing for a picture&#10;&#10;Description automatically generated">
            <a:extLst>
              <a:ext uri="{FF2B5EF4-FFF2-40B4-BE49-F238E27FC236}">
                <a16:creationId xmlns:a16="http://schemas.microsoft.com/office/drawing/2014/main" id="{10E1A52F-3FB7-EC83-B868-3AEF89306D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2289" y="523888"/>
            <a:ext cx="2789261" cy="3719015"/>
          </a:xfrm>
          <a:prstGeom prst="rect">
            <a:avLst/>
          </a:prstGeom>
        </p:spPr>
      </p:pic>
      <p:pic>
        <p:nvPicPr>
          <p:cNvPr id="12" name="Picture 11" descr="A group of people standing in front of a large projector screen&#10;&#10;Description automatically generated">
            <a:extLst>
              <a:ext uri="{FF2B5EF4-FFF2-40B4-BE49-F238E27FC236}">
                <a16:creationId xmlns:a16="http://schemas.microsoft.com/office/drawing/2014/main" id="{D48B956E-F91A-8448-05CC-F1CE65E160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51550" y="737398"/>
            <a:ext cx="5032073" cy="3774055"/>
          </a:xfrm>
          <a:prstGeom prst="rect">
            <a:avLst/>
          </a:prstGeom>
        </p:spPr>
      </p:pic>
      <p:pic>
        <p:nvPicPr>
          <p:cNvPr id="14" name="Picture 13" descr="A group of people posing for a picture&#10;&#10;Description automatically generated">
            <a:extLst>
              <a:ext uri="{FF2B5EF4-FFF2-40B4-BE49-F238E27FC236}">
                <a16:creationId xmlns:a16="http://schemas.microsoft.com/office/drawing/2014/main" id="{F738B604-6F8E-F386-C3D6-3576A132E9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3211" y="3972636"/>
            <a:ext cx="3723948" cy="2792961"/>
          </a:xfrm>
          <a:prstGeom prst="rect">
            <a:avLst/>
          </a:prstGeom>
        </p:spPr>
      </p:pic>
      <p:pic>
        <p:nvPicPr>
          <p:cNvPr id="20" name="Picture 19" descr="A cover of a book&#10;&#10;Description automatically generated">
            <a:extLst>
              <a:ext uri="{FF2B5EF4-FFF2-40B4-BE49-F238E27FC236}">
                <a16:creationId xmlns:a16="http://schemas.microsoft.com/office/drawing/2014/main" id="{9AE61C4C-3A7F-A43A-604F-7BE6BD5C83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67593" y="104929"/>
            <a:ext cx="4762500" cy="6591300"/>
          </a:xfrm>
          <a:prstGeom prst="rect">
            <a:avLst/>
          </a:prstGeom>
        </p:spPr>
      </p:pic>
      <p:pic>
        <p:nvPicPr>
          <p:cNvPr id="9" name="Picture 8" descr="A person holding a bottle of wine&#10;&#10;Description automatically generated">
            <a:extLst>
              <a:ext uri="{FF2B5EF4-FFF2-40B4-BE49-F238E27FC236}">
                <a16:creationId xmlns:a16="http://schemas.microsoft.com/office/drawing/2014/main" id="{267C7DD0-F4E3-A20E-B639-7A09D220D4A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13069" y="533944"/>
            <a:ext cx="4189994" cy="558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592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751ACBC-0CA7-1C01-858B-EC89FEB1E880}"/>
              </a:ext>
            </a:extLst>
          </p:cNvPr>
          <p:cNvSpPr/>
          <p:nvPr/>
        </p:nvSpPr>
        <p:spPr>
          <a:xfrm>
            <a:off x="-13446" y="-2"/>
            <a:ext cx="12192000" cy="1057835"/>
          </a:xfrm>
          <a:prstGeom prst="rect">
            <a:avLst/>
          </a:prstGeom>
          <a:solidFill>
            <a:srgbClr val="003465"/>
          </a:solidFill>
          <a:ln>
            <a:solidFill>
              <a:srgbClr val="00346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1CEBDB-0594-61CC-2B1A-2DCDF99D1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6" y="1088696"/>
            <a:ext cx="10515600" cy="1325563"/>
          </a:xfrm>
        </p:spPr>
        <p:txBody>
          <a:bodyPr/>
          <a:lstStyle/>
          <a:p>
            <a:r>
              <a:rPr lang="en-US" dirty="0"/>
              <a:t>Title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4EB2D-5667-F363-B910-871229DC6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46" y="2414259"/>
            <a:ext cx="10515600" cy="4351338"/>
          </a:xfrm>
        </p:spPr>
        <p:txBody>
          <a:bodyPr/>
          <a:lstStyle/>
          <a:p>
            <a:r>
              <a:rPr lang="en-US" dirty="0"/>
              <a:t>Text here woohoo</a:t>
            </a:r>
          </a:p>
        </p:txBody>
      </p:sp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F9AA02C8-5B55-FD53-00E4-AC5833FEC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6" y="-1"/>
            <a:ext cx="2355561" cy="1057835"/>
          </a:xfrm>
          <a:prstGeom prst="rect">
            <a:avLst/>
          </a:prstGeom>
        </p:spPr>
      </p:pic>
      <p:pic>
        <p:nvPicPr>
          <p:cNvPr id="6" name="Picture 5" descr="A rainbow colored letters and a green line&#10;&#10;Description automatically generated">
            <a:extLst>
              <a:ext uri="{FF2B5EF4-FFF2-40B4-BE49-F238E27FC236}">
                <a16:creationId xmlns:a16="http://schemas.microsoft.com/office/drawing/2014/main" id="{20159CEE-7313-73C4-12CB-F44E932A5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0238" y="-3"/>
            <a:ext cx="2118316" cy="1057835"/>
          </a:xfrm>
          <a:prstGeom prst="rect">
            <a:avLst/>
          </a:prstGeom>
        </p:spPr>
      </p:pic>
      <p:pic>
        <p:nvPicPr>
          <p:cNvPr id="16" name="Picture 15" descr="A group of people on a court&#10;&#10;Description automatically generated">
            <a:extLst>
              <a:ext uri="{FF2B5EF4-FFF2-40B4-BE49-F238E27FC236}">
                <a16:creationId xmlns:a16="http://schemas.microsoft.com/office/drawing/2014/main" id="{B342BE30-4CEE-A5F4-C7AD-735A80459E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371" t="25565" r="10464" b="13309"/>
          <a:stretch/>
        </p:blipFill>
        <p:spPr>
          <a:xfrm>
            <a:off x="7862571" y="140863"/>
            <a:ext cx="4085112" cy="3190365"/>
          </a:xfrm>
          <a:prstGeom prst="rect">
            <a:avLst/>
          </a:prstGeom>
        </p:spPr>
      </p:pic>
      <p:pic>
        <p:nvPicPr>
          <p:cNvPr id="19" name="Picture 18" descr="A person standing on a rock with a backpack&#10;&#10;Description automatically generated">
            <a:extLst>
              <a:ext uri="{FF2B5EF4-FFF2-40B4-BE49-F238E27FC236}">
                <a16:creationId xmlns:a16="http://schemas.microsoft.com/office/drawing/2014/main" id="{2ACEAEA3-E7CC-5A6E-00AD-235BFB46A2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8521" y="179351"/>
            <a:ext cx="4416380" cy="3310668"/>
          </a:xfrm>
          <a:prstGeom prst="rect">
            <a:avLst/>
          </a:prstGeom>
        </p:spPr>
      </p:pic>
      <p:pic>
        <p:nvPicPr>
          <p:cNvPr id="21" name="Picture 20" descr="A person standing on a rock&#10;&#10;Description automatically generated">
            <a:extLst>
              <a:ext uri="{FF2B5EF4-FFF2-40B4-BE49-F238E27FC236}">
                <a16:creationId xmlns:a16="http://schemas.microsoft.com/office/drawing/2014/main" id="{6D7F6B33-9A78-40DB-FC85-0E1AB5B870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38820" y="3429000"/>
            <a:ext cx="2571750" cy="3429000"/>
          </a:xfrm>
          <a:prstGeom prst="rect">
            <a:avLst/>
          </a:prstGeom>
        </p:spPr>
      </p:pic>
      <p:pic>
        <p:nvPicPr>
          <p:cNvPr id="25" name="Picture 24" descr="A group of women dancing on a stage&#10;&#10;Description automatically generated">
            <a:extLst>
              <a:ext uri="{FF2B5EF4-FFF2-40B4-BE49-F238E27FC236}">
                <a16:creationId xmlns:a16="http://schemas.microsoft.com/office/drawing/2014/main" id="{83C0F2F4-A5B6-F825-9612-78FE138394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4190" y="3097690"/>
            <a:ext cx="3056964" cy="3619446"/>
          </a:xfrm>
          <a:prstGeom prst="rect">
            <a:avLst/>
          </a:prstGeom>
        </p:spPr>
      </p:pic>
      <p:pic>
        <p:nvPicPr>
          <p:cNvPr id="27" name="Picture 26" descr="A person climbing a rock wall&#10;&#10;Description automatically generated">
            <a:extLst>
              <a:ext uri="{FF2B5EF4-FFF2-40B4-BE49-F238E27FC236}">
                <a16:creationId xmlns:a16="http://schemas.microsoft.com/office/drawing/2014/main" id="{272CB8ED-96CD-A356-B0BD-7834101899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5218" y="1057832"/>
            <a:ext cx="3323259" cy="5866658"/>
          </a:xfrm>
          <a:prstGeom prst="rect">
            <a:avLst/>
          </a:prstGeom>
        </p:spPr>
      </p:pic>
      <p:pic>
        <p:nvPicPr>
          <p:cNvPr id="29" name="Picture 28" descr="A group of women posing for a picture&#10;&#10;Description automatically generated">
            <a:extLst>
              <a:ext uri="{FF2B5EF4-FFF2-40B4-BE49-F238E27FC236}">
                <a16:creationId xmlns:a16="http://schemas.microsoft.com/office/drawing/2014/main" id="{33F082D0-C649-C5E2-FBB0-BB67F549ACE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21516" y="3192913"/>
            <a:ext cx="2869203" cy="3429001"/>
          </a:xfrm>
          <a:prstGeom prst="rect">
            <a:avLst/>
          </a:prstGeom>
        </p:spPr>
      </p:pic>
      <p:pic>
        <p:nvPicPr>
          <p:cNvPr id="7" name="Picture 6" descr="A person sitting on a chair with a thumb up&#10;&#10;Description automatically generated">
            <a:extLst>
              <a:ext uri="{FF2B5EF4-FFF2-40B4-BE49-F238E27FC236}">
                <a16:creationId xmlns:a16="http://schemas.microsoft.com/office/drawing/2014/main" id="{A39CAA6D-5BA3-D88D-2155-4A16C5DB3F0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9941" t="2215"/>
          <a:stretch/>
        </p:blipFill>
        <p:spPr>
          <a:xfrm rot="5400000">
            <a:off x="2862654" y="1300518"/>
            <a:ext cx="5046631" cy="46229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C1713A-6D6D-35F0-9B4D-79BAABB2E067}"/>
              </a:ext>
            </a:extLst>
          </p:cNvPr>
          <p:cNvSpPr txBox="1"/>
          <p:nvPr/>
        </p:nvSpPr>
        <p:spPr>
          <a:xfrm>
            <a:off x="2911930" y="1057831"/>
            <a:ext cx="621917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600" dirty="0"/>
              <a:t>☹️</a:t>
            </a:r>
          </a:p>
        </p:txBody>
      </p:sp>
    </p:spTree>
    <p:extLst>
      <p:ext uri="{BB962C8B-B14F-4D97-AF65-F5344CB8AC3E}">
        <p14:creationId xmlns:p14="http://schemas.microsoft.com/office/powerpoint/2010/main" val="6718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751ACBC-0CA7-1C01-858B-EC89FEB1E880}"/>
              </a:ext>
            </a:extLst>
          </p:cNvPr>
          <p:cNvSpPr/>
          <p:nvPr/>
        </p:nvSpPr>
        <p:spPr>
          <a:xfrm>
            <a:off x="-13446" y="-2"/>
            <a:ext cx="12192000" cy="1057835"/>
          </a:xfrm>
          <a:prstGeom prst="rect">
            <a:avLst/>
          </a:prstGeom>
          <a:solidFill>
            <a:srgbClr val="003465"/>
          </a:solidFill>
          <a:ln>
            <a:solidFill>
              <a:srgbClr val="00346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1CEBDB-0594-61CC-2B1A-2DCDF99D1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6" y="1088696"/>
            <a:ext cx="10515600" cy="13255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F9AA02C8-5B55-FD53-00E4-AC5833FEC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6" y="-1"/>
            <a:ext cx="2355561" cy="1057835"/>
          </a:xfrm>
          <a:prstGeom prst="rect">
            <a:avLst/>
          </a:prstGeom>
        </p:spPr>
      </p:pic>
      <p:pic>
        <p:nvPicPr>
          <p:cNvPr id="6" name="Picture 5" descr="A rainbow colored letters and a green line&#10;&#10;Description automatically generated">
            <a:extLst>
              <a:ext uri="{FF2B5EF4-FFF2-40B4-BE49-F238E27FC236}">
                <a16:creationId xmlns:a16="http://schemas.microsoft.com/office/drawing/2014/main" id="{20159CEE-7313-73C4-12CB-F44E932A5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0238" y="-3"/>
            <a:ext cx="2118316" cy="1057835"/>
          </a:xfrm>
          <a:prstGeom prst="rect">
            <a:avLst/>
          </a:prstGeom>
        </p:spPr>
      </p:pic>
      <p:pic>
        <p:nvPicPr>
          <p:cNvPr id="11" name="Picture 10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8F2C7655-143A-F2E8-0C10-588F0C0C35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557" t="21444" r="34693" b="3809"/>
          <a:stretch/>
        </p:blipFill>
        <p:spPr>
          <a:xfrm>
            <a:off x="13445" y="1115530"/>
            <a:ext cx="1849292" cy="4310743"/>
          </a:xfrm>
          <a:prstGeom prst="rect">
            <a:avLst/>
          </a:prstGeom>
        </p:spPr>
      </p:pic>
      <p:pic>
        <p:nvPicPr>
          <p:cNvPr id="7" name="Picture 6" descr="A person holding a flag&#10;&#10;Description automatically generated">
            <a:extLst>
              <a:ext uri="{FF2B5EF4-FFF2-40B4-BE49-F238E27FC236}">
                <a16:creationId xmlns:a16="http://schemas.microsoft.com/office/drawing/2014/main" id="{42AC606E-2606-9DA7-2029-8A5BD97879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7754" y="1041575"/>
            <a:ext cx="4420005" cy="5893339"/>
          </a:xfrm>
          <a:prstGeom prst="rect">
            <a:avLst/>
          </a:prstGeom>
        </p:spPr>
      </p:pic>
      <p:pic>
        <p:nvPicPr>
          <p:cNvPr id="12" name="Content Placeholder 11" descr="A person with red hair wearing glasses and a lanyard&#10;&#10;Description automatically generated">
            <a:extLst>
              <a:ext uri="{FF2B5EF4-FFF2-40B4-BE49-F238E27FC236}">
                <a16:creationId xmlns:a16="http://schemas.microsoft.com/office/drawing/2014/main" id="{D57C9E12-BEBA-BDFB-F44C-8CDE589A17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 rot="5400000">
            <a:off x="7007989" y="1741424"/>
            <a:ext cx="5893339" cy="4420003"/>
          </a:xfrm>
        </p:spPr>
      </p:pic>
      <p:pic>
        <p:nvPicPr>
          <p:cNvPr id="13" name="Picture 12" descr="A child with pink hair and blue cross on her face&#10;&#10;Description automatically generated">
            <a:extLst>
              <a:ext uri="{FF2B5EF4-FFF2-40B4-BE49-F238E27FC236}">
                <a16:creationId xmlns:a16="http://schemas.microsoft.com/office/drawing/2014/main" id="{F90EBEBD-1EC9-965D-5EE3-A5858F5556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1439244" y="1450791"/>
            <a:ext cx="3568276" cy="2676207"/>
          </a:xfrm>
          <a:prstGeom prst="rect">
            <a:avLst/>
          </a:prstGeom>
        </p:spPr>
      </p:pic>
      <p:pic>
        <p:nvPicPr>
          <p:cNvPr id="15" name="Picture 14" descr="A group of people on a stage with lights and a crowd of people&#10;&#10;Description automatically generated">
            <a:extLst>
              <a:ext uri="{FF2B5EF4-FFF2-40B4-BE49-F238E27FC236}">
                <a16:creationId xmlns:a16="http://schemas.microsoft.com/office/drawing/2014/main" id="{943B0DF6-5A59-52AE-F08A-A47AE4E90C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3446" y="4126017"/>
            <a:ext cx="3696101" cy="277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223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751ACBC-0CA7-1C01-858B-EC89FEB1E880}"/>
              </a:ext>
            </a:extLst>
          </p:cNvPr>
          <p:cNvSpPr/>
          <p:nvPr/>
        </p:nvSpPr>
        <p:spPr>
          <a:xfrm>
            <a:off x="-13446" y="-2"/>
            <a:ext cx="12192000" cy="1057835"/>
          </a:xfrm>
          <a:prstGeom prst="rect">
            <a:avLst/>
          </a:prstGeom>
          <a:solidFill>
            <a:srgbClr val="003465"/>
          </a:solidFill>
          <a:ln>
            <a:solidFill>
              <a:srgbClr val="00346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1CEBDB-0594-61CC-2B1A-2DCDF99D1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6" y="1088696"/>
            <a:ext cx="10515600" cy="1325563"/>
          </a:xfrm>
        </p:spPr>
        <p:txBody>
          <a:bodyPr/>
          <a:lstStyle/>
          <a:p>
            <a:r>
              <a:rPr lang="en-US" dirty="0"/>
              <a:t>Postdoc time!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4EB2D-5667-F363-B910-871229DC6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46" y="2268073"/>
            <a:ext cx="10515600" cy="4351338"/>
          </a:xfrm>
        </p:spPr>
        <p:txBody>
          <a:bodyPr/>
          <a:lstStyle/>
          <a:p>
            <a:r>
              <a:rPr lang="en-US" dirty="0"/>
              <a:t>T2K-NOvA results soon!</a:t>
            </a:r>
          </a:p>
        </p:txBody>
      </p:sp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F9AA02C8-5B55-FD53-00E4-AC5833FEC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6" y="-1"/>
            <a:ext cx="2355561" cy="1057835"/>
          </a:xfrm>
          <a:prstGeom prst="rect">
            <a:avLst/>
          </a:prstGeom>
        </p:spPr>
      </p:pic>
      <p:pic>
        <p:nvPicPr>
          <p:cNvPr id="6" name="Picture 5" descr="A rainbow colored letters and a green line&#10;&#10;Description automatically generated">
            <a:extLst>
              <a:ext uri="{FF2B5EF4-FFF2-40B4-BE49-F238E27FC236}">
                <a16:creationId xmlns:a16="http://schemas.microsoft.com/office/drawing/2014/main" id="{20159CEE-7313-73C4-12CB-F44E932A5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0238" y="-3"/>
            <a:ext cx="2118316" cy="1057835"/>
          </a:xfrm>
          <a:prstGeom prst="rect">
            <a:avLst/>
          </a:prstGeom>
        </p:spPr>
      </p:pic>
      <p:pic>
        <p:nvPicPr>
          <p:cNvPr id="15" name="Picture 14" descr="A close-up of a data&#10;&#10;Description automatically generated">
            <a:extLst>
              <a:ext uri="{FF2B5EF4-FFF2-40B4-BE49-F238E27FC236}">
                <a16:creationId xmlns:a16="http://schemas.microsoft.com/office/drawing/2014/main" id="{51E69C35-7085-A414-8042-835BACADD6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11" b="5776"/>
          <a:stretch/>
        </p:blipFill>
        <p:spPr>
          <a:xfrm>
            <a:off x="2500941" y="3111669"/>
            <a:ext cx="3755790" cy="322782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3828DDB-D0EE-8E25-25EA-D32FB44C9B47}"/>
              </a:ext>
            </a:extLst>
          </p:cNvPr>
          <p:cNvSpPr txBox="1"/>
          <p:nvPr/>
        </p:nvSpPr>
        <p:spPr>
          <a:xfrm rot="967803">
            <a:off x="5817792" y="5155834"/>
            <a:ext cx="24642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😱</a:t>
            </a:r>
          </a:p>
        </p:txBody>
      </p:sp>
      <p:pic>
        <p:nvPicPr>
          <p:cNvPr id="13" name="Picture 12" descr="A graph with a line and a triangle&#10;&#10;Description automatically generated with medium confidence">
            <a:extLst>
              <a:ext uri="{FF2B5EF4-FFF2-40B4-BE49-F238E27FC236}">
                <a16:creationId xmlns:a16="http://schemas.microsoft.com/office/drawing/2014/main" id="{C492DE74-BDA6-F8CD-C7B4-1CBBFEFBD4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9908" y="1298975"/>
            <a:ext cx="4873723" cy="322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43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high angle view of a building&#10;&#10;Description automatically generated">
            <a:extLst>
              <a:ext uri="{FF2B5EF4-FFF2-40B4-BE49-F238E27FC236}">
                <a16:creationId xmlns:a16="http://schemas.microsoft.com/office/drawing/2014/main" id="{99406A78-DAF8-C959-646C-62D0EEC8C7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9936" y="1088696"/>
            <a:ext cx="4274418" cy="569922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1ACBC-0CA7-1C01-858B-EC89FEB1E880}"/>
              </a:ext>
            </a:extLst>
          </p:cNvPr>
          <p:cNvSpPr/>
          <p:nvPr/>
        </p:nvSpPr>
        <p:spPr>
          <a:xfrm>
            <a:off x="-13446" y="-2"/>
            <a:ext cx="12192000" cy="1057835"/>
          </a:xfrm>
          <a:prstGeom prst="rect">
            <a:avLst/>
          </a:prstGeom>
          <a:solidFill>
            <a:srgbClr val="003465"/>
          </a:solidFill>
          <a:ln>
            <a:solidFill>
              <a:srgbClr val="00346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1CEBDB-0594-61CC-2B1A-2DCDF99D1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6" y="1088696"/>
            <a:ext cx="10515600" cy="1325563"/>
          </a:xfrm>
        </p:spPr>
        <p:txBody>
          <a:bodyPr/>
          <a:lstStyle/>
          <a:p>
            <a:r>
              <a:rPr lang="en-US" dirty="0"/>
              <a:t>Postdoc time!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4EB2D-5667-F363-B910-871229DC6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46" y="2268073"/>
            <a:ext cx="10515600" cy="4351338"/>
          </a:xfrm>
        </p:spPr>
        <p:txBody>
          <a:bodyPr/>
          <a:lstStyle/>
          <a:p>
            <a:r>
              <a:rPr lang="en-US" dirty="0"/>
              <a:t>WAGASCI-</a:t>
            </a:r>
            <a:r>
              <a:rPr lang="en-US" dirty="0" err="1"/>
              <a:t>BabyMIND</a:t>
            </a:r>
            <a:r>
              <a:rPr lang="en-US" dirty="0"/>
              <a:t> reconstruction (no plots </a:t>
            </a:r>
            <a:r>
              <a:rPr lang="en-US" dirty="0">
                <a:sym typeface="Wingdings" pitchFamily="2" charset="2"/>
              </a:rPr>
              <a:t></a:t>
            </a:r>
            <a:r>
              <a:rPr lang="en-US" dirty="0"/>
              <a:t>) </a:t>
            </a:r>
          </a:p>
          <a:p>
            <a:endParaRPr lang="en-US" dirty="0"/>
          </a:p>
        </p:txBody>
      </p:sp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F9AA02C8-5B55-FD53-00E4-AC5833FEC2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46" y="-1"/>
            <a:ext cx="2355561" cy="1057835"/>
          </a:xfrm>
          <a:prstGeom prst="rect">
            <a:avLst/>
          </a:prstGeom>
        </p:spPr>
      </p:pic>
      <p:pic>
        <p:nvPicPr>
          <p:cNvPr id="6" name="Picture 5" descr="A rainbow colored letters and a green line&#10;&#10;Description automatically generated">
            <a:extLst>
              <a:ext uri="{FF2B5EF4-FFF2-40B4-BE49-F238E27FC236}">
                <a16:creationId xmlns:a16="http://schemas.microsoft.com/office/drawing/2014/main" id="{20159CEE-7313-73C4-12CB-F44E932A5C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0238" y="-3"/>
            <a:ext cx="2118316" cy="10578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386FF1E-2491-5CA2-C164-A3AB50A3E90D}"/>
              </a:ext>
            </a:extLst>
          </p:cNvPr>
          <p:cNvSpPr txBox="1"/>
          <p:nvPr/>
        </p:nvSpPr>
        <p:spPr>
          <a:xfrm>
            <a:off x="2872409" y="3542508"/>
            <a:ext cx="62218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72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751ACBC-0CA7-1C01-858B-EC89FEB1E880}"/>
              </a:ext>
            </a:extLst>
          </p:cNvPr>
          <p:cNvSpPr/>
          <p:nvPr/>
        </p:nvSpPr>
        <p:spPr>
          <a:xfrm>
            <a:off x="-13446" y="-2"/>
            <a:ext cx="12192000" cy="1057835"/>
          </a:xfrm>
          <a:prstGeom prst="rect">
            <a:avLst/>
          </a:prstGeom>
          <a:solidFill>
            <a:srgbClr val="003465"/>
          </a:solidFill>
          <a:ln>
            <a:solidFill>
              <a:srgbClr val="00346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1CEBDB-0594-61CC-2B1A-2DCDF99D1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5318" y="3326114"/>
            <a:ext cx="10515600" cy="1325563"/>
          </a:xfrm>
        </p:spPr>
        <p:txBody>
          <a:bodyPr>
            <a:normAutofit/>
          </a:bodyPr>
          <a:lstStyle/>
          <a:p>
            <a:r>
              <a:rPr lang="en-US" sz="6000" dirty="0"/>
              <a:t>Thanks! </a:t>
            </a:r>
          </a:p>
        </p:txBody>
      </p:sp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F9AA02C8-5B55-FD53-00E4-AC5833FEC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6" y="-1"/>
            <a:ext cx="2355561" cy="1057835"/>
          </a:xfrm>
          <a:prstGeom prst="rect">
            <a:avLst/>
          </a:prstGeom>
        </p:spPr>
      </p:pic>
      <p:pic>
        <p:nvPicPr>
          <p:cNvPr id="6" name="Picture 5" descr="A rainbow colored letters and a green line&#10;&#10;Description automatically generated">
            <a:extLst>
              <a:ext uri="{FF2B5EF4-FFF2-40B4-BE49-F238E27FC236}">
                <a16:creationId xmlns:a16="http://schemas.microsoft.com/office/drawing/2014/main" id="{20159CEE-7313-73C4-12CB-F44E932A5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0238" y="-3"/>
            <a:ext cx="2118316" cy="1057835"/>
          </a:xfrm>
          <a:prstGeom prst="rect">
            <a:avLst/>
          </a:prstGeom>
        </p:spPr>
      </p:pic>
      <p:pic>
        <p:nvPicPr>
          <p:cNvPr id="7" name="Picture 6" descr="A person in a lab coat&#10;&#10;Description automatically generated">
            <a:extLst>
              <a:ext uri="{FF2B5EF4-FFF2-40B4-BE49-F238E27FC236}">
                <a16:creationId xmlns:a16="http://schemas.microsoft.com/office/drawing/2014/main" id="{FABA62A9-B866-182D-526D-42EBCE4BB8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1" t="917" r="1390" b="-229"/>
          <a:stretch/>
        </p:blipFill>
        <p:spPr>
          <a:xfrm>
            <a:off x="-13446" y="1119792"/>
            <a:ext cx="5539035" cy="573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761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45</Words>
  <Application>Microsoft Macintosh PowerPoint</Application>
  <PresentationFormat>Widescreen</PresentationFormat>
  <Paragraphs>14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A series of (un)fortunate neutrino events</vt:lpstr>
      <vt:lpstr>PowerPoint Presentation</vt:lpstr>
      <vt:lpstr>Title here</vt:lpstr>
      <vt:lpstr>Title here</vt:lpstr>
      <vt:lpstr>PowerPoint Presentation</vt:lpstr>
      <vt:lpstr>Postdoc time!</vt:lpstr>
      <vt:lpstr>Postdoc time!</vt:lpstr>
      <vt:lpstr>Thanks!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Christmas talk</dc:title>
  <dc:creator>Veera Mikola</dc:creator>
  <cp:lastModifiedBy>Veera Mikola</cp:lastModifiedBy>
  <cp:revision>33</cp:revision>
  <dcterms:created xsi:type="dcterms:W3CDTF">2023-12-05T11:21:54Z</dcterms:created>
  <dcterms:modified xsi:type="dcterms:W3CDTF">2023-12-12T09:11:01Z</dcterms:modified>
</cp:coreProperties>
</file>