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320" r:id="rId2"/>
    <p:sldId id="1108" r:id="rId3"/>
    <p:sldId id="1109" r:id="rId4"/>
    <p:sldId id="1110" r:id="rId5"/>
    <p:sldId id="996" r:id="rId6"/>
  </p:sldIdLst>
  <p:sldSz cx="9144000" cy="6858000" type="screen4x3"/>
  <p:notesSz cx="7099300" cy="10234613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800" i="1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800" i="1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800" i="1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800" i="1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800" i="1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800" i="1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800" i="1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800" i="1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800" i="1" kern="1200">
        <a:solidFill>
          <a:schemeClr val="tx1"/>
        </a:solidFill>
        <a:latin typeface="Times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448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7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aul Soler" initials="PS" lastIdx="1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FF"/>
    <a:srgbClr val="FF9966"/>
    <a:srgbClr val="FF0066"/>
    <a:srgbClr val="CC00CC"/>
    <a:srgbClr val="00CC00"/>
    <a:srgbClr val="00CCFF"/>
    <a:srgbClr val="FF00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677" autoAdjust="0"/>
    <p:restoredTop sz="96327" autoAdjust="0"/>
  </p:normalViewPr>
  <p:slideViewPr>
    <p:cSldViewPr snapToGrid="0" snapToObjects="1">
      <p:cViewPr varScale="1">
        <p:scale>
          <a:sx n="115" d="100"/>
          <a:sy n="115" d="100"/>
        </p:scale>
        <p:origin x="1392" y="200"/>
      </p:cViewPr>
      <p:guideLst>
        <p:guide orient="horz" pos="244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47" d="100"/>
          <a:sy n="47" d="100"/>
        </p:scale>
        <p:origin x="-1956" y="-84"/>
      </p:cViewPr>
      <p:guideLst>
        <p:guide orient="horz" pos="3223"/>
        <p:guide pos="223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543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87" tIns="48193" rIns="96387" bIns="48193" numCol="1" anchor="t" anchorCtr="0" compatLnSpc="1">
            <a:prstTxWarp prst="textNoShape">
              <a:avLst/>
            </a:prstTxWarp>
          </a:bodyPr>
          <a:lstStyle>
            <a:lvl1pPr algn="l" defTabSz="963613">
              <a:defRPr sz="13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67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9550" y="0"/>
            <a:ext cx="3054350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87" tIns="48193" rIns="96387" bIns="48193" numCol="1" anchor="t" anchorCtr="0" compatLnSpc="1">
            <a:prstTxWarp prst="textNoShape">
              <a:avLst/>
            </a:prstTxWarp>
          </a:bodyPr>
          <a:lstStyle>
            <a:lvl1pPr algn="r" defTabSz="963613">
              <a:defRPr sz="13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67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13913"/>
            <a:ext cx="30543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87" tIns="48193" rIns="96387" bIns="48193" numCol="1" anchor="b" anchorCtr="0" compatLnSpc="1">
            <a:prstTxWarp prst="textNoShape">
              <a:avLst/>
            </a:prstTxWarp>
          </a:bodyPr>
          <a:lstStyle>
            <a:lvl1pPr algn="l" defTabSz="963613">
              <a:defRPr sz="13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6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9550" y="9713913"/>
            <a:ext cx="30543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87" tIns="48193" rIns="96387" bIns="48193" numCol="1" anchor="b" anchorCtr="0" compatLnSpc="1">
            <a:prstTxWarp prst="textNoShape">
              <a:avLst/>
            </a:prstTxWarp>
          </a:bodyPr>
          <a:lstStyle>
            <a:lvl1pPr algn="r" defTabSz="963613">
              <a:defRPr sz="1300"/>
            </a:lvl1pPr>
          </a:lstStyle>
          <a:p>
            <a:fld id="{1B8975A1-AE0E-2442-9EAA-C3A70CCB4B2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19305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42" tIns="48170" rIns="96342" bIns="48170" numCol="1" anchor="t" anchorCtr="0" compatLnSpc="1">
            <a:prstTxWarp prst="textNoShape">
              <a:avLst/>
            </a:prstTxWarp>
          </a:bodyPr>
          <a:lstStyle>
            <a:lvl1pPr algn="l" defTabSz="963613">
              <a:defRPr sz="1300" i="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2725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42" tIns="48170" rIns="96342" bIns="48170" numCol="1" anchor="t" anchorCtr="0" compatLnSpc="1">
            <a:prstTxWarp prst="textNoShape">
              <a:avLst/>
            </a:prstTxWarp>
          </a:bodyPr>
          <a:lstStyle>
            <a:lvl1pPr algn="r" defTabSz="963613">
              <a:defRPr sz="1300" i="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3775" y="768350"/>
            <a:ext cx="5116513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25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7738" y="4860925"/>
            <a:ext cx="520382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42" tIns="48170" rIns="96342" bIns="4817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42" tIns="48170" rIns="96342" bIns="48170" numCol="1" anchor="b" anchorCtr="0" compatLnSpc="1">
            <a:prstTxWarp prst="textNoShape">
              <a:avLst/>
            </a:prstTxWarp>
          </a:bodyPr>
          <a:lstStyle>
            <a:lvl1pPr algn="l" defTabSz="963613">
              <a:defRPr sz="1300" i="0">
                <a:latin typeface="Times New Roman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25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2725" y="9723438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342" tIns="48170" rIns="96342" bIns="48170" numCol="1" anchor="b" anchorCtr="0" compatLnSpc="1">
            <a:prstTxWarp prst="textNoShape">
              <a:avLst/>
            </a:prstTxWarp>
          </a:bodyPr>
          <a:lstStyle>
            <a:lvl1pPr algn="r" defTabSz="963613">
              <a:defRPr sz="1300" i="0">
                <a:latin typeface="Times New Roman" charset="0"/>
              </a:defRPr>
            </a:lvl1pPr>
          </a:lstStyle>
          <a:p>
            <a:fld id="{C78340F0-1564-B64D-B0D2-26513DC4C78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427823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 defTabSz="963613"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87FB3405-E0B8-FC42-84EF-9F19B8185744}" type="slidenum">
              <a:rPr lang="en-GB" sz="1300" i="0">
                <a:latin typeface="Times New Roman" charset="0"/>
              </a:rPr>
              <a:pPr/>
              <a:t>1</a:t>
            </a:fld>
            <a:endParaRPr lang="en-GB" sz="1300" i="0">
              <a:latin typeface="Times New Roman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GB"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 defTabSz="963613"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87FB3405-E0B8-FC42-84EF-9F19B8185744}" type="slidenum">
              <a:rPr lang="en-GB" sz="1300" i="0">
                <a:latin typeface="Times New Roman" charset="0"/>
              </a:rPr>
              <a:pPr/>
              <a:t>2</a:t>
            </a:fld>
            <a:endParaRPr lang="en-GB" sz="1300" i="0">
              <a:latin typeface="Times New Roman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GB" dirty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39994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 defTabSz="963613"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87FB3405-E0B8-FC42-84EF-9F19B8185744}" type="slidenum">
              <a:rPr lang="en-GB" sz="1300" i="0">
                <a:latin typeface="Times New Roman" charset="0"/>
              </a:rPr>
              <a:pPr/>
              <a:t>3</a:t>
            </a:fld>
            <a:endParaRPr lang="en-GB" sz="1300" i="0">
              <a:latin typeface="Times New Roman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GB" dirty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87764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 defTabSz="963613"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87FB3405-E0B8-FC42-84EF-9F19B8185744}" type="slidenum">
              <a:rPr lang="en-GB" sz="1300" i="0">
                <a:latin typeface="Times New Roman" charset="0"/>
              </a:rPr>
              <a:pPr/>
              <a:t>4</a:t>
            </a:fld>
            <a:endParaRPr lang="en-GB" sz="1300" i="0">
              <a:latin typeface="Times New Roman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endParaRPr lang="en-GB" dirty="0"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23953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 dirty="0">
              <a:ea typeface="ＭＳ Ｐゴシック" charset="0"/>
              <a:cs typeface="ＭＳ Ｐゴシック" charset="0"/>
            </a:endParaRPr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3613"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37931725" indent="-37474525" defTabSz="963613"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800" i="1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fld id="{F982290D-6625-BB4E-B3B4-6B5A3775310E}" type="slidenum">
              <a:rPr lang="en-GB" sz="1300" i="0">
                <a:latin typeface="Times New Roman" charset="0"/>
              </a:rPr>
              <a:pPr/>
              <a:t>5</a:t>
            </a:fld>
            <a:endParaRPr lang="en-GB" sz="1300" i="0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457200"/>
            <a:ext cx="7772400" cy="2743200"/>
          </a:xfrm>
          <a:ln w="57150">
            <a:noFill/>
          </a:ln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983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3581400"/>
            <a:ext cx="6400800" cy="2057400"/>
          </a:xfrm>
        </p:spPr>
        <p:txBody>
          <a:bodyPr/>
          <a:lstStyle>
            <a:lvl1pPr marL="0" indent="0">
              <a:buClr>
                <a:srgbClr val="CC00CC"/>
              </a:buClr>
              <a:defRPr sz="2400"/>
            </a:lvl1pPr>
            <a:lvl2pPr marL="457200" lvl="1" indent="0">
              <a:buClr>
                <a:srgbClr val="CC00CC"/>
              </a:buClr>
              <a:defRPr sz="2000"/>
            </a:lvl2pPr>
          </a:lstStyle>
          <a:p>
            <a:r>
              <a:rPr lang="en-GB"/>
              <a:t> Click to edit Master subtitle style</a:t>
            </a:r>
          </a:p>
          <a:p>
            <a:pPr lvl="1"/>
            <a:r>
              <a:rPr lang="en-GB"/>
              <a:t> Second level</a:t>
            </a:r>
          </a:p>
        </p:txBody>
      </p:sp>
    </p:spTree>
    <p:extLst>
      <p:ext uri="{BB962C8B-B14F-4D97-AF65-F5344CB8AC3E}">
        <p14:creationId xmlns:p14="http://schemas.microsoft.com/office/powerpoint/2010/main" val="1137658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2555875" y="6457950"/>
            <a:ext cx="4464050" cy="2984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ICHEP12, Melbourne: 7 July 2012</a:t>
            </a:r>
          </a:p>
        </p:txBody>
      </p:sp>
    </p:spTree>
    <p:extLst>
      <p:ext uri="{BB962C8B-B14F-4D97-AF65-F5344CB8AC3E}">
        <p14:creationId xmlns:p14="http://schemas.microsoft.com/office/powerpoint/2010/main" val="34348520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247650"/>
            <a:ext cx="1924050" cy="5848350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47650"/>
            <a:ext cx="5619750" cy="5848350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2555875" y="6457950"/>
            <a:ext cx="4464050" cy="2984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ICHEP12, Melbourne: 7 July 2012</a:t>
            </a:r>
          </a:p>
        </p:txBody>
      </p:sp>
    </p:spTree>
    <p:extLst>
      <p:ext uri="{BB962C8B-B14F-4D97-AF65-F5344CB8AC3E}">
        <p14:creationId xmlns:p14="http://schemas.microsoft.com/office/powerpoint/2010/main" val="29553768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47650"/>
            <a:ext cx="7258050" cy="6096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771900" cy="49530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10100" y="1143000"/>
            <a:ext cx="3771900" cy="24003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10100" y="3695700"/>
            <a:ext cx="3771900" cy="24003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>
          <a:xfrm>
            <a:off x="2555875" y="6165850"/>
            <a:ext cx="4464050" cy="533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ICHEP12, Melbourne: 7 July 2012</a:t>
            </a:r>
          </a:p>
        </p:txBody>
      </p:sp>
    </p:spTree>
    <p:extLst>
      <p:ext uri="{BB962C8B-B14F-4D97-AF65-F5344CB8AC3E}">
        <p14:creationId xmlns:p14="http://schemas.microsoft.com/office/powerpoint/2010/main" val="28136579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762000" y="247650"/>
            <a:ext cx="7258050" cy="6096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1143000"/>
            <a:ext cx="3771900" cy="24003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10100" y="1143000"/>
            <a:ext cx="3771900" cy="24003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85800" y="3695700"/>
            <a:ext cx="3771900" cy="24003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10100" y="3695700"/>
            <a:ext cx="3771900" cy="240030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2555875" y="6165850"/>
            <a:ext cx="4464050" cy="5334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ICHEP12, Melbourne: 7 July 2012</a:t>
            </a:r>
          </a:p>
        </p:txBody>
      </p:sp>
    </p:spTree>
    <p:extLst>
      <p:ext uri="{BB962C8B-B14F-4D97-AF65-F5344CB8AC3E}">
        <p14:creationId xmlns:p14="http://schemas.microsoft.com/office/powerpoint/2010/main" val="25823314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2555875" y="6457950"/>
            <a:ext cx="4464050" cy="2984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ICHEP12, Melbourne: 7 July 2012</a:t>
            </a:r>
          </a:p>
        </p:txBody>
      </p:sp>
    </p:spTree>
    <p:extLst>
      <p:ext uri="{BB962C8B-B14F-4D97-AF65-F5344CB8AC3E}">
        <p14:creationId xmlns:p14="http://schemas.microsoft.com/office/powerpoint/2010/main" val="3745233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2555875" y="6457950"/>
            <a:ext cx="4464050" cy="2984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ICHEP12, Melbourne: 7 July 2012</a:t>
            </a:r>
          </a:p>
        </p:txBody>
      </p:sp>
    </p:spTree>
    <p:extLst>
      <p:ext uri="{BB962C8B-B14F-4D97-AF65-F5344CB8AC3E}">
        <p14:creationId xmlns:p14="http://schemas.microsoft.com/office/powerpoint/2010/main" val="3025366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7719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143000"/>
            <a:ext cx="37719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2555875" y="6457950"/>
            <a:ext cx="4464050" cy="2984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ICHEP12, Melbourne: 7 July 2012</a:t>
            </a:r>
          </a:p>
        </p:txBody>
      </p:sp>
    </p:spTree>
    <p:extLst>
      <p:ext uri="{BB962C8B-B14F-4D97-AF65-F5344CB8AC3E}">
        <p14:creationId xmlns:p14="http://schemas.microsoft.com/office/powerpoint/2010/main" val="31114561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2555875" y="6457950"/>
            <a:ext cx="4464050" cy="2984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ICHEP12, Melbourne: 7 July 2012</a:t>
            </a:r>
          </a:p>
        </p:txBody>
      </p:sp>
    </p:spTree>
    <p:extLst>
      <p:ext uri="{BB962C8B-B14F-4D97-AF65-F5344CB8AC3E}">
        <p14:creationId xmlns:p14="http://schemas.microsoft.com/office/powerpoint/2010/main" val="1415746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2555875" y="6457950"/>
            <a:ext cx="4464050" cy="2984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ICHEP12, Melbourne: 7 July 2012</a:t>
            </a:r>
          </a:p>
        </p:txBody>
      </p:sp>
    </p:spTree>
    <p:extLst>
      <p:ext uri="{BB962C8B-B14F-4D97-AF65-F5344CB8AC3E}">
        <p14:creationId xmlns:p14="http://schemas.microsoft.com/office/powerpoint/2010/main" val="1625423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2555875" y="6457950"/>
            <a:ext cx="4464050" cy="2984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ICHEP12, Melbourne: 7 July 2012</a:t>
            </a:r>
          </a:p>
        </p:txBody>
      </p:sp>
    </p:spTree>
    <p:extLst>
      <p:ext uri="{BB962C8B-B14F-4D97-AF65-F5344CB8AC3E}">
        <p14:creationId xmlns:p14="http://schemas.microsoft.com/office/powerpoint/2010/main" val="2837805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2555875" y="6457950"/>
            <a:ext cx="4464050" cy="2984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ICHEP12, Melbourne: 7 July 2012</a:t>
            </a:r>
          </a:p>
        </p:txBody>
      </p:sp>
    </p:spTree>
    <p:extLst>
      <p:ext uri="{BB962C8B-B14F-4D97-AF65-F5344CB8AC3E}">
        <p14:creationId xmlns:p14="http://schemas.microsoft.com/office/powerpoint/2010/main" val="3610632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2555875" y="6457950"/>
            <a:ext cx="4464050" cy="29845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ICHEP12, Melbourne: 7 July 2012</a:t>
            </a:r>
          </a:p>
        </p:txBody>
      </p:sp>
    </p:spTree>
    <p:extLst>
      <p:ext uri="{BB962C8B-B14F-4D97-AF65-F5344CB8AC3E}">
        <p14:creationId xmlns:p14="http://schemas.microsoft.com/office/powerpoint/2010/main" val="1207392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247650"/>
            <a:ext cx="7258050" cy="609600"/>
          </a:xfrm>
          <a:prstGeom prst="rect">
            <a:avLst/>
          </a:prstGeom>
          <a:noFill/>
          <a:ln w="254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6962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6477000" y="6162675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r"/>
            <a:endParaRPr lang="en-US" sz="1400" i="0">
              <a:latin typeface="Times New Roman" charset="0"/>
            </a:endParaRPr>
          </a:p>
          <a:p>
            <a:pPr algn="r"/>
            <a:fld id="{96810FE5-AB8A-D947-80E1-65567ED8EB99}" type="slidenum">
              <a:rPr lang="en-US" sz="1400" i="0">
                <a:latin typeface="Times New Roman" charset="0"/>
              </a:rPr>
              <a:pPr algn="r"/>
              <a:t>‹#›</a:t>
            </a:fld>
            <a:endParaRPr lang="en-US" sz="1400" i="0">
              <a:latin typeface="Times New Roman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33" r:id="rId1"/>
    <p:sldLayoutId id="2147484123" r:id="rId2"/>
    <p:sldLayoutId id="2147484124" r:id="rId3"/>
    <p:sldLayoutId id="2147484125" r:id="rId4"/>
    <p:sldLayoutId id="2147484126" r:id="rId5"/>
    <p:sldLayoutId id="2147484127" r:id="rId6"/>
    <p:sldLayoutId id="2147484128" r:id="rId7"/>
    <p:sldLayoutId id="2147484129" r:id="rId8"/>
    <p:sldLayoutId id="2147484130" r:id="rId9"/>
    <p:sldLayoutId id="2147484131" r:id="rId10"/>
    <p:sldLayoutId id="2147484132" r:id="rId11"/>
    <p:sldLayoutId id="2147484134" r:id="rId12"/>
    <p:sldLayoutId id="2147484135" r:id="rId13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FF0000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FF0000"/>
          </a:solidFill>
          <a:effectLst>
            <a:outerShdw blurRad="38100" dist="38100" dir="2700000" algn="tl">
              <a:srgbClr val="DDDDDD"/>
            </a:outerShdw>
          </a:effectLst>
          <a:latin typeface="Tahoma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FF0000"/>
          </a:solidFill>
          <a:effectLst>
            <a:outerShdw blurRad="38100" dist="38100" dir="2700000" algn="tl">
              <a:srgbClr val="DDDDDD"/>
            </a:outerShdw>
          </a:effectLst>
          <a:latin typeface="Tahoma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FF0000"/>
          </a:solidFill>
          <a:effectLst>
            <a:outerShdw blurRad="38100" dist="38100" dir="2700000" algn="tl">
              <a:srgbClr val="DDDDDD"/>
            </a:outerShdw>
          </a:effectLst>
          <a:latin typeface="Tahoma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FF0000"/>
          </a:solidFill>
          <a:effectLst>
            <a:outerShdw blurRad="38100" dist="38100" dir="2700000" algn="tl">
              <a:srgbClr val="DDDDDD"/>
            </a:outerShdw>
          </a:effectLst>
          <a:latin typeface="Tahoma" charset="0"/>
          <a:ea typeface="ＭＳ Ｐゴシック" charset="-128"/>
          <a:cs typeface="ＭＳ Ｐゴシック" charset="-128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FF0000"/>
          </a:solidFill>
          <a:effectLst>
            <a:outerShdw blurRad="38100" dist="38100" dir="2700000" algn="tl">
              <a:srgbClr val="DDDDDD"/>
            </a:outerShdw>
          </a:effectLst>
          <a:latin typeface="Tahoma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FF0000"/>
          </a:solidFill>
          <a:effectLst>
            <a:outerShdw blurRad="38100" dist="38100" dir="2700000" algn="tl">
              <a:srgbClr val="DDDDDD"/>
            </a:outerShdw>
          </a:effectLst>
          <a:latin typeface="Tahoma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FF0000"/>
          </a:solidFill>
          <a:effectLst>
            <a:outerShdw blurRad="38100" dist="38100" dir="2700000" algn="tl">
              <a:srgbClr val="DDDDDD"/>
            </a:outerShdw>
          </a:effectLst>
          <a:latin typeface="Tahoma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FF0000"/>
          </a:solidFill>
          <a:effectLst>
            <a:outerShdw blurRad="38100" dist="38100" dir="2700000" algn="tl">
              <a:srgbClr val="DDDDDD"/>
            </a:outerShdw>
          </a:effectLst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70000"/>
        <a:buFont typeface="Monotype Sorts" charset="0"/>
        <a:buChar char="o"/>
        <a:defRPr sz="28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Char char="–"/>
        <a:defRPr sz="24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png"/><Relationship Id="rId7" Type="http://schemas.openxmlformats.org/officeDocument/2006/relationships/image" Target="../media/image10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6.emf"/><Relationship Id="rId10" Type="http://schemas.openxmlformats.org/officeDocument/2006/relationships/image" Target="../media/image13.emf"/><Relationship Id="rId4" Type="http://schemas.openxmlformats.org/officeDocument/2006/relationships/image" Target="../media/image8.png"/><Relationship Id="rId9" Type="http://schemas.openxmlformats.org/officeDocument/2006/relationships/image" Target="../media/image1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7" Type="http://schemas.openxmlformats.org/officeDocument/2006/relationships/image" Target="../media/image1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95"/>
          <p:cNvSpPr>
            <a:spLocks noChangeArrowheads="1"/>
          </p:cNvSpPr>
          <p:nvPr/>
        </p:nvSpPr>
        <p:spPr bwMode="auto">
          <a:xfrm>
            <a:off x="3203575" y="6237288"/>
            <a:ext cx="2952750" cy="50482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7412" name="Subtitle 9"/>
          <p:cNvSpPr>
            <a:spLocks/>
          </p:cNvSpPr>
          <p:nvPr/>
        </p:nvSpPr>
        <p:spPr bwMode="auto">
          <a:xfrm>
            <a:off x="63950" y="89232"/>
            <a:ext cx="6279250" cy="1427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CC00CC"/>
              </a:buClr>
              <a:buSzPct val="70000"/>
              <a:buFont typeface="Monotype Sorts" charset="0"/>
              <a:buNone/>
            </a:pPr>
            <a:r>
              <a:rPr lang="en-GB" sz="3200" b="1" i="0" dirty="0">
                <a:solidFill>
                  <a:srgbClr val="002060"/>
                </a:solidFill>
                <a:latin typeface="Calibri" charset="0"/>
              </a:rPr>
              <a:t>Why we continue to do this?</a:t>
            </a:r>
            <a:endParaRPr lang="en-GB" sz="2400" b="1" i="0" dirty="0">
              <a:solidFill>
                <a:srgbClr val="002060"/>
              </a:solidFill>
              <a:latin typeface="Calibri" charset="0"/>
            </a:endParaRPr>
          </a:p>
          <a:p>
            <a:pPr>
              <a:spcBef>
                <a:spcPct val="20000"/>
              </a:spcBef>
              <a:buClr>
                <a:srgbClr val="CC00CC"/>
              </a:buClr>
              <a:buSzPct val="70000"/>
              <a:buFont typeface="Monotype Sorts" charset="0"/>
              <a:buNone/>
            </a:pPr>
            <a:r>
              <a:rPr lang="en-GB" sz="2400" b="1" i="0" dirty="0">
                <a:solidFill>
                  <a:srgbClr val="002060"/>
                </a:solidFill>
                <a:latin typeface="Calibri" charset="0"/>
              </a:rPr>
              <a:t>What our students have been up to since 2019</a:t>
            </a:r>
          </a:p>
          <a:p>
            <a:pPr>
              <a:spcBef>
                <a:spcPct val="20000"/>
              </a:spcBef>
              <a:buClr>
                <a:srgbClr val="CC00CC"/>
              </a:buClr>
              <a:buSzPct val="70000"/>
              <a:buFont typeface="Monotype Sorts" charset="0"/>
              <a:buNone/>
            </a:pPr>
            <a:r>
              <a:rPr lang="en-GB" sz="2400" b="1" i="0" dirty="0">
                <a:solidFill>
                  <a:srgbClr val="002060"/>
                </a:solidFill>
                <a:latin typeface="Calibri" charset="0"/>
              </a:rPr>
              <a:t>Paul Soler, 16 December 2022</a:t>
            </a:r>
            <a:endParaRPr lang="en-GB" sz="3200" b="1" i="0" dirty="0">
              <a:solidFill>
                <a:srgbClr val="002060"/>
              </a:solidFill>
              <a:latin typeface="Calibri" charset="0"/>
            </a:endParaRPr>
          </a:p>
        </p:txBody>
      </p:sp>
      <p:pic>
        <p:nvPicPr>
          <p:cNvPr id="17415" name="Picture 109" descr="UNILOGO_256_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8673" y="197042"/>
            <a:ext cx="2332037" cy="72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4">
            <a:extLst>
              <a:ext uri="{FF2B5EF4-FFF2-40B4-BE49-F238E27FC236}">
                <a16:creationId xmlns:a16="http://schemas.microsoft.com/office/drawing/2014/main" id="{9C6F37A2-4265-0214-8F69-B5A8FCCD40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596880"/>
            <a:ext cx="9144000" cy="49042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FF0000"/>
              </a:buClr>
              <a:buSzPct val="70000"/>
              <a:buFont typeface="Monotype Sorts" charset="0"/>
              <a:buChar char="o"/>
            </a:pPr>
            <a:r>
              <a:rPr lang="en-GB" sz="2000" i="0" dirty="0">
                <a:latin typeface="Arial" charset="0"/>
              </a:rPr>
              <a:t>PPE PhD student factory in flavour physics since 2019 (9 theses):</a:t>
            </a:r>
            <a:endParaRPr lang="en-GB" sz="2000" i="0" dirty="0">
              <a:latin typeface="Symbol"/>
            </a:endParaRP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r>
              <a:rPr lang="en-GB" sz="1800" i="0" dirty="0">
                <a:solidFill>
                  <a:srgbClr val="FF0000"/>
                </a:solidFill>
                <a:latin typeface="Arial" panose="020B0604020202020204" pitchFamily="34" charset="0"/>
              </a:rPr>
              <a:t>Cameron Dean: </a:t>
            </a:r>
            <a:r>
              <a:rPr lang="en-GB" sz="1600" b="0" i="0" u="none" strike="noStrike" dirty="0">
                <a:effectLst/>
                <a:latin typeface="Arial" panose="020B0604020202020204" pitchFamily="34" charset="0"/>
              </a:rPr>
              <a:t>Time dependent studies of B-&gt;</a:t>
            </a:r>
            <a:r>
              <a:rPr lang="en-GB" sz="1600" b="0" i="0" u="none" strike="noStrike" dirty="0" err="1">
                <a:effectLst/>
                <a:latin typeface="Arial" panose="020B0604020202020204" pitchFamily="34" charset="0"/>
              </a:rPr>
              <a:t>h</a:t>
            </a:r>
            <a:r>
              <a:rPr lang="en-GB" sz="1600" b="0" i="0" u="none" strike="noStrike" baseline="30000" dirty="0" err="1">
                <a:effectLst/>
                <a:latin typeface="Arial" panose="020B0604020202020204" pitchFamily="34" charset="0"/>
              </a:rPr>
              <a:t>+</a:t>
            </a:r>
            <a:r>
              <a:rPr lang="en-GB" sz="1600" b="0" i="0" u="none" strike="noStrike" dirty="0" err="1">
                <a:effectLst/>
                <a:latin typeface="Arial" panose="020B0604020202020204" pitchFamily="34" charset="0"/>
              </a:rPr>
              <a:t>h</a:t>
            </a:r>
            <a:r>
              <a:rPr lang="en-GB" sz="1600" b="0" i="0" u="none" strike="noStrike" dirty="0">
                <a:effectLst/>
                <a:latin typeface="Arial" panose="020B0604020202020204" pitchFamily="34" charset="0"/>
              </a:rPr>
              <a:t>'</a:t>
            </a:r>
            <a:r>
              <a:rPr lang="en-GB" sz="1600" b="0" i="0" u="none" strike="noStrike" baseline="30000" dirty="0">
                <a:effectLst/>
                <a:latin typeface="Arial" panose="020B0604020202020204" pitchFamily="34" charset="0"/>
              </a:rPr>
              <a:t>-</a:t>
            </a:r>
            <a:r>
              <a:rPr lang="en-GB" sz="1600" b="0" i="0" u="none" strike="noStrike" dirty="0">
                <a:effectLst/>
                <a:latin typeface="Arial" panose="020B0604020202020204" pitchFamily="34" charset="0"/>
              </a:rPr>
              <a:t> decays and research and operation for the VELO project at LHCb</a:t>
            </a:r>
            <a:endParaRPr lang="en-GB" sz="1600" i="0" dirty="0">
              <a:latin typeface="Arial" panose="020B0604020202020204" pitchFamily="34" charset="0"/>
            </a:endParaRP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r>
              <a:rPr lang="en-GB" sz="1800" i="0" dirty="0">
                <a:solidFill>
                  <a:srgbClr val="FF0000"/>
                </a:solidFill>
                <a:latin typeface="Arial" panose="020B0604020202020204" pitchFamily="34" charset="0"/>
              </a:rPr>
              <a:t>Murdo </a:t>
            </a:r>
            <a:r>
              <a:rPr lang="en-GB" sz="1800" i="0" dirty="0" err="1">
                <a:solidFill>
                  <a:srgbClr val="FF0000"/>
                </a:solidFill>
                <a:latin typeface="Arial" panose="020B0604020202020204" pitchFamily="34" charset="0"/>
              </a:rPr>
              <a:t>Traill</a:t>
            </a:r>
            <a:r>
              <a:rPr lang="en-GB" sz="1800" i="0" dirty="0">
                <a:solidFill>
                  <a:srgbClr val="FF0000"/>
                </a:solidFill>
                <a:latin typeface="Arial" panose="020B0604020202020204" pitchFamily="34" charset="0"/>
              </a:rPr>
              <a:t>: </a:t>
            </a:r>
            <a:r>
              <a:rPr lang="en-GB" sz="1600" b="0" i="0" u="none" strike="noStrike" dirty="0">
                <a:effectLst/>
                <a:latin typeface="Arial" panose="020B0604020202020204" pitchFamily="34" charset="0"/>
              </a:rPr>
              <a:t>Searches for doubly charmed Baryons at LHCb</a:t>
            </a: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r>
              <a:rPr lang="en-GB" sz="1800" i="0" dirty="0">
                <a:solidFill>
                  <a:srgbClr val="FF0000"/>
                </a:solidFill>
                <a:latin typeface="Arial" panose="020B0604020202020204" pitchFamily="34" charset="0"/>
              </a:rPr>
              <a:t>George Coombs: </a:t>
            </a:r>
            <a:r>
              <a:rPr lang="en-GB" sz="1600" b="0" i="0" u="none" strike="noStrike" dirty="0">
                <a:effectLst/>
                <a:latin typeface="Arial" panose="020B0604020202020204" pitchFamily="34" charset="0"/>
              </a:rPr>
              <a:t>Beam-Gas Imaging at the LHCb experiment</a:t>
            </a:r>
            <a:endParaRPr lang="en-GB" sz="1600" i="0" dirty="0">
              <a:latin typeface="Arial" panose="020B0604020202020204" pitchFamily="34" charset="0"/>
            </a:endParaRP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r>
              <a:rPr lang="en-GB" sz="1800" i="0" dirty="0">
                <a:solidFill>
                  <a:srgbClr val="FF0000"/>
                </a:solidFill>
                <a:latin typeface="Arial" panose="020B0604020202020204" pitchFamily="34" charset="0"/>
              </a:rPr>
              <a:t>Iain Longstaff (MSc): </a:t>
            </a:r>
            <a:r>
              <a:rPr lang="en-GB" sz="1600" b="0" i="0" u="none" strike="noStrike" dirty="0">
                <a:effectLst/>
                <a:latin typeface="Arial" panose="020B0604020202020204" pitchFamily="34" charset="0"/>
              </a:rPr>
              <a:t>Hardware prototyping and thermal simulations of strip sensor, and simulation of transmission lines for the LHCb VELO upgrade</a:t>
            </a:r>
            <a:endParaRPr lang="en-GB" sz="1600" i="0" dirty="0">
              <a:latin typeface="Arial" panose="020B0604020202020204" pitchFamily="34" charset="0"/>
            </a:endParaRP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r>
              <a:rPr lang="en-GB" sz="1800" i="0" dirty="0">
                <a:solidFill>
                  <a:srgbClr val="FF0000"/>
                </a:solidFill>
                <a:latin typeface="Arial" panose="020B0604020202020204" pitchFamily="34" charset="0"/>
              </a:rPr>
              <a:t>Lauren Douglas: </a:t>
            </a:r>
            <a:r>
              <a:rPr lang="en-GB" sz="1600" b="0" i="0" u="none" strike="noStrike" dirty="0">
                <a:effectLst/>
                <a:latin typeface="Arial" panose="020B0604020202020204" pitchFamily="34" charset="0"/>
              </a:rPr>
              <a:t>Measurement of the CP violation parameter in </a:t>
            </a:r>
            <a:r>
              <a:rPr lang="en-GB" sz="1600" b="0" i="0" u="none" strike="noStrike" dirty="0">
                <a:effectLst/>
                <a:latin typeface="Symbol" pitchFamily="2" charset="2"/>
              </a:rPr>
              <a:t>D</a:t>
            </a:r>
            <a:r>
              <a:rPr lang="en-GB" sz="1600" b="0" i="0" u="none" strike="noStrike" dirty="0">
                <a:effectLst/>
                <a:latin typeface="Arial" panose="020B0604020202020204" pitchFamily="34" charset="0"/>
              </a:rPr>
              <a:t>Y in D</a:t>
            </a:r>
            <a:r>
              <a:rPr lang="en-GB" sz="1600" b="0" i="0" u="none" strike="noStrike" baseline="30000" dirty="0">
                <a:effectLst/>
                <a:latin typeface="Arial" panose="020B0604020202020204" pitchFamily="34" charset="0"/>
              </a:rPr>
              <a:t>0</a:t>
            </a:r>
            <a:r>
              <a:rPr lang="en-GB" sz="1600" b="0" i="0" u="none" strike="noStrike" dirty="0">
                <a:effectLst/>
                <a:latin typeface="Arial" panose="020B0604020202020204" pitchFamily="34" charset="0"/>
              </a:rPr>
              <a:t> </a:t>
            </a:r>
            <a:r>
              <a:rPr lang="en-GB" sz="1600" i="0" dirty="0">
                <a:effectLst/>
                <a:latin typeface="Arial" panose="020B0604020202020204" pitchFamily="34" charset="0"/>
              </a:rPr>
              <a:t>→</a:t>
            </a:r>
            <a:r>
              <a:rPr lang="en-GB" sz="1600" b="0" i="0" u="none" strike="noStrike" dirty="0">
                <a:effectLst/>
                <a:latin typeface="Arial" panose="020B0604020202020204" pitchFamily="34" charset="0"/>
              </a:rPr>
              <a:t> </a:t>
            </a:r>
            <a:r>
              <a:rPr lang="en-GB" sz="1600" b="0" i="0" u="none" strike="noStrike" dirty="0">
                <a:effectLst/>
                <a:latin typeface="Symbol" pitchFamily="2" charset="2"/>
              </a:rPr>
              <a:t>p</a:t>
            </a:r>
            <a:r>
              <a:rPr lang="en-GB" sz="1600" b="0" i="0" u="none" strike="noStrike" baseline="30000" dirty="0">
                <a:effectLst/>
                <a:latin typeface="Symbol" pitchFamily="2" charset="2"/>
              </a:rPr>
              <a:t>-</a:t>
            </a:r>
            <a:r>
              <a:rPr lang="en-GB" sz="1600" b="0" i="0" u="none" strike="noStrike" dirty="0">
                <a:effectLst/>
                <a:latin typeface="Symbol" pitchFamily="2" charset="2"/>
              </a:rPr>
              <a:t> p</a:t>
            </a:r>
            <a:r>
              <a:rPr lang="en-GB" sz="1600" b="0" i="0" u="none" strike="noStrike" baseline="30000" dirty="0">
                <a:effectLst/>
                <a:latin typeface="Symbol" pitchFamily="2" charset="2"/>
              </a:rPr>
              <a:t>+</a:t>
            </a:r>
            <a:r>
              <a:rPr lang="en-GB" sz="1600" b="0" i="0" u="none" strike="noStrike" dirty="0">
                <a:effectLst/>
                <a:latin typeface="Symbol" pitchFamily="2" charset="2"/>
              </a:rPr>
              <a:t> p</a:t>
            </a:r>
            <a:r>
              <a:rPr lang="en-GB" sz="1600" b="0" i="0" u="none" strike="noStrike" baseline="30000" dirty="0">
                <a:effectLst/>
                <a:latin typeface="Symbol" pitchFamily="2" charset="2"/>
              </a:rPr>
              <a:t>- </a:t>
            </a:r>
            <a:r>
              <a:rPr lang="en-GB" sz="1600" b="0" i="0" u="none" strike="noStrike" dirty="0">
                <a:effectLst/>
                <a:latin typeface="Symbol" pitchFamily="2" charset="2"/>
              </a:rPr>
              <a:t>p</a:t>
            </a:r>
            <a:r>
              <a:rPr lang="en-GB" sz="1600" b="0" i="0" u="none" strike="noStrike" baseline="30000" dirty="0">
                <a:effectLst/>
                <a:latin typeface="Symbol" pitchFamily="2" charset="2"/>
              </a:rPr>
              <a:t>+</a:t>
            </a:r>
            <a:r>
              <a:rPr lang="en-GB" sz="1600" b="0" i="0" u="none" strike="noStrike" dirty="0">
                <a:effectLst/>
                <a:latin typeface="Symbol" pitchFamily="2" charset="2"/>
              </a:rPr>
              <a:t> </a:t>
            </a:r>
            <a:r>
              <a:rPr lang="en-GB" sz="1600" b="0" i="0" u="none" strike="noStrike" dirty="0">
                <a:effectLst/>
                <a:latin typeface="Arial" panose="020B0604020202020204" pitchFamily="34" charset="0"/>
              </a:rPr>
              <a:t>decays</a:t>
            </a:r>
            <a:endParaRPr lang="en-GB" sz="1600" i="0" dirty="0">
              <a:latin typeface="Arial" panose="020B0604020202020204" pitchFamily="34" charset="0"/>
            </a:endParaRP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r>
              <a:rPr lang="en-GB" sz="1800" i="0" dirty="0">
                <a:solidFill>
                  <a:srgbClr val="FF0000"/>
                </a:solidFill>
                <a:latin typeface="Arial" panose="020B0604020202020204" pitchFamily="34" charset="0"/>
              </a:rPr>
              <a:t>Dana </a:t>
            </a:r>
            <a:r>
              <a:rPr lang="en-GB" sz="1800" i="0" dirty="0" err="1">
                <a:solidFill>
                  <a:srgbClr val="FF0000"/>
                </a:solidFill>
                <a:latin typeface="Arial" panose="020B0604020202020204" pitchFamily="34" charset="0"/>
              </a:rPr>
              <a:t>Bobulska</a:t>
            </a:r>
            <a:r>
              <a:rPr lang="en-GB" sz="1800" i="0" dirty="0">
                <a:solidFill>
                  <a:srgbClr val="FF0000"/>
                </a:solidFill>
                <a:latin typeface="Arial" panose="020B0604020202020204" pitchFamily="34" charset="0"/>
              </a:rPr>
              <a:t>: </a:t>
            </a:r>
            <a:r>
              <a:rPr lang="en-GB" sz="1600" b="0" i="0" u="none" strike="noStrike" dirty="0">
                <a:effectLst/>
                <a:latin typeface="Arial" panose="020B0604020202020204" pitchFamily="34" charset="0"/>
              </a:rPr>
              <a:t>Doubly charmed baryon searches at the LHCb experiment</a:t>
            </a:r>
            <a:endParaRPr lang="en-GB" sz="1600" i="0" dirty="0">
              <a:latin typeface="Arial" panose="020B0604020202020204" pitchFamily="34" charset="0"/>
            </a:endParaRP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r>
              <a:rPr lang="en-GB" sz="1800" i="0" dirty="0">
                <a:solidFill>
                  <a:srgbClr val="FF0000"/>
                </a:solidFill>
                <a:latin typeface="Arial" panose="020B0604020202020204" pitchFamily="34" charset="0"/>
              </a:rPr>
              <a:t>Lai </a:t>
            </a:r>
            <a:r>
              <a:rPr lang="en-GB" sz="1800" i="0" dirty="0" err="1">
                <a:solidFill>
                  <a:srgbClr val="FF0000"/>
                </a:solidFill>
                <a:latin typeface="Arial" panose="020B0604020202020204" pitchFamily="34" charset="0"/>
              </a:rPr>
              <a:t>Hin</a:t>
            </a:r>
            <a:r>
              <a:rPr lang="en-GB" sz="1800" i="0" dirty="0">
                <a:solidFill>
                  <a:srgbClr val="FF0000"/>
                </a:solidFill>
                <a:latin typeface="Arial" panose="020B0604020202020204" pitchFamily="34" charset="0"/>
              </a:rPr>
              <a:t> Lam (MSc):</a:t>
            </a:r>
            <a:r>
              <a:rPr lang="en-GB" sz="1600" i="0" dirty="0">
                <a:latin typeface="Arial" panose="020B0604020202020204" pitchFamily="34" charset="0"/>
              </a:rPr>
              <a:t> </a:t>
            </a:r>
            <a:r>
              <a:rPr lang="en-GB" sz="1600" i="0" dirty="0">
                <a:effectLst/>
                <a:latin typeface="Arial" panose="020B0604020202020204" pitchFamily="34" charset="0"/>
              </a:rPr>
              <a:t>Neutrino beam simulations of an extended target in T2K and neutrino interactions in BabyMIND </a:t>
            </a:r>
            <a:endParaRPr lang="en-GB" sz="1600" i="0" dirty="0">
              <a:latin typeface="Arial" panose="020B0604020202020204" pitchFamily="34" charset="0"/>
            </a:endParaRP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r>
              <a:rPr lang="en-GB" sz="1800" i="0" dirty="0">
                <a:solidFill>
                  <a:srgbClr val="FF0000"/>
                </a:solidFill>
                <a:latin typeface="Arial" panose="020B0604020202020204" pitchFamily="34" charset="0"/>
              </a:rPr>
              <a:t>David Friday: </a:t>
            </a:r>
            <a:r>
              <a:rPr lang="en-GB" sz="1600" i="0" dirty="0">
                <a:effectLst/>
                <a:latin typeface="Arial" panose="020B0604020202020204" pitchFamily="34" charset="0"/>
              </a:rPr>
              <a:t>A time-integrated analysis of B</a:t>
            </a:r>
            <a:r>
              <a:rPr lang="en-GB" sz="1600" i="0" baseline="-25000" dirty="0">
                <a:effectLst/>
                <a:latin typeface="Arial" panose="020B0604020202020204" pitchFamily="34" charset="0"/>
              </a:rPr>
              <a:t>d</a:t>
            </a:r>
            <a:r>
              <a:rPr lang="en-GB" sz="1600" i="0" dirty="0">
                <a:effectLst/>
                <a:latin typeface="Arial" panose="020B0604020202020204" pitchFamily="34" charset="0"/>
              </a:rPr>
              <a:t> → </a:t>
            </a:r>
            <a:r>
              <a:rPr lang="en-GB" sz="1600" b="0" i="0" u="none" strike="noStrike" dirty="0">
                <a:effectLst/>
                <a:latin typeface="Symbol" pitchFamily="2" charset="2"/>
              </a:rPr>
              <a:t>p</a:t>
            </a:r>
            <a:r>
              <a:rPr lang="el-GR" sz="1600" i="0" baseline="30000" dirty="0">
                <a:effectLst/>
                <a:latin typeface="Arial" panose="020B0604020202020204" pitchFamily="34" charset="0"/>
              </a:rPr>
              <a:t>+</a:t>
            </a:r>
            <a:r>
              <a:rPr lang="en-GB" sz="1600" b="0" i="0" u="none" strike="noStrike" dirty="0">
                <a:effectLst/>
                <a:latin typeface="Symbol" pitchFamily="2" charset="2"/>
              </a:rPr>
              <a:t>p</a:t>
            </a:r>
            <a:r>
              <a:rPr lang="el-GR" sz="1600" i="0" baseline="30000" dirty="0">
                <a:effectLst/>
                <a:latin typeface="Arial" panose="020B0604020202020204" pitchFamily="34" charset="0"/>
              </a:rPr>
              <a:t>−</a:t>
            </a:r>
            <a:r>
              <a:rPr lang="en-GB" sz="1600" b="0" i="0" u="none" strike="noStrike" dirty="0">
                <a:effectLst/>
                <a:latin typeface="Symbol" pitchFamily="2" charset="2"/>
              </a:rPr>
              <a:t>p</a:t>
            </a:r>
            <a:r>
              <a:rPr lang="el-GR" sz="1600" i="0" baseline="30000" dirty="0">
                <a:effectLst/>
                <a:latin typeface="Arial" panose="020B0604020202020204" pitchFamily="34" charset="0"/>
              </a:rPr>
              <a:t>+</a:t>
            </a:r>
            <a:r>
              <a:rPr lang="en-GB" sz="1600" b="0" i="0" u="none" strike="noStrike" dirty="0">
                <a:effectLst/>
                <a:latin typeface="Symbol" pitchFamily="2" charset="2"/>
              </a:rPr>
              <a:t>p</a:t>
            </a:r>
            <a:r>
              <a:rPr lang="el-GR" sz="1600" i="0" baseline="30000" dirty="0">
                <a:effectLst/>
                <a:latin typeface="Arial" panose="020B0604020202020204" pitchFamily="34" charset="0"/>
              </a:rPr>
              <a:t>−</a:t>
            </a:r>
            <a:r>
              <a:rPr lang="el-GR" sz="1600" i="0" dirty="0">
                <a:effectLst/>
                <a:latin typeface="Arial" panose="020B0604020202020204" pitchFamily="34" charset="0"/>
              </a:rPr>
              <a:t> </a:t>
            </a:r>
            <a:r>
              <a:rPr lang="en-GB" sz="1600" i="0" dirty="0">
                <a:effectLst/>
                <a:latin typeface="Arial" panose="020B0604020202020204" pitchFamily="34" charset="0"/>
              </a:rPr>
              <a:t>at LHCb and simulations for Low Gain Avalanche Detectors (LGAD) </a:t>
            </a:r>
            <a:endParaRPr lang="en-GB" sz="1600" i="0" dirty="0">
              <a:latin typeface="Arial" panose="020B0604020202020204" pitchFamily="34" charset="0"/>
            </a:endParaRP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r>
              <a:rPr lang="en-GB" sz="1800" i="0" dirty="0">
                <a:solidFill>
                  <a:srgbClr val="FF0000"/>
                </a:solidFill>
                <a:latin typeface="Arial" panose="020B0604020202020204" pitchFamily="34" charset="0"/>
              </a:rPr>
              <a:t>Gavriil </a:t>
            </a:r>
            <a:r>
              <a:rPr lang="en-GB" sz="1800" i="0" dirty="0" err="1">
                <a:solidFill>
                  <a:srgbClr val="FF0000"/>
                </a:solidFill>
                <a:latin typeface="Arial" panose="020B0604020202020204" pitchFamily="34" charset="0"/>
              </a:rPr>
              <a:t>Chatzitheodoridis</a:t>
            </a:r>
            <a:r>
              <a:rPr lang="en-GB" sz="1800" i="0" dirty="0">
                <a:solidFill>
                  <a:srgbClr val="FF0000"/>
                </a:solidFill>
                <a:latin typeface="Arial" panose="020B0604020202020204" pitchFamily="34" charset="0"/>
              </a:rPr>
              <a:t> (with Strathclyde): </a:t>
            </a:r>
            <a:r>
              <a:rPr lang="en-GB" sz="1600" i="0" dirty="0">
                <a:effectLst/>
                <a:latin typeface="Arial" panose="020B0604020202020204" pitchFamily="34" charset="0"/>
              </a:rPr>
              <a:t>Analysis of multiple Coulomb scattering of muons in liquid hydrogen </a:t>
            </a:r>
            <a:endParaRPr lang="en-GB" sz="1600" i="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21001AD0-BEB3-794E-A0ED-0071C9955F50}"/>
              </a:ext>
            </a:extLst>
          </p:cNvPr>
          <p:cNvSpPr txBox="1"/>
          <p:nvPr/>
        </p:nvSpPr>
        <p:spPr>
          <a:xfrm>
            <a:off x="274946" y="168510"/>
            <a:ext cx="73821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0" dirty="0">
                <a:solidFill>
                  <a:srgbClr val="FF0000"/>
                </a:solidFill>
                <a:latin typeface="+mn-lt"/>
              </a:rPr>
              <a:t>D</a:t>
            </a:r>
            <a:r>
              <a:rPr lang="en-GB" sz="2000" b="1" i="0" dirty="0" err="1">
                <a:solidFill>
                  <a:srgbClr val="FF0000"/>
                </a:solidFill>
                <a:latin typeface="+mn-lt"/>
              </a:rPr>
              <a:t>iscovery</a:t>
            </a:r>
            <a:r>
              <a:rPr lang="en-GB" sz="2000" b="1" i="0" dirty="0">
                <a:solidFill>
                  <a:srgbClr val="FF0000"/>
                </a:solidFill>
                <a:latin typeface="+mn-lt"/>
              </a:rPr>
              <a:t> CP violation in Bs mesons</a:t>
            </a:r>
            <a:r>
              <a:rPr lang="en-US" sz="2000" b="1" i="0" dirty="0">
                <a:solidFill>
                  <a:srgbClr val="FF0000"/>
                </a:solidFill>
                <a:latin typeface="+mn-lt"/>
              </a:rPr>
              <a:t> (JHEP 03 (2021) 075)</a:t>
            </a:r>
            <a:endParaRPr lang="en-GB" sz="2000" b="1" i="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959E51A-0197-0549-9299-7BD1147C3BBF}"/>
                  </a:ext>
                </a:extLst>
              </p:cNvPr>
              <p:cNvSpPr txBox="1"/>
              <p:nvPr/>
            </p:nvSpPr>
            <p:spPr>
              <a:xfrm>
                <a:off x="267263" y="581020"/>
                <a:ext cx="738979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i="0" dirty="0">
                    <a:solidFill>
                      <a:srgbClr val="FF0000"/>
                    </a:solidFill>
                    <a:latin typeface="+mn-lt"/>
                  </a:rPr>
                  <a:t>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𝐵</m:t>
                        </m:r>
                      </m:e>
                      <m:sup>
                        <m:r>
                          <a:rPr lang="en-GB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GB" sz="160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GB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GB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GB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GB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bSup>
                      <m:sSubSupPr>
                        <m:ctrlPr>
                          <a:rPr lang="en-GB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16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GB" sz="16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  <m:sup>
                        <m:r>
                          <a:rPr lang="en-GB" sz="16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GB" sz="160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GB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GB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en-GB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GB" sz="16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  </m:t>
                    </m:r>
                  </m:oMath>
                </a14:m>
                <a:r>
                  <a:rPr lang="en-GB" sz="1600" i="0" dirty="0">
                    <a:solidFill>
                      <a:srgbClr val="0000FF"/>
                    </a:solidFill>
                    <a:latin typeface="+mn-lt"/>
                  </a:rPr>
                  <a:t>Cameron Dean, Lars Eklund, Michael Alexander, PS</a:t>
                </a:r>
                <a:endParaRPr lang="en-GB" sz="1600" i="0" dirty="0">
                  <a:solidFill>
                    <a:srgbClr val="0000FF"/>
                  </a:solidFill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959E51A-0197-0549-9299-7BD1147C3B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7263" y="581020"/>
                <a:ext cx="7389791" cy="338554"/>
              </a:xfrm>
              <a:prstGeom prst="rect">
                <a:avLst/>
              </a:prstGeom>
              <a:blipFill>
                <a:blip r:embed="rId3"/>
                <a:stretch>
                  <a:fillRect t="-3571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975550E1-16F7-FEE6-8F41-766BD301AFC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78095" y="982924"/>
            <a:ext cx="2286000" cy="2184400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5CE5E5F0-825C-CECB-A312-F745C57B53AA}"/>
              </a:ext>
            </a:extLst>
          </p:cNvPr>
          <p:cNvGrpSpPr/>
          <p:nvPr/>
        </p:nvGrpSpPr>
        <p:grpSpPr>
          <a:xfrm>
            <a:off x="1546056" y="1013092"/>
            <a:ext cx="2912532" cy="2184399"/>
            <a:chOff x="1546056" y="1013092"/>
            <a:chExt cx="2912532" cy="2184399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B7AF2FB-7265-AB78-8E38-6FCDE55244E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46056" y="1013092"/>
              <a:ext cx="2912532" cy="2184399"/>
            </a:xfrm>
            <a:prstGeom prst="rect">
              <a:avLst/>
            </a:prstGeom>
          </p:spPr>
        </p:pic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51CC6851-FD68-5D82-C0A6-08E7C8714A6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73796" y="1105624"/>
              <a:ext cx="0" cy="1767230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A0F98632-5959-8D5A-9E55-6F2386A68930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2026693" y="2509191"/>
              <a:ext cx="2333767" cy="8821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68302E2-6347-A417-128D-10BD71A4693A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689691" y="1951763"/>
              <a:ext cx="701778" cy="555483"/>
            </a:xfrm>
            <a:prstGeom prst="line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95C6FE8-E607-DD71-E95E-15E6877C427A}"/>
                </a:ext>
              </a:extLst>
            </p:cNvPr>
            <p:cNvSpPr txBox="1"/>
            <p:nvPr/>
          </p:nvSpPr>
          <p:spPr>
            <a:xfrm>
              <a:off x="2956674" y="2204855"/>
              <a:ext cx="54591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i="0" dirty="0">
                  <a:solidFill>
                    <a:srgbClr val="FF0000"/>
                  </a:solidFill>
                  <a:latin typeface="+mn-lt"/>
                </a:rPr>
                <a:t>6.7</a:t>
              </a:r>
              <a:r>
                <a:rPr lang="en-GB" sz="1200" b="1" i="0" dirty="0">
                  <a:solidFill>
                    <a:srgbClr val="FF0000"/>
                  </a:solidFill>
                  <a:latin typeface="Symbol" pitchFamily="2" charset="2"/>
                </a:rPr>
                <a:t>s</a:t>
              </a:r>
              <a:endParaRPr lang="en-GB" sz="1200" b="1" i="0" dirty="0">
                <a:solidFill>
                  <a:srgbClr val="0000FF"/>
                </a:solidFill>
                <a:latin typeface="Symbol" pitchFamily="2" charset="2"/>
              </a:endParaRP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67638A1E-CE08-7453-6BBA-D0BB35193CA7}"/>
              </a:ext>
            </a:extLst>
          </p:cNvPr>
          <p:cNvSpPr txBox="1"/>
          <p:nvPr/>
        </p:nvSpPr>
        <p:spPr>
          <a:xfrm>
            <a:off x="267263" y="3337175"/>
            <a:ext cx="63652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i="0" dirty="0">
                <a:solidFill>
                  <a:srgbClr val="FF0000"/>
                </a:solidFill>
                <a:latin typeface="+mn-lt"/>
              </a:rPr>
              <a:t>Beam-gas imaging (BGI) luminosity measurement</a:t>
            </a:r>
            <a:endParaRPr lang="en-GB" sz="2000" b="1" i="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5B54D2C-9839-F75C-645A-AE145EF39816}"/>
              </a:ext>
            </a:extLst>
          </p:cNvPr>
          <p:cNvSpPr txBox="1"/>
          <p:nvPr/>
        </p:nvSpPr>
        <p:spPr>
          <a:xfrm>
            <a:off x="6686671" y="3367953"/>
            <a:ext cx="22123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i="0" dirty="0">
                <a:solidFill>
                  <a:srgbClr val="0000FF"/>
                </a:solidFill>
                <a:latin typeface="+mn-lt"/>
              </a:rPr>
              <a:t>George Coombs, PS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22095E21-D981-787D-D223-0DD438AB1C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29342" y="3778832"/>
            <a:ext cx="4914658" cy="170600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6179379-16DE-3C41-BDB8-D6572EE9AACD}"/>
              </a:ext>
            </a:extLst>
          </p:cNvPr>
          <p:cNvSpPr txBox="1"/>
          <p:nvPr/>
        </p:nvSpPr>
        <p:spPr>
          <a:xfrm>
            <a:off x="6632465" y="4631836"/>
            <a:ext cx="20491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b="1" i="0" dirty="0">
                <a:solidFill>
                  <a:srgbClr val="FF0000"/>
                </a:solidFill>
                <a:latin typeface="+mn-lt"/>
              </a:rPr>
              <a:t>Preliminary 2016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00397180-9957-1EDE-810A-173E97B8F8F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3796098"/>
            <a:ext cx="4136136" cy="2809648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8AF0B89E-89F4-F8BA-B06D-B10FBA7E735E}"/>
              </a:ext>
            </a:extLst>
          </p:cNvPr>
          <p:cNvSpPr txBox="1"/>
          <p:nvPr/>
        </p:nvSpPr>
        <p:spPr>
          <a:xfrm>
            <a:off x="4229342" y="5645870"/>
            <a:ext cx="49146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b="1" i="0" dirty="0">
                <a:solidFill>
                  <a:srgbClr val="0000FF"/>
                </a:solidFill>
                <a:latin typeface="+mn-lt"/>
              </a:rPr>
              <a:t>Currently, there is a re-analysis of all the Run-2 BGI luminosity and first look at  Run-3 BGI luminosity by Niall McHugh</a:t>
            </a:r>
          </a:p>
        </p:txBody>
      </p:sp>
    </p:spTree>
    <p:extLst>
      <p:ext uri="{BB962C8B-B14F-4D97-AF65-F5344CB8AC3E}">
        <p14:creationId xmlns:p14="http://schemas.microsoft.com/office/powerpoint/2010/main" val="41280183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21001AD0-BEB3-794E-A0ED-0071C9955F50}"/>
                  </a:ext>
                </a:extLst>
              </p:cNvPr>
              <p:cNvSpPr txBox="1"/>
              <p:nvPr/>
            </p:nvSpPr>
            <p:spPr>
              <a:xfrm>
                <a:off x="61539" y="180127"/>
                <a:ext cx="5190433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i="0" dirty="0">
                    <a:solidFill>
                      <a:srgbClr val="FF0000"/>
                    </a:solidFill>
                    <a:latin typeface="+mn-lt"/>
                  </a:rPr>
                  <a:t>Search CP violation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GB" sz="200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GB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GB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GB" sz="2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GB" sz="2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GB" sz="2000" b="1" i="0" dirty="0">
                  <a:solidFill>
                    <a:srgbClr val="FF0000"/>
                  </a:solidFill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21001AD0-BEB3-794E-A0ED-0071C9955F5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539" y="180127"/>
                <a:ext cx="5190433" cy="400110"/>
              </a:xfrm>
              <a:prstGeom prst="rect">
                <a:avLst/>
              </a:prstGeom>
              <a:blipFill>
                <a:blip r:embed="rId3"/>
                <a:stretch>
                  <a:fillRect t="-9375" b="-28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1959E51A-0197-0549-9299-7BD1147C3BBF}"/>
              </a:ext>
            </a:extLst>
          </p:cNvPr>
          <p:cNvSpPr txBox="1"/>
          <p:nvPr/>
        </p:nvSpPr>
        <p:spPr>
          <a:xfrm>
            <a:off x="499523" y="516921"/>
            <a:ext cx="5360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0" dirty="0">
                <a:solidFill>
                  <a:srgbClr val="0000FF"/>
                </a:solidFill>
                <a:latin typeface="+mn-lt"/>
              </a:rPr>
              <a:t>Lauren Douglas, Lars Eklund, Michael Alexander, PS</a:t>
            </a:r>
            <a:endParaRPr lang="en-GB" sz="1600" i="0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7638A1E-CE08-7453-6BBA-D0BB35193CA7}"/>
                  </a:ext>
                </a:extLst>
              </p:cNvPr>
              <p:cNvSpPr txBox="1"/>
              <p:nvPr/>
            </p:nvSpPr>
            <p:spPr>
              <a:xfrm>
                <a:off x="143920" y="4094494"/>
                <a:ext cx="3098801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000" b="1" i="0" dirty="0">
                    <a:solidFill>
                      <a:srgbClr val="FF0000"/>
                    </a:solidFill>
                    <a:latin typeface="+mn-lt"/>
                  </a:rPr>
                  <a:t>Search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𝚵</m:t>
                        </m:r>
                      </m:e>
                      <m:sub>
                        <m:r>
                          <a:rPr lang="en-GB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𝒄𝒄</m:t>
                        </m:r>
                      </m:sub>
                      <m:sup>
                        <m:r>
                          <a:rPr lang="en-GB" sz="20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r>
                      <a:rPr lang="en-GB" sz="20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GB" sz="20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2000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𝚵</m:t>
                        </m:r>
                      </m:e>
                      <m:sub>
                        <m:r>
                          <a:rPr lang="en-GB" sz="2000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  <m:sup>
                        <m:r>
                          <a:rPr lang="en-GB" sz="2000" b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sSup>
                      <m:s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GB" sz="2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GB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GB" sz="2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en-GB" sz="2000" b="1" i="0" dirty="0">
                  <a:solidFill>
                    <a:srgbClr val="FF0000"/>
                  </a:solidFill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7638A1E-CE08-7453-6BBA-D0BB35193C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920" y="4094494"/>
                <a:ext cx="3098801" cy="400110"/>
              </a:xfrm>
              <a:prstGeom prst="rect">
                <a:avLst/>
              </a:prstGeom>
              <a:blipFill>
                <a:blip r:embed="rId4"/>
                <a:stretch>
                  <a:fillRect t="-9375" b="-28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Box 25">
            <a:extLst>
              <a:ext uri="{FF2B5EF4-FFF2-40B4-BE49-F238E27FC236}">
                <a16:creationId xmlns:a16="http://schemas.microsoft.com/office/drawing/2014/main" id="{F5B54D2C-9839-F75C-645A-AE145EF39816}"/>
              </a:ext>
            </a:extLst>
          </p:cNvPr>
          <p:cNvSpPr txBox="1"/>
          <p:nvPr/>
        </p:nvSpPr>
        <p:spPr>
          <a:xfrm>
            <a:off x="5880004" y="3362633"/>
            <a:ext cx="22123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i="0" dirty="0">
                <a:solidFill>
                  <a:srgbClr val="0000FF"/>
                </a:solidFill>
                <a:latin typeface="+mn-lt"/>
              </a:rPr>
              <a:t>George Coombs, PS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B9895D5-B230-BB70-46DE-6307C811F2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1915" y="905143"/>
            <a:ext cx="3189682" cy="293085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BC9C29D-8C5C-F9FE-3E07-0FB70092A788}"/>
                  </a:ext>
                </a:extLst>
              </p:cNvPr>
              <p:cNvSpPr txBox="1"/>
              <p:nvPr/>
            </p:nvSpPr>
            <p:spPr>
              <a:xfrm>
                <a:off x="1848203" y="3716387"/>
                <a:ext cx="181303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16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e>
                        <m:sup>
                          <m:r>
                            <a:rPr lang="en-GB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en-GB" sz="160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sSup>
                        <m:sSupPr>
                          <m:ctrlPr>
                            <a:rPr lang="en-GB" sz="16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en-GB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sSup>
                        <m:sSupPr>
                          <m:ctrlPr>
                            <a:rPr lang="en-GB" sz="16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GB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sSup>
                        <m:sSupPr>
                          <m:ctrlPr>
                            <a:rPr lang="en-GB" sz="16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GB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sSup>
                        <m:sSupPr>
                          <m:ctrlPr>
                            <a:rPr lang="en-GB" sz="16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en-GB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GB" sz="1600" i="0" dirty="0">
                  <a:solidFill>
                    <a:srgbClr val="0000FF"/>
                  </a:solidFill>
                  <a:latin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BC9C29D-8C5C-F9FE-3E07-0FB70092A78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8203" y="3716387"/>
                <a:ext cx="1813034" cy="33855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3">
            <a:extLst>
              <a:ext uri="{FF2B5EF4-FFF2-40B4-BE49-F238E27FC236}">
                <a16:creationId xmlns:a16="http://schemas.microsoft.com/office/drawing/2014/main" id="{7E1C555D-3BDA-0D35-A0ED-848CBA5C383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034170" y="855787"/>
            <a:ext cx="3325243" cy="293085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DC16B16-EB5E-0A29-7DF7-83734DE60745}"/>
                  </a:ext>
                </a:extLst>
              </p:cNvPr>
              <p:cNvSpPr txBox="1"/>
              <p:nvPr/>
            </p:nvSpPr>
            <p:spPr>
              <a:xfrm>
                <a:off x="5446258" y="3755862"/>
                <a:ext cx="2913155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</m:e>
                      <m:sup>
                        <m:r>
                          <a:rPr lang="en-GB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GB" sz="160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GB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GB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GB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GB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GB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GB" sz="16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6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GB" sz="16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GB" sz="1600" i="0" dirty="0">
                    <a:solidFill>
                      <a:srgbClr val="0000FF"/>
                    </a:solidFill>
                    <a:latin typeface="Arial" panose="020B0604020202020204" pitchFamily="34" charset="0"/>
                  </a:rPr>
                  <a:t> </a:t>
                </a:r>
                <a:r>
                  <a:rPr lang="en-GB" sz="1600" i="0" dirty="0">
                    <a:solidFill>
                      <a:srgbClr val="FF0000"/>
                    </a:solidFill>
                    <a:latin typeface="Arial" panose="020B0604020202020204" pitchFamily="34" charset="0"/>
                  </a:rPr>
                  <a:t>blinded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DC16B16-EB5E-0A29-7DF7-83734DE6074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46258" y="3755862"/>
                <a:ext cx="2913155" cy="338554"/>
              </a:xfrm>
              <a:prstGeom prst="rect">
                <a:avLst/>
              </a:prstGeom>
              <a:blipFill>
                <a:blip r:embed="rId8"/>
                <a:stretch>
                  <a:fillRect t="-3571" b="-2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B899DF41-C3BF-674C-5E9E-D1D38266E56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16110" y="4583054"/>
            <a:ext cx="3735862" cy="223539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CA16AB0-A019-7154-D0A6-86A46FBA4BEA}"/>
              </a:ext>
            </a:extLst>
          </p:cNvPr>
          <p:cNvSpPr txBox="1"/>
          <p:nvPr/>
        </p:nvSpPr>
        <p:spPr>
          <a:xfrm>
            <a:off x="2816653" y="4169497"/>
            <a:ext cx="53602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0" dirty="0">
                <a:solidFill>
                  <a:srgbClr val="0000FF"/>
                </a:solidFill>
                <a:latin typeface="+mn-lt"/>
              </a:rPr>
              <a:t>Dana </a:t>
            </a:r>
            <a:r>
              <a:rPr lang="en-GB" sz="1600" i="0" dirty="0" err="1">
                <a:solidFill>
                  <a:srgbClr val="0000FF"/>
                </a:solidFill>
                <a:latin typeface="+mn-lt"/>
              </a:rPr>
              <a:t>Bobulska</a:t>
            </a:r>
            <a:r>
              <a:rPr lang="en-GB" sz="1600" i="0" dirty="0">
                <a:solidFill>
                  <a:srgbClr val="0000FF"/>
                </a:solidFill>
                <a:latin typeface="+mn-lt"/>
              </a:rPr>
              <a:t>, Lars Eklund, Patrick Spradlin, PS</a:t>
            </a:r>
            <a:endParaRPr lang="en-GB" sz="1600" i="0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A2EC0D5-BE69-538A-EF6E-31CFFD3FB447}"/>
              </a:ext>
            </a:extLst>
          </p:cNvPr>
          <p:cNvSpPr txBox="1"/>
          <p:nvPr/>
        </p:nvSpPr>
        <p:spPr>
          <a:xfrm>
            <a:off x="0" y="4609160"/>
            <a:ext cx="1999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b="1" i="0" dirty="0">
                <a:solidFill>
                  <a:srgbClr val="FF0000"/>
                </a:solidFill>
                <a:latin typeface="+mn-lt"/>
              </a:rPr>
              <a:t>Global significance: 2.9</a:t>
            </a:r>
            <a:r>
              <a:rPr lang="en-GB" sz="1800" b="1" i="0" dirty="0">
                <a:solidFill>
                  <a:srgbClr val="FF0000"/>
                </a:solidFill>
                <a:latin typeface="Symbol" pitchFamily="2" charset="2"/>
              </a:rPr>
              <a:t>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CD64725-F063-2216-9FE6-8C8698FFAD97}"/>
              </a:ext>
            </a:extLst>
          </p:cNvPr>
          <p:cNvSpPr txBox="1"/>
          <p:nvPr/>
        </p:nvSpPr>
        <p:spPr>
          <a:xfrm>
            <a:off x="5496790" y="4521576"/>
            <a:ext cx="3735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800" b="1" i="0" dirty="0">
                <a:solidFill>
                  <a:srgbClr val="FF0000"/>
                </a:solidFill>
                <a:latin typeface="+mn-lt"/>
              </a:rPr>
              <a:t>Set upper limits on production: </a:t>
            </a:r>
            <a:endParaRPr lang="en-GB" sz="1800" b="1" i="0" dirty="0">
              <a:solidFill>
                <a:srgbClr val="FF0000"/>
              </a:solidFill>
              <a:latin typeface="Symbol" pitchFamily="2" charset="2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A9E8ECB-1EB5-824B-BE63-70BC9AB83B7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476513" y="4808724"/>
            <a:ext cx="3001196" cy="2049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7443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21001AD0-BEB3-794E-A0ED-0071C9955F50}"/>
              </a:ext>
            </a:extLst>
          </p:cNvPr>
          <p:cNvSpPr txBox="1"/>
          <p:nvPr/>
        </p:nvSpPr>
        <p:spPr>
          <a:xfrm>
            <a:off x="61539" y="180127"/>
            <a:ext cx="53602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i="0" dirty="0">
                <a:solidFill>
                  <a:srgbClr val="FF0000"/>
                </a:solidFill>
                <a:latin typeface="+mn-lt"/>
              </a:rPr>
              <a:t>New extended target for T2K and Hyper-K</a:t>
            </a:r>
            <a:endParaRPr lang="en-GB" sz="2000" b="1" i="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959E51A-0197-0549-9299-7BD1147C3BBF}"/>
              </a:ext>
            </a:extLst>
          </p:cNvPr>
          <p:cNvSpPr txBox="1"/>
          <p:nvPr/>
        </p:nvSpPr>
        <p:spPr>
          <a:xfrm>
            <a:off x="-287753" y="568102"/>
            <a:ext cx="58890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0" dirty="0">
                <a:solidFill>
                  <a:srgbClr val="0000FF"/>
                </a:solidFill>
                <a:latin typeface="+mn-lt"/>
              </a:rPr>
              <a:t>Lai </a:t>
            </a:r>
            <a:r>
              <a:rPr lang="en-GB" sz="1600" i="0" dirty="0" err="1">
                <a:solidFill>
                  <a:srgbClr val="0000FF"/>
                </a:solidFill>
                <a:latin typeface="+mn-lt"/>
              </a:rPr>
              <a:t>Hin</a:t>
            </a:r>
            <a:r>
              <a:rPr lang="en-GB" sz="1600" i="0" dirty="0">
                <a:solidFill>
                  <a:srgbClr val="0000FF"/>
                </a:solidFill>
                <a:latin typeface="+mn-lt"/>
              </a:rPr>
              <a:t> Lam, Phill Litchfield, Lucas Machado, PS</a:t>
            </a:r>
            <a:endParaRPr lang="en-GB" sz="1600" i="0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7638A1E-CE08-7453-6BBA-D0BB35193CA7}"/>
              </a:ext>
            </a:extLst>
          </p:cNvPr>
          <p:cNvSpPr txBox="1"/>
          <p:nvPr/>
        </p:nvSpPr>
        <p:spPr>
          <a:xfrm>
            <a:off x="61419" y="3787854"/>
            <a:ext cx="66999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i="0" dirty="0">
                <a:solidFill>
                  <a:srgbClr val="FF0000"/>
                </a:solidFill>
                <a:latin typeface="+mn-lt"/>
              </a:rPr>
              <a:t>Multiple scattering muons in </a:t>
            </a:r>
            <a:r>
              <a:rPr lang="en-GB" sz="2000" b="1" i="0" dirty="0" err="1">
                <a:solidFill>
                  <a:srgbClr val="FF0000"/>
                </a:solidFill>
                <a:latin typeface="+mn-lt"/>
              </a:rPr>
              <a:t>LiH</a:t>
            </a:r>
            <a:r>
              <a:rPr lang="en-GB" sz="2000" b="1" i="0" dirty="0">
                <a:solidFill>
                  <a:srgbClr val="FF0000"/>
                </a:solidFill>
                <a:latin typeface="+mn-lt"/>
              </a:rPr>
              <a:t> and liquid-H</a:t>
            </a:r>
            <a:r>
              <a:rPr lang="en-GB" sz="2000" b="1" i="0" baseline="-25000" dirty="0">
                <a:solidFill>
                  <a:srgbClr val="FF0000"/>
                </a:solidFill>
                <a:latin typeface="+mn-lt"/>
              </a:rPr>
              <a:t>2 </a:t>
            </a:r>
            <a:r>
              <a:rPr lang="en-GB" sz="2000" b="1" i="0" dirty="0">
                <a:solidFill>
                  <a:srgbClr val="FF0000"/>
                </a:solidFill>
                <a:latin typeface="+mn-lt"/>
              </a:rPr>
              <a:t>(MICE)</a:t>
            </a:r>
            <a:endParaRPr lang="en-GB" sz="2000" b="1" i="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CA16AB0-A019-7154-D0A6-86A46FBA4BEA}"/>
              </a:ext>
            </a:extLst>
          </p:cNvPr>
          <p:cNvSpPr txBox="1"/>
          <p:nvPr/>
        </p:nvSpPr>
        <p:spPr>
          <a:xfrm>
            <a:off x="100835" y="4088438"/>
            <a:ext cx="37795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i="0" dirty="0">
                <a:solidFill>
                  <a:srgbClr val="0000FF"/>
                </a:solidFill>
                <a:latin typeface="+mn-lt"/>
              </a:rPr>
              <a:t>Gavriil </a:t>
            </a:r>
            <a:r>
              <a:rPr lang="en-GB" sz="1600" i="0" dirty="0" err="1">
                <a:solidFill>
                  <a:srgbClr val="0000FF"/>
                </a:solidFill>
                <a:latin typeface="+mn-lt"/>
              </a:rPr>
              <a:t>Chatzitheodoridis</a:t>
            </a:r>
            <a:r>
              <a:rPr lang="en-GB" sz="1600" i="0" dirty="0">
                <a:solidFill>
                  <a:srgbClr val="0000FF"/>
                </a:solidFill>
                <a:latin typeface="+mn-lt"/>
              </a:rPr>
              <a:t>, Kevin Ronald (Strathclyde), John Nugent, PS</a:t>
            </a:r>
            <a:endParaRPr lang="en-GB" sz="1600" i="0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2CE721E-B1E9-B61E-3BDB-2BBB9E254A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6848" y="945287"/>
            <a:ext cx="3556000" cy="27559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DC16B16-EB5E-0A29-7DF7-83734DE60745}"/>
              </a:ext>
            </a:extLst>
          </p:cNvPr>
          <p:cNvSpPr txBox="1"/>
          <p:nvPr/>
        </p:nvSpPr>
        <p:spPr>
          <a:xfrm>
            <a:off x="888899" y="982633"/>
            <a:ext cx="22459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0" dirty="0">
                <a:solidFill>
                  <a:srgbClr val="FF0000"/>
                </a:solidFill>
                <a:latin typeface="Arial" panose="020B0604020202020204" pitchFamily="34" charset="0"/>
              </a:rPr>
              <a:t>Extended </a:t>
            </a:r>
            <a:r>
              <a:rPr lang="en-GB" sz="1600" i="0" dirty="0" err="1">
                <a:solidFill>
                  <a:srgbClr val="FF0000"/>
                </a:solidFill>
                <a:latin typeface="Arial" panose="020B0604020202020204" pitchFamily="34" charset="0"/>
              </a:rPr>
              <a:t>SiC</a:t>
            </a:r>
            <a:r>
              <a:rPr lang="en-GB" sz="1600" i="0" dirty="0">
                <a:solidFill>
                  <a:srgbClr val="FF0000"/>
                </a:solidFill>
                <a:latin typeface="Arial" panose="020B0604020202020204" pitchFamily="34" charset="0"/>
              </a:rPr>
              <a:t> target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F85F0DA-FE97-F807-4141-82B0831EB124}"/>
              </a:ext>
            </a:extLst>
          </p:cNvPr>
          <p:cNvCxnSpPr/>
          <p:nvPr/>
        </p:nvCxnSpPr>
        <p:spPr bwMode="auto">
          <a:xfrm>
            <a:off x="2230687" y="1358533"/>
            <a:ext cx="426068" cy="49548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12" name="Picture 11">
            <a:extLst>
              <a:ext uri="{FF2B5EF4-FFF2-40B4-BE49-F238E27FC236}">
                <a16:creationId xmlns:a16="http://schemas.microsoft.com/office/drawing/2014/main" id="{C2F7B797-850A-2B6A-5856-D7EAEBE475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5788" y="979834"/>
            <a:ext cx="5708212" cy="182363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BD3A44A-E4D4-B175-06E8-EF4C90D843FA}"/>
              </a:ext>
            </a:extLst>
          </p:cNvPr>
          <p:cNvSpPr txBox="1"/>
          <p:nvPr/>
        </p:nvSpPr>
        <p:spPr>
          <a:xfrm>
            <a:off x="412190" y="2003356"/>
            <a:ext cx="17476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0" dirty="0">
                <a:solidFill>
                  <a:srgbClr val="FF0000"/>
                </a:solidFill>
                <a:latin typeface="Arial" panose="020B0604020202020204" pitchFamily="34" charset="0"/>
              </a:rPr>
              <a:t>Graphite target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2FE69DF-EC21-76D3-18FB-55D2DF3F0CA2}"/>
              </a:ext>
            </a:extLst>
          </p:cNvPr>
          <p:cNvSpPr txBox="1"/>
          <p:nvPr/>
        </p:nvSpPr>
        <p:spPr>
          <a:xfrm>
            <a:off x="3371597" y="2777858"/>
            <a:ext cx="529415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0" dirty="0">
                <a:solidFill>
                  <a:srgbClr val="FF0000"/>
                </a:solidFill>
                <a:latin typeface="Arial" panose="020B0604020202020204" pitchFamily="34" charset="0"/>
              </a:rPr>
              <a:t>Increases flux by 3% and reduces wrong-sign contamination by 12% ⟹ overall 15% improvement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8C8BFEEE-13DC-51A8-7146-FF2BA85DFF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21814" y="4738156"/>
            <a:ext cx="3046003" cy="2065901"/>
          </a:xfrm>
          <a:prstGeom prst="rect">
            <a:avLst/>
          </a:prstGeom>
        </p:spPr>
      </p:pic>
      <p:pic>
        <p:nvPicPr>
          <p:cNvPr id="20" name="Picture 19" descr="Chart&#10;&#10;Description automatically generated">
            <a:extLst>
              <a:ext uri="{FF2B5EF4-FFF2-40B4-BE49-F238E27FC236}">
                <a16:creationId xmlns:a16="http://schemas.microsoft.com/office/drawing/2014/main" id="{102805D5-0682-763E-C512-7CA3CB4D094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61327" y="3457585"/>
            <a:ext cx="2303352" cy="1193904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3337DB3B-B419-1BD1-1DAD-A77B0F86F30A}"/>
              </a:ext>
            </a:extLst>
          </p:cNvPr>
          <p:cNvSpPr txBox="1"/>
          <p:nvPr/>
        </p:nvSpPr>
        <p:spPr>
          <a:xfrm>
            <a:off x="4778995" y="4262934"/>
            <a:ext cx="20624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0" dirty="0">
                <a:solidFill>
                  <a:srgbClr val="FF0000"/>
                </a:solidFill>
                <a:latin typeface="Arial" panose="020B0604020202020204" pitchFamily="34" charset="0"/>
              </a:rPr>
              <a:t>Ionization cooling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734C3BA-5AAB-238A-3BEA-E88FD817B9F7}"/>
              </a:ext>
            </a:extLst>
          </p:cNvPr>
          <p:cNvSpPr txBox="1"/>
          <p:nvPr/>
        </p:nvSpPr>
        <p:spPr>
          <a:xfrm>
            <a:off x="7222695" y="5366058"/>
            <a:ext cx="1240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0" dirty="0">
                <a:solidFill>
                  <a:srgbClr val="FF0000"/>
                </a:solidFill>
                <a:latin typeface="Arial" panose="020B0604020202020204" pitchFamily="34" charset="0"/>
              </a:rPr>
              <a:t>Liquid H</a:t>
            </a:r>
            <a:r>
              <a:rPr lang="en-GB" sz="1600" i="0" baseline="-25000" dirty="0">
                <a:solidFill>
                  <a:srgbClr val="FF0000"/>
                </a:solidFill>
                <a:latin typeface="Arial" panose="020B0604020202020204" pitchFamily="34" charset="0"/>
              </a:rPr>
              <a:t>2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CD761733-F9DC-636F-3204-B022AB478A3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112" y="4586005"/>
            <a:ext cx="3367361" cy="2289805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88FFCE56-DCAE-D230-7F0C-F514A6247FBC}"/>
              </a:ext>
            </a:extLst>
          </p:cNvPr>
          <p:cNvSpPr txBox="1"/>
          <p:nvPr/>
        </p:nvSpPr>
        <p:spPr>
          <a:xfrm>
            <a:off x="1140991" y="4804520"/>
            <a:ext cx="12403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0" dirty="0" err="1">
                <a:solidFill>
                  <a:srgbClr val="FF0000"/>
                </a:solidFill>
                <a:latin typeface="Arial" panose="020B0604020202020204" pitchFamily="34" charset="0"/>
              </a:rPr>
              <a:t>LiH</a:t>
            </a:r>
            <a:endParaRPr lang="en-GB" sz="1600" i="0" baseline="-250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EC1283A-18A9-264A-3FD8-839EB2556DBC}"/>
              </a:ext>
            </a:extLst>
          </p:cNvPr>
          <p:cNvSpPr txBox="1"/>
          <p:nvPr/>
        </p:nvSpPr>
        <p:spPr>
          <a:xfrm>
            <a:off x="3478473" y="5089227"/>
            <a:ext cx="17823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i="0" dirty="0">
                <a:solidFill>
                  <a:srgbClr val="0000FF"/>
                </a:solidFill>
                <a:latin typeface="+mn-lt"/>
              </a:rPr>
              <a:t>Phys. Rev. D106, 092003, (2022)</a:t>
            </a:r>
            <a:endParaRPr lang="en-GB" sz="1600" i="0" dirty="0">
              <a:solidFill>
                <a:srgbClr val="0000FF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1569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E3D9272C-592E-98FE-46EB-B90BCCA096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9152" y="912418"/>
            <a:ext cx="2616200" cy="3238500"/>
          </a:xfrm>
          <a:prstGeom prst="rect">
            <a:avLst/>
          </a:prstGeom>
        </p:spPr>
      </p:pic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7896936"/>
              </p:ext>
            </p:extLst>
          </p:nvPr>
        </p:nvGraphicFramePr>
        <p:xfrm>
          <a:off x="4514850" y="334645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14300" imgH="165100" progId="Equation.3">
                  <p:embed/>
                </p:oleObj>
              </mc:Choice>
              <mc:Fallback>
                <p:oleObj name="Equation" r:id="rId4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14850" y="334645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extBox 23">
            <a:extLst>
              <a:ext uri="{FF2B5EF4-FFF2-40B4-BE49-F238E27FC236}">
                <a16:creationId xmlns:a16="http://schemas.microsoft.com/office/drawing/2014/main" id="{147A9417-9A8A-014E-A10F-8550DE69943C}"/>
              </a:ext>
            </a:extLst>
          </p:cNvPr>
          <p:cNvSpPr txBox="1"/>
          <p:nvPr/>
        </p:nvSpPr>
        <p:spPr>
          <a:xfrm>
            <a:off x="57149" y="253300"/>
            <a:ext cx="88395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000" b="1" i="0" dirty="0">
                <a:solidFill>
                  <a:srgbClr val="FF0000"/>
                </a:solidFill>
                <a:latin typeface="+mn-lt"/>
              </a:rPr>
              <a:t>What’s in a name? </a:t>
            </a:r>
          </a:p>
          <a:p>
            <a:pPr algn="l"/>
            <a:r>
              <a:rPr lang="en-GB" sz="2000" b="1" i="0" dirty="0">
                <a:solidFill>
                  <a:srgbClr val="FF0000"/>
                </a:solidFill>
                <a:latin typeface="+mn-lt"/>
              </a:rPr>
              <a:t>That which we call a rose by any other name would smell as sweet …</a:t>
            </a:r>
            <a:endParaRPr lang="en-GB" sz="2000" b="1" i="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39762583-5C39-7C3F-3B89-0FACF08CAB03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150" y="976859"/>
            <a:ext cx="6112002" cy="5881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Clr>
                <a:srgbClr val="FF0000"/>
              </a:buClr>
              <a:buSzPct val="70000"/>
              <a:buFont typeface="Monotype Sorts" charset="0"/>
              <a:buChar char="o"/>
            </a:pPr>
            <a:r>
              <a:rPr lang="en-GB" sz="2000" i="0" dirty="0">
                <a:latin typeface="Arial" charset="0"/>
              </a:rPr>
              <a:t>Evolution title thesis by </a:t>
            </a:r>
            <a:r>
              <a:rPr lang="en-GB" sz="2000" i="0" dirty="0">
                <a:solidFill>
                  <a:srgbClr val="0000FF"/>
                </a:solidFill>
                <a:latin typeface="Arial" charset="0"/>
              </a:rPr>
              <a:t>David Friday </a:t>
            </a:r>
            <a:r>
              <a:rPr lang="en-GB" sz="2000" i="0" dirty="0">
                <a:latin typeface="Arial" panose="020B0604020202020204" pitchFamily="34" charset="0"/>
              </a:rPr>
              <a:t>(</a:t>
            </a:r>
            <a:r>
              <a:rPr lang="en-GB" sz="2000" i="0" dirty="0" err="1">
                <a:effectLst/>
                <a:latin typeface="Arial" panose="020B0604020202020204" pitchFamily="34" charset="0"/>
              </a:rPr>
              <a:t>Vendredi</a:t>
            </a:r>
            <a:r>
              <a:rPr lang="en-GB" sz="2000" i="0" dirty="0">
                <a:effectLst/>
                <a:latin typeface="Arial" panose="020B0604020202020204" pitchFamily="34" charset="0"/>
              </a:rPr>
              <a:t>, </a:t>
            </a:r>
            <a:r>
              <a:rPr lang="en-GB" sz="2000" i="0" dirty="0" err="1">
                <a:effectLst/>
                <a:latin typeface="Arial" panose="020B0604020202020204" pitchFamily="34" charset="0"/>
              </a:rPr>
              <a:t>Venerdì</a:t>
            </a:r>
            <a:r>
              <a:rPr lang="en-GB" sz="2000" i="0" dirty="0">
                <a:effectLst/>
                <a:latin typeface="Arial" panose="020B0604020202020204" pitchFamily="34" charset="0"/>
              </a:rPr>
              <a:t>, Freitag, </a:t>
            </a:r>
            <a:r>
              <a:rPr lang="en-GB" sz="2000" i="0" dirty="0" err="1">
                <a:effectLst/>
                <a:latin typeface="Arial" panose="020B0604020202020204" pitchFamily="34" charset="0"/>
              </a:rPr>
              <a:t>Pi</a:t>
            </a:r>
            <a:r>
              <a:rPr lang="en-GB" sz="2000" i="0" u="none" strike="noStrike" dirty="0" err="1">
                <a:solidFill>
                  <a:srgbClr val="202122"/>
                </a:solidFill>
                <a:effectLst/>
                <a:latin typeface="Arial" panose="020B0604020202020204" pitchFamily="34" charset="0"/>
              </a:rPr>
              <a:t>ą</a:t>
            </a:r>
            <a:r>
              <a:rPr lang="en-GB" sz="2000" i="0" dirty="0" err="1">
                <a:effectLst/>
                <a:latin typeface="Arial" panose="020B0604020202020204" pitchFamily="34" charset="0"/>
              </a:rPr>
              <a:t>tek</a:t>
            </a:r>
            <a:r>
              <a:rPr lang="en-GB" sz="2000" i="0" dirty="0">
                <a:effectLst/>
                <a:latin typeface="Arial" panose="020B0604020202020204" pitchFamily="34" charset="0"/>
              </a:rPr>
              <a:t>, Viernes, </a:t>
            </a:r>
            <a:r>
              <a:rPr lang="en-GB" sz="2000" i="0" dirty="0" err="1">
                <a:effectLst/>
                <a:latin typeface="Arial" panose="020B0604020202020204" pitchFamily="34" charset="0"/>
              </a:rPr>
              <a:t>Vineri</a:t>
            </a:r>
            <a:r>
              <a:rPr lang="en-GB" sz="2000" i="0" dirty="0">
                <a:effectLst/>
                <a:latin typeface="Arial" panose="020B0604020202020204" pitchFamily="34" charset="0"/>
              </a:rPr>
              <a:t>, </a:t>
            </a:r>
            <a:r>
              <a:rPr lang="en-GB" sz="2000" i="0" dirty="0" err="1">
                <a:effectLst/>
                <a:latin typeface="Arial" panose="020B0604020202020204" pitchFamily="34" charset="0"/>
              </a:rPr>
              <a:t>Vrijdag</a:t>
            </a:r>
            <a:r>
              <a:rPr lang="en-GB" sz="2000" i="0" dirty="0">
                <a:effectLst/>
                <a:latin typeface="Arial" panose="020B0604020202020204" pitchFamily="34" charset="0"/>
              </a:rPr>
              <a:t>, </a:t>
            </a:r>
            <a:r>
              <a:rPr lang="en-GB" sz="2000" i="0" dirty="0" err="1">
                <a:effectLst/>
                <a:latin typeface="Arial" panose="020B0604020202020204" pitchFamily="34" charset="0"/>
              </a:rPr>
              <a:t>Sexta-feira</a:t>
            </a:r>
            <a:r>
              <a:rPr lang="en-GB" sz="2000" i="0" dirty="0">
                <a:latin typeface="Arial" panose="020B0604020202020204" pitchFamily="34" charset="0"/>
              </a:rPr>
              <a:t>, </a:t>
            </a:r>
            <a:r>
              <a:rPr lang="ja-JP" altLang="en-US" sz="2000" b="0" i="0" u="none" strike="noStrike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金曜日</a:t>
            </a:r>
            <a:r>
              <a:rPr lang="en-US" altLang="ja-JP" sz="2000" b="0" i="0" u="none" strike="noStrike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GB" sz="2000" b="0" i="0" u="none" strike="noStrike" dirty="0" err="1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Kin'yōbi</a:t>
            </a:r>
            <a:r>
              <a:rPr lang="en-GB" sz="2000" b="0" i="0" u="none" strike="noStrike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, ….) over </a:t>
            </a:r>
            <a:r>
              <a:rPr lang="en-GB" sz="2000" i="0" dirty="0">
                <a:latin typeface="Arial" charset="0"/>
              </a:rPr>
              <a:t>time:</a:t>
            </a:r>
            <a:endParaRPr lang="en-GB" sz="2000" i="0" dirty="0">
              <a:latin typeface="Symbol"/>
            </a:endParaRP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r>
              <a:rPr lang="en-GB" sz="1800" b="0" i="0" u="none" strike="noStrike" dirty="0">
                <a:effectLst/>
                <a:latin typeface="Arial" panose="020B0604020202020204" pitchFamily="34" charset="0"/>
              </a:rPr>
              <a:t>Unemployment Final Edition (pre-May) </a:t>
            </a: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r>
              <a:rPr lang="en-GB" sz="1800" i="0" dirty="0">
                <a:effectLst/>
                <a:latin typeface="Arial" panose="020B0604020202020204" pitchFamily="34" charset="0"/>
              </a:rPr>
              <a:t>The “little” book on why I’m good at physics (May)</a:t>
            </a:r>
            <a:endParaRPr lang="en-GB" sz="1800" i="0" dirty="0">
              <a:latin typeface="Arial" panose="020B0604020202020204" pitchFamily="34" charset="0"/>
            </a:endParaRP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r>
              <a:rPr lang="en-GB" sz="1800" i="0" dirty="0">
                <a:effectLst/>
                <a:latin typeface="Arial" panose="020B0604020202020204" pitchFamily="34" charset="0"/>
              </a:rPr>
              <a:t>If I’d wanted to see penguins, I’d have gone to the zoo! (July)</a:t>
            </a: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r>
              <a:rPr lang="en-GB" sz="1800" i="0" dirty="0">
                <a:effectLst/>
                <a:latin typeface="Arial" panose="020B0604020202020204" pitchFamily="34" charset="0"/>
              </a:rPr>
              <a:t>Turn back, ye have been warned! (July)</a:t>
            </a: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r>
              <a:rPr lang="en-GB" sz="1800" i="0" dirty="0">
                <a:effectLst/>
                <a:latin typeface="Arial" panose="020B0604020202020204" pitchFamily="34" charset="0"/>
              </a:rPr>
              <a:t>So many amplitudes, so little time (August)</a:t>
            </a: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r>
              <a:rPr lang="en-GB" sz="1800" i="0" dirty="0">
                <a:effectLst/>
                <a:latin typeface="Arial" panose="020B0604020202020204" pitchFamily="34" charset="0"/>
              </a:rPr>
              <a:t>A charming light at the end of this charmless tunnel (beginning September)</a:t>
            </a: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r>
              <a:rPr lang="en-GB" sz="1800" i="0" dirty="0">
                <a:effectLst/>
                <a:latin typeface="Arial" panose="020B0604020202020204" pitchFamily="34" charset="0"/>
              </a:rPr>
              <a:t>A charmless and timeless analysis of B</a:t>
            </a:r>
            <a:r>
              <a:rPr lang="en-GB" sz="1800" i="0" baseline="-25000" dirty="0">
                <a:effectLst/>
                <a:latin typeface="Arial" panose="020B0604020202020204" pitchFamily="34" charset="0"/>
              </a:rPr>
              <a:t>d</a:t>
            </a:r>
            <a:r>
              <a:rPr lang="en-GB" sz="1800" i="0" dirty="0">
                <a:effectLst/>
                <a:latin typeface="Arial" panose="020B0604020202020204" pitchFamily="34" charset="0"/>
              </a:rPr>
              <a:t> → </a:t>
            </a:r>
            <a:r>
              <a:rPr lang="en-GB" sz="1800" b="0" i="0" u="none" strike="noStrike" dirty="0">
                <a:effectLst/>
                <a:latin typeface="Symbol" pitchFamily="2" charset="2"/>
              </a:rPr>
              <a:t>p</a:t>
            </a:r>
            <a:r>
              <a:rPr lang="el-GR" sz="1800" i="0" baseline="30000" dirty="0">
                <a:effectLst/>
                <a:latin typeface="Arial" panose="020B0604020202020204" pitchFamily="34" charset="0"/>
              </a:rPr>
              <a:t>+</a:t>
            </a:r>
            <a:r>
              <a:rPr lang="en-GB" sz="1800" b="0" i="0" u="none" strike="noStrike" dirty="0">
                <a:effectLst/>
                <a:latin typeface="Symbol" pitchFamily="2" charset="2"/>
              </a:rPr>
              <a:t>p</a:t>
            </a:r>
            <a:r>
              <a:rPr lang="el-GR" sz="1800" i="0" baseline="30000" dirty="0">
                <a:effectLst/>
                <a:latin typeface="Arial" panose="020B0604020202020204" pitchFamily="34" charset="0"/>
              </a:rPr>
              <a:t>−</a:t>
            </a:r>
            <a:r>
              <a:rPr lang="en-GB" sz="1800" b="0" i="0" u="none" strike="noStrike" dirty="0">
                <a:effectLst/>
                <a:latin typeface="Symbol" pitchFamily="2" charset="2"/>
              </a:rPr>
              <a:t>p</a:t>
            </a:r>
            <a:r>
              <a:rPr lang="el-GR" sz="1800" i="0" baseline="30000" dirty="0">
                <a:effectLst/>
                <a:latin typeface="Arial" panose="020B0604020202020204" pitchFamily="34" charset="0"/>
              </a:rPr>
              <a:t>+</a:t>
            </a:r>
            <a:r>
              <a:rPr lang="en-GB" sz="1800" b="0" i="0" u="none" strike="noStrike" dirty="0">
                <a:effectLst/>
                <a:latin typeface="Symbol" pitchFamily="2" charset="2"/>
              </a:rPr>
              <a:t>p</a:t>
            </a:r>
            <a:r>
              <a:rPr lang="el-GR" sz="1800" i="0" baseline="30000" dirty="0">
                <a:effectLst/>
                <a:latin typeface="Arial" panose="020B0604020202020204" pitchFamily="34" charset="0"/>
              </a:rPr>
              <a:t>−</a:t>
            </a:r>
            <a:r>
              <a:rPr lang="el-GR" sz="1800" dirty="0">
                <a:effectLst/>
                <a:latin typeface="Arial" panose="020B0604020202020204" pitchFamily="34" charset="0"/>
              </a:rPr>
              <a:t> </a:t>
            </a:r>
            <a:r>
              <a:rPr lang="en-GB" sz="1800" i="0" dirty="0">
                <a:effectLst/>
                <a:latin typeface="Arial" panose="020B0604020202020204" pitchFamily="34" charset="0"/>
              </a:rPr>
              <a:t>(mid-September)</a:t>
            </a:r>
            <a:endParaRPr lang="el-GR" sz="1800" i="0" dirty="0">
              <a:latin typeface="Arial" panose="020B0604020202020204" pitchFamily="34" charset="0"/>
            </a:endParaRP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r>
              <a:rPr lang="en-GB" sz="1800" i="0" dirty="0">
                <a:effectLst/>
                <a:latin typeface="Arial" panose="020B0604020202020204" pitchFamily="34" charset="0"/>
              </a:rPr>
              <a:t>A charmless, timeless and tasteless amplitude analysis of B</a:t>
            </a:r>
            <a:r>
              <a:rPr lang="en-GB" sz="1800" i="0" baseline="-25000" dirty="0">
                <a:effectLst/>
                <a:latin typeface="Arial" panose="020B0604020202020204" pitchFamily="34" charset="0"/>
              </a:rPr>
              <a:t>d</a:t>
            </a:r>
            <a:r>
              <a:rPr lang="en-GB" sz="1800" i="0" dirty="0">
                <a:effectLst/>
                <a:latin typeface="Arial" panose="020B0604020202020204" pitchFamily="34" charset="0"/>
              </a:rPr>
              <a:t> → </a:t>
            </a:r>
            <a:r>
              <a:rPr lang="en-GB" sz="1800" b="0" i="0" u="none" strike="noStrike" dirty="0">
                <a:effectLst/>
                <a:latin typeface="Symbol" pitchFamily="2" charset="2"/>
              </a:rPr>
              <a:t>p</a:t>
            </a:r>
            <a:r>
              <a:rPr lang="el-GR" sz="1800" i="0" baseline="30000" dirty="0">
                <a:effectLst/>
                <a:latin typeface="Arial" panose="020B0604020202020204" pitchFamily="34" charset="0"/>
              </a:rPr>
              <a:t>+</a:t>
            </a:r>
            <a:r>
              <a:rPr lang="en-GB" sz="1800" b="0" i="0" u="none" strike="noStrike" dirty="0">
                <a:effectLst/>
                <a:latin typeface="Symbol" pitchFamily="2" charset="2"/>
              </a:rPr>
              <a:t>p</a:t>
            </a:r>
            <a:r>
              <a:rPr lang="el-GR" sz="1800" i="0" baseline="30000" dirty="0">
                <a:effectLst/>
                <a:latin typeface="Arial" panose="020B0604020202020204" pitchFamily="34" charset="0"/>
              </a:rPr>
              <a:t>−</a:t>
            </a:r>
            <a:r>
              <a:rPr lang="en-GB" sz="1800" b="0" i="0" u="none" strike="noStrike" dirty="0">
                <a:effectLst/>
                <a:latin typeface="Symbol" pitchFamily="2" charset="2"/>
              </a:rPr>
              <a:t>p</a:t>
            </a:r>
            <a:r>
              <a:rPr lang="el-GR" sz="1800" i="0" baseline="30000" dirty="0">
                <a:effectLst/>
                <a:latin typeface="Arial" panose="020B0604020202020204" pitchFamily="34" charset="0"/>
              </a:rPr>
              <a:t>+</a:t>
            </a:r>
            <a:r>
              <a:rPr lang="en-GB" sz="1800" b="0" i="0" u="none" strike="noStrike" dirty="0">
                <a:effectLst/>
                <a:latin typeface="Symbol" pitchFamily="2" charset="2"/>
              </a:rPr>
              <a:t>p</a:t>
            </a:r>
            <a:r>
              <a:rPr lang="el-GR" sz="1800" i="0" baseline="30000" dirty="0">
                <a:effectLst/>
                <a:latin typeface="Arial" panose="020B0604020202020204" pitchFamily="34" charset="0"/>
              </a:rPr>
              <a:t>−</a:t>
            </a:r>
            <a:r>
              <a:rPr lang="el-GR" sz="1800" i="0" dirty="0">
                <a:effectLst/>
                <a:latin typeface="Arial" panose="020B0604020202020204" pitchFamily="34" charset="0"/>
              </a:rPr>
              <a:t> </a:t>
            </a:r>
            <a:r>
              <a:rPr lang="en-GB" sz="1800" i="0" dirty="0">
                <a:effectLst/>
                <a:latin typeface="Arial" panose="020B0604020202020204" pitchFamily="34" charset="0"/>
              </a:rPr>
              <a:t>(end-September)</a:t>
            </a:r>
            <a:endParaRPr lang="en-GB" sz="1800" i="0" dirty="0">
              <a:latin typeface="Arial" panose="020B0604020202020204" pitchFamily="34" charset="0"/>
            </a:endParaRPr>
          </a:p>
          <a:p>
            <a:pPr marL="742950" lvl="1" indent="-285750" algn="l">
              <a:spcBef>
                <a:spcPct val="20000"/>
              </a:spcBef>
              <a:buClr>
                <a:srgbClr val="FF0000"/>
              </a:buClr>
              <a:buSzPct val="70000"/>
              <a:buFont typeface="Arial" charset="0"/>
              <a:buChar char="―"/>
            </a:pPr>
            <a:r>
              <a:rPr lang="en-GB" sz="1800" i="0" dirty="0">
                <a:effectLst/>
                <a:latin typeface="Arial" panose="020B0604020202020204" pitchFamily="34" charset="0"/>
              </a:rPr>
              <a:t>A time-integrated analysis of B</a:t>
            </a:r>
            <a:r>
              <a:rPr lang="en-GB" sz="1800" i="0" baseline="-25000" dirty="0">
                <a:effectLst/>
                <a:latin typeface="Arial" panose="020B0604020202020204" pitchFamily="34" charset="0"/>
              </a:rPr>
              <a:t>d</a:t>
            </a:r>
            <a:r>
              <a:rPr lang="en-GB" sz="1800" i="0" dirty="0">
                <a:effectLst/>
                <a:latin typeface="Arial" panose="020B0604020202020204" pitchFamily="34" charset="0"/>
              </a:rPr>
              <a:t> → </a:t>
            </a:r>
            <a:r>
              <a:rPr lang="en-GB" sz="1800" b="0" i="0" u="none" strike="noStrike" dirty="0">
                <a:effectLst/>
                <a:latin typeface="Symbol" pitchFamily="2" charset="2"/>
              </a:rPr>
              <a:t>p</a:t>
            </a:r>
            <a:r>
              <a:rPr lang="el-GR" sz="1800" i="0" baseline="30000" dirty="0">
                <a:effectLst/>
                <a:latin typeface="Arial" panose="020B0604020202020204" pitchFamily="34" charset="0"/>
              </a:rPr>
              <a:t>+</a:t>
            </a:r>
            <a:r>
              <a:rPr lang="en-GB" sz="1800" b="0" i="0" u="none" strike="noStrike" dirty="0">
                <a:effectLst/>
                <a:latin typeface="Symbol" pitchFamily="2" charset="2"/>
              </a:rPr>
              <a:t>p</a:t>
            </a:r>
            <a:r>
              <a:rPr lang="el-GR" sz="1800" i="0" baseline="30000" dirty="0">
                <a:effectLst/>
                <a:latin typeface="Arial" panose="020B0604020202020204" pitchFamily="34" charset="0"/>
              </a:rPr>
              <a:t>−</a:t>
            </a:r>
            <a:r>
              <a:rPr lang="en-GB" sz="1800" b="0" i="0" u="none" strike="noStrike" dirty="0">
                <a:effectLst/>
                <a:latin typeface="Symbol" pitchFamily="2" charset="2"/>
              </a:rPr>
              <a:t>p</a:t>
            </a:r>
            <a:r>
              <a:rPr lang="el-GR" sz="1800" i="0" baseline="30000" dirty="0">
                <a:effectLst/>
                <a:latin typeface="Arial" panose="020B0604020202020204" pitchFamily="34" charset="0"/>
              </a:rPr>
              <a:t>+</a:t>
            </a:r>
            <a:r>
              <a:rPr lang="en-GB" sz="1800" b="0" i="0" u="none" strike="noStrike" dirty="0">
                <a:effectLst/>
                <a:latin typeface="Symbol" pitchFamily="2" charset="2"/>
              </a:rPr>
              <a:t>p</a:t>
            </a:r>
            <a:r>
              <a:rPr lang="el-GR" sz="1800" i="0" baseline="30000" dirty="0">
                <a:effectLst/>
                <a:latin typeface="Arial" panose="020B0604020202020204" pitchFamily="34" charset="0"/>
              </a:rPr>
              <a:t>−</a:t>
            </a:r>
            <a:r>
              <a:rPr lang="el-GR" sz="1800" i="0" dirty="0">
                <a:effectLst/>
                <a:latin typeface="Arial" panose="020B0604020202020204" pitchFamily="34" charset="0"/>
              </a:rPr>
              <a:t> </a:t>
            </a:r>
            <a:r>
              <a:rPr lang="en-GB" sz="1800" i="0" dirty="0">
                <a:effectLst/>
                <a:latin typeface="Arial" panose="020B0604020202020204" pitchFamily="34" charset="0"/>
              </a:rPr>
              <a:t>at LHCb and simulations for Low Gain Avalanche Detectors (LGAD) - final</a:t>
            </a:r>
            <a:endParaRPr lang="en-GB" sz="1800" i="0" dirty="0">
              <a:latin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E795CC7-D1E7-735D-6BD2-C4D75704EE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72866" y="4170072"/>
            <a:ext cx="2523796" cy="268890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F26DF44-1524-CB46-E78F-DBB65664EC35}"/>
              </a:ext>
            </a:extLst>
          </p:cNvPr>
          <p:cNvSpPr txBox="1"/>
          <p:nvPr/>
        </p:nvSpPr>
        <p:spPr>
          <a:xfrm>
            <a:off x="3450067" y="6266146"/>
            <a:ext cx="2616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0" dirty="0">
                <a:solidFill>
                  <a:srgbClr val="FF0000"/>
                </a:solidFill>
                <a:latin typeface="Arial" panose="020B0604020202020204" pitchFamily="34" charset="0"/>
              </a:rPr>
              <a:t>(boring but accurate title)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Tahom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1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noFill/>
        <a:ln w="76200" cap="flat" cmpd="sng" algn="ctr">
          <a:solidFill>
            <a:srgbClr val="FF0000"/>
          </a:solidFill>
          <a:prstDash val="solid"/>
          <a:round/>
          <a:headEnd type="none" w="med" len="med"/>
          <a:tailEnd type="arrow" w="med" len="med"/>
        </a:ln>
        <a:effectLst/>
      </a:spPr>
      <a:bodyPr/>
      <a:lstStyle/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Office\Templates\Blank Presentation.pot</Template>
  <TotalTime>60133</TotalTime>
  <Words>616</Words>
  <Application>Microsoft Macintosh PowerPoint</Application>
  <PresentationFormat>On-screen Show (4:3)</PresentationFormat>
  <Paragraphs>58</Paragraphs>
  <Slides>5</Slides>
  <Notes>5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6" baseType="lpstr">
      <vt:lpstr>Arial</vt:lpstr>
      <vt:lpstr>Arial</vt:lpstr>
      <vt:lpstr>Calibri</vt:lpstr>
      <vt:lpstr>Cambria Math</vt:lpstr>
      <vt:lpstr>Monotype Sorts</vt:lpstr>
      <vt:lpstr>Symbol</vt:lpstr>
      <vt:lpstr>Tahoma</vt:lpstr>
      <vt:lpstr>Times</vt:lpstr>
      <vt:lpstr>Times New Roman</vt:lpstr>
      <vt:lpstr>Blank Presentation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of Glasgow-RAL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SUPA_nufact</dc:title>
  <dc:creator>Paul Soler</dc:creator>
  <cp:lastModifiedBy>Paul Soler</cp:lastModifiedBy>
  <cp:revision>1508</cp:revision>
  <cp:lastPrinted>2015-12-13T17:25:31Z</cp:lastPrinted>
  <dcterms:created xsi:type="dcterms:W3CDTF">2014-05-29T14:34:26Z</dcterms:created>
  <dcterms:modified xsi:type="dcterms:W3CDTF">2022-12-15T11:07:13Z</dcterms:modified>
</cp:coreProperties>
</file>