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73" r:id="rId2"/>
    <p:sldId id="584" r:id="rId3"/>
    <p:sldId id="538" r:id="rId4"/>
    <p:sldId id="546" r:id="rId5"/>
    <p:sldId id="580" r:id="rId6"/>
    <p:sldId id="587" r:id="rId7"/>
    <p:sldId id="579" r:id="rId8"/>
    <p:sldId id="58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836D2"/>
    <a:srgbClr val="5A6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D04D34-FD64-E341-8F9B-9BF66F777E11}" v="12" dt="2022-12-16T11:34:50.8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82"/>
    <p:restoredTop sz="86571"/>
  </p:normalViewPr>
  <p:slideViewPr>
    <p:cSldViewPr snapToGrid="0" snapToObjects="1">
      <p:cViewPr varScale="1">
        <p:scale>
          <a:sx n="72" d="100"/>
          <a:sy n="72" d="100"/>
        </p:scale>
        <p:origin x="6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9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96CCD-EE57-E349-B0E6-4D23A72D9885}" type="datetimeFigureOut">
              <a:rPr lang="en-US" smtClean="0"/>
              <a:t>12/14/22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2C90D-052C-E742-BF9B-8CE6C9125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67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2A356-E356-E94E-AFE4-9D4AD77B5BD1}" type="datetimeFigureOut">
              <a:rPr lang="en-US" smtClean="0"/>
              <a:t>12/14/22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AE8AD-B862-3843-BACE-5B85810CA5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933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05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74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02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692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92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452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421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494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 idx="10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 idx="11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0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4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5" name="PlaceHolder 5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8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400" y="4335120"/>
            <a:ext cx="2433240" cy="194148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240" y="4335120"/>
            <a:ext cx="2433240" cy="1941480"/>
          </a:xfrm>
          <a:prstGeom prst="rect">
            <a:avLst/>
          </a:prstGeom>
        </p:spPr>
      </p:pic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80880" y="2209320"/>
            <a:ext cx="8382240" cy="4071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80880" y="1447560"/>
            <a:ext cx="8382240" cy="483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8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9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2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3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6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7" name="PlaceHolder 4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188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47560"/>
            <a:ext cx="8382240" cy="68616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80880" y="2209320"/>
            <a:ext cx="8382240" cy="40712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  <a:endParaRPr dirty="0"/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  <a:endParaRPr dirty="0"/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  <a:endParaRPr dirty="0"/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  <a:endParaRPr dirty="0"/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  <a:endParaRPr dirty="0"/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  <a:endParaRPr dirty="0"/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  <a:endParaRPr dirty="0"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6" name="Picture 9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5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ATLAS Inner Tracker at INFN Lecce – Join us to the energy frontier and  search the unknown: chiodini@le.infn.it">
            <a:extLst>
              <a:ext uri="{FF2B5EF4-FFF2-40B4-BE49-F238E27FC236}">
                <a16:creationId xmlns:a16="http://schemas.microsoft.com/office/drawing/2014/main" id="{EBB31AB5-7C3C-C242-9A78-24A6870D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20" y="1509769"/>
            <a:ext cx="7658100" cy="499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Shape 1"/>
          <p:cNvSpPr txBox="1"/>
          <p:nvPr/>
        </p:nvSpPr>
        <p:spPr>
          <a:xfrm>
            <a:off x="304920" y="2285640"/>
            <a:ext cx="7772400" cy="1143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04560" y="3657600"/>
            <a:ext cx="7086600" cy="1752840"/>
          </a:xfrm>
          <a:prstGeom prst="rect">
            <a:avLst/>
          </a:prstGeom>
        </p:spPr>
      </p:sp>
      <p:sp>
        <p:nvSpPr>
          <p:cNvPr id="44" name="CustomShape 3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45" name="Picture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  <p:sp>
        <p:nvSpPr>
          <p:cNvPr id="46" name="TextShape 4"/>
          <p:cNvSpPr txBox="1"/>
          <p:nvPr/>
        </p:nvSpPr>
        <p:spPr>
          <a:xfrm>
            <a:off x="182284" y="1447559"/>
            <a:ext cx="8580836" cy="4568927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n-GB" sz="4800" b="1" dirty="0">
                <a:solidFill>
                  <a:srgbClr val="2B142D"/>
                </a:solidFill>
              </a:rPr>
              <a:t>Oh, my God(s)!</a:t>
            </a:r>
          </a:p>
          <a:p>
            <a:r>
              <a:rPr lang="en-GB" sz="4800" b="1" dirty="0">
                <a:solidFill>
                  <a:srgbClr val="2B142D"/>
                </a:solidFill>
              </a:rPr>
              <a:t>The Janus in Atlas</a:t>
            </a:r>
          </a:p>
          <a:p>
            <a:endParaRPr lang="en-GB" sz="2000" b="1" dirty="0">
              <a:solidFill>
                <a:srgbClr val="2B142D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The Standard Case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Case Study: ITk Production Database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Balance?</a:t>
            </a: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2000" b="1" dirty="0">
              <a:solidFill>
                <a:srgbClr val="2B142D"/>
              </a:solidFill>
            </a:endParaRPr>
          </a:p>
          <a:p>
            <a:pPr lvl="1"/>
            <a:r>
              <a:rPr lang="en-GB" sz="3200" b="1" dirty="0">
                <a:solidFill>
                  <a:srgbClr val="2B142D"/>
                </a:solidFill>
              </a:rPr>
              <a:t>Christmas 2022 talk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</a:rPr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B8D0B8-3DA0-974B-BE2C-625924F8E402}"/>
              </a:ext>
            </a:extLst>
          </p:cNvPr>
          <p:cNvSpPr txBox="1">
            <a:spLocks/>
          </p:cNvSpPr>
          <p:nvPr/>
        </p:nvSpPr>
        <p:spPr>
          <a:xfrm>
            <a:off x="4973400" y="277693"/>
            <a:ext cx="4029356" cy="7223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Kenneth Wraight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C593B-1352-1047-8510-08FC8DAB7E2A}"/>
              </a:ext>
            </a:extLst>
          </p:cNvPr>
          <p:cNvSpPr txBox="1"/>
          <p:nvPr/>
        </p:nvSpPr>
        <p:spPr>
          <a:xfrm>
            <a:off x="9919855" y="67610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604F54-82C3-C748-A73B-B1754C2D5B0E}"/>
              </a:ext>
            </a:extLst>
          </p:cNvPr>
          <p:cNvSpPr/>
          <p:nvPr/>
        </p:nvSpPr>
        <p:spPr>
          <a:xfrm>
            <a:off x="141244" y="167319"/>
            <a:ext cx="482838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50" name="Picture 2" descr="ITk Design Time Scales Material budget Number of hits Thermal Management">
            <a:extLst>
              <a:ext uri="{FF2B5EF4-FFF2-40B4-BE49-F238E27FC236}">
                <a16:creationId xmlns:a16="http://schemas.microsoft.com/office/drawing/2014/main" id="{6CB6931E-E693-D348-9AD5-A1E4FD07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471" y="98310"/>
            <a:ext cx="3520129" cy="11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3A5DBE6B-0E6A-B1E0-D68A-760B8220AB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9691" y="1474976"/>
            <a:ext cx="1909808" cy="225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982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9927" y="384837"/>
            <a:ext cx="7683522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The Standard Case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E57CF-F35E-32D1-DCE8-633E0E318752}"/>
              </a:ext>
            </a:extLst>
          </p:cNvPr>
          <p:cNvSpPr txBox="1"/>
          <p:nvPr/>
        </p:nvSpPr>
        <p:spPr>
          <a:xfrm>
            <a:off x="118478" y="1381565"/>
            <a:ext cx="902552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World is Open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Nothing demands a specific way of life – nothing is </a:t>
            </a:r>
            <a:r>
              <a:rPr lang="en-GB" sz="2000" i="1" dirty="0"/>
              <a:t>epistemically given</a:t>
            </a:r>
          </a:p>
          <a:p>
            <a:endParaRPr lang="en-GB" sz="2000" dirty="0"/>
          </a:p>
          <a:p>
            <a:r>
              <a:rPr lang="en-GB" sz="2000" dirty="0"/>
              <a:t>But for any way of life </a:t>
            </a:r>
            <a:r>
              <a:rPr lang="en-GB" sz="2000" i="1" dirty="0"/>
              <a:t>some</a:t>
            </a:r>
            <a:r>
              <a:rPr lang="en-GB" sz="2000" dirty="0"/>
              <a:t> local order is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Some predictability – certainty and safety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Coordination of activity – group effort</a:t>
            </a:r>
          </a:p>
          <a:p>
            <a:endParaRPr lang="en-GB" sz="1400" dirty="0"/>
          </a:p>
          <a:p>
            <a:r>
              <a:rPr lang="en-GB" sz="2000" dirty="0"/>
              <a:t>Standardisation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Enables productivity in predictable ways through conformity of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Stifles creativity and suppresses disruptive change</a:t>
            </a:r>
          </a:p>
          <a:p>
            <a:endParaRPr lang="en-GB" sz="1400" dirty="0"/>
          </a:p>
          <a:p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There is a tension between conformity and creativity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Weber’s warning: </a:t>
            </a:r>
          </a:p>
          <a:p>
            <a:r>
              <a:rPr lang="en-GB" sz="2000" dirty="0"/>
              <a:t>	</a:t>
            </a:r>
            <a:r>
              <a:rPr lang="en-GB" sz="2000" i="1" dirty="0"/>
              <a:t>The fate of our times is characterized by rationalization and 	intellectualization and, above all, by the disenchantment of the world.</a:t>
            </a:r>
          </a:p>
          <a:p>
            <a:endParaRPr lang="en-GB" sz="2000" dirty="0"/>
          </a:p>
          <a:p>
            <a:r>
              <a:rPr lang="en-GB" sz="2000" dirty="0"/>
              <a:t>+ Lesson from the Natural World – a vast, but finite, dataset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Great diversity in how order is achieved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C802C0-80B4-A412-012D-76045681A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1792" y="4114800"/>
            <a:ext cx="1187884" cy="140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95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2" y="1421651"/>
            <a:ext cx="902174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Scale of Atlas Inner Tracker (ITk) production involves large tracking dataset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~9,500 pixel modules; ~17,000 strip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Inter-continental, multi-stage production chain</a:t>
            </a:r>
            <a:endParaRPr lang="en-GB" sz="1400" dirty="0"/>
          </a:p>
          <a:p>
            <a:endParaRPr lang="en-GB" sz="1400" dirty="0"/>
          </a:p>
          <a:p>
            <a:r>
              <a:rPr lang="en-GB" sz="2000" dirty="0"/>
              <a:t>Common Production Database (PDB) for all ITk projects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Store data &amp; images for production QA/QC (components x stages x tests)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Functionality: </a:t>
            </a:r>
            <a:r>
              <a:rPr lang="en-GB" dirty="0">
                <a:solidFill>
                  <a:schemeClr val="accent1"/>
                </a:solidFill>
              </a:rPr>
              <a:t>registration, </a:t>
            </a:r>
            <a:r>
              <a:rPr lang="en-GB" dirty="0"/>
              <a:t>shipping,</a:t>
            </a:r>
            <a:r>
              <a:rPr lang="en-GB" dirty="0">
                <a:solidFill>
                  <a:schemeClr val="accent1"/>
                </a:solidFill>
              </a:rPr>
              <a:t> test upload</a:t>
            </a:r>
            <a:r>
              <a:rPr lang="en-GB" dirty="0"/>
              <a:t>, 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reporting</a:t>
            </a:r>
          </a:p>
          <a:p>
            <a:endParaRPr lang="en-US" sz="1400" dirty="0"/>
          </a:p>
          <a:p>
            <a:r>
              <a:rPr lang="en-US" sz="2000" dirty="0"/>
              <a:t>Many users of the database from difference sub-(sub-(sub-))groups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Diverse user profiles: technicians, engineers, RAs, students, academics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Each solving problems of what to store and how to store it</a:t>
            </a:r>
          </a:p>
          <a:p>
            <a:endParaRPr lang="en-US" sz="1400" dirty="0"/>
          </a:p>
          <a:p>
            <a:r>
              <a:rPr lang="en-US" sz="2000" dirty="0"/>
              <a:t>API (Application Programming Interface) –middle-guy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Standardised</a:t>
            </a:r>
            <a:r>
              <a:rPr lang="en-US" dirty="0"/>
              <a:t> upload protocols and data schemas (</a:t>
            </a:r>
            <a:r>
              <a:rPr lang="en-US" dirty="0" err="1"/>
              <a:t>json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Custom interfaces: GUIs, webapps, notebooks, scripts and scripts and scripts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7BA46-BFB1-E14C-83B5-9D80DD2A07FA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76" name="Picture 4" descr="Buy World Wide Universal Travel Adapter Multi Plug Charger with Dual USB 2  Ports at affordable prices — free shipping, real reviews with photos — Joom">
            <a:extLst>
              <a:ext uri="{FF2B5EF4-FFF2-40B4-BE49-F238E27FC236}">
                <a16:creationId xmlns:a16="http://schemas.microsoft.com/office/drawing/2014/main" id="{16581B34-3A76-E147-B2A8-5B7B1D85D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7917" y="5556477"/>
            <a:ext cx="1049147" cy="104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atabase PNG Transparent Images | PNG All">
            <a:extLst>
              <a:ext uri="{FF2B5EF4-FFF2-40B4-BE49-F238E27FC236}">
                <a16:creationId xmlns:a16="http://schemas.microsoft.com/office/drawing/2014/main" id="{42823074-9E08-D745-817E-C02BA13DD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932" y="5556477"/>
            <a:ext cx="1255001" cy="125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Premium Vector | Office business people silhouettes">
            <a:extLst>
              <a:ext uri="{FF2B5EF4-FFF2-40B4-BE49-F238E27FC236}">
                <a16:creationId xmlns:a16="http://schemas.microsoft.com/office/drawing/2014/main" id="{2A1F7D94-09A5-B548-B53E-B7403D4C7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681336"/>
            <a:ext cx="1686585" cy="84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ross 1">
            <a:extLst>
              <a:ext uri="{FF2B5EF4-FFF2-40B4-BE49-F238E27FC236}">
                <a16:creationId xmlns:a16="http://schemas.microsoft.com/office/drawing/2014/main" id="{C5D722F2-C688-554C-849A-E3CDCCE0434E}"/>
              </a:ext>
            </a:extLst>
          </p:cNvPr>
          <p:cNvSpPr/>
          <p:nvPr/>
        </p:nvSpPr>
        <p:spPr>
          <a:xfrm>
            <a:off x="1617755" y="5834053"/>
            <a:ext cx="493527" cy="493527"/>
          </a:xfrm>
          <a:prstGeom prst="plus">
            <a:avLst>
              <a:gd name="adj" fmla="val 3456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FD77E784-5F94-C44C-AA1A-5C25354D72C5}"/>
              </a:ext>
            </a:extLst>
          </p:cNvPr>
          <p:cNvSpPr/>
          <p:nvPr/>
        </p:nvSpPr>
        <p:spPr>
          <a:xfrm>
            <a:off x="3139101" y="5864948"/>
            <a:ext cx="545555" cy="40760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3C03528-D8BD-5C4A-800D-89D197BFCF80}"/>
              </a:ext>
            </a:extLst>
          </p:cNvPr>
          <p:cNvSpPr/>
          <p:nvPr/>
        </p:nvSpPr>
        <p:spPr>
          <a:xfrm>
            <a:off x="4889933" y="5894438"/>
            <a:ext cx="545555" cy="40760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5A844-6C2B-8B4F-8B1B-41AA8588DA8C}"/>
              </a:ext>
            </a:extLst>
          </p:cNvPr>
          <p:cNvSpPr txBox="1"/>
          <p:nvPr/>
        </p:nvSpPr>
        <p:spPr>
          <a:xfrm>
            <a:off x="6534339" y="6488668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Reporting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A91B73-56C9-C143-ADE0-D84409205C7B}"/>
              </a:ext>
            </a:extLst>
          </p:cNvPr>
          <p:cNvSpPr txBox="1"/>
          <p:nvPr/>
        </p:nvSpPr>
        <p:spPr>
          <a:xfrm>
            <a:off x="1128682" y="648866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Uploading</a:t>
            </a:r>
          </a:p>
        </p:txBody>
      </p:sp>
      <p:pic>
        <p:nvPicPr>
          <p:cNvPr id="28" name="Picture 4" descr="Buy World Wide Universal Travel Adapter Multi Plug Charger with Dual USB 2  Ports at affordable prices — free shipping, real reviews with photos — Joom">
            <a:extLst>
              <a:ext uri="{FF2B5EF4-FFF2-40B4-BE49-F238E27FC236}">
                <a16:creationId xmlns:a16="http://schemas.microsoft.com/office/drawing/2014/main" id="{165182BA-D4DF-DB49-9BD2-266EA055E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364" y="5559591"/>
            <a:ext cx="1049147" cy="104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 descr="Premium Vector | Office business people silhouettes">
            <a:extLst>
              <a:ext uri="{FF2B5EF4-FFF2-40B4-BE49-F238E27FC236}">
                <a16:creationId xmlns:a16="http://schemas.microsoft.com/office/drawing/2014/main" id="{E2EFCB98-D399-F046-81B7-C34CA932FE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7116" y="5681336"/>
            <a:ext cx="1686585" cy="84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ross 29">
            <a:extLst>
              <a:ext uri="{FF2B5EF4-FFF2-40B4-BE49-F238E27FC236}">
                <a16:creationId xmlns:a16="http://schemas.microsoft.com/office/drawing/2014/main" id="{95ED6B6A-9D21-E94E-8AF8-91E7E4A4D762}"/>
              </a:ext>
            </a:extLst>
          </p:cNvPr>
          <p:cNvSpPr/>
          <p:nvPr/>
        </p:nvSpPr>
        <p:spPr>
          <a:xfrm>
            <a:off x="6624902" y="5834052"/>
            <a:ext cx="493527" cy="493527"/>
          </a:xfrm>
          <a:prstGeom prst="plus">
            <a:avLst>
              <a:gd name="adj" fmla="val 34564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91067" y="384837"/>
            <a:ext cx="8342382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Case Study: ITk Production Database</a:t>
            </a:r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494F4DB5-0FE4-E3B0-740C-A7F5A6C7E27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5225" y="1385683"/>
            <a:ext cx="5080000" cy="54316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2C62A3-3B2B-EC19-4E0D-88BC97B5D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3408" y="3835470"/>
            <a:ext cx="1187884" cy="140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43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6" grpId="0" animBg="1"/>
      <p:bldP spid="10" grpId="0"/>
      <p:bldP spid="12" grpId="0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Upload Anatomy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1" y="1380086"/>
            <a:ext cx="871119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B36"/>
                </a:solidFill>
              </a:rPr>
              <a:t>PDB API uses a </a:t>
            </a:r>
            <a:r>
              <a:rPr lang="en-GB" sz="2000" dirty="0" err="1">
                <a:solidFill>
                  <a:srgbClr val="002B36"/>
                </a:solidFill>
              </a:rPr>
              <a:t>TestRun</a:t>
            </a:r>
            <a:r>
              <a:rPr lang="en-GB" sz="2000" dirty="0">
                <a:solidFill>
                  <a:srgbClr val="002B36"/>
                </a:solidFill>
              </a:rPr>
              <a:t> Schema for uploads - a dictionary in 3 parts:</a:t>
            </a:r>
          </a:p>
          <a:p>
            <a:endParaRPr lang="en-GB" sz="1400" dirty="0">
              <a:solidFill>
                <a:srgbClr val="002B36"/>
              </a:solidFill>
            </a:endParaRPr>
          </a:p>
          <a:p>
            <a:r>
              <a:rPr lang="en-GB" sz="2000" b="1" dirty="0">
                <a:solidFill>
                  <a:srgbClr val="002B36"/>
                </a:solidFill>
              </a:rPr>
              <a:t>Header</a:t>
            </a:r>
            <a:endParaRPr lang="en-GB" sz="2000" dirty="0">
              <a:effectLst/>
            </a:endParaRPr>
          </a:p>
          <a:p>
            <a:r>
              <a:rPr lang="en-GB" sz="2000" dirty="0">
                <a:solidFill>
                  <a:srgbClr val="002B36"/>
                </a:solidFill>
                <a:effectLst/>
              </a:rPr>
              <a:t>"component": </a:t>
            </a:r>
            <a:r>
              <a:rPr lang="en-GB" sz="2000" dirty="0">
                <a:solidFill>
                  <a:srgbClr val="CB4B16"/>
                </a:solidFill>
                <a:effectLst/>
              </a:rPr>
              <a:t>"..."</a:t>
            </a:r>
          </a:p>
          <a:p>
            <a:r>
              <a:rPr lang="en-GB" sz="2000" dirty="0">
                <a:solidFill>
                  <a:srgbClr val="002B36"/>
                </a:solidFill>
                <a:effectLst/>
              </a:rPr>
              <a:t>"</a:t>
            </a:r>
            <a:r>
              <a:rPr lang="en-GB" sz="2000" dirty="0" err="1">
                <a:solidFill>
                  <a:srgbClr val="002B36"/>
                </a:solidFill>
                <a:effectLst/>
              </a:rPr>
              <a:t>testType</a:t>
            </a:r>
            <a:r>
              <a:rPr lang="en-GB" sz="2000" dirty="0">
                <a:solidFill>
                  <a:srgbClr val="002B36"/>
                </a:solidFill>
                <a:effectLst/>
              </a:rPr>
              <a:t>": </a:t>
            </a:r>
            <a:r>
              <a:rPr lang="en-GB" sz="2000" dirty="0">
                <a:solidFill>
                  <a:srgbClr val="CB4B16"/>
                </a:solidFill>
                <a:effectLst/>
              </a:rPr>
              <a:t>"MODULE_IV_PS_V1"</a:t>
            </a:r>
          </a:p>
          <a:p>
            <a:r>
              <a:rPr lang="en-GB" sz="2000" dirty="0">
                <a:solidFill>
                  <a:srgbClr val="002B36"/>
                </a:solidFill>
                <a:effectLst/>
              </a:rPr>
              <a:t>"institution": </a:t>
            </a:r>
            <a:r>
              <a:rPr lang="en-GB" sz="2000" dirty="0">
                <a:solidFill>
                  <a:srgbClr val="CB4B16"/>
                </a:solidFill>
                <a:effectLst/>
              </a:rPr>
              <a:t>"GL"</a:t>
            </a:r>
          </a:p>
          <a:p>
            <a:r>
              <a:rPr lang="en-GB" sz="2000" dirty="0">
                <a:solidFill>
                  <a:srgbClr val="002B36"/>
                </a:solidFill>
                <a:effectLst/>
              </a:rPr>
              <a:t>"</a:t>
            </a:r>
            <a:r>
              <a:rPr lang="en-GB" sz="2000" dirty="0" err="1">
                <a:solidFill>
                  <a:srgbClr val="002B36"/>
                </a:solidFill>
                <a:effectLst/>
              </a:rPr>
              <a:t>runNumber</a:t>
            </a:r>
            <a:r>
              <a:rPr lang="en-GB" sz="2000" dirty="0">
                <a:solidFill>
                  <a:srgbClr val="002B36"/>
                </a:solidFill>
                <a:effectLst/>
              </a:rPr>
              <a:t>”: </a:t>
            </a:r>
            <a:r>
              <a:rPr lang="en-GB" sz="2000" dirty="0">
                <a:solidFill>
                  <a:srgbClr val="CB4B16"/>
                </a:solidFill>
              </a:rPr>
              <a:t>"007</a:t>
            </a:r>
            <a:r>
              <a:rPr lang="en-GB" sz="2000" dirty="0">
                <a:solidFill>
                  <a:srgbClr val="CB4B16"/>
                </a:solidFill>
                <a:effectLst/>
              </a:rPr>
              <a:t>"</a:t>
            </a:r>
          </a:p>
          <a:p>
            <a:r>
              <a:rPr lang="en-GB" sz="2000" dirty="0">
                <a:solidFill>
                  <a:srgbClr val="002B36"/>
                </a:solidFill>
                <a:effectLst/>
              </a:rPr>
              <a:t>"date": </a:t>
            </a:r>
            <a:r>
              <a:rPr lang="en-GB" sz="2000" dirty="0">
                <a:solidFill>
                  <a:srgbClr val="CB4B16"/>
                </a:solidFill>
                <a:effectLst/>
              </a:rPr>
              <a:t>"2022-12-15T13:24:29.281Z"</a:t>
            </a:r>
          </a:p>
          <a:p>
            <a:r>
              <a:rPr lang="en-GB" sz="2000" dirty="0">
                <a:solidFill>
                  <a:srgbClr val="002B36"/>
                </a:solidFill>
                <a:effectLst/>
              </a:rPr>
              <a:t>"passed": </a:t>
            </a:r>
            <a:r>
              <a:rPr lang="en-GB" sz="2000" dirty="0">
                <a:solidFill>
                  <a:srgbClr val="2AA198"/>
                </a:solidFill>
                <a:effectLst/>
              </a:rPr>
              <a:t>true</a:t>
            </a:r>
          </a:p>
          <a:p>
            <a:r>
              <a:rPr lang="en-GB" sz="2000" dirty="0">
                <a:solidFill>
                  <a:srgbClr val="002B36"/>
                </a:solidFill>
                <a:effectLst/>
              </a:rPr>
              <a:t>"problems": </a:t>
            </a:r>
            <a:r>
              <a:rPr lang="en-GB" sz="2000" dirty="0">
                <a:solidFill>
                  <a:srgbClr val="2AA198"/>
                </a:solidFill>
                <a:effectLst/>
              </a:rPr>
              <a:t>false</a:t>
            </a:r>
          </a:p>
          <a:p>
            <a:endParaRPr lang="en-GB" sz="1400" dirty="0"/>
          </a:p>
          <a:p>
            <a:r>
              <a:rPr lang="en-GB" sz="2000" b="1" dirty="0">
                <a:effectLst/>
              </a:rPr>
              <a:t>Properties</a:t>
            </a:r>
          </a:p>
          <a:p>
            <a:r>
              <a:rPr lang="en-GB" sz="2000" dirty="0">
                <a:effectLst/>
              </a:rPr>
              <a:t>Parameters relevant to a test but not the result of a test,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Instrument or operator of measurement equipment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</a:t>
            </a:r>
            <a:r>
              <a:rPr lang="en-GB" sz="2000" dirty="0">
                <a:effectLst/>
              </a:rPr>
              <a:t>emperature and humidity of an IV test (voltage vs. current)</a:t>
            </a:r>
          </a:p>
          <a:p>
            <a:endParaRPr lang="en-GB" sz="1400" dirty="0"/>
          </a:p>
          <a:p>
            <a:r>
              <a:rPr lang="en-GB" sz="2000" b="1" dirty="0">
                <a:effectLst/>
              </a:rPr>
              <a:t>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</a:rPr>
              <a:t>Parameters of interest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5E651B16-4F7F-ACF7-ABB2-A65A182DA2AA}"/>
              </a:ext>
            </a:extLst>
          </p:cNvPr>
          <p:cNvSpPr/>
          <p:nvPr/>
        </p:nvSpPr>
        <p:spPr>
          <a:xfrm>
            <a:off x="5145741" y="2151529"/>
            <a:ext cx="412377" cy="2187389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009665-3CAB-CA75-0965-E3EB61928588}"/>
              </a:ext>
            </a:extLst>
          </p:cNvPr>
          <p:cNvSpPr txBox="1"/>
          <p:nvPr/>
        </p:nvSpPr>
        <p:spPr>
          <a:xfrm>
            <a:off x="5558118" y="3045168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1"/>
                </a:solidFill>
              </a:rPr>
              <a:t>Standard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8C889C7-6F26-2580-F396-173715511FF4}"/>
              </a:ext>
            </a:extLst>
          </p:cNvPr>
          <p:cNvSpPr/>
          <p:nvPr/>
        </p:nvSpPr>
        <p:spPr>
          <a:xfrm>
            <a:off x="122251" y="3387135"/>
            <a:ext cx="4431821" cy="467687"/>
          </a:xfrm>
          <a:prstGeom prst="ellipse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B59AF4-2040-4340-D56E-0F1E05158A5A}"/>
              </a:ext>
            </a:extLst>
          </p:cNvPr>
          <p:cNvSpPr txBox="1"/>
          <p:nvPr/>
        </p:nvSpPr>
        <p:spPr>
          <a:xfrm>
            <a:off x="6835318" y="3573980"/>
            <a:ext cx="1648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3"/>
                </a:solidFill>
              </a:rPr>
              <a:t>Nested standard +1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9E911A-3BE6-B0AF-638F-2442A33192BD}"/>
              </a:ext>
            </a:extLst>
          </p:cNvPr>
          <p:cNvSpPr txBox="1"/>
          <p:nvPr/>
        </p:nvSpPr>
        <p:spPr>
          <a:xfrm>
            <a:off x="6526921" y="6017424"/>
            <a:ext cx="2438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(+ file attachments)</a:t>
            </a:r>
          </a:p>
          <a:p>
            <a:r>
              <a:rPr lang="en-GB" sz="2000" dirty="0"/>
              <a:t>(+ comments)</a:t>
            </a:r>
          </a:p>
        </p:txBody>
      </p:sp>
    </p:spTree>
    <p:extLst>
      <p:ext uri="{BB962C8B-B14F-4D97-AF65-F5344CB8AC3E}">
        <p14:creationId xmlns:p14="http://schemas.microsoft.com/office/powerpoint/2010/main" val="388986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2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A Hundred Flowers Bloom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2" y="1421651"/>
            <a:ext cx="90217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ym typeface="Wingdings" pitchFamily="2" charset="2"/>
              </a:rPr>
              <a:t>ITk groups: </a:t>
            </a:r>
            <a:r>
              <a:rPr lang="en-GB" sz="2000" i="1" dirty="0">
                <a:sym typeface="Wingdings" pitchFamily="2" charset="2"/>
              </a:rPr>
              <a:t>projects</a:t>
            </a:r>
            <a:r>
              <a:rPr lang="en-GB" sz="2000" dirty="0">
                <a:sym typeface="Wingdings" pitchFamily="2" charset="2"/>
              </a:rPr>
              <a:t> (strips, pixels) and </a:t>
            </a:r>
            <a:r>
              <a:rPr lang="en-GB" sz="2000" i="1" dirty="0">
                <a:sym typeface="Wingdings" pitchFamily="2" charset="2"/>
              </a:rPr>
              <a:t>activities</a:t>
            </a:r>
            <a:r>
              <a:rPr lang="en-GB" sz="2000" dirty="0">
                <a:sym typeface="Wingdings" pitchFamily="2" charset="2"/>
              </a:rPr>
              <a:t> (sensors, chips, modules) find various strategies to data-structures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Consequences for data-retrieval, e.g. reporting (more to come)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E.g. </a:t>
            </a:r>
            <a:r>
              <a:rPr lang="en-GB" sz="2000" b="1" dirty="0">
                <a:sym typeface="Wingdings" pitchFamily="2" charset="2"/>
              </a:rPr>
              <a:t>Cultural preference </a:t>
            </a:r>
            <a:r>
              <a:rPr lang="en-GB" sz="2000" dirty="0">
                <a:sym typeface="Wingdings" pitchFamily="2" charset="2"/>
              </a:rPr>
              <a:t>- simple</a:t>
            </a:r>
          </a:p>
          <a:p>
            <a:r>
              <a:rPr lang="en-GB" sz="2000" dirty="0">
                <a:sym typeface="Wingdings" pitchFamily="2" charset="2"/>
              </a:rPr>
              <a:t>There is no universal distinction of “properties” and “results”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E.g. IV temperature in result (property) for strips (pixels)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E.g. </a:t>
            </a:r>
            <a:r>
              <a:rPr lang="en-GB" sz="2000" b="1" dirty="0">
                <a:sym typeface="Wingdings" pitchFamily="2" charset="2"/>
              </a:rPr>
              <a:t>Structural Anarchy </a:t>
            </a:r>
            <a:r>
              <a:rPr lang="en-GB" sz="2000" dirty="0">
                <a:sym typeface="Wingdings" pitchFamily="2" charset="2"/>
              </a:rPr>
              <a:t>- advanced</a:t>
            </a:r>
          </a:p>
          <a:p>
            <a:r>
              <a:rPr lang="en-GB" sz="2000" dirty="0"/>
              <a:t>Tests have various data-structures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Values can be singles, (nested) arrays, (nested) dictionaries, combinations</a:t>
            </a:r>
          </a:p>
          <a:p>
            <a:endParaRPr lang="en-GB" sz="2000" dirty="0"/>
          </a:p>
          <a:p>
            <a:r>
              <a:rPr lang="en-GB" sz="2000" dirty="0"/>
              <a:t>A couple of highlights:</a:t>
            </a:r>
            <a:endParaRPr lang="en-GB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Strips Metrology: (ordered) list inside dictionary inside a dictionary 😒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Strips Wire bonding: dictionary with keys as numbers and values describing the numbers 😞</a:t>
            </a:r>
          </a:p>
          <a:p>
            <a:r>
              <a:rPr lang="en-GB" sz="2000" dirty="0"/>
              <a:t>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93E27F-336F-634C-BEE7-9D6CD03E8DE0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109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93E27F-336F-634C-BEE7-9D6CD03E8DE0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57AE56-C74B-233D-D862-55DFB6F001E9}"/>
              </a:ext>
            </a:extLst>
          </p:cNvPr>
          <p:cNvSpPr txBox="1"/>
          <p:nvPr/>
        </p:nvSpPr>
        <p:spPr>
          <a:xfrm>
            <a:off x="462274" y="6103831"/>
            <a:ext cx="7731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Rejoice in the enchantment of this creative data biosphere! 🤯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53035" y="384837"/>
            <a:ext cx="808041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Zoom in: Perverted Dictionary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1641C3-34E9-2250-5E60-9858A0252C07}"/>
              </a:ext>
            </a:extLst>
          </p:cNvPr>
          <p:cNvSpPr txBox="1"/>
          <p:nvPr/>
        </p:nvSpPr>
        <p:spPr>
          <a:xfrm>
            <a:off x="1837902" y="2120124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KEY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48EF70-0413-2D8E-94A8-A664C569E88F}"/>
              </a:ext>
            </a:extLst>
          </p:cNvPr>
          <p:cNvSpPr txBox="1"/>
          <p:nvPr/>
        </p:nvSpPr>
        <p:spPr>
          <a:xfrm>
            <a:off x="4081196" y="2120124"/>
            <a:ext cx="1826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VALUE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7965B8-465F-6650-0291-4887468AC8B3}"/>
              </a:ext>
            </a:extLst>
          </p:cNvPr>
          <p:cNvSpPr txBox="1"/>
          <p:nvPr/>
        </p:nvSpPr>
        <p:spPr>
          <a:xfrm>
            <a:off x="3503976" y="2120124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:</a:t>
            </a:r>
          </a:p>
        </p:txBody>
      </p:sp>
      <p:sp>
        <p:nvSpPr>
          <p:cNvPr id="11" name="Double Brace 10">
            <a:extLst>
              <a:ext uri="{FF2B5EF4-FFF2-40B4-BE49-F238E27FC236}">
                <a16:creationId xmlns:a16="http://schemas.microsoft.com/office/drawing/2014/main" id="{BF6CCF45-50B7-B148-DE1C-5878FDD4EF70}"/>
              </a:ext>
            </a:extLst>
          </p:cNvPr>
          <p:cNvSpPr/>
          <p:nvPr/>
        </p:nvSpPr>
        <p:spPr>
          <a:xfrm>
            <a:off x="1195687" y="1950535"/>
            <a:ext cx="5271247" cy="1129827"/>
          </a:xfrm>
          <a:prstGeom prst="bracePair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7D0333-99C3-8A9C-ECA5-953C49EAE71F}"/>
              </a:ext>
            </a:extLst>
          </p:cNvPr>
          <p:cNvSpPr txBox="1"/>
          <p:nvPr/>
        </p:nvSpPr>
        <p:spPr>
          <a:xfrm>
            <a:off x="462274" y="3429000"/>
            <a:ext cx="7731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Traditional:</a:t>
            </a:r>
          </a:p>
          <a:p>
            <a:r>
              <a:rPr lang="en-GB" dirty="0"/>
              <a:t>KEY – name of the thing being stored</a:t>
            </a:r>
          </a:p>
          <a:p>
            <a:r>
              <a:rPr lang="en-GB" dirty="0"/>
              <a:t>VALUE – the thing being stored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7BB22D-CDA0-7DD2-527A-BC7FFB1494A6}"/>
              </a:ext>
            </a:extLst>
          </p:cNvPr>
          <p:cNvSpPr txBox="1"/>
          <p:nvPr/>
        </p:nvSpPr>
        <p:spPr>
          <a:xfrm>
            <a:off x="462274" y="4700968"/>
            <a:ext cx="7731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Novel:</a:t>
            </a:r>
          </a:p>
          <a:p>
            <a:pPr algn="r"/>
            <a:r>
              <a:rPr lang="en-GB" dirty="0"/>
              <a:t>KEY : the thing being stored</a:t>
            </a:r>
          </a:p>
          <a:p>
            <a:pPr algn="r"/>
            <a:r>
              <a:rPr lang="en-GB" dirty="0"/>
              <a:t>VALUE: explanation of the thing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60BC140-9724-E63D-D51D-D34BA598F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9576" y="4620446"/>
            <a:ext cx="1187884" cy="140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84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11" grpId="0" animBg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93E27F-336F-634C-BEE7-9D6CD03E8DE0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F2C1DC-D851-5854-F994-44C664593601}"/>
              </a:ext>
            </a:extLst>
          </p:cNvPr>
          <p:cNvSpPr txBox="1"/>
          <p:nvPr/>
        </p:nvSpPr>
        <p:spPr>
          <a:xfrm>
            <a:off x="122252" y="1421651"/>
            <a:ext cx="902174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ym typeface="Wingdings" pitchFamily="2" charset="2"/>
              </a:rPr>
              <a:t>Reports based on database inputs are desirable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b="1" dirty="0"/>
              <a:t>Standard</a:t>
            </a:r>
            <a:r>
              <a:rPr lang="en-GB" sz="2000" dirty="0"/>
              <a:t> tasks to all groups</a:t>
            </a:r>
            <a:endParaRPr lang="en-GB" sz="2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Monitor QC/QA of produced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Monitor production rates</a:t>
            </a:r>
          </a:p>
          <a:p>
            <a:endParaRPr lang="en-GB" sz="1400" dirty="0"/>
          </a:p>
          <a:p>
            <a:r>
              <a:rPr lang="en-GB" sz="2000" dirty="0"/>
              <a:t>In addition </a:t>
            </a:r>
            <a:r>
              <a:rPr lang="en-GB" sz="2000" b="1" dirty="0"/>
              <a:t>bespoke</a:t>
            </a:r>
            <a:r>
              <a:rPr lang="en-GB" sz="2000" dirty="0"/>
              <a:t> missions to check correlations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Test-test, part-part, site-site</a:t>
            </a:r>
          </a:p>
          <a:p>
            <a:endParaRPr lang="en-GB" sz="1400" dirty="0"/>
          </a:p>
          <a:p>
            <a:r>
              <a:rPr lang="en-GB" sz="2000" dirty="0"/>
              <a:t>Retrieving data from the (populated*) Production database takes “wrangling”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Creativity is an obstacle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number of cat skinning methods must be reckoned with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1318" y="384837"/>
            <a:ext cx="8152131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Reporting: Revenge of Reason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B2B156-8534-0C66-4AE6-198AB9C7D63B}"/>
              </a:ext>
            </a:extLst>
          </p:cNvPr>
          <p:cNvSpPr txBox="1"/>
          <p:nvPr/>
        </p:nvSpPr>
        <p:spPr>
          <a:xfrm>
            <a:off x="7299098" y="3426812"/>
            <a:ext cx="1778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*another story</a:t>
            </a:r>
          </a:p>
        </p:txBody>
      </p:sp>
      <p:pic>
        <p:nvPicPr>
          <p:cNvPr id="1026" name="Picture 2" descr="Trä Axe Isolerad På Vit Bakgrund Element För Träbearbetning-vektorgrafik  och fler bilder på Yxa - iStock">
            <a:extLst>
              <a:ext uri="{FF2B5EF4-FFF2-40B4-BE49-F238E27FC236}">
                <a16:creationId xmlns:a16="http://schemas.microsoft.com/office/drawing/2014/main" id="{3C335F7E-5899-BF80-23E9-3E57B4377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8" y="4990881"/>
            <a:ext cx="1901681" cy="190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hy has the AK-47 become the jihadi terrorist weapon of choice? | Islamic  State | The Guardian">
            <a:extLst>
              <a:ext uri="{FF2B5EF4-FFF2-40B4-BE49-F238E27FC236}">
                <a16:creationId xmlns:a16="http://schemas.microsoft.com/office/drawing/2014/main" id="{8BCCE798-C6A6-1F9D-F39F-02A283DF8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039023" y="4794735"/>
            <a:ext cx="2622284" cy="157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tro Cartoon Poison Bottle Stock Illustrations – 746 Retro Cartoon Poison  Bottle Stock Illustrations, Vectors &amp; Clipart - Dreamstime">
            <a:extLst>
              <a:ext uri="{FF2B5EF4-FFF2-40B4-BE49-F238E27FC236}">
                <a16:creationId xmlns:a16="http://schemas.microsoft.com/office/drawing/2014/main" id="{4C029C48-48E7-EAAE-8BCE-9654BAA15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4404" y="4908320"/>
            <a:ext cx="2000119" cy="200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890 Stick Dynamite Stock Photos, Pictures &amp; Royalty-Free Images - iStock">
            <a:extLst>
              <a:ext uri="{FF2B5EF4-FFF2-40B4-BE49-F238E27FC236}">
                <a16:creationId xmlns:a16="http://schemas.microsoft.com/office/drawing/2014/main" id="{1FA3867F-7435-C45E-B78D-258B41A79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8629" y="4831351"/>
            <a:ext cx="2886639" cy="206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D3EBEB-0CDE-21A6-268E-E1CF61907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202" y="1529165"/>
            <a:ext cx="1561905" cy="184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78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D48A180E-C040-F2B5-C2D2-63A20FB57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243" y="1856742"/>
            <a:ext cx="3946025" cy="466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F2C1DC-D851-5854-F994-44C664593601}"/>
              </a:ext>
            </a:extLst>
          </p:cNvPr>
          <p:cNvSpPr txBox="1"/>
          <p:nvPr/>
        </p:nvSpPr>
        <p:spPr>
          <a:xfrm>
            <a:off x="216401" y="1465585"/>
            <a:ext cx="871119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ym typeface="Wingdings" pitchFamily="2" charset="2"/>
              </a:rPr>
              <a:t>In the end… or rather, in practice… balance 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an unending battle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Or perhaps better an open door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The draft continues…</a:t>
            </a:r>
          </a:p>
          <a:p>
            <a:r>
              <a:rPr lang="en-GB" sz="2000" dirty="0">
                <a:sym typeface="Wingdings" pitchFamily="2" charset="2"/>
              </a:rPr>
              <a:t>weekdays 9* to 5** in room 329b***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/>
              <a:t>* Likely a bit after due to </a:t>
            </a:r>
            <a:r>
              <a:rPr lang="en-GB" sz="2000" dirty="0" err="1"/>
              <a:t>schoolrun</a:t>
            </a:r>
            <a:endParaRPr lang="en-GB" sz="2000" dirty="0"/>
          </a:p>
          <a:p>
            <a:r>
              <a:rPr lang="en-GB" sz="2000" dirty="0"/>
              <a:t>** Probably on again a bit later with </a:t>
            </a:r>
          </a:p>
          <a:p>
            <a:r>
              <a:rPr lang="en-GB" sz="2000" dirty="0"/>
              <a:t>infrequent breaks between due to </a:t>
            </a:r>
          </a:p>
          <a:p>
            <a:r>
              <a:rPr lang="en-GB" sz="2000" dirty="0"/>
              <a:t>work-life balance</a:t>
            </a:r>
          </a:p>
          <a:p>
            <a:r>
              <a:rPr lang="en-GB" sz="2000" dirty="0"/>
              <a:t>*** Home working 2-3 days a week</a:t>
            </a:r>
          </a:p>
          <a:p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93E27F-336F-634C-BEE7-9D6CD03E8DE0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1318" y="384837"/>
            <a:ext cx="8152131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Balance?</a:t>
            </a:r>
          </a:p>
        </p:txBody>
      </p:sp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B3ADABC2-FD43-F315-54EE-A9A3B60D6E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6388" y="4957661"/>
            <a:ext cx="2890936" cy="1912650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35EFFF11-78F8-F909-1229-22788C43F75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801" y="3474246"/>
            <a:ext cx="2959005" cy="1412252"/>
          </a:xfrm>
          <a:prstGeom prst="rect">
            <a:avLst/>
          </a:prstGeom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E54B657F-D1B5-7FED-8A17-9A6040A250F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13193"/>
            <a:ext cx="2831806" cy="1744807"/>
          </a:xfrm>
          <a:prstGeom prst="rect">
            <a:avLst/>
          </a:prstGeom>
        </p:spPr>
      </p:pic>
      <p:pic>
        <p:nvPicPr>
          <p:cNvPr id="17" name="Picture 16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8847F4AA-3C30-D5C8-FFBC-C7F8720EDCA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966" y="1488507"/>
            <a:ext cx="2190225" cy="1983600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2317A6A3-CD60-08FF-8E57-EA08BD1B9C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153" y="3289891"/>
            <a:ext cx="3209365" cy="1727793"/>
          </a:xfrm>
          <a:prstGeom prst="rect">
            <a:avLst/>
          </a:prstGeom>
        </p:spPr>
      </p:pic>
      <p:pic>
        <p:nvPicPr>
          <p:cNvPr id="21" name="Picture 20" descr="Chart, bar chart&#10;&#10;Description automatically generated">
            <a:extLst>
              <a:ext uri="{FF2B5EF4-FFF2-40B4-BE49-F238E27FC236}">
                <a16:creationId xmlns:a16="http://schemas.microsoft.com/office/drawing/2014/main" id="{88B49A48-055E-EFCF-BEDF-E0345E4A5F2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99011"/>
            <a:ext cx="3432801" cy="1920041"/>
          </a:xfrm>
          <a:prstGeom prst="rect">
            <a:avLst/>
          </a:prstGeom>
        </p:spPr>
      </p:pic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EB8C8F97-C643-8602-E17D-E93B542CBA2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251" y="1598672"/>
            <a:ext cx="3827391" cy="1875574"/>
          </a:xfrm>
          <a:prstGeom prst="rect">
            <a:avLst/>
          </a:prstGeom>
        </p:spPr>
      </p:pic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83213E35-9B48-6319-E6DB-ED9528A61D6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" y="1459492"/>
            <a:ext cx="3764487" cy="2242040"/>
          </a:xfrm>
          <a:prstGeom prst="rect">
            <a:avLst/>
          </a:prstGeom>
        </p:spPr>
      </p:pic>
      <p:pic>
        <p:nvPicPr>
          <p:cNvPr id="4" name="Picture 3" descr="Chart, treemap chart&#10;&#10;Description automatically generated">
            <a:extLst>
              <a:ext uri="{FF2B5EF4-FFF2-40B4-BE49-F238E27FC236}">
                <a16:creationId xmlns:a16="http://schemas.microsoft.com/office/drawing/2014/main" id="{FFF3E7D2-DA1F-486C-917F-2BDCB0AE643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839" y="5217267"/>
            <a:ext cx="3810000" cy="1224822"/>
          </a:xfrm>
          <a:prstGeom prst="rect">
            <a:avLst/>
          </a:prstGeom>
        </p:spPr>
      </p:pic>
      <p:pic>
        <p:nvPicPr>
          <p:cNvPr id="28" name="Picture 27" descr="A picture containing calendar&#10;&#10;Description automatically generated">
            <a:extLst>
              <a:ext uri="{FF2B5EF4-FFF2-40B4-BE49-F238E27FC236}">
                <a16:creationId xmlns:a16="http://schemas.microsoft.com/office/drawing/2014/main" id="{0D89FFAD-9433-A30E-237D-EB406A66CE0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780" y="2793035"/>
            <a:ext cx="4432965" cy="2700915"/>
          </a:xfrm>
          <a:prstGeom prst="rect">
            <a:avLst/>
          </a:prstGeom>
        </p:spPr>
      </p:pic>
      <p:pic>
        <p:nvPicPr>
          <p:cNvPr id="30" name="Picture 29" descr="Diagram&#10;&#10;Description automatically generated with low confidence">
            <a:extLst>
              <a:ext uri="{FF2B5EF4-FFF2-40B4-BE49-F238E27FC236}">
                <a16:creationId xmlns:a16="http://schemas.microsoft.com/office/drawing/2014/main" id="{0BA0E424-C8BF-A464-91DC-A0BB3FBBA6F7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273" y="2903211"/>
            <a:ext cx="4749041" cy="387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36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112792</TotalTime>
  <Words>738</Words>
  <Application>Microsoft Macintosh PowerPoint</Application>
  <PresentationFormat>On-screen Show (4:3)</PresentationFormat>
  <Paragraphs>139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Kenneth Wraight</cp:lastModifiedBy>
  <cp:revision>2749</cp:revision>
  <cp:lastPrinted>2022-06-09T08:30:43Z</cp:lastPrinted>
  <dcterms:modified xsi:type="dcterms:W3CDTF">2022-12-16T11:34:58Z</dcterms:modified>
</cp:coreProperties>
</file>