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0" r:id="rId2"/>
    <p:sldId id="264" r:id="rId3"/>
    <p:sldId id="261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499"/>
    <a:srgbClr val="3081C4"/>
    <a:srgbClr val="008CFF"/>
    <a:srgbClr val="0052B4"/>
    <a:srgbClr val="355C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3"/>
    <p:restoredTop sz="96327"/>
  </p:normalViewPr>
  <p:slideViewPr>
    <p:cSldViewPr snapToGrid="0" showGuides="1">
      <p:cViewPr>
        <p:scale>
          <a:sx n="111" d="100"/>
          <a:sy n="111" d="100"/>
        </p:scale>
        <p:origin x="1056" y="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2667F-F407-5145-BF11-FFD7C018A52C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54DAA-48B9-5D48-84BA-0A4F9954A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62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7DFCD-EB43-0878-443A-078457495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3BEB6-C1E3-4AC7-2283-A35BEF575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21EF7-8AB1-92DF-5D31-306572DF5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9F75A-87CE-15F0-6E13-B409DCE0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60ADA-9DF6-C6DB-A4C5-3993352A8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06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C13BF-B623-3BA3-56CA-DE39026B5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89F29-BEC3-0ACA-2007-32B4DA423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B710F-716D-40F7-637C-A448EBA41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2C109-336A-1AC7-2725-D0B83CF18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844F3-6D86-BF70-287B-BF5152B9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9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BE7E40-E916-8A50-04B8-147786776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D64DE2-B0A4-005F-767C-8291C02626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4CF92-3DD0-A234-CAA1-1F6C81BF6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A08BC-84A7-E23B-27D4-B34D21579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F2EB3-C67B-CD01-727D-58CF8F9B3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85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A777-E29D-75F2-2145-7AB28E0B9F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636" y="-13447"/>
            <a:ext cx="7743248" cy="681037"/>
          </a:xfrm>
          <a:gradFill flip="none" rotWithShape="1">
            <a:gsLst>
              <a:gs pos="100000">
                <a:srgbClr val="81A1D2"/>
              </a:gs>
              <a:gs pos="76000">
                <a:srgbClr val="5682BF"/>
              </a:gs>
              <a:gs pos="20000">
                <a:srgbClr val="014499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372A9-1F18-A640-7E65-7A50914AB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7" y="1331259"/>
            <a:ext cx="11416553" cy="5170863"/>
          </a:xfrm>
        </p:spPr>
        <p:txBody>
          <a:bodyPr/>
          <a:lstStyle>
            <a:lvl1pPr>
              <a:defRPr>
                <a:latin typeface="Bierstadt Display" panose="020B0004020202020204" pitchFamily="34" charset="0"/>
              </a:defRPr>
            </a:lvl1pPr>
            <a:lvl2pPr>
              <a:defRPr>
                <a:latin typeface="Bierstadt Display" panose="020B0004020202020204" pitchFamily="34" charset="0"/>
              </a:defRPr>
            </a:lvl2pPr>
            <a:lvl3pPr>
              <a:defRPr>
                <a:latin typeface="Bierstadt Display" panose="020B0004020202020204" pitchFamily="34" charset="0"/>
              </a:defRPr>
            </a:lvl3pPr>
            <a:lvl4pPr>
              <a:defRPr>
                <a:latin typeface="Bierstadt Display" panose="020B0004020202020204" pitchFamily="34" charset="0"/>
              </a:defRPr>
            </a:lvl4pPr>
            <a:lvl5pPr>
              <a:defRPr>
                <a:latin typeface="Bierstadt Display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85BBC-E169-B3C8-604E-2F4E6ADA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9400" y="6502122"/>
            <a:ext cx="3505200" cy="365125"/>
          </a:xfrm>
        </p:spPr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DF0C9-5F98-2CF4-8F20-0672A0E8A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02122"/>
            <a:ext cx="4114800" cy="365125"/>
          </a:xfrm>
        </p:spPr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3CAB6-4675-C68B-7D25-8F594EDF1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02122"/>
            <a:ext cx="2743200" cy="365125"/>
          </a:xfrm>
        </p:spPr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‹#›</a:t>
            </a:fld>
            <a:r>
              <a:rPr lang="en-GB" dirty="0"/>
              <a:t> or 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77AA8D-7F69-A5A3-63E0-A7F610A9B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023918" cy="7456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6B581B-879A-2D6E-7056-FFEB7EC5DB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22884" y="-414809"/>
            <a:ext cx="1575717" cy="149024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8E96F39-1930-FB9C-35A5-876109CE5942}"/>
              </a:ext>
            </a:extLst>
          </p:cNvPr>
          <p:cNvSpPr txBox="1">
            <a:spLocks/>
          </p:cNvSpPr>
          <p:nvPr userDrawn="1"/>
        </p:nvSpPr>
        <p:spPr>
          <a:xfrm>
            <a:off x="2113971" y="-13447"/>
            <a:ext cx="765665" cy="681037"/>
          </a:xfrm>
          <a:prstGeom prst="rect">
            <a:avLst/>
          </a:prstGeom>
          <a:solidFill>
            <a:srgbClr val="014499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045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24FF6-0ED3-7CFA-A3D1-944CC4C4B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216FF-F38B-6924-59A6-1C1E164F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D7F76-93D6-6EF8-186D-014108B50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BF35F-4CC2-DE18-C630-55B035A9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91474-06E2-7B3A-4806-91325AFBE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11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992-409D-696F-CA7D-3D7D16580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FA9AA-B73D-2674-4E54-FF7651C4F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E6E52-F9C7-0C98-FC99-1012A8BD1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B3FD5-C0AC-D5C5-E3A5-2D2ADED8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EE05E-DF69-1C12-B93A-BD23288D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DBE54-0A33-2CAA-D8A2-1E9B39BB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25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BC5B9-CA6A-385A-ED6B-F01B5C6F7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4689D-9CD7-0F3D-CFB0-4C204FAB3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978E8-CFA2-DBA1-B23A-35D3E3FA8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C88D98-8C01-2858-E10E-2660A1B42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478CE0-FE45-8182-DAED-F8A972A7F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CA8DCD-C812-D83A-7D52-A3DB30E6C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17C505-14DC-9936-8FDF-D54E0D3F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45DCDF-A0E2-A93E-C606-EE4B1C231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623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D131C-BDAC-6961-0FC0-8AA682BB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67CE54-75D9-D33A-84F0-6D3EBDBDF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6C814D-1174-6F54-5FE0-655A8DCBE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3D42A-8E48-711F-0A14-8E4520F52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3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0541A6-69C9-D801-164E-4F4018522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7756F3-7213-94BF-27AE-24790CAFB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5FFD73-B6B9-98EC-3197-0F3D3200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23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C143F-CA76-9088-91FF-A9F8BC381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6F4C7-51D3-BA22-8F7C-68E6D8290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731BB1-DDEE-206D-B97D-8A3EED319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058563-6786-B37A-0C7D-77BDBAF10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E60ED4-C5F7-7D9F-3A48-A72D980F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25E33D-CBDE-646C-51F2-C51884BB6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0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4FB16-B6B7-E14D-F41E-90EB8164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B2BC32-482F-921B-5897-BAFA66C5A2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5B18D-FD67-7382-2650-6FE4C17707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7B8E78-8B24-3980-AB81-1E96E0D2B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F8BF3-8BB2-88A0-353C-19C349B59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50C738-83F8-5457-DB1D-A6FDCE5B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3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9A3BD-6AE6-7371-747C-B2A73EFC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32CD2-F346-5CB0-AD14-B375EF693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6EC6A-491F-A689-2162-458E4E1A6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David Britton, University of Glasgow,  13/12/2023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3EF7C-31E4-9268-A939-12CE856E7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1FBC8-7DBF-7429-00D6-F03604036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22C48-EF88-6446-B5FC-DA9E2B748E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19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a62.gla.ac.uk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091B2-4638-FA53-6ACF-BFA879297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NA62 Overview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2A0D047-E961-FE60-1D9D-28D555835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8741" y="767558"/>
            <a:ext cx="5994400" cy="379926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1C5C4-687E-4F5A-2ABC-DDD9A0C7E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77B00-957B-EE45-2B0D-91DEEE63D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742F4-64AA-6D5D-053E-75258E52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1</a:t>
            </a:fld>
            <a:r>
              <a:rPr lang="en-GB" dirty="0"/>
              <a:t> or 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4A4D81-DC5D-AE40-4D98-1DB53A8AD46F}"/>
              </a:ext>
            </a:extLst>
          </p:cNvPr>
          <p:cNvSpPr txBox="1"/>
          <p:nvPr/>
        </p:nvSpPr>
        <p:spPr>
          <a:xfrm>
            <a:off x="0" y="891202"/>
            <a:ext cx="6337300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800" dirty="0">
                <a:latin typeface="Bierstadt Display" panose="020B0004020202020204" pitchFamily="34" charset="0"/>
              </a:rPr>
              <a:t>Main goal is measurement of K</a:t>
            </a:r>
            <a:r>
              <a:rPr lang="en-GB" sz="2800" baseline="30000" dirty="0">
                <a:latin typeface="Bierstadt Display" panose="020B0004020202020204" pitchFamily="34" charset="0"/>
              </a:rPr>
              <a:t>+</a:t>
            </a:r>
            <a:r>
              <a:rPr lang="en-GB" sz="2800" dirty="0">
                <a:latin typeface="Bierstadt Display" panose="020B0004020202020204" pitchFamily="34" charset="0"/>
              </a:rPr>
              <a:t> </a:t>
            </a:r>
            <a:r>
              <a:rPr lang="en-GB" sz="2800" dirty="0">
                <a:latin typeface="Bierstadt Display" panose="020B0004020202020204" pitchFamily="34" charset="0"/>
                <a:sym typeface="Wingdings" pitchFamily="2" charset="2"/>
              </a:rPr>
              <a:t> </a:t>
            </a:r>
            <a:r>
              <a:rPr lang="en-GB" sz="2800" dirty="0">
                <a:latin typeface="Symbol" pitchFamily="2" charset="2"/>
                <a:sym typeface="Wingdings" pitchFamily="2" charset="2"/>
              </a:rPr>
              <a:t>p</a:t>
            </a:r>
            <a:r>
              <a:rPr lang="en-GB" sz="2800" baseline="30000" dirty="0">
                <a:latin typeface="Bierstadt Display" panose="020B0004020202020204" pitchFamily="34" charset="0"/>
                <a:sym typeface="Wingdings" pitchFamily="2" charset="2"/>
              </a:rPr>
              <a:t>+</a:t>
            </a:r>
            <a:r>
              <a:rPr lang="en-GB" sz="2800" dirty="0">
                <a:latin typeface="Bierstadt Display" panose="020B0004020202020204" pitchFamily="34" charset="0"/>
                <a:sym typeface="Wingdings" pitchFamily="2" charset="2"/>
              </a:rPr>
              <a:t> </a:t>
            </a:r>
            <a:r>
              <a:rPr lang="en-GB" sz="2800" dirty="0">
                <a:latin typeface="Symbol" pitchFamily="2" charset="2"/>
                <a:sym typeface="Wingdings" pitchFamily="2" charset="2"/>
              </a:rPr>
              <a:t>n n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  <a:sym typeface="Wingdings" pitchFamily="2" charset="2"/>
              </a:rPr>
              <a:t>FCNC processes with highest CKM suppression</a:t>
            </a:r>
            <a:endParaRPr lang="en-GB" sz="2400" dirty="0">
              <a:latin typeface="Bierstadt Display" panose="020B0004020202020204" pitchFamily="34" charset="0"/>
              <a:sym typeface="Wingdings" pitchFamily="2" charset="2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  <a:sym typeface="Wingdings" pitchFamily="2" charset="2"/>
              </a:rPr>
              <a:t>Theoretically very clean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  <a:sym typeface="Wingdings" pitchFamily="2" charset="2"/>
              </a:rPr>
              <a:t>Hadronic matrix elements can be measured from K</a:t>
            </a:r>
            <a:r>
              <a:rPr lang="en-GB" sz="2000" baseline="-25000" dirty="0">
                <a:latin typeface="Bierstadt Display" panose="020B0004020202020204" pitchFamily="34" charset="0"/>
                <a:sym typeface="Wingdings" pitchFamily="2" charset="2"/>
              </a:rPr>
              <a:t>l3</a:t>
            </a:r>
            <a:endParaRPr lang="en-GB" sz="2000" dirty="0">
              <a:latin typeface="Bierstadt Display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78AA51-440E-A57A-44EB-9554708B70E5}"/>
              </a:ext>
            </a:extLst>
          </p:cNvPr>
          <p:cNvSpPr txBox="1"/>
          <p:nvPr/>
        </p:nvSpPr>
        <p:spPr>
          <a:xfrm>
            <a:off x="88860" y="2552822"/>
            <a:ext cx="581664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4499"/>
                </a:solidFill>
                <a:latin typeface="Bierstadt Display" panose="020B0004020202020204" pitchFamily="34" charset="0"/>
              </a:rPr>
              <a:t>Theory predicts:   (8.4 ± 1.0) x 10</a:t>
            </a:r>
            <a:r>
              <a:rPr lang="en-GB" sz="2400" baseline="30000" dirty="0">
                <a:solidFill>
                  <a:srgbClr val="014499"/>
                </a:solidFill>
                <a:latin typeface="Bierstadt Display" panose="020B0004020202020204" pitchFamily="34" charset="0"/>
              </a:rPr>
              <a:t>-11</a:t>
            </a:r>
            <a:endParaRPr lang="en-GB" sz="2400" dirty="0">
              <a:solidFill>
                <a:srgbClr val="014499"/>
              </a:solidFill>
              <a:latin typeface="Bierstadt Display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3D0EE8-7AA7-B245-2112-0F8874D8F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117" y="4330569"/>
            <a:ext cx="8760824" cy="256905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E4EDC2A-4299-D570-9845-35C676E1F5C8}"/>
              </a:ext>
            </a:extLst>
          </p:cNvPr>
          <p:cNvGrpSpPr/>
          <p:nvPr/>
        </p:nvGrpSpPr>
        <p:grpSpPr>
          <a:xfrm>
            <a:off x="88860" y="3218981"/>
            <a:ext cx="5816640" cy="830997"/>
            <a:chOff x="88860" y="3472981"/>
            <a:chExt cx="5816640" cy="83099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BD863EB-EF6F-6648-CDBF-015FE4D4FF16}"/>
                </a:ext>
              </a:extLst>
            </p:cNvPr>
            <p:cNvSpPr txBox="1"/>
            <p:nvPr/>
          </p:nvSpPr>
          <p:spPr>
            <a:xfrm>
              <a:off x="88860" y="3472981"/>
              <a:ext cx="5816640" cy="830997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6">
                      <a:lumMod val="75000"/>
                    </a:schemeClr>
                  </a:solidFill>
                  <a:latin typeface="Bierstadt Display" panose="020B0004020202020204" pitchFamily="34" charset="0"/>
                </a:rPr>
                <a:t>In Run1 </a:t>
              </a: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  <a:latin typeface="Bierstadt Display" panose="020B0004020202020204" pitchFamily="34" charset="0"/>
                </a:rPr>
                <a:t>(2016-2018)</a:t>
              </a:r>
              <a:r>
                <a:rPr lang="en-GB" sz="2400" dirty="0">
                  <a:solidFill>
                    <a:schemeClr val="accent6">
                      <a:lumMod val="75000"/>
                    </a:schemeClr>
                  </a:solidFill>
                  <a:latin typeface="Bierstadt Display" panose="020B0004020202020204" pitchFamily="34" charset="0"/>
                </a:rPr>
                <a:t>, experiment measured:</a:t>
              </a:r>
            </a:p>
            <a:p>
              <a:pPr algn="ctr"/>
              <a:endParaRPr lang="en-GB" sz="2400" dirty="0">
                <a:solidFill>
                  <a:srgbClr val="014499"/>
                </a:solidFill>
                <a:latin typeface="Bierstadt Display" panose="020B0004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5C0368B-E5C6-96E5-5C4C-A40BA4E0F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559" y="3868343"/>
              <a:ext cx="5784891" cy="419672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1BBCA02-488B-0189-9EF5-D34859DFF8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1" y="4549045"/>
            <a:ext cx="3962400" cy="17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08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A492-4014-5D84-75B5-33B362EF1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GTK Pixel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EDCA5-C4A2-1B80-F984-E56CB5BD0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70FFD-3FDB-A9A6-4EC9-43B664E59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5173F-0E1D-B7EC-E659-6EFE8C719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10</a:t>
            </a:fld>
            <a:r>
              <a:rPr lang="en-GB" dirty="0"/>
              <a:t> or 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977E0-E950-678F-83AF-C42E483AA9C2}"/>
              </a:ext>
            </a:extLst>
          </p:cNvPr>
          <p:cNvSpPr txBox="1"/>
          <p:nvPr/>
        </p:nvSpPr>
        <p:spPr>
          <a:xfrm>
            <a:off x="411480" y="953367"/>
            <a:ext cx="11555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ierstadt Display" panose="020B0004020202020204" pitchFamily="34" charset="0"/>
              </a:rPr>
              <a:t>Developed a system to monitor hot pixels in the Giga-Tracker by analysing raw data bursts; complements info from other online data quality analysers. This information, together with pixel masking info, is held in a database, browsable online.</a:t>
            </a:r>
          </a:p>
          <a:p>
            <a:endParaRPr lang="en-GB" dirty="0">
              <a:latin typeface="Bierstadt Display" panose="020B0004020202020204" pitchFamily="34" charset="0"/>
            </a:endParaRPr>
          </a:p>
          <a:p>
            <a:endParaRPr lang="en-GB" dirty="0">
              <a:latin typeface="Bierstadt Display" panose="020B0004020202020204" pitchFamily="34" charset="0"/>
            </a:endParaRPr>
          </a:p>
        </p:txBody>
      </p:sp>
      <p:pic>
        <p:nvPicPr>
          <p:cNvPr id="8" name="IBM.png" descr="IBM.png">
            <a:extLst>
              <a:ext uri="{FF2B5EF4-FFF2-40B4-BE49-F238E27FC236}">
                <a16:creationId xmlns:a16="http://schemas.microsoft.com/office/drawing/2014/main" id="{ADAC9D50-15DD-DD54-533B-F5DDD364E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" y="1846480"/>
            <a:ext cx="7179704" cy="465564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Screenshot 2023-12-06 at 09.10.48.png" descr="Screenshot 2023-12-06 at 09.10.48.png">
            <a:extLst>
              <a:ext uri="{FF2B5EF4-FFF2-40B4-BE49-F238E27FC236}">
                <a16:creationId xmlns:a16="http://schemas.microsoft.com/office/drawing/2014/main" id="{E6C0B055-C8F7-C12B-0FB5-0644058F0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27390"/>
            <a:ext cx="5860029" cy="267724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60479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BB9D-AC48-BD69-33BD-05A7647FC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 Indicators – BQI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51E6C-6E16-0883-957F-627E45F2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D7AE4-58F0-4165-4E7B-6694A08DD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96F4D-450B-032B-FECD-3C366899D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7760" y="6502122"/>
            <a:ext cx="2743200" cy="365125"/>
          </a:xfrm>
        </p:spPr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11</a:t>
            </a:fld>
            <a:r>
              <a:rPr lang="en-GB" dirty="0"/>
              <a:t> or 12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ED5FF077-4B88-6884-4473-9DF003144B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704698"/>
            <a:ext cx="3286864" cy="2474917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42F1A4-6B7E-6963-A9A7-C2322C9E6165}"/>
              </a:ext>
            </a:extLst>
          </p:cNvPr>
          <p:cNvSpPr txBox="1"/>
          <p:nvPr/>
        </p:nvSpPr>
        <p:spPr>
          <a:xfrm>
            <a:off x="7442250" y="6208933"/>
            <a:ext cx="406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Folded Time (Burst Time % 923.99ns) [ns]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198CB2-423B-3B94-8778-D613E6E83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6394" y="825515"/>
            <a:ext cx="2743200" cy="27374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F434E4-8EE0-E5AE-42B2-F0A3F8409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757" y="825515"/>
            <a:ext cx="2743200" cy="27374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EEE243-371B-B441-D62C-1433E61AE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453" y="3520062"/>
            <a:ext cx="2629153" cy="27049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C62136-0900-FC91-A214-22D3484C01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5152" y="3540191"/>
            <a:ext cx="2574442" cy="26247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5A045E-DAAB-491C-516C-C2D2FA601AAB}"/>
              </a:ext>
            </a:extLst>
          </p:cNvPr>
          <p:cNvSpPr txBox="1"/>
          <p:nvPr/>
        </p:nvSpPr>
        <p:spPr>
          <a:xfrm>
            <a:off x="8751420" y="2771271"/>
            <a:ext cx="1591340" cy="14003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700" u="sng" dirty="0">
                <a:solidFill>
                  <a:srgbClr val="00B050"/>
                </a:solidFill>
                <a:latin typeface="Bierstadt Display" panose="020B0004020202020204" pitchFamily="34" charset="0"/>
              </a:rPr>
              <a:t>Spill Plots</a:t>
            </a:r>
            <a:r>
              <a:rPr lang="en-GB" sz="1700" dirty="0">
                <a:solidFill>
                  <a:srgbClr val="00B050"/>
                </a:solidFill>
                <a:latin typeface="Bierstadt Display" panose="020B0004020202020204" pitchFamily="34" charset="0"/>
              </a:rPr>
              <a:t> </a:t>
            </a:r>
          </a:p>
          <a:p>
            <a:pPr algn="ctr"/>
            <a:r>
              <a:rPr lang="en-GB" sz="1700" dirty="0">
                <a:solidFill>
                  <a:srgbClr val="00B050"/>
                </a:solidFill>
                <a:latin typeface="Bierstadt Display" panose="020B0004020202020204" pitchFamily="34" charset="0"/>
              </a:rPr>
              <a:t>This shows the timing of NA62 triggers for a single burst </a:t>
            </a:r>
            <a:endParaRPr lang="en-GB" sz="1700" u="sng" dirty="0">
              <a:solidFill>
                <a:srgbClr val="00B050"/>
              </a:solidFill>
              <a:latin typeface="Bierstadt Display" panose="020B00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94E7711-9F2A-5F29-E059-B66245755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46" y="3177978"/>
            <a:ext cx="3636862" cy="34144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7AA110-83BA-376F-55D8-CAAC468E367F}"/>
              </a:ext>
            </a:extLst>
          </p:cNvPr>
          <p:cNvSpPr txBox="1"/>
          <p:nvPr/>
        </p:nvSpPr>
        <p:spPr>
          <a:xfrm>
            <a:off x="3632609" y="3885220"/>
            <a:ext cx="300630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Bierstadt Display" panose="020B0004020202020204" pitchFamily="34" charset="0"/>
              </a:rPr>
              <a:t>Max</a:t>
            </a:r>
            <a:r>
              <a:rPr lang="en-GB" sz="2000" dirty="0">
                <a:latin typeface="Bierstadt Display" panose="020B0004020202020204" pitchFamily="34" charset="0"/>
              </a:rPr>
              <a:t> (e.g. ’The Bump’)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00" dirty="0">
              <a:latin typeface="Bierstadt Display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Bierstadt Display" panose="020B0004020202020204" pitchFamily="34" charset="0"/>
              </a:rPr>
              <a:t>Min</a:t>
            </a:r>
            <a:r>
              <a:rPr lang="en-GB" sz="2000" dirty="0">
                <a:latin typeface="Bierstadt Display" panose="020B0004020202020204" pitchFamily="34" charset="0"/>
              </a:rPr>
              <a:t> (unlikely to be a problem in itself). </a:t>
            </a:r>
          </a:p>
          <a:p>
            <a:endParaRPr lang="en-GB" sz="600" dirty="0">
              <a:latin typeface="Bierstadt Display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Bierstadt Display" panose="020B0004020202020204" pitchFamily="34" charset="0"/>
              </a:rPr>
              <a:t>Harmonics</a:t>
            </a:r>
            <a:r>
              <a:rPr lang="en-GB" sz="2000" dirty="0">
                <a:solidFill>
                  <a:srgbClr val="FF0000"/>
                </a:solidFill>
                <a:latin typeface="Bierstadt Display" panose="020B0004020202020204" pitchFamily="34" charset="0"/>
              </a:rPr>
              <a:t> </a:t>
            </a:r>
            <a:r>
              <a:rPr lang="en-GB" sz="2000" dirty="0">
                <a:latin typeface="Bierstadt Display" panose="020B0004020202020204" pitchFamily="34" charset="0"/>
              </a:rPr>
              <a:t>(e.g. 100Hz)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700" dirty="0">
              <a:latin typeface="Bierstadt Display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Bierstadt Display" panose="020B0004020202020204" pitchFamily="34" charset="0"/>
              </a:rPr>
              <a:t>Low frequency ‘Noise’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00" dirty="0">
              <a:solidFill>
                <a:srgbClr val="7030A0"/>
              </a:solidFill>
              <a:latin typeface="Bierstadt Display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Bierstadt Display" panose="020B0004020202020204" pitchFamily="34" charset="0"/>
              </a:rPr>
              <a:t>Local density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5C3924-E0D0-2644-15A6-8CE09C5C4B4C}"/>
              </a:ext>
            </a:extLst>
          </p:cNvPr>
          <p:cNvSpPr txBox="1"/>
          <p:nvPr/>
        </p:nvSpPr>
        <p:spPr>
          <a:xfrm rot="16200000">
            <a:off x="5883975" y="3266816"/>
            <a:ext cx="165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Time [</a:t>
            </a:r>
            <a:r>
              <a:rPr lang="en-GB" dirty="0" err="1"/>
              <a:t>ms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707719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1E213-BF9F-AA5B-6254-20F60E7DF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CFEE5-58D5-063A-875F-6C03EC110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NA62 group at Glasgow is very small.</a:t>
            </a:r>
          </a:p>
          <a:p>
            <a:r>
              <a:rPr lang="en-GB" dirty="0"/>
              <a:t>Our main role is to enable production of the MC simulations that underpins all NA62 physics results.</a:t>
            </a:r>
          </a:p>
          <a:p>
            <a:r>
              <a:rPr lang="en-GB" dirty="0"/>
              <a:t>But we also contribute on a range of technical issues.</a:t>
            </a:r>
          </a:p>
          <a:p>
            <a:r>
              <a:rPr lang="en-GB" dirty="0"/>
              <a:t>Unfortunately, we don’t have the capacity to contribute full-time effort to time-critical physics analyses.</a:t>
            </a:r>
          </a:p>
          <a:p>
            <a:r>
              <a:rPr lang="en-GB" dirty="0"/>
              <a:t>We have tried and failed to get CG funded RA for many years that, in turn, would enable a student and a physics involvement.</a:t>
            </a:r>
          </a:p>
          <a:p>
            <a:r>
              <a:rPr lang="en-GB" dirty="0"/>
              <a:t>Future?  </a:t>
            </a:r>
          </a:p>
          <a:p>
            <a:pPr lvl="1"/>
            <a:r>
              <a:rPr lang="en-GB" dirty="0"/>
              <a:t>NA62 takes data till end of Run-3; analysis will take another 2? Years.</a:t>
            </a:r>
          </a:p>
          <a:p>
            <a:pPr lvl="1"/>
            <a:r>
              <a:rPr lang="en-GB" dirty="0"/>
              <a:t>High Intensity Kaon Experiment (HIKE)? Proposal competing with SHIP for NA.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5F36A-6A35-DEDC-5B09-76BA9CD46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D43DE-0265-29AF-C6AD-8AB6D07D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98753-39E7-0638-8CE2-E100AD56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12</a:t>
            </a:fld>
            <a:r>
              <a:rPr lang="en-GB" dirty="0"/>
              <a:t> or 12</a:t>
            </a:r>
          </a:p>
        </p:txBody>
      </p:sp>
    </p:spTree>
    <p:extLst>
      <p:ext uri="{BB962C8B-B14F-4D97-AF65-F5344CB8AC3E}">
        <p14:creationId xmlns:p14="http://schemas.microsoft.com/office/powerpoint/2010/main" val="256340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F9B9-7998-C658-10C1-5C3665CFF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Events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0A37E71-3536-F22F-B263-8405AAF98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6045" y="1943100"/>
            <a:ext cx="7595955" cy="408650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44377-17C1-4BD8-F7AE-9995A631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53331-B92B-8D8C-373B-30AF765D3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AF7EC-F7B9-1572-4E7E-26AEDB6E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2</a:t>
            </a:fld>
            <a:r>
              <a:rPr lang="en-GB" dirty="0"/>
              <a:t> or 12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C68137-AB8F-6A03-4D11-C9E77B245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2553634"/>
            <a:ext cx="4427931" cy="29835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3369B31-653C-3FE2-B9A3-844B89F522CB}"/>
              </a:ext>
            </a:extLst>
          </p:cNvPr>
          <p:cNvSpPr/>
          <p:nvPr/>
        </p:nvSpPr>
        <p:spPr>
          <a:xfrm>
            <a:off x="5384800" y="1828800"/>
            <a:ext cx="6807200" cy="241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6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1BA4E-C713-0D9D-6AFF-E474DD2DE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NA62 as a Multi-Purpose Detector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3053D16-E87C-6286-EE74-2A1A627EC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720" y="1103313"/>
            <a:ext cx="11122559" cy="5170487"/>
          </a:xfrm>
          <a:effectLst>
            <a:outerShdw blurRad="177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216ED-E4C8-41F0-2CD3-62B5D44EC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D13AA-712E-0F28-E567-8B8234FB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3C52B-4743-0235-813D-2208149F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3</a:t>
            </a:fld>
            <a:r>
              <a:rPr lang="en-GB" dirty="0"/>
              <a:t> or 12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C9922D-1481-EA21-F307-DE62BA2BE95A}"/>
              </a:ext>
            </a:extLst>
          </p:cNvPr>
          <p:cNvSpPr txBox="1"/>
          <p:nvPr/>
        </p:nvSpPr>
        <p:spPr>
          <a:xfrm>
            <a:off x="2126962" y="3086949"/>
            <a:ext cx="665888" cy="2308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sizeable</a:t>
            </a:r>
          </a:p>
        </p:txBody>
      </p:sp>
    </p:spTree>
    <p:extLst>
      <p:ext uri="{BB962C8B-B14F-4D97-AF65-F5344CB8AC3E}">
        <p14:creationId xmlns:p14="http://schemas.microsoft.com/office/powerpoint/2010/main" val="142566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0DBE6-719F-18CD-B551-E1A178D8D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Neutrino Tagging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D68C2-E104-744E-95CC-C2B163C0F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70975-66C2-C0F4-2F81-24A87395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8CBF2-5B1B-7839-DAB0-BED2C855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4</a:t>
            </a:fld>
            <a:r>
              <a:rPr lang="en-GB" dirty="0"/>
              <a:t> or 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4F966-C3DF-5014-F66E-3CF0CE094449}"/>
              </a:ext>
            </a:extLst>
          </p:cNvPr>
          <p:cNvSpPr txBox="1"/>
          <p:nvPr/>
        </p:nvSpPr>
        <p:spPr>
          <a:xfrm>
            <a:off x="107950" y="982478"/>
            <a:ext cx="4000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ierstadt Display" panose="020B0004020202020204" pitchFamily="34" charset="0"/>
              </a:rPr>
              <a:t>Neutrino Tagging: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New paradigm for accelerator-based </a:t>
            </a:r>
            <a:r>
              <a:rPr lang="en-GB" dirty="0">
                <a:latin typeface="Symbol" pitchFamily="2" charset="2"/>
              </a:rPr>
              <a:t>n </a:t>
            </a:r>
            <a:r>
              <a:rPr lang="en-GB" dirty="0">
                <a:latin typeface="Bierstadt Display" panose="020B0004020202020204" pitchFamily="34" charset="0"/>
              </a:rPr>
              <a:t>experiments.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Kinematically reconstruct each detected </a:t>
            </a:r>
            <a:r>
              <a:rPr lang="en-GB" dirty="0">
                <a:latin typeface="Symbol" pitchFamily="2" charset="2"/>
              </a:rPr>
              <a:t>n </a:t>
            </a:r>
            <a:r>
              <a:rPr lang="en-GB" dirty="0">
                <a:latin typeface="Bierstadt Display" panose="020B0004020202020204" pitchFamily="34" charset="0"/>
              </a:rPr>
              <a:t>in association with the decay from which it was produced.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Kinematic constraints give much (15%</a:t>
            </a:r>
            <a:r>
              <a:rPr lang="en-GB" dirty="0">
                <a:latin typeface="Bierstadt Display" panose="020B0004020202020204" pitchFamily="34" charset="0"/>
                <a:sym typeface="Wingdings" pitchFamily="2" charset="2"/>
              </a:rPr>
              <a:t> 1%</a:t>
            </a:r>
            <a:r>
              <a:rPr lang="en-GB" dirty="0">
                <a:latin typeface="Bierstadt Display" panose="020B0004020202020204" pitchFamily="34" charset="0"/>
              </a:rPr>
              <a:t>) better energy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ierstadt Display" panose="020B0004020202020204" pitchFamily="34" charset="0"/>
            </a:endParaRPr>
          </a:p>
          <a:p>
            <a:endParaRPr lang="en-GB" dirty="0">
              <a:latin typeface="Bierstadt Display" panose="020B00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3A0FB0-F9C2-426E-C9A4-8F6676A7B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050" y="1305146"/>
            <a:ext cx="7772400" cy="18794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3A0A248-5CA1-41A3-536D-66E9F31AC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550" y="1067020"/>
            <a:ext cx="3365500" cy="3556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902416F-8A87-E75B-B19C-A5C144C3A076}"/>
              </a:ext>
            </a:extLst>
          </p:cNvPr>
          <p:cNvSpPr txBox="1"/>
          <p:nvPr/>
        </p:nvSpPr>
        <p:spPr>
          <a:xfrm>
            <a:off x="279400" y="3844197"/>
            <a:ext cx="436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ierstadt Display" panose="020B0004020202020204" pitchFamily="34" charset="0"/>
              </a:rPr>
              <a:t>NA62 Proof-of-Principle: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𝐾+ main decay channel: 𝐾</a:t>
            </a:r>
            <a:r>
              <a:rPr lang="en-GB" baseline="30000" dirty="0">
                <a:latin typeface="Bierstadt Display" panose="020B0004020202020204" pitchFamily="34" charset="0"/>
              </a:rPr>
              <a:t>+</a:t>
            </a:r>
            <a:r>
              <a:rPr lang="en-GB" dirty="0">
                <a:latin typeface="Bierstadt Display" panose="020B0004020202020204" pitchFamily="34" charset="0"/>
              </a:rPr>
              <a:t> → 𝜇</a:t>
            </a:r>
            <a:r>
              <a:rPr lang="en-GB" baseline="30000" dirty="0">
                <a:latin typeface="Bierstadt Display" panose="020B0004020202020204" pitchFamily="34" charset="0"/>
              </a:rPr>
              <a:t>+</a:t>
            </a:r>
            <a:r>
              <a:rPr lang="en-GB" dirty="0">
                <a:latin typeface="Bierstadt Display" panose="020B0004020202020204" pitchFamily="34" charset="0"/>
              </a:rPr>
              <a:t> + 𝜈</a:t>
            </a:r>
            <a:r>
              <a:rPr lang="en-GB" baseline="-25000" dirty="0">
                <a:latin typeface="Bierstadt Display" panose="020B0004020202020204" pitchFamily="34" charset="0"/>
              </a:rPr>
              <a:t>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Look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𝐾</a:t>
            </a:r>
            <a:r>
              <a:rPr lang="en-GB" baseline="30000" dirty="0">
                <a:latin typeface="Bierstadt Display" panose="020B0004020202020204" pitchFamily="34" charset="0"/>
              </a:rPr>
              <a:t>+</a:t>
            </a:r>
            <a:r>
              <a:rPr lang="en-GB" dirty="0">
                <a:latin typeface="Bierstadt Display" panose="020B0004020202020204" pitchFamily="34" charset="0"/>
              </a:rPr>
              <a:t> in beam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𝜇</a:t>
            </a:r>
            <a:r>
              <a:rPr lang="en-GB" baseline="30000" dirty="0">
                <a:latin typeface="Bierstadt Display" panose="020B0004020202020204" pitchFamily="34" charset="0"/>
              </a:rPr>
              <a:t>+</a:t>
            </a:r>
            <a:r>
              <a:rPr lang="en-GB" dirty="0">
                <a:latin typeface="Bierstadt Display" panose="020B0004020202020204" pitchFamily="34" charset="0"/>
              </a:rPr>
              <a:t> in downstream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𝜈 interacting in the EM calorimeter (20 –tons of </a:t>
            </a:r>
            <a:r>
              <a:rPr lang="en-GB" dirty="0" err="1">
                <a:latin typeface="Bierstadt Display" panose="020B0004020202020204" pitchFamily="34" charset="0"/>
              </a:rPr>
              <a:t>LKr</a:t>
            </a:r>
            <a:r>
              <a:rPr lang="en-GB" dirty="0">
                <a:latin typeface="Bierstadt Display" panose="020B0004020202020204" pitchFamily="34" charset="0"/>
              </a:rPr>
              <a:t>)  via CC-DIS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Bierstadt Display" panose="020B0004020202020204" pitchFamily="34" charset="0"/>
              </a:rPr>
              <a:t>𝜈 → shower + 𝜇−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C827DAB-7C98-7713-0648-451B532CE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50" y="3606241"/>
            <a:ext cx="5854700" cy="278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1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96A6D-83A5-ACAF-8997-C84D41EFF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Tagged Neutrinos (2023)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5DD29-63E8-5C29-6C17-16C20EFBB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44AF9-FF9D-9DD1-58D2-54422C003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C2B9E-2DE9-A10D-8DD2-78E5071A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5</a:t>
            </a:fld>
            <a:r>
              <a:rPr lang="en-GB" dirty="0"/>
              <a:t> or 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5F56F3-23FE-5FFB-A233-02C2181FD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662" y="1803535"/>
            <a:ext cx="6938676" cy="2674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735EC0-00E3-1CB2-ED26-3C7636CAE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878" y="4992872"/>
            <a:ext cx="6300286" cy="10639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7D53F9-8D4D-12B4-4ABD-64E6935B6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62" y="1483006"/>
            <a:ext cx="49530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16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F626-352F-C946-FBFD-B0E267E1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Glasgow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FB3B1-BBDD-AD57-C312-0146AA4D8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7" y="1331259"/>
            <a:ext cx="11010153" cy="51708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It’s all ‘part-time’ and ‘best-effort’. There is no funded effort other than my 10% NA62 on CG.</a:t>
            </a:r>
          </a:p>
          <a:p>
            <a:r>
              <a:rPr lang="en-GB" dirty="0"/>
              <a:t>Dan </a:t>
            </a:r>
            <a:r>
              <a:rPr lang="en-GB" dirty="0" err="1"/>
              <a:t>Protopopescu</a:t>
            </a:r>
            <a:r>
              <a:rPr lang="en-GB" dirty="0"/>
              <a:t> (</a:t>
            </a:r>
            <a:r>
              <a:rPr lang="en-GB" dirty="0" err="1"/>
              <a:t>GridPP</a:t>
            </a:r>
            <a:r>
              <a:rPr lang="en-GB" dirty="0"/>
              <a:t> support for non-LHC Experiments)</a:t>
            </a:r>
          </a:p>
          <a:p>
            <a:r>
              <a:rPr lang="en-GB" dirty="0"/>
              <a:t>Ian </a:t>
            </a:r>
            <a:r>
              <a:rPr lang="en-GB" dirty="0" err="1"/>
              <a:t>Skillicorn</a:t>
            </a:r>
            <a:r>
              <a:rPr lang="en-GB" dirty="0"/>
              <a:t> and Alan Norton (Emeritus)</a:t>
            </a:r>
          </a:p>
          <a:p>
            <a:pPr marL="0" indent="0">
              <a:buNone/>
            </a:pPr>
            <a:r>
              <a:rPr lang="en-GB" dirty="0"/>
              <a:t>Recent contributions include:</a:t>
            </a:r>
          </a:p>
          <a:p>
            <a:r>
              <a:rPr lang="en-GB" dirty="0"/>
              <a:t>Grid simulations (Dan’s major responsibility)</a:t>
            </a:r>
          </a:p>
          <a:p>
            <a:r>
              <a:rPr lang="en-GB" dirty="0"/>
              <a:t>Data quality monitoring </a:t>
            </a:r>
          </a:p>
          <a:p>
            <a:r>
              <a:rPr lang="en-GB" dirty="0"/>
              <a:t>Synthetic data </a:t>
            </a:r>
          </a:p>
          <a:p>
            <a:r>
              <a:rPr lang="en-GB" dirty="0"/>
              <a:t>GTK hot pixel monitoring </a:t>
            </a:r>
          </a:p>
          <a:p>
            <a:r>
              <a:rPr lang="en-GB" dirty="0"/>
              <a:t>Beam Quality Indicators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DD155-9FED-8F19-A5B0-02202BAE0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F72B4-15EF-676A-ECB4-46A0E2B5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A9038-4541-3A91-9366-8D03FFD59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6</a:t>
            </a:fld>
            <a:r>
              <a:rPr lang="en-GB" dirty="0"/>
              <a:t> or 12</a:t>
            </a:r>
          </a:p>
        </p:txBody>
      </p:sp>
    </p:spTree>
    <p:extLst>
      <p:ext uri="{BB962C8B-B14F-4D97-AF65-F5344CB8AC3E}">
        <p14:creationId xmlns:p14="http://schemas.microsoft.com/office/powerpoint/2010/main" val="263785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A2209CE-AE5D-711C-648B-FFB52B40E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12" y="3163337"/>
            <a:ext cx="5531994" cy="33601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783256-D579-4BD5-1C6B-AB7D3BF3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Scale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02C1E-B2A9-D7C1-9C2A-3721FCB69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50EB6-28E7-63CF-D401-D15A3501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819FA-4966-3E2D-0E5A-A8D39D157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7</a:t>
            </a:fld>
            <a:r>
              <a:rPr lang="en-GB" dirty="0"/>
              <a:t> or 12</a:t>
            </a:r>
          </a:p>
        </p:txBody>
      </p:sp>
      <p:sp>
        <p:nvSpPr>
          <p:cNvPr id="11" name="Custom fully automated grid simulations system, with 99.999% uptime since 2013; all middleware updates done live…">
            <a:extLst>
              <a:ext uri="{FF2B5EF4-FFF2-40B4-BE49-F238E27FC236}">
                <a16:creationId xmlns:a16="http://schemas.microsoft.com/office/drawing/2014/main" id="{87325BF3-8A18-BEC9-D1C8-F9B8934805F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79400" y="1270460"/>
            <a:ext cx="11912600" cy="182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 algn="l">
              <a:buSzPct val="100000"/>
              <a:buChar char="•"/>
              <a:defRPr sz="2800">
                <a:solidFill>
                  <a:srgbClr val="000000"/>
                </a:solidFill>
              </a:defRPr>
            </a:pPr>
            <a:r>
              <a:rPr sz="2400" dirty="0"/>
              <a:t>Custom fully automated </a:t>
            </a:r>
            <a:r>
              <a:rPr sz="2400" u="sng" dirty="0">
                <a:hlinkClick r:id="rId3"/>
              </a:rPr>
              <a:t>grid simulation system</a:t>
            </a:r>
            <a:r>
              <a:rPr sz="2400" dirty="0"/>
              <a:t>, with 99.999% uptime since 2013</a:t>
            </a:r>
          </a:p>
          <a:p>
            <a:pPr marL="228600" indent="-228600" algn="l">
              <a:buSzPct val="100000"/>
              <a:buChar char="•"/>
              <a:defRPr sz="2800">
                <a:solidFill>
                  <a:srgbClr val="000000"/>
                </a:solidFill>
              </a:defRPr>
            </a:pPr>
            <a:r>
              <a:rPr sz="2400" dirty="0"/>
              <a:t>NA62 VO supported by 12 sites (9 </a:t>
            </a:r>
            <a:r>
              <a:rPr sz="2400" dirty="0" err="1"/>
              <a:t>GridPP</a:t>
            </a:r>
            <a:r>
              <a:rPr sz="2400" dirty="0"/>
              <a:t>, 2 EU, and CERN)</a:t>
            </a:r>
          </a:p>
          <a:p>
            <a:pPr marL="228600" indent="-228600" algn="l">
              <a:buSzPct val="100000"/>
              <a:buChar char="•"/>
              <a:defRPr sz="2800">
                <a:solidFill>
                  <a:srgbClr val="000000"/>
                </a:solidFill>
              </a:defRPr>
            </a:pPr>
            <a:r>
              <a:rPr sz="2400" dirty="0"/>
              <a:t>Since 2013</a:t>
            </a:r>
            <a:r>
              <a:rPr lang="en-GB" sz="2400" dirty="0"/>
              <a:t>,</a:t>
            </a:r>
            <a:r>
              <a:rPr sz="2400" dirty="0"/>
              <a:t> </a:t>
            </a:r>
            <a:r>
              <a:rPr sz="2400" b="1" dirty="0"/>
              <a:t>6.5</a:t>
            </a:r>
            <a:r>
              <a:rPr sz="2400" dirty="0"/>
              <a:t> </a:t>
            </a:r>
            <a:r>
              <a:rPr sz="2400" b="1" dirty="0"/>
              <a:t>PB</a:t>
            </a:r>
            <a:r>
              <a:rPr sz="2400" dirty="0"/>
              <a:t> of data</a:t>
            </a:r>
            <a:r>
              <a:rPr lang="en-GB" sz="2400" dirty="0"/>
              <a:t> generated which</a:t>
            </a:r>
            <a:r>
              <a:rPr sz="2400" dirty="0"/>
              <a:t> goes to CERN, with a backup </a:t>
            </a:r>
            <a:r>
              <a:rPr lang="en-GB" sz="2400" dirty="0"/>
              <a:t>tape </a:t>
            </a:r>
            <a:r>
              <a:rPr sz="2400" dirty="0"/>
              <a:t>copy at RAL</a:t>
            </a:r>
            <a:r>
              <a:rPr lang="en-GB" sz="2400" dirty="0"/>
              <a:t>.</a:t>
            </a:r>
            <a:endParaRPr sz="2400" dirty="0"/>
          </a:p>
          <a:p>
            <a:pPr marL="228600" indent="-228600" algn="l">
              <a:buSzPct val="100000"/>
              <a:buChar char="•"/>
              <a:defRPr sz="2800">
                <a:solidFill>
                  <a:srgbClr val="000000"/>
                </a:solidFill>
              </a:defRPr>
            </a:pPr>
            <a:r>
              <a:rPr lang="en-GB" sz="2400" dirty="0"/>
              <a:t>Currently </a:t>
            </a:r>
            <a:r>
              <a:rPr lang="en-GB" sz="2400" b="1" dirty="0"/>
              <a:t>4.2PB </a:t>
            </a:r>
            <a:r>
              <a:rPr lang="en-GB" sz="2400" dirty="0"/>
              <a:t>of </a:t>
            </a:r>
            <a:r>
              <a:rPr sz="2400" dirty="0"/>
              <a:t>MC/</a:t>
            </a:r>
            <a:r>
              <a:rPr sz="2400" dirty="0" err="1"/>
              <a:t>reco</a:t>
            </a:r>
            <a:r>
              <a:rPr sz="2400" dirty="0"/>
              <a:t> stored at RAL on tape</a:t>
            </a:r>
            <a:r>
              <a:rPr lang="en-GB" sz="2400" dirty="0"/>
              <a:t>.</a:t>
            </a:r>
            <a:endParaRPr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B71074-D56A-0BD8-81F8-5B3F54C9B089}"/>
              </a:ext>
            </a:extLst>
          </p:cNvPr>
          <p:cNvSpPr txBox="1"/>
          <p:nvPr/>
        </p:nvSpPr>
        <p:spPr>
          <a:xfrm>
            <a:off x="-57150" y="3994926"/>
            <a:ext cx="5854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6000 ------------------------------------------------------------------------</a:t>
            </a:r>
          </a:p>
        </p:txBody>
      </p:sp>
      <p:pic>
        <p:nvPicPr>
          <p:cNvPr id="16" name="Screenshot 2023-12-05 at 14.15.51.png" descr="Screenshot 2023-12-05 at 14.15.51.png">
            <a:extLst>
              <a:ext uri="{FF2B5EF4-FFF2-40B4-BE49-F238E27FC236}">
                <a16:creationId xmlns:a16="http://schemas.microsoft.com/office/drawing/2014/main" id="{65CA700B-E287-F0AA-93A2-146110EB5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806" y="3528166"/>
            <a:ext cx="5296465" cy="301653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29A2A4-A197-61AE-96CF-4D104C787B8D}"/>
              </a:ext>
            </a:extLst>
          </p:cNvPr>
          <p:cNvSpPr txBox="1"/>
          <p:nvPr/>
        </p:nvSpPr>
        <p:spPr>
          <a:xfrm>
            <a:off x="7833280" y="3163337"/>
            <a:ext cx="3918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20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billion full-sim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events in last year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or 70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Billion if you include fast simulations</a:t>
            </a:r>
          </a:p>
        </p:txBody>
      </p:sp>
    </p:spTree>
    <p:extLst>
      <p:ext uri="{BB962C8B-B14F-4D97-AF65-F5344CB8AC3E}">
        <p14:creationId xmlns:p14="http://schemas.microsoft.com/office/powerpoint/2010/main" val="4200981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2FA7-665D-0AD0-61D2-1B9D80FE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Quality monitoring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612B2-ECAD-FBEE-0208-C172E2705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FBF7C-EAC8-FD97-F92B-D6A79A49F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94E35-57C0-4B3A-21A7-44744BF53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8</a:t>
            </a:fld>
            <a:r>
              <a:rPr lang="en-GB" dirty="0"/>
              <a:t> or 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23B82B-9847-91C1-CFEC-B4EE79904B4B}"/>
              </a:ext>
            </a:extLst>
          </p:cNvPr>
          <p:cNvSpPr txBox="1"/>
          <p:nvPr/>
        </p:nvSpPr>
        <p:spPr>
          <a:xfrm>
            <a:off x="279400" y="1714500"/>
            <a:ext cx="4726940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Grew out of some work we did to improve effectiveness of data-quality shifts during lock-down.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Allows MC-MC, Data-Data, and Data-MC comparisons.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System analyses two inputs and displays metrics and plots side-by-side. Users just have to select the datasets via a web UI.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0" name="Screenshot 2023-12-06 at 09.19.44.png" descr="Screenshot 2023-12-06 at 09.19.44.png">
            <a:extLst>
              <a:ext uri="{FF2B5EF4-FFF2-40B4-BE49-F238E27FC236}">
                <a16:creationId xmlns:a16="http://schemas.microsoft.com/office/drawing/2014/main" id="{CCF9BF91-0AB9-1333-4A97-9868E2B7D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857" y="1419294"/>
            <a:ext cx="6821485" cy="431856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A2E883-71AF-F388-8A51-2E5A231F7F5A}"/>
              </a:ext>
            </a:extLst>
          </p:cNvPr>
          <p:cNvSpPr txBox="1"/>
          <p:nvPr/>
        </p:nvSpPr>
        <p:spPr>
          <a:xfrm>
            <a:off x="7678838" y="5737859"/>
            <a:ext cx="253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 – validation Interface</a:t>
            </a:r>
          </a:p>
        </p:txBody>
      </p:sp>
    </p:spTree>
    <p:extLst>
      <p:ext uri="{BB962C8B-B14F-4D97-AF65-F5344CB8AC3E}">
        <p14:creationId xmlns:p14="http://schemas.microsoft.com/office/powerpoint/2010/main" val="1186258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E3F6F-30DE-8BA0-679A-09DF985B6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Generating Synthetic Data using a GAN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A712F-ED6C-7051-8707-3293CF55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David Britton, University of Glasgow,  13/12/2023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B5404-9ED6-B5F5-70F0-45ABBA7F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PPE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B048A-B254-C642-149A-FE8EA2468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BE322C48-EF88-6446-B5FC-DA9E2B748E8F}" type="slidenum">
              <a:rPr lang="en-GB" smtClean="0"/>
              <a:t>9</a:t>
            </a:fld>
            <a:r>
              <a:rPr lang="en-GB" dirty="0"/>
              <a:t> or 12</a:t>
            </a:r>
          </a:p>
        </p:txBody>
      </p:sp>
      <p:pic>
        <p:nvPicPr>
          <p:cNvPr id="7" name="synth_comp.png" descr="synth_comp.png">
            <a:extLst>
              <a:ext uri="{FF2B5EF4-FFF2-40B4-BE49-F238E27FC236}">
                <a16:creationId xmlns:a16="http://schemas.microsoft.com/office/drawing/2014/main" id="{C5A88862-5548-70B4-0C69-73D62C51C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300" y="1153473"/>
            <a:ext cx="5471708" cy="537457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86471-B690-BD6B-527E-FE084F213DD7}"/>
              </a:ext>
            </a:extLst>
          </p:cNvPr>
          <p:cNvSpPr txBox="1"/>
          <p:nvPr/>
        </p:nvSpPr>
        <p:spPr>
          <a:xfrm>
            <a:off x="255992" y="1380974"/>
            <a:ext cx="59543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Bierstadt Display" panose="020B0004020202020204" pitchFamily="34" charset="0"/>
              </a:rPr>
              <a:t>Biggest issue in Run1 was ‘upstream background’.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ierstadt Display" panose="020B0004020202020204" pitchFamily="34" charset="0"/>
              </a:rPr>
              <a:t>This is a beam halo.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ierstadt Display" panose="020B0004020202020204" pitchFamily="34" charset="0"/>
              </a:rPr>
              <a:t>Limits physics result.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ierstadt Display" panose="020B0004020202020204" pitchFamily="34" charset="0"/>
              </a:rPr>
              <a:t>NA62 simulate this using </a:t>
            </a:r>
            <a:r>
              <a:rPr lang="en-GB" sz="2400" dirty="0" err="1">
                <a:latin typeface="Bierstadt Display" panose="020B0004020202020204" pitchFamily="34" charset="0"/>
              </a:rPr>
              <a:t>BDSim</a:t>
            </a:r>
            <a:r>
              <a:rPr lang="en-GB" sz="2400" dirty="0">
                <a:latin typeface="Bierstadt Display" panose="020B0004020202020204" pitchFamily="34" charset="0"/>
              </a:rPr>
              <a:t> but time-consuming.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ierstadt Display" panose="020B0004020202020204" pitchFamily="34" charset="0"/>
              </a:rPr>
              <a:t>We developed a Generative Adversarial Network (GAN) trained on </a:t>
            </a:r>
            <a:r>
              <a:rPr lang="en-GB" sz="2400" dirty="0" err="1">
                <a:latin typeface="Bierstadt Display" panose="020B0004020202020204" pitchFamily="34" charset="0"/>
              </a:rPr>
              <a:t>BDSim</a:t>
            </a:r>
            <a:r>
              <a:rPr lang="en-GB" sz="2400" dirty="0">
                <a:latin typeface="Bierstadt Display" panose="020B0004020202020204" pitchFamily="34" charset="0"/>
              </a:rPr>
              <a:t> to generate additional data much faster.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ierstadt Display" panose="020B0004020202020204" pitchFamily="34" charset="0"/>
              </a:rPr>
              <a:t>Started as a summer student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Bierstadt Display" panose="020B0004020202020204" pitchFamily="34" charset="0"/>
            </a:endParaRPr>
          </a:p>
          <a:p>
            <a:r>
              <a:rPr lang="en-GB" sz="2400" dirty="0">
                <a:latin typeface="Bierstadt Display" panose="020B0004020202020204" pitchFamily="34" charset="0"/>
              </a:rPr>
              <a:t>New Veto counters in (most of) Run2 have helped.</a:t>
            </a:r>
          </a:p>
        </p:txBody>
      </p:sp>
    </p:spTree>
    <p:extLst>
      <p:ext uri="{BB962C8B-B14F-4D97-AF65-F5344CB8AC3E}">
        <p14:creationId xmlns:p14="http://schemas.microsoft.com/office/powerpoint/2010/main" val="717604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14757</TotalTime>
  <Words>837</Words>
  <Application>Microsoft Macintosh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Bierstadt Display</vt:lpstr>
      <vt:lpstr>Calibri</vt:lpstr>
      <vt:lpstr>Calibri Light</vt:lpstr>
      <vt:lpstr>Symbol</vt:lpstr>
      <vt:lpstr>Tahoma</vt:lpstr>
      <vt:lpstr>Office Theme</vt:lpstr>
      <vt:lpstr>NA62 Overview</vt:lpstr>
      <vt:lpstr>2018 Events</vt:lpstr>
      <vt:lpstr>NA62 as a Multi-Purpose Detector</vt:lpstr>
      <vt:lpstr>Example: Neutrino Tagging</vt:lpstr>
      <vt:lpstr>First Tagged Neutrinos (2023)</vt:lpstr>
      <vt:lpstr>Glasgow Contributions</vt:lpstr>
      <vt:lpstr>Large Scale Simulations</vt:lpstr>
      <vt:lpstr>Data Quality monitoring tools</vt:lpstr>
      <vt:lpstr>Generating Synthetic Data using a GAN</vt:lpstr>
      <vt:lpstr>GTK Pixel Monitoring</vt:lpstr>
      <vt:lpstr>Beam Quality Indicators – BQI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Britton</dc:creator>
  <cp:lastModifiedBy>David Britton</cp:lastModifiedBy>
  <cp:revision>35</cp:revision>
  <dcterms:created xsi:type="dcterms:W3CDTF">2023-12-02T11:09:45Z</dcterms:created>
  <dcterms:modified xsi:type="dcterms:W3CDTF">2023-12-12T22:03:49Z</dcterms:modified>
</cp:coreProperties>
</file>