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5" r:id="rId5"/>
    <p:sldId id="260" r:id="rId6"/>
    <p:sldId id="262" r:id="rId7"/>
    <p:sldId id="263" r:id="rId8"/>
    <p:sldId id="261" r:id="rId9"/>
    <p:sldId id="259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5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/>
    <p:restoredTop sz="94595"/>
  </p:normalViewPr>
  <p:slideViewPr>
    <p:cSldViewPr snapToGrid="0" snapToObjects="1">
      <p:cViewPr>
        <p:scale>
          <a:sx n="94" d="100"/>
          <a:sy n="94" d="100"/>
        </p:scale>
        <p:origin x="16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E0CB6-2CCA-D948-BDB8-0D1757A23EEA}" type="datetimeFigureOut">
              <a:rPr lang="en-US" smtClean="0"/>
              <a:t>7/30/18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24910-3503-ED43-B0C8-EDF6B5104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118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24910-3503-ED43-B0C8-EDF6B51040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0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49436-D3F8-E84D-BE9A-227427197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568C5-9E88-AE48-A231-BF211CA1D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7739F-518C-D048-A79A-AFE4A7B0C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BB9BB-745A-9B4F-8A5D-0788AD8C9A40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9628D-5587-E242-8DDC-D982910D3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60D76-0822-CB42-9E09-25293BB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39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E1DA7-0D81-1840-91FF-F70B9ECDA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69A786-9295-4248-B02E-EB49230E7D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244546-29E5-9C44-BC89-624A98685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765E0-7B9E-D84A-AB25-B632C43FC39D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CB536-DDD9-8546-8D6F-FB01C905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8AB37-D050-1E4F-BCAF-81CCDCA8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2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EC3C43-F640-0844-93CD-9D6876E18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EE8EA8-F841-7E4A-8648-1CE365299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E9027-85C6-0143-8DDE-F59162FB5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F60C-AF07-864C-AD1E-57AC8D26157D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1991C-A78A-9446-AD41-77A29FF25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730BC-0E13-734E-A8D2-F4C9EF5B5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643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CCA34-5AD9-8B4F-92D8-187A7554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EF7F6-EBBD-D740-836A-EA106BD72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9164F-763F-C848-9104-48A9B1B84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370EF-547E-9644-8528-1D0EB345ADF6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7C550-A7E9-2D4F-842D-F05BFFF30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703A9-A89E-274B-A8B9-92727509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57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8B99C-4547-1C4A-B1C2-83F83855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5B4BE-632E-CD47-AEB5-0ED360E54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C857E-01AE-2D49-A4A3-5DCDE56D6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6A9EA-9241-F84C-9E3E-FEEBBA0E687D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2C2A9-2E5B-7945-AE08-766411775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32CC5E-B0E9-444F-A153-F7035390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87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07580-17C6-4F43-B2DA-9A7FD241A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3EC48-76D0-EE4D-816D-32A60D48B1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B0C06-6139-A046-AE64-44DC4B6C2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9C123E-30E8-1140-AA88-18CE1F684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C7E8B-932E-EF49-B87A-2C267F9AF713}" type="datetime1">
              <a:rPr lang="en-GB" smtClean="0"/>
              <a:t>30/07/2018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D77E95-024F-D248-8C38-D8A903D85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59F9DF-D789-2E44-A607-31FBF5DBA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20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EA21A-0F6D-534B-A0CE-990DC6B8F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6C722E-7271-F946-98A2-0385E057E5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CC508B-C583-2942-A0E2-29BE734E45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51F84-E926-B947-82E3-E76263FB14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71A74-09E1-EF46-BC54-37922219E0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0283AB-6DA8-3D43-9B68-AEC302D78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B70AC-AC3C-DA42-A6E9-EA6C364308F8}" type="datetime1">
              <a:rPr lang="en-GB" smtClean="0"/>
              <a:t>30/07/2018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85565E-3DE4-A94A-BEC0-9E1D5297F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386827-1144-044C-B105-942FF3CF3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2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A4937-10AE-6844-866D-185D89A78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FA69C6-6A32-5D45-AAAE-65E687A8A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567F-39E2-CD46-B5C9-C615223A0DB2}" type="datetime1">
              <a:rPr lang="en-GB" smtClean="0"/>
              <a:t>30/07/2018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D590D0-CCCA-324D-9512-899B7A1CF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E2BB3B-6A32-B744-A20D-3988AA579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4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57F99-4E72-B74C-B305-29E4AB81D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D9C4F-76A7-9546-8A9E-13E01E49BCA5}" type="datetime1">
              <a:rPr lang="en-GB" smtClean="0"/>
              <a:t>30/07/2018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0D1EE9-A044-DD48-8CEB-394A77491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457B8-B8C1-044A-8271-F72085C51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68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6296A-04F6-D941-8C64-785B003CD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D6B71-038E-0C47-9D80-8133D7E290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84666-ED81-7340-8438-34C008AA8E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B5818F-1DC0-0C4D-BF26-C22A6403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5DAAB-F056-2540-9D13-DB04B3A85E18}" type="datetime1">
              <a:rPr lang="en-GB" smtClean="0"/>
              <a:t>30/07/2018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C56F7E-BFD1-5A45-925F-7116E9A08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BAFFEF-56B5-4441-9EE4-174B89CF3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6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8B2B3-BFFC-4D46-986C-73B78FE9B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03D502-7E50-0845-AADB-A23D4F7CB5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DA772-8A63-8347-9DE8-C9118F1CF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82FB5-B077-7746-A340-10845E0BB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1895F-1D97-8A45-BCC0-D9CE3A680A5E}" type="datetime1">
              <a:rPr lang="en-GB" smtClean="0"/>
              <a:t>30/07/2018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1E21DC-E097-ED45-A9C1-641A8D994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ED0F9-34D0-2140-8567-8E9443DDE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27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846AB-EB05-3546-B3CF-06024D8F5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E44FD4-6A5F-3B41-B02E-AB4141CFA4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8702C-0A36-D24A-9DB9-DF30288FEB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2C965-BB80-3C40-98A8-AF4AD64D2955}" type="datetime1">
              <a:rPr lang="en-GB" smtClean="0"/>
              <a:t>30/07/2018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C692-D053-E641-BC95-88431F212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15F64-99F4-514E-867D-C1D1CE10C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668DD-E6F3-FD45-A94E-1820DCF46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64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j.armstrong.2@research.gla.ac.uk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DD8D1-F124-A745-AE98-73F68DC61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7705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B3561"/>
                </a:solidFill>
              </a:rPr>
              <a:t>The application of neural networks in observational solar physics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7F5C7-4D8F-B740-9980-B973580BA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32326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John Armstrong and Lyndsay Fletcher</a:t>
            </a:r>
          </a:p>
          <a:p>
            <a:r>
              <a:rPr lang="en-US" dirty="0">
                <a:solidFill>
                  <a:srgbClr val="0B3561"/>
                </a:solidFill>
                <a:hlinkClick r:id="rId2"/>
              </a:rPr>
              <a:t>j.armstrong.2@research.gla.ac.uk</a:t>
            </a:r>
            <a:endParaRPr lang="en-US" dirty="0">
              <a:solidFill>
                <a:srgbClr val="0B356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ED541D-AA5D-0141-A583-260D65DC8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31073" cy="1784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6F8F6C-4495-064A-B2C8-1A3C981076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3046" y="58670"/>
            <a:ext cx="3886200" cy="8338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002EE-EAFB-C749-93D7-F563013B7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58670"/>
            <a:ext cx="2403516" cy="1068454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C83C52E-B6D0-3F40-966F-EC66A8AFA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36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411D4-5799-244D-97AC-438C6F9CF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Future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0B460-CA5D-0D45-AAB7-406BC3FCD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400" dirty="0"/>
              <a:t>Use trained GAN and </a:t>
            </a:r>
            <a:r>
              <a:rPr lang="en-US" sz="3400" dirty="0" err="1"/>
              <a:t>kNN</a:t>
            </a:r>
            <a:r>
              <a:rPr lang="en-US" sz="3400" dirty="0"/>
              <a:t> classification of spectral lines (</a:t>
            </a:r>
            <a:r>
              <a:rPr lang="en-US" sz="3400" dirty="0" err="1"/>
              <a:t>Panos</a:t>
            </a:r>
            <a:r>
              <a:rPr lang="en-US" sz="3400" dirty="0"/>
              <a:t> et al. 2018) to generate consistent flare data</a:t>
            </a:r>
          </a:p>
          <a:p>
            <a:r>
              <a:rPr lang="en-US" sz="3400" dirty="0"/>
              <a:t>Automate spectropolarimetric line inversions to learn about the flaring chromospheric magnetic field</a:t>
            </a:r>
          </a:p>
          <a:p>
            <a:r>
              <a:rPr lang="en-US" sz="3400" dirty="0"/>
              <a:t>Use automation techniques to constrain flare models for spectroscopic (simulation and data hybrid model) and spectropolarimetric (data model only, simulations hopefully soon) radiation transfer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5A662-61F4-F846-9236-282CDA315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27FF3-30E8-A24F-95C6-4CECF624C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36F9A-2A63-074B-AE83-C01F30999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Motivations</a:t>
            </a:r>
          </a:p>
          <a:p>
            <a:r>
              <a:rPr lang="en-US" sz="4000" dirty="0"/>
              <a:t>Correcting for atmospheric seeing in flare observations using generative adversarial networks (GANs)</a:t>
            </a:r>
          </a:p>
          <a:p>
            <a:r>
              <a:rPr lang="en-US" sz="4000" dirty="0"/>
              <a:t>Image-based feature recognition using convolutional neural networks (CNNs)</a:t>
            </a:r>
          </a:p>
          <a:p>
            <a:r>
              <a:rPr lang="en-US" sz="4000" dirty="0"/>
              <a:t>Future endeavours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83C0-430B-9348-8CB9-53095BE30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21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5B8CD-76BF-EE44-B026-1C5F2F961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B29850-5FC0-FA44-BEDB-DED98907B9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More data and better resolution (DKIST 8PBs per year; 19km)</a:t>
                </a:r>
              </a:p>
              <a:p>
                <a:r>
                  <a:rPr lang="en-US" dirty="0"/>
                  <a:t>Potential to study large datasets with small structures that could be key to understanding</a:t>
                </a:r>
              </a:p>
              <a:p>
                <a:r>
                  <a:rPr lang="en-US" dirty="0"/>
                  <a:t>Potential of algorithms to replace long-standing data analysis techniques currently being employed</a:t>
                </a:r>
              </a:p>
              <a:p>
                <a:r>
                  <a:rPr lang="en-US" dirty="0"/>
                  <a:t>Chromosphere has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dirty="0"/>
                  <a:t> 1</a:t>
                </a:r>
              </a:p>
              <a:p>
                <a:r>
                  <a:rPr lang="en-US" dirty="0"/>
                  <a:t>Chromosphere acts as boundary condition for the corona</a:t>
                </a:r>
              </a:p>
              <a:p>
                <a:r>
                  <a:rPr lang="en-US" dirty="0"/>
                  <a:t>Studying this can lead to knowing where energy is stored in the corona and how the energy is transferred during a flare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B29850-5FC0-FA44-BEDB-DED98907B9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5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0C5DDA-DDE0-944A-9671-662DBE8F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63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0A908-CA9C-3D4D-AF76-EF9CAC643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Learning to correct for atmospheric seeing with GANs I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70750-A0EE-494D-90FB-542543E9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D0FAB6-4217-E046-8099-2E52254294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170304" cy="46277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2793DF-59B4-4945-BD3C-C87BD766CB3C}"/>
              </a:ext>
            </a:extLst>
          </p:cNvPr>
          <p:cNvSpPr txBox="1"/>
          <p:nvPr/>
        </p:nvSpPr>
        <p:spPr>
          <a:xfrm>
            <a:off x="7219666" y="2306472"/>
            <a:ext cx="44355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Flares are rare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Any reconstruction that can be done on the data would add value to the observations</a:t>
            </a:r>
          </a:p>
        </p:txBody>
      </p:sp>
    </p:spTree>
    <p:extLst>
      <p:ext uri="{BB962C8B-B14F-4D97-AF65-F5344CB8AC3E}">
        <p14:creationId xmlns:p14="http://schemas.microsoft.com/office/powerpoint/2010/main" val="2028341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03686-8250-8D43-919F-EDE19AF2A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Learning to correct for atmospheric seeing with GANs II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6A2CBD-9F3B-134C-9F1D-F70E87B43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1690688"/>
            <a:ext cx="8529638" cy="15070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C4D9F86-E18E-DA47-BA40-F70B54876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123568"/>
            <a:ext cx="11730038" cy="179762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29C10C-12FF-4440-A357-7248A759F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458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DCA52-1D7B-2C4E-8F01-228A02C49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Learning to correct for atmospheric seeing with GANs III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9C8A86-F472-6249-AFA1-2FEBBE993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1690688"/>
            <a:ext cx="4568548" cy="4559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4D5036-8A32-7747-8BBF-F90DBB56B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8537" y="1627188"/>
            <a:ext cx="5093393" cy="46863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1A88C7-B99F-224F-B9DB-2E2CB34AF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73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3DD3F-C3E8-8B40-AF4D-EF4E863C6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Learning to correct for atmospheric seeing with GANs IV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7EA8AF-3D5A-E64F-8C69-A63E511E0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5016500" cy="4965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692A9E-B524-0A47-B6A9-18586249F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4700" y="1690688"/>
            <a:ext cx="5016500" cy="49657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F3DEC69-D6B8-014D-B2A1-2E9A6EEB6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81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2FA7A-3D26-2841-A678-4511C395E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Learning to correct for atmospheric seeing with GANs V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4A6909-988A-304A-AAFD-B89553199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68538"/>
            <a:ext cx="4826000" cy="3606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88D897-1EFC-D741-B556-49BF93AA1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293" y="2268538"/>
            <a:ext cx="4826000" cy="360680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6C8A3E-345D-EC4B-85F1-66D134F57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5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51F6A-6E73-EC4A-906E-F2D1E0B60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B3561"/>
                </a:solidFill>
              </a:rPr>
              <a:t>Feature recognition using deep CNNs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41CEF1-1C81-1744-9792-AC93F6CD9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7" y="1476063"/>
            <a:ext cx="9430549" cy="50104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CB4BA6-EDA6-BB49-AA17-F49C476EBA5A}"/>
                  </a:ext>
                </a:extLst>
              </p:cNvPr>
              <p:cNvSpPr txBox="1"/>
              <p:nvPr/>
            </p:nvSpPr>
            <p:spPr>
              <a:xfrm>
                <a:off x="7586662" y="3624203"/>
                <a:ext cx="4257675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99% accuracy</a:t>
                </a:r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Trained with over 10000 images in H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endParaRPr lang="en-US" sz="2800" dirty="0"/>
              </a:p>
              <a:p>
                <a:pPr marL="571500" indent="-5715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Useful for dataset reduction and transfer learning (we’ll come back to this later)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0CB4BA6-EDA6-BB49-AA17-F49C476EB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662" y="3624203"/>
                <a:ext cx="4257675" cy="3108543"/>
              </a:xfrm>
              <a:prstGeom prst="rect">
                <a:avLst/>
              </a:prstGeom>
              <a:blipFill>
                <a:blip r:embed="rId4"/>
                <a:stretch>
                  <a:fillRect l="-2374" t="-1626" r="-4451" b="-44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B12E7BD9-AB35-7B4C-82C8-CD7EE7D7A125}"/>
              </a:ext>
            </a:extLst>
          </p:cNvPr>
          <p:cNvSpPr txBox="1"/>
          <p:nvPr/>
        </p:nvSpPr>
        <p:spPr>
          <a:xfrm>
            <a:off x="0" y="6502955"/>
            <a:ext cx="3114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Armstrong &amp; Fletcher (</a:t>
            </a:r>
            <a:r>
              <a:rPr lang="en-US" i="1" dirty="0"/>
              <a:t>in prep</a:t>
            </a:r>
            <a:r>
              <a:rPr lang="en-US" dirty="0"/>
              <a:t>)</a:t>
            </a:r>
            <a:endParaRPr lang="en-US" i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FF35CA-6F66-7A43-BECC-FB0E9A732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668DD-E6F3-FD45-A94E-1820DCF4632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12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5264</TotalTime>
  <Words>306</Words>
  <Application>Microsoft Macintosh PowerPoint</Application>
  <PresentationFormat>Widescreen</PresentationFormat>
  <Paragraphs>42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 Theme</vt:lpstr>
      <vt:lpstr>The application of neural networks in observational solar physics</vt:lpstr>
      <vt:lpstr>Outline</vt:lpstr>
      <vt:lpstr>Motivation</vt:lpstr>
      <vt:lpstr>Learning to correct for atmospheric seeing with GANs I</vt:lpstr>
      <vt:lpstr>Learning to correct for atmospheric seeing with GANs II</vt:lpstr>
      <vt:lpstr>Learning to correct for atmospheric seeing with GANs III</vt:lpstr>
      <vt:lpstr>Learning to correct for atmospheric seeing with GANs IV</vt:lpstr>
      <vt:lpstr>Learning to correct for atmospheric seeing with GANs V</vt:lpstr>
      <vt:lpstr>Feature recognition using deep CNNs</vt:lpstr>
      <vt:lpstr>Future Projects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application of neural networks in observational solar physics</dc:title>
  <dc:creator>John Armstrong</dc:creator>
  <cp:lastModifiedBy>John Armstrong</cp:lastModifiedBy>
  <cp:revision>14</cp:revision>
  <dcterms:created xsi:type="dcterms:W3CDTF">2018-07-27T18:09:00Z</dcterms:created>
  <dcterms:modified xsi:type="dcterms:W3CDTF">2018-08-01T07:33:51Z</dcterms:modified>
</cp:coreProperties>
</file>