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3" r:id="rId1"/>
  </p:sldMasterIdLst>
  <p:notesMasterIdLst>
    <p:notesMasterId r:id="rId15"/>
  </p:notesMasterIdLst>
  <p:sldIdLst>
    <p:sldId id="274" r:id="rId2"/>
    <p:sldId id="300" r:id="rId3"/>
    <p:sldId id="301" r:id="rId4"/>
    <p:sldId id="294" r:id="rId5"/>
    <p:sldId id="295" r:id="rId6"/>
    <p:sldId id="298" r:id="rId7"/>
    <p:sldId id="303" r:id="rId8"/>
    <p:sldId id="280" r:id="rId9"/>
    <p:sldId id="278" r:id="rId10"/>
    <p:sldId id="290" r:id="rId11"/>
    <p:sldId id="304" r:id="rId12"/>
    <p:sldId id="277" r:id="rId13"/>
    <p:sldId id="305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88" autoAdjust="0"/>
    <p:restoredTop sz="94634"/>
  </p:normalViewPr>
  <p:slideViewPr>
    <p:cSldViewPr snapToGrid="0">
      <p:cViewPr varScale="1">
        <p:scale>
          <a:sx n="68" d="100"/>
          <a:sy n="68" d="100"/>
        </p:scale>
        <p:origin x="81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D92304-D8CF-4ABB-9D11-BDFC71BCCF47}" type="datetimeFigureOut">
              <a:rPr lang="en-GB" smtClean="0"/>
              <a:t>31/07/2018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F19C08-4421-4749-AA78-2483BDF28C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2099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Mention Jacobian here??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821A9-1C31-4760-BDBC-9A0BA471B1B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04548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Domes are the </a:t>
            </a:r>
            <a:r>
              <a:rPr lang="en-GB" dirty="0" err="1"/>
              <a:t>typicla</a:t>
            </a:r>
            <a:r>
              <a:rPr lang="en-GB" dirty="0"/>
              <a:t> structures that people associate with flaring active regions. Some papers have analysed a single flaring region showing the null-spine topology.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821A9-1C31-4760-BDBC-9A0BA471B1B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15274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Classification X: &gt; 10^-4 W/m^2 and each after that is 10^-1 smaller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821A9-1C31-4760-BDBC-9A0BA471B1B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87876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AIA 1600: Carbon IV: 10^5 K transition region, 10^4 photosphere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821A9-1C31-4760-BDBC-9A0BA471B1B7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26122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07/03/12 was one of the regions were more features were found when the disk data was used in the synoptic map. As well as 11/03/15.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821A9-1C31-4760-BDBC-9A0BA471B1B7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12335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Loss resolution: In some regions were disk data was replaced the ribbon feature was found.</a:t>
            </a:r>
          </a:p>
          <a:p>
            <a:r>
              <a:rPr lang="en-GB" dirty="0"/>
              <a:t>Final point – many of the regions that didn’t map had features that looked very similar to the ribbon however were not directly over the active region – will these move slightly when a current is introduced??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821A9-1C31-4760-BDBC-9A0BA471B1B7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29529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A29159-7FC6-47E3-98A1-985C19DB7D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C184E03-C619-4E5C-92BC-28CEE97DA2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3F23E2-9908-4447-AB51-A317547CE4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0E3EE-2CE7-41C2-9BF2-C52CEEE7F8ED}" type="datetimeFigureOut">
              <a:rPr lang="en-GB" smtClean="0"/>
              <a:t>31/07/2018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65B553-5DAD-4D06-B393-E9D8AAF3E0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1D6D77-0302-4860-A17F-F749525FF6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23692-0E9A-470D-B525-C5880AB162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407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7E2711-7527-429B-BC3D-A224070BE1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B2D73C6-D4AD-4441-8409-F50240BC6A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7CED03-2AC4-4F90-9178-938EAA555A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0E3EE-2CE7-41C2-9BF2-C52CEEE7F8ED}" type="datetimeFigureOut">
              <a:rPr lang="en-GB" smtClean="0"/>
              <a:t>31/07/2018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348815-0C79-480B-8509-DB2B2A25F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7FB8E7-BCF4-48E1-9687-91D9E3930E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23692-0E9A-470D-B525-C5880AB162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42412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A453694-BBE0-40E5-9F31-331AEE07F69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2BBD6CF-7196-4576-B467-676ED052B2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DF5E00-891B-4419-8C56-80AA152178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0E3EE-2CE7-41C2-9BF2-C52CEEE7F8ED}" type="datetimeFigureOut">
              <a:rPr lang="en-GB" smtClean="0"/>
              <a:t>31/07/2018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0E0E78-6E5C-4A22-AD71-AD94BC9095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0CDC23-1DA2-4762-8C84-3727F1813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23692-0E9A-470D-B525-C5880AB162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22093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Alternate 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2810" y="4843464"/>
            <a:ext cx="9146384" cy="947736"/>
          </a:xfrm>
        </p:spPr>
        <p:txBody>
          <a:bodyPr>
            <a:normAutofit/>
          </a:bodyPr>
          <a:lstStyle>
            <a:lvl1pPr algn="ctr">
              <a:lnSpc>
                <a:spcPct val="80000"/>
              </a:lnSpc>
              <a:defRPr sz="5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2810" y="5791200"/>
            <a:ext cx="9146382" cy="457200"/>
          </a:xfrm>
        </p:spPr>
        <p:txBody>
          <a:bodyPr wrap="square">
            <a:normAutofit/>
          </a:bodyPr>
          <a:lstStyle>
            <a:lvl1pPr marL="0" indent="0" algn="ctr">
              <a:spcBef>
                <a:spcPts val="0"/>
              </a:spcBef>
              <a:buNone/>
              <a:defRPr sz="24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11" name="Picture Placeholder 10" descr="An empty placeholder to add an image. Click on the placeholder and select the image that you wish to add."/>
          <p:cNvSpPr>
            <a:spLocks noGrp="1"/>
          </p:cNvSpPr>
          <p:nvPr>
            <p:ph type="pic" sz="quarter" idx="13"/>
          </p:nvPr>
        </p:nvSpPr>
        <p:spPr>
          <a:xfrm>
            <a:off x="1853572" y="685800"/>
            <a:ext cx="2743915" cy="3913632"/>
          </a:xfrm>
          <a:solidFill>
            <a:schemeClr val="bg1">
              <a:lumMod val="95000"/>
            </a:schemeClr>
          </a:solidFill>
          <a:ln w="127000">
            <a:noFill/>
            <a:miter lim="800000"/>
          </a:ln>
          <a:effectLst>
            <a:outerShdw blurRad="88900" sx="101000" sy="101000" algn="ctr" rotWithShape="0">
              <a:schemeClr val="accent1">
                <a:lumMod val="50000"/>
                <a:alpha val="15000"/>
              </a:schemeClr>
            </a:outerShdw>
          </a:effectLst>
        </p:spPr>
        <p:txBody>
          <a:bodyPr tIns="457200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12" name="Picture Placeholder 10" descr="An empty placeholder to add an image. Click on the placeholder and select the image that you wish to add."/>
          <p:cNvSpPr>
            <a:spLocks noGrp="1"/>
          </p:cNvSpPr>
          <p:nvPr>
            <p:ph type="pic" sz="quarter" idx="14"/>
          </p:nvPr>
        </p:nvSpPr>
        <p:spPr>
          <a:xfrm>
            <a:off x="4724042" y="685800"/>
            <a:ext cx="2743915" cy="3913632"/>
          </a:xfrm>
          <a:solidFill>
            <a:schemeClr val="bg1">
              <a:lumMod val="95000"/>
            </a:schemeClr>
          </a:solidFill>
          <a:ln w="127000">
            <a:noFill/>
            <a:miter lim="800000"/>
          </a:ln>
          <a:effectLst>
            <a:outerShdw blurRad="88900" sx="101000" sy="101000" algn="ctr" rotWithShape="0">
              <a:schemeClr val="accent1">
                <a:lumMod val="50000"/>
                <a:alpha val="15000"/>
              </a:schemeClr>
            </a:outerShdw>
          </a:effectLst>
        </p:spPr>
        <p:txBody>
          <a:bodyPr vert="horz" lIns="91440" tIns="457200" rIns="91440" bIns="45720" rtlCol="0">
            <a:normAutofit/>
          </a:bodyPr>
          <a:lstStyle>
            <a:lvl1pPr marL="0" indent="-228600" algn="ctr">
              <a:buNone/>
              <a:defRPr/>
            </a:lvl1pPr>
          </a:lstStyle>
          <a:p>
            <a:pPr marL="45720" lvl="0" indent="0" algn="ctr"/>
            <a:r>
              <a:rPr lang="en-US"/>
              <a:t>Click icon to add picture</a:t>
            </a:r>
            <a:endParaRPr/>
          </a:p>
        </p:txBody>
      </p:sp>
      <p:sp>
        <p:nvSpPr>
          <p:cNvPr id="13" name="Picture Placeholder 10" descr="An empty placeholder to add an image. Click on the placeholder and select the image that you wish to add."/>
          <p:cNvSpPr>
            <a:spLocks noGrp="1"/>
          </p:cNvSpPr>
          <p:nvPr>
            <p:ph type="pic" sz="quarter" idx="15"/>
          </p:nvPr>
        </p:nvSpPr>
        <p:spPr>
          <a:xfrm>
            <a:off x="7594512" y="685800"/>
            <a:ext cx="2743915" cy="3913632"/>
          </a:xfrm>
          <a:solidFill>
            <a:schemeClr val="bg1">
              <a:lumMod val="95000"/>
            </a:schemeClr>
          </a:solidFill>
          <a:ln w="127000">
            <a:noFill/>
            <a:miter lim="800000"/>
          </a:ln>
          <a:effectLst>
            <a:outerShdw blurRad="88900" sx="101000" sy="101000" algn="ctr" rotWithShape="0">
              <a:schemeClr val="accent1">
                <a:lumMod val="50000"/>
                <a:alpha val="15000"/>
              </a:schemeClr>
            </a:outerShdw>
          </a:effectLst>
        </p:spPr>
        <p:txBody>
          <a:bodyPr vert="horz" lIns="91440" tIns="457200" rIns="91440" bIns="45720" rtlCol="0">
            <a:normAutofit/>
          </a:bodyPr>
          <a:lstStyle>
            <a:lvl1pPr marL="0" indent="-228600" algn="ctr">
              <a:buNone/>
              <a:defRPr/>
            </a:lvl1pPr>
          </a:lstStyle>
          <a:p>
            <a:pPr marL="45720" lvl="0" indent="0" algn="ctr"/>
            <a:r>
              <a:rPr lang="en-US"/>
              <a:t>Click icon to add picture</a:t>
            </a:r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Teri Love       University of St Andrews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F8E8E-6C61-42AA-81F1-9E11C502D8DD}" type="datetime1">
              <a:rPr lang="en-GB" smtClean="0"/>
              <a:t>31/07/2018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A965E-3C11-4F28-82DC-E30D63FAC43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28587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Title and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96392" y="319088"/>
            <a:ext cx="76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4" name="Picture Placeholder 13" descr="An empty placeholder to add an image. Click on the placeholder and select the image that you wish to add."/>
          <p:cNvSpPr>
            <a:spLocks noGrp="1"/>
          </p:cNvSpPr>
          <p:nvPr>
            <p:ph type="pic" sz="quarter" idx="13"/>
          </p:nvPr>
        </p:nvSpPr>
        <p:spPr bwMode="gray">
          <a:xfrm rot="180000">
            <a:off x="357508" y="280969"/>
            <a:ext cx="1446534" cy="1965874"/>
          </a:xfrm>
          <a:solidFill>
            <a:schemeClr val="bg1">
              <a:lumMod val="95000"/>
            </a:schemeClr>
          </a:solidFill>
          <a:ln w="76200">
            <a:solidFill>
              <a:schemeClr val="bg1"/>
            </a:solidFill>
            <a:miter lim="800000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txBody>
          <a:bodyPr tIns="182880">
            <a:normAutofit/>
          </a:bodyPr>
          <a:lstStyle>
            <a:lvl1pPr marL="45720" indent="0" algn="ctr">
              <a:buNone/>
              <a:defRPr sz="1600"/>
            </a:lvl1pPr>
          </a:lstStyle>
          <a:p>
            <a:r>
              <a:rPr lang="en-US"/>
              <a:t>Click icon to add picture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96392" y="1643063"/>
            <a:ext cx="7672800" cy="4529137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Teri Love       University of St Andrews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B38C5-D098-492B-91A3-F1D4CE79FF5A}" type="datetime1">
              <a:rPr lang="en-GB" smtClean="0"/>
              <a:t>31/07/2018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A965E-3C11-4F28-82DC-E30D63FAC43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20879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066C04-878D-4A1B-ADAD-940B3EC543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A75F07-EBD8-482C-AC73-C3D16485D4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0F5A6E-EB4B-47A8-8706-7889DE17E1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0E3EE-2CE7-41C2-9BF2-C52CEEE7F8ED}" type="datetimeFigureOut">
              <a:rPr lang="en-GB" smtClean="0"/>
              <a:t>31/07/2018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23BDAD-8CA8-4711-9750-5B5917B814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149444-889B-410F-AB2F-0AB1389BFA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23692-0E9A-470D-B525-C5880AB162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08913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7135F3-8EC6-43DC-9FA6-70AEF9ED71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E210E3-7116-4929-A485-0C8CE7205E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B1924B-91DD-45F4-97FA-69ECA51E9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0E3EE-2CE7-41C2-9BF2-C52CEEE7F8ED}" type="datetimeFigureOut">
              <a:rPr lang="en-GB" smtClean="0"/>
              <a:t>31/07/2018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D6B4E8-A005-43CB-B2F8-4BF1C849B4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84E3EE-474B-4D2C-998D-D46E8F4F81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23692-0E9A-470D-B525-C5880AB162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11257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5B5388-9377-4829-9DA6-C4DDB6C55F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F0448E-2E84-4ECA-9871-C825C6FD40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AE1C236-4F00-4C91-9051-50046970EA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B86A2E-9B43-48D9-A0D9-AAFA3AF736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0E3EE-2CE7-41C2-9BF2-C52CEEE7F8ED}" type="datetimeFigureOut">
              <a:rPr lang="en-GB" smtClean="0"/>
              <a:t>31/07/2018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79C07E-AA63-4D66-B675-6541F1B92A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3A95CE-7497-4EAA-847A-504D9FEBB6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23692-0E9A-470D-B525-C5880AB162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7339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AB1D07-FECE-43E7-93F6-7D0950562A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0EE17D-5150-4DBA-A636-D01689D905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39C045-A449-4A38-AA8C-A17F8642E8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5782C24-09EC-4211-993F-81F757C67B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1AFB8DB-2B70-4C7D-92D3-D432955E083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A5626F4-BA2E-44A3-AA1E-05D6DE22EE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0E3EE-2CE7-41C2-9BF2-C52CEEE7F8ED}" type="datetimeFigureOut">
              <a:rPr lang="en-GB" smtClean="0"/>
              <a:t>31/07/2018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E4DDB50-90A3-4895-A305-5A916A9639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A0848B1-72DC-44D7-A3AB-91D076710B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23692-0E9A-470D-B525-C5880AB162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0107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28DCCA-9DF0-4165-92A6-C02D1D4CFB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94CDF82-744D-400D-8D51-5D14C2786E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0E3EE-2CE7-41C2-9BF2-C52CEEE7F8ED}" type="datetimeFigureOut">
              <a:rPr lang="en-GB" smtClean="0"/>
              <a:t>31/07/2018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C68346-9C6D-46C2-AB28-C27BDCCD40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4316E19-B20B-4FD4-BB6C-5BBACEAFB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23692-0E9A-470D-B525-C5880AB162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8541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3779712-1FD0-457E-95AF-25B1BC319D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0E3EE-2CE7-41C2-9BF2-C52CEEE7F8ED}" type="datetimeFigureOut">
              <a:rPr lang="en-GB" smtClean="0"/>
              <a:t>31/07/2018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76DF86C-6DCC-4E72-B2AB-DED6F635CE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C1C660-B8B3-4C58-93DE-FBF5275E2A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23692-0E9A-470D-B525-C5880AB162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7926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DBE1F3-3EB1-45D4-B93B-9D78BEB79C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AF5CE0-1D26-44D4-AB29-D3B2A5A1E8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86C712-CAF5-43C0-849D-EFB81248C7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476224-A3A4-494F-A4E3-CB1C2DEF4B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0E3EE-2CE7-41C2-9BF2-C52CEEE7F8ED}" type="datetimeFigureOut">
              <a:rPr lang="en-GB" smtClean="0"/>
              <a:t>31/07/2018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AE0CF44-1903-46CE-98DD-1854B4CD08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C8B43D-DD67-484F-922B-DD53C7CA71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23692-0E9A-470D-B525-C5880AB162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7246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8D53D7-8CCE-43AA-9C91-62F6A689FA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185903B-E8BA-4887-8B60-A2B443CC85D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3AA8E5C-90BC-4C4C-BCFC-773964EF43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796439B-2DB6-409F-8AB5-A43AD8F3A3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0E3EE-2CE7-41C2-9BF2-C52CEEE7F8ED}" type="datetimeFigureOut">
              <a:rPr lang="en-GB" smtClean="0"/>
              <a:t>31/07/2018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787708-71C3-4840-880C-D8D4ABBE47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0D84A8-FB00-4007-BF3D-463D96F068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23692-0E9A-470D-B525-C5880AB162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2880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837F4BC-293D-4E74-9787-21DE4B7AD1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0FB6FA-7BD0-45A5-BF0C-905A92ECC5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708748-0110-43C9-9058-46E1D4179E5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70E3EE-2CE7-41C2-9BF2-C52CEEE7F8ED}" type="datetimeFigureOut">
              <a:rPr lang="en-GB" smtClean="0"/>
              <a:t>31/07/2018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A24B97-9BC5-4270-A12F-ADB050E000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2ED266-6279-403E-9797-02C5D39207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423692-0E9A-470D-B525-C5880AB162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7625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  <p:sldLayoutId id="2147483767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774" r:id="rId11"/>
    <p:sldLayoutId id="2147483775" r:id="rId12"/>
    <p:sldLayoutId id="2147483776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png"/><Relationship Id="rId5" Type="http://schemas.openxmlformats.org/officeDocument/2006/relationships/image" Target="../media/image8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Solar Flare Ribbon Analysis</a:t>
            </a:r>
          </a:p>
        </p:txBody>
      </p:sp>
      <p:sp>
        <p:nvSpPr>
          <p:cNvPr id="13" name="Subtitle 1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Teri Love, Clare Parnell 	University of St Andrews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9823DE1-C59A-4BD8-BA18-FD8FF9A365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5984" y="741941"/>
            <a:ext cx="4306016" cy="403359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4B82339-460D-4126-8CA2-FEA02A037C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6083"/>
            <a:ext cx="3982326" cy="3965665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228EE3A6-D30A-4864-AFDA-8EF67B60D5B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1661" y="927425"/>
            <a:ext cx="3644323" cy="3644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3182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9007EE4C-739F-454C-815E-A1FE0996B9BF}"/>
              </a:ext>
            </a:extLst>
          </p:cNvPr>
          <p:cNvSpPr txBox="1"/>
          <p:nvPr/>
        </p:nvSpPr>
        <p:spPr>
          <a:xfrm>
            <a:off x="5021821" y="4004732"/>
            <a:ext cx="6465287" cy="1324235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b="1" dirty="0">
                <a:latin typeface="+mj-lt"/>
                <a:ea typeface="+mj-ea"/>
                <a:cs typeface="+mj-cs"/>
              </a:rPr>
              <a:t>2: </a:t>
            </a:r>
            <a:r>
              <a:rPr lang="en-US" sz="4400" b="1" u="sng" dirty="0">
                <a:latin typeface="+mj-lt"/>
                <a:ea typeface="+mj-ea"/>
                <a:cs typeface="+mj-cs"/>
              </a:rPr>
              <a:t>X1.1 Flare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b="1" dirty="0">
                <a:latin typeface="+mj-lt"/>
                <a:ea typeface="+mj-ea"/>
                <a:cs typeface="+mj-cs"/>
              </a:rPr>
              <a:t>    </a:t>
            </a:r>
            <a:r>
              <a:rPr lang="en-US" sz="4400" b="1" u="sng" dirty="0">
                <a:latin typeface="+mj-lt"/>
                <a:ea typeface="+mj-ea"/>
                <a:cs typeface="+mj-cs"/>
              </a:rPr>
              <a:t>10</a:t>
            </a:r>
            <a:r>
              <a:rPr lang="en-US" sz="4400" b="1" u="sng" baseline="30000" dirty="0">
                <a:latin typeface="+mj-lt"/>
                <a:ea typeface="+mj-ea"/>
                <a:cs typeface="+mj-cs"/>
              </a:rPr>
              <a:t>th</a:t>
            </a:r>
            <a:r>
              <a:rPr lang="en-US" sz="4400" b="1" u="sng" dirty="0">
                <a:latin typeface="+mj-lt"/>
                <a:ea typeface="+mj-ea"/>
                <a:cs typeface="+mj-cs"/>
              </a:rPr>
              <a:t> November 2013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BE2D1B8-0887-4D2B-8C42-999040132B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17634" y="321733"/>
            <a:ext cx="4129237" cy="6060017"/>
          </a:xfrm>
          <a:prstGeom prst="rect">
            <a:avLst/>
          </a:prstGeom>
          <a:solidFill>
            <a:srgbClr val="FFFFFF"/>
          </a:solidFill>
          <a:ln w="127000" cap="sq" cmpd="thinThick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B5FD86F2-FC8C-4697-84D8-2AD4C2F072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" b="2995"/>
          <a:stretch/>
        </p:blipFill>
        <p:spPr>
          <a:xfrm>
            <a:off x="639366" y="681206"/>
            <a:ext cx="3483526" cy="2534370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FA085277-BAF7-40CC-A608-B030CA969F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4811469" y="321733"/>
            <a:ext cx="3375479" cy="3259667"/>
          </a:xfrm>
          <a:prstGeom prst="rect">
            <a:avLst/>
          </a:prstGeom>
          <a:solidFill>
            <a:srgbClr val="FFFFFF"/>
          </a:solidFill>
          <a:ln w="127000" cap="sq" cmpd="thinThick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4009F90-86BF-44AE-B0EB-D68140E0E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8508682" y="321733"/>
            <a:ext cx="3375478" cy="3259667"/>
          </a:xfrm>
          <a:prstGeom prst="rect">
            <a:avLst/>
          </a:prstGeom>
          <a:solidFill>
            <a:srgbClr val="FFFFFF"/>
          </a:solidFill>
          <a:ln w="127000" cap="sq" cmpd="thinThick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365BBDB-7E32-435E-B8C5-4F7B1885A7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66" y="3537310"/>
            <a:ext cx="3483526" cy="263948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D5AE926-2FE1-4E15-9998-94579FB6613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09" b="3926"/>
          <a:stretch/>
        </p:blipFill>
        <p:spPr>
          <a:xfrm>
            <a:off x="5021821" y="681206"/>
            <a:ext cx="3032327" cy="2560798"/>
          </a:xfrm>
          <a:prstGeom prst="rect">
            <a:avLst/>
          </a:prstGeom>
        </p:spPr>
      </p:pic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14254369-4B26-4D6A-A4CD-BE3438297C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138287" y="5443086"/>
            <a:ext cx="6400800" cy="0"/>
          </a:xfrm>
          <a:prstGeom prst="line">
            <a:avLst/>
          </a:prstGeom>
          <a:ln w="2222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943541-1B3E-453D-96C7-B5DD6C2640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7635" y="6517217"/>
            <a:ext cx="2743200" cy="30692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01/08/2018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02EF24-D8D3-451C-AB1C-B29E7ECC2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49579" y="6517217"/>
            <a:ext cx="4892842" cy="30692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kern="12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Teri Love       University of St Andrews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3F4340-BEB5-4690-9437-61518BB912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57372" y="6517217"/>
            <a:ext cx="2743200" cy="30692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F25A965E-3C11-4F28-82DC-E30D63FAC43C}" type="slidenum">
              <a:rPr lang="en-US" smtClean="0"/>
              <a:pPr>
                <a:spcAft>
                  <a:spcPts val="600"/>
                </a:spcAft>
              </a:pPr>
              <a:t>10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C5438CA-1B38-4FAB-A99D-9F897D5E400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74" r="1" b="7637"/>
          <a:stretch/>
        </p:blipFill>
        <p:spPr>
          <a:xfrm>
            <a:off x="8682809" y="708572"/>
            <a:ext cx="2972282" cy="2507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4695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9007EE4C-739F-454C-815E-A1FE0996B9BF}"/>
              </a:ext>
            </a:extLst>
          </p:cNvPr>
          <p:cNvSpPr txBox="1"/>
          <p:nvPr/>
        </p:nvSpPr>
        <p:spPr>
          <a:xfrm>
            <a:off x="5021821" y="4004732"/>
            <a:ext cx="6465287" cy="1324235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b="1" dirty="0">
                <a:latin typeface="+mj-lt"/>
                <a:ea typeface="+mj-ea"/>
                <a:cs typeface="+mj-cs"/>
              </a:rPr>
              <a:t>3: </a:t>
            </a:r>
            <a:r>
              <a:rPr lang="en-US" sz="4400" b="1" u="sng" dirty="0">
                <a:latin typeface="+mj-lt"/>
                <a:ea typeface="+mj-ea"/>
                <a:cs typeface="+mj-cs"/>
              </a:rPr>
              <a:t>X1.8 Flare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b="1" dirty="0">
                <a:latin typeface="+mj-lt"/>
                <a:ea typeface="+mj-ea"/>
                <a:cs typeface="+mj-cs"/>
              </a:rPr>
              <a:t>    </a:t>
            </a:r>
            <a:r>
              <a:rPr lang="en-US" sz="4400" b="1" u="sng" dirty="0">
                <a:latin typeface="+mj-lt"/>
                <a:ea typeface="+mj-ea"/>
                <a:cs typeface="+mj-cs"/>
              </a:rPr>
              <a:t>20</a:t>
            </a:r>
            <a:r>
              <a:rPr lang="en-US" sz="4400" b="1" u="sng" baseline="30000" dirty="0">
                <a:latin typeface="+mj-lt"/>
                <a:ea typeface="+mj-ea"/>
                <a:cs typeface="+mj-cs"/>
              </a:rPr>
              <a:t>th</a:t>
            </a:r>
            <a:r>
              <a:rPr lang="en-US" sz="4400" b="1" u="sng" dirty="0">
                <a:latin typeface="+mj-lt"/>
                <a:ea typeface="+mj-ea"/>
                <a:cs typeface="+mj-cs"/>
              </a:rPr>
              <a:t> December 2014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BE2D1B8-0887-4D2B-8C42-999040132B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17634" y="321733"/>
            <a:ext cx="4129237" cy="6060017"/>
          </a:xfrm>
          <a:prstGeom prst="rect">
            <a:avLst/>
          </a:prstGeom>
          <a:solidFill>
            <a:srgbClr val="FFFFFF"/>
          </a:solidFill>
          <a:ln w="127000" cap="sq" cmpd="thinThick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823A8A4-7110-4314-AC01-D18997C8D7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366" y="642069"/>
            <a:ext cx="3483526" cy="2612644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FA085277-BAF7-40CC-A608-B030CA969F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4811469" y="321733"/>
            <a:ext cx="3375479" cy="3259667"/>
          </a:xfrm>
          <a:prstGeom prst="rect">
            <a:avLst/>
          </a:prstGeom>
          <a:solidFill>
            <a:srgbClr val="FFFFFF"/>
          </a:solidFill>
          <a:ln w="127000" cap="sq" cmpd="thinThick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4009F90-86BF-44AE-B0EB-D68140E0E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8508682" y="321733"/>
            <a:ext cx="3375478" cy="3259667"/>
          </a:xfrm>
          <a:prstGeom prst="rect">
            <a:avLst/>
          </a:prstGeom>
          <a:solidFill>
            <a:srgbClr val="FFFFFF"/>
          </a:solidFill>
          <a:ln w="127000" cap="sq" cmpd="thinThick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2F9C9AC-0594-404C-AF42-FB8C0D034A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978" y="642069"/>
            <a:ext cx="2775335" cy="2546369"/>
          </a:xfrm>
          <a:prstGeom prst="rect">
            <a:avLst/>
          </a:prstGeom>
        </p:spPr>
      </p:pic>
      <p:pic>
        <p:nvPicPr>
          <p:cNvPr id="17" name="Content Placeholder 16">
            <a:extLst>
              <a:ext uri="{FF2B5EF4-FFF2-40B4-BE49-F238E27FC236}">
                <a16:creationId xmlns:a16="http://schemas.microsoft.com/office/drawing/2014/main" id="{2D51AC80-BC98-4407-9821-7F91F20A9C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366" y="3505904"/>
            <a:ext cx="3483526" cy="2612644"/>
          </a:xfrm>
          <a:prstGeom prst="rect">
            <a:avLst/>
          </a:prstGeom>
        </p:spPr>
      </p:pic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14254369-4B26-4D6A-A4CD-BE3438297C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138287" y="5443086"/>
            <a:ext cx="6400800" cy="0"/>
          </a:xfrm>
          <a:prstGeom prst="line">
            <a:avLst/>
          </a:prstGeom>
          <a:ln w="2222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943541-1B3E-453D-96C7-B5DD6C2640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7635" y="6517217"/>
            <a:ext cx="2743200" cy="30692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71F972E2-6E09-477C-AF70-A531AF8AE416}" type="datetime1">
              <a:rPr lang="en-US" smtClean="0"/>
              <a:pPr>
                <a:spcAft>
                  <a:spcPts val="600"/>
                </a:spcAft>
              </a:pPr>
              <a:t>7/31/2018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02EF24-D8D3-451C-AB1C-B29E7ECC2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49579" y="6517217"/>
            <a:ext cx="4892842" cy="30692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kern="12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Teri Love       University of St Andrews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3F4340-BEB5-4690-9437-61518BB912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57372" y="6517217"/>
            <a:ext cx="2743200" cy="30692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F25A965E-3C11-4F28-82DC-E30D63FAC43C}" type="slidenum">
              <a:rPr lang="en-US" smtClean="0"/>
              <a:pPr>
                <a:spcAft>
                  <a:spcPts val="600"/>
                </a:spcAft>
              </a:pPr>
              <a:t>11</a:t>
            </a:fld>
            <a:endParaRPr lang="en-US"/>
          </a:p>
        </p:txBody>
      </p:sp>
      <p:pic>
        <p:nvPicPr>
          <p:cNvPr id="14" name="Content Placeholder 14">
            <a:extLst>
              <a:ext uri="{FF2B5EF4-FFF2-40B4-BE49-F238E27FC236}">
                <a16:creationId xmlns:a16="http://schemas.microsoft.com/office/drawing/2014/main" id="{799036FD-5F83-4E7B-9D75-5D26430BE10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8682" y="715578"/>
            <a:ext cx="3365684" cy="2636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725828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/>
              <a:t>Summary of ARs </a:t>
            </a:r>
            <a:r>
              <a:rPr lang="en-US" b="1" u="sng" dirty="0" err="1"/>
              <a:t>Analysed</a:t>
            </a:r>
            <a:endParaRPr lang="en-US" b="1" u="sng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061A133-2F6F-4DE1-BC5E-7E0DFDFF2C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01/08/2018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249A1D-7C66-496F-BE43-2DE97E154C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Teri Love       University of St Andrews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C13B53-28F1-46F8-AEAD-B38F57060D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A965E-3C11-4F28-82DC-E30D63FAC43C}" type="slidenum">
              <a:rPr lang="en-GB" smtClean="0"/>
              <a:t>12</a:t>
            </a:fld>
            <a:endParaRPr lang="en-GB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B5E7F2AC-F7CF-487A-B707-985DD25D33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3390947"/>
              </p:ext>
            </p:extLst>
          </p:nvPr>
        </p:nvGraphicFramePr>
        <p:xfrm>
          <a:off x="467132" y="1772816"/>
          <a:ext cx="5427231" cy="438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6808">
                  <a:extLst>
                    <a:ext uri="{9D8B030D-6E8A-4147-A177-3AD203B41FA5}">
                      <a16:colId xmlns:a16="http://schemas.microsoft.com/office/drawing/2014/main" val="4244807698"/>
                    </a:ext>
                  </a:extLst>
                </a:gridCol>
                <a:gridCol w="1356808">
                  <a:extLst>
                    <a:ext uri="{9D8B030D-6E8A-4147-A177-3AD203B41FA5}">
                      <a16:colId xmlns:a16="http://schemas.microsoft.com/office/drawing/2014/main" val="4278936916"/>
                    </a:ext>
                  </a:extLst>
                </a:gridCol>
                <a:gridCol w="1442518">
                  <a:extLst>
                    <a:ext uri="{9D8B030D-6E8A-4147-A177-3AD203B41FA5}">
                      <a16:colId xmlns:a16="http://schemas.microsoft.com/office/drawing/2014/main" val="2049083756"/>
                    </a:ext>
                  </a:extLst>
                </a:gridCol>
                <a:gridCol w="1271097">
                  <a:extLst>
                    <a:ext uri="{9D8B030D-6E8A-4147-A177-3AD203B41FA5}">
                      <a16:colId xmlns:a16="http://schemas.microsoft.com/office/drawing/2014/main" val="319214078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Date</a:t>
                      </a:r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Flare Class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700" dirty="0"/>
                        <a:t>Ribbons Map?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Topological</a:t>
                      </a:r>
                    </a:p>
                    <a:p>
                      <a:pPr algn="ctr"/>
                      <a:r>
                        <a:rPr lang="en-GB" dirty="0"/>
                        <a:t>Feature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29872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15/02/11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X2.2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rgbClr val="00B050"/>
                          </a:solidFill>
                        </a:rPr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rgbClr val="7030A0"/>
                          </a:solidFill>
                        </a:rPr>
                        <a:t>Dome (SN)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72350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09/03/11</a:t>
                      </a: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X1.5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Partial</a:t>
                      </a:r>
                      <a:endParaRPr lang="en-GB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7030A0"/>
                          </a:solidFill>
                        </a:rPr>
                        <a:t>Dome (SN)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65204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06/09/11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X2.1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00B050"/>
                          </a:solidFill>
                        </a:rPr>
                        <a:t>Yes</a:t>
                      </a:r>
                      <a:endParaRPr lang="en-GB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7030A0"/>
                          </a:solidFill>
                        </a:rPr>
                        <a:t>Dome (SN)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5832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07/09/11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X1.8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00B050"/>
                          </a:solidFill>
                        </a:rPr>
                        <a:t>Yes</a:t>
                      </a:r>
                      <a:endParaRPr lang="en-GB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7030A0"/>
                          </a:solidFill>
                        </a:rPr>
                        <a:t>Dome (SN)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10475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07/03/12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X1.3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accent2"/>
                          </a:solidFill>
                        </a:rPr>
                        <a:t>Partial (shape)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Cave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33068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12/07/12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X1.4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Partial (shape)</a:t>
                      </a:r>
                      <a:endParaRPr lang="en-GB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7030A0"/>
                          </a:solidFill>
                        </a:rPr>
                        <a:t>Dome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9468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08/11/13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X1.1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00B050"/>
                          </a:solidFill>
                        </a:rPr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7030A0"/>
                          </a:solidFill>
                        </a:rPr>
                        <a:t>Dome (SN)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11207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10/11/13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X1.1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rgbClr val="00B050"/>
                          </a:solidFill>
                        </a:rPr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rgbClr val="7030A0"/>
                          </a:solidFill>
                        </a:rPr>
                        <a:t>Dome (SN)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7045633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24C9E181-FB66-40E4-918B-438CED84C4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6783922"/>
              </p:ext>
            </p:extLst>
          </p:nvPr>
        </p:nvGraphicFramePr>
        <p:xfrm>
          <a:off x="6297636" y="1772816"/>
          <a:ext cx="5427232" cy="43891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6808">
                  <a:extLst>
                    <a:ext uri="{9D8B030D-6E8A-4147-A177-3AD203B41FA5}">
                      <a16:colId xmlns:a16="http://schemas.microsoft.com/office/drawing/2014/main" val="4244807698"/>
                    </a:ext>
                  </a:extLst>
                </a:gridCol>
                <a:gridCol w="1356808">
                  <a:extLst>
                    <a:ext uri="{9D8B030D-6E8A-4147-A177-3AD203B41FA5}">
                      <a16:colId xmlns:a16="http://schemas.microsoft.com/office/drawing/2014/main" val="4278936916"/>
                    </a:ext>
                  </a:extLst>
                </a:gridCol>
                <a:gridCol w="1442519">
                  <a:extLst>
                    <a:ext uri="{9D8B030D-6E8A-4147-A177-3AD203B41FA5}">
                      <a16:colId xmlns:a16="http://schemas.microsoft.com/office/drawing/2014/main" val="2049083756"/>
                    </a:ext>
                  </a:extLst>
                </a:gridCol>
                <a:gridCol w="1271097">
                  <a:extLst>
                    <a:ext uri="{9D8B030D-6E8A-4147-A177-3AD203B41FA5}">
                      <a16:colId xmlns:a16="http://schemas.microsoft.com/office/drawing/2014/main" val="3192140781"/>
                    </a:ext>
                  </a:extLst>
                </a:gridCol>
              </a:tblGrid>
              <a:tr h="905778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Date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Flare Class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700" dirty="0"/>
                        <a:t>Ribbons Map?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Topological</a:t>
                      </a:r>
                    </a:p>
                    <a:p>
                      <a:pPr algn="ctr"/>
                      <a:r>
                        <a:rPr lang="en-GB" dirty="0"/>
                        <a:t>Feature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2987213"/>
                  </a:ext>
                </a:extLst>
              </a:tr>
              <a:tr h="391037">
                <a:tc>
                  <a:txBody>
                    <a:bodyPr/>
                    <a:lstStyle/>
                    <a:p>
                      <a:r>
                        <a:rPr lang="en-GB" dirty="0"/>
                        <a:t>07/01/14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X1.2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Partial (s)</a:t>
                      </a:r>
                      <a:endParaRPr lang="en-GB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7030A0"/>
                          </a:solidFill>
                        </a:rPr>
                        <a:t>Dome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7235041"/>
                  </a:ext>
                </a:extLst>
              </a:tr>
              <a:tr h="411009">
                <a:tc>
                  <a:txBody>
                    <a:bodyPr/>
                    <a:lstStyle/>
                    <a:p>
                      <a:r>
                        <a:rPr lang="en-GB" dirty="0"/>
                        <a:t>29/03/14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X1.0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00B050"/>
                          </a:solidFill>
                        </a:rPr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7030A0"/>
                          </a:solidFill>
                        </a:rPr>
                        <a:t>Dome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6520409"/>
                  </a:ext>
                </a:extLst>
              </a:tr>
              <a:tr h="411009">
                <a:tc>
                  <a:txBody>
                    <a:bodyPr/>
                    <a:lstStyle/>
                    <a:p>
                      <a:r>
                        <a:rPr lang="en-GB" dirty="0"/>
                        <a:t>10/09/14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X1.6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No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7030A0"/>
                          </a:solidFill>
                        </a:rPr>
                        <a:t>Dome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583220"/>
                  </a:ext>
                </a:extLst>
              </a:tr>
              <a:tr h="593441">
                <a:tc>
                  <a:txBody>
                    <a:bodyPr/>
                    <a:lstStyle/>
                    <a:p>
                      <a:r>
                        <a:rPr lang="en-GB" sz="1600" dirty="0"/>
                        <a:t>22 </a:t>
                      </a:r>
                      <a:r>
                        <a:rPr lang="en-GB" sz="1600" dirty="0">
                          <a:sym typeface="Wingdings" panose="05000000000000000000" pitchFamily="2" charset="2"/>
                        </a:rPr>
                        <a:t> 26/10/14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X1.0 </a:t>
                      </a:r>
                      <a:r>
                        <a:rPr lang="en-GB" dirty="0">
                          <a:sym typeface="Wingdings" panose="05000000000000000000" pitchFamily="2" charset="2"/>
                        </a:rPr>
                        <a:t> X3.0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None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1047548"/>
                  </a:ext>
                </a:extLst>
              </a:tr>
              <a:tr h="411009">
                <a:tc>
                  <a:txBody>
                    <a:bodyPr/>
                    <a:lstStyle/>
                    <a:p>
                      <a:r>
                        <a:rPr lang="en-GB" dirty="0"/>
                        <a:t>07/11/14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X1.6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00B050"/>
                          </a:solidFill>
                        </a:rPr>
                        <a:t>Yes</a:t>
                      </a:r>
                      <a:endParaRPr lang="en-GB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7030A0"/>
                          </a:solidFill>
                        </a:rPr>
                        <a:t>Dome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3306830"/>
                  </a:ext>
                </a:extLst>
              </a:tr>
              <a:tr h="436778">
                <a:tc>
                  <a:txBody>
                    <a:bodyPr/>
                    <a:lstStyle/>
                    <a:p>
                      <a:r>
                        <a:rPr lang="en-GB" b="1" dirty="0"/>
                        <a:t>20/12/14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X1.8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accent2"/>
                          </a:solidFill>
                        </a:rPr>
                        <a:t>Partial (s)</a:t>
                      </a:r>
                      <a:endParaRPr lang="en-GB" b="1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chemeClr val="tx1"/>
                          </a:solidFill>
                        </a:rPr>
                        <a:t>Cave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946835"/>
                  </a:ext>
                </a:extLst>
              </a:tr>
              <a:tr h="418051">
                <a:tc>
                  <a:txBody>
                    <a:bodyPr/>
                    <a:lstStyle/>
                    <a:p>
                      <a:r>
                        <a:rPr lang="en-GB" dirty="0"/>
                        <a:t>11/03/15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X2.1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accent2"/>
                          </a:solidFill>
                        </a:rPr>
                        <a:t>Partial (s)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Cave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1120701"/>
                  </a:ext>
                </a:extLst>
              </a:tr>
              <a:tr h="411009">
                <a:tc>
                  <a:txBody>
                    <a:bodyPr/>
                    <a:lstStyle/>
                    <a:p>
                      <a:r>
                        <a:rPr lang="en-GB" dirty="0"/>
                        <a:t>06/09/17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X9.3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Partial</a:t>
                      </a:r>
                      <a:endParaRPr lang="en-GB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Cave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70456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82426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0CF46F-A741-43FC-90DD-C839F38ED4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087" y="136526"/>
            <a:ext cx="6675878" cy="834146"/>
          </a:xfrm>
        </p:spPr>
        <p:txBody>
          <a:bodyPr>
            <a:noAutofit/>
          </a:bodyPr>
          <a:lstStyle/>
          <a:p>
            <a:r>
              <a:rPr lang="en-US" sz="4000" b="1" u="sng" dirty="0"/>
              <a:t>Summary of analysis so far…</a:t>
            </a:r>
            <a:endParaRPr lang="en-GB" sz="4000" b="1" u="sn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8D3695-6FC8-4278-BB88-209701B4DE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01/08/2018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B1847D3-1A08-4B05-BA92-990FE60E9D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Teri Love       University of St Andrews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DED154-988E-4747-8FD5-3CEC2A471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A965E-3C11-4F28-82DC-E30D63FAC43C}" type="slidenum">
              <a:rPr lang="en-GB" smtClean="0"/>
              <a:t>13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251F517-099F-482E-B4C7-85C54A108D47}"/>
              </a:ext>
            </a:extLst>
          </p:cNvPr>
          <p:cNvSpPr txBox="1"/>
          <p:nvPr/>
        </p:nvSpPr>
        <p:spPr>
          <a:xfrm>
            <a:off x="374791" y="970672"/>
            <a:ext cx="8928992" cy="1646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Of all 14 ARs </a:t>
            </a:r>
            <a:r>
              <a:rPr lang="en-US" sz="2400" dirty="0" err="1"/>
              <a:t>analysed</a:t>
            </a:r>
            <a:r>
              <a:rPr lang="en-US" sz="2400" dirty="0"/>
              <a:t> approximately 85% were found to have a topological feature that could be partially or fully mapped to the flare ribbon.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Only 1 AR was found to have no features in the region.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CB75E01-FD6E-4A49-8540-766A3F6F45A9}"/>
              </a:ext>
            </a:extLst>
          </p:cNvPr>
          <p:cNvSpPr txBox="1">
            <a:spLocks/>
          </p:cNvSpPr>
          <p:nvPr/>
        </p:nvSpPr>
        <p:spPr>
          <a:xfrm>
            <a:off x="191087" y="2949373"/>
            <a:ext cx="2743200" cy="7653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u="sng" dirty="0"/>
              <a:t>Next Steps…</a:t>
            </a:r>
            <a:endParaRPr lang="en-GB" sz="4000" b="1" u="sng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950821C-E441-4C27-A713-311498A627C0}"/>
              </a:ext>
            </a:extLst>
          </p:cNvPr>
          <p:cNvSpPr txBox="1"/>
          <p:nvPr/>
        </p:nvSpPr>
        <p:spPr>
          <a:xfrm>
            <a:off x="374791" y="3649198"/>
            <a:ext cx="7191421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Place a </a:t>
            </a:r>
            <a:r>
              <a:rPr lang="en-US" sz="2400" dirty="0" err="1"/>
              <a:t>localised</a:t>
            </a:r>
            <a:r>
              <a:rPr lang="en-US" sz="2400" dirty="0"/>
              <a:t> current around separators found in the features around the regions and trace field-lines. </a:t>
            </a:r>
            <a:r>
              <a:rPr lang="en-US" sz="2400" b="1" dirty="0"/>
              <a:t>Do these match the ribbons?</a:t>
            </a: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400" b="1" dirty="0"/>
              <a:t>Can we speed up &amp; automate process </a:t>
            </a:r>
            <a:r>
              <a:rPr lang="en-US" sz="2400" dirty="0"/>
              <a:t>– allowing us to </a:t>
            </a:r>
            <a:r>
              <a:rPr lang="en-US" sz="2400" b="1" dirty="0" err="1"/>
              <a:t>analyse</a:t>
            </a:r>
            <a:r>
              <a:rPr lang="en-US" sz="2400" b="1" dirty="0"/>
              <a:t> the 250 M-Class and 2870 C-Class Flares</a:t>
            </a:r>
            <a:r>
              <a:rPr lang="en-US" sz="2400" dirty="0"/>
              <a:t>?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FDC4C46-5F1B-4E39-BED5-A3B1BC38D4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4448" y="2032818"/>
            <a:ext cx="3718802" cy="3850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288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1A9D08-3407-47ED-84D0-A46AE680C0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u="sng" dirty="0"/>
              <a:t>Global Magnetic Field Model: PFSS</a:t>
            </a:r>
            <a:br>
              <a:rPr lang="en-GB" b="1" u="sng" dirty="0"/>
            </a:br>
            <a:r>
              <a:rPr lang="en-GB" sz="1500" dirty="0"/>
              <a:t>(A. van </a:t>
            </a:r>
            <a:r>
              <a:rPr lang="en-GB" sz="1500" dirty="0" err="1"/>
              <a:t>Ballegooijen</a:t>
            </a:r>
            <a:r>
              <a:rPr lang="en-GB" sz="1500" dirty="0"/>
              <a:t>, 1997) (B. Williams, 2018)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324B963E-5BC2-4744-877F-0BF25B0B02A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7716" y="1361792"/>
            <a:ext cx="7446318" cy="3102632"/>
          </a:xfr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52A141E-DB43-4B05-8964-5AD7D6A6D9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01/08/2018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7A3B23-E4E0-424E-BE74-77C0EFDB90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Teri Love       University of St Andrews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D86129-4F0F-494D-9F0A-C458788230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A965E-3C11-4F28-82DC-E30D63FAC43C}" type="slidenum">
              <a:rPr lang="en-GB" smtClean="0"/>
              <a:t>2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E3454BA-8475-4C81-A177-E9CE4437D4D1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838200" y="1749524"/>
                <a:ext cx="5239871" cy="4420111"/>
              </a:xfrm>
            </p:spPr>
            <p:txBody>
              <a:bodyPr>
                <a:normAutofit/>
              </a:bodyPr>
              <a:lstStyle/>
              <a:p>
                <a:r>
                  <a:rPr lang="en-GB" sz="2500" dirty="0"/>
                  <a:t>Extrapolates global potential magnetic field in spherical coordinates.</a:t>
                </a:r>
              </a:p>
              <a:p>
                <a:r>
                  <a:rPr lang="en-GB" sz="2500" dirty="0"/>
                  <a:t>Uses observed daily synoptic </a:t>
                </a:r>
                <a:r>
                  <a:rPr lang="en-GB" sz="2500" dirty="0" err="1"/>
                  <a:t>magnetograms</a:t>
                </a:r>
                <a:r>
                  <a:rPr lang="en-GB" sz="2500" dirty="0"/>
                  <a:t>.</a:t>
                </a:r>
              </a:p>
              <a:p>
                <a:r>
                  <a:rPr lang="en-GB" sz="2500" b="1" dirty="0"/>
                  <a:t>BC1</a:t>
                </a:r>
                <a:r>
                  <a:rPr lang="en-GB" sz="2500" dirty="0"/>
                  <a:t> (at the solar surface):                   r-component of the mag field is observed radial synoptic map,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m:rPr>
                            <m:nor/>
                          </m:rPr>
                          <a:rPr lang="en-GB" sz="2500" dirty="0"/>
                          <m:t>ʘ</m:t>
                        </m:r>
                      </m:sub>
                    </m:sSub>
                    <m:d>
                      <m:dPr>
                        <m:ctrlPr>
                          <a:rPr lang="en-US" sz="2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  <m:r>
                          <a:rPr lang="en-US" sz="2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sz="2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e>
                    </m:d>
                  </m:oMath>
                </a14:m>
                <a:r>
                  <a:rPr lang="en-GB" sz="2500" dirty="0"/>
                  <a:t>.</a:t>
                </a:r>
              </a:p>
              <a:p>
                <a:r>
                  <a:rPr lang="en-GB" sz="2500" b="1" dirty="0"/>
                  <a:t>BC2</a:t>
                </a:r>
                <a:r>
                  <a:rPr lang="en-GB" sz="2500" dirty="0"/>
                  <a:t> (at </a:t>
                </a:r>
                <a:r>
                  <a:rPr lang="en-GB" sz="2500" i="1" dirty="0"/>
                  <a:t>r = </a:t>
                </a:r>
                <a:r>
                  <a:rPr lang="en-GB" sz="2500" i="1" dirty="0" err="1"/>
                  <a:t>Rmax</a:t>
                </a:r>
                <a:r>
                  <a:rPr lang="en-GB" sz="2500" i="1" dirty="0"/>
                  <a:t>): </a:t>
                </a:r>
                <a:r>
                  <a:rPr lang="en-GB" sz="2500" dirty="0"/>
                  <a:t>magnetic field becomes purely radial.</a:t>
                </a:r>
              </a:p>
              <a:p>
                <a:pPr marL="0" indent="0"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0E3454BA-8475-4C81-A177-E9CE4437D4D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838200" y="1749524"/>
                <a:ext cx="5239871" cy="4420111"/>
              </a:xfrm>
              <a:blipFill rotWithShape="0">
                <a:blip r:embed="rId3"/>
                <a:stretch>
                  <a:fillRect l="-1746" t="-19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18817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442E79-0859-4780-AED3-46CFD4B48C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u="sng" dirty="0"/>
              <a:t>3D Magnetic Skeleton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0D2553-4EC8-4353-ADED-7ACA4CD96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01/08/2018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ECE6466-7CEA-41C8-B9FA-3619143BF1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Teri Love       University of St Andrews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9C36F6-984A-4E36-8B8B-2E78693A9A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A965E-3C11-4F28-82DC-E30D63FAC43C}" type="slidenum">
              <a:rPr lang="en-GB" smtClean="0"/>
              <a:t>3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1C6B940-F6BF-47EC-B95B-12124CB90E4F}"/>
              </a:ext>
            </a:extLst>
          </p:cNvPr>
          <p:cNvSpPr txBox="1"/>
          <p:nvPr/>
        </p:nvSpPr>
        <p:spPr>
          <a:xfrm>
            <a:off x="986060" y="1576474"/>
            <a:ext cx="666987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sz="2400" b="1" dirty="0"/>
              <a:t>Nulls</a:t>
            </a:r>
            <a:r>
              <a:rPr lang="en-GB" sz="2400" dirty="0"/>
              <a:t>: Points where </a:t>
            </a:r>
            <a:r>
              <a:rPr lang="en-GB" sz="2400" b="1" u="sng" dirty="0"/>
              <a:t>B</a:t>
            </a:r>
            <a:r>
              <a:rPr lang="en-GB" sz="2400" dirty="0"/>
              <a:t> = </a:t>
            </a:r>
            <a:r>
              <a:rPr lang="en-GB" sz="2400" b="1" u="sng" dirty="0"/>
              <a:t>0</a:t>
            </a:r>
            <a:endParaRPr lang="en-GB" sz="2400" dirty="0"/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sz="2400" b="1" dirty="0"/>
              <a:t>Spines</a:t>
            </a:r>
            <a:r>
              <a:rPr lang="en-GB" sz="2400" dirty="0"/>
              <a:t>: Field-line that points into/out of a positive/negative null. (Defined by the 3</a:t>
            </a:r>
            <a:r>
              <a:rPr lang="en-GB" sz="2400" baseline="30000" dirty="0"/>
              <a:t>rd</a:t>
            </a:r>
            <a:r>
              <a:rPr lang="en-GB" sz="2400" dirty="0"/>
              <a:t> oppositely signed eigenvalue)</a:t>
            </a: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sz="2400" b="1" dirty="0"/>
              <a:t>Separatrix Surface Field-lines</a:t>
            </a:r>
            <a:r>
              <a:rPr lang="en-GB" sz="2400" dirty="0"/>
              <a:t>: Field-lines that are pointing out of/into a positive/negative null. </a:t>
            </a: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sz="2400" b="1" dirty="0"/>
              <a:t>Separators</a:t>
            </a:r>
            <a:r>
              <a:rPr lang="en-GB" sz="2400" dirty="0"/>
              <a:t>: Occurs where two or more separatrix surfaces from opposite polarity nulls intersect.</a:t>
            </a: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sz="2400" b="1" dirty="0" err="1"/>
              <a:t>Heliospheric</a:t>
            </a:r>
            <a:r>
              <a:rPr lang="en-GB" sz="2400" b="1" dirty="0"/>
              <a:t> Current Sheet(HCS</a:t>
            </a:r>
            <a:r>
              <a:rPr lang="en-GB" sz="2400" dirty="0"/>
              <a:t>): Null line, HCS Curtains (traced </a:t>
            </a:r>
            <a:r>
              <a:rPr lang="en-GB" sz="2400" dirty="0" err="1"/>
              <a:t>fieldlines</a:t>
            </a:r>
            <a:r>
              <a:rPr lang="en-GB" sz="2400" dirty="0"/>
              <a:t> from the null line).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2B1521A-71CE-4D92-B6EB-6691D3AD3E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1422" y="1590411"/>
            <a:ext cx="4138269" cy="4057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9703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20347A-BCFB-40D7-B1AD-B8F63B2632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u="sng" dirty="0"/>
              <a:t>3D Magnetic Skeleton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72A054-7310-47B3-B03A-17BD3EF95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01/08/2018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4E3B9BE-0A64-40E5-8F83-DAD97A421C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Teri Love       University of St Andrews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BB72B6-922C-4407-B325-839D09D775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A965E-3C11-4F28-82DC-E30D63FAC43C}" type="slidenum">
              <a:rPr lang="en-GB" smtClean="0"/>
              <a:t>4</a:t>
            </a:fld>
            <a:endParaRPr lang="en-GB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4AC788D2-9F24-4DFA-99F9-E52AF28EE1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018694"/>
              </p:ext>
            </p:extLst>
          </p:nvPr>
        </p:nvGraphicFramePr>
        <p:xfrm>
          <a:off x="838200" y="1869804"/>
          <a:ext cx="5306457" cy="3566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8819">
                  <a:extLst>
                    <a:ext uri="{9D8B030D-6E8A-4147-A177-3AD203B41FA5}">
                      <a16:colId xmlns:a16="http://schemas.microsoft.com/office/drawing/2014/main" val="1672177764"/>
                    </a:ext>
                  </a:extLst>
                </a:gridCol>
                <a:gridCol w="1768819">
                  <a:extLst>
                    <a:ext uri="{9D8B030D-6E8A-4147-A177-3AD203B41FA5}">
                      <a16:colId xmlns:a16="http://schemas.microsoft.com/office/drawing/2014/main" val="3868350854"/>
                    </a:ext>
                  </a:extLst>
                </a:gridCol>
                <a:gridCol w="1768819">
                  <a:extLst>
                    <a:ext uri="{9D8B030D-6E8A-4147-A177-3AD203B41FA5}">
                      <a16:colId xmlns:a16="http://schemas.microsoft.com/office/drawing/2014/main" val="468448046"/>
                    </a:ext>
                  </a:extLst>
                </a:gridCol>
              </a:tblGrid>
              <a:tr h="288427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Topological Feature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Colour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Symbols</a:t>
                      </a:r>
                    </a:p>
                    <a:p>
                      <a:pPr algn="ctr"/>
                      <a:r>
                        <a:rPr lang="en-US" dirty="0"/>
                        <a:t>(</a:t>
                      </a:r>
                      <a:r>
                        <a:rPr lang="en-GB" dirty="0"/>
                        <a:t>3D Model)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6047327"/>
                  </a:ext>
                </a:extLst>
              </a:tr>
              <a:tr h="288427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0070C0"/>
                          </a:solidFill>
                        </a:rPr>
                        <a:t>Negative Nulls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0070C0"/>
                          </a:solidFill>
                        </a:rPr>
                        <a:t>Blue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0070C0"/>
                          </a:solidFill>
                        </a:rPr>
                        <a:t>S</a:t>
                      </a:r>
                      <a:r>
                        <a:rPr lang="en-GB" dirty="0" err="1">
                          <a:solidFill>
                            <a:srgbClr val="0070C0"/>
                          </a:solidFill>
                        </a:rPr>
                        <a:t>phere</a:t>
                      </a:r>
                      <a:endParaRPr lang="en-GB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9818799"/>
                  </a:ext>
                </a:extLst>
              </a:tr>
              <a:tr h="288427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Positive Nulls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Red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Sphere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0752772"/>
                  </a:ext>
                </a:extLst>
              </a:tr>
              <a:tr h="288427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0070C0"/>
                          </a:solidFill>
                        </a:rPr>
                        <a:t>Negative Spines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0070C0"/>
                          </a:solidFill>
                        </a:rPr>
                        <a:t>Blue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0070C0"/>
                          </a:solidFill>
                        </a:rPr>
                        <a:t>L</a:t>
                      </a:r>
                      <a:r>
                        <a:rPr lang="en-GB" dirty="0" err="1">
                          <a:solidFill>
                            <a:srgbClr val="0070C0"/>
                          </a:solidFill>
                        </a:rPr>
                        <a:t>ine</a:t>
                      </a:r>
                      <a:endParaRPr lang="en-GB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0992359"/>
                  </a:ext>
                </a:extLst>
              </a:tr>
              <a:tr h="288427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Positive Spines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Red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L</a:t>
                      </a:r>
                      <a:r>
                        <a:rPr lang="en-GB" dirty="0" err="1">
                          <a:solidFill>
                            <a:srgbClr val="FF0000"/>
                          </a:solidFill>
                        </a:rPr>
                        <a:t>ine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2646459"/>
                  </a:ext>
                </a:extLst>
              </a:tr>
              <a:tr h="288427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FF00"/>
                          </a:solidFill>
                        </a:rPr>
                        <a:t>Separators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FF00"/>
                          </a:solidFill>
                        </a:rPr>
                        <a:t>Yellow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FFFF00"/>
                          </a:solidFill>
                        </a:rPr>
                        <a:t>L</a:t>
                      </a:r>
                      <a:r>
                        <a:rPr lang="en-GB" dirty="0" err="1">
                          <a:solidFill>
                            <a:srgbClr val="FFFF00"/>
                          </a:solidFill>
                        </a:rPr>
                        <a:t>ine</a:t>
                      </a:r>
                      <a:endParaRPr lang="en-GB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1097222"/>
                  </a:ext>
                </a:extLst>
              </a:tr>
              <a:tr h="288427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00B050"/>
                          </a:solidFill>
                        </a:rPr>
                        <a:t>HCS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00B050"/>
                          </a:solidFill>
                        </a:rPr>
                        <a:t>Green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00B050"/>
                          </a:solidFill>
                        </a:rPr>
                        <a:t>Line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579400"/>
                  </a:ext>
                </a:extLst>
              </a:tr>
              <a:tr h="288427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0070C0"/>
                          </a:solidFill>
                        </a:rPr>
                        <a:t>-</a:t>
                      </a:r>
                      <a:r>
                        <a:rPr lang="en-GB" dirty="0" err="1">
                          <a:solidFill>
                            <a:srgbClr val="0070C0"/>
                          </a:solidFill>
                        </a:rPr>
                        <a:t>ve</a:t>
                      </a:r>
                      <a:r>
                        <a:rPr lang="en-GB" dirty="0">
                          <a:solidFill>
                            <a:srgbClr val="0070C0"/>
                          </a:solidFill>
                        </a:rPr>
                        <a:t> </a:t>
                      </a:r>
                      <a:r>
                        <a:rPr lang="en-GB" dirty="0" err="1">
                          <a:solidFill>
                            <a:srgbClr val="0070C0"/>
                          </a:solidFill>
                        </a:rPr>
                        <a:t>fieldlines</a:t>
                      </a:r>
                      <a:endParaRPr lang="en-GB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0070C0"/>
                          </a:solidFill>
                        </a:rPr>
                        <a:t>Blue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0070C0"/>
                          </a:solidFill>
                        </a:rPr>
                        <a:t>Line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3056121"/>
                  </a:ext>
                </a:extLst>
              </a:tr>
              <a:tr h="288427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+</a:t>
                      </a:r>
                      <a:r>
                        <a:rPr lang="en-GB" dirty="0" err="1">
                          <a:solidFill>
                            <a:srgbClr val="FF0000"/>
                          </a:solidFill>
                        </a:rPr>
                        <a:t>ve</a:t>
                      </a:r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dirty="0" err="1">
                          <a:solidFill>
                            <a:srgbClr val="FF0000"/>
                          </a:solidFill>
                        </a:rPr>
                        <a:t>fieldlines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Red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Line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6044"/>
                  </a:ext>
                </a:extLst>
              </a:tr>
            </a:tbl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9EF26957-F2F4-4B67-AD67-5E0F8D5B64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6330" y="269461"/>
            <a:ext cx="4232564" cy="40050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A6DD143-C481-4C0E-A3B8-1FE6AD8B8E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4318" y="3903890"/>
            <a:ext cx="5405298" cy="2518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4670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2A134F-97CA-425E-9124-BF7F5FA78D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u="sng" dirty="0"/>
              <a:t>3D Magnetic Skeleton: Structure Types</a:t>
            </a:r>
          </a:p>
        </p:txBody>
      </p:sp>
      <p:pic>
        <p:nvPicPr>
          <p:cNvPr id="15" name="Content Placeholder 14">
            <a:extLst>
              <a:ext uri="{FF2B5EF4-FFF2-40B4-BE49-F238E27FC236}">
                <a16:creationId xmlns:a16="http://schemas.microsoft.com/office/drawing/2014/main" id="{4F18D407-F4C5-4B4F-98C6-C6438F98A8C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06" b="46025"/>
          <a:stretch/>
        </p:blipFill>
        <p:spPr>
          <a:xfrm>
            <a:off x="4559704" y="1434353"/>
            <a:ext cx="3289950" cy="2438400"/>
          </a:xfrm>
        </p:spPr>
      </p:pic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8996FFF6-EA4E-48F0-92A9-1C3FD0AE8F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01/08/2018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524B0A3-9AAA-4E56-964E-B8D0A89FAA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Teri Love       University of St Andrews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17F2881-2B5C-480A-ADED-485B7BF2E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A965E-3C11-4F28-82DC-E30D63FAC43C}" type="slidenum">
              <a:rPr lang="en-GB" smtClean="0"/>
              <a:t>5</a:t>
            </a:fld>
            <a:endParaRPr lang="en-GB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5250D158-3206-43E0-8FFF-806F3D7931E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35" b="41970"/>
          <a:stretch/>
        </p:blipFill>
        <p:spPr>
          <a:xfrm>
            <a:off x="4604414" y="4034121"/>
            <a:ext cx="3200529" cy="259976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4ECE3B5-EA1D-446C-84F6-BFB84C0ED2B0}"/>
              </a:ext>
            </a:extLst>
          </p:cNvPr>
          <p:cNvSpPr txBox="1"/>
          <p:nvPr/>
        </p:nvSpPr>
        <p:spPr>
          <a:xfrm>
            <a:off x="836612" y="1646238"/>
            <a:ext cx="3691716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u="sng" dirty="0"/>
              <a:t>Separatrix Domes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Made from 1 or more nulls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Can be found within or outside</a:t>
            </a:r>
            <a:br>
              <a:rPr lang="en-GB" sz="2000" dirty="0"/>
            </a:br>
            <a:r>
              <a:rPr lang="en-GB" sz="2000" dirty="0"/>
              <a:t>the HCS.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endParaRPr lang="en-GB" sz="2000" dirty="0"/>
          </a:p>
          <a:p>
            <a:r>
              <a:rPr lang="en-GB" sz="2000" b="1" u="sng" dirty="0"/>
              <a:t>Separatrix Caves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Doesn’t intersect photosphere</a:t>
            </a:r>
            <a:br>
              <a:rPr lang="en-GB" sz="2000" dirty="0"/>
            </a:br>
            <a:r>
              <a:rPr lang="en-GB" sz="2000" dirty="0"/>
              <a:t>at all points.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Bounded by spines lines of</a:t>
            </a:r>
            <a:br>
              <a:rPr lang="en-GB" sz="2000" dirty="0"/>
            </a:br>
            <a:r>
              <a:rPr lang="en-GB" sz="2000" dirty="0"/>
              <a:t>opposite polarity null.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Has one opening.</a:t>
            </a:r>
          </a:p>
        </p:txBody>
      </p:sp>
      <p:pic>
        <p:nvPicPr>
          <p:cNvPr id="12" name="Content Placeholder 14">
            <a:extLst>
              <a:ext uri="{FF2B5EF4-FFF2-40B4-BE49-F238E27FC236}">
                <a16:creationId xmlns:a16="http://schemas.microsoft.com/office/drawing/2014/main" id="{4F18D407-F4C5-4B4F-98C6-C6438F98A8C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125"/>
          <a:stretch/>
        </p:blipFill>
        <p:spPr>
          <a:xfrm>
            <a:off x="7914631" y="1851210"/>
            <a:ext cx="3919835" cy="2125532"/>
          </a:xfrm>
        </p:spPr>
      </p:pic>
      <p:pic>
        <p:nvPicPr>
          <p:cNvPr id="13" name="Content Placeholder 10">
            <a:extLst>
              <a:ext uri="{FF2B5EF4-FFF2-40B4-BE49-F238E27FC236}">
                <a16:creationId xmlns:a16="http://schemas.microsoft.com/office/drawing/2014/main" id="{5250D158-3206-43E0-8FFF-806F3D7931E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528" t="64781" r="1"/>
          <a:stretch/>
        </p:blipFill>
        <p:spPr>
          <a:xfrm>
            <a:off x="7914631" y="4428563"/>
            <a:ext cx="3919835" cy="1981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0890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40AC54-A69B-488D-BAFC-8FBC584C38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u="sng" dirty="0"/>
              <a:t>Flares Analysed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F4BFD5-4256-4EE3-8F1E-BE993EAB36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340512"/>
            <a:ext cx="5157787" cy="823912"/>
          </a:xfrm>
        </p:spPr>
        <p:txBody>
          <a:bodyPr>
            <a:normAutofit/>
          </a:bodyPr>
          <a:lstStyle/>
          <a:p>
            <a:r>
              <a:rPr lang="en-US" dirty="0"/>
              <a:t>Flare Ribbon Database: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FE33E44-0DDB-4A0C-9D6A-26F167EE27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164424"/>
            <a:ext cx="5157787" cy="3684588"/>
          </a:xfrm>
        </p:spPr>
        <p:txBody>
          <a:bodyPr>
            <a:normAutofit/>
          </a:bodyPr>
          <a:lstStyle/>
          <a:p>
            <a:r>
              <a:rPr lang="en-GB" sz="2400" dirty="0"/>
              <a:t>Flares that occurred from April 2010 to April 2016 as viewed by SDO.</a:t>
            </a:r>
          </a:p>
          <a:p>
            <a:r>
              <a:rPr lang="en-GB" sz="2400" dirty="0"/>
              <a:t>Flares within 45° of the central meridian.</a:t>
            </a:r>
          </a:p>
          <a:p>
            <a:r>
              <a:rPr lang="en-GB" sz="2400" dirty="0"/>
              <a:t>Excluded events with missing active region numbers in the HEC.</a:t>
            </a:r>
          </a:p>
          <a:p>
            <a:r>
              <a:rPr lang="en-GB" sz="2400" b="1" dirty="0"/>
              <a:t>3137 flares</a:t>
            </a:r>
          </a:p>
          <a:p>
            <a:r>
              <a:rPr lang="en-GB" sz="2400" dirty="0"/>
              <a:t>Start/end time, peak X-ray flux, heliographic </a:t>
            </a:r>
            <a:r>
              <a:rPr lang="en-GB" sz="2400" dirty="0" err="1"/>
              <a:t>lat</a:t>
            </a:r>
            <a:r>
              <a:rPr lang="en-GB" sz="2400" dirty="0"/>
              <a:t> &amp; </a:t>
            </a:r>
            <a:r>
              <a:rPr lang="en-GB" sz="2400" dirty="0" err="1"/>
              <a:t>lon</a:t>
            </a:r>
            <a:r>
              <a:rPr lang="en-GB" sz="2400" dirty="0"/>
              <a:t>, AR number.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44D5387-EFB2-4E36-8FD2-D1BB8283724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357873" y="4946439"/>
            <a:ext cx="2525713" cy="481111"/>
          </a:xfrm>
        </p:spPr>
        <p:txBody>
          <a:bodyPr>
            <a:normAutofit fontScale="32500" lnSpcReduction="20000"/>
          </a:bodyPr>
          <a:lstStyle/>
          <a:p>
            <a:endParaRPr lang="en-US" dirty="0"/>
          </a:p>
          <a:p>
            <a:r>
              <a:rPr lang="en-US" sz="4900" dirty="0"/>
              <a:t>M. </a:t>
            </a:r>
            <a:r>
              <a:rPr lang="en-US" sz="4900" dirty="0" err="1"/>
              <a:t>Kazachenko</a:t>
            </a:r>
            <a:r>
              <a:rPr lang="en-US" sz="4900" dirty="0"/>
              <a:t> et al. (2017)</a:t>
            </a:r>
            <a:endParaRPr lang="en-GB" sz="4900" dirty="0"/>
          </a:p>
          <a:p>
            <a:endParaRPr lang="en-GB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2B9E9F61-5647-4F16-9F03-E17E67E23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01/08/2018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D61300C-E02B-49FE-8C16-35371514B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Teri Love       University of St Andrews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82AC9E6-D2B5-45E0-9235-08214F131E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A965E-3C11-4F28-82DC-E30D63FAC43C}" type="slidenum">
              <a:rPr lang="en-GB" smtClean="0"/>
              <a:t>6</a:t>
            </a:fld>
            <a:endParaRPr lang="en-GB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7D9F8B68-9FE7-4E80-927A-050A86D24F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1495804"/>
              </p:ext>
            </p:extLst>
          </p:nvPr>
        </p:nvGraphicFramePr>
        <p:xfrm>
          <a:off x="6312025" y="2965168"/>
          <a:ext cx="4663437" cy="198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1518">
                  <a:extLst>
                    <a:ext uri="{9D8B030D-6E8A-4147-A177-3AD203B41FA5}">
                      <a16:colId xmlns:a16="http://schemas.microsoft.com/office/drawing/2014/main" val="2714447356"/>
                    </a:ext>
                  </a:extLst>
                </a:gridCol>
                <a:gridCol w="2088232">
                  <a:extLst>
                    <a:ext uri="{9D8B030D-6E8A-4147-A177-3AD203B41FA5}">
                      <a16:colId xmlns:a16="http://schemas.microsoft.com/office/drawing/2014/main" val="349369020"/>
                    </a:ext>
                  </a:extLst>
                </a:gridCol>
                <a:gridCol w="1763687">
                  <a:extLst>
                    <a:ext uri="{9D8B030D-6E8A-4147-A177-3AD203B41FA5}">
                      <a16:colId xmlns:a16="http://schemas.microsoft.com/office/drawing/2014/main" val="750336227"/>
                    </a:ext>
                  </a:extLst>
                </a:gridCol>
              </a:tblGrid>
              <a:tr h="25450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Class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Number of Flares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Percentage %</a:t>
                      </a:r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29541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C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2870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91.5</a:t>
                      </a:r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83470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M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250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8.0</a:t>
                      </a:r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74342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X</a:t>
                      </a:r>
                      <a:endParaRPr lang="en-GB" sz="2000" b="1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17</a:t>
                      </a:r>
                      <a:endParaRPr lang="en-GB" sz="2000" b="1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0.5</a:t>
                      </a:r>
                      <a:endParaRPr lang="en-GB" sz="2000" b="1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12950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Total</a:t>
                      </a:r>
                      <a:endParaRPr lang="en-GB" sz="20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3137</a:t>
                      </a:r>
                      <a:endParaRPr lang="en-GB" sz="20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100.0</a:t>
                      </a:r>
                      <a:endParaRPr lang="en-GB" sz="20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327279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7367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AC95FA-BA80-46EA-9539-8BB9A74EF1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/>
              <a:t>Method</a:t>
            </a:r>
            <a:endParaRPr lang="en-GB" b="1" u="sng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1FA0738-4190-41F7-80AC-FE72E14426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200" y="1651745"/>
            <a:ext cx="4987002" cy="4675212"/>
          </a:xfrm>
        </p:spPr>
        <p:txBody>
          <a:bodyPr>
            <a:normAutofit fontScale="92500"/>
          </a:bodyPr>
          <a:lstStyle/>
          <a:p>
            <a:pPr marL="514350" indent="-514350">
              <a:buFont typeface="+mj-lt"/>
              <a:buAutoNum type="arabicParenR"/>
            </a:pPr>
            <a:r>
              <a:rPr lang="en-US" dirty="0"/>
              <a:t>Created potential field using PFSS Model (synoptic maps)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/>
              <a:t>Created 3D magnetic skeleton.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/>
              <a:t>Created surface cut at 1.001 </a:t>
            </a:r>
            <a:r>
              <a:rPr lang="en-US" dirty="0" err="1"/>
              <a:t>R</a:t>
            </a:r>
            <a:r>
              <a:rPr lang="en-US" sz="1100" dirty="0" err="1"/>
              <a:t>ʘ</a:t>
            </a:r>
            <a:endParaRPr lang="en-US" dirty="0"/>
          </a:p>
          <a:p>
            <a:pPr marL="514350" indent="-514350">
              <a:buFont typeface="+mj-lt"/>
              <a:buAutoNum type="arabicParenR"/>
            </a:pPr>
            <a:r>
              <a:rPr lang="en-US" dirty="0"/>
              <a:t>AIA 1600Å (upper photosphere/transition region) and HMI Magnetograms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/>
              <a:t>Compared flare ribbon to topological features found.</a:t>
            </a:r>
          </a:p>
          <a:p>
            <a:pPr marL="45720" indent="0">
              <a:buNone/>
            </a:pPr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DCB5CEE3-C8EA-477E-967F-557F42864F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01/08/2018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6C26202-B6B0-4175-B85E-C558CA5A0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Teri Love       University of St Andrews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F758AF4-3DEA-43AB-9B87-733BE63F84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A965E-3C11-4F28-82DC-E30D63FAC43C}" type="slidenum">
              <a:rPr lang="en-GB" smtClean="0"/>
              <a:t>7</a:t>
            </a:fld>
            <a:endParaRPr lang="en-GB"/>
          </a:p>
        </p:txBody>
      </p:sp>
      <p:pic>
        <p:nvPicPr>
          <p:cNvPr id="10" name="Content Placeholder 8">
            <a:extLst>
              <a:ext uri="{FF2B5EF4-FFF2-40B4-BE49-F238E27FC236}">
                <a16:creationId xmlns:a16="http://schemas.microsoft.com/office/drawing/2014/main" id="{9717E26C-D7D4-4693-A883-11E03990276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5685" y="1347682"/>
            <a:ext cx="3143368" cy="131458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6D6A391-53B5-43AB-9CB0-FAE08403012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4623" y="1550738"/>
            <a:ext cx="2852826" cy="269948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9C49426-4925-4078-81A1-36CABC16FFC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2069" y="2915148"/>
            <a:ext cx="2954395" cy="137670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D31CAEA-6B2A-489F-B60A-20134EDEEB3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0926" y="4250224"/>
            <a:ext cx="2794234" cy="2150577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73BBF161-FF48-4456-8BA2-73571254A3A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7491" y="4250225"/>
            <a:ext cx="2867437" cy="215057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904496" y="1517284"/>
            <a:ext cx="3946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1)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121710" y="1767118"/>
            <a:ext cx="3946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2</a:t>
            </a:r>
            <a:r>
              <a:rPr lang="en-US" sz="2000" b="1">
                <a:solidFill>
                  <a:srgbClr val="FF0000"/>
                </a:solidFill>
              </a:rPr>
              <a:t>)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891237" y="3017923"/>
            <a:ext cx="3946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3</a:t>
            </a:r>
            <a:r>
              <a:rPr lang="en-US" sz="2000" b="1">
                <a:solidFill>
                  <a:srgbClr val="FF0000"/>
                </a:solidFill>
              </a:rPr>
              <a:t>)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776963" y="4568341"/>
            <a:ext cx="3946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4</a:t>
            </a:r>
            <a:r>
              <a:rPr lang="en-US" sz="2000" b="1">
                <a:solidFill>
                  <a:srgbClr val="FF0000"/>
                </a:solidFill>
              </a:rPr>
              <a:t>)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976212" y="4535425"/>
            <a:ext cx="3946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5</a:t>
            </a:r>
            <a:r>
              <a:rPr lang="en-US" sz="2000" b="1">
                <a:solidFill>
                  <a:srgbClr val="FF0000"/>
                </a:solidFill>
              </a:rPr>
              <a:t>)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1910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/>
              <a:t>Flares </a:t>
            </a:r>
            <a:r>
              <a:rPr lang="en-US" b="1" u="sng" dirty="0" err="1"/>
              <a:t>Analysed</a:t>
            </a:r>
            <a:endParaRPr lang="en-US" b="1" u="sng" dirty="0"/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35D2DC2E-FFC9-4813-8964-8EFD9181ED5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16" r="12716"/>
          <a:stretch>
            <a:fillRect/>
          </a:stretch>
        </p:blipFill>
        <p:spPr/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97200" y="1643064"/>
            <a:ext cx="3098800" cy="4529137"/>
          </a:xfrm>
        </p:spPr>
        <p:txBody>
          <a:bodyPr>
            <a:normAutofit/>
          </a:bodyPr>
          <a:lstStyle/>
          <a:p>
            <a:r>
              <a:rPr lang="en-US" sz="2000" dirty="0"/>
              <a:t>15</a:t>
            </a:r>
            <a:r>
              <a:rPr lang="en-US" sz="2000" baseline="30000" dirty="0"/>
              <a:t>th</a:t>
            </a:r>
            <a:r>
              <a:rPr lang="en-US" sz="2000" dirty="0"/>
              <a:t> February 2011</a:t>
            </a:r>
          </a:p>
          <a:p>
            <a:r>
              <a:rPr lang="en-US" sz="2000" dirty="0"/>
              <a:t>9</a:t>
            </a:r>
            <a:r>
              <a:rPr lang="en-US" sz="2000" baseline="30000" dirty="0"/>
              <a:t>th</a:t>
            </a:r>
            <a:r>
              <a:rPr lang="en-US" sz="2000" dirty="0"/>
              <a:t> March 2011</a:t>
            </a:r>
          </a:p>
          <a:p>
            <a:r>
              <a:rPr lang="en-US" sz="2000" dirty="0"/>
              <a:t>6</a:t>
            </a:r>
            <a:r>
              <a:rPr lang="en-US" sz="2000" baseline="30000" dirty="0"/>
              <a:t>th</a:t>
            </a:r>
            <a:r>
              <a:rPr lang="en-US" sz="2000" dirty="0"/>
              <a:t> &amp; 7</a:t>
            </a:r>
            <a:r>
              <a:rPr lang="en-US" sz="2000" baseline="30000" dirty="0"/>
              <a:t>th</a:t>
            </a:r>
            <a:r>
              <a:rPr lang="en-US" sz="2000" dirty="0"/>
              <a:t> September 2011</a:t>
            </a:r>
          </a:p>
          <a:p>
            <a:r>
              <a:rPr lang="en-US" sz="2000" dirty="0"/>
              <a:t>7</a:t>
            </a:r>
            <a:r>
              <a:rPr lang="en-US" sz="2000" baseline="30000" dirty="0"/>
              <a:t>th</a:t>
            </a:r>
            <a:r>
              <a:rPr lang="en-US" sz="2000" dirty="0"/>
              <a:t> March 2012</a:t>
            </a:r>
          </a:p>
          <a:p>
            <a:r>
              <a:rPr lang="en-US" sz="2000" dirty="0"/>
              <a:t>12</a:t>
            </a:r>
            <a:r>
              <a:rPr lang="en-US" sz="2000" baseline="30000" dirty="0"/>
              <a:t>th</a:t>
            </a:r>
            <a:r>
              <a:rPr lang="en-US" sz="2000" dirty="0"/>
              <a:t> July 2012</a:t>
            </a:r>
          </a:p>
          <a:p>
            <a:r>
              <a:rPr lang="en-US" sz="2000" dirty="0"/>
              <a:t>8</a:t>
            </a:r>
            <a:r>
              <a:rPr lang="en-US" sz="2000" baseline="30000" dirty="0"/>
              <a:t>th</a:t>
            </a:r>
            <a:r>
              <a:rPr lang="en-US" sz="2000" dirty="0"/>
              <a:t> &amp; 10</a:t>
            </a:r>
            <a:r>
              <a:rPr lang="en-US" sz="2000" baseline="30000" dirty="0"/>
              <a:t>th</a:t>
            </a:r>
            <a:r>
              <a:rPr lang="en-US" sz="2000" dirty="0"/>
              <a:t> November 2013</a:t>
            </a:r>
          </a:p>
          <a:p>
            <a:r>
              <a:rPr lang="en-US" sz="2000" dirty="0"/>
              <a:t>7</a:t>
            </a:r>
            <a:r>
              <a:rPr lang="en-US" sz="2000" baseline="30000" dirty="0"/>
              <a:t>th</a:t>
            </a:r>
            <a:r>
              <a:rPr lang="en-US" sz="2000" dirty="0"/>
              <a:t> January 2014</a:t>
            </a:r>
          </a:p>
          <a:p>
            <a:r>
              <a:rPr lang="en-US" sz="2000" dirty="0"/>
              <a:t>29</a:t>
            </a:r>
            <a:r>
              <a:rPr lang="en-US" sz="2000" baseline="30000" dirty="0"/>
              <a:t>th</a:t>
            </a:r>
            <a:r>
              <a:rPr lang="en-US" sz="2000" dirty="0"/>
              <a:t> March 2014</a:t>
            </a:r>
          </a:p>
          <a:p>
            <a:r>
              <a:rPr lang="en-US" sz="2000" dirty="0"/>
              <a:t>10</a:t>
            </a:r>
            <a:r>
              <a:rPr lang="en-US" sz="2000" baseline="30000" dirty="0"/>
              <a:t>th</a:t>
            </a:r>
            <a:r>
              <a:rPr lang="en-US" sz="2000" dirty="0"/>
              <a:t> September 2014</a:t>
            </a:r>
          </a:p>
          <a:p>
            <a:r>
              <a:rPr lang="en-US" sz="2000" dirty="0"/>
              <a:t>22</a:t>
            </a:r>
            <a:r>
              <a:rPr lang="en-US" sz="2000" baseline="30000" dirty="0"/>
              <a:t>nd</a:t>
            </a:r>
            <a:r>
              <a:rPr lang="en-US" sz="2000" dirty="0"/>
              <a:t> </a:t>
            </a:r>
            <a:r>
              <a:rPr lang="en-US" sz="2000" dirty="0">
                <a:sym typeface="Wingdings" panose="05000000000000000000" pitchFamily="2" charset="2"/>
              </a:rPr>
              <a:t> 26</a:t>
            </a:r>
            <a:r>
              <a:rPr lang="en-US" sz="2000" baseline="30000" dirty="0">
                <a:sym typeface="Wingdings" panose="05000000000000000000" pitchFamily="2" charset="2"/>
              </a:rPr>
              <a:t>th</a:t>
            </a:r>
            <a:r>
              <a:rPr lang="en-US" sz="2000" dirty="0">
                <a:sym typeface="Wingdings" panose="05000000000000000000" pitchFamily="2" charset="2"/>
              </a:rPr>
              <a:t> October 2014</a:t>
            </a:r>
          </a:p>
          <a:p>
            <a:r>
              <a:rPr lang="en-US" sz="2000" dirty="0">
                <a:sym typeface="Wingdings" panose="05000000000000000000" pitchFamily="2" charset="2"/>
              </a:rPr>
              <a:t>7</a:t>
            </a:r>
            <a:r>
              <a:rPr lang="en-US" sz="2000" baseline="30000" dirty="0">
                <a:sym typeface="Wingdings" panose="05000000000000000000" pitchFamily="2" charset="2"/>
              </a:rPr>
              <a:t>th</a:t>
            </a:r>
            <a:r>
              <a:rPr lang="en-US" sz="2000" dirty="0">
                <a:sym typeface="Wingdings" panose="05000000000000000000" pitchFamily="2" charset="2"/>
              </a:rPr>
              <a:t> November 2014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4F58512-07B1-4A62-ACAB-C790297E4C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Teri Love       University of St Andrews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6E9540-7821-4098-A2E2-6D18A2BF1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01/08/2018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090AACA-8410-4160-9559-2D6161056A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A965E-3C11-4F28-82DC-E30D63FAC43C}" type="slidenum">
              <a:rPr lang="en-GB" smtClean="0"/>
              <a:t>8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DB97E39-DFC9-4AA5-9896-9AF817CF0292}"/>
              </a:ext>
            </a:extLst>
          </p:cNvPr>
          <p:cNvSpPr txBox="1"/>
          <p:nvPr/>
        </p:nvSpPr>
        <p:spPr>
          <a:xfrm>
            <a:off x="6382864" y="1643063"/>
            <a:ext cx="4572002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/>
              <a:t>20</a:t>
            </a:r>
            <a:r>
              <a:rPr lang="en-GB" sz="2000" baseline="30000" dirty="0"/>
              <a:t>th</a:t>
            </a:r>
            <a:r>
              <a:rPr lang="en-GB" sz="2000" dirty="0"/>
              <a:t> December 2014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/>
              <a:t>11</a:t>
            </a:r>
            <a:r>
              <a:rPr lang="en-GB" sz="2000" baseline="30000" dirty="0"/>
              <a:t>th</a:t>
            </a:r>
            <a:r>
              <a:rPr lang="en-GB" sz="2000" dirty="0"/>
              <a:t> March 2015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/>
              <a:t>6</a:t>
            </a:r>
            <a:r>
              <a:rPr lang="en-GB" sz="2000" baseline="30000" dirty="0"/>
              <a:t>th</a:t>
            </a:r>
            <a:r>
              <a:rPr lang="en-GB" sz="2000" dirty="0"/>
              <a:t> September 2017</a:t>
            </a:r>
          </a:p>
          <a:p>
            <a:pPr>
              <a:spcBef>
                <a:spcPts val="1800"/>
              </a:spcBef>
            </a:pP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5D528A1B-48D1-42D5-962F-2E8CD28B0E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148562"/>
              </p:ext>
            </p:extLst>
          </p:nvPr>
        </p:nvGraphicFramePr>
        <p:xfrm>
          <a:off x="6421806" y="3232758"/>
          <a:ext cx="5268171" cy="24026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6057">
                  <a:extLst>
                    <a:ext uri="{9D8B030D-6E8A-4147-A177-3AD203B41FA5}">
                      <a16:colId xmlns:a16="http://schemas.microsoft.com/office/drawing/2014/main" val="2150360540"/>
                    </a:ext>
                  </a:extLst>
                </a:gridCol>
                <a:gridCol w="1756057">
                  <a:extLst>
                    <a:ext uri="{9D8B030D-6E8A-4147-A177-3AD203B41FA5}">
                      <a16:colId xmlns:a16="http://schemas.microsoft.com/office/drawing/2014/main" val="123810025"/>
                    </a:ext>
                  </a:extLst>
                </a:gridCol>
                <a:gridCol w="1756057">
                  <a:extLst>
                    <a:ext uri="{9D8B030D-6E8A-4147-A177-3AD203B41FA5}">
                      <a16:colId xmlns:a16="http://schemas.microsoft.com/office/drawing/2014/main" val="2742577678"/>
                    </a:ext>
                  </a:extLst>
                </a:gridCol>
              </a:tblGrid>
              <a:tr h="63999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Type of Separatrix Feature</a:t>
                      </a:r>
                    </a:p>
                  </a:txBody>
                  <a:tcPr marL="109226" marR="109226" marT="54613" marB="5461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No of Flares</a:t>
                      </a:r>
                    </a:p>
                  </a:txBody>
                  <a:tcPr marL="109226" marR="109226" marT="54613" marB="5461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Percentage</a:t>
                      </a:r>
                      <a:r>
                        <a:rPr lang="en-GB" sz="1600" baseline="0" dirty="0"/>
                        <a:t> </a:t>
                      </a:r>
                      <a:r>
                        <a:rPr lang="en-GB" sz="1600" dirty="0"/>
                        <a:t>(%)</a:t>
                      </a:r>
                    </a:p>
                  </a:txBody>
                  <a:tcPr marL="109226" marR="109226" marT="54613" marB="54613"/>
                </a:tc>
                <a:extLst>
                  <a:ext uri="{0D108BD9-81ED-4DB2-BD59-A6C34878D82A}">
                    <a16:rowId xmlns:a16="http://schemas.microsoft.com/office/drawing/2014/main" val="2503410382"/>
                  </a:ext>
                </a:extLst>
              </a:tr>
              <a:tr h="440663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/>
                        <a:t>Cave</a:t>
                      </a:r>
                    </a:p>
                  </a:txBody>
                  <a:tcPr marL="109226" marR="109226" marT="54613" marB="5461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/>
                        <a:t>4</a:t>
                      </a:r>
                    </a:p>
                  </a:txBody>
                  <a:tcPr marL="109226" marR="109226" marT="54613" marB="5461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/>
                        <a:t>28.57</a:t>
                      </a:r>
                    </a:p>
                  </a:txBody>
                  <a:tcPr marL="109226" marR="109226" marT="54613" marB="54613"/>
                </a:tc>
                <a:extLst>
                  <a:ext uri="{0D108BD9-81ED-4DB2-BD59-A6C34878D82A}">
                    <a16:rowId xmlns:a16="http://schemas.microsoft.com/office/drawing/2014/main" val="3011899923"/>
                  </a:ext>
                </a:extLst>
              </a:tr>
              <a:tr h="440663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Tunnel</a:t>
                      </a:r>
                    </a:p>
                  </a:txBody>
                  <a:tcPr marL="109226" marR="109226" marT="54613" marB="5461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0</a:t>
                      </a:r>
                    </a:p>
                  </a:txBody>
                  <a:tcPr marL="109226" marR="109226" marT="54613" marB="5461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0.00</a:t>
                      </a:r>
                    </a:p>
                  </a:txBody>
                  <a:tcPr marL="109226" marR="109226" marT="54613" marB="54613"/>
                </a:tc>
                <a:extLst>
                  <a:ext uri="{0D108BD9-81ED-4DB2-BD59-A6C34878D82A}">
                    <a16:rowId xmlns:a16="http://schemas.microsoft.com/office/drawing/2014/main" val="1040751461"/>
                  </a:ext>
                </a:extLst>
              </a:tr>
              <a:tr h="440663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/>
                        <a:t>Dome</a:t>
                      </a:r>
                    </a:p>
                  </a:txBody>
                  <a:tcPr marL="109226" marR="109226" marT="54613" marB="5461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/>
                        <a:t>9</a:t>
                      </a:r>
                    </a:p>
                  </a:txBody>
                  <a:tcPr marL="109226" marR="109226" marT="54613" marB="5461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/>
                        <a:t>64.29</a:t>
                      </a:r>
                    </a:p>
                  </a:txBody>
                  <a:tcPr marL="109226" marR="109226" marT="54613" marB="54613"/>
                </a:tc>
                <a:extLst>
                  <a:ext uri="{0D108BD9-81ED-4DB2-BD59-A6C34878D82A}">
                    <a16:rowId xmlns:a16="http://schemas.microsoft.com/office/drawing/2014/main" val="152120831"/>
                  </a:ext>
                </a:extLst>
              </a:tr>
              <a:tr h="440663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None</a:t>
                      </a:r>
                    </a:p>
                  </a:txBody>
                  <a:tcPr marL="109226" marR="109226" marT="54613" marB="5461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</a:t>
                      </a:r>
                    </a:p>
                  </a:txBody>
                  <a:tcPr marL="109226" marR="109226" marT="54613" marB="5461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7.14</a:t>
                      </a:r>
                    </a:p>
                  </a:txBody>
                  <a:tcPr marL="109226" marR="109226" marT="54613" marB="54613"/>
                </a:tc>
                <a:extLst>
                  <a:ext uri="{0D108BD9-81ED-4DB2-BD59-A6C34878D82A}">
                    <a16:rowId xmlns:a16="http://schemas.microsoft.com/office/drawing/2014/main" val="1213567561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B04399A7-6F44-451B-8045-BF0F0DE92F8A}"/>
              </a:ext>
            </a:extLst>
          </p:cNvPr>
          <p:cNvSpPr txBox="1"/>
          <p:nvPr/>
        </p:nvSpPr>
        <p:spPr>
          <a:xfrm>
            <a:off x="191345" y="2327866"/>
            <a:ext cx="102932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Image: NASA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4026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EDE7A59-76E3-4F73-AF40-AA0CCB950100}"/>
              </a:ext>
            </a:extLst>
          </p:cNvPr>
          <p:cNvSpPr txBox="1"/>
          <p:nvPr/>
        </p:nvSpPr>
        <p:spPr>
          <a:xfrm>
            <a:off x="5021821" y="4004732"/>
            <a:ext cx="6465287" cy="1324235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b="1" dirty="0">
                <a:latin typeface="+mj-lt"/>
                <a:ea typeface="+mj-ea"/>
                <a:cs typeface="+mj-cs"/>
              </a:rPr>
              <a:t>1: </a:t>
            </a:r>
            <a:r>
              <a:rPr lang="en-US" sz="4400" b="1" u="sng" dirty="0">
                <a:latin typeface="+mj-lt"/>
                <a:ea typeface="+mj-ea"/>
                <a:cs typeface="+mj-cs"/>
              </a:rPr>
              <a:t>X2.2 Flare 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b="1" dirty="0">
                <a:latin typeface="+mj-lt"/>
                <a:ea typeface="+mj-ea"/>
                <a:cs typeface="+mj-cs"/>
              </a:rPr>
              <a:t>     </a:t>
            </a:r>
            <a:r>
              <a:rPr lang="en-US" sz="4400" b="1" u="sng" dirty="0">
                <a:latin typeface="+mj-lt"/>
                <a:ea typeface="+mj-ea"/>
                <a:cs typeface="+mj-cs"/>
              </a:rPr>
              <a:t>15</a:t>
            </a:r>
            <a:r>
              <a:rPr lang="en-US" sz="4400" b="1" u="sng" baseline="30000" dirty="0">
                <a:latin typeface="+mj-lt"/>
                <a:ea typeface="+mj-ea"/>
                <a:cs typeface="+mj-cs"/>
              </a:rPr>
              <a:t>th </a:t>
            </a:r>
            <a:r>
              <a:rPr lang="en-US" sz="4400" b="1" u="sng" dirty="0">
                <a:latin typeface="+mj-lt"/>
                <a:ea typeface="+mj-ea"/>
                <a:cs typeface="+mj-cs"/>
              </a:rPr>
              <a:t>February 2011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BE2D1B8-0887-4D2B-8C42-999040132B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17634" y="321733"/>
            <a:ext cx="4129237" cy="6060017"/>
          </a:xfrm>
          <a:prstGeom prst="rect">
            <a:avLst/>
          </a:prstGeom>
          <a:solidFill>
            <a:srgbClr val="FFFFFF"/>
          </a:solidFill>
          <a:ln w="127000" cap="sq" cmpd="thinThick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4" name="Content Placeholder 11">
            <a:extLst>
              <a:ext uri="{FF2B5EF4-FFF2-40B4-BE49-F238E27FC236}">
                <a16:creationId xmlns:a16="http://schemas.microsoft.com/office/drawing/2014/main" id="{365337BB-A05A-4B04-8471-6751C50A6BE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6" r="-2" b="2194"/>
          <a:stretch/>
        </p:blipFill>
        <p:spPr>
          <a:xfrm>
            <a:off x="639366" y="678541"/>
            <a:ext cx="3483526" cy="2539701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FA085277-BAF7-40CC-A608-B030CA969F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4811469" y="321733"/>
            <a:ext cx="3375479" cy="3259667"/>
          </a:xfrm>
          <a:prstGeom prst="rect">
            <a:avLst/>
          </a:prstGeom>
          <a:solidFill>
            <a:srgbClr val="FFFFFF"/>
          </a:solidFill>
          <a:ln w="127000" cap="sq" cmpd="thinThick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E67F7FA-7E28-4021-8AEE-02B0A41D7EA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871"/>
          <a:stretch/>
        </p:blipFill>
        <p:spPr>
          <a:xfrm>
            <a:off x="5090338" y="764280"/>
            <a:ext cx="2804299" cy="2368222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64009F90-86BF-44AE-B0EB-D68140E0E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8508682" y="321733"/>
            <a:ext cx="3375478" cy="3259667"/>
          </a:xfrm>
          <a:prstGeom prst="rect">
            <a:avLst/>
          </a:prstGeom>
          <a:solidFill>
            <a:srgbClr val="FFFFFF"/>
          </a:solidFill>
          <a:ln w="127000" cap="sq" cmpd="thinThick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3A10ABA-6969-4932-ABB8-F6631F2FBBC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28" r="1" b="7313"/>
          <a:stretch/>
        </p:blipFill>
        <p:spPr>
          <a:xfrm>
            <a:off x="8830415" y="777956"/>
            <a:ext cx="2775335" cy="234087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AA17E19-E8D1-43C5-8BC6-F2FCBE24E0E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18" r="-1" b="6871"/>
          <a:stretch/>
        </p:blipFill>
        <p:spPr>
          <a:xfrm>
            <a:off x="639366" y="3545049"/>
            <a:ext cx="3483526" cy="2534354"/>
          </a:xfrm>
          <a:prstGeom prst="rect">
            <a:avLst/>
          </a:prstGeom>
        </p:spPr>
      </p:pic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14254369-4B26-4D6A-A4CD-BE3438297C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138287" y="5443086"/>
            <a:ext cx="6400800" cy="0"/>
          </a:xfrm>
          <a:prstGeom prst="line">
            <a:avLst/>
          </a:prstGeom>
          <a:ln w="2222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C83B8B-88FC-4358-808B-958A268AE82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7635" y="6517217"/>
            <a:ext cx="2743200" cy="30692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01/08/2018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B31440-B243-4B80-9F49-0C7109EF77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49579" y="6517217"/>
            <a:ext cx="4892842" cy="30692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kern="12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Teri Love       University of St Andrews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EC353B-A834-4675-B3AF-1EC10771B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57372" y="6517217"/>
            <a:ext cx="2743200" cy="30692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F25A965E-3C11-4F28-82DC-E30D63FAC43C}" type="slidenum">
              <a:rPr lang="en-US" smtClean="0"/>
              <a:pPr>
                <a:spcAft>
                  <a:spcPts val="600"/>
                </a:spcAft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5005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914</Words>
  <Application>Microsoft Office PowerPoint</Application>
  <PresentationFormat>Widescreen</PresentationFormat>
  <Paragraphs>256</Paragraphs>
  <Slides>13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Cambria Math</vt:lpstr>
      <vt:lpstr>Wingdings</vt:lpstr>
      <vt:lpstr>Office Theme</vt:lpstr>
      <vt:lpstr>Solar Flare Ribbon Analysis</vt:lpstr>
      <vt:lpstr>Global Magnetic Field Model: PFSS (A. van Ballegooijen, 1997) (B. Williams, 2018)</vt:lpstr>
      <vt:lpstr>3D Magnetic Skeleton</vt:lpstr>
      <vt:lpstr>3D Magnetic Skeleton</vt:lpstr>
      <vt:lpstr>3D Magnetic Skeleton: Structure Types</vt:lpstr>
      <vt:lpstr>Flares Analysed</vt:lpstr>
      <vt:lpstr>Method</vt:lpstr>
      <vt:lpstr>Flares Analysed</vt:lpstr>
      <vt:lpstr>PowerPoint Presentation</vt:lpstr>
      <vt:lpstr>PowerPoint Presentation</vt:lpstr>
      <vt:lpstr>PowerPoint Presentation</vt:lpstr>
      <vt:lpstr>Summary of ARs Analysed</vt:lpstr>
      <vt:lpstr>Summary of analysis so far…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Solar Flare Ribbon Analysis</dc:title>
  <dc:creator>Teri Love</dc:creator>
  <cp:lastModifiedBy>Teri Love</cp:lastModifiedBy>
  <cp:revision>15</cp:revision>
  <dcterms:created xsi:type="dcterms:W3CDTF">2018-07-31T09:06:28Z</dcterms:created>
  <dcterms:modified xsi:type="dcterms:W3CDTF">2018-07-31T17:52:42Z</dcterms:modified>
</cp:coreProperties>
</file>