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notesSlides/notesSlide23.xml" ContentType="application/vnd.openxmlformats-officedocument.presentationml.notesSlide+xml"/>
  <Override PartName="/ppt/slideMasters/slideMaster8.xml" ContentType="application/vnd.openxmlformats-officedocument.presentationml.slideMaster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Default Extension="jpeg" ContentType="image/jpeg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notesSlides/notesSlide22.xml" ContentType="application/vnd.openxmlformats-officedocument.presentationml.notesSlide+xml"/>
  <Default Extension="tiff" ContentType="image/tiff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96" r:id="rId2"/>
    <p:sldMasterId id="2147483708" r:id="rId3"/>
    <p:sldMasterId id="2147484176" r:id="rId4"/>
    <p:sldMasterId id="2147484188" r:id="rId5"/>
    <p:sldMasterId id="2147484248" r:id="rId6"/>
    <p:sldMasterId id="2147484297" r:id="rId7"/>
    <p:sldMasterId id="2147484333" r:id="rId8"/>
    <p:sldMasterId id="2147485705" r:id="rId9"/>
    <p:sldMasterId id="2147485717" r:id="rId10"/>
  </p:sldMasterIdLst>
  <p:notesMasterIdLst>
    <p:notesMasterId r:id="rId40"/>
  </p:notesMasterIdLst>
  <p:handoutMasterIdLst>
    <p:handoutMasterId r:id="rId41"/>
  </p:handoutMasterIdLst>
  <p:sldIdLst>
    <p:sldId id="381" r:id="rId11"/>
    <p:sldId id="423" r:id="rId12"/>
    <p:sldId id="387" r:id="rId13"/>
    <p:sldId id="447" r:id="rId14"/>
    <p:sldId id="425" r:id="rId15"/>
    <p:sldId id="426" r:id="rId16"/>
    <p:sldId id="427" r:id="rId17"/>
    <p:sldId id="467" r:id="rId18"/>
    <p:sldId id="422" r:id="rId19"/>
    <p:sldId id="448" r:id="rId20"/>
    <p:sldId id="472" r:id="rId21"/>
    <p:sldId id="498" r:id="rId22"/>
    <p:sldId id="470" r:id="rId23"/>
    <p:sldId id="471" r:id="rId24"/>
    <p:sldId id="487" r:id="rId25"/>
    <p:sldId id="488" r:id="rId26"/>
    <p:sldId id="403" r:id="rId27"/>
    <p:sldId id="490" r:id="rId28"/>
    <p:sldId id="489" r:id="rId29"/>
    <p:sldId id="491" r:id="rId30"/>
    <p:sldId id="492" r:id="rId31"/>
    <p:sldId id="493" r:id="rId32"/>
    <p:sldId id="475" r:id="rId33"/>
    <p:sldId id="464" r:id="rId34"/>
    <p:sldId id="476" r:id="rId35"/>
    <p:sldId id="408" r:id="rId36"/>
    <p:sldId id="494" r:id="rId37"/>
    <p:sldId id="495" r:id="rId38"/>
    <p:sldId id="497" r:id="rId39"/>
  </p:sldIdLst>
  <p:sldSz cx="9144000" cy="6858000" type="screen4x3"/>
  <p:notesSz cx="7010400" cy="93964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400" kern="1200">
        <a:solidFill>
          <a:schemeClr val="tx1"/>
        </a:solidFill>
        <a:latin typeface="Comic Sans M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400" kern="1200">
        <a:solidFill>
          <a:schemeClr val="tx1"/>
        </a:solidFill>
        <a:latin typeface="Comic Sans M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400" kern="1200">
        <a:solidFill>
          <a:schemeClr val="tx1"/>
        </a:solidFill>
        <a:latin typeface="Comic Sans M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400" kern="1200">
        <a:solidFill>
          <a:schemeClr val="tx1"/>
        </a:solidFill>
        <a:latin typeface="Comic Sans MS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CC00FF"/>
    <a:srgbClr val="CAD4FF"/>
    <a:srgbClr val="198E19"/>
    <a:srgbClr val="2E936C"/>
    <a:srgbClr val="378E5C"/>
    <a:srgbClr val="282793"/>
    <a:srgbClr val="429363"/>
    <a:srgbClr val="3F935D"/>
    <a:srgbClr val="4E93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3" autoAdjust="0"/>
    <p:restoredTop sz="94417" autoAdjust="0"/>
  </p:normalViewPr>
  <p:slideViewPr>
    <p:cSldViewPr>
      <p:cViewPr>
        <p:scale>
          <a:sx n="70" d="100"/>
          <a:sy n="70" d="100"/>
        </p:scale>
        <p:origin x="414" y="10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image" Target="../media/image6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3744" tIns="46872" rIns="93744" bIns="46872" numCol="1" anchor="t" anchorCtr="0" compatLnSpc="1">
            <a:prstTxWarp prst="textNoShape">
              <a:avLst/>
            </a:prstTxWarp>
          </a:bodyPr>
          <a:lstStyle>
            <a:lvl1pPr defTabSz="938213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3744" tIns="46872" rIns="93744" bIns="46872" numCol="1" anchor="t" anchorCtr="0" compatLnSpc="1">
            <a:prstTxWarp prst="textNoShape">
              <a:avLst/>
            </a:prstTxWarp>
          </a:bodyPr>
          <a:lstStyle>
            <a:lvl1pPr algn="r" defTabSz="938213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4925"/>
            <a:ext cx="303847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3744" tIns="46872" rIns="93744" bIns="46872" numCol="1" anchor="b" anchorCtr="0" compatLnSpc="1">
            <a:prstTxWarp prst="textNoShape">
              <a:avLst/>
            </a:prstTxWarp>
          </a:bodyPr>
          <a:lstStyle>
            <a:lvl1pPr defTabSz="938213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XXVth International Workshop on Nuclear Theory</a:t>
            </a:r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924925"/>
            <a:ext cx="303847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3744" tIns="46872" rIns="93744" bIns="46872" numCol="1" anchor="b" anchorCtr="0" compatLnSpc="1">
            <a:prstTxWarp prst="textNoShape">
              <a:avLst/>
            </a:prstTxWarp>
          </a:bodyPr>
          <a:lstStyle>
            <a:lvl1pPr algn="r" defTabSz="938213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697D89F-05CD-114D-BBF9-DF5D82AFDD4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360145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3744" tIns="46872" rIns="93744" bIns="46872" numCol="1" anchor="t" anchorCtr="0" compatLnSpc="1">
            <a:prstTxWarp prst="textNoShape">
              <a:avLst/>
            </a:prstTxWarp>
          </a:bodyPr>
          <a:lstStyle>
            <a:lvl1pPr defTabSz="938213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3744" tIns="46872" rIns="93744" bIns="46872" numCol="1" anchor="t" anchorCtr="0" compatLnSpc="1">
            <a:prstTxWarp prst="textNoShape">
              <a:avLst/>
            </a:prstTxWarp>
          </a:bodyPr>
          <a:lstStyle>
            <a:lvl1pPr algn="r" defTabSz="938213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5700" y="704850"/>
            <a:ext cx="4699000" cy="3524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64050"/>
            <a:ext cx="5607050" cy="422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3744" tIns="46872" rIns="93744" bIns="468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Cliquez pour modifier les styles du texte du masque</a:t>
            </a:r>
          </a:p>
          <a:p>
            <a:pPr lvl="1"/>
            <a:r>
              <a:rPr lang="en-US" noProof="0" smtClean="0"/>
              <a:t>Deuxième niveau</a:t>
            </a:r>
          </a:p>
          <a:p>
            <a:pPr lvl="2"/>
            <a:r>
              <a:rPr lang="en-US" noProof="0" smtClean="0"/>
              <a:t>Troisième niveau</a:t>
            </a:r>
          </a:p>
          <a:p>
            <a:pPr lvl="3"/>
            <a:r>
              <a:rPr lang="en-US" noProof="0" smtClean="0"/>
              <a:t>Quatrième niveau</a:t>
            </a:r>
          </a:p>
          <a:p>
            <a:pPr lvl="4"/>
            <a:r>
              <a:rPr lang="en-US" noProof="0" smtClean="0"/>
              <a:t>Cinquième niveau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4925"/>
            <a:ext cx="303847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3744" tIns="46872" rIns="93744" bIns="46872" numCol="1" anchor="b" anchorCtr="0" compatLnSpc="1">
            <a:prstTxWarp prst="textNoShape">
              <a:avLst/>
            </a:prstTxWarp>
          </a:bodyPr>
          <a:lstStyle>
            <a:lvl1pPr defTabSz="938213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XXVth International Workshop on Nuclear Theory</a:t>
            </a:r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924925"/>
            <a:ext cx="303847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3744" tIns="46872" rIns="93744" bIns="46872" numCol="1" anchor="b" anchorCtr="0" compatLnSpc="1">
            <a:prstTxWarp prst="textNoShape">
              <a:avLst/>
            </a:prstTxWarp>
          </a:bodyPr>
          <a:lstStyle>
            <a:lvl1pPr algn="r" defTabSz="938213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9776A68-5D17-EB48-86B8-F843EE20A9C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0395474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XXVth International Workshop on Nuclear Theory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4F6F76-D6BF-014E-9AA2-28760E0AE19D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134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CAFCCA0-5E0D-5C4A-BC50-8BA8EF0EAE59}" type="slidenum">
              <a:rPr lang="fr-FR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704850"/>
            <a:ext cx="4699000" cy="352425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2664" y="4463296"/>
            <a:ext cx="5605074" cy="4228386"/>
          </a:xfrm>
        </p:spPr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Eric Voutier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XXVth International Workshop on Nuclear Theory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16CE90-8F91-624C-9204-EC72C89BE530}" type="slidenum">
              <a:rPr lang="en-US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9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9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CAFCCA0-5E0D-5C4A-BC50-8BA8EF0EAE59}" type="slidenum">
              <a:rPr lang="fr-FR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704850"/>
            <a:ext cx="4699000" cy="352425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2664" y="4463296"/>
            <a:ext cx="5605074" cy="4228386"/>
          </a:xfrm>
        </p:spPr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CAFCCA0-5E0D-5C4A-BC50-8BA8EF0EAE59}" type="slidenum">
              <a:rPr lang="fr-FR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704850"/>
            <a:ext cx="4699000" cy="352425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2664" y="4463296"/>
            <a:ext cx="5605074" cy="4228386"/>
          </a:xfrm>
        </p:spPr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CAFCCA0-5E0D-5C4A-BC50-8BA8EF0EAE59}" type="slidenum">
              <a:rPr lang="fr-FR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704850"/>
            <a:ext cx="4699000" cy="352425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2664" y="4463296"/>
            <a:ext cx="5605074" cy="4228386"/>
          </a:xfrm>
        </p:spPr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Eric Voutier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XXVth International Workshop on Nuclear Theory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A03C0E8-F4C5-6548-B3F8-B3862D888709}" type="slidenum">
              <a:rPr lang="en-US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7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Eric Voutier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XXVth International Workshop on Nuclear Theory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A03C0E8-F4C5-6548-B3F8-B3862D888709}" type="slidenum">
              <a:rPr lang="en-US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7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E379092-CA1F-824E-92CD-9739FC1DB57D}" type="slidenum">
              <a:rPr lang="fr-FR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Eric Voutier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XXVth International Workshop on Nuclear Theory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A03C0E8-F4C5-6548-B3F8-B3862D888709}" type="slidenum">
              <a:rPr lang="en-US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7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Eric Voutier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XXVth International Workshop on Nuclear Theory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A03C0E8-F4C5-6548-B3F8-B3862D888709}" type="slidenum">
              <a:rPr lang="en-US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7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Eric Voutier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XXVth International Workshop on Nuclear Theory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6842333-3598-1B48-9D96-2C11FC9C4477}" type="slidenum">
              <a:rPr lang="en-US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34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Eric Voutier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XXVth International Workshop on Nuclear Theory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A03C0E8-F4C5-6548-B3F8-B3862D888709}" type="slidenum">
              <a:rPr lang="en-US">
                <a:solidFill>
                  <a:prstClr val="black"/>
                </a:solidFill>
              </a:rPr>
              <a:pPr>
                <a:defRPr/>
              </a:pPr>
              <a:t>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7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Eric Voutier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XXVth International Workshop on Nuclear Theory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A03C0E8-F4C5-6548-B3F8-B3862D888709}" type="slidenum">
              <a:rPr lang="en-US">
                <a:solidFill>
                  <a:prstClr val="black"/>
                </a:solidFill>
              </a:rPr>
              <a:pPr>
                <a:defRPr/>
              </a:pPr>
              <a:t>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7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Eric Voutier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XXVth International Workshop on Nuclear Theory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A03C0E8-F4C5-6548-B3F8-B3862D888709}" type="slidenum">
              <a:rPr lang="en-US">
                <a:solidFill>
                  <a:prstClr val="black"/>
                </a:solidFill>
              </a:rPr>
              <a:pPr>
                <a:defRPr/>
              </a:pPr>
              <a:t>22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7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38117EF-B6DB-DD43-90BF-70AED9DFECF9}" type="slidenum">
              <a:rPr lang="fr-FR">
                <a:solidFill>
                  <a:prstClr val="black"/>
                </a:solidFill>
              </a:rPr>
              <a:pPr>
                <a:defRPr/>
              </a:pPr>
              <a:t>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CAFCCA0-5E0D-5C4A-BC50-8BA8EF0EAE59}" type="slidenum">
              <a:rPr lang="fr-FR">
                <a:solidFill>
                  <a:prstClr val="black"/>
                </a:solidFill>
              </a:rPr>
              <a:pPr>
                <a:defRPr/>
              </a:pPr>
              <a:t>24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704850"/>
            <a:ext cx="4699000" cy="352425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2664" y="4463296"/>
            <a:ext cx="5605074" cy="4228386"/>
          </a:xfrm>
        </p:spPr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CAFCCA0-5E0D-5C4A-BC50-8BA8EF0EAE59}" type="slidenum">
              <a:rPr lang="fr-FR">
                <a:solidFill>
                  <a:prstClr val="black"/>
                </a:solidFill>
              </a:rPr>
              <a:pPr>
                <a:defRPr/>
              </a:pPr>
              <a:t>25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704850"/>
            <a:ext cx="4699000" cy="352425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2664" y="4463296"/>
            <a:ext cx="5605074" cy="4228386"/>
          </a:xfrm>
        </p:spPr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Eric Voutier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XXVth International Workshop on Nuclear Theory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E2F8AD-946D-6342-A72D-8D60212FBA4B}" type="slidenum">
              <a:rPr lang="en-US">
                <a:solidFill>
                  <a:prstClr val="black"/>
                </a:solidFill>
              </a:rPr>
              <a:pPr>
                <a:defRPr/>
              </a:pPr>
              <a:t>26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02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Eric Voutier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XXVth International Workshop on Nuclear Theory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E78030-6C2C-BB41-B4F1-A7585104B9F3}" type="slidenum">
              <a:rPr lang="en-US">
                <a:solidFill>
                  <a:prstClr val="black"/>
                </a:solidFill>
              </a:rPr>
              <a:pPr>
                <a:defRPr/>
              </a:pPr>
              <a:t>27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CAFCCA0-5E0D-5C4A-BC50-8BA8EF0EAE59}" type="slidenum">
              <a:rPr lang="fr-FR">
                <a:solidFill>
                  <a:prstClr val="black"/>
                </a:solidFill>
              </a:rPr>
              <a:pPr>
                <a:defRPr/>
              </a:pPr>
              <a:t>28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704850"/>
            <a:ext cx="4699000" cy="352425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2664" y="4463296"/>
            <a:ext cx="5605074" cy="4228386"/>
          </a:xfrm>
        </p:spPr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CAFCCA0-5E0D-5C4A-BC50-8BA8EF0EAE59}" type="slidenum">
              <a:rPr lang="fr-FR">
                <a:solidFill>
                  <a:prstClr val="black"/>
                </a:solidFill>
              </a:rPr>
              <a:pPr>
                <a:defRPr/>
              </a:pPr>
              <a:t>29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704850"/>
            <a:ext cx="4699000" cy="352425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2664" y="4463296"/>
            <a:ext cx="5605074" cy="4228386"/>
          </a:xfrm>
        </p:spPr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Eric Voutier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XXVth International Workshop on Nuclear Theory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FC7A51-8976-D34A-A934-E6DA594BB4F3}" type="slidenum">
              <a:rPr lang="en-US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6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6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Eric Voutier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XXVth International Workshop on Nuclear Theory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C32137-A1E3-7945-8FEB-2265F69E5892}" type="slidenum">
              <a:rPr lang="en-US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84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84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Eric Voutier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XXVth International Workshop on Nuclear Theory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4522D26-0081-524C-96B5-1E6D30F20C6D}" type="slidenum">
              <a:rPr lang="en-US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7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Eric Voutier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XXVth International Workshop on Nuclear Theory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A052453-013F-8B45-84E8-FFA594FE76F7}" type="slidenum">
              <a:rPr lang="en-US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7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Eric Voutier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XXVth International Workshop on Nuclear Theory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A03C0E8-F4C5-6548-B3F8-B3862D888709}" type="slidenum">
              <a:rPr lang="en-US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7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Eric Voutier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XXVth International Workshop on Nuclear Theory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A03C0E8-F4C5-6548-B3F8-B3862D888709}" type="slidenum">
              <a:rPr lang="en-US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7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38117EF-B6DB-DD43-90BF-70AED9DFECF9}" type="slidenum">
              <a:rPr lang="fr-FR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BFC2B-BE6D-6441-B6D2-49F7F7CD5E1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56353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2CCAB-3A71-184F-8226-05ECF3B5407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5467276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Eric Voutier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AEC43E-C7FC-5546-A650-91E2E56DD616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9983692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Eric Voutier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18F361-4769-EE4B-B451-EAC271BA0FC5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585961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Eric Voutier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B420A-B2A6-E44A-A0A8-29C0FCEBBFA4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763291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Eric Voutier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ECC8F7-4CDC-6B4A-A5B3-99B19FA0848C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874432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Eric Voutier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7FF7BF-D6D8-CB4E-8C01-F3124AAE4CA4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1477379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Eric Voutier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2666D-57E5-2847-AD33-95321643D032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528772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Eric Voutier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6D71A-7768-BA44-96B0-B5778E21CE4D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1420490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Eric Voutier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4FC60-E3D4-B045-96E8-B8170A2AC776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0663305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Eric Voutier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901FF-56BD-4549-9554-97DDFE5551DC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23302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Eric Voutier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04DD8-4657-3642-BB14-6AEAC02299B3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209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34740-D485-E54B-99FE-25AFC5F12B5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910494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Eric Voutier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27822-C6E9-474A-A429-6FC62BE6F381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08826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632BDF66-F7D0-CD4A-9415-10A4CB4848C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393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B8014F66-05F3-214B-A20A-9061A22BCCA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902859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F7CAAB5F-2752-1849-8A34-2C2B82CADEE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3688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ED25EC25-4102-6747-B6F3-8C8FB3D359C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480526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3B4BE0D5-0E51-F041-ACA6-504DB678C25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34149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CE360BAA-B41C-F04E-AD6B-4A910BA4154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744559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2B770875-0F9F-124E-81DA-34F210B1CDF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9092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F2DD00B0-1862-1841-A4E3-74F2D366167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45103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3D25B8-7357-EB4D-AFB1-F8FA3BED989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188477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D1836A48-7C92-A64B-B7F5-6B862140B1C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587733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9F07CDD3-D59D-A348-8E18-79FF36D9D2E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509852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69C403F7-3A26-2346-93B1-E3378BC091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3872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02089D5C-452B-E84D-8E6E-0BF09FA0DE3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425841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2CE5F3DB-52FC-6E43-8426-69D531E6859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58156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183AB4E1-AD34-824A-AC8D-F7B99E1CB61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961818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CB08E3B2-21D3-4E4C-AF5C-9C08F508816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011081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AA341FA3-8850-1E41-818A-EE7557DE102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85402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FC0CBF53-EF62-9D43-86A6-2182B5005CC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166763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4943CF48-AFB6-B74E-9878-FA4DC8D0CD7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78512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07089-1B6D-FA4A-ABE8-50256269C3E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7551035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9EAAB07A-ABF2-DE43-A954-96175A48D06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012791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BDF42F60-EBA0-A04A-9F5C-10651B71315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491332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12BB09C6-CBC6-C546-A42D-0D69A171447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924076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1EB8B849-D72B-2044-8E37-DB5A7E15C9F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711364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31AEFFC3-5262-8D44-81CA-40E626B10A3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287968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C8AB2B75-537B-3E4D-8287-4F6A238E26F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2435453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1C3769E1-F6A5-1940-8ADA-634A292A4F0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986947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6204EFDD-347E-F44E-A03D-47C0E22B950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959290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77ABFF40-2B4E-A945-AE2D-4869CFE2D06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9826974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0D78A952-11E6-424D-B488-E7294B3F47E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5240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FEC0C-0EFB-8145-A5B4-B70C832E89A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0975901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0E2DD8BF-D2A2-CE4B-8665-18A3870F05C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1112056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B761C2D9-66B4-084B-AF9A-0475516434B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6297631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A900D23D-2FBB-F040-9650-7A94EBEB624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736761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D4B4CD0C-FE5F-2C4F-BEF4-BEA76D3468E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581176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BAB53D93-4A9C-8E4F-A0DE-7EFF2B33BC6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864589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fld id="{1CFB7C91-9785-284A-9E3E-9C991447A51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6692109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fld id="{A00D9173-EDAA-D04B-B59B-B6CD10C8490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150879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fld id="{62EFDBA8-B8C6-3C49-AC28-E8474E2ABDC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70159799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fld id="{AAFE5525-9C7C-5D4F-9182-E287554C69D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3495301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fld id="{590106B4-60B7-5342-B5E5-020AA41A6D2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13903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155BB-E3CE-D647-A13B-E61D92E71FC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3276580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fld id="{FA2D35AD-367C-A940-8D1C-D781D5292AB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6362836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fld id="{9F8C7A4F-8FAC-CB45-AC48-080D35AD324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04240136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fld id="{F2197C16-A43B-814E-9DDA-7994AD29CE9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7044044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fld id="{5C1A9672-CF98-AB46-8D7A-8B873644396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43087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fld id="{D2E5651E-E4B7-1548-BA14-2ACED4BD20C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54852890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fld id="{86C71BC7-66FA-0942-BD8B-787B4812E2B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33215574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7F8BF-5878-AA44-B0CC-9DB7879E0F4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536855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284E7-94DC-9149-A83B-2029BF77659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366991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80FA8-E71C-FE44-A865-0FCAA8EA9BA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3224481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6CD84-A3F1-344F-B95A-F69CB47C579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34002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AFA53-7C37-C74A-AC98-FAE100B2C7D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403586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A2A56-FCE8-4847-A3E9-972FCF48FB7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8185651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7AC9D-7228-564E-9D55-09BC466CA5D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797748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4C0E9-86B6-3E49-A9A4-E44E55F8241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1158728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8975E-350B-AC48-8BAF-6FDD4087B0C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908197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CF09F7-B723-7D4F-896F-12CE168FC6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4123409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B1FBC-CAF6-444E-96D5-2FAE40B145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0667380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401A2-03CF-B14B-BE15-D5D7DB2EBDD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1017959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fld id="{BFAF9D42-925B-964C-8D80-5D167EEA541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52365176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fld id="{763B154F-CCBA-EE44-97D9-55107C2379A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5002533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fld id="{BD3F4820-0B8D-EC4D-9D97-D5233AE5B6E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235657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DD941-168C-4744-AC62-D507C54C6A0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871184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fld id="{4872C2EC-54BA-8A4D-A2D1-B88F1109E2B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81064225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fld id="{51C3DDE3-643B-7049-8D99-1B6870DD502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490729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fld id="{F094684F-E3A9-7645-AD5C-0C248C42D5B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02498545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fld id="{19CB11C1-AADA-BF4E-9B1B-D0F186268D2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97238541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fld id="{B06D0A5F-E9C1-2E4A-81E1-B3CFE725459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6749831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fld id="{18A97C24-CF89-564A-9006-E67EF52EF8E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14499491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fld id="{7E0E0B02-5972-8B4D-A050-33A699021D3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06809336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</a:defRPr>
            </a:lvl1pPr>
          </a:lstStyle>
          <a:p>
            <a:pPr>
              <a:defRPr/>
            </a:pPr>
            <a:fld id="{4309005E-E11F-0244-867C-E32D92A3434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65927874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fld id="{BB42F048-80C5-5941-BDB2-1F046B67914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47392205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fld id="{77DF7DAF-D864-3C4A-AEAF-9EC44ECF2DE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04223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EB330-B082-0C4B-87E2-5198750644A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4656702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fld id="{F75F4A3B-2D12-7A42-BD5B-C2DD8478DF9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0770010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fld id="{8A054E6C-2336-1745-A9DD-BC07ADC810B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01332932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fld id="{925A5E46-209D-A944-88E8-603A6B35D6E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88000897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fld id="{154EB4A8-6288-CD47-80E4-314726B88AF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79814148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fld id="{FE2FF1DB-0F9F-DD44-8AD3-333229919BD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1512775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fld id="{3778CF8E-F1D4-014C-894B-A1384420C42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3565940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fld id="{6DE81134-DE1C-744A-9399-B42BD8102EB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8231727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fld id="{F1AC92BE-DBD2-8449-86C6-946B664EBFB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84788892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charset="0"/>
              </a:defRPr>
            </a:lvl1pPr>
          </a:lstStyle>
          <a:p>
            <a:pPr>
              <a:defRPr/>
            </a:pPr>
            <a:fld id="{150126E4-A935-D240-9B2B-76E9A59BDC0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43676568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Eric Voutier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AEC43E-C7FC-5546-A650-91E2E56DD616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7601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01A0C8-6BBE-6B4E-930B-FA78D58396C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0570197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Eric Voutier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18F361-4769-EE4B-B451-EAC271BA0FC5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299083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Eric Voutier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B420A-B2A6-E44A-A0A8-29C0FCEBBFA4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333746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Eric Voutier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ECC8F7-4CDC-6B4A-A5B3-99B19FA0848C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831019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Eric Voutier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7FF7BF-D6D8-CB4E-8C01-F3124AAE4CA4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738908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Eric Voutier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2666D-57E5-2847-AD33-95321643D032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046659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Eric Voutier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6D71A-7768-BA44-96B0-B5778E21CE4D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776093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Eric Voutier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4FC60-E3D4-B045-96E8-B8170A2AC776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681782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Eric Voutier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901FF-56BD-4549-9554-97DDFE5551DC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462542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Eric Voutier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04DD8-4657-3642-BB14-6AEAC02299B3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246057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Eric Voutier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27822-C6E9-474A-A429-6FC62BE6F381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783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61B772A-F479-B14A-8B95-EFC2435D82C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39" r:id="rId1"/>
    <p:sldLayoutId id="2147485440" r:id="rId2"/>
    <p:sldLayoutId id="2147485441" r:id="rId3"/>
    <p:sldLayoutId id="2147485442" r:id="rId4"/>
    <p:sldLayoutId id="2147485443" r:id="rId5"/>
    <p:sldLayoutId id="2147485444" r:id="rId6"/>
    <p:sldLayoutId id="2147485445" r:id="rId7"/>
    <p:sldLayoutId id="2147485446" r:id="rId8"/>
    <p:sldLayoutId id="2147485447" r:id="rId9"/>
    <p:sldLayoutId id="2147485448" r:id="rId10"/>
    <p:sldLayoutId id="21474854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Eric Voutier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E04A056-F75C-254E-8293-21047A6754EF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18" r:id="rId1"/>
    <p:sldLayoutId id="2147485719" r:id="rId2"/>
    <p:sldLayoutId id="2147485720" r:id="rId3"/>
    <p:sldLayoutId id="2147485721" r:id="rId4"/>
    <p:sldLayoutId id="2147485722" r:id="rId5"/>
    <p:sldLayoutId id="2147485723" r:id="rId6"/>
    <p:sldLayoutId id="2147485724" r:id="rId7"/>
    <p:sldLayoutId id="2147485725" r:id="rId8"/>
    <p:sldLayoutId id="2147485726" r:id="rId9"/>
    <p:sldLayoutId id="2147485727" r:id="rId10"/>
    <p:sldLayoutId id="214748572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fld id="{7CA1C899-B44A-EE4C-996F-4B520C93BFF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49" r:id="rId1"/>
    <p:sldLayoutId id="2147485550" r:id="rId2"/>
    <p:sldLayoutId id="2147485551" r:id="rId3"/>
    <p:sldLayoutId id="2147485552" r:id="rId4"/>
    <p:sldLayoutId id="2147485553" r:id="rId5"/>
    <p:sldLayoutId id="2147485554" r:id="rId6"/>
    <p:sldLayoutId id="2147485555" r:id="rId7"/>
    <p:sldLayoutId id="2147485556" r:id="rId8"/>
    <p:sldLayoutId id="2147485557" r:id="rId9"/>
    <p:sldLayoutId id="2147485558" r:id="rId10"/>
    <p:sldLayoutId id="21474855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fld id="{AB0195BB-0467-AC44-827B-D48E4E2D26F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0" r:id="rId1"/>
    <p:sldLayoutId id="2147485561" r:id="rId2"/>
    <p:sldLayoutId id="2147485562" r:id="rId3"/>
    <p:sldLayoutId id="2147485563" r:id="rId4"/>
    <p:sldLayoutId id="2147485564" r:id="rId5"/>
    <p:sldLayoutId id="2147485565" r:id="rId6"/>
    <p:sldLayoutId id="2147485566" r:id="rId7"/>
    <p:sldLayoutId id="2147485567" r:id="rId8"/>
    <p:sldLayoutId id="2147485568" r:id="rId9"/>
    <p:sldLayoutId id="2147485569" r:id="rId10"/>
    <p:sldLayoutId id="21474855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fld id="{A58AAE23-EDF8-CF4B-9C6F-3D8506B6B6D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638" r:id="rId1"/>
    <p:sldLayoutId id="2147485639" r:id="rId2"/>
    <p:sldLayoutId id="2147485640" r:id="rId3"/>
    <p:sldLayoutId id="2147485641" r:id="rId4"/>
    <p:sldLayoutId id="2147485642" r:id="rId5"/>
    <p:sldLayoutId id="2147485643" r:id="rId6"/>
    <p:sldLayoutId id="2147485644" r:id="rId7"/>
    <p:sldLayoutId id="2147485645" r:id="rId8"/>
    <p:sldLayoutId id="2147485646" r:id="rId9"/>
    <p:sldLayoutId id="2147485647" r:id="rId10"/>
    <p:sldLayoutId id="214748564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BC52F36-9D78-9940-98C5-796787D283F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649" r:id="rId1"/>
    <p:sldLayoutId id="2147485650" r:id="rId2"/>
    <p:sldLayoutId id="2147485651" r:id="rId3"/>
    <p:sldLayoutId id="2147485652" r:id="rId4"/>
    <p:sldLayoutId id="2147485653" r:id="rId5"/>
    <p:sldLayoutId id="2147485654" r:id="rId6"/>
    <p:sldLayoutId id="2147485655" r:id="rId7"/>
    <p:sldLayoutId id="2147485656" r:id="rId8"/>
    <p:sldLayoutId id="2147485657" r:id="rId9"/>
    <p:sldLayoutId id="2147485658" r:id="rId10"/>
    <p:sldLayoutId id="2147485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r>
              <a:rPr lang="en-US"/>
              <a:t>Eric Voutier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fld id="{0A4E09B4-0A48-3747-BAC6-B0C3033B06D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94" r:id="rId1"/>
    <p:sldLayoutId id="2147485495" r:id="rId2"/>
    <p:sldLayoutId id="2147485496" r:id="rId3"/>
    <p:sldLayoutId id="2147485497" r:id="rId4"/>
    <p:sldLayoutId id="2147485498" r:id="rId5"/>
    <p:sldLayoutId id="2147485499" r:id="rId6"/>
    <p:sldLayoutId id="2147485500" r:id="rId7"/>
    <p:sldLayoutId id="2147485501" r:id="rId8"/>
    <p:sldLayoutId id="2147485502" r:id="rId9"/>
    <p:sldLayoutId id="2147485503" r:id="rId10"/>
    <p:sldLayoutId id="214748550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F6EC0CE-8791-F742-B5CF-E4AB68E3C90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672" r:id="rId1"/>
    <p:sldLayoutId id="2147485673" r:id="rId2"/>
    <p:sldLayoutId id="2147485674" r:id="rId3"/>
    <p:sldLayoutId id="2147485675" r:id="rId4"/>
    <p:sldLayoutId id="2147485676" r:id="rId5"/>
    <p:sldLayoutId id="2147485677" r:id="rId6"/>
    <p:sldLayoutId id="2147485678" r:id="rId7"/>
    <p:sldLayoutId id="2147485679" r:id="rId8"/>
    <p:sldLayoutId id="2147485680" r:id="rId9"/>
    <p:sldLayoutId id="2147485681" r:id="rId10"/>
    <p:sldLayoutId id="2147485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90D44B8-8ACE-C64F-9CAC-A2F252C589A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694" r:id="rId1"/>
    <p:sldLayoutId id="2147485695" r:id="rId2"/>
    <p:sldLayoutId id="2147485696" r:id="rId3"/>
    <p:sldLayoutId id="2147485697" r:id="rId4"/>
    <p:sldLayoutId id="2147485698" r:id="rId5"/>
    <p:sldLayoutId id="2147485699" r:id="rId6"/>
    <p:sldLayoutId id="2147485700" r:id="rId7"/>
    <p:sldLayoutId id="2147485701" r:id="rId8"/>
    <p:sldLayoutId id="2147485702" r:id="rId9"/>
    <p:sldLayoutId id="2147485703" r:id="rId10"/>
    <p:sldLayoutId id="214748570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Eric Voutier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E04A056-F75C-254E-8293-21047A6754EF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7285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06" r:id="rId1"/>
    <p:sldLayoutId id="2147485707" r:id="rId2"/>
    <p:sldLayoutId id="2147485708" r:id="rId3"/>
    <p:sldLayoutId id="2147485709" r:id="rId4"/>
    <p:sldLayoutId id="2147485710" r:id="rId5"/>
    <p:sldLayoutId id="2147485711" r:id="rId6"/>
    <p:sldLayoutId id="2147485712" r:id="rId7"/>
    <p:sldLayoutId id="2147485713" r:id="rId8"/>
    <p:sldLayoutId id="2147485714" r:id="rId9"/>
    <p:sldLayoutId id="2147485715" r:id="rId10"/>
    <p:sldLayoutId id="214748571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8.xml"/><Relationship Id="rId5" Type="http://schemas.openxmlformats.org/officeDocument/2006/relationships/image" Target="../media/image32.jpe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tiff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37.jpeg"/><Relationship Id="rId2" Type="http://schemas.openxmlformats.org/officeDocument/2006/relationships/slideLayout" Target="../slideLayouts/slideLayout68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6.jpeg"/><Relationship Id="rId5" Type="http://schemas.openxmlformats.org/officeDocument/2006/relationships/oleObject" Target="../embeddings/oleObject16.bin"/><Relationship Id="rId4" Type="http://schemas.openxmlformats.org/officeDocument/2006/relationships/image" Target="../media/image35.jpeg"/><Relationship Id="rId9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4.png"/><Relationship Id="rId5" Type="http://schemas.openxmlformats.org/officeDocument/2006/relationships/image" Target="../media/image41.tiff"/><Relationship Id="rId4" Type="http://schemas.openxmlformats.org/officeDocument/2006/relationships/image" Target="../media/image40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3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0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.png"/><Relationship Id="rId7" Type="http://schemas.openxmlformats.org/officeDocument/2006/relationships/image" Target="../media/image5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51.jpeg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54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7" Type="http://schemas.openxmlformats.org/officeDocument/2006/relationships/image" Target="../media/image5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8.xml"/><Relationship Id="rId4" Type="http://schemas.openxmlformats.org/officeDocument/2006/relationships/hyperlink" Target="http://wiki.jlab.org/pwg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5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60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notesSlide" Target="../notesSlides/notesSlide28.xml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10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64.gif"/><Relationship Id="rId5" Type="http://schemas.openxmlformats.org/officeDocument/2006/relationships/image" Target="../media/image63.gif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1.xml"/><Relationship Id="rId5" Type="http://schemas.openxmlformats.org/officeDocument/2006/relationships/image" Target="../media/image66.tiff"/><Relationship Id="rId4" Type="http://schemas.openxmlformats.org/officeDocument/2006/relationships/image" Target="../media/image65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14.gi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8.bin"/><Relationship Id="rId2" Type="http://schemas.openxmlformats.org/officeDocument/2006/relationships/slideLayout" Target="../slideLayouts/slideLayout9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png"/><Relationship Id="rId5" Type="http://schemas.openxmlformats.org/officeDocument/2006/relationships/oleObject" Target="../embeddings/oleObject9.bin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0.tiff"/><Relationship Id="rId5" Type="http://schemas.openxmlformats.org/officeDocument/2006/relationships/image" Target="../media/image19.tiff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21.emf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4.emf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image" Target="../media/image4.png"/><Relationship Id="rId9" Type="http://schemas.openxmlformats.org/officeDocument/2006/relationships/oleObject" Target="../embeddings/oleObject15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04" name="AutoShape 84"/>
          <p:cNvSpPr>
            <a:spLocks noChangeArrowheads="1"/>
          </p:cNvSpPr>
          <p:nvPr/>
        </p:nvSpPr>
        <p:spPr bwMode="auto">
          <a:xfrm>
            <a:off x="148537" y="262626"/>
            <a:ext cx="8853487" cy="6334125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 dirty="0">
              <a:latin typeface="Arial" charset="0"/>
              <a:cs typeface="+mn-cs"/>
            </a:endParaRPr>
          </a:p>
        </p:txBody>
      </p:sp>
      <p:pic>
        <p:nvPicPr>
          <p:cNvPr id="2" name="Image 1" descr="LP15122-Pictur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2583" y="3338744"/>
            <a:ext cx="3034200" cy="3034200"/>
          </a:xfrm>
          <a:prstGeom prst="rect">
            <a:avLst/>
          </a:prstGeom>
        </p:spPr>
      </p:pic>
      <p:sp>
        <p:nvSpPr>
          <p:cNvPr id="133125" name="Text Box 5"/>
          <p:cNvSpPr txBox="1">
            <a:spLocks noChangeArrowheads="1"/>
          </p:cNvSpPr>
          <p:nvPr/>
        </p:nvSpPr>
        <p:spPr bwMode="auto">
          <a:xfrm>
            <a:off x="2051720" y="806450"/>
            <a:ext cx="5328592" cy="1585049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3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cs typeface="+mn-cs"/>
              </a:rPr>
              <a:t>Positron</a:t>
            </a:r>
            <a:r>
              <a:rPr lang="en-US" sz="23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cs typeface="+mn-cs"/>
              </a:rPr>
              <a:t> Opportunities</a:t>
            </a:r>
            <a:r>
              <a:rPr lang="en-US" sz="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cs typeface="+mn-cs"/>
              </a:rPr>
              <a:t> </a:t>
            </a:r>
            <a:r>
              <a:rPr lang="en-US" sz="23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cs typeface="+mn-cs"/>
              </a:rPr>
              <a:t>at </a:t>
            </a:r>
            <a:r>
              <a:rPr lang="en-US" sz="2300" b="1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cs typeface="+mn-cs"/>
              </a:rPr>
              <a:t>Jlab</a:t>
            </a:r>
            <a:endParaRPr lang="en-US" sz="800" b="1" dirty="0" smtClean="0">
              <a:solidFill>
                <a:srgbClr val="0000CC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Lucida Calligraphy" charset="0"/>
              <a:cs typeface="+mn-cs"/>
            </a:endParaRPr>
          </a:p>
          <a:p>
            <a:pPr algn="ctr">
              <a:defRPr/>
            </a:pPr>
            <a:endParaRPr lang="en-US" sz="800" b="1" dirty="0" smtClean="0">
              <a:solidFill>
                <a:srgbClr val="0000CC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Lucida Calligraphy" charset="0"/>
              <a:cs typeface="+mn-cs"/>
            </a:endParaRPr>
          </a:p>
          <a:p>
            <a:pPr algn="ctr">
              <a:defRPr/>
            </a:pPr>
            <a:r>
              <a:rPr lang="en-US" sz="23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cs typeface="+mn-cs"/>
              </a:rPr>
              <a:t>and a Future </a:t>
            </a:r>
            <a:r>
              <a:rPr lang="en-US" sz="23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cs typeface="+mn-cs"/>
              </a:rPr>
              <a:t>EIC</a:t>
            </a:r>
            <a:endParaRPr lang="en-US" sz="2300" b="1" dirty="0">
              <a:solidFill>
                <a:srgbClr val="0000CC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Lucida Calligraphy" charset="0"/>
              <a:cs typeface="+mn-cs"/>
            </a:endParaRPr>
          </a:p>
          <a:p>
            <a:pPr algn="ctr">
              <a:defRPr/>
            </a:pPr>
            <a:endParaRPr lang="en-US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Lucida Calligraphy" charset="0"/>
              <a:cs typeface="+mn-cs"/>
            </a:endParaRPr>
          </a:p>
          <a:p>
            <a:pPr algn="ctr">
              <a:defRPr/>
            </a:pPr>
            <a:r>
              <a:rPr lang="en-US" sz="19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Calligraphy" charset="0"/>
                <a:cs typeface="+mn-cs"/>
              </a:rPr>
              <a:t>e</a:t>
            </a:r>
            <a:r>
              <a:rPr lang="en-US" sz="19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Calligraphy" charset="0"/>
                <a:cs typeface="+mn-cs"/>
              </a:rPr>
              <a:t>+</a:t>
            </a:r>
            <a:r>
              <a:rPr lang="en-US" sz="19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Calligraphy" charset="0"/>
                <a:cs typeface="+mn-cs"/>
              </a:rPr>
              <a:t> @ </a:t>
            </a:r>
            <a:r>
              <a:rPr lang="en-US" sz="19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Calligraphy" charset="0"/>
                <a:cs typeface="+mn-cs"/>
              </a:rPr>
              <a:t>Jlab</a:t>
            </a:r>
            <a:r>
              <a:rPr lang="en-US" sz="1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Calligraphy" charset="0"/>
                <a:cs typeface="+mn-cs"/>
              </a:rPr>
              <a:t>, EIC…</a:t>
            </a:r>
            <a:endParaRPr lang="en-US" sz="19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Lucida Calligraphy" charset="0"/>
              <a:cs typeface="+mn-cs"/>
            </a:endParaRPr>
          </a:p>
        </p:txBody>
      </p:sp>
      <p:sp>
        <p:nvSpPr>
          <p:cNvPr id="133126" name="Text Box 6"/>
          <p:cNvSpPr txBox="1">
            <a:spLocks noChangeArrowheads="1"/>
          </p:cNvSpPr>
          <p:nvPr/>
        </p:nvSpPr>
        <p:spPr bwMode="auto">
          <a:xfrm>
            <a:off x="4716016" y="4367355"/>
            <a:ext cx="3046784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71475" indent="-3714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828675" indent="-3714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85875" indent="-3714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43075" indent="-3714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200275" indent="-3714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57475" indent="-371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114675" indent="-371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71875" indent="-371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29075" indent="-371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Tx/>
              <a:buAutoNum type="romanLcParenBoth"/>
              <a:defRPr/>
            </a:pPr>
            <a:r>
              <a:rPr lang="en-US" sz="1600" dirty="0" smtClean="0">
                <a:latin typeface="Comic Sans MS" charset="0"/>
                <a:cs typeface="+mn-cs"/>
              </a:rPr>
              <a:t>  Physics opportunities</a:t>
            </a:r>
          </a:p>
          <a:p>
            <a:pPr>
              <a:buFontTx/>
              <a:buAutoNum type="romanLcParenBoth"/>
              <a:defRPr/>
            </a:pPr>
            <a:r>
              <a:rPr lang="en-US" sz="1600" dirty="0" smtClean="0">
                <a:latin typeface="Comic Sans MS" charset="0"/>
                <a:cs typeface="+mn-cs"/>
              </a:rPr>
              <a:t>  Positron production</a:t>
            </a:r>
          </a:p>
          <a:p>
            <a:pPr>
              <a:buFontTx/>
              <a:buAutoNum type="romanLcParenBoth"/>
              <a:defRPr/>
            </a:pPr>
            <a:r>
              <a:rPr lang="en-US" sz="1600" dirty="0" smtClean="0">
                <a:latin typeface="Comic Sans MS" charset="0"/>
                <a:cs typeface="+mn-cs"/>
              </a:rPr>
              <a:t>  Technical opportunities</a:t>
            </a:r>
          </a:p>
          <a:p>
            <a:pPr>
              <a:buFontTx/>
              <a:buAutoNum type="romanLcParenBoth"/>
              <a:defRPr/>
            </a:pPr>
            <a:r>
              <a:rPr lang="en-US" sz="1600" dirty="0" smtClean="0">
                <a:latin typeface="Comic Sans MS" charset="0"/>
                <a:cs typeface="+mn-cs"/>
              </a:rPr>
              <a:t>  Positron Working Group</a:t>
            </a:r>
          </a:p>
          <a:p>
            <a:pPr>
              <a:buFontTx/>
              <a:buAutoNum type="romanLcParenBoth"/>
              <a:defRPr/>
            </a:pPr>
            <a:r>
              <a:rPr lang="en-US" sz="1600" dirty="0" smtClean="0">
                <a:latin typeface="Comic Sans MS" charset="0"/>
                <a:cs typeface="+mn-cs"/>
              </a:rPr>
              <a:t>  Summary</a:t>
            </a:r>
          </a:p>
        </p:txBody>
      </p:sp>
      <p:grpSp>
        <p:nvGrpSpPr>
          <p:cNvPr id="300036" name="Group 107"/>
          <p:cNvGrpSpPr>
            <a:grpSpLocks/>
          </p:cNvGrpSpPr>
          <p:nvPr/>
        </p:nvGrpSpPr>
        <p:grpSpPr bwMode="auto">
          <a:xfrm>
            <a:off x="2519363" y="2708920"/>
            <a:ext cx="4105275" cy="877888"/>
            <a:chOff x="1590" y="1745"/>
            <a:chExt cx="2586" cy="553"/>
          </a:xfrm>
        </p:grpSpPr>
        <p:sp>
          <p:nvSpPr>
            <p:cNvPr id="133128" name="Text Box 8"/>
            <p:cNvSpPr txBox="1">
              <a:spLocks noChangeArrowheads="1"/>
            </p:cNvSpPr>
            <p:nvPr/>
          </p:nvSpPr>
          <p:spPr bwMode="auto">
            <a:xfrm>
              <a:off x="2067" y="1968"/>
              <a:ext cx="1640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i="1" dirty="0" err="1">
                  <a:solidFill>
                    <a:srgbClr val="FF0000"/>
                  </a:solidFill>
                  <a:latin typeface="Arial" charset="0"/>
                  <a:cs typeface="+mn-cs"/>
                </a:rPr>
                <a:t>Institut</a:t>
              </a:r>
              <a:r>
                <a:rPr lang="en-US" i="1" dirty="0">
                  <a:solidFill>
                    <a:srgbClr val="FF0000"/>
                  </a:solidFill>
                  <a:latin typeface="Arial" charset="0"/>
                  <a:cs typeface="+mn-cs"/>
                </a:rPr>
                <a:t> de Physique </a:t>
              </a:r>
              <a:r>
                <a:rPr lang="en-US" i="1" dirty="0" err="1">
                  <a:solidFill>
                    <a:srgbClr val="FF0000"/>
                  </a:solidFill>
                  <a:latin typeface="Arial" charset="0"/>
                  <a:cs typeface="+mn-cs"/>
                </a:rPr>
                <a:t>Nucléaire</a:t>
              </a:r>
              <a:endParaRPr lang="en-US" i="1" dirty="0">
                <a:solidFill>
                  <a:srgbClr val="FF0000"/>
                </a:solidFill>
                <a:latin typeface="Arial" charset="0"/>
                <a:cs typeface="+mn-cs"/>
              </a:endParaRPr>
            </a:p>
            <a:p>
              <a:pPr algn="ctr">
                <a:defRPr/>
              </a:pPr>
              <a:r>
                <a:rPr lang="en-US" i="1" dirty="0" err="1">
                  <a:solidFill>
                    <a:srgbClr val="FF0000"/>
                  </a:solidFill>
                  <a:latin typeface="Arial" charset="0"/>
                  <a:cs typeface="+mn-cs"/>
                </a:rPr>
                <a:t>Orsay</a:t>
              </a:r>
              <a:r>
                <a:rPr lang="en-US" i="1" dirty="0">
                  <a:solidFill>
                    <a:srgbClr val="FF0000"/>
                  </a:solidFill>
                  <a:latin typeface="Arial" charset="0"/>
                  <a:cs typeface="+mn-cs"/>
                </a:rPr>
                <a:t>, France</a:t>
              </a:r>
            </a:p>
          </p:txBody>
        </p:sp>
        <p:sp>
          <p:nvSpPr>
            <p:cNvPr id="133127" name="Text Box 7"/>
            <p:cNvSpPr txBox="1">
              <a:spLocks noChangeArrowheads="1"/>
            </p:cNvSpPr>
            <p:nvPr/>
          </p:nvSpPr>
          <p:spPr bwMode="auto">
            <a:xfrm>
              <a:off x="1590" y="1745"/>
              <a:ext cx="258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800" b="1" dirty="0">
                  <a:solidFill>
                    <a:schemeClr val="tx2"/>
                  </a:solidFill>
                  <a:latin typeface="Microsoft Sans Serif" charset="0"/>
                  <a:ea typeface="SimSun" charset="0"/>
                  <a:cs typeface="Microsoft Sans Serif" charset="0"/>
                </a:rPr>
                <a:t>Eric Voutier</a:t>
              </a:r>
              <a:r>
                <a:rPr lang="en-US" sz="1800" b="1" dirty="0">
                  <a:latin typeface="Microsoft Sans Serif" charset="0"/>
                  <a:ea typeface="SimSun" charset="0"/>
                  <a:cs typeface="Microsoft Sans Serif" charset="0"/>
                </a:rPr>
                <a:t> </a:t>
              </a:r>
            </a:p>
          </p:txBody>
        </p:sp>
      </p:grpSp>
      <p:sp>
        <p:nvSpPr>
          <p:cNvPr id="31" name="Text Box 4"/>
          <p:cNvSpPr txBox="1">
            <a:spLocks noChangeArrowheads="1"/>
          </p:cNvSpPr>
          <p:nvPr/>
        </p:nvSpPr>
        <p:spPr bwMode="auto">
          <a:xfrm>
            <a:off x="5975893" y="6537325"/>
            <a:ext cx="247522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i="1" dirty="0" smtClean="0">
                <a:solidFill>
                  <a:srgbClr val="CC00FF"/>
                </a:solidFill>
                <a:latin typeface="Footlight MT Light" charset="0"/>
                <a:cs typeface="+mn-cs"/>
              </a:rPr>
              <a:t>Loch Lomond, October 13-14, 2016</a:t>
            </a:r>
            <a:endParaRPr lang="en-US" sz="1600" dirty="0">
              <a:latin typeface="Footlight MT Light" charset="0"/>
              <a:cs typeface="+mn-cs"/>
            </a:endParaRP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723985" y="6542088"/>
            <a:ext cx="5211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i="1" dirty="0" smtClean="0">
                <a:solidFill>
                  <a:srgbClr val="CC00FF"/>
                </a:solidFill>
                <a:latin typeface="Footlight MT Light" charset="0"/>
                <a:cs typeface="+mn-cs"/>
              </a:rPr>
              <a:t>Workshop on Physics &amp; Engineering Opportunities at the Electron-</a:t>
            </a:r>
            <a:r>
              <a:rPr lang="en-US" sz="1200" i="1" dirty="0" err="1" smtClean="0">
                <a:solidFill>
                  <a:srgbClr val="CC00FF"/>
                </a:solidFill>
                <a:latin typeface="Footlight MT Light" charset="0"/>
                <a:cs typeface="+mn-cs"/>
              </a:rPr>
              <a:t>Iuon</a:t>
            </a:r>
            <a:r>
              <a:rPr lang="en-US" sz="1200" i="1" dirty="0" smtClean="0">
                <a:solidFill>
                  <a:srgbClr val="CC00FF"/>
                </a:solidFill>
                <a:latin typeface="Footlight MT Light" charset="0"/>
                <a:cs typeface="+mn-cs"/>
              </a:rPr>
              <a:t> Collider</a:t>
            </a:r>
            <a:endParaRPr lang="en-US" sz="1600" dirty="0">
              <a:latin typeface="Footlight MT Light" charset="0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6" name="Line 2"/>
          <p:cNvSpPr>
            <a:spLocks noChangeShapeType="1"/>
          </p:cNvSpPr>
          <p:nvPr/>
        </p:nvSpPr>
        <p:spPr bwMode="auto">
          <a:xfrm>
            <a:off x="146050" y="741363"/>
            <a:ext cx="8856663" cy="0"/>
          </a:xfrm>
          <a:prstGeom prst="line">
            <a:avLst/>
          </a:prstGeom>
          <a:noFill/>
          <a:ln w="50800" cmpd="dbl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9652" name="Text Box 20"/>
          <p:cNvSpPr txBox="1">
            <a:spLocks noChangeArrowheads="1"/>
          </p:cNvSpPr>
          <p:nvPr/>
        </p:nvSpPr>
        <p:spPr bwMode="auto">
          <a:xfrm>
            <a:off x="2376071" y="982663"/>
            <a:ext cx="4405373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Lucida Calligraphy" charset="0"/>
              </a:rPr>
              <a:t>Electron Polarization Transfer</a:t>
            </a:r>
            <a:endParaRPr lang="en-US" sz="2000" b="1" dirty="0">
              <a:solidFill>
                <a:srgbClr val="000000"/>
              </a:solidFill>
              <a:latin typeface="Lucida Calligraphy" charset="0"/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11875" y="2087050"/>
            <a:ext cx="913305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Clr>
                <a:srgbClr val="D60093"/>
              </a:buClr>
              <a:buFont typeface="Wingdings" charset="0"/>
              <a:buChar char="Ø"/>
              <a:defRPr/>
            </a:pPr>
            <a:r>
              <a:rPr lang="en-US" sz="1600" dirty="0">
                <a:cs typeface="+mn-cs"/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  <a:cs typeface="+mn-cs"/>
              </a:rPr>
              <a:t>PEPPo</a:t>
            </a:r>
            <a:r>
              <a:rPr lang="en-US" sz="1600" dirty="0" smtClean="0">
                <a:cs typeface="+mn-cs"/>
              </a:rPr>
              <a:t> demonstrated </a:t>
            </a:r>
            <a:r>
              <a:rPr lang="en-US" sz="1600" b="1" dirty="0" smtClean="0">
                <a:solidFill>
                  <a:srgbClr val="FF0000"/>
                </a:solidFill>
                <a:cs typeface="+mn-cs"/>
              </a:rPr>
              <a:t>efficient polarization transfer </a:t>
            </a:r>
            <a:r>
              <a:rPr lang="en-US" sz="1600" dirty="0" smtClean="0">
                <a:cs typeface="+mn-cs"/>
              </a:rPr>
              <a:t>from </a:t>
            </a:r>
            <a:r>
              <a:rPr lang="en-US" sz="1600" b="1" dirty="0" smtClean="0">
                <a:solidFill>
                  <a:srgbClr val="0000FF"/>
                </a:solidFill>
                <a:cs typeface="+mn-cs"/>
              </a:rPr>
              <a:t>8.2 MeV/c </a:t>
            </a:r>
            <a:r>
              <a:rPr lang="en-US" sz="1600" b="1" dirty="0" smtClean="0">
                <a:solidFill>
                  <a:srgbClr val="FF0000"/>
                </a:solidFill>
                <a:cs typeface="+mn-cs"/>
              </a:rPr>
              <a:t>electrons to positrons</a:t>
            </a:r>
            <a:r>
              <a:rPr lang="en-US" sz="1600" dirty="0" smtClean="0">
                <a:cs typeface="+mn-cs"/>
              </a:rPr>
              <a:t>, expanding polarized positron capabilities from </a:t>
            </a:r>
            <a:r>
              <a:rPr lang="en-US" sz="1600" dirty="0" err="1" smtClean="0">
                <a:cs typeface="+mn-cs"/>
              </a:rPr>
              <a:t>GeV</a:t>
            </a:r>
            <a:r>
              <a:rPr lang="en-US" sz="1600" dirty="0" smtClean="0">
                <a:cs typeface="+mn-cs"/>
              </a:rPr>
              <a:t> to </a:t>
            </a:r>
            <a:r>
              <a:rPr lang="en-US" sz="1600" b="1" dirty="0" smtClean="0">
                <a:solidFill>
                  <a:srgbClr val="FF0000"/>
                </a:solidFill>
                <a:cs typeface="+mn-cs"/>
              </a:rPr>
              <a:t>MeV accelerators</a:t>
            </a:r>
            <a:r>
              <a:rPr lang="en-US" sz="1600" dirty="0" smtClean="0">
                <a:cs typeface="+mn-cs"/>
              </a:rPr>
              <a:t>.</a:t>
            </a:r>
            <a:endParaRPr lang="en-US" sz="1600" dirty="0">
              <a:cs typeface="+mn-cs"/>
            </a:endParaRPr>
          </a:p>
        </p:txBody>
      </p:sp>
      <p:sp>
        <p:nvSpPr>
          <p:cNvPr id="17" name="Rectangle 19"/>
          <p:cNvSpPr>
            <a:spLocks noChangeArrowheads="1"/>
          </p:cNvSpPr>
          <p:nvPr/>
        </p:nvSpPr>
        <p:spPr bwMode="auto">
          <a:xfrm>
            <a:off x="1059613" y="1622425"/>
            <a:ext cx="7048500" cy="24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000" dirty="0" smtClean="0">
                <a:solidFill>
                  <a:srgbClr val="5F5F5F"/>
                </a:solidFill>
                <a:latin typeface="Microsoft Sans Serif" charset="0"/>
                <a:cs typeface="+mn-cs"/>
              </a:rPr>
              <a:t>(</a:t>
            </a:r>
            <a:r>
              <a:rPr lang="fr-FR" sz="1000" dirty="0" err="1" smtClean="0">
                <a:solidFill>
                  <a:srgbClr val="5F5F5F"/>
                </a:solidFill>
                <a:latin typeface="Microsoft Sans Serif" charset="0"/>
                <a:cs typeface="+mn-cs"/>
              </a:rPr>
              <a:t>PEPPo</a:t>
            </a:r>
            <a:r>
              <a:rPr lang="fr-FR" sz="1000" dirty="0" smtClean="0">
                <a:solidFill>
                  <a:srgbClr val="5F5F5F"/>
                </a:solidFill>
                <a:latin typeface="Microsoft Sans Serif" charset="0"/>
                <a:cs typeface="+mn-cs"/>
              </a:rPr>
              <a:t> Collaboration) D. Abbott et al. , Phys. </a:t>
            </a:r>
            <a:r>
              <a:rPr lang="fr-FR" sz="1000" dirty="0" err="1" smtClean="0">
                <a:solidFill>
                  <a:srgbClr val="5F5F5F"/>
                </a:solidFill>
                <a:latin typeface="Microsoft Sans Serif" charset="0"/>
                <a:cs typeface="+mn-cs"/>
              </a:rPr>
              <a:t>Rev</a:t>
            </a:r>
            <a:r>
              <a:rPr lang="fr-FR" sz="1000" dirty="0" smtClean="0">
                <a:solidFill>
                  <a:srgbClr val="5F5F5F"/>
                </a:solidFill>
                <a:latin typeface="Microsoft Sans Serif" charset="0"/>
                <a:cs typeface="+mn-cs"/>
              </a:rPr>
              <a:t>. </a:t>
            </a:r>
            <a:r>
              <a:rPr lang="fr-FR" sz="1000" dirty="0" err="1" smtClean="0">
                <a:solidFill>
                  <a:srgbClr val="5F5F5F"/>
                </a:solidFill>
                <a:latin typeface="Microsoft Sans Serif" charset="0"/>
                <a:cs typeface="+mn-cs"/>
              </a:rPr>
              <a:t>Lett</a:t>
            </a:r>
            <a:r>
              <a:rPr lang="fr-FR" sz="1000" dirty="0" smtClean="0">
                <a:solidFill>
                  <a:srgbClr val="5F5F5F"/>
                </a:solidFill>
                <a:latin typeface="Microsoft Sans Serif" charset="0"/>
                <a:cs typeface="+mn-cs"/>
              </a:rPr>
              <a:t>. 116 (2016) 214801</a:t>
            </a:r>
            <a:endParaRPr lang="fr-FR" sz="1000" dirty="0">
              <a:solidFill>
                <a:srgbClr val="5F5F5F"/>
              </a:solidFill>
              <a:latin typeface="Microsoft Sans Serif" charset="0"/>
              <a:cs typeface="+mn-cs"/>
            </a:endParaRP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190500" y="276225"/>
            <a:ext cx="19191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800" i="1" dirty="0" err="1" smtClean="0">
                <a:solidFill>
                  <a:srgbClr val="969696"/>
                </a:solidFill>
                <a:latin typeface="Comic Sans MS" charset="0"/>
              </a:rPr>
              <a:t>PEPPo</a:t>
            </a:r>
            <a:r>
              <a:rPr lang="fr-FR" sz="1800" i="1" dirty="0" smtClean="0">
                <a:solidFill>
                  <a:srgbClr val="969696"/>
                </a:solidFill>
                <a:latin typeface="Comic Sans MS" charset="0"/>
              </a:rPr>
              <a:t> technique</a:t>
            </a:r>
            <a:endParaRPr lang="fr-FR" sz="1800" i="1" dirty="0">
              <a:solidFill>
                <a:srgbClr val="B2B2B2"/>
              </a:solidFill>
              <a:latin typeface="Comic Sans MS" charset="0"/>
            </a:endParaRPr>
          </a:p>
        </p:txBody>
      </p:sp>
      <p:grpSp>
        <p:nvGrpSpPr>
          <p:cNvPr id="22" name="Grouper 21"/>
          <p:cNvGrpSpPr/>
          <p:nvPr/>
        </p:nvGrpSpPr>
        <p:grpSpPr>
          <a:xfrm>
            <a:off x="4176679" y="2946219"/>
            <a:ext cx="4666721" cy="3708000"/>
            <a:chOff x="4948773" y="3261403"/>
            <a:chExt cx="3756567" cy="2997955"/>
          </a:xfrm>
        </p:grpSpPr>
        <p:pic>
          <p:nvPicPr>
            <p:cNvPr id="7" name="Image 6" descr="PosPol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948773" y="3261403"/>
              <a:ext cx="3756567" cy="2997955"/>
            </a:xfrm>
            <a:prstGeom prst="rect">
              <a:avLst/>
            </a:prstGeom>
          </p:spPr>
        </p:pic>
        <p:sp>
          <p:nvSpPr>
            <p:cNvPr id="20" name="ZoneTexte 19"/>
            <p:cNvSpPr txBox="1"/>
            <p:nvPr/>
          </p:nvSpPr>
          <p:spPr>
            <a:xfrm>
              <a:off x="5409304" y="3262041"/>
              <a:ext cx="1184592" cy="4665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>
                  <a:solidFill>
                    <a:srgbClr val="38ABA6"/>
                  </a:solidFill>
                  <a:latin typeface="+mn-lt"/>
                </a:rPr>
                <a:t>e</a:t>
              </a:r>
              <a:r>
                <a:rPr lang="en-US" sz="1050" b="1" baseline="30000" dirty="0" smtClean="0">
                  <a:solidFill>
                    <a:srgbClr val="38ABA6"/>
                  </a:solidFill>
                  <a:latin typeface="+mn-lt"/>
                </a:rPr>
                <a:t>-</a:t>
              </a:r>
              <a:r>
                <a:rPr lang="en-US" sz="1050" b="1" dirty="0" smtClean="0">
                  <a:solidFill>
                    <a:srgbClr val="38ABA6"/>
                  </a:solidFill>
                  <a:latin typeface="+mn-lt"/>
                </a:rPr>
                <a:t> beam polarization</a:t>
              </a:r>
            </a:p>
            <a:p>
              <a:pPr algn="ctr"/>
              <a:endParaRPr lang="en-US" sz="1050" b="1" dirty="0" smtClean="0">
                <a:solidFill>
                  <a:srgbClr val="38ABA6"/>
                </a:solidFill>
                <a:latin typeface="+mn-lt"/>
              </a:endParaRPr>
            </a:p>
            <a:p>
              <a:pPr algn="ctr"/>
              <a:r>
                <a:rPr lang="en-US" sz="1050" b="1" dirty="0" smtClean="0">
                  <a:solidFill>
                    <a:srgbClr val="38ABA6"/>
                  </a:solidFill>
                  <a:latin typeface="+mn-lt"/>
                </a:rPr>
                <a:t>85.2 ± 0.6 ± 0.7 %</a:t>
              </a:r>
              <a:endParaRPr lang="en-US" sz="1050" b="1" dirty="0">
                <a:solidFill>
                  <a:srgbClr val="38ABA6"/>
                </a:solidFill>
                <a:latin typeface="+mn-lt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002295" y="4977168"/>
              <a:ext cx="72016" cy="360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er 37"/>
          <p:cNvGrpSpPr>
            <a:grpSpLocks/>
          </p:cNvGrpSpPr>
          <p:nvPr/>
        </p:nvGrpSpPr>
        <p:grpSpPr bwMode="auto">
          <a:xfrm>
            <a:off x="7269163" y="174625"/>
            <a:ext cx="1641475" cy="469900"/>
            <a:chOff x="7269817" y="175183"/>
            <a:chExt cx="1640458" cy="468600"/>
          </a:xfrm>
        </p:grpSpPr>
        <p:sp>
          <p:nvSpPr>
            <p:cNvPr id="25" name="Text Box 64"/>
            <p:cNvSpPr txBox="1">
              <a:spLocks noChangeArrowheads="1"/>
            </p:cNvSpPr>
            <p:nvPr/>
          </p:nvSpPr>
          <p:spPr bwMode="auto">
            <a:xfrm>
              <a:off x="7269817" y="412649"/>
              <a:ext cx="983640" cy="231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900" dirty="0">
                  <a:solidFill>
                    <a:srgbClr val="333399"/>
                  </a:solidFill>
                  <a:latin typeface="Lucida Calligraphy" charset="0"/>
                </a:rPr>
                <a:t>Eric Voutier</a:t>
              </a:r>
            </a:p>
          </p:txBody>
        </p:sp>
        <p:pic>
          <p:nvPicPr>
            <p:cNvPr id="26" name="Image 41" descr="log_ipn.gi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7583" y="175183"/>
              <a:ext cx="752692" cy="451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8" name="Picture 10" descr="PRLMay2016illustration_F2b-0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0974" y="2798276"/>
            <a:ext cx="2897681" cy="2897681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61372" y="5517620"/>
            <a:ext cx="36879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i="1" dirty="0" smtClean="0">
                <a:solidFill>
                  <a:srgbClr val="CC00CC"/>
                </a:solidFill>
              </a:rPr>
              <a:t>Whenever producing e</a:t>
            </a:r>
            <a:r>
              <a:rPr lang="en-US" sz="1800" i="1" baseline="30000" dirty="0" smtClean="0">
                <a:solidFill>
                  <a:srgbClr val="CC00CC"/>
                </a:solidFill>
              </a:rPr>
              <a:t>+</a:t>
            </a:r>
            <a:r>
              <a:rPr lang="en-US" sz="1800" i="1" dirty="0" smtClean="0">
                <a:solidFill>
                  <a:srgbClr val="CC00CC"/>
                </a:solidFill>
              </a:rPr>
              <a:t> from e</a:t>
            </a:r>
            <a:r>
              <a:rPr lang="en-US" sz="1800" i="1" baseline="30000" dirty="0" smtClean="0">
                <a:solidFill>
                  <a:srgbClr val="CC00CC"/>
                </a:solidFill>
              </a:rPr>
              <a:t>-</a:t>
            </a:r>
            <a:r>
              <a:rPr lang="en-US" sz="1800" i="1" dirty="0" smtClean="0">
                <a:solidFill>
                  <a:srgbClr val="CC00CC"/>
                </a:solidFill>
              </a:rPr>
              <a:t>, polarization is coming for free </a:t>
            </a:r>
          </a:p>
          <a:p>
            <a:pPr algn="ctr"/>
            <a:r>
              <a:rPr lang="en-US" sz="1800" i="1" dirty="0" smtClean="0">
                <a:solidFill>
                  <a:srgbClr val="CC00CC"/>
                </a:solidFill>
              </a:rPr>
              <a:t>if initial electrons are polarized</a:t>
            </a:r>
            <a:r>
              <a:rPr lang="en-US" sz="1600" i="1" dirty="0" smtClean="0">
                <a:solidFill>
                  <a:srgbClr val="CC00CC"/>
                </a:solidFill>
              </a:rPr>
              <a:t>.</a:t>
            </a:r>
            <a:endParaRPr lang="en-US" sz="1600" i="1" dirty="0">
              <a:solidFill>
                <a:srgbClr val="CC00CC"/>
              </a:solidFill>
            </a:endParaRPr>
          </a:p>
        </p:txBody>
      </p:sp>
      <p:sp>
        <p:nvSpPr>
          <p:cNvPr id="29" name="Text Box 18"/>
          <p:cNvSpPr txBox="1">
            <a:spLocks noChangeArrowheads="1"/>
          </p:cNvSpPr>
          <p:nvPr/>
        </p:nvSpPr>
        <p:spPr bwMode="auto">
          <a:xfrm>
            <a:off x="1588" y="6630988"/>
            <a:ext cx="190629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 smtClean="0">
                <a:solidFill>
                  <a:srgbClr val="808080"/>
                </a:solidFill>
                <a:latin typeface="Footlight MT Light" charset="0"/>
              </a:rPr>
              <a:t>Loch Lomond, October 13-14, 2016</a:t>
            </a:r>
            <a:endParaRPr lang="en-US" sz="900" i="1" dirty="0">
              <a:solidFill>
                <a:srgbClr val="808080"/>
              </a:solidFill>
              <a:latin typeface="Footlight MT Light" charset="0"/>
            </a:endParaRP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8532688" y="6580188"/>
            <a:ext cx="61587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fr-FR" sz="1200" dirty="0" smtClean="0">
                <a:solidFill>
                  <a:srgbClr val="969696"/>
                </a:solidFill>
              </a:rPr>
              <a:t>10/26</a:t>
            </a:r>
            <a:endParaRPr lang="fr-FR" sz="1200" dirty="0">
              <a:solidFill>
                <a:srgbClr val="9696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931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154" name="Line 2"/>
          <p:cNvSpPr>
            <a:spLocks noChangeShapeType="1"/>
          </p:cNvSpPr>
          <p:nvPr/>
        </p:nvSpPr>
        <p:spPr bwMode="auto">
          <a:xfrm>
            <a:off x="146050" y="741363"/>
            <a:ext cx="8856663" cy="0"/>
          </a:xfrm>
          <a:prstGeom prst="line">
            <a:avLst/>
          </a:prstGeom>
          <a:noFill/>
          <a:ln w="50800" cmpd="dbl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57378" name="Text Box 7"/>
          <p:cNvSpPr txBox="1">
            <a:spLocks noChangeArrowheads="1"/>
          </p:cNvSpPr>
          <p:nvPr/>
        </p:nvSpPr>
        <p:spPr bwMode="auto">
          <a:xfrm>
            <a:off x="190500" y="276225"/>
            <a:ext cx="25058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fr-FR" sz="1800" i="1" dirty="0" err="1" smtClean="0">
                <a:solidFill>
                  <a:srgbClr val="969696"/>
                </a:solidFill>
              </a:rPr>
              <a:t>Polarized</a:t>
            </a:r>
            <a:r>
              <a:rPr lang="fr-FR" sz="1800" i="1" dirty="0" smtClean="0">
                <a:solidFill>
                  <a:srgbClr val="969696"/>
                </a:solidFill>
              </a:rPr>
              <a:t> e</a:t>
            </a:r>
            <a:r>
              <a:rPr lang="fr-FR" sz="1800" i="1" baseline="30000" dirty="0" smtClean="0">
                <a:solidFill>
                  <a:srgbClr val="969696"/>
                </a:solidFill>
              </a:rPr>
              <a:t>+ </a:t>
            </a:r>
            <a:r>
              <a:rPr lang="fr-FR" sz="1800" i="1" dirty="0" smtClean="0">
                <a:solidFill>
                  <a:srgbClr val="969696"/>
                </a:solidFill>
              </a:rPr>
              <a:t>@ CEBAF</a:t>
            </a:r>
            <a:endParaRPr lang="fr-FR" sz="1800" i="1" dirty="0">
              <a:solidFill>
                <a:srgbClr val="B2B2B2"/>
              </a:solidFill>
            </a:endParaRP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2924175" y="1012825"/>
            <a:ext cx="3317875" cy="40005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0000"/>
                </a:solidFill>
                <a:latin typeface="Lucida Calligraphy" charset="0"/>
              </a:rPr>
              <a:t>e</a:t>
            </a:r>
            <a:r>
              <a:rPr lang="en-US" sz="2000" b="1" baseline="30000" dirty="0">
                <a:solidFill>
                  <a:srgbClr val="000000"/>
                </a:solidFill>
                <a:latin typeface="Lucida Calligraphy" charset="0"/>
              </a:rPr>
              <a:t>+</a:t>
            </a:r>
            <a:r>
              <a:rPr lang="en-US" sz="2000" b="1" dirty="0">
                <a:solidFill>
                  <a:srgbClr val="000000"/>
                </a:solidFill>
                <a:latin typeface="Lucida Calligraphy" charset="0"/>
              </a:rPr>
              <a:t> Production </a:t>
            </a:r>
            <a:r>
              <a:rPr lang="en-US" sz="2000" b="1" dirty="0" err="1">
                <a:solidFill>
                  <a:srgbClr val="000000"/>
                </a:solidFill>
                <a:latin typeface="Lucida Calligraphy" charset="0"/>
              </a:rPr>
              <a:t>Scenarii</a:t>
            </a:r>
            <a:endParaRPr lang="en-US" sz="2000" b="1" dirty="0">
              <a:solidFill>
                <a:srgbClr val="000000"/>
              </a:solidFill>
              <a:latin typeface="Lucida Calligraphy" charset="0"/>
            </a:endParaRPr>
          </a:p>
        </p:txBody>
      </p:sp>
      <p:sp>
        <p:nvSpPr>
          <p:cNvPr id="357380" name="TextBox 5"/>
          <p:cNvSpPr txBox="1">
            <a:spLocks noChangeArrowheads="1"/>
          </p:cNvSpPr>
          <p:nvPr/>
        </p:nvSpPr>
        <p:spPr bwMode="auto">
          <a:xfrm>
            <a:off x="438150" y="1765300"/>
            <a:ext cx="27749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Char char="ü"/>
            </a:pPr>
            <a:r>
              <a:rPr lang="en-US" sz="1800" b="1">
                <a:solidFill>
                  <a:srgbClr val="0000FF"/>
                </a:solidFill>
                <a:latin typeface="Calibri" charset="0"/>
              </a:rPr>
              <a:t>CEBAF INJ (10-100 MeV)</a:t>
            </a:r>
          </a:p>
        </p:txBody>
      </p:sp>
      <p:sp>
        <p:nvSpPr>
          <p:cNvPr id="357381" name="TextBox 7"/>
          <p:cNvSpPr txBox="1">
            <a:spLocks noChangeArrowheads="1"/>
          </p:cNvSpPr>
          <p:nvPr/>
        </p:nvSpPr>
        <p:spPr bwMode="auto">
          <a:xfrm>
            <a:off x="3624910" y="1765300"/>
            <a:ext cx="196720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>
              <a:buFont typeface="Wingdings" charset="0"/>
              <a:buChar char="ü"/>
            </a:pPr>
            <a:r>
              <a:rPr lang="en-US" sz="1800" b="1" dirty="0" smtClean="0">
                <a:solidFill>
                  <a:srgbClr val="FC9F1A"/>
                </a:solidFill>
                <a:latin typeface="Calibri" charset="0"/>
              </a:rPr>
              <a:t>LERF </a:t>
            </a:r>
            <a:r>
              <a:rPr lang="en-US" sz="1800" b="1" dirty="0">
                <a:solidFill>
                  <a:srgbClr val="FC9F1A"/>
                </a:solidFill>
                <a:latin typeface="Calibri" charset="0"/>
              </a:rPr>
              <a:t>(100 MeV)</a:t>
            </a:r>
          </a:p>
        </p:txBody>
      </p:sp>
      <p:sp>
        <p:nvSpPr>
          <p:cNvPr id="357382" name="TextBox 8"/>
          <p:cNvSpPr txBox="1">
            <a:spLocks noChangeArrowheads="1"/>
          </p:cNvSpPr>
          <p:nvPr/>
        </p:nvSpPr>
        <p:spPr bwMode="auto">
          <a:xfrm>
            <a:off x="6557963" y="1776413"/>
            <a:ext cx="19446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Char char="ü"/>
            </a:pPr>
            <a:r>
              <a:rPr lang="en-US" sz="1800" b="1" dirty="0">
                <a:solidFill>
                  <a:srgbClr val="00CC00"/>
                </a:solidFill>
                <a:latin typeface="Calibri" charset="0"/>
              </a:rPr>
              <a:t>CEBAF </a:t>
            </a:r>
            <a:r>
              <a:rPr lang="en-US" sz="1800" b="1" dirty="0" smtClean="0">
                <a:solidFill>
                  <a:srgbClr val="00CC00"/>
                </a:solidFill>
                <a:latin typeface="Calibri" charset="0"/>
              </a:rPr>
              <a:t>(12 </a:t>
            </a:r>
            <a:r>
              <a:rPr lang="en-US" sz="1800" b="1" dirty="0" err="1" smtClean="0">
                <a:solidFill>
                  <a:srgbClr val="00CC00"/>
                </a:solidFill>
                <a:latin typeface="Calibri" charset="0"/>
              </a:rPr>
              <a:t>GeV</a:t>
            </a:r>
            <a:r>
              <a:rPr lang="en-US" sz="1800" b="1" dirty="0" smtClean="0">
                <a:solidFill>
                  <a:srgbClr val="00CC00"/>
                </a:solidFill>
                <a:latin typeface="Calibri" charset="0"/>
              </a:rPr>
              <a:t>)</a:t>
            </a:r>
            <a:endParaRPr lang="en-US" sz="1800" b="1" dirty="0">
              <a:solidFill>
                <a:srgbClr val="00CC00"/>
              </a:solidFill>
              <a:latin typeface="Calibri" charset="0"/>
            </a:endParaRPr>
          </a:p>
        </p:txBody>
      </p:sp>
      <p:pic>
        <p:nvPicPr>
          <p:cNvPr id="3573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62" t="17265" r="3996"/>
          <a:stretch>
            <a:fillRect/>
          </a:stretch>
        </p:blipFill>
        <p:spPr bwMode="auto">
          <a:xfrm>
            <a:off x="395288" y="2181225"/>
            <a:ext cx="8307387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Oval 12"/>
          <p:cNvSpPr/>
          <p:nvPr/>
        </p:nvSpPr>
        <p:spPr>
          <a:xfrm rot="17672906">
            <a:off x="3879056" y="2520157"/>
            <a:ext cx="504825" cy="871538"/>
          </a:xfrm>
          <a:prstGeom prst="ellipse">
            <a:avLst/>
          </a:prstGeom>
          <a:noFill/>
          <a:ln w="88900" cap="flat" cmpd="sng" algn="ctr">
            <a:solidFill>
              <a:srgbClr val="0000FF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30" name="Oval 18"/>
          <p:cNvSpPr/>
          <p:nvPr/>
        </p:nvSpPr>
        <p:spPr>
          <a:xfrm rot="18182525">
            <a:off x="5659438" y="4454525"/>
            <a:ext cx="900112" cy="1252538"/>
          </a:xfrm>
          <a:prstGeom prst="ellipse">
            <a:avLst/>
          </a:prstGeom>
          <a:noFill/>
          <a:ln w="88900" cap="flat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31" name="Oval 6"/>
          <p:cNvSpPr/>
          <p:nvPr/>
        </p:nvSpPr>
        <p:spPr>
          <a:xfrm rot="18169246">
            <a:off x="4009232" y="1427956"/>
            <a:ext cx="2114550" cy="5440363"/>
          </a:xfrm>
          <a:prstGeom prst="ellipse">
            <a:avLst/>
          </a:prstGeom>
          <a:noFill/>
          <a:ln w="889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grpSp>
        <p:nvGrpSpPr>
          <p:cNvPr id="2" name="Grouper 18"/>
          <p:cNvGrpSpPr>
            <a:grpSpLocks/>
          </p:cNvGrpSpPr>
          <p:nvPr/>
        </p:nvGrpSpPr>
        <p:grpSpPr bwMode="auto">
          <a:xfrm>
            <a:off x="7269163" y="174625"/>
            <a:ext cx="1641475" cy="469900"/>
            <a:chOff x="7269817" y="175183"/>
            <a:chExt cx="1640458" cy="468600"/>
          </a:xfrm>
        </p:grpSpPr>
        <p:sp>
          <p:nvSpPr>
            <p:cNvPr id="20" name="Text Box 64"/>
            <p:cNvSpPr txBox="1">
              <a:spLocks noChangeArrowheads="1"/>
            </p:cNvSpPr>
            <p:nvPr/>
          </p:nvSpPr>
          <p:spPr bwMode="auto">
            <a:xfrm>
              <a:off x="7269817" y="412649"/>
              <a:ext cx="983640" cy="231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900" dirty="0">
                  <a:solidFill>
                    <a:srgbClr val="333399"/>
                  </a:solidFill>
                  <a:latin typeface="Lucida Calligraphy" charset="0"/>
                </a:rPr>
                <a:t>Eric Voutier</a:t>
              </a:r>
            </a:p>
          </p:txBody>
        </p:sp>
        <p:pic>
          <p:nvPicPr>
            <p:cNvPr id="357391" name="Image 20" descr="log_ipn.gi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7583" y="175183"/>
              <a:ext cx="752692" cy="451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" name="Text Box 18"/>
          <p:cNvSpPr txBox="1">
            <a:spLocks noChangeArrowheads="1"/>
          </p:cNvSpPr>
          <p:nvPr/>
        </p:nvSpPr>
        <p:spPr bwMode="auto">
          <a:xfrm>
            <a:off x="1588" y="6630988"/>
            <a:ext cx="190629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 smtClean="0">
                <a:solidFill>
                  <a:srgbClr val="808080"/>
                </a:solidFill>
                <a:latin typeface="Footlight MT Light" charset="0"/>
              </a:rPr>
              <a:t>Loch Lomond, October 13-14, 2016</a:t>
            </a:r>
            <a:endParaRPr lang="en-US" sz="900" i="1" dirty="0">
              <a:solidFill>
                <a:srgbClr val="808080"/>
              </a:solidFill>
              <a:latin typeface="Footlight MT Light" charset="0"/>
            </a:endParaRP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8508938" y="6580188"/>
            <a:ext cx="59022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fr-FR" sz="1200" dirty="0" smtClean="0">
                <a:solidFill>
                  <a:srgbClr val="969696"/>
                </a:solidFill>
              </a:rPr>
              <a:t>11/26</a:t>
            </a:r>
            <a:endParaRPr lang="fr-FR" sz="1200" dirty="0">
              <a:solidFill>
                <a:srgbClr val="96969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6" name="Line 2"/>
          <p:cNvSpPr>
            <a:spLocks noChangeShapeType="1"/>
          </p:cNvSpPr>
          <p:nvPr/>
        </p:nvSpPr>
        <p:spPr bwMode="auto">
          <a:xfrm>
            <a:off x="146050" y="741363"/>
            <a:ext cx="8856663" cy="0"/>
          </a:xfrm>
          <a:prstGeom prst="line">
            <a:avLst/>
          </a:prstGeom>
          <a:noFill/>
          <a:ln w="50800" cmpd="dbl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9652" name="Text Box 20"/>
          <p:cNvSpPr txBox="1">
            <a:spLocks noChangeArrowheads="1"/>
          </p:cNvSpPr>
          <p:nvPr/>
        </p:nvSpPr>
        <p:spPr bwMode="auto">
          <a:xfrm>
            <a:off x="3010432" y="982663"/>
            <a:ext cx="3121723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Lucida Calligraphy" charset="0"/>
              </a:rPr>
              <a:t>Basic Characteristics</a:t>
            </a:r>
            <a:endParaRPr lang="en-US" sz="2000" b="1" dirty="0">
              <a:solidFill>
                <a:srgbClr val="000000"/>
              </a:solidFill>
              <a:latin typeface="Lucida Calligraphy" charset="0"/>
            </a:endParaRPr>
          </a:p>
        </p:txBody>
      </p:sp>
      <p:sp>
        <p:nvSpPr>
          <p:cNvPr id="17" name="Rectangle 19"/>
          <p:cNvSpPr>
            <a:spLocks noChangeArrowheads="1"/>
          </p:cNvSpPr>
          <p:nvPr/>
        </p:nvSpPr>
        <p:spPr bwMode="auto">
          <a:xfrm>
            <a:off x="1043608" y="1556792"/>
            <a:ext cx="7048500" cy="24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000" dirty="0" smtClean="0">
                <a:solidFill>
                  <a:srgbClr val="5F5F5F"/>
                </a:solidFill>
                <a:latin typeface="Microsoft Sans Serif" charset="0"/>
              </a:rPr>
              <a:t>M. </a:t>
            </a:r>
            <a:r>
              <a:rPr lang="fr-FR" sz="1000" dirty="0" err="1" smtClean="0">
                <a:solidFill>
                  <a:srgbClr val="5F5F5F"/>
                </a:solidFill>
                <a:latin typeface="Microsoft Sans Serif" charset="0"/>
              </a:rPr>
              <a:t>Mazouz</a:t>
            </a:r>
            <a:r>
              <a:rPr lang="fr-FR" sz="1000" dirty="0">
                <a:solidFill>
                  <a:srgbClr val="5F5F5F"/>
                </a:solidFill>
                <a:latin typeface="Microsoft Sans Serif" charset="0"/>
              </a:rPr>
              <a:t> </a:t>
            </a:r>
            <a:r>
              <a:rPr lang="fr-FR" sz="1000" dirty="0" smtClean="0">
                <a:solidFill>
                  <a:srgbClr val="5F5F5F"/>
                </a:solidFill>
                <a:latin typeface="Microsoft Sans Serif" charset="0"/>
              </a:rPr>
              <a:t> (2015)</a:t>
            </a:r>
            <a:endParaRPr lang="fr-FR" sz="1000" dirty="0">
              <a:solidFill>
                <a:srgbClr val="5F5F5F"/>
              </a:solidFill>
              <a:latin typeface="Microsoft Sans Serif" charset="0"/>
            </a:endParaRPr>
          </a:p>
        </p:txBody>
      </p:sp>
      <p:grpSp>
        <p:nvGrpSpPr>
          <p:cNvPr id="2" name="Grouper 40"/>
          <p:cNvGrpSpPr>
            <a:grpSpLocks/>
          </p:cNvGrpSpPr>
          <p:nvPr/>
        </p:nvGrpSpPr>
        <p:grpSpPr bwMode="auto">
          <a:xfrm>
            <a:off x="7269163" y="174625"/>
            <a:ext cx="1641475" cy="469900"/>
            <a:chOff x="7269817" y="175183"/>
            <a:chExt cx="1640458" cy="468600"/>
          </a:xfrm>
        </p:grpSpPr>
        <p:sp>
          <p:nvSpPr>
            <p:cNvPr id="21" name="Text Box 64"/>
            <p:cNvSpPr txBox="1">
              <a:spLocks noChangeArrowheads="1"/>
            </p:cNvSpPr>
            <p:nvPr/>
          </p:nvSpPr>
          <p:spPr bwMode="auto">
            <a:xfrm>
              <a:off x="7269817" y="412649"/>
              <a:ext cx="983640" cy="231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900" dirty="0">
                  <a:solidFill>
                    <a:srgbClr val="333399"/>
                  </a:solidFill>
                  <a:latin typeface="Lucida Calligraphy" charset="0"/>
                </a:rPr>
                <a:t>Eric Voutier</a:t>
              </a:r>
            </a:p>
          </p:txBody>
        </p:sp>
        <p:pic>
          <p:nvPicPr>
            <p:cNvPr id="22" name="Image 42" descr="log_ipn.g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7583" y="175183"/>
              <a:ext cx="752692" cy="451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er 22"/>
          <p:cNvGrpSpPr/>
          <p:nvPr/>
        </p:nvGrpSpPr>
        <p:grpSpPr>
          <a:xfrm>
            <a:off x="816729" y="1815901"/>
            <a:ext cx="7735344" cy="3503851"/>
            <a:chOff x="901669" y="2017398"/>
            <a:chExt cx="7735344" cy="3503851"/>
          </a:xfrm>
        </p:grpSpPr>
        <p:sp>
          <p:nvSpPr>
            <p:cNvPr id="24" name="Rectangle 23"/>
            <p:cNvSpPr/>
            <p:nvPr/>
          </p:nvSpPr>
          <p:spPr>
            <a:xfrm>
              <a:off x="4244089" y="2599118"/>
              <a:ext cx="642942" cy="221457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Connecteur droit avec flèche 24"/>
            <p:cNvCxnSpPr/>
            <p:nvPr/>
          </p:nvCxnSpPr>
          <p:spPr>
            <a:xfrm>
              <a:off x="901669" y="3742126"/>
              <a:ext cx="3276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ZoneTexte 25"/>
            <p:cNvSpPr txBox="1"/>
            <p:nvPr/>
          </p:nvSpPr>
          <p:spPr>
            <a:xfrm>
              <a:off x="1258859" y="3231844"/>
              <a:ext cx="30003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11 </a:t>
              </a:r>
              <a:r>
                <a:rPr lang="en-US" b="1" dirty="0" err="1" smtClean="0">
                  <a:solidFill>
                    <a:srgbClr val="FF0000"/>
                  </a:solidFill>
                </a:rPr>
                <a:t>GeV</a:t>
              </a:r>
              <a:r>
                <a:rPr lang="en-US" b="1" dirty="0" smtClean="0">
                  <a:solidFill>
                    <a:srgbClr val="FF0000"/>
                  </a:solidFill>
                </a:rPr>
                <a:t> </a:t>
              </a:r>
              <a:r>
                <a:rPr lang="en-US" sz="2000" b="1" dirty="0" smtClean="0">
                  <a:solidFill>
                    <a:srgbClr val="00B050"/>
                  </a:solidFill>
                </a:rPr>
                <a:t>electrons</a:t>
              </a:r>
              <a:endParaRPr lang="en-US" sz="2000" dirty="0">
                <a:solidFill>
                  <a:srgbClr val="00B050"/>
                </a:solidFill>
              </a:endParaRPr>
            </a:p>
          </p:txBody>
        </p:sp>
        <p:sp>
          <p:nvSpPr>
            <p:cNvPr id="27" name="ZoneTexte 26"/>
            <p:cNvSpPr txBox="1"/>
            <p:nvPr/>
          </p:nvSpPr>
          <p:spPr>
            <a:xfrm rot="16200000">
              <a:off x="3554396" y="3267574"/>
              <a:ext cx="20063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Tungsten</a:t>
              </a:r>
              <a:r>
                <a:rPr lang="en-US" dirty="0" smtClean="0"/>
                <a:t> target</a:t>
              </a:r>
              <a:endParaRPr lang="en-US" dirty="0"/>
            </a:p>
          </p:txBody>
        </p:sp>
        <p:cxnSp>
          <p:nvCxnSpPr>
            <p:cNvPr id="28" name="Connecteur droit avec flèche 27"/>
            <p:cNvCxnSpPr/>
            <p:nvPr/>
          </p:nvCxnSpPr>
          <p:spPr>
            <a:xfrm>
              <a:off x="4244089" y="2442512"/>
              <a:ext cx="642942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ZoneTexte 28"/>
            <p:cNvSpPr txBox="1"/>
            <p:nvPr/>
          </p:nvSpPr>
          <p:spPr>
            <a:xfrm>
              <a:off x="4242991" y="2017398"/>
              <a:ext cx="7858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5mm</a:t>
              </a:r>
              <a:endParaRPr lang="en-US" b="1" dirty="0"/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5515905" y="3231844"/>
              <a:ext cx="30003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6 </a:t>
              </a:r>
              <a:r>
                <a:rPr lang="en-US" b="1" dirty="0" err="1" smtClean="0">
                  <a:solidFill>
                    <a:srgbClr val="FF0000"/>
                  </a:solidFill>
                </a:rPr>
                <a:t>GeV</a:t>
              </a:r>
              <a:r>
                <a:rPr lang="en-US" b="1" dirty="0" smtClean="0">
                  <a:solidFill>
                    <a:srgbClr val="FF0000"/>
                  </a:solidFill>
                </a:rPr>
                <a:t> </a:t>
              </a:r>
              <a:r>
                <a:rPr lang="en-US" b="1" dirty="0" smtClean="0">
                  <a:solidFill>
                    <a:schemeClr val="tx2"/>
                  </a:solidFill>
                </a:rPr>
                <a:t>(</a:t>
              </a:r>
              <a:r>
                <a:rPr lang="en-US" b="1" dirty="0" smtClean="0">
                  <a:solidFill>
                    <a:schemeClr val="tx2"/>
                  </a:solidFill>
                  <a:latin typeface="Times New Roman"/>
                  <a:cs typeface="Times New Roman"/>
                </a:rPr>
                <a:t>±</a:t>
              </a:r>
              <a:r>
                <a:rPr lang="en-US" b="1" dirty="0">
                  <a:solidFill>
                    <a:schemeClr val="tx2"/>
                  </a:solidFill>
                </a:rPr>
                <a:t>2</a:t>
              </a:r>
              <a:r>
                <a:rPr lang="en-US" b="1" dirty="0" smtClean="0">
                  <a:solidFill>
                    <a:schemeClr val="tx2"/>
                  </a:solidFill>
                </a:rPr>
                <a:t>‰</a:t>
              </a:r>
              <a:r>
                <a:rPr lang="en-US" b="1" dirty="0" smtClean="0"/>
                <a:t>) </a:t>
              </a:r>
              <a:r>
                <a:rPr lang="en-US" sz="2000" b="1" dirty="0" smtClean="0">
                  <a:solidFill>
                    <a:srgbClr val="00B050"/>
                  </a:solidFill>
                </a:rPr>
                <a:t>positrons</a:t>
              </a:r>
              <a:endParaRPr lang="en-US" sz="2000" dirty="0">
                <a:solidFill>
                  <a:srgbClr val="00B050"/>
                </a:solidFill>
              </a:endParaRP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1244791" y="3862644"/>
              <a:ext cx="30003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50 </a:t>
              </a:r>
              <a:r>
                <a:rPr lang="el-GR" b="1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μ</a:t>
              </a:r>
              <a:r>
                <a:rPr lang="fr-FR" b="1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A</a:t>
              </a:r>
              <a:r>
                <a:rPr lang="fr-FR" b="1" dirty="0" smtClean="0">
                  <a:latin typeface="Times New Roman"/>
                  <a:cs typeface="Times New Roman"/>
                </a:rPr>
                <a:t> </a:t>
              </a:r>
              <a:r>
                <a:rPr lang="fr-FR" b="1" dirty="0" err="1" smtClean="0">
                  <a:latin typeface="Times New Roman"/>
                  <a:cs typeface="Times New Roman"/>
                </a:rPr>
                <a:t>beam</a:t>
              </a:r>
              <a:endParaRPr lang="en-US" dirty="0"/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5545139" y="3862644"/>
              <a:ext cx="30003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1</a:t>
              </a:r>
              <a:r>
                <a:rPr lang="en-US" b="1" dirty="0" smtClean="0">
                  <a:solidFill>
                    <a:srgbClr val="FF0000"/>
                  </a:solidFill>
                </a:rPr>
                <a:t>0 </a:t>
              </a:r>
              <a:r>
                <a:rPr lang="fr-FR" b="1" dirty="0" err="1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nA</a:t>
              </a:r>
              <a:r>
                <a:rPr lang="fr-FR" b="1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 </a:t>
              </a:r>
              <a:r>
                <a:rPr lang="fr-FR" b="1" dirty="0" err="1" smtClean="0">
                  <a:latin typeface="Times New Roman"/>
                  <a:cs typeface="Times New Roman"/>
                </a:rPr>
                <a:t>beam</a:t>
              </a:r>
              <a:endParaRPr lang="en-US" dirty="0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1230723" y="4219834"/>
              <a:ext cx="38143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rgbClr val="FF0000"/>
                  </a:solidFill>
                </a:rPr>
                <a:t>80%</a:t>
              </a:r>
              <a:r>
                <a:rPr lang="fr-FR" b="1" dirty="0" smtClean="0">
                  <a:latin typeface="Times New Roman"/>
                  <a:cs typeface="Times New Roman"/>
                </a:rPr>
                <a:t> longitudinal </a:t>
              </a:r>
              <a:r>
                <a:rPr lang="fr-FR" b="1" dirty="0" err="1" smtClean="0">
                  <a:latin typeface="Times New Roman"/>
                  <a:cs typeface="Times New Roman"/>
                </a:rPr>
                <a:t>polarization</a:t>
              </a:r>
              <a:endParaRPr lang="en-US" dirty="0"/>
            </a:p>
          </p:txBody>
        </p:sp>
        <p:cxnSp>
          <p:nvCxnSpPr>
            <p:cNvPr id="34" name="Connecteur droit avec flèche 33"/>
            <p:cNvCxnSpPr/>
            <p:nvPr/>
          </p:nvCxnSpPr>
          <p:spPr>
            <a:xfrm>
              <a:off x="4912345" y="3745978"/>
              <a:ext cx="3060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ZoneTexte 34"/>
            <p:cNvSpPr txBox="1"/>
            <p:nvPr/>
          </p:nvSpPr>
          <p:spPr>
            <a:xfrm>
              <a:off x="5549568" y="4231976"/>
              <a:ext cx="30874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rgbClr val="FF0000"/>
                  </a:solidFill>
                </a:rPr>
                <a:t>65%</a:t>
              </a:r>
              <a:r>
                <a:rPr lang="fr-FR" b="1" dirty="0" smtClean="0">
                  <a:latin typeface="Times New Roman"/>
                  <a:cs typeface="Times New Roman"/>
                </a:rPr>
                <a:t> longitudinal </a:t>
              </a:r>
              <a:r>
                <a:rPr lang="fr-FR" b="1" dirty="0" err="1" smtClean="0">
                  <a:latin typeface="Times New Roman"/>
                  <a:cs typeface="Times New Roman"/>
                </a:rPr>
                <a:t>polarization</a:t>
              </a:r>
              <a:endParaRPr lang="en-US" dirty="0"/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4259255" y="4874918"/>
              <a:ext cx="9286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3 kW </a:t>
              </a:r>
              <a:r>
                <a:rPr lang="en-US" dirty="0" smtClean="0"/>
                <a:t>(heat)</a:t>
              </a:r>
              <a:endParaRPr lang="en-US" dirty="0"/>
            </a:p>
          </p:txBody>
        </p:sp>
      </p:grpSp>
      <p:sp>
        <p:nvSpPr>
          <p:cNvPr id="37" name="ZoneTexte 36"/>
          <p:cNvSpPr txBox="1"/>
          <p:nvPr/>
        </p:nvSpPr>
        <p:spPr>
          <a:xfrm>
            <a:off x="5464684" y="4392025"/>
            <a:ext cx="3087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solidFill>
                  <a:srgbClr val="FF0000"/>
                </a:solidFill>
                <a:latin typeface="Symbol" charset="2"/>
                <a:cs typeface="Symbol" charset="2"/>
              </a:rPr>
              <a:t>d</a:t>
            </a:r>
            <a:r>
              <a:rPr lang="fr-FR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q</a:t>
            </a:r>
            <a:r>
              <a:rPr lang="fr-FR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 = 17 </a:t>
            </a:r>
            <a:r>
              <a:rPr lang="fr-FR" b="1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mrd</a:t>
            </a:r>
            <a:r>
              <a:rPr lang="fr-FR" b="1" dirty="0" smtClean="0">
                <a:latin typeface="Times New Roman"/>
                <a:cs typeface="Times New Roman"/>
              </a:rPr>
              <a:t> </a:t>
            </a:r>
            <a:endParaRPr lang="en-US" dirty="0"/>
          </a:p>
        </p:txBody>
      </p:sp>
      <p:sp>
        <p:nvSpPr>
          <p:cNvPr id="38" name="ZoneTexte 37"/>
          <p:cNvSpPr txBox="1"/>
          <p:nvPr/>
        </p:nvSpPr>
        <p:spPr>
          <a:xfrm>
            <a:off x="742569" y="5207104"/>
            <a:ext cx="3343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r>
              <a:rPr lang="en-US" sz="1800" dirty="0" smtClean="0">
                <a:latin typeface="Comic Sans MS"/>
                <a:cs typeface="Comic Sans MS"/>
              </a:rPr>
              <a:t>High power target </a:t>
            </a:r>
            <a:r>
              <a:rPr lang="en-US" dirty="0" smtClean="0">
                <a:latin typeface="Comic Sans MS"/>
                <a:cs typeface="Comic Sans MS"/>
              </a:rPr>
              <a:t>(~ </a:t>
            </a:r>
            <a:r>
              <a:rPr lang="en-US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3 kW</a:t>
            </a:r>
            <a:r>
              <a:rPr lang="en-US" dirty="0" smtClean="0">
                <a:latin typeface="Comic Sans MS"/>
                <a:cs typeface="Comic Sans MS"/>
              </a:rPr>
              <a:t>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9" name="ZoneTexte 38"/>
          <p:cNvSpPr txBox="1"/>
          <p:nvPr/>
        </p:nvSpPr>
        <p:spPr>
          <a:xfrm>
            <a:off x="2195200" y="5618832"/>
            <a:ext cx="420748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r>
              <a:rPr lang="en-US" sz="1800" dirty="0" smtClean="0">
                <a:latin typeface="Comic Sans MS"/>
                <a:cs typeface="Comic Sans MS"/>
              </a:rPr>
              <a:t>High power beam dump </a:t>
            </a:r>
            <a:r>
              <a:rPr lang="en-US" dirty="0" smtClean="0">
                <a:latin typeface="Comic Sans MS"/>
                <a:cs typeface="Comic Sans MS"/>
              </a:rPr>
              <a:t>(~ </a:t>
            </a:r>
            <a:r>
              <a:rPr lang="en-US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0.5 MW</a:t>
            </a:r>
            <a:r>
              <a:rPr lang="en-US" dirty="0" smtClean="0">
                <a:latin typeface="Comic Sans MS"/>
                <a:cs typeface="Comic Sans MS"/>
              </a:rPr>
              <a:t>)</a:t>
            </a:r>
          </a:p>
          <a:p>
            <a:pPr>
              <a:buClr>
                <a:srgbClr val="0000FF"/>
              </a:buClr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0" name="ZoneTexte 39"/>
          <p:cNvSpPr txBox="1"/>
          <p:nvPr/>
        </p:nvSpPr>
        <p:spPr>
          <a:xfrm>
            <a:off x="3797920" y="6072648"/>
            <a:ext cx="362303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r>
              <a:rPr lang="en-US" sz="1800" dirty="0" smtClean="0">
                <a:latin typeface="Comic Sans MS"/>
                <a:cs typeface="Comic Sans MS"/>
              </a:rPr>
              <a:t>Significant radiation impact</a:t>
            </a:r>
          </a:p>
          <a:p>
            <a:pPr>
              <a:buClr>
                <a:srgbClr val="0000FF"/>
              </a:buClr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3" name="Text Box 7"/>
          <p:cNvSpPr txBox="1">
            <a:spLocks noChangeArrowheads="1"/>
          </p:cNvSpPr>
          <p:nvPr/>
        </p:nvSpPr>
        <p:spPr bwMode="auto">
          <a:xfrm>
            <a:off x="190500" y="276225"/>
            <a:ext cx="25058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fr-FR" sz="1800" i="1" dirty="0" err="1" smtClean="0">
                <a:solidFill>
                  <a:srgbClr val="969696"/>
                </a:solidFill>
              </a:rPr>
              <a:t>Polarized</a:t>
            </a:r>
            <a:r>
              <a:rPr lang="fr-FR" sz="1800" i="1" dirty="0" smtClean="0">
                <a:solidFill>
                  <a:srgbClr val="969696"/>
                </a:solidFill>
              </a:rPr>
              <a:t> e</a:t>
            </a:r>
            <a:r>
              <a:rPr lang="fr-FR" sz="1800" i="1" baseline="30000" dirty="0" smtClean="0">
                <a:solidFill>
                  <a:srgbClr val="969696"/>
                </a:solidFill>
              </a:rPr>
              <a:t>+ </a:t>
            </a:r>
            <a:r>
              <a:rPr lang="fr-FR" sz="1800" i="1" dirty="0" smtClean="0">
                <a:solidFill>
                  <a:srgbClr val="969696"/>
                </a:solidFill>
              </a:rPr>
              <a:t>@ CEBAF</a:t>
            </a:r>
            <a:endParaRPr lang="fr-FR" sz="1800" i="1" dirty="0">
              <a:solidFill>
                <a:srgbClr val="B2B2B2"/>
              </a:solidFill>
            </a:endParaRPr>
          </a:p>
        </p:txBody>
      </p:sp>
      <p:sp>
        <p:nvSpPr>
          <p:cNvPr id="44" name="Text Box 18"/>
          <p:cNvSpPr txBox="1">
            <a:spLocks noChangeArrowheads="1"/>
          </p:cNvSpPr>
          <p:nvPr/>
        </p:nvSpPr>
        <p:spPr bwMode="auto">
          <a:xfrm>
            <a:off x="1588" y="6630988"/>
            <a:ext cx="190629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 smtClean="0">
                <a:solidFill>
                  <a:srgbClr val="808080"/>
                </a:solidFill>
                <a:latin typeface="Footlight MT Light" charset="0"/>
              </a:rPr>
              <a:t>Loch Lomond, October 13-14, 2016</a:t>
            </a:r>
            <a:endParaRPr lang="en-US" sz="900" i="1" dirty="0">
              <a:solidFill>
                <a:srgbClr val="808080"/>
              </a:solidFill>
              <a:latin typeface="Footlight MT Light" charset="0"/>
            </a:endParaRPr>
          </a:p>
        </p:txBody>
      </p:sp>
      <p:sp>
        <p:nvSpPr>
          <p:cNvPr id="41" name="Text Box 11"/>
          <p:cNvSpPr txBox="1">
            <a:spLocks noChangeArrowheads="1"/>
          </p:cNvSpPr>
          <p:nvPr/>
        </p:nvSpPr>
        <p:spPr bwMode="auto">
          <a:xfrm>
            <a:off x="8508938" y="6580188"/>
            <a:ext cx="61587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fr-FR" sz="1200" dirty="0" smtClean="0">
                <a:solidFill>
                  <a:srgbClr val="969696"/>
                </a:solidFill>
              </a:rPr>
              <a:t>12/26</a:t>
            </a:r>
            <a:endParaRPr lang="fr-FR" sz="1200" dirty="0">
              <a:solidFill>
                <a:srgbClr val="9696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486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6" name="Line 2"/>
          <p:cNvSpPr>
            <a:spLocks noChangeShapeType="1"/>
          </p:cNvSpPr>
          <p:nvPr/>
        </p:nvSpPr>
        <p:spPr bwMode="auto">
          <a:xfrm>
            <a:off x="146050" y="741363"/>
            <a:ext cx="8856663" cy="0"/>
          </a:xfrm>
          <a:prstGeom prst="line">
            <a:avLst/>
          </a:prstGeom>
          <a:noFill/>
          <a:ln w="50800" cmpd="dbl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9652" name="Text Box 20"/>
          <p:cNvSpPr txBox="1">
            <a:spLocks noChangeArrowheads="1"/>
          </p:cNvSpPr>
          <p:nvPr/>
        </p:nvSpPr>
        <p:spPr bwMode="auto">
          <a:xfrm>
            <a:off x="3401328" y="982663"/>
            <a:ext cx="2378080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Lucida Calligraphy" charset="0"/>
              </a:rPr>
              <a:t>Figure-of-Merit</a:t>
            </a:r>
            <a:endParaRPr lang="en-US" sz="2000" b="1" dirty="0">
              <a:solidFill>
                <a:srgbClr val="000000"/>
              </a:solidFill>
              <a:latin typeface="Lucida Calligraphy" charset="0"/>
            </a:endParaRPr>
          </a:p>
        </p:txBody>
      </p:sp>
      <p:pic>
        <p:nvPicPr>
          <p:cNvPr id="9" name="Picture 10" descr="e+p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73016"/>
            <a:ext cx="3743996" cy="299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-87584" y="1611476"/>
            <a:ext cx="932452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000" dirty="0" smtClean="0">
                <a:solidFill>
                  <a:srgbClr val="5F5F5F"/>
                </a:solidFill>
                <a:latin typeface="Microsoft Sans Serif" charset="0"/>
              </a:rPr>
              <a:t>R. </a:t>
            </a:r>
            <a:r>
              <a:rPr lang="fr-FR" sz="1000" dirty="0" err="1" smtClean="0">
                <a:solidFill>
                  <a:srgbClr val="5F5F5F"/>
                </a:solidFill>
                <a:latin typeface="Microsoft Sans Serif" charset="0"/>
              </a:rPr>
              <a:t>Dollan</a:t>
            </a:r>
            <a:r>
              <a:rPr lang="fr-FR" sz="1000" dirty="0" smtClean="0">
                <a:solidFill>
                  <a:srgbClr val="5F5F5F"/>
                </a:solidFill>
                <a:latin typeface="Microsoft Sans Serif" charset="0"/>
              </a:rPr>
              <a:t>, K. </a:t>
            </a:r>
            <a:r>
              <a:rPr lang="fr-FR" sz="1000" dirty="0" err="1" smtClean="0">
                <a:solidFill>
                  <a:srgbClr val="5F5F5F"/>
                </a:solidFill>
                <a:latin typeface="Microsoft Sans Serif" charset="0"/>
              </a:rPr>
              <a:t>Laihem</a:t>
            </a:r>
            <a:r>
              <a:rPr lang="fr-FR" sz="1000" dirty="0" smtClean="0">
                <a:solidFill>
                  <a:srgbClr val="5F5F5F"/>
                </a:solidFill>
                <a:latin typeface="Microsoft Sans Serif" charset="0"/>
              </a:rPr>
              <a:t>, A. </a:t>
            </a:r>
            <a:r>
              <a:rPr lang="fr-FR" sz="1000" dirty="0" err="1" smtClean="0">
                <a:solidFill>
                  <a:srgbClr val="5F5F5F"/>
                </a:solidFill>
                <a:latin typeface="Microsoft Sans Serif" charset="0"/>
              </a:rPr>
              <a:t>Schälicke</a:t>
            </a:r>
            <a:r>
              <a:rPr lang="fr-FR" sz="1000" dirty="0" smtClean="0">
                <a:solidFill>
                  <a:srgbClr val="5F5F5F"/>
                </a:solidFill>
                <a:latin typeface="Microsoft Sans Serif" charset="0"/>
              </a:rPr>
              <a:t>, NIM A 559 (2006) 185     J. Dumas, J. </a:t>
            </a:r>
            <a:r>
              <a:rPr lang="fr-FR" sz="1000" dirty="0" err="1" smtClean="0">
                <a:solidFill>
                  <a:srgbClr val="5F5F5F"/>
                </a:solidFill>
                <a:latin typeface="Microsoft Sans Serif" charset="0"/>
              </a:rPr>
              <a:t>Grames</a:t>
            </a:r>
            <a:r>
              <a:rPr lang="fr-FR" sz="1000" dirty="0" smtClean="0">
                <a:solidFill>
                  <a:srgbClr val="5F5F5F"/>
                </a:solidFill>
                <a:latin typeface="Microsoft Sans Serif" charset="0"/>
              </a:rPr>
              <a:t>, E. Voutier, JPos09, AIP 1160 (2009) 120    </a:t>
            </a:r>
          </a:p>
          <a:p>
            <a:pPr algn="ctr">
              <a:defRPr/>
            </a:pPr>
            <a:r>
              <a:rPr lang="fr-FR" sz="1000" dirty="0" smtClean="0">
                <a:solidFill>
                  <a:srgbClr val="5F5F5F"/>
                </a:solidFill>
                <a:latin typeface="Microsoft Sans Serif" charset="0"/>
              </a:rPr>
              <a:t>J. Dumas, </a:t>
            </a:r>
            <a:r>
              <a:rPr lang="fr-FR" sz="1000" dirty="0" err="1" smtClean="0">
                <a:solidFill>
                  <a:srgbClr val="5F5F5F"/>
                </a:solidFill>
                <a:latin typeface="Microsoft Sans Serif" charset="0"/>
              </a:rPr>
              <a:t>Doctorate</a:t>
            </a:r>
            <a:r>
              <a:rPr lang="fr-FR" sz="1000" dirty="0" smtClean="0">
                <a:solidFill>
                  <a:srgbClr val="5F5F5F"/>
                </a:solidFill>
                <a:latin typeface="Microsoft Sans Serif" charset="0"/>
              </a:rPr>
              <a:t> </a:t>
            </a:r>
            <a:r>
              <a:rPr lang="fr-FR" sz="1000" dirty="0" err="1" smtClean="0">
                <a:solidFill>
                  <a:srgbClr val="5F5F5F"/>
                </a:solidFill>
                <a:latin typeface="Microsoft Sans Serif" charset="0"/>
              </a:rPr>
              <a:t>Thesis</a:t>
            </a:r>
            <a:r>
              <a:rPr lang="fr-FR" sz="1000" dirty="0" smtClean="0">
                <a:solidFill>
                  <a:srgbClr val="5F5F5F"/>
                </a:solidFill>
                <a:latin typeface="Microsoft Sans Serif" charset="0"/>
              </a:rPr>
              <a:t> (2011)</a:t>
            </a:r>
            <a:endParaRPr lang="fr-FR" sz="1000" dirty="0">
              <a:solidFill>
                <a:srgbClr val="5F5F5F"/>
              </a:solidFill>
              <a:latin typeface="Microsoft Sans Serif" charset="0"/>
            </a:endParaRPr>
          </a:p>
        </p:txBody>
      </p:sp>
      <p:graphicFrame>
        <p:nvGraphicFramePr>
          <p:cNvPr id="26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259922410"/>
              </p:ext>
            </p:extLst>
          </p:nvPr>
        </p:nvGraphicFramePr>
        <p:xfrm>
          <a:off x="2503116" y="5556394"/>
          <a:ext cx="772740" cy="432047"/>
        </p:xfrm>
        <a:graphic>
          <a:graphicData uri="http://schemas.openxmlformats.org/presentationml/2006/ole">
            <p:oleObj spid="_x0000_s588802" name="…quation" r:id="rId5" imgW="822600" imgH="456840" progId="Equation.3">
              <p:embed/>
            </p:oleObj>
          </a:graphicData>
        </a:graphic>
      </p:graphicFrame>
      <p:grpSp>
        <p:nvGrpSpPr>
          <p:cNvPr id="3" name="Grouper 2"/>
          <p:cNvGrpSpPr/>
          <p:nvPr/>
        </p:nvGrpSpPr>
        <p:grpSpPr>
          <a:xfrm>
            <a:off x="4720376" y="1946393"/>
            <a:ext cx="3994801" cy="2961823"/>
            <a:chOff x="4720376" y="1946393"/>
            <a:chExt cx="3994801" cy="2961823"/>
          </a:xfrm>
        </p:grpSpPr>
        <p:grpSp>
          <p:nvGrpSpPr>
            <p:cNvPr id="5" name="Grouper 15"/>
            <p:cNvGrpSpPr>
              <a:grpSpLocks noChangeAspect="1"/>
            </p:cNvGrpSpPr>
            <p:nvPr/>
          </p:nvGrpSpPr>
          <p:grpSpPr>
            <a:xfrm>
              <a:off x="4720376" y="1955888"/>
              <a:ext cx="3986206" cy="2952328"/>
              <a:chOff x="4360863" y="2422525"/>
              <a:chExt cx="4516437" cy="3665538"/>
            </a:xfrm>
          </p:grpSpPr>
          <p:pic>
            <p:nvPicPr>
              <p:cNvPr id="17" name="Picture 3" descr="logoLPSC2[1]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00192" y="4077072"/>
                <a:ext cx="863600" cy="4143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" name="Picture 10" descr="fom2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60863" y="2422525"/>
                <a:ext cx="4516437" cy="36655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9" name="Line 19"/>
              <p:cNvSpPr>
                <a:spLocks noChangeShapeType="1"/>
              </p:cNvSpPr>
              <p:nvPr/>
            </p:nvSpPr>
            <p:spPr bwMode="auto">
              <a:xfrm>
                <a:off x="6651625" y="3308350"/>
                <a:ext cx="0" cy="2281238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prstDash val="dash"/>
                <a:round/>
                <a:headEnd type="none" w="lg" len="lg"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Text Box 20"/>
              <p:cNvSpPr txBox="1">
                <a:spLocks noChangeArrowheads="1"/>
              </p:cNvSpPr>
              <p:nvPr/>
            </p:nvSpPr>
            <p:spPr bwMode="auto">
              <a:xfrm>
                <a:off x="5764349" y="5013728"/>
                <a:ext cx="1589563" cy="3439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1200" dirty="0">
                    <a:solidFill>
                      <a:srgbClr val="000000"/>
                    </a:solidFill>
                  </a:rPr>
                  <a:t>Optimum </a:t>
                </a:r>
                <a:r>
                  <a:rPr lang="fr-FR" sz="1200" dirty="0" smtClean="0">
                    <a:solidFill>
                      <a:srgbClr val="000000"/>
                    </a:solidFill>
                  </a:rPr>
                  <a:t> </a:t>
                </a:r>
                <a:r>
                  <a:rPr lang="fr-FR" sz="1200" dirty="0" err="1" smtClean="0">
                    <a:solidFill>
                      <a:srgbClr val="000000"/>
                    </a:solidFill>
                  </a:rPr>
                  <a:t>energy</a:t>
                </a:r>
                <a:endParaRPr lang="fr-FR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Line 21"/>
              <p:cNvSpPr>
                <a:spLocks noChangeShapeType="1"/>
              </p:cNvSpPr>
              <p:nvPr/>
            </p:nvSpPr>
            <p:spPr bwMode="auto">
              <a:xfrm flipV="1">
                <a:off x="4932363" y="3155950"/>
                <a:ext cx="1724025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prstDash val="dash"/>
                <a:round/>
                <a:headEnd type="stealth" w="lg" len="lg"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Text Box 22"/>
              <p:cNvSpPr txBox="1">
                <a:spLocks noChangeArrowheads="1"/>
              </p:cNvSpPr>
              <p:nvPr/>
            </p:nvSpPr>
            <p:spPr bwMode="auto">
              <a:xfrm>
                <a:off x="5047032" y="2819233"/>
                <a:ext cx="934246" cy="64961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1200" dirty="0" smtClean="0">
                    <a:solidFill>
                      <a:srgbClr val="000000"/>
                    </a:solidFill>
                  </a:rPr>
                  <a:t>Optimum</a:t>
                </a:r>
              </a:p>
              <a:p>
                <a:pPr algn="ctr"/>
                <a:endParaRPr lang="fr-FR" sz="400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fr-FR" sz="1200" dirty="0" err="1">
                    <a:solidFill>
                      <a:srgbClr val="000000"/>
                    </a:solidFill>
                  </a:rPr>
                  <a:t>FoM</a:t>
                </a:r>
                <a:endParaRPr lang="fr-FR" sz="120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" name="Rectangle 1"/>
            <p:cNvSpPr/>
            <p:nvPr/>
          </p:nvSpPr>
          <p:spPr>
            <a:xfrm>
              <a:off x="7851081" y="1946393"/>
              <a:ext cx="864096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  <a:latin typeface="Arial"/>
                <a:ea typeface="ＭＳ Ｐゴシック"/>
              </a:endParaRPr>
            </a:p>
          </p:txBody>
        </p:sp>
      </p:grpSp>
      <p:sp>
        <p:nvSpPr>
          <p:cNvPr id="27" name="Text Box 11"/>
          <p:cNvSpPr txBox="1">
            <a:spLocks noChangeArrowheads="1"/>
          </p:cNvSpPr>
          <p:nvPr/>
        </p:nvSpPr>
        <p:spPr bwMode="auto">
          <a:xfrm>
            <a:off x="52764" y="2187601"/>
            <a:ext cx="449734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buClr>
                <a:srgbClr val="3333FF"/>
              </a:buClr>
              <a:buFont typeface="Wingdings" charset="0"/>
              <a:buChar char="Ø"/>
            </a:pP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sz="1600" dirty="0" smtClean="0">
                <a:solidFill>
                  <a:srgbClr val="000000"/>
                </a:solidFill>
              </a:rPr>
              <a:t>The </a:t>
            </a:r>
            <a:r>
              <a:rPr lang="fr-FR" sz="1600" b="1" dirty="0" err="1" smtClean="0">
                <a:solidFill>
                  <a:srgbClr val="FF0000"/>
                </a:solidFill>
              </a:rPr>
              <a:t>polarization</a:t>
            </a:r>
            <a:r>
              <a:rPr lang="fr-FR" sz="1600" b="1" dirty="0" smtClean="0">
                <a:solidFill>
                  <a:srgbClr val="FF0000"/>
                </a:solidFill>
              </a:rPr>
              <a:t> distribution</a:t>
            </a:r>
            <a:r>
              <a:rPr lang="fr-FR" sz="1600" dirty="0" smtClean="0">
                <a:solidFill>
                  <a:srgbClr val="000000"/>
                </a:solidFill>
              </a:rPr>
              <a:t> of </a:t>
            </a:r>
            <a:r>
              <a:rPr lang="fr-FR" sz="1600" dirty="0" err="1" smtClean="0">
                <a:solidFill>
                  <a:srgbClr val="000000"/>
                </a:solidFill>
              </a:rPr>
              <a:t>generated</a:t>
            </a:r>
            <a:r>
              <a:rPr lang="fr-FR" sz="1600" dirty="0" smtClean="0">
                <a:solidFill>
                  <a:srgbClr val="000000"/>
                </a:solidFill>
              </a:rPr>
              <a:t>  positrons </a:t>
            </a:r>
            <a:r>
              <a:rPr lang="fr-FR" sz="1600" dirty="0" err="1" smtClean="0">
                <a:solidFill>
                  <a:srgbClr val="000000"/>
                </a:solidFill>
              </a:rPr>
              <a:t>is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typical</a:t>
            </a:r>
            <a:r>
              <a:rPr lang="fr-FR" sz="1600" dirty="0" smtClean="0">
                <a:solidFill>
                  <a:srgbClr val="000000"/>
                </a:solidFill>
              </a:rPr>
              <a:t> of </a:t>
            </a:r>
            <a:r>
              <a:rPr lang="fr-FR" sz="1600" dirty="0" err="1" smtClean="0">
                <a:solidFill>
                  <a:srgbClr val="000000"/>
                </a:solidFill>
              </a:rPr>
              <a:t>bremsstrahlung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induced</a:t>
            </a:r>
            <a:r>
              <a:rPr lang="fr-FR" sz="1600" dirty="0" smtClean="0">
                <a:solidFill>
                  <a:srgbClr val="000000"/>
                </a:solidFill>
              </a:rPr>
              <a:t> pair </a:t>
            </a:r>
            <a:r>
              <a:rPr lang="fr-FR" sz="1600" dirty="0" err="1" smtClean="0">
                <a:solidFill>
                  <a:srgbClr val="000000"/>
                </a:solidFill>
              </a:rPr>
              <a:t>creation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with</a:t>
            </a:r>
            <a:r>
              <a:rPr lang="fr-FR" sz="1600" dirty="0" smtClean="0">
                <a:solidFill>
                  <a:srgbClr val="000000"/>
                </a:solidFill>
              </a:rPr>
              <a:t> a production rate </a:t>
            </a:r>
            <a:r>
              <a:rPr lang="fr-FR" sz="1600" dirty="0" err="1" smtClean="0">
                <a:solidFill>
                  <a:srgbClr val="0000FF"/>
                </a:solidFill>
              </a:rPr>
              <a:t>dominated</a:t>
            </a:r>
            <a:r>
              <a:rPr lang="fr-FR" sz="1600" dirty="0" smtClean="0">
                <a:solidFill>
                  <a:srgbClr val="0000FF"/>
                </a:solidFill>
              </a:rPr>
              <a:t> by </a:t>
            </a:r>
            <a:r>
              <a:rPr lang="fr-FR" sz="1600" dirty="0" err="1" smtClean="0">
                <a:solidFill>
                  <a:srgbClr val="0000FF"/>
                </a:solidFill>
              </a:rPr>
              <a:t>low-energy</a:t>
            </a:r>
            <a:r>
              <a:rPr lang="fr-FR" sz="1600" dirty="0" smtClean="0">
                <a:solidFill>
                  <a:srgbClr val="0000FF"/>
                </a:solidFill>
              </a:rPr>
              <a:t> </a:t>
            </a:r>
            <a:r>
              <a:rPr lang="fr-FR" sz="1600" dirty="0" err="1" smtClean="0">
                <a:solidFill>
                  <a:srgbClr val="0000FF"/>
                </a:solidFill>
              </a:rPr>
              <a:t>particles</a:t>
            </a:r>
            <a:r>
              <a:rPr lang="fr-FR" sz="1600" dirty="0" smtClean="0">
                <a:solidFill>
                  <a:srgbClr val="000000"/>
                </a:solidFill>
              </a:rPr>
              <a:t>. </a:t>
            </a:r>
            <a:endParaRPr lang="fr-FR" sz="1600" dirty="0">
              <a:solidFill>
                <a:srgbClr val="000000"/>
              </a:solidFill>
            </a:endParaRPr>
          </a:p>
        </p:txBody>
      </p:sp>
      <p:pic>
        <p:nvPicPr>
          <p:cNvPr id="4" name="Image 3" descr="Thi.tif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57220" y="5157192"/>
            <a:ext cx="2230800" cy="1512168"/>
          </a:xfrm>
          <a:prstGeom prst="rect">
            <a:avLst/>
          </a:prstGeom>
        </p:spPr>
      </p:pic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455156" y="5307522"/>
            <a:ext cx="250933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buClr>
                <a:srgbClr val="3333FF"/>
              </a:buClr>
            </a:pPr>
            <a:r>
              <a:rPr lang="fr-FR" sz="1600" dirty="0" smtClean="0">
                <a:solidFill>
                  <a:srgbClr val="000000"/>
                </a:solidFill>
              </a:rPr>
              <a:t>The </a:t>
            </a:r>
            <a:r>
              <a:rPr lang="fr-FR" sz="1600" b="1" dirty="0" smtClean="0">
                <a:solidFill>
                  <a:srgbClr val="FF0000"/>
                </a:solidFill>
              </a:rPr>
              <a:t>positron </a:t>
            </a:r>
            <a:r>
              <a:rPr lang="fr-FR" sz="1600" b="1" dirty="0" err="1" smtClean="0">
                <a:solidFill>
                  <a:srgbClr val="FF0000"/>
                </a:solidFill>
              </a:rPr>
              <a:t>energy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at</a:t>
            </a:r>
            <a:r>
              <a:rPr lang="fr-FR" sz="1600" dirty="0" smtClean="0">
                <a:solidFill>
                  <a:srgbClr val="000000"/>
                </a:solidFill>
              </a:rPr>
              <a:t> optimum </a:t>
            </a:r>
            <a:r>
              <a:rPr lang="fr-FR" sz="1600" dirty="0" err="1" smtClean="0">
                <a:solidFill>
                  <a:srgbClr val="000000"/>
                </a:solidFill>
              </a:rPr>
              <a:t>FoM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is</a:t>
            </a:r>
            <a:r>
              <a:rPr lang="fr-FR" sz="1600" dirty="0" smtClean="0">
                <a:solidFill>
                  <a:srgbClr val="000000"/>
                </a:solidFill>
              </a:rPr>
              <a:t> about </a:t>
            </a:r>
            <a:r>
              <a:rPr lang="fr-FR" sz="1600" b="1" dirty="0" err="1" smtClean="0">
                <a:solidFill>
                  <a:srgbClr val="0000FF"/>
                </a:solidFill>
              </a:rPr>
              <a:t>half</a:t>
            </a:r>
            <a:r>
              <a:rPr lang="fr-FR" sz="1600" dirty="0" smtClean="0">
                <a:solidFill>
                  <a:srgbClr val="000000"/>
                </a:solidFill>
              </a:rPr>
              <a:t> of the </a:t>
            </a:r>
            <a:r>
              <a:rPr lang="fr-FR" sz="1600" b="1" dirty="0" err="1" smtClean="0">
                <a:solidFill>
                  <a:srgbClr val="0000FF"/>
                </a:solidFill>
              </a:rPr>
              <a:t>electron</a:t>
            </a:r>
            <a:r>
              <a:rPr lang="fr-FR" sz="1600" b="1" dirty="0" smtClean="0">
                <a:solidFill>
                  <a:srgbClr val="0000FF"/>
                </a:solidFill>
              </a:rPr>
              <a:t> </a:t>
            </a:r>
            <a:r>
              <a:rPr lang="fr-FR" sz="1600" b="1" dirty="0" err="1" smtClean="0">
                <a:solidFill>
                  <a:srgbClr val="0000FF"/>
                </a:solidFill>
              </a:rPr>
              <a:t>beam</a:t>
            </a:r>
            <a:r>
              <a:rPr lang="fr-FR" sz="1600" b="1" dirty="0" smtClean="0">
                <a:solidFill>
                  <a:srgbClr val="0000FF"/>
                </a:solidFill>
              </a:rPr>
              <a:t> </a:t>
            </a:r>
            <a:r>
              <a:rPr lang="fr-FR" sz="1600" b="1" dirty="0" err="1" smtClean="0">
                <a:solidFill>
                  <a:srgbClr val="0000FF"/>
                </a:solidFill>
              </a:rPr>
              <a:t>energy</a:t>
            </a:r>
            <a:r>
              <a:rPr lang="fr-FR" sz="1600" dirty="0" smtClean="0">
                <a:solidFill>
                  <a:srgbClr val="000000"/>
                </a:solidFill>
              </a:rPr>
              <a:t>.</a:t>
            </a:r>
            <a:endParaRPr lang="fr-FR" sz="1600" dirty="0">
              <a:solidFill>
                <a:srgbClr val="000000"/>
              </a:solidFill>
            </a:endParaRPr>
          </a:p>
        </p:txBody>
      </p:sp>
      <p:grpSp>
        <p:nvGrpSpPr>
          <p:cNvPr id="6" name="Grouper 15"/>
          <p:cNvGrpSpPr>
            <a:grpSpLocks/>
          </p:cNvGrpSpPr>
          <p:nvPr/>
        </p:nvGrpSpPr>
        <p:grpSpPr bwMode="auto">
          <a:xfrm>
            <a:off x="7269163" y="174625"/>
            <a:ext cx="1641475" cy="469900"/>
            <a:chOff x="7269817" y="175183"/>
            <a:chExt cx="1640458" cy="468600"/>
          </a:xfrm>
        </p:grpSpPr>
        <p:sp>
          <p:nvSpPr>
            <p:cNvPr id="30" name="Text Box 64"/>
            <p:cNvSpPr txBox="1">
              <a:spLocks noChangeArrowheads="1"/>
            </p:cNvSpPr>
            <p:nvPr/>
          </p:nvSpPr>
          <p:spPr bwMode="auto">
            <a:xfrm>
              <a:off x="7269817" y="412649"/>
              <a:ext cx="983640" cy="231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900" dirty="0">
                  <a:solidFill>
                    <a:srgbClr val="333399"/>
                  </a:solidFill>
                  <a:latin typeface="Lucida Calligraphy" charset="0"/>
                </a:rPr>
                <a:t>Eric Voutier</a:t>
              </a:r>
            </a:p>
          </p:txBody>
        </p:sp>
        <p:pic>
          <p:nvPicPr>
            <p:cNvPr id="31" name="Image 17" descr="log_ipn.gif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7583" y="175183"/>
              <a:ext cx="752692" cy="451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9" name="Text Box 7"/>
          <p:cNvSpPr txBox="1">
            <a:spLocks noChangeArrowheads="1"/>
          </p:cNvSpPr>
          <p:nvPr/>
        </p:nvSpPr>
        <p:spPr bwMode="auto">
          <a:xfrm>
            <a:off x="190500" y="276225"/>
            <a:ext cx="25058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fr-FR" sz="1800" i="1" dirty="0" err="1" smtClean="0">
                <a:solidFill>
                  <a:srgbClr val="969696"/>
                </a:solidFill>
              </a:rPr>
              <a:t>Polarized</a:t>
            </a:r>
            <a:r>
              <a:rPr lang="fr-FR" sz="1800" i="1" dirty="0" smtClean="0">
                <a:solidFill>
                  <a:srgbClr val="969696"/>
                </a:solidFill>
              </a:rPr>
              <a:t> e</a:t>
            </a:r>
            <a:r>
              <a:rPr lang="fr-FR" sz="1800" i="1" baseline="30000" dirty="0" smtClean="0">
                <a:solidFill>
                  <a:srgbClr val="969696"/>
                </a:solidFill>
              </a:rPr>
              <a:t>+ </a:t>
            </a:r>
            <a:r>
              <a:rPr lang="fr-FR" sz="1800" i="1" dirty="0" smtClean="0">
                <a:solidFill>
                  <a:srgbClr val="969696"/>
                </a:solidFill>
              </a:rPr>
              <a:t>@ CEBAF</a:t>
            </a:r>
            <a:endParaRPr lang="fr-FR" sz="1800" i="1" dirty="0">
              <a:solidFill>
                <a:srgbClr val="B2B2B2"/>
              </a:solidFill>
            </a:endParaRPr>
          </a:p>
        </p:txBody>
      </p:sp>
      <p:sp>
        <p:nvSpPr>
          <p:cNvPr id="34" name="Text Box 18"/>
          <p:cNvSpPr txBox="1">
            <a:spLocks noChangeArrowheads="1"/>
          </p:cNvSpPr>
          <p:nvPr/>
        </p:nvSpPr>
        <p:spPr bwMode="auto">
          <a:xfrm>
            <a:off x="1588" y="6630988"/>
            <a:ext cx="190629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 smtClean="0">
                <a:solidFill>
                  <a:srgbClr val="808080"/>
                </a:solidFill>
                <a:latin typeface="Footlight MT Light" charset="0"/>
              </a:rPr>
              <a:t>Loch Lomond, October 13-14, 2016</a:t>
            </a:r>
            <a:endParaRPr lang="en-US" sz="900" i="1" dirty="0">
              <a:solidFill>
                <a:srgbClr val="808080"/>
              </a:solidFill>
              <a:latin typeface="Footlight MT Light" charset="0"/>
            </a:endParaRP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8508938" y="6580188"/>
            <a:ext cx="61587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fr-FR" sz="1200" dirty="0" smtClean="0">
                <a:solidFill>
                  <a:srgbClr val="969696"/>
                </a:solidFill>
              </a:rPr>
              <a:t>13/26</a:t>
            </a:r>
            <a:endParaRPr lang="fr-FR" sz="1200" dirty="0">
              <a:solidFill>
                <a:srgbClr val="9696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210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6" name="Line 2"/>
          <p:cNvSpPr>
            <a:spLocks noChangeShapeType="1"/>
          </p:cNvSpPr>
          <p:nvPr/>
        </p:nvSpPr>
        <p:spPr bwMode="auto">
          <a:xfrm>
            <a:off x="146050" y="741363"/>
            <a:ext cx="8856663" cy="0"/>
          </a:xfrm>
          <a:prstGeom prst="line">
            <a:avLst/>
          </a:prstGeom>
          <a:noFill/>
          <a:ln w="50800" cmpd="dbl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9652" name="Text Box 20"/>
          <p:cNvSpPr txBox="1">
            <a:spLocks noChangeArrowheads="1"/>
          </p:cNvSpPr>
          <p:nvPr/>
        </p:nvSpPr>
        <p:spPr bwMode="auto">
          <a:xfrm>
            <a:off x="2842782" y="982663"/>
            <a:ext cx="3478015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Lucida Calligraphy" charset="0"/>
              </a:rPr>
              <a:t>Expected Performances</a:t>
            </a:r>
            <a:endParaRPr lang="en-US" sz="2000" b="1" dirty="0">
              <a:solidFill>
                <a:srgbClr val="000000"/>
              </a:solidFill>
              <a:latin typeface="Lucida Calligraphy" charset="0"/>
            </a:endParaRPr>
          </a:p>
        </p:txBody>
      </p:sp>
      <p:pic>
        <p:nvPicPr>
          <p:cNvPr id="2" name="Image 1" descr="FoM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98204" y="3237982"/>
            <a:ext cx="3239892" cy="2179363"/>
          </a:xfrm>
          <a:prstGeom prst="rect">
            <a:avLst/>
          </a:prstGeom>
        </p:spPr>
      </p:pic>
      <p:pic>
        <p:nvPicPr>
          <p:cNvPr id="4" name="Image 3" descr="Pol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116" y="3569596"/>
            <a:ext cx="2664436" cy="1792060"/>
          </a:xfrm>
          <a:prstGeom prst="rect">
            <a:avLst/>
          </a:prstGeom>
        </p:spPr>
      </p:pic>
      <p:pic>
        <p:nvPicPr>
          <p:cNvPr id="3" name="Image 2" descr="Eps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17" y="3224769"/>
            <a:ext cx="3239996" cy="2190470"/>
          </a:xfrm>
          <a:prstGeom prst="rect">
            <a:avLst/>
          </a:prstGeom>
        </p:spPr>
      </p:pic>
      <p:sp>
        <p:nvSpPr>
          <p:cNvPr id="17" name="Rectangle 19"/>
          <p:cNvSpPr>
            <a:spLocks noChangeArrowheads="1"/>
          </p:cNvSpPr>
          <p:nvPr/>
        </p:nvSpPr>
        <p:spPr bwMode="auto">
          <a:xfrm>
            <a:off x="1059613" y="1600527"/>
            <a:ext cx="7048500" cy="24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000" dirty="0" smtClean="0">
                <a:solidFill>
                  <a:srgbClr val="5F5F5F"/>
                </a:solidFill>
                <a:latin typeface="Microsoft Sans Serif" charset="0"/>
                <a:cs typeface="+mn-cs"/>
              </a:rPr>
              <a:t>J. Dumas, </a:t>
            </a:r>
            <a:r>
              <a:rPr lang="fr-FR" sz="1000" dirty="0" err="1" smtClean="0">
                <a:solidFill>
                  <a:srgbClr val="5F5F5F"/>
                </a:solidFill>
                <a:latin typeface="Microsoft Sans Serif" charset="0"/>
                <a:cs typeface="+mn-cs"/>
              </a:rPr>
              <a:t>Doctorate</a:t>
            </a:r>
            <a:r>
              <a:rPr lang="fr-FR" sz="1000" dirty="0" smtClean="0">
                <a:solidFill>
                  <a:srgbClr val="5F5F5F"/>
                </a:solidFill>
                <a:latin typeface="Microsoft Sans Serif" charset="0"/>
                <a:cs typeface="+mn-cs"/>
              </a:rPr>
              <a:t> </a:t>
            </a:r>
            <a:r>
              <a:rPr lang="fr-FR" sz="1000" dirty="0" err="1" smtClean="0">
                <a:solidFill>
                  <a:srgbClr val="5F5F5F"/>
                </a:solidFill>
                <a:latin typeface="Microsoft Sans Serif" charset="0"/>
                <a:cs typeface="+mn-cs"/>
              </a:rPr>
              <a:t>Thesis</a:t>
            </a:r>
            <a:r>
              <a:rPr lang="fr-FR" sz="1000" dirty="0" smtClean="0">
                <a:solidFill>
                  <a:srgbClr val="5F5F5F"/>
                </a:solidFill>
                <a:latin typeface="Microsoft Sans Serif" charset="0"/>
                <a:cs typeface="+mn-cs"/>
              </a:rPr>
              <a:t> (2011)</a:t>
            </a:r>
            <a:endParaRPr lang="fr-FR" sz="1000" dirty="0">
              <a:solidFill>
                <a:srgbClr val="5F5F5F"/>
              </a:solidFill>
              <a:latin typeface="Microsoft Sans Serif" charset="0"/>
              <a:cs typeface="+mn-cs"/>
            </a:endParaRPr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74660" y="2023012"/>
            <a:ext cx="898373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buClr>
                <a:srgbClr val="3333FF"/>
              </a:buClr>
              <a:buFont typeface="Wingdings" charset="0"/>
              <a:buChar char="Ø"/>
            </a:pPr>
            <a:r>
              <a:rPr lang="fr-FR" sz="1400" dirty="0">
                <a:latin typeface="Comic Sans MS" charset="0"/>
              </a:rPr>
              <a:t> </a:t>
            </a:r>
            <a:r>
              <a:rPr lang="fr-FR" sz="1600" dirty="0" smtClean="0"/>
              <a:t>The </a:t>
            </a:r>
            <a:r>
              <a:rPr lang="fr-FR" sz="1600" b="1" dirty="0" err="1" smtClean="0">
                <a:solidFill>
                  <a:srgbClr val="0000FF"/>
                </a:solidFill>
              </a:rPr>
              <a:t>optimized</a:t>
            </a:r>
            <a:r>
              <a:rPr lang="fr-FR" sz="1600" b="1" dirty="0" smtClean="0">
                <a:solidFill>
                  <a:srgbClr val="0000FF"/>
                </a:solidFill>
              </a:rPr>
              <a:t> </a:t>
            </a:r>
            <a:r>
              <a:rPr lang="fr-FR" sz="1600" b="1" dirty="0" err="1" smtClean="0">
                <a:solidFill>
                  <a:srgbClr val="0000FF"/>
                </a:solidFill>
              </a:rPr>
              <a:t>FoM</a:t>
            </a:r>
            <a:r>
              <a:rPr lang="fr-FR" sz="1600" b="1" dirty="0" smtClean="0">
                <a:solidFill>
                  <a:srgbClr val="0000FF"/>
                </a:solidFill>
              </a:rPr>
              <a:t> </a:t>
            </a:r>
            <a:r>
              <a:rPr lang="fr-FR" sz="1600" dirty="0" err="1" smtClean="0"/>
              <a:t>at</a:t>
            </a:r>
            <a:r>
              <a:rPr lang="fr-FR" sz="1600" dirty="0" smtClean="0"/>
              <a:t> </a:t>
            </a:r>
            <a:r>
              <a:rPr lang="fr-FR" sz="1600" dirty="0" err="1" smtClean="0"/>
              <a:t>each</a:t>
            </a:r>
            <a:r>
              <a:rPr lang="fr-FR" sz="1600" dirty="0" smtClean="0"/>
              <a:t> </a:t>
            </a:r>
            <a:r>
              <a:rPr lang="fr-FR" sz="1600" dirty="0" err="1" smtClean="0"/>
              <a:t>electron</a:t>
            </a:r>
            <a:r>
              <a:rPr lang="fr-FR" sz="1600" dirty="0" smtClean="0"/>
              <a:t> </a:t>
            </a:r>
            <a:r>
              <a:rPr lang="fr-FR" sz="1600" dirty="0" err="1" smtClean="0"/>
              <a:t>beam</a:t>
            </a:r>
            <a:r>
              <a:rPr lang="fr-FR" sz="1600" dirty="0" smtClean="0"/>
              <a:t> </a:t>
            </a:r>
            <a:r>
              <a:rPr lang="fr-FR" sz="1600" dirty="0" err="1" smtClean="0"/>
              <a:t>energy</a:t>
            </a:r>
            <a:r>
              <a:rPr lang="fr-FR" sz="1600" dirty="0" smtClean="0"/>
              <a:t> </a:t>
            </a:r>
            <a:r>
              <a:rPr lang="fr-FR" sz="1600" dirty="0" err="1" smtClean="0"/>
              <a:t>defined</a:t>
            </a:r>
            <a:r>
              <a:rPr lang="fr-FR" sz="1600" dirty="0" smtClean="0"/>
              <a:t> the « </a:t>
            </a:r>
            <a:r>
              <a:rPr lang="fr-FR" sz="1600" b="1" dirty="0" err="1" smtClean="0">
                <a:solidFill>
                  <a:srgbClr val="0000FF"/>
                </a:solidFill>
              </a:rPr>
              <a:t>operational</a:t>
            </a:r>
            <a:r>
              <a:rPr lang="fr-FR" sz="1600" b="1" dirty="0" smtClean="0">
                <a:solidFill>
                  <a:srgbClr val="0000FF"/>
                </a:solidFill>
              </a:rPr>
              <a:t> conditions</a:t>
            </a:r>
            <a:r>
              <a:rPr lang="fr-FR" sz="1600" dirty="0" smtClean="0"/>
              <a:t> »; </a:t>
            </a:r>
            <a:r>
              <a:rPr lang="fr-FR" sz="1600" dirty="0" err="1" smtClean="0"/>
              <a:t>simplistic</a:t>
            </a:r>
            <a:r>
              <a:rPr lang="fr-FR" sz="1600" dirty="0" smtClean="0"/>
              <a:t> </a:t>
            </a:r>
            <a:r>
              <a:rPr lang="fr-FR" sz="1600" dirty="0" err="1" smtClean="0"/>
              <a:t>cuts</a:t>
            </a:r>
            <a:r>
              <a:rPr lang="fr-FR" sz="1600" dirty="0" smtClean="0"/>
              <a:t> </a:t>
            </a:r>
            <a:r>
              <a:rPr lang="fr-FR" sz="1600" dirty="0" err="1" smtClean="0"/>
              <a:t>mimic</a:t>
            </a:r>
            <a:r>
              <a:rPr lang="fr-FR" sz="1600" dirty="0" smtClean="0"/>
              <a:t> a </a:t>
            </a:r>
            <a:r>
              <a:rPr lang="fr-FR" sz="1600" b="1" dirty="0" smtClean="0">
                <a:solidFill>
                  <a:srgbClr val="FF0000"/>
                </a:solidFill>
              </a:rPr>
              <a:t>capture system</a:t>
            </a:r>
            <a:r>
              <a:rPr lang="fr-FR" sz="1600" dirty="0" smtClean="0"/>
              <a:t> and/or an </a:t>
            </a:r>
            <a:r>
              <a:rPr lang="fr-FR" sz="1600" b="1" dirty="0" err="1" smtClean="0">
                <a:solidFill>
                  <a:srgbClr val="FF0000"/>
                </a:solidFill>
              </a:rPr>
              <a:t>accelerator</a:t>
            </a:r>
            <a:r>
              <a:rPr lang="fr-FR" sz="1600" b="1" dirty="0" smtClean="0">
                <a:solidFill>
                  <a:srgbClr val="FF0000"/>
                </a:solidFill>
              </a:rPr>
              <a:t> </a:t>
            </a:r>
            <a:r>
              <a:rPr lang="fr-FR" sz="1600" b="1" dirty="0" err="1" smtClean="0">
                <a:solidFill>
                  <a:srgbClr val="FF0000"/>
                </a:solidFill>
              </a:rPr>
              <a:t>acceptance</a:t>
            </a:r>
            <a:r>
              <a:rPr lang="fr-FR" sz="1600" dirty="0" smtClean="0"/>
              <a:t>, and </a:t>
            </a:r>
            <a:r>
              <a:rPr lang="fr-FR" sz="1600" dirty="0" err="1" smtClean="0"/>
              <a:t>define</a:t>
            </a:r>
            <a:r>
              <a:rPr lang="fr-FR" sz="1600" dirty="0" smtClean="0"/>
              <a:t> the quantitative </a:t>
            </a:r>
            <a:r>
              <a:rPr lang="fr-FR" sz="1600" b="1" dirty="0" smtClean="0">
                <a:solidFill>
                  <a:srgbClr val="FF0000"/>
                </a:solidFill>
              </a:rPr>
              <a:t>source performances</a:t>
            </a:r>
            <a:r>
              <a:rPr lang="fr-FR" sz="1600" dirty="0" smtClean="0"/>
              <a:t>.  </a:t>
            </a:r>
            <a:endParaRPr lang="fr-FR" sz="1600" dirty="0">
              <a:latin typeface="Comic Sans MS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742208" y="3298761"/>
            <a:ext cx="19916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 smtClean="0"/>
              <a:t>p</a:t>
            </a:r>
            <a:r>
              <a:rPr lang="en-US" dirty="0" smtClean="0"/>
              <a:t>/p = 10%  </a:t>
            </a:r>
            <a:r>
              <a:rPr lang="en-US" dirty="0" smtClean="0">
                <a:latin typeface="Symbol" charset="2"/>
                <a:cs typeface="Symbol" charset="2"/>
              </a:rPr>
              <a:t>DQ</a:t>
            </a:r>
            <a:r>
              <a:rPr lang="en-US" dirty="0" smtClean="0"/>
              <a:t> = 10°</a:t>
            </a:r>
            <a:endParaRPr lang="en-US" dirty="0"/>
          </a:p>
        </p:txBody>
      </p:sp>
      <p:sp>
        <p:nvSpPr>
          <p:cNvPr id="20" name="Text Box 35"/>
          <p:cNvSpPr txBox="1">
            <a:spLocks noChangeArrowheads="1"/>
          </p:cNvSpPr>
          <p:nvPr/>
        </p:nvSpPr>
        <p:spPr bwMode="auto">
          <a:xfrm>
            <a:off x="736961" y="5861908"/>
            <a:ext cx="7700227" cy="584776"/>
          </a:xfrm>
          <a:prstGeom prst="rect">
            <a:avLst/>
          </a:prstGeom>
          <a:noFill/>
          <a:ln w="50800" cmpd="thickThin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Clr>
                <a:srgbClr val="990099"/>
              </a:buClr>
              <a:buFont typeface="Wingdings" charset="0"/>
              <a:buNone/>
              <a:defRPr/>
            </a:pPr>
            <a:r>
              <a:rPr lang="en-US" sz="1600" dirty="0" smtClean="0">
                <a:solidFill>
                  <a:srgbClr val="000000"/>
                </a:solidFill>
                <a:latin typeface="Comic Sans MS"/>
                <a:cs typeface="Comic Sans MS"/>
              </a:rPr>
              <a:t>In the </a:t>
            </a:r>
            <a:r>
              <a:rPr lang="en-US" sz="1600" b="1" dirty="0" smtClean="0">
                <a:solidFill>
                  <a:srgbClr val="CC00FF"/>
                </a:solidFill>
                <a:latin typeface="Comic Sans MS"/>
                <a:cs typeface="Comic Sans MS"/>
              </a:rPr>
              <a:t>100 MeV </a:t>
            </a:r>
            <a:r>
              <a:rPr lang="en-US" sz="1600" dirty="0" smtClean="0">
                <a:solidFill>
                  <a:srgbClr val="000000"/>
                </a:solidFill>
                <a:latin typeface="Comic Sans MS"/>
                <a:cs typeface="Comic Sans MS"/>
              </a:rPr>
              <a:t>energy range, one can reasonably expect to </a:t>
            </a:r>
            <a:r>
              <a:rPr lang="en-US" sz="16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optimaly</a:t>
            </a:r>
            <a:r>
              <a:rPr lang="en-US" sz="1600" dirty="0" smtClean="0">
                <a:solidFill>
                  <a:srgbClr val="000000"/>
                </a:solidFill>
                <a:latin typeface="Comic Sans MS"/>
                <a:cs typeface="Comic Sans MS"/>
              </a:rPr>
              <a:t> achieve </a:t>
            </a:r>
          </a:p>
          <a:p>
            <a:pPr algn="ctr">
              <a:buClr>
                <a:srgbClr val="990099"/>
              </a:buClr>
              <a:buFont typeface="Wingdings" charset="0"/>
              <a:buNone/>
              <a:defRPr/>
            </a:pPr>
            <a:r>
              <a:rPr lang="en-US" sz="1600" b="1" dirty="0" smtClean="0">
                <a:solidFill>
                  <a:srgbClr val="CC00CC"/>
                </a:solidFill>
                <a:latin typeface="Comic Sans MS"/>
                <a:cs typeface="Comic Sans MS"/>
              </a:rPr>
              <a:t>75%</a:t>
            </a:r>
            <a:r>
              <a:rPr lang="en-US" sz="1600" dirty="0" smtClean="0">
                <a:solidFill>
                  <a:srgbClr val="000000"/>
                </a:solidFill>
                <a:latin typeface="Comic Sans MS"/>
                <a:cs typeface="Comic Sans MS"/>
              </a:rPr>
              <a:t> electron </a:t>
            </a:r>
            <a:r>
              <a:rPr lang="en-US" sz="1600" b="1" dirty="0" smtClean="0">
                <a:solidFill>
                  <a:srgbClr val="CC00CC"/>
                </a:solidFill>
                <a:latin typeface="Comic Sans MS"/>
                <a:cs typeface="Comic Sans MS"/>
              </a:rPr>
              <a:t>polarization transfer </a:t>
            </a:r>
            <a:r>
              <a:rPr lang="en-US" sz="1600" dirty="0" smtClean="0">
                <a:solidFill>
                  <a:srgbClr val="000000"/>
                </a:solidFill>
                <a:latin typeface="Comic Sans MS"/>
                <a:cs typeface="Comic Sans MS"/>
              </a:rPr>
              <a:t>and </a:t>
            </a:r>
            <a:r>
              <a:rPr lang="en-US" sz="1600" b="1" dirty="0" smtClean="0">
                <a:solidFill>
                  <a:srgbClr val="CC00CC"/>
                </a:solidFill>
                <a:latin typeface="Comic Sans MS"/>
                <a:cs typeface="Comic Sans MS"/>
              </a:rPr>
              <a:t>10</a:t>
            </a:r>
            <a:r>
              <a:rPr lang="en-US" sz="1600" b="1" baseline="30000" dirty="0" smtClean="0">
                <a:solidFill>
                  <a:srgbClr val="CC00CC"/>
                </a:solidFill>
                <a:latin typeface="Comic Sans MS"/>
                <a:cs typeface="Comic Sans MS"/>
              </a:rPr>
              <a:t>-4</a:t>
            </a:r>
            <a:r>
              <a:rPr lang="en-US" sz="1600" b="1" dirty="0" smtClean="0">
                <a:solidFill>
                  <a:srgbClr val="CC00CC"/>
                </a:solidFill>
                <a:latin typeface="Comic Sans MS"/>
                <a:cs typeface="Comic Sans MS"/>
              </a:rPr>
              <a:t>-10</a:t>
            </a:r>
            <a:r>
              <a:rPr lang="en-US" sz="1600" b="1" baseline="30000" dirty="0" smtClean="0">
                <a:solidFill>
                  <a:srgbClr val="CC00CC"/>
                </a:solidFill>
                <a:latin typeface="Comic Sans MS"/>
                <a:cs typeface="Comic Sans MS"/>
              </a:rPr>
              <a:t>-3</a:t>
            </a:r>
            <a:r>
              <a:rPr lang="en-US" sz="1600" b="1" dirty="0" smtClean="0">
                <a:solidFill>
                  <a:srgbClr val="CC00CC"/>
                </a:solidFill>
                <a:latin typeface="Comic Sans MS"/>
                <a:cs typeface="Comic Sans MS"/>
              </a:rPr>
              <a:t> e</a:t>
            </a:r>
            <a:r>
              <a:rPr lang="en-US" sz="1600" b="1" baseline="30000" dirty="0" smtClean="0">
                <a:solidFill>
                  <a:srgbClr val="CC00CC"/>
                </a:solidFill>
                <a:latin typeface="Comic Sans MS"/>
                <a:cs typeface="Comic Sans MS"/>
              </a:rPr>
              <a:t>+</a:t>
            </a:r>
            <a:r>
              <a:rPr lang="en-US" sz="1600" b="1" dirty="0" smtClean="0">
                <a:solidFill>
                  <a:srgbClr val="CC00CC"/>
                </a:solidFill>
                <a:latin typeface="Comic Sans MS"/>
                <a:cs typeface="Comic Sans MS"/>
              </a:rPr>
              <a:t>/e</a:t>
            </a:r>
            <a:r>
              <a:rPr lang="en-US" sz="1600" b="1" baseline="30000" dirty="0" smtClean="0">
                <a:solidFill>
                  <a:srgbClr val="CC00CC"/>
                </a:solidFill>
                <a:latin typeface="Comic Sans MS"/>
                <a:cs typeface="Comic Sans MS"/>
              </a:rPr>
              <a:t>-</a:t>
            </a:r>
            <a:r>
              <a:rPr lang="en-US" sz="1600" dirty="0" smtClean="0">
                <a:solidFill>
                  <a:srgbClr val="000000"/>
                </a:solidFill>
                <a:latin typeface="Comic Sans MS"/>
                <a:cs typeface="Comic Sans MS"/>
              </a:rPr>
              <a:t>.</a:t>
            </a:r>
            <a:endParaRPr lang="en-US" sz="1600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grpSp>
        <p:nvGrpSpPr>
          <p:cNvPr id="5" name="Grouper 15"/>
          <p:cNvGrpSpPr>
            <a:grpSpLocks/>
          </p:cNvGrpSpPr>
          <p:nvPr/>
        </p:nvGrpSpPr>
        <p:grpSpPr bwMode="auto">
          <a:xfrm>
            <a:off x="7269163" y="174625"/>
            <a:ext cx="1641475" cy="469900"/>
            <a:chOff x="7269817" y="175183"/>
            <a:chExt cx="1640458" cy="468600"/>
          </a:xfrm>
        </p:grpSpPr>
        <p:sp>
          <p:nvSpPr>
            <p:cNvPr id="22" name="Text Box 64"/>
            <p:cNvSpPr txBox="1">
              <a:spLocks noChangeArrowheads="1"/>
            </p:cNvSpPr>
            <p:nvPr/>
          </p:nvSpPr>
          <p:spPr bwMode="auto">
            <a:xfrm>
              <a:off x="7269817" y="412649"/>
              <a:ext cx="983640" cy="231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900" dirty="0">
                  <a:solidFill>
                    <a:srgbClr val="333399"/>
                  </a:solidFill>
                  <a:latin typeface="Lucida Calligraphy" charset="0"/>
                </a:rPr>
                <a:t>Eric Voutier</a:t>
              </a:r>
            </a:p>
          </p:txBody>
        </p:sp>
        <p:pic>
          <p:nvPicPr>
            <p:cNvPr id="23" name="Image 17" descr="log_ipn.gi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7583" y="175183"/>
              <a:ext cx="752692" cy="451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190500" y="276225"/>
            <a:ext cx="25058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fr-FR" sz="1800" i="1" dirty="0" err="1" smtClean="0">
                <a:solidFill>
                  <a:srgbClr val="969696"/>
                </a:solidFill>
              </a:rPr>
              <a:t>Polarized</a:t>
            </a:r>
            <a:r>
              <a:rPr lang="fr-FR" sz="1800" i="1" dirty="0" smtClean="0">
                <a:solidFill>
                  <a:srgbClr val="969696"/>
                </a:solidFill>
              </a:rPr>
              <a:t> e</a:t>
            </a:r>
            <a:r>
              <a:rPr lang="fr-FR" sz="1800" i="1" baseline="30000" dirty="0" smtClean="0">
                <a:solidFill>
                  <a:srgbClr val="969696"/>
                </a:solidFill>
              </a:rPr>
              <a:t>+ </a:t>
            </a:r>
            <a:r>
              <a:rPr lang="fr-FR" sz="1800" i="1" dirty="0" smtClean="0">
                <a:solidFill>
                  <a:srgbClr val="969696"/>
                </a:solidFill>
              </a:rPr>
              <a:t>@ CEBAF</a:t>
            </a:r>
            <a:endParaRPr lang="fr-FR" sz="1800" i="1" dirty="0">
              <a:solidFill>
                <a:srgbClr val="B2B2B2"/>
              </a:solidFill>
            </a:endParaRPr>
          </a:p>
        </p:txBody>
      </p:sp>
      <p:sp>
        <p:nvSpPr>
          <p:cNvPr id="25" name="Text Box 18"/>
          <p:cNvSpPr txBox="1">
            <a:spLocks noChangeArrowheads="1"/>
          </p:cNvSpPr>
          <p:nvPr/>
        </p:nvSpPr>
        <p:spPr bwMode="auto">
          <a:xfrm>
            <a:off x="1588" y="6630988"/>
            <a:ext cx="190629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 smtClean="0">
                <a:solidFill>
                  <a:srgbClr val="808080"/>
                </a:solidFill>
                <a:latin typeface="Footlight MT Light" charset="0"/>
              </a:rPr>
              <a:t>Loch Lomond, October 13-14, 2016</a:t>
            </a:r>
            <a:endParaRPr lang="en-US" sz="900" i="1" dirty="0">
              <a:solidFill>
                <a:srgbClr val="808080"/>
              </a:solidFill>
              <a:latin typeface="Footlight MT Light" charset="0"/>
            </a:endParaRPr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8508938" y="6580188"/>
            <a:ext cx="61587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fr-FR" sz="1200" dirty="0" smtClean="0">
                <a:solidFill>
                  <a:srgbClr val="969696"/>
                </a:solidFill>
              </a:rPr>
              <a:t>14/26</a:t>
            </a:r>
            <a:endParaRPr lang="fr-FR" sz="1200" dirty="0">
              <a:solidFill>
                <a:srgbClr val="9696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800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770" name="Text Box 2"/>
          <p:cNvSpPr txBox="1">
            <a:spLocks noChangeArrowheads="1"/>
          </p:cNvSpPr>
          <p:nvPr/>
        </p:nvSpPr>
        <p:spPr bwMode="auto">
          <a:xfrm>
            <a:off x="3183638" y="1041504"/>
            <a:ext cx="2776722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Lucida Calligraphy" charset="0"/>
                <a:cs typeface="+mn-cs"/>
              </a:rPr>
              <a:t>Design Constraints</a:t>
            </a:r>
            <a:endParaRPr lang="en-US" b="1" dirty="0">
              <a:solidFill>
                <a:srgbClr val="009999"/>
              </a:solidFill>
              <a:latin typeface="Microsoft Sans Serif" charset="0"/>
              <a:cs typeface="+mn-cs"/>
            </a:endParaRPr>
          </a:p>
        </p:txBody>
      </p:sp>
      <p:sp>
        <p:nvSpPr>
          <p:cNvPr id="672771" name="Line 3"/>
          <p:cNvSpPr>
            <a:spLocks noChangeShapeType="1"/>
          </p:cNvSpPr>
          <p:nvPr/>
        </p:nvSpPr>
        <p:spPr bwMode="auto">
          <a:xfrm>
            <a:off x="146050" y="741363"/>
            <a:ext cx="8856663" cy="0"/>
          </a:xfrm>
          <a:prstGeom prst="line">
            <a:avLst/>
          </a:prstGeom>
          <a:noFill/>
          <a:ln w="50800" cmpd="dbl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  <a:cs typeface="+mn-cs"/>
            </a:endParaRPr>
          </a:p>
        </p:txBody>
      </p:sp>
      <p:grpSp>
        <p:nvGrpSpPr>
          <p:cNvPr id="2" name="Grouper 37"/>
          <p:cNvGrpSpPr>
            <a:grpSpLocks/>
          </p:cNvGrpSpPr>
          <p:nvPr/>
        </p:nvGrpSpPr>
        <p:grpSpPr bwMode="auto">
          <a:xfrm>
            <a:off x="7269163" y="174625"/>
            <a:ext cx="1641475" cy="469900"/>
            <a:chOff x="7269817" y="175183"/>
            <a:chExt cx="1640458" cy="468600"/>
          </a:xfrm>
        </p:grpSpPr>
        <p:sp>
          <p:nvSpPr>
            <p:cNvPr id="21" name="Text Box 64"/>
            <p:cNvSpPr txBox="1">
              <a:spLocks noChangeArrowheads="1"/>
            </p:cNvSpPr>
            <p:nvPr/>
          </p:nvSpPr>
          <p:spPr bwMode="auto">
            <a:xfrm>
              <a:off x="7269817" y="412649"/>
              <a:ext cx="983640" cy="231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900" dirty="0">
                  <a:solidFill>
                    <a:srgbClr val="333399"/>
                  </a:solidFill>
                  <a:latin typeface="Lucida Calligraphy" charset="0"/>
                </a:rPr>
                <a:t>Eric Voutier</a:t>
              </a:r>
            </a:p>
          </p:txBody>
        </p:sp>
        <p:pic>
          <p:nvPicPr>
            <p:cNvPr id="320525" name="Image 41" descr="log_ipn.g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7583" y="175183"/>
              <a:ext cx="752692" cy="451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 Box 18"/>
          <p:cNvSpPr txBox="1">
            <a:spLocks noChangeArrowheads="1"/>
          </p:cNvSpPr>
          <p:nvPr/>
        </p:nvSpPr>
        <p:spPr bwMode="auto">
          <a:xfrm>
            <a:off x="1588" y="6630988"/>
            <a:ext cx="190629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 smtClean="0">
                <a:solidFill>
                  <a:srgbClr val="808080"/>
                </a:solidFill>
                <a:latin typeface="Footlight MT Light" charset="0"/>
              </a:rPr>
              <a:t>Loch Lomond, October 13-14, 2016</a:t>
            </a:r>
            <a:endParaRPr lang="en-US" sz="900" i="1" dirty="0">
              <a:solidFill>
                <a:srgbClr val="808080"/>
              </a:solidFill>
              <a:latin typeface="Footlight MT Light" charset="0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190500" y="276225"/>
            <a:ext cx="24593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fr-FR" sz="1800" i="1" dirty="0" err="1" smtClean="0">
                <a:solidFill>
                  <a:srgbClr val="969696"/>
                </a:solidFill>
              </a:rPr>
              <a:t>Polarized</a:t>
            </a:r>
            <a:r>
              <a:rPr lang="fr-FR" sz="1800" i="1" dirty="0" smtClean="0">
                <a:solidFill>
                  <a:srgbClr val="969696"/>
                </a:solidFill>
              </a:rPr>
              <a:t> e</a:t>
            </a:r>
            <a:r>
              <a:rPr lang="fr-FR" sz="1800" i="1" baseline="30000" dirty="0" smtClean="0">
                <a:solidFill>
                  <a:srgbClr val="969696"/>
                </a:solidFill>
              </a:rPr>
              <a:t>+ </a:t>
            </a:r>
            <a:r>
              <a:rPr lang="fr-FR" sz="1800" i="1" dirty="0" smtClean="0">
                <a:solidFill>
                  <a:srgbClr val="969696"/>
                </a:solidFill>
              </a:rPr>
              <a:t>@ JLEIC</a:t>
            </a:r>
            <a:endParaRPr lang="fr-FR" sz="1800" i="1" dirty="0">
              <a:solidFill>
                <a:srgbClr val="B2B2B2"/>
              </a:solidFill>
            </a:endParaRPr>
          </a:p>
        </p:txBody>
      </p:sp>
      <p:pic>
        <p:nvPicPr>
          <p:cNvPr id="12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525" y="1884089"/>
            <a:ext cx="5121275" cy="268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Group 40"/>
          <p:cNvGrpSpPr/>
          <p:nvPr/>
        </p:nvGrpSpPr>
        <p:grpSpPr>
          <a:xfrm rot="1224044">
            <a:off x="4137882" y="2956294"/>
            <a:ext cx="899703" cy="684796"/>
            <a:chOff x="4060799" y="2107622"/>
            <a:chExt cx="1135851" cy="767915"/>
          </a:xfrm>
        </p:grpSpPr>
        <p:sp>
          <p:nvSpPr>
            <p:cNvPr id="15" name="Striped Right Arrow 41"/>
            <p:cNvSpPr/>
            <p:nvPr/>
          </p:nvSpPr>
          <p:spPr bwMode="auto">
            <a:xfrm>
              <a:off x="4060799" y="2107622"/>
              <a:ext cx="1135851" cy="767915"/>
            </a:xfrm>
            <a:prstGeom prst="stripedRightArrow">
              <a:avLst>
                <a:gd name="adj1" fmla="val 47326"/>
                <a:gd name="adj2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cs typeface="Arial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332973" y="2310274"/>
              <a:ext cx="478052" cy="3796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>
                  <a:solidFill>
                    <a:srgbClr val="FF0000"/>
                  </a:solidFill>
                  <a:latin typeface="Arial"/>
                  <a:cs typeface="Arial"/>
                </a:rPr>
                <a:t>e</a:t>
              </a:r>
              <a:r>
                <a:rPr lang="en-US" sz="1600" baseline="30000" dirty="0">
                  <a:solidFill>
                    <a:srgbClr val="FF0000"/>
                  </a:solidFill>
                  <a:latin typeface="Arial"/>
                  <a:cs typeface="Arial"/>
                </a:rPr>
                <a:t>+</a:t>
              </a:r>
            </a:p>
          </p:txBody>
        </p:sp>
        <p:cxnSp>
          <p:nvCxnSpPr>
            <p:cNvPr id="17" name="Straight Arrow Connector 43"/>
            <p:cNvCxnSpPr/>
            <p:nvPr/>
          </p:nvCxnSpPr>
          <p:spPr bwMode="auto">
            <a:xfrm>
              <a:off x="4464616" y="2375167"/>
              <a:ext cx="21166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8" name="Group 99"/>
          <p:cNvGrpSpPr>
            <a:grpSpLocks/>
          </p:cNvGrpSpPr>
          <p:nvPr/>
        </p:nvGrpSpPr>
        <p:grpSpPr bwMode="auto">
          <a:xfrm>
            <a:off x="155575" y="4275138"/>
            <a:ext cx="5840413" cy="2144712"/>
            <a:chOff x="443929" y="3288192"/>
            <a:chExt cx="5841370" cy="2144233"/>
          </a:xfrm>
        </p:grpSpPr>
        <p:cxnSp>
          <p:nvCxnSpPr>
            <p:cNvPr id="19" name="Straight Arrow Connector 194"/>
            <p:cNvCxnSpPr>
              <a:cxnSpLocks noChangeShapeType="1"/>
            </p:cNvCxnSpPr>
            <p:nvPr/>
          </p:nvCxnSpPr>
          <p:spPr bwMode="auto">
            <a:xfrm flipV="1">
              <a:off x="4327525" y="4851438"/>
              <a:ext cx="1870364" cy="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0" name="Straight Arrow Connector 194"/>
            <p:cNvCxnSpPr>
              <a:cxnSpLocks noChangeShapeType="1"/>
            </p:cNvCxnSpPr>
            <p:nvPr/>
          </p:nvCxnSpPr>
          <p:spPr bwMode="auto">
            <a:xfrm flipV="1">
              <a:off x="611368" y="5181600"/>
              <a:ext cx="5617579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2" name="Content Placeholder 6"/>
            <p:cNvSpPr txBox="1">
              <a:spLocks/>
            </p:cNvSpPr>
            <p:nvPr/>
          </p:nvSpPr>
          <p:spPr bwMode="auto">
            <a:xfrm>
              <a:off x="1447800" y="4532313"/>
              <a:ext cx="936625" cy="268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2pPr>
              <a:lvl3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3pPr>
              <a:lvl4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4pPr>
              <a:lvl5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5pPr>
              <a:lvl6pPr defTabSz="4572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6pPr>
              <a:lvl7pPr defTabSz="4572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7pPr>
              <a:lvl8pPr defTabSz="4572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8pPr>
              <a:lvl9pPr defTabSz="4572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sz="1200" dirty="0">
                  <a:solidFill>
                    <a:srgbClr val="000000"/>
                  </a:solidFill>
                </a:rPr>
                <a:t>35 </a:t>
              </a:r>
              <a:r>
                <a:rPr lang="en-US" sz="1200" dirty="0">
                  <a:solidFill>
                    <a:srgbClr val="000000"/>
                  </a:solidFill>
                  <a:sym typeface="Symbol" charset="0"/>
                </a:rPr>
                <a:t></a:t>
              </a:r>
              <a:r>
                <a:rPr lang="en-US" sz="1200" dirty="0">
                  <a:solidFill>
                    <a:srgbClr val="000000"/>
                  </a:solidFill>
                </a:rPr>
                <a:t>s</a:t>
              </a:r>
            </a:p>
          </p:txBody>
        </p:sp>
        <p:cxnSp>
          <p:nvCxnSpPr>
            <p:cNvPr id="23" name="Straight Arrow Connector 194"/>
            <p:cNvCxnSpPr>
              <a:cxnSpLocks noChangeShapeType="1"/>
            </p:cNvCxnSpPr>
            <p:nvPr/>
          </p:nvCxnSpPr>
          <p:spPr bwMode="auto">
            <a:xfrm flipV="1">
              <a:off x="894725" y="4571998"/>
              <a:ext cx="2305675" cy="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grpSp>
          <p:nvGrpSpPr>
            <p:cNvPr id="25" name="Group 6"/>
            <p:cNvGrpSpPr>
              <a:grpSpLocks/>
            </p:cNvGrpSpPr>
            <p:nvPr/>
          </p:nvGrpSpPr>
          <p:grpSpPr bwMode="auto">
            <a:xfrm>
              <a:off x="443929" y="3848074"/>
              <a:ext cx="5841370" cy="1387501"/>
              <a:chOff x="1690924" y="2689058"/>
              <a:chExt cx="4282248" cy="1387501"/>
            </a:xfrm>
          </p:grpSpPr>
          <p:cxnSp>
            <p:nvCxnSpPr>
              <p:cNvPr id="48" name="Straight Arrow Connector 127"/>
              <p:cNvCxnSpPr>
                <a:cxnSpLocks noChangeShapeType="1"/>
              </p:cNvCxnSpPr>
              <p:nvPr/>
            </p:nvCxnSpPr>
            <p:spPr bwMode="auto">
              <a:xfrm>
                <a:off x="1696744" y="3249701"/>
                <a:ext cx="4276428" cy="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7999"/>
                  </a:srgbClr>
                </a:outerShdw>
              </a:effectLst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9" name="Straight Arrow Connector 2"/>
              <p:cNvCxnSpPr>
                <a:cxnSpLocks noChangeShapeType="1"/>
              </p:cNvCxnSpPr>
              <p:nvPr/>
            </p:nvCxnSpPr>
            <p:spPr bwMode="auto">
              <a:xfrm flipV="1">
                <a:off x="1690924" y="2689058"/>
                <a:ext cx="0" cy="1387501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6" name="Content Placeholder 2"/>
            <p:cNvSpPr txBox="1">
              <a:spLocks/>
            </p:cNvSpPr>
            <p:nvPr/>
          </p:nvSpPr>
          <p:spPr bwMode="auto">
            <a:xfrm>
              <a:off x="686647" y="3288192"/>
              <a:ext cx="2248012" cy="549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2pPr>
              <a:lvl3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3pPr>
              <a:lvl4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4pPr>
              <a:lvl5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5pPr>
              <a:lvl6pPr defTabSz="4572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6pPr>
              <a:lvl7pPr defTabSz="4572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7pPr>
              <a:lvl8pPr defTabSz="4572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8pPr>
              <a:lvl9pPr defTabSz="4572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SzPct val="70000"/>
              </a:pPr>
              <a:r>
                <a:rPr lang="en-US" sz="1200" dirty="0">
                  <a:solidFill>
                    <a:srgbClr val="FF0000"/>
                  </a:solidFill>
                </a:rPr>
                <a:t>68.1</a:t>
              </a:r>
              <a:r>
                <a:rPr lang="en-US" sz="1200" dirty="0">
                  <a:solidFill>
                    <a:srgbClr val="000000"/>
                  </a:solidFill>
                </a:rPr>
                <a:t> MHz bunch train, 1.6 us </a:t>
              </a:r>
            </a:p>
            <a:p>
              <a:pPr algn="ctr" eaLnBrk="1" hangingPunct="1">
                <a:spcBef>
                  <a:spcPct val="20000"/>
                </a:spcBef>
                <a:buSzPct val="70000"/>
              </a:pPr>
              <a:r>
                <a:rPr lang="en-US" sz="1200" dirty="0">
                  <a:solidFill>
                    <a:srgbClr val="000000"/>
                  </a:solidFill>
                </a:rPr>
                <a:t>110 bunches (I</a:t>
              </a:r>
              <a:r>
                <a:rPr lang="en-US" sz="1200" baseline="-25000" dirty="0">
                  <a:solidFill>
                    <a:srgbClr val="000000"/>
                  </a:solidFill>
                </a:rPr>
                <a:t> </a:t>
              </a:r>
              <a:r>
                <a:rPr lang="en-US" sz="1200" dirty="0">
                  <a:solidFill>
                    <a:srgbClr val="000000"/>
                  </a:solidFill>
                </a:rPr>
                <a:t>= 4.6 </a:t>
              </a:r>
              <a:r>
                <a:rPr lang="en-US" sz="1200" dirty="0" err="1">
                  <a:solidFill>
                    <a:srgbClr val="000000"/>
                  </a:solidFill>
                </a:rPr>
                <a:t>uA</a:t>
              </a:r>
              <a:r>
                <a:rPr lang="en-US" sz="1200" dirty="0">
                  <a:solidFill>
                    <a:srgbClr val="000000"/>
                  </a:solidFill>
                </a:rPr>
                <a:t>)</a:t>
              </a:r>
            </a:p>
          </p:txBody>
        </p:sp>
        <p:sp>
          <p:nvSpPr>
            <p:cNvPr id="27" name="Content Placeholder 6"/>
            <p:cNvSpPr txBox="1">
              <a:spLocks/>
            </p:cNvSpPr>
            <p:nvPr/>
          </p:nvSpPr>
          <p:spPr bwMode="auto">
            <a:xfrm>
              <a:off x="1229871" y="3704024"/>
              <a:ext cx="658920" cy="21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defTabSz="457200" eaLnBrk="0" hangingPunct="0">
                <a:spcBef>
                  <a:spcPct val="20000"/>
                </a:spcBef>
                <a:buBlip>
                  <a:blip r:embed="rId5"/>
                </a:buBlip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1pPr>
              <a:lvl2pPr marL="742950" indent="-285750" defTabSz="4572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2pPr>
              <a:lvl3pPr marL="1143000" indent="-228600" defTabSz="457200" eaLnBrk="0" hangingPunct="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3pPr>
              <a:lvl4pPr marL="1600200" indent="-228600" defTabSz="4572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4pPr>
              <a:lvl5pPr marL="2057400" indent="-228600" defTabSz="457200" eaLnBrk="0" hangingPunct="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9pPr>
            </a:lstStyle>
            <a:p>
              <a:pPr algn="ctr" eaLnBrk="1" hangingPunct="1">
                <a:buFontTx/>
                <a:buNone/>
                <a:defRPr/>
              </a:pPr>
              <a:r>
                <a:rPr lang="en-US" altLang="en-US" sz="1200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en-US" sz="1050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67 </a:t>
              </a:r>
              <a:r>
                <a:rPr lang="en-US" altLang="en-US" sz="1050" dirty="0" err="1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fC</a:t>
              </a:r>
              <a:endParaRPr lang="en-US" altLang="en-US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Content Placeholder 6"/>
            <p:cNvSpPr txBox="1">
              <a:spLocks/>
            </p:cNvSpPr>
            <p:nvPr/>
          </p:nvSpPr>
          <p:spPr bwMode="auto">
            <a:xfrm>
              <a:off x="1981200" y="4851440"/>
              <a:ext cx="1012910" cy="280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2pPr>
              <a:lvl3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3pPr>
              <a:lvl4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4pPr>
              <a:lvl5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5pPr>
              <a:lvl6pPr defTabSz="4572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6pPr>
              <a:lvl7pPr defTabSz="4572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7pPr>
              <a:lvl8pPr defTabSz="4572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8pPr>
              <a:lvl9pPr defTabSz="4572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1.05 ms</a:t>
              </a:r>
            </a:p>
          </p:txBody>
        </p:sp>
        <p:sp>
          <p:nvSpPr>
            <p:cNvPr id="29" name="Content Placeholder 6"/>
            <p:cNvSpPr txBox="1">
              <a:spLocks/>
            </p:cNvSpPr>
            <p:nvPr/>
          </p:nvSpPr>
          <p:spPr bwMode="auto">
            <a:xfrm>
              <a:off x="4724399" y="4845470"/>
              <a:ext cx="1471613" cy="250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2pPr>
              <a:lvl3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3pPr>
              <a:lvl4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4pPr>
              <a:lvl5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5pPr>
              <a:lvl6pPr defTabSz="4572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6pPr>
              <a:lvl7pPr defTabSz="4572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7pPr>
              <a:lvl8pPr defTabSz="4572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8pPr>
              <a:lvl9pPr defTabSz="4572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20 ms </a:t>
              </a:r>
            </a:p>
          </p:txBody>
        </p:sp>
        <p:sp>
          <p:nvSpPr>
            <p:cNvPr id="30" name="Content Placeholder 6"/>
            <p:cNvSpPr txBox="1">
              <a:spLocks/>
            </p:cNvSpPr>
            <p:nvPr/>
          </p:nvSpPr>
          <p:spPr bwMode="auto">
            <a:xfrm>
              <a:off x="2362200" y="5181600"/>
              <a:ext cx="2438400" cy="250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2pPr>
              <a:lvl3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3pPr>
              <a:lvl4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4pPr>
              <a:lvl5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5pPr>
              <a:lvl6pPr defTabSz="4572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6pPr>
              <a:lvl7pPr defTabSz="4572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7pPr>
              <a:lvl8pPr defTabSz="4572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8pPr>
              <a:lvl9pPr defTabSz="4572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~ 50 Hz, I</a:t>
              </a:r>
              <a:r>
                <a:rPr lang="en-US" sz="1200" baseline="-25000">
                  <a:solidFill>
                    <a:srgbClr val="000000"/>
                  </a:solidFill>
                </a:rPr>
                <a:t>ave</a:t>
              </a:r>
              <a:r>
                <a:rPr lang="en-US" sz="1200">
                  <a:solidFill>
                    <a:srgbClr val="000000"/>
                  </a:solidFill>
                </a:rPr>
                <a:t>= 10.5 nA</a:t>
              </a:r>
            </a:p>
          </p:txBody>
        </p:sp>
        <p:grpSp>
          <p:nvGrpSpPr>
            <p:cNvPr id="31" name="Group 16"/>
            <p:cNvGrpSpPr>
              <a:grpSpLocks/>
            </p:cNvGrpSpPr>
            <p:nvPr/>
          </p:nvGrpSpPr>
          <p:grpSpPr bwMode="auto">
            <a:xfrm>
              <a:off x="990600" y="3960473"/>
              <a:ext cx="58182" cy="436491"/>
              <a:chOff x="475488" y="2667000"/>
              <a:chExt cx="60955" cy="457200"/>
            </a:xfrm>
          </p:grpSpPr>
          <p:sp>
            <p:nvSpPr>
              <p:cNvPr id="46" name="Rectangle 45"/>
              <p:cNvSpPr>
                <a:spLocks noChangeArrowheads="1"/>
              </p:cNvSpPr>
              <p:nvPr/>
            </p:nvSpPr>
            <p:spPr bwMode="auto">
              <a:xfrm>
                <a:off x="474984" y="2667701"/>
                <a:ext cx="61548" cy="457172"/>
              </a:xfrm>
              <a:prstGeom prst="rect">
                <a:avLst/>
              </a:prstGeom>
              <a:solidFill>
                <a:srgbClr val="A3A3E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4999"/>
                  </a:srgbClr>
                </a:outerShdw>
              </a:effectLst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Blip>
                    <a:blip r:embed="rId5"/>
                  </a:buBlip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  <a:defRPr/>
                </a:pPr>
                <a:endParaRPr lang="en-US" altLang="en-US" sz="1200">
                  <a:solidFill>
                    <a:srgbClr val="FFFFFF"/>
                  </a:solidFill>
                  <a:latin typeface="+mn-lt"/>
                </a:endParaRPr>
              </a:p>
            </p:txBody>
          </p:sp>
          <p:cxnSp>
            <p:nvCxnSpPr>
              <p:cNvPr id="47" name="Straight Arrow Connector 215"/>
              <p:cNvCxnSpPr>
                <a:cxnSpLocks noChangeShapeType="1"/>
              </p:cNvCxnSpPr>
              <p:nvPr/>
            </p:nvCxnSpPr>
            <p:spPr bwMode="auto">
              <a:xfrm flipV="1">
                <a:off x="508588" y="2694611"/>
                <a:ext cx="0" cy="365805"/>
              </a:xfrm>
              <a:prstGeom prst="straightConnector1">
                <a:avLst/>
              </a:prstGeom>
              <a:noFill/>
              <a:ln w="19050">
                <a:solidFill>
                  <a:srgbClr val="9900CC"/>
                </a:solidFill>
                <a:round/>
                <a:headEnd/>
                <a:tailEnd type="triangle" w="sm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2" name="Group 27"/>
            <p:cNvGrpSpPr>
              <a:grpSpLocks/>
            </p:cNvGrpSpPr>
            <p:nvPr/>
          </p:nvGrpSpPr>
          <p:grpSpPr bwMode="auto">
            <a:xfrm>
              <a:off x="1200845" y="3960811"/>
              <a:ext cx="58737" cy="436564"/>
              <a:chOff x="319476" y="2667352"/>
              <a:chExt cx="61537" cy="457275"/>
            </a:xfrm>
          </p:grpSpPr>
          <p:sp>
            <p:nvSpPr>
              <p:cNvPr id="44" name="Rectangle 43"/>
              <p:cNvSpPr>
                <a:spLocks noChangeArrowheads="1"/>
              </p:cNvSpPr>
              <p:nvPr/>
            </p:nvSpPr>
            <p:spPr bwMode="auto">
              <a:xfrm>
                <a:off x="319943" y="2667699"/>
                <a:ext cx="61547" cy="457170"/>
              </a:xfrm>
              <a:prstGeom prst="rect">
                <a:avLst/>
              </a:prstGeom>
              <a:solidFill>
                <a:srgbClr val="A3A3E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4999"/>
                  </a:srgbClr>
                </a:outerShdw>
              </a:effectLst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Blip>
                    <a:blip r:embed="rId5"/>
                  </a:buBlip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  <a:defRPr/>
                </a:pPr>
                <a:endParaRPr lang="en-US" altLang="en-US" sz="1200">
                  <a:solidFill>
                    <a:srgbClr val="FFFFFF"/>
                  </a:solidFill>
                  <a:latin typeface="+mn-lt"/>
                </a:endParaRPr>
              </a:p>
            </p:txBody>
          </p:sp>
          <p:cxnSp>
            <p:nvCxnSpPr>
              <p:cNvPr id="45" name="Straight Arrow Connector 215"/>
              <p:cNvCxnSpPr>
                <a:cxnSpLocks noChangeShapeType="1"/>
              </p:cNvCxnSpPr>
              <p:nvPr/>
            </p:nvCxnSpPr>
            <p:spPr bwMode="auto">
              <a:xfrm flipV="1">
                <a:off x="350085" y="2694611"/>
                <a:ext cx="0" cy="365805"/>
              </a:xfrm>
              <a:prstGeom prst="straightConnector1">
                <a:avLst/>
              </a:prstGeom>
              <a:noFill/>
              <a:ln w="19050">
                <a:solidFill>
                  <a:srgbClr val="9900CC"/>
                </a:solidFill>
                <a:round/>
                <a:headEnd/>
                <a:tailEnd type="triangle" w="sm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3" name="Group 28"/>
            <p:cNvGrpSpPr>
              <a:grpSpLocks/>
            </p:cNvGrpSpPr>
            <p:nvPr/>
          </p:nvGrpSpPr>
          <p:grpSpPr bwMode="auto">
            <a:xfrm>
              <a:off x="1457939" y="3960811"/>
              <a:ext cx="58738" cy="436564"/>
              <a:chOff x="168605" y="2667352"/>
              <a:chExt cx="61537" cy="457275"/>
            </a:xfrm>
          </p:grpSpPr>
          <p:sp>
            <p:nvSpPr>
              <p:cNvPr id="42" name="Rectangle 41"/>
              <p:cNvSpPr>
                <a:spLocks noChangeArrowheads="1"/>
              </p:cNvSpPr>
              <p:nvPr/>
            </p:nvSpPr>
            <p:spPr bwMode="auto">
              <a:xfrm>
                <a:off x="169201" y="2667699"/>
                <a:ext cx="61546" cy="457170"/>
              </a:xfrm>
              <a:prstGeom prst="rect">
                <a:avLst/>
              </a:prstGeom>
              <a:solidFill>
                <a:srgbClr val="A3A3E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4999"/>
                  </a:srgbClr>
                </a:outerShdw>
              </a:effectLst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Blip>
                    <a:blip r:embed="rId5"/>
                  </a:buBlip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  <a:defRPr/>
                </a:pPr>
                <a:endParaRPr lang="en-US" altLang="en-US" sz="1200">
                  <a:solidFill>
                    <a:srgbClr val="FFFFFF"/>
                  </a:solidFill>
                  <a:latin typeface="+mn-lt"/>
                </a:endParaRPr>
              </a:p>
            </p:txBody>
          </p:sp>
          <p:cxnSp>
            <p:nvCxnSpPr>
              <p:cNvPr id="43" name="Straight Arrow Connector 215"/>
              <p:cNvCxnSpPr>
                <a:cxnSpLocks noChangeShapeType="1"/>
              </p:cNvCxnSpPr>
              <p:nvPr/>
            </p:nvCxnSpPr>
            <p:spPr bwMode="auto">
              <a:xfrm flipV="1">
                <a:off x="203877" y="2694611"/>
                <a:ext cx="0" cy="365805"/>
              </a:xfrm>
              <a:prstGeom prst="straightConnector1">
                <a:avLst/>
              </a:prstGeom>
              <a:noFill/>
              <a:ln w="19050">
                <a:solidFill>
                  <a:srgbClr val="9900CC"/>
                </a:solidFill>
                <a:round/>
                <a:headEnd/>
                <a:tailEnd type="triangle" w="sm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4" name="Group 29"/>
            <p:cNvGrpSpPr>
              <a:grpSpLocks/>
            </p:cNvGrpSpPr>
            <p:nvPr/>
          </p:nvGrpSpPr>
          <p:grpSpPr bwMode="auto">
            <a:xfrm>
              <a:off x="1922462" y="3960811"/>
              <a:ext cx="58738" cy="436564"/>
              <a:chOff x="168769" y="2667354"/>
              <a:chExt cx="61537" cy="457275"/>
            </a:xfrm>
          </p:grpSpPr>
          <p:sp>
            <p:nvSpPr>
              <p:cNvPr id="40" name="Rectangle 39"/>
              <p:cNvSpPr>
                <a:spLocks noChangeArrowheads="1"/>
              </p:cNvSpPr>
              <p:nvPr/>
            </p:nvSpPr>
            <p:spPr bwMode="auto">
              <a:xfrm>
                <a:off x="168425" y="2667701"/>
                <a:ext cx="61546" cy="457170"/>
              </a:xfrm>
              <a:prstGeom prst="rect">
                <a:avLst/>
              </a:prstGeom>
              <a:solidFill>
                <a:srgbClr val="A3A3E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4999"/>
                  </a:srgbClr>
                </a:outerShdw>
              </a:effectLst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Blip>
                    <a:blip r:embed="rId5"/>
                  </a:buBlip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  <a:defRPr/>
                </a:pPr>
                <a:endParaRPr lang="en-US" altLang="en-US" sz="1200">
                  <a:solidFill>
                    <a:srgbClr val="FFFFFF"/>
                  </a:solidFill>
                  <a:latin typeface="+mn-lt"/>
                </a:endParaRPr>
              </a:p>
            </p:txBody>
          </p:sp>
          <p:cxnSp>
            <p:nvCxnSpPr>
              <p:cNvPr id="41" name="Straight Arrow Connector 215"/>
              <p:cNvCxnSpPr>
                <a:cxnSpLocks noChangeShapeType="1"/>
              </p:cNvCxnSpPr>
              <p:nvPr/>
            </p:nvCxnSpPr>
            <p:spPr bwMode="auto">
              <a:xfrm flipV="1">
                <a:off x="203877" y="2694611"/>
                <a:ext cx="0" cy="365805"/>
              </a:xfrm>
              <a:prstGeom prst="straightConnector1">
                <a:avLst/>
              </a:prstGeom>
              <a:noFill/>
              <a:ln w="19050">
                <a:solidFill>
                  <a:srgbClr val="9900CC"/>
                </a:solidFill>
                <a:round/>
                <a:headEnd/>
                <a:tailEnd type="triangle" w="sm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35" name="Content Placeholder 6"/>
            <p:cNvSpPr txBox="1">
              <a:spLocks/>
            </p:cNvSpPr>
            <p:nvPr/>
          </p:nvSpPr>
          <p:spPr bwMode="auto">
            <a:xfrm>
              <a:off x="1583941" y="4005582"/>
              <a:ext cx="304850" cy="290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2pPr>
              <a:lvl3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3pPr>
              <a:lvl4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4pPr>
              <a:lvl5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5pPr>
              <a:lvl6pPr defTabSz="4572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6pPr>
              <a:lvl7pPr defTabSz="4572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7pPr>
              <a:lvl8pPr defTabSz="4572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8pPr>
              <a:lvl9pPr defTabSz="4572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sz="1200">
                  <a:solidFill>
                    <a:srgbClr val="000000"/>
                  </a:solidFill>
                  <a:latin typeface="Times" charset="0"/>
                </a:rPr>
                <a:t>…</a:t>
              </a:r>
            </a:p>
          </p:txBody>
        </p:sp>
        <p:sp>
          <p:nvSpPr>
            <p:cNvPr id="36" name="Left Bracket 115"/>
            <p:cNvSpPr>
              <a:spLocks/>
            </p:cNvSpPr>
            <p:nvPr/>
          </p:nvSpPr>
          <p:spPr bwMode="auto">
            <a:xfrm>
              <a:off x="730195" y="3323961"/>
              <a:ext cx="108004" cy="1324239"/>
            </a:xfrm>
            <a:prstGeom prst="leftBracket">
              <a:avLst>
                <a:gd name="adj" fmla="val 32753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cs typeface="Arial" charset="0"/>
              </a:endParaRPr>
            </a:p>
          </p:txBody>
        </p:sp>
        <p:sp>
          <p:nvSpPr>
            <p:cNvPr id="37" name="Left Bracket 116"/>
            <p:cNvSpPr>
              <a:spLocks/>
            </p:cNvSpPr>
            <p:nvPr/>
          </p:nvSpPr>
          <p:spPr bwMode="auto">
            <a:xfrm rot="10800000">
              <a:off x="3200400" y="3328356"/>
              <a:ext cx="108004" cy="1324239"/>
            </a:xfrm>
            <a:prstGeom prst="leftBracket">
              <a:avLst>
                <a:gd name="adj" fmla="val 32753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cs typeface="Arial" charset="0"/>
              </a:endParaRPr>
            </a:p>
          </p:txBody>
        </p:sp>
        <p:sp>
          <p:nvSpPr>
            <p:cNvPr id="38" name="TextBox 117"/>
            <p:cNvSpPr txBox="1">
              <a:spLocks noChangeArrowheads="1"/>
            </p:cNvSpPr>
            <p:nvPr/>
          </p:nvSpPr>
          <p:spPr bwMode="auto">
            <a:xfrm>
              <a:off x="3336925" y="3812216"/>
              <a:ext cx="87618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5pPr>
              <a:lvl6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6pPr>
              <a:lvl7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7pPr>
              <a:lvl8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8pPr>
              <a:lvl9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9pPr>
            </a:lstStyle>
            <a:p>
              <a:r>
                <a:rPr lang="en-US" sz="1800" dirty="0"/>
                <a:t>×30</a:t>
              </a:r>
            </a:p>
          </p:txBody>
        </p:sp>
        <p:cxnSp>
          <p:nvCxnSpPr>
            <p:cNvPr id="39" name="Straight Arrow Connector 194"/>
            <p:cNvCxnSpPr>
              <a:cxnSpLocks noChangeShapeType="1"/>
            </p:cNvCxnSpPr>
            <p:nvPr/>
          </p:nvCxnSpPr>
          <p:spPr bwMode="auto">
            <a:xfrm>
              <a:off x="669925" y="4859548"/>
              <a:ext cx="358427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sp>
        <p:nvSpPr>
          <p:cNvPr id="50" name="Rectangle 5"/>
          <p:cNvSpPr>
            <a:spLocks noChangeArrowheads="1"/>
          </p:cNvSpPr>
          <p:nvPr/>
        </p:nvSpPr>
        <p:spPr bwMode="auto">
          <a:xfrm>
            <a:off x="6099934" y="5139295"/>
            <a:ext cx="2848788" cy="1169551"/>
          </a:xfrm>
          <a:prstGeom prst="rect">
            <a:avLst/>
          </a:prstGeom>
          <a:noFill/>
          <a:ln w="38100" cmpd="dbl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Arial" charset="0"/>
                <a:cs typeface="Arial" charset="0"/>
              </a:rPr>
              <a:t>A</a:t>
            </a:r>
            <a:r>
              <a:rPr lang="en-US" dirty="0">
                <a:latin typeface="Comic Sans MS" pitchFamily="66" charset="0"/>
                <a:cs typeface="Arial" charset="0"/>
              </a:rPr>
              <a:t> </a:t>
            </a:r>
            <a:r>
              <a:rPr lang="en-US" dirty="0" smtClean="0">
                <a:latin typeface="Comic Sans MS" pitchFamily="66" charset="0"/>
                <a:cs typeface="Arial" charset="0"/>
              </a:rPr>
              <a:t>low </a:t>
            </a:r>
            <a:r>
              <a:rPr lang="en-US" dirty="0">
                <a:latin typeface="Comic Sans MS" pitchFamily="66" charset="0"/>
                <a:cs typeface="Arial" charset="0"/>
              </a:rPr>
              <a:t>average current </a:t>
            </a:r>
            <a:r>
              <a:rPr lang="en-US" dirty="0" smtClean="0">
                <a:latin typeface="Comic Sans MS" pitchFamily="66" charset="0"/>
                <a:cs typeface="Arial" charset="0"/>
              </a:rPr>
              <a:t>(</a:t>
            </a:r>
            <a:r>
              <a:rPr lang="en-US" b="1" dirty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&gt;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10 </a:t>
            </a:r>
            <a:r>
              <a:rPr lang="en-US" b="1" dirty="0" err="1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nA</a:t>
            </a:r>
            <a:r>
              <a:rPr lang="en-US" dirty="0">
                <a:latin typeface="Comic Sans MS" pitchFamily="66" charset="0"/>
                <a:cs typeface="Arial" charset="0"/>
              </a:rPr>
              <a:t>) is required for injection into </a:t>
            </a:r>
            <a:r>
              <a:rPr lang="en-US" b="1" dirty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JLEIC</a:t>
            </a:r>
            <a:r>
              <a:rPr lang="en-US" dirty="0">
                <a:latin typeface="Comic Sans MS" pitchFamily="66" charset="0"/>
                <a:cs typeface="Arial" charset="0"/>
              </a:rPr>
              <a:t> with a reasonably short injection time </a:t>
            </a:r>
            <a:r>
              <a:rPr lang="en-US" dirty="0" smtClean="0">
                <a:latin typeface="Comic Sans MS" pitchFamily="66" charset="0"/>
                <a:cs typeface="Arial" charset="0"/>
              </a:rPr>
              <a:t>(</a:t>
            </a:r>
            <a:r>
              <a:rPr lang="en-US" dirty="0" err="1" smtClean="0">
                <a:latin typeface="Comic Sans MS" pitchFamily="66" charset="0"/>
                <a:cs typeface="Arial" charset="0"/>
              </a:rPr>
              <a:t>mn</a:t>
            </a:r>
            <a:r>
              <a:rPr lang="en-US" dirty="0" smtClean="0">
                <a:latin typeface="Comic Sans MS" pitchFamily="66" charset="0"/>
                <a:cs typeface="Arial" charset="0"/>
              </a:rPr>
              <a:t>) and a reasonable polarization.</a:t>
            </a:r>
            <a:endParaRPr lang="en-US" dirty="0">
              <a:latin typeface="Comic Sans MS" pitchFamily="66" charset="0"/>
              <a:cs typeface="Arial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8265" y="2218765"/>
            <a:ext cx="3890962" cy="169277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Clr>
                <a:srgbClr val="CC00FF"/>
              </a:buClr>
            </a:pPr>
            <a:r>
              <a:rPr lang="en-US" sz="1600" dirty="0" smtClean="0">
                <a:latin typeface="Comic Sans MS" pitchFamily="66" charset="0"/>
                <a:cs typeface="Arial" charset="0"/>
              </a:rPr>
              <a:t>A </a:t>
            </a:r>
            <a:r>
              <a:rPr lang="en-US" sz="1600" b="1" dirty="0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polarized </a:t>
            </a:r>
            <a:r>
              <a:rPr lang="en-US" sz="1600" b="1" dirty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positron injector</a:t>
            </a:r>
            <a:r>
              <a:rPr lang="en-US" sz="1600" b="1" dirty="0">
                <a:latin typeface="Comic Sans MS" pitchFamily="66" charset="0"/>
                <a:cs typeface="Arial" charset="0"/>
              </a:rPr>
              <a:t> </a:t>
            </a:r>
            <a:r>
              <a:rPr lang="en-US" sz="1600" dirty="0">
                <a:latin typeface="Comic Sans MS" pitchFamily="66" charset="0"/>
                <a:cs typeface="Arial" charset="0"/>
              </a:rPr>
              <a:t>suitable for </a:t>
            </a:r>
            <a:r>
              <a:rPr lang="en-US" sz="1600" dirty="0" smtClean="0">
                <a:latin typeface="Comic Sans MS" pitchFamily="66" charset="0"/>
                <a:cs typeface="Arial" charset="0"/>
              </a:rPr>
              <a:t>JLEIC would deliver</a:t>
            </a:r>
            <a:endParaRPr lang="en-US" sz="1600" dirty="0">
              <a:latin typeface="Comic Sans MS" pitchFamily="66" charset="0"/>
              <a:cs typeface="Arial" charset="0"/>
            </a:endParaRPr>
          </a:p>
          <a:p>
            <a:pPr algn="just">
              <a:buClr>
                <a:srgbClr val="CC00FF"/>
              </a:buClr>
            </a:pPr>
            <a:endParaRPr lang="en-US" sz="2000" dirty="0">
              <a:latin typeface="Arial" charset="0"/>
              <a:cs typeface="Arial" charset="0"/>
            </a:endParaRPr>
          </a:p>
          <a:p>
            <a:pPr algn="ctr"/>
            <a:r>
              <a:rPr lang="en-US" sz="2000" b="1" dirty="0">
                <a:solidFill>
                  <a:srgbClr val="0000FF"/>
                </a:solidFill>
                <a:latin typeface="Lucida Calligraphy" charset="0"/>
                <a:cs typeface="Lucida Calligraphy" charset="0"/>
              </a:rPr>
              <a:t>L </a:t>
            </a:r>
            <a:r>
              <a:rPr lang="en-US" sz="2000" b="1" dirty="0">
                <a:solidFill>
                  <a:srgbClr val="0000FF"/>
                </a:solidFill>
                <a:latin typeface="Comic Sans MS" charset="0"/>
                <a:cs typeface="Comic Sans MS" charset="0"/>
              </a:rPr>
              <a:t>≥10</a:t>
            </a:r>
            <a:r>
              <a:rPr lang="en-US" sz="2000" b="1" baseline="30000" dirty="0">
                <a:solidFill>
                  <a:srgbClr val="0000FF"/>
                </a:solidFill>
                <a:latin typeface="Comic Sans MS" charset="0"/>
                <a:cs typeface="Comic Sans MS" charset="0"/>
              </a:rPr>
              <a:t>33</a:t>
            </a:r>
            <a:r>
              <a:rPr lang="en-US" sz="2000" b="1" dirty="0">
                <a:solidFill>
                  <a:srgbClr val="0000FF"/>
                </a:solidFill>
                <a:latin typeface="Comic Sans MS" charset="0"/>
                <a:cs typeface="Comic Sans MS" charset="0"/>
              </a:rPr>
              <a:t>cm</a:t>
            </a:r>
            <a:r>
              <a:rPr lang="en-US" sz="2000" b="1" baseline="30000" dirty="0">
                <a:solidFill>
                  <a:srgbClr val="0000FF"/>
                </a:solidFill>
                <a:latin typeface="Comic Sans MS" charset="0"/>
                <a:cs typeface="Comic Sans MS" charset="0"/>
              </a:rPr>
              <a:t>-2</a:t>
            </a:r>
            <a:r>
              <a:rPr lang="en-US" sz="2000" b="1" dirty="0">
                <a:solidFill>
                  <a:srgbClr val="0000FF"/>
                </a:solidFill>
                <a:latin typeface="Comic Sans MS" charset="0"/>
                <a:cs typeface="Comic Sans MS" charset="0"/>
              </a:rPr>
              <a:t>s</a:t>
            </a:r>
            <a:r>
              <a:rPr lang="en-US" sz="2000" b="1" baseline="30000" dirty="0">
                <a:solidFill>
                  <a:srgbClr val="0000FF"/>
                </a:solidFill>
                <a:latin typeface="Comic Sans MS" charset="0"/>
                <a:cs typeface="Comic Sans MS" charset="0"/>
              </a:rPr>
              <a:t>-1</a:t>
            </a:r>
            <a:r>
              <a:rPr lang="en-US" sz="2000" b="1" dirty="0">
                <a:solidFill>
                  <a:srgbClr val="0000FF"/>
                </a:solidFill>
                <a:latin typeface="Comic Sans MS" charset="0"/>
                <a:cs typeface="Comic Sans MS" charset="0"/>
              </a:rPr>
              <a:t>   </a:t>
            </a:r>
            <a:r>
              <a:rPr lang="en-US" sz="2000" b="1" dirty="0" err="1">
                <a:solidFill>
                  <a:srgbClr val="0000FF"/>
                </a:solidFill>
                <a:latin typeface="Comic Sans MS" charset="0"/>
                <a:cs typeface="Comic Sans MS" charset="0"/>
              </a:rPr>
              <a:t>P</a:t>
            </a:r>
            <a:r>
              <a:rPr lang="en-US" sz="2000" b="1" baseline="-25000" dirty="0" err="1">
                <a:solidFill>
                  <a:srgbClr val="0000FF"/>
                </a:solidFill>
                <a:latin typeface="Comic Sans MS" charset="0"/>
                <a:cs typeface="Comic Sans MS" charset="0"/>
              </a:rPr>
              <a:t>e</a:t>
            </a:r>
            <a:r>
              <a:rPr lang="en-US" sz="2000" b="1" baseline="-25000" dirty="0">
                <a:solidFill>
                  <a:srgbClr val="0000FF"/>
                </a:solidFill>
                <a:latin typeface="Comic Sans MS" charset="0"/>
                <a:cs typeface="Comic Sans MS" charset="0"/>
              </a:rPr>
              <a:t>+</a:t>
            </a:r>
            <a:r>
              <a:rPr lang="en-US" sz="2000" b="1" dirty="0">
                <a:solidFill>
                  <a:srgbClr val="0000FF"/>
                </a:solidFill>
                <a:latin typeface="Comic Sans MS" charset="0"/>
                <a:cs typeface="Comic Sans MS" charset="0"/>
              </a:rPr>
              <a:t>≥40</a:t>
            </a:r>
            <a:r>
              <a:rPr lang="en-US" sz="2000" b="1" dirty="0" smtClean="0">
                <a:solidFill>
                  <a:srgbClr val="0000FF"/>
                </a:solidFill>
                <a:latin typeface="Comic Sans MS" charset="0"/>
                <a:cs typeface="Comic Sans MS" charset="0"/>
              </a:rPr>
              <a:t>%</a:t>
            </a:r>
          </a:p>
          <a:p>
            <a:pPr algn="ctr"/>
            <a:endParaRPr lang="en-US" sz="1600" b="1" dirty="0" smtClean="0">
              <a:solidFill>
                <a:srgbClr val="0000FF"/>
              </a:solidFill>
              <a:cs typeface="Comic Sans MS" charset="0"/>
            </a:endParaRPr>
          </a:p>
          <a:p>
            <a:pPr algn="just"/>
            <a:r>
              <a:rPr lang="en-US" sz="1600" dirty="0" smtClean="0">
                <a:cs typeface="Comic Sans MS" charset="0"/>
              </a:rPr>
              <a:t>with a specific pulsed structure. </a:t>
            </a:r>
          </a:p>
        </p:txBody>
      </p:sp>
      <p:sp>
        <p:nvSpPr>
          <p:cNvPr id="52" name="TextBox 30"/>
          <p:cNvSpPr txBox="1"/>
          <p:nvPr/>
        </p:nvSpPr>
        <p:spPr>
          <a:xfrm>
            <a:off x="3009671" y="6491436"/>
            <a:ext cx="3152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Courtesy of Joe </a:t>
            </a:r>
            <a:r>
              <a:rPr lang="en-US" i="1" dirty="0" err="1" smtClean="0"/>
              <a:t>Grames</a:t>
            </a:r>
            <a:endParaRPr lang="en-US" i="1" dirty="0"/>
          </a:p>
        </p:txBody>
      </p:sp>
      <p:sp>
        <p:nvSpPr>
          <p:cNvPr id="53" name="Text Box 11"/>
          <p:cNvSpPr txBox="1">
            <a:spLocks noChangeArrowheads="1"/>
          </p:cNvSpPr>
          <p:nvPr/>
        </p:nvSpPr>
        <p:spPr bwMode="auto">
          <a:xfrm>
            <a:off x="8508938" y="6580188"/>
            <a:ext cx="61587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fr-FR" sz="1200" dirty="0" smtClean="0">
                <a:solidFill>
                  <a:srgbClr val="969696"/>
                </a:solidFill>
              </a:rPr>
              <a:t>15/26</a:t>
            </a:r>
            <a:endParaRPr lang="fr-FR" sz="1200" dirty="0">
              <a:solidFill>
                <a:srgbClr val="96969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770" name="Text Box 2"/>
          <p:cNvSpPr txBox="1">
            <a:spLocks noChangeArrowheads="1"/>
          </p:cNvSpPr>
          <p:nvPr/>
        </p:nvSpPr>
        <p:spPr bwMode="auto">
          <a:xfrm>
            <a:off x="3210887" y="1041504"/>
            <a:ext cx="2722220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Lucida Calligraphy" charset="0"/>
                <a:cs typeface="+mn-cs"/>
              </a:rPr>
              <a:t>Conceptual Design</a:t>
            </a:r>
            <a:endParaRPr lang="en-US" b="1" dirty="0">
              <a:solidFill>
                <a:srgbClr val="009999"/>
              </a:solidFill>
              <a:latin typeface="Microsoft Sans Serif" charset="0"/>
              <a:cs typeface="+mn-cs"/>
            </a:endParaRPr>
          </a:p>
        </p:txBody>
      </p:sp>
      <p:sp>
        <p:nvSpPr>
          <p:cNvPr id="672771" name="Line 3"/>
          <p:cNvSpPr>
            <a:spLocks noChangeShapeType="1"/>
          </p:cNvSpPr>
          <p:nvPr/>
        </p:nvSpPr>
        <p:spPr bwMode="auto">
          <a:xfrm>
            <a:off x="146050" y="741363"/>
            <a:ext cx="8856663" cy="0"/>
          </a:xfrm>
          <a:prstGeom prst="line">
            <a:avLst/>
          </a:prstGeom>
          <a:noFill/>
          <a:ln w="50800" cmpd="dbl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  <a:cs typeface="+mn-cs"/>
            </a:endParaRPr>
          </a:p>
        </p:txBody>
      </p:sp>
      <p:grpSp>
        <p:nvGrpSpPr>
          <p:cNvPr id="2" name="Grouper 37"/>
          <p:cNvGrpSpPr>
            <a:grpSpLocks/>
          </p:cNvGrpSpPr>
          <p:nvPr/>
        </p:nvGrpSpPr>
        <p:grpSpPr bwMode="auto">
          <a:xfrm>
            <a:off x="7269163" y="174625"/>
            <a:ext cx="1641475" cy="469900"/>
            <a:chOff x="7269817" y="175183"/>
            <a:chExt cx="1640458" cy="468600"/>
          </a:xfrm>
        </p:grpSpPr>
        <p:sp>
          <p:nvSpPr>
            <p:cNvPr id="21" name="Text Box 64"/>
            <p:cNvSpPr txBox="1">
              <a:spLocks noChangeArrowheads="1"/>
            </p:cNvSpPr>
            <p:nvPr/>
          </p:nvSpPr>
          <p:spPr bwMode="auto">
            <a:xfrm>
              <a:off x="7269817" y="412649"/>
              <a:ext cx="983640" cy="231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900" dirty="0">
                  <a:solidFill>
                    <a:srgbClr val="333399"/>
                  </a:solidFill>
                  <a:latin typeface="Lucida Calligraphy" charset="0"/>
                </a:rPr>
                <a:t>Eric Voutier</a:t>
              </a:r>
            </a:p>
          </p:txBody>
        </p:sp>
        <p:pic>
          <p:nvPicPr>
            <p:cNvPr id="320525" name="Image 41" descr="log_ipn.g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7583" y="175183"/>
              <a:ext cx="752692" cy="451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 Box 18"/>
          <p:cNvSpPr txBox="1">
            <a:spLocks noChangeArrowheads="1"/>
          </p:cNvSpPr>
          <p:nvPr/>
        </p:nvSpPr>
        <p:spPr bwMode="auto">
          <a:xfrm>
            <a:off x="1588" y="6630988"/>
            <a:ext cx="190629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 smtClean="0">
                <a:solidFill>
                  <a:srgbClr val="808080"/>
                </a:solidFill>
                <a:latin typeface="Footlight MT Light" charset="0"/>
              </a:rPr>
              <a:t>Loch Lomond, October 13-14, 2016</a:t>
            </a:r>
            <a:endParaRPr lang="en-US" sz="900" i="1" dirty="0">
              <a:solidFill>
                <a:srgbClr val="808080"/>
              </a:solidFill>
              <a:latin typeface="Footlight MT Light" charset="0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190500" y="276225"/>
            <a:ext cx="24593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fr-FR" sz="1800" i="1" dirty="0" err="1" smtClean="0">
                <a:solidFill>
                  <a:srgbClr val="969696"/>
                </a:solidFill>
              </a:rPr>
              <a:t>Polarized</a:t>
            </a:r>
            <a:r>
              <a:rPr lang="fr-FR" sz="1800" i="1" dirty="0" smtClean="0">
                <a:solidFill>
                  <a:srgbClr val="969696"/>
                </a:solidFill>
              </a:rPr>
              <a:t> e</a:t>
            </a:r>
            <a:r>
              <a:rPr lang="fr-FR" sz="1800" i="1" baseline="30000" dirty="0" smtClean="0">
                <a:solidFill>
                  <a:srgbClr val="969696"/>
                </a:solidFill>
              </a:rPr>
              <a:t>+ </a:t>
            </a:r>
            <a:r>
              <a:rPr lang="fr-FR" sz="1800" i="1" dirty="0" smtClean="0">
                <a:solidFill>
                  <a:srgbClr val="969696"/>
                </a:solidFill>
              </a:rPr>
              <a:t>@ JLEIC</a:t>
            </a:r>
            <a:endParaRPr lang="fr-FR" sz="1800" i="1" dirty="0">
              <a:solidFill>
                <a:srgbClr val="B2B2B2"/>
              </a:solidFill>
            </a:endParaRPr>
          </a:p>
        </p:txBody>
      </p:sp>
      <p:graphicFrame>
        <p:nvGraphicFramePr>
          <p:cNvPr id="34" name="Table 5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42725613"/>
              </p:ext>
            </p:extLst>
          </p:nvPr>
        </p:nvGraphicFramePr>
        <p:xfrm>
          <a:off x="41769" y="4531534"/>
          <a:ext cx="9079504" cy="1907596"/>
        </p:xfrm>
        <a:graphic>
          <a:graphicData uri="http://schemas.openxmlformats.org/drawingml/2006/table">
            <a:tbl>
              <a:tblPr firstRow="1" bandRow="1">
                <a:tableStyleId>{37CE84F3-28C3-443E-9E96-99CF82512B78}</a:tableStyleId>
              </a:tblPr>
              <a:tblGrid>
                <a:gridCol w="795274"/>
                <a:gridCol w="1650616"/>
                <a:gridCol w="1317686"/>
                <a:gridCol w="1677776"/>
                <a:gridCol w="1711858"/>
                <a:gridCol w="1926294"/>
              </a:tblGrid>
              <a:tr h="302144"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91436" marR="91436" marT="45690" marB="456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Arial"/>
                          <a:cs typeface="Arial"/>
                        </a:rPr>
                        <a:t>Polarized</a:t>
                      </a:r>
                    </a:p>
                    <a:p>
                      <a:pPr algn="ctr"/>
                      <a:r>
                        <a:rPr lang="en-US" sz="1200" b="0" i="0" dirty="0" smtClean="0">
                          <a:latin typeface="Arial"/>
                          <a:cs typeface="Arial"/>
                        </a:rPr>
                        <a:t>Electron Source</a:t>
                      </a:r>
                      <a:endParaRPr lang="en-US" sz="1200" b="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91436" marR="91436" marT="45690" marB="456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Arial"/>
                          <a:cs typeface="Arial"/>
                        </a:rPr>
                        <a:t>Accumulator/</a:t>
                      </a:r>
                    </a:p>
                    <a:p>
                      <a:pPr algn="ctr"/>
                      <a:r>
                        <a:rPr lang="en-US" sz="1200" b="0" i="0" dirty="0" smtClean="0">
                          <a:latin typeface="Arial"/>
                          <a:cs typeface="Arial"/>
                        </a:rPr>
                        <a:t>Extractor </a:t>
                      </a:r>
                      <a:r>
                        <a:rPr lang="en-US" sz="1200" b="0" i="0" baseline="0" dirty="0" smtClean="0">
                          <a:latin typeface="Arial"/>
                          <a:cs typeface="Arial"/>
                        </a:rPr>
                        <a:t>Rings</a:t>
                      </a:r>
                      <a:endParaRPr lang="en-US" sz="1200" b="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91436" marR="91436" marT="45690" marB="456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Arial"/>
                          <a:cs typeface="Arial"/>
                        </a:rPr>
                        <a:t>Electrons</a:t>
                      </a:r>
                      <a:r>
                        <a:rPr lang="en-US" sz="1200" b="0" i="0" baseline="0" dirty="0" smtClean="0">
                          <a:latin typeface="Arial"/>
                          <a:cs typeface="Arial"/>
                        </a:rPr>
                        <a:t> at</a:t>
                      </a:r>
                    </a:p>
                    <a:p>
                      <a:pPr algn="ctr"/>
                      <a:r>
                        <a:rPr lang="en-US" sz="1200" b="0" i="0" baseline="0" dirty="0" smtClean="0">
                          <a:latin typeface="Arial"/>
                          <a:cs typeface="Arial"/>
                        </a:rPr>
                        <a:t>Converter</a:t>
                      </a:r>
                      <a:endParaRPr lang="en-US" sz="1200" b="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91436" marR="91436" marT="45690" marB="456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 smtClean="0">
                          <a:latin typeface="Arial"/>
                          <a:cs typeface="Arial"/>
                        </a:rPr>
                        <a:t>Polarized</a:t>
                      </a:r>
                    </a:p>
                    <a:p>
                      <a:pPr algn="ctr"/>
                      <a:r>
                        <a:rPr lang="en-US" sz="1200" b="1" i="0" dirty="0" smtClean="0">
                          <a:latin typeface="Arial"/>
                          <a:cs typeface="Arial"/>
                        </a:rPr>
                        <a:t>Positron Source</a:t>
                      </a:r>
                      <a:endParaRPr lang="en-US" sz="1200" b="1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91436" marR="91436" marT="45690" marB="456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Arial"/>
                          <a:cs typeface="Arial"/>
                        </a:rPr>
                        <a:t>R&amp;D</a:t>
                      </a:r>
                    </a:p>
                    <a:p>
                      <a:pPr algn="ctr"/>
                      <a:r>
                        <a:rPr lang="en-US" sz="1200" b="0" i="0" dirty="0" smtClean="0">
                          <a:latin typeface="Arial"/>
                          <a:cs typeface="Arial"/>
                        </a:rPr>
                        <a:t>Challenge</a:t>
                      </a:r>
                      <a:endParaRPr lang="en-US" sz="1200" b="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91436" marR="91436" marT="45690" marB="45690"/>
                </a:tc>
              </a:tr>
              <a:tr h="725228">
                <a:tc>
                  <a:txBody>
                    <a:bodyPr/>
                    <a:lstStyle/>
                    <a:p>
                      <a:pPr algn="ctr"/>
                      <a:endParaRPr lang="en-US" sz="1400" b="0" i="0" dirty="0" smtClean="0">
                        <a:latin typeface="Arial"/>
                        <a:cs typeface="Arial"/>
                      </a:endParaRPr>
                    </a:p>
                    <a:p>
                      <a:pPr algn="ctr"/>
                      <a:r>
                        <a:rPr lang="en-US" sz="1400" b="0" i="0" dirty="0" smtClean="0">
                          <a:latin typeface="Arial"/>
                          <a:cs typeface="Arial"/>
                        </a:rPr>
                        <a:t>JLEIC</a:t>
                      </a:r>
                      <a:endParaRPr lang="en-US" sz="1400" b="0" i="0" dirty="0">
                        <a:solidFill>
                          <a:srgbClr val="0000FF"/>
                        </a:solidFill>
                        <a:latin typeface="Arial"/>
                        <a:cs typeface="Arial"/>
                      </a:endParaRPr>
                    </a:p>
                  </a:txBody>
                  <a:tcPr marL="91436" marR="91436" marT="45690" marB="456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 smtClean="0">
                          <a:solidFill>
                            <a:srgbClr val="FFFF00"/>
                          </a:solidFill>
                          <a:latin typeface="Arial"/>
                          <a:cs typeface="Arial"/>
                        </a:rPr>
                        <a:t>Ave = 100</a:t>
                      </a:r>
                      <a:r>
                        <a:rPr lang="en-US" sz="1200" b="1" i="0" baseline="0" dirty="0" smtClean="0">
                          <a:solidFill>
                            <a:srgbClr val="FFFF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200" b="1" i="0" baseline="0" dirty="0" smtClean="0">
                          <a:solidFill>
                            <a:srgbClr val="FFFF00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200" b="1" i="0" baseline="0" dirty="0" smtClean="0">
                          <a:solidFill>
                            <a:srgbClr val="FFFF00"/>
                          </a:solidFill>
                          <a:latin typeface="Arial"/>
                          <a:cs typeface="Arial"/>
                        </a:rPr>
                        <a:t>A</a:t>
                      </a:r>
                    </a:p>
                    <a:p>
                      <a:pPr algn="ctr"/>
                      <a:r>
                        <a:rPr lang="en-US" sz="1200" b="0" i="0" baseline="0" dirty="0" smtClean="0">
                          <a:latin typeface="Arial"/>
                          <a:cs typeface="Arial"/>
                        </a:rPr>
                        <a:t>1.33 </a:t>
                      </a:r>
                      <a:r>
                        <a:rPr lang="en-US" sz="1200" b="0" i="0" baseline="0" dirty="0" err="1" smtClean="0">
                          <a:latin typeface="Arial"/>
                          <a:cs typeface="Arial"/>
                        </a:rPr>
                        <a:t>pC</a:t>
                      </a:r>
                      <a:r>
                        <a:rPr lang="en-US" sz="1200" b="0" i="0" baseline="0" dirty="0" smtClean="0">
                          <a:latin typeface="Arial"/>
                          <a:cs typeface="Arial"/>
                        </a:rPr>
                        <a:t> @ 1500 MHz</a:t>
                      </a:r>
                    </a:p>
                    <a:p>
                      <a:pPr algn="ctr"/>
                      <a:r>
                        <a:rPr lang="en-US" sz="1200" b="0" i="0" baseline="0" dirty="0" smtClean="0">
                          <a:latin typeface="Arial"/>
                          <a:cs typeface="Arial"/>
                        </a:rPr>
                        <a:t>2 mA w/ DF=5%</a:t>
                      </a:r>
                      <a:endParaRPr lang="en-US" sz="1200" b="0" i="0" baseline="0" dirty="0" smtClean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36" marR="91436" marT="45690" marB="456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Arial"/>
                          <a:cs typeface="Arial"/>
                        </a:rPr>
                        <a:t>Ave = 1 </a:t>
                      </a:r>
                      <a:r>
                        <a:rPr lang="en-US" sz="1200" b="0" i="0" baseline="0" dirty="0" smtClean="0">
                          <a:latin typeface="Arial"/>
                          <a:cs typeface="Arial"/>
                        </a:rPr>
                        <a:t>A</a:t>
                      </a:r>
                    </a:p>
                    <a:p>
                      <a:pPr algn="ctr"/>
                      <a:r>
                        <a:rPr lang="en-US" sz="1200" b="0" i="0" baseline="0" dirty="0" smtClean="0">
                          <a:latin typeface="Arial"/>
                          <a:cs typeface="Arial"/>
                        </a:rPr>
                        <a:t>1500 MHz</a:t>
                      </a:r>
                    </a:p>
                    <a:p>
                      <a:pPr algn="ctr"/>
                      <a:endParaRPr lang="en-US" sz="1200" b="0" i="0" dirty="0" smtClean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36" marR="91436" marT="45690" marB="456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Arial"/>
                          <a:cs typeface="Arial"/>
                        </a:rPr>
                        <a:t>Ave = 100 </a:t>
                      </a:r>
                      <a:r>
                        <a:rPr lang="en-US" sz="1200" b="0" i="0" dirty="0" err="1" smtClean="0">
                          <a:latin typeface="Arial"/>
                          <a:cs typeface="Arial"/>
                        </a:rPr>
                        <a:t>u</a:t>
                      </a:r>
                      <a:r>
                        <a:rPr lang="en-US" sz="1200" b="0" i="0" baseline="0" dirty="0" err="1" smtClean="0">
                          <a:latin typeface="Arial"/>
                          <a:cs typeface="Arial"/>
                        </a:rPr>
                        <a:t>A</a:t>
                      </a:r>
                      <a:endParaRPr lang="en-US" sz="1200" b="0" i="0" baseline="0" dirty="0" smtClean="0">
                        <a:latin typeface="Arial"/>
                        <a:cs typeface="Arial"/>
                      </a:endParaRPr>
                    </a:p>
                    <a:p>
                      <a:pPr algn="ctr"/>
                      <a:r>
                        <a:rPr lang="en-US" sz="1200" b="0" i="0" baseline="0" dirty="0" smtClean="0">
                          <a:latin typeface="Arial"/>
                          <a:cs typeface="Arial"/>
                        </a:rPr>
                        <a:t>68.1 MHz</a:t>
                      </a:r>
                    </a:p>
                    <a:p>
                      <a:pPr algn="ctr"/>
                      <a:r>
                        <a:rPr lang="en-US" sz="1200" b="0" i="0" baseline="0" dirty="0" smtClean="0">
                          <a:latin typeface="Arial"/>
                          <a:cs typeface="Arial"/>
                        </a:rPr>
                        <a:t>44 mA @ DF=0.23%</a:t>
                      </a:r>
                      <a:endParaRPr lang="en-US" sz="1200" b="0" i="0" dirty="0" smtClean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36" marR="91436" marT="45690" marB="456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 smtClean="0">
                          <a:solidFill>
                            <a:srgbClr val="FFFF00"/>
                          </a:solidFill>
                          <a:latin typeface="Arial"/>
                          <a:cs typeface="Arial"/>
                        </a:rPr>
                        <a:t>Ave = 10</a:t>
                      </a:r>
                      <a:r>
                        <a:rPr lang="en-US" sz="1200" b="1" i="0" baseline="0" dirty="0" smtClean="0">
                          <a:solidFill>
                            <a:srgbClr val="FFFF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200" b="1" i="0" baseline="0" dirty="0" err="1" smtClean="0">
                          <a:solidFill>
                            <a:srgbClr val="FFFF00"/>
                          </a:solidFill>
                          <a:latin typeface="Arial"/>
                          <a:cs typeface="Arial"/>
                        </a:rPr>
                        <a:t>nA</a:t>
                      </a:r>
                      <a:endParaRPr lang="en-US" sz="1200" b="1" i="0" baseline="0" dirty="0" smtClean="0">
                        <a:solidFill>
                          <a:srgbClr val="FFFF00"/>
                        </a:solidFill>
                        <a:latin typeface="Arial"/>
                        <a:cs typeface="Arial"/>
                      </a:endParaRPr>
                    </a:p>
                    <a:p>
                      <a:pPr algn="ctr"/>
                      <a:r>
                        <a:rPr lang="en-US" sz="1200" b="0" i="0" baseline="0" dirty="0" smtClean="0">
                          <a:latin typeface="Arial"/>
                          <a:cs typeface="Arial"/>
                        </a:rPr>
                        <a:t>68.1 MHz</a:t>
                      </a:r>
                    </a:p>
                    <a:p>
                      <a:pPr algn="ctr"/>
                      <a:r>
                        <a:rPr lang="en-US" sz="1200" b="0" i="0" baseline="0" dirty="0" smtClean="0">
                          <a:latin typeface="Arial"/>
                          <a:cs typeface="Arial"/>
                        </a:rPr>
                        <a:t>4.4 </a:t>
                      </a:r>
                      <a:r>
                        <a:rPr lang="en-US" sz="1200" b="0" i="0" baseline="0" dirty="0" err="1" smtClean="0">
                          <a:latin typeface="Arial"/>
                          <a:cs typeface="Arial"/>
                        </a:rPr>
                        <a:t>uA</a:t>
                      </a:r>
                      <a:r>
                        <a:rPr lang="en-US" sz="1200" b="0" i="0" baseline="0" dirty="0" smtClean="0">
                          <a:latin typeface="Arial"/>
                          <a:cs typeface="Arial"/>
                        </a:rPr>
                        <a:t> @ DF = 0.23%</a:t>
                      </a:r>
                      <a:endParaRPr lang="en-US" sz="1200" b="0" i="0" dirty="0" smtClean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36" marR="91436" marT="45690" marB="456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Arial"/>
                          <a:cs typeface="Arial"/>
                        </a:rPr>
                        <a:t>Electron</a:t>
                      </a:r>
                      <a:r>
                        <a:rPr lang="en-US" sz="1200" b="0" i="0" baseline="0" dirty="0" smtClean="0">
                          <a:latin typeface="Arial"/>
                          <a:cs typeface="Arial"/>
                        </a:rPr>
                        <a:t> accumulator</a:t>
                      </a:r>
                    </a:p>
                    <a:p>
                      <a:pPr algn="ctr"/>
                      <a:r>
                        <a:rPr lang="en-US" sz="1200" b="0" i="0" baseline="0" dirty="0" smtClean="0">
                          <a:latin typeface="Arial"/>
                          <a:cs typeface="Arial"/>
                        </a:rPr>
                        <a:t>Harmonic extraction</a:t>
                      </a:r>
                    </a:p>
                    <a:p>
                      <a:pPr algn="ctr"/>
                      <a:r>
                        <a:rPr lang="en-US" sz="1200" b="0" i="0" baseline="0" dirty="0" smtClean="0">
                          <a:latin typeface="Arial"/>
                          <a:cs typeface="Arial"/>
                        </a:rPr>
                        <a:t>Target: 440 kW peak</a:t>
                      </a:r>
                      <a:endParaRPr lang="en-US" sz="1200" b="0" i="0" dirty="0" smtClean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36" marR="91436" marT="45690" marB="45690"/>
                </a:tc>
              </a:tr>
              <a:tr h="725228">
                <a:tc>
                  <a:txBody>
                    <a:bodyPr/>
                    <a:lstStyle/>
                    <a:p>
                      <a:pPr algn="ctr"/>
                      <a:endParaRPr lang="en-US" sz="1400" b="0" i="0" dirty="0" smtClean="0">
                        <a:latin typeface="Arial"/>
                        <a:cs typeface="Arial"/>
                      </a:endParaRPr>
                    </a:p>
                    <a:p>
                      <a:pPr algn="ctr"/>
                      <a:r>
                        <a:rPr lang="en-US" sz="1400" b="0" i="0" dirty="0" smtClean="0">
                          <a:latin typeface="Arial"/>
                          <a:cs typeface="Arial"/>
                        </a:rPr>
                        <a:t>CEBAF</a:t>
                      </a:r>
                      <a:endParaRPr lang="en-US" sz="1200" b="0" i="0" dirty="0" smtClean="0">
                        <a:solidFill>
                          <a:srgbClr val="0000FF"/>
                        </a:solidFill>
                        <a:latin typeface="Arial"/>
                        <a:cs typeface="Arial"/>
                      </a:endParaRPr>
                    </a:p>
                  </a:txBody>
                  <a:tcPr marL="91436" marR="91436" marT="45690" marB="456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 smtClean="0">
                          <a:solidFill>
                            <a:srgbClr val="FFFF00"/>
                          </a:solidFill>
                          <a:latin typeface="Arial"/>
                          <a:cs typeface="Arial"/>
                        </a:rPr>
                        <a:t>Ave = 1-10</a:t>
                      </a:r>
                      <a:r>
                        <a:rPr lang="en-US" sz="1200" b="1" i="0" baseline="0" dirty="0" smtClean="0">
                          <a:solidFill>
                            <a:srgbClr val="FFFF00"/>
                          </a:solidFill>
                          <a:latin typeface="Arial"/>
                          <a:cs typeface="Arial"/>
                        </a:rPr>
                        <a:t> mA</a:t>
                      </a:r>
                    </a:p>
                    <a:p>
                      <a:pPr algn="ctr"/>
                      <a:r>
                        <a:rPr lang="en-US" sz="1200" b="0" i="0" baseline="0" dirty="0" smtClean="0">
                          <a:latin typeface="Arial"/>
                          <a:cs typeface="Arial"/>
                        </a:rPr>
                        <a:t>4-40 pc @ 250 MHz</a:t>
                      </a:r>
                    </a:p>
                    <a:p>
                      <a:pPr algn="ctr"/>
                      <a:r>
                        <a:rPr lang="en-US" sz="1200" b="0" i="0" baseline="0" dirty="0" smtClean="0">
                          <a:latin typeface="Arial"/>
                          <a:cs typeface="Arial"/>
                        </a:rPr>
                        <a:t>(</a:t>
                      </a:r>
                      <a:r>
                        <a:rPr lang="en-US" sz="1200" b="0" i="0" baseline="0" dirty="0" err="1" smtClean="0">
                          <a:latin typeface="Arial"/>
                          <a:cs typeface="Arial"/>
                        </a:rPr>
                        <a:t>cw</a:t>
                      </a:r>
                      <a:r>
                        <a:rPr lang="en-US" sz="1200" b="0" i="0" baseline="0" dirty="0" smtClean="0">
                          <a:latin typeface="Arial"/>
                          <a:cs typeface="Arial"/>
                        </a:rPr>
                        <a:t>)</a:t>
                      </a:r>
                      <a:endParaRPr lang="en-US" sz="1200" b="0" i="0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91436" marR="91436" marT="45690" marB="456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Arial"/>
                          <a:cs typeface="Arial"/>
                        </a:rPr>
                        <a:t>Not</a:t>
                      </a:r>
                    </a:p>
                    <a:p>
                      <a:pPr algn="ctr"/>
                      <a:r>
                        <a:rPr lang="en-US" sz="1200" b="0" i="0" dirty="0" smtClean="0">
                          <a:latin typeface="Arial"/>
                          <a:cs typeface="Arial"/>
                        </a:rPr>
                        <a:t>Necessary</a:t>
                      </a:r>
                      <a:endParaRPr lang="en-US" sz="1200" b="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91436" marR="91436" marT="45690" marB="456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Arial"/>
                          <a:cs typeface="Arial"/>
                        </a:rPr>
                        <a:t>Ave = 1-10</a:t>
                      </a:r>
                      <a:r>
                        <a:rPr lang="en-US" sz="1200" b="0" i="0" baseline="0" dirty="0" smtClean="0">
                          <a:latin typeface="Arial"/>
                          <a:cs typeface="Arial"/>
                        </a:rPr>
                        <a:t> mA</a:t>
                      </a:r>
                    </a:p>
                    <a:p>
                      <a:pPr algn="ctr"/>
                      <a:r>
                        <a:rPr lang="en-US" sz="1200" b="0" i="0" baseline="0" dirty="0" smtClean="0">
                          <a:latin typeface="Arial"/>
                          <a:cs typeface="Arial"/>
                        </a:rPr>
                        <a:t>250 MHz (</a:t>
                      </a:r>
                      <a:r>
                        <a:rPr lang="en-US" sz="1200" b="0" i="0" baseline="0" dirty="0" err="1" smtClean="0">
                          <a:latin typeface="Arial"/>
                          <a:cs typeface="Arial"/>
                        </a:rPr>
                        <a:t>cw</a:t>
                      </a:r>
                      <a:r>
                        <a:rPr lang="en-US" sz="1200" b="0" i="0" baseline="0" dirty="0" smtClean="0">
                          <a:latin typeface="Arial"/>
                          <a:cs typeface="Arial"/>
                        </a:rPr>
                        <a:t>)</a:t>
                      </a:r>
                    </a:p>
                    <a:p>
                      <a:pPr algn="ctr"/>
                      <a:endParaRPr lang="en-US" sz="1200" b="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91436" marR="91436" marT="45690" marB="456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 smtClean="0">
                          <a:solidFill>
                            <a:srgbClr val="FFFF00"/>
                          </a:solidFill>
                          <a:latin typeface="Arial"/>
                          <a:cs typeface="Arial"/>
                        </a:rPr>
                        <a:t>Ave =</a:t>
                      </a:r>
                      <a:r>
                        <a:rPr lang="en-US" sz="1200" b="1" i="0" baseline="0" dirty="0" smtClean="0">
                          <a:solidFill>
                            <a:srgbClr val="FFFF00"/>
                          </a:solidFill>
                          <a:latin typeface="Arial"/>
                          <a:cs typeface="Arial"/>
                        </a:rPr>
                        <a:t> 100 </a:t>
                      </a:r>
                      <a:r>
                        <a:rPr lang="en-US" sz="1200" b="1" i="0" baseline="0" dirty="0" err="1" smtClean="0">
                          <a:solidFill>
                            <a:srgbClr val="FFFF00"/>
                          </a:solidFill>
                          <a:latin typeface="Arial"/>
                          <a:cs typeface="Arial"/>
                        </a:rPr>
                        <a:t>nA</a:t>
                      </a:r>
                      <a:r>
                        <a:rPr lang="en-US" sz="1200" b="1" i="0" baseline="0" dirty="0" smtClean="0">
                          <a:solidFill>
                            <a:srgbClr val="FFFF00"/>
                          </a:solidFill>
                          <a:latin typeface="Arial"/>
                          <a:cs typeface="Arial"/>
                        </a:rPr>
                        <a:t> - 1</a:t>
                      </a:r>
                      <a:r>
                        <a:rPr lang="en-US" sz="1200" b="1" i="0" dirty="0" smtClean="0">
                          <a:solidFill>
                            <a:srgbClr val="FFFF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200" b="0" i="0" dirty="0" smtClean="0">
                          <a:solidFill>
                            <a:srgbClr val="FFFF00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200" b="1" i="0" dirty="0" smtClean="0">
                          <a:solidFill>
                            <a:srgbClr val="FFFF00"/>
                          </a:solidFill>
                          <a:latin typeface="Arial"/>
                          <a:cs typeface="Arial"/>
                        </a:rPr>
                        <a:t>A </a:t>
                      </a:r>
                      <a:endParaRPr lang="en-US" sz="1200" b="1" i="0" baseline="0" dirty="0" smtClean="0">
                        <a:solidFill>
                          <a:srgbClr val="FFFF00"/>
                        </a:solidFill>
                        <a:latin typeface="Arial"/>
                        <a:cs typeface="Arial"/>
                      </a:endParaRPr>
                    </a:p>
                    <a:p>
                      <a:pPr algn="ctr"/>
                      <a:r>
                        <a:rPr lang="en-US" sz="1200" b="0" i="0" baseline="0" dirty="0" smtClean="0">
                          <a:latin typeface="Arial"/>
                          <a:cs typeface="Arial"/>
                        </a:rPr>
                        <a:t>250 MHz (</a:t>
                      </a:r>
                      <a:r>
                        <a:rPr lang="en-US" sz="1200" b="0" i="0" baseline="0" dirty="0" err="1" smtClean="0">
                          <a:latin typeface="Arial"/>
                          <a:cs typeface="Arial"/>
                        </a:rPr>
                        <a:t>cw</a:t>
                      </a:r>
                      <a:r>
                        <a:rPr lang="en-US" sz="1200" b="0" i="0" baseline="0" dirty="0" smtClean="0">
                          <a:latin typeface="Arial"/>
                          <a:cs typeface="Arial"/>
                        </a:rPr>
                        <a:t>)</a:t>
                      </a:r>
                      <a:endParaRPr lang="en-US" sz="1200" b="0" i="0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91436" marR="91436" marT="45690" marB="456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Arial"/>
                          <a:cs typeface="Arial"/>
                        </a:rPr>
                        <a:t>High-QE</a:t>
                      </a:r>
                      <a:r>
                        <a:rPr lang="en-US" sz="1200" b="0" i="0" baseline="0" dirty="0" smtClean="0">
                          <a:latin typeface="Arial"/>
                          <a:cs typeface="Arial"/>
                        </a:rPr>
                        <a:t> photocathode</a:t>
                      </a:r>
                    </a:p>
                    <a:p>
                      <a:pPr algn="ctr"/>
                      <a:r>
                        <a:rPr lang="en-US" sz="1200" b="0" i="0" baseline="0" dirty="0" smtClean="0">
                          <a:latin typeface="Arial"/>
                          <a:cs typeface="Arial"/>
                        </a:rPr>
                        <a:t>High voltage gun</a:t>
                      </a:r>
                    </a:p>
                    <a:p>
                      <a:pPr algn="ctr"/>
                      <a:r>
                        <a:rPr lang="en-US" sz="1200" b="0" i="0" baseline="0" dirty="0" smtClean="0">
                          <a:latin typeface="Arial"/>
                          <a:cs typeface="Arial"/>
                        </a:rPr>
                        <a:t>Target: 10-100 kW </a:t>
                      </a:r>
                      <a:r>
                        <a:rPr lang="en-US" sz="1200" b="0" i="0" baseline="0" dirty="0" err="1" smtClean="0">
                          <a:latin typeface="Arial"/>
                          <a:cs typeface="Arial"/>
                        </a:rPr>
                        <a:t>ave</a:t>
                      </a:r>
                      <a:endParaRPr lang="en-US" sz="1200" b="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91436" marR="91436" marT="45690" marB="45690"/>
                </a:tc>
              </a:tr>
            </a:tbl>
          </a:graphicData>
        </a:graphic>
      </p:graphicFrame>
      <p:sp>
        <p:nvSpPr>
          <p:cNvPr id="40" name="TextBox 30"/>
          <p:cNvSpPr txBox="1"/>
          <p:nvPr/>
        </p:nvSpPr>
        <p:spPr>
          <a:xfrm>
            <a:off x="3009671" y="6491436"/>
            <a:ext cx="3152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Courtesy of </a:t>
            </a:r>
            <a:r>
              <a:rPr lang="en-US" i="1" dirty="0" err="1" smtClean="0"/>
              <a:t>Fanglei</a:t>
            </a:r>
            <a:r>
              <a:rPr lang="en-US" i="1" dirty="0" smtClean="0"/>
              <a:t> Lin</a:t>
            </a:r>
            <a:endParaRPr lang="en-US" i="1" dirty="0"/>
          </a:p>
        </p:txBody>
      </p:sp>
      <p:grpSp>
        <p:nvGrpSpPr>
          <p:cNvPr id="42" name="Groupe 41"/>
          <p:cNvGrpSpPr/>
          <p:nvPr/>
        </p:nvGrpSpPr>
        <p:grpSpPr>
          <a:xfrm>
            <a:off x="392794" y="1988695"/>
            <a:ext cx="8388758" cy="2360405"/>
            <a:chOff x="468994" y="1779145"/>
            <a:chExt cx="8388758" cy="2360405"/>
          </a:xfrm>
        </p:grpSpPr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468994" y="3576321"/>
              <a:ext cx="1508556" cy="3939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54861" tIns="27431" rIns="54861" bIns="27431">
              <a:spAutoFit/>
            </a:bodyPr>
            <a:lstStyle>
              <a:lvl1pPr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444500" indent="-171450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2pPr>
              <a:lvl3pPr marL="685800" indent="-138113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3pPr>
              <a:lvl4pPr marL="958850" indent="-134938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4pPr>
              <a:lvl5pPr marL="1233488" indent="-134938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5pPr>
              <a:lvl6pPr marL="16906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6pPr>
              <a:lvl7pPr marL="21478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7pPr>
              <a:lvl8pPr marL="26050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8pPr>
              <a:lvl9pPr marL="30622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9pPr>
            </a:lstStyle>
            <a:p>
              <a:pPr algn="ctr"/>
              <a:r>
                <a:rPr lang="en-US" sz="1100" b="1" dirty="0">
                  <a:latin typeface="Arial"/>
                  <a:cs typeface="Arial"/>
                </a:rPr>
                <a:t>10 MeV polarized e</a:t>
              </a:r>
              <a:r>
                <a:rPr lang="en-US" sz="1100" b="1" baseline="30000" dirty="0">
                  <a:latin typeface="Arial"/>
                  <a:cs typeface="Arial"/>
                </a:rPr>
                <a:t>-</a:t>
              </a:r>
              <a:endParaRPr lang="en-US" sz="1100" b="1" dirty="0">
                <a:latin typeface="Arial"/>
                <a:cs typeface="Arial"/>
              </a:endParaRPr>
            </a:p>
            <a:p>
              <a:pPr algn="ctr"/>
              <a:r>
                <a:rPr lang="en-US" sz="1100" b="1" dirty="0">
                  <a:latin typeface="Arial"/>
                  <a:cs typeface="Arial"/>
                </a:rPr>
                <a:t> 1.33 </a:t>
              </a:r>
              <a:r>
                <a:rPr lang="en-US" sz="1100" b="1" dirty="0" err="1">
                  <a:latin typeface="Arial"/>
                  <a:cs typeface="Arial"/>
                </a:rPr>
                <a:t>pC</a:t>
              </a:r>
              <a:r>
                <a:rPr lang="en-US" sz="1100" b="1" dirty="0">
                  <a:latin typeface="Arial"/>
                  <a:cs typeface="Arial"/>
                </a:rPr>
                <a:t> @ 1500 </a:t>
              </a:r>
              <a:r>
                <a:rPr lang="en-US" sz="1100" b="1" dirty="0" smtClean="0">
                  <a:latin typeface="Arial"/>
                  <a:cs typeface="Arial"/>
                </a:rPr>
                <a:t>MHz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13" name="AutoShape 44"/>
            <p:cNvSpPr>
              <a:spLocks noChangeArrowheads="1"/>
            </p:cNvSpPr>
            <p:nvPr/>
          </p:nvSpPr>
          <p:spPr bwMode="auto">
            <a:xfrm>
              <a:off x="4017560" y="2969896"/>
              <a:ext cx="2143125" cy="104775"/>
            </a:xfrm>
            <a:prstGeom prst="diamond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400" b="1">
                <a:latin typeface="Arial"/>
                <a:cs typeface="Arial"/>
              </a:endParaRPr>
            </a:p>
          </p:txBody>
        </p:sp>
        <p:sp>
          <p:nvSpPr>
            <p:cNvPr id="14" name="Text Box 6"/>
            <p:cNvSpPr txBox="1">
              <a:spLocks noChangeArrowheads="1"/>
            </p:cNvSpPr>
            <p:nvPr/>
          </p:nvSpPr>
          <p:spPr bwMode="auto">
            <a:xfrm>
              <a:off x="2431647" y="3576321"/>
              <a:ext cx="1676400" cy="5632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54861" tIns="27431" rIns="54861" bIns="27431">
              <a:spAutoFit/>
            </a:bodyPr>
            <a:lstStyle>
              <a:lvl1pPr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444500" indent="-171450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2pPr>
              <a:lvl3pPr marL="685800" indent="-138113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3pPr>
              <a:lvl4pPr marL="958850" indent="-134938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4pPr>
              <a:lvl5pPr marL="1233488" indent="-134938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5pPr>
              <a:lvl6pPr marL="16906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6pPr>
              <a:lvl7pPr marL="21478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7pPr>
              <a:lvl8pPr marL="26050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8pPr>
              <a:lvl9pPr marL="30622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9pPr>
            </a:lstStyle>
            <a:p>
              <a:pPr algn="ctr"/>
              <a:r>
                <a:rPr lang="en-US" sz="1100" b="1" dirty="0">
                  <a:latin typeface="Arial"/>
                  <a:cs typeface="Arial"/>
                </a:rPr>
                <a:t>10 MeV pol e</a:t>
              </a:r>
              <a:r>
                <a:rPr lang="en-US" sz="1100" b="1" baseline="30000" dirty="0">
                  <a:latin typeface="Arial"/>
                  <a:cs typeface="Arial"/>
                </a:rPr>
                <a:t>-</a:t>
              </a:r>
              <a:endParaRPr lang="en-US" sz="1100" b="1" dirty="0">
                <a:latin typeface="Arial"/>
                <a:cs typeface="Arial"/>
              </a:endParaRPr>
            </a:p>
            <a:p>
              <a:pPr algn="ctr"/>
              <a:r>
                <a:rPr lang="en-US" sz="1100" b="1" dirty="0">
                  <a:latin typeface="Arial"/>
                  <a:cs typeface="Arial"/>
                </a:rPr>
                <a:t>0.67 </a:t>
              </a:r>
              <a:r>
                <a:rPr lang="en-US" sz="1100" b="1" dirty="0" err="1">
                  <a:latin typeface="Arial"/>
                  <a:cs typeface="Arial"/>
                </a:rPr>
                <a:t>nC</a:t>
              </a:r>
              <a:r>
                <a:rPr lang="en-US" sz="1100" b="1" dirty="0">
                  <a:latin typeface="Arial"/>
                  <a:cs typeface="Arial"/>
                </a:rPr>
                <a:t> bunches </a:t>
              </a:r>
            </a:p>
            <a:p>
              <a:pPr algn="ctr"/>
              <a:r>
                <a:rPr lang="en-US" sz="1100" b="1" dirty="0">
                  <a:latin typeface="Arial"/>
                  <a:cs typeface="Arial"/>
                </a:rPr>
                <a:t>@ 1500 </a:t>
              </a:r>
              <a:r>
                <a:rPr lang="en-US" sz="1100" b="1" dirty="0" smtClean="0">
                  <a:latin typeface="Arial"/>
                  <a:cs typeface="Arial"/>
                </a:rPr>
                <a:t>MHz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2019067" y="1916258"/>
              <a:ext cx="1338437" cy="5632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54861" tIns="27431" rIns="54861" bIns="27431">
              <a:spAutoFit/>
            </a:bodyPr>
            <a:lstStyle>
              <a:lvl1pPr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444500" indent="-171450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2pPr>
              <a:lvl3pPr marL="685800" indent="-138113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3pPr>
              <a:lvl4pPr marL="958850" indent="-134938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4pPr>
              <a:lvl5pPr marL="1233488" indent="-134938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5pPr>
              <a:lvl6pPr marL="16906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6pPr>
              <a:lvl7pPr marL="21478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7pPr>
              <a:lvl8pPr marL="26050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8pPr>
              <a:lvl9pPr marL="30622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9pPr>
            </a:lstStyle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500-Turn</a:t>
              </a:r>
            </a:p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Accumulator Ring</a:t>
              </a:r>
            </a:p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(22m)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16" name="AutoShape 47"/>
            <p:cNvSpPr>
              <a:spLocks noChangeArrowheads="1"/>
            </p:cNvSpPr>
            <p:nvPr/>
          </p:nvSpPr>
          <p:spPr bwMode="auto">
            <a:xfrm>
              <a:off x="5098647" y="2661921"/>
              <a:ext cx="119063" cy="609600"/>
            </a:xfrm>
            <a:prstGeom prst="diamond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400" b="1">
                <a:latin typeface="Arial"/>
                <a:cs typeface="Arial"/>
              </a:endParaRPr>
            </a:p>
          </p:txBody>
        </p:sp>
        <p:sp>
          <p:nvSpPr>
            <p:cNvPr id="17" name="Text Box 6"/>
            <p:cNvSpPr txBox="1">
              <a:spLocks noChangeArrowheads="1"/>
            </p:cNvSpPr>
            <p:nvPr/>
          </p:nvSpPr>
          <p:spPr bwMode="auto">
            <a:xfrm>
              <a:off x="4659371" y="1976121"/>
              <a:ext cx="982827" cy="3939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54861" tIns="27431" rIns="54861" bIns="27431">
              <a:spAutoFit/>
            </a:bodyPr>
            <a:lstStyle>
              <a:lvl1pPr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444500" indent="-171450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2pPr>
              <a:lvl3pPr marL="685800" indent="-138113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3pPr>
              <a:lvl4pPr marL="958850" indent="-134938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4pPr>
              <a:lvl5pPr marL="1233488" indent="-134938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5pPr>
              <a:lvl6pPr marL="16906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6pPr>
              <a:lvl7pPr marL="21478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7pPr>
              <a:lvl8pPr marL="26050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8pPr>
              <a:lvl9pPr marL="30622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9pPr>
            </a:lstStyle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Bunch</a:t>
              </a:r>
            </a:p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Management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4336647" y="3652521"/>
              <a:ext cx="1430103" cy="3939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54861" tIns="27431" rIns="54861" bIns="27431">
              <a:spAutoFit/>
            </a:bodyPr>
            <a:lstStyle>
              <a:lvl1pPr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444500" indent="-171450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2pPr>
              <a:lvl3pPr marL="685800" indent="-138113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3pPr>
              <a:lvl4pPr marL="958850" indent="-134938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4pPr>
              <a:lvl5pPr marL="1233488" indent="-134938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5pPr>
              <a:lvl6pPr marL="16906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6pPr>
              <a:lvl7pPr marL="21478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7pPr>
              <a:lvl8pPr marL="26050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8pPr>
              <a:lvl9pPr marL="30622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9pPr>
            </a:lstStyle>
            <a:p>
              <a:pPr algn="ctr"/>
              <a:r>
                <a:rPr lang="en-US" sz="1100" b="1" dirty="0">
                  <a:latin typeface="Arial"/>
                  <a:cs typeface="Arial"/>
                </a:rPr>
                <a:t>10 MeV polarized e</a:t>
              </a:r>
              <a:r>
                <a:rPr lang="en-US" sz="1100" b="1" baseline="30000" dirty="0">
                  <a:latin typeface="Arial"/>
                  <a:cs typeface="Arial"/>
                </a:rPr>
                <a:t>-</a:t>
              </a:r>
              <a:endParaRPr lang="en-US" sz="1100" b="1" dirty="0">
                <a:latin typeface="Arial"/>
                <a:cs typeface="Arial"/>
              </a:endParaRPr>
            </a:p>
            <a:p>
              <a:pPr algn="ctr"/>
              <a:r>
                <a:rPr lang="en-US" sz="1100" b="1" dirty="0">
                  <a:latin typeface="Arial"/>
                  <a:cs typeface="Arial"/>
                </a:rPr>
                <a:t>0.67 </a:t>
              </a:r>
              <a:r>
                <a:rPr lang="en-US" sz="1100" b="1" dirty="0" err="1">
                  <a:latin typeface="Arial"/>
                  <a:cs typeface="Arial"/>
                </a:rPr>
                <a:t>nC</a:t>
              </a:r>
              <a:r>
                <a:rPr lang="en-US" sz="1100" b="1" dirty="0">
                  <a:latin typeface="Arial"/>
                  <a:cs typeface="Arial"/>
                </a:rPr>
                <a:t> @ 68.1 </a:t>
              </a:r>
              <a:r>
                <a:rPr lang="en-US" sz="1100" b="1" dirty="0" smtClean="0">
                  <a:latin typeface="Arial"/>
                  <a:cs typeface="Arial"/>
                </a:rPr>
                <a:t>MHz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19" name="AutoShape 56"/>
            <p:cNvSpPr>
              <a:spLocks noChangeArrowheads="1"/>
            </p:cNvSpPr>
            <p:nvPr/>
          </p:nvSpPr>
          <p:spPr bwMode="auto">
            <a:xfrm>
              <a:off x="6151160" y="2814321"/>
              <a:ext cx="1309687" cy="381000"/>
            </a:xfrm>
            <a:prstGeom prst="diamond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400" b="1">
                <a:latin typeface="Arial"/>
                <a:cs typeface="Arial"/>
              </a:endParaRPr>
            </a:p>
          </p:txBody>
        </p:sp>
        <p:sp>
          <p:nvSpPr>
            <p:cNvPr id="20" name="AutoShape 57"/>
            <p:cNvSpPr>
              <a:spLocks noChangeArrowheads="1"/>
            </p:cNvSpPr>
            <p:nvPr/>
          </p:nvSpPr>
          <p:spPr bwMode="auto">
            <a:xfrm>
              <a:off x="6775047" y="2433321"/>
              <a:ext cx="123825" cy="1123950"/>
            </a:xfrm>
            <a:prstGeom prst="diamond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400" b="1">
                <a:latin typeface="Arial"/>
                <a:cs typeface="Arial"/>
              </a:endParaRPr>
            </a:p>
          </p:txBody>
        </p:sp>
        <p:sp>
          <p:nvSpPr>
            <p:cNvPr id="22" name="Rectangle 48"/>
            <p:cNvSpPr>
              <a:spLocks noChangeArrowheads="1"/>
            </p:cNvSpPr>
            <p:nvPr/>
          </p:nvSpPr>
          <p:spPr bwMode="auto">
            <a:xfrm>
              <a:off x="6089247" y="2626996"/>
              <a:ext cx="152400" cy="763588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400" b="1">
                <a:latin typeface="Arial"/>
                <a:cs typeface="Arial"/>
              </a:endParaRPr>
            </a:p>
          </p:txBody>
        </p:sp>
        <p:sp>
          <p:nvSpPr>
            <p:cNvPr id="23" name="Text Box 6"/>
            <p:cNvSpPr txBox="1">
              <a:spLocks noChangeArrowheads="1"/>
            </p:cNvSpPr>
            <p:nvPr/>
          </p:nvSpPr>
          <p:spPr bwMode="auto">
            <a:xfrm>
              <a:off x="5778603" y="1779145"/>
              <a:ext cx="1992887" cy="3939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54861" tIns="27431" rIns="54861" bIns="27431">
              <a:spAutoFit/>
            </a:bodyPr>
            <a:lstStyle>
              <a:lvl1pPr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444500" indent="-171450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2pPr>
              <a:lvl3pPr marL="685800" indent="-138113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3pPr>
              <a:lvl4pPr marL="958850" indent="-134938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4pPr>
              <a:lvl5pPr marL="1233488" indent="-134938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5pPr>
              <a:lvl6pPr marL="16906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6pPr>
              <a:lvl7pPr marL="21478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7pPr>
              <a:lvl8pPr marL="26050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8pPr>
              <a:lvl9pPr marL="30622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9pPr>
            </a:lstStyle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Positron Conversion/Collection Efficiency ~ </a:t>
              </a:r>
              <a:r>
                <a:rPr lang="en-US" sz="1100" b="1" dirty="0">
                  <a:latin typeface="Arial"/>
                  <a:cs typeface="Arial"/>
                </a:rPr>
                <a:t>10</a:t>
              </a:r>
              <a:r>
                <a:rPr lang="en-US" sz="1100" b="1" baseline="30000" dirty="0">
                  <a:latin typeface="Arial"/>
                  <a:cs typeface="Arial"/>
                </a:rPr>
                <a:t>-4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25" name="Text Box 6"/>
            <p:cNvSpPr txBox="1">
              <a:spLocks noChangeArrowheads="1"/>
            </p:cNvSpPr>
            <p:nvPr/>
          </p:nvSpPr>
          <p:spPr bwMode="auto">
            <a:xfrm>
              <a:off x="7155303" y="3652521"/>
              <a:ext cx="1482964" cy="3939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54861" tIns="27431" rIns="54861" bIns="27431">
              <a:spAutoFit/>
            </a:bodyPr>
            <a:lstStyle>
              <a:lvl1pPr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444500" indent="-171450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2pPr>
              <a:lvl3pPr marL="685800" indent="-138113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3pPr>
              <a:lvl4pPr marL="958850" indent="-134938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4pPr>
              <a:lvl5pPr marL="1233488" indent="-134938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5pPr>
              <a:lvl6pPr marL="16906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6pPr>
              <a:lvl7pPr marL="21478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7pPr>
              <a:lvl8pPr marL="26050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8pPr>
              <a:lvl9pPr marL="30622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9pPr>
            </a:lstStyle>
            <a:p>
              <a:pPr algn="ctr"/>
              <a:r>
                <a:rPr lang="en-US" sz="1100" b="1" dirty="0">
                  <a:latin typeface="Arial"/>
                  <a:cs typeface="Arial"/>
                </a:rPr>
                <a:t>5-7 MeV Polarized e</a:t>
              </a:r>
              <a:r>
                <a:rPr lang="en-US" sz="1100" b="1" baseline="30000" dirty="0">
                  <a:latin typeface="Arial"/>
                  <a:cs typeface="Arial"/>
                </a:rPr>
                <a:t>+</a:t>
              </a:r>
              <a:endParaRPr lang="en-US" sz="1100" b="1" dirty="0">
                <a:latin typeface="Arial"/>
                <a:cs typeface="Arial"/>
              </a:endParaRPr>
            </a:p>
            <a:p>
              <a:pPr algn="ctr"/>
              <a:r>
                <a:rPr lang="en-US" sz="1100" b="1" dirty="0">
                  <a:latin typeface="Arial"/>
                  <a:cs typeface="Arial"/>
                </a:rPr>
                <a:t>67 </a:t>
              </a:r>
              <a:r>
                <a:rPr lang="en-US" sz="1100" b="1" dirty="0" err="1">
                  <a:latin typeface="Arial"/>
                  <a:cs typeface="Arial"/>
                </a:rPr>
                <a:t>fC</a:t>
              </a:r>
              <a:r>
                <a:rPr lang="en-US" sz="1100" b="1" dirty="0">
                  <a:latin typeface="Arial"/>
                  <a:cs typeface="Arial"/>
                </a:rPr>
                <a:t> @ 68.1 </a:t>
              </a:r>
              <a:r>
                <a:rPr lang="en-US" sz="1100" b="1" dirty="0" smtClean="0">
                  <a:latin typeface="Arial"/>
                  <a:cs typeface="Arial"/>
                </a:rPr>
                <a:t>MHz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26" name="Text Box 6"/>
            <p:cNvSpPr txBox="1">
              <a:spLocks noChangeArrowheads="1"/>
            </p:cNvSpPr>
            <p:nvPr/>
          </p:nvSpPr>
          <p:spPr bwMode="auto">
            <a:xfrm>
              <a:off x="7636960" y="2674686"/>
              <a:ext cx="1220792" cy="224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54861" tIns="27431" rIns="54861" bIns="27431">
              <a:spAutoFit/>
            </a:bodyPr>
            <a:lstStyle>
              <a:lvl1pPr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444500" indent="-171450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2pPr>
              <a:lvl3pPr marL="685800" indent="-138113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3pPr>
              <a:lvl4pPr marL="958850" indent="-134938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4pPr>
              <a:lvl5pPr marL="1233488" indent="-134938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5pPr>
              <a:lvl6pPr marL="16906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6pPr>
              <a:lvl7pPr marL="21478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7pPr>
              <a:lvl8pPr marL="26050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8pPr>
              <a:lvl9pPr marL="30622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9pPr>
            </a:lstStyle>
            <a:p>
              <a:pPr algn="ctr"/>
              <a:r>
                <a:rPr lang="en-US" sz="1100" b="1" dirty="0">
                  <a:latin typeface="Arial"/>
                  <a:cs typeface="Arial"/>
                </a:rPr>
                <a:t>t</a:t>
              </a:r>
              <a:r>
                <a:rPr lang="en-US" sz="1100" b="1" dirty="0" smtClean="0">
                  <a:latin typeface="Arial"/>
                  <a:cs typeface="Arial"/>
                </a:rPr>
                <a:t>o CEBAF/JLEIC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27" name="Rectangle 68"/>
            <p:cNvSpPr>
              <a:spLocks noChangeArrowheads="1"/>
            </p:cNvSpPr>
            <p:nvPr/>
          </p:nvSpPr>
          <p:spPr bwMode="auto">
            <a:xfrm>
              <a:off x="1177522" y="2969896"/>
              <a:ext cx="320675" cy="10477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400" b="1">
                <a:latin typeface="Arial"/>
                <a:cs typeface="Arial"/>
              </a:endParaRPr>
            </a:p>
          </p:txBody>
        </p:sp>
        <p:sp>
          <p:nvSpPr>
            <p:cNvPr id="28" name="Rectangle 69"/>
            <p:cNvSpPr>
              <a:spLocks noChangeArrowheads="1"/>
            </p:cNvSpPr>
            <p:nvPr/>
          </p:nvSpPr>
          <p:spPr bwMode="auto">
            <a:xfrm>
              <a:off x="1018772" y="2865121"/>
              <a:ext cx="574675" cy="300038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400" b="1">
                <a:latin typeface="Arial"/>
                <a:cs typeface="Arial"/>
              </a:endParaRPr>
            </a:p>
          </p:txBody>
        </p:sp>
        <p:sp>
          <p:nvSpPr>
            <p:cNvPr id="29" name="Rectangle 70"/>
            <p:cNvSpPr>
              <a:spLocks noChangeArrowheads="1"/>
            </p:cNvSpPr>
            <p:nvPr/>
          </p:nvSpPr>
          <p:spPr bwMode="auto">
            <a:xfrm>
              <a:off x="1653772" y="2963546"/>
              <a:ext cx="650875" cy="10477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400" b="1">
                <a:latin typeface="Arial"/>
                <a:cs typeface="Arial"/>
              </a:endParaRPr>
            </a:p>
          </p:txBody>
        </p:sp>
        <p:sp>
          <p:nvSpPr>
            <p:cNvPr id="30" name="Line 43"/>
            <p:cNvSpPr>
              <a:spLocks noChangeShapeType="1"/>
            </p:cNvSpPr>
            <p:nvPr/>
          </p:nvSpPr>
          <p:spPr bwMode="auto">
            <a:xfrm rot="10800000" flipH="1">
              <a:off x="1329922" y="3023871"/>
              <a:ext cx="321468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none" w="med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400" b="1">
                <a:latin typeface="Arial"/>
                <a:cs typeface="Arial"/>
              </a:endParaRPr>
            </a:p>
          </p:txBody>
        </p:sp>
        <p:sp>
          <p:nvSpPr>
            <p:cNvPr id="31" name="Oval 38"/>
            <p:cNvSpPr>
              <a:spLocks noChangeArrowheads="1"/>
            </p:cNvSpPr>
            <p:nvPr/>
          </p:nvSpPr>
          <p:spPr bwMode="auto">
            <a:xfrm>
              <a:off x="2279247" y="2552384"/>
              <a:ext cx="914400" cy="455612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400" b="1">
                <a:latin typeface="Arial"/>
                <a:cs typeface="Arial"/>
              </a:endParaRPr>
            </a:p>
          </p:txBody>
        </p:sp>
        <p:sp>
          <p:nvSpPr>
            <p:cNvPr id="32" name="Oval 39"/>
            <p:cNvSpPr>
              <a:spLocks noChangeArrowheads="1"/>
            </p:cNvSpPr>
            <p:nvPr/>
          </p:nvSpPr>
          <p:spPr bwMode="auto">
            <a:xfrm>
              <a:off x="3422247" y="2558734"/>
              <a:ext cx="914400" cy="455612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400" b="1">
                <a:latin typeface="Arial"/>
                <a:cs typeface="Arial"/>
              </a:endParaRPr>
            </a:p>
          </p:txBody>
        </p:sp>
        <p:sp>
          <p:nvSpPr>
            <p:cNvPr id="33" name="Text Box 6"/>
            <p:cNvSpPr txBox="1">
              <a:spLocks noChangeArrowheads="1"/>
            </p:cNvSpPr>
            <p:nvPr/>
          </p:nvSpPr>
          <p:spPr bwMode="auto">
            <a:xfrm>
              <a:off x="3335826" y="1916258"/>
              <a:ext cx="1153209" cy="5632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54861" tIns="27431" rIns="54861" bIns="27431">
              <a:spAutoFit/>
            </a:bodyPr>
            <a:lstStyle>
              <a:lvl1pPr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444500" indent="-171450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2pPr>
              <a:lvl3pPr marL="685800" indent="-138113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3pPr>
              <a:lvl4pPr marL="958850" indent="-134938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4pPr>
              <a:lvl5pPr marL="1233488" indent="-134938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5pPr>
              <a:lvl6pPr marL="16906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6pPr>
              <a:lvl7pPr marL="21478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7pPr>
              <a:lvl8pPr marL="26050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8pPr>
              <a:lvl9pPr marL="30622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9pPr>
            </a:lstStyle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Harmonic</a:t>
              </a:r>
            </a:p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Extraction Ring</a:t>
              </a:r>
            </a:p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(22m)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35" name="Left Brace 1"/>
            <p:cNvSpPr>
              <a:spLocks/>
            </p:cNvSpPr>
            <p:nvPr/>
          </p:nvSpPr>
          <p:spPr bwMode="auto">
            <a:xfrm rot="5400000">
              <a:off x="6546446" y="1671322"/>
              <a:ext cx="228601" cy="1447800"/>
            </a:xfrm>
            <a:prstGeom prst="leftBrace">
              <a:avLst>
                <a:gd name="adj1" fmla="val 49919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400" b="1">
                <a:latin typeface="Arial"/>
                <a:cs typeface="Arial"/>
              </a:endParaRPr>
            </a:p>
          </p:txBody>
        </p:sp>
        <p:sp>
          <p:nvSpPr>
            <p:cNvPr id="36" name="Left Brace 1"/>
            <p:cNvSpPr>
              <a:spLocks/>
            </p:cNvSpPr>
            <p:nvPr/>
          </p:nvSpPr>
          <p:spPr bwMode="auto">
            <a:xfrm rot="16200000">
              <a:off x="3189679" y="2481739"/>
              <a:ext cx="209550" cy="1878013"/>
            </a:xfrm>
            <a:prstGeom prst="leftBrace">
              <a:avLst>
                <a:gd name="adj1" fmla="val 49914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400" b="1">
                <a:latin typeface="Arial"/>
                <a:cs typeface="Arial"/>
              </a:endParaRPr>
            </a:p>
          </p:txBody>
        </p:sp>
        <p:sp>
          <p:nvSpPr>
            <p:cNvPr id="37" name="Text Box 6"/>
            <p:cNvSpPr txBox="1">
              <a:spLocks noChangeArrowheads="1"/>
            </p:cNvSpPr>
            <p:nvPr/>
          </p:nvSpPr>
          <p:spPr bwMode="auto">
            <a:xfrm>
              <a:off x="763088" y="1916258"/>
              <a:ext cx="1145632" cy="5632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54861" tIns="27431" rIns="54861" bIns="27431">
              <a:spAutoFit/>
            </a:bodyPr>
            <a:lstStyle>
              <a:lvl1pPr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444500" indent="-171450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2pPr>
              <a:lvl3pPr marL="685800" indent="-138113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3pPr>
              <a:lvl4pPr marL="958850" indent="-134938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4pPr>
              <a:lvl5pPr marL="1233488" indent="-134938" defTabSz="547688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5pPr>
              <a:lvl6pPr marL="16906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6pPr>
              <a:lvl7pPr marL="21478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7pPr>
              <a:lvl8pPr marL="26050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8pPr>
              <a:lvl9pPr marL="3062288" indent="-134938" defTabSz="54768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9pPr>
            </a:lstStyle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Polarized</a:t>
              </a:r>
            </a:p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Electron</a:t>
              </a:r>
            </a:p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10 MeV Injector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38" name="Right Arrow 57"/>
            <p:cNvSpPr/>
            <p:nvPr/>
          </p:nvSpPr>
          <p:spPr bwMode="auto">
            <a:xfrm>
              <a:off x="7232247" y="2890521"/>
              <a:ext cx="685800" cy="228600"/>
            </a:xfrm>
            <a:prstGeom prst="rightArrow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200" b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cs typeface="Arial"/>
              </a:endParaRPr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2019068" y="1779145"/>
              <a:ext cx="3759536" cy="2360405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7008293" y="3592545"/>
              <a:ext cx="1763832" cy="489202"/>
            </a:xfrm>
            <a:prstGeom prst="rect">
              <a:avLst/>
            </a:prstGeom>
            <a:noFill/>
            <a:ln w="317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</p:grpSp>
      <p:sp>
        <p:nvSpPr>
          <p:cNvPr id="43" name="Text Box 11"/>
          <p:cNvSpPr txBox="1">
            <a:spLocks noChangeArrowheads="1"/>
          </p:cNvSpPr>
          <p:nvPr/>
        </p:nvSpPr>
        <p:spPr bwMode="auto">
          <a:xfrm>
            <a:off x="8508938" y="6580188"/>
            <a:ext cx="61587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fr-FR" sz="1200" dirty="0" smtClean="0">
                <a:solidFill>
                  <a:srgbClr val="969696"/>
                </a:solidFill>
              </a:rPr>
              <a:t>16/26</a:t>
            </a:r>
            <a:endParaRPr lang="fr-FR" sz="1200" dirty="0">
              <a:solidFill>
                <a:srgbClr val="96969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8" descr="nuc-spin"/>
          <p:cNvPicPr>
            <a:picLocks noChangeArrowheads="1"/>
          </p:cNvPicPr>
          <p:nvPr/>
        </p:nvPicPr>
        <p:blipFill>
          <a:blip r:embed="rId3">
            <a:alphaModFix amt="1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00" y="11113"/>
            <a:ext cx="9145588" cy="684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2711495" y="2184400"/>
            <a:ext cx="3733714" cy="221599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1" dirty="0" smtClean="0">
                <a:solidFill>
                  <a:srgbClr val="3333FF"/>
                </a:solidFill>
                <a:latin typeface="Lucida Calligraphy"/>
                <a:cs typeface="Lucida Calligraphy"/>
              </a:rPr>
              <a:t>Technical Challenges</a:t>
            </a:r>
            <a:endParaRPr lang="fr-FR" sz="2400" b="1" dirty="0">
              <a:solidFill>
                <a:srgbClr val="000000"/>
              </a:solidFill>
              <a:latin typeface="Lucida Calligraphy"/>
              <a:cs typeface="Lucida Calligraphy"/>
            </a:endParaRPr>
          </a:p>
          <a:p>
            <a:pPr>
              <a:defRPr/>
            </a:pPr>
            <a:endParaRPr lang="fr-FR" sz="2400" dirty="0">
              <a:solidFill>
                <a:srgbClr val="000000"/>
              </a:solidFill>
              <a:latin typeface="Lucida Calligraphy" pitchFamily="66" charset="0"/>
            </a:endParaRPr>
          </a:p>
          <a:p>
            <a:pPr marL="285750" indent="-285750" algn="ctr">
              <a:buFont typeface="Arial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Polarized electron source </a:t>
            </a:r>
            <a:endParaRPr lang="fr-FR" sz="1800" dirty="0">
              <a:solidFill>
                <a:srgbClr val="000000"/>
              </a:solidFill>
              <a:latin typeface="Comic Sans MS"/>
              <a:cs typeface="Comic Sans MS"/>
            </a:endParaRPr>
          </a:p>
          <a:p>
            <a:pPr marL="285750" indent="-285750" algn="ctr">
              <a:buFont typeface="Arial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Accumulator ring</a:t>
            </a:r>
            <a:endParaRPr lang="fr-FR" sz="1800" dirty="0" smtClean="0">
              <a:solidFill>
                <a:srgbClr val="000000"/>
              </a:solidFill>
              <a:latin typeface="Comic Sans MS"/>
              <a:cs typeface="Comic Sans MS"/>
            </a:endParaRPr>
          </a:p>
          <a:p>
            <a:pPr marL="285750" indent="-285750" algn="ctr">
              <a:buFont typeface="Arial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Positron production target</a:t>
            </a:r>
            <a:endParaRPr lang="fr-FR" sz="1800" dirty="0" smtClean="0">
              <a:solidFill>
                <a:srgbClr val="000000"/>
              </a:solidFill>
              <a:latin typeface="Comic Sans MS"/>
              <a:cs typeface="Comic Sans MS"/>
            </a:endParaRPr>
          </a:p>
          <a:p>
            <a:pPr marL="285750" indent="-285750" algn="ctr">
              <a:buFont typeface="Arial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Positron capture system</a:t>
            </a:r>
          </a:p>
          <a:p>
            <a:pPr marL="285750" indent="-285750" algn="ctr">
              <a:buFont typeface="Arial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Demonstration experiments</a:t>
            </a:r>
            <a:endParaRPr lang="fr-FR" sz="1800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sp>
        <p:nvSpPr>
          <p:cNvPr id="7" name="Text Box 18"/>
          <p:cNvSpPr txBox="1">
            <a:spLocks noChangeArrowheads="1"/>
          </p:cNvSpPr>
          <p:nvPr/>
        </p:nvSpPr>
        <p:spPr bwMode="auto">
          <a:xfrm>
            <a:off x="1588" y="6630988"/>
            <a:ext cx="190629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 smtClean="0">
                <a:solidFill>
                  <a:srgbClr val="CC00FF"/>
                </a:solidFill>
                <a:latin typeface="Footlight MT Light" charset="0"/>
              </a:rPr>
              <a:t>Loch Lomond, October 13-14, 2016</a:t>
            </a:r>
            <a:endParaRPr lang="en-US" sz="900" i="1" dirty="0">
              <a:solidFill>
                <a:srgbClr val="CC00FF"/>
              </a:solidFill>
              <a:latin typeface="Footlight MT Light" charset="0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8488166" y="6580188"/>
            <a:ext cx="61587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fr-FR" sz="1200" dirty="0" smtClean="0">
                <a:solidFill>
                  <a:srgbClr val="CC00FF"/>
                </a:solidFill>
              </a:rPr>
              <a:t>17/26</a:t>
            </a:r>
            <a:endParaRPr lang="fr-FR" sz="1200" dirty="0">
              <a:solidFill>
                <a:srgbClr val="CC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770" name="Text Box 2"/>
          <p:cNvSpPr txBox="1">
            <a:spLocks noChangeArrowheads="1"/>
          </p:cNvSpPr>
          <p:nvPr/>
        </p:nvSpPr>
        <p:spPr bwMode="auto">
          <a:xfrm>
            <a:off x="3174018" y="1041504"/>
            <a:ext cx="2795958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Lucida Calligraphy" charset="0"/>
                <a:cs typeface="+mn-cs"/>
              </a:rPr>
              <a:t>Photocathode R&amp;D</a:t>
            </a:r>
            <a:endParaRPr lang="en-US" b="1" dirty="0">
              <a:solidFill>
                <a:srgbClr val="009999"/>
              </a:solidFill>
              <a:latin typeface="Microsoft Sans Serif" charset="0"/>
              <a:cs typeface="+mn-cs"/>
            </a:endParaRPr>
          </a:p>
        </p:txBody>
      </p:sp>
      <p:sp>
        <p:nvSpPr>
          <p:cNvPr id="672771" name="Line 3"/>
          <p:cNvSpPr>
            <a:spLocks noChangeShapeType="1"/>
          </p:cNvSpPr>
          <p:nvPr/>
        </p:nvSpPr>
        <p:spPr bwMode="auto">
          <a:xfrm>
            <a:off x="146050" y="741363"/>
            <a:ext cx="8856663" cy="0"/>
          </a:xfrm>
          <a:prstGeom prst="line">
            <a:avLst/>
          </a:prstGeom>
          <a:noFill/>
          <a:ln w="50800" cmpd="dbl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  <a:cs typeface="+mn-cs"/>
            </a:endParaRPr>
          </a:p>
        </p:txBody>
      </p:sp>
      <p:grpSp>
        <p:nvGrpSpPr>
          <p:cNvPr id="2" name="Grouper 37"/>
          <p:cNvGrpSpPr>
            <a:grpSpLocks/>
          </p:cNvGrpSpPr>
          <p:nvPr/>
        </p:nvGrpSpPr>
        <p:grpSpPr bwMode="auto">
          <a:xfrm>
            <a:off x="7269163" y="174625"/>
            <a:ext cx="1641475" cy="469900"/>
            <a:chOff x="7269817" y="175183"/>
            <a:chExt cx="1640458" cy="468600"/>
          </a:xfrm>
        </p:grpSpPr>
        <p:sp>
          <p:nvSpPr>
            <p:cNvPr id="21" name="Text Box 64"/>
            <p:cNvSpPr txBox="1">
              <a:spLocks noChangeArrowheads="1"/>
            </p:cNvSpPr>
            <p:nvPr/>
          </p:nvSpPr>
          <p:spPr bwMode="auto">
            <a:xfrm>
              <a:off x="7269817" y="412649"/>
              <a:ext cx="983640" cy="231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900" dirty="0">
                  <a:solidFill>
                    <a:srgbClr val="333399"/>
                  </a:solidFill>
                  <a:latin typeface="Lucida Calligraphy" charset="0"/>
                </a:rPr>
                <a:t>Eric Voutier</a:t>
              </a:r>
            </a:p>
          </p:txBody>
        </p:sp>
        <p:pic>
          <p:nvPicPr>
            <p:cNvPr id="320525" name="Image 41" descr="log_ipn.g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7583" y="175183"/>
              <a:ext cx="752692" cy="451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 Box 18"/>
          <p:cNvSpPr txBox="1">
            <a:spLocks noChangeArrowheads="1"/>
          </p:cNvSpPr>
          <p:nvPr/>
        </p:nvSpPr>
        <p:spPr bwMode="auto">
          <a:xfrm>
            <a:off x="1588" y="6630988"/>
            <a:ext cx="190629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 smtClean="0">
                <a:solidFill>
                  <a:srgbClr val="808080"/>
                </a:solidFill>
                <a:latin typeface="Footlight MT Light" charset="0"/>
              </a:rPr>
              <a:t>Loch Lomond, October 13-14, 2016</a:t>
            </a:r>
            <a:endParaRPr lang="en-US" sz="900" i="1" dirty="0">
              <a:solidFill>
                <a:srgbClr val="808080"/>
              </a:solidFill>
              <a:latin typeface="Footlight MT Light" charset="0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190500" y="276225"/>
            <a:ext cx="291297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i="1" dirty="0" smtClean="0">
                <a:solidFill>
                  <a:srgbClr val="969696"/>
                </a:solidFill>
              </a:rPr>
              <a:t>Polarized electron source</a:t>
            </a:r>
            <a:endParaRPr lang="fr-FR" sz="1800" i="1" dirty="0">
              <a:solidFill>
                <a:srgbClr val="B2B2B2"/>
              </a:solidFill>
            </a:endParaRPr>
          </a:p>
        </p:txBody>
      </p:sp>
      <p:sp>
        <p:nvSpPr>
          <p:cNvPr id="52" name="TextBox 30"/>
          <p:cNvSpPr txBox="1"/>
          <p:nvPr/>
        </p:nvSpPr>
        <p:spPr>
          <a:xfrm>
            <a:off x="3009671" y="6491436"/>
            <a:ext cx="3152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Courtesy of Joe </a:t>
            </a:r>
            <a:r>
              <a:rPr lang="en-US" i="1" dirty="0" err="1" smtClean="0"/>
              <a:t>Grames</a:t>
            </a:r>
            <a:endParaRPr lang="en-US" i="1" dirty="0"/>
          </a:p>
        </p:txBody>
      </p:sp>
      <p:sp>
        <p:nvSpPr>
          <p:cNvPr id="12" name="Rectangle 43"/>
          <p:cNvSpPr>
            <a:spLocks noChangeArrowheads="1"/>
          </p:cNvSpPr>
          <p:nvPr/>
        </p:nvSpPr>
        <p:spPr bwMode="auto">
          <a:xfrm>
            <a:off x="3463317" y="1592263"/>
            <a:ext cx="222689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1000" dirty="0" smtClean="0">
                <a:solidFill>
                  <a:srgbClr val="5F5F5F"/>
                </a:solidFill>
                <a:latin typeface="Microsoft Sans Serif" charset="0"/>
              </a:rPr>
              <a:t>W. Liu et al.  SPIN </a:t>
            </a:r>
            <a:r>
              <a:rPr lang="fr-FR" sz="1000" dirty="0" err="1" smtClean="0">
                <a:solidFill>
                  <a:srgbClr val="5F5F5F"/>
                </a:solidFill>
                <a:latin typeface="Microsoft Sans Serif" charset="0"/>
              </a:rPr>
              <a:t>Conference</a:t>
            </a:r>
            <a:r>
              <a:rPr lang="fr-FR" sz="1000" dirty="0" smtClean="0">
                <a:solidFill>
                  <a:srgbClr val="5F5F5F"/>
                </a:solidFill>
                <a:latin typeface="Microsoft Sans Serif" charset="0"/>
              </a:rPr>
              <a:t> 2016</a:t>
            </a:r>
            <a:endParaRPr lang="fr-FR" sz="1000" dirty="0">
              <a:solidFill>
                <a:srgbClr val="5F5F5F"/>
              </a:solidFill>
              <a:latin typeface="Microsoft Sans Serif" charset="0"/>
            </a:endParaRPr>
          </a:p>
        </p:txBody>
      </p:sp>
      <p:grpSp>
        <p:nvGrpSpPr>
          <p:cNvPr id="13" name="Groupe 12"/>
          <p:cNvGrpSpPr/>
          <p:nvPr/>
        </p:nvGrpSpPr>
        <p:grpSpPr>
          <a:xfrm>
            <a:off x="5876528" y="2048798"/>
            <a:ext cx="3274537" cy="4294430"/>
            <a:chOff x="6039702" y="824439"/>
            <a:chExt cx="3274537" cy="4294430"/>
          </a:xfrm>
        </p:grpSpPr>
        <p:pic>
          <p:nvPicPr>
            <p:cNvPr id="14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39702" y="824439"/>
              <a:ext cx="3052680" cy="3255629"/>
            </a:xfrm>
            <a:prstGeom prst="rect">
              <a:avLst/>
            </a:prstGeom>
          </p:spPr>
        </p:pic>
        <p:cxnSp>
          <p:nvCxnSpPr>
            <p:cNvPr id="15" name="Straight Arrow Connector 12"/>
            <p:cNvCxnSpPr/>
            <p:nvPr/>
          </p:nvCxnSpPr>
          <p:spPr>
            <a:xfrm flipH="1" flipV="1">
              <a:off x="7600619" y="3685846"/>
              <a:ext cx="246025" cy="767910"/>
            </a:xfrm>
            <a:prstGeom prst="straightConnector1">
              <a:avLst/>
            </a:prstGeom>
            <a:ln w="38100" cmpd="sng">
              <a:solidFill>
                <a:srgbClr val="3366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>
              <a:off x="7655339" y="4422130"/>
              <a:ext cx="8387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DBR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684486" y="4657204"/>
              <a:ext cx="132941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/>
                <a:t>Substrate</a:t>
              </a:r>
              <a:endParaRPr lang="en-US" dirty="0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 flipV="1">
              <a:off x="6886758" y="4014723"/>
              <a:ext cx="239806" cy="655057"/>
            </a:xfrm>
            <a:prstGeom prst="straightConnector1">
              <a:avLst/>
            </a:prstGeom>
            <a:ln w="38100" cmpd="sng">
              <a:solidFill>
                <a:srgbClr val="3366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4"/>
            <p:cNvCxnSpPr/>
            <p:nvPr/>
          </p:nvCxnSpPr>
          <p:spPr>
            <a:xfrm flipH="1" flipV="1">
              <a:off x="8182670" y="2545165"/>
              <a:ext cx="399198" cy="1434168"/>
            </a:xfrm>
            <a:prstGeom prst="straightConnector1">
              <a:avLst/>
            </a:prstGeom>
            <a:ln w="38100" cmpd="sng">
              <a:solidFill>
                <a:srgbClr val="3366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>
              <a:off x="7874079" y="3975061"/>
              <a:ext cx="144016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/>
                <a:t>Photocathode</a:t>
              </a:r>
              <a:endParaRPr lang="en-US" dirty="0"/>
            </a:p>
          </p:txBody>
        </p:sp>
      </p:grpSp>
      <p:pic>
        <p:nvPicPr>
          <p:cNvPr id="25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904" y="4276326"/>
            <a:ext cx="5313734" cy="1796009"/>
          </a:xfrm>
          <a:prstGeom prst="rect">
            <a:avLst/>
          </a:prstGeom>
        </p:spPr>
      </p:pic>
      <p:sp>
        <p:nvSpPr>
          <p:cNvPr id="26" name="Donut 11"/>
          <p:cNvSpPr/>
          <p:nvPr/>
        </p:nvSpPr>
        <p:spPr>
          <a:xfrm>
            <a:off x="3017539" y="5620268"/>
            <a:ext cx="2490565" cy="460452"/>
          </a:xfrm>
          <a:prstGeom prst="donut">
            <a:avLst>
              <a:gd name="adj" fmla="val 5683"/>
            </a:avLst>
          </a:prstGeom>
          <a:noFill/>
          <a:ln w="190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404984" y="2586856"/>
            <a:ext cx="5001396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buClr>
                <a:srgbClr val="CC00FF"/>
              </a:buClr>
              <a:buFont typeface="Wingdings" charset="0"/>
              <a:buChar char="Ø"/>
            </a:pP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Current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developments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based</a:t>
            </a:r>
            <a:r>
              <a:rPr lang="fr-FR" sz="1600" dirty="0" smtClean="0">
                <a:solidFill>
                  <a:srgbClr val="000000"/>
                </a:solidFill>
              </a:rPr>
              <a:t> on the</a:t>
            </a:r>
            <a:r>
              <a:rPr lang="fr-FR" sz="1600" b="1" dirty="0" smtClean="0">
                <a:solidFill>
                  <a:srgbClr val="FF0000"/>
                </a:solidFill>
              </a:rPr>
              <a:t> </a:t>
            </a:r>
            <a:r>
              <a:rPr lang="fr-FR" sz="1600" b="1" dirty="0" err="1" smtClean="0">
                <a:solidFill>
                  <a:srgbClr val="FF0000"/>
                </a:solidFill>
              </a:rPr>
              <a:t>Distributed</a:t>
            </a:r>
            <a:r>
              <a:rPr lang="fr-FR" sz="1600" b="1" dirty="0" smtClean="0">
                <a:solidFill>
                  <a:srgbClr val="FF0000"/>
                </a:solidFill>
              </a:rPr>
              <a:t> Bragg </a:t>
            </a:r>
            <a:r>
              <a:rPr lang="fr-FR" sz="1600" b="1" dirty="0" err="1" smtClean="0">
                <a:solidFill>
                  <a:srgbClr val="FF0000"/>
                </a:solidFill>
              </a:rPr>
              <a:t>Reflector</a:t>
            </a:r>
            <a:r>
              <a:rPr lang="fr-FR" sz="1600" dirty="0" smtClean="0">
                <a:solidFill>
                  <a:srgbClr val="000000"/>
                </a:solidFill>
              </a:rPr>
              <a:t> (DBR)  technique </a:t>
            </a:r>
            <a:r>
              <a:rPr lang="fr-FR" sz="1600" dirty="0" err="1" smtClean="0">
                <a:solidFill>
                  <a:srgbClr val="000000"/>
                </a:solidFill>
              </a:rPr>
              <a:t>demonstrated</a:t>
            </a:r>
            <a:r>
              <a:rPr lang="fr-FR" sz="1600" dirty="0" smtClean="0">
                <a:solidFill>
                  <a:srgbClr val="000000"/>
                </a:solidFill>
              </a:rPr>
              <a:t> the </a:t>
            </a:r>
            <a:r>
              <a:rPr lang="fr-FR" sz="1600" b="1" dirty="0" err="1" smtClean="0">
                <a:solidFill>
                  <a:srgbClr val="0000CC"/>
                </a:solidFill>
              </a:rPr>
              <a:t>highest</a:t>
            </a:r>
            <a:r>
              <a:rPr lang="fr-FR" sz="1600" b="1" dirty="0" smtClean="0">
                <a:solidFill>
                  <a:srgbClr val="0000CC"/>
                </a:solidFill>
              </a:rPr>
              <a:t> QE &amp; </a:t>
            </a:r>
            <a:r>
              <a:rPr lang="fr-FR" sz="1600" b="1" dirty="0" err="1" smtClean="0">
                <a:solidFill>
                  <a:srgbClr val="0000CC"/>
                </a:solidFill>
              </a:rPr>
              <a:t>FoM</a:t>
            </a:r>
            <a:r>
              <a:rPr lang="fr-FR" sz="1600" b="1" dirty="0" smtClean="0">
                <a:solidFill>
                  <a:srgbClr val="0000CC"/>
                </a:solidFill>
              </a:rPr>
              <a:t>  </a:t>
            </a:r>
            <a:r>
              <a:rPr lang="fr-FR" sz="1600" dirty="0" smtClean="0">
                <a:solidFill>
                  <a:srgbClr val="000000"/>
                </a:solidFill>
              </a:rPr>
              <a:t>of </a:t>
            </a:r>
            <a:r>
              <a:rPr lang="fr-FR" sz="1600" dirty="0" err="1" smtClean="0">
                <a:solidFill>
                  <a:srgbClr val="000000"/>
                </a:solidFill>
              </a:rPr>
              <a:t>any</a:t>
            </a:r>
            <a:r>
              <a:rPr lang="fr-FR" sz="1600" dirty="0" smtClean="0">
                <a:solidFill>
                  <a:srgbClr val="000000"/>
                </a:solidFill>
              </a:rPr>
              <a:t>  </a:t>
            </a:r>
            <a:r>
              <a:rPr lang="fr-FR" sz="1600" dirty="0" err="1" smtClean="0">
                <a:solidFill>
                  <a:srgbClr val="000000"/>
                </a:solidFill>
              </a:rPr>
              <a:t>reported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strained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GaAs</a:t>
            </a:r>
            <a:r>
              <a:rPr lang="fr-FR" sz="1600" dirty="0" smtClean="0">
                <a:solidFill>
                  <a:srgbClr val="000000"/>
                </a:solidFill>
              </a:rPr>
              <a:t>/</a:t>
            </a:r>
            <a:r>
              <a:rPr lang="fr-FR" sz="1600" dirty="0" err="1" smtClean="0">
                <a:solidFill>
                  <a:srgbClr val="000000"/>
                </a:solidFill>
              </a:rPr>
              <a:t>GaAsP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superlattice</a:t>
            </a:r>
            <a:r>
              <a:rPr lang="fr-FR" sz="1600" dirty="0" smtClean="0">
                <a:solidFill>
                  <a:srgbClr val="000000"/>
                </a:solidFill>
              </a:rPr>
              <a:t> photocathode.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826124" y="6059487"/>
            <a:ext cx="12961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@ 776 nm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7" name="Text Box 11"/>
          <p:cNvSpPr txBox="1">
            <a:spLocks noChangeArrowheads="1"/>
          </p:cNvSpPr>
          <p:nvPr/>
        </p:nvSpPr>
        <p:spPr bwMode="auto">
          <a:xfrm>
            <a:off x="8512484" y="6580188"/>
            <a:ext cx="61587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fr-FR" sz="1200" dirty="0" smtClean="0">
                <a:solidFill>
                  <a:srgbClr val="969696"/>
                </a:solidFill>
              </a:rPr>
              <a:t>18/26</a:t>
            </a:r>
            <a:endParaRPr lang="fr-FR" sz="1200" dirty="0">
              <a:solidFill>
                <a:srgbClr val="96969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3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844" y="3951288"/>
            <a:ext cx="2611584" cy="263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72770" name="Text Box 2"/>
          <p:cNvSpPr txBox="1">
            <a:spLocks noChangeArrowheads="1"/>
          </p:cNvSpPr>
          <p:nvPr/>
        </p:nvSpPr>
        <p:spPr bwMode="auto">
          <a:xfrm>
            <a:off x="3060208" y="1041504"/>
            <a:ext cx="3023585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Lucida Calligraphy" charset="0"/>
                <a:cs typeface="+mn-cs"/>
              </a:rPr>
              <a:t>Multi-Turn Injection</a:t>
            </a:r>
            <a:endParaRPr lang="en-US" b="1" dirty="0">
              <a:solidFill>
                <a:srgbClr val="009999"/>
              </a:solidFill>
              <a:latin typeface="Microsoft Sans Serif" charset="0"/>
              <a:cs typeface="+mn-cs"/>
            </a:endParaRPr>
          </a:p>
        </p:txBody>
      </p:sp>
      <p:sp>
        <p:nvSpPr>
          <p:cNvPr id="672771" name="Line 3"/>
          <p:cNvSpPr>
            <a:spLocks noChangeShapeType="1"/>
          </p:cNvSpPr>
          <p:nvPr/>
        </p:nvSpPr>
        <p:spPr bwMode="auto">
          <a:xfrm>
            <a:off x="146050" y="741363"/>
            <a:ext cx="8856663" cy="0"/>
          </a:xfrm>
          <a:prstGeom prst="line">
            <a:avLst/>
          </a:prstGeom>
          <a:noFill/>
          <a:ln w="50800" cmpd="dbl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  <a:cs typeface="+mn-cs"/>
            </a:endParaRPr>
          </a:p>
        </p:txBody>
      </p:sp>
      <p:grpSp>
        <p:nvGrpSpPr>
          <p:cNvPr id="2" name="Grouper 37"/>
          <p:cNvGrpSpPr>
            <a:grpSpLocks/>
          </p:cNvGrpSpPr>
          <p:nvPr/>
        </p:nvGrpSpPr>
        <p:grpSpPr bwMode="auto">
          <a:xfrm>
            <a:off x="7269163" y="174625"/>
            <a:ext cx="1641475" cy="469900"/>
            <a:chOff x="7269817" y="175183"/>
            <a:chExt cx="1640458" cy="468600"/>
          </a:xfrm>
        </p:grpSpPr>
        <p:sp>
          <p:nvSpPr>
            <p:cNvPr id="21" name="Text Box 64"/>
            <p:cNvSpPr txBox="1">
              <a:spLocks noChangeArrowheads="1"/>
            </p:cNvSpPr>
            <p:nvPr/>
          </p:nvSpPr>
          <p:spPr bwMode="auto">
            <a:xfrm>
              <a:off x="7269817" y="412649"/>
              <a:ext cx="983640" cy="231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900" dirty="0">
                  <a:solidFill>
                    <a:srgbClr val="333399"/>
                  </a:solidFill>
                  <a:latin typeface="Lucida Calligraphy" charset="0"/>
                </a:rPr>
                <a:t>Eric Voutier</a:t>
              </a:r>
            </a:p>
          </p:txBody>
        </p:sp>
        <p:pic>
          <p:nvPicPr>
            <p:cNvPr id="320525" name="Image 41" descr="log_ipn.gi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7583" y="175183"/>
              <a:ext cx="752692" cy="451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 Box 18"/>
          <p:cNvSpPr txBox="1">
            <a:spLocks noChangeArrowheads="1"/>
          </p:cNvSpPr>
          <p:nvPr/>
        </p:nvSpPr>
        <p:spPr bwMode="auto">
          <a:xfrm>
            <a:off x="1588" y="6630988"/>
            <a:ext cx="190629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 smtClean="0">
                <a:solidFill>
                  <a:srgbClr val="808080"/>
                </a:solidFill>
                <a:latin typeface="Footlight MT Light" charset="0"/>
              </a:rPr>
              <a:t>Loch Lomond, October 13-14, 2016</a:t>
            </a:r>
            <a:endParaRPr lang="en-US" sz="900" i="1" dirty="0">
              <a:solidFill>
                <a:srgbClr val="808080"/>
              </a:solidFill>
              <a:latin typeface="Footlight MT Light" charset="0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190500" y="276225"/>
            <a:ext cx="201850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i="1" dirty="0" smtClean="0">
                <a:solidFill>
                  <a:srgbClr val="969696"/>
                </a:solidFill>
              </a:rPr>
              <a:t>Accumulator ring</a:t>
            </a:r>
            <a:endParaRPr lang="fr-FR" sz="1800" i="1" dirty="0">
              <a:solidFill>
                <a:srgbClr val="B2B2B2"/>
              </a:solidFill>
            </a:endParaRPr>
          </a:p>
        </p:txBody>
      </p:sp>
      <p:sp>
        <p:nvSpPr>
          <p:cNvPr id="52" name="TextBox 30"/>
          <p:cNvSpPr txBox="1"/>
          <p:nvPr/>
        </p:nvSpPr>
        <p:spPr>
          <a:xfrm>
            <a:off x="3009671" y="6491436"/>
            <a:ext cx="3152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Courtesy of </a:t>
            </a:r>
            <a:r>
              <a:rPr lang="en-US" i="1" dirty="0" err="1" smtClean="0"/>
              <a:t>Vasiliy</a:t>
            </a:r>
            <a:r>
              <a:rPr lang="en-US" i="1" dirty="0" smtClean="0"/>
              <a:t> </a:t>
            </a:r>
            <a:r>
              <a:rPr lang="en-US" i="1" dirty="0" err="1" smtClean="0"/>
              <a:t>Morozov</a:t>
            </a:r>
            <a:endParaRPr lang="en-US" i="1" dirty="0"/>
          </a:p>
        </p:txBody>
      </p:sp>
      <p:grpSp>
        <p:nvGrpSpPr>
          <p:cNvPr id="54" name="Group 38"/>
          <p:cNvGrpSpPr>
            <a:grpSpLocks/>
          </p:cNvGrpSpPr>
          <p:nvPr/>
        </p:nvGrpSpPr>
        <p:grpSpPr bwMode="auto">
          <a:xfrm>
            <a:off x="563935" y="4527767"/>
            <a:ext cx="5072065" cy="1727149"/>
            <a:chOff x="185" y="2540"/>
            <a:chExt cx="3195" cy="1148"/>
          </a:xfrm>
        </p:grpSpPr>
        <p:pic>
          <p:nvPicPr>
            <p:cNvPr id="55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" y="2540"/>
              <a:ext cx="2303" cy="11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56" name="Text Box 8"/>
            <p:cNvSpPr txBox="1">
              <a:spLocks noChangeArrowheads="1"/>
            </p:cNvSpPr>
            <p:nvPr/>
          </p:nvSpPr>
          <p:spPr bwMode="auto">
            <a:xfrm>
              <a:off x="185" y="3299"/>
              <a:ext cx="953" cy="2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dirty="0" smtClean="0"/>
                <a:t>Injected beam</a:t>
              </a:r>
              <a:endParaRPr lang="en-US" sz="1400" dirty="0"/>
            </a:p>
          </p:txBody>
        </p:sp>
        <p:sp>
          <p:nvSpPr>
            <p:cNvPr id="57" name="Text Box 9"/>
            <p:cNvSpPr txBox="1">
              <a:spLocks noChangeArrowheads="1"/>
            </p:cNvSpPr>
            <p:nvPr/>
          </p:nvSpPr>
          <p:spPr bwMode="auto">
            <a:xfrm>
              <a:off x="2232" y="2640"/>
              <a:ext cx="1148" cy="2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dirty="0"/>
                <a:t>Accumulator ring</a:t>
              </a:r>
            </a:p>
          </p:txBody>
        </p:sp>
      </p:grpSp>
      <p:grpSp>
        <p:nvGrpSpPr>
          <p:cNvPr id="58" name="Group 37"/>
          <p:cNvGrpSpPr>
            <a:grpSpLocks/>
          </p:cNvGrpSpPr>
          <p:nvPr/>
        </p:nvGrpSpPr>
        <p:grpSpPr bwMode="auto">
          <a:xfrm>
            <a:off x="5917092" y="1572578"/>
            <a:ext cx="2976235" cy="2495550"/>
            <a:chOff x="3491" y="797"/>
            <a:chExt cx="1800" cy="1572"/>
          </a:xfrm>
        </p:grpSpPr>
        <p:pic>
          <p:nvPicPr>
            <p:cNvPr id="59" name="Picture 10" descr="ArchimedesSpiral_100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1" y="990"/>
              <a:ext cx="1517" cy="137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0" name="Text Box 11"/>
            <p:cNvSpPr txBox="1">
              <a:spLocks noChangeArrowheads="1"/>
            </p:cNvSpPr>
            <p:nvPr/>
          </p:nvSpPr>
          <p:spPr bwMode="auto">
            <a:xfrm>
              <a:off x="4993" y="1501"/>
              <a:ext cx="19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dirty="0">
                  <a:latin typeface="Arial Narrow" charset="0"/>
                </a:rPr>
                <a:t>x</a:t>
              </a:r>
            </a:p>
          </p:txBody>
        </p:sp>
        <p:sp>
          <p:nvSpPr>
            <p:cNvPr id="61" name="Text Box 12"/>
            <p:cNvSpPr txBox="1">
              <a:spLocks noChangeArrowheads="1"/>
            </p:cNvSpPr>
            <p:nvPr/>
          </p:nvSpPr>
          <p:spPr bwMode="auto">
            <a:xfrm>
              <a:off x="4096" y="797"/>
              <a:ext cx="24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dirty="0">
                  <a:latin typeface="Arial Narrow" charset="0"/>
                </a:rPr>
                <a:t>x</a:t>
              </a:r>
              <a:r>
                <a:rPr lang="en-US" dirty="0">
                  <a:latin typeface="Arial Narrow" charset="0"/>
                  <a:sym typeface="Symbol" charset="0"/>
                </a:rPr>
                <a:t></a:t>
              </a:r>
            </a:p>
          </p:txBody>
        </p:sp>
        <p:sp>
          <p:nvSpPr>
            <p:cNvPr id="62" name="Oval 13"/>
            <p:cNvSpPr>
              <a:spLocks noChangeAspect="1" noChangeArrowheads="1"/>
            </p:cNvSpPr>
            <p:nvPr/>
          </p:nvSpPr>
          <p:spPr bwMode="auto">
            <a:xfrm>
              <a:off x="4138" y="1569"/>
              <a:ext cx="86" cy="8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Oval 15"/>
            <p:cNvSpPr>
              <a:spLocks noChangeAspect="1" noChangeArrowheads="1"/>
            </p:cNvSpPr>
            <p:nvPr/>
          </p:nvSpPr>
          <p:spPr bwMode="auto">
            <a:xfrm>
              <a:off x="4239" y="1748"/>
              <a:ext cx="86" cy="8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Oval 17"/>
            <p:cNvSpPr>
              <a:spLocks noChangeAspect="1" noChangeArrowheads="1"/>
            </p:cNvSpPr>
            <p:nvPr/>
          </p:nvSpPr>
          <p:spPr bwMode="auto">
            <a:xfrm>
              <a:off x="4377" y="1415"/>
              <a:ext cx="86" cy="8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Oval 18"/>
            <p:cNvSpPr>
              <a:spLocks noChangeAspect="1" noChangeArrowheads="1"/>
            </p:cNvSpPr>
            <p:nvPr/>
          </p:nvSpPr>
          <p:spPr bwMode="auto">
            <a:xfrm>
              <a:off x="4053" y="1244"/>
              <a:ext cx="86" cy="8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Oval 19"/>
            <p:cNvSpPr>
              <a:spLocks noChangeAspect="1" noChangeArrowheads="1"/>
            </p:cNvSpPr>
            <p:nvPr/>
          </p:nvSpPr>
          <p:spPr bwMode="auto">
            <a:xfrm>
              <a:off x="3781" y="1436"/>
              <a:ext cx="86" cy="8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Oval 20"/>
            <p:cNvSpPr>
              <a:spLocks noChangeAspect="1" noChangeArrowheads="1"/>
            </p:cNvSpPr>
            <p:nvPr/>
          </p:nvSpPr>
          <p:spPr bwMode="auto">
            <a:xfrm>
              <a:off x="3793" y="1807"/>
              <a:ext cx="86" cy="8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Oval 21"/>
            <p:cNvSpPr>
              <a:spLocks noChangeAspect="1" noChangeArrowheads="1"/>
            </p:cNvSpPr>
            <p:nvPr/>
          </p:nvSpPr>
          <p:spPr bwMode="auto">
            <a:xfrm>
              <a:off x="4058" y="2012"/>
              <a:ext cx="86" cy="8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Oval 22"/>
            <p:cNvSpPr>
              <a:spLocks noChangeAspect="1" noChangeArrowheads="1"/>
            </p:cNvSpPr>
            <p:nvPr/>
          </p:nvSpPr>
          <p:spPr bwMode="auto">
            <a:xfrm>
              <a:off x="4411" y="1960"/>
              <a:ext cx="86" cy="8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Oval 23"/>
            <p:cNvSpPr>
              <a:spLocks noChangeAspect="1" noChangeArrowheads="1"/>
            </p:cNvSpPr>
            <p:nvPr/>
          </p:nvSpPr>
          <p:spPr bwMode="auto">
            <a:xfrm>
              <a:off x="4640" y="1666"/>
              <a:ext cx="86" cy="8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Oval 24"/>
            <p:cNvSpPr>
              <a:spLocks noChangeAspect="1" noChangeArrowheads="1"/>
            </p:cNvSpPr>
            <p:nvPr/>
          </p:nvSpPr>
          <p:spPr bwMode="auto">
            <a:xfrm>
              <a:off x="4581" y="1260"/>
              <a:ext cx="86" cy="8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Oval 25"/>
            <p:cNvSpPr>
              <a:spLocks noChangeAspect="1" noChangeArrowheads="1"/>
            </p:cNvSpPr>
            <p:nvPr/>
          </p:nvSpPr>
          <p:spPr bwMode="auto">
            <a:xfrm>
              <a:off x="4251" y="1001"/>
              <a:ext cx="86" cy="8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Oval 26"/>
            <p:cNvSpPr>
              <a:spLocks noChangeAspect="1" noChangeArrowheads="1"/>
            </p:cNvSpPr>
            <p:nvPr/>
          </p:nvSpPr>
          <p:spPr bwMode="auto">
            <a:xfrm>
              <a:off x="3811" y="1049"/>
              <a:ext cx="86" cy="8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Oval 27"/>
            <p:cNvSpPr>
              <a:spLocks noChangeAspect="1" noChangeArrowheads="1"/>
            </p:cNvSpPr>
            <p:nvPr/>
          </p:nvSpPr>
          <p:spPr bwMode="auto">
            <a:xfrm>
              <a:off x="3535" y="1355"/>
              <a:ext cx="86" cy="8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Oval 28"/>
            <p:cNvSpPr>
              <a:spLocks noChangeAspect="1" noChangeArrowheads="1"/>
            </p:cNvSpPr>
            <p:nvPr/>
          </p:nvSpPr>
          <p:spPr bwMode="auto">
            <a:xfrm>
              <a:off x="3511" y="1795"/>
              <a:ext cx="86" cy="8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Oval 29"/>
            <p:cNvSpPr>
              <a:spLocks noChangeAspect="1" noChangeArrowheads="1"/>
            </p:cNvSpPr>
            <p:nvPr/>
          </p:nvSpPr>
          <p:spPr bwMode="auto">
            <a:xfrm>
              <a:off x="3717" y="2124"/>
              <a:ext cx="86" cy="8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Oval 30"/>
            <p:cNvSpPr>
              <a:spLocks noChangeAspect="1" noChangeArrowheads="1"/>
            </p:cNvSpPr>
            <p:nvPr/>
          </p:nvSpPr>
          <p:spPr bwMode="auto">
            <a:xfrm>
              <a:off x="4134" y="2283"/>
              <a:ext cx="86" cy="8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Oval 31"/>
            <p:cNvSpPr>
              <a:spLocks noChangeAspect="1" noChangeArrowheads="1"/>
            </p:cNvSpPr>
            <p:nvPr/>
          </p:nvSpPr>
          <p:spPr bwMode="auto">
            <a:xfrm>
              <a:off x="4552" y="2183"/>
              <a:ext cx="86" cy="8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Oval 32"/>
            <p:cNvSpPr>
              <a:spLocks noChangeAspect="1" noChangeArrowheads="1"/>
            </p:cNvSpPr>
            <p:nvPr/>
          </p:nvSpPr>
          <p:spPr bwMode="auto">
            <a:xfrm>
              <a:off x="4851" y="1824"/>
              <a:ext cx="86" cy="8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" name="Line 33"/>
            <p:cNvSpPr>
              <a:spLocks noChangeShapeType="1"/>
            </p:cNvSpPr>
            <p:nvPr/>
          </p:nvSpPr>
          <p:spPr bwMode="auto">
            <a:xfrm>
              <a:off x="4714" y="1328"/>
              <a:ext cx="26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Line 34"/>
            <p:cNvSpPr>
              <a:spLocks noChangeShapeType="1"/>
            </p:cNvSpPr>
            <p:nvPr/>
          </p:nvSpPr>
          <p:spPr bwMode="auto">
            <a:xfrm>
              <a:off x="4708" y="1283"/>
              <a:ext cx="0" cy="6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Line 35"/>
            <p:cNvSpPr>
              <a:spLocks noChangeShapeType="1"/>
            </p:cNvSpPr>
            <p:nvPr/>
          </p:nvSpPr>
          <p:spPr bwMode="auto">
            <a:xfrm>
              <a:off x="4965" y="1280"/>
              <a:ext cx="0" cy="6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Text Box 36"/>
            <p:cNvSpPr txBox="1">
              <a:spLocks noChangeArrowheads="1"/>
            </p:cNvSpPr>
            <p:nvPr/>
          </p:nvSpPr>
          <p:spPr bwMode="auto">
            <a:xfrm>
              <a:off x="4559" y="803"/>
              <a:ext cx="732" cy="4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dirty="0" smtClean="0"/>
                <a:t>Septum </a:t>
              </a:r>
              <a:r>
                <a:rPr lang="en-US" sz="1400" dirty="0"/>
                <a:t>thickness +</a:t>
              </a:r>
              <a:br>
                <a:rPr lang="en-US" sz="1400" dirty="0"/>
              </a:br>
              <a:r>
                <a:rPr lang="en-US" sz="1400" dirty="0"/>
                <a:t>bunch width</a:t>
              </a:r>
            </a:p>
          </p:txBody>
        </p:sp>
      </p:grpSp>
      <p:sp>
        <p:nvSpPr>
          <p:cNvPr id="85" name="Footer Placeholder 6"/>
          <p:cNvSpPr txBox="1">
            <a:spLocks/>
          </p:cNvSpPr>
          <p:nvPr/>
        </p:nvSpPr>
        <p:spPr>
          <a:xfrm>
            <a:off x="1004301" y="6526769"/>
            <a:ext cx="5286814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i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J. Grames, SPIN 2016 @ UIUC, Sep 26-30 2016</a:t>
            </a:r>
          </a:p>
        </p:txBody>
      </p:sp>
      <p:sp>
        <p:nvSpPr>
          <p:cNvPr id="88" name="Text Box 11"/>
          <p:cNvSpPr txBox="1">
            <a:spLocks noChangeArrowheads="1"/>
          </p:cNvSpPr>
          <p:nvPr/>
        </p:nvSpPr>
        <p:spPr bwMode="auto">
          <a:xfrm>
            <a:off x="274108" y="1941542"/>
            <a:ext cx="5001396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fr-FR" sz="1600" dirty="0">
                <a:solidFill>
                  <a:srgbClr val="000000"/>
                </a:solidFill>
              </a:rPr>
              <a:t> </a:t>
            </a:r>
            <a:r>
              <a:rPr lang="fr-FR" sz="1600" dirty="0" smtClean="0">
                <a:solidFill>
                  <a:srgbClr val="000000"/>
                </a:solidFill>
              </a:rPr>
              <a:t>The concept </a:t>
            </a:r>
            <a:r>
              <a:rPr lang="fr-FR" sz="1600" dirty="0" err="1" smtClean="0">
                <a:solidFill>
                  <a:srgbClr val="000000"/>
                </a:solidFill>
              </a:rPr>
              <a:t>consists</a:t>
            </a:r>
            <a:r>
              <a:rPr lang="fr-FR" sz="1600" dirty="0" smtClean="0">
                <a:solidFill>
                  <a:srgbClr val="000000"/>
                </a:solidFill>
              </a:rPr>
              <a:t> in an </a:t>
            </a:r>
            <a:r>
              <a:rPr lang="fr-FR" sz="1600" dirty="0" err="1" smtClean="0">
                <a:solidFill>
                  <a:srgbClr val="000000"/>
                </a:solidFill>
              </a:rPr>
              <a:t>orbit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bump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near</a:t>
            </a:r>
            <a:r>
              <a:rPr lang="fr-FR" sz="1600" dirty="0" smtClean="0">
                <a:solidFill>
                  <a:srgbClr val="000000"/>
                </a:solidFill>
              </a:rPr>
              <a:t> a septum </a:t>
            </a:r>
            <a:r>
              <a:rPr lang="fr-FR" sz="1600" dirty="0" err="1" smtClean="0">
                <a:solidFill>
                  <a:srgbClr val="000000"/>
                </a:solidFill>
              </a:rPr>
              <a:t>which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is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then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slowly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reduced</a:t>
            </a:r>
            <a:r>
              <a:rPr lang="fr-FR" sz="1600" dirty="0" smtClean="0">
                <a:solidFill>
                  <a:srgbClr val="000000"/>
                </a:solidFill>
              </a:rPr>
              <a:t> as </a:t>
            </a:r>
            <a:r>
              <a:rPr lang="fr-FR" sz="1600" dirty="0" err="1" smtClean="0">
                <a:solidFill>
                  <a:srgbClr val="000000"/>
                </a:solidFill>
              </a:rPr>
              <a:t>beam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being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injected</a:t>
            </a:r>
            <a:r>
              <a:rPr lang="fr-FR" sz="1600" dirty="0" smtClean="0">
                <a:solidFill>
                  <a:srgbClr val="000000"/>
                </a:solidFill>
              </a:rPr>
              <a:t> (</a:t>
            </a:r>
            <a:r>
              <a:rPr lang="fr-FR" sz="1600" b="1" dirty="0" smtClean="0">
                <a:solidFill>
                  <a:srgbClr val="FF0000"/>
                </a:solidFill>
              </a:rPr>
              <a:t>phase-</a:t>
            </a:r>
            <a:r>
              <a:rPr lang="fr-FR" sz="1600" b="1" dirty="0" err="1" smtClean="0">
                <a:solidFill>
                  <a:srgbClr val="FF0000"/>
                </a:solidFill>
              </a:rPr>
              <a:t>space</a:t>
            </a:r>
            <a:r>
              <a:rPr lang="fr-FR" sz="1600" b="1" dirty="0" smtClean="0">
                <a:solidFill>
                  <a:srgbClr val="FF0000"/>
                </a:solidFill>
              </a:rPr>
              <a:t> painting</a:t>
            </a:r>
            <a:r>
              <a:rPr lang="fr-FR" sz="1600" dirty="0" smtClean="0">
                <a:solidFill>
                  <a:srgbClr val="000000"/>
                </a:solidFill>
              </a:rPr>
              <a:t>).</a:t>
            </a:r>
          </a:p>
          <a:p>
            <a:pPr algn="just">
              <a:buClr>
                <a:srgbClr val="CC00FF"/>
              </a:buClr>
              <a:buFont typeface="Wingdings" charset="0"/>
              <a:buChar char="Ø"/>
            </a:pPr>
            <a:r>
              <a:rPr lang="en-US" sz="1600" dirty="0" smtClean="0">
                <a:solidFill>
                  <a:srgbClr val="000000"/>
                </a:solidFill>
              </a:rPr>
              <a:t> The process can simultaneously occur in the longitudinal and vertical dimensions.</a:t>
            </a:r>
          </a:p>
          <a:p>
            <a:pPr algn="just">
              <a:buClr>
                <a:srgbClr val="CC00FF"/>
              </a:buClr>
              <a:buFont typeface="Wingdings" charset="0"/>
              <a:buChar char="Ø"/>
            </a:pPr>
            <a:endParaRPr lang="en-US" sz="1600" dirty="0" smtClean="0">
              <a:solidFill>
                <a:srgbClr val="000000"/>
              </a:solidFill>
            </a:endParaRPr>
          </a:p>
          <a:p>
            <a:pPr algn="just">
              <a:buClr>
                <a:srgbClr val="0000CC"/>
              </a:buClr>
              <a:buFont typeface="Wingdings" charset="0"/>
              <a:buChar char="Ø"/>
            </a:pPr>
            <a:r>
              <a:rPr lang="en-US" sz="1600" dirty="0" smtClean="0">
                <a:solidFill>
                  <a:srgbClr val="000000"/>
                </a:solidFill>
              </a:rPr>
              <a:t> CERN’s LEIR has a design for 75-turn injection of Pb</a:t>
            </a:r>
            <a:r>
              <a:rPr lang="en-US" sz="1600" baseline="30000" dirty="0" smtClean="0">
                <a:solidFill>
                  <a:srgbClr val="000000"/>
                </a:solidFill>
              </a:rPr>
              <a:t>54+</a:t>
            </a:r>
            <a:r>
              <a:rPr lang="en-US" sz="1600" dirty="0" smtClean="0">
                <a:solidFill>
                  <a:srgbClr val="000000"/>
                </a:solidFill>
              </a:rPr>
              <a:t>. The plan is to push this number to a </a:t>
            </a:r>
            <a:r>
              <a:rPr lang="en-US" sz="1600" b="1" dirty="0" smtClean="0">
                <a:solidFill>
                  <a:srgbClr val="0000CC"/>
                </a:solidFill>
              </a:rPr>
              <a:t>few hundred</a:t>
            </a:r>
            <a:r>
              <a:rPr lang="en-US" sz="1600" dirty="0" smtClean="0">
                <a:solidFill>
                  <a:srgbClr val="000000"/>
                </a:solidFill>
              </a:rPr>
              <a:t> to a </a:t>
            </a:r>
            <a:r>
              <a:rPr lang="en-US" sz="1600" b="1" dirty="0" smtClean="0">
                <a:solidFill>
                  <a:srgbClr val="0000CC"/>
                </a:solidFill>
              </a:rPr>
              <a:t>thousand</a:t>
            </a:r>
            <a:r>
              <a:rPr lang="en-US" sz="1600" dirty="0" smtClean="0">
                <a:solidFill>
                  <a:srgbClr val="000000"/>
                </a:solidFill>
              </a:rPr>
              <a:t> thanks to low electron </a:t>
            </a:r>
            <a:r>
              <a:rPr lang="en-US" sz="1600" dirty="0" err="1" smtClean="0">
                <a:solidFill>
                  <a:srgbClr val="000000"/>
                </a:solidFill>
              </a:rPr>
              <a:t>emittance</a:t>
            </a:r>
            <a:r>
              <a:rPr lang="en-US" sz="1600" dirty="0" smtClean="0">
                <a:solidFill>
                  <a:srgbClr val="000000"/>
                </a:solidFill>
              </a:rPr>
              <a:t>.</a:t>
            </a:r>
            <a:endParaRPr lang="fr-FR" sz="1600" dirty="0" smtClean="0">
              <a:solidFill>
                <a:srgbClr val="000000"/>
              </a:solidFill>
            </a:endParaRPr>
          </a:p>
        </p:txBody>
      </p:sp>
      <p:sp>
        <p:nvSpPr>
          <p:cNvPr id="44" name="Text Box 11"/>
          <p:cNvSpPr txBox="1">
            <a:spLocks noChangeArrowheads="1"/>
          </p:cNvSpPr>
          <p:nvPr/>
        </p:nvSpPr>
        <p:spPr bwMode="auto">
          <a:xfrm>
            <a:off x="8485188" y="6580188"/>
            <a:ext cx="61587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fr-FR" sz="1200" dirty="0" smtClean="0">
                <a:solidFill>
                  <a:srgbClr val="969696"/>
                </a:solidFill>
              </a:rPr>
              <a:t>19/26</a:t>
            </a:r>
            <a:endParaRPr lang="fr-FR" sz="1200" dirty="0">
              <a:solidFill>
                <a:srgbClr val="96969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081" name="Picture 108" descr="nuc-spin"/>
          <p:cNvPicPr>
            <a:picLocks noChangeArrowheads="1"/>
          </p:cNvPicPr>
          <p:nvPr/>
        </p:nvPicPr>
        <p:blipFill>
          <a:blip r:embed="rId3">
            <a:alphaModFix amt="1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00" y="11113"/>
            <a:ext cx="9145588" cy="684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820991" y="1012260"/>
            <a:ext cx="6070251" cy="480131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2400" b="1" dirty="0" err="1">
                <a:solidFill>
                  <a:srgbClr val="3333FF"/>
                </a:solidFill>
                <a:latin typeface="Lucida Calligraphy"/>
                <a:cs typeface="Lucida Calligraphy"/>
              </a:rPr>
              <a:t>Physics</a:t>
            </a:r>
            <a:r>
              <a:rPr lang="fr-FR" sz="2400" b="1" dirty="0">
                <a:solidFill>
                  <a:srgbClr val="3333FF"/>
                </a:solidFill>
                <a:latin typeface="Lucida Calligraphy"/>
                <a:cs typeface="Lucida Calligraphy"/>
              </a:rPr>
              <a:t> </a:t>
            </a:r>
            <a:r>
              <a:rPr lang="fr-FR" sz="2400" b="1" dirty="0" err="1" smtClean="0">
                <a:solidFill>
                  <a:srgbClr val="3333FF"/>
                </a:solidFill>
                <a:latin typeface="Lucida Calligraphy"/>
                <a:cs typeface="Lucida Calligraphy"/>
              </a:rPr>
              <a:t>Opportunities</a:t>
            </a:r>
            <a:endParaRPr lang="fr-FR" sz="2400" b="1" dirty="0">
              <a:solidFill>
                <a:srgbClr val="3333FF"/>
              </a:solidFill>
              <a:latin typeface="Lucida Calligraphy"/>
              <a:cs typeface="Lucida Calligraphy"/>
            </a:endParaRPr>
          </a:p>
          <a:p>
            <a:pPr algn="ctr">
              <a:defRPr/>
            </a:pPr>
            <a:endParaRPr lang="fr-FR" sz="2400" b="1" dirty="0">
              <a:solidFill>
                <a:srgbClr val="000000"/>
              </a:solidFill>
              <a:latin typeface="Lucida Calligraphy"/>
              <a:cs typeface="Lucida Calligraphy"/>
            </a:endParaRPr>
          </a:p>
          <a:p>
            <a:pPr>
              <a:defRPr/>
            </a:pPr>
            <a:endParaRPr lang="fr-FR" sz="1800" dirty="0">
              <a:solidFill>
                <a:srgbClr val="000000"/>
              </a:solidFill>
              <a:latin typeface="Arial" charset="0"/>
            </a:endParaRPr>
          </a:p>
          <a:p>
            <a:pPr marL="285750" indent="-285750" algn="ctr">
              <a:buFont typeface="Arial"/>
              <a:buChar char="•"/>
              <a:defRPr/>
            </a:pPr>
            <a:r>
              <a:rPr lang="fr-FR" sz="18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Two</a:t>
            </a:r>
            <a:r>
              <a:rPr lang="fr-FR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-photon </a:t>
            </a:r>
            <a:r>
              <a:rPr lang="fr-FR" sz="18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physics</a:t>
            </a:r>
            <a:r>
              <a:rPr lang="fr-FR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</a:t>
            </a:r>
            <a:r>
              <a:rPr lang="fr-FR" sz="1800" dirty="0">
                <a:solidFill>
                  <a:srgbClr val="000000"/>
                </a:solidFill>
                <a:latin typeface="Comic Sans MS"/>
                <a:cs typeface="Comic Sans MS"/>
              </a:rPr>
              <a:t>(U,P</a:t>
            </a:r>
            <a:r>
              <a:rPr lang="fr-FR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)</a:t>
            </a:r>
          </a:p>
          <a:p>
            <a:pPr marL="285750" indent="-285750" algn="ctr">
              <a:buFont typeface="Arial"/>
              <a:buChar char="•"/>
              <a:defRPr/>
            </a:pPr>
            <a:r>
              <a:rPr lang="fr-FR" sz="18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Generalized</a:t>
            </a:r>
            <a:r>
              <a:rPr lang="fr-FR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</a:t>
            </a:r>
            <a:r>
              <a:rPr lang="fr-FR" sz="1800" dirty="0">
                <a:solidFill>
                  <a:srgbClr val="000000"/>
                </a:solidFill>
                <a:latin typeface="Comic Sans MS"/>
                <a:cs typeface="Comic Sans MS"/>
              </a:rPr>
              <a:t>parton distributions (U,P</a:t>
            </a:r>
            <a:r>
              <a:rPr lang="fr-FR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)</a:t>
            </a:r>
          </a:p>
          <a:p>
            <a:pPr algn="ctr">
              <a:defRPr/>
            </a:pPr>
            <a:endParaRPr lang="fr-FR" sz="1800" dirty="0" smtClean="0">
              <a:solidFill>
                <a:srgbClr val="000000"/>
              </a:solidFill>
              <a:latin typeface="Comic Sans MS"/>
              <a:cs typeface="Comic Sans MS"/>
            </a:endParaRPr>
          </a:p>
          <a:p>
            <a:pPr algn="ctr">
              <a:defRPr/>
            </a:pPr>
            <a:endParaRPr lang="fr-FR" sz="1800" dirty="0">
              <a:solidFill>
                <a:srgbClr val="000000"/>
              </a:solidFill>
              <a:latin typeface="Comic Sans MS"/>
              <a:cs typeface="Comic Sans MS"/>
            </a:endParaRPr>
          </a:p>
          <a:p>
            <a:pPr marL="285750" indent="-285750" algn="ctr">
              <a:buFont typeface="Arial"/>
              <a:buChar char="•"/>
              <a:defRPr/>
            </a:pPr>
            <a:r>
              <a:rPr lang="fr-FR" sz="18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Deep</a:t>
            </a:r>
            <a:r>
              <a:rPr lang="fr-FR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</a:t>
            </a:r>
            <a:r>
              <a:rPr lang="fr-FR" sz="18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inelastic</a:t>
            </a:r>
            <a:r>
              <a:rPr lang="fr-FR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</a:t>
            </a:r>
            <a:r>
              <a:rPr lang="fr-FR" sz="18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scattering</a:t>
            </a:r>
            <a:r>
              <a:rPr lang="fr-FR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(U,P) </a:t>
            </a:r>
            <a:endParaRPr lang="fr-FR" sz="1800" dirty="0">
              <a:solidFill>
                <a:srgbClr val="000000"/>
              </a:solidFill>
              <a:latin typeface="Comic Sans MS"/>
              <a:cs typeface="Comic Sans MS"/>
            </a:endParaRPr>
          </a:p>
          <a:p>
            <a:pPr marL="285750" indent="-285750" algn="ctr">
              <a:buFont typeface="Arial"/>
              <a:buChar char="•"/>
              <a:defRPr/>
            </a:pPr>
            <a:r>
              <a:rPr lang="fr-FR" sz="1800" baseline="-25000" dirty="0" smtClean="0">
                <a:solidFill>
                  <a:srgbClr val="000000"/>
                </a:solidFill>
                <a:latin typeface="Comic Sans MS"/>
                <a:cs typeface="Comic Sans MS"/>
              </a:rPr>
              <a:t> </a:t>
            </a:r>
            <a:r>
              <a:rPr lang="fr-FR" sz="18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Charm</a:t>
            </a:r>
            <a:r>
              <a:rPr lang="fr-FR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production (P</a:t>
            </a:r>
            <a:r>
              <a:rPr lang="fr-FR" sz="1800" dirty="0">
                <a:solidFill>
                  <a:srgbClr val="000000"/>
                </a:solidFill>
                <a:latin typeface="Comic Sans MS"/>
                <a:cs typeface="Comic Sans MS"/>
              </a:rPr>
              <a:t>)</a:t>
            </a:r>
            <a:endParaRPr lang="fr-FR" sz="1800" baseline="-25000" dirty="0">
              <a:solidFill>
                <a:srgbClr val="000000"/>
              </a:solidFill>
              <a:latin typeface="Comic Sans MS"/>
              <a:cs typeface="Comic Sans MS"/>
            </a:endParaRPr>
          </a:p>
          <a:p>
            <a:pPr marL="285750" indent="-285750" algn="ctr">
              <a:defRPr/>
            </a:pPr>
            <a:endParaRPr lang="fr-FR" sz="1800" baseline="-25000" dirty="0">
              <a:solidFill>
                <a:srgbClr val="000000"/>
              </a:solidFill>
              <a:latin typeface="Comic Sans MS"/>
              <a:cs typeface="Comic Sans MS"/>
            </a:endParaRPr>
          </a:p>
          <a:p>
            <a:pPr marL="285750" indent="-285750" algn="ctr">
              <a:buFont typeface="Arial"/>
              <a:buChar char="•"/>
              <a:defRPr/>
            </a:pPr>
            <a:endParaRPr lang="fr-FR" sz="1800" baseline="-25000" dirty="0">
              <a:solidFill>
                <a:srgbClr val="000000"/>
              </a:solidFill>
              <a:latin typeface="Comic Sans MS"/>
              <a:cs typeface="Comic Sans MS"/>
            </a:endParaRPr>
          </a:p>
          <a:p>
            <a:pPr marL="285750" indent="-285750" algn="ctr">
              <a:buFont typeface="Arial"/>
              <a:buChar char="•"/>
              <a:defRPr/>
            </a:pPr>
            <a:r>
              <a:rPr lang="fr-FR" sz="18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Search</a:t>
            </a:r>
            <a:r>
              <a:rPr lang="fr-FR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for a U-boson </a:t>
            </a:r>
            <a:r>
              <a:rPr lang="fr-FR" sz="18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coupling</a:t>
            </a:r>
            <a:r>
              <a:rPr lang="fr-FR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to </a:t>
            </a:r>
            <a:r>
              <a:rPr lang="fr-FR" sz="18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dark</a:t>
            </a:r>
            <a:r>
              <a:rPr lang="fr-FR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</a:t>
            </a:r>
            <a:r>
              <a:rPr lang="fr-FR" sz="18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matter</a:t>
            </a:r>
            <a:r>
              <a:rPr lang="fr-FR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(U,P)</a:t>
            </a:r>
            <a:endParaRPr lang="fr-FR" sz="1800" dirty="0">
              <a:solidFill>
                <a:srgbClr val="000000"/>
              </a:solidFill>
              <a:latin typeface="Comic Sans MS"/>
              <a:cs typeface="Comic Sans MS"/>
            </a:endParaRPr>
          </a:p>
          <a:p>
            <a:pPr marL="285750" indent="-285750" algn="ctr">
              <a:buFont typeface="Arial"/>
              <a:buChar char="•"/>
              <a:defRPr/>
            </a:pPr>
            <a:r>
              <a:rPr lang="fr-FR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Charge </a:t>
            </a:r>
            <a:r>
              <a:rPr lang="fr-FR" sz="18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conjugation</a:t>
            </a:r>
            <a:r>
              <a:rPr lang="fr-FR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violation to </a:t>
            </a:r>
            <a:r>
              <a:rPr lang="fr-FR" sz="18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access</a:t>
            </a:r>
            <a:r>
              <a:rPr lang="fr-FR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C</a:t>
            </a:r>
            <a:r>
              <a:rPr lang="fr-FR" sz="1800" baseline="-25000" dirty="0" smtClean="0">
                <a:solidFill>
                  <a:srgbClr val="000000"/>
                </a:solidFill>
                <a:latin typeface="Comic Sans MS"/>
                <a:cs typeface="Comic Sans MS"/>
              </a:rPr>
              <a:t>3q</a:t>
            </a:r>
            <a:r>
              <a:rPr lang="fr-FR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(U,P)</a:t>
            </a:r>
          </a:p>
          <a:p>
            <a:pPr marL="285750" indent="-285750" algn="ctr">
              <a:buFont typeface="Arial"/>
              <a:buChar char="•"/>
              <a:defRPr/>
            </a:pPr>
            <a:endParaRPr lang="en-US" sz="1800" dirty="0" smtClean="0">
              <a:solidFill>
                <a:srgbClr val="000000"/>
              </a:solidFill>
              <a:latin typeface="Comic Sans MS"/>
              <a:cs typeface="Comic Sans MS"/>
            </a:endParaRPr>
          </a:p>
          <a:p>
            <a:pPr marL="285750" indent="-285750" algn="ctr">
              <a:defRPr/>
            </a:pPr>
            <a:endParaRPr lang="en-US" sz="1800" dirty="0" smtClean="0">
              <a:solidFill>
                <a:srgbClr val="000000"/>
              </a:solidFill>
              <a:latin typeface="Comic Sans MS"/>
              <a:cs typeface="Comic Sans MS"/>
            </a:endParaRPr>
          </a:p>
          <a:p>
            <a:pPr marL="285750" indent="-285750" algn="ctr">
              <a:buFont typeface="Arial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Positron annihilation spectroscopy (U,P)</a:t>
            </a:r>
          </a:p>
          <a:p>
            <a:pPr marL="285750" indent="-285750" algn="ctr">
              <a:buFont typeface="Arial"/>
              <a:buChar char="•"/>
              <a:defRPr/>
            </a:pPr>
            <a:r>
              <a:rPr lang="en-US" sz="18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Spintronics</a:t>
            </a:r>
            <a:r>
              <a:rPr lang="en-US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(P)</a:t>
            </a:r>
            <a:endParaRPr lang="fr-FR" sz="1800" dirty="0" smtClean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grpSp>
        <p:nvGrpSpPr>
          <p:cNvPr id="6" name="Grouper 5"/>
          <p:cNvGrpSpPr/>
          <p:nvPr/>
        </p:nvGrpSpPr>
        <p:grpSpPr>
          <a:xfrm>
            <a:off x="894892" y="2021280"/>
            <a:ext cx="1656832" cy="584775"/>
            <a:chOff x="621407" y="2808260"/>
            <a:chExt cx="1656832" cy="584775"/>
          </a:xfrm>
        </p:grpSpPr>
        <p:sp>
          <p:nvSpPr>
            <p:cNvPr id="7" name="Accolade ouvrante 6"/>
            <p:cNvSpPr/>
            <p:nvPr/>
          </p:nvSpPr>
          <p:spPr>
            <a:xfrm>
              <a:off x="2136942" y="2833408"/>
              <a:ext cx="141297" cy="516016"/>
            </a:xfrm>
            <a:prstGeom prst="leftBrace">
              <a:avLst>
                <a:gd name="adj1" fmla="val 33656"/>
                <a:gd name="adj2" fmla="val 50000"/>
              </a:avLst>
            </a:prstGeom>
            <a:noFill/>
            <a:ln w="127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621407" y="2808260"/>
              <a:ext cx="146546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i="1" dirty="0" smtClean="0">
                  <a:solidFill>
                    <a:srgbClr val="0000FF"/>
                  </a:solidFill>
                  <a:latin typeface="Comic Sans MS"/>
                  <a:cs typeface="Comic Sans MS"/>
                </a:rPr>
                <a:t>Interference</a:t>
              </a:r>
            </a:p>
            <a:p>
              <a:pPr algn="ctr"/>
              <a:r>
                <a:rPr lang="en-US" sz="1600" i="1" dirty="0" smtClean="0">
                  <a:solidFill>
                    <a:srgbClr val="0000FF"/>
                  </a:solidFill>
                  <a:latin typeface="Comic Sans MS"/>
                  <a:cs typeface="Comic Sans MS"/>
                </a:rPr>
                <a:t>Physics</a:t>
              </a:r>
              <a:endParaRPr lang="en-US" sz="1600" i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</p:txBody>
        </p:sp>
      </p:grpSp>
      <p:grpSp>
        <p:nvGrpSpPr>
          <p:cNvPr id="9" name="Grouper 8"/>
          <p:cNvGrpSpPr/>
          <p:nvPr/>
        </p:nvGrpSpPr>
        <p:grpSpPr>
          <a:xfrm>
            <a:off x="885948" y="3153937"/>
            <a:ext cx="2044581" cy="584775"/>
            <a:chOff x="-529613" y="3719508"/>
            <a:chExt cx="2044581" cy="584775"/>
          </a:xfrm>
        </p:grpSpPr>
        <p:sp>
          <p:nvSpPr>
            <p:cNvPr id="10" name="Accolade ouvrante 9"/>
            <p:cNvSpPr/>
            <p:nvPr/>
          </p:nvSpPr>
          <p:spPr>
            <a:xfrm>
              <a:off x="1322789" y="3729581"/>
              <a:ext cx="192179" cy="539999"/>
            </a:xfrm>
            <a:prstGeom prst="leftBrace">
              <a:avLst>
                <a:gd name="adj1" fmla="val 33656"/>
                <a:gd name="adj2" fmla="val 50000"/>
              </a:avLst>
            </a:prstGeom>
            <a:noFill/>
            <a:ln w="127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-529613" y="3719508"/>
              <a:ext cx="184056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i="1" dirty="0" smtClean="0">
                  <a:solidFill>
                    <a:srgbClr val="0000FF"/>
                  </a:solidFill>
                  <a:latin typeface="Comic Sans MS"/>
                  <a:cs typeface="Comic Sans MS"/>
                </a:rPr>
                <a:t>Charged  Current</a:t>
              </a:r>
            </a:p>
            <a:p>
              <a:pPr algn="ctr"/>
              <a:r>
                <a:rPr lang="en-US" sz="1600" i="1" dirty="0" smtClean="0">
                  <a:solidFill>
                    <a:srgbClr val="0000FF"/>
                  </a:solidFill>
                  <a:latin typeface="Comic Sans MS"/>
                  <a:cs typeface="Comic Sans MS"/>
                </a:rPr>
                <a:t>Physics</a:t>
              </a:r>
            </a:p>
          </p:txBody>
        </p:sp>
      </p:grpSp>
      <p:grpSp>
        <p:nvGrpSpPr>
          <p:cNvPr id="12" name="Grouper 11"/>
          <p:cNvGrpSpPr/>
          <p:nvPr/>
        </p:nvGrpSpPr>
        <p:grpSpPr>
          <a:xfrm>
            <a:off x="-50156" y="4070250"/>
            <a:ext cx="1905730" cy="584775"/>
            <a:chOff x="-60775" y="4440158"/>
            <a:chExt cx="1905730" cy="584775"/>
          </a:xfrm>
        </p:grpSpPr>
        <p:sp>
          <p:nvSpPr>
            <p:cNvPr id="14" name="ZoneTexte 13"/>
            <p:cNvSpPr txBox="1"/>
            <p:nvPr/>
          </p:nvSpPr>
          <p:spPr>
            <a:xfrm>
              <a:off x="-60775" y="4440158"/>
              <a:ext cx="172034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i="1" dirty="0" smtClean="0">
                  <a:solidFill>
                    <a:srgbClr val="0000FF"/>
                  </a:solidFill>
                  <a:latin typeface="Comic Sans MS"/>
                  <a:cs typeface="Comic Sans MS"/>
                </a:rPr>
                <a:t>Test of the </a:t>
              </a:r>
            </a:p>
            <a:p>
              <a:pPr algn="ctr"/>
              <a:r>
                <a:rPr lang="en-US" sz="1600" i="1" dirty="0" smtClean="0">
                  <a:solidFill>
                    <a:srgbClr val="0000FF"/>
                  </a:solidFill>
                  <a:latin typeface="Comic Sans MS"/>
                  <a:cs typeface="Comic Sans MS"/>
                </a:rPr>
                <a:t>Standard Model</a:t>
              </a:r>
            </a:p>
          </p:txBody>
        </p:sp>
        <p:sp>
          <p:nvSpPr>
            <p:cNvPr id="13" name="Accolade ouvrante 12"/>
            <p:cNvSpPr/>
            <p:nvPr/>
          </p:nvSpPr>
          <p:spPr>
            <a:xfrm>
              <a:off x="1652776" y="4462879"/>
              <a:ext cx="192179" cy="539999"/>
            </a:xfrm>
            <a:prstGeom prst="leftBrace">
              <a:avLst>
                <a:gd name="adj1" fmla="val 33656"/>
                <a:gd name="adj2" fmla="val 50000"/>
              </a:avLst>
            </a:prstGeom>
            <a:noFill/>
            <a:ln w="127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8598074" y="6580188"/>
            <a:ext cx="54694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fr-FR" sz="1200" dirty="0" smtClean="0">
                <a:solidFill>
                  <a:srgbClr val="CC00FF"/>
                </a:solidFill>
              </a:rPr>
              <a:t>2/26</a:t>
            </a:r>
            <a:endParaRPr lang="fr-FR" sz="1200" dirty="0">
              <a:solidFill>
                <a:srgbClr val="CC00FF"/>
              </a:solidFill>
            </a:endParaRPr>
          </a:p>
        </p:txBody>
      </p:sp>
      <p:grpSp>
        <p:nvGrpSpPr>
          <p:cNvPr id="15" name="Grouper 11"/>
          <p:cNvGrpSpPr/>
          <p:nvPr/>
        </p:nvGrpSpPr>
        <p:grpSpPr>
          <a:xfrm>
            <a:off x="912780" y="5157192"/>
            <a:ext cx="1558036" cy="584775"/>
            <a:chOff x="-28401" y="4440158"/>
            <a:chExt cx="1558036" cy="584775"/>
          </a:xfrm>
        </p:grpSpPr>
        <p:sp>
          <p:nvSpPr>
            <p:cNvPr id="16" name="Accolade ouvrante 15"/>
            <p:cNvSpPr/>
            <p:nvPr/>
          </p:nvSpPr>
          <p:spPr>
            <a:xfrm>
              <a:off x="1337456" y="4462879"/>
              <a:ext cx="192179" cy="539999"/>
            </a:xfrm>
            <a:prstGeom prst="leftBrace">
              <a:avLst>
                <a:gd name="adj1" fmla="val 33656"/>
                <a:gd name="adj2" fmla="val 50000"/>
              </a:avLst>
            </a:prstGeom>
            <a:noFill/>
            <a:ln w="127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-28401" y="4440158"/>
              <a:ext cx="134684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i="1" dirty="0" smtClean="0">
                  <a:solidFill>
                    <a:srgbClr val="0000FF"/>
                  </a:solidFill>
                  <a:latin typeface="Comic Sans MS"/>
                  <a:cs typeface="Comic Sans MS"/>
                </a:rPr>
                <a:t>Positron</a:t>
              </a:r>
            </a:p>
            <a:p>
              <a:pPr algn="ctr"/>
              <a:r>
                <a:rPr lang="en-US" sz="1600" i="1" dirty="0" smtClean="0">
                  <a:solidFill>
                    <a:srgbClr val="0000FF"/>
                  </a:solidFill>
                  <a:latin typeface="Comic Sans MS"/>
                  <a:cs typeface="Comic Sans MS"/>
                </a:rPr>
                <a:t>Applications</a:t>
              </a:r>
            </a:p>
          </p:txBody>
        </p:sp>
      </p:grp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1588" y="6630988"/>
            <a:ext cx="190629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 smtClean="0">
                <a:solidFill>
                  <a:srgbClr val="CC00FF"/>
                </a:solidFill>
                <a:latin typeface="Footlight MT Light" charset="0"/>
              </a:rPr>
              <a:t>Loch Lomond, October 13-14, 2016</a:t>
            </a:r>
            <a:endParaRPr lang="en-US" sz="900" i="1" dirty="0">
              <a:solidFill>
                <a:srgbClr val="CC00FF"/>
              </a:solidFill>
              <a:latin typeface="Footlight MT Light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0" dur="indefinite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1" dur="indefinite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3" dur="indefinite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4" dur="indefinite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6" dur="indefinite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7" dur="indefinite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9" dur="indefinite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0" dur="indefinite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2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3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5" dur="indefinite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6" dur="indefinite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9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1" dur="indefinite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2" dur="indefinite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5" dur="indefinite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770" name="Text Box 2"/>
          <p:cNvSpPr txBox="1">
            <a:spLocks noChangeArrowheads="1"/>
          </p:cNvSpPr>
          <p:nvPr/>
        </p:nvSpPr>
        <p:spPr bwMode="auto">
          <a:xfrm>
            <a:off x="3158790" y="1041504"/>
            <a:ext cx="2826415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Lucida Calligraphy" charset="0"/>
                <a:cs typeface="+mn-cs"/>
              </a:rPr>
              <a:t>High Power Target</a:t>
            </a:r>
            <a:endParaRPr lang="en-US" b="1" dirty="0">
              <a:solidFill>
                <a:srgbClr val="009999"/>
              </a:solidFill>
              <a:latin typeface="Microsoft Sans Serif" charset="0"/>
              <a:cs typeface="+mn-cs"/>
            </a:endParaRPr>
          </a:p>
        </p:txBody>
      </p:sp>
      <p:sp>
        <p:nvSpPr>
          <p:cNvPr id="672771" name="Line 3"/>
          <p:cNvSpPr>
            <a:spLocks noChangeShapeType="1"/>
          </p:cNvSpPr>
          <p:nvPr/>
        </p:nvSpPr>
        <p:spPr bwMode="auto">
          <a:xfrm>
            <a:off x="146050" y="741363"/>
            <a:ext cx="8856663" cy="0"/>
          </a:xfrm>
          <a:prstGeom prst="line">
            <a:avLst/>
          </a:prstGeom>
          <a:noFill/>
          <a:ln w="50800" cmpd="dbl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  <a:cs typeface="+mn-cs"/>
            </a:endParaRPr>
          </a:p>
        </p:txBody>
      </p:sp>
      <p:grpSp>
        <p:nvGrpSpPr>
          <p:cNvPr id="2" name="Grouper 37"/>
          <p:cNvGrpSpPr>
            <a:grpSpLocks/>
          </p:cNvGrpSpPr>
          <p:nvPr/>
        </p:nvGrpSpPr>
        <p:grpSpPr bwMode="auto">
          <a:xfrm>
            <a:off x="7269163" y="174625"/>
            <a:ext cx="1641475" cy="469900"/>
            <a:chOff x="7269817" y="175183"/>
            <a:chExt cx="1640458" cy="468600"/>
          </a:xfrm>
        </p:grpSpPr>
        <p:sp>
          <p:nvSpPr>
            <p:cNvPr id="21" name="Text Box 64"/>
            <p:cNvSpPr txBox="1">
              <a:spLocks noChangeArrowheads="1"/>
            </p:cNvSpPr>
            <p:nvPr/>
          </p:nvSpPr>
          <p:spPr bwMode="auto">
            <a:xfrm>
              <a:off x="7269817" y="412649"/>
              <a:ext cx="983640" cy="231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900" dirty="0">
                  <a:solidFill>
                    <a:srgbClr val="333399"/>
                  </a:solidFill>
                  <a:latin typeface="Lucida Calligraphy" charset="0"/>
                </a:rPr>
                <a:t>Eric Voutier</a:t>
              </a:r>
            </a:p>
          </p:txBody>
        </p:sp>
        <p:pic>
          <p:nvPicPr>
            <p:cNvPr id="320525" name="Image 41" descr="log_ipn.g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7583" y="175183"/>
              <a:ext cx="752692" cy="451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 Box 18"/>
          <p:cNvSpPr txBox="1">
            <a:spLocks noChangeArrowheads="1"/>
          </p:cNvSpPr>
          <p:nvPr/>
        </p:nvSpPr>
        <p:spPr bwMode="auto">
          <a:xfrm>
            <a:off x="0" y="6627168"/>
            <a:ext cx="190629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 smtClean="0">
                <a:solidFill>
                  <a:srgbClr val="808080"/>
                </a:solidFill>
                <a:latin typeface="Footlight MT Light" charset="0"/>
              </a:rPr>
              <a:t>Loch Lomond, October 13-14, 2016</a:t>
            </a:r>
            <a:endParaRPr lang="en-US" sz="900" i="1" dirty="0">
              <a:solidFill>
                <a:srgbClr val="808080"/>
              </a:solidFill>
              <a:latin typeface="Footlight MT Light" charset="0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190500" y="276225"/>
            <a:ext cx="304442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i="1" dirty="0" smtClean="0">
                <a:solidFill>
                  <a:srgbClr val="969696"/>
                </a:solidFill>
              </a:rPr>
              <a:t>Positron production target</a:t>
            </a:r>
            <a:endParaRPr lang="fr-FR" sz="1800" i="1" dirty="0">
              <a:solidFill>
                <a:srgbClr val="B2B2B2"/>
              </a:solidFill>
            </a:endParaRPr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29041" y="4968884"/>
            <a:ext cx="3291579" cy="910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Group 1"/>
          <p:cNvGrpSpPr/>
          <p:nvPr/>
        </p:nvGrpSpPr>
        <p:grpSpPr>
          <a:xfrm>
            <a:off x="5610073" y="2334944"/>
            <a:ext cx="3654158" cy="2356292"/>
            <a:chOff x="485375" y="1726648"/>
            <a:chExt cx="5597944" cy="3380147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0422" b="16915"/>
            <a:stretch/>
          </p:blipFill>
          <p:spPr bwMode="auto">
            <a:xfrm>
              <a:off x="1183307" y="2429061"/>
              <a:ext cx="3581656" cy="26777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6"/>
            <p:cNvSpPr txBox="1"/>
            <p:nvPr/>
          </p:nvSpPr>
          <p:spPr>
            <a:xfrm>
              <a:off x="898304" y="1726648"/>
              <a:ext cx="2308173" cy="6181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100" dirty="0" smtClean="0">
                  <a:solidFill>
                    <a:srgbClr val="141654"/>
                  </a:solidFill>
                  <a:latin typeface="Arial"/>
                  <a:cs typeface="Arial"/>
                </a:rPr>
                <a:t>Stainless Steel Windows (0.25mm)</a:t>
              </a:r>
              <a:endParaRPr lang="en-US" sz="1100" dirty="0">
                <a:solidFill>
                  <a:srgbClr val="141654"/>
                </a:solidFill>
                <a:latin typeface="Arial"/>
                <a:cs typeface="Arial"/>
              </a:endParaRPr>
            </a:p>
          </p:txBody>
        </p:sp>
        <p:sp>
          <p:nvSpPr>
            <p:cNvPr id="16" name="TextBox 7"/>
            <p:cNvSpPr txBox="1"/>
            <p:nvPr/>
          </p:nvSpPr>
          <p:spPr>
            <a:xfrm>
              <a:off x="3412906" y="1802848"/>
              <a:ext cx="1371599" cy="3752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100" dirty="0" smtClean="0">
                  <a:solidFill>
                    <a:srgbClr val="141654"/>
                  </a:solidFill>
                  <a:latin typeface="Arial"/>
                  <a:cs typeface="Arial"/>
                </a:rPr>
                <a:t>LBE (2mm)</a:t>
              </a:r>
              <a:endParaRPr lang="en-US" sz="1100" dirty="0">
                <a:solidFill>
                  <a:srgbClr val="141654"/>
                </a:solidFill>
                <a:latin typeface="Arial"/>
                <a:cs typeface="Arial"/>
              </a:endParaRPr>
            </a:p>
          </p:txBody>
        </p:sp>
        <p:sp>
          <p:nvSpPr>
            <p:cNvPr id="17" name="TextBox 8"/>
            <p:cNvSpPr txBox="1"/>
            <p:nvPr/>
          </p:nvSpPr>
          <p:spPr>
            <a:xfrm>
              <a:off x="485375" y="2727489"/>
              <a:ext cx="1395864" cy="3752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100" dirty="0" smtClean="0">
                  <a:solidFill>
                    <a:srgbClr val="0000FF"/>
                  </a:solidFill>
                  <a:latin typeface="Arial"/>
                  <a:cs typeface="Arial"/>
                </a:rPr>
                <a:t>Input (e</a:t>
              </a:r>
              <a:r>
                <a:rPr lang="en-US" sz="1100" baseline="30000" dirty="0" smtClean="0">
                  <a:solidFill>
                    <a:srgbClr val="0000FF"/>
                  </a:solidFill>
                  <a:latin typeface="Arial"/>
                  <a:cs typeface="Arial"/>
                </a:rPr>
                <a:t>-</a:t>
              </a:r>
              <a:r>
                <a:rPr lang="en-US" sz="1100" dirty="0" smtClean="0">
                  <a:solidFill>
                    <a:srgbClr val="0000FF"/>
                  </a:solidFill>
                  <a:latin typeface="Arial"/>
                  <a:cs typeface="Arial"/>
                </a:rPr>
                <a:t>)</a:t>
              </a:r>
              <a:endParaRPr lang="en-US" sz="1100" dirty="0">
                <a:solidFill>
                  <a:srgbClr val="0000FF"/>
                </a:solidFill>
                <a:latin typeface="Arial"/>
                <a:cs typeface="Arial"/>
              </a:endParaRPr>
            </a:p>
          </p:txBody>
        </p:sp>
        <p:sp>
          <p:nvSpPr>
            <p:cNvPr id="18" name="TextBox 9"/>
            <p:cNvSpPr txBox="1"/>
            <p:nvPr/>
          </p:nvSpPr>
          <p:spPr>
            <a:xfrm>
              <a:off x="4267128" y="2396823"/>
              <a:ext cx="1816191" cy="3752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100" dirty="0" smtClean="0">
                  <a:solidFill>
                    <a:srgbClr val="FF0000"/>
                  </a:solidFill>
                  <a:latin typeface="Arial"/>
                  <a:cs typeface="Arial"/>
                </a:rPr>
                <a:t>Output (e</a:t>
              </a:r>
              <a:r>
                <a:rPr lang="en-US" sz="1100" baseline="30000" dirty="0" smtClean="0">
                  <a:solidFill>
                    <a:srgbClr val="FF0000"/>
                  </a:solidFill>
                  <a:latin typeface="Arial"/>
                  <a:cs typeface="Arial"/>
                </a:rPr>
                <a:t>-</a:t>
              </a:r>
              <a:r>
                <a:rPr lang="en-US" sz="1100" dirty="0" smtClean="0">
                  <a:solidFill>
                    <a:srgbClr val="FF0000"/>
                  </a:solidFill>
                  <a:latin typeface="Arial"/>
                  <a:cs typeface="Arial"/>
                </a:rPr>
                <a:t>,e</a:t>
              </a:r>
              <a:r>
                <a:rPr lang="en-US" sz="1100" baseline="30000" dirty="0" smtClean="0">
                  <a:solidFill>
                    <a:srgbClr val="FF0000"/>
                  </a:solidFill>
                  <a:latin typeface="Arial"/>
                  <a:cs typeface="Arial"/>
                </a:rPr>
                <a:t>+</a:t>
              </a:r>
              <a:r>
                <a:rPr lang="en-US" sz="1100" dirty="0" smtClean="0">
                  <a:solidFill>
                    <a:srgbClr val="FF0000"/>
                  </a:solidFill>
                  <a:latin typeface="Arial"/>
                  <a:cs typeface="Arial"/>
                </a:rPr>
                <a:t>,</a:t>
              </a:r>
              <a:r>
                <a:rPr lang="el-GR" sz="1100" dirty="0" smtClean="0">
                  <a:solidFill>
                    <a:srgbClr val="FF0000"/>
                  </a:solidFill>
                  <a:latin typeface="Arial"/>
                  <a:cs typeface="Arial"/>
                </a:rPr>
                <a:t>γ</a:t>
              </a:r>
              <a:r>
                <a:rPr lang="en-US" sz="1100" dirty="0" smtClean="0">
                  <a:solidFill>
                    <a:srgbClr val="FF0000"/>
                  </a:solidFill>
                  <a:latin typeface="Arial"/>
                  <a:cs typeface="Arial"/>
                </a:rPr>
                <a:t>)</a:t>
              </a:r>
              <a:endParaRPr lang="en-US" sz="11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cxnSp>
          <p:nvCxnSpPr>
            <p:cNvPr id="19" name="Straight Arrow Connector 10"/>
            <p:cNvCxnSpPr/>
            <p:nvPr/>
          </p:nvCxnSpPr>
          <p:spPr>
            <a:xfrm>
              <a:off x="1172562" y="3085839"/>
              <a:ext cx="973924" cy="66818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1"/>
            <p:cNvCxnSpPr/>
            <p:nvPr/>
          </p:nvCxnSpPr>
          <p:spPr>
            <a:xfrm>
              <a:off x="1888906" y="2336248"/>
              <a:ext cx="1146775" cy="118407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12"/>
            <p:cNvCxnSpPr/>
            <p:nvPr/>
          </p:nvCxnSpPr>
          <p:spPr>
            <a:xfrm>
              <a:off x="1888906" y="2336248"/>
              <a:ext cx="1085229" cy="128039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13"/>
            <p:cNvCxnSpPr>
              <a:stCxn id="16" idx="2"/>
            </p:cNvCxnSpPr>
            <p:nvPr/>
          </p:nvCxnSpPr>
          <p:spPr>
            <a:xfrm flipH="1">
              <a:off x="2999534" y="2178133"/>
              <a:ext cx="1099172" cy="164308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14"/>
            <p:cNvCxnSpPr/>
            <p:nvPr/>
          </p:nvCxnSpPr>
          <p:spPr>
            <a:xfrm flipH="1">
              <a:off x="3876414" y="2727489"/>
              <a:ext cx="908092" cy="87507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15"/>
            <p:cNvCxnSpPr/>
            <p:nvPr/>
          </p:nvCxnSpPr>
          <p:spPr>
            <a:xfrm>
              <a:off x="1431706" y="3931821"/>
              <a:ext cx="1416702" cy="0"/>
            </a:xfrm>
            <a:prstGeom prst="straightConnector1">
              <a:avLst/>
            </a:prstGeom>
            <a:ln w="19050">
              <a:solidFill>
                <a:srgbClr val="0033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16"/>
            <p:cNvCxnSpPr/>
            <p:nvPr/>
          </p:nvCxnSpPr>
          <p:spPr>
            <a:xfrm>
              <a:off x="3206479" y="3931821"/>
              <a:ext cx="1416702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17"/>
            <p:cNvCxnSpPr/>
            <p:nvPr/>
          </p:nvCxnSpPr>
          <p:spPr>
            <a:xfrm>
              <a:off x="1431706" y="3776246"/>
              <a:ext cx="1416702" cy="0"/>
            </a:xfrm>
            <a:prstGeom prst="straightConnector1">
              <a:avLst/>
            </a:prstGeom>
            <a:ln w="19050">
              <a:solidFill>
                <a:srgbClr val="0033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18"/>
            <p:cNvCxnSpPr/>
            <p:nvPr/>
          </p:nvCxnSpPr>
          <p:spPr>
            <a:xfrm>
              <a:off x="1431706" y="4084221"/>
              <a:ext cx="1416702" cy="0"/>
            </a:xfrm>
            <a:prstGeom prst="straightConnector1">
              <a:avLst/>
            </a:prstGeom>
            <a:ln w="19050">
              <a:solidFill>
                <a:srgbClr val="0033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19"/>
            <p:cNvCxnSpPr/>
            <p:nvPr/>
          </p:nvCxnSpPr>
          <p:spPr>
            <a:xfrm>
              <a:off x="3222104" y="4084221"/>
              <a:ext cx="1362506" cy="3175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20"/>
            <p:cNvCxnSpPr/>
            <p:nvPr/>
          </p:nvCxnSpPr>
          <p:spPr>
            <a:xfrm flipV="1">
              <a:off x="3222104" y="3457038"/>
              <a:ext cx="1362506" cy="31920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2" name="Picture 2" descr="N:\Project Engineering\14-1003 2 MeV w Liquid Metal Pump\LBE Loop 2 MeV\IMG_3793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343" t="3372" r="21359" b="5199"/>
          <a:stretch/>
        </p:blipFill>
        <p:spPr bwMode="auto">
          <a:xfrm>
            <a:off x="373818" y="3485817"/>
            <a:ext cx="1345454" cy="29669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73597" y="1700808"/>
            <a:ext cx="5457749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sz="1600" b="1" dirty="0">
                <a:solidFill>
                  <a:srgbClr val="0000CC"/>
                </a:solidFill>
                <a:latin typeface="Comic Sans MS" pitchFamily="66" charset="0"/>
                <a:cs typeface="Arial"/>
              </a:rPr>
              <a:t>Liquid Metal Target</a:t>
            </a:r>
            <a:r>
              <a:rPr lang="en-US" sz="1600" dirty="0">
                <a:latin typeface="Comic Sans MS" pitchFamily="66" charset="0"/>
                <a:cs typeface="Arial"/>
              </a:rPr>
              <a:t> </a:t>
            </a:r>
            <a:r>
              <a:rPr lang="en-US" sz="1600" dirty="0" smtClean="0">
                <a:latin typeface="Comic Sans MS" pitchFamily="66" charset="0"/>
                <a:cs typeface="Arial"/>
              </a:rPr>
              <a:t>– lead-</a:t>
            </a:r>
            <a:r>
              <a:rPr lang="en-US" sz="1600" dirty="0">
                <a:latin typeface="Comic Sans MS" pitchFamily="66" charset="0"/>
                <a:cs typeface="Arial"/>
              </a:rPr>
              <a:t>bismuth </a:t>
            </a:r>
            <a:r>
              <a:rPr lang="en-US" sz="1600" dirty="0" smtClean="0">
                <a:latin typeface="Comic Sans MS" pitchFamily="66" charset="0"/>
                <a:cs typeface="Arial"/>
              </a:rPr>
              <a:t>eutectic </a:t>
            </a:r>
            <a:r>
              <a:rPr lang="en-US" sz="1600" dirty="0">
                <a:latin typeface="Comic Sans MS" pitchFamily="66" charset="0"/>
                <a:cs typeface="Arial"/>
              </a:rPr>
              <a:t>(LBE)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latin typeface="Comic Sans MS" pitchFamily="66" charset="0"/>
                <a:cs typeface="Arial"/>
              </a:rPr>
              <a:t>High Z = 82, </a:t>
            </a:r>
            <a:r>
              <a:rPr lang="en-US" dirty="0" smtClean="0">
                <a:latin typeface="Comic Sans MS" pitchFamily="66" charset="0"/>
                <a:cs typeface="Arial"/>
              </a:rPr>
              <a:t>83  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  <a:latin typeface="Comic Sans MS" pitchFamily="66" charset="0"/>
                <a:cs typeface="Arial"/>
              </a:rPr>
              <a:t>Low </a:t>
            </a:r>
            <a:r>
              <a:rPr lang="en-US" dirty="0">
                <a:solidFill>
                  <a:srgbClr val="FF0000"/>
                </a:solidFill>
                <a:latin typeface="Comic Sans MS" pitchFamily="66" charset="0"/>
                <a:cs typeface="Arial"/>
              </a:rPr>
              <a:t>melting point</a:t>
            </a:r>
            <a:r>
              <a:rPr lang="en-US" dirty="0">
                <a:latin typeface="Comic Sans MS" pitchFamily="66" charset="0"/>
                <a:cs typeface="Arial"/>
              </a:rPr>
              <a:t>: </a:t>
            </a:r>
            <a:r>
              <a:rPr lang="en-US" dirty="0" smtClean="0">
                <a:latin typeface="Comic Sans MS" pitchFamily="66" charset="0"/>
                <a:cs typeface="Arial"/>
              </a:rPr>
              <a:t>124°C 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  <a:cs typeface="Arial"/>
              </a:rPr>
              <a:t>High boiling point</a:t>
            </a:r>
            <a:r>
              <a:rPr lang="en-US" dirty="0" smtClean="0">
                <a:latin typeface="Comic Sans MS" pitchFamily="66" charset="0"/>
                <a:cs typeface="Arial"/>
              </a:rPr>
              <a:t>: 1670°C</a:t>
            </a:r>
          </a:p>
          <a:p>
            <a:pPr marL="285750" indent="-285750">
              <a:buFont typeface="Wingdings" charset="2"/>
              <a:buChar char="ü"/>
            </a:pPr>
            <a:r>
              <a:rPr lang="en-US" sz="1600" dirty="0" smtClean="0">
                <a:latin typeface="Comic Sans MS" pitchFamily="66" charset="0"/>
                <a:cs typeface="Arial"/>
              </a:rPr>
              <a:t>Multiple LBE targets </a:t>
            </a:r>
            <a:r>
              <a:rPr lang="en-US" sz="1600" dirty="0">
                <a:latin typeface="Comic Sans MS" pitchFamily="66" charset="0"/>
                <a:cs typeface="Arial"/>
              </a:rPr>
              <a:t>tested on various accelerators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rgbClr val="0000CC"/>
                </a:solidFill>
                <a:latin typeface="Comic Sans MS" pitchFamily="66" charset="0"/>
                <a:cs typeface="Arial"/>
              </a:rPr>
              <a:t>Natural Circulation</a:t>
            </a:r>
            <a:r>
              <a:rPr lang="en-US" dirty="0" smtClean="0">
                <a:latin typeface="Comic Sans MS" pitchFamily="66" charset="0"/>
                <a:cs typeface="Arial"/>
              </a:rPr>
              <a:t>   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latin typeface="Comic Sans MS" pitchFamily="66" charset="0"/>
                <a:cs typeface="Arial"/>
              </a:rPr>
              <a:t>Mechanical &amp; Electromagnetic  Pumping</a:t>
            </a:r>
            <a:endParaRPr lang="en-US" dirty="0">
              <a:latin typeface="Comic Sans MS" pitchFamily="66" charset="0"/>
              <a:cs typeface="Arial"/>
            </a:endParaRPr>
          </a:p>
          <a:p>
            <a:pPr marL="285750" indent="-285750">
              <a:buFont typeface="Wingdings" charset="2"/>
              <a:buChar char="ü"/>
            </a:pPr>
            <a:r>
              <a:rPr lang="en-US" sz="1600" dirty="0" smtClean="0">
                <a:latin typeface="Comic Sans MS" pitchFamily="66" charset="0"/>
                <a:cs typeface="Arial"/>
              </a:rPr>
              <a:t>Approaching </a:t>
            </a:r>
            <a:r>
              <a:rPr lang="en-US" sz="1600" b="1" dirty="0">
                <a:solidFill>
                  <a:srgbClr val="FF0000"/>
                </a:solidFill>
                <a:latin typeface="Comic Sans MS" pitchFamily="66" charset="0"/>
                <a:cs typeface="Arial"/>
              </a:rPr>
              <a:t>10 kW </a:t>
            </a:r>
            <a:r>
              <a:rPr lang="en-US" sz="1600" dirty="0">
                <a:latin typeface="Comic Sans MS" pitchFamily="66" charset="0"/>
                <a:cs typeface="Arial"/>
              </a:rPr>
              <a:t>power </a:t>
            </a:r>
            <a:r>
              <a:rPr lang="en-US" sz="1600" dirty="0" smtClean="0">
                <a:latin typeface="Comic Sans MS" pitchFamily="66" charset="0"/>
                <a:cs typeface="Arial"/>
              </a:rPr>
              <a:t>level CW</a:t>
            </a:r>
            <a:endParaRPr lang="en-US" sz="1600" dirty="0">
              <a:latin typeface="Comic Sans MS" pitchFamily="66" charset="0"/>
              <a:cs typeface="Arial"/>
            </a:endParaRPr>
          </a:p>
        </p:txBody>
      </p:sp>
      <p:pic>
        <p:nvPicPr>
          <p:cNvPr id="34" name="Picture 2" descr="N:\Project Engineering\14-0004 Liquid Metal Pump\LBE Loop 4.0 (Magnetic Pump)\20140521_103431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9947" t="10134" r="14808" b="16283"/>
          <a:stretch/>
        </p:blipFill>
        <p:spPr bwMode="auto">
          <a:xfrm>
            <a:off x="3647985" y="3485817"/>
            <a:ext cx="1378446" cy="29669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" descr="N:\File Transfer\McCarter, James\LBE pump\20150529_141315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690" r="16947"/>
          <a:stretch/>
        </p:blipFill>
        <p:spPr bwMode="auto">
          <a:xfrm>
            <a:off x="1983234" y="3485816"/>
            <a:ext cx="1447491" cy="29669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0"/>
          <p:cNvSpPr txBox="1"/>
          <p:nvPr/>
        </p:nvSpPr>
        <p:spPr>
          <a:xfrm>
            <a:off x="3009671" y="6491436"/>
            <a:ext cx="3152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Courtesy of James McCarter</a:t>
            </a:r>
            <a:endParaRPr lang="en-US" i="1" dirty="0"/>
          </a:p>
        </p:txBody>
      </p:sp>
      <p:sp>
        <p:nvSpPr>
          <p:cNvPr id="37" name="Text Box 11"/>
          <p:cNvSpPr txBox="1">
            <a:spLocks noChangeArrowheads="1"/>
          </p:cNvSpPr>
          <p:nvPr/>
        </p:nvSpPr>
        <p:spPr bwMode="auto">
          <a:xfrm>
            <a:off x="8485188" y="6580188"/>
            <a:ext cx="64152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fr-FR" sz="1200" dirty="0" smtClean="0">
                <a:solidFill>
                  <a:srgbClr val="969696"/>
                </a:solidFill>
              </a:rPr>
              <a:t>20/26</a:t>
            </a:r>
            <a:endParaRPr lang="fr-FR" sz="1200" dirty="0">
              <a:solidFill>
                <a:srgbClr val="96969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771" name="Line 3"/>
          <p:cNvSpPr>
            <a:spLocks noChangeShapeType="1"/>
          </p:cNvSpPr>
          <p:nvPr/>
        </p:nvSpPr>
        <p:spPr bwMode="auto">
          <a:xfrm>
            <a:off x="146050" y="741363"/>
            <a:ext cx="8856663" cy="0"/>
          </a:xfrm>
          <a:prstGeom prst="line">
            <a:avLst/>
          </a:prstGeom>
          <a:noFill/>
          <a:ln w="50800" cmpd="dbl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  <a:cs typeface="+mn-cs"/>
            </a:endParaRPr>
          </a:p>
        </p:txBody>
      </p:sp>
      <p:grpSp>
        <p:nvGrpSpPr>
          <p:cNvPr id="2" name="Grouper 37"/>
          <p:cNvGrpSpPr>
            <a:grpSpLocks/>
          </p:cNvGrpSpPr>
          <p:nvPr/>
        </p:nvGrpSpPr>
        <p:grpSpPr bwMode="auto">
          <a:xfrm>
            <a:off x="7269163" y="174625"/>
            <a:ext cx="1641475" cy="469900"/>
            <a:chOff x="7269817" y="175183"/>
            <a:chExt cx="1640458" cy="468600"/>
          </a:xfrm>
        </p:grpSpPr>
        <p:sp>
          <p:nvSpPr>
            <p:cNvPr id="21" name="Text Box 64"/>
            <p:cNvSpPr txBox="1">
              <a:spLocks noChangeArrowheads="1"/>
            </p:cNvSpPr>
            <p:nvPr/>
          </p:nvSpPr>
          <p:spPr bwMode="auto">
            <a:xfrm>
              <a:off x="7269817" y="412649"/>
              <a:ext cx="983640" cy="231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900" dirty="0">
                  <a:solidFill>
                    <a:srgbClr val="333399"/>
                  </a:solidFill>
                  <a:latin typeface="Lucida Calligraphy" charset="0"/>
                </a:rPr>
                <a:t>Eric Voutier</a:t>
              </a:r>
            </a:p>
          </p:txBody>
        </p:sp>
        <p:pic>
          <p:nvPicPr>
            <p:cNvPr id="320525" name="Image 41" descr="log_ipn.g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7583" y="175183"/>
              <a:ext cx="752692" cy="451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 Box 18"/>
          <p:cNvSpPr txBox="1">
            <a:spLocks noChangeArrowheads="1"/>
          </p:cNvSpPr>
          <p:nvPr/>
        </p:nvSpPr>
        <p:spPr bwMode="auto">
          <a:xfrm>
            <a:off x="1588" y="6630988"/>
            <a:ext cx="190629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 smtClean="0">
                <a:solidFill>
                  <a:srgbClr val="808080"/>
                </a:solidFill>
                <a:latin typeface="Footlight MT Light" charset="0"/>
              </a:rPr>
              <a:t>Loch Lomond, October 13-14, 2016</a:t>
            </a:r>
            <a:endParaRPr lang="en-US" sz="900" i="1" dirty="0">
              <a:solidFill>
                <a:srgbClr val="808080"/>
              </a:solidFill>
              <a:latin typeface="Footlight MT Light" charset="0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190500" y="276225"/>
            <a:ext cx="27895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i="1" dirty="0" smtClean="0">
                <a:solidFill>
                  <a:srgbClr val="969696"/>
                </a:solidFill>
              </a:rPr>
              <a:t>Positron capture system</a:t>
            </a:r>
            <a:endParaRPr lang="fr-FR" sz="1800" i="1" dirty="0">
              <a:solidFill>
                <a:srgbClr val="B2B2B2"/>
              </a:solidFill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2584450" y="982663"/>
            <a:ext cx="3973513" cy="40005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0000"/>
                </a:solidFill>
                <a:latin typeface="Lucida Calligraphy" charset="0"/>
              </a:rPr>
              <a:t>Positron Collection Concept</a:t>
            </a:r>
          </a:p>
        </p:txBody>
      </p:sp>
      <p:pic>
        <p:nvPicPr>
          <p:cNvPr id="13" name="Content Placeholder 3" descr="CFelectron_orbit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38" y="2135188"/>
            <a:ext cx="8012112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4" name="TextBox 10"/>
          <p:cNvSpPr txBox="1">
            <a:spLocks noChangeArrowheads="1"/>
          </p:cNvSpPr>
          <p:nvPr/>
        </p:nvSpPr>
        <p:spPr bwMode="auto">
          <a:xfrm>
            <a:off x="595313" y="4298950"/>
            <a:ext cx="879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rgbClr val="000000"/>
                </a:solidFill>
              </a:rPr>
              <a:t>W target</a:t>
            </a:r>
          </a:p>
        </p:txBody>
      </p:sp>
      <p:sp>
        <p:nvSpPr>
          <p:cNvPr id="15" name="TextBox 15"/>
          <p:cNvSpPr txBox="1">
            <a:spLocks noChangeArrowheads="1"/>
          </p:cNvSpPr>
          <p:nvPr/>
        </p:nvSpPr>
        <p:spPr bwMode="auto">
          <a:xfrm>
            <a:off x="1155700" y="1601788"/>
            <a:ext cx="2224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rgbClr val="000000"/>
                </a:solidFill>
              </a:rPr>
              <a:t>Quarter Wave Transformer </a:t>
            </a:r>
          </a:p>
          <a:p>
            <a:pPr algn="ctr" eaLnBrk="1" hangingPunct="1"/>
            <a:r>
              <a:rPr lang="en-US" sz="1200">
                <a:solidFill>
                  <a:srgbClr val="000000"/>
                </a:solidFill>
              </a:rPr>
              <a:t>(QWT) Solenoid</a:t>
            </a:r>
          </a:p>
        </p:txBody>
      </p:sp>
      <p:sp>
        <p:nvSpPr>
          <p:cNvPr id="16" name="TextBox 16"/>
          <p:cNvSpPr txBox="1">
            <a:spLocks noChangeArrowheads="1"/>
          </p:cNvSpPr>
          <p:nvPr/>
        </p:nvSpPr>
        <p:spPr bwMode="auto">
          <a:xfrm>
            <a:off x="3024188" y="4389438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rgbClr val="000000"/>
                </a:solidFill>
              </a:rPr>
              <a:t>Combined Function Magnet</a:t>
            </a:r>
          </a:p>
          <a:p>
            <a:pPr algn="ctr" eaLnBrk="1" hangingPunct="1"/>
            <a:r>
              <a:rPr lang="en-US" sz="1200">
                <a:solidFill>
                  <a:srgbClr val="000000"/>
                </a:solidFill>
              </a:rPr>
              <a:t>(QD)</a:t>
            </a:r>
          </a:p>
        </p:txBody>
      </p:sp>
      <p:sp>
        <p:nvSpPr>
          <p:cNvPr id="17" name="TextBox 18"/>
          <p:cNvSpPr txBox="1">
            <a:spLocks noChangeArrowheads="1"/>
          </p:cNvSpPr>
          <p:nvPr/>
        </p:nvSpPr>
        <p:spPr bwMode="auto">
          <a:xfrm>
            <a:off x="4843463" y="2132013"/>
            <a:ext cx="10810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rgbClr val="000000"/>
                </a:solidFill>
              </a:rPr>
              <a:t>Collimators</a:t>
            </a:r>
          </a:p>
        </p:txBody>
      </p:sp>
      <p:sp>
        <p:nvSpPr>
          <p:cNvPr id="18" name="Text Box 25"/>
          <p:cNvSpPr txBox="1">
            <a:spLocks noChangeArrowheads="1"/>
          </p:cNvSpPr>
          <p:nvPr/>
        </p:nvSpPr>
        <p:spPr bwMode="auto">
          <a:xfrm>
            <a:off x="3149600" y="2282825"/>
            <a:ext cx="406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>
                <a:solidFill>
                  <a:srgbClr val="FF0000"/>
                </a:solidFill>
              </a:rPr>
              <a:t>e</a:t>
            </a:r>
            <a:r>
              <a:rPr lang="en-US" sz="1800" b="1" baseline="3000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19" name="Text Box 26"/>
          <p:cNvSpPr txBox="1">
            <a:spLocks noChangeArrowheads="1"/>
          </p:cNvSpPr>
          <p:nvPr/>
        </p:nvSpPr>
        <p:spPr bwMode="auto">
          <a:xfrm>
            <a:off x="8339138" y="3573463"/>
            <a:ext cx="406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>
                <a:solidFill>
                  <a:srgbClr val="0000FF"/>
                </a:solidFill>
              </a:rPr>
              <a:t>e</a:t>
            </a:r>
            <a:r>
              <a:rPr lang="en-US" sz="1800" b="1" baseline="30000">
                <a:solidFill>
                  <a:srgbClr val="0000FF"/>
                </a:solidFill>
              </a:rPr>
              <a:t>+</a:t>
            </a:r>
          </a:p>
        </p:txBody>
      </p:sp>
      <p:sp>
        <p:nvSpPr>
          <p:cNvPr id="20" name="Text Box 27"/>
          <p:cNvSpPr txBox="1">
            <a:spLocks noChangeArrowheads="1"/>
          </p:cNvSpPr>
          <p:nvPr/>
        </p:nvSpPr>
        <p:spPr bwMode="auto">
          <a:xfrm>
            <a:off x="7532688" y="2838450"/>
            <a:ext cx="2889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>
                <a:solidFill>
                  <a:srgbClr val="00CC00"/>
                </a:solidFill>
                <a:latin typeface="Symbol" charset="0"/>
              </a:rPr>
              <a:t>g</a:t>
            </a:r>
            <a:endParaRPr lang="en-US" sz="2000" b="1" baseline="30000">
              <a:solidFill>
                <a:srgbClr val="00CC00"/>
              </a:solidFill>
              <a:latin typeface="Symbol" charset="0"/>
            </a:endParaRPr>
          </a:p>
        </p:txBody>
      </p:sp>
      <p:sp>
        <p:nvSpPr>
          <p:cNvPr id="22" name="Oval 28"/>
          <p:cNvSpPr>
            <a:spLocks noChangeArrowheads="1"/>
          </p:cNvSpPr>
          <p:nvPr/>
        </p:nvSpPr>
        <p:spPr bwMode="auto">
          <a:xfrm>
            <a:off x="2195513" y="5949950"/>
            <a:ext cx="215900" cy="193675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23" name="Oval 29"/>
          <p:cNvSpPr>
            <a:spLocks noChangeArrowheads="1"/>
          </p:cNvSpPr>
          <p:nvPr/>
        </p:nvSpPr>
        <p:spPr bwMode="auto">
          <a:xfrm>
            <a:off x="1254125" y="2984500"/>
            <a:ext cx="215900" cy="193675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25" name="Oval 30"/>
          <p:cNvSpPr>
            <a:spLocks noChangeArrowheads="1"/>
          </p:cNvSpPr>
          <p:nvPr/>
        </p:nvSpPr>
        <p:spPr bwMode="auto">
          <a:xfrm>
            <a:off x="2314575" y="3281363"/>
            <a:ext cx="215900" cy="193675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26" name="Oval 31"/>
          <p:cNvSpPr>
            <a:spLocks noChangeArrowheads="1"/>
          </p:cNvSpPr>
          <p:nvPr/>
        </p:nvSpPr>
        <p:spPr bwMode="auto">
          <a:xfrm>
            <a:off x="3467100" y="3395663"/>
            <a:ext cx="215900" cy="193675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27" name="Oval 32"/>
          <p:cNvSpPr>
            <a:spLocks noChangeArrowheads="1"/>
          </p:cNvSpPr>
          <p:nvPr/>
        </p:nvSpPr>
        <p:spPr bwMode="auto">
          <a:xfrm>
            <a:off x="5222875" y="3421063"/>
            <a:ext cx="215900" cy="193675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28" name="Oval 33"/>
          <p:cNvSpPr>
            <a:spLocks noChangeArrowheads="1"/>
          </p:cNvSpPr>
          <p:nvPr/>
        </p:nvSpPr>
        <p:spPr bwMode="auto">
          <a:xfrm>
            <a:off x="4992688" y="2620963"/>
            <a:ext cx="215900" cy="193675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29" name="Oval 34"/>
          <p:cNvSpPr>
            <a:spLocks noChangeArrowheads="1"/>
          </p:cNvSpPr>
          <p:nvPr/>
        </p:nvSpPr>
        <p:spPr bwMode="auto">
          <a:xfrm>
            <a:off x="1838325" y="2451100"/>
            <a:ext cx="215900" cy="193675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0" name="Oval 35"/>
          <p:cNvSpPr>
            <a:spLocks noChangeArrowheads="1"/>
          </p:cNvSpPr>
          <p:nvPr/>
        </p:nvSpPr>
        <p:spPr bwMode="auto">
          <a:xfrm>
            <a:off x="3294063" y="2595563"/>
            <a:ext cx="215900" cy="193675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1" name="Oval 36"/>
          <p:cNvSpPr>
            <a:spLocks noChangeArrowheads="1"/>
          </p:cNvSpPr>
          <p:nvPr/>
        </p:nvSpPr>
        <p:spPr bwMode="auto">
          <a:xfrm>
            <a:off x="7934325" y="2800350"/>
            <a:ext cx="215900" cy="193675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cxnSp>
        <p:nvCxnSpPr>
          <p:cNvPr id="32" name="AutoShape 37"/>
          <p:cNvCxnSpPr>
            <a:cxnSpLocks noChangeShapeType="1"/>
            <a:stCxn id="16" idx="0"/>
            <a:endCxn id="26" idx="4"/>
          </p:cNvCxnSpPr>
          <p:nvPr/>
        </p:nvCxnSpPr>
        <p:spPr bwMode="auto">
          <a:xfrm rot="5400000" flipH="1">
            <a:off x="3642519" y="3521869"/>
            <a:ext cx="800100" cy="935038"/>
          </a:xfrm>
          <a:prstGeom prst="curvedConnector3">
            <a:avLst>
              <a:gd name="adj1" fmla="val 67657"/>
            </a:avLst>
          </a:prstGeom>
          <a:noFill/>
          <a:ln w="15875">
            <a:solidFill>
              <a:srgbClr val="FFFF00"/>
            </a:solidFill>
            <a:round/>
            <a:headEnd/>
            <a:tailEnd type="diamond" w="sm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3" name="AutoShape 38"/>
          <p:cNvCxnSpPr>
            <a:cxnSpLocks noChangeShapeType="1"/>
            <a:stCxn id="16" idx="0"/>
            <a:endCxn id="27" idx="4"/>
          </p:cNvCxnSpPr>
          <p:nvPr/>
        </p:nvCxnSpPr>
        <p:spPr bwMode="auto">
          <a:xfrm rot="16200000">
            <a:off x="4533107" y="3591719"/>
            <a:ext cx="774700" cy="820737"/>
          </a:xfrm>
          <a:prstGeom prst="curvedConnector3">
            <a:avLst>
              <a:gd name="adj1" fmla="val 30120"/>
            </a:avLst>
          </a:prstGeom>
          <a:noFill/>
          <a:ln w="15875">
            <a:solidFill>
              <a:srgbClr val="FFFF00"/>
            </a:solidFill>
            <a:round/>
            <a:headEnd/>
            <a:tailEnd type="diamond" w="sm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4" name="AutoShape 39"/>
          <p:cNvCxnSpPr>
            <a:cxnSpLocks noChangeShapeType="1"/>
            <a:stCxn id="16" idx="0"/>
            <a:endCxn id="25" idx="4"/>
          </p:cNvCxnSpPr>
          <p:nvPr/>
        </p:nvCxnSpPr>
        <p:spPr bwMode="auto">
          <a:xfrm rot="5400000" flipH="1">
            <a:off x="3009107" y="2888456"/>
            <a:ext cx="914400" cy="2087563"/>
          </a:xfrm>
          <a:prstGeom prst="curvedConnector3">
            <a:avLst>
              <a:gd name="adj1" fmla="val 27949"/>
            </a:avLst>
          </a:prstGeom>
          <a:noFill/>
          <a:ln w="15875">
            <a:solidFill>
              <a:srgbClr val="FFFF00"/>
            </a:solidFill>
            <a:round/>
            <a:headEnd/>
            <a:tailEnd type="diamond" w="sm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5" name="AutoShape 40"/>
          <p:cNvCxnSpPr>
            <a:cxnSpLocks noChangeShapeType="1"/>
            <a:stCxn id="17" idx="1"/>
            <a:endCxn id="29" idx="7"/>
          </p:cNvCxnSpPr>
          <p:nvPr/>
        </p:nvCxnSpPr>
        <p:spPr bwMode="auto">
          <a:xfrm rot="10800000" flipV="1">
            <a:off x="2022475" y="2270125"/>
            <a:ext cx="2820988" cy="209550"/>
          </a:xfrm>
          <a:prstGeom prst="curvedConnector2">
            <a:avLst/>
          </a:prstGeom>
          <a:noFill/>
          <a:ln w="15875">
            <a:solidFill>
              <a:srgbClr val="003399"/>
            </a:solidFill>
            <a:round/>
            <a:headEnd/>
            <a:tailEnd type="diamond" w="sm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6" name="AutoShape 41"/>
          <p:cNvCxnSpPr>
            <a:cxnSpLocks noChangeShapeType="1"/>
            <a:stCxn id="17" idx="1"/>
            <a:endCxn id="30" idx="6"/>
          </p:cNvCxnSpPr>
          <p:nvPr/>
        </p:nvCxnSpPr>
        <p:spPr bwMode="auto">
          <a:xfrm rot="10800000" flipV="1">
            <a:off x="3509963" y="2270125"/>
            <a:ext cx="1333500" cy="422275"/>
          </a:xfrm>
          <a:prstGeom prst="curvedConnector3">
            <a:avLst>
              <a:gd name="adj1" fmla="val 50000"/>
            </a:avLst>
          </a:prstGeom>
          <a:noFill/>
          <a:ln w="15875">
            <a:solidFill>
              <a:srgbClr val="003399"/>
            </a:solidFill>
            <a:round/>
            <a:headEnd/>
            <a:tailEnd type="diamond" w="sm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7" name="AutoShape 42"/>
          <p:cNvCxnSpPr>
            <a:cxnSpLocks noChangeShapeType="1"/>
            <a:stCxn id="17" idx="3"/>
            <a:endCxn id="28" idx="0"/>
          </p:cNvCxnSpPr>
          <p:nvPr/>
        </p:nvCxnSpPr>
        <p:spPr bwMode="auto">
          <a:xfrm flipH="1">
            <a:off x="5100638" y="2270125"/>
            <a:ext cx="823912" cy="350838"/>
          </a:xfrm>
          <a:prstGeom prst="curvedConnector4">
            <a:avLst>
              <a:gd name="adj1" fmla="val -27551"/>
              <a:gd name="adj2" fmla="val 69231"/>
            </a:avLst>
          </a:prstGeom>
          <a:noFill/>
          <a:ln w="15875">
            <a:solidFill>
              <a:srgbClr val="003399"/>
            </a:solidFill>
            <a:round/>
            <a:headEnd/>
            <a:tailEnd type="diamond" w="sm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8" name="AutoShape 43"/>
          <p:cNvCxnSpPr>
            <a:cxnSpLocks noChangeShapeType="1"/>
            <a:stCxn id="17" idx="3"/>
            <a:endCxn id="31" idx="2"/>
          </p:cNvCxnSpPr>
          <p:nvPr/>
        </p:nvCxnSpPr>
        <p:spPr bwMode="auto">
          <a:xfrm>
            <a:off x="5924550" y="2270125"/>
            <a:ext cx="2009775" cy="627063"/>
          </a:xfrm>
          <a:prstGeom prst="curvedConnector3">
            <a:avLst>
              <a:gd name="adj1" fmla="val 49921"/>
            </a:avLst>
          </a:prstGeom>
          <a:noFill/>
          <a:ln w="15875">
            <a:solidFill>
              <a:srgbClr val="003399"/>
            </a:solidFill>
            <a:round/>
            <a:headEnd/>
            <a:tailEnd type="diamond" w="sm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9" name="AutoShape 44"/>
          <p:cNvCxnSpPr>
            <a:cxnSpLocks noChangeShapeType="1"/>
            <a:stCxn id="15" idx="2"/>
            <a:endCxn id="23" idx="0"/>
          </p:cNvCxnSpPr>
          <p:nvPr/>
        </p:nvCxnSpPr>
        <p:spPr bwMode="auto">
          <a:xfrm rot="5400000">
            <a:off x="1352551" y="2068512"/>
            <a:ext cx="925512" cy="906463"/>
          </a:xfrm>
          <a:prstGeom prst="curvedConnector3">
            <a:avLst>
              <a:gd name="adj1" fmla="val 15949"/>
            </a:avLst>
          </a:prstGeom>
          <a:noFill/>
          <a:ln w="15875">
            <a:solidFill>
              <a:srgbClr val="CC00CC"/>
            </a:solidFill>
            <a:round/>
            <a:headEnd/>
            <a:tailEnd type="diamond" w="sm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0" name="Text Box 45"/>
          <p:cNvSpPr txBox="1">
            <a:spLocks noChangeArrowheads="1"/>
          </p:cNvSpPr>
          <p:nvPr/>
        </p:nvSpPr>
        <p:spPr bwMode="auto">
          <a:xfrm>
            <a:off x="2752725" y="6492875"/>
            <a:ext cx="36496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000">
                <a:solidFill>
                  <a:srgbClr val="5F5F5F"/>
                </a:solidFill>
                <a:latin typeface="Microsoft Sans Serif" charset="0"/>
              </a:rPr>
              <a:t>S. Golge, PhD Thesis, 2010 (ODU/JLab) </a:t>
            </a:r>
          </a:p>
        </p:txBody>
      </p:sp>
      <p:sp>
        <p:nvSpPr>
          <p:cNvPr id="41" name="Text Box 47"/>
          <p:cNvSpPr txBox="1">
            <a:spLocks noChangeArrowheads="1"/>
          </p:cNvSpPr>
          <p:nvPr/>
        </p:nvSpPr>
        <p:spPr bwMode="auto">
          <a:xfrm>
            <a:off x="8058150" y="3876675"/>
            <a:ext cx="8556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000FF"/>
                </a:solidFill>
              </a:rPr>
              <a:t>24 MeV</a:t>
            </a:r>
          </a:p>
        </p:txBody>
      </p:sp>
      <p:sp>
        <p:nvSpPr>
          <p:cNvPr id="42" name="Text Box 48"/>
          <p:cNvSpPr txBox="1">
            <a:spLocks noChangeArrowheads="1"/>
          </p:cNvSpPr>
          <p:nvPr/>
        </p:nvSpPr>
        <p:spPr bwMode="auto">
          <a:xfrm>
            <a:off x="31750" y="3152775"/>
            <a:ext cx="9636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FF0000"/>
                </a:solidFill>
              </a:rPr>
              <a:t>126 MeV</a:t>
            </a:r>
          </a:p>
        </p:txBody>
      </p:sp>
      <p:sp>
        <p:nvSpPr>
          <p:cNvPr id="43" name="Text Box 49"/>
          <p:cNvSpPr txBox="1">
            <a:spLocks noChangeArrowheads="1"/>
          </p:cNvSpPr>
          <p:nvPr/>
        </p:nvSpPr>
        <p:spPr bwMode="auto">
          <a:xfrm>
            <a:off x="357188" y="2841625"/>
            <a:ext cx="406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>
                <a:solidFill>
                  <a:srgbClr val="FF0000"/>
                </a:solidFill>
              </a:rPr>
              <a:t>e</a:t>
            </a:r>
            <a:r>
              <a:rPr lang="en-US" sz="1800" b="1" baseline="3000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44" name="Text Box 51"/>
          <p:cNvSpPr txBox="1">
            <a:spLocks noChangeArrowheads="1"/>
          </p:cNvSpPr>
          <p:nvPr/>
        </p:nvSpPr>
        <p:spPr bwMode="auto">
          <a:xfrm>
            <a:off x="1000125" y="5037138"/>
            <a:ext cx="7162800" cy="1352550"/>
          </a:xfrm>
          <a:prstGeom prst="rect">
            <a:avLst/>
          </a:prstGeom>
          <a:noFill/>
          <a:ln w="38100" cmpd="dbl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Clr>
                <a:srgbClr val="CC00CC"/>
              </a:buClr>
              <a:buFont typeface="Wingdings" charset="0"/>
              <a:buChar char="Ø"/>
              <a:defRPr/>
            </a:pPr>
            <a:r>
              <a:rPr lang="en-US" sz="1600" dirty="0">
                <a:solidFill>
                  <a:srgbClr val="000000"/>
                </a:solidFill>
              </a:rPr>
              <a:t> A </a:t>
            </a:r>
            <a:r>
              <a:rPr lang="en-US" sz="1600" b="1" dirty="0">
                <a:solidFill>
                  <a:srgbClr val="0000FF"/>
                </a:solidFill>
              </a:rPr>
              <a:t>collection efficiency</a:t>
            </a:r>
            <a:r>
              <a:rPr lang="en-US" sz="1600" dirty="0">
                <a:solidFill>
                  <a:srgbClr val="000000"/>
                </a:solidFill>
              </a:rPr>
              <a:t> of </a:t>
            </a:r>
            <a:r>
              <a:rPr lang="en-US" sz="1600" b="1" dirty="0">
                <a:solidFill>
                  <a:srgbClr val="FF0000"/>
                </a:solidFill>
              </a:rPr>
              <a:t>3</a:t>
            </a:r>
            <a:r>
              <a:rPr lang="ru-RU" sz="1600" b="1" dirty="0">
                <a:solidFill>
                  <a:srgbClr val="FF0000"/>
                </a:solidFill>
              </a:rPr>
              <a:t>х</a:t>
            </a:r>
            <a:r>
              <a:rPr lang="en-US" sz="1600" b="1" dirty="0">
                <a:solidFill>
                  <a:srgbClr val="FF0000"/>
                </a:solidFill>
              </a:rPr>
              <a:t>10</a:t>
            </a:r>
            <a:r>
              <a:rPr lang="en-US" sz="1600" b="1" baseline="30000" dirty="0">
                <a:solidFill>
                  <a:srgbClr val="FF0000"/>
                </a:solidFill>
              </a:rPr>
              <a:t>-4</a:t>
            </a:r>
            <a:r>
              <a:rPr lang="en-US" sz="1600" dirty="0">
                <a:solidFill>
                  <a:srgbClr val="000000"/>
                </a:solidFill>
              </a:rPr>
              <a:t> is predicted at the maximum positron production yield, corresponding to a positron energy of </a:t>
            </a:r>
            <a:r>
              <a:rPr lang="en-US" sz="1600" b="1" dirty="0">
                <a:solidFill>
                  <a:srgbClr val="0000FF"/>
                </a:solidFill>
              </a:rPr>
              <a:t>24 </a:t>
            </a:r>
            <a:r>
              <a:rPr lang="en-US" sz="1600" b="1" dirty="0" err="1">
                <a:solidFill>
                  <a:srgbClr val="0000FF"/>
                </a:solidFill>
              </a:rPr>
              <a:t>MeV</a:t>
            </a:r>
            <a:r>
              <a:rPr lang="en-US" sz="1600" dirty="0">
                <a:solidFill>
                  <a:srgbClr val="000000"/>
                </a:solidFill>
              </a:rPr>
              <a:t>.</a:t>
            </a:r>
          </a:p>
          <a:p>
            <a:pPr algn="ctr">
              <a:buClr>
                <a:srgbClr val="CC00CC"/>
              </a:buClr>
              <a:buFont typeface="Wingdings" charset="0"/>
              <a:buChar char="Ø"/>
              <a:defRPr/>
            </a:pPr>
            <a:endParaRPr lang="en-US" sz="1600" dirty="0">
              <a:solidFill>
                <a:srgbClr val="000000"/>
              </a:solidFill>
            </a:endParaRPr>
          </a:p>
          <a:p>
            <a:pPr algn="ctr">
              <a:buClr>
                <a:srgbClr val="CC00CC"/>
              </a:buClr>
              <a:buFont typeface="Wingdings" charset="0"/>
              <a:buChar char="Ø"/>
              <a:defRPr/>
            </a:pPr>
            <a:r>
              <a:rPr lang="en-US" sz="1600" dirty="0">
                <a:solidFill>
                  <a:srgbClr val="000000"/>
                </a:solidFill>
              </a:rPr>
              <a:t> The </a:t>
            </a:r>
            <a:r>
              <a:rPr lang="en-US" sz="1600" b="1" dirty="0">
                <a:solidFill>
                  <a:srgbClr val="FF0000"/>
                </a:solidFill>
              </a:rPr>
              <a:t>resulting beam</a:t>
            </a:r>
            <a:r>
              <a:rPr lang="en-US" sz="1600" dirty="0">
                <a:solidFill>
                  <a:srgbClr val="000000"/>
                </a:solidFill>
              </a:rPr>
              <a:t> can then be </a:t>
            </a:r>
            <a:r>
              <a:rPr lang="en-US" sz="1600" b="1" dirty="0">
                <a:solidFill>
                  <a:srgbClr val="FF0000"/>
                </a:solidFill>
              </a:rPr>
              <a:t>accelerated</a:t>
            </a:r>
            <a:r>
              <a:rPr lang="en-US" sz="1600" dirty="0">
                <a:solidFill>
                  <a:srgbClr val="000000"/>
                </a:solidFill>
              </a:rPr>
              <a:t> without significant loss, and </a:t>
            </a:r>
            <a:r>
              <a:rPr lang="en-US" sz="1600" b="1" dirty="0">
                <a:solidFill>
                  <a:srgbClr val="FF0000"/>
                </a:solidFill>
              </a:rPr>
              <a:t>injected</a:t>
            </a:r>
            <a:r>
              <a:rPr lang="en-US" sz="1600" dirty="0">
                <a:solidFill>
                  <a:srgbClr val="000000"/>
                </a:solidFill>
              </a:rPr>
              <a:t> into the CEBAF main accelerator section.  </a:t>
            </a:r>
          </a:p>
        </p:txBody>
      </p:sp>
      <p:sp>
        <p:nvSpPr>
          <p:cNvPr id="45" name="Text Box 11"/>
          <p:cNvSpPr txBox="1">
            <a:spLocks noChangeArrowheads="1"/>
          </p:cNvSpPr>
          <p:nvPr/>
        </p:nvSpPr>
        <p:spPr bwMode="auto">
          <a:xfrm>
            <a:off x="8485188" y="6580188"/>
            <a:ext cx="61587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fr-FR" sz="1200" dirty="0" smtClean="0">
                <a:solidFill>
                  <a:srgbClr val="969696"/>
                </a:solidFill>
              </a:rPr>
              <a:t>21/26</a:t>
            </a:r>
            <a:endParaRPr lang="fr-FR" sz="1200" dirty="0">
              <a:solidFill>
                <a:srgbClr val="96969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8259" name="Picture 3" descr="\\VBOXSVR\Bureau\IMG_454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82716" y="4575816"/>
            <a:ext cx="2688000" cy="2016000"/>
          </a:xfrm>
          <a:prstGeom prst="rect">
            <a:avLst/>
          </a:prstGeom>
          <a:noFill/>
        </p:spPr>
      </p:pic>
      <p:sp>
        <p:nvSpPr>
          <p:cNvPr id="672770" name="Text Box 2"/>
          <p:cNvSpPr txBox="1">
            <a:spLocks noChangeArrowheads="1"/>
          </p:cNvSpPr>
          <p:nvPr/>
        </p:nvSpPr>
        <p:spPr bwMode="auto">
          <a:xfrm>
            <a:off x="2466298" y="1041504"/>
            <a:ext cx="4211409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Lucida Calligraphy" charset="0"/>
                <a:cs typeface="+mn-cs"/>
              </a:rPr>
              <a:t>Technical Concept Validation</a:t>
            </a:r>
            <a:endParaRPr lang="en-US" b="1" dirty="0">
              <a:solidFill>
                <a:srgbClr val="009999"/>
              </a:solidFill>
              <a:latin typeface="Microsoft Sans Serif" charset="0"/>
              <a:cs typeface="+mn-cs"/>
            </a:endParaRPr>
          </a:p>
        </p:txBody>
      </p:sp>
      <p:sp>
        <p:nvSpPr>
          <p:cNvPr id="672771" name="Line 3"/>
          <p:cNvSpPr>
            <a:spLocks noChangeShapeType="1"/>
          </p:cNvSpPr>
          <p:nvPr/>
        </p:nvSpPr>
        <p:spPr bwMode="auto">
          <a:xfrm>
            <a:off x="146050" y="741363"/>
            <a:ext cx="8856663" cy="0"/>
          </a:xfrm>
          <a:prstGeom prst="line">
            <a:avLst/>
          </a:prstGeom>
          <a:noFill/>
          <a:ln w="50800" cmpd="dbl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  <a:cs typeface="+mn-cs"/>
            </a:endParaRPr>
          </a:p>
        </p:txBody>
      </p:sp>
      <p:grpSp>
        <p:nvGrpSpPr>
          <p:cNvPr id="2" name="Grouper 37"/>
          <p:cNvGrpSpPr>
            <a:grpSpLocks/>
          </p:cNvGrpSpPr>
          <p:nvPr/>
        </p:nvGrpSpPr>
        <p:grpSpPr bwMode="auto">
          <a:xfrm>
            <a:off x="7269163" y="174625"/>
            <a:ext cx="1641475" cy="469900"/>
            <a:chOff x="7269817" y="175183"/>
            <a:chExt cx="1640458" cy="468600"/>
          </a:xfrm>
        </p:grpSpPr>
        <p:sp>
          <p:nvSpPr>
            <p:cNvPr id="21" name="Text Box 64"/>
            <p:cNvSpPr txBox="1">
              <a:spLocks noChangeArrowheads="1"/>
            </p:cNvSpPr>
            <p:nvPr/>
          </p:nvSpPr>
          <p:spPr bwMode="auto">
            <a:xfrm>
              <a:off x="7269817" y="412649"/>
              <a:ext cx="983640" cy="231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900" dirty="0">
                  <a:solidFill>
                    <a:srgbClr val="333399"/>
                  </a:solidFill>
                  <a:latin typeface="Lucida Calligraphy" charset="0"/>
                </a:rPr>
                <a:t>Eric Voutier</a:t>
              </a:r>
            </a:p>
          </p:txBody>
        </p:sp>
        <p:pic>
          <p:nvPicPr>
            <p:cNvPr id="320525" name="Image 41" descr="log_ipn.gi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7583" y="175183"/>
              <a:ext cx="752692" cy="451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 Box 18"/>
          <p:cNvSpPr txBox="1">
            <a:spLocks noChangeArrowheads="1"/>
          </p:cNvSpPr>
          <p:nvPr/>
        </p:nvSpPr>
        <p:spPr bwMode="auto">
          <a:xfrm>
            <a:off x="1588" y="6630988"/>
            <a:ext cx="190629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 smtClean="0">
                <a:solidFill>
                  <a:srgbClr val="808080"/>
                </a:solidFill>
                <a:latin typeface="Footlight MT Light" charset="0"/>
              </a:rPr>
              <a:t>Loch Lomond, October 13-14, 2016</a:t>
            </a:r>
            <a:endParaRPr lang="en-US" sz="900" i="1" dirty="0">
              <a:solidFill>
                <a:srgbClr val="808080"/>
              </a:solidFill>
              <a:latin typeface="Footlight MT Light" charset="0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190500" y="276225"/>
            <a:ext cx="31694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i="1" dirty="0" smtClean="0">
                <a:solidFill>
                  <a:srgbClr val="969696"/>
                </a:solidFill>
              </a:rPr>
              <a:t>Demonstration experiments</a:t>
            </a:r>
            <a:endParaRPr lang="fr-FR" sz="1800" i="1" dirty="0">
              <a:solidFill>
                <a:srgbClr val="B2B2B2"/>
              </a:solidFill>
            </a:endParaRP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728834" y="1855490"/>
            <a:ext cx="7699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buClr>
                <a:srgbClr val="CC00FF"/>
              </a:buClr>
              <a:buFont typeface="Wingdings" charset="0"/>
              <a:buChar char="Ø"/>
            </a:pP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800" b="1" dirty="0" err="1" smtClean="0">
                <a:solidFill>
                  <a:srgbClr val="0000CC"/>
                </a:solidFill>
              </a:rPr>
              <a:t>Technical</a:t>
            </a:r>
            <a:r>
              <a:rPr lang="fr-FR" sz="1800" b="1" dirty="0" smtClean="0">
                <a:solidFill>
                  <a:srgbClr val="0000CC"/>
                </a:solidFill>
              </a:rPr>
              <a:t> solutions </a:t>
            </a:r>
            <a:r>
              <a:rPr lang="fr-FR" sz="1800" dirty="0" smtClean="0">
                <a:solidFill>
                  <a:srgbClr val="000000"/>
                </a:solidFill>
              </a:rPr>
              <a:t>for </a:t>
            </a:r>
            <a:r>
              <a:rPr lang="fr-FR" sz="1800" dirty="0" err="1" smtClean="0">
                <a:solidFill>
                  <a:srgbClr val="000000"/>
                </a:solidFill>
              </a:rPr>
              <a:t>each</a:t>
            </a:r>
            <a:r>
              <a:rPr lang="fr-FR" sz="1800" dirty="0" smtClean="0">
                <a:solidFill>
                  <a:srgbClr val="000000"/>
                </a:solidFill>
              </a:rPr>
              <a:t> component of the positron source must </a:t>
            </a:r>
            <a:r>
              <a:rPr lang="fr-FR" sz="1800" dirty="0" err="1" smtClean="0">
                <a:solidFill>
                  <a:srgbClr val="000000"/>
                </a:solidFill>
              </a:rPr>
              <a:t>be</a:t>
            </a:r>
            <a:r>
              <a:rPr lang="fr-FR" sz="1800" dirty="0" smtClean="0">
                <a:solidFill>
                  <a:srgbClr val="000000"/>
                </a:solidFill>
              </a:rPr>
              <a:t> </a:t>
            </a:r>
            <a:r>
              <a:rPr lang="fr-FR" sz="1800" b="1" dirty="0" err="1" smtClean="0">
                <a:solidFill>
                  <a:srgbClr val="FF0000"/>
                </a:solidFill>
              </a:rPr>
              <a:t>experimentally</a:t>
            </a:r>
            <a:r>
              <a:rPr lang="fr-FR" sz="1800" b="1" dirty="0" smtClean="0">
                <a:solidFill>
                  <a:srgbClr val="FF0000"/>
                </a:solidFill>
              </a:rPr>
              <a:t> </a:t>
            </a:r>
            <a:r>
              <a:rPr lang="fr-FR" sz="1800" b="1" dirty="0" err="1" smtClean="0">
                <a:solidFill>
                  <a:srgbClr val="FF0000"/>
                </a:solidFill>
              </a:rPr>
              <a:t>evaluated</a:t>
            </a:r>
            <a:r>
              <a:rPr lang="fr-FR" sz="1800" dirty="0" smtClean="0">
                <a:solidFill>
                  <a:srgbClr val="000000"/>
                </a:solidFill>
              </a:rPr>
              <a:t>  and  </a:t>
            </a:r>
            <a:r>
              <a:rPr lang="fr-FR" sz="1800" b="1" dirty="0" err="1" smtClean="0">
                <a:solidFill>
                  <a:srgbClr val="0000CC"/>
                </a:solidFill>
              </a:rPr>
              <a:t>optimized</a:t>
            </a:r>
            <a:r>
              <a:rPr lang="fr-FR" sz="1800" dirty="0" smtClean="0">
                <a:solidFill>
                  <a:srgbClr val="000000"/>
                </a:solidFill>
              </a:rPr>
              <a:t>.</a:t>
            </a:r>
          </a:p>
        </p:txBody>
      </p:sp>
      <p:pic>
        <p:nvPicPr>
          <p:cNvPr id="608258" name="Picture 2" descr="\\VBOXSVR\Bureau\Panorama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020" y="3001144"/>
            <a:ext cx="3025802" cy="1910308"/>
          </a:xfrm>
          <a:prstGeom prst="rect">
            <a:avLst/>
          </a:prstGeom>
          <a:noFill/>
        </p:spPr>
      </p:pic>
      <p:pic>
        <p:nvPicPr>
          <p:cNvPr id="608260" name="Picture 4" descr="\\VBOXSVR\Bureau\facilities_seul-a4d2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1160" y="2616912"/>
            <a:ext cx="3392082" cy="1944794"/>
          </a:xfrm>
          <a:prstGeom prst="rect">
            <a:avLst/>
          </a:prstGeom>
          <a:noFill/>
        </p:spPr>
      </p:pic>
      <p:pic>
        <p:nvPicPr>
          <p:cNvPr id="15" name="Image 2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16619" y="4587950"/>
            <a:ext cx="3881064" cy="22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8485188" y="6580188"/>
            <a:ext cx="64152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fr-FR" sz="1200" dirty="0" smtClean="0">
                <a:solidFill>
                  <a:srgbClr val="969696"/>
                </a:solidFill>
              </a:rPr>
              <a:t>22/26</a:t>
            </a:r>
            <a:endParaRPr lang="fr-FR" sz="1200" dirty="0">
              <a:solidFill>
                <a:srgbClr val="969696"/>
              </a:solidFill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4283968" y="2642458"/>
            <a:ext cx="256075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Clr>
                <a:srgbClr val="CC00FF"/>
              </a:buClr>
            </a:pPr>
            <a:r>
              <a:rPr lang="en-US" b="1" dirty="0" smtClean="0">
                <a:solidFill>
                  <a:srgbClr val="FF0000"/>
                </a:solidFill>
                <a:latin typeface="+mj-lt"/>
              </a:rPr>
              <a:t>ALTO @ IPN </a:t>
            </a:r>
            <a:r>
              <a:rPr lang="en-US" b="1" dirty="0" err="1" smtClean="0">
                <a:solidFill>
                  <a:srgbClr val="FF0000"/>
                </a:solidFill>
                <a:latin typeface="+mj-lt"/>
              </a:rPr>
              <a:t>Orsay</a:t>
            </a:r>
            <a:endParaRPr lang="en-US" b="1" dirty="0" smtClean="0">
              <a:solidFill>
                <a:srgbClr val="FF0000"/>
              </a:solidFill>
              <a:latin typeface="+mj-lt"/>
            </a:endParaRPr>
          </a:p>
          <a:p>
            <a:pPr algn="ctr">
              <a:buClr>
                <a:srgbClr val="CC00FF"/>
              </a:buClr>
            </a:pPr>
            <a:r>
              <a:rPr lang="en-US" b="1" dirty="0" smtClean="0">
                <a:solidFill>
                  <a:srgbClr val="FF0000"/>
                </a:solidFill>
                <a:latin typeface="+mj-lt"/>
              </a:rPr>
              <a:t>10-50 </a:t>
            </a:r>
            <a:r>
              <a:rPr lang="en-US" b="1" dirty="0" err="1" smtClean="0">
                <a:solidFill>
                  <a:srgbClr val="FF0000"/>
                </a:solidFill>
                <a:latin typeface="+mj-lt"/>
              </a:rPr>
              <a:t>MeV</a:t>
            </a:r>
            <a:r>
              <a:rPr lang="en-US" b="1" dirty="0" smtClean="0">
                <a:solidFill>
                  <a:srgbClr val="FF0000"/>
                </a:solidFill>
                <a:latin typeface="+mj-lt"/>
              </a:rPr>
              <a:t> 100 Hz</a:t>
            </a:r>
            <a:endParaRPr lang="fr-FR" dirty="0" smtClean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5519626" y="5206612"/>
            <a:ext cx="256075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Clr>
                <a:srgbClr val="CC00FF"/>
              </a:buClr>
            </a:pPr>
            <a:r>
              <a:rPr lang="en-US" b="1" dirty="0" smtClean="0">
                <a:solidFill>
                  <a:srgbClr val="FF0000"/>
                </a:solidFill>
                <a:latin typeface="+mj-lt"/>
              </a:rPr>
              <a:t>PRAE @ LAL </a:t>
            </a:r>
            <a:r>
              <a:rPr lang="en-US" b="1" dirty="0" err="1" smtClean="0">
                <a:solidFill>
                  <a:srgbClr val="FF0000"/>
                </a:solidFill>
                <a:latin typeface="+mj-lt"/>
              </a:rPr>
              <a:t>Orsay</a:t>
            </a:r>
            <a:endParaRPr lang="en-US" b="1" dirty="0" smtClean="0">
              <a:solidFill>
                <a:srgbClr val="FF0000"/>
              </a:solidFill>
              <a:latin typeface="+mj-lt"/>
            </a:endParaRPr>
          </a:p>
          <a:p>
            <a:pPr algn="ctr">
              <a:buClr>
                <a:srgbClr val="CC00FF"/>
              </a:buClr>
            </a:pPr>
            <a:r>
              <a:rPr lang="en-US" b="1" dirty="0" smtClean="0">
                <a:solidFill>
                  <a:srgbClr val="FF0000"/>
                </a:solidFill>
                <a:latin typeface="+mj-lt"/>
              </a:rPr>
              <a:t>30-140 </a:t>
            </a:r>
            <a:r>
              <a:rPr lang="en-US" b="1" dirty="0" err="1" smtClean="0">
                <a:solidFill>
                  <a:srgbClr val="FF0000"/>
                </a:solidFill>
                <a:latin typeface="+mj-lt"/>
              </a:rPr>
              <a:t>MeV</a:t>
            </a:r>
            <a:r>
              <a:rPr lang="en-US" b="1" dirty="0" smtClean="0">
                <a:solidFill>
                  <a:srgbClr val="FF0000"/>
                </a:solidFill>
                <a:latin typeface="+mj-lt"/>
              </a:rPr>
              <a:t> 50 Hz</a:t>
            </a:r>
            <a:endParaRPr lang="fr-FR" dirty="0" smtClean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-178406" y="3587506"/>
            <a:ext cx="165618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Clr>
                <a:srgbClr val="CC00FF"/>
              </a:buClr>
            </a:pPr>
            <a:r>
              <a:rPr lang="en-US" b="1" dirty="0" smtClean="0">
                <a:solidFill>
                  <a:srgbClr val="FF0000"/>
                </a:solidFill>
                <a:latin typeface="+mj-lt"/>
              </a:rPr>
              <a:t>IUTF @ </a:t>
            </a:r>
            <a:r>
              <a:rPr lang="en-US" b="1" dirty="0" err="1" smtClean="0">
                <a:solidFill>
                  <a:srgbClr val="FF0000"/>
                </a:solidFill>
                <a:latin typeface="+mj-lt"/>
              </a:rPr>
              <a:t>JLab</a:t>
            </a:r>
            <a:endParaRPr lang="en-US" b="1" dirty="0" smtClean="0">
              <a:solidFill>
                <a:srgbClr val="FF0000"/>
              </a:solidFill>
              <a:latin typeface="+mj-lt"/>
            </a:endParaRPr>
          </a:p>
          <a:p>
            <a:pPr algn="ctr">
              <a:buClr>
                <a:srgbClr val="CC00FF"/>
              </a:buClr>
            </a:pPr>
            <a:r>
              <a:rPr lang="en-US" b="1" dirty="0" smtClean="0">
                <a:solidFill>
                  <a:srgbClr val="FF0000"/>
                </a:solidFill>
                <a:latin typeface="+mj-lt"/>
              </a:rPr>
              <a:t>5-10 </a:t>
            </a:r>
            <a:r>
              <a:rPr lang="en-US" b="1" dirty="0" err="1" smtClean="0">
                <a:solidFill>
                  <a:srgbClr val="FF0000"/>
                </a:solidFill>
                <a:latin typeface="+mj-lt"/>
              </a:rPr>
              <a:t>MeV</a:t>
            </a:r>
            <a:r>
              <a:rPr lang="en-US" b="1" dirty="0" smtClean="0">
                <a:solidFill>
                  <a:srgbClr val="FF0000"/>
                </a:solidFill>
                <a:latin typeface="+mj-lt"/>
              </a:rPr>
              <a:t> CW</a:t>
            </a:r>
            <a:endParaRPr lang="fr-FR" dirty="0" smtClean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8" descr="nuc-spin"/>
          <p:cNvPicPr>
            <a:picLocks noChangeArrowheads="1"/>
          </p:cNvPicPr>
          <p:nvPr/>
        </p:nvPicPr>
        <p:blipFill>
          <a:blip r:embed="rId3">
            <a:alphaModFix amt="1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00" y="11113"/>
            <a:ext cx="9145588" cy="684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2474250" y="2184400"/>
            <a:ext cx="4208203" cy="18774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2400" b="1" dirty="0" smtClean="0">
                <a:solidFill>
                  <a:srgbClr val="3333FF"/>
                </a:solidFill>
                <a:latin typeface="Lucida Calligraphy"/>
                <a:cs typeface="Lucida Calligraphy"/>
              </a:rPr>
              <a:t>Positron </a:t>
            </a:r>
            <a:r>
              <a:rPr lang="fr-FR" sz="2400" b="1" dirty="0" err="1" smtClean="0">
                <a:solidFill>
                  <a:srgbClr val="3333FF"/>
                </a:solidFill>
                <a:latin typeface="Lucida Calligraphy"/>
                <a:cs typeface="Lucida Calligraphy"/>
              </a:rPr>
              <a:t>Working</a:t>
            </a:r>
            <a:r>
              <a:rPr lang="fr-FR" sz="2400" b="1" dirty="0" smtClean="0">
                <a:solidFill>
                  <a:srgbClr val="3333FF"/>
                </a:solidFill>
                <a:latin typeface="Lucida Calligraphy"/>
                <a:cs typeface="Lucida Calligraphy"/>
              </a:rPr>
              <a:t> Group</a:t>
            </a:r>
            <a:endParaRPr lang="fr-FR" sz="2400" b="1" dirty="0">
              <a:solidFill>
                <a:srgbClr val="3333FF"/>
              </a:solidFill>
              <a:latin typeface="Lucida Calligraphy"/>
              <a:cs typeface="Lucida Calligraphy"/>
            </a:endParaRPr>
          </a:p>
          <a:p>
            <a:pPr algn="ctr">
              <a:defRPr/>
            </a:pPr>
            <a:endParaRPr lang="en-US" sz="2400" b="1" dirty="0" smtClean="0">
              <a:solidFill>
                <a:srgbClr val="000000"/>
              </a:solidFill>
              <a:latin typeface="Lucida Calligraphy"/>
              <a:cs typeface="Lucida Calligraphy"/>
            </a:endParaRPr>
          </a:p>
          <a:p>
            <a:pPr algn="ctr">
              <a:defRPr/>
            </a:pPr>
            <a:endParaRPr lang="en-US" sz="2400" b="1" dirty="0" smtClean="0">
              <a:solidFill>
                <a:srgbClr val="000000"/>
              </a:solidFill>
              <a:latin typeface="Lucida Calligraphy"/>
              <a:cs typeface="Lucida Calligraphy"/>
            </a:endParaRPr>
          </a:p>
          <a:p>
            <a:pPr algn="ctr">
              <a:defRPr/>
            </a:pPr>
            <a:r>
              <a:rPr lang="en-US" sz="1800" b="1" dirty="0" smtClean="0">
                <a:solidFill>
                  <a:srgbClr val="FF0000"/>
                </a:solidFill>
                <a:latin typeface="Comic Sans MS" pitchFamily="66" charset="0"/>
                <a:cs typeface="Lucida Calligraphy"/>
                <a:hlinkClick r:id="rId4"/>
              </a:rPr>
              <a:t>http://wiki.jlab.org/pwg</a:t>
            </a:r>
            <a:endParaRPr lang="en-US" sz="1800" b="1" dirty="0" smtClean="0">
              <a:solidFill>
                <a:srgbClr val="FF0000"/>
              </a:solidFill>
              <a:latin typeface="Comic Sans MS" pitchFamily="66" charset="0"/>
              <a:cs typeface="Lucida Calligraphy"/>
            </a:endParaRPr>
          </a:p>
          <a:p>
            <a:pPr algn="ctr">
              <a:defRPr/>
            </a:pPr>
            <a:endParaRPr lang="en-US" sz="800" b="1" dirty="0" smtClean="0">
              <a:solidFill>
                <a:srgbClr val="FF0000"/>
              </a:solidFill>
              <a:latin typeface="Comic Sans MS" pitchFamily="66" charset="0"/>
              <a:cs typeface="Lucida Calligraphy"/>
            </a:endParaRPr>
          </a:p>
          <a:p>
            <a:pPr algn="ctr">
              <a:defRPr/>
            </a:pPr>
            <a:r>
              <a:rPr lang="en-US" sz="1800" b="1" dirty="0" smtClean="0">
                <a:solidFill>
                  <a:srgbClr val="FF0000"/>
                </a:solidFill>
                <a:latin typeface="Comic Sans MS" pitchFamily="66" charset="0"/>
                <a:cs typeface="Lucida Calligraphy"/>
              </a:rPr>
              <a:t>pwg@jlab.org</a:t>
            </a:r>
            <a:endParaRPr lang="fr-FR" sz="1800" b="1" dirty="0">
              <a:solidFill>
                <a:srgbClr val="FF0000"/>
              </a:solidFill>
              <a:latin typeface="Comic Sans MS" pitchFamily="66" charset="0"/>
              <a:cs typeface="Lucida Calligraphy"/>
            </a:endParaRPr>
          </a:p>
        </p:txBody>
      </p:sp>
      <p:sp>
        <p:nvSpPr>
          <p:cNvPr id="6" name="Text Box 18"/>
          <p:cNvSpPr txBox="1">
            <a:spLocks noChangeArrowheads="1"/>
          </p:cNvSpPr>
          <p:nvPr/>
        </p:nvSpPr>
        <p:spPr bwMode="auto">
          <a:xfrm>
            <a:off x="1588" y="6630988"/>
            <a:ext cx="190629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 smtClean="0">
                <a:solidFill>
                  <a:srgbClr val="CC00FF"/>
                </a:solidFill>
                <a:latin typeface="Footlight MT Light" charset="0"/>
              </a:rPr>
              <a:t>Loch Lomond, October 13-14, 2016</a:t>
            </a:r>
            <a:endParaRPr lang="en-US" sz="900" i="1" dirty="0">
              <a:solidFill>
                <a:srgbClr val="CC00FF"/>
              </a:solidFill>
              <a:latin typeface="Footlight MT Light" charset="0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8485188" y="6580188"/>
            <a:ext cx="64152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fr-FR" sz="1200" dirty="0" smtClean="0">
                <a:solidFill>
                  <a:srgbClr val="CC00FF"/>
                </a:solidFill>
              </a:rPr>
              <a:t>23/26</a:t>
            </a:r>
            <a:endParaRPr lang="fr-FR" sz="1200" dirty="0">
              <a:solidFill>
                <a:srgbClr val="CC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6" name="Line 2"/>
          <p:cNvSpPr>
            <a:spLocks noChangeShapeType="1"/>
          </p:cNvSpPr>
          <p:nvPr/>
        </p:nvSpPr>
        <p:spPr bwMode="auto">
          <a:xfrm>
            <a:off x="146050" y="741363"/>
            <a:ext cx="8856663" cy="0"/>
          </a:xfrm>
          <a:prstGeom prst="line">
            <a:avLst/>
          </a:prstGeom>
          <a:noFill/>
          <a:ln w="50800" cmpd="dbl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9652" name="Text Box 20"/>
          <p:cNvSpPr txBox="1">
            <a:spLocks noChangeArrowheads="1"/>
          </p:cNvSpPr>
          <p:nvPr/>
        </p:nvSpPr>
        <p:spPr bwMode="auto">
          <a:xfrm>
            <a:off x="2779474" y="982663"/>
            <a:ext cx="3604628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Lucida Calligraphy" charset="0"/>
              </a:rPr>
              <a:t>Positron Working Group</a:t>
            </a:r>
            <a:endParaRPr lang="en-US" sz="2000" b="1" dirty="0">
              <a:solidFill>
                <a:srgbClr val="000000"/>
              </a:solidFill>
              <a:latin typeface="Lucida Calligraphy" charset="0"/>
            </a:endParaRPr>
          </a:p>
        </p:txBody>
      </p:sp>
      <p:grpSp>
        <p:nvGrpSpPr>
          <p:cNvPr id="21" name="Grouper 15"/>
          <p:cNvGrpSpPr>
            <a:grpSpLocks/>
          </p:cNvGrpSpPr>
          <p:nvPr/>
        </p:nvGrpSpPr>
        <p:grpSpPr bwMode="auto">
          <a:xfrm>
            <a:off x="7269163" y="174625"/>
            <a:ext cx="1641475" cy="469900"/>
            <a:chOff x="7269817" y="175183"/>
            <a:chExt cx="1640458" cy="468600"/>
          </a:xfrm>
        </p:grpSpPr>
        <p:sp>
          <p:nvSpPr>
            <p:cNvPr id="22" name="Text Box 64"/>
            <p:cNvSpPr txBox="1">
              <a:spLocks noChangeArrowheads="1"/>
            </p:cNvSpPr>
            <p:nvPr/>
          </p:nvSpPr>
          <p:spPr bwMode="auto">
            <a:xfrm>
              <a:off x="7269817" y="412649"/>
              <a:ext cx="983640" cy="231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900" dirty="0">
                  <a:solidFill>
                    <a:srgbClr val="333399"/>
                  </a:solidFill>
                  <a:latin typeface="Lucida Calligraphy" charset="0"/>
                </a:rPr>
                <a:t>Eric Voutier</a:t>
              </a:r>
            </a:p>
          </p:txBody>
        </p:sp>
        <p:pic>
          <p:nvPicPr>
            <p:cNvPr id="23" name="Image 17" descr="log_ipn.g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7583" y="175183"/>
              <a:ext cx="752692" cy="451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190500" y="276225"/>
            <a:ext cx="26757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fr-FR" sz="1800" i="1" dirty="0">
                <a:solidFill>
                  <a:srgbClr val="969696"/>
                </a:solidFill>
              </a:rPr>
              <a:t>Positron </a:t>
            </a:r>
            <a:r>
              <a:rPr lang="fr-FR" sz="1800" i="1" dirty="0" err="1">
                <a:solidFill>
                  <a:srgbClr val="969696"/>
                </a:solidFill>
              </a:rPr>
              <a:t>beam</a:t>
            </a:r>
            <a:r>
              <a:rPr lang="fr-FR" sz="1800" i="1" dirty="0">
                <a:solidFill>
                  <a:srgbClr val="969696"/>
                </a:solidFill>
              </a:rPr>
              <a:t> </a:t>
            </a:r>
            <a:r>
              <a:rPr lang="fr-FR" sz="1800" i="1" dirty="0" err="1">
                <a:solidFill>
                  <a:srgbClr val="969696"/>
                </a:solidFill>
              </a:rPr>
              <a:t>at</a:t>
            </a:r>
            <a:r>
              <a:rPr lang="fr-FR" sz="1800" i="1" dirty="0">
                <a:solidFill>
                  <a:srgbClr val="969696"/>
                </a:solidFill>
              </a:rPr>
              <a:t> </a:t>
            </a:r>
            <a:r>
              <a:rPr lang="fr-FR" sz="1800" i="1" dirty="0" err="1" smtClean="0">
                <a:solidFill>
                  <a:srgbClr val="969696"/>
                </a:solidFill>
              </a:rPr>
              <a:t>JLab</a:t>
            </a:r>
            <a:endParaRPr lang="fr-FR" sz="1800" i="1" dirty="0">
              <a:solidFill>
                <a:srgbClr val="B2B2B2"/>
              </a:solidFill>
            </a:endParaRPr>
          </a:p>
        </p:txBody>
      </p:sp>
      <p:pic>
        <p:nvPicPr>
          <p:cNvPr id="591876" name="Picture 4" descr="\\VBOXSVR\Bureau\Capture du 2016-10-10 16:19:4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2690" y="2754540"/>
            <a:ext cx="5040560" cy="3604200"/>
          </a:xfrm>
          <a:prstGeom prst="rect">
            <a:avLst/>
          </a:prstGeom>
          <a:noFill/>
        </p:spPr>
      </p:pic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0" y="6627168"/>
            <a:ext cx="190629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 smtClean="0">
                <a:solidFill>
                  <a:srgbClr val="808080"/>
                </a:solidFill>
                <a:latin typeface="Footlight MT Light" charset="0"/>
              </a:rPr>
              <a:t>Loch Lomond, October 13-14, 2016</a:t>
            </a:r>
            <a:endParaRPr lang="en-US" sz="900" i="1" dirty="0">
              <a:solidFill>
                <a:srgbClr val="808080"/>
              </a:solidFill>
              <a:latin typeface="Footlight MT Light" charset="0"/>
            </a:endParaRP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8485188" y="6580188"/>
            <a:ext cx="64152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fr-FR" sz="1200" dirty="0" smtClean="0">
                <a:solidFill>
                  <a:srgbClr val="969696"/>
                </a:solidFill>
              </a:rPr>
              <a:t>24/26</a:t>
            </a:r>
            <a:endParaRPr lang="fr-FR" sz="1200" dirty="0">
              <a:solidFill>
                <a:srgbClr val="969696"/>
              </a:solidFill>
            </a:endParaRP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341920" y="1723396"/>
            <a:ext cx="848749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buClr>
                <a:srgbClr val="CC00FF"/>
              </a:buClr>
              <a:buFont typeface="Wingdings" charset="0"/>
              <a:buChar char="Ø"/>
            </a:pP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sz="1600" dirty="0" smtClean="0">
                <a:solidFill>
                  <a:srgbClr val="000000"/>
                </a:solidFill>
              </a:rPr>
              <a:t> A </a:t>
            </a:r>
            <a:r>
              <a:rPr lang="fr-FR" sz="1600" b="1" dirty="0" smtClean="0">
                <a:solidFill>
                  <a:srgbClr val="FF0000"/>
                </a:solidFill>
              </a:rPr>
              <a:t>P</a:t>
            </a:r>
            <a:r>
              <a:rPr lang="fr-FR" sz="1600" dirty="0" smtClean="0">
                <a:solidFill>
                  <a:srgbClr val="000000"/>
                </a:solidFill>
              </a:rPr>
              <a:t>ositron </a:t>
            </a:r>
            <a:r>
              <a:rPr lang="fr-FR" sz="1600" b="1" dirty="0" err="1" smtClean="0">
                <a:solidFill>
                  <a:srgbClr val="FF0000"/>
                </a:solidFill>
              </a:rPr>
              <a:t>W</a:t>
            </a:r>
            <a:r>
              <a:rPr lang="fr-FR" sz="1600" dirty="0" err="1" smtClean="0">
                <a:solidFill>
                  <a:srgbClr val="000000"/>
                </a:solidFill>
              </a:rPr>
              <a:t>orking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b="1" dirty="0" smtClean="0">
                <a:solidFill>
                  <a:srgbClr val="FF0000"/>
                </a:solidFill>
              </a:rPr>
              <a:t>G</a:t>
            </a:r>
            <a:r>
              <a:rPr lang="fr-FR" sz="1600" dirty="0" smtClean="0">
                <a:solidFill>
                  <a:srgbClr val="000000"/>
                </a:solidFill>
              </a:rPr>
              <a:t>roup has been </a:t>
            </a:r>
            <a:r>
              <a:rPr lang="fr-FR" sz="1600" dirty="0" err="1" smtClean="0">
                <a:solidFill>
                  <a:srgbClr val="000000"/>
                </a:solidFill>
              </a:rPr>
              <a:t>recently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created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at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JLab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with</a:t>
            </a:r>
            <a:r>
              <a:rPr lang="fr-FR" sz="1600" dirty="0" smtClean="0">
                <a:solidFill>
                  <a:srgbClr val="000000"/>
                </a:solidFill>
              </a:rPr>
              <a:t> the </a:t>
            </a:r>
            <a:r>
              <a:rPr lang="fr-FR" sz="1600" dirty="0" err="1" smtClean="0">
                <a:solidFill>
                  <a:srgbClr val="000000"/>
                </a:solidFill>
              </a:rPr>
              <a:t>aim</a:t>
            </a:r>
            <a:r>
              <a:rPr lang="fr-FR" sz="1600" dirty="0" smtClean="0">
                <a:solidFill>
                  <a:srgbClr val="000000"/>
                </a:solidFill>
              </a:rPr>
              <a:t> of </a:t>
            </a:r>
            <a:r>
              <a:rPr lang="fr-FR" sz="1600" b="1" dirty="0" err="1" smtClean="0">
                <a:solidFill>
                  <a:srgbClr val="0000CC"/>
                </a:solidFill>
              </a:rPr>
              <a:t>exploring</a:t>
            </a:r>
            <a:r>
              <a:rPr lang="fr-FR" sz="1600" dirty="0" smtClean="0">
                <a:solidFill>
                  <a:srgbClr val="000000"/>
                </a:solidFill>
              </a:rPr>
              <a:t> the </a:t>
            </a:r>
            <a:r>
              <a:rPr lang="fr-FR" sz="1600" b="1" dirty="0" err="1" smtClean="0">
                <a:solidFill>
                  <a:srgbClr val="0000CC"/>
                </a:solidFill>
              </a:rPr>
              <a:t>physics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reach</a:t>
            </a:r>
            <a:r>
              <a:rPr lang="fr-FR" sz="1600" dirty="0" smtClean="0">
                <a:solidFill>
                  <a:srgbClr val="000000"/>
                </a:solidFill>
              </a:rPr>
              <a:t> and </a:t>
            </a:r>
            <a:r>
              <a:rPr lang="fr-FR" sz="1600" b="1" dirty="0" err="1" smtClean="0">
                <a:solidFill>
                  <a:srgbClr val="0000CC"/>
                </a:solidFill>
              </a:rPr>
              <a:t>technical</a:t>
            </a:r>
            <a:r>
              <a:rPr lang="fr-FR" sz="1600" b="1" dirty="0" smtClean="0">
                <a:solidFill>
                  <a:srgbClr val="0000CC"/>
                </a:solidFill>
              </a:rPr>
              <a:t> </a:t>
            </a:r>
            <a:r>
              <a:rPr lang="fr-FR" sz="1600" b="1" dirty="0" err="1" smtClean="0">
                <a:solidFill>
                  <a:srgbClr val="0000CC"/>
                </a:solidFill>
              </a:rPr>
              <a:t>requirements</a:t>
            </a:r>
            <a:r>
              <a:rPr lang="fr-FR" sz="1600" dirty="0" smtClean="0">
                <a:solidFill>
                  <a:srgbClr val="000000"/>
                </a:solidFill>
              </a:rPr>
              <a:t> for </a:t>
            </a:r>
            <a:r>
              <a:rPr lang="fr-FR" sz="1600" b="1" dirty="0" smtClean="0">
                <a:solidFill>
                  <a:srgbClr val="FF0000"/>
                </a:solidFill>
              </a:rPr>
              <a:t>positron </a:t>
            </a:r>
            <a:r>
              <a:rPr lang="fr-FR" sz="1600" b="1" dirty="0" err="1" smtClean="0">
                <a:solidFill>
                  <a:srgbClr val="FF0000"/>
                </a:solidFill>
              </a:rPr>
              <a:t>experimental</a:t>
            </a:r>
            <a:r>
              <a:rPr lang="fr-FR" sz="1600" b="1" dirty="0" smtClean="0">
                <a:solidFill>
                  <a:srgbClr val="FF0000"/>
                </a:solidFill>
              </a:rPr>
              <a:t> program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at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b="1" dirty="0" smtClean="0">
                <a:solidFill>
                  <a:srgbClr val="FF0000"/>
                </a:solidFill>
              </a:rPr>
              <a:t>JLab12</a:t>
            </a:r>
            <a:r>
              <a:rPr lang="fr-FR" sz="1600" dirty="0" smtClean="0">
                <a:solidFill>
                  <a:srgbClr val="000000"/>
                </a:solidFill>
              </a:rPr>
              <a:t> and a future </a:t>
            </a:r>
            <a:r>
              <a:rPr lang="fr-FR" sz="1600" b="1" dirty="0" smtClean="0">
                <a:solidFill>
                  <a:srgbClr val="FF0000"/>
                </a:solidFill>
              </a:rPr>
              <a:t>EIC</a:t>
            </a:r>
            <a:r>
              <a:rPr lang="fr-FR" sz="1600" dirty="0" smtClean="0">
                <a:solidFill>
                  <a:srgbClr val="000000"/>
                </a:solidFill>
              </a:rPr>
              <a:t>. </a:t>
            </a:r>
          </a:p>
        </p:txBody>
      </p:sp>
      <p:sp>
        <p:nvSpPr>
          <p:cNvPr id="15" name="TextBox 30"/>
          <p:cNvSpPr txBox="1"/>
          <p:nvPr/>
        </p:nvSpPr>
        <p:spPr>
          <a:xfrm>
            <a:off x="2714396" y="6491436"/>
            <a:ext cx="37225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Joe </a:t>
            </a:r>
            <a:r>
              <a:rPr lang="en-US" i="1" dirty="0" err="1" smtClean="0"/>
              <a:t>Grames</a:t>
            </a:r>
            <a:r>
              <a:rPr lang="en-US" i="1" dirty="0" smtClean="0"/>
              <a:t> &amp; Eric </a:t>
            </a:r>
            <a:r>
              <a:rPr lang="en-US" i="1" dirty="0" err="1" smtClean="0"/>
              <a:t>Voutier</a:t>
            </a:r>
            <a:r>
              <a:rPr lang="en-US" i="1" dirty="0" smtClean="0"/>
              <a:t> coordinators</a:t>
            </a:r>
            <a:endParaRPr lang="en-US" i="1" dirty="0"/>
          </a:p>
        </p:txBody>
      </p:sp>
      <p:sp>
        <p:nvSpPr>
          <p:cNvPr id="16" name="ZoneTexte 15"/>
          <p:cNvSpPr txBox="1"/>
          <p:nvPr/>
        </p:nvSpPr>
        <p:spPr>
          <a:xfrm>
            <a:off x="5449744" y="3324278"/>
            <a:ext cx="3384376" cy="584775"/>
          </a:xfrm>
          <a:prstGeom prst="rect">
            <a:avLst/>
          </a:prstGeom>
          <a:noFill/>
          <a:ln w="19050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Organized in </a:t>
            </a:r>
            <a:r>
              <a:rPr lang="en-US" sz="1600" dirty="0" smtClean="0">
                <a:solidFill>
                  <a:srgbClr val="0000CC"/>
                </a:solidFill>
              </a:rPr>
              <a:t>5 topical sub-groups </a:t>
            </a:r>
            <a:r>
              <a:rPr lang="en-US" sz="1600" dirty="0" smtClean="0"/>
              <a:t>coordinated  by 2 conveners</a:t>
            </a:r>
            <a:endParaRPr lang="fr-FR" sz="1600" dirty="0"/>
          </a:p>
        </p:txBody>
      </p:sp>
      <p:grpSp>
        <p:nvGrpSpPr>
          <p:cNvPr id="52" name="Groupe 51"/>
          <p:cNvGrpSpPr/>
          <p:nvPr/>
        </p:nvGrpSpPr>
        <p:grpSpPr>
          <a:xfrm>
            <a:off x="2223032" y="4564865"/>
            <a:ext cx="5383612" cy="977519"/>
            <a:chOff x="2223032" y="4564865"/>
            <a:chExt cx="5383612" cy="977519"/>
          </a:xfrm>
        </p:grpSpPr>
        <p:sp>
          <p:nvSpPr>
            <p:cNvPr id="17" name="ZoneTexte 16"/>
            <p:cNvSpPr txBox="1"/>
            <p:nvPr/>
          </p:nvSpPr>
          <p:spPr>
            <a:xfrm>
              <a:off x="5375392" y="4564865"/>
              <a:ext cx="22312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CC"/>
                  </a:solidFill>
                  <a:latin typeface="+mj-lt"/>
                </a:rPr>
                <a:t>John Arrington / Charles Hyde</a:t>
              </a:r>
              <a:endParaRPr lang="fr-FR" dirty="0">
                <a:solidFill>
                  <a:srgbClr val="0000CC"/>
                </a:solidFill>
                <a:latin typeface="+mj-lt"/>
              </a:endParaRPr>
            </a:p>
          </p:txBody>
        </p:sp>
        <p:cxnSp>
          <p:nvCxnSpPr>
            <p:cNvPr id="19" name="Connecteur droit avec flèche 18"/>
            <p:cNvCxnSpPr>
              <a:stCxn id="41" idx="6"/>
              <a:endCxn id="17" idx="1"/>
            </p:cNvCxnSpPr>
            <p:nvPr/>
          </p:nvCxnSpPr>
          <p:spPr>
            <a:xfrm flipV="1">
              <a:off x="2223032" y="4703365"/>
              <a:ext cx="3152360" cy="83901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53" name="Groupe 52"/>
          <p:cNvGrpSpPr/>
          <p:nvPr/>
        </p:nvGrpSpPr>
        <p:grpSpPr>
          <a:xfrm>
            <a:off x="2411760" y="4943527"/>
            <a:ext cx="5733434" cy="742873"/>
            <a:chOff x="2411760" y="4943527"/>
            <a:chExt cx="5733434" cy="742873"/>
          </a:xfrm>
        </p:grpSpPr>
        <p:cxnSp>
          <p:nvCxnSpPr>
            <p:cNvPr id="26" name="Connecteur droit avec flèche 25"/>
            <p:cNvCxnSpPr>
              <a:stCxn id="40" idx="6"/>
              <a:endCxn id="28" idx="1"/>
            </p:cNvCxnSpPr>
            <p:nvPr/>
          </p:nvCxnSpPr>
          <p:spPr>
            <a:xfrm flipV="1">
              <a:off x="2411760" y="5082027"/>
              <a:ext cx="3174464" cy="60437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8" name="ZoneTexte 27"/>
            <p:cNvSpPr txBox="1"/>
            <p:nvPr/>
          </p:nvSpPr>
          <p:spPr>
            <a:xfrm>
              <a:off x="5586224" y="4943527"/>
              <a:ext cx="25589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solidFill>
                    <a:srgbClr val="0000CC"/>
                  </a:solidFill>
                  <a:latin typeface="+mj-lt"/>
                </a:rPr>
                <a:t>Yulia</a:t>
              </a:r>
              <a:r>
                <a:rPr lang="en-US" sz="1200" dirty="0" smtClean="0">
                  <a:solidFill>
                    <a:srgbClr val="0000CC"/>
                  </a:solidFill>
                  <a:latin typeface="+mj-lt"/>
                </a:rPr>
                <a:t> </a:t>
              </a:r>
              <a:r>
                <a:rPr lang="en-US" sz="1200" dirty="0" err="1" smtClean="0">
                  <a:solidFill>
                    <a:srgbClr val="0000CC"/>
                  </a:solidFill>
                  <a:latin typeface="+mj-lt"/>
                </a:rPr>
                <a:t>Furletova</a:t>
              </a:r>
              <a:r>
                <a:rPr lang="en-US" sz="1200" dirty="0" smtClean="0">
                  <a:solidFill>
                    <a:srgbClr val="0000CC"/>
                  </a:solidFill>
                  <a:latin typeface="+mj-lt"/>
                </a:rPr>
                <a:t> / Wally </a:t>
              </a:r>
              <a:r>
                <a:rPr lang="en-US" sz="1200" dirty="0" err="1" smtClean="0">
                  <a:solidFill>
                    <a:srgbClr val="0000CC"/>
                  </a:solidFill>
                  <a:latin typeface="+mj-lt"/>
                </a:rPr>
                <a:t>Melnitchouk</a:t>
              </a:r>
              <a:endParaRPr lang="fr-FR" dirty="0">
                <a:solidFill>
                  <a:srgbClr val="0000CC"/>
                </a:solidFill>
                <a:latin typeface="+mj-lt"/>
              </a:endParaRPr>
            </a:p>
          </p:txBody>
        </p:sp>
      </p:grpSp>
      <p:grpSp>
        <p:nvGrpSpPr>
          <p:cNvPr id="54" name="Groupe 53"/>
          <p:cNvGrpSpPr/>
          <p:nvPr/>
        </p:nvGrpSpPr>
        <p:grpSpPr>
          <a:xfrm>
            <a:off x="2466352" y="5328233"/>
            <a:ext cx="5933044" cy="492303"/>
            <a:chOff x="2466352" y="5328233"/>
            <a:chExt cx="5933044" cy="492303"/>
          </a:xfrm>
        </p:grpSpPr>
        <p:sp>
          <p:nvSpPr>
            <p:cNvPr id="29" name="ZoneTexte 28"/>
            <p:cNvSpPr txBox="1"/>
            <p:nvPr/>
          </p:nvSpPr>
          <p:spPr>
            <a:xfrm>
              <a:off x="5818240" y="5328233"/>
              <a:ext cx="258115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CC"/>
                  </a:solidFill>
                  <a:latin typeface="+mj-lt"/>
                </a:rPr>
                <a:t>Marco </a:t>
              </a:r>
              <a:r>
                <a:rPr lang="en-US" sz="1200" dirty="0" err="1" smtClean="0">
                  <a:solidFill>
                    <a:srgbClr val="0000CC"/>
                  </a:solidFill>
                  <a:latin typeface="+mj-lt"/>
                </a:rPr>
                <a:t>Battaglieri</a:t>
              </a:r>
              <a:r>
                <a:rPr lang="en-US" sz="1200" dirty="0" smtClean="0">
                  <a:solidFill>
                    <a:srgbClr val="0000CC"/>
                  </a:solidFill>
                  <a:latin typeface="+mj-lt"/>
                </a:rPr>
                <a:t> / </a:t>
              </a:r>
              <a:r>
                <a:rPr lang="en-US" sz="1200" dirty="0" err="1" smtClean="0">
                  <a:solidFill>
                    <a:srgbClr val="0000CC"/>
                  </a:solidFill>
                  <a:latin typeface="+mj-lt"/>
                </a:rPr>
                <a:t>Xiaochao</a:t>
              </a:r>
              <a:r>
                <a:rPr lang="en-US" sz="1200" dirty="0" smtClean="0">
                  <a:solidFill>
                    <a:srgbClr val="0000CC"/>
                  </a:solidFill>
                  <a:latin typeface="+mj-lt"/>
                </a:rPr>
                <a:t> </a:t>
              </a:r>
              <a:r>
                <a:rPr lang="en-US" sz="1200" dirty="0" err="1" smtClean="0">
                  <a:solidFill>
                    <a:srgbClr val="0000CC"/>
                  </a:solidFill>
                  <a:latin typeface="+mj-lt"/>
                </a:rPr>
                <a:t>Zheng</a:t>
              </a:r>
              <a:endParaRPr lang="fr-FR" dirty="0">
                <a:solidFill>
                  <a:srgbClr val="0000CC"/>
                </a:solidFill>
                <a:latin typeface="+mj-lt"/>
              </a:endParaRPr>
            </a:p>
          </p:txBody>
        </p:sp>
        <p:cxnSp>
          <p:nvCxnSpPr>
            <p:cNvPr id="32" name="Connecteur droit avec flèche 31"/>
            <p:cNvCxnSpPr>
              <a:stCxn id="39" idx="6"/>
              <a:endCxn id="29" idx="1"/>
            </p:cNvCxnSpPr>
            <p:nvPr/>
          </p:nvCxnSpPr>
          <p:spPr>
            <a:xfrm flipV="1">
              <a:off x="2466352" y="5466733"/>
              <a:ext cx="3351888" cy="3538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55" name="Groupe 54"/>
          <p:cNvGrpSpPr/>
          <p:nvPr/>
        </p:nvGrpSpPr>
        <p:grpSpPr>
          <a:xfrm>
            <a:off x="2240448" y="5719337"/>
            <a:ext cx="5670523" cy="276999"/>
            <a:chOff x="2240448" y="5719337"/>
            <a:chExt cx="5670523" cy="276999"/>
          </a:xfrm>
        </p:grpSpPr>
        <p:sp>
          <p:nvSpPr>
            <p:cNvPr id="30" name="ZoneTexte 29"/>
            <p:cNvSpPr txBox="1"/>
            <p:nvPr/>
          </p:nvSpPr>
          <p:spPr>
            <a:xfrm>
              <a:off x="5931968" y="5719337"/>
              <a:ext cx="19790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CC"/>
                  </a:solidFill>
                  <a:latin typeface="+mj-lt"/>
                </a:rPr>
                <a:t>Tony Forest / </a:t>
              </a:r>
              <a:r>
                <a:rPr lang="en-US" sz="1200" dirty="0" err="1" smtClean="0">
                  <a:solidFill>
                    <a:srgbClr val="0000CC"/>
                  </a:solidFill>
                  <a:latin typeface="+mj-lt"/>
                </a:rPr>
                <a:t>Farida</a:t>
              </a:r>
              <a:r>
                <a:rPr lang="en-US" sz="1200" dirty="0" smtClean="0">
                  <a:solidFill>
                    <a:srgbClr val="0000CC"/>
                  </a:solidFill>
                  <a:latin typeface="+mj-lt"/>
                </a:rPr>
                <a:t> </a:t>
              </a:r>
              <a:r>
                <a:rPr lang="en-US" sz="1200" dirty="0" err="1" smtClean="0">
                  <a:solidFill>
                    <a:srgbClr val="0000CC"/>
                  </a:solidFill>
                  <a:latin typeface="+mj-lt"/>
                </a:rPr>
                <a:t>Selim</a:t>
              </a:r>
              <a:endParaRPr lang="fr-FR" dirty="0">
                <a:solidFill>
                  <a:srgbClr val="0000CC"/>
                </a:solidFill>
                <a:latin typeface="+mj-lt"/>
              </a:endParaRPr>
            </a:p>
          </p:txBody>
        </p:sp>
        <p:cxnSp>
          <p:nvCxnSpPr>
            <p:cNvPr id="33" name="Connecteur droit avec flèche 32"/>
            <p:cNvCxnSpPr>
              <a:stCxn id="38" idx="6"/>
              <a:endCxn id="30" idx="1"/>
            </p:cNvCxnSpPr>
            <p:nvPr/>
          </p:nvCxnSpPr>
          <p:spPr>
            <a:xfrm flipV="1">
              <a:off x="2240448" y="5857837"/>
              <a:ext cx="3691520" cy="10671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56" name="Groupe 55"/>
          <p:cNvGrpSpPr/>
          <p:nvPr/>
        </p:nvGrpSpPr>
        <p:grpSpPr>
          <a:xfrm>
            <a:off x="2789216" y="6104329"/>
            <a:ext cx="5544616" cy="276999"/>
            <a:chOff x="2789216" y="6104329"/>
            <a:chExt cx="5544616" cy="276999"/>
          </a:xfrm>
        </p:grpSpPr>
        <p:sp>
          <p:nvSpPr>
            <p:cNvPr id="31" name="ZoneTexte 30"/>
            <p:cNvSpPr txBox="1"/>
            <p:nvPr/>
          </p:nvSpPr>
          <p:spPr>
            <a:xfrm>
              <a:off x="6119956" y="6104329"/>
              <a:ext cx="22138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CC"/>
                  </a:solidFill>
                  <a:latin typeface="+mj-lt"/>
                </a:rPr>
                <a:t>Joe </a:t>
              </a:r>
              <a:r>
                <a:rPr lang="en-US" sz="1200" dirty="0" err="1" smtClean="0">
                  <a:solidFill>
                    <a:srgbClr val="0000CC"/>
                  </a:solidFill>
                  <a:latin typeface="+mj-lt"/>
                </a:rPr>
                <a:t>Grames</a:t>
              </a:r>
              <a:r>
                <a:rPr lang="en-US" sz="1200" dirty="0" smtClean="0">
                  <a:solidFill>
                    <a:srgbClr val="0000CC"/>
                  </a:solidFill>
                  <a:latin typeface="+mj-lt"/>
                </a:rPr>
                <a:t> / </a:t>
              </a:r>
              <a:r>
                <a:rPr lang="en-US" sz="1200" dirty="0" err="1" smtClean="0">
                  <a:solidFill>
                    <a:srgbClr val="0000CC"/>
                  </a:solidFill>
                  <a:latin typeface="+mj-lt"/>
                </a:rPr>
                <a:t>Vasiliy</a:t>
              </a:r>
              <a:r>
                <a:rPr lang="en-US" sz="1200" dirty="0" smtClean="0">
                  <a:solidFill>
                    <a:srgbClr val="0000CC"/>
                  </a:solidFill>
                  <a:latin typeface="+mj-lt"/>
                </a:rPr>
                <a:t> </a:t>
              </a:r>
              <a:r>
                <a:rPr lang="en-US" sz="1200" dirty="0" err="1" smtClean="0">
                  <a:solidFill>
                    <a:srgbClr val="0000CC"/>
                  </a:solidFill>
                  <a:latin typeface="+mj-lt"/>
                </a:rPr>
                <a:t>Morozov</a:t>
              </a:r>
              <a:endParaRPr lang="fr-FR" dirty="0">
                <a:solidFill>
                  <a:srgbClr val="0000CC"/>
                </a:solidFill>
                <a:latin typeface="+mj-lt"/>
              </a:endParaRPr>
            </a:p>
          </p:txBody>
        </p:sp>
        <p:cxnSp>
          <p:nvCxnSpPr>
            <p:cNvPr id="34" name="Connecteur droit avec flèche 33"/>
            <p:cNvCxnSpPr>
              <a:stCxn id="37" idx="6"/>
              <a:endCxn id="31" idx="1"/>
            </p:cNvCxnSpPr>
            <p:nvPr/>
          </p:nvCxnSpPr>
          <p:spPr>
            <a:xfrm>
              <a:off x="2789216" y="6114680"/>
              <a:ext cx="3330740" cy="12814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37" name="Ellipse 36"/>
          <p:cNvSpPr/>
          <p:nvPr/>
        </p:nvSpPr>
        <p:spPr>
          <a:xfrm>
            <a:off x="2645200" y="6017520"/>
            <a:ext cx="144016" cy="194320"/>
          </a:xfrm>
          <a:prstGeom prst="ellipse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/>
          <p:cNvSpPr/>
          <p:nvPr/>
        </p:nvSpPr>
        <p:spPr>
          <a:xfrm>
            <a:off x="2096432" y="5867392"/>
            <a:ext cx="144016" cy="194320"/>
          </a:xfrm>
          <a:prstGeom prst="ellipse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/>
          <p:nvPr/>
        </p:nvSpPr>
        <p:spPr>
          <a:xfrm>
            <a:off x="2322336" y="5723376"/>
            <a:ext cx="144016" cy="194320"/>
          </a:xfrm>
          <a:prstGeom prst="ellipse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Ellipse 39"/>
          <p:cNvSpPr/>
          <p:nvPr/>
        </p:nvSpPr>
        <p:spPr>
          <a:xfrm>
            <a:off x="2267744" y="5589240"/>
            <a:ext cx="144016" cy="194320"/>
          </a:xfrm>
          <a:prstGeom prst="ellipse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/>
          <p:cNvSpPr/>
          <p:nvPr/>
        </p:nvSpPr>
        <p:spPr>
          <a:xfrm>
            <a:off x="2079016" y="5445224"/>
            <a:ext cx="144016" cy="194320"/>
          </a:xfrm>
          <a:prstGeom prst="ellipse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924078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6" name="Line 2"/>
          <p:cNvSpPr>
            <a:spLocks noChangeShapeType="1"/>
          </p:cNvSpPr>
          <p:nvPr/>
        </p:nvSpPr>
        <p:spPr bwMode="auto">
          <a:xfrm>
            <a:off x="146050" y="741363"/>
            <a:ext cx="8856663" cy="0"/>
          </a:xfrm>
          <a:prstGeom prst="line">
            <a:avLst/>
          </a:prstGeom>
          <a:noFill/>
          <a:ln w="50800" cmpd="dbl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fr-FR">
              <a:solidFill>
                <a:srgbClr val="000000"/>
              </a:solidFill>
            </a:endParaRPr>
          </a:p>
        </p:txBody>
      </p:sp>
      <p:grpSp>
        <p:nvGrpSpPr>
          <p:cNvPr id="2" name="Grouper 15"/>
          <p:cNvGrpSpPr>
            <a:grpSpLocks/>
          </p:cNvGrpSpPr>
          <p:nvPr/>
        </p:nvGrpSpPr>
        <p:grpSpPr bwMode="auto">
          <a:xfrm>
            <a:off x="7269163" y="174625"/>
            <a:ext cx="1641475" cy="469900"/>
            <a:chOff x="7269817" y="175183"/>
            <a:chExt cx="1640458" cy="468600"/>
          </a:xfrm>
        </p:grpSpPr>
        <p:sp>
          <p:nvSpPr>
            <p:cNvPr id="22" name="Text Box 64"/>
            <p:cNvSpPr txBox="1">
              <a:spLocks noChangeArrowheads="1"/>
            </p:cNvSpPr>
            <p:nvPr/>
          </p:nvSpPr>
          <p:spPr bwMode="auto">
            <a:xfrm>
              <a:off x="7269817" y="412649"/>
              <a:ext cx="983640" cy="231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900" dirty="0">
                  <a:solidFill>
                    <a:srgbClr val="333399"/>
                  </a:solidFill>
                  <a:latin typeface="Lucida Calligraphy" charset="0"/>
                </a:rPr>
                <a:t>Eric Voutier</a:t>
              </a:r>
            </a:p>
          </p:txBody>
        </p:sp>
        <p:pic>
          <p:nvPicPr>
            <p:cNvPr id="23" name="Image 17" descr="log_ipn.g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7583" y="175183"/>
              <a:ext cx="752692" cy="451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190500" y="276225"/>
            <a:ext cx="26757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fr-FR" sz="1800" i="1" dirty="0">
                <a:solidFill>
                  <a:srgbClr val="969696"/>
                </a:solidFill>
              </a:rPr>
              <a:t>Positron </a:t>
            </a:r>
            <a:r>
              <a:rPr lang="fr-FR" sz="1800" i="1" dirty="0" err="1">
                <a:solidFill>
                  <a:srgbClr val="969696"/>
                </a:solidFill>
              </a:rPr>
              <a:t>beam</a:t>
            </a:r>
            <a:r>
              <a:rPr lang="fr-FR" sz="1800" i="1" dirty="0">
                <a:solidFill>
                  <a:srgbClr val="969696"/>
                </a:solidFill>
              </a:rPr>
              <a:t> </a:t>
            </a:r>
            <a:r>
              <a:rPr lang="fr-FR" sz="1800" i="1" dirty="0" err="1">
                <a:solidFill>
                  <a:srgbClr val="969696"/>
                </a:solidFill>
              </a:rPr>
              <a:t>at</a:t>
            </a:r>
            <a:r>
              <a:rPr lang="fr-FR" sz="1800" i="1" dirty="0">
                <a:solidFill>
                  <a:srgbClr val="969696"/>
                </a:solidFill>
              </a:rPr>
              <a:t> </a:t>
            </a:r>
            <a:r>
              <a:rPr lang="fr-FR" sz="1800" i="1" dirty="0" err="1" smtClean="0">
                <a:solidFill>
                  <a:srgbClr val="969696"/>
                </a:solidFill>
              </a:rPr>
              <a:t>JLab</a:t>
            </a:r>
            <a:endParaRPr lang="fr-FR" sz="1800" i="1" dirty="0">
              <a:solidFill>
                <a:srgbClr val="B2B2B2"/>
              </a:solidFill>
            </a:endParaRPr>
          </a:p>
        </p:txBody>
      </p:sp>
      <p:grpSp>
        <p:nvGrpSpPr>
          <p:cNvPr id="3" name="Grouper 36"/>
          <p:cNvGrpSpPr/>
          <p:nvPr/>
        </p:nvGrpSpPr>
        <p:grpSpPr>
          <a:xfrm>
            <a:off x="1145208" y="5123284"/>
            <a:ext cx="6912768" cy="947152"/>
            <a:chOff x="1145208" y="5763736"/>
            <a:chExt cx="6912768" cy="947152"/>
          </a:xfrm>
        </p:grpSpPr>
        <p:sp>
          <p:nvSpPr>
            <p:cNvPr id="38" name="Oval 30"/>
            <p:cNvSpPr>
              <a:spLocks noChangeArrowheads="1"/>
            </p:cNvSpPr>
            <p:nvPr/>
          </p:nvSpPr>
          <p:spPr bwMode="auto">
            <a:xfrm>
              <a:off x="1435016" y="5763736"/>
              <a:ext cx="6192688" cy="947152"/>
            </a:xfrm>
            <a:prstGeom prst="ellipse">
              <a:avLst/>
            </a:prstGeom>
            <a:solidFill>
              <a:srgbClr val="CAD4FF"/>
            </a:solidFill>
            <a:ln w="38100" cmpd="sng">
              <a:solidFill>
                <a:srgbClr val="FFFF00"/>
              </a:solidFill>
              <a:round/>
              <a:headEnd/>
              <a:tailEnd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extLst/>
          </p:spPr>
          <p:txBody>
            <a:bodyPr wrap="none" anchor="ctr"/>
            <a:lstStyle/>
            <a:p>
              <a:pPr>
                <a:defRPr/>
              </a:pPr>
              <a:r>
                <a:rPr lang="fr-FR" dirty="0" smtClean="0">
                  <a:solidFill>
                    <a:srgbClr val="000000"/>
                  </a:solidFill>
                </a:rPr>
                <a:t>  </a:t>
              </a:r>
              <a:endParaRPr lang="fr-FR" dirty="0">
                <a:solidFill>
                  <a:srgbClr val="000000"/>
                </a:solidFill>
              </a:endParaRPr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1145208" y="5764624"/>
              <a:ext cx="6912768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i="1" dirty="0" smtClean="0">
                  <a:latin typeface="Calibri"/>
                  <a:cs typeface="Calibri"/>
                </a:rPr>
                <a:t>Please join this effort </a:t>
              </a:r>
            </a:p>
            <a:p>
              <a:pPr algn="ctr"/>
              <a:r>
                <a:rPr lang="en-US" sz="2000" i="1" dirty="0" smtClean="0">
                  <a:latin typeface="Calibri"/>
                  <a:cs typeface="Calibri"/>
                </a:rPr>
                <a:t>by email to </a:t>
              </a:r>
              <a:r>
                <a:rPr lang="en-US" sz="2000" b="1" i="1" dirty="0" smtClean="0">
                  <a:solidFill>
                    <a:srgbClr val="FF0000"/>
                  </a:solidFill>
                  <a:latin typeface="Calibri"/>
                  <a:cs typeface="Calibri"/>
                </a:rPr>
                <a:t>Voutier@jlab.org </a:t>
              </a:r>
              <a:r>
                <a:rPr lang="en-US" sz="2000" i="1" dirty="0" smtClean="0">
                  <a:latin typeface="Calibri"/>
                  <a:cs typeface="Calibri"/>
                </a:rPr>
                <a:t>and </a:t>
              </a:r>
              <a:r>
                <a:rPr lang="en-US" sz="2000" b="1" i="1" dirty="0" smtClean="0">
                  <a:solidFill>
                    <a:srgbClr val="FF0000"/>
                  </a:solidFill>
                  <a:latin typeface="Calibri"/>
                  <a:cs typeface="Calibri"/>
                </a:rPr>
                <a:t>Grames@jlab.org</a:t>
              </a:r>
              <a:endParaRPr lang="en-US" sz="2000" b="1" i="1" dirty="0">
                <a:solidFill>
                  <a:srgbClr val="FF0000"/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14" name="Text Box 18"/>
          <p:cNvSpPr txBox="1">
            <a:spLocks noChangeArrowheads="1"/>
          </p:cNvSpPr>
          <p:nvPr/>
        </p:nvSpPr>
        <p:spPr bwMode="auto">
          <a:xfrm>
            <a:off x="0" y="6627168"/>
            <a:ext cx="190629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 smtClean="0">
                <a:solidFill>
                  <a:srgbClr val="808080"/>
                </a:solidFill>
                <a:latin typeface="Footlight MT Light" charset="0"/>
              </a:rPr>
              <a:t>Loch Lomond, October 13-14, 2016</a:t>
            </a:r>
            <a:endParaRPr lang="en-US" sz="900" i="1" dirty="0">
              <a:solidFill>
                <a:srgbClr val="808080"/>
              </a:solidFill>
              <a:latin typeface="Footlight MT Light" charset="0"/>
            </a:endParaRP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8485188" y="6580188"/>
            <a:ext cx="64152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fr-FR" sz="1200" dirty="0" smtClean="0">
                <a:solidFill>
                  <a:srgbClr val="969696"/>
                </a:solidFill>
              </a:rPr>
              <a:t>25/26</a:t>
            </a:r>
            <a:endParaRPr lang="fr-FR" sz="1200" dirty="0">
              <a:solidFill>
                <a:srgbClr val="969696"/>
              </a:solidFill>
            </a:endParaRPr>
          </a:p>
        </p:txBody>
      </p:sp>
      <p:sp>
        <p:nvSpPr>
          <p:cNvPr id="15" name="TextBox 5"/>
          <p:cNvSpPr txBox="1"/>
          <p:nvPr/>
        </p:nvSpPr>
        <p:spPr>
          <a:xfrm>
            <a:off x="802874" y="2268930"/>
            <a:ext cx="75608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rgbClr val="0000CC"/>
              </a:buClr>
              <a:buFont typeface="Wingdings" pitchFamily="2" charset="2"/>
              <a:buChar char="v"/>
            </a:pPr>
            <a:r>
              <a:rPr lang="en-US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 Over the course of 2017, each topical subgroup will hold </a:t>
            </a:r>
            <a:r>
              <a:rPr lang="en-US" sz="18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Working Sessions</a:t>
            </a:r>
            <a:r>
              <a:rPr lang="en-US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to revisit and develop their positron physics case in the context of JLab12 and JLEIC.</a:t>
            </a:r>
            <a:endParaRPr lang="en-US" sz="1800" b="1" dirty="0">
              <a:solidFill>
                <a:srgbClr val="CC00FF"/>
              </a:solidFill>
              <a:latin typeface="Comic Sans MS"/>
              <a:cs typeface="Comic Sans MS"/>
            </a:endParaRPr>
          </a:p>
        </p:txBody>
      </p:sp>
      <p:sp>
        <p:nvSpPr>
          <p:cNvPr id="17" name="TextBox 5"/>
          <p:cNvSpPr txBox="1"/>
          <p:nvPr/>
        </p:nvSpPr>
        <p:spPr>
          <a:xfrm>
            <a:off x="792768" y="3578370"/>
            <a:ext cx="75608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rgbClr val="FF0000"/>
              </a:buClr>
              <a:buFont typeface="Wingdings" pitchFamily="2" charset="2"/>
              <a:buChar char="v"/>
            </a:pPr>
            <a:r>
              <a:rPr lang="en-US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 A final </a:t>
            </a:r>
            <a:r>
              <a:rPr lang="en-US" sz="18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JPos17 Workshop</a:t>
            </a:r>
            <a:r>
              <a:rPr lang="en-US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will be hold at Jefferson Lab which proceedings will be the basis for a </a:t>
            </a:r>
            <a:r>
              <a:rPr lang="en-US" sz="18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Positron Physics White Paper  </a:t>
            </a:r>
            <a:r>
              <a:rPr lang="en-US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to be delivered about the end of 2017.</a:t>
            </a:r>
            <a:endParaRPr lang="en-US" sz="1800" b="1" dirty="0">
              <a:solidFill>
                <a:srgbClr val="CC00FF"/>
              </a:solidFill>
              <a:latin typeface="Comic Sans MS"/>
              <a:cs typeface="Comic Sans MS"/>
            </a:endParaRPr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3752071" y="982663"/>
            <a:ext cx="1659430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Lucida Calligraphy" charset="0"/>
              </a:rPr>
              <a:t>Work Plan</a:t>
            </a:r>
            <a:endParaRPr lang="en-US" sz="2000" b="1" dirty="0">
              <a:solidFill>
                <a:srgbClr val="000000"/>
              </a:solidFill>
              <a:latin typeface="Lucida Calligraphy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407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Line 2"/>
          <p:cNvSpPr>
            <a:spLocks noChangeShapeType="1"/>
          </p:cNvSpPr>
          <p:nvPr/>
        </p:nvSpPr>
        <p:spPr bwMode="auto">
          <a:xfrm>
            <a:off x="146050" y="741363"/>
            <a:ext cx="8856663" cy="0"/>
          </a:xfrm>
          <a:prstGeom prst="line">
            <a:avLst/>
          </a:prstGeom>
          <a:noFill/>
          <a:ln w="50800" cmpd="dbl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201732" name="Text Box 4"/>
          <p:cNvSpPr txBox="1">
            <a:spLocks noChangeArrowheads="1"/>
          </p:cNvSpPr>
          <p:nvPr/>
        </p:nvSpPr>
        <p:spPr bwMode="auto">
          <a:xfrm>
            <a:off x="190500" y="276225"/>
            <a:ext cx="117371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800" i="1" dirty="0" smtClean="0">
                <a:solidFill>
                  <a:srgbClr val="969696"/>
                </a:solidFill>
              </a:rPr>
              <a:t>Summary</a:t>
            </a:r>
            <a:endParaRPr lang="fr-FR" sz="1800" i="1" dirty="0">
              <a:solidFill>
                <a:srgbClr val="B2B2B2"/>
              </a:solidFill>
            </a:endParaRPr>
          </a:p>
        </p:txBody>
      </p:sp>
      <p:sp>
        <p:nvSpPr>
          <p:cNvPr id="201736" name="Text Box 8"/>
          <p:cNvSpPr txBox="1">
            <a:spLocks noChangeArrowheads="1"/>
          </p:cNvSpPr>
          <p:nvPr/>
        </p:nvSpPr>
        <p:spPr bwMode="auto">
          <a:xfrm>
            <a:off x="3965035" y="995363"/>
            <a:ext cx="1228221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Lucida Calligraphy" charset="0"/>
              </a:rPr>
              <a:t>Outlook</a:t>
            </a:r>
            <a:endParaRPr lang="en-US" sz="1100" b="1" dirty="0">
              <a:solidFill>
                <a:srgbClr val="000000"/>
              </a:solidFill>
              <a:latin typeface="Microsoft Sans Serif" charset="0"/>
            </a:endParaRPr>
          </a:p>
        </p:txBody>
      </p:sp>
      <p:sp>
        <p:nvSpPr>
          <p:cNvPr id="201737" name="Text Box 9"/>
          <p:cNvSpPr txBox="1">
            <a:spLocks noChangeArrowheads="1"/>
          </p:cNvSpPr>
          <p:nvPr/>
        </p:nvSpPr>
        <p:spPr bwMode="auto">
          <a:xfrm>
            <a:off x="468468" y="2106138"/>
            <a:ext cx="8241034" cy="1200329"/>
          </a:xfrm>
          <a:prstGeom prst="rect">
            <a:avLst/>
          </a:prstGeom>
          <a:noFill/>
          <a:ln w="57150" cmpd="thickThin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800" dirty="0" smtClean="0">
                <a:solidFill>
                  <a:srgbClr val="000000"/>
                </a:solidFill>
              </a:rPr>
              <a:t>The </a:t>
            </a:r>
            <a:r>
              <a:rPr lang="fr-FR" sz="1800" b="1" dirty="0" err="1" smtClean="0">
                <a:solidFill>
                  <a:srgbClr val="0000FF"/>
                </a:solidFill>
              </a:rPr>
              <a:t>PEPPo</a:t>
            </a:r>
            <a:r>
              <a:rPr lang="fr-FR" sz="1800" dirty="0" smtClean="0">
                <a:solidFill>
                  <a:srgbClr val="000000"/>
                </a:solidFill>
              </a:rPr>
              <a:t> technique </a:t>
            </a:r>
            <a:r>
              <a:rPr lang="fr-FR" sz="1800" dirty="0" err="1" smtClean="0">
                <a:solidFill>
                  <a:srgbClr val="000000"/>
                </a:solidFill>
              </a:rPr>
              <a:t>provides</a:t>
            </a:r>
            <a:r>
              <a:rPr lang="fr-FR" sz="1800" dirty="0" smtClean="0">
                <a:solidFill>
                  <a:srgbClr val="000000"/>
                </a:solidFill>
              </a:rPr>
              <a:t> </a:t>
            </a:r>
          </a:p>
          <a:p>
            <a:pPr algn="ctr">
              <a:defRPr/>
            </a:pPr>
            <a:r>
              <a:rPr lang="fr-FR" sz="1800" dirty="0">
                <a:solidFill>
                  <a:srgbClr val="000000"/>
                </a:solidFill>
              </a:rPr>
              <a:t>a</a:t>
            </a:r>
            <a:r>
              <a:rPr lang="fr-FR" sz="1800" dirty="0" smtClean="0">
                <a:solidFill>
                  <a:srgbClr val="000000"/>
                </a:solidFill>
              </a:rPr>
              <a:t>n </a:t>
            </a:r>
            <a:r>
              <a:rPr lang="fr-FR" sz="1800" b="1" dirty="0" smtClean="0">
                <a:solidFill>
                  <a:srgbClr val="0000FF"/>
                </a:solidFill>
              </a:rPr>
              <a:t>efficient</a:t>
            </a:r>
            <a:r>
              <a:rPr lang="fr-FR" sz="1800" dirty="0" smtClean="0">
                <a:solidFill>
                  <a:srgbClr val="000000"/>
                </a:solidFill>
              </a:rPr>
              <a:t> and </a:t>
            </a:r>
            <a:r>
              <a:rPr lang="fr-FR" sz="1800" b="1" dirty="0" err="1" smtClean="0">
                <a:solidFill>
                  <a:srgbClr val="0000FF"/>
                </a:solidFill>
              </a:rPr>
              <a:t>reliable</a:t>
            </a:r>
            <a:r>
              <a:rPr lang="fr-FR" sz="1800" dirty="0" smtClean="0">
                <a:solidFill>
                  <a:srgbClr val="000000"/>
                </a:solidFill>
              </a:rPr>
              <a:t> </a:t>
            </a:r>
            <a:r>
              <a:rPr lang="fr-FR" sz="1800" dirty="0" err="1" smtClean="0">
                <a:solidFill>
                  <a:srgbClr val="000000"/>
                </a:solidFill>
              </a:rPr>
              <a:t>method</a:t>
            </a:r>
            <a:r>
              <a:rPr lang="fr-FR" sz="1800" dirty="0" smtClean="0">
                <a:solidFill>
                  <a:srgbClr val="000000"/>
                </a:solidFill>
              </a:rPr>
              <a:t> for </a:t>
            </a:r>
            <a:r>
              <a:rPr lang="fr-FR" sz="1800" dirty="0" err="1" smtClean="0">
                <a:solidFill>
                  <a:srgbClr val="000000"/>
                </a:solidFill>
              </a:rPr>
              <a:t>producing</a:t>
            </a:r>
            <a:r>
              <a:rPr lang="fr-FR" sz="1800" dirty="0" smtClean="0">
                <a:solidFill>
                  <a:srgbClr val="000000"/>
                </a:solidFill>
              </a:rPr>
              <a:t> a </a:t>
            </a:r>
            <a:r>
              <a:rPr lang="fr-FR" sz="1800" b="1" dirty="0" err="1" smtClean="0">
                <a:solidFill>
                  <a:srgbClr val="FF0000"/>
                </a:solidFill>
              </a:rPr>
              <a:t>polarized</a:t>
            </a:r>
            <a:r>
              <a:rPr lang="fr-FR" sz="1800" b="1" dirty="0">
                <a:solidFill>
                  <a:srgbClr val="FF0000"/>
                </a:solidFill>
              </a:rPr>
              <a:t> </a:t>
            </a:r>
            <a:r>
              <a:rPr lang="fr-FR" sz="1800" b="1" dirty="0" smtClean="0">
                <a:solidFill>
                  <a:srgbClr val="FF0000"/>
                </a:solidFill>
              </a:rPr>
              <a:t>positron </a:t>
            </a:r>
            <a:r>
              <a:rPr lang="fr-FR" sz="1800" b="1" dirty="0" err="1" smtClean="0">
                <a:solidFill>
                  <a:srgbClr val="FF0000"/>
                </a:solidFill>
              </a:rPr>
              <a:t>beam</a:t>
            </a:r>
            <a:r>
              <a:rPr lang="fr-FR" sz="1800" dirty="0" smtClean="0">
                <a:solidFill>
                  <a:srgbClr val="000000"/>
                </a:solidFill>
              </a:rPr>
              <a:t>, </a:t>
            </a:r>
          </a:p>
          <a:p>
            <a:pPr algn="ctr">
              <a:defRPr/>
            </a:pPr>
            <a:r>
              <a:rPr lang="fr-FR" sz="1800" dirty="0" err="1" smtClean="0">
                <a:solidFill>
                  <a:srgbClr val="000000"/>
                </a:solidFill>
              </a:rPr>
              <a:t>particularly</a:t>
            </a:r>
            <a:r>
              <a:rPr lang="fr-FR" sz="1800" dirty="0" smtClean="0">
                <a:solidFill>
                  <a:srgbClr val="000000"/>
                </a:solidFill>
              </a:rPr>
              <a:t> </a:t>
            </a:r>
            <a:r>
              <a:rPr lang="fr-FR" sz="1800" b="1" dirty="0" err="1" smtClean="0">
                <a:solidFill>
                  <a:srgbClr val="FF0000"/>
                </a:solidFill>
              </a:rPr>
              <a:t>adapted</a:t>
            </a:r>
            <a:r>
              <a:rPr lang="fr-FR" sz="1800" b="1" dirty="0" smtClean="0">
                <a:solidFill>
                  <a:srgbClr val="FF0000"/>
                </a:solidFill>
              </a:rPr>
              <a:t> to CEBAF</a:t>
            </a:r>
            <a:r>
              <a:rPr lang="fr-FR" sz="1800" dirty="0" smtClean="0">
                <a:solidFill>
                  <a:srgbClr val="000000"/>
                </a:solidFill>
              </a:rPr>
              <a:t>.</a:t>
            </a:r>
          </a:p>
          <a:p>
            <a:pPr algn="r">
              <a:defRPr/>
            </a:pPr>
            <a:r>
              <a:rPr lang="fr-FR" sz="1600" i="1" dirty="0" smtClean="0">
                <a:solidFill>
                  <a:srgbClr val="CC00FF"/>
                </a:solidFill>
              </a:rPr>
              <a:t>JLab12, JLEIC</a:t>
            </a:r>
            <a:endParaRPr lang="fr-FR" sz="1600" i="1" dirty="0">
              <a:solidFill>
                <a:srgbClr val="CC00FF"/>
              </a:solidFill>
            </a:endParaRP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8485188" y="6580188"/>
            <a:ext cx="64152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fr-FR" sz="1200" dirty="0" smtClean="0">
                <a:solidFill>
                  <a:srgbClr val="969696"/>
                </a:solidFill>
              </a:rPr>
              <a:t>26/26</a:t>
            </a:r>
            <a:endParaRPr lang="fr-FR" sz="1200" dirty="0">
              <a:solidFill>
                <a:srgbClr val="969696"/>
              </a:solidFill>
            </a:endParaRPr>
          </a:p>
        </p:txBody>
      </p:sp>
      <p:grpSp>
        <p:nvGrpSpPr>
          <p:cNvPr id="361481" name="Grouper 14"/>
          <p:cNvGrpSpPr>
            <a:grpSpLocks/>
          </p:cNvGrpSpPr>
          <p:nvPr/>
        </p:nvGrpSpPr>
        <p:grpSpPr bwMode="auto">
          <a:xfrm>
            <a:off x="7269163" y="174625"/>
            <a:ext cx="1641475" cy="469900"/>
            <a:chOff x="7269817" y="175183"/>
            <a:chExt cx="1640458" cy="468600"/>
          </a:xfrm>
        </p:grpSpPr>
        <p:sp>
          <p:nvSpPr>
            <p:cNvPr id="16" name="Text Box 64"/>
            <p:cNvSpPr txBox="1">
              <a:spLocks noChangeArrowheads="1"/>
            </p:cNvSpPr>
            <p:nvPr/>
          </p:nvSpPr>
          <p:spPr bwMode="auto">
            <a:xfrm>
              <a:off x="7269817" y="412649"/>
              <a:ext cx="983640" cy="231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900" dirty="0">
                  <a:solidFill>
                    <a:srgbClr val="333399"/>
                  </a:solidFill>
                  <a:latin typeface="Lucida Calligraphy" charset="0"/>
                </a:rPr>
                <a:t>Eric Voutier</a:t>
              </a:r>
            </a:p>
          </p:txBody>
        </p:sp>
        <p:pic>
          <p:nvPicPr>
            <p:cNvPr id="361484" name="Image 16" descr="log_ipn.g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7583" y="175183"/>
              <a:ext cx="752692" cy="451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" name="TextBox 5"/>
          <p:cNvSpPr txBox="1"/>
          <p:nvPr/>
        </p:nvSpPr>
        <p:spPr>
          <a:xfrm>
            <a:off x="826369" y="4021097"/>
            <a:ext cx="750237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Clr>
                <a:srgbClr val="CC00FF"/>
              </a:buClr>
              <a:buFont typeface="Wingdings" charset="2"/>
              <a:buChar char="Ø"/>
            </a:pPr>
            <a:r>
              <a:rPr lang="en-US" sz="1800" dirty="0" smtClean="0">
                <a:latin typeface="Comic Sans MS"/>
                <a:cs typeface="Comic Sans MS"/>
              </a:rPr>
              <a:t>The next step in </a:t>
            </a:r>
            <a:r>
              <a:rPr lang="en-US" sz="18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e</a:t>
            </a:r>
            <a:r>
              <a:rPr lang="en-US" sz="1800" b="1" baseline="30000" dirty="0" smtClean="0">
                <a:solidFill>
                  <a:srgbClr val="0000FF"/>
                </a:solidFill>
                <a:latin typeface="Comic Sans MS"/>
                <a:cs typeface="Comic Sans MS"/>
              </a:rPr>
              <a:t>+</a:t>
            </a:r>
            <a:r>
              <a:rPr lang="en-US" sz="1800" b="1" dirty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source R&amp;D </a:t>
            </a:r>
            <a:r>
              <a:rPr lang="en-US" sz="1800" dirty="0" smtClean="0">
                <a:latin typeface="Comic Sans MS"/>
                <a:cs typeface="Comic Sans MS"/>
              </a:rPr>
              <a:t>is </a:t>
            </a:r>
          </a:p>
          <a:p>
            <a:pPr algn="ctr">
              <a:buClr>
                <a:srgbClr val="CC00FF"/>
              </a:buClr>
            </a:pPr>
            <a:r>
              <a:rPr lang="en-US" sz="18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maximizing</a:t>
            </a:r>
            <a:r>
              <a:rPr lang="en-US" sz="1800" dirty="0" smtClean="0">
                <a:latin typeface="Comic Sans MS"/>
                <a:cs typeface="Comic Sans MS"/>
              </a:rPr>
              <a:t> the </a:t>
            </a:r>
            <a:r>
              <a:rPr lang="en-US" sz="18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beam intensity</a:t>
            </a:r>
            <a:r>
              <a:rPr lang="en-US" sz="1800" dirty="0" smtClean="0">
                <a:latin typeface="Comic Sans MS"/>
                <a:cs typeface="Comic Sans MS"/>
              </a:rPr>
              <a:t> and the </a:t>
            </a:r>
            <a:r>
              <a:rPr lang="en-US" sz="18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beam quality</a:t>
            </a:r>
            <a:r>
              <a:rPr lang="en-US" sz="1800" dirty="0" smtClean="0">
                <a:latin typeface="Comic Sans MS"/>
                <a:cs typeface="Comic Sans MS"/>
              </a:rPr>
              <a:t>.</a:t>
            </a:r>
          </a:p>
          <a:p>
            <a:pPr algn="ctr">
              <a:buClr>
                <a:srgbClr val="CC00FF"/>
              </a:buClr>
            </a:pPr>
            <a:endParaRPr lang="en-US" sz="800" dirty="0" smtClean="0">
              <a:latin typeface="Comic Sans MS"/>
              <a:cs typeface="Comic Sans MS"/>
            </a:endParaRPr>
          </a:p>
          <a:p>
            <a:pPr algn="ctr">
              <a:buClr>
                <a:srgbClr val="CC00FF"/>
              </a:buClr>
            </a:pPr>
            <a:endParaRPr lang="en-US" sz="800" dirty="0" smtClean="0">
              <a:latin typeface="Comic Sans MS"/>
              <a:cs typeface="Comic Sans MS"/>
            </a:endParaRPr>
          </a:p>
          <a:p>
            <a:pPr algn="ctr">
              <a:buClr>
                <a:srgbClr val="CC00FF"/>
              </a:buClr>
            </a:pPr>
            <a:endParaRPr lang="en-US" sz="800" dirty="0" smtClean="0">
              <a:latin typeface="Comic Sans MS"/>
              <a:cs typeface="Comic Sans MS"/>
            </a:endParaRPr>
          </a:p>
          <a:p>
            <a:pPr marL="342900" indent="-342900" algn="ctr">
              <a:buClr>
                <a:srgbClr val="CC00FF"/>
              </a:buClr>
              <a:buFont typeface="Wingdings" charset="2"/>
              <a:buChar char="Ø"/>
            </a:pPr>
            <a:r>
              <a:rPr lang="en-US" sz="2000" dirty="0" smtClean="0">
                <a:latin typeface="Comic Sans MS"/>
                <a:cs typeface="Comic Sans MS"/>
              </a:rPr>
              <a:t>A polarized </a:t>
            </a:r>
            <a:r>
              <a:rPr lang="en-US" sz="20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positron experimental program</a:t>
            </a:r>
            <a:r>
              <a:rPr lang="en-US" sz="2000" dirty="0" smtClean="0">
                <a:latin typeface="Comic Sans MS"/>
                <a:cs typeface="Comic Sans MS"/>
              </a:rPr>
              <a:t> </a:t>
            </a:r>
          </a:p>
          <a:p>
            <a:pPr algn="ctr">
              <a:buClr>
                <a:srgbClr val="CC00FF"/>
              </a:buClr>
            </a:pPr>
            <a:r>
              <a:rPr lang="en-US" sz="2000" dirty="0" smtClean="0">
                <a:latin typeface="Comic Sans MS"/>
                <a:cs typeface="Comic Sans MS"/>
              </a:rPr>
              <a:t>at </a:t>
            </a:r>
            <a:r>
              <a:rPr lang="en-US" sz="20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JLab12</a:t>
            </a:r>
            <a:r>
              <a:rPr lang="en-US" sz="2000" dirty="0" smtClean="0">
                <a:latin typeface="Comic Sans MS"/>
                <a:cs typeface="Comic Sans MS"/>
              </a:rPr>
              <a:t> and </a:t>
            </a:r>
            <a:r>
              <a:rPr lang="en-US" sz="20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JLEIC</a:t>
            </a:r>
            <a:r>
              <a:rPr lang="en-US" sz="2000" dirty="0" smtClean="0">
                <a:latin typeface="Comic Sans MS"/>
                <a:cs typeface="Comic Sans MS"/>
              </a:rPr>
              <a:t> became </a:t>
            </a:r>
            <a:r>
              <a:rPr lang="en-US" sz="20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realistically possible</a:t>
            </a:r>
            <a:r>
              <a:rPr lang="en-US" sz="2000" dirty="0" smtClean="0">
                <a:latin typeface="Comic Sans MS"/>
                <a:cs typeface="Comic Sans MS"/>
              </a:rPr>
              <a:t> and </a:t>
            </a:r>
          </a:p>
          <a:p>
            <a:pPr algn="ctr">
              <a:buClr>
                <a:srgbClr val="CC00FF"/>
              </a:buClr>
            </a:pPr>
            <a:r>
              <a:rPr lang="en-US" sz="2000" dirty="0" smtClean="0">
                <a:latin typeface="Comic Sans MS"/>
                <a:cs typeface="Comic Sans MS"/>
              </a:rPr>
              <a:t>needs </a:t>
            </a:r>
            <a:r>
              <a:rPr lang="en-US" sz="20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to be developed</a:t>
            </a:r>
            <a:r>
              <a:rPr lang="en-US" sz="2000" dirty="0" smtClean="0">
                <a:latin typeface="Comic Sans MS"/>
                <a:cs typeface="Comic Sans MS"/>
              </a:rPr>
              <a:t> further.</a:t>
            </a:r>
          </a:p>
        </p:txBody>
      </p:sp>
      <p:pic>
        <p:nvPicPr>
          <p:cNvPr id="607234" name="Picture 2" descr="\\VBOXSVR\Bureau\unclesam-we-want-you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11136" y="1768624"/>
            <a:ext cx="6159118" cy="5089376"/>
          </a:xfrm>
          <a:prstGeom prst="rect">
            <a:avLst/>
          </a:prstGeom>
          <a:noFill/>
        </p:spPr>
      </p:pic>
      <p:sp>
        <p:nvSpPr>
          <p:cNvPr id="22" name="Text Box 18"/>
          <p:cNvSpPr txBox="1">
            <a:spLocks noChangeArrowheads="1"/>
          </p:cNvSpPr>
          <p:nvPr/>
        </p:nvSpPr>
        <p:spPr bwMode="auto">
          <a:xfrm>
            <a:off x="0" y="6627168"/>
            <a:ext cx="190629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 smtClean="0">
                <a:solidFill>
                  <a:srgbClr val="808080"/>
                </a:solidFill>
                <a:latin typeface="Footlight MT Light" charset="0"/>
              </a:rPr>
              <a:t>Loch Lomond, October 13-14, 2016</a:t>
            </a:r>
            <a:endParaRPr lang="en-US" sz="900" i="1" dirty="0">
              <a:solidFill>
                <a:srgbClr val="808080"/>
              </a:solidFill>
              <a:latin typeface="Footlight MT Light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607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CC"/>
            </a:gs>
            <a:gs pos="100000">
              <a:srgbClr val="765E5E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34793" y="2312128"/>
            <a:ext cx="348400" cy="13050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23" name="Connecteur droit avec flèche 22"/>
          <p:cNvCxnSpPr/>
          <p:nvPr/>
        </p:nvCxnSpPr>
        <p:spPr>
          <a:xfrm>
            <a:off x="396039" y="2985718"/>
            <a:ext cx="1200043" cy="9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16064" y="2659896"/>
            <a:ext cx="16258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10</a:t>
            </a:r>
            <a:r>
              <a:rPr lang="en-US" sz="1200" b="1" baseline="300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6</a:t>
            </a:r>
            <a:r>
              <a:rPr lang="en-US" sz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electrons (</a:t>
            </a:r>
            <a:r>
              <a:rPr lang="en-US" sz="120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</a:t>
            </a:r>
            <a:r>
              <a:rPr lang="en-US" sz="1200" baseline="-2500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b</a:t>
            </a:r>
            <a:r>
              <a:rPr lang="en-US" sz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=+1) </a:t>
            </a:r>
            <a:endParaRPr lang="en-US" sz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373122" y="3628256"/>
            <a:ext cx="16083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E(e</a:t>
            </a:r>
            <a:r>
              <a:rPr lang="en-US" sz="1200" baseline="30000" dirty="0" smtClean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-</a:t>
            </a:r>
            <a:r>
              <a:rPr lang="en-US" sz="1200" dirty="0" smtClean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) varying 6-11 </a:t>
            </a:r>
            <a:r>
              <a:rPr lang="en-US" sz="1200" dirty="0" err="1" smtClean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GeV</a:t>
            </a:r>
            <a:endParaRPr lang="en-US" sz="1200" dirty="0">
              <a:solidFill>
                <a:srgbClr val="FF0000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27" name="Connecteur droit avec flèche 26"/>
          <p:cNvCxnSpPr>
            <a:stCxn id="14" idx="3"/>
          </p:cNvCxnSpPr>
          <p:nvPr/>
        </p:nvCxnSpPr>
        <p:spPr>
          <a:xfrm flipV="1">
            <a:off x="1983193" y="2691022"/>
            <a:ext cx="1548443" cy="27364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 rot="21000000">
            <a:off x="2373841" y="2453031"/>
            <a:ext cx="775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Positrons</a:t>
            </a: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endParaRPr lang="en-US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9" name="Arc 28"/>
          <p:cNvSpPr/>
          <p:nvPr/>
        </p:nvSpPr>
        <p:spPr>
          <a:xfrm rot="2555363">
            <a:off x="2920930" y="2762367"/>
            <a:ext cx="176455" cy="270587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3102248" y="2701409"/>
            <a:ext cx="2593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l-GR" sz="1200" dirty="0" smtClean="0"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θ</a:t>
            </a:r>
            <a:endParaRPr lang="en-US" sz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1" name="ZoneTexte 30"/>
          <p:cNvSpPr txBox="1"/>
          <p:nvPr/>
        </p:nvSpPr>
        <p:spPr>
          <a:xfrm rot="16200000">
            <a:off x="1152497" y="2789994"/>
            <a:ext cx="1307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Tungsten</a:t>
            </a: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US" sz="1200" b="1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target</a:t>
            </a:r>
            <a:endParaRPr lang="en-US" sz="1200" b="1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32" name="Connecteur droit avec flèche 31"/>
          <p:cNvCxnSpPr/>
          <p:nvPr/>
        </p:nvCxnSpPr>
        <p:spPr>
          <a:xfrm>
            <a:off x="1634793" y="2219838"/>
            <a:ext cx="348400" cy="936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1067481" y="1869584"/>
            <a:ext cx="28803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Thickness : varying from 0.1 mm to 10 mm</a:t>
            </a:r>
            <a:endParaRPr lang="en-US" sz="1200" dirty="0">
              <a:solidFill>
                <a:srgbClr val="FF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502928" y="2495560"/>
            <a:ext cx="52218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E(e</a:t>
            </a:r>
            <a:r>
              <a:rPr lang="en-US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+</a:t>
            </a: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) </a:t>
            </a:r>
            <a:endParaRPr lang="en-U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3522360" y="2878569"/>
            <a:ext cx="5419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z-axis</a:t>
            </a:r>
            <a:endParaRPr lang="en-US" sz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2021465" y="3391912"/>
            <a:ext cx="15008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No magnetic field</a:t>
            </a:r>
            <a:endParaRPr lang="en-US" b="1" dirty="0">
              <a:solidFill>
                <a:srgbClr val="1F497D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3496" name="Line 2"/>
          <p:cNvSpPr>
            <a:spLocks noChangeShapeType="1"/>
          </p:cNvSpPr>
          <p:nvPr/>
        </p:nvSpPr>
        <p:spPr bwMode="auto">
          <a:xfrm>
            <a:off x="146050" y="741363"/>
            <a:ext cx="8856663" cy="0"/>
          </a:xfrm>
          <a:prstGeom prst="line">
            <a:avLst/>
          </a:prstGeom>
          <a:noFill/>
          <a:ln w="50800" cmpd="dbl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9652" name="Text Box 20"/>
          <p:cNvSpPr txBox="1">
            <a:spLocks noChangeArrowheads="1"/>
          </p:cNvSpPr>
          <p:nvPr/>
        </p:nvSpPr>
        <p:spPr bwMode="auto">
          <a:xfrm>
            <a:off x="2842055" y="982663"/>
            <a:ext cx="3458479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Lucida Calligraphy" charset="0"/>
              </a:rPr>
              <a:t>Conceptual Simulations</a:t>
            </a:r>
            <a:endParaRPr lang="en-US" sz="2000" b="1" dirty="0">
              <a:solidFill>
                <a:srgbClr val="000000"/>
              </a:solidFill>
              <a:latin typeface="Lucida Calligraphy" charset="0"/>
            </a:endParaRPr>
          </a:p>
        </p:txBody>
      </p:sp>
      <p:sp>
        <p:nvSpPr>
          <p:cNvPr id="17" name="Rectangle 19"/>
          <p:cNvSpPr>
            <a:spLocks noChangeArrowheads="1"/>
          </p:cNvSpPr>
          <p:nvPr/>
        </p:nvSpPr>
        <p:spPr bwMode="auto">
          <a:xfrm>
            <a:off x="1059613" y="1600527"/>
            <a:ext cx="7048500" cy="24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000" dirty="0" smtClean="0">
                <a:solidFill>
                  <a:srgbClr val="5F5F5F"/>
                </a:solidFill>
                <a:latin typeface="Microsoft Sans Serif" charset="0"/>
              </a:rPr>
              <a:t>M. </a:t>
            </a:r>
            <a:r>
              <a:rPr lang="fr-FR" sz="1000" dirty="0" err="1" smtClean="0">
                <a:solidFill>
                  <a:srgbClr val="5F5F5F"/>
                </a:solidFill>
                <a:latin typeface="Microsoft Sans Serif" charset="0"/>
              </a:rPr>
              <a:t>Mazouz</a:t>
            </a:r>
            <a:r>
              <a:rPr lang="fr-FR" sz="1000" dirty="0">
                <a:solidFill>
                  <a:srgbClr val="5F5F5F"/>
                </a:solidFill>
                <a:latin typeface="Microsoft Sans Serif" charset="0"/>
              </a:rPr>
              <a:t> </a:t>
            </a:r>
            <a:r>
              <a:rPr lang="fr-FR" sz="1000" dirty="0" smtClean="0">
                <a:solidFill>
                  <a:srgbClr val="5F5F5F"/>
                </a:solidFill>
                <a:latin typeface="Microsoft Sans Serif" charset="0"/>
              </a:rPr>
              <a:t> (2015)</a:t>
            </a:r>
            <a:endParaRPr lang="fr-FR" sz="1000" dirty="0">
              <a:solidFill>
                <a:srgbClr val="5F5F5F"/>
              </a:solidFill>
              <a:latin typeface="Microsoft Sans Serif" charset="0"/>
            </a:endParaRPr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4211960" y="2420888"/>
            <a:ext cx="47618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buClr>
                <a:srgbClr val="3333FF"/>
              </a:buClr>
              <a:buFont typeface="Wingdings" charset="0"/>
              <a:buChar char="Ø"/>
            </a:pP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en-US" sz="1600" b="1" dirty="0">
                <a:solidFill>
                  <a:srgbClr val="0000FF"/>
                </a:solidFill>
                <a:latin typeface="Comic Sans MS"/>
                <a:cs typeface="Comic Sans MS"/>
              </a:rPr>
              <a:t>GEANT4 simulation</a:t>
            </a:r>
            <a:r>
              <a:rPr lang="en-US" sz="1600" dirty="0">
                <a:solidFill>
                  <a:prstClr val="black"/>
                </a:solidFill>
                <a:latin typeface="Comic Sans MS"/>
                <a:cs typeface="Comic Sans MS"/>
              </a:rPr>
              <a:t> of a generic first order production </a:t>
            </a:r>
            <a:r>
              <a:rPr lang="en-US" sz="1600" dirty="0" smtClean="0">
                <a:solidFill>
                  <a:prstClr val="black"/>
                </a:solidFill>
                <a:latin typeface="Comic Sans MS"/>
                <a:cs typeface="Comic Sans MS"/>
              </a:rPr>
              <a:t>scheme in </a:t>
            </a:r>
            <a:r>
              <a:rPr lang="en-US" sz="1600" dirty="0">
                <a:solidFill>
                  <a:prstClr val="black"/>
                </a:solidFill>
                <a:latin typeface="Comic Sans MS"/>
                <a:cs typeface="Comic Sans MS"/>
              </a:rPr>
              <a:t>absence of magnetic collection of </a:t>
            </a:r>
            <a:r>
              <a:rPr lang="en-US" sz="1600" dirty="0" smtClean="0">
                <a:solidFill>
                  <a:prstClr val="black"/>
                </a:solidFill>
                <a:latin typeface="Comic Sans MS"/>
                <a:cs typeface="Comic Sans MS"/>
              </a:rPr>
              <a:t>positrons, and with </a:t>
            </a:r>
            <a:r>
              <a:rPr lang="en-US" sz="16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high energy polarized electrons</a:t>
            </a:r>
            <a:r>
              <a:rPr lang="en-US" sz="1600" dirty="0" smtClean="0">
                <a:solidFill>
                  <a:prstClr val="black"/>
                </a:solidFill>
                <a:latin typeface="Comic Sans MS"/>
                <a:cs typeface="Comic Sans MS"/>
              </a:rPr>
              <a:t>.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" name="Grouper 40"/>
          <p:cNvGrpSpPr>
            <a:grpSpLocks/>
          </p:cNvGrpSpPr>
          <p:nvPr/>
        </p:nvGrpSpPr>
        <p:grpSpPr bwMode="auto">
          <a:xfrm>
            <a:off x="7269163" y="174625"/>
            <a:ext cx="1641475" cy="469900"/>
            <a:chOff x="7269817" y="175183"/>
            <a:chExt cx="1640458" cy="468600"/>
          </a:xfrm>
        </p:grpSpPr>
        <p:sp>
          <p:nvSpPr>
            <p:cNvPr id="21" name="Text Box 64"/>
            <p:cNvSpPr txBox="1">
              <a:spLocks noChangeArrowheads="1"/>
            </p:cNvSpPr>
            <p:nvPr/>
          </p:nvSpPr>
          <p:spPr bwMode="auto">
            <a:xfrm>
              <a:off x="7269817" y="412649"/>
              <a:ext cx="983640" cy="231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900" dirty="0">
                  <a:solidFill>
                    <a:srgbClr val="333399"/>
                  </a:solidFill>
                  <a:latin typeface="Lucida Calligraphy" charset="0"/>
                </a:rPr>
                <a:t>Eric Voutier</a:t>
              </a:r>
            </a:p>
          </p:txBody>
        </p:sp>
        <p:pic>
          <p:nvPicPr>
            <p:cNvPr id="22" name="Image 42" descr="log_ipn.gi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7583" y="175183"/>
              <a:ext cx="752692" cy="451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26" name="Connecteur droit 25"/>
          <p:cNvCxnSpPr/>
          <p:nvPr/>
        </p:nvCxnSpPr>
        <p:spPr>
          <a:xfrm flipV="1">
            <a:off x="1983193" y="2976780"/>
            <a:ext cx="1587154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er 1"/>
          <p:cNvGrpSpPr/>
          <p:nvPr/>
        </p:nvGrpSpPr>
        <p:grpSpPr>
          <a:xfrm>
            <a:off x="385376" y="4243184"/>
            <a:ext cx="3007129" cy="2160901"/>
            <a:chOff x="395536" y="4437112"/>
            <a:chExt cx="3007129" cy="2160901"/>
          </a:xfrm>
        </p:grpSpPr>
        <p:pic>
          <p:nvPicPr>
            <p:cNvPr id="37" name="Image 36" descr="theta.gi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5536" y="4437112"/>
              <a:ext cx="3007129" cy="2160901"/>
            </a:xfrm>
            <a:prstGeom prst="rect">
              <a:avLst/>
            </a:prstGeom>
          </p:spPr>
        </p:pic>
        <p:cxnSp>
          <p:nvCxnSpPr>
            <p:cNvPr id="38" name="Connecteur droit 37"/>
            <p:cNvCxnSpPr/>
            <p:nvPr/>
          </p:nvCxnSpPr>
          <p:spPr>
            <a:xfrm flipH="1">
              <a:off x="1494505" y="5205107"/>
              <a:ext cx="0" cy="1008000"/>
            </a:xfrm>
            <a:prstGeom prst="line">
              <a:avLst/>
            </a:prstGeom>
            <a:ln w="12700" cmpd="sng">
              <a:solidFill>
                <a:srgbClr val="FF000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9" name="Image 38" descr="energy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1270" y="3593704"/>
            <a:ext cx="4308386" cy="3095976"/>
          </a:xfrm>
          <a:prstGeom prst="rect">
            <a:avLst/>
          </a:prstGeom>
        </p:spPr>
      </p:pic>
      <p:grpSp>
        <p:nvGrpSpPr>
          <p:cNvPr id="6" name="Grouper 39"/>
          <p:cNvGrpSpPr/>
          <p:nvPr/>
        </p:nvGrpSpPr>
        <p:grpSpPr>
          <a:xfrm>
            <a:off x="26224" y="4903843"/>
            <a:ext cx="4601368" cy="728565"/>
            <a:chOff x="4416416" y="5046083"/>
            <a:chExt cx="4601368" cy="728565"/>
          </a:xfrm>
        </p:grpSpPr>
        <p:graphicFrame>
          <p:nvGraphicFramePr>
            <p:cNvPr id="41" name="Objet 4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="" val="2684109255"/>
                </p:ext>
              </p:extLst>
            </p:nvPr>
          </p:nvGraphicFramePr>
          <p:xfrm>
            <a:off x="4636637" y="5046083"/>
            <a:ext cx="4381147" cy="311825"/>
          </p:xfrm>
          <a:graphic>
            <a:graphicData uri="http://schemas.openxmlformats.org/presentationml/2006/ole">
              <p:oleObj spid="_x0000_s607234" name="…quation" r:id="rId7" imgW="3556440" imgH="237600" progId="Equation.3">
                <p:embed/>
              </p:oleObj>
            </a:graphicData>
          </a:graphic>
        </p:graphicFrame>
        <p:graphicFrame>
          <p:nvGraphicFramePr>
            <p:cNvPr id="42" name="Objet 4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="" val="4177907520"/>
                </p:ext>
              </p:extLst>
            </p:nvPr>
          </p:nvGraphicFramePr>
          <p:xfrm>
            <a:off x="4416416" y="5463498"/>
            <a:ext cx="4597400" cy="311150"/>
          </p:xfrm>
          <a:graphic>
            <a:graphicData uri="http://schemas.openxmlformats.org/presentationml/2006/ole">
              <p:oleObj spid="_x0000_s607235" name="…quation" r:id="rId8" imgW="3729960" imgH="237600" progId="Equation.3">
                <p:embed/>
              </p:oleObj>
            </a:graphicData>
          </a:graphic>
        </p:graphicFrame>
      </p:grpSp>
      <p:sp>
        <p:nvSpPr>
          <p:cNvPr id="3" name="ZoneTexte 2"/>
          <p:cNvSpPr txBox="1"/>
          <p:nvPr/>
        </p:nvSpPr>
        <p:spPr>
          <a:xfrm>
            <a:off x="5012070" y="5672370"/>
            <a:ext cx="60072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latin typeface="Calibri"/>
                <a:cs typeface="Calibri"/>
              </a:rPr>
              <a:t>0.1 mm</a:t>
            </a:r>
            <a:endParaRPr lang="en-US" sz="1050" dirty="0">
              <a:latin typeface="Calibri"/>
              <a:cs typeface="Calibri"/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5004048" y="5095028"/>
            <a:ext cx="3551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solidFill>
                  <a:srgbClr val="FF0000"/>
                </a:solidFill>
                <a:latin typeface="Calibri"/>
                <a:cs typeface="Calibri"/>
              </a:rPr>
              <a:t>0.2</a:t>
            </a:r>
            <a:endParaRPr lang="en-US" sz="1050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4999886" y="4613760"/>
            <a:ext cx="36420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solidFill>
                  <a:srgbClr val="0000FF"/>
                </a:solidFill>
                <a:latin typeface="Calibri"/>
                <a:cs typeface="Calibri"/>
              </a:rPr>
              <a:t>0.7</a:t>
            </a:r>
            <a:endParaRPr lang="en-US" sz="1050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5008574" y="4196478"/>
            <a:ext cx="3551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solidFill>
                  <a:srgbClr val="CC00FF"/>
                </a:solidFill>
                <a:latin typeface="Calibri"/>
                <a:cs typeface="Calibri"/>
              </a:rPr>
              <a:t>2.0</a:t>
            </a:r>
            <a:endParaRPr lang="en-US" sz="1050" dirty="0">
              <a:solidFill>
                <a:srgbClr val="CC00FF"/>
              </a:solidFill>
              <a:latin typeface="Calibri"/>
              <a:cs typeface="Calibri"/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6664101" y="4365104"/>
            <a:ext cx="5667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solidFill>
                  <a:srgbClr val="282793"/>
                </a:solidFill>
                <a:latin typeface="Calibri"/>
                <a:cs typeface="Calibri"/>
              </a:rPr>
              <a:t>10 mm</a:t>
            </a:r>
            <a:endParaRPr lang="en-US" sz="1050" dirty="0">
              <a:solidFill>
                <a:srgbClr val="282793"/>
              </a:solidFill>
              <a:latin typeface="Calibri"/>
              <a:cs typeface="Calibri"/>
            </a:endParaRPr>
          </a:p>
        </p:txBody>
      </p:sp>
      <p:cxnSp>
        <p:nvCxnSpPr>
          <p:cNvPr id="5" name="Connecteur droit avec flèche 4"/>
          <p:cNvCxnSpPr/>
          <p:nvPr/>
        </p:nvCxnSpPr>
        <p:spPr>
          <a:xfrm flipV="1">
            <a:off x="6548848" y="4566362"/>
            <a:ext cx="360040" cy="288032"/>
          </a:xfrm>
          <a:prstGeom prst="straightConnector1">
            <a:avLst/>
          </a:prstGeom>
          <a:ln w="3175" cmpd="sng">
            <a:solidFill>
              <a:srgbClr val="282793"/>
            </a:solidFill>
            <a:headEnd type="none"/>
            <a:tailEnd type="stealth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 Box 7"/>
          <p:cNvSpPr txBox="1">
            <a:spLocks noChangeArrowheads="1"/>
          </p:cNvSpPr>
          <p:nvPr/>
        </p:nvSpPr>
        <p:spPr bwMode="auto">
          <a:xfrm>
            <a:off x="190500" y="276225"/>
            <a:ext cx="25058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fr-FR" sz="1800" i="1" dirty="0" err="1" smtClean="0">
                <a:solidFill>
                  <a:srgbClr val="969696"/>
                </a:solidFill>
              </a:rPr>
              <a:t>Polarized</a:t>
            </a:r>
            <a:r>
              <a:rPr lang="fr-FR" sz="1800" i="1" dirty="0" smtClean="0">
                <a:solidFill>
                  <a:srgbClr val="969696"/>
                </a:solidFill>
              </a:rPr>
              <a:t> e</a:t>
            </a:r>
            <a:r>
              <a:rPr lang="fr-FR" sz="1800" i="1" baseline="30000" dirty="0" smtClean="0">
                <a:solidFill>
                  <a:srgbClr val="969696"/>
                </a:solidFill>
              </a:rPr>
              <a:t>+ </a:t>
            </a:r>
            <a:r>
              <a:rPr lang="fr-FR" sz="1800" i="1" dirty="0" smtClean="0">
                <a:solidFill>
                  <a:srgbClr val="969696"/>
                </a:solidFill>
              </a:rPr>
              <a:t>@ CEBAF</a:t>
            </a:r>
            <a:endParaRPr lang="fr-FR" sz="1800" i="1" dirty="0">
              <a:solidFill>
                <a:srgbClr val="B2B2B2"/>
              </a:solidFill>
            </a:endParaRPr>
          </a:p>
        </p:txBody>
      </p:sp>
      <p:sp>
        <p:nvSpPr>
          <p:cNvPr id="49" name="Text Box 18"/>
          <p:cNvSpPr txBox="1">
            <a:spLocks noChangeArrowheads="1"/>
          </p:cNvSpPr>
          <p:nvPr/>
        </p:nvSpPr>
        <p:spPr bwMode="auto">
          <a:xfrm>
            <a:off x="1588" y="6630988"/>
            <a:ext cx="190629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 smtClean="0">
                <a:solidFill>
                  <a:srgbClr val="808080"/>
                </a:solidFill>
                <a:latin typeface="Footlight MT Light" charset="0"/>
              </a:rPr>
              <a:t>Loch Lomond, October 13-14, 2016</a:t>
            </a:r>
            <a:endParaRPr lang="en-US" sz="900" i="1" dirty="0">
              <a:solidFill>
                <a:srgbClr val="808080"/>
              </a:solidFill>
              <a:latin typeface="Footlight M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3431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6" name="Line 2"/>
          <p:cNvSpPr>
            <a:spLocks noChangeShapeType="1"/>
          </p:cNvSpPr>
          <p:nvPr/>
        </p:nvSpPr>
        <p:spPr bwMode="auto">
          <a:xfrm>
            <a:off x="146050" y="741363"/>
            <a:ext cx="8856663" cy="0"/>
          </a:xfrm>
          <a:prstGeom prst="line">
            <a:avLst/>
          </a:prstGeom>
          <a:noFill/>
          <a:ln w="50800" cmpd="dbl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9652" name="Text Box 20"/>
          <p:cNvSpPr txBox="1">
            <a:spLocks noChangeArrowheads="1"/>
          </p:cNvSpPr>
          <p:nvPr/>
        </p:nvSpPr>
        <p:spPr bwMode="auto">
          <a:xfrm>
            <a:off x="3633900" y="982663"/>
            <a:ext cx="1879041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Lucida Calligraphy" charset="0"/>
              </a:rPr>
              <a:t>e</a:t>
            </a:r>
            <a:r>
              <a:rPr lang="en-US" sz="2000" b="1" baseline="30000" dirty="0" smtClean="0">
                <a:solidFill>
                  <a:srgbClr val="000000"/>
                </a:solidFill>
                <a:latin typeface="Lucida Calligraphy" charset="0"/>
              </a:rPr>
              <a:t>+</a:t>
            </a:r>
            <a:r>
              <a:rPr lang="en-US" sz="2000" b="1" dirty="0" smtClean="0">
                <a:solidFill>
                  <a:srgbClr val="000000"/>
                </a:solidFill>
                <a:latin typeface="Lucida Calligraphy" charset="0"/>
              </a:rPr>
              <a:t> @ CLAS12</a:t>
            </a:r>
            <a:endParaRPr lang="en-US" sz="2000" b="1" dirty="0">
              <a:solidFill>
                <a:srgbClr val="000000"/>
              </a:solidFill>
              <a:latin typeface="Lucida Calligraphy" charset="0"/>
            </a:endParaRPr>
          </a:p>
        </p:txBody>
      </p:sp>
      <p:sp>
        <p:nvSpPr>
          <p:cNvPr id="20" name="Text Box 35"/>
          <p:cNvSpPr txBox="1">
            <a:spLocks noChangeArrowheads="1"/>
          </p:cNvSpPr>
          <p:nvPr/>
        </p:nvSpPr>
        <p:spPr bwMode="auto">
          <a:xfrm>
            <a:off x="973449" y="5712924"/>
            <a:ext cx="7227655" cy="830997"/>
          </a:xfrm>
          <a:prstGeom prst="rect">
            <a:avLst/>
          </a:prstGeom>
          <a:noFill/>
          <a:ln w="50800" cmpd="thickThin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Clr>
                <a:srgbClr val="990099"/>
              </a:buClr>
              <a:buFont typeface="Wingdings" charset="0"/>
              <a:buNone/>
              <a:defRPr/>
            </a:pPr>
            <a:r>
              <a:rPr lang="en-US" sz="1600" dirty="0" smtClean="0">
                <a:solidFill>
                  <a:srgbClr val="000000"/>
                </a:solidFill>
                <a:latin typeface="Comic Sans MS"/>
                <a:cs typeface="Comic Sans MS"/>
              </a:rPr>
              <a:t>A </a:t>
            </a:r>
            <a:r>
              <a:rPr lang="en-US" sz="16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new tunnel </a:t>
            </a:r>
            <a:r>
              <a:rPr lang="en-US" sz="1600" dirty="0" smtClean="0">
                <a:solidFill>
                  <a:srgbClr val="000000"/>
                </a:solidFill>
                <a:latin typeface="Comic Sans MS"/>
                <a:cs typeface="Comic Sans MS"/>
              </a:rPr>
              <a:t>parallel to the Hall B ones is required, </a:t>
            </a:r>
          </a:p>
          <a:p>
            <a:pPr algn="ctr">
              <a:buClr>
                <a:srgbClr val="990099"/>
              </a:buClr>
              <a:buFont typeface="Wingdings" charset="0"/>
              <a:buNone/>
              <a:defRPr/>
            </a:pPr>
            <a:r>
              <a:rPr lang="en-US" sz="16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long enough </a:t>
            </a:r>
            <a:r>
              <a:rPr lang="en-US" sz="1600" dirty="0" smtClean="0">
                <a:solidFill>
                  <a:srgbClr val="000000"/>
                </a:solidFill>
                <a:latin typeface="Comic Sans MS"/>
                <a:cs typeface="Comic Sans MS"/>
              </a:rPr>
              <a:t>to allow for </a:t>
            </a:r>
            <a:r>
              <a:rPr lang="en-US" sz="16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production</a:t>
            </a:r>
            <a:r>
              <a:rPr lang="en-US" sz="1600" dirty="0" smtClean="0">
                <a:solidFill>
                  <a:srgbClr val="000000"/>
                </a:solidFill>
                <a:latin typeface="Comic Sans MS"/>
                <a:cs typeface="Comic Sans MS"/>
              </a:rPr>
              <a:t> and </a:t>
            </a:r>
            <a:r>
              <a:rPr lang="en-US" sz="1600" b="1" dirty="0" smtClean="0">
                <a:solidFill>
                  <a:srgbClr val="198E19"/>
                </a:solidFill>
                <a:latin typeface="Comic Sans MS"/>
                <a:cs typeface="Comic Sans MS"/>
              </a:rPr>
              <a:t>collection</a:t>
            </a:r>
            <a:r>
              <a:rPr lang="en-US" sz="1600" dirty="0" smtClean="0">
                <a:solidFill>
                  <a:srgbClr val="000000"/>
                </a:solidFill>
                <a:latin typeface="Comic Sans MS"/>
                <a:cs typeface="Comic Sans MS"/>
              </a:rPr>
              <a:t> of </a:t>
            </a:r>
            <a:r>
              <a:rPr lang="en-US" sz="16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positrons</a:t>
            </a:r>
            <a:r>
              <a:rPr lang="en-US" sz="1600" dirty="0" smtClean="0">
                <a:solidFill>
                  <a:srgbClr val="000000"/>
                </a:solidFill>
                <a:latin typeface="Comic Sans MS"/>
                <a:cs typeface="Comic Sans MS"/>
              </a:rPr>
              <a:t> as well as to </a:t>
            </a:r>
            <a:r>
              <a:rPr lang="en-US" sz="16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dump</a:t>
            </a:r>
            <a:r>
              <a:rPr lang="en-US" sz="1600" dirty="0" smtClean="0">
                <a:solidFill>
                  <a:srgbClr val="000000"/>
                </a:solidFill>
                <a:latin typeface="Comic Sans MS"/>
                <a:cs typeface="Comic Sans MS"/>
              </a:rPr>
              <a:t> of the </a:t>
            </a:r>
            <a:r>
              <a:rPr lang="en-US" sz="16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electron beam</a:t>
            </a:r>
            <a:r>
              <a:rPr lang="en-US" sz="1600" dirty="0" smtClean="0">
                <a:solidFill>
                  <a:srgbClr val="000000"/>
                </a:solidFill>
                <a:latin typeface="Comic Sans MS"/>
                <a:cs typeface="Comic Sans MS"/>
              </a:rPr>
              <a:t>.</a:t>
            </a:r>
            <a:endParaRPr lang="en-US" sz="1600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grpSp>
        <p:nvGrpSpPr>
          <p:cNvPr id="2" name="Grouper 40"/>
          <p:cNvGrpSpPr>
            <a:grpSpLocks/>
          </p:cNvGrpSpPr>
          <p:nvPr/>
        </p:nvGrpSpPr>
        <p:grpSpPr bwMode="auto">
          <a:xfrm>
            <a:off x="7269163" y="174625"/>
            <a:ext cx="1641475" cy="469900"/>
            <a:chOff x="7269817" y="175183"/>
            <a:chExt cx="1640458" cy="468600"/>
          </a:xfrm>
        </p:grpSpPr>
        <p:sp>
          <p:nvSpPr>
            <p:cNvPr id="21" name="Text Box 64"/>
            <p:cNvSpPr txBox="1">
              <a:spLocks noChangeArrowheads="1"/>
            </p:cNvSpPr>
            <p:nvPr/>
          </p:nvSpPr>
          <p:spPr bwMode="auto">
            <a:xfrm>
              <a:off x="7269817" y="412649"/>
              <a:ext cx="983640" cy="231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900" dirty="0">
                  <a:solidFill>
                    <a:srgbClr val="333399"/>
                  </a:solidFill>
                  <a:latin typeface="Lucida Calligraphy" charset="0"/>
                </a:rPr>
                <a:t>Eric Voutier</a:t>
              </a:r>
            </a:p>
          </p:txBody>
        </p:sp>
        <p:pic>
          <p:nvPicPr>
            <p:cNvPr id="22" name="Image 42" descr="log_ipn.g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7583" y="175183"/>
              <a:ext cx="752692" cy="451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er 1"/>
          <p:cNvGrpSpPr/>
          <p:nvPr/>
        </p:nvGrpSpPr>
        <p:grpSpPr>
          <a:xfrm>
            <a:off x="-22726" y="1819379"/>
            <a:ext cx="9451555" cy="3599989"/>
            <a:chOff x="-22726" y="1720747"/>
            <a:chExt cx="9451555" cy="3599989"/>
          </a:xfrm>
        </p:grpSpPr>
        <p:grpSp>
          <p:nvGrpSpPr>
            <p:cNvPr id="4" name="Grouper 12"/>
            <p:cNvGrpSpPr/>
            <p:nvPr/>
          </p:nvGrpSpPr>
          <p:grpSpPr>
            <a:xfrm>
              <a:off x="-22726" y="1720747"/>
              <a:ext cx="9451555" cy="3599989"/>
              <a:chOff x="-8291" y="1729026"/>
              <a:chExt cx="9451555" cy="3599989"/>
            </a:xfrm>
          </p:grpSpPr>
          <p:grpSp>
            <p:nvGrpSpPr>
              <p:cNvPr id="5" name="Grouper 13"/>
              <p:cNvGrpSpPr/>
              <p:nvPr/>
            </p:nvGrpSpPr>
            <p:grpSpPr>
              <a:xfrm>
                <a:off x="-8291" y="1729026"/>
                <a:ext cx="9357421" cy="3599989"/>
                <a:chOff x="35501" y="1772822"/>
                <a:chExt cx="9357421" cy="3599989"/>
              </a:xfrm>
            </p:grpSpPr>
            <p:pic>
              <p:nvPicPr>
                <p:cNvPr id="24" name="Image 23" descr="Branch.tiff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501" y="1772822"/>
                  <a:ext cx="3978166" cy="3599989"/>
                </a:xfrm>
                <a:prstGeom prst="rect">
                  <a:avLst/>
                </a:prstGeom>
              </p:spPr>
            </p:pic>
            <p:pic>
              <p:nvPicPr>
                <p:cNvPr id="25" name="Image 24" descr="hallB.tiff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219452" y="2052804"/>
                  <a:ext cx="6173470" cy="2591979"/>
                </a:xfrm>
                <a:prstGeom prst="rect">
                  <a:avLst/>
                </a:prstGeom>
              </p:spPr>
            </p:pic>
          </p:grpSp>
          <p:sp>
            <p:nvSpPr>
              <p:cNvPr id="23" name="Rectangle 22"/>
              <p:cNvSpPr/>
              <p:nvPr/>
            </p:nvSpPr>
            <p:spPr>
              <a:xfrm>
                <a:off x="8579168" y="1988840"/>
                <a:ext cx="864096" cy="2880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er 28"/>
            <p:cNvGrpSpPr/>
            <p:nvPr/>
          </p:nvGrpSpPr>
          <p:grpSpPr>
            <a:xfrm>
              <a:off x="1763688" y="3121257"/>
              <a:ext cx="2618637" cy="290798"/>
              <a:chOff x="1757209" y="3513240"/>
              <a:chExt cx="2618637" cy="290798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1757209" y="3513240"/>
                <a:ext cx="1728000" cy="288040"/>
              </a:xfrm>
              <a:prstGeom prst="rect">
                <a:avLst/>
              </a:prstGeom>
              <a:solidFill>
                <a:srgbClr val="C0504D">
                  <a:lumMod val="40000"/>
                  <a:lumOff val="60000"/>
                </a:srgb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3073223" y="3515998"/>
                <a:ext cx="1302623" cy="288040"/>
              </a:xfrm>
              <a:prstGeom prst="rect">
                <a:avLst/>
              </a:prstGeom>
              <a:solidFill>
                <a:srgbClr val="C0504D">
                  <a:lumMod val="40000"/>
                  <a:lumOff val="60000"/>
                </a:srgb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190500" y="276225"/>
            <a:ext cx="25058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fr-FR" sz="1800" i="1" dirty="0" err="1" smtClean="0">
                <a:solidFill>
                  <a:srgbClr val="969696"/>
                </a:solidFill>
              </a:rPr>
              <a:t>Polarized</a:t>
            </a:r>
            <a:r>
              <a:rPr lang="fr-FR" sz="1800" i="1" dirty="0" smtClean="0">
                <a:solidFill>
                  <a:srgbClr val="969696"/>
                </a:solidFill>
              </a:rPr>
              <a:t> e</a:t>
            </a:r>
            <a:r>
              <a:rPr lang="fr-FR" sz="1800" i="1" baseline="30000" dirty="0" smtClean="0">
                <a:solidFill>
                  <a:srgbClr val="969696"/>
                </a:solidFill>
              </a:rPr>
              <a:t>+ </a:t>
            </a:r>
            <a:r>
              <a:rPr lang="fr-FR" sz="1800" i="1" dirty="0" smtClean="0">
                <a:solidFill>
                  <a:srgbClr val="969696"/>
                </a:solidFill>
              </a:rPr>
              <a:t>@ CEBAF</a:t>
            </a:r>
            <a:endParaRPr lang="fr-FR" sz="1800" i="1" dirty="0">
              <a:solidFill>
                <a:srgbClr val="B2B2B2"/>
              </a:solidFill>
            </a:endParaRPr>
          </a:p>
        </p:txBody>
      </p:sp>
      <p:sp>
        <p:nvSpPr>
          <p:cNvPr id="29" name="Text Box 18"/>
          <p:cNvSpPr txBox="1">
            <a:spLocks noChangeArrowheads="1"/>
          </p:cNvSpPr>
          <p:nvPr/>
        </p:nvSpPr>
        <p:spPr bwMode="auto">
          <a:xfrm>
            <a:off x="1588" y="6630988"/>
            <a:ext cx="190629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 smtClean="0">
                <a:solidFill>
                  <a:srgbClr val="808080"/>
                </a:solidFill>
                <a:latin typeface="Footlight MT Light" charset="0"/>
              </a:rPr>
              <a:t>Loch Lomond, October 13-14, 2016</a:t>
            </a:r>
            <a:endParaRPr lang="en-US" sz="900" i="1" dirty="0">
              <a:solidFill>
                <a:srgbClr val="808080"/>
              </a:solidFill>
              <a:latin typeface="Footlight M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343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530" name="Line 2"/>
          <p:cNvSpPr>
            <a:spLocks noChangeShapeType="1"/>
          </p:cNvSpPr>
          <p:nvPr/>
        </p:nvSpPr>
        <p:spPr bwMode="auto">
          <a:xfrm>
            <a:off x="146050" y="741363"/>
            <a:ext cx="8856663" cy="0"/>
          </a:xfrm>
          <a:prstGeom prst="line">
            <a:avLst/>
          </a:prstGeom>
          <a:noFill/>
          <a:ln w="50800" cmpd="dbl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  <a:cs typeface="+mn-cs"/>
            </a:endParaRPr>
          </a:p>
        </p:txBody>
      </p:sp>
      <p:sp>
        <p:nvSpPr>
          <p:cNvPr id="662535" name="Text Box 7"/>
          <p:cNvSpPr txBox="1">
            <a:spLocks noChangeArrowheads="1"/>
          </p:cNvSpPr>
          <p:nvPr/>
        </p:nvSpPr>
        <p:spPr bwMode="auto">
          <a:xfrm>
            <a:off x="636588" y="1676400"/>
            <a:ext cx="78898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Clr>
                <a:srgbClr val="D60093"/>
              </a:buClr>
              <a:buFont typeface="Wingdings" charset="0"/>
              <a:buChar char="Ø"/>
              <a:defRPr/>
            </a:pPr>
            <a:r>
              <a:rPr lang="fr-FR">
                <a:solidFill>
                  <a:srgbClr val="000000"/>
                </a:solidFill>
                <a:latin typeface="Kristen ITC" charset="0"/>
                <a:cs typeface="+mn-cs"/>
              </a:rPr>
              <a:t> </a:t>
            </a:r>
            <a:r>
              <a:rPr lang="fr-FR" b="1">
                <a:solidFill>
                  <a:srgbClr val="008000"/>
                </a:solidFill>
                <a:latin typeface="Kristen ITC" charset="0"/>
                <a:cs typeface="+mn-cs"/>
              </a:rPr>
              <a:t>GPDs</a:t>
            </a:r>
            <a:r>
              <a:rPr lang="fr-FR">
                <a:solidFill>
                  <a:srgbClr val="000000"/>
                </a:solidFill>
                <a:latin typeface="Kristen ITC" charset="0"/>
                <a:cs typeface="+mn-cs"/>
              </a:rPr>
              <a:t> are the </a:t>
            </a:r>
            <a:r>
              <a:rPr lang="fr-FR" b="1">
                <a:solidFill>
                  <a:srgbClr val="FF0000"/>
                </a:solidFill>
                <a:latin typeface="Kristen ITC" charset="0"/>
                <a:cs typeface="+mn-cs"/>
              </a:rPr>
              <a:t>appropriate</a:t>
            </a:r>
            <a:r>
              <a:rPr lang="fr-FR">
                <a:solidFill>
                  <a:srgbClr val="000000"/>
                </a:solidFill>
                <a:latin typeface="Kristen ITC" charset="0"/>
                <a:cs typeface="+mn-cs"/>
              </a:rPr>
              <a:t> framework to deal with the </a:t>
            </a:r>
            <a:r>
              <a:rPr lang="fr-FR" b="1">
                <a:solidFill>
                  <a:srgbClr val="FF0000"/>
                </a:solidFill>
                <a:latin typeface="Kristen ITC" charset="0"/>
                <a:cs typeface="+mn-cs"/>
              </a:rPr>
              <a:t>partonic structure</a:t>
            </a:r>
            <a:r>
              <a:rPr lang="fr-FR">
                <a:solidFill>
                  <a:srgbClr val="000000"/>
                </a:solidFill>
                <a:latin typeface="Kristen ITC" charset="0"/>
                <a:cs typeface="+mn-cs"/>
              </a:rPr>
              <a:t> of hadrons and offer the unprecedented possibility to access the </a:t>
            </a:r>
            <a:r>
              <a:rPr lang="fr-FR" b="1">
                <a:solidFill>
                  <a:srgbClr val="FF0000"/>
                </a:solidFill>
                <a:latin typeface="Kristen ITC" charset="0"/>
                <a:cs typeface="+mn-cs"/>
              </a:rPr>
              <a:t>spatial distribution</a:t>
            </a:r>
            <a:r>
              <a:rPr lang="fr-FR">
                <a:solidFill>
                  <a:srgbClr val="000000"/>
                </a:solidFill>
                <a:latin typeface="Kristen ITC" charset="0"/>
                <a:cs typeface="+mn-cs"/>
              </a:rPr>
              <a:t> of partons.</a:t>
            </a:r>
          </a:p>
        </p:txBody>
      </p:sp>
      <p:sp>
        <p:nvSpPr>
          <p:cNvPr id="662536" name="Text Box 8"/>
          <p:cNvSpPr txBox="1">
            <a:spLocks noChangeArrowheads="1"/>
          </p:cNvSpPr>
          <p:nvPr/>
        </p:nvSpPr>
        <p:spPr bwMode="auto">
          <a:xfrm>
            <a:off x="3355975" y="995363"/>
            <a:ext cx="2449513" cy="40957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>
                <a:solidFill>
                  <a:srgbClr val="000000"/>
                </a:solidFill>
                <a:latin typeface="Lucida Calligraphy" charset="0"/>
                <a:cs typeface="+mn-cs"/>
              </a:rPr>
              <a:t>Parton Imaging </a:t>
            </a:r>
            <a:endParaRPr lang="en-US" sz="1100" b="1">
              <a:solidFill>
                <a:srgbClr val="000000"/>
              </a:solidFill>
              <a:latin typeface="Microsoft Sans Serif" charset="0"/>
              <a:cs typeface="+mn-cs"/>
            </a:endParaRPr>
          </a:p>
        </p:txBody>
      </p:sp>
      <p:grpSp>
        <p:nvGrpSpPr>
          <p:cNvPr id="304133" name="Group 9"/>
          <p:cNvGrpSpPr>
            <a:grpSpLocks/>
          </p:cNvGrpSpPr>
          <p:nvPr/>
        </p:nvGrpSpPr>
        <p:grpSpPr bwMode="auto">
          <a:xfrm>
            <a:off x="1416050" y="2593975"/>
            <a:ext cx="1912938" cy="2732088"/>
            <a:chOff x="3878" y="1434"/>
            <a:chExt cx="1205" cy="1721"/>
          </a:xfrm>
        </p:grpSpPr>
        <p:sp>
          <p:nvSpPr>
            <p:cNvPr id="662538" name="Rectangle 10"/>
            <p:cNvSpPr>
              <a:spLocks noChangeArrowheads="1"/>
            </p:cNvSpPr>
            <p:nvPr/>
          </p:nvSpPr>
          <p:spPr bwMode="auto">
            <a:xfrm>
              <a:off x="3878" y="1434"/>
              <a:ext cx="1205" cy="1721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solidFill>
                  <a:srgbClr val="000000"/>
                </a:solidFill>
                <a:cs typeface="+mn-cs"/>
              </a:endParaRPr>
            </a:p>
          </p:txBody>
        </p:sp>
        <p:pic>
          <p:nvPicPr>
            <p:cNvPr id="304149" name="Picture 11" descr="fig02-3"/>
            <p:cNvPicPr preferRelativeResize="0"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40" y="1500"/>
              <a:ext cx="1079" cy="15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62540" name="Text Box 12"/>
          <p:cNvSpPr txBox="1">
            <a:spLocks noChangeArrowheads="1"/>
          </p:cNvSpPr>
          <p:nvPr/>
        </p:nvSpPr>
        <p:spPr bwMode="auto">
          <a:xfrm>
            <a:off x="373063" y="5375275"/>
            <a:ext cx="40005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000">
                <a:solidFill>
                  <a:srgbClr val="5F5F5F"/>
                </a:solidFill>
                <a:latin typeface="Microsoft Sans Serif" charset="0"/>
                <a:cs typeface="+mn-cs"/>
              </a:rPr>
              <a:t>M. Burkardt, PRD 62 (2000) 071503    M.Diehl, EPJC 25 (2002) 223</a:t>
            </a:r>
          </a:p>
        </p:txBody>
      </p:sp>
      <p:sp>
        <p:nvSpPr>
          <p:cNvPr id="662541" name="Text Box 13"/>
          <p:cNvSpPr txBox="1">
            <a:spLocks noChangeArrowheads="1"/>
          </p:cNvSpPr>
          <p:nvPr/>
        </p:nvSpPr>
        <p:spPr bwMode="auto">
          <a:xfrm>
            <a:off x="417513" y="5719763"/>
            <a:ext cx="3914775" cy="7493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000000"/>
                </a:solidFill>
                <a:cs typeface="+mn-cs"/>
              </a:rPr>
              <a:t>GPDs can be interpreted as a 1/Q resolution </a:t>
            </a:r>
            <a:r>
              <a:rPr lang="en-US" b="1">
                <a:solidFill>
                  <a:srgbClr val="FF0000"/>
                </a:solidFill>
                <a:cs typeface="+mn-cs"/>
              </a:rPr>
              <a:t>distribution</a:t>
            </a:r>
            <a:r>
              <a:rPr lang="en-US">
                <a:solidFill>
                  <a:srgbClr val="000000"/>
                </a:solidFill>
                <a:cs typeface="+mn-cs"/>
              </a:rPr>
              <a:t> in the </a:t>
            </a:r>
            <a:r>
              <a:rPr lang="en-US" b="1">
                <a:solidFill>
                  <a:srgbClr val="FF0000"/>
                </a:solidFill>
                <a:cs typeface="+mn-cs"/>
              </a:rPr>
              <a:t>transverse plane</a:t>
            </a:r>
            <a:r>
              <a:rPr lang="en-US">
                <a:solidFill>
                  <a:srgbClr val="000000"/>
                </a:solidFill>
                <a:cs typeface="+mn-cs"/>
              </a:rPr>
              <a:t> of partons with </a:t>
            </a:r>
            <a:r>
              <a:rPr lang="en-US" b="1">
                <a:solidFill>
                  <a:srgbClr val="FF0000"/>
                </a:solidFill>
                <a:cs typeface="+mn-cs"/>
              </a:rPr>
              <a:t>longitudinal momentum</a:t>
            </a:r>
            <a:r>
              <a:rPr lang="en-US">
                <a:solidFill>
                  <a:srgbClr val="000000"/>
                </a:solidFill>
                <a:cs typeface="+mn-cs"/>
              </a:rPr>
              <a:t> x.</a:t>
            </a:r>
            <a:endParaRPr lang="en-US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662542" name="Text Box 14"/>
          <p:cNvSpPr txBox="1">
            <a:spLocks noChangeArrowheads="1"/>
          </p:cNvSpPr>
          <p:nvPr/>
        </p:nvSpPr>
        <p:spPr bwMode="auto">
          <a:xfrm>
            <a:off x="4283075" y="2701925"/>
            <a:ext cx="4279900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buClr>
                <a:srgbClr val="333399"/>
              </a:buClr>
              <a:buFont typeface="Wingdings" charset="0"/>
              <a:buChar char="v"/>
              <a:defRPr/>
            </a:pPr>
            <a:r>
              <a:rPr lang="fr-FR" sz="1200">
                <a:solidFill>
                  <a:srgbClr val="000000"/>
                </a:solidFill>
                <a:cs typeface="+mn-cs"/>
              </a:rPr>
              <a:t> </a:t>
            </a:r>
            <a:r>
              <a:rPr lang="fr-FR" sz="1200" b="1">
                <a:solidFill>
                  <a:srgbClr val="008000"/>
                </a:solidFill>
                <a:cs typeface="+mn-cs"/>
              </a:rPr>
              <a:t>GPDs</a:t>
            </a:r>
            <a:r>
              <a:rPr lang="fr-FR" sz="1200">
                <a:solidFill>
                  <a:srgbClr val="000000"/>
                </a:solidFill>
                <a:cs typeface="+mn-cs"/>
              </a:rPr>
              <a:t> = GPDs(</a:t>
            </a:r>
            <a:r>
              <a:rPr lang="fr-FR" sz="1200">
                <a:solidFill>
                  <a:srgbClr val="FF0000"/>
                </a:solidFill>
                <a:cs typeface="+mn-cs"/>
              </a:rPr>
              <a:t>Q</a:t>
            </a:r>
            <a:r>
              <a:rPr lang="fr-FR" sz="1200" baseline="30000">
                <a:solidFill>
                  <a:srgbClr val="FF0000"/>
                </a:solidFill>
                <a:cs typeface="+mn-cs"/>
              </a:rPr>
              <a:t>2</a:t>
            </a:r>
            <a:r>
              <a:rPr lang="fr-FR" sz="1200">
                <a:solidFill>
                  <a:srgbClr val="000000"/>
                </a:solidFill>
                <a:cs typeface="+mn-cs"/>
              </a:rPr>
              <a:t>,</a:t>
            </a:r>
            <a:r>
              <a:rPr lang="fr-FR" sz="1200">
                <a:solidFill>
                  <a:srgbClr val="FF0000"/>
                </a:solidFill>
                <a:cs typeface="+mn-cs"/>
              </a:rPr>
              <a:t>x</a:t>
            </a:r>
            <a:r>
              <a:rPr lang="fr-FR" sz="1200">
                <a:solidFill>
                  <a:srgbClr val="000000"/>
                </a:solidFill>
                <a:cs typeface="+mn-cs"/>
              </a:rPr>
              <a:t>,</a:t>
            </a:r>
            <a:r>
              <a:rPr lang="fr-FR" sz="1200">
                <a:solidFill>
                  <a:srgbClr val="FF0000"/>
                </a:solidFill>
                <a:latin typeface="Symbol" charset="0"/>
                <a:cs typeface="+mn-cs"/>
              </a:rPr>
              <a:t>x</a:t>
            </a:r>
            <a:r>
              <a:rPr lang="fr-FR" sz="1200">
                <a:solidFill>
                  <a:srgbClr val="000000"/>
                </a:solidFill>
                <a:cs typeface="+mn-cs"/>
              </a:rPr>
              <a:t>,</a:t>
            </a:r>
            <a:r>
              <a:rPr lang="fr-FR" sz="1200">
                <a:solidFill>
                  <a:srgbClr val="FF0000"/>
                </a:solidFill>
                <a:cs typeface="+mn-cs"/>
              </a:rPr>
              <a:t>t</a:t>
            </a:r>
            <a:r>
              <a:rPr lang="fr-FR" sz="1200">
                <a:solidFill>
                  <a:srgbClr val="000000"/>
                </a:solidFill>
                <a:cs typeface="+mn-cs"/>
              </a:rPr>
              <a:t>) whose perpendicular component of the momentum transfer to the nucleon is </a:t>
            </a:r>
            <a:r>
              <a:rPr lang="fr-FR" sz="1200" b="1">
                <a:solidFill>
                  <a:srgbClr val="0000FF"/>
                </a:solidFill>
                <a:cs typeface="+mn-cs"/>
              </a:rPr>
              <a:t>Fourier conjugate</a:t>
            </a:r>
            <a:r>
              <a:rPr lang="fr-FR" sz="1200">
                <a:solidFill>
                  <a:srgbClr val="000000"/>
                </a:solidFill>
                <a:cs typeface="+mn-cs"/>
              </a:rPr>
              <a:t> to the </a:t>
            </a:r>
            <a:r>
              <a:rPr lang="fr-FR" sz="1200" b="1">
                <a:solidFill>
                  <a:srgbClr val="0000FF"/>
                </a:solidFill>
                <a:cs typeface="+mn-cs"/>
              </a:rPr>
              <a:t>transverse position</a:t>
            </a:r>
            <a:r>
              <a:rPr lang="fr-FR" sz="1200">
                <a:solidFill>
                  <a:srgbClr val="000000"/>
                </a:solidFill>
                <a:cs typeface="+mn-cs"/>
              </a:rPr>
              <a:t> of partons.</a:t>
            </a:r>
          </a:p>
          <a:p>
            <a:pPr algn="just">
              <a:buClr>
                <a:srgbClr val="333399"/>
              </a:buClr>
              <a:buFont typeface="Wingdings" charset="0"/>
              <a:buChar char="v"/>
              <a:defRPr/>
            </a:pPr>
            <a:endParaRPr lang="fr-FR" sz="1200">
              <a:solidFill>
                <a:srgbClr val="000000"/>
              </a:solidFill>
              <a:cs typeface="+mn-cs"/>
            </a:endParaRPr>
          </a:p>
          <a:p>
            <a:pPr algn="just">
              <a:buClr>
                <a:srgbClr val="333399"/>
              </a:buClr>
              <a:buFont typeface="Wingdings" charset="0"/>
              <a:buChar char="v"/>
              <a:defRPr/>
            </a:pPr>
            <a:r>
              <a:rPr lang="fr-FR" sz="1200">
                <a:solidFill>
                  <a:srgbClr val="000000"/>
                </a:solidFill>
                <a:cs typeface="+mn-cs"/>
              </a:rPr>
              <a:t> </a:t>
            </a:r>
            <a:r>
              <a:rPr lang="fr-FR" sz="1200" b="1">
                <a:solidFill>
                  <a:srgbClr val="008000"/>
                </a:solidFill>
                <a:cs typeface="+mn-cs"/>
              </a:rPr>
              <a:t>GPDs</a:t>
            </a:r>
            <a:r>
              <a:rPr lang="fr-FR" sz="1200">
                <a:solidFill>
                  <a:srgbClr val="000000"/>
                </a:solidFill>
                <a:cs typeface="+mn-cs"/>
              </a:rPr>
              <a:t> encode the </a:t>
            </a:r>
            <a:r>
              <a:rPr lang="fr-FR" sz="1200" b="1">
                <a:solidFill>
                  <a:srgbClr val="0000FF"/>
                </a:solidFill>
                <a:cs typeface="+mn-cs"/>
              </a:rPr>
              <a:t>correlations between partons</a:t>
            </a:r>
            <a:r>
              <a:rPr lang="fr-FR" sz="1200">
                <a:solidFill>
                  <a:srgbClr val="000000"/>
                </a:solidFill>
                <a:cs typeface="+mn-cs"/>
              </a:rPr>
              <a:t> and contain information about the dynamics of the system like the </a:t>
            </a:r>
            <a:r>
              <a:rPr lang="fr-FR" sz="1200" b="1">
                <a:solidFill>
                  <a:srgbClr val="FF0000"/>
                </a:solidFill>
                <a:cs typeface="+mn-cs"/>
              </a:rPr>
              <a:t>angular momentum</a:t>
            </a:r>
            <a:r>
              <a:rPr lang="fr-FR" sz="1200">
                <a:solidFill>
                  <a:srgbClr val="000000"/>
                </a:solidFill>
                <a:cs typeface="+mn-cs"/>
              </a:rPr>
              <a:t> or the </a:t>
            </a:r>
            <a:r>
              <a:rPr lang="fr-FR" sz="1200" b="1">
                <a:solidFill>
                  <a:srgbClr val="FF0000"/>
                </a:solidFill>
                <a:cs typeface="+mn-cs"/>
              </a:rPr>
              <a:t>distribution of the strong forces</a:t>
            </a:r>
            <a:r>
              <a:rPr lang="fr-FR" sz="1200">
                <a:solidFill>
                  <a:srgbClr val="000000"/>
                </a:solidFill>
                <a:cs typeface="+mn-cs"/>
              </a:rPr>
              <a:t> experienced by quarks and gluons inside hadrons.</a:t>
            </a:r>
          </a:p>
          <a:p>
            <a:pPr algn="ctr">
              <a:buClr>
                <a:srgbClr val="333399"/>
              </a:buClr>
              <a:buFont typeface="Wingdings" charset="0"/>
              <a:buNone/>
              <a:defRPr/>
            </a:pPr>
            <a:r>
              <a:rPr lang="fr-FR" sz="800">
                <a:solidFill>
                  <a:srgbClr val="000000"/>
                </a:solidFill>
                <a:latin typeface="Microsoft Sans Serif" charset="0"/>
                <a:cs typeface="+mn-cs"/>
              </a:rPr>
              <a:t>X. Ji, PRL 78 (1997) 610       M. Polyakov, PL B555 (2003) 57</a:t>
            </a:r>
            <a:r>
              <a:rPr lang="fr-FR" sz="1200">
                <a:solidFill>
                  <a:srgbClr val="000000"/>
                </a:solidFill>
                <a:cs typeface="+mn-cs"/>
              </a:rPr>
              <a:t>  </a:t>
            </a:r>
          </a:p>
        </p:txBody>
      </p:sp>
      <p:sp>
        <p:nvSpPr>
          <p:cNvPr id="662543" name="AutoShape 15"/>
          <p:cNvSpPr>
            <a:spLocks noChangeArrowheads="1"/>
          </p:cNvSpPr>
          <p:nvPr/>
        </p:nvSpPr>
        <p:spPr bwMode="auto">
          <a:xfrm>
            <a:off x="5969000" y="5370513"/>
            <a:ext cx="1584325" cy="985837"/>
          </a:xfrm>
          <a:prstGeom prst="star24">
            <a:avLst>
              <a:gd name="adj" fmla="val 37500"/>
            </a:avLst>
          </a:prstGeom>
          <a:solidFill>
            <a:srgbClr val="FFFF00"/>
          </a:solidFill>
          <a:ln w="127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fr-FR" sz="1000">
                <a:solidFill>
                  <a:srgbClr val="000000"/>
                </a:solidFill>
                <a:cs typeface="+mn-cs"/>
              </a:rPr>
              <a:t>A new light on </a:t>
            </a:r>
          </a:p>
          <a:p>
            <a:pPr algn="ctr">
              <a:defRPr/>
            </a:pPr>
            <a:r>
              <a:rPr lang="fr-FR" sz="1000">
                <a:solidFill>
                  <a:srgbClr val="000000"/>
                </a:solidFill>
                <a:cs typeface="+mn-cs"/>
              </a:rPr>
              <a:t>hadron structure</a:t>
            </a:r>
          </a:p>
        </p:txBody>
      </p:sp>
      <p:cxnSp>
        <p:nvCxnSpPr>
          <p:cNvPr id="662544" name="AutoShape 16"/>
          <p:cNvCxnSpPr>
            <a:cxnSpLocks noChangeShapeType="1"/>
            <a:stCxn id="662541" idx="3"/>
            <a:endCxn id="662543" idx="1"/>
          </p:cNvCxnSpPr>
          <p:nvPr/>
        </p:nvCxnSpPr>
        <p:spPr bwMode="auto">
          <a:xfrm flipV="1">
            <a:off x="4341813" y="5864225"/>
            <a:ext cx="1627187" cy="230188"/>
          </a:xfrm>
          <a:prstGeom prst="curvedConnector3">
            <a:avLst>
              <a:gd name="adj1" fmla="val 49657"/>
            </a:avLst>
          </a:prstGeom>
          <a:noFill/>
          <a:ln w="12700">
            <a:solidFill>
              <a:srgbClr val="FF0000"/>
            </a:solidFill>
            <a:round/>
            <a:headEnd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62545" name="AutoShape 17"/>
          <p:cNvCxnSpPr>
            <a:cxnSpLocks noChangeShapeType="1"/>
            <a:stCxn id="662542" idx="2"/>
            <a:endCxn id="662543" idx="0"/>
          </p:cNvCxnSpPr>
          <p:nvPr/>
        </p:nvCxnSpPr>
        <p:spPr bwMode="auto">
          <a:xfrm rot="16200000" flipH="1">
            <a:off x="6216650" y="4826000"/>
            <a:ext cx="750888" cy="338138"/>
          </a:xfrm>
          <a:prstGeom prst="curvedConnector3">
            <a:avLst>
              <a:gd name="adj1" fmla="val 49894"/>
            </a:avLst>
          </a:prstGeom>
          <a:noFill/>
          <a:ln w="12700">
            <a:solidFill>
              <a:srgbClr val="FF0000"/>
            </a:solidFill>
            <a:round/>
            <a:headEnd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62546" name="AutoShape 18"/>
          <p:cNvCxnSpPr>
            <a:cxnSpLocks noChangeShapeType="1"/>
            <a:stCxn id="662538" idx="3"/>
            <a:endCxn id="662547" idx="2"/>
          </p:cNvCxnSpPr>
          <p:nvPr/>
        </p:nvCxnSpPr>
        <p:spPr bwMode="auto">
          <a:xfrm>
            <a:off x="3328988" y="3960813"/>
            <a:ext cx="2868612" cy="1550987"/>
          </a:xfrm>
          <a:prstGeom prst="curvedConnector3">
            <a:avLst>
              <a:gd name="adj1" fmla="val 27116"/>
            </a:avLst>
          </a:prstGeom>
          <a:noFill/>
          <a:ln w="12700">
            <a:solidFill>
              <a:srgbClr val="FF0000"/>
            </a:solidFill>
            <a:round/>
            <a:headEnd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62547" name="Oval 19"/>
          <p:cNvSpPr>
            <a:spLocks noChangeArrowheads="1"/>
          </p:cNvSpPr>
          <p:nvPr/>
        </p:nvSpPr>
        <p:spPr bwMode="auto">
          <a:xfrm>
            <a:off x="6197600" y="5449888"/>
            <a:ext cx="142875" cy="122237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solidFill>
                <a:srgbClr val="000000"/>
              </a:solidFill>
              <a:cs typeface="+mn-cs"/>
            </a:endParaRPr>
          </a:p>
        </p:txBody>
      </p:sp>
      <p:cxnSp>
        <p:nvCxnSpPr>
          <p:cNvPr id="662548" name="AutoShape 20"/>
          <p:cNvCxnSpPr>
            <a:cxnSpLocks noChangeShapeType="1"/>
            <a:stCxn id="662542" idx="3"/>
            <a:endCxn id="662543" idx="3"/>
          </p:cNvCxnSpPr>
          <p:nvPr/>
        </p:nvCxnSpPr>
        <p:spPr bwMode="auto">
          <a:xfrm flipH="1">
            <a:off x="7553325" y="3660775"/>
            <a:ext cx="1009650" cy="2203450"/>
          </a:xfrm>
          <a:prstGeom prst="curvedConnector3">
            <a:avLst>
              <a:gd name="adj1" fmla="val -22644"/>
            </a:avLst>
          </a:prstGeom>
          <a:noFill/>
          <a:ln w="12700">
            <a:solidFill>
              <a:srgbClr val="FF0000"/>
            </a:solidFill>
            <a:round/>
            <a:headEnd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pSp>
        <p:nvGrpSpPr>
          <p:cNvPr id="304143" name="Grouper 21"/>
          <p:cNvGrpSpPr>
            <a:grpSpLocks/>
          </p:cNvGrpSpPr>
          <p:nvPr/>
        </p:nvGrpSpPr>
        <p:grpSpPr bwMode="auto">
          <a:xfrm>
            <a:off x="7269163" y="174625"/>
            <a:ext cx="1641475" cy="469900"/>
            <a:chOff x="7269817" y="175183"/>
            <a:chExt cx="1640458" cy="468600"/>
          </a:xfrm>
        </p:grpSpPr>
        <p:sp>
          <p:nvSpPr>
            <p:cNvPr id="23" name="Text Box 64"/>
            <p:cNvSpPr txBox="1">
              <a:spLocks noChangeArrowheads="1"/>
            </p:cNvSpPr>
            <p:nvPr/>
          </p:nvSpPr>
          <p:spPr bwMode="auto">
            <a:xfrm>
              <a:off x="7269817" y="412649"/>
              <a:ext cx="983640" cy="231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900" dirty="0">
                  <a:solidFill>
                    <a:srgbClr val="333399"/>
                  </a:solidFill>
                  <a:latin typeface="Lucida Calligraphy" charset="0"/>
                </a:rPr>
                <a:t>Eric Voutier</a:t>
              </a:r>
            </a:p>
          </p:txBody>
        </p:sp>
        <p:pic>
          <p:nvPicPr>
            <p:cNvPr id="304147" name="Image 23" descr="log_ipn.gi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7583" y="175183"/>
              <a:ext cx="752692" cy="451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" name="Text Box 18"/>
          <p:cNvSpPr txBox="1">
            <a:spLocks noChangeArrowheads="1"/>
          </p:cNvSpPr>
          <p:nvPr/>
        </p:nvSpPr>
        <p:spPr bwMode="auto">
          <a:xfrm>
            <a:off x="1588" y="6630988"/>
            <a:ext cx="190629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 smtClean="0">
                <a:solidFill>
                  <a:srgbClr val="808080"/>
                </a:solidFill>
                <a:latin typeface="Footlight MT Light" charset="0"/>
              </a:rPr>
              <a:t>Loch Lomond, October 13-14, 2016</a:t>
            </a:r>
            <a:endParaRPr lang="en-US" sz="900" i="1" dirty="0">
              <a:solidFill>
                <a:srgbClr val="808080"/>
              </a:solidFill>
              <a:latin typeface="Footlight MT Light" charset="0"/>
            </a:endParaRPr>
          </a:p>
        </p:txBody>
      </p:sp>
      <p:sp>
        <p:nvSpPr>
          <p:cNvPr id="26" name="Text Box 88"/>
          <p:cNvSpPr txBox="1">
            <a:spLocks noChangeArrowheads="1"/>
          </p:cNvSpPr>
          <p:nvPr/>
        </p:nvSpPr>
        <p:spPr bwMode="auto">
          <a:xfrm>
            <a:off x="190500" y="276225"/>
            <a:ext cx="3713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fr-FR" sz="1800" i="1" dirty="0" err="1">
                <a:solidFill>
                  <a:srgbClr val="969696"/>
                </a:solidFill>
              </a:rPr>
              <a:t>Generalized</a:t>
            </a:r>
            <a:r>
              <a:rPr lang="fr-FR" sz="1800" i="1" dirty="0">
                <a:solidFill>
                  <a:srgbClr val="969696"/>
                </a:solidFill>
              </a:rPr>
              <a:t> parton distributions </a:t>
            </a:r>
            <a:endParaRPr lang="fr-FR" sz="1800" i="1" dirty="0">
              <a:solidFill>
                <a:srgbClr val="B2B2B2"/>
              </a:solidFill>
            </a:endParaRPr>
          </a:p>
        </p:txBody>
      </p:sp>
      <p:sp>
        <p:nvSpPr>
          <p:cNvPr id="27" name="Text Box 11"/>
          <p:cNvSpPr txBox="1">
            <a:spLocks noChangeArrowheads="1"/>
          </p:cNvSpPr>
          <p:nvPr/>
        </p:nvSpPr>
        <p:spPr bwMode="auto">
          <a:xfrm>
            <a:off x="8607183" y="6603286"/>
            <a:ext cx="54694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fr-FR" sz="1200" dirty="0" smtClean="0">
                <a:solidFill>
                  <a:srgbClr val="969696"/>
                </a:solidFill>
                <a:cs typeface="+mn-cs"/>
              </a:rPr>
              <a:t>3/26</a:t>
            </a:r>
            <a:endParaRPr lang="fr-FR" sz="1200" dirty="0">
              <a:solidFill>
                <a:srgbClr val="969696"/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89" name="Text Box 9"/>
          <p:cNvSpPr txBox="1">
            <a:spLocks noChangeArrowheads="1"/>
          </p:cNvSpPr>
          <p:nvPr/>
        </p:nvSpPr>
        <p:spPr bwMode="auto">
          <a:xfrm>
            <a:off x="2052638" y="977900"/>
            <a:ext cx="5053012" cy="40005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0000"/>
                </a:solidFill>
                <a:latin typeface="Lucida Calligraphy" charset="0"/>
              </a:rPr>
              <a:t>N(</a:t>
            </a:r>
            <a:r>
              <a:rPr lang="en-US" sz="2000" b="1" dirty="0" err="1">
                <a:solidFill>
                  <a:srgbClr val="000000"/>
                </a:solidFill>
                <a:latin typeface="Lucida Calligraphy" charset="0"/>
              </a:rPr>
              <a:t>e,e</a:t>
            </a:r>
            <a:r>
              <a:rPr lang="en-US" sz="2000" b="1" dirty="0" err="1">
                <a:solidFill>
                  <a:srgbClr val="000000"/>
                </a:solidFill>
                <a:latin typeface="Times New Roman" charset="0"/>
                <a:cs typeface="Times New Roman" charset="0"/>
              </a:rPr>
              <a:t>′</a:t>
            </a:r>
            <a:r>
              <a:rPr lang="en-US" sz="2000" b="1" dirty="0" err="1">
                <a:solidFill>
                  <a:srgbClr val="000000"/>
                </a:solidFill>
                <a:latin typeface="Symbol" charset="0"/>
              </a:rPr>
              <a:t>g</a:t>
            </a:r>
            <a:r>
              <a:rPr lang="en-US" sz="2000" b="1" dirty="0" err="1">
                <a:solidFill>
                  <a:srgbClr val="000000"/>
                </a:solidFill>
                <a:latin typeface="Lucida Calligraphy" charset="0"/>
              </a:rPr>
              <a:t>N</a:t>
            </a:r>
            <a:r>
              <a:rPr lang="en-US" sz="2000" b="1" dirty="0">
                <a:solidFill>
                  <a:srgbClr val="000000"/>
                </a:solidFill>
                <a:latin typeface="Lucida Calligraphy" charset="0"/>
              </a:rPr>
              <a:t>) Differential Cross Section</a:t>
            </a:r>
          </a:p>
        </p:txBody>
      </p:sp>
      <p:sp>
        <p:nvSpPr>
          <p:cNvPr id="583709" name="Line 29"/>
          <p:cNvSpPr>
            <a:spLocks noChangeShapeType="1"/>
          </p:cNvSpPr>
          <p:nvPr/>
        </p:nvSpPr>
        <p:spPr bwMode="auto">
          <a:xfrm>
            <a:off x="146050" y="741363"/>
            <a:ext cx="8856663" cy="0"/>
          </a:xfrm>
          <a:prstGeom prst="line">
            <a:avLst/>
          </a:prstGeom>
          <a:noFill/>
          <a:ln w="50800" cmpd="dbl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83723" name="Rectangle 43"/>
          <p:cNvSpPr>
            <a:spLocks noChangeArrowheads="1"/>
          </p:cNvSpPr>
          <p:nvPr/>
        </p:nvSpPr>
        <p:spPr bwMode="auto">
          <a:xfrm>
            <a:off x="2343150" y="1592263"/>
            <a:ext cx="44672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1000" dirty="0">
                <a:solidFill>
                  <a:srgbClr val="5F5F5F"/>
                </a:solidFill>
                <a:latin typeface="Microsoft Sans Serif" charset="0"/>
              </a:rPr>
              <a:t>M. Diehl </a:t>
            </a:r>
            <a:r>
              <a:rPr lang="fr-FR" sz="1000" dirty="0" err="1">
                <a:solidFill>
                  <a:srgbClr val="5F5F5F"/>
                </a:solidFill>
                <a:latin typeface="Microsoft Sans Serif" charset="0"/>
              </a:rPr>
              <a:t>at</a:t>
            </a:r>
            <a:r>
              <a:rPr lang="fr-FR" sz="1000" dirty="0">
                <a:solidFill>
                  <a:srgbClr val="5F5F5F"/>
                </a:solidFill>
                <a:latin typeface="Microsoft Sans Serif" charset="0"/>
              </a:rPr>
              <a:t> the CLAS12 </a:t>
            </a:r>
            <a:r>
              <a:rPr lang="fr-FR" sz="1000" dirty="0" err="1">
                <a:solidFill>
                  <a:srgbClr val="5F5F5F"/>
                </a:solidFill>
                <a:latin typeface="Microsoft Sans Serif" charset="0"/>
              </a:rPr>
              <a:t>European</a:t>
            </a:r>
            <a:r>
              <a:rPr lang="fr-FR" sz="1000" dirty="0">
                <a:solidFill>
                  <a:srgbClr val="5F5F5F"/>
                </a:solidFill>
                <a:latin typeface="Microsoft Sans Serif" charset="0"/>
              </a:rPr>
              <a:t> Workshop, Genova, </a:t>
            </a:r>
            <a:r>
              <a:rPr lang="fr-FR" sz="1000" dirty="0" err="1">
                <a:solidFill>
                  <a:srgbClr val="5F5F5F"/>
                </a:solidFill>
                <a:latin typeface="Microsoft Sans Serif" charset="0"/>
              </a:rPr>
              <a:t>February</a:t>
            </a:r>
            <a:r>
              <a:rPr lang="fr-FR" sz="1000" dirty="0">
                <a:solidFill>
                  <a:srgbClr val="5F5F5F"/>
                </a:solidFill>
                <a:latin typeface="Microsoft Sans Serif" charset="0"/>
              </a:rPr>
              <a:t> 25-28, 2009</a:t>
            </a:r>
          </a:p>
        </p:txBody>
      </p:sp>
      <p:graphicFrame>
        <p:nvGraphicFramePr>
          <p:cNvPr id="10246" name="Object 44"/>
          <p:cNvGraphicFramePr>
            <a:graphicFrameLocks noChangeAspect="1"/>
          </p:cNvGraphicFramePr>
          <p:nvPr/>
        </p:nvGraphicFramePr>
        <p:xfrm>
          <a:off x="1600200" y="3454400"/>
          <a:ext cx="5964238" cy="485775"/>
        </p:xfrm>
        <a:graphic>
          <a:graphicData uri="http://schemas.openxmlformats.org/presentationml/2006/ole">
            <p:oleObj spid="_x0000_s364835" name="Equation" r:id="rId4" imgW="3276600" imgH="266700" progId="Equation.3">
              <p:embed/>
            </p:oleObj>
          </a:graphicData>
        </a:graphic>
      </p:graphicFrame>
      <p:sp>
        <p:nvSpPr>
          <p:cNvPr id="583750" name="Text Box 70"/>
          <p:cNvSpPr txBox="1">
            <a:spLocks noChangeArrowheads="1"/>
          </p:cNvSpPr>
          <p:nvPr/>
        </p:nvSpPr>
        <p:spPr bwMode="auto">
          <a:xfrm>
            <a:off x="858313" y="6013450"/>
            <a:ext cx="7462465" cy="584776"/>
          </a:xfrm>
          <a:prstGeom prst="rect">
            <a:avLst/>
          </a:prstGeom>
          <a:noFill/>
          <a:ln w="38100" cmpd="dbl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rgbClr val="008000"/>
                </a:solidFill>
                <a:latin typeface="Comic Sans MS"/>
                <a:cs typeface="Comic Sans MS"/>
              </a:rPr>
              <a:t>Polarized electrons</a:t>
            </a:r>
            <a:r>
              <a:rPr lang="en-US" sz="1600" dirty="0">
                <a:solidFill>
                  <a:srgbClr val="000000"/>
                </a:solidFill>
                <a:latin typeface="Comic Sans MS"/>
                <a:cs typeface="Comic Sans MS"/>
              </a:rPr>
              <a:t> </a:t>
            </a:r>
            <a:r>
              <a:rPr lang="en-US" sz="1600" b="1" dirty="0">
                <a:solidFill>
                  <a:srgbClr val="FF0000"/>
                </a:solidFill>
                <a:latin typeface="Comic Sans MS"/>
                <a:cs typeface="Comic Sans MS"/>
              </a:rPr>
              <a:t>and</a:t>
            </a:r>
            <a:r>
              <a:rPr lang="en-US" sz="1600" b="1" dirty="0">
                <a:solidFill>
                  <a:srgbClr val="008000"/>
                </a:solidFill>
                <a:latin typeface="Comic Sans MS"/>
                <a:cs typeface="Comic Sans MS"/>
              </a:rPr>
              <a:t> positrons</a:t>
            </a:r>
            <a:r>
              <a:rPr lang="en-US" sz="1600" dirty="0">
                <a:solidFill>
                  <a:srgbClr val="000000"/>
                </a:solidFill>
                <a:latin typeface="Comic Sans MS"/>
                <a:cs typeface="Comic Sans MS"/>
              </a:rPr>
              <a:t> allow to </a:t>
            </a:r>
            <a:r>
              <a:rPr lang="en-US" sz="1600" b="1" dirty="0">
                <a:solidFill>
                  <a:srgbClr val="FF0000"/>
                </a:solidFill>
                <a:latin typeface="Comic Sans MS"/>
                <a:cs typeface="Comic Sans MS"/>
              </a:rPr>
              <a:t>separate</a:t>
            </a:r>
            <a:r>
              <a:rPr lang="en-US" sz="1600" dirty="0">
                <a:solidFill>
                  <a:srgbClr val="000000"/>
                </a:solidFill>
                <a:latin typeface="Comic Sans MS"/>
                <a:cs typeface="Comic Sans MS"/>
              </a:rPr>
              <a:t> the </a:t>
            </a:r>
          </a:p>
          <a:p>
            <a:pPr algn="ctr">
              <a:defRPr/>
            </a:pPr>
            <a:r>
              <a:rPr lang="en-US" sz="1600" dirty="0">
                <a:solidFill>
                  <a:srgbClr val="0000CC"/>
                </a:solidFill>
                <a:latin typeface="Comic Sans MS"/>
                <a:cs typeface="Comic Sans MS"/>
              </a:rPr>
              <a:t>unknown amplitudes</a:t>
            </a:r>
            <a:r>
              <a:rPr lang="en-US" sz="1600" dirty="0">
                <a:solidFill>
                  <a:srgbClr val="000000"/>
                </a:solidFill>
                <a:latin typeface="Comic Sans MS"/>
                <a:cs typeface="Comic Sans MS"/>
              </a:rPr>
              <a:t> of the cross section for electro-production of photons.</a:t>
            </a:r>
            <a:endParaRPr lang="en-US" sz="1600" baseline="30000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graphicFrame>
        <p:nvGraphicFramePr>
          <p:cNvPr id="123912" name="Object 71"/>
          <p:cNvGraphicFramePr>
            <a:graphicFrameLocks noChangeAspect="1"/>
          </p:cNvGraphicFramePr>
          <p:nvPr/>
        </p:nvGraphicFramePr>
        <p:xfrm>
          <a:off x="1570038" y="5141913"/>
          <a:ext cx="1701800" cy="266700"/>
        </p:xfrm>
        <a:graphic>
          <a:graphicData uri="http://schemas.openxmlformats.org/presentationml/2006/ole">
            <p:oleObj spid="_x0000_s364836" name="Equation" r:id="rId5" imgW="1701800" imgH="266700" progId="Equation.3">
              <p:embed/>
            </p:oleObj>
          </a:graphicData>
        </a:graphic>
      </p:graphicFrame>
      <p:graphicFrame>
        <p:nvGraphicFramePr>
          <p:cNvPr id="123913" name="Object 72"/>
          <p:cNvGraphicFramePr>
            <a:graphicFrameLocks noChangeAspect="1"/>
          </p:cNvGraphicFramePr>
          <p:nvPr/>
        </p:nvGraphicFramePr>
        <p:xfrm>
          <a:off x="1481138" y="5435600"/>
          <a:ext cx="1866900" cy="266700"/>
        </p:xfrm>
        <a:graphic>
          <a:graphicData uri="http://schemas.openxmlformats.org/presentationml/2006/ole">
            <p:oleObj spid="_x0000_s364837" name="Equation" r:id="rId6" imgW="1866090" imgH="266584" progId="Equation.3">
              <p:embed/>
            </p:oleObj>
          </a:graphicData>
        </a:graphic>
      </p:graphicFrame>
      <p:graphicFrame>
        <p:nvGraphicFramePr>
          <p:cNvPr id="123914" name="Object 74"/>
          <p:cNvGraphicFramePr>
            <a:graphicFrameLocks noChangeAspect="1"/>
          </p:cNvGraphicFramePr>
          <p:nvPr/>
        </p:nvGraphicFramePr>
        <p:xfrm>
          <a:off x="5491163" y="5151438"/>
          <a:ext cx="1168400" cy="266700"/>
        </p:xfrm>
        <a:graphic>
          <a:graphicData uri="http://schemas.openxmlformats.org/presentationml/2006/ole">
            <p:oleObj spid="_x0000_s364838" name="Equation" r:id="rId7" imgW="1167893" imgH="266584" progId="Equation.3">
              <p:embed/>
            </p:oleObj>
          </a:graphicData>
        </a:graphic>
      </p:graphicFrame>
      <p:graphicFrame>
        <p:nvGraphicFramePr>
          <p:cNvPr id="123915" name="Object 75"/>
          <p:cNvGraphicFramePr>
            <a:graphicFrameLocks noChangeAspect="1"/>
          </p:cNvGraphicFramePr>
          <p:nvPr/>
        </p:nvGraphicFramePr>
        <p:xfrm>
          <a:off x="4198938" y="5438775"/>
          <a:ext cx="3733800" cy="266700"/>
        </p:xfrm>
        <a:graphic>
          <a:graphicData uri="http://schemas.openxmlformats.org/presentationml/2006/ole">
            <p:oleObj spid="_x0000_s364839" name="Equation" r:id="rId8" imgW="3733800" imgH="266700" progId="Equation.3">
              <p:embed/>
            </p:oleObj>
          </a:graphicData>
        </a:graphic>
      </p:graphicFrame>
      <p:sp>
        <p:nvSpPr>
          <p:cNvPr id="583757" name="Text Box 77"/>
          <p:cNvSpPr txBox="1">
            <a:spLocks noChangeArrowheads="1"/>
          </p:cNvSpPr>
          <p:nvPr/>
        </p:nvSpPr>
        <p:spPr bwMode="auto">
          <a:xfrm>
            <a:off x="530225" y="4384675"/>
            <a:ext cx="1038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1200" b="1">
                <a:solidFill>
                  <a:srgbClr val="008000"/>
                </a:solidFill>
              </a:rPr>
              <a:t>Electron </a:t>
            </a:r>
          </a:p>
          <a:p>
            <a:pPr algn="ctr">
              <a:defRPr/>
            </a:pPr>
            <a:r>
              <a:rPr lang="fr-FR" sz="1200" b="1">
                <a:solidFill>
                  <a:srgbClr val="008000"/>
                </a:solidFill>
              </a:rPr>
              <a:t>observables</a:t>
            </a:r>
          </a:p>
        </p:txBody>
      </p:sp>
      <p:sp>
        <p:nvSpPr>
          <p:cNvPr id="583758" name="Text Box 78"/>
          <p:cNvSpPr txBox="1">
            <a:spLocks noChangeArrowheads="1"/>
          </p:cNvSpPr>
          <p:nvPr/>
        </p:nvSpPr>
        <p:spPr bwMode="auto">
          <a:xfrm>
            <a:off x="7251700" y="4391025"/>
            <a:ext cx="16684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1200" b="1">
                <a:solidFill>
                  <a:srgbClr val="008000"/>
                </a:solidFill>
              </a:rPr>
              <a:t>Electron &amp; positron </a:t>
            </a:r>
          </a:p>
          <a:p>
            <a:pPr algn="ctr">
              <a:defRPr/>
            </a:pPr>
            <a:r>
              <a:rPr lang="fr-FR" sz="1200" b="1">
                <a:solidFill>
                  <a:srgbClr val="008000"/>
                </a:solidFill>
              </a:rPr>
              <a:t>observables</a:t>
            </a:r>
          </a:p>
        </p:txBody>
      </p:sp>
      <p:sp>
        <p:nvSpPr>
          <p:cNvPr id="583760" name="Oval 80"/>
          <p:cNvSpPr>
            <a:spLocks noChangeArrowheads="1"/>
          </p:cNvSpPr>
          <p:nvPr/>
        </p:nvSpPr>
        <p:spPr bwMode="auto">
          <a:xfrm>
            <a:off x="1481138" y="5335588"/>
            <a:ext cx="144462" cy="122237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83761" name="Oval 81"/>
          <p:cNvSpPr>
            <a:spLocks noChangeArrowheads="1"/>
          </p:cNvSpPr>
          <p:nvPr/>
        </p:nvSpPr>
        <p:spPr bwMode="auto">
          <a:xfrm>
            <a:off x="7515225" y="5341938"/>
            <a:ext cx="144463" cy="122237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cxnSp>
        <p:nvCxnSpPr>
          <p:cNvPr id="583763" name="AutoShape 83"/>
          <p:cNvCxnSpPr>
            <a:cxnSpLocks noChangeShapeType="1"/>
            <a:stCxn id="583757" idx="2"/>
            <a:endCxn id="583760" idx="2"/>
          </p:cNvCxnSpPr>
          <p:nvPr/>
        </p:nvCxnSpPr>
        <p:spPr bwMode="auto">
          <a:xfrm rot="16200000" flipH="1">
            <a:off x="987425" y="4903788"/>
            <a:ext cx="555625" cy="431800"/>
          </a:xfrm>
          <a:prstGeom prst="bentConnector2">
            <a:avLst/>
          </a:prstGeom>
          <a:noFill/>
          <a:ln w="19050">
            <a:solidFill>
              <a:srgbClr val="008000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83764" name="AutoShape 84"/>
          <p:cNvCxnSpPr>
            <a:cxnSpLocks noChangeShapeType="1"/>
            <a:stCxn id="583758" idx="2"/>
            <a:endCxn id="583761" idx="6"/>
          </p:cNvCxnSpPr>
          <p:nvPr/>
        </p:nvCxnSpPr>
        <p:spPr bwMode="auto">
          <a:xfrm rot="5400000">
            <a:off x="7595394" y="4912519"/>
            <a:ext cx="555625" cy="427037"/>
          </a:xfrm>
          <a:prstGeom prst="bentConnector2">
            <a:avLst/>
          </a:prstGeom>
          <a:noFill/>
          <a:ln w="19050">
            <a:solidFill>
              <a:srgbClr val="008000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83768" name="Text Box 88"/>
          <p:cNvSpPr txBox="1">
            <a:spLocks noChangeArrowheads="1"/>
          </p:cNvSpPr>
          <p:nvPr/>
        </p:nvSpPr>
        <p:spPr bwMode="auto">
          <a:xfrm>
            <a:off x="190500" y="276225"/>
            <a:ext cx="3713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fr-FR" sz="1800" i="1" dirty="0" err="1">
                <a:solidFill>
                  <a:srgbClr val="969696"/>
                </a:solidFill>
              </a:rPr>
              <a:t>Generalized</a:t>
            </a:r>
            <a:r>
              <a:rPr lang="fr-FR" sz="1800" i="1" dirty="0">
                <a:solidFill>
                  <a:srgbClr val="969696"/>
                </a:solidFill>
              </a:rPr>
              <a:t> parton distributions </a:t>
            </a:r>
            <a:endParaRPr lang="fr-FR" sz="1800" i="1" dirty="0">
              <a:solidFill>
                <a:srgbClr val="B2B2B2"/>
              </a:solidFill>
            </a:endParaRPr>
          </a:p>
        </p:txBody>
      </p:sp>
      <p:pic>
        <p:nvPicPr>
          <p:cNvPr id="123924" name="Picture 8" descr="diagbh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97063" y="1901825"/>
            <a:ext cx="5362575" cy="137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5" name="Object 10"/>
          <p:cNvGraphicFramePr>
            <a:graphicFrameLocks noChangeAspect="1"/>
          </p:cNvGraphicFramePr>
          <p:nvPr/>
        </p:nvGraphicFramePr>
        <p:xfrm>
          <a:off x="433388" y="3449638"/>
          <a:ext cx="8297862" cy="485775"/>
        </p:xfrm>
        <a:graphic>
          <a:graphicData uri="http://schemas.openxmlformats.org/presentationml/2006/ole">
            <p:oleObj spid="_x0000_s364840" name="Equation" r:id="rId10" imgW="4559300" imgH="266700" progId="Equation.3">
              <p:embed/>
            </p:oleObj>
          </a:graphicData>
        </a:graphic>
      </p:graphicFrame>
      <p:grpSp>
        <p:nvGrpSpPr>
          <p:cNvPr id="2" name="Grouper 1"/>
          <p:cNvGrpSpPr>
            <a:grpSpLocks/>
          </p:cNvGrpSpPr>
          <p:nvPr/>
        </p:nvGrpSpPr>
        <p:grpSpPr bwMode="auto">
          <a:xfrm>
            <a:off x="2844800" y="4160838"/>
            <a:ext cx="3492500" cy="881062"/>
            <a:chOff x="2845265" y="4182112"/>
            <a:chExt cx="3492500" cy="880616"/>
          </a:xfrm>
        </p:grpSpPr>
        <p:graphicFrame>
          <p:nvGraphicFramePr>
            <p:cNvPr id="123928" name="Object 37"/>
            <p:cNvGraphicFramePr>
              <a:graphicFrameLocks noChangeAspect="1"/>
            </p:cNvGraphicFramePr>
            <p:nvPr/>
          </p:nvGraphicFramePr>
          <p:xfrm>
            <a:off x="3599328" y="4457890"/>
            <a:ext cx="1981200" cy="266700"/>
          </p:xfrm>
          <a:graphic>
            <a:graphicData uri="http://schemas.openxmlformats.org/presentationml/2006/ole">
              <p:oleObj spid="_x0000_s364841" name="Equation" r:id="rId11" imgW="1981200" imgH="266700" progId="Equation.3">
                <p:embed/>
              </p:oleObj>
            </a:graphicData>
          </a:graphic>
        </p:graphicFrame>
        <p:sp>
          <p:nvSpPr>
            <p:cNvPr id="50" name="Text Box 39"/>
            <p:cNvSpPr txBox="1">
              <a:spLocks noChangeArrowheads="1"/>
            </p:cNvSpPr>
            <p:nvPr/>
          </p:nvSpPr>
          <p:spPr bwMode="auto">
            <a:xfrm>
              <a:off x="3666003" y="4182112"/>
              <a:ext cx="1835150" cy="2744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fr-FR" sz="1200" b="1">
                  <a:solidFill>
                    <a:srgbClr val="008000"/>
                  </a:solidFill>
                </a:rPr>
                <a:t>Additional observables</a:t>
              </a:r>
            </a:p>
          </p:txBody>
        </p:sp>
        <p:graphicFrame>
          <p:nvGraphicFramePr>
            <p:cNvPr id="123930" name="Object 38"/>
            <p:cNvGraphicFramePr>
              <a:graphicFrameLocks noChangeAspect="1"/>
            </p:cNvGraphicFramePr>
            <p:nvPr/>
          </p:nvGraphicFramePr>
          <p:xfrm>
            <a:off x="2845265" y="4796028"/>
            <a:ext cx="3492500" cy="266700"/>
          </p:xfrm>
          <a:graphic>
            <a:graphicData uri="http://schemas.openxmlformats.org/presentationml/2006/ole">
              <p:oleObj spid="_x0000_s364842" name="…quation" r:id="rId12" imgW="3492500" imgH="266700" progId="Equation.3">
                <p:embed/>
              </p:oleObj>
            </a:graphicData>
          </a:graphic>
        </p:graphicFrame>
      </p:grpSp>
      <p:sp>
        <p:nvSpPr>
          <p:cNvPr id="30" name="Text Box 64"/>
          <p:cNvSpPr txBox="1">
            <a:spLocks noChangeArrowheads="1"/>
          </p:cNvSpPr>
          <p:nvPr/>
        </p:nvSpPr>
        <p:spPr bwMode="auto">
          <a:xfrm>
            <a:off x="7269817" y="412951"/>
            <a:ext cx="98424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900" dirty="0" smtClean="0">
                <a:solidFill>
                  <a:srgbClr val="333399"/>
                </a:solidFill>
                <a:latin typeface="Lucida Calligraphy" charset="0"/>
              </a:rPr>
              <a:t>Eric Voutier</a:t>
            </a:r>
            <a:endParaRPr lang="en-US" sz="900" dirty="0">
              <a:solidFill>
                <a:srgbClr val="333399"/>
              </a:solidFill>
              <a:latin typeface="Lucida Calligraphy" charset="0"/>
            </a:endParaRPr>
          </a:p>
        </p:txBody>
      </p:sp>
      <p:pic>
        <p:nvPicPr>
          <p:cNvPr id="31" name="Image 30" descr="log_ipn.gif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57583" y="175183"/>
            <a:ext cx="752692" cy="451615"/>
          </a:xfrm>
          <a:prstGeom prst="rect">
            <a:avLst/>
          </a:prstGeom>
        </p:spPr>
      </p:pic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8607183" y="6603286"/>
            <a:ext cx="54694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fr-FR" sz="1200" dirty="0" smtClean="0">
                <a:solidFill>
                  <a:srgbClr val="969696"/>
                </a:solidFill>
                <a:cs typeface="+mn-cs"/>
              </a:rPr>
              <a:t>4/26</a:t>
            </a:r>
            <a:endParaRPr lang="fr-FR" sz="1200" dirty="0">
              <a:solidFill>
                <a:srgbClr val="969696"/>
              </a:solidFill>
              <a:cs typeface="+mn-cs"/>
            </a:endParaRPr>
          </a:p>
        </p:txBody>
      </p:sp>
      <p:sp>
        <p:nvSpPr>
          <p:cNvPr id="28" name="Text Box 18"/>
          <p:cNvSpPr txBox="1">
            <a:spLocks noChangeArrowheads="1"/>
          </p:cNvSpPr>
          <p:nvPr/>
        </p:nvSpPr>
        <p:spPr bwMode="auto">
          <a:xfrm>
            <a:off x="1588" y="6630988"/>
            <a:ext cx="190629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 smtClean="0">
                <a:solidFill>
                  <a:srgbClr val="808080"/>
                </a:solidFill>
                <a:latin typeface="Footlight MT Light" charset="0"/>
              </a:rPr>
              <a:t>Loch Lomond, October 13-14, 2016</a:t>
            </a:r>
            <a:endParaRPr lang="en-US" sz="900" i="1" dirty="0">
              <a:solidFill>
                <a:srgbClr val="808080"/>
              </a:solidFill>
              <a:latin typeface="Footlight M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14119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770" name="Text Box 2"/>
          <p:cNvSpPr txBox="1">
            <a:spLocks noChangeArrowheads="1"/>
          </p:cNvSpPr>
          <p:nvPr/>
        </p:nvSpPr>
        <p:spPr bwMode="auto">
          <a:xfrm>
            <a:off x="3521075" y="1053833"/>
            <a:ext cx="2101850" cy="40005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0000"/>
                </a:solidFill>
                <a:latin typeface="Lucida Calligraphy" charset="0"/>
                <a:cs typeface="+mn-cs"/>
              </a:rPr>
              <a:t>Cross Sections</a:t>
            </a:r>
            <a:endParaRPr lang="en-US" b="1" dirty="0">
              <a:solidFill>
                <a:srgbClr val="009999"/>
              </a:solidFill>
              <a:latin typeface="Microsoft Sans Serif" charset="0"/>
              <a:cs typeface="+mn-cs"/>
            </a:endParaRPr>
          </a:p>
        </p:txBody>
      </p:sp>
      <p:sp>
        <p:nvSpPr>
          <p:cNvPr id="672771" name="Line 3"/>
          <p:cNvSpPr>
            <a:spLocks noChangeShapeType="1"/>
          </p:cNvSpPr>
          <p:nvPr/>
        </p:nvSpPr>
        <p:spPr bwMode="auto">
          <a:xfrm>
            <a:off x="146050" y="741363"/>
            <a:ext cx="8856663" cy="0"/>
          </a:xfrm>
          <a:prstGeom prst="line">
            <a:avLst/>
          </a:prstGeom>
          <a:noFill/>
          <a:ln w="50800" cmpd="dbl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  <a:cs typeface="+mn-cs"/>
            </a:endParaRPr>
          </a:p>
        </p:txBody>
      </p:sp>
      <p:sp>
        <p:nvSpPr>
          <p:cNvPr id="672787" name="Text Box 19"/>
          <p:cNvSpPr txBox="1">
            <a:spLocks noChangeArrowheads="1"/>
          </p:cNvSpPr>
          <p:nvPr/>
        </p:nvSpPr>
        <p:spPr bwMode="auto">
          <a:xfrm>
            <a:off x="190500" y="276225"/>
            <a:ext cx="3033713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fr-FR" sz="1800" i="1" dirty="0" err="1">
                <a:solidFill>
                  <a:srgbClr val="969696"/>
                </a:solidFill>
                <a:cs typeface="+mn-cs"/>
              </a:rPr>
              <a:t>Experimental</a:t>
            </a:r>
            <a:r>
              <a:rPr lang="fr-FR" sz="1800" i="1" dirty="0">
                <a:solidFill>
                  <a:srgbClr val="969696"/>
                </a:solidFill>
                <a:cs typeface="+mn-cs"/>
              </a:rPr>
              <a:t> observables </a:t>
            </a:r>
            <a:endParaRPr lang="fr-FR" sz="1800" i="1" dirty="0">
              <a:solidFill>
                <a:srgbClr val="B2B2B2"/>
              </a:solidFill>
              <a:cs typeface="+mn-cs"/>
            </a:endParaRPr>
          </a:p>
        </p:txBody>
      </p:sp>
      <p:grpSp>
        <p:nvGrpSpPr>
          <p:cNvPr id="316421" name="Grouper 37"/>
          <p:cNvGrpSpPr>
            <a:grpSpLocks/>
          </p:cNvGrpSpPr>
          <p:nvPr/>
        </p:nvGrpSpPr>
        <p:grpSpPr bwMode="auto">
          <a:xfrm>
            <a:off x="7269163" y="174625"/>
            <a:ext cx="1641475" cy="469900"/>
            <a:chOff x="7269817" y="175183"/>
            <a:chExt cx="1640458" cy="468600"/>
          </a:xfrm>
        </p:grpSpPr>
        <p:sp>
          <p:nvSpPr>
            <p:cNvPr id="21" name="Text Box 64"/>
            <p:cNvSpPr txBox="1">
              <a:spLocks noChangeArrowheads="1"/>
            </p:cNvSpPr>
            <p:nvPr/>
          </p:nvSpPr>
          <p:spPr bwMode="auto">
            <a:xfrm>
              <a:off x="7269817" y="412649"/>
              <a:ext cx="983640" cy="231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900" dirty="0">
                  <a:solidFill>
                    <a:srgbClr val="333399"/>
                  </a:solidFill>
                  <a:latin typeface="Lucida Calligraphy" charset="0"/>
                </a:rPr>
                <a:t>Eric Voutier</a:t>
              </a:r>
            </a:p>
          </p:txBody>
        </p:sp>
        <p:pic>
          <p:nvPicPr>
            <p:cNvPr id="316427" name="Image 41" descr="log_ipn.gi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7583" y="175183"/>
              <a:ext cx="752692" cy="451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2657233" y="1693988"/>
            <a:ext cx="383907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1000" dirty="0" smtClean="0">
                <a:solidFill>
                  <a:srgbClr val="5F5F5F"/>
                </a:solidFill>
                <a:latin typeface="Microsoft Sans Serif" charset="0"/>
              </a:rPr>
              <a:t>H. </a:t>
            </a:r>
            <a:r>
              <a:rPr lang="fr-FR" sz="1000" dirty="0" err="1" smtClean="0">
                <a:solidFill>
                  <a:srgbClr val="5F5F5F"/>
                </a:solidFill>
                <a:latin typeface="Microsoft Sans Serif" charset="0"/>
              </a:rPr>
              <a:t>Avakian</a:t>
            </a:r>
            <a:r>
              <a:rPr lang="fr-FR" sz="1000" dirty="0" smtClean="0">
                <a:solidFill>
                  <a:srgbClr val="5F5F5F"/>
                </a:solidFill>
                <a:latin typeface="Microsoft Sans Serif" charset="0"/>
              </a:rPr>
              <a:t>, V. </a:t>
            </a:r>
            <a:r>
              <a:rPr lang="fr-FR" sz="1000" dirty="0" err="1" smtClean="0">
                <a:solidFill>
                  <a:srgbClr val="5F5F5F"/>
                </a:solidFill>
                <a:latin typeface="Microsoft Sans Serif" charset="0"/>
              </a:rPr>
              <a:t>Burkert</a:t>
            </a:r>
            <a:r>
              <a:rPr lang="fr-FR" sz="1000" dirty="0" smtClean="0">
                <a:solidFill>
                  <a:srgbClr val="5F5F5F"/>
                </a:solidFill>
                <a:latin typeface="Microsoft Sans Serif" charset="0"/>
              </a:rPr>
              <a:t>, V. </a:t>
            </a:r>
            <a:r>
              <a:rPr lang="fr-FR" sz="1000" dirty="0" err="1" smtClean="0">
                <a:solidFill>
                  <a:srgbClr val="5F5F5F"/>
                </a:solidFill>
                <a:latin typeface="Microsoft Sans Serif" charset="0"/>
              </a:rPr>
              <a:t>Guzey</a:t>
            </a:r>
            <a:r>
              <a:rPr lang="fr-FR" sz="1000" dirty="0" smtClean="0">
                <a:solidFill>
                  <a:srgbClr val="5F5F5F"/>
                </a:solidFill>
                <a:latin typeface="Microsoft Sans Serif" charset="0"/>
              </a:rPr>
              <a:t>,  JPos09, AIP 1160 (2009) 43</a:t>
            </a:r>
            <a:endParaRPr lang="fr-FR" sz="1000" dirty="0">
              <a:solidFill>
                <a:srgbClr val="5F5F5F"/>
              </a:solidFill>
              <a:latin typeface="Microsoft Sans Serif" charset="0"/>
            </a:endParaRPr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45545874"/>
              </p:ext>
            </p:extLst>
          </p:nvPr>
        </p:nvGraphicFramePr>
        <p:xfrm>
          <a:off x="1263576" y="5680582"/>
          <a:ext cx="2304257" cy="695250"/>
        </p:xfrm>
        <a:graphic>
          <a:graphicData uri="http://schemas.openxmlformats.org/presentationml/2006/ole">
            <p:oleObj spid="_x0000_s353332" name="…quation" r:id="rId5" imgW="1462680" imgH="429480" progId="Equation.3">
              <p:embed/>
            </p:oleObj>
          </a:graphicData>
        </a:graphic>
      </p:graphicFrame>
      <p:sp>
        <p:nvSpPr>
          <p:cNvPr id="18" name="Text Box 33"/>
          <p:cNvSpPr txBox="1">
            <a:spLocks noChangeArrowheads="1"/>
          </p:cNvSpPr>
          <p:nvPr/>
        </p:nvSpPr>
        <p:spPr bwMode="auto">
          <a:xfrm>
            <a:off x="838826" y="1988902"/>
            <a:ext cx="748883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Clr>
                <a:srgbClr val="D60093"/>
              </a:buClr>
              <a:buFont typeface="Wingdings" charset="0"/>
              <a:buChar char="Ø"/>
              <a:defRPr/>
            </a:pPr>
            <a:r>
              <a:rPr lang="fr-FR" sz="1800" dirty="0">
                <a:solidFill>
                  <a:srgbClr val="000000"/>
                </a:solidFill>
              </a:rPr>
              <a:t> </a:t>
            </a:r>
            <a:r>
              <a:rPr lang="fr-FR" sz="1800" dirty="0" smtClean="0">
                <a:solidFill>
                  <a:srgbClr val="000000"/>
                </a:solidFill>
              </a:rPr>
              <a:t>Evaluation of </a:t>
            </a:r>
            <a:r>
              <a:rPr lang="fr-FR" sz="1800" dirty="0" err="1" smtClean="0">
                <a:solidFill>
                  <a:srgbClr val="000000"/>
                </a:solidFill>
              </a:rPr>
              <a:t>experimental</a:t>
            </a:r>
            <a:r>
              <a:rPr lang="fr-FR" sz="1800" dirty="0" smtClean="0">
                <a:solidFill>
                  <a:srgbClr val="000000"/>
                </a:solidFill>
              </a:rPr>
              <a:t> observables </a:t>
            </a:r>
            <a:r>
              <a:rPr lang="fr-FR" sz="1800" dirty="0" err="1" smtClean="0">
                <a:solidFill>
                  <a:srgbClr val="000000"/>
                </a:solidFill>
              </a:rPr>
              <a:t>is</a:t>
            </a:r>
            <a:r>
              <a:rPr lang="fr-FR" sz="1800" dirty="0" smtClean="0">
                <a:solidFill>
                  <a:srgbClr val="000000"/>
                </a:solidFill>
              </a:rPr>
              <a:t> </a:t>
            </a:r>
            <a:r>
              <a:rPr lang="fr-FR" sz="1800" dirty="0" err="1" smtClean="0">
                <a:solidFill>
                  <a:srgbClr val="000000"/>
                </a:solidFill>
              </a:rPr>
              <a:t>performed</a:t>
            </a:r>
            <a:r>
              <a:rPr lang="fr-FR" sz="1800" dirty="0" smtClean="0">
                <a:solidFill>
                  <a:srgbClr val="000000"/>
                </a:solidFill>
              </a:rPr>
              <a:t> </a:t>
            </a:r>
            <a:r>
              <a:rPr lang="fr-FR" sz="1800" dirty="0" err="1" smtClean="0">
                <a:solidFill>
                  <a:srgbClr val="000000"/>
                </a:solidFill>
              </a:rPr>
              <a:t>considering</a:t>
            </a:r>
            <a:r>
              <a:rPr lang="fr-FR" sz="1800" dirty="0" smtClean="0">
                <a:solidFill>
                  <a:srgbClr val="000000"/>
                </a:solidFill>
              </a:rPr>
              <a:t> GPD </a:t>
            </a:r>
            <a:r>
              <a:rPr lang="fr-FR" sz="1800" b="1" dirty="0" smtClean="0">
                <a:solidFill>
                  <a:srgbClr val="0000FF"/>
                </a:solidFill>
              </a:rPr>
              <a:t>H</a:t>
            </a:r>
            <a:r>
              <a:rPr lang="fr-FR" sz="1800" dirty="0" smtClean="0">
                <a:solidFill>
                  <a:srgbClr val="000000"/>
                </a:solidFill>
              </a:rPr>
              <a:t> and </a:t>
            </a:r>
            <a:r>
              <a:rPr lang="fr-FR" sz="1800" b="1" dirty="0" smtClean="0">
                <a:solidFill>
                  <a:srgbClr val="0000FF"/>
                </a:solidFill>
              </a:rPr>
              <a:t>E</a:t>
            </a:r>
            <a:r>
              <a:rPr lang="fr-FR" sz="1800" dirty="0" smtClean="0">
                <a:solidFill>
                  <a:srgbClr val="000000"/>
                </a:solidFill>
              </a:rPr>
              <a:t> </a:t>
            </a:r>
            <a:r>
              <a:rPr lang="fr-FR" sz="1800" dirty="0" err="1" smtClean="0">
                <a:solidFill>
                  <a:srgbClr val="000000"/>
                </a:solidFill>
              </a:rPr>
              <a:t>only</a:t>
            </a:r>
            <a:r>
              <a:rPr lang="fr-FR" sz="1800" dirty="0" smtClean="0">
                <a:solidFill>
                  <a:srgbClr val="000000"/>
                </a:solidFill>
              </a:rPr>
              <a:t>, </a:t>
            </a:r>
            <a:r>
              <a:rPr lang="fr-FR" sz="1800" dirty="0" err="1" smtClean="0">
                <a:solidFill>
                  <a:srgbClr val="000000"/>
                </a:solidFill>
              </a:rPr>
              <a:t>within</a:t>
            </a:r>
            <a:r>
              <a:rPr lang="fr-FR" sz="1800" dirty="0" smtClean="0">
                <a:solidFill>
                  <a:srgbClr val="000000"/>
                </a:solidFill>
              </a:rPr>
              <a:t> a </a:t>
            </a:r>
            <a:r>
              <a:rPr lang="fr-FR" sz="1800" b="1" dirty="0" smtClean="0">
                <a:solidFill>
                  <a:srgbClr val="0000FF"/>
                </a:solidFill>
              </a:rPr>
              <a:t>dual </a:t>
            </a:r>
            <a:r>
              <a:rPr lang="fr-FR" sz="1800" b="1" dirty="0" err="1" smtClean="0">
                <a:solidFill>
                  <a:srgbClr val="0000FF"/>
                </a:solidFill>
              </a:rPr>
              <a:t>parameterization</a:t>
            </a:r>
            <a:r>
              <a:rPr lang="fr-FR" sz="1800" dirty="0" smtClean="0">
                <a:solidFill>
                  <a:srgbClr val="000000"/>
                </a:solidFill>
              </a:rPr>
              <a:t> </a:t>
            </a:r>
            <a:r>
              <a:rPr lang="fr-FR" sz="1800" dirty="0" err="1">
                <a:solidFill>
                  <a:srgbClr val="000000"/>
                </a:solidFill>
              </a:rPr>
              <a:t>a</a:t>
            </a:r>
            <a:r>
              <a:rPr lang="fr-FR" sz="1800" dirty="0" err="1" smtClean="0">
                <a:solidFill>
                  <a:srgbClr val="000000"/>
                </a:solidFill>
              </a:rPr>
              <a:t>pproach</a:t>
            </a:r>
            <a:r>
              <a:rPr lang="fr-FR" sz="1800" dirty="0" smtClean="0">
                <a:solidFill>
                  <a:srgbClr val="000000"/>
                </a:solidFill>
              </a:rPr>
              <a:t>.</a:t>
            </a:r>
            <a:endParaRPr lang="fr-FR" sz="1200" dirty="0" smtClean="0">
              <a:solidFill>
                <a:srgbClr val="000000"/>
              </a:solidFill>
            </a:endParaRPr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8607183" y="6603286"/>
            <a:ext cx="54694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fr-FR" sz="1200" dirty="0" smtClean="0">
                <a:solidFill>
                  <a:srgbClr val="969696"/>
                </a:solidFill>
                <a:cs typeface="+mn-cs"/>
              </a:rPr>
              <a:t>5/26</a:t>
            </a:r>
            <a:endParaRPr lang="fr-FR" sz="1200" dirty="0">
              <a:solidFill>
                <a:srgbClr val="969696"/>
              </a:solidFill>
              <a:cs typeface="+mn-cs"/>
            </a:endParaRPr>
          </a:p>
        </p:txBody>
      </p:sp>
      <p:pic>
        <p:nvPicPr>
          <p:cNvPr id="23" name="Picture 3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5521" y="2706798"/>
            <a:ext cx="3973895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4" name="Picture 3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5164" y="2706798"/>
            <a:ext cx="3999418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2" name="Text Box 33"/>
          <p:cNvSpPr txBox="1">
            <a:spLocks noChangeArrowheads="1"/>
          </p:cNvSpPr>
          <p:nvPr/>
        </p:nvSpPr>
        <p:spPr bwMode="auto">
          <a:xfrm>
            <a:off x="4355976" y="5445798"/>
            <a:ext cx="427313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buClr>
                <a:srgbClr val="D60093"/>
              </a:buClr>
              <a:buFont typeface="Wingdings" charset="0"/>
              <a:buChar char="Ø"/>
              <a:defRPr/>
            </a:pPr>
            <a:r>
              <a:rPr lang="fr-FR" sz="1800" dirty="0">
                <a:solidFill>
                  <a:srgbClr val="000000"/>
                </a:solidFill>
              </a:rPr>
              <a:t> </a:t>
            </a:r>
            <a:r>
              <a:rPr lang="fr-FR" sz="1800" b="1" dirty="0" err="1" smtClean="0">
                <a:solidFill>
                  <a:srgbClr val="0000FF"/>
                </a:solidFill>
              </a:rPr>
              <a:t>Significant</a:t>
            </a:r>
            <a:r>
              <a:rPr lang="fr-FR" sz="1800" b="1" dirty="0" smtClean="0">
                <a:solidFill>
                  <a:srgbClr val="0000FF"/>
                </a:solidFill>
              </a:rPr>
              <a:t> </a:t>
            </a:r>
            <a:r>
              <a:rPr lang="fr-FR" sz="1800" b="1" dirty="0" err="1" smtClean="0">
                <a:solidFill>
                  <a:srgbClr val="0000FF"/>
                </a:solidFill>
              </a:rPr>
              <a:t>differences</a:t>
            </a:r>
            <a:r>
              <a:rPr lang="fr-FR" sz="1800" dirty="0" smtClean="0">
                <a:solidFill>
                  <a:srgbClr val="000000"/>
                </a:solidFill>
              </a:rPr>
              <a:t> </a:t>
            </a:r>
            <a:r>
              <a:rPr lang="fr-FR" sz="1800" dirty="0" err="1" smtClean="0">
                <a:solidFill>
                  <a:srgbClr val="000000"/>
                </a:solidFill>
              </a:rPr>
              <a:t>between</a:t>
            </a:r>
            <a:r>
              <a:rPr lang="fr-FR" sz="1800" dirty="0" smtClean="0">
                <a:solidFill>
                  <a:srgbClr val="000000"/>
                </a:solidFill>
              </a:rPr>
              <a:t> </a:t>
            </a:r>
            <a:r>
              <a:rPr lang="fr-FR" sz="1800" dirty="0" err="1" smtClean="0">
                <a:solidFill>
                  <a:srgbClr val="000000"/>
                </a:solidFill>
              </a:rPr>
              <a:t>polarized</a:t>
            </a:r>
            <a:r>
              <a:rPr lang="fr-FR" sz="1800" dirty="0" smtClean="0">
                <a:solidFill>
                  <a:srgbClr val="000000"/>
                </a:solidFill>
              </a:rPr>
              <a:t> and </a:t>
            </a:r>
            <a:r>
              <a:rPr lang="fr-FR" sz="1800" dirty="0" err="1" smtClean="0">
                <a:solidFill>
                  <a:srgbClr val="000000"/>
                </a:solidFill>
              </a:rPr>
              <a:t>unpolarized</a:t>
            </a:r>
            <a:r>
              <a:rPr lang="fr-FR" sz="1800" dirty="0" smtClean="0">
                <a:solidFill>
                  <a:srgbClr val="000000"/>
                </a:solidFill>
              </a:rPr>
              <a:t> lepton </a:t>
            </a:r>
            <a:r>
              <a:rPr lang="fr-FR" sz="1800" dirty="0" err="1" smtClean="0">
                <a:solidFill>
                  <a:srgbClr val="000000"/>
                </a:solidFill>
              </a:rPr>
              <a:t>beams</a:t>
            </a:r>
            <a:r>
              <a:rPr lang="fr-FR" sz="1800" dirty="0" smtClean="0">
                <a:solidFill>
                  <a:srgbClr val="000000"/>
                </a:solidFill>
              </a:rPr>
              <a:t> supports </a:t>
            </a:r>
            <a:r>
              <a:rPr lang="fr-FR" sz="1800" dirty="0" err="1" smtClean="0">
                <a:solidFill>
                  <a:srgbClr val="000000"/>
                </a:solidFill>
              </a:rPr>
              <a:t>potential</a:t>
            </a:r>
            <a:r>
              <a:rPr lang="fr-FR" sz="1800" dirty="0" smtClean="0">
                <a:solidFill>
                  <a:srgbClr val="000000"/>
                </a:solidFill>
              </a:rPr>
              <a:t> </a:t>
            </a:r>
            <a:r>
              <a:rPr lang="fr-FR" sz="1800" dirty="0" err="1" smtClean="0">
                <a:solidFill>
                  <a:srgbClr val="000000"/>
                </a:solidFill>
              </a:rPr>
              <a:t>benefits</a:t>
            </a:r>
            <a:r>
              <a:rPr lang="fr-FR" sz="1800" dirty="0" smtClean="0">
                <a:solidFill>
                  <a:srgbClr val="000000"/>
                </a:solidFill>
              </a:rPr>
              <a:t> of a </a:t>
            </a:r>
            <a:r>
              <a:rPr lang="fr-FR" sz="1800" b="1" dirty="0" err="1" smtClean="0">
                <a:solidFill>
                  <a:srgbClr val="FF0000"/>
                </a:solidFill>
              </a:rPr>
              <a:t>polarized</a:t>
            </a:r>
            <a:r>
              <a:rPr lang="fr-FR" sz="1800" b="1" dirty="0" smtClean="0">
                <a:solidFill>
                  <a:srgbClr val="FF0000"/>
                </a:solidFill>
              </a:rPr>
              <a:t> positron </a:t>
            </a:r>
            <a:r>
              <a:rPr lang="fr-FR" sz="1800" b="1" dirty="0" err="1" smtClean="0">
                <a:solidFill>
                  <a:srgbClr val="FF0000"/>
                </a:solidFill>
              </a:rPr>
              <a:t>beam</a:t>
            </a:r>
            <a:r>
              <a:rPr lang="fr-FR" sz="1800" dirty="0" smtClean="0">
                <a:solidFill>
                  <a:srgbClr val="000000"/>
                </a:solidFill>
              </a:rPr>
              <a:t>.</a:t>
            </a:r>
            <a:endParaRPr lang="fr-FR" sz="1800" baseline="30000" dirty="0" smtClean="0">
              <a:solidFill>
                <a:srgbClr val="000000"/>
              </a:solidFill>
            </a:endParaRPr>
          </a:p>
        </p:txBody>
      </p:sp>
      <p:sp>
        <p:nvSpPr>
          <p:cNvPr id="25" name="Text Box 18"/>
          <p:cNvSpPr txBox="1">
            <a:spLocks noChangeArrowheads="1"/>
          </p:cNvSpPr>
          <p:nvPr/>
        </p:nvSpPr>
        <p:spPr bwMode="auto">
          <a:xfrm>
            <a:off x="1588" y="6630988"/>
            <a:ext cx="190629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 smtClean="0">
                <a:solidFill>
                  <a:srgbClr val="808080"/>
                </a:solidFill>
                <a:latin typeface="Footlight MT Light" charset="0"/>
              </a:rPr>
              <a:t>Loch Lomond, October 13-14, 2016</a:t>
            </a:r>
            <a:endParaRPr lang="en-US" sz="900" i="1" dirty="0">
              <a:solidFill>
                <a:srgbClr val="808080"/>
              </a:solidFill>
              <a:latin typeface="Footlight MT Light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770" name="Text Box 2"/>
          <p:cNvSpPr txBox="1">
            <a:spLocks noChangeArrowheads="1"/>
          </p:cNvSpPr>
          <p:nvPr/>
        </p:nvSpPr>
        <p:spPr bwMode="auto">
          <a:xfrm>
            <a:off x="3829488" y="1041504"/>
            <a:ext cx="1485022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Lucida Calligraphy" charset="0"/>
                <a:cs typeface="+mn-cs"/>
              </a:rPr>
              <a:t>Moments</a:t>
            </a:r>
            <a:endParaRPr lang="en-US" b="1" dirty="0">
              <a:solidFill>
                <a:srgbClr val="009999"/>
              </a:solidFill>
              <a:latin typeface="Microsoft Sans Serif" charset="0"/>
              <a:cs typeface="+mn-cs"/>
            </a:endParaRPr>
          </a:p>
        </p:txBody>
      </p:sp>
      <p:sp>
        <p:nvSpPr>
          <p:cNvPr id="672771" name="Line 3"/>
          <p:cNvSpPr>
            <a:spLocks noChangeShapeType="1"/>
          </p:cNvSpPr>
          <p:nvPr/>
        </p:nvSpPr>
        <p:spPr bwMode="auto">
          <a:xfrm>
            <a:off x="146050" y="741363"/>
            <a:ext cx="8856663" cy="0"/>
          </a:xfrm>
          <a:prstGeom prst="line">
            <a:avLst/>
          </a:prstGeom>
          <a:noFill/>
          <a:ln w="50800" cmpd="dbl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  <a:cs typeface="+mn-cs"/>
            </a:endParaRPr>
          </a:p>
        </p:txBody>
      </p:sp>
      <p:sp>
        <p:nvSpPr>
          <p:cNvPr id="672787" name="Text Box 19"/>
          <p:cNvSpPr txBox="1">
            <a:spLocks noChangeArrowheads="1"/>
          </p:cNvSpPr>
          <p:nvPr/>
        </p:nvSpPr>
        <p:spPr bwMode="auto">
          <a:xfrm>
            <a:off x="190500" y="276225"/>
            <a:ext cx="3033713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fr-FR" sz="1800" i="1" dirty="0" err="1">
                <a:solidFill>
                  <a:srgbClr val="969696"/>
                </a:solidFill>
                <a:cs typeface="+mn-cs"/>
              </a:rPr>
              <a:t>Experimental</a:t>
            </a:r>
            <a:r>
              <a:rPr lang="fr-FR" sz="1800" i="1" dirty="0">
                <a:solidFill>
                  <a:srgbClr val="969696"/>
                </a:solidFill>
                <a:cs typeface="+mn-cs"/>
              </a:rPr>
              <a:t> observables </a:t>
            </a:r>
            <a:endParaRPr lang="fr-FR" sz="1800" i="1" dirty="0">
              <a:solidFill>
                <a:srgbClr val="B2B2B2"/>
              </a:solidFill>
              <a:cs typeface="+mn-cs"/>
            </a:endParaRPr>
          </a:p>
        </p:txBody>
      </p:sp>
      <p:grpSp>
        <p:nvGrpSpPr>
          <p:cNvPr id="318469" name="Grouper 37"/>
          <p:cNvGrpSpPr>
            <a:grpSpLocks/>
          </p:cNvGrpSpPr>
          <p:nvPr/>
        </p:nvGrpSpPr>
        <p:grpSpPr bwMode="auto">
          <a:xfrm>
            <a:off x="7269163" y="174625"/>
            <a:ext cx="1641475" cy="469900"/>
            <a:chOff x="7269817" y="175183"/>
            <a:chExt cx="1640458" cy="468600"/>
          </a:xfrm>
        </p:grpSpPr>
        <p:sp>
          <p:nvSpPr>
            <p:cNvPr id="21" name="Text Box 64"/>
            <p:cNvSpPr txBox="1">
              <a:spLocks noChangeArrowheads="1"/>
            </p:cNvSpPr>
            <p:nvPr/>
          </p:nvSpPr>
          <p:spPr bwMode="auto">
            <a:xfrm>
              <a:off x="7269817" y="412649"/>
              <a:ext cx="983640" cy="231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900" dirty="0">
                  <a:solidFill>
                    <a:srgbClr val="333399"/>
                  </a:solidFill>
                  <a:latin typeface="Lucida Calligraphy" charset="0"/>
                </a:rPr>
                <a:t>Eric Voutier</a:t>
              </a:r>
            </a:p>
          </p:txBody>
        </p:sp>
        <p:pic>
          <p:nvPicPr>
            <p:cNvPr id="318474" name="Image 41" descr="log_ipn.gi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7583" y="175183"/>
              <a:ext cx="752692" cy="451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" name="Image 2" descr="Sans titre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21647" y="2204853"/>
            <a:ext cx="3959863" cy="2850786"/>
          </a:xfrm>
          <a:prstGeom prst="rect">
            <a:avLst/>
          </a:prstGeom>
        </p:spPr>
      </p:pic>
      <p:pic>
        <p:nvPicPr>
          <p:cNvPr id="2" name="Image 1" descr="Sans titre.tif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784" y="2204864"/>
            <a:ext cx="3923995" cy="2841115"/>
          </a:xfrm>
          <a:prstGeom prst="rect">
            <a:avLst/>
          </a:prstGeom>
        </p:spPr>
      </p:pic>
      <p:graphicFrame>
        <p:nvGraphicFramePr>
          <p:cNvPr id="16" name="Obje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22645765"/>
              </p:ext>
            </p:extLst>
          </p:nvPr>
        </p:nvGraphicFramePr>
        <p:xfrm>
          <a:off x="1215930" y="5460258"/>
          <a:ext cx="2660650" cy="614363"/>
        </p:xfrm>
        <a:graphic>
          <a:graphicData uri="http://schemas.openxmlformats.org/presentationml/2006/ole">
            <p:oleObj spid="_x0000_s354352" name="…quation" r:id="rId7" imgW="1691280" imgH="383760" progId="Equation.3">
              <p:embed/>
            </p:oleObj>
          </a:graphicData>
        </a:graphic>
      </p:graphicFrame>
      <p:sp>
        <p:nvSpPr>
          <p:cNvPr id="20" name="Text Box 33"/>
          <p:cNvSpPr txBox="1">
            <a:spLocks noChangeArrowheads="1"/>
          </p:cNvSpPr>
          <p:nvPr/>
        </p:nvSpPr>
        <p:spPr bwMode="auto">
          <a:xfrm>
            <a:off x="4215406" y="5074821"/>
            <a:ext cx="4391014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buClr>
                <a:srgbClr val="D60093"/>
              </a:buClr>
              <a:buFont typeface="Wingdings" charset="0"/>
              <a:buChar char="Ø"/>
              <a:defRPr/>
            </a:pPr>
            <a:r>
              <a:rPr lang="fr-FR" sz="1800" dirty="0">
                <a:solidFill>
                  <a:srgbClr val="000000"/>
                </a:solidFill>
              </a:rPr>
              <a:t> </a:t>
            </a:r>
            <a:r>
              <a:rPr lang="fr-FR" sz="1800" dirty="0" smtClean="0">
                <a:solidFill>
                  <a:srgbClr val="000000"/>
                </a:solidFill>
              </a:rPr>
              <a:t>The </a:t>
            </a:r>
            <a:r>
              <a:rPr lang="fr-FR" sz="1800" b="1" dirty="0" smtClean="0">
                <a:solidFill>
                  <a:srgbClr val="0000FF"/>
                </a:solidFill>
              </a:rPr>
              <a:t>sin(</a:t>
            </a:r>
            <a:r>
              <a:rPr lang="fr-FR" sz="1800" b="1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f</a:t>
            </a:r>
            <a:r>
              <a:rPr lang="fr-FR" sz="1800" b="1" dirty="0" smtClean="0">
                <a:solidFill>
                  <a:srgbClr val="0000FF"/>
                </a:solidFill>
              </a:rPr>
              <a:t>) moments</a:t>
            </a:r>
            <a:r>
              <a:rPr lang="fr-FR" sz="1800" dirty="0" smtClean="0">
                <a:solidFill>
                  <a:srgbClr val="000000"/>
                </a:solidFill>
              </a:rPr>
              <a:t> </a:t>
            </a:r>
            <a:r>
              <a:rPr lang="fr-FR" sz="1800" dirty="0" err="1" smtClean="0">
                <a:solidFill>
                  <a:srgbClr val="000000"/>
                </a:solidFill>
              </a:rPr>
              <a:t>linked</a:t>
            </a:r>
            <a:r>
              <a:rPr lang="fr-FR" sz="1800" dirty="0" smtClean="0">
                <a:solidFill>
                  <a:srgbClr val="000000"/>
                </a:solidFill>
              </a:rPr>
              <a:t> to the </a:t>
            </a:r>
            <a:r>
              <a:rPr lang="fr-FR" sz="1800" b="1" dirty="0" err="1" smtClean="0">
                <a:solidFill>
                  <a:srgbClr val="008000"/>
                </a:solidFill>
              </a:rPr>
              <a:t>imaginary</a:t>
            </a:r>
            <a:r>
              <a:rPr lang="fr-FR" sz="1800" b="1" dirty="0" smtClean="0">
                <a:solidFill>
                  <a:srgbClr val="008000"/>
                </a:solidFill>
              </a:rPr>
              <a:t> part</a:t>
            </a:r>
            <a:r>
              <a:rPr lang="fr-FR" sz="1800" dirty="0" smtClean="0">
                <a:solidFill>
                  <a:srgbClr val="000000"/>
                </a:solidFill>
              </a:rPr>
              <a:t> of the </a:t>
            </a:r>
            <a:r>
              <a:rPr lang="fr-FR" sz="1800" b="1" dirty="0" err="1" smtClean="0">
                <a:solidFill>
                  <a:srgbClr val="008000"/>
                </a:solidFill>
              </a:rPr>
              <a:t>interference</a:t>
            </a:r>
            <a:r>
              <a:rPr lang="fr-FR" sz="1800" b="1" dirty="0" smtClean="0">
                <a:solidFill>
                  <a:srgbClr val="008000"/>
                </a:solidFill>
              </a:rPr>
              <a:t> amplitude</a:t>
            </a:r>
            <a:r>
              <a:rPr lang="fr-FR" sz="1800" dirty="0" smtClean="0">
                <a:solidFill>
                  <a:srgbClr val="000000"/>
                </a:solidFill>
              </a:rPr>
              <a:t> express the important </a:t>
            </a:r>
            <a:r>
              <a:rPr lang="fr-FR" sz="1800" dirty="0" err="1" smtClean="0">
                <a:solidFill>
                  <a:srgbClr val="000000"/>
                </a:solidFill>
              </a:rPr>
              <a:t>benefit</a:t>
            </a:r>
            <a:r>
              <a:rPr lang="fr-FR" sz="1800" dirty="0" smtClean="0">
                <a:solidFill>
                  <a:srgbClr val="000000"/>
                </a:solidFill>
              </a:rPr>
              <a:t> of a </a:t>
            </a:r>
            <a:r>
              <a:rPr lang="fr-FR" sz="1800" b="1" dirty="0" err="1" smtClean="0">
                <a:solidFill>
                  <a:srgbClr val="FF0000"/>
                </a:solidFill>
              </a:rPr>
              <a:t>polarized</a:t>
            </a:r>
            <a:r>
              <a:rPr lang="fr-FR" sz="1800" b="1" dirty="0" smtClean="0">
                <a:solidFill>
                  <a:srgbClr val="FF0000"/>
                </a:solidFill>
              </a:rPr>
              <a:t> positron </a:t>
            </a:r>
            <a:r>
              <a:rPr lang="fr-FR" sz="1800" b="1" dirty="0" err="1" smtClean="0">
                <a:solidFill>
                  <a:srgbClr val="FF0000"/>
                </a:solidFill>
              </a:rPr>
              <a:t>beam</a:t>
            </a:r>
            <a:r>
              <a:rPr lang="fr-FR" sz="1800" b="1" dirty="0" smtClean="0">
                <a:solidFill>
                  <a:srgbClr val="FF0000"/>
                </a:solidFill>
              </a:rPr>
              <a:t> for GPD </a:t>
            </a:r>
            <a:r>
              <a:rPr lang="fr-FR" sz="1800" b="1" dirty="0" err="1" smtClean="0">
                <a:solidFill>
                  <a:srgbClr val="FF0000"/>
                </a:solidFill>
              </a:rPr>
              <a:t>physics</a:t>
            </a:r>
            <a:r>
              <a:rPr lang="fr-FR" sz="1800" dirty="0" smtClean="0">
                <a:solidFill>
                  <a:srgbClr val="000000"/>
                </a:solidFill>
              </a:rPr>
              <a:t> </a:t>
            </a:r>
            <a:r>
              <a:rPr lang="fr-FR" sz="1800" dirty="0" err="1" smtClean="0">
                <a:solidFill>
                  <a:srgbClr val="000000"/>
                </a:solidFill>
              </a:rPr>
              <a:t>at</a:t>
            </a:r>
            <a:r>
              <a:rPr lang="fr-FR" sz="1800" dirty="0" smtClean="0">
                <a:solidFill>
                  <a:srgbClr val="000000"/>
                </a:solidFill>
              </a:rPr>
              <a:t> </a:t>
            </a:r>
            <a:r>
              <a:rPr lang="fr-FR" sz="1800" dirty="0" err="1" smtClean="0">
                <a:solidFill>
                  <a:srgbClr val="000000"/>
                </a:solidFill>
              </a:rPr>
              <a:t>JLab</a:t>
            </a:r>
            <a:r>
              <a:rPr lang="fr-FR" sz="1800" dirty="0" smtClean="0">
                <a:solidFill>
                  <a:srgbClr val="000000"/>
                </a:solidFill>
              </a:rPr>
              <a:t>.</a:t>
            </a:r>
            <a:endParaRPr lang="fr-FR" sz="1800" baseline="30000" dirty="0" smtClean="0">
              <a:solidFill>
                <a:srgbClr val="000000"/>
              </a:solidFill>
            </a:endParaRPr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2657233" y="1737784"/>
            <a:ext cx="383907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1000" dirty="0" smtClean="0">
                <a:solidFill>
                  <a:srgbClr val="5F5F5F"/>
                </a:solidFill>
                <a:latin typeface="Microsoft Sans Serif" charset="0"/>
              </a:rPr>
              <a:t>H. </a:t>
            </a:r>
            <a:r>
              <a:rPr lang="fr-FR" sz="1000" dirty="0" err="1" smtClean="0">
                <a:solidFill>
                  <a:srgbClr val="5F5F5F"/>
                </a:solidFill>
                <a:latin typeface="Microsoft Sans Serif" charset="0"/>
              </a:rPr>
              <a:t>Avakian</a:t>
            </a:r>
            <a:r>
              <a:rPr lang="fr-FR" sz="1000" dirty="0" smtClean="0">
                <a:solidFill>
                  <a:srgbClr val="5F5F5F"/>
                </a:solidFill>
                <a:latin typeface="Microsoft Sans Serif" charset="0"/>
              </a:rPr>
              <a:t>, V. </a:t>
            </a:r>
            <a:r>
              <a:rPr lang="fr-FR" sz="1000" dirty="0" err="1" smtClean="0">
                <a:solidFill>
                  <a:srgbClr val="5F5F5F"/>
                </a:solidFill>
                <a:latin typeface="Microsoft Sans Serif" charset="0"/>
              </a:rPr>
              <a:t>Burkert</a:t>
            </a:r>
            <a:r>
              <a:rPr lang="fr-FR" sz="1000" dirty="0" smtClean="0">
                <a:solidFill>
                  <a:srgbClr val="5F5F5F"/>
                </a:solidFill>
                <a:latin typeface="Microsoft Sans Serif" charset="0"/>
              </a:rPr>
              <a:t>, V. </a:t>
            </a:r>
            <a:r>
              <a:rPr lang="fr-FR" sz="1000" dirty="0" err="1" smtClean="0">
                <a:solidFill>
                  <a:srgbClr val="5F5F5F"/>
                </a:solidFill>
                <a:latin typeface="Microsoft Sans Serif" charset="0"/>
              </a:rPr>
              <a:t>Guzey</a:t>
            </a:r>
            <a:r>
              <a:rPr lang="fr-FR" sz="1000" dirty="0" smtClean="0">
                <a:solidFill>
                  <a:srgbClr val="5F5F5F"/>
                </a:solidFill>
                <a:latin typeface="Microsoft Sans Serif" charset="0"/>
              </a:rPr>
              <a:t>,  JPos09, AIP 1160 (2009) 43</a:t>
            </a:r>
            <a:endParaRPr lang="fr-FR" sz="1000" dirty="0">
              <a:solidFill>
                <a:srgbClr val="5F5F5F"/>
              </a:solidFill>
              <a:latin typeface="Microsoft Sans Serif" charset="0"/>
            </a:endParaRPr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8607183" y="6603286"/>
            <a:ext cx="54694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fr-FR" sz="1200" dirty="0" smtClean="0">
                <a:solidFill>
                  <a:srgbClr val="969696"/>
                </a:solidFill>
                <a:cs typeface="+mn-cs"/>
              </a:rPr>
              <a:t>6/26</a:t>
            </a:r>
            <a:endParaRPr lang="fr-FR" sz="1200" dirty="0">
              <a:solidFill>
                <a:srgbClr val="969696"/>
              </a:solidFill>
              <a:cs typeface="+mn-cs"/>
            </a:endParaRPr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1588" y="6630988"/>
            <a:ext cx="190629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 smtClean="0">
                <a:solidFill>
                  <a:srgbClr val="808080"/>
                </a:solidFill>
                <a:latin typeface="Footlight MT Light" charset="0"/>
              </a:rPr>
              <a:t>Loch Lomond, October 13-14, 2016</a:t>
            </a:r>
            <a:endParaRPr lang="en-US" sz="900" i="1" dirty="0">
              <a:solidFill>
                <a:srgbClr val="808080"/>
              </a:solidFill>
              <a:latin typeface="Footlight MT Light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0520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725" t="27907" r="7843" b="27713"/>
          <a:stretch>
            <a:fillRect/>
          </a:stretch>
        </p:blipFill>
        <p:spPr bwMode="auto">
          <a:xfrm>
            <a:off x="4786052" y="2871333"/>
            <a:ext cx="3959998" cy="2898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0519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746" t="27272" r="7843" b="28030"/>
          <a:stretch>
            <a:fillRect/>
          </a:stretch>
        </p:blipFill>
        <p:spPr bwMode="auto">
          <a:xfrm>
            <a:off x="4716467" y="2827052"/>
            <a:ext cx="4031997" cy="293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0522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453" t="21831" r="8893" b="27309"/>
          <a:stretch>
            <a:fillRect/>
          </a:stretch>
        </p:blipFill>
        <p:spPr bwMode="auto">
          <a:xfrm>
            <a:off x="4683423" y="2515772"/>
            <a:ext cx="4031995" cy="333040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er 2"/>
          <p:cNvGrpSpPr/>
          <p:nvPr/>
        </p:nvGrpSpPr>
        <p:grpSpPr>
          <a:xfrm>
            <a:off x="290482" y="2624767"/>
            <a:ext cx="3959998" cy="3041712"/>
            <a:chOff x="290482" y="2110164"/>
            <a:chExt cx="3959998" cy="3041712"/>
          </a:xfrm>
        </p:grpSpPr>
        <p:pic>
          <p:nvPicPr>
            <p:cNvPr id="320518" name="Picture 1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1765" t="50047" r="8823" b="2805"/>
            <a:stretch>
              <a:fillRect/>
            </a:stretch>
          </p:blipFill>
          <p:spPr bwMode="auto">
            <a:xfrm>
              <a:off x="290482" y="2110164"/>
              <a:ext cx="3959998" cy="3041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1331640" y="2210762"/>
              <a:ext cx="504056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2770" name="Text Box 2"/>
          <p:cNvSpPr txBox="1">
            <a:spLocks noChangeArrowheads="1"/>
          </p:cNvSpPr>
          <p:nvPr/>
        </p:nvSpPr>
        <p:spPr bwMode="auto">
          <a:xfrm>
            <a:off x="3419475" y="1041504"/>
            <a:ext cx="2305050" cy="40005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0000"/>
                </a:solidFill>
                <a:latin typeface="Lucida Calligraphy" charset="0"/>
                <a:cs typeface="+mn-cs"/>
              </a:rPr>
              <a:t>Projected Data</a:t>
            </a:r>
            <a:endParaRPr lang="en-US" b="1" dirty="0">
              <a:solidFill>
                <a:srgbClr val="009999"/>
              </a:solidFill>
              <a:latin typeface="Microsoft Sans Serif" charset="0"/>
              <a:cs typeface="+mn-cs"/>
            </a:endParaRPr>
          </a:p>
        </p:txBody>
      </p:sp>
      <p:sp>
        <p:nvSpPr>
          <p:cNvPr id="672771" name="Line 3"/>
          <p:cNvSpPr>
            <a:spLocks noChangeShapeType="1"/>
          </p:cNvSpPr>
          <p:nvPr/>
        </p:nvSpPr>
        <p:spPr bwMode="auto">
          <a:xfrm>
            <a:off x="146050" y="741363"/>
            <a:ext cx="8856663" cy="0"/>
          </a:xfrm>
          <a:prstGeom prst="line">
            <a:avLst/>
          </a:prstGeom>
          <a:noFill/>
          <a:ln w="50800" cmpd="dbl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  <a:cs typeface="+mn-cs"/>
            </a:endParaRPr>
          </a:p>
        </p:txBody>
      </p:sp>
      <p:sp>
        <p:nvSpPr>
          <p:cNvPr id="672787" name="Text Box 19"/>
          <p:cNvSpPr txBox="1">
            <a:spLocks noChangeArrowheads="1"/>
          </p:cNvSpPr>
          <p:nvPr/>
        </p:nvSpPr>
        <p:spPr bwMode="auto">
          <a:xfrm>
            <a:off x="190500" y="276225"/>
            <a:ext cx="3033713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fr-FR" sz="1800" i="1" dirty="0" err="1">
                <a:solidFill>
                  <a:srgbClr val="969696"/>
                </a:solidFill>
                <a:cs typeface="+mn-cs"/>
              </a:rPr>
              <a:t>Experimental</a:t>
            </a:r>
            <a:r>
              <a:rPr lang="fr-FR" sz="1800" i="1" dirty="0">
                <a:solidFill>
                  <a:srgbClr val="969696"/>
                </a:solidFill>
                <a:cs typeface="+mn-cs"/>
              </a:rPr>
              <a:t> observables </a:t>
            </a:r>
            <a:endParaRPr lang="fr-FR" sz="1800" i="1" dirty="0">
              <a:solidFill>
                <a:srgbClr val="B2B2B2"/>
              </a:solidFill>
              <a:cs typeface="+mn-cs"/>
            </a:endParaRPr>
          </a:p>
        </p:txBody>
      </p:sp>
      <p:grpSp>
        <p:nvGrpSpPr>
          <p:cNvPr id="320517" name="Grouper 37"/>
          <p:cNvGrpSpPr>
            <a:grpSpLocks/>
          </p:cNvGrpSpPr>
          <p:nvPr/>
        </p:nvGrpSpPr>
        <p:grpSpPr bwMode="auto">
          <a:xfrm>
            <a:off x="7269163" y="174625"/>
            <a:ext cx="1641475" cy="469900"/>
            <a:chOff x="7269817" y="175183"/>
            <a:chExt cx="1640458" cy="468600"/>
          </a:xfrm>
        </p:grpSpPr>
        <p:sp>
          <p:nvSpPr>
            <p:cNvPr id="21" name="Text Box 64"/>
            <p:cNvSpPr txBox="1">
              <a:spLocks noChangeArrowheads="1"/>
            </p:cNvSpPr>
            <p:nvPr/>
          </p:nvSpPr>
          <p:spPr bwMode="auto">
            <a:xfrm>
              <a:off x="7269817" y="412649"/>
              <a:ext cx="983640" cy="231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900" dirty="0">
                  <a:solidFill>
                    <a:srgbClr val="333399"/>
                  </a:solidFill>
                  <a:latin typeface="Lucida Calligraphy" charset="0"/>
                </a:rPr>
                <a:t>Eric Voutier</a:t>
              </a:r>
            </a:p>
          </p:txBody>
        </p:sp>
        <p:pic>
          <p:nvPicPr>
            <p:cNvPr id="320525" name="Image 41" descr="log_ipn.gi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7583" y="175183"/>
              <a:ext cx="752692" cy="451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20521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725" t="25758" r="7843" b="28030"/>
          <a:stretch>
            <a:fillRect/>
          </a:stretch>
        </p:blipFill>
        <p:spPr bwMode="auto">
          <a:xfrm>
            <a:off x="228832" y="2719467"/>
            <a:ext cx="3995998" cy="304768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201243" y="5741696"/>
            <a:ext cx="878522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Clr>
                <a:srgbClr val="D60093"/>
              </a:buClr>
              <a:defRPr/>
            </a:pPr>
            <a:r>
              <a:rPr lang="fr-FR" sz="18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High </a:t>
            </a:r>
            <a:r>
              <a:rPr lang="fr-FR" sz="1800" b="1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quality</a:t>
            </a:r>
            <a:r>
              <a:rPr lang="fr-FR" sz="18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 data</a:t>
            </a:r>
            <a:r>
              <a:rPr lang="fr-FR" sz="1800" dirty="0" smtClean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fr-FR" sz="18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with</a:t>
            </a:r>
            <a:r>
              <a:rPr lang="fr-FR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</a:t>
            </a:r>
            <a:r>
              <a:rPr lang="fr-FR" sz="1800" b="1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modest</a:t>
            </a:r>
            <a:r>
              <a:rPr lang="fr-FR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</a:t>
            </a:r>
            <a:r>
              <a:rPr lang="fr-FR" sz="18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polarized</a:t>
            </a:r>
            <a:r>
              <a:rPr lang="fr-FR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</a:t>
            </a:r>
            <a:r>
              <a:rPr lang="fr-FR" sz="18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positron </a:t>
            </a:r>
            <a:r>
              <a:rPr lang="fr-FR" sz="1800" b="1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beam</a:t>
            </a:r>
            <a:r>
              <a:rPr lang="fr-FR" sz="18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fr-FR" sz="1800" b="1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current</a:t>
            </a:r>
            <a:r>
              <a:rPr lang="fr-FR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</a:t>
            </a:r>
          </a:p>
          <a:p>
            <a:pPr algn="ctr">
              <a:buClr>
                <a:srgbClr val="D60093"/>
              </a:buClr>
              <a:defRPr/>
            </a:pPr>
            <a:r>
              <a:rPr lang="fr-FR" sz="18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can</a:t>
            </a:r>
            <a:r>
              <a:rPr lang="fr-FR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</a:t>
            </a:r>
            <a:r>
              <a:rPr lang="fr-FR" sz="18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be</a:t>
            </a:r>
            <a:r>
              <a:rPr lang="fr-FR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</a:t>
            </a:r>
            <a:r>
              <a:rPr lang="fr-FR" sz="18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achieved</a:t>
            </a:r>
            <a:r>
              <a:rPr lang="fr-FR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, </a:t>
            </a:r>
            <a:r>
              <a:rPr lang="fr-FR" sz="18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allowing</a:t>
            </a:r>
            <a:r>
              <a:rPr lang="fr-FR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to </a:t>
            </a:r>
            <a:r>
              <a:rPr lang="fr-FR" sz="18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strictly</a:t>
            </a:r>
            <a:r>
              <a:rPr lang="fr-FR" sz="18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fr-FR" sz="18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separate</a:t>
            </a:r>
            <a:r>
              <a:rPr lang="fr-FR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</a:t>
            </a:r>
          </a:p>
          <a:p>
            <a:pPr algn="ctr">
              <a:buClr>
                <a:srgbClr val="D60093"/>
              </a:buClr>
              <a:defRPr/>
            </a:pPr>
            <a:r>
              <a:rPr lang="fr-FR" sz="1800" dirty="0">
                <a:solidFill>
                  <a:srgbClr val="000000"/>
                </a:solidFill>
                <a:latin typeface="Comic Sans MS"/>
                <a:cs typeface="Comic Sans MS"/>
              </a:rPr>
              <a:t>t</a:t>
            </a:r>
            <a:r>
              <a:rPr lang="fr-FR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he </a:t>
            </a:r>
            <a:r>
              <a:rPr lang="fr-FR" sz="18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interference</a:t>
            </a:r>
            <a:r>
              <a:rPr lang="fr-FR" sz="18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contribution </a:t>
            </a:r>
            <a:r>
              <a:rPr lang="fr-FR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to the (</a:t>
            </a:r>
            <a:r>
              <a:rPr lang="fr-FR" sz="18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e,e’</a:t>
            </a:r>
            <a:r>
              <a:rPr lang="fr-FR" sz="1800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g</a:t>
            </a:r>
            <a:r>
              <a:rPr lang="fr-FR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) </a:t>
            </a:r>
            <a:r>
              <a:rPr lang="fr-FR" sz="18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process</a:t>
            </a:r>
            <a:r>
              <a:rPr lang="fr-FR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. </a:t>
            </a:r>
            <a:endParaRPr lang="fr-FR" sz="1800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2657233" y="1737784"/>
            <a:ext cx="383907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1000" dirty="0" smtClean="0">
                <a:solidFill>
                  <a:srgbClr val="5F5F5F"/>
                </a:solidFill>
                <a:latin typeface="Microsoft Sans Serif" charset="0"/>
              </a:rPr>
              <a:t>H. </a:t>
            </a:r>
            <a:r>
              <a:rPr lang="fr-FR" sz="1000" dirty="0" err="1" smtClean="0">
                <a:solidFill>
                  <a:srgbClr val="5F5F5F"/>
                </a:solidFill>
                <a:latin typeface="Microsoft Sans Serif" charset="0"/>
              </a:rPr>
              <a:t>Avakian</a:t>
            </a:r>
            <a:r>
              <a:rPr lang="fr-FR" sz="1000" dirty="0" smtClean="0">
                <a:solidFill>
                  <a:srgbClr val="5F5F5F"/>
                </a:solidFill>
                <a:latin typeface="Microsoft Sans Serif" charset="0"/>
              </a:rPr>
              <a:t>, V. </a:t>
            </a:r>
            <a:r>
              <a:rPr lang="fr-FR" sz="1000" dirty="0" err="1" smtClean="0">
                <a:solidFill>
                  <a:srgbClr val="5F5F5F"/>
                </a:solidFill>
                <a:latin typeface="Microsoft Sans Serif" charset="0"/>
              </a:rPr>
              <a:t>Burkert</a:t>
            </a:r>
            <a:r>
              <a:rPr lang="fr-FR" sz="1000" dirty="0" smtClean="0">
                <a:solidFill>
                  <a:srgbClr val="5F5F5F"/>
                </a:solidFill>
                <a:latin typeface="Microsoft Sans Serif" charset="0"/>
              </a:rPr>
              <a:t>, V. </a:t>
            </a:r>
            <a:r>
              <a:rPr lang="fr-FR" sz="1000" dirty="0" err="1" smtClean="0">
                <a:solidFill>
                  <a:srgbClr val="5F5F5F"/>
                </a:solidFill>
                <a:latin typeface="Microsoft Sans Serif" charset="0"/>
              </a:rPr>
              <a:t>Guzey</a:t>
            </a:r>
            <a:r>
              <a:rPr lang="fr-FR" sz="1000" dirty="0" smtClean="0">
                <a:solidFill>
                  <a:srgbClr val="5F5F5F"/>
                </a:solidFill>
                <a:latin typeface="Microsoft Sans Serif" charset="0"/>
              </a:rPr>
              <a:t>,  JPos09, AIP 1160 (2009) 43</a:t>
            </a:r>
            <a:endParaRPr lang="fr-FR" sz="1000" dirty="0">
              <a:solidFill>
                <a:srgbClr val="5F5F5F"/>
              </a:solidFill>
              <a:latin typeface="Microsoft Sans Serif" charset="0"/>
            </a:endParaRPr>
          </a:p>
        </p:txBody>
      </p:sp>
      <p:sp>
        <p:nvSpPr>
          <p:cNvPr id="23" name="Text Box 33"/>
          <p:cNvSpPr txBox="1">
            <a:spLocks noChangeArrowheads="1"/>
          </p:cNvSpPr>
          <p:nvPr/>
        </p:nvSpPr>
        <p:spPr bwMode="auto">
          <a:xfrm>
            <a:off x="433008" y="2116543"/>
            <a:ext cx="828092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Clr>
                <a:srgbClr val="D60093"/>
              </a:buClr>
              <a:buFont typeface="Wingdings" charset="0"/>
              <a:buChar char="Ø"/>
              <a:defRPr/>
            </a:pPr>
            <a:r>
              <a:rPr lang="fr-FR" sz="1800" dirty="0">
                <a:solidFill>
                  <a:srgbClr val="000000"/>
                </a:solidFill>
              </a:rPr>
              <a:t> </a:t>
            </a:r>
            <a:r>
              <a:rPr lang="fr-FR" sz="1800" dirty="0" err="1" smtClean="0">
                <a:solidFill>
                  <a:srgbClr val="000000"/>
                </a:solidFill>
              </a:rPr>
              <a:t>Statistics</a:t>
            </a:r>
            <a:r>
              <a:rPr lang="fr-FR" sz="1800" dirty="0" smtClean="0">
                <a:solidFill>
                  <a:srgbClr val="000000"/>
                </a:solidFill>
              </a:rPr>
              <a:t> of </a:t>
            </a:r>
            <a:r>
              <a:rPr lang="fr-FR" sz="1800" dirty="0" err="1">
                <a:solidFill>
                  <a:srgbClr val="000000"/>
                </a:solidFill>
              </a:rPr>
              <a:t>p</a:t>
            </a:r>
            <a:r>
              <a:rPr lang="fr-FR" sz="1800" dirty="0" err="1" smtClean="0">
                <a:solidFill>
                  <a:srgbClr val="000000"/>
                </a:solidFill>
              </a:rPr>
              <a:t>rojected</a:t>
            </a:r>
            <a:r>
              <a:rPr lang="fr-FR" sz="1800" dirty="0" smtClean="0">
                <a:solidFill>
                  <a:srgbClr val="000000"/>
                </a:solidFill>
              </a:rPr>
              <a:t> data </a:t>
            </a:r>
            <a:r>
              <a:rPr lang="fr-FR" sz="1800" dirty="0" err="1" smtClean="0">
                <a:solidFill>
                  <a:srgbClr val="000000"/>
                </a:solidFill>
              </a:rPr>
              <a:t>involves</a:t>
            </a:r>
            <a:r>
              <a:rPr lang="fr-FR" sz="1800" dirty="0" smtClean="0">
                <a:solidFill>
                  <a:srgbClr val="000000"/>
                </a:solidFill>
              </a:rPr>
              <a:t> </a:t>
            </a:r>
            <a:r>
              <a:rPr lang="fr-FR" sz="1800" b="1" dirty="0" smtClean="0">
                <a:solidFill>
                  <a:srgbClr val="000000"/>
                </a:solidFill>
              </a:rPr>
              <a:t>1000 h</a:t>
            </a:r>
            <a:r>
              <a:rPr lang="fr-FR" sz="1800" dirty="0" smtClean="0">
                <a:solidFill>
                  <a:srgbClr val="000000"/>
                </a:solidFill>
              </a:rPr>
              <a:t> data </a:t>
            </a:r>
            <a:r>
              <a:rPr lang="fr-FR" sz="1800" dirty="0" err="1" smtClean="0">
                <a:solidFill>
                  <a:srgbClr val="000000"/>
                </a:solidFill>
              </a:rPr>
              <a:t>taking</a:t>
            </a:r>
            <a:r>
              <a:rPr lang="fr-FR" sz="1800" dirty="0" smtClean="0">
                <a:solidFill>
                  <a:srgbClr val="000000"/>
                </a:solidFill>
              </a:rPr>
              <a:t> time </a:t>
            </a:r>
            <a:r>
              <a:rPr lang="fr-FR" sz="1800" dirty="0" err="1" smtClean="0">
                <a:solidFill>
                  <a:srgbClr val="000000"/>
                </a:solidFill>
              </a:rPr>
              <a:t>at</a:t>
            </a:r>
            <a:r>
              <a:rPr lang="fr-FR" sz="1800" dirty="0" smtClean="0">
                <a:solidFill>
                  <a:srgbClr val="000000"/>
                </a:solidFill>
              </a:rPr>
              <a:t> </a:t>
            </a:r>
            <a:r>
              <a:rPr lang="fr-FR" sz="1800" b="1" dirty="0" smtClean="0">
                <a:solidFill>
                  <a:srgbClr val="000000"/>
                </a:solidFill>
              </a:rPr>
              <a:t>11 </a:t>
            </a:r>
            <a:r>
              <a:rPr lang="fr-FR" sz="1800" b="1" dirty="0" err="1" smtClean="0">
                <a:solidFill>
                  <a:srgbClr val="000000"/>
                </a:solidFill>
              </a:rPr>
              <a:t>GeV</a:t>
            </a:r>
            <a:r>
              <a:rPr lang="fr-FR" sz="1800" b="1" dirty="0" smtClean="0">
                <a:solidFill>
                  <a:srgbClr val="000000"/>
                </a:solidFill>
              </a:rPr>
              <a:t> </a:t>
            </a:r>
            <a:r>
              <a:rPr lang="fr-FR" sz="1800" dirty="0" err="1" smtClean="0">
                <a:solidFill>
                  <a:srgbClr val="000000"/>
                </a:solidFill>
              </a:rPr>
              <a:t>with</a:t>
            </a:r>
            <a:r>
              <a:rPr lang="fr-FR" sz="1800" dirty="0" smtClean="0">
                <a:solidFill>
                  <a:srgbClr val="000000"/>
                </a:solidFill>
              </a:rPr>
              <a:t> </a:t>
            </a:r>
            <a:r>
              <a:rPr lang="fr-FR" sz="1800" b="1" dirty="0" smtClean="0">
                <a:solidFill>
                  <a:srgbClr val="0000FF"/>
                </a:solidFill>
              </a:rPr>
              <a:t>e</a:t>
            </a:r>
            <a:r>
              <a:rPr lang="fr-FR" sz="1800" b="1" baseline="30000" dirty="0" smtClean="0">
                <a:solidFill>
                  <a:srgbClr val="0000FF"/>
                </a:solidFill>
              </a:rPr>
              <a:t>-</a:t>
            </a:r>
            <a:r>
              <a:rPr lang="fr-FR" sz="1800" dirty="0" smtClean="0">
                <a:solidFill>
                  <a:srgbClr val="000000"/>
                </a:solidFill>
              </a:rPr>
              <a:t> </a:t>
            </a:r>
            <a:r>
              <a:rPr lang="fr-FR" sz="1800" dirty="0" err="1" smtClean="0">
                <a:solidFill>
                  <a:srgbClr val="000000"/>
                </a:solidFill>
              </a:rPr>
              <a:t>at</a:t>
            </a:r>
            <a:r>
              <a:rPr lang="fr-FR" sz="1800" dirty="0" smtClean="0">
                <a:solidFill>
                  <a:srgbClr val="000000"/>
                </a:solidFill>
              </a:rPr>
              <a:t> </a:t>
            </a:r>
            <a:r>
              <a:rPr lang="fr-FR" sz="1800" b="1" dirty="0" smtClean="0">
                <a:solidFill>
                  <a:srgbClr val="0000FF"/>
                </a:solidFill>
              </a:rPr>
              <a:t>10</a:t>
            </a:r>
            <a:r>
              <a:rPr lang="fr-FR" sz="1800" b="1" baseline="30000" dirty="0" smtClean="0">
                <a:solidFill>
                  <a:srgbClr val="0000FF"/>
                </a:solidFill>
              </a:rPr>
              <a:t>35</a:t>
            </a:r>
            <a:r>
              <a:rPr lang="fr-FR" sz="1800" dirty="0" smtClean="0">
                <a:solidFill>
                  <a:srgbClr val="000000"/>
                </a:solidFill>
              </a:rPr>
              <a:t> cm</a:t>
            </a:r>
            <a:r>
              <a:rPr lang="fr-FR" sz="1800" baseline="30000" dirty="0" smtClean="0">
                <a:solidFill>
                  <a:srgbClr val="000000"/>
                </a:solidFill>
              </a:rPr>
              <a:t>-2</a:t>
            </a:r>
            <a:r>
              <a:rPr lang="fr-FR" sz="1800" dirty="0" smtClean="0">
                <a:solidFill>
                  <a:srgbClr val="000000"/>
                </a:solidFill>
              </a:rPr>
              <a:t>.s</a:t>
            </a:r>
            <a:r>
              <a:rPr lang="fr-FR" sz="1800" baseline="30000" dirty="0" smtClean="0">
                <a:solidFill>
                  <a:srgbClr val="000000"/>
                </a:solidFill>
              </a:rPr>
              <a:t>-1</a:t>
            </a:r>
            <a:r>
              <a:rPr lang="fr-FR" sz="1800" dirty="0" smtClean="0">
                <a:solidFill>
                  <a:srgbClr val="000000"/>
                </a:solidFill>
              </a:rPr>
              <a:t>, and </a:t>
            </a:r>
            <a:r>
              <a:rPr lang="fr-FR" sz="1800" b="1" dirty="0" smtClean="0">
                <a:solidFill>
                  <a:srgbClr val="FF0000"/>
                </a:solidFill>
              </a:rPr>
              <a:t>e</a:t>
            </a:r>
            <a:r>
              <a:rPr lang="fr-FR" sz="1800" b="1" baseline="30000" dirty="0" smtClean="0">
                <a:solidFill>
                  <a:srgbClr val="FF0000"/>
                </a:solidFill>
              </a:rPr>
              <a:t>+</a:t>
            </a:r>
            <a:r>
              <a:rPr lang="fr-FR" sz="1800" dirty="0" smtClean="0">
                <a:solidFill>
                  <a:srgbClr val="000000"/>
                </a:solidFill>
              </a:rPr>
              <a:t> </a:t>
            </a:r>
            <a:r>
              <a:rPr lang="fr-FR" sz="1800" dirty="0" err="1" smtClean="0">
                <a:solidFill>
                  <a:srgbClr val="000000"/>
                </a:solidFill>
              </a:rPr>
              <a:t>at</a:t>
            </a:r>
            <a:r>
              <a:rPr lang="fr-FR" sz="1800" dirty="0" smtClean="0">
                <a:solidFill>
                  <a:srgbClr val="000000"/>
                </a:solidFill>
              </a:rPr>
              <a:t> </a:t>
            </a:r>
            <a:r>
              <a:rPr lang="fr-FR" sz="1800" b="1" dirty="0" smtClean="0">
                <a:solidFill>
                  <a:srgbClr val="FF0000"/>
                </a:solidFill>
              </a:rPr>
              <a:t>2×10</a:t>
            </a:r>
            <a:r>
              <a:rPr lang="fr-FR" sz="1800" b="1" baseline="30000" dirty="0" smtClean="0">
                <a:solidFill>
                  <a:srgbClr val="FF0000"/>
                </a:solidFill>
              </a:rPr>
              <a:t>34</a:t>
            </a:r>
            <a:r>
              <a:rPr lang="fr-FR" sz="1800" b="1" dirty="0" smtClean="0">
                <a:solidFill>
                  <a:srgbClr val="008000"/>
                </a:solidFill>
              </a:rPr>
              <a:t> </a:t>
            </a:r>
            <a:r>
              <a:rPr lang="fr-FR" sz="1800" dirty="0" smtClean="0"/>
              <a:t>cm</a:t>
            </a:r>
            <a:r>
              <a:rPr lang="fr-FR" sz="1800" baseline="30000" dirty="0" smtClean="0"/>
              <a:t>-2</a:t>
            </a:r>
            <a:r>
              <a:rPr lang="fr-FR" sz="1800" dirty="0" smtClean="0"/>
              <a:t>.s</a:t>
            </a:r>
            <a:r>
              <a:rPr lang="fr-FR" sz="1800" baseline="30000" dirty="0" smtClean="0"/>
              <a:t>-1</a:t>
            </a:r>
            <a:r>
              <a:rPr lang="fr-FR" sz="1800" dirty="0" smtClean="0">
                <a:solidFill>
                  <a:srgbClr val="000000"/>
                </a:solidFill>
              </a:rPr>
              <a:t> (</a:t>
            </a:r>
            <a:r>
              <a:rPr lang="fr-FR" sz="1800" b="1" dirty="0" smtClean="0">
                <a:solidFill>
                  <a:srgbClr val="FF0000"/>
                </a:solidFill>
              </a:rPr>
              <a:t>8 </a:t>
            </a:r>
            <a:r>
              <a:rPr lang="fr-FR" sz="1800" b="1" dirty="0" err="1" smtClean="0">
                <a:solidFill>
                  <a:srgbClr val="FF0000"/>
                </a:solidFill>
              </a:rPr>
              <a:t>nA</a:t>
            </a:r>
            <a:r>
              <a:rPr lang="fr-FR" sz="1800" dirty="0" smtClean="0">
                <a:solidFill>
                  <a:srgbClr val="000000"/>
                </a:solidFill>
              </a:rPr>
              <a:t>, 10 cm LH</a:t>
            </a:r>
            <a:r>
              <a:rPr lang="fr-FR" sz="1800" baseline="-25000" dirty="0" smtClean="0">
                <a:solidFill>
                  <a:srgbClr val="000000"/>
                </a:solidFill>
              </a:rPr>
              <a:t>2</a:t>
            </a:r>
            <a:r>
              <a:rPr lang="fr-FR" sz="1800" dirty="0" smtClean="0">
                <a:solidFill>
                  <a:srgbClr val="000000"/>
                </a:solidFill>
              </a:rPr>
              <a:t>).</a:t>
            </a:r>
            <a:endParaRPr lang="fr-FR" sz="1800" baseline="30000" dirty="0" smtClean="0">
              <a:solidFill>
                <a:srgbClr val="000000"/>
              </a:solidFill>
            </a:endParaRPr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8607183" y="6603286"/>
            <a:ext cx="54694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fr-FR" sz="1200" dirty="0" smtClean="0">
                <a:solidFill>
                  <a:srgbClr val="969696"/>
                </a:solidFill>
                <a:cs typeface="+mn-cs"/>
              </a:rPr>
              <a:t>7/26</a:t>
            </a:r>
            <a:endParaRPr lang="fr-FR" sz="1200" dirty="0">
              <a:solidFill>
                <a:srgbClr val="969696"/>
              </a:solidFill>
              <a:cs typeface="+mn-cs"/>
            </a:endParaRPr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1588" y="6630988"/>
            <a:ext cx="190629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 smtClean="0">
                <a:solidFill>
                  <a:srgbClr val="808080"/>
                </a:solidFill>
                <a:latin typeface="Footlight MT Light" charset="0"/>
              </a:rPr>
              <a:t>Loch Lomond, October 13-14, 2016</a:t>
            </a:r>
            <a:endParaRPr lang="en-US" sz="900" i="1" dirty="0">
              <a:solidFill>
                <a:srgbClr val="808080"/>
              </a:solidFill>
              <a:latin typeface="Footlight MT Light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320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320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320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800"/>
                                        <p:tgtEl>
                                          <p:spTgt spid="3205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320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8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100" fill="hold"/>
                                        <p:tgtEl>
                                          <p:spTgt spid="320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100" fill="hold"/>
                                        <p:tgtEl>
                                          <p:spTgt spid="320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100"/>
                                        <p:tgtEl>
                                          <p:spTgt spid="320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100" fill="hold"/>
                                        <p:tgtEl>
                                          <p:spTgt spid="320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100" fill="hold"/>
                                        <p:tgtEl>
                                          <p:spTgt spid="320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100"/>
                                        <p:tgtEl>
                                          <p:spTgt spid="320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800"/>
                                        <p:tgtEl>
                                          <p:spTgt spid="3205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320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770" name="Text Box 2"/>
          <p:cNvSpPr txBox="1">
            <a:spLocks noChangeArrowheads="1"/>
          </p:cNvSpPr>
          <p:nvPr/>
        </p:nvSpPr>
        <p:spPr bwMode="auto">
          <a:xfrm>
            <a:off x="2754842" y="1041504"/>
            <a:ext cx="3634328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Lucida Calligraphy" charset="0"/>
                <a:cs typeface="+mn-cs"/>
              </a:rPr>
              <a:t>Deep Inelastic Scattering</a:t>
            </a:r>
            <a:endParaRPr lang="en-US" b="1" dirty="0">
              <a:solidFill>
                <a:srgbClr val="009999"/>
              </a:solidFill>
              <a:latin typeface="Microsoft Sans Serif" charset="0"/>
              <a:cs typeface="+mn-cs"/>
            </a:endParaRPr>
          </a:p>
        </p:txBody>
      </p:sp>
      <p:sp>
        <p:nvSpPr>
          <p:cNvPr id="672771" name="Line 3"/>
          <p:cNvSpPr>
            <a:spLocks noChangeShapeType="1"/>
          </p:cNvSpPr>
          <p:nvPr/>
        </p:nvSpPr>
        <p:spPr bwMode="auto">
          <a:xfrm>
            <a:off x="146050" y="741363"/>
            <a:ext cx="8856663" cy="0"/>
          </a:xfrm>
          <a:prstGeom prst="line">
            <a:avLst/>
          </a:prstGeom>
          <a:noFill/>
          <a:ln w="50800" cmpd="dbl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  <a:cs typeface="+mn-cs"/>
            </a:endParaRPr>
          </a:p>
        </p:txBody>
      </p:sp>
      <p:sp>
        <p:nvSpPr>
          <p:cNvPr id="672787" name="Text Box 19"/>
          <p:cNvSpPr txBox="1">
            <a:spLocks noChangeArrowheads="1"/>
          </p:cNvSpPr>
          <p:nvPr/>
        </p:nvSpPr>
        <p:spPr bwMode="auto">
          <a:xfrm>
            <a:off x="190500" y="276225"/>
            <a:ext cx="280878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800" i="1" dirty="0" smtClean="0">
                <a:solidFill>
                  <a:srgbClr val="969696"/>
                </a:solidFill>
                <a:cs typeface="+mn-cs"/>
              </a:rPr>
              <a:t>Charged current physics</a:t>
            </a:r>
            <a:endParaRPr lang="fr-FR" sz="1800" i="1" dirty="0">
              <a:solidFill>
                <a:srgbClr val="B2B2B2"/>
              </a:solidFill>
              <a:cs typeface="+mn-cs"/>
            </a:endParaRPr>
          </a:p>
        </p:txBody>
      </p:sp>
      <p:grpSp>
        <p:nvGrpSpPr>
          <p:cNvPr id="2" name="Grouper 37"/>
          <p:cNvGrpSpPr>
            <a:grpSpLocks/>
          </p:cNvGrpSpPr>
          <p:nvPr/>
        </p:nvGrpSpPr>
        <p:grpSpPr bwMode="auto">
          <a:xfrm>
            <a:off x="7269163" y="174625"/>
            <a:ext cx="1641475" cy="469900"/>
            <a:chOff x="7269817" y="175183"/>
            <a:chExt cx="1640458" cy="468600"/>
          </a:xfrm>
        </p:grpSpPr>
        <p:sp>
          <p:nvSpPr>
            <p:cNvPr id="21" name="Text Box 64"/>
            <p:cNvSpPr txBox="1">
              <a:spLocks noChangeArrowheads="1"/>
            </p:cNvSpPr>
            <p:nvPr/>
          </p:nvSpPr>
          <p:spPr bwMode="auto">
            <a:xfrm>
              <a:off x="7269817" y="412649"/>
              <a:ext cx="983640" cy="231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900" dirty="0">
                  <a:solidFill>
                    <a:srgbClr val="333399"/>
                  </a:solidFill>
                  <a:latin typeface="Lucida Calligraphy" charset="0"/>
                </a:rPr>
                <a:t>Eric Voutier</a:t>
              </a:r>
            </a:p>
          </p:txBody>
        </p:sp>
        <p:pic>
          <p:nvPicPr>
            <p:cNvPr id="320525" name="Image 41" descr="log_ipn.gi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7583" y="175183"/>
              <a:ext cx="752692" cy="451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8607183" y="6603286"/>
            <a:ext cx="54694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fr-FR" sz="1200" dirty="0" smtClean="0">
                <a:solidFill>
                  <a:srgbClr val="969696"/>
                </a:solidFill>
                <a:cs typeface="+mn-cs"/>
              </a:rPr>
              <a:t>8/26</a:t>
            </a:r>
            <a:endParaRPr lang="fr-FR" sz="1200" dirty="0">
              <a:solidFill>
                <a:srgbClr val="969696"/>
              </a:solidFill>
              <a:cs typeface="+mn-cs"/>
            </a:endParaRPr>
          </a:p>
        </p:txBody>
      </p:sp>
      <p:sp>
        <p:nvSpPr>
          <p:cNvPr id="10" name="Text Box 18"/>
          <p:cNvSpPr txBox="1">
            <a:spLocks noChangeArrowheads="1"/>
          </p:cNvSpPr>
          <p:nvPr/>
        </p:nvSpPr>
        <p:spPr bwMode="auto">
          <a:xfrm>
            <a:off x="1588" y="6630988"/>
            <a:ext cx="190629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 smtClean="0">
                <a:solidFill>
                  <a:srgbClr val="808080"/>
                </a:solidFill>
                <a:latin typeface="Footlight MT Light" charset="0"/>
              </a:rPr>
              <a:t>Loch Lomond, October 13-14, 2016</a:t>
            </a:r>
            <a:endParaRPr lang="en-US" sz="900" i="1" dirty="0">
              <a:solidFill>
                <a:srgbClr val="808080"/>
              </a:solidFill>
              <a:latin typeface="Footlight MT Light" charset="0"/>
            </a:endParaRPr>
          </a:p>
        </p:txBody>
      </p:sp>
      <p:sp>
        <p:nvSpPr>
          <p:cNvPr id="11" name="Text Box 33"/>
          <p:cNvSpPr txBox="1">
            <a:spLocks noChangeArrowheads="1"/>
          </p:cNvSpPr>
          <p:nvPr/>
        </p:nvSpPr>
        <p:spPr bwMode="auto">
          <a:xfrm>
            <a:off x="433008" y="2225727"/>
            <a:ext cx="828092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buClr>
                <a:srgbClr val="D60093"/>
              </a:buClr>
              <a:buFont typeface="Wingdings" charset="0"/>
              <a:buChar char="Ø"/>
              <a:defRPr/>
            </a:pPr>
            <a:r>
              <a:rPr lang="fr-FR" sz="1800" dirty="0">
                <a:solidFill>
                  <a:srgbClr val="000000"/>
                </a:solidFill>
              </a:rPr>
              <a:t> </a:t>
            </a:r>
            <a:r>
              <a:rPr lang="fr-FR" sz="1600" b="1" dirty="0" smtClean="0">
                <a:solidFill>
                  <a:srgbClr val="FF0000"/>
                </a:solidFill>
              </a:rPr>
              <a:t>Charge </a:t>
            </a:r>
            <a:r>
              <a:rPr lang="fr-FR" sz="1600" b="1" dirty="0" err="1" smtClean="0">
                <a:solidFill>
                  <a:srgbClr val="FF0000"/>
                </a:solidFill>
              </a:rPr>
              <a:t>current</a:t>
            </a:r>
            <a:r>
              <a:rPr lang="fr-FR" sz="1600" dirty="0" smtClean="0">
                <a:solidFill>
                  <a:srgbClr val="000000"/>
                </a:solidFill>
              </a:rPr>
              <a:t> DIS </a:t>
            </a:r>
            <a:r>
              <a:rPr lang="fr-FR" sz="1600" dirty="0" err="1" smtClean="0">
                <a:solidFill>
                  <a:srgbClr val="000000"/>
                </a:solidFill>
              </a:rPr>
              <a:t>access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b="1" dirty="0" smtClean="0">
                <a:solidFill>
                  <a:srgbClr val="0000CC"/>
                </a:solidFill>
              </a:rPr>
              <a:t>quark </a:t>
            </a:r>
            <a:r>
              <a:rPr lang="fr-FR" sz="1600" b="1" dirty="0" err="1" smtClean="0">
                <a:solidFill>
                  <a:srgbClr val="0000CC"/>
                </a:solidFill>
              </a:rPr>
              <a:t>flavors</a:t>
            </a:r>
            <a:r>
              <a:rPr lang="fr-FR" sz="1600" b="1" dirty="0" smtClean="0">
                <a:solidFill>
                  <a:srgbClr val="0000CC"/>
                </a:solidFill>
              </a:rPr>
              <a:t> </a:t>
            </a:r>
            <a:r>
              <a:rPr lang="fr-FR" sz="1600" b="1" dirty="0" err="1" smtClean="0">
                <a:solidFill>
                  <a:srgbClr val="0000CC"/>
                </a:solidFill>
              </a:rPr>
              <a:t>combination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b="1" dirty="0" err="1" smtClean="0">
                <a:solidFill>
                  <a:srgbClr val="FF0000"/>
                </a:solidFill>
              </a:rPr>
              <a:t>different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from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those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measured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with</a:t>
            </a:r>
            <a:r>
              <a:rPr lang="fr-FR" sz="1600" dirty="0" smtClean="0">
                <a:solidFill>
                  <a:srgbClr val="000000"/>
                </a:solidFill>
              </a:rPr>
              <a:t> the </a:t>
            </a:r>
            <a:r>
              <a:rPr lang="fr-FR" sz="1600" b="1" dirty="0" err="1" smtClean="0">
                <a:solidFill>
                  <a:srgbClr val="FF0000"/>
                </a:solidFill>
              </a:rPr>
              <a:t>electromagnetic</a:t>
            </a:r>
            <a:r>
              <a:rPr lang="fr-FR" sz="1600" b="1" dirty="0" smtClean="0">
                <a:solidFill>
                  <a:srgbClr val="FF0000"/>
                </a:solidFill>
              </a:rPr>
              <a:t> interaction</a:t>
            </a:r>
            <a:r>
              <a:rPr lang="fr-FR" sz="1600" dirty="0" smtClean="0">
                <a:solidFill>
                  <a:srgbClr val="000000"/>
                </a:solidFill>
              </a:rPr>
              <a:t>. </a:t>
            </a:r>
            <a:endParaRPr lang="fr-FR" sz="1600" baseline="30000" dirty="0" smtClean="0">
              <a:solidFill>
                <a:srgbClr val="000000"/>
              </a:solidFill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967732" y="1753550"/>
            <a:ext cx="521809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1000" dirty="0" smtClean="0">
                <a:solidFill>
                  <a:srgbClr val="5F5F5F"/>
                </a:solidFill>
                <a:latin typeface="Microsoft Sans Serif" charset="0"/>
              </a:rPr>
              <a:t>E. </a:t>
            </a:r>
            <a:r>
              <a:rPr lang="fr-FR" sz="1000" dirty="0" err="1" smtClean="0">
                <a:solidFill>
                  <a:srgbClr val="5F5F5F"/>
                </a:solidFill>
                <a:latin typeface="Microsoft Sans Serif" charset="0"/>
              </a:rPr>
              <a:t>Aschenauer</a:t>
            </a:r>
            <a:r>
              <a:rPr lang="fr-FR" sz="1000" dirty="0" smtClean="0">
                <a:solidFill>
                  <a:srgbClr val="5F5F5F"/>
                </a:solidFill>
                <a:latin typeface="Microsoft Sans Serif" charset="0"/>
              </a:rPr>
              <a:t>, T. Burton, T. Martin, H. </a:t>
            </a:r>
            <a:r>
              <a:rPr lang="fr-FR" sz="1000" dirty="0" err="1" smtClean="0">
                <a:solidFill>
                  <a:srgbClr val="5F5F5F"/>
                </a:solidFill>
                <a:latin typeface="Microsoft Sans Serif" charset="0"/>
              </a:rPr>
              <a:t>Spiesberger</a:t>
            </a:r>
            <a:r>
              <a:rPr lang="fr-FR" sz="1000" dirty="0" smtClean="0">
                <a:solidFill>
                  <a:srgbClr val="5F5F5F"/>
                </a:solidFill>
                <a:latin typeface="Microsoft Sans Serif" charset="0"/>
              </a:rPr>
              <a:t>, M. </a:t>
            </a:r>
            <a:r>
              <a:rPr lang="fr-FR" sz="1000" dirty="0" err="1" smtClean="0">
                <a:solidFill>
                  <a:srgbClr val="5F5F5F"/>
                </a:solidFill>
                <a:latin typeface="Microsoft Sans Serif" charset="0"/>
              </a:rPr>
              <a:t>Stratman</a:t>
            </a:r>
            <a:r>
              <a:rPr lang="fr-FR" sz="1000" dirty="0" smtClean="0">
                <a:solidFill>
                  <a:srgbClr val="5F5F5F"/>
                </a:solidFill>
                <a:latin typeface="Microsoft Sans Serif" charset="0"/>
              </a:rPr>
              <a:t>, </a:t>
            </a:r>
            <a:r>
              <a:rPr lang="fr-FR" sz="1000" dirty="0" err="1" smtClean="0">
                <a:solidFill>
                  <a:srgbClr val="5F5F5F"/>
                </a:solidFill>
                <a:latin typeface="Microsoft Sans Serif" charset="0"/>
              </a:rPr>
              <a:t>arXiv</a:t>
            </a:r>
            <a:r>
              <a:rPr lang="fr-FR" sz="1000" dirty="0" smtClean="0">
                <a:solidFill>
                  <a:srgbClr val="5F5F5F"/>
                </a:solidFill>
                <a:latin typeface="Microsoft Sans Serif" charset="0"/>
              </a:rPr>
              <a:t>:1309.5327 (2013)</a:t>
            </a:r>
            <a:endParaRPr lang="fr-FR" sz="1000" dirty="0">
              <a:solidFill>
                <a:srgbClr val="5F5F5F"/>
              </a:solidFill>
              <a:latin typeface="Microsoft Sans Serif" charset="0"/>
            </a:endParaRPr>
          </a:p>
        </p:txBody>
      </p:sp>
      <p:graphicFrame>
        <p:nvGraphicFramePr>
          <p:cNvPr id="599041" name="Object 1"/>
          <p:cNvGraphicFramePr>
            <a:graphicFrameLocks noChangeAspect="1"/>
          </p:cNvGraphicFramePr>
          <p:nvPr/>
        </p:nvGraphicFramePr>
        <p:xfrm>
          <a:off x="1820863" y="3128963"/>
          <a:ext cx="5513387" cy="796925"/>
        </p:xfrm>
        <a:graphic>
          <a:graphicData uri="http://schemas.openxmlformats.org/presentationml/2006/ole">
            <p:oleObj spid="_x0000_s599041" name="Équation" r:id="rId5" imgW="3149280" imgH="457200" progId="Equation.3">
              <p:embed/>
            </p:oleObj>
          </a:graphicData>
        </a:graphic>
      </p:graphicFrame>
      <p:graphicFrame>
        <p:nvGraphicFramePr>
          <p:cNvPr id="599042" name="Object 2"/>
          <p:cNvGraphicFramePr>
            <a:graphicFrameLocks noChangeAspect="1"/>
          </p:cNvGraphicFramePr>
          <p:nvPr/>
        </p:nvGraphicFramePr>
        <p:xfrm>
          <a:off x="1603598" y="4582233"/>
          <a:ext cx="4769543" cy="364929"/>
        </p:xfrm>
        <a:graphic>
          <a:graphicData uri="http://schemas.openxmlformats.org/presentationml/2006/ole">
            <p:oleObj spid="_x0000_s599042" name="Équation" r:id="rId6" imgW="3416040" imgH="266400" progId="Equation.3">
              <p:embed/>
            </p:oleObj>
          </a:graphicData>
        </a:graphic>
      </p:graphicFrame>
      <p:graphicFrame>
        <p:nvGraphicFramePr>
          <p:cNvPr id="599043" name="Object 3"/>
          <p:cNvGraphicFramePr>
            <a:graphicFrameLocks noChangeAspect="1"/>
          </p:cNvGraphicFramePr>
          <p:nvPr/>
        </p:nvGraphicFramePr>
        <p:xfrm>
          <a:off x="1620613" y="5047084"/>
          <a:ext cx="4470976" cy="342933"/>
        </p:xfrm>
        <a:graphic>
          <a:graphicData uri="http://schemas.openxmlformats.org/presentationml/2006/ole">
            <p:oleObj spid="_x0000_s599043" name="Équation" r:id="rId7" imgW="3314520" imgH="266400" progId="Equation.3">
              <p:embed/>
            </p:oleObj>
          </a:graphicData>
        </a:graphic>
      </p:graphicFrame>
      <p:sp>
        <p:nvSpPr>
          <p:cNvPr id="15" name="Text Box 77"/>
          <p:cNvSpPr txBox="1">
            <a:spLocks noChangeArrowheads="1"/>
          </p:cNvSpPr>
          <p:nvPr/>
        </p:nvSpPr>
        <p:spPr bwMode="auto">
          <a:xfrm>
            <a:off x="-65047" y="3921868"/>
            <a:ext cx="15840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b="1" dirty="0" smtClean="0">
                <a:solidFill>
                  <a:srgbClr val="008000"/>
                </a:solidFill>
              </a:rPr>
              <a:t>Polarized</a:t>
            </a:r>
            <a:r>
              <a:rPr lang="fr-FR" sz="1200" b="1" dirty="0" smtClean="0">
                <a:solidFill>
                  <a:srgbClr val="008000"/>
                </a:solidFill>
              </a:rPr>
              <a:t> </a:t>
            </a:r>
            <a:r>
              <a:rPr lang="fr-FR" sz="1200" b="1" dirty="0" err="1" smtClean="0">
                <a:solidFill>
                  <a:srgbClr val="008000"/>
                </a:solidFill>
              </a:rPr>
              <a:t>electron</a:t>
            </a:r>
            <a:r>
              <a:rPr lang="fr-FR" sz="1200" b="1" dirty="0" smtClean="0">
                <a:solidFill>
                  <a:srgbClr val="008000"/>
                </a:solidFill>
              </a:rPr>
              <a:t> </a:t>
            </a:r>
          </a:p>
          <a:p>
            <a:pPr algn="ctr">
              <a:defRPr/>
            </a:pPr>
            <a:r>
              <a:rPr lang="fr-FR" sz="1200" b="1" dirty="0" smtClean="0">
                <a:solidFill>
                  <a:srgbClr val="008000"/>
                </a:solidFill>
              </a:rPr>
              <a:t>off protons  </a:t>
            </a:r>
            <a:endParaRPr lang="fr-FR" sz="1200" b="1" dirty="0">
              <a:solidFill>
                <a:srgbClr val="008000"/>
              </a:solidFill>
            </a:endParaRPr>
          </a:p>
        </p:txBody>
      </p:sp>
      <p:cxnSp>
        <p:nvCxnSpPr>
          <p:cNvPr id="17" name="AutoShape 83"/>
          <p:cNvCxnSpPr>
            <a:cxnSpLocks noChangeShapeType="1"/>
            <a:stCxn id="15" idx="2"/>
          </p:cNvCxnSpPr>
          <p:nvPr/>
        </p:nvCxnSpPr>
        <p:spPr bwMode="auto">
          <a:xfrm rot="16200000" flipH="1">
            <a:off x="958992" y="4151538"/>
            <a:ext cx="402572" cy="866562"/>
          </a:xfrm>
          <a:prstGeom prst="bentConnector2">
            <a:avLst/>
          </a:prstGeom>
          <a:noFill/>
          <a:ln w="19050">
            <a:solidFill>
              <a:srgbClr val="008000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2" name="Text Box 77"/>
          <p:cNvSpPr txBox="1">
            <a:spLocks noChangeArrowheads="1"/>
          </p:cNvSpPr>
          <p:nvPr/>
        </p:nvSpPr>
        <p:spPr bwMode="auto">
          <a:xfrm>
            <a:off x="-87254" y="5623148"/>
            <a:ext cx="15840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b="1" dirty="0" smtClean="0">
                <a:solidFill>
                  <a:srgbClr val="008000"/>
                </a:solidFill>
              </a:rPr>
              <a:t>Polarized</a:t>
            </a:r>
            <a:r>
              <a:rPr lang="fr-FR" sz="1200" b="1" dirty="0" smtClean="0">
                <a:solidFill>
                  <a:srgbClr val="008000"/>
                </a:solidFill>
              </a:rPr>
              <a:t> positron </a:t>
            </a:r>
          </a:p>
          <a:p>
            <a:pPr algn="ctr">
              <a:defRPr/>
            </a:pPr>
            <a:r>
              <a:rPr lang="fr-FR" sz="1200" b="1" dirty="0" smtClean="0">
                <a:solidFill>
                  <a:srgbClr val="008000"/>
                </a:solidFill>
              </a:rPr>
              <a:t>off protons  </a:t>
            </a:r>
            <a:endParaRPr lang="fr-FR" sz="1200" b="1" dirty="0">
              <a:solidFill>
                <a:srgbClr val="008000"/>
              </a:solidFill>
            </a:endParaRPr>
          </a:p>
        </p:txBody>
      </p:sp>
      <p:cxnSp>
        <p:nvCxnSpPr>
          <p:cNvPr id="23" name="AutoShape 83"/>
          <p:cNvCxnSpPr>
            <a:cxnSpLocks noChangeShapeType="1"/>
            <a:stCxn id="22" idx="0"/>
          </p:cNvCxnSpPr>
          <p:nvPr/>
        </p:nvCxnSpPr>
        <p:spPr bwMode="auto">
          <a:xfrm rot="5400000" flipH="1" flipV="1">
            <a:off x="957333" y="4989299"/>
            <a:ext cx="381306" cy="886392"/>
          </a:xfrm>
          <a:prstGeom prst="bentConnector2">
            <a:avLst/>
          </a:prstGeom>
          <a:noFill/>
          <a:ln w="19050">
            <a:solidFill>
              <a:srgbClr val="008000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8" name="ZoneTexte 27"/>
          <p:cNvSpPr txBox="1"/>
          <p:nvPr/>
        </p:nvSpPr>
        <p:spPr>
          <a:xfrm>
            <a:off x="6761716" y="3929264"/>
            <a:ext cx="11769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Leading order</a:t>
            </a:r>
            <a:endParaRPr lang="fr-FR" sz="1200" i="1" dirty="0"/>
          </a:p>
        </p:txBody>
      </p:sp>
      <p:graphicFrame>
        <p:nvGraphicFramePr>
          <p:cNvPr id="599044" name="Object 4"/>
          <p:cNvGraphicFramePr>
            <a:graphicFrameLocks noChangeAspect="1"/>
          </p:cNvGraphicFramePr>
          <p:nvPr/>
        </p:nvGraphicFramePr>
        <p:xfrm>
          <a:off x="6822056" y="4872162"/>
          <a:ext cx="1711325" cy="388937"/>
        </p:xfrm>
        <a:graphic>
          <a:graphicData uri="http://schemas.openxmlformats.org/presentationml/2006/ole">
            <p:oleObj spid="_x0000_s599044" name="Équation" r:id="rId8" imgW="1091880" imgH="253800" progId="Equation.3">
              <p:embed/>
            </p:oleObj>
          </a:graphicData>
        </a:graphic>
      </p:graphicFrame>
      <p:graphicFrame>
        <p:nvGraphicFramePr>
          <p:cNvPr id="599045" name="Object 5"/>
          <p:cNvGraphicFramePr>
            <a:graphicFrameLocks noChangeAspect="1"/>
          </p:cNvGraphicFramePr>
          <p:nvPr/>
        </p:nvGraphicFramePr>
        <p:xfrm>
          <a:off x="1737576" y="6114562"/>
          <a:ext cx="5691187" cy="407988"/>
        </p:xfrm>
        <a:graphic>
          <a:graphicData uri="http://schemas.openxmlformats.org/presentationml/2006/ole">
            <p:oleObj spid="_x0000_s599045" name="Équation" r:id="rId9" imgW="3632040" imgH="266400" progId="Equation.3">
              <p:embed/>
            </p:oleObj>
          </a:graphicData>
        </a:graphic>
      </p:graphicFrame>
      <p:sp>
        <p:nvSpPr>
          <p:cNvPr id="29" name="ZoneTexte 28"/>
          <p:cNvSpPr txBox="1"/>
          <p:nvPr/>
        </p:nvSpPr>
        <p:spPr>
          <a:xfrm>
            <a:off x="6772349" y="4519753"/>
            <a:ext cx="18712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  <a:latin typeface="Comic Sans MS" pitchFamily="66" charset="0"/>
              </a:rPr>
              <a:t>Direct access to </a:t>
            </a:r>
            <a:r>
              <a:rPr lang="en-US" dirty="0" smtClean="0">
                <a:solidFill>
                  <a:srgbClr val="0000CC"/>
                </a:solidFill>
                <a:latin typeface="Symbol" pitchFamily="18" charset="2"/>
              </a:rPr>
              <a:t>DS</a:t>
            </a:r>
            <a:endParaRPr lang="fr-FR" dirty="0">
              <a:solidFill>
                <a:srgbClr val="0000CC"/>
              </a:solidFill>
              <a:latin typeface="Symbol" pitchFamily="18" charset="2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1619672" y="5698424"/>
            <a:ext cx="5904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Access to strange polarized PDF free of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hadronization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ambiguities</a:t>
            </a:r>
            <a:endParaRPr lang="fr-FR" dirty="0">
              <a:solidFill>
                <a:srgbClr val="FF0000"/>
              </a:solidFill>
              <a:latin typeface="Symbol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8" descr="nuc-spin"/>
          <p:cNvPicPr>
            <a:picLocks noChangeArrowheads="1"/>
          </p:cNvPicPr>
          <p:nvPr/>
        </p:nvPicPr>
        <p:blipFill>
          <a:blip r:embed="rId3">
            <a:alphaModFix amt="1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00" y="11113"/>
            <a:ext cx="9145588" cy="684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2826908" y="2184400"/>
            <a:ext cx="3502882" cy="166199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2400" b="1" dirty="0" smtClean="0">
                <a:solidFill>
                  <a:srgbClr val="3333FF"/>
                </a:solidFill>
                <a:latin typeface="Lucida Calligraphy"/>
                <a:cs typeface="Lucida Calligraphy"/>
              </a:rPr>
              <a:t>Positron Production</a:t>
            </a:r>
          </a:p>
          <a:p>
            <a:pPr algn="ctr">
              <a:defRPr/>
            </a:pPr>
            <a:endParaRPr lang="en-US" sz="2400" b="1" dirty="0" smtClean="0">
              <a:solidFill>
                <a:srgbClr val="3333FF"/>
              </a:solidFill>
              <a:latin typeface="Lucida Calligraphy"/>
              <a:cs typeface="Lucida Calligraphy"/>
            </a:endParaRPr>
          </a:p>
          <a:p>
            <a:pPr algn="ctr">
              <a:buFont typeface="Arial" pitchFamily="34" charset="0"/>
              <a:buChar char="•"/>
              <a:defRPr/>
            </a:pPr>
            <a:r>
              <a:rPr lang="en-US" sz="1800" dirty="0" smtClean="0">
                <a:latin typeface="Comic Sans MS" pitchFamily="66" charset="0"/>
                <a:cs typeface="Lucida Calligraphy"/>
              </a:rPr>
              <a:t>   </a:t>
            </a:r>
            <a:r>
              <a:rPr lang="en-US" sz="1800" dirty="0" err="1" smtClean="0">
                <a:latin typeface="Comic Sans MS" pitchFamily="66" charset="0"/>
                <a:cs typeface="Lucida Calligraphy"/>
              </a:rPr>
              <a:t>PEPPo</a:t>
            </a:r>
            <a:r>
              <a:rPr lang="en-US" sz="1800" dirty="0" smtClean="0">
                <a:latin typeface="Comic Sans MS" pitchFamily="66" charset="0"/>
                <a:cs typeface="Lucida Calligraphy"/>
              </a:rPr>
              <a:t> technique</a:t>
            </a:r>
          </a:p>
          <a:p>
            <a:pPr algn="ctr">
              <a:buFont typeface="Arial" pitchFamily="34" charset="0"/>
              <a:buChar char="•"/>
              <a:defRPr/>
            </a:pPr>
            <a:r>
              <a:rPr lang="en-US" sz="1800" dirty="0" smtClean="0">
                <a:latin typeface="Comic Sans MS" pitchFamily="66" charset="0"/>
                <a:cs typeface="Lucida Calligraphy"/>
              </a:rPr>
              <a:t>   Polarized e</a:t>
            </a:r>
            <a:r>
              <a:rPr lang="en-US" sz="1800" baseline="30000" dirty="0" smtClean="0">
                <a:latin typeface="Comic Sans MS" pitchFamily="66" charset="0"/>
                <a:cs typeface="Lucida Calligraphy"/>
              </a:rPr>
              <a:t>+</a:t>
            </a:r>
            <a:r>
              <a:rPr lang="en-US" sz="1800" dirty="0" smtClean="0">
                <a:latin typeface="Comic Sans MS" pitchFamily="66" charset="0"/>
                <a:cs typeface="Lucida Calligraphy"/>
              </a:rPr>
              <a:t> @ CEBAF</a:t>
            </a:r>
          </a:p>
          <a:p>
            <a:pPr algn="ctr"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Comic Sans MS" pitchFamily="66" charset="0"/>
                <a:cs typeface="Lucida Calligraphy"/>
              </a:rPr>
              <a:t>  Polarized e</a:t>
            </a:r>
            <a:r>
              <a:rPr lang="en-US" sz="1800" baseline="30000" dirty="0" smtClean="0">
                <a:solidFill>
                  <a:srgbClr val="000000"/>
                </a:solidFill>
                <a:latin typeface="Comic Sans MS" pitchFamily="66" charset="0"/>
                <a:cs typeface="Lucida Calligraphy"/>
              </a:rPr>
              <a:t>+</a:t>
            </a:r>
            <a:r>
              <a:rPr lang="en-US" sz="1800" dirty="0" smtClean="0">
                <a:solidFill>
                  <a:srgbClr val="000000"/>
                </a:solidFill>
                <a:latin typeface="Comic Sans MS" pitchFamily="66" charset="0"/>
                <a:cs typeface="Lucida Calligraphy"/>
              </a:rPr>
              <a:t> @ JLEIC</a:t>
            </a:r>
            <a:endParaRPr lang="fr-FR" sz="2400" dirty="0">
              <a:solidFill>
                <a:srgbClr val="000000"/>
              </a:solidFill>
              <a:latin typeface="Lucida Calligraphy"/>
              <a:cs typeface="Lucida Calligraphy"/>
            </a:endParaRP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8509932" y="6580188"/>
            <a:ext cx="54694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fr-FR" sz="1200" dirty="0" smtClean="0">
                <a:solidFill>
                  <a:srgbClr val="CC00FF"/>
                </a:solidFill>
              </a:rPr>
              <a:t>9/26</a:t>
            </a:r>
            <a:endParaRPr lang="fr-FR" sz="1200" dirty="0">
              <a:solidFill>
                <a:srgbClr val="CC00FF"/>
              </a:solidFill>
            </a:endParaRPr>
          </a:p>
        </p:txBody>
      </p:sp>
      <p:sp>
        <p:nvSpPr>
          <p:cNvPr id="7" name="Text Box 18"/>
          <p:cNvSpPr txBox="1">
            <a:spLocks noChangeArrowheads="1"/>
          </p:cNvSpPr>
          <p:nvPr/>
        </p:nvSpPr>
        <p:spPr bwMode="auto">
          <a:xfrm>
            <a:off x="1588" y="6630988"/>
            <a:ext cx="190629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 smtClean="0">
                <a:solidFill>
                  <a:srgbClr val="CC00FF"/>
                </a:solidFill>
                <a:latin typeface="Footlight MT Light" charset="0"/>
              </a:rPr>
              <a:t>Loch Lomond, October 13-14, 2016</a:t>
            </a:r>
            <a:endParaRPr lang="en-US" sz="900" i="1" dirty="0">
              <a:solidFill>
                <a:srgbClr val="CC00FF"/>
              </a:solidFill>
              <a:latin typeface="Footlight MT Light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2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4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4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5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0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4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Studio</Template>
  <TotalTime>58748</TotalTime>
  <Words>2388</Words>
  <Application>Microsoft Office PowerPoint</Application>
  <PresentationFormat>Affichage à l'écran (4:3)</PresentationFormat>
  <Paragraphs>495</Paragraphs>
  <Slides>29</Slides>
  <Notes>29</Notes>
  <HiddenSlides>0</HiddenSlides>
  <MMClips>0</MMClips>
  <ScaleCrop>false</ScaleCrop>
  <HeadingPairs>
    <vt:vector size="6" baseType="variant">
      <vt:variant>
        <vt:lpstr>Thème</vt:lpstr>
      </vt:variant>
      <vt:variant>
        <vt:i4>10</vt:i4>
      </vt:variant>
      <vt:variant>
        <vt:lpstr>Serveurs OLE incorporés</vt:lpstr>
      </vt:variant>
      <vt:variant>
        <vt:i4>3</vt:i4>
      </vt:variant>
      <vt:variant>
        <vt:lpstr>Titres des diapositives</vt:lpstr>
      </vt:variant>
      <vt:variant>
        <vt:i4>29</vt:i4>
      </vt:variant>
    </vt:vector>
  </HeadingPairs>
  <TitlesOfParts>
    <vt:vector size="42" baseType="lpstr">
      <vt:lpstr>Modèle par défaut</vt:lpstr>
      <vt:lpstr>4_Modèle par défaut</vt:lpstr>
      <vt:lpstr>5_Modèle par défaut</vt:lpstr>
      <vt:lpstr>14_Modèle par défaut</vt:lpstr>
      <vt:lpstr>15_Modèle par défaut</vt:lpstr>
      <vt:lpstr>20_Modèle par défaut</vt:lpstr>
      <vt:lpstr>24_Modèle par défaut</vt:lpstr>
      <vt:lpstr>10_Modèle par défaut</vt:lpstr>
      <vt:lpstr>1_Modèle par défaut</vt:lpstr>
      <vt:lpstr>2_Modèle par défaut</vt:lpstr>
      <vt:lpstr>Equation</vt:lpstr>
      <vt:lpstr>…quation</vt:lpstr>
      <vt:lpstr>Équation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</vt:vector>
  </TitlesOfParts>
  <Manager/>
  <Company>LPSC-IN2P3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/>
  <dc:creator>Eric Voutier</dc:creator>
  <cp:keywords/>
  <dc:description/>
  <cp:lastModifiedBy>user</cp:lastModifiedBy>
  <cp:revision>735</cp:revision>
  <cp:lastPrinted>2016-06-12T16:54:03Z</cp:lastPrinted>
  <dcterms:created xsi:type="dcterms:W3CDTF">2006-05-27T14:32:12Z</dcterms:created>
  <dcterms:modified xsi:type="dcterms:W3CDTF">2016-10-13T15:47:48Z</dcterms:modified>
  <cp:category/>
</cp:coreProperties>
</file>