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1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notesSlides/notesSlide2.xml" ContentType="application/vnd.openxmlformats-officedocument.presentationml.notesSlide+xml"/>
  <Override PartName="/ppt/embeddings/oleObject15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7.xml" ContentType="application/vnd.openxmlformats-officedocument.presentationml.notesSlide+xml"/>
  <Override PartName="/ppt/embeddings/oleObject19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notesSlides/notesSlide11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71"/>
  </p:notesMasterIdLst>
  <p:handoutMasterIdLst>
    <p:handoutMasterId r:id="rId72"/>
  </p:handoutMasterIdLst>
  <p:sldIdLst>
    <p:sldId id="567" r:id="rId2"/>
    <p:sldId id="1088" r:id="rId3"/>
    <p:sldId id="1121" r:id="rId4"/>
    <p:sldId id="1117" r:id="rId5"/>
    <p:sldId id="1118" r:id="rId6"/>
    <p:sldId id="1119" r:id="rId7"/>
    <p:sldId id="1155" r:id="rId8"/>
    <p:sldId id="1120" r:id="rId9"/>
    <p:sldId id="1122" r:id="rId10"/>
    <p:sldId id="1123" r:id="rId11"/>
    <p:sldId id="1124" r:id="rId12"/>
    <p:sldId id="1125" r:id="rId13"/>
    <p:sldId id="1126" r:id="rId14"/>
    <p:sldId id="1127" r:id="rId15"/>
    <p:sldId id="1128" r:id="rId16"/>
    <p:sldId id="943" r:id="rId17"/>
    <p:sldId id="1090" r:id="rId18"/>
    <p:sldId id="1156" r:id="rId19"/>
    <p:sldId id="1092" r:id="rId20"/>
    <p:sldId id="1089" r:id="rId21"/>
    <p:sldId id="1058" r:id="rId22"/>
    <p:sldId id="1075" r:id="rId23"/>
    <p:sldId id="1094" r:id="rId24"/>
    <p:sldId id="1059" r:id="rId25"/>
    <p:sldId id="1015" r:id="rId26"/>
    <p:sldId id="1080" r:id="rId27"/>
    <p:sldId id="1009" r:id="rId28"/>
    <p:sldId id="1104" r:id="rId29"/>
    <p:sldId id="1105" r:id="rId30"/>
    <p:sldId id="1018" r:id="rId31"/>
    <p:sldId id="1112" r:id="rId32"/>
    <p:sldId id="1113" r:id="rId33"/>
    <p:sldId id="1073" r:id="rId34"/>
    <p:sldId id="1028" r:id="rId35"/>
    <p:sldId id="1129" r:id="rId36"/>
    <p:sldId id="1131" r:id="rId37"/>
    <p:sldId id="1132" r:id="rId38"/>
    <p:sldId id="1133" r:id="rId39"/>
    <p:sldId id="1098" r:id="rId40"/>
    <p:sldId id="1099" r:id="rId41"/>
    <p:sldId id="1136" r:id="rId42"/>
    <p:sldId id="1137" r:id="rId43"/>
    <p:sldId id="1138" r:id="rId44"/>
    <p:sldId id="1139" r:id="rId45"/>
    <p:sldId id="1140" r:id="rId46"/>
    <p:sldId id="988" r:id="rId47"/>
    <p:sldId id="1144" r:id="rId48"/>
    <p:sldId id="1154" r:id="rId49"/>
    <p:sldId id="1149" r:id="rId50"/>
    <p:sldId id="1150" r:id="rId51"/>
    <p:sldId id="1151" r:id="rId52"/>
    <p:sldId id="1152" r:id="rId53"/>
    <p:sldId id="1153" r:id="rId54"/>
    <p:sldId id="1067" r:id="rId55"/>
    <p:sldId id="1041" r:id="rId56"/>
    <p:sldId id="1007" r:id="rId57"/>
    <p:sldId id="1134" r:id="rId58"/>
    <p:sldId id="1157" r:id="rId59"/>
    <p:sldId id="1135" r:id="rId60"/>
    <p:sldId id="1142" r:id="rId61"/>
    <p:sldId id="1143" r:id="rId62"/>
    <p:sldId id="1141" r:id="rId63"/>
    <p:sldId id="1145" r:id="rId64"/>
    <p:sldId id="1147" r:id="rId65"/>
    <p:sldId id="1148" r:id="rId66"/>
    <p:sldId id="1082" r:id="rId67"/>
    <p:sldId id="1076" r:id="rId68"/>
    <p:sldId id="1108" r:id="rId69"/>
    <p:sldId id="1106" r:id="rId70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FFFAE4"/>
    <a:srgbClr val="FFFDCE"/>
    <a:srgbClr val="00FFFF"/>
    <a:srgbClr val="0000FF"/>
    <a:srgbClr val="008000"/>
    <a:srgbClr val="FF8000"/>
    <a:srgbClr val="FFFF00"/>
    <a:srgbClr val="FF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5" autoAdjust="0"/>
    <p:restoredTop sz="99853" autoAdjust="0"/>
  </p:normalViewPr>
  <p:slideViewPr>
    <p:cSldViewPr snapToGrid="0">
      <p:cViewPr>
        <p:scale>
          <a:sx n="115" d="100"/>
          <a:sy n="115" d="100"/>
        </p:scale>
        <p:origin x="-360" y="-128"/>
      </p:cViewPr>
      <p:guideLst>
        <p:guide orient="horz" pos="277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24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1.emf"/><Relationship Id="rId2" Type="http://schemas.openxmlformats.org/officeDocument/2006/relationships/image" Target="../media/image152.wmf"/><Relationship Id="rId3" Type="http://schemas.openxmlformats.org/officeDocument/2006/relationships/image" Target="../media/image15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6.emf"/><Relationship Id="rId2" Type="http://schemas.openxmlformats.org/officeDocument/2006/relationships/image" Target="../media/image17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6.emf"/><Relationship Id="rId2" Type="http://schemas.openxmlformats.org/officeDocument/2006/relationships/image" Target="../media/image187.emf"/><Relationship Id="rId3" Type="http://schemas.openxmlformats.org/officeDocument/2006/relationships/image" Target="../media/image18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0.emf"/><Relationship Id="rId2" Type="http://schemas.openxmlformats.org/officeDocument/2006/relationships/image" Target="../media/image191.emf"/><Relationship Id="rId3" Type="http://schemas.openxmlformats.org/officeDocument/2006/relationships/image" Target="../media/image10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Relationship Id="rId2" Type="http://schemas.openxmlformats.org/officeDocument/2006/relationships/image" Target="../media/image6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Relationship Id="rId2" Type="http://schemas.openxmlformats.org/officeDocument/2006/relationships/image" Target="../media/image7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emf"/><Relationship Id="rId2" Type="http://schemas.openxmlformats.org/officeDocument/2006/relationships/image" Target="../media/image121.emf"/><Relationship Id="rId3" Type="http://schemas.openxmlformats.org/officeDocument/2006/relationships/image" Target="../media/image1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48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73F1C-0161-4442-B726-7D5A084F188D}" type="slidenum">
              <a:rPr lang="en-US"/>
              <a:pPr/>
              <a:t>20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4E03-03DD-5E4B-B8B1-5D03133FBA3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6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5" name="Shape 3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300"/>
              <a:t>spin-dependent gluon distribution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EEB45-469B-C445-A2A6-597CC1D4F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10583"/>
            <a:ext cx="9145588" cy="684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93180" y="6483346"/>
            <a:ext cx="540908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r>
              <a:rPr lang="cs-CZ" dirty="0" smtClean="0"/>
              <a:t>EIC Meeting @ Glasgow 2016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fld id="{646CCB68-4FAD-1042-A2AE-74D95A5F5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5" r:id="rId5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4.0077" TargetMode="External"/><Relationship Id="rId4" Type="http://schemas.openxmlformats.org/officeDocument/2006/relationships/image" Target="../media/image47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image" Target="../media/image57.jpeg"/><Relationship Id="rId6" Type="http://schemas.openxmlformats.org/officeDocument/2006/relationships/image" Target="../media/image58.jpeg"/><Relationship Id="rId7" Type="http://schemas.openxmlformats.org/officeDocument/2006/relationships/image" Target="../media/image59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60.emf"/><Relationship Id="rId5" Type="http://schemas.openxmlformats.org/officeDocument/2006/relationships/image" Target="../media/image62.png"/><Relationship Id="rId6" Type="http://schemas.openxmlformats.org/officeDocument/2006/relationships/image" Target="../media/image63.e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61.emf"/><Relationship Id="rId9" Type="http://schemas.openxmlformats.org/officeDocument/2006/relationships/image" Target="../media/image64.emf"/><Relationship Id="rId10" Type="http://schemas.openxmlformats.org/officeDocument/2006/relationships/image" Target="../media/image65.png"/><Relationship Id="rId11" Type="http://schemas.openxmlformats.org/officeDocument/2006/relationships/image" Target="../media/image6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7.jpg"/><Relationship Id="rId3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oleObject" Target="../embeddings/oleObject12.bin"/><Relationship Id="rId6" Type="http://schemas.openxmlformats.org/officeDocument/2006/relationships/image" Target="../media/image69.emf"/><Relationship Id="rId7" Type="http://schemas.openxmlformats.org/officeDocument/2006/relationships/image" Target="../media/image72.png"/><Relationship Id="rId8" Type="http://schemas.openxmlformats.org/officeDocument/2006/relationships/image" Target="../media/image68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76.emf"/><Relationship Id="rId5" Type="http://schemas.openxmlformats.org/officeDocument/2006/relationships/image" Target="../media/image77.emf"/><Relationship Id="rId6" Type="http://schemas.openxmlformats.org/officeDocument/2006/relationships/image" Target="../media/image78.emf"/><Relationship Id="rId7" Type="http://schemas.openxmlformats.org/officeDocument/2006/relationships/image" Target="../media/image79.png"/><Relationship Id="rId8" Type="http://schemas.openxmlformats.org/officeDocument/2006/relationships/oleObject" Target="../embeddings/oleObject13.bin"/><Relationship Id="rId9" Type="http://schemas.openxmlformats.org/officeDocument/2006/relationships/image" Target="../media/image74.emf"/><Relationship Id="rId10" Type="http://schemas.openxmlformats.org/officeDocument/2006/relationships/oleObject" Target="../embeddings/oleObject14.bin"/><Relationship Id="rId11" Type="http://schemas.openxmlformats.org/officeDocument/2006/relationships/image" Target="../media/image75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emf"/><Relationship Id="rId3" Type="http://schemas.openxmlformats.org/officeDocument/2006/relationships/image" Target="../media/image8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emf"/><Relationship Id="rId3" Type="http://schemas.openxmlformats.org/officeDocument/2006/relationships/image" Target="../media/image8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6.emf"/><Relationship Id="rId3" Type="http://schemas.openxmlformats.org/officeDocument/2006/relationships/image" Target="../media/image8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Relationship Id="rId3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89.emf"/><Relationship Id="rId5" Type="http://schemas.openxmlformats.org/officeDocument/2006/relationships/image" Target="../media/image9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4" Type="http://schemas.openxmlformats.org/officeDocument/2006/relationships/image" Target="../media/image9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9.emf"/><Relationship Id="rId13" Type="http://schemas.openxmlformats.org/officeDocument/2006/relationships/image" Target="../media/image18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image" Target="../media/image15.emf"/><Relationship Id="rId9" Type="http://schemas.openxmlformats.org/officeDocument/2006/relationships/image" Target="../media/image16.emf"/><Relationship Id="rId10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64.emf"/><Relationship Id="rId5" Type="http://schemas.openxmlformats.org/officeDocument/2006/relationships/image" Target="../media/image98.emf"/><Relationship Id="rId6" Type="http://schemas.openxmlformats.org/officeDocument/2006/relationships/image" Target="../media/image99.emf"/><Relationship Id="rId7" Type="http://schemas.openxmlformats.org/officeDocument/2006/relationships/image" Target="../media/image100.emf"/><Relationship Id="rId8" Type="http://schemas.openxmlformats.org/officeDocument/2006/relationships/hyperlink" Target="http://arxiv.org/pdf/1407.8055.pdf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104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09.gif"/><Relationship Id="rId7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emf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5.emf"/><Relationship Id="rId3" Type="http://schemas.openxmlformats.org/officeDocument/2006/relationships/image" Target="../media/image1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gif"/><Relationship Id="rId5" Type="http://schemas.openxmlformats.org/officeDocument/2006/relationships/image" Target="../media/image1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23.gif"/><Relationship Id="rId5" Type="http://schemas.openxmlformats.org/officeDocument/2006/relationships/image" Target="../media/image124.gif"/><Relationship Id="rId6" Type="http://schemas.openxmlformats.org/officeDocument/2006/relationships/oleObject" Target="../embeddings/oleObject16.bin"/><Relationship Id="rId7" Type="http://schemas.openxmlformats.org/officeDocument/2006/relationships/image" Target="../media/image120.emf"/><Relationship Id="rId8" Type="http://schemas.openxmlformats.org/officeDocument/2006/relationships/oleObject" Target="../embeddings/oleObject17.bin"/><Relationship Id="rId9" Type="http://schemas.openxmlformats.org/officeDocument/2006/relationships/image" Target="../media/image121.emf"/><Relationship Id="rId10" Type="http://schemas.openxmlformats.org/officeDocument/2006/relationships/oleObject" Target="../embeddings/oleObject18.bin"/><Relationship Id="rId11" Type="http://schemas.openxmlformats.org/officeDocument/2006/relationships/image" Target="../media/image12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104.emf"/><Relationship Id="rId6" Type="http://schemas.openxmlformats.org/officeDocument/2006/relationships/image" Target="../media/image125.gif"/><Relationship Id="rId7" Type="http://schemas.openxmlformats.org/officeDocument/2006/relationships/image" Target="../media/image126.gif"/><Relationship Id="rId8" Type="http://schemas.openxmlformats.org/officeDocument/2006/relationships/image" Target="../media/image127.gif"/><Relationship Id="rId9" Type="http://schemas.openxmlformats.org/officeDocument/2006/relationships/image" Target="../media/image128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4" Type="http://schemas.openxmlformats.org/officeDocument/2006/relationships/image" Target="../media/image131.emf"/><Relationship Id="rId5" Type="http://schemas.openxmlformats.org/officeDocument/2006/relationships/image" Target="../media/image132.emf"/><Relationship Id="rId6" Type="http://schemas.openxmlformats.org/officeDocument/2006/relationships/image" Target="../media/image1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4.emf"/><Relationship Id="rId3" Type="http://schemas.openxmlformats.org/officeDocument/2006/relationships/image" Target="../media/image13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6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iki.bnl.gov/eic/index.php/IR_Design_Requirements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4" Type="http://schemas.openxmlformats.org/officeDocument/2006/relationships/image" Target="../media/image13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emf"/><Relationship Id="rId12" Type="http://schemas.openxmlformats.org/officeDocument/2006/relationships/oleObject" Target="../embeddings/oleObject6.bin"/><Relationship Id="rId13" Type="http://schemas.openxmlformats.org/officeDocument/2006/relationships/image" Target="../media/image23.emf"/><Relationship Id="rId14" Type="http://schemas.openxmlformats.org/officeDocument/2006/relationships/oleObject" Target="../embeddings/oleObject7.bin"/><Relationship Id="rId15" Type="http://schemas.openxmlformats.org/officeDocument/2006/relationships/image" Target="../media/image24.emf"/><Relationship Id="rId16" Type="http://schemas.openxmlformats.org/officeDocument/2006/relationships/image" Target="../media/image27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1.emf"/><Relationship Id="rId9" Type="http://schemas.openxmlformats.org/officeDocument/2006/relationships/oleObject" Target="../embeddings/oleObject4.bin"/><Relationship Id="rId10" Type="http://schemas.openxmlformats.org/officeDocument/2006/relationships/oleObject" Target="../embeddings/oleObject5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4" Type="http://schemas.openxmlformats.org/officeDocument/2006/relationships/image" Target="../media/image14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4" Type="http://schemas.openxmlformats.org/officeDocument/2006/relationships/image" Target="../media/image14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151.e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152.w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153.wmf"/><Relationship Id="rId9" Type="http://schemas.openxmlformats.org/officeDocument/2006/relationships/image" Target="../media/image154.png"/><Relationship Id="rId10" Type="http://schemas.openxmlformats.org/officeDocument/2006/relationships/image" Target="../media/image155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4" Type="http://schemas.openxmlformats.org/officeDocument/2006/relationships/image" Target="../media/image158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oleObject" Target="../embeddings/oleObject8.bin"/><Relationship Id="rId8" Type="http://schemas.openxmlformats.org/officeDocument/2006/relationships/image" Target="../media/image2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4" Type="http://schemas.openxmlformats.org/officeDocument/2006/relationships/image" Target="../media/image161.emf"/><Relationship Id="rId5" Type="http://schemas.openxmlformats.org/officeDocument/2006/relationships/image" Target="../media/image162.emf"/><Relationship Id="rId6" Type="http://schemas.openxmlformats.org/officeDocument/2006/relationships/image" Target="../media/image163.emf"/><Relationship Id="rId7" Type="http://schemas.openxmlformats.org/officeDocument/2006/relationships/image" Target="../media/image16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9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emf"/><Relationship Id="rId4" Type="http://schemas.openxmlformats.org/officeDocument/2006/relationships/image" Target="../media/image167.png"/><Relationship Id="rId5" Type="http://schemas.openxmlformats.org/officeDocument/2006/relationships/image" Target="../media/image168.emf"/><Relationship Id="rId6" Type="http://schemas.openxmlformats.org/officeDocument/2006/relationships/image" Target="../media/image169.png"/><Relationship Id="rId7" Type="http://schemas.openxmlformats.org/officeDocument/2006/relationships/image" Target="../media/image17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5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1.png"/><Relationship Id="rId3" Type="http://schemas.openxmlformats.org/officeDocument/2006/relationships/image" Target="../media/image172.gi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emf"/><Relationship Id="rId4" Type="http://schemas.openxmlformats.org/officeDocument/2006/relationships/image" Target="../media/image144.png"/><Relationship Id="rId5" Type="http://schemas.openxmlformats.org/officeDocument/2006/relationships/image" Target="../media/image14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3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176.emf"/><Relationship Id="rId6" Type="http://schemas.openxmlformats.org/officeDocument/2006/relationships/image" Target="../media/image146.png"/><Relationship Id="rId7" Type="http://schemas.openxmlformats.org/officeDocument/2006/relationships/oleObject" Target="../embeddings/oleObject24.bin"/><Relationship Id="rId8" Type="http://schemas.openxmlformats.org/officeDocument/2006/relationships/image" Target="../media/image177.emf"/><Relationship Id="rId9" Type="http://schemas.openxmlformats.org/officeDocument/2006/relationships/image" Target="../media/image178.png"/><Relationship Id="rId10" Type="http://schemas.openxmlformats.org/officeDocument/2006/relationships/image" Target="../media/image179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4" Type="http://schemas.openxmlformats.org/officeDocument/2006/relationships/oleObject" Target="../embeddings/oleObject25.bin"/><Relationship Id="rId5" Type="http://schemas.openxmlformats.org/officeDocument/2006/relationships/image" Target="../media/image182.emf"/><Relationship Id="rId6" Type="http://schemas.openxmlformats.org/officeDocument/2006/relationships/image" Target="../media/image184.emf"/><Relationship Id="rId7" Type="http://schemas.openxmlformats.org/officeDocument/2006/relationships/image" Target="../media/image185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emf"/><Relationship Id="rId4" Type="http://schemas.openxmlformats.org/officeDocument/2006/relationships/oleObject" Target="../embeddings/oleObject26.bin"/><Relationship Id="rId5" Type="http://schemas.openxmlformats.org/officeDocument/2006/relationships/image" Target="../media/image186.emf"/><Relationship Id="rId6" Type="http://schemas.openxmlformats.org/officeDocument/2006/relationships/oleObject" Target="../embeddings/oleObject27.bin"/><Relationship Id="rId7" Type="http://schemas.openxmlformats.org/officeDocument/2006/relationships/image" Target="../media/image187.emf"/><Relationship Id="rId8" Type="http://schemas.openxmlformats.org/officeDocument/2006/relationships/oleObject" Target="../embeddings/oleObject28.bin"/><Relationship Id="rId9" Type="http://schemas.openxmlformats.org/officeDocument/2006/relationships/image" Target="../media/image188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3.png"/><Relationship Id="rId12" Type="http://schemas.openxmlformats.org/officeDocument/2006/relationships/image" Target="../media/image194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73.png"/><Relationship Id="rId4" Type="http://schemas.openxmlformats.org/officeDocument/2006/relationships/oleObject" Target="../embeddings/oleObject29.bin"/><Relationship Id="rId5" Type="http://schemas.openxmlformats.org/officeDocument/2006/relationships/image" Target="../media/image190.emf"/><Relationship Id="rId6" Type="http://schemas.openxmlformats.org/officeDocument/2006/relationships/oleObject" Target="../embeddings/oleObject30.bin"/><Relationship Id="rId7" Type="http://schemas.openxmlformats.org/officeDocument/2006/relationships/image" Target="../media/image191.emf"/><Relationship Id="rId8" Type="http://schemas.openxmlformats.org/officeDocument/2006/relationships/image" Target="../media/image192.emf"/><Relationship Id="rId9" Type="http://schemas.openxmlformats.org/officeDocument/2006/relationships/oleObject" Target="../embeddings/oleObject31.bin"/><Relationship Id="rId10" Type="http://schemas.openxmlformats.org/officeDocument/2006/relationships/image" Target="../media/image10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36.emf"/><Relationship Id="rId8" Type="http://schemas.openxmlformats.org/officeDocument/2006/relationships/image" Target="../media/image40.jp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png"/><Relationship Id="rId6" Type="http://schemas.openxmlformats.org/officeDocument/2006/relationships/image" Target="../media/image45.emf"/><Relationship Id="rId7" Type="http://schemas.openxmlformats.org/officeDocument/2006/relationships/hyperlink" Target="https://indico.cern.ch/event/570680/contributions/2309907/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201136"/>
            <a:ext cx="9144000" cy="127950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EIC@BNL - Energy Reach - Physics and Detectors</a:t>
            </a:r>
            <a:endParaRPr lang="en-US" sz="2400" dirty="0">
              <a:ln w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971800" y="1490342"/>
            <a:ext cx="6172200" cy="99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E.C. Aschenauer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39" y="1888319"/>
            <a:ext cx="3048000" cy="441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 rot="1140000">
            <a:off x="450687" y="5536812"/>
            <a:ext cx="13016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00" dirty="0" err="1" smtClean="0">
                <a:solidFill>
                  <a:schemeClr val="bg1"/>
                </a:solidFill>
              </a:rPr>
              <a:t>arXiv</a:t>
            </a:r>
            <a:r>
              <a:rPr lang="da-DK" sz="1000" dirty="0" smtClean="0">
                <a:solidFill>
                  <a:schemeClr val="bg1"/>
                </a:solidFill>
              </a:rPr>
              <a:t>: 1212.1701</a:t>
            </a:r>
            <a:endParaRPr lang="en-US" sz="1000" dirty="0">
              <a:solidFill>
                <a:srgbClr val="FFFFFF"/>
              </a:solidFill>
            </a:endParaRPr>
          </a:p>
        </p:txBody>
      </p:sp>
      <p:pic>
        <p:nvPicPr>
          <p:cNvPr id="8" name="Picture 7" descr="Book_eic_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31" y="2151941"/>
            <a:ext cx="3069203" cy="44426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200000">
            <a:off x="3468480" y="5840364"/>
            <a:ext cx="20505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000" dirty="0" smtClean="0">
                <a:solidFill>
                  <a:srgbClr val="0000FF"/>
                </a:solidFill>
              </a:rPr>
              <a:t>arXiv</a:t>
            </a:r>
            <a:r>
              <a:rPr lang="da-DK" sz="1000" dirty="0">
                <a:solidFill>
                  <a:srgbClr val="0000FF"/>
                </a:solidFill>
              </a:rPr>
              <a:t>:1409.1633</a:t>
            </a:r>
            <a:endParaRPr lang="en-US" sz="1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4535894" y="2574423"/>
            <a:ext cx="4280134" cy="4050751"/>
            <a:chOff x="4250147" y="709083"/>
            <a:chExt cx="4280134" cy="4050751"/>
          </a:xfrm>
        </p:grpSpPr>
        <p:pic>
          <p:nvPicPr>
            <p:cNvPr id="88" name="Picture 87" descr="plot-X20x250.pdf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86" t="31483" r="1583" b="31944"/>
            <a:stretch/>
          </p:blipFill>
          <p:spPr>
            <a:xfrm>
              <a:off x="4646083" y="709083"/>
              <a:ext cx="3884198" cy="4046525"/>
            </a:xfrm>
            <a:prstGeom prst="rect">
              <a:avLst/>
            </a:prstGeom>
          </p:spPr>
        </p:pic>
        <p:pic>
          <p:nvPicPr>
            <p:cNvPr id="89" name="Picture 88" descr="plot-X20x250.pdf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7" t="31483" r="91774" b="31944"/>
            <a:stretch/>
          </p:blipFill>
          <p:spPr>
            <a:xfrm>
              <a:off x="4250147" y="713309"/>
              <a:ext cx="501767" cy="4046525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0" y="575395"/>
            <a:ext cx="5144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DVCS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:</a:t>
            </a:r>
            <a:r>
              <a:rPr lang="en-US" b="1" dirty="0" smtClean="0">
                <a:latin typeface="Comic Sans MS"/>
                <a:cs typeface="Comic Sans MS"/>
              </a:rPr>
              <a:t> Golden channel 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b="1" dirty="0" smtClean="0">
                <a:latin typeface="Comic Sans MS"/>
                <a:cs typeface="Comic Sans MS"/>
                <a:sym typeface="Wingdings"/>
              </a:rPr>
              <a:t> </a:t>
            </a:r>
            <a:r>
              <a:rPr lang="en-US" dirty="0" smtClean="0">
                <a:latin typeface="Comic Sans MS"/>
                <a:cs typeface="Comic Sans MS"/>
              </a:rPr>
              <a:t>theoretically clean </a:t>
            </a:r>
          </a:p>
          <a:p>
            <a:r>
              <a:rPr lang="en-US" b="1" dirty="0">
                <a:latin typeface="Comic Sans MS"/>
                <a:cs typeface="Comic Sans MS"/>
              </a:rPr>
              <a:t> </a:t>
            </a:r>
            <a:r>
              <a:rPr lang="en-US" b="1" dirty="0" smtClean="0">
                <a:latin typeface="Comic Sans MS"/>
                <a:cs typeface="Comic Sans MS"/>
              </a:rPr>
              <a:t>       wide range of observables </a:t>
            </a:r>
          </a:p>
          <a:p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smtClean="0">
                <a:latin typeface="Comic Sans MS"/>
                <a:cs typeface="Comic Sans MS"/>
              </a:rPr>
              <a:t>       </a:t>
            </a:r>
            <a:r>
              <a:rPr lang="en-US" b="1" dirty="0" smtClean="0">
                <a:latin typeface="Comic Sans MS"/>
                <a:cs typeface="Comic Sans MS"/>
              </a:rPr>
              <a:t>(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latin typeface="Comic Sans MS"/>
                <a:cs typeface="Comic Sans MS"/>
              </a:rPr>
              <a:t>, A</a:t>
            </a:r>
            <a:r>
              <a:rPr lang="en-US" b="1" baseline="-25000" dirty="0" smtClean="0">
                <a:latin typeface="Comic Sans MS"/>
                <a:cs typeface="Comic Sans MS"/>
              </a:rPr>
              <a:t>UT</a:t>
            </a:r>
            <a:r>
              <a:rPr lang="en-US" b="1" dirty="0" smtClean="0">
                <a:latin typeface="Comic Sans MS"/>
                <a:cs typeface="Comic Sans MS"/>
              </a:rPr>
              <a:t>, A</a:t>
            </a:r>
            <a:r>
              <a:rPr lang="en-US" b="1" baseline="-25000" dirty="0" smtClean="0">
                <a:latin typeface="Comic Sans MS"/>
                <a:cs typeface="Comic Sans MS"/>
              </a:rPr>
              <a:t>LU</a:t>
            </a:r>
            <a:r>
              <a:rPr lang="en-US" b="1" dirty="0" smtClean="0">
                <a:latin typeface="Comic Sans MS"/>
                <a:cs typeface="Comic Sans MS"/>
              </a:rPr>
              <a:t>, A</a:t>
            </a:r>
            <a:r>
              <a:rPr lang="en-US" b="1" baseline="-25000" dirty="0" smtClean="0">
                <a:latin typeface="Comic Sans MS"/>
                <a:cs typeface="Comic Sans MS"/>
              </a:rPr>
              <a:t>UL</a:t>
            </a:r>
            <a:r>
              <a:rPr lang="en-US" b="1" dirty="0" smtClean="0">
                <a:latin typeface="Comic Sans MS"/>
                <a:cs typeface="Comic Sans MS"/>
              </a:rPr>
              <a:t>, A</a:t>
            </a:r>
            <a:r>
              <a:rPr lang="en-US" b="1" baseline="-25000" dirty="0" smtClean="0">
                <a:latin typeface="Comic Sans MS"/>
                <a:cs typeface="Comic Sans MS"/>
              </a:rPr>
              <a:t>C</a:t>
            </a:r>
            <a:r>
              <a:rPr lang="en-US" dirty="0" smtClean="0">
                <a:latin typeface="Comic Sans MS"/>
                <a:cs typeface="Comic Sans MS"/>
              </a:rPr>
              <a:t>)</a:t>
            </a:r>
          </a:p>
          <a:p>
            <a:r>
              <a:rPr lang="en-US" b="1" dirty="0">
                <a:latin typeface="Comic Sans MS"/>
                <a:cs typeface="Comic Sans MS"/>
              </a:rPr>
              <a:t> </a:t>
            </a:r>
            <a:r>
              <a:rPr lang="en-US" b="1" dirty="0" smtClean="0">
                <a:latin typeface="Comic Sans MS"/>
                <a:cs typeface="Comic Sans MS"/>
              </a:rPr>
              <a:t>       to disentangle </a:t>
            </a:r>
            <a:r>
              <a:rPr lang="en-US" dirty="0" smtClean="0">
                <a:latin typeface="Comic Sans MS"/>
                <a:cs typeface="Comic Sans MS"/>
              </a:rPr>
              <a:t>different GPDs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550331"/>
          </a:xfrm>
        </p:spPr>
        <p:txBody>
          <a:bodyPr/>
          <a:lstStyle/>
          <a:p>
            <a:r>
              <a:rPr lang="en-US" sz="2400" dirty="0" smtClean="0"/>
              <a:t>Deeply Virtual Compton Scattering at </a:t>
            </a:r>
            <a:r>
              <a:rPr lang="en-US" sz="2400" cap="none" dirty="0" smtClean="0"/>
              <a:t>EIC</a:t>
            </a:r>
            <a:endParaRPr lang="en-US" sz="24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grpSp>
        <p:nvGrpSpPr>
          <p:cNvPr id="81" name="Group 80"/>
          <p:cNvGrpSpPr/>
          <p:nvPr/>
        </p:nvGrpSpPr>
        <p:grpSpPr>
          <a:xfrm>
            <a:off x="5528739" y="298461"/>
            <a:ext cx="3640662" cy="1661587"/>
            <a:chOff x="4775200" y="609052"/>
            <a:chExt cx="4343097" cy="2332152"/>
          </a:xfrm>
        </p:grpSpPr>
        <p:grpSp>
          <p:nvGrpSpPr>
            <p:cNvPr id="24" name="Group 23"/>
            <p:cNvGrpSpPr/>
            <p:nvPr/>
          </p:nvGrpSpPr>
          <p:grpSpPr>
            <a:xfrm>
              <a:off x="4775200" y="609052"/>
              <a:ext cx="4343097" cy="2100616"/>
              <a:chOff x="158750" y="982320"/>
              <a:chExt cx="4343097" cy="2100616"/>
            </a:xfrm>
          </p:grpSpPr>
          <p:grpSp>
            <p:nvGrpSpPr>
              <p:cNvPr id="30" name="Group 159"/>
              <p:cNvGrpSpPr>
                <a:grpSpLocks noChangeAspect="1"/>
              </p:cNvGrpSpPr>
              <p:nvPr/>
            </p:nvGrpSpPr>
            <p:grpSpPr bwMode="auto">
              <a:xfrm rot="-2865258">
                <a:off x="1467654" y="1456538"/>
                <a:ext cx="128587" cy="546105"/>
                <a:chOff x="1324" y="1002"/>
                <a:chExt cx="146" cy="462"/>
              </a:xfrm>
            </p:grpSpPr>
            <p:sp>
              <p:nvSpPr>
                <p:cNvPr id="72" name="Freeform 160"/>
                <p:cNvSpPr>
                  <a:spLocks noChangeAspect="1"/>
                </p:cNvSpPr>
                <p:nvPr/>
              </p:nvSpPr>
              <p:spPr bwMode="auto">
                <a:xfrm>
                  <a:off x="1326" y="1002"/>
                  <a:ext cx="143" cy="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4" y="7"/>
                    </a:cxn>
                    <a:cxn ang="0">
                      <a:pos x="8" y="9"/>
                    </a:cxn>
                    <a:cxn ang="0">
                      <a:pos x="12" y="11"/>
                    </a:cxn>
                    <a:cxn ang="0">
                      <a:pos x="129" y="58"/>
                    </a:cxn>
                    <a:cxn ang="0">
                      <a:pos x="135" y="60"/>
                    </a:cxn>
                    <a:cxn ang="0">
                      <a:pos x="139" y="63"/>
                    </a:cxn>
                    <a:cxn ang="0">
                      <a:pos x="142" y="65"/>
                    </a:cxn>
                    <a:cxn ang="0">
                      <a:pos x="141" y="69"/>
                    </a:cxn>
                    <a:cxn ang="0">
                      <a:pos x="141" y="71"/>
                    </a:cxn>
                    <a:cxn ang="0">
                      <a:pos x="138" y="74"/>
                    </a:cxn>
                    <a:cxn ang="0">
                      <a:pos x="11" y="60"/>
                    </a:cxn>
                    <a:cxn ang="0">
                      <a:pos x="10" y="61"/>
                    </a:cxn>
                    <a:cxn ang="0">
                      <a:pos x="4" y="59"/>
                    </a:cxn>
                    <a:cxn ang="0">
                      <a:pos x="4" y="60"/>
                    </a:cxn>
                    <a:cxn ang="0">
                      <a:pos x="2" y="62"/>
                    </a:cxn>
                    <a:cxn ang="0">
                      <a:pos x="0" y="65"/>
                    </a:cxn>
                  </a:cxnLst>
                  <a:rect l="0" t="0" r="r" b="b"/>
                  <a:pathLst>
                    <a:path w="143" h="75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2" y="11"/>
                      </a:lnTo>
                      <a:lnTo>
                        <a:pt x="129" y="58"/>
                      </a:lnTo>
                      <a:lnTo>
                        <a:pt x="135" y="60"/>
                      </a:lnTo>
                      <a:lnTo>
                        <a:pt x="139" y="63"/>
                      </a:lnTo>
                      <a:lnTo>
                        <a:pt x="142" y="65"/>
                      </a:lnTo>
                      <a:lnTo>
                        <a:pt x="141" y="69"/>
                      </a:lnTo>
                      <a:lnTo>
                        <a:pt x="141" y="71"/>
                      </a:lnTo>
                      <a:lnTo>
                        <a:pt x="138" y="74"/>
                      </a:lnTo>
                      <a:lnTo>
                        <a:pt x="11" y="60"/>
                      </a:lnTo>
                      <a:lnTo>
                        <a:pt x="10" y="61"/>
                      </a:lnTo>
                      <a:lnTo>
                        <a:pt x="4" y="59"/>
                      </a:lnTo>
                      <a:lnTo>
                        <a:pt x="4" y="60"/>
                      </a:lnTo>
                      <a:lnTo>
                        <a:pt x="2" y="62"/>
                      </a:lnTo>
                      <a:lnTo>
                        <a:pt x="0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61"/>
                <p:cNvSpPr>
                  <a:spLocks noChangeAspect="1"/>
                </p:cNvSpPr>
                <p:nvPr/>
              </p:nvSpPr>
              <p:spPr bwMode="auto">
                <a:xfrm>
                  <a:off x="1324" y="1069"/>
                  <a:ext cx="14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0" y="7"/>
                    </a:cxn>
                    <a:cxn ang="0">
                      <a:pos x="133" y="57"/>
                    </a:cxn>
                    <a:cxn ang="0">
                      <a:pos x="137" y="61"/>
                    </a:cxn>
                    <a:cxn ang="0">
                      <a:pos x="140" y="61"/>
                    </a:cxn>
                    <a:cxn ang="0">
                      <a:pos x="141" y="65"/>
                    </a:cxn>
                    <a:cxn ang="0">
                      <a:pos x="141" y="66"/>
                    </a:cxn>
                    <a:cxn ang="0">
                      <a:pos x="142" y="71"/>
                    </a:cxn>
                    <a:cxn ang="0">
                      <a:pos x="137" y="71"/>
                    </a:cxn>
                    <a:cxn ang="0">
                      <a:pos x="12" y="59"/>
                    </a:cxn>
                    <a:cxn ang="0">
                      <a:pos x="7" y="59"/>
                    </a:cxn>
                    <a:cxn ang="0">
                      <a:pos x="6" y="59"/>
                    </a:cxn>
                    <a:cxn ang="0">
                      <a:pos x="4" y="59"/>
                    </a:cxn>
                    <a:cxn ang="0">
                      <a:pos x="1" y="59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143" h="7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0" y="7"/>
                      </a:lnTo>
                      <a:lnTo>
                        <a:pt x="133" y="57"/>
                      </a:lnTo>
                      <a:lnTo>
                        <a:pt x="137" y="61"/>
                      </a:lnTo>
                      <a:lnTo>
                        <a:pt x="140" y="61"/>
                      </a:lnTo>
                      <a:lnTo>
                        <a:pt x="141" y="65"/>
                      </a:lnTo>
                      <a:lnTo>
                        <a:pt x="141" y="66"/>
                      </a:lnTo>
                      <a:lnTo>
                        <a:pt x="142" y="71"/>
                      </a:lnTo>
                      <a:lnTo>
                        <a:pt x="137" y="71"/>
                      </a:lnTo>
                      <a:lnTo>
                        <a:pt x="12" y="59"/>
                      </a:lnTo>
                      <a:lnTo>
                        <a:pt x="7" y="59"/>
                      </a:lnTo>
                      <a:lnTo>
                        <a:pt x="6" y="59"/>
                      </a:lnTo>
                      <a:lnTo>
                        <a:pt x="4" y="59"/>
                      </a:lnTo>
                      <a:lnTo>
                        <a:pt x="1" y="59"/>
                      </a:lnTo>
                      <a:lnTo>
                        <a:pt x="0" y="61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162"/>
                <p:cNvSpPr>
                  <a:spLocks noChangeAspect="1"/>
                </p:cNvSpPr>
                <p:nvPr/>
              </p:nvSpPr>
              <p:spPr bwMode="auto">
                <a:xfrm>
                  <a:off x="1326" y="1131"/>
                  <a:ext cx="144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" y="7"/>
                    </a:cxn>
                    <a:cxn ang="0">
                      <a:pos x="7" y="9"/>
                    </a:cxn>
                    <a:cxn ang="0">
                      <a:pos x="10" y="11"/>
                    </a:cxn>
                    <a:cxn ang="0">
                      <a:pos x="133" y="59"/>
                    </a:cxn>
                    <a:cxn ang="0">
                      <a:pos x="136" y="63"/>
                    </a:cxn>
                    <a:cxn ang="0">
                      <a:pos x="139" y="65"/>
                    </a:cxn>
                    <a:cxn ang="0">
                      <a:pos x="143" y="67"/>
                    </a:cxn>
                    <a:cxn ang="0">
                      <a:pos x="143" y="71"/>
                    </a:cxn>
                    <a:cxn ang="0">
                      <a:pos x="141" y="74"/>
                    </a:cxn>
                    <a:cxn ang="0">
                      <a:pos x="138" y="75"/>
                    </a:cxn>
                    <a:cxn ang="0">
                      <a:pos x="9" y="63"/>
                    </a:cxn>
                    <a:cxn ang="0">
                      <a:pos x="6" y="62"/>
                    </a:cxn>
                    <a:cxn ang="0">
                      <a:pos x="6" y="63"/>
                    </a:cxn>
                    <a:cxn ang="0">
                      <a:pos x="3" y="62"/>
                    </a:cxn>
                    <a:cxn ang="0">
                      <a:pos x="0" y="6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44" h="7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2" y="7"/>
                      </a:lnTo>
                      <a:lnTo>
                        <a:pt x="7" y="9"/>
                      </a:lnTo>
                      <a:lnTo>
                        <a:pt x="10" y="11"/>
                      </a:lnTo>
                      <a:lnTo>
                        <a:pt x="133" y="59"/>
                      </a:lnTo>
                      <a:lnTo>
                        <a:pt x="136" y="63"/>
                      </a:lnTo>
                      <a:lnTo>
                        <a:pt x="139" y="65"/>
                      </a:lnTo>
                      <a:lnTo>
                        <a:pt x="143" y="67"/>
                      </a:lnTo>
                      <a:lnTo>
                        <a:pt x="143" y="71"/>
                      </a:lnTo>
                      <a:lnTo>
                        <a:pt x="141" y="74"/>
                      </a:lnTo>
                      <a:lnTo>
                        <a:pt x="138" y="75"/>
                      </a:lnTo>
                      <a:lnTo>
                        <a:pt x="9" y="63"/>
                      </a:lnTo>
                      <a:lnTo>
                        <a:pt x="6" y="62"/>
                      </a:lnTo>
                      <a:lnTo>
                        <a:pt x="6" y="63"/>
                      </a:lnTo>
                      <a:lnTo>
                        <a:pt x="3" y="62"/>
                      </a:lnTo>
                      <a:lnTo>
                        <a:pt x="0" y="64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163"/>
                <p:cNvSpPr>
                  <a:spLocks noChangeAspect="1"/>
                </p:cNvSpPr>
                <p:nvPr/>
              </p:nvSpPr>
              <p:spPr bwMode="auto">
                <a:xfrm>
                  <a:off x="1325" y="1202"/>
                  <a:ext cx="144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1" y="7"/>
                    </a:cxn>
                    <a:cxn ang="0">
                      <a:pos x="131" y="54"/>
                    </a:cxn>
                    <a:cxn ang="0">
                      <a:pos x="136" y="58"/>
                    </a:cxn>
                    <a:cxn ang="0">
                      <a:pos x="139" y="59"/>
                    </a:cxn>
                    <a:cxn ang="0">
                      <a:pos x="143" y="63"/>
                    </a:cxn>
                    <a:cxn ang="0">
                      <a:pos x="143" y="66"/>
                    </a:cxn>
                    <a:cxn ang="0">
                      <a:pos x="140" y="69"/>
                    </a:cxn>
                    <a:cxn ang="0">
                      <a:pos x="138" y="69"/>
                    </a:cxn>
                    <a:cxn ang="0">
                      <a:pos x="11" y="57"/>
                    </a:cxn>
                    <a:cxn ang="0">
                      <a:pos x="7" y="58"/>
                    </a:cxn>
                    <a:cxn ang="0">
                      <a:pos x="4" y="57"/>
                    </a:cxn>
                    <a:cxn ang="0">
                      <a:pos x="1" y="57"/>
                    </a:cxn>
                    <a:cxn ang="0">
                      <a:pos x="1" y="59"/>
                    </a:cxn>
                    <a:cxn ang="0">
                      <a:pos x="0" y="62"/>
                    </a:cxn>
                  </a:cxnLst>
                  <a:rect l="0" t="0" r="r" b="b"/>
                  <a:pathLst>
                    <a:path w="144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1" y="7"/>
                      </a:lnTo>
                      <a:lnTo>
                        <a:pt x="131" y="54"/>
                      </a:lnTo>
                      <a:lnTo>
                        <a:pt x="136" y="58"/>
                      </a:lnTo>
                      <a:lnTo>
                        <a:pt x="139" y="59"/>
                      </a:lnTo>
                      <a:lnTo>
                        <a:pt x="143" y="63"/>
                      </a:lnTo>
                      <a:lnTo>
                        <a:pt x="143" y="66"/>
                      </a:lnTo>
                      <a:lnTo>
                        <a:pt x="140" y="69"/>
                      </a:lnTo>
                      <a:lnTo>
                        <a:pt x="138" y="69"/>
                      </a:lnTo>
                      <a:lnTo>
                        <a:pt x="11" y="57"/>
                      </a:lnTo>
                      <a:lnTo>
                        <a:pt x="7" y="58"/>
                      </a:lnTo>
                      <a:lnTo>
                        <a:pt x="4" y="57"/>
                      </a:lnTo>
                      <a:lnTo>
                        <a:pt x="1" y="57"/>
                      </a:lnTo>
                      <a:lnTo>
                        <a:pt x="1" y="59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164"/>
                <p:cNvSpPr>
                  <a:spLocks noChangeAspect="1"/>
                </p:cNvSpPr>
                <p:nvPr/>
              </p:nvSpPr>
              <p:spPr bwMode="auto">
                <a:xfrm>
                  <a:off x="1327" y="1260"/>
                  <a:ext cx="142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3" y="7"/>
                    </a:cxn>
                    <a:cxn ang="0">
                      <a:pos x="6" y="8"/>
                    </a:cxn>
                    <a:cxn ang="0">
                      <a:pos x="11" y="11"/>
                    </a:cxn>
                    <a:cxn ang="0">
                      <a:pos x="132" y="61"/>
                    </a:cxn>
                    <a:cxn ang="0">
                      <a:pos x="137" y="64"/>
                    </a:cxn>
                    <a:cxn ang="0">
                      <a:pos x="137" y="65"/>
                    </a:cxn>
                    <a:cxn ang="0">
                      <a:pos x="140" y="68"/>
                    </a:cxn>
                    <a:cxn ang="0">
                      <a:pos x="141" y="71"/>
                    </a:cxn>
                    <a:cxn ang="0">
                      <a:pos x="139" y="74"/>
                    </a:cxn>
                    <a:cxn ang="0">
                      <a:pos x="136" y="75"/>
                    </a:cxn>
                    <a:cxn ang="0">
                      <a:pos x="11" y="62"/>
                    </a:cxn>
                    <a:cxn ang="0">
                      <a:pos x="8" y="62"/>
                    </a:cxn>
                    <a:cxn ang="0">
                      <a:pos x="6" y="62"/>
                    </a:cxn>
                    <a:cxn ang="0">
                      <a:pos x="4" y="62"/>
                    </a:cxn>
                    <a:cxn ang="0">
                      <a:pos x="2" y="63"/>
                    </a:cxn>
                    <a:cxn ang="0">
                      <a:pos x="2" y="66"/>
                    </a:cxn>
                  </a:cxnLst>
                  <a:rect l="0" t="0" r="r" b="b"/>
                  <a:pathLst>
                    <a:path w="142" h="76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3" y="7"/>
                      </a:lnTo>
                      <a:lnTo>
                        <a:pt x="6" y="8"/>
                      </a:lnTo>
                      <a:lnTo>
                        <a:pt x="11" y="11"/>
                      </a:lnTo>
                      <a:lnTo>
                        <a:pt x="132" y="61"/>
                      </a:lnTo>
                      <a:lnTo>
                        <a:pt x="137" y="64"/>
                      </a:lnTo>
                      <a:lnTo>
                        <a:pt x="137" y="65"/>
                      </a:lnTo>
                      <a:lnTo>
                        <a:pt x="140" y="68"/>
                      </a:lnTo>
                      <a:lnTo>
                        <a:pt x="141" y="71"/>
                      </a:lnTo>
                      <a:lnTo>
                        <a:pt x="139" y="74"/>
                      </a:lnTo>
                      <a:lnTo>
                        <a:pt x="136" y="75"/>
                      </a:lnTo>
                      <a:lnTo>
                        <a:pt x="11" y="62"/>
                      </a:lnTo>
                      <a:lnTo>
                        <a:pt x="8" y="62"/>
                      </a:lnTo>
                      <a:lnTo>
                        <a:pt x="6" y="62"/>
                      </a:lnTo>
                      <a:lnTo>
                        <a:pt x="4" y="62"/>
                      </a:lnTo>
                      <a:lnTo>
                        <a:pt x="2" y="63"/>
                      </a:lnTo>
                      <a:lnTo>
                        <a:pt x="2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165"/>
                <p:cNvSpPr>
                  <a:spLocks noChangeAspect="1"/>
                </p:cNvSpPr>
                <p:nvPr/>
              </p:nvSpPr>
              <p:spPr bwMode="auto">
                <a:xfrm>
                  <a:off x="1326" y="1328"/>
                  <a:ext cx="142" cy="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10" y="8"/>
                    </a:cxn>
                    <a:cxn ang="0">
                      <a:pos x="129" y="57"/>
                    </a:cxn>
                    <a:cxn ang="0">
                      <a:pos x="136" y="59"/>
                    </a:cxn>
                    <a:cxn ang="0">
                      <a:pos x="138" y="62"/>
                    </a:cxn>
                    <a:cxn ang="0">
                      <a:pos x="139" y="66"/>
                    </a:cxn>
                    <a:cxn ang="0">
                      <a:pos x="141" y="68"/>
                    </a:cxn>
                    <a:cxn ang="0">
                      <a:pos x="140" y="70"/>
                    </a:cxn>
                    <a:cxn ang="0">
                      <a:pos x="136" y="73"/>
                    </a:cxn>
                    <a:cxn ang="0">
                      <a:pos x="12" y="59"/>
                    </a:cxn>
                    <a:cxn ang="0">
                      <a:pos x="8" y="59"/>
                    </a:cxn>
                    <a:cxn ang="0">
                      <a:pos x="4" y="59"/>
                    </a:cxn>
                    <a:cxn ang="0">
                      <a:pos x="3" y="59"/>
                    </a:cxn>
                    <a:cxn ang="0">
                      <a:pos x="3" y="61"/>
                    </a:cxn>
                    <a:cxn ang="0">
                      <a:pos x="2" y="64"/>
                    </a:cxn>
                  </a:cxnLst>
                  <a:rect l="0" t="0" r="r" b="b"/>
                  <a:pathLst>
                    <a:path w="142" h="74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10" y="8"/>
                      </a:lnTo>
                      <a:lnTo>
                        <a:pt x="129" y="57"/>
                      </a:lnTo>
                      <a:lnTo>
                        <a:pt x="136" y="59"/>
                      </a:lnTo>
                      <a:lnTo>
                        <a:pt x="138" y="62"/>
                      </a:lnTo>
                      <a:lnTo>
                        <a:pt x="139" y="66"/>
                      </a:lnTo>
                      <a:lnTo>
                        <a:pt x="141" y="68"/>
                      </a:lnTo>
                      <a:lnTo>
                        <a:pt x="140" y="70"/>
                      </a:lnTo>
                      <a:lnTo>
                        <a:pt x="136" y="73"/>
                      </a:lnTo>
                      <a:lnTo>
                        <a:pt x="12" y="59"/>
                      </a:lnTo>
                      <a:lnTo>
                        <a:pt x="8" y="59"/>
                      </a:lnTo>
                      <a:lnTo>
                        <a:pt x="4" y="59"/>
                      </a:lnTo>
                      <a:lnTo>
                        <a:pt x="3" y="59"/>
                      </a:lnTo>
                      <a:lnTo>
                        <a:pt x="3" y="61"/>
                      </a:lnTo>
                      <a:lnTo>
                        <a:pt x="2" y="6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166"/>
                <p:cNvSpPr>
                  <a:spLocks noChangeAspect="1"/>
                </p:cNvSpPr>
                <p:nvPr/>
              </p:nvSpPr>
              <p:spPr bwMode="auto">
                <a:xfrm>
                  <a:off x="1326" y="1391"/>
                  <a:ext cx="142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1" y="7"/>
                    </a:cxn>
                    <a:cxn ang="0">
                      <a:pos x="5" y="9"/>
                    </a:cxn>
                    <a:cxn ang="0">
                      <a:pos x="11" y="10"/>
                    </a:cxn>
                    <a:cxn ang="0">
                      <a:pos x="129" y="59"/>
                    </a:cxn>
                    <a:cxn ang="0">
                      <a:pos x="137" y="61"/>
                    </a:cxn>
                    <a:cxn ang="0">
                      <a:pos x="138" y="63"/>
                    </a:cxn>
                    <a:cxn ang="0">
                      <a:pos x="141" y="67"/>
                    </a:cxn>
                    <a:cxn ang="0">
                      <a:pos x="141" y="69"/>
                    </a:cxn>
                    <a:cxn ang="0">
                      <a:pos x="140" y="72"/>
                    </a:cxn>
                    <a:cxn ang="0">
                      <a:pos x="135" y="72"/>
                    </a:cxn>
                    <a:cxn ang="0">
                      <a:pos x="73" y="65"/>
                    </a:cxn>
                  </a:cxnLst>
                  <a:rect l="0" t="0" r="r" b="b"/>
                  <a:pathLst>
                    <a:path w="142" h="7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1" y="7"/>
                      </a:lnTo>
                      <a:lnTo>
                        <a:pt x="5" y="9"/>
                      </a:lnTo>
                      <a:lnTo>
                        <a:pt x="11" y="10"/>
                      </a:lnTo>
                      <a:lnTo>
                        <a:pt x="129" y="59"/>
                      </a:lnTo>
                      <a:lnTo>
                        <a:pt x="137" y="61"/>
                      </a:lnTo>
                      <a:lnTo>
                        <a:pt x="138" y="63"/>
                      </a:lnTo>
                      <a:lnTo>
                        <a:pt x="141" y="67"/>
                      </a:lnTo>
                      <a:lnTo>
                        <a:pt x="141" y="69"/>
                      </a:lnTo>
                      <a:lnTo>
                        <a:pt x="140" y="72"/>
                      </a:lnTo>
                      <a:lnTo>
                        <a:pt x="135" y="72"/>
                      </a:lnTo>
                      <a:lnTo>
                        <a:pt x="73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Line 168"/>
              <p:cNvSpPr>
                <a:spLocks noChangeShapeType="1"/>
              </p:cNvSpPr>
              <p:nvPr/>
            </p:nvSpPr>
            <p:spPr bwMode="auto">
              <a:xfrm flipV="1">
                <a:off x="1477963" y="1919288"/>
                <a:ext cx="30480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169"/>
              <p:cNvSpPr>
                <a:spLocks noChangeShapeType="1"/>
              </p:cNvSpPr>
              <p:nvPr/>
            </p:nvSpPr>
            <p:spPr bwMode="auto">
              <a:xfrm rot="18742695" flipV="1">
                <a:off x="2767013" y="1912938"/>
                <a:ext cx="303212" cy="614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172"/>
              <p:cNvSpPr>
                <a:spLocks noChangeShapeType="1"/>
              </p:cNvSpPr>
              <p:nvPr/>
            </p:nvSpPr>
            <p:spPr bwMode="auto">
              <a:xfrm rot="12777622" flipV="1">
                <a:off x="3529013" y="2678113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77"/>
              <p:cNvSpPr>
                <a:spLocks/>
              </p:cNvSpPr>
              <p:nvPr/>
            </p:nvSpPr>
            <p:spPr bwMode="auto">
              <a:xfrm>
                <a:off x="415925" y="1268413"/>
                <a:ext cx="1439863" cy="441325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432" y="96"/>
                  </a:cxn>
                  <a:cxn ang="0">
                    <a:pos x="672" y="0"/>
                  </a:cxn>
                </a:cxnLst>
                <a:rect l="0" t="0" r="r" b="b"/>
                <a:pathLst>
                  <a:path w="672" h="144">
                    <a:moveTo>
                      <a:pt x="0" y="144"/>
                    </a:moveTo>
                    <a:lnTo>
                      <a:pt x="432" y="96"/>
                    </a:lnTo>
                    <a:lnTo>
                      <a:pt x="67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Text Box 179"/>
              <p:cNvSpPr txBox="1">
                <a:spLocks noChangeArrowheads="1"/>
              </p:cNvSpPr>
              <p:nvPr/>
            </p:nvSpPr>
            <p:spPr bwMode="auto">
              <a:xfrm>
                <a:off x="1379076" y="982320"/>
                <a:ext cx="381000" cy="3968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latin typeface="Times New Roman" pitchFamily="-112" charset="0"/>
                  </a:rPr>
                  <a:t>e’</a:t>
                </a:r>
              </a:p>
            </p:txBody>
          </p:sp>
          <p:sp>
            <p:nvSpPr>
              <p:cNvPr id="36" name="Line 203"/>
              <p:cNvSpPr>
                <a:spLocks noChangeShapeType="1"/>
              </p:cNvSpPr>
              <p:nvPr/>
            </p:nvSpPr>
            <p:spPr bwMode="auto">
              <a:xfrm flipV="1">
                <a:off x="487363" y="2794000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204"/>
              <p:cNvSpPr>
                <a:spLocks noChangeShapeType="1"/>
              </p:cNvSpPr>
              <p:nvPr/>
            </p:nvSpPr>
            <p:spPr bwMode="auto">
              <a:xfrm rot="12777622" flipV="1">
                <a:off x="3513138" y="2708275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8" name="Group 344"/>
              <p:cNvGrpSpPr>
                <a:grpSpLocks/>
              </p:cNvGrpSpPr>
              <p:nvPr/>
            </p:nvGrpSpPr>
            <p:grpSpPr bwMode="auto">
              <a:xfrm>
                <a:off x="385763" y="1125541"/>
                <a:ext cx="3825887" cy="1957395"/>
                <a:chOff x="243" y="709"/>
                <a:chExt cx="2410" cy="1233"/>
              </a:xfrm>
            </p:grpSpPr>
            <p:sp>
              <p:nvSpPr>
                <p:cNvPr id="43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1123" y="1207"/>
                  <a:ext cx="623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44" name="Group 184"/>
                <p:cNvGrpSpPr>
                  <a:grpSpLocks/>
                </p:cNvGrpSpPr>
                <p:nvPr/>
              </p:nvGrpSpPr>
              <p:grpSpPr bwMode="auto">
                <a:xfrm>
                  <a:off x="243" y="757"/>
                  <a:ext cx="2410" cy="1185"/>
                  <a:chOff x="100" y="699"/>
                  <a:chExt cx="2410" cy="1185"/>
                </a:xfrm>
              </p:grpSpPr>
              <p:sp>
                <p:nvSpPr>
                  <p:cNvPr id="54" name="Text 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" y="961"/>
                    <a:ext cx="388" cy="2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200" b="1" dirty="0">
                        <a:latin typeface="Times New Roman" pitchFamily="-112" charset="0"/>
                      </a:rPr>
                      <a:t>(Q</a:t>
                    </a:r>
                    <a:r>
                      <a:rPr lang="en-US" sz="1200" b="1" baseline="30000" dirty="0">
                        <a:latin typeface="Times New Roman" pitchFamily="-112" charset="0"/>
                      </a:rPr>
                      <a:t>2</a:t>
                    </a:r>
                    <a:r>
                      <a:rPr lang="en-US" sz="1200" b="1" dirty="0">
                        <a:latin typeface="Times New Roman" pitchFamily="-112" charset="0"/>
                      </a:rPr>
                      <a:t>)</a:t>
                    </a:r>
                  </a:p>
                </p:txBody>
              </p:sp>
              <p:sp>
                <p:nvSpPr>
                  <p:cNvPr id="55" name="Text Box 1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" y="699"/>
                    <a:ext cx="187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2000" dirty="0">
                        <a:latin typeface="Times New Roman" pitchFamily="-112" charset="0"/>
                      </a:rPr>
                      <a:t>e</a:t>
                    </a:r>
                  </a:p>
                </p:txBody>
              </p:sp>
              <p:sp>
                <p:nvSpPr>
                  <p:cNvPr id="56" name="Text Box 1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8" y="809"/>
                    <a:ext cx="322" cy="2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400" b="1" dirty="0" err="1">
                        <a:latin typeface="Symbol" pitchFamily="-112" charset="2"/>
                      </a:rPr>
                      <a:t>g</a:t>
                    </a:r>
                    <a:r>
                      <a:rPr lang="en-US" sz="1400" b="1" baseline="-25000" dirty="0" err="1">
                        <a:latin typeface="Times New Roman" pitchFamily="-112" charset="0"/>
                      </a:rPr>
                      <a:t>L</a:t>
                    </a:r>
                    <a:r>
                      <a:rPr lang="en-US" sz="1400" b="1" dirty="0">
                        <a:latin typeface="Times New Roman" pitchFamily="-112" charset="0"/>
                      </a:rPr>
                      <a:t>*</a:t>
                    </a:r>
                  </a:p>
                </p:txBody>
              </p:sp>
              <p:grpSp>
                <p:nvGrpSpPr>
                  <p:cNvPr id="57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158" y="1253"/>
                    <a:ext cx="2352" cy="631"/>
                    <a:chOff x="158" y="1253"/>
                    <a:chExt cx="2352" cy="631"/>
                  </a:xfrm>
                </p:grpSpPr>
                <p:sp>
                  <p:nvSpPr>
                    <p:cNvPr id="58" name="Text Box 18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6" y="1253"/>
                      <a:ext cx="388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 dirty="0" err="1">
                          <a:latin typeface="Times New Roman" pitchFamily="-112" charset="0"/>
                        </a:rPr>
                        <a:t>x+ξ</a:t>
                      </a:r>
                      <a:r>
                        <a:rPr lang="en-US" sz="1600" b="1" dirty="0">
                          <a:latin typeface="Times New Roman" pitchFamily="-112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59" name="Text Box 19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98" y="1260"/>
                      <a:ext cx="476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>
                          <a:latin typeface="Times New Roman" pitchFamily="-112" charset="0"/>
                        </a:rPr>
                        <a:t>x-ξ </a:t>
                      </a:r>
                    </a:p>
                  </p:txBody>
                </p:sp>
                <p:sp>
                  <p:nvSpPr>
                    <p:cNvPr id="60" name="Line 191"/>
                    <p:cNvSpPr>
                      <a:spLocks noChangeShapeType="1"/>
                    </p:cNvSpPr>
                    <p:nvPr/>
                  </p:nvSpPr>
                  <p:spPr bwMode="auto">
                    <a:xfrm rot="12777622" flipV="1">
                      <a:off x="2078" y="1692"/>
                      <a:ext cx="432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1" y="1298"/>
                      <a:ext cx="172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62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417"/>
                      <a:ext cx="1928" cy="467"/>
                      <a:chOff x="158" y="1417"/>
                      <a:chExt cx="1928" cy="467"/>
                    </a:xfrm>
                  </p:grpSpPr>
                  <p:grpSp>
                    <p:nvGrpSpPr>
                      <p:cNvPr id="63" name="Group 1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8" y="1424"/>
                        <a:ext cx="1928" cy="460"/>
                        <a:chOff x="240" y="670"/>
                        <a:chExt cx="1928" cy="460"/>
                      </a:xfrm>
                    </p:grpSpPr>
                    <p:grpSp>
                      <p:nvGrpSpPr>
                        <p:cNvPr id="65" name="Group 19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" y="670"/>
                          <a:ext cx="1927" cy="460"/>
                          <a:chOff x="241" y="670"/>
                          <a:chExt cx="1927" cy="460"/>
                        </a:xfrm>
                      </p:grpSpPr>
                      <p:grpSp>
                        <p:nvGrpSpPr>
                          <p:cNvPr id="67" name="Group 19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32" y="670"/>
                            <a:ext cx="1536" cy="460"/>
                            <a:chOff x="632" y="670"/>
                            <a:chExt cx="1536" cy="460"/>
                          </a:xfrm>
                        </p:grpSpPr>
                        <p:sp>
                          <p:nvSpPr>
                            <p:cNvPr id="69" name="Oval 19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72" y="746"/>
                              <a:ext cx="1492" cy="38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rgbClr val="FF0000"/>
                                </a:gs>
                                <a:gs pos="100000">
                                  <a:srgbClr val="FF0000">
                                    <a:gamma/>
                                    <a:shade val="46275"/>
                                    <a:invGamma/>
                                  </a:srgbClr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70" name="Text Box 19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32" y="805"/>
                              <a:ext cx="1536" cy="245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sz="12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H, H, E, E (</a:t>
                              </a:r>
                              <a:r>
                                <a:rPr lang="en-US" sz="1200" b="1" dirty="0" err="1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x,ξ,t</a:t>
                              </a:r>
                              <a:r>
                                <a:rPr lang="en-US" sz="12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)</a:t>
                              </a:r>
                            </a:p>
                          </p:txBody>
                        </p:sp>
                        <p:sp>
                          <p:nvSpPr>
                            <p:cNvPr id="71" name="Text Box 199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20" y="670"/>
                              <a:ext cx="192" cy="231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b="1" dirty="0">
                                  <a:solidFill>
                                    <a:schemeClr val="bg1"/>
                                  </a:solidFill>
                                  <a:latin typeface="Times New Roman" pitchFamily="-112" charset="0"/>
                                </a:rPr>
                                <a:t>~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68" name="Line 2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" y="936"/>
                            <a:ext cx="432" cy="144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66" name="Line 2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" y="986"/>
                          <a:ext cx="432" cy="14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64" name="Text Box 20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10" y="1417"/>
                        <a:ext cx="191" cy="2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r>
                          <a:rPr lang="en-US" b="1" dirty="0">
                            <a:solidFill>
                              <a:schemeClr val="bg1"/>
                            </a:solidFill>
                            <a:latin typeface="Times New Roman" pitchFamily="-112" charset="0"/>
                            <a:ea typeface="Times New Roman" pitchFamily="-112" charset="0"/>
                            <a:cs typeface="Times New Roman" pitchFamily="-112" charset="0"/>
                          </a:rPr>
                          <a:t>~</a:t>
                        </a:r>
                      </a:p>
                    </p:txBody>
                  </p:sp>
                </p:grpSp>
              </p:grpSp>
            </p:grpSp>
            <p:grpSp>
              <p:nvGrpSpPr>
                <p:cNvPr id="45" name="Group 205"/>
                <p:cNvGrpSpPr>
                  <a:grpSpLocks noChangeAspect="1"/>
                </p:cNvGrpSpPr>
                <p:nvPr/>
              </p:nvGrpSpPr>
              <p:grpSpPr bwMode="auto">
                <a:xfrm rot="2775006">
                  <a:off x="1826" y="897"/>
                  <a:ext cx="81" cy="345"/>
                  <a:chOff x="1324" y="1002"/>
                  <a:chExt cx="146" cy="462"/>
                </a:xfrm>
              </p:grpSpPr>
              <p:sp>
                <p:nvSpPr>
                  <p:cNvPr id="47" name="Freeform 206"/>
                  <p:cNvSpPr>
                    <a:spLocks noChangeAspect="1"/>
                  </p:cNvSpPr>
                  <p:nvPr/>
                </p:nvSpPr>
                <p:spPr bwMode="auto">
                  <a:xfrm>
                    <a:off x="1326" y="1002"/>
                    <a:ext cx="143" cy="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4" y="7"/>
                      </a:cxn>
                      <a:cxn ang="0">
                        <a:pos x="8" y="9"/>
                      </a:cxn>
                      <a:cxn ang="0">
                        <a:pos x="12" y="11"/>
                      </a:cxn>
                      <a:cxn ang="0">
                        <a:pos x="129" y="58"/>
                      </a:cxn>
                      <a:cxn ang="0">
                        <a:pos x="135" y="60"/>
                      </a:cxn>
                      <a:cxn ang="0">
                        <a:pos x="139" y="63"/>
                      </a:cxn>
                      <a:cxn ang="0">
                        <a:pos x="142" y="65"/>
                      </a:cxn>
                      <a:cxn ang="0">
                        <a:pos x="141" y="69"/>
                      </a:cxn>
                      <a:cxn ang="0">
                        <a:pos x="141" y="71"/>
                      </a:cxn>
                      <a:cxn ang="0">
                        <a:pos x="138" y="74"/>
                      </a:cxn>
                      <a:cxn ang="0">
                        <a:pos x="11" y="60"/>
                      </a:cxn>
                      <a:cxn ang="0">
                        <a:pos x="10" y="61"/>
                      </a:cxn>
                      <a:cxn ang="0">
                        <a:pos x="4" y="59"/>
                      </a:cxn>
                      <a:cxn ang="0">
                        <a:pos x="4" y="60"/>
                      </a:cxn>
                      <a:cxn ang="0">
                        <a:pos x="2" y="62"/>
                      </a:cxn>
                      <a:cxn ang="0">
                        <a:pos x="0" y="65"/>
                      </a:cxn>
                    </a:cxnLst>
                    <a:rect l="0" t="0" r="r" b="b"/>
                    <a:pathLst>
                      <a:path w="143" h="75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4" y="7"/>
                        </a:lnTo>
                        <a:lnTo>
                          <a:pt x="8" y="9"/>
                        </a:lnTo>
                        <a:lnTo>
                          <a:pt x="12" y="11"/>
                        </a:lnTo>
                        <a:lnTo>
                          <a:pt x="129" y="58"/>
                        </a:lnTo>
                        <a:lnTo>
                          <a:pt x="135" y="60"/>
                        </a:lnTo>
                        <a:lnTo>
                          <a:pt x="139" y="63"/>
                        </a:lnTo>
                        <a:lnTo>
                          <a:pt x="142" y="65"/>
                        </a:lnTo>
                        <a:lnTo>
                          <a:pt x="141" y="69"/>
                        </a:lnTo>
                        <a:lnTo>
                          <a:pt x="141" y="71"/>
                        </a:lnTo>
                        <a:lnTo>
                          <a:pt x="138" y="74"/>
                        </a:lnTo>
                        <a:lnTo>
                          <a:pt x="11" y="60"/>
                        </a:lnTo>
                        <a:lnTo>
                          <a:pt x="10" y="61"/>
                        </a:lnTo>
                        <a:lnTo>
                          <a:pt x="4" y="59"/>
                        </a:lnTo>
                        <a:lnTo>
                          <a:pt x="4" y="60"/>
                        </a:lnTo>
                        <a:lnTo>
                          <a:pt x="2" y="62"/>
                        </a:lnTo>
                        <a:lnTo>
                          <a:pt x="0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" name="Freeform 207"/>
                  <p:cNvSpPr>
                    <a:spLocks noChangeAspect="1"/>
                  </p:cNvSpPr>
                  <p:nvPr/>
                </p:nvSpPr>
                <p:spPr bwMode="auto">
                  <a:xfrm>
                    <a:off x="1324" y="1069"/>
                    <a:ext cx="14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2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0" y="7"/>
                      </a:cxn>
                      <a:cxn ang="0">
                        <a:pos x="133" y="57"/>
                      </a:cxn>
                      <a:cxn ang="0">
                        <a:pos x="137" y="61"/>
                      </a:cxn>
                      <a:cxn ang="0">
                        <a:pos x="140" y="61"/>
                      </a:cxn>
                      <a:cxn ang="0">
                        <a:pos x="141" y="65"/>
                      </a:cxn>
                      <a:cxn ang="0">
                        <a:pos x="141" y="66"/>
                      </a:cxn>
                      <a:cxn ang="0">
                        <a:pos x="142" y="71"/>
                      </a:cxn>
                      <a:cxn ang="0">
                        <a:pos x="137" y="71"/>
                      </a:cxn>
                      <a:cxn ang="0">
                        <a:pos x="12" y="59"/>
                      </a:cxn>
                      <a:cxn ang="0">
                        <a:pos x="7" y="59"/>
                      </a:cxn>
                      <a:cxn ang="0">
                        <a:pos x="6" y="59"/>
                      </a:cxn>
                      <a:cxn ang="0">
                        <a:pos x="4" y="59"/>
                      </a:cxn>
                      <a:cxn ang="0">
                        <a:pos x="1" y="59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143" h="72">
                        <a:moveTo>
                          <a:pt x="0" y="0"/>
                        </a:moveTo>
                        <a:lnTo>
                          <a:pt x="1" y="2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0" y="7"/>
                        </a:lnTo>
                        <a:lnTo>
                          <a:pt x="133" y="57"/>
                        </a:lnTo>
                        <a:lnTo>
                          <a:pt x="137" y="61"/>
                        </a:lnTo>
                        <a:lnTo>
                          <a:pt x="140" y="61"/>
                        </a:lnTo>
                        <a:lnTo>
                          <a:pt x="141" y="65"/>
                        </a:lnTo>
                        <a:lnTo>
                          <a:pt x="141" y="66"/>
                        </a:lnTo>
                        <a:lnTo>
                          <a:pt x="142" y="71"/>
                        </a:lnTo>
                        <a:lnTo>
                          <a:pt x="137" y="71"/>
                        </a:lnTo>
                        <a:lnTo>
                          <a:pt x="12" y="59"/>
                        </a:lnTo>
                        <a:lnTo>
                          <a:pt x="7" y="59"/>
                        </a:lnTo>
                        <a:lnTo>
                          <a:pt x="6" y="59"/>
                        </a:lnTo>
                        <a:lnTo>
                          <a:pt x="4" y="59"/>
                        </a:lnTo>
                        <a:lnTo>
                          <a:pt x="1" y="59"/>
                        </a:lnTo>
                        <a:lnTo>
                          <a:pt x="0" y="61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208"/>
                  <p:cNvSpPr>
                    <a:spLocks noChangeAspect="1"/>
                  </p:cNvSpPr>
                  <p:nvPr/>
                </p:nvSpPr>
                <p:spPr bwMode="auto">
                  <a:xfrm>
                    <a:off x="1326" y="1131"/>
                    <a:ext cx="144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7" y="9"/>
                      </a:cxn>
                      <a:cxn ang="0">
                        <a:pos x="10" y="11"/>
                      </a:cxn>
                      <a:cxn ang="0">
                        <a:pos x="133" y="59"/>
                      </a:cxn>
                      <a:cxn ang="0">
                        <a:pos x="136" y="63"/>
                      </a:cxn>
                      <a:cxn ang="0">
                        <a:pos x="139" y="65"/>
                      </a:cxn>
                      <a:cxn ang="0">
                        <a:pos x="143" y="67"/>
                      </a:cxn>
                      <a:cxn ang="0">
                        <a:pos x="143" y="71"/>
                      </a:cxn>
                      <a:cxn ang="0">
                        <a:pos x="141" y="74"/>
                      </a:cxn>
                      <a:cxn ang="0">
                        <a:pos x="138" y="75"/>
                      </a:cxn>
                      <a:cxn ang="0">
                        <a:pos x="9" y="63"/>
                      </a:cxn>
                      <a:cxn ang="0">
                        <a:pos x="6" y="62"/>
                      </a:cxn>
                      <a:cxn ang="0">
                        <a:pos x="6" y="63"/>
                      </a:cxn>
                      <a:cxn ang="0">
                        <a:pos x="3" y="62"/>
                      </a:cxn>
                      <a:cxn ang="0">
                        <a:pos x="0" y="64"/>
                      </a:cxn>
                      <a:cxn ang="0">
                        <a:pos x="0" y="66"/>
                      </a:cxn>
                    </a:cxnLst>
                    <a:rect l="0" t="0" r="r" b="b"/>
                    <a:pathLst>
                      <a:path w="144" h="76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7" y="9"/>
                        </a:lnTo>
                        <a:lnTo>
                          <a:pt x="10" y="11"/>
                        </a:lnTo>
                        <a:lnTo>
                          <a:pt x="133" y="59"/>
                        </a:lnTo>
                        <a:lnTo>
                          <a:pt x="136" y="63"/>
                        </a:lnTo>
                        <a:lnTo>
                          <a:pt x="139" y="65"/>
                        </a:lnTo>
                        <a:lnTo>
                          <a:pt x="143" y="67"/>
                        </a:lnTo>
                        <a:lnTo>
                          <a:pt x="143" y="71"/>
                        </a:lnTo>
                        <a:lnTo>
                          <a:pt x="141" y="74"/>
                        </a:lnTo>
                        <a:lnTo>
                          <a:pt x="138" y="75"/>
                        </a:lnTo>
                        <a:lnTo>
                          <a:pt x="9" y="63"/>
                        </a:lnTo>
                        <a:lnTo>
                          <a:pt x="6" y="62"/>
                        </a:lnTo>
                        <a:lnTo>
                          <a:pt x="6" y="63"/>
                        </a:lnTo>
                        <a:lnTo>
                          <a:pt x="3" y="62"/>
                        </a:lnTo>
                        <a:lnTo>
                          <a:pt x="0" y="64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209"/>
                  <p:cNvSpPr>
                    <a:spLocks noChangeAspect="1"/>
                  </p:cNvSpPr>
                  <p:nvPr/>
                </p:nvSpPr>
                <p:spPr bwMode="auto">
                  <a:xfrm>
                    <a:off x="1325" y="1202"/>
                    <a:ext cx="144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1" y="7"/>
                      </a:cxn>
                      <a:cxn ang="0">
                        <a:pos x="131" y="54"/>
                      </a:cxn>
                      <a:cxn ang="0">
                        <a:pos x="136" y="58"/>
                      </a:cxn>
                      <a:cxn ang="0">
                        <a:pos x="139" y="59"/>
                      </a:cxn>
                      <a:cxn ang="0">
                        <a:pos x="143" y="63"/>
                      </a:cxn>
                      <a:cxn ang="0">
                        <a:pos x="143" y="66"/>
                      </a:cxn>
                      <a:cxn ang="0">
                        <a:pos x="140" y="69"/>
                      </a:cxn>
                      <a:cxn ang="0">
                        <a:pos x="138" y="69"/>
                      </a:cxn>
                      <a:cxn ang="0">
                        <a:pos x="11" y="57"/>
                      </a:cxn>
                      <a:cxn ang="0">
                        <a:pos x="7" y="58"/>
                      </a:cxn>
                      <a:cxn ang="0">
                        <a:pos x="4" y="57"/>
                      </a:cxn>
                      <a:cxn ang="0">
                        <a:pos x="1" y="57"/>
                      </a:cxn>
                      <a:cxn ang="0">
                        <a:pos x="1" y="59"/>
                      </a:cxn>
                      <a:cxn ang="0">
                        <a:pos x="0" y="62"/>
                      </a:cxn>
                    </a:cxnLst>
                    <a:rect l="0" t="0" r="r" b="b"/>
                    <a:pathLst>
                      <a:path w="144" h="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1" y="7"/>
                        </a:lnTo>
                        <a:lnTo>
                          <a:pt x="131" y="54"/>
                        </a:lnTo>
                        <a:lnTo>
                          <a:pt x="136" y="58"/>
                        </a:lnTo>
                        <a:lnTo>
                          <a:pt x="139" y="59"/>
                        </a:lnTo>
                        <a:lnTo>
                          <a:pt x="143" y="63"/>
                        </a:lnTo>
                        <a:lnTo>
                          <a:pt x="143" y="66"/>
                        </a:lnTo>
                        <a:lnTo>
                          <a:pt x="140" y="69"/>
                        </a:lnTo>
                        <a:lnTo>
                          <a:pt x="138" y="69"/>
                        </a:lnTo>
                        <a:lnTo>
                          <a:pt x="11" y="57"/>
                        </a:lnTo>
                        <a:lnTo>
                          <a:pt x="7" y="58"/>
                        </a:lnTo>
                        <a:lnTo>
                          <a:pt x="4" y="57"/>
                        </a:lnTo>
                        <a:lnTo>
                          <a:pt x="1" y="57"/>
                        </a:lnTo>
                        <a:lnTo>
                          <a:pt x="1" y="59"/>
                        </a:lnTo>
                        <a:lnTo>
                          <a:pt x="0" y="62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1" name="Freeform 210"/>
                  <p:cNvSpPr>
                    <a:spLocks noChangeAspect="1"/>
                  </p:cNvSpPr>
                  <p:nvPr/>
                </p:nvSpPr>
                <p:spPr bwMode="auto">
                  <a:xfrm>
                    <a:off x="1327" y="1260"/>
                    <a:ext cx="142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3" y="7"/>
                      </a:cxn>
                      <a:cxn ang="0">
                        <a:pos x="6" y="8"/>
                      </a:cxn>
                      <a:cxn ang="0">
                        <a:pos x="11" y="11"/>
                      </a:cxn>
                      <a:cxn ang="0">
                        <a:pos x="132" y="61"/>
                      </a:cxn>
                      <a:cxn ang="0">
                        <a:pos x="137" y="64"/>
                      </a:cxn>
                      <a:cxn ang="0">
                        <a:pos x="137" y="65"/>
                      </a:cxn>
                      <a:cxn ang="0">
                        <a:pos x="140" y="68"/>
                      </a:cxn>
                      <a:cxn ang="0">
                        <a:pos x="141" y="71"/>
                      </a:cxn>
                      <a:cxn ang="0">
                        <a:pos x="139" y="74"/>
                      </a:cxn>
                      <a:cxn ang="0">
                        <a:pos x="136" y="75"/>
                      </a:cxn>
                      <a:cxn ang="0">
                        <a:pos x="11" y="62"/>
                      </a:cxn>
                      <a:cxn ang="0">
                        <a:pos x="8" y="62"/>
                      </a:cxn>
                      <a:cxn ang="0">
                        <a:pos x="6" y="62"/>
                      </a:cxn>
                      <a:cxn ang="0">
                        <a:pos x="4" y="62"/>
                      </a:cxn>
                      <a:cxn ang="0">
                        <a:pos x="2" y="63"/>
                      </a:cxn>
                      <a:cxn ang="0">
                        <a:pos x="2" y="66"/>
                      </a:cxn>
                    </a:cxnLst>
                    <a:rect l="0" t="0" r="r" b="b"/>
                    <a:pathLst>
                      <a:path w="142" h="76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3" y="7"/>
                        </a:lnTo>
                        <a:lnTo>
                          <a:pt x="6" y="8"/>
                        </a:lnTo>
                        <a:lnTo>
                          <a:pt x="11" y="11"/>
                        </a:lnTo>
                        <a:lnTo>
                          <a:pt x="132" y="61"/>
                        </a:lnTo>
                        <a:lnTo>
                          <a:pt x="137" y="64"/>
                        </a:lnTo>
                        <a:lnTo>
                          <a:pt x="137" y="65"/>
                        </a:lnTo>
                        <a:lnTo>
                          <a:pt x="140" y="68"/>
                        </a:lnTo>
                        <a:lnTo>
                          <a:pt x="141" y="71"/>
                        </a:lnTo>
                        <a:lnTo>
                          <a:pt x="139" y="74"/>
                        </a:lnTo>
                        <a:lnTo>
                          <a:pt x="136" y="75"/>
                        </a:lnTo>
                        <a:lnTo>
                          <a:pt x="11" y="62"/>
                        </a:lnTo>
                        <a:lnTo>
                          <a:pt x="8" y="62"/>
                        </a:lnTo>
                        <a:lnTo>
                          <a:pt x="6" y="62"/>
                        </a:lnTo>
                        <a:lnTo>
                          <a:pt x="4" y="62"/>
                        </a:lnTo>
                        <a:lnTo>
                          <a:pt x="2" y="63"/>
                        </a:lnTo>
                        <a:lnTo>
                          <a:pt x="2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Freeform 211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28"/>
                    <a:ext cx="142" cy="7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2"/>
                      </a:cxn>
                      <a:cxn ang="0">
                        <a:pos x="4" y="4"/>
                      </a:cxn>
                      <a:cxn ang="0">
                        <a:pos x="4" y="5"/>
                      </a:cxn>
                      <a:cxn ang="0">
                        <a:pos x="10" y="8"/>
                      </a:cxn>
                      <a:cxn ang="0">
                        <a:pos x="129" y="57"/>
                      </a:cxn>
                      <a:cxn ang="0">
                        <a:pos x="136" y="59"/>
                      </a:cxn>
                      <a:cxn ang="0">
                        <a:pos x="138" y="62"/>
                      </a:cxn>
                      <a:cxn ang="0">
                        <a:pos x="139" y="66"/>
                      </a:cxn>
                      <a:cxn ang="0">
                        <a:pos x="141" y="68"/>
                      </a:cxn>
                      <a:cxn ang="0">
                        <a:pos x="140" y="70"/>
                      </a:cxn>
                      <a:cxn ang="0">
                        <a:pos x="136" y="73"/>
                      </a:cxn>
                      <a:cxn ang="0">
                        <a:pos x="12" y="59"/>
                      </a:cxn>
                      <a:cxn ang="0">
                        <a:pos x="8" y="59"/>
                      </a:cxn>
                      <a:cxn ang="0">
                        <a:pos x="4" y="59"/>
                      </a:cxn>
                      <a:cxn ang="0">
                        <a:pos x="3" y="59"/>
                      </a:cxn>
                      <a:cxn ang="0">
                        <a:pos x="3" y="61"/>
                      </a:cxn>
                      <a:cxn ang="0">
                        <a:pos x="2" y="64"/>
                      </a:cxn>
                    </a:cxnLst>
                    <a:rect l="0" t="0" r="r" b="b"/>
                    <a:pathLst>
                      <a:path w="142" h="74">
                        <a:moveTo>
                          <a:pt x="0" y="0"/>
                        </a:move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10" y="8"/>
                        </a:lnTo>
                        <a:lnTo>
                          <a:pt x="129" y="57"/>
                        </a:lnTo>
                        <a:lnTo>
                          <a:pt x="136" y="59"/>
                        </a:lnTo>
                        <a:lnTo>
                          <a:pt x="138" y="62"/>
                        </a:lnTo>
                        <a:lnTo>
                          <a:pt x="139" y="66"/>
                        </a:lnTo>
                        <a:lnTo>
                          <a:pt x="141" y="68"/>
                        </a:lnTo>
                        <a:lnTo>
                          <a:pt x="140" y="70"/>
                        </a:lnTo>
                        <a:lnTo>
                          <a:pt x="136" y="73"/>
                        </a:lnTo>
                        <a:lnTo>
                          <a:pt x="12" y="59"/>
                        </a:lnTo>
                        <a:lnTo>
                          <a:pt x="8" y="59"/>
                        </a:lnTo>
                        <a:lnTo>
                          <a:pt x="4" y="59"/>
                        </a:lnTo>
                        <a:lnTo>
                          <a:pt x="3" y="59"/>
                        </a:lnTo>
                        <a:lnTo>
                          <a:pt x="3" y="61"/>
                        </a:lnTo>
                        <a:lnTo>
                          <a:pt x="2" y="64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212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91"/>
                    <a:ext cx="142" cy="7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11" y="10"/>
                      </a:cxn>
                      <a:cxn ang="0">
                        <a:pos x="129" y="59"/>
                      </a:cxn>
                      <a:cxn ang="0">
                        <a:pos x="137" y="61"/>
                      </a:cxn>
                      <a:cxn ang="0">
                        <a:pos x="138" y="63"/>
                      </a:cxn>
                      <a:cxn ang="0">
                        <a:pos x="141" y="67"/>
                      </a:cxn>
                      <a:cxn ang="0">
                        <a:pos x="141" y="69"/>
                      </a:cxn>
                      <a:cxn ang="0">
                        <a:pos x="140" y="72"/>
                      </a:cxn>
                      <a:cxn ang="0">
                        <a:pos x="135" y="72"/>
                      </a:cxn>
                      <a:cxn ang="0">
                        <a:pos x="73" y="65"/>
                      </a:cxn>
                    </a:cxnLst>
                    <a:rect l="0" t="0" r="r" b="b"/>
                    <a:pathLst>
                      <a:path w="142" h="7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11" y="10"/>
                        </a:lnTo>
                        <a:lnTo>
                          <a:pt x="129" y="59"/>
                        </a:lnTo>
                        <a:lnTo>
                          <a:pt x="137" y="61"/>
                        </a:lnTo>
                        <a:lnTo>
                          <a:pt x="138" y="63"/>
                        </a:lnTo>
                        <a:lnTo>
                          <a:pt x="141" y="67"/>
                        </a:lnTo>
                        <a:lnTo>
                          <a:pt x="141" y="69"/>
                        </a:lnTo>
                        <a:lnTo>
                          <a:pt x="140" y="72"/>
                        </a:lnTo>
                        <a:lnTo>
                          <a:pt x="135" y="72"/>
                        </a:lnTo>
                        <a:lnTo>
                          <a:pt x="73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1922" y="709"/>
                  <a:ext cx="18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 b="1" dirty="0">
                      <a:latin typeface="Symbol" pitchFamily="-112" charset="2"/>
                    </a:rPr>
                    <a:t>g</a:t>
                  </a:r>
                </a:p>
              </p:txBody>
            </p:sp>
          </p:grpSp>
          <p:sp>
            <p:nvSpPr>
              <p:cNvPr id="39" name="Text Box 214"/>
              <p:cNvSpPr txBox="1">
                <a:spLocks noChangeArrowheads="1"/>
              </p:cNvSpPr>
              <p:nvPr/>
            </p:nvSpPr>
            <p:spPr bwMode="auto">
              <a:xfrm>
                <a:off x="158750" y="2711569"/>
                <a:ext cx="3111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latin typeface="Times New Roman" pitchFamily="-112" charset="0"/>
                  </a:rPr>
                  <a:t>p</a:t>
                </a:r>
              </a:p>
            </p:txBody>
          </p:sp>
          <p:sp>
            <p:nvSpPr>
              <p:cNvPr id="40" name="Text Box 215"/>
              <p:cNvSpPr txBox="1">
                <a:spLocks noChangeArrowheads="1"/>
              </p:cNvSpPr>
              <p:nvPr/>
            </p:nvSpPr>
            <p:spPr bwMode="auto">
              <a:xfrm>
                <a:off x="4114496" y="2674490"/>
                <a:ext cx="387351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>
                    <a:latin typeface="Times New Roman" pitchFamily="-112" charset="0"/>
                  </a:rPr>
                  <a:t>p</a:t>
                </a:r>
                <a:r>
                  <a:rPr lang="en-US" b="1" dirty="0">
                    <a:latin typeface="Times New Roman" pitchFamily="-112" charset="0"/>
                  </a:rPr>
                  <a:t>’</a:t>
                </a:r>
              </a:p>
            </p:txBody>
          </p:sp>
        </p:grpSp>
        <p:sp>
          <p:nvSpPr>
            <p:cNvPr id="79" name="Freeform 174"/>
            <p:cNvSpPr>
              <a:spLocks/>
            </p:cNvSpPr>
            <p:nvPr/>
          </p:nvSpPr>
          <p:spPr bwMode="auto">
            <a:xfrm flipV="1">
              <a:off x="5299076" y="2656739"/>
              <a:ext cx="3381374" cy="21166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0"/>
                </a:cxn>
                <a:cxn ang="0">
                  <a:pos x="1200" y="48"/>
                </a:cxn>
              </a:cxnLst>
              <a:rect l="0" t="0" r="r" b="b"/>
              <a:pathLst>
                <a:path w="1200" h="48">
                  <a:moveTo>
                    <a:pt x="0" y="48"/>
                  </a:moveTo>
                  <a:cubicBezTo>
                    <a:pt x="212" y="24"/>
                    <a:pt x="424" y="0"/>
                    <a:pt x="624" y="0"/>
                  </a:cubicBezTo>
                  <a:cubicBezTo>
                    <a:pt x="824" y="0"/>
                    <a:pt x="1012" y="24"/>
                    <a:pt x="1200" y="48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Text Box 175"/>
            <p:cNvSpPr txBox="1">
              <a:spLocks noChangeArrowheads="1"/>
            </p:cNvSpPr>
            <p:nvPr/>
          </p:nvSpPr>
          <p:spPr bwMode="auto">
            <a:xfrm>
              <a:off x="7820390" y="2604653"/>
              <a:ext cx="304801" cy="336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 err="1">
                  <a:latin typeface="Times New Roman" pitchFamily="-112" charset="0"/>
                </a:rPr>
                <a:t>t</a:t>
              </a:r>
              <a:endParaRPr lang="en-US" sz="1600" b="1" dirty="0">
                <a:latin typeface="Times New Roman" pitchFamily="-112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784273" y="2275218"/>
            <a:ext cx="2653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Comic Sans MS"/>
                <a:cs typeface="Comic Sans MS"/>
              </a:rPr>
              <a:t>D. Mueller</a:t>
            </a:r>
            <a:r>
              <a:rPr lang="en-US" sz="1000" b="1" dirty="0">
                <a:latin typeface="Comic Sans MS"/>
                <a:cs typeface="Comic Sans MS"/>
              </a:rPr>
              <a:t>, K. </a:t>
            </a:r>
            <a:r>
              <a:rPr lang="en-US" sz="1000" b="1" dirty="0" err="1" smtClean="0">
                <a:latin typeface="Comic Sans MS"/>
                <a:cs typeface="Comic Sans MS"/>
              </a:rPr>
              <a:t>KumerickiS</a:t>
            </a:r>
            <a:r>
              <a:rPr lang="en-US" sz="1000" b="1" dirty="0" smtClean="0">
                <a:latin typeface="Comic Sans MS"/>
                <a:cs typeface="Comic Sans MS"/>
              </a:rPr>
              <a:t>. Fazio, and ECA   </a:t>
            </a:r>
            <a:r>
              <a:rPr lang="en-US" sz="1000" u="sng" dirty="0" smtClean="0">
                <a:hlinkClick r:id="rId3"/>
              </a:rPr>
              <a:t>arXiv</a:t>
            </a:r>
            <a:r>
              <a:rPr lang="en-US" sz="1000" u="sng" dirty="0">
                <a:hlinkClick r:id="rId3"/>
              </a:rPr>
              <a:t>:1304.0077</a:t>
            </a:r>
            <a:endParaRPr lang="en-US" sz="1000" b="1" dirty="0">
              <a:latin typeface="Comic Sans MS"/>
              <a:cs typeface="Comic Sans M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697304" y="2785872"/>
            <a:ext cx="1818218" cy="34680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0000">
                <a:alpha val="45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5351675" y="2098397"/>
            <a:ext cx="3760575" cy="4759603"/>
            <a:chOff x="5142107" y="1266536"/>
            <a:chExt cx="3760575" cy="4759603"/>
          </a:xfrm>
        </p:grpSpPr>
        <p:pic>
          <p:nvPicPr>
            <p:cNvPr id="92" name="Picture 1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689" r="-2896" b="-2139"/>
            <a:stretch/>
          </p:blipFill>
          <p:spPr bwMode="auto">
            <a:xfrm>
              <a:off x="5142107" y="3545417"/>
              <a:ext cx="3760575" cy="2480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3" name="TextBox 92"/>
            <p:cNvSpPr txBox="1"/>
            <p:nvPr/>
          </p:nvSpPr>
          <p:spPr>
            <a:xfrm>
              <a:off x="7790296" y="2700672"/>
              <a:ext cx="85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small t</a:t>
              </a:r>
              <a:endParaRPr lang="en-US" sz="16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016530" y="1266536"/>
              <a:ext cx="8627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large t</a:t>
              </a:r>
              <a:endParaRPr lang="en-US" sz="1600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4339346" y="4043556"/>
            <a:ext cx="1252690" cy="729533"/>
            <a:chOff x="6324599" y="2032718"/>
            <a:chExt cx="1252690" cy="729533"/>
          </a:xfrm>
        </p:grpSpPr>
        <p:sp>
          <p:nvSpPr>
            <p:cNvPr id="99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pic>
        <p:nvPicPr>
          <p:cNvPr id="102" name="Picture 101" descr="xFb-DVCS-hilow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3" t="54108"/>
          <a:stretch/>
        </p:blipFill>
        <p:spPr>
          <a:xfrm>
            <a:off x="5393841" y="1941031"/>
            <a:ext cx="3533525" cy="2472067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2"/>
          <a:stretch/>
        </p:blipFill>
        <p:spPr>
          <a:xfrm>
            <a:off x="0" y="3139548"/>
            <a:ext cx="4393365" cy="293336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0" y="2677583"/>
            <a:ext cx="4280134" cy="4050751"/>
            <a:chOff x="4250147" y="709083"/>
            <a:chExt cx="4280134" cy="4050751"/>
          </a:xfrm>
        </p:grpSpPr>
        <p:pic>
          <p:nvPicPr>
            <p:cNvPr id="84" name="Picture 83" descr="plot-X20x250.pdf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86" t="31483" r="1583" b="31944"/>
            <a:stretch/>
          </p:blipFill>
          <p:spPr>
            <a:xfrm>
              <a:off x="4646083" y="709083"/>
              <a:ext cx="3884198" cy="4046525"/>
            </a:xfrm>
            <a:prstGeom prst="rect">
              <a:avLst/>
            </a:prstGeom>
          </p:spPr>
        </p:pic>
        <p:pic>
          <p:nvPicPr>
            <p:cNvPr id="85" name="Picture 84" descr="plot-X20x250.pdf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7" t="31483" r="91774" b="31944"/>
            <a:stretch/>
          </p:blipFill>
          <p:spPr>
            <a:xfrm>
              <a:off x="4250147" y="713309"/>
              <a:ext cx="501767" cy="4046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536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What about nuclei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45147" y="1661583"/>
            <a:ext cx="6265333" cy="4079881"/>
            <a:chOff x="2360083" y="3799418"/>
            <a:chExt cx="4324612" cy="2790301"/>
          </a:xfrm>
        </p:grpSpPr>
        <p:pic>
          <p:nvPicPr>
            <p:cNvPr id="7" name="Picture 6" descr="hadronizationinnucliiforgunaralt-alternate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26" r="12232" b="21019"/>
            <a:stretch/>
          </p:blipFill>
          <p:spPr>
            <a:xfrm>
              <a:off x="2800350" y="3799418"/>
              <a:ext cx="3884345" cy="279030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20700000">
              <a:off x="2772835" y="5334005"/>
              <a:ext cx="9030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Helvetica"/>
                  <a:cs typeface="Helvetica"/>
                </a:rPr>
                <a:t>I</a:t>
              </a:r>
              <a:r>
                <a:rPr lang="en-US" sz="800" dirty="0" smtClean="0">
                  <a:solidFill>
                    <a:schemeClr val="bg1"/>
                  </a:solidFill>
                  <a:latin typeface="Helvetica"/>
                  <a:cs typeface="Helvetica"/>
                </a:rPr>
                <a:t>ncoming 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Helvetica"/>
                  <a:cs typeface="Helvetica"/>
                </a:rPr>
                <a:t>Electron Beam</a:t>
              </a:r>
              <a:endParaRPr lang="en-US" sz="8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H="1">
              <a:off x="2360083" y="5270500"/>
              <a:ext cx="1217084" cy="328083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FF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EIC Meeting @ Glasgow 2016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8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n</a:t>
            </a:r>
            <a:r>
              <a:rPr lang="en-US" dirty="0" err="1" smtClean="0"/>
              <a:t>pdf</a:t>
            </a:r>
            <a:r>
              <a:rPr lang="en-US" cap="none" dirty="0" err="1" smtClean="0"/>
              <a:t>s</a:t>
            </a:r>
            <a:r>
              <a:rPr lang="en-US" dirty="0" smtClean="0"/>
              <a:t> before and after EIC</a:t>
            </a:r>
            <a:endParaRPr lang="en-US" dirty="0"/>
          </a:p>
        </p:txBody>
      </p:sp>
      <p:pic>
        <p:nvPicPr>
          <p:cNvPr id="5" name="Picture 4" descr="xq2plane-xA-EI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3" y="1968503"/>
            <a:ext cx="3877733" cy="275174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pic>
        <p:nvPicPr>
          <p:cNvPr id="13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727" y="4963589"/>
            <a:ext cx="680243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5"/>
          <p:cNvSpPr>
            <a:spLocks/>
          </p:cNvSpPr>
          <p:nvPr/>
        </p:nvSpPr>
        <p:spPr bwMode="auto">
          <a:xfrm>
            <a:off x="2734738" y="6006588"/>
            <a:ext cx="257016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700" dirty="0" err="1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sz="1700" dirty="0">
              <a:solidFill>
                <a:srgbClr val="0000FF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  <a:p>
            <a:pPr marL="39688"/>
            <a:r>
              <a:rPr lang="en-US" sz="17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15" name="Rectangle 6"/>
          <p:cNvSpPr>
            <a:spLocks/>
          </p:cNvSpPr>
          <p:nvPr/>
        </p:nvSpPr>
        <p:spPr bwMode="auto">
          <a:xfrm>
            <a:off x="5367337" y="6020335"/>
            <a:ext cx="3573463" cy="34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gluon 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momentum distribution</a:t>
            </a:r>
            <a:endParaRPr lang="en-US" dirty="0">
              <a:solidFill>
                <a:srgbClr val="FF0000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 rot="10800000" flipH="1">
            <a:off x="4622800" y="5567897"/>
            <a:ext cx="606425" cy="714386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ln w="28575" cmpd="sng">
                <a:solidFill>
                  <a:srgbClr val="0000FF"/>
                </a:solidFill>
              </a:ln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rot="10800000" flipH="1">
            <a:off x="6714066" y="5556784"/>
            <a:ext cx="151870" cy="530765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5373598" y="6283185"/>
            <a:ext cx="3573463" cy="34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 smtClean="0">
                <a:latin typeface="Comic Sans MS"/>
                <a:ea typeface="ＭＳ Ｐゴシック" charset="0"/>
                <a:cs typeface="Comic Sans MS"/>
                <a:sym typeface="Arial" charset="0"/>
              </a:rPr>
              <a:t>or tag on charm </a:t>
            </a:r>
            <a:r>
              <a:rPr lang="en-US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 F</a:t>
            </a:r>
            <a:r>
              <a:rPr lang="en-US" baseline="-250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2</a:t>
            </a:r>
            <a:r>
              <a:rPr lang="en-US" baseline="300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C</a:t>
            </a:r>
            <a:endParaRPr lang="en-US" baseline="30000" dirty="0">
              <a:latin typeface="Comic Sans MS"/>
              <a:ea typeface="ＭＳ Ｐゴシック" charset="0"/>
              <a:cs typeface="Comic Sans MS"/>
              <a:sym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605879"/>
            <a:ext cx="725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Measure different structure function in </a:t>
            </a:r>
            <a:r>
              <a:rPr lang="en-US" dirty="0" err="1" smtClean="0">
                <a:solidFill>
                  <a:srgbClr val="0000FF"/>
                </a:solidFill>
              </a:rPr>
              <a:t>eA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constrain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nPDF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: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2" y="575733"/>
            <a:ext cx="307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Ratio g(x,Q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r>
              <a:rPr lang="en-US" baseline="-25000" dirty="0" err="1" smtClean="0"/>
              <a:t>pb</a:t>
            </a:r>
            <a:r>
              <a:rPr lang="en-US" dirty="0" smtClean="0"/>
              <a:t> /</a:t>
            </a:r>
            <a:r>
              <a:rPr lang="en-US" dirty="0"/>
              <a:t>g(x,Q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-25000" dirty="0" smtClean="0"/>
              <a:t>p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42267" y="728134"/>
            <a:ext cx="484913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DGLAP:</a:t>
            </a:r>
            <a:r>
              <a:rPr lang="en-US" sz="1400" dirty="0"/>
              <a:t> </a:t>
            </a:r>
            <a:endParaRPr lang="en-US" sz="1400" dirty="0" smtClean="0"/>
          </a:p>
          <a:p>
            <a:r>
              <a:rPr lang="en-US" sz="1400" dirty="0" smtClean="0"/>
              <a:t>predicts </a:t>
            </a:r>
            <a:r>
              <a:rPr lang="en-US" sz="1400" dirty="0"/>
              <a:t>Q</a:t>
            </a:r>
            <a:r>
              <a:rPr lang="en-US" sz="1400" baseline="30000" dirty="0"/>
              <a:t>2 </a:t>
            </a:r>
            <a:r>
              <a:rPr lang="en-US" sz="1400" dirty="0"/>
              <a:t>but </a:t>
            </a:r>
            <a:r>
              <a:rPr lang="en-US" sz="1400" dirty="0">
                <a:solidFill>
                  <a:srgbClr val="3366FF"/>
                </a:solidFill>
              </a:rPr>
              <a:t>not</a:t>
            </a:r>
            <a:r>
              <a:rPr lang="en-US" sz="1400" dirty="0"/>
              <a:t> A-dependence and x-dependence</a:t>
            </a:r>
          </a:p>
          <a:p>
            <a:r>
              <a:rPr lang="en-US" sz="1400" dirty="0">
                <a:solidFill>
                  <a:srgbClr val="0000FF"/>
                </a:solidFill>
              </a:rPr>
              <a:t>Saturation models: </a:t>
            </a: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/>
              <a:t>predict </a:t>
            </a:r>
            <a:r>
              <a:rPr lang="en-US" sz="1400" dirty="0"/>
              <a:t>A-dependence and x-dependence </a:t>
            </a:r>
            <a:r>
              <a:rPr lang="en-US" sz="1400" dirty="0" smtClean="0"/>
              <a:t>but </a:t>
            </a:r>
            <a:r>
              <a:rPr lang="en-US" sz="1400" dirty="0">
                <a:solidFill>
                  <a:srgbClr val="3366FF"/>
                </a:solidFill>
              </a:rPr>
              <a:t>not</a:t>
            </a:r>
            <a:r>
              <a:rPr lang="en-US" sz="1400" dirty="0"/>
              <a:t> Q</a:t>
            </a:r>
            <a:r>
              <a:rPr lang="en-US" sz="1400" baseline="30000" dirty="0"/>
              <a:t>2</a:t>
            </a:r>
          </a:p>
          <a:p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1400" dirty="0" smtClean="0">
                <a:solidFill>
                  <a:srgbClr val="0000FF"/>
                </a:solidFill>
              </a:rPr>
              <a:t>Need: </a:t>
            </a:r>
            <a:r>
              <a:rPr lang="en-US" sz="1400" dirty="0" smtClean="0"/>
              <a:t>large </a:t>
            </a:r>
            <a:r>
              <a:rPr lang="en-US" sz="1400" dirty="0"/>
              <a:t>Q</a:t>
            </a:r>
            <a:r>
              <a:rPr lang="en-US" sz="1400" baseline="30000" dirty="0"/>
              <a:t>2</a:t>
            </a:r>
            <a:r>
              <a:rPr lang="en-US" sz="1400" dirty="0"/>
              <a:t> lever-arm for fixed x, A-scan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0" y="880087"/>
            <a:ext cx="3467393" cy="3192396"/>
            <a:chOff x="0" y="880087"/>
            <a:chExt cx="3467393" cy="3192396"/>
          </a:xfrm>
        </p:grpSpPr>
        <p:grpSp>
          <p:nvGrpSpPr>
            <p:cNvPr id="23" name="Group 22"/>
            <p:cNvGrpSpPr/>
            <p:nvPr/>
          </p:nvGrpSpPr>
          <p:grpSpPr>
            <a:xfrm>
              <a:off x="0" y="965201"/>
              <a:ext cx="3402518" cy="3107282"/>
              <a:chOff x="-76203" y="965201"/>
              <a:chExt cx="3402518" cy="310728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89465" y="965201"/>
                <a:ext cx="2936850" cy="3107282"/>
                <a:chOff x="3826932" y="1227667"/>
                <a:chExt cx="2936850" cy="3107282"/>
              </a:xfrm>
            </p:grpSpPr>
            <p:pic>
              <p:nvPicPr>
                <p:cNvPr id="11" name="Picture 10" descr="nPDF.png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755" t="12983" b="6287"/>
                <a:stretch/>
              </p:blipFill>
              <p:spPr>
                <a:xfrm>
                  <a:off x="3826932" y="1227667"/>
                  <a:ext cx="2936850" cy="2819400"/>
                </a:xfrm>
                <a:prstGeom prst="rect">
                  <a:avLst/>
                </a:prstGeom>
              </p:spPr>
            </p:pic>
            <p:sp>
              <p:nvSpPr>
                <p:cNvPr id="20" name="Rectangle 19"/>
                <p:cNvSpPr/>
                <p:nvPr/>
              </p:nvSpPr>
              <p:spPr bwMode="auto">
                <a:xfrm>
                  <a:off x="5588001" y="4021694"/>
                  <a:ext cx="626534" cy="31325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/>
                      <a:ea typeface="ＭＳ Ｐゴシック" pitchFamily="-112" charset="-128"/>
                      <a:cs typeface="Comic Sans MS"/>
                    </a:rPr>
                    <a:t>RHIC</a:t>
                  </a:r>
                  <a:endParaRPr kumimoji="0" lang="en-US" sz="12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/>
                    <a:ea typeface="ＭＳ Ｐゴシック" pitchFamily="-112" charset="-128"/>
                    <a:cs typeface="Comic Sans MS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 bwMode="auto">
                <a:xfrm>
                  <a:off x="4673600" y="4030147"/>
                  <a:ext cx="922866" cy="29632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/>
                      <a:ea typeface="ＭＳ Ｐゴシック" pitchFamily="-112" charset="-128"/>
                      <a:cs typeface="Comic Sans MS"/>
                    </a:rPr>
                    <a:t>LHC</a:t>
                  </a:r>
                  <a:endParaRPr kumimoji="0" lang="en-US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/>
                    <a:ea typeface="ＭＳ Ｐゴシック" pitchFamily="-112" charset="-128"/>
                    <a:cs typeface="Comic Sans MS"/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2878667" y="3285064"/>
                <a:ext cx="320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pic>
            <p:nvPicPr>
              <p:cNvPr id="22" name="Picture 21" descr="nPDF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575" r="94794" b="18191"/>
              <a:stretch/>
            </p:blipFill>
            <p:spPr>
              <a:xfrm>
                <a:off x="-76203" y="1075268"/>
                <a:ext cx="489333" cy="2173459"/>
              </a:xfrm>
              <a:prstGeom prst="rect">
                <a:avLst/>
              </a:prstGeom>
            </p:spPr>
          </p:pic>
        </p:grpSp>
        <p:sp>
          <p:nvSpPr>
            <p:cNvPr id="19" name="TextBox 18"/>
            <p:cNvSpPr txBox="1"/>
            <p:nvPr/>
          </p:nvSpPr>
          <p:spPr>
            <a:xfrm rot="16200000">
              <a:off x="1959184" y="2142075"/>
              <a:ext cx="27701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0" dirty="0" err="1"/>
                <a:t>Ilkka</a:t>
              </a:r>
              <a:r>
                <a:rPr lang="en-US" sz="1000" b="0" dirty="0"/>
                <a:t> </a:t>
              </a:r>
              <a:r>
                <a:rPr lang="en-US" sz="1000" b="0" dirty="0" err="1" smtClean="0"/>
                <a:t>Helenius</a:t>
              </a:r>
              <a:r>
                <a:rPr lang="en-US" sz="1000" b="0" dirty="0" smtClean="0"/>
                <a:t> DIS 2016 </a:t>
              </a:r>
              <a:r>
                <a:rPr lang="en-US" sz="1000" b="0" dirty="0" err="1" smtClean="0"/>
                <a:t>arXiv</a:t>
              </a:r>
              <a:r>
                <a:rPr lang="en-US" sz="1000" b="0" dirty="0" smtClean="0"/>
                <a:t>:</a:t>
              </a:r>
              <a:r>
                <a:rPr lang="hu-HU" sz="1000" b="0" dirty="0" smtClean="0"/>
                <a:t>1606.09003</a:t>
              </a:r>
              <a:endParaRPr lang="en-US" sz="10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534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n</a:t>
            </a:r>
            <a:r>
              <a:rPr lang="en-US" dirty="0" err="1"/>
              <a:t>pdf</a:t>
            </a:r>
            <a:r>
              <a:rPr lang="en-US" cap="none" dirty="0" err="1"/>
              <a:t>s</a:t>
            </a:r>
            <a:r>
              <a:rPr lang="en-US" dirty="0"/>
              <a:t> before and after EIC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Hannu_Pb_5GeV_Current.pd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83" y="3669472"/>
            <a:ext cx="8322811" cy="3188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Hannu_Pb_5GeV_EICInclusive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09" y="3669473"/>
            <a:ext cx="8322808" cy="3188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Hannu_Pb_5GeV_EICCharm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83" y="3669473"/>
            <a:ext cx="8322808" cy="318852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635002"/>
            <a:ext cx="2956560" cy="2981960"/>
            <a:chOff x="0" y="635002"/>
            <a:chExt cx="2956560" cy="2981960"/>
          </a:xfrm>
        </p:grpSpPr>
        <p:pic>
          <p:nvPicPr>
            <p:cNvPr id="5" name="Picture 4" descr="F2_WP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35002"/>
              <a:ext cx="2956560" cy="298196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1709615" y="791308"/>
              <a:ext cx="1045308" cy="32238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87769" y="683841"/>
              <a:ext cx="992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Clr>
                  <a:srgbClr val="FF0000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32 </a:t>
              </a:r>
              <a:r>
                <a:rPr lang="en-US" sz="800" b="0" dirty="0" err="1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  <a:p>
              <a:pPr marL="171450" indent="-171450">
                <a:buClr>
                  <a:srgbClr val="3366FF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45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 smtClean="0">
                <a:latin typeface="Helvetica"/>
                <a:cs typeface="Helvetica"/>
              </a:endParaRPr>
            </a:p>
            <a:p>
              <a:pPr marL="171450" indent="-171450">
                <a:buFont typeface="Courier New"/>
                <a:buChar char="o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90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85375" y="677333"/>
            <a:ext cx="2839572" cy="2943789"/>
            <a:chOff x="6085375" y="677333"/>
            <a:chExt cx="2839572" cy="2943789"/>
          </a:xfrm>
        </p:grpSpPr>
        <p:pic>
          <p:nvPicPr>
            <p:cNvPr id="7" name="Picture 6" descr="F2c_WP.pdf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4" t="1794" r="2521" b="1625"/>
            <a:stretch/>
          </p:blipFill>
          <p:spPr>
            <a:xfrm>
              <a:off x="6085375" y="677333"/>
              <a:ext cx="2839572" cy="294378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8010770" y="967154"/>
              <a:ext cx="859692" cy="3184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03302" y="855782"/>
              <a:ext cx="992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Clr>
                  <a:srgbClr val="FF0000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32 </a:t>
              </a:r>
              <a:r>
                <a:rPr lang="en-US" sz="800" b="0" dirty="0" err="1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  <a:p>
              <a:pPr marL="171450" indent="-171450">
                <a:buClr>
                  <a:srgbClr val="3366FF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45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 smtClean="0">
                <a:latin typeface="Helvetica"/>
                <a:cs typeface="Helvetica"/>
              </a:endParaRPr>
            </a:p>
            <a:p>
              <a:pPr marL="171450" indent="-171450">
                <a:buFont typeface="Courier New"/>
                <a:buChar char="o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90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069170" y="687915"/>
            <a:ext cx="2818207" cy="2935118"/>
            <a:chOff x="3069170" y="687915"/>
            <a:chExt cx="2818207" cy="2935118"/>
          </a:xfrm>
        </p:grpSpPr>
        <p:pic>
          <p:nvPicPr>
            <p:cNvPr id="6" name="Picture 5" descr="FL_WP.pdf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17" t="2219" r="8090" b="5484"/>
            <a:stretch/>
          </p:blipFill>
          <p:spPr>
            <a:xfrm>
              <a:off x="3069170" y="687915"/>
              <a:ext cx="2808093" cy="2935118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 bwMode="auto">
            <a:xfrm>
              <a:off x="4576763" y="1094154"/>
              <a:ext cx="1177314" cy="26376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48549" y="947615"/>
              <a:ext cx="13388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Clr>
                  <a:srgbClr val="FF0000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32, 39, 45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  <a:p>
              <a:pPr marL="171450" indent="-171450">
                <a:buClr>
                  <a:srgbClr val="3366FF"/>
                </a:buClr>
                <a:buFont typeface="Wingdings" charset="2"/>
                <a:buChar char="§"/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63,77, 90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 smtClean="0">
                <a:latin typeface="Helvetica"/>
                <a:cs typeface="Helvetica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 rot="20700000">
            <a:off x="1215429" y="2401320"/>
            <a:ext cx="6122189" cy="116955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solidFill>
              <a:srgbClr val="0000FF"/>
            </a:solidFill>
          </a:ln>
          <a:effectLst>
            <a:glow rad="101600">
              <a:srgbClr val="000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</a:rPr>
              <a:t>Identical precision can be reached for </a:t>
            </a:r>
            <a:r>
              <a:rPr lang="en-US" sz="2000" dirty="0" err="1" smtClean="0">
                <a:solidFill>
                  <a:srgbClr val="322F31"/>
                </a:solidFill>
                <a:latin typeface="Comic Sans MS"/>
                <a:cs typeface="Comic Sans MS"/>
              </a:rPr>
              <a:t>ep</a:t>
            </a:r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</a:rPr>
              <a:t> SF</a:t>
            </a:r>
          </a:p>
          <a:p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</a:rPr>
              <a:t>to even higher Q</a:t>
            </a:r>
            <a:r>
              <a:rPr lang="en-US" sz="2000" baseline="30000" dirty="0" smtClean="0">
                <a:solidFill>
                  <a:srgbClr val="322F31"/>
                </a:solidFill>
                <a:latin typeface="Comic Sans MS"/>
                <a:cs typeface="Comic Sans MS"/>
              </a:rPr>
              <a:t>2</a:t>
            </a:r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</a:rPr>
              <a:t> at high x</a:t>
            </a:r>
          </a:p>
          <a:p>
            <a:endParaRPr lang="en-US" sz="1000" dirty="0" smtClean="0">
              <a:solidFill>
                <a:srgbClr val="322F31"/>
              </a:solidFill>
              <a:latin typeface="Comic Sans MS"/>
              <a:cs typeface="Comic Sans MS"/>
            </a:endParaRPr>
          </a:p>
          <a:p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  <a:sym typeface="Wingdings"/>
              </a:rPr>
              <a:t> critical input for high mass searches at LHC</a:t>
            </a:r>
            <a:r>
              <a:rPr lang="en-US" sz="2000" dirty="0" smtClean="0">
                <a:solidFill>
                  <a:srgbClr val="322F31"/>
                </a:solidFill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584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dvAuto="0"/>
      <p:bldP spid="9" grpId="0" animBg="1" advAuto="0"/>
      <p:bldP spid="9" grpId="1" animBg="1" advAuto="0"/>
      <p:bldP spid="10" grpId="0" animBg="1" advAuto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-296333" y="0"/>
            <a:ext cx="9440333" cy="609600"/>
          </a:xfrm>
          <a:ln/>
        </p:spPr>
        <p:txBody>
          <a:bodyPr rIns="133350"/>
          <a:lstStyle/>
          <a:p>
            <a:r>
              <a:rPr lang="en-US" cap="none" dirty="0" smtClean="0"/>
              <a:t>Saturation and EIC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7752-9400-D147-BCB7-CC31313D714A}" type="slidenum">
              <a:rPr lang="en-US"/>
              <a:pPr/>
              <a:t>14</a:t>
            </a:fld>
            <a:endParaRPr lang="en-US"/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3895168"/>
              </p:ext>
            </p:extLst>
          </p:nvPr>
        </p:nvGraphicFramePr>
        <p:xfrm>
          <a:off x="6045136" y="958705"/>
          <a:ext cx="15367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15" name="Equation" r:id="rId3" imgW="1536700" imgH="596900" progId="Equation.DSMT4">
                  <p:embed/>
                </p:oleObj>
              </mc:Choice>
              <mc:Fallback>
                <p:oleObj name="Equation" r:id="rId3" imgW="1536700" imgH="596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45136" y="958705"/>
                        <a:ext cx="1536700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11"/>
          <p:cNvGrpSpPr>
            <a:grpSpLocks/>
          </p:cNvGrpSpPr>
          <p:nvPr/>
        </p:nvGrpSpPr>
        <p:grpSpPr bwMode="auto">
          <a:xfrm>
            <a:off x="4940764" y="1335480"/>
            <a:ext cx="4084640" cy="1290638"/>
            <a:chOff x="1183" y="664"/>
            <a:chExt cx="2573" cy="813"/>
          </a:xfrm>
        </p:grpSpPr>
        <p:pic>
          <p:nvPicPr>
            <p:cNvPr id="38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664"/>
              <a:ext cx="598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10"/>
            <p:cNvSpPr>
              <a:spLocks/>
            </p:cNvSpPr>
            <p:nvPr/>
          </p:nvSpPr>
          <p:spPr bwMode="auto">
            <a:xfrm>
              <a:off x="1428" y="805"/>
              <a:ext cx="232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1275" bIns="0"/>
            <a:lstStyle/>
            <a:p>
              <a:pPr marL="41275" algn="ctr">
                <a:spcBef>
                  <a:spcPts val="450"/>
                </a:spcBef>
              </a:pP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Times New Roman Italic" charset="0"/>
                </a:rPr>
                <a:t>L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 ~ (2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Times New Roman Italic" charset="0"/>
                </a:rPr>
                <a:t>m</a:t>
              </a:r>
              <a:r>
                <a:rPr lang="en-US" sz="1600" baseline="-230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Times New Roman Italic" charset="0"/>
                </a:rPr>
                <a:t>N 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Times New Roman Italic" charset="0"/>
                </a:rPr>
                <a:t>x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)</a:t>
              </a:r>
              <a:r>
                <a:rPr lang="en-US" sz="1600" baseline="300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-1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 &gt; 2 R</a:t>
              </a:r>
              <a:r>
                <a:rPr lang="en-US" sz="1600" baseline="-230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A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 ~ A</a:t>
              </a:r>
              <a:r>
                <a:rPr lang="en-US" sz="1600" baseline="300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1/3</a:t>
              </a:r>
            </a:p>
            <a:p>
              <a:pPr marL="41275" algn="ctr">
                <a:spcBef>
                  <a:spcPts val="450"/>
                </a:spcBef>
              </a:pP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Probe interacts </a:t>
              </a:r>
              <a:endParaRPr lang="en-US" sz="1600" dirty="0" smtClean="0">
                <a:solidFill>
                  <a:schemeClr val="tx1"/>
                </a:solidFill>
                <a:latin typeface="Comic Sans MS Bold"/>
                <a:ea typeface="ＭＳ Ｐゴシック" charset="0"/>
                <a:cs typeface="Comic Sans MS Bold"/>
                <a:sym typeface="Arial" charset="0"/>
              </a:endParaRPr>
            </a:p>
            <a:p>
              <a:pPr marL="41275" algn="ctr">
                <a:spcBef>
                  <a:spcPts val="450"/>
                </a:spcBef>
              </a:pPr>
              <a:r>
                <a:rPr lang="en-US" sz="1600" dirty="0" smtClean="0">
                  <a:solidFill>
                    <a:srgbClr val="0000DA"/>
                  </a:solidFill>
                  <a:latin typeface="Comic Sans MS Bold"/>
                  <a:ea typeface="ＭＳ Ｐゴシック" charset="0"/>
                  <a:cs typeface="Comic Sans MS Bold"/>
                  <a:sym typeface="Times New Roman Bold Italic" charset="0"/>
                </a:rPr>
                <a:t>coherently</a:t>
              </a:r>
              <a:r>
                <a:rPr lang="en-US" sz="1600" dirty="0" smtClean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  <a:latin typeface="Comic Sans MS Bold"/>
                  <a:ea typeface="ＭＳ Ｐゴシック" charset="0"/>
                  <a:cs typeface="Comic Sans MS Bold"/>
                  <a:sym typeface="Arial" charset="0"/>
                </a:rPr>
                <a:t>with all nucleons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227543" y="2587490"/>
            <a:ext cx="3916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Gold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rgbClr val="0000FF"/>
                </a:solidFill>
              </a:rPr>
              <a:t>197 </a:t>
            </a:r>
            <a:r>
              <a:rPr lang="en-US" sz="1600" dirty="0">
                <a:solidFill>
                  <a:srgbClr val="0000FF"/>
                </a:solidFill>
              </a:rPr>
              <a:t>times </a:t>
            </a:r>
            <a:r>
              <a:rPr lang="en-US" sz="1600" dirty="0" smtClean="0">
                <a:solidFill>
                  <a:srgbClr val="0000FF"/>
                </a:solidFill>
              </a:rPr>
              <a:t>smaller effective</a:t>
            </a:r>
            <a:r>
              <a:rPr lang="en-US" sz="1600" dirty="0" smtClean="0"/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x </a:t>
            </a:r>
            <a:r>
              <a:rPr lang="en-US" sz="1600" dirty="0" smtClean="0">
                <a:solidFill>
                  <a:srgbClr val="0000FF"/>
                </a:solidFill>
              </a:rPr>
              <a:t>!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pic>
        <p:nvPicPr>
          <p:cNvPr id="24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4"/>
          <a:stretch/>
        </p:blipFill>
        <p:spPr bwMode="auto">
          <a:xfrm>
            <a:off x="208406" y="434259"/>
            <a:ext cx="4544304" cy="3227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</p:pic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7111" y="2120856"/>
            <a:ext cx="2077451" cy="1012665"/>
            <a:chOff x="1185342" y="3802982"/>
            <a:chExt cx="3777183" cy="1841210"/>
          </a:xfrm>
        </p:grpSpPr>
        <p:sp>
          <p:nvSpPr>
            <p:cNvPr id="26" name="Freeform 25"/>
            <p:cNvSpPr/>
            <p:nvPr/>
          </p:nvSpPr>
          <p:spPr>
            <a:xfrm>
              <a:off x="1226609" y="4106334"/>
              <a:ext cx="3735916" cy="867833"/>
            </a:xfrm>
            <a:custGeom>
              <a:avLst/>
              <a:gdLst>
                <a:gd name="connsiteX0" fmla="*/ 0 w 3735916"/>
                <a:gd name="connsiteY0" fmla="*/ 0 h 867833"/>
                <a:gd name="connsiteX1" fmla="*/ 1079500 w 3735916"/>
                <a:gd name="connsiteY1" fmla="*/ 275166 h 867833"/>
                <a:gd name="connsiteX2" fmla="*/ 1735666 w 3735916"/>
                <a:gd name="connsiteY2" fmla="*/ 433916 h 867833"/>
                <a:gd name="connsiteX3" fmla="*/ 2635250 w 3735916"/>
                <a:gd name="connsiteY3" fmla="*/ 635000 h 867833"/>
                <a:gd name="connsiteX4" fmla="*/ 3735916 w 3735916"/>
                <a:gd name="connsiteY4" fmla="*/ 867833 h 86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5916" h="867833">
                  <a:moveTo>
                    <a:pt x="0" y="0"/>
                  </a:moveTo>
                  <a:lnTo>
                    <a:pt x="1079500" y="275166"/>
                  </a:lnTo>
                  <a:lnTo>
                    <a:pt x="1735666" y="433916"/>
                  </a:lnTo>
                  <a:lnTo>
                    <a:pt x="2635250" y="635000"/>
                  </a:lnTo>
                  <a:lnTo>
                    <a:pt x="3735916" y="867833"/>
                  </a:lnTo>
                </a:path>
              </a:pathLst>
            </a:custGeom>
            <a:ln w="28575" cmpd="sng">
              <a:solidFill>
                <a:srgbClr val="FF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217090" y="4698991"/>
              <a:ext cx="3725334" cy="719667"/>
            </a:xfrm>
            <a:custGeom>
              <a:avLst/>
              <a:gdLst>
                <a:gd name="connsiteX0" fmla="*/ 0 w 3725334"/>
                <a:gd name="connsiteY0" fmla="*/ 0 h 719667"/>
                <a:gd name="connsiteX1" fmla="*/ 846667 w 3725334"/>
                <a:gd name="connsiteY1" fmla="*/ 201083 h 719667"/>
                <a:gd name="connsiteX2" fmla="*/ 2074334 w 3725334"/>
                <a:gd name="connsiteY2" fmla="*/ 455083 h 719667"/>
                <a:gd name="connsiteX3" fmla="*/ 3376084 w 3725334"/>
                <a:gd name="connsiteY3" fmla="*/ 677333 h 719667"/>
                <a:gd name="connsiteX4" fmla="*/ 3725334 w 3725334"/>
                <a:gd name="connsiteY4" fmla="*/ 719667 h 71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5334" h="719667">
                  <a:moveTo>
                    <a:pt x="0" y="0"/>
                  </a:moveTo>
                  <a:lnTo>
                    <a:pt x="846667" y="201083"/>
                  </a:lnTo>
                  <a:lnTo>
                    <a:pt x="2074334" y="455083"/>
                  </a:lnTo>
                  <a:lnTo>
                    <a:pt x="3376084" y="677333"/>
                  </a:lnTo>
                  <a:lnTo>
                    <a:pt x="3725334" y="719667"/>
                  </a:lnTo>
                </a:path>
              </a:pathLst>
            </a:custGeom>
            <a:ln w="28575" cmpd="sng">
              <a:solidFill>
                <a:srgbClr val="0000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1185342" y="5048242"/>
              <a:ext cx="3735916" cy="592666"/>
            </a:xfrm>
            <a:custGeom>
              <a:avLst/>
              <a:gdLst>
                <a:gd name="connsiteX0" fmla="*/ 0 w 3735916"/>
                <a:gd name="connsiteY0" fmla="*/ 0 h 592666"/>
                <a:gd name="connsiteX1" fmla="*/ 465666 w 3735916"/>
                <a:gd name="connsiteY1" fmla="*/ 105833 h 592666"/>
                <a:gd name="connsiteX2" fmla="*/ 3069166 w 3735916"/>
                <a:gd name="connsiteY2" fmla="*/ 497416 h 592666"/>
                <a:gd name="connsiteX3" fmla="*/ 3735916 w 3735916"/>
                <a:gd name="connsiteY3" fmla="*/ 592666 h 59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5916" h="592666">
                  <a:moveTo>
                    <a:pt x="0" y="0"/>
                  </a:moveTo>
                  <a:lnTo>
                    <a:pt x="465666" y="105833"/>
                  </a:lnTo>
                  <a:lnTo>
                    <a:pt x="3069166" y="497416"/>
                  </a:lnTo>
                  <a:lnTo>
                    <a:pt x="3735916" y="592666"/>
                  </a:lnTo>
                </a:path>
              </a:pathLst>
            </a:custGeom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aphicFrame>
          <p:nvGraphicFramePr>
            <p:cNvPr id="43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5920457"/>
                </p:ext>
              </p:extLst>
            </p:nvPr>
          </p:nvGraphicFramePr>
          <p:xfrm>
            <a:off x="1327149" y="3802982"/>
            <a:ext cx="768351" cy="373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416" name="Equation" r:id="rId7" imgW="444500" imgH="215900" progId="Equation.DSMT4">
                    <p:embed/>
                  </p:oleObj>
                </mc:Choice>
                <mc:Fallback>
                  <p:oleObj name="Equation" r:id="rId7" imgW="444500" imgH="2159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27149" y="3802982"/>
                          <a:ext cx="768351" cy="3731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>
              <a:off x="2833298" y="4684275"/>
              <a:ext cx="664325" cy="503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00FF"/>
                  </a:solidFill>
                </a:rPr>
                <a:t>Ca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371495" y="5140557"/>
              <a:ext cx="485354" cy="503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26973" y="423332"/>
            <a:ext cx="213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Key Observables: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16418" y="3874377"/>
            <a:ext cx="5390407" cy="2538245"/>
            <a:chOff x="137888" y="1357392"/>
            <a:chExt cx="5390407" cy="2538245"/>
          </a:xfrm>
        </p:grpSpPr>
        <p:pic>
          <p:nvPicPr>
            <p:cNvPr id="51" name="Picture 50" descr="dsigma_dt_jpsi_phi.eps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430"/>
            <a:stretch/>
          </p:blipFill>
          <p:spPr>
            <a:xfrm>
              <a:off x="137888" y="1360717"/>
              <a:ext cx="2719026" cy="2534920"/>
            </a:xfrm>
            <a:prstGeom prst="rect">
              <a:avLst/>
            </a:prstGeom>
          </p:spPr>
        </p:pic>
        <p:pic>
          <p:nvPicPr>
            <p:cNvPr id="52" name="Picture 51" descr="dsigma_dt_jpsi_phi.eps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17"/>
            <a:stretch/>
          </p:blipFill>
          <p:spPr>
            <a:xfrm>
              <a:off x="2774952" y="1357392"/>
              <a:ext cx="2753343" cy="2534920"/>
            </a:xfrm>
            <a:prstGeom prst="rect">
              <a:avLst/>
            </a:prstGeom>
          </p:spPr>
        </p:pic>
      </p:grpSp>
      <p:sp>
        <p:nvSpPr>
          <p:cNvPr id="54" name="TextBox 53"/>
          <p:cNvSpPr txBox="1"/>
          <p:nvPr/>
        </p:nvSpPr>
        <p:spPr>
          <a:xfrm>
            <a:off x="391587" y="3471327"/>
            <a:ext cx="386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Coherent and in-coherent VM-production:</a:t>
            </a:r>
            <a:endParaRPr lang="en-US" sz="1400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83251" y="1788583"/>
            <a:ext cx="3350330" cy="4277017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237820" y="1686977"/>
            <a:ext cx="195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dirty="0" smtClean="0"/>
              <a:t>nclusive diffraction</a:t>
            </a:r>
            <a:endParaRPr lang="en-US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74083" y="1071122"/>
            <a:ext cx="5381056" cy="2220294"/>
            <a:chOff x="74083" y="1071122"/>
            <a:chExt cx="5381056" cy="2220294"/>
          </a:xfrm>
        </p:grpSpPr>
        <p:pic>
          <p:nvPicPr>
            <p:cNvPr id="48" name="Picture 47" descr="Q2_1_y_0.7_varying_Qs_uncertainty_Sud_withfit_smear.eps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03" r="5671"/>
            <a:stretch/>
          </p:blipFill>
          <p:spPr>
            <a:xfrm>
              <a:off x="74083" y="1071122"/>
              <a:ext cx="5381056" cy="2220294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1889370" y="1244600"/>
              <a:ext cx="82586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63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319303" y="1236134"/>
              <a:ext cx="82586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sz="800" b="0" dirty="0">
                  <a:latin typeface="Helvetica"/>
                  <a:cs typeface="Helvetica"/>
                </a:rPr>
                <a:t>√</a:t>
              </a:r>
              <a:r>
                <a:rPr lang="en-US" sz="800" b="0" dirty="0" err="1">
                  <a:latin typeface="Helvetica"/>
                  <a:cs typeface="Helvetica"/>
                </a:rPr>
                <a:t>s</a:t>
              </a:r>
              <a:r>
                <a:rPr lang="en-US" sz="800" b="0" baseline="-25000" dirty="0" err="1">
                  <a:latin typeface="Helvetica"/>
                  <a:cs typeface="Helvetica"/>
                </a:rPr>
                <a:t>eA</a:t>
              </a:r>
              <a:r>
                <a:rPr lang="en-US" sz="800" b="0" dirty="0">
                  <a:latin typeface="Helvetica"/>
                  <a:cs typeface="Helvetica"/>
                </a:rPr>
                <a:t>= </a:t>
              </a:r>
              <a:r>
                <a:rPr lang="en-US" sz="800" b="0" dirty="0" smtClean="0">
                  <a:latin typeface="Helvetica"/>
                  <a:cs typeface="Helvetica"/>
                </a:rPr>
                <a:t>90 </a:t>
              </a:r>
              <a:r>
                <a:rPr lang="en-US" sz="800" b="0" dirty="0" err="1" smtClean="0">
                  <a:latin typeface="Helvetica"/>
                  <a:cs typeface="Helvetica"/>
                </a:rPr>
                <a:t>GeV</a:t>
              </a:r>
              <a:endParaRPr lang="en-US" sz="800" b="0" dirty="0">
                <a:latin typeface="Helvetica"/>
                <a:cs typeface="Helvetica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23336" y="857251"/>
            <a:ext cx="2232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Di-hadron correlations: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 rot="20700000">
            <a:off x="167718" y="2614980"/>
            <a:ext cx="8818089" cy="163121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solidFill>
              <a:srgbClr val="0000FF"/>
            </a:solidFill>
          </a:ln>
          <a:effectLst>
            <a:glow rad="101600">
              <a:srgbClr val="000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322F31"/>
                </a:solidFill>
              </a:rPr>
              <a:t>The </a:t>
            </a:r>
            <a:r>
              <a:rPr lang="en-US" sz="2000" dirty="0"/>
              <a:t>EIC will map the region of the transition from </a:t>
            </a:r>
            <a:r>
              <a:rPr lang="en-US" sz="2000" dirty="0" smtClean="0"/>
              <a:t>non-saturated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smtClean="0"/>
              <a:t>  to saturated </a:t>
            </a:r>
            <a:r>
              <a:rPr lang="en-US" sz="2000" dirty="0"/>
              <a:t>(CGC) regime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smtClean="0"/>
              <a:t>With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/>
              <a:t>it's flexible ion source we will be able to measure the</a:t>
            </a:r>
          </a:p>
          <a:p>
            <a:r>
              <a:rPr lang="en-US" sz="2000" dirty="0"/>
              <a:t>  </a:t>
            </a:r>
            <a:r>
              <a:rPr lang="en-US" sz="2000" dirty="0" smtClean="0"/>
              <a:t> A-dependence </a:t>
            </a:r>
            <a:r>
              <a:rPr lang="en-US" sz="2000" dirty="0"/>
              <a:t>of the saturation scale Q</a:t>
            </a:r>
            <a:r>
              <a:rPr lang="en-US" sz="2000" baseline="-25000" dirty="0"/>
              <a:t>s</a:t>
            </a:r>
            <a:r>
              <a:rPr lang="en-US" sz="2000" dirty="0"/>
              <a:t>(x</a:t>
            </a:r>
            <a:r>
              <a:rPr lang="en-US" sz="2000" dirty="0" smtClean="0"/>
              <a:t>)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smtClean="0"/>
              <a:t>a fundamental landmark </a:t>
            </a:r>
            <a:r>
              <a:rPr lang="en-US" sz="2000" dirty="0"/>
              <a:t>of QCD</a:t>
            </a:r>
            <a:endParaRPr lang="en-US" sz="2000" dirty="0" smtClean="0">
              <a:solidFill>
                <a:srgbClr val="322F3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47778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  <p:bldP spid="54" grpId="0"/>
      <p:bldP spid="56" grpId="0"/>
      <p:bldP spid="53" grpId="0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PPP_PRD_132_3D_people-Puzz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0" y="740770"/>
            <a:ext cx="7315200" cy="548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536788"/>
            <a:ext cx="9144000" cy="329320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sz="2400" u="sng" dirty="0" smtClean="0">
                <a:solidFill>
                  <a:srgbClr val="0000FF"/>
                </a:solidFill>
              </a:rPr>
              <a:t>Requirements from Physics:</a:t>
            </a:r>
          </a:p>
          <a:p>
            <a:pPr>
              <a:buClr>
                <a:srgbClr val="0000FF"/>
              </a:buClr>
            </a:pPr>
            <a:endParaRPr lang="en-US" sz="2400" u="sng" dirty="0" smtClean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High Luminosity &gt; 10</a:t>
            </a:r>
            <a:r>
              <a:rPr lang="en-US" sz="2000" baseline="30000" dirty="0" smtClean="0"/>
              <a:t>33-34 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 </a:t>
            </a:r>
            <a:r>
              <a:rPr lang="en-US" sz="2000" dirty="0" smtClean="0"/>
              <a:t>and higher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nucleon/nuclei imaging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Flexible center of mass energy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wide kinematic reach 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Electrons (0.8) and protons/light nuclei (0.7) highly polarized </a:t>
            </a:r>
          </a:p>
          <a:p>
            <a:pPr>
              <a:buClr>
                <a:srgbClr val="0000FF"/>
              </a:buClr>
            </a:pPr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 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study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of spin structure</a:t>
            </a:r>
            <a:endParaRPr lang="en-US" sz="20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Wide range of nuclear beams (D to U)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high gluon densities</a:t>
            </a:r>
            <a:endParaRPr lang="en-US" sz="20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room for a wide acceptance detector with good PID (e/h &amp; </a:t>
            </a:r>
            <a:r>
              <a:rPr lang="en-US" sz="2000" dirty="0" smtClean="0">
                <a:latin typeface="Symbol" charset="2"/>
                <a:cs typeface="Symbol" charset="2"/>
              </a:rPr>
              <a:t>p</a:t>
            </a:r>
            <a:r>
              <a:rPr lang="en-US" sz="2000" dirty="0" smtClean="0"/>
              <a:t>, K, p)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2000" dirty="0" smtClean="0"/>
              <a:t>large acceptance for protons from elastic reactions and neutrons from nuclear breakup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23102" y="5992283"/>
            <a:ext cx="1233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year =10</a:t>
            </a:r>
            <a:r>
              <a:rPr lang="en-US" sz="1200" baseline="30000" dirty="0"/>
              <a:t>7</a:t>
            </a:r>
            <a:r>
              <a:rPr lang="en-US" sz="1200" dirty="0" smtClean="0"/>
              <a:t> sec</a:t>
            </a:r>
            <a:endParaRPr lang="en-US" sz="1200" dirty="0"/>
          </a:p>
        </p:txBody>
      </p:sp>
      <p:pic>
        <p:nvPicPr>
          <p:cNvPr id="18" name="Picture 17" descr="lum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698" y="3773916"/>
            <a:ext cx="4360333" cy="29824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/>
          </p:cNvSpPr>
          <p:nvPr/>
        </p:nvSpPr>
        <p:spPr bwMode="auto">
          <a:xfrm>
            <a:off x="177800" y="742898"/>
            <a:ext cx="4384000" cy="215444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experimental program to address these questions:</a:t>
            </a:r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75848" y="2155424"/>
            <a:ext cx="5486508" cy="1003300"/>
            <a:chOff x="0" y="0"/>
            <a:chExt cx="3455" cy="632"/>
          </a:xfrm>
        </p:grpSpPr>
        <p:sp>
          <p:nvSpPr>
            <p:cNvPr id="6151" name="Rectangle 7"/>
            <p:cNvSpPr>
              <a:spLocks/>
            </p:cNvSpPr>
            <p:nvPr/>
          </p:nvSpPr>
          <p:spPr bwMode="auto">
            <a:xfrm>
              <a:off x="985" y="0"/>
              <a:ext cx="2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azimuthal asymmetries in DIS </a:t>
              </a:r>
            </a:p>
          </p:txBody>
        </p:sp>
        <p:sp>
          <p:nvSpPr>
            <p:cNvPr id="6152" name="Rectangle 8"/>
            <p:cNvSpPr>
              <a:spLocks/>
            </p:cNvSpPr>
            <p:nvPr/>
          </p:nvSpPr>
          <p:spPr bwMode="auto">
            <a:xfrm>
              <a:off x="985" y="264"/>
              <a:ext cx="247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adds their 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transverse momentum dependence</a:t>
              </a:r>
            </a:p>
          </p:txBody>
        </p:sp>
        <p:pic>
          <p:nvPicPr>
            <p:cNvPr id="615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71" cy="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342548" y="1133423"/>
            <a:ext cx="5497513" cy="965200"/>
            <a:chOff x="0" y="0"/>
            <a:chExt cx="3463" cy="608"/>
          </a:xfrm>
        </p:grpSpPr>
        <p:sp>
          <p:nvSpPr>
            <p:cNvPr id="6159" name="Rectangle 15"/>
            <p:cNvSpPr>
              <a:spLocks/>
            </p:cNvSpPr>
            <p:nvPr/>
          </p:nvSpPr>
          <p:spPr bwMode="auto">
            <a:xfrm>
              <a:off x="825" y="49"/>
              <a:ext cx="225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inclusive and semi-inclusive DIS</a:t>
              </a:r>
            </a:p>
          </p:txBody>
        </p:sp>
        <p:sp>
          <p:nvSpPr>
            <p:cNvPr id="6160" name="Rectangle 16"/>
            <p:cNvSpPr>
              <a:spLocks/>
            </p:cNvSpPr>
            <p:nvPr/>
          </p:nvSpPr>
          <p:spPr bwMode="auto">
            <a:xfrm>
              <a:off x="817" y="313"/>
              <a:ext cx="264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longitudinal motion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of spinning quarks and gluons</a:t>
              </a:r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5538608" y="729012"/>
            <a:ext cx="876300" cy="3214286"/>
            <a:chOff x="5538608" y="729012"/>
            <a:chExt cx="876300" cy="3214286"/>
          </a:xfrm>
        </p:grpSpPr>
        <p:sp>
          <p:nvSpPr>
            <p:cNvPr id="6163" name="AutoShape 19"/>
            <p:cNvSpPr>
              <a:spLocks/>
            </p:cNvSpPr>
            <p:nvPr/>
          </p:nvSpPr>
          <p:spPr bwMode="auto">
            <a:xfrm rot="5400000">
              <a:off x="4414658" y="1943048"/>
              <a:ext cx="3124200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rotWithShape="0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5400000" scaled="1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6164" name="Rectangle 20"/>
            <p:cNvSpPr>
              <a:spLocks/>
            </p:cNvSpPr>
            <p:nvPr/>
          </p:nvSpPr>
          <p:spPr bwMode="auto">
            <a:xfrm rot="16200000">
              <a:off x="4695103" y="1888135"/>
              <a:ext cx="2566881" cy="248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machine &amp; detector requirements</a:t>
              </a:r>
            </a:p>
          </p:txBody>
        </p:sp>
      </p:grpSp>
      <p:grpSp>
        <p:nvGrpSpPr>
          <p:cNvPr id="6176" name="Group 32"/>
          <p:cNvGrpSpPr>
            <a:grpSpLocks/>
          </p:cNvGrpSpPr>
          <p:nvPr/>
        </p:nvGrpSpPr>
        <p:grpSpPr bwMode="auto">
          <a:xfrm>
            <a:off x="6529208" y="742898"/>
            <a:ext cx="2654300" cy="1231900"/>
            <a:chOff x="0" y="0"/>
            <a:chExt cx="1672" cy="776"/>
          </a:xfrm>
        </p:grpSpPr>
        <p:sp>
          <p:nvSpPr>
            <p:cNvPr id="6173" name="Rectangle 29"/>
            <p:cNvSpPr>
              <a:spLocks/>
            </p:cNvSpPr>
            <p:nvPr/>
          </p:nvSpPr>
          <p:spPr bwMode="auto">
            <a:xfrm>
              <a:off x="372" y="0"/>
              <a:ext cx="752" cy="18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400" dirty="0">
                  <a:solidFill>
                    <a:srgbClr val="FFFF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prerequisites</a:t>
              </a:r>
            </a:p>
          </p:txBody>
        </p:sp>
        <p:sp>
          <p:nvSpPr>
            <p:cNvPr id="6174" name="Rectangle 30"/>
            <p:cNvSpPr>
              <a:spLocks/>
            </p:cNvSpPr>
            <p:nvPr/>
          </p:nvSpPr>
          <p:spPr bwMode="auto">
            <a:xfrm>
              <a:off x="40" y="272"/>
              <a:ext cx="129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all </a:t>
              </a:r>
              <a:r>
                <a:rPr lang="en-US" sz="1400" dirty="0" smtClean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need 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√</a:t>
              </a:r>
              <a:r>
                <a:rPr lang="en-US" sz="14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s</a:t>
              </a:r>
              <a:r>
                <a:rPr lang="en-US" sz="1400" baseline="-250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ep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 &gt; 50 </a:t>
              </a:r>
              <a:r>
                <a:rPr lang="en-US" sz="14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GeV</a:t>
              </a:r>
              <a:endPara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endParaRPr>
            </a:p>
          </p:txBody>
        </p:sp>
        <p:sp>
          <p:nvSpPr>
            <p:cNvPr id="6175" name="Rectangle 31"/>
            <p:cNvSpPr>
              <a:spLocks/>
            </p:cNvSpPr>
            <p:nvPr/>
          </p:nvSpPr>
          <p:spPr bwMode="auto">
            <a:xfrm>
              <a:off x="0" y="456"/>
              <a:ext cx="167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to access x &lt; 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10</a:t>
              </a:r>
              <a:r>
                <a:rPr lang="en-US" sz="1400" baseline="320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-3  </a:t>
              </a:r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where</a:t>
              </a:r>
            </a:p>
            <a:p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sea quarks and gluons dominate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What is needed to realize EIC program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425138"/>
              </p:ext>
            </p:extLst>
          </p:nvPr>
        </p:nvGraphicFramePr>
        <p:xfrm>
          <a:off x="5397500" y="45212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912" name="Equation" r:id="rId5" imgW="114300" imgH="165100" progId="Equation.DSMT4">
                  <p:embed/>
                </p:oleObj>
              </mc:Choice>
              <mc:Fallback>
                <p:oleObj name="Equation" r:id="rId5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7500" y="45212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170433" y="1776361"/>
            <a:ext cx="2728913" cy="2122489"/>
            <a:chOff x="6170433" y="1776361"/>
            <a:chExt cx="2728913" cy="2122489"/>
          </a:xfrm>
        </p:grpSpPr>
        <p:grpSp>
          <p:nvGrpSpPr>
            <p:cNvPr id="6183" name="Group 39"/>
            <p:cNvGrpSpPr>
              <a:grpSpLocks/>
            </p:cNvGrpSpPr>
            <p:nvPr/>
          </p:nvGrpSpPr>
          <p:grpSpPr bwMode="auto">
            <a:xfrm>
              <a:off x="6170433" y="1776361"/>
              <a:ext cx="2728913" cy="2122489"/>
              <a:chOff x="0" y="77"/>
              <a:chExt cx="1719" cy="1337"/>
            </a:xfrm>
          </p:grpSpPr>
          <p:sp>
            <p:nvSpPr>
              <p:cNvPr id="6179" name="Line 35"/>
              <p:cNvSpPr>
                <a:spLocks noChangeShapeType="1"/>
              </p:cNvSpPr>
              <p:nvPr/>
            </p:nvSpPr>
            <p:spPr bwMode="auto">
              <a:xfrm>
                <a:off x="0" y="77"/>
                <a:ext cx="302" cy="322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/>
            </p:nvSpPr>
            <p:spPr bwMode="auto">
              <a:xfrm>
                <a:off x="10" y="470"/>
                <a:ext cx="257" cy="27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1" name="Line 37"/>
              <p:cNvSpPr>
                <a:spLocks noChangeShapeType="1"/>
              </p:cNvSpPr>
              <p:nvPr/>
            </p:nvSpPr>
            <p:spPr bwMode="auto">
              <a:xfrm rot="10800000" flipH="1">
                <a:off x="20" y="741"/>
                <a:ext cx="247" cy="289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2" name="Rectangle 38"/>
              <p:cNvSpPr>
                <a:spLocks/>
              </p:cNvSpPr>
              <p:nvPr/>
            </p:nvSpPr>
            <p:spPr bwMode="auto">
              <a:xfrm>
                <a:off x="265" y="871"/>
                <a:ext cx="1454" cy="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multi-dimensional </a:t>
                </a: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binning</a:t>
                </a:r>
              </a:p>
              <a:p>
                <a:pPr algn="l">
                  <a:buClr>
                    <a:srgbClr val="000000"/>
                  </a:buClr>
                  <a:buSzPct val="125000"/>
                </a:pPr>
                <a:r>
                  <a:rPr lang="en-US" sz="1400" dirty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Wingdings"/>
                  </a:rPr>
                  <a:t>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x, Q</a:t>
                </a:r>
                <a:r>
                  <a:rPr lang="en-US" sz="1400" baseline="300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2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, z, </a:t>
                </a:r>
                <a:r>
                  <a:rPr lang="en-US" sz="1400" dirty="0" err="1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p</a:t>
                </a:r>
                <a:r>
                  <a:rPr lang="en-US" sz="1400" baseline="-25000" dirty="0" err="1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</a:t>
                </a:r>
                <a:r>
                  <a:rPr lang="en-US" sz="1400" dirty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(or t), </a:t>
                </a:r>
                <a:r>
                  <a:rPr lang="en-US" sz="1400" dirty="0">
                    <a:latin typeface="Symbol" charset="2"/>
                    <a:ea typeface="ＭＳ Ｐゴシック" charset="0"/>
                    <a:cs typeface="Symbol" charset="2"/>
                    <a:sym typeface="Corbel" charset="0"/>
                  </a:rPr>
                  <a:t>Q</a:t>
                </a:r>
                <a:endParaRPr lang="en-US" sz="1400" dirty="0">
                  <a:solidFill>
                    <a:schemeClr val="tx1"/>
                  </a:solidFill>
                  <a:latin typeface="Symbol" charset="2"/>
                  <a:ea typeface="ＭＳ Ｐゴシック" charset="0"/>
                  <a:cs typeface="Symbol" charset="2"/>
                  <a:sym typeface="Corbel" charset="0"/>
                </a:endParaRPr>
              </a:p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to reach </a:t>
                </a:r>
                <a:r>
                  <a:rPr lang="en-US" sz="1400" dirty="0" err="1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p</a:t>
                </a:r>
                <a:r>
                  <a:rPr lang="en-US" sz="1400" baseline="-6000" dirty="0" err="1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</a:t>
                </a: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&gt; 1 </a:t>
                </a:r>
                <a:r>
                  <a:rPr lang="en-US" sz="1400" dirty="0" err="1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GeV</a:t>
                </a:r>
                <a:endPara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endParaRPr>
              </a:p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to reach |t| &gt; 1 GeV</a:t>
                </a:r>
                <a:r>
                  <a:rPr lang="en-US" sz="1400" baseline="320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2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604000" y="2184400"/>
              <a:ext cx="1451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L ≃ 10 fb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-1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04000" y="2641600"/>
              <a:ext cx="2215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L ≃ 10 - 100 fb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-1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8602" y="3171851"/>
            <a:ext cx="4089047" cy="802560"/>
            <a:chOff x="228602" y="3171851"/>
            <a:chExt cx="4089047" cy="802560"/>
          </a:xfrm>
        </p:grpSpPr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1628423" y="3171851"/>
              <a:ext cx="2689226" cy="647369"/>
              <a:chOff x="944" y="42"/>
              <a:chExt cx="1694" cy="407"/>
            </a:xfrm>
          </p:grpSpPr>
          <p:sp>
            <p:nvSpPr>
              <p:cNvPr id="6155" name="Rectangle 11"/>
              <p:cNvSpPr>
                <a:spLocks/>
              </p:cNvSpPr>
              <p:nvPr/>
            </p:nvSpPr>
            <p:spPr bwMode="auto">
              <a:xfrm>
                <a:off x="944" y="42"/>
                <a:ext cx="135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FF"/>
                    </a:solidFill>
                    <a:latin typeface="Comic Sans MS"/>
                    <a:ea typeface="ＭＳ Ｐゴシック" charset="0"/>
                    <a:cs typeface="Comic Sans MS"/>
                    <a:sym typeface="Corbel Bold" charset="0"/>
                  </a:rPr>
                  <a:t>exclusive processes </a:t>
                </a:r>
              </a:p>
            </p:txBody>
          </p:sp>
          <p:sp>
            <p:nvSpPr>
              <p:cNvPr id="6156" name="Rectangle 12"/>
              <p:cNvSpPr>
                <a:spLocks/>
              </p:cNvSpPr>
              <p:nvPr/>
            </p:nvSpPr>
            <p:spPr bwMode="auto">
              <a:xfrm>
                <a:off x="944" y="314"/>
                <a:ext cx="16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adds their </a:t>
                </a:r>
                <a:r>
                  <a:rPr lang="en-US" sz="1400" dirty="0" smtClean="0">
                    <a:solidFill>
                      <a:srgbClr val="FF00FF"/>
                    </a:solidFill>
                    <a:latin typeface="Comic Sans MS"/>
                    <a:ea typeface="ＭＳ Ｐゴシック" charset="0"/>
                    <a:cs typeface="Comic Sans MS"/>
                    <a:sym typeface="Corbel Bold" charset="0"/>
                  </a:rPr>
                  <a:t>spatial distribution</a:t>
                </a:r>
                <a:endPara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endParaRPr>
              </a:p>
            </p:txBody>
          </p:sp>
        </p:grpSp>
        <p:pic>
          <p:nvPicPr>
            <p:cNvPr id="36" name="Picture 35" descr="GPD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2" y="3238319"/>
              <a:ext cx="1233221" cy="736092"/>
            </a:xfrm>
            <a:prstGeom prst="rect">
              <a:avLst/>
            </a:prstGeom>
          </p:spPr>
        </p:pic>
      </p:grpSp>
      <p:pic>
        <p:nvPicPr>
          <p:cNvPr id="37" name="Picture 36" descr="lumi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042" y="3862260"/>
            <a:ext cx="4360333" cy="298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27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to RHIC and </a:t>
            </a:r>
            <a:r>
              <a:rPr lang="en-US" dirty="0" err="1" smtClean="0"/>
              <a:t>JLab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4073"/>
              </p:ext>
            </p:extLst>
          </p:nvPr>
        </p:nvGraphicFramePr>
        <p:xfrm>
          <a:off x="8468" y="1100667"/>
          <a:ext cx="9084732" cy="42062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1183"/>
                <a:gridCol w="2271183"/>
                <a:gridCol w="2271183"/>
                <a:gridCol w="2271183"/>
              </a:tblGrid>
              <a:tr h="391160">
                <a:tc>
                  <a:txBody>
                    <a:bodyPr/>
                    <a:lstStyle/>
                    <a:p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EIC</a:t>
                      </a:r>
                      <a:endParaRPr lang="en-US" b="1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hadron-hadron colliders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fixed target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experiments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Kinematics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very asymmetric beam energies</a:t>
                      </a:r>
                    </a:p>
                    <a:p>
                      <a:r>
                        <a:rPr lang="en-US" dirty="0" smtClean="0">
                          <a:latin typeface="Comic Sans MS"/>
                          <a:cs typeface="Comic Sans MS"/>
                          <a:sym typeface="Wingdings"/>
                        </a:rPr>
                        <a:t> very boosted kinematics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symmetric beam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energies</a:t>
                      </a:r>
                    </a:p>
                    <a:p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 most activity at mid rapidity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totally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asymmetric beam energies</a:t>
                      </a:r>
                    </a:p>
                    <a:p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 all activity at very forward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  <a:sym typeface="Wingdings"/>
                        </a:rPr>
                        <a:t>rapidities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Backgrounds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synchrotron radiation</a:t>
                      </a:r>
                    </a:p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beam gas events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beam gas events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some synchrotron radiation</a:t>
                      </a:r>
                    </a:p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Moeller/</a:t>
                      </a:r>
                      <a:r>
                        <a:rPr lang="en-US" dirty="0" err="1" smtClean="0">
                          <a:latin typeface="Comic Sans MS"/>
                          <a:cs typeface="Comic Sans MS"/>
                        </a:rPr>
                        <a:t>Bhabha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leptons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Measurements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run many “experiments: at once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run many “experiments: at once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limited to single experiments at a time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0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Sources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8697"/>
            <a:ext cx="4673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electron beam: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endParaRPr lang="en-US" sz="8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/>
              <a:t>Synchrotron radiation</a:t>
            </a:r>
          </a:p>
          <a:p>
            <a:pPr marL="742950" lvl="1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600" b="0" dirty="0" smtClean="0"/>
              <a:t>Backscattering</a:t>
            </a:r>
            <a:endParaRPr lang="en-US" sz="1600" b="0" dirty="0"/>
          </a:p>
          <a:p>
            <a:pPr marL="742950" lvl="1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600" b="0" dirty="0" smtClean="0"/>
              <a:t>Photo </a:t>
            </a:r>
            <a:r>
              <a:rPr lang="en-US" sz="1600" b="0" dirty="0"/>
              <a:t>desorption</a:t>
            </a:r>
          </a:p>
          <a:p>
            <a:pPr lvl="1">
              <a:buClr>
                <a:srgbClr val="0000FF"/>
              </a:buClr>
            </a:pPr>
            <a:r>
              <a:rPr lang="en-US" b="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b="0" dirty="0" smtClean="0">
                <a:sym typeface="Wingdings"/>
              </a:rPr>
              <a:t> </a:t>
            </a:r>
            <a:r>
              <a:rPr lang="en-US" b="0" dirty="0" smtClean="0"/>
              <a:t>degradation </a:t>
            </a:r>
            <a:r>
              <a:rPr lang="en-US" b="0" dirty="0"/>
              <a:t>of vacuum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 smtClean="0"/>
              <a:t>Beam </a:t>
            </a:r>
            <a:r>
              <a:rPr lang="en-US" b="0" dirty="0"/>
              <a:t>gas interactions</a:t>
            </a:r>
          </a:p>
          <a:p>
            <a:pPr marL="742950" lvl="1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600" b="0" dirty="0" smtClean="0"/>
              <a:t>Off </a:t>
            </a:r>
            <a:r>
              <a:rPr lang="en-US" sz="1600" b="0" dirty="0"/>
              <a:t>momentum electrons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b="0" dirty="0" smtClean="0"/>
              <a:t>Higher </a:t>
            </a:r>
            <a:r>
              <a:rPr lang="en-US" b="0" dirty="0"/>
              <a:t>order mode losses</a:t>
            </a:r>
          </a:p>
          <a:p>
            <a:pPr marL="742950" lvl="1" indent="-285750">
              <a:buClr>
                <a:srgbClr val="FF00FF"/>
              </a:buClr>
              <a:buFont typeface="Wingdings" charset="2"/>
              <a:buChar char="Ø"/>
            </a:pPr>
            <a:r>
              <a:rPr lang="en-US" sz="1600" b="0" dirty="0" smtClean="0"/>
              <a:t>Local </a:t>
            </a:r>
            <a:r>
              <a:rPr lang="en-US" sz="1600" b="0" dirty="0"/>
              <a:t>heating at </a:t>
            </a:r>
            <a:r>
              <a:rPr lang="en-US" sz="1600" b="0" dirty="0" smtClean="0"/>
              <a:t>injection and </a:t>
            </a:r>
            <a:r>
              <a:rPr lang="en-US" sz="1600" b="0" dirty="0"/>
              <a:t>ramp (short bunches)</a:t>
            </a:r>
          </a:p>
          <a:p>
            <a:pPr marL="742950" lvl="1" indent="-285750">
              <a:buClr>
                <a:srgbClr val="FF00FF"/>
              </a:buClr>
              <a:buFont typeface="Wingdings" charset="2"/>
              <a:buChar char="Ø"/>
            </a:pPr>
            <a:r>
              <a:rPr lang="en-US" b="0" dirty="0" smtClean="0"/>
              <a:t>degradation </a:t>
            </a:r>
            <a:r>
              <a:rPr lang="en-US" b="0" dirty="0"/>
              <a:t>of </a:t>
            </a:r>
            <a:r>
              <a:rPr lang="en-US" b="0" dirty="0" smtClean="0"/>
              <a:t>vacuum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b="0" dirty="0" smtClean="0"/>
              <a:t>background due to de-excitation of beam if bunches are replaced </a:t>
            </a: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4869454" y="653522"/>
            <a:ext cx="4035893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proton beam: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endParaRPr lang="en-US" sz="800" dirty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/>
              <a:t>Low beam lifetime </a:t>
            </a:r>
            <a:r>
              <a:rPr lang="en-US" b="0" dirty="0" smtClean="0"/>
              <a:t>during </a:t>
            </a:r>
          </a:p>
          <a:p>
            <a:pPr>
              <a:buClr>
                <a:srgbClr val="0000FF"/>
              </a:buClr>
            </a:pPr>
            <a:r>
              <a:rPr lang="en-US" b="0" dirty="0"/>
              <a:t> </a:t>
            </a:r>
            <a:r>
              <a:rPr lang="en-US" b="0" dirty="0" smtClean="0"/>
              <a:t>   injection </a:t>
            </a:r>
            <a:r>
              <a:rPr lang="en-US" b="0" dirty="0"/>
              <a:t>and ramping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 smtClean="0"/>
              <a:t>Beam </a:t>
            </a:r>
            <a:r>
              <a:rPr lang="en-US" b="0" dirty="0"/>
              <a:t>gas interactions, large</a:t>
            </a:r>
          </a:p>
          <a:p>
            <a:pPr>
              <a:buClr>
                <a:srgbClr val="0000FF"/>
              </a:buClr>
            </a:pPr>
            <a:r>
              <a:rPr lang="en-US" b="0" dirty="0" smtClean="0"/>
              <a:t>    </a:t>
            </a:r>
            <a:r>
              <a:rPr lang="en-US" b="0" dirty="0" err="1" smtClean="0"/>
              <a:t>hadronic</a:t>
            </a:r>
            <a:r>
              <a:rPr lang="en-US" b="0" dirty="0" smtClean="0"/>
              <a:t> </a:t>
            </a:r>
            <a:r>
              <a:rPr lang="en-US" b="0" dirty="0"/>
              <a:t>cross section</a:t>
            </a:r>
          </a:p>
          <a:p>
            <a:pPr marL="742950" lvl="1" indent="-285750">
              <a:buClr>
                <a:srgbClr val="0000FF"/>
              </a:buClr>
              <a:buFont typeface="Wingdings" charset="2"/>
              <a:buChar char="Ø"/>
            </a:pPr>
            <a:r>
              <a:rPr lang="en-US" b="0" dirty="0" smtClean="0"/>
              <a:t>Secondary </a:t>
            </a:r>
            <a:r>
              <a:rPr lang="en-US" b="0" dirty="0"/>
              <a:t>interactions </a:t>
            </a:r>
            <a:r>
              <a:rPr lang="en-US" b="0" dirty="0" smtClean="0"/>
              <a:t>with</a:t>
            </a:r>
          </a:p>
          <a:p>
            <a:pPr lvl="1">
              <a:buClr>
                <a:srgbClr val="0000FF"/>
              </a:buClr>
            </a:pPr>
            <a:r>
              <a:rPr lang="en-US" b="0" dirty="0"/>
              <a:t> </a:t>
            </a:r>
            <a:r>
              <a:rPr lang="en-US" b="0" dirty="0" smtClean="0"/>
              <a:t>   aperture </a:t>
            </a:r>
            <a:r>
              <a:rPr lang="en-US" b="0" dirty="0"/>
              <a:t>limitations, i.e. </a:t>
            </a:r>
            <a:r>
              <a:rPr lang="en-US" b="0" dirty="0" smtClean="0"/>
              <a:t>with</a:t>
            </a:r>
          </a:p>
          <a:p>
            <a:pPr lvl="1">
              <a:buClr>
                <a:srgbClr val="0000FF"/>
              </a:buClr>
            </a:pPr>
            <a:r>
              <a:rPr lang="en-US" b="0" dirty="0"/>
              <a:t> </a:t>
            </a:r>
            <a:r>
              <a:rPr lang="en-US" b="0" dirty="0" smtClean="0"/>
              <a:t>   magnets</a:t>
            </a:r>
            <a:r>
              <a:rPr lang="en-US" b="0" dirty="0"/>
              <a:t>, beam pipe, masks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043" y="4650436"/>
            <a:ext cx="8751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b="0" dirty="0" smtClean="0">
                <a:solidFill>
                  <a:srgbClr val="0000FF"/>
                </a:solidFill>
              </a:rPr>
              <a:t>Need:</a:t>
            </a:r>
            <a:endParaRPr lang="en-US" b="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 smtClean="0"/>
              <a:t>Careful </a:t>
            </a:r>
            <a:r>
              <a:rPr lang="en-US" b="0" dirty="0"/>
              <a:t>design of interaction </a:t>
            </a:r>
            <a:r>
              <a:rPr lang="en-US" b="0" dirty="0" smtClean="0"/>
              <a:t>region, beam-pipe masks and photon beam dump</a:t>
            </a:r>
            <a:endParaRPr lang="en-US" b="0" dirty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b="0" dirty="0" smtClean="0"/>
              <a:t>Excellent </a:t>
            </a:r>
            <a:r>
              <a:rPr lang="en-US" b="0" dirty="0"/>
              <a:t>vacuum system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0133" y="6265336"/>
            <a:ext cx="1675155" cy="277000"/>
            <a:chOff x="220133" y="6265336"/>
            <a:chExt cx="1675155" cy="277000"/>
          </a:xfrm>
        </p:grpSpPr>
        <p:sp>
          <p:nvSpPr>
            <p:cNvPr id="9" name="TextBox 8"/>
            <p:cNvSpPr txBox="1"/>
            <p:nvPr/>
          </p:nvSpPr>
          <p:spPr>
            <a:xfrm>
              <a:off x="220133" y="6265337"/>
              <a:ext cx="10823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200" dirty="0" smtClean="0"/>
                <a:t>LR &amp; RR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36133" y="6265336"/>
              <a:ext cx="659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FF00FF"/>
                </a:buClr>
                <a:buFont typeface="Wingdings" charset="2"/>
                <a:buChar char="q"/>
              </a:pPr>
              <a:r>
                <a:rPr lang="en-US" sz="1200" dirty="0" smtClean="0"/>
                <a:t>RR </a:t>
              </a:r>
              <a:endParaRPr lang="en-US" sz="12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6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/>
              <a:t>What is  Needed to Realize this Program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19</a:t>
            </a:fld>
            <a:endParaRPr lang="en-US" altLang="ja-JP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3337" t="5580" r="1112" b="697"/>
          <a:stretch>
            <a:fillRect/>
          </a:stretch>
        </p:blipFill>
        <p:spPr bwMode="auto">
          <a:xfrm>
            <a:off x="6206460" y="524207"/>
            <a:ext cx="2175540" cy="170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0" y="715145"/>
            <a:ext cx="585288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Inclusive Reactions in </a:t>
            </a:r>
            <a:r>
              <a:rPr lang="en-US" u="sng" dirty="0" err="1" smtClean="0">
                <a:solidFill>
                  <a:srgbClr val="0000FF"/>
                </a:solidFill>
              </a:rPr>
              <a:t>ep</a:t>
            </a:r>
            <a:r>
              <a:rPr lang="en-US" u="sng" dirty="0" smtClean="0">
                <a:solidFill>
                  <a:srgbClr val="0000FF"/>
                </a:solidFill>
              </a:rPr>
              <a:t>/</a:t>
            </a:r>
            <a:r>
              <a:rPr lang="en-US" u="sng" dirty="0" err="1" smtClean="0">
                <a:solidFill>
                  <a:srgbClr val="0000FF"/>
                </a:solidFill>
              </a:rPr>
              <a:t>eA</a:t>
            </a:r>
            <a:r>
              <a:rPr lang="en-US" u="sng" dirty="0" smtClean="0">
                <a:solidFill>
                  <a:srgbClr val="0000FF"/>
                </a:solidFill>
              </a:rPr>
              <a:t>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Physics: Structure </a:t>
            </a:r>
            <a:r>
              <a:rPr lang="en-US" sz="1600" dirty="0" err="1" smtClean="0"/>
              <a:t>Fcts</a:t>
            </a:r>
            <a:r>
              <a:rPr lang="en-US" sz="1600" dirty="0" smtClean="0"/>
              <a:t>.: </a:t>
            </a:r>
            <a:r>
              <a:rPr lang="en-US" sz="1600" dirty="0" smtClean="0">
                <a:solidFill>
                  <a:srgbClr val="0000FF"/>
                </a:solidFill>
              </a:rPr>
              <a:t>g</a:t>
            </a:r>
            <a:r>
              <a:rPr lang="en-US" sz="1600" baseline="-25000" dirty="0" smtClean="0">
                <a:solidFill>
                  <a:srgbClr val="0000FF"/>
                </a:solidFill>
              </a:rPr>
              <a:t>1</a:t>
            </a:r>
            <a:r>
              <a:rPr lang="en-US" sz="1600" dirty="0" smtClean="0"/>
              <a:t>, 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FF"/>
                </a:solidFill>
              </a:rPr>
              <a:t>F</a:t>
            </a:r>
            <a:r>
              <a:rPr lang="en-US" sz="1600" baseline="-25000" dirty="0" smtClean="0">
                <a:solidFill>
                  <a:srgbClr val="FF00FF"/>
                </a:solidFill>
              </a:rPr>
              <a:t>L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scattered lepton  kinematics of event (x,Q</a:t>
            </a:r>
            <a:r>
              <a:rPr lang="en-US" sz="1600" baseline="30000" dirty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)</a:t>
            </a:r>
            <a:endParaRPr lang="en-US" sz="1600" baseline="-25000" dirty="0" smtClean="0">
              <a:solidFill>
                <a:srgbClr val="FF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identify scattered </a:t>
            </a:r>
            <a:r>
              <a:rPr lang="en-US" sz="1600" dirty="0" smtClean="0">
                <a:sym typeface="Wingdings"/>
              </a:rPr>
              <a:t>lepton  </a:t>
            </a:r>
            <a:r>
              <a:rPr lang="en-US" sz="1600" dirty="0" smtClean="0"/>
              <a:t>excellent electron id</a:t>
            </a:r>
            <a:endParaRPr lang="en-US" sz="1600" dirty="0">
              <a:sym typeface="Wingdings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Momentum/energy and angular resolution of e’ critical</a:t>
            </a:r>
          </a:p>
        </p:txBody>
      </p:sp>
    </p:spTree>
    <p:extLst>
      <p:ext uri="{BB962C8B-B14F-4D97-AF65-F5344CB8AC3E}">
        <p14:creationId xmlns:p14="http://schemas.microsoft.com/office/powerpoint/2010/main" val="324455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45950" y="6495104"/>
            <a:ext cx="4683287" cy="368300"/>
          </a:xfrm>
        </p:spPr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50" name="Title 49"/>
          <p:cNvSpPr>
            <a:spLocks noGrp="1"/>
          </p:cNvSpPr>
          <p:nvPr>
            <p:ph type="title"/>
          </p:nvPr>
        </p:nvSpPr>
        <p:spPr>
          <a:xfrm>
            <a:off x="-550333" y="0"/>
            <a:ext cx="9694333" cy="6096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 smtClean="0">
                <a:effectLst>
                  <a:reflection blurRad="12700" stA="50000" endPos="50000" dist="12700" dir="5400000" sy="-100000" rotWithShape="0"/>
                </a:effectLst>
              </a:rPr>
              <a:t>Most Compelling SCIENCE Questions</a:t>
            </a:r>
            <a:endParaRPr lang="en-US" dirty="0">
              <a:effectLst>
                <a:reflection blurRad="12700" stA="50000" endPos="50000" dist="12700" dir="5400000" sy="-100000" rotWithShape="0"/>
              </a:effectLst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grpSp>
        <p:nvGrpSpPr>
          <p:cNvPr id="15" name="Gruppierung 50"/>
          <p:cNvGrpSpPr/>
          <p:nvPr/>
        </p:nvGrpSpPr>
        <p:grpSpPr>
          <a:xfrm>
            <a:off x="148168" y="4760096"/>
            <a:ext cx="8868832" cy="2322811"/>
            <a:chOff x="148168" y="4696598"/>
            <a:chExt cx="8868832" cy="2322811"/>
          </a:xfrm>
        </p:grpSpPr>
        <p:grpSp>
          <p:nvGrpSpPr>
            <p:cNvPr id="19" name="Gruppierung 48"/>
            <p:cNvGrpSpPr/>
            <p:nvPr/>
          </p:nvGrpSpPr>
          <p:grpSpPr>
            <a:xfrm>
              <a:off x="148168" y="4696598"/>
              <a:ext cx="8868832" cy="2056543"/>
              <a:chOff x="148168" y="4696598"/>
              <a:chExt cx="8868832" cy="2056543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148168" y="4696598"/>
                <a:ext cx="8868832" cy="205654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uppierung 7"/>
              <p:cNvGrpSpPr/>
              <p:nvPr/>
            </p:nvGrpSpPr>
            <p:grpSpPr>
              <a:xfrm>
                <a:off x="1984741" y="5209405"/>
                <a:ext cx="1347503" cy="559512"/>
                <a:chOff x="-660038" y="1953399"/>
                <a:chExt cx="1654236" cy="744554"/>
              </a:xfrm>
            </p:grpSpPr>
            <p:pic>
              <p:nvPicPr>
                <p:cNvPr id="38" name="Bild 3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660038" y="1953399"/>
                  <a:ext cx="514527" cy="698500"/>
                </a:xfrm>
                <a:prstGeom prst="rect">
                  <a:avLst/>
                </a:prstGeom>
              </p:spPr>
            </p:pic>
            <p:sp>
              <p:nvSpPr>
                <p:cNvPr id="39" name="Textfeld 38"/>
                <p:cNvSpPr txBox="1"/>
                <p:nvPr/>
              </p:nvSpPr>
              <p:spPr>
                <a:xfrm>
                  <a:off x="809532" y="2390176"/>
                  <a:ext cx="1846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40" name="Textfeld 39"/>
              <p:cNvSpPr txBox="1"/>
              <p:nvPr/>
            </p:nvSpPr>
            <p:spPr>
              <a:xfrm>
                <a:off x="2428288" y="5979767"/>
                <a:ext cx="6151343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/>
                  <a:t>Does this saturation produce matter of universal properties in </a:t>
                </a:r>
                <a:endParaRPr lang="en-US" sz="1600" b="0" dirty="0" smtClean="0"/>
              </a:p>
              <a:p>
                <a:r>
                  <a:rPr lang="en-US" sz="1600" b="0" dirty="0" smtClean="0"/>
                  <a:t>the</a:t>
                </a:r>
                <a:r>
                  <a:rPr lang="en-US" sz="1600" b="0" dirty="0"/>
                  <a:t> </a:t>
                </a:r>
                <a:r>
                  <a:rPr lang="en-US" sz="1600" b="0" dirty="0" smtClean="0"/>
                  <a:t>nucleon </a:t>
                </a:r>
                <a:r>
                  <a:rPr lang="en-US" sz="1600" b="0" dirty="0"/>
                  <a:t>and all nuclei viewed at nearly the speed of light?</a:t>
                </a:r>
                <a:endParaRPr lang="en-US" sz="1600" dirty="0" smtClean="0">
                  <a:latin typeface="Comic Sans MS"/>
                  <a:cs typeface="Comic Sans MS"/>
                </a:endParaRPr>
              </a:p>
            </p:txBody>
          </p:sp>
          <p:grpSp>
            <p:nvGrpSpPr>
              <p:cNvPr id="28" name="Gruppierung 7"/>
              <p:cNvGrpSpPr/>
              <p:nvPr/>
            </p:nvGrpSpPr>
            <p:grpSpPr>
              <a:xfrm>
                <a:off x="1963575" y="6042044"/>
                <a:ext cx="1368669" cy="524904"/>
                <a:chOff x="-686022" y="2178727"/>
                <a:chExt cx="1680220" cy="698500"/>
              </a:xfrm>
            </p:grpSpPr>
            <p:pic>
              <p:nvPicPr>
                <p:cNvPr id="45" name="Bild 44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686022" y="2178727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46" name="Textfeld 45"/>
                <p:cNvSpPr txBox="1"/>
                <p:nvPr/>
              </p:nvSpPr>
              <p:spPr>
                <a:xfrm>
                  <a:off x="809532" y="2390176"/>
                  <a:ext cx="1846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35" name="Textfeld 34"/>
              <p:cNvSpPr txBox="1"/>
              <p:nvPr/>
            </p:nvSpPr>
            <p:spPr>
              <a:xfrm>
                <a:off x="542020" y="4745403"/>
                <a:ext cx="69522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Where </a:t>
                </a:r>
                <a:r>
                  <a:rPr lang="en-US" sz="2000" dirty="0"/>
                  <a:t>does the saturation of gluon densities set in?</a:t>
                </a:r>
                <a:endParaRPr lang="en-US" sz="2000" b="1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2504506" y="5147679"/>
                <a:ext cx="65124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/>
                  <a:t>Is there a simple boundary that separates the region from the </a:t>
                </a:r>
                <a:r>
                  <a:rPr lang="en-US" sz="1600" b="0" dirty="0" smtClean="0"/>
                  <a:t>more dilute </a:t>
                </a:r>
                <a:r>
                  <a:rPr lang="en-US" sz="1600" b="0" dirty="0"/>
                  <a:t>quark gluon matter? If so how do the distributions </a:t>
                </a:r>
                <a:endParaRPr lang="en-US" sz="1600" b="0" dirty="0" smtClean="0"/>
              </a:p>
              <a:p>
                <a:r>
                  <a:rPr lang="en-US" sz="1600" b="0" dirty="0" smtClean="0"/>
                  <a:t>of </a:t>
                </a:r>
                <a:r>
                  <a:rPr lang="en-US" sz="1600" b="0" dirty="0"/>
                  <a:t>quarks </a:t>
                </a:r>
                <a:r>
                  <a:rPr lang="en-US" sz="1600" b="0" dirty="0" smtClean="0"/>
                  <a:t>and gluons </a:t>
                </a:r>
                <a:r>
                  <a:rPr lang="en-US" sz="1600" b="0" dirty="0"/>
                  <a:t>change as one crosses the boundary?</a:t>
                </a:r>
                <a:endParaRPr lang="en-US" sz="1600" dirty="0" smtClean="0">
                  <a:latin typeface="Comic Sans MS"/>
                  <a:cs typeface="Comic Sans MS"/>
                </a:endParaRPr>
              </a:p>
            </p:txBody>
          </p:sp>
        </p:grpSp>
        <p:pic>
          <p:nvPicPr>
            <p:cNvPr id="43" name="Bild 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887" y="4835437"/>
              <a:ext cx="1687615" cy="2183972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515378" y="634770"/>
            <a:ext cx="8226445" cy="2226507"/>
            <a:chOff x="176722" y="740600"/>
            <a:chExt cx="8226445" cy="2226507"/>
          </a:xfrm>
        </p:grpSpPr>
        <p:sp>
          <p:nvSpPr>
            <p:cNvPr id="11" name="Abgerundetes Rechteck 10"/>
            <p:cNvSpPr/>
            <p:nvPr/>
          </p:nvSpPr>
          <p:spPr>
            <a:xfrm>
              <a:off x="202218" y="773116"/>
              <a:ext cx="8200949" cy="1936215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  <p:pic>
          <p:nvPicPr>
            <p:cNvPr id="13" name="Picture 27" descr="uli_nucleon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8760000">
              <a:off x="6722426" y="1044062"/>
              <a:ext cx="1066800" cy="842963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520802" y="740600"/>
              <a:ext cx="73366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How are sea quarks and gluons and their spin distributed</a:t>
              </a:r>
            </a:p>
            <a:p>
              <a:r>
                <a:rPr lang="en-US" sz="2000" dirty="0"/>
                <a:t>in space and momentum inside the nucleon?</a:t>
              </a:r>
              <a:endParaRPr lang="en-US" sz="2000" b="1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grpSp>
          <p:nvGrpSpPr>
            <p:cNvPr id="4" name="Gruppierung 7"/>
            <p:cNvGrpSpPr/>
            <p:nvPr/>
          </p:nvGrpSpPr>
          <p:grpSpPr>
            <a:xfrm>
              <a:off x="176722" y="1523707"/>
              <a:ext cx="871268" cy="538346"/>
              <a:chOff x="-75398" y="1981565"/>
              <a:chExt cx="1069596" cy="716388"/>
            </a:xfrm>
          </p:grpSpPr>
          <p:pic>
            <p:nvPicPr>
              <p:cNvPr id="16" name="Bild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75398" y="1981565"/>
                <a:ext cx="495300" cy="698500"/>
              </a:xfrm>
              <a:prstGeom prst="rect">
                <a:avLst/>
              </a:prstGeom>
            </p:spPr>
          </p:pic>
          <p:sp>
            <p:nvSpPr>
              <p:cNvPr id="17" name="Textfeld 16"/>
              <p:cNvSpPr txBox="1"/>
              <p:nvPr/>
            </p:nvSpPr>
            <p:spPr>
              <a:xfrm>
                <a:off x="809532" y="2390176"/>
                <a:ext cx="1846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599919" y="1448493"/>
              <a:ext cx="632897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/>
                <a:t>How are these quark and gluon distributions correlated with the </a:t>
              </a:r>
              <a:endParaRPr lang="en-US" sz="1600" b="0" dirty="0" smtClean="0"/>
            </a:p>
            <a:p>
              <a:r>
                <a:rPr lang="en-US" sz="1600" b="0" dirty="0" smtClean="0"/>
                <a:t>over all nucleon </a:t>
              </a:r>
              <a:r>
                <a:rPr lang="en-US" sz="1600" b="0" dirty="0"/>
                <a:t>properties, such as spin direction?</a:t>
              </a:r>
              <a:endParaRPr lang="en-US" sz="1600" dirty="0" smtClean="0">
                <a:latin typeface="Comic Sans MS"/>
                <a:cs typeface="Comic Sans MS"/>
              </a:endParaRPr>
            </a:p>
          </p:txBody>
        </p:sp>
        <p:grpSp>
          <p:nvGrpSpPr>
            <p:cNvPr id="5" name="Gruppierung 7"/>
            <p:cNvGrpSpPr/>
            <p:nvPr/>
          </p:nvGrpSpPr>
          <p:grpSpPr>
            <a:xfrm>
              <a:off x="176722" y="2037190"/>
              <a:ext cx="871268" cy="929917"/>
              <a:chOff x="-75398" y="1460494"/>
              <a:chExt cx="1069596" cy="1237459"/>
            </a:xfrm>
          </p:grpSpPr>
          <p:pic>
            <p:nvPicPr>
              <p:cNvPr id="21" name="Bild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75398" y="1460494"/>
                <a:ext cx="495300" cy="698500"/>
              </a:xfrm>
              <a:prstGeom prst="rect">
                <a:avLst/>
              </a:prstGeom>
            </p:spPr>
          </p:pic>
          <p:sp>
            <p:nvSpPr>
              <p:cNvPr id="22" name="Textfeld 21"/>
              <p:cNvSpPr txBox="1"/>
              <p:nvPr/>
            </p:nvSpPr>
            <p:spPr>
              <a:xfrm>
                <a:off x="809532" y="2390176"/>
                <a:ext cx="1846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23" name="Textfeld 22"/>
            <p:cNvSpPr txBox="1"/>
            <p:nvPr/>
          </p:nvSpPr>
          <p:spPr>
            <a:xfrm>
              <a:off x="599919" y="2012974"/>
              <a:ext cx="550643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/>
                <a:t>What is the role of the motion of sea quarks and gluons </a:t>
              </a:r>
              <a:endParaRPr lang="en-US" sz="1600" b="0" dirty="0" smtClean="0"/>
            </a:p>
            <a:p>
              <a:r>
                <a:rPr lang="en-US" sz="1600" b="0" dirty="0" smtClean="0"/>
                <a:t>in </a:t>
              </a:r>
              <a:r>
                <a:rPr lang="en-US" sz="1600" b="0" dirty="0"/>
                <a:t>building </a:t>
              </a:r>
              <a:r>
                <a:rPr lang="en-US" sz="1600" b="0" dirty="0" smtClean="0"/>
                <a:t>the nucleon </a:t>
              </a:r>
              <a:r>
                <a:rPr lang="en-US" sz="1600" b="0" dirty="0"/>
                <a:t>spin?</a:t>
              </a:r>
              <a:endParaRPr lang="en-US" sz="1600" dirty="0" smtClean="0">
                <a:latin typeface="Comic Sans MS"/>
                <a:cs typeface="Comic Sans MS"/>
              </a:endParaRPr>
            </a:p>
          </p:txBody>
        </p:sp>
        <p:pic>
          <p:nvPicPr>
            <p:cNvPr id="49" name="Bild 2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23410" y="1819150"/>
              <a:ext cx="1183405" cy="93238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138622" y="2681584"/>
            <a:ext cx="8867795" cy="2194758"/>
            <a:chOff x="138622" y="2681584"/>
            <a:chExt cx="8867795" cy="2194758"/>
          </a:xfrm>
        </p:grpSpPr>
        <p:grpSp>
          <p:nvGrpSpPr>
            <p:cNvPr id="51" name="Group 50"/>
            <p:cNvGrpSpPr/>
            <p:nvPr/>
          </p:nvGrpSpPr>
          <p:grpSpPr>
            <a:xfrm>
              <a:off x="138622" y="2681584"/>
              <a:ext cx="8867795" cy="2194758"/>
              <a:chOff x="176722" y="772349"/>
              <a:chExt cx="8867795" cy="2194758"/>
            </a:xfrm>
          </p:grpSpPr>
          <p:sp>
            <p:nvSpPr>
              <p:cNvPr id="52" name="Abgerundetes Rechteck 10"/>
              <p:cNvSpPr/>
              <p:nvPr/>
            </p:nvSpPr>
            <p:spPr>
              <a:xfrm>
                <a:off x="202218" y="773116"/>
                <a:ext cx="8842299" cy="2010301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 dirty="0">
                  <a:solidFill>
                    <a:schemeClr val="tx1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54" name="Textfeld 13"/>
              <p:cNvSpPr txBox="1"/>
              <p:nvPr/>
            </p:nvSpPr>
            <p:spPr>
              <a:xfrm>
                <a:off x="520802" y="772349"/>
                <a:ext cx="740218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How does the nuclear environment affect the distribution</a:t>
                </a:r>
              </a:p>
              <a:p>
                <a:r>
                  <a:rPr lang="en-US" sz="2000" dirty="0"/>
                  <a:t>of quarks and gluons and their interaction in nuclei?</a:t>
                </a:r>
                <a:endParaRPr lang="en-US" sz="2000" b="1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  <p:grpSp>
            <p:nvGrpSpPr>
              <p:cNvPr id="55" name="Gruppierung 7"/>
              <p:cNvGrpSpPr/>
              <p:nvPr/>
            </p:nvGrpSpPr>
            <p:grpSpPr>
              <a:xfrm>
                <a:off x="176722" y="1481375"/>
                <a:ext cx="871268" cy="580678"/>
                <a:chOff x="-75398" y="1925233"/>
                <a:chExt cx="1069596" cy="772720"/>
              </a:xfrm>
            </p:grpSpPr>
            <p:pic>
              <p:nvPicPr>
                <p:cNvPr id="62" name="Bild 15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75398" y="1925233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63" name="Textfeld 16"/>
                <p:cNvSpPr txBox="1"/>
                <p:nvPr/>
              </p:nvSpPr>
              <p:spPr>
                <a:xfrm>
                  <a:off x="809532" y="2390176"/>
                  <a:ext cx="1846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grpSp>
            <p:nvGrpSpPr>
              <p:cNvPr id="57" name="Gruppierung 7"/>
              <p:cNvGrpSpPr/>
              <p:nvPr/>
            </p:nvGrpSpPr>
            <p:grpSpPr>
              <a:xfrm>
                <a:off x="176722" y="1867862"/>
                <a:ext cx="871268" cy="1099245"/>
                <a:chOff x="-75398" y="1235166"/>
                <a:chExt cx="1069596" cy="1462787"/>
              </a:xfrm>
            </p:grpSpPr>
            <p:pic>
              <p:nvPicPr>
                <p:cNvPr id="60" name="Bild 2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75398" y="1235166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61" name="Textfeld 21"/>
                <p:cNvSpPr txBox="1"/>
                <p:nvPr/>
              </p:nvSpPr>
              <p:spPr>
                <a:xfrm>
                  <a:off x="809532" y="2390176"/>
                  <a:ext cx="1846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58" name="Textfeld 22"/>
              <p:cNvSpPr txBox="1"/>
              <p:nvPr/>
            </p:nvSpPr>
            <p:spPr>
              <a:xfrm>
                <a:off x="599919" y="1780148"/>
                <a:ext cx="715151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/>
                  <a:t>How does matter respond to fast moving color charge passing </a:t>
                </a:r>
                <a:r>
                  <a:rPr lang="en-US" sz="1600" b="0" dirty="0" smtClean="0"/>
                  <a:t>through it</a:t>
                </a:r>
                <a:r>
                  <a:rPr lang="en-US" sz="1600" b="0" dirty="0"/>
                  <a:t>? </a:t>
                </a:r>
                <a:endParaRPr lang="en-US" sz="1600" b="0" dirty="0" smtClean="0"/>
              </a:p>
              <a:p>
                <a:r>
                  <a:rPr lang="en-US" sz="1600" b="0" dirty="0" smtClean="0"/>
                  <a:t>Is </a:t>
                </a:r>
                <a:r>
                  <a:rPr lang="en-US" sz="1600" b="0" dirty="0"/>
                  <a:t>this response different for light and heavy quarks?</a:t>
                </a:r>
                <a:endParaRPr lang="en-US" sz="1600" dirty="0" smtClean="0">
                  <a:latin typeface="Comic Sans MS"/>
                  <a:cs typeface="Comic Sans MS"/>
                </a:endParaRPr>
              </a:p>
            </p:txBody>
          </p:sp>
          <p:sp>
            <p:nvSpPr>
              <p:cNvPr id="56" name="Textfeld 17"/>
              <p:cNvSpPr txBox="1"/>
              <p:nvPr/>
            </p:nvSpPr>
            <p:spPr>
              <a:xfrm>
                <a:off x="599919" y="1437910"/>
                <a:ext cx="84340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/>
                  <a:t>How does the transverse spatial distribution of gluons compare to </a:t>
                </a:r>
                <a:r>
                  <a:rPr lang="en-US" sz="1600" b="0" dirty="0" smtClean="0"/>
                  <a:t>that in the nucleon</a:t>
                </a:r>
                <a:r>
                  <a:rPr lang="en-US" sz="1600" b="0" dirty="0"/>
                  <a:t>?</a:t>
                </a:r>
                <a:endParaRPr lang="en-US" sz="1600" dirty="0" smtClean="0"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4" name="Group 2"/>
            <p:cNvGrpSpPr>
              <a:grpSpLocks/>
            </p:cNvGrpSpPr>
            <p:nvPr/>
          </p:nvGrpSpPr>
          <p:grpSpPr bwMode="auto">
            <a:xfrm>
              <a:off x="7233802" y="3602025"/>
              <a:ext cx="1772613" cy="1128726"/>
              <a:chOff x="-57" y="125"/>
              <a:chExt cx="3628" cy="2065"/>
            </a:xfrm>
          </p:grpSpPr>
          <p:grpSp>
            <p:nvGrpSpPr>
              <p:cNvPr id="65" name="Group 3"/>
              <p:cNvGrpSpPr>
                <a:grpSpLocks/>
              </p:cNvGrpSpPr>
              <p:nvPr/>
            </p:nvGrpSpPr>
            <p:grpSpPr bwMode="auto">
              <a:xfrm>
                <a:off x="879" y="130"/>
                <a:ext cx="2058" cy="2060"/>
                <a:chOff x="0" y="0"/>
                <a:chExt cx="2058" cy="2060"/>
              </a:xfrm>
            </p:grpSpPr>
            <p:sp>
              <p:nvSpPr>
                <p:cNvPr id="101" name="Oval 4"/>
                <p:cNvSpPr>
                  <a:spLocks/>
                </p:cNvSpPr>
                <p:nvPr/>
              </p:nvSpPr>
              <p:spPr bwMode="auto">
                <a:xfrm>
                  <a:off x="395" y="107"/>
                  <a:ext cx="625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2" name="Oval 5"/>
                <p:cNvSpPr>
                  <a:spLocks/>
                </p:cNvSpPr>
                <p:nvPr/>
              </p:nvSpPr>
              <p:spPr bwMode="auto">
                <a:xfrm>
                  <a:off x="588" y="396"/>
                  <a:ext cx="630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3" name="Oval 6"/>
                <p:cNvSpPr>
                  <a:spLocks/>
                </p:cNvSpPr>
                <p:nvPr/>
              </p:nvSpPr>
              <p:spPr bwMode="auto">
                <a:xfrm>
                  <a:off x="114" y="399"/>
                  <a:ext cx="627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4" name="Oval 7"/>
                <p:cNvSpPr>
                  <a:spLocks/>
                </p:cNvSpPr>
                <p:nvPr/>
              </p:nvSpPr>
              <p:spPr bwMode="auto">
                <a:xfrm>
                  <a:off x="1286" y="892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5" name="Oval 8"/>
                <p:cNvSpPr>
                  <a:spLocks/>
                </p:cNvSpPr>
                <p:nvPr/>
              </p:nvSpPr>
              <p:spPr bwMode="auto">
                <a:xfrm>
                  <a:off x="842" y="1436"/>
                  <a:ext cx="628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6" name="Oval 9"/>
                <p:cNvSpPr>
                  <a:spLocks/>
                </p:cNvSpPr>
                <p:nvPr/>
              </p:nvSpPr>
              <p:spPr bwMode="auto">
                <a:xfrm>
                  <a:off x="1119" y="128"/>
                  <a:ext cx="626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7" name="Oval 10"/>
                <p:cNvSpPr>
                  <a:spLocks/>
                </p:cNvSpPr>
                <p:nvPr/>
              </p:nvSpPr>
              <p:spPr bwMode="auto">
                <a:xfrm>
                  <a:off x="752" y="0"/>
                  <a:ext cx="632" cy="62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8" name="Oval 11"/>
                <p:cNvSpPr>
                  <a:spLocks/>
                </p:cNvSpPr>
                <p:nvPr/>
              </p:nvSpPr>
              <p:spPr bwMode="auto">
                <a:xfrm>
                  <a:off x="1430" y="490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9" name="Oval 12"/>
                <p:cNvSpPr>
                  <a:spLocks/>
                </p:cNvSpPr>
                <p:nvPr/>
              </p:nvSpPr>
              <p:spPr bwMode="auto">
                <a:xfrm>
                  <a:off x="424" y="791"/>
                  <a:ext cx="632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0" name="Oval 13"/>
                <p:cNvSpPr>
                  <a:spLocks/>
                </p:cNvSpPr>
                <p:nvPr/>
              </p:nvSpPr>
              <p:spPr bwMode="auto">
                <a:xfrm>
                  <a:off x="0" y="891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1" name="Oval 14"/>
                <p:cNvSpPr>
                  <a:spLocks/>
                </p:cNvSpPr>
                <p:nvPr/>
              </p:nvSpPr>
              <p:spPr bwMode="auto">
                <a:xfrm>
                  <a:off x="351" y="1326"/>
                  <a:ext cx="628" cy="62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2" name="Oval 15"/>
                <p:cNvSpPr>
                  <a:spLocks/>
                </p:cNvSpPr>
                <p:nvPr/>
              </p:nvSpPr>
              <p:spPr bwMode="auto">
                <a:xfrm>
                  <a:off x="842" y="1128"/>
                  <a:ext cx="628" cy="62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3" name="Oval 16"/>
                <p:cNvSpPr>
                  <a:spLocks/>
                </p:cNvSpPr>
                <p:nvPr/>
              </p:nvSpPr>
              <p:spPr bwMode="auto">
                <a:xfrm>
                  <a:off x="917" y="672"/>
                  <a:ext cx="632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4" name="Oval 17"/>
                <p:cNvSpPr>
                  <a:spLocks/>
                </p:cNvSpPr>
                <p:nvPr/>
              </p:nvSpPr>
              <p:spPr bwMode="auto">
                <a:xfrm>
                  <a:off x="1245" y="1229"/>
                  <a:ext cx="631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18"/>
              <p:cNvGrpSpPr>
                <a:grpSpLocks/>
              </p:cNvGrpSpPr>
              <p:nvPr/>
            </p:nvGrpSpPr>
            <p:grpSpPr bwMode="auto">
              <a:xfrm>
                <a:off x="1272" y="165"/>
                <a:ext cx="1568" cy="1879"/>
                <a:chOff x="0" y="0"/>
                <a:chExt cx="1568" cy="1878"/>
              </a:xfrm>
            </p:grpSpPr>
            <p:sp>
              <p:nvSpPr>
                <p:cNvPr id="79" name="Freeform 19"/>
                <p:cNvSpPr>
                  <a:spLocks/>
                </p:cNvSpPr>
                <p:nvPr/>
              </p:nvSpPr>
              <p:spPr bwMode="auto">
                <a:xfrm rot="-660000">
                  <a:off x="437" y="499"/>
                  <a:ext cx="527" cy="369"/>
                </a:xfrm>
                <a:custGeom>
                  <a:avLst/>
                  <a:gdLst>
                    <a:gd name="T0" fmla="*/ 0 w 19443"/>
                    <a:gd name="T1" fmla="*/ 369 h 21600"/>
                    <a:gd name="T2" fmla="*/ 172 w 19443"/>
                    <a:gd name="T3" fmla="*/ 265 h 21600"/>
                    <a:gd name="T4" fmla="*/ 143 w 19443"/>
                    <a:gd name="T5" fmla="*/ 333 h 21600"/>
                    <a:gd name="T6" fmla="*/ 78 w 19443"/>
                    <a:gd name="T7" fmla="*/ 330 h 21600"/>
                    <a:gd name="T8" fmla="*/ 168 w 19443"/>
                    <a:gd name="T9" fmla="*/ 212 h 21600"/>
                    <a:gd name="T10" fmla="*/ 323 w 19443"/>
                    <a:gd name="T11" fmla="*/ 174 h 21600"/>
                    <a:gd name="T12" fmla="*/ 297 w 19443"/>
                    <a:gd name="T13" fmla="*/ 231 h 21600"/>
                    <a:gd name="T14" fmla="*/ 234 w 19443"/>
                    <a:gd name="T15" fmla="*/ 210 h 21600"/>
                    <a:gd name="T16" fmla="*/ 326 w 19443"/>
                    <a:gd name="T17" fmla="*/ 117 h 21600"/>
                    <a:gd name="T18" fmla="*/ 484 w 19443"/>
                    <a:gd name="T19" fmla="*/ 77 h 21600"/>
                    <a:gd name="T20" fmla="*/ 448 w 19443"/>
                    <a:gd name="T21" fmla="*/ 139 h 21600"/>
                    <a:gd name="T22" fmla="*/ 390 w 19443"/>
                    <a:gd name="T23" fmla="*/ 124 h 21600"/>
                    <a:gd name="T24" fmla="*/ 52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0" name="Freeform 20"/>
                <p:cNvSpPr>
                  <a:spLocks/>
                </p:cNvSpPr>
                <p:nvPr/>
              </p:nvSpPr>
              <p:spPr bwMode="auto">
                <a:xfrm>
                  <a:off x="947" y="869"/>
                  <a:ext cx="621" cy="298"/>
                </a:xfrm>
                <a:custGeom>
                  <a:avLst/>
                  <a:gdLst>
                    <a:gd name="T0" fmla="*/ 0 w 19898"/>
                    <a:gd name="T1" fmla="*/ 0 h 21600"/>
                    <a:gd name="T2" fmla="*/ 200 w 19898"/>
                    <a:gd name="T3" fmla="*/ 79 h 21600"/>
                    <a:gd name="T4" fmla="*/ 157 w 19898"/>
                    <a:gd name="T5" fmla="*/ 12 h 21600"/>
                    <a:gd name="T6" fmla="*/ 92 w 19898"/>
                    <a:gd name="T7" fmla="*/ 33 h 21600"/>
                    <a:gd name="T8" fmla="*/ 204 w 19898"/>
                    <a:gd name="T9" fmla="*/ 136 h 21600"/>
                    <a:gd name="T10" fmla="*/ 375 w 19898"/>
                    <a:gd name="T11" fmla="*/ 150 h 21600"/>
                    <a:gd name="T12" fmla="*/ 338 w 19898"/>
                    <a:gd name="T13" fmla="*/ 94 h 21600"/>
                    <a:gd name="T14" fmla="*/ 275 w 19898"/>
                    <a:gd name="T15" fmla="*/ 126 h 21600"/>
                    <a:gd name="T16" fmla="*/ 388 w 19898"/>
                    <a:gd name="T17" fmla="*/ 208 h 21600"/>
                    <a:gd name="T18" fmla="*/ 564 w 19898"/>
                    <a:gd name="T19" fmla="*/ 228 h 21600"/>
                    <a:gd name="T20" fmla="*/ 514 w 19898"/>
                    <a:gd name="T21" fmla="*/ 164 h 21600"/>
                    <a:gd name="T22" fmla="*/ 455 w 19898"/>
                    <a:gd name="T23" fmla="*/ 191 h 21600"/>
                    <a:gd name="T24" fmla="*/ 621 w 19898"/>
                    <a:gd name="T25" fmla="*/ 298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898" h="21600">
                      <a:moveTo>
                        <a:pt x="0" y="0"/>
                      </a:moveTo>
                      <a:cubicBezTo>
                        <a:pt x="2302" y="6426"/>
                        <a:pt x="5335" y="7238"/>
                        <a:pt x="6396" y="5727"/>
                      </a:cubicBezTo>
                      <a:cubicBezTo>
                        <a:pt x="7457" y="4216"/>
                        <a:pt x="5025" y="857"/>
                        <a:pt x="5025" y="857"/>
                      </a:cubicBezTo>
                      <a:cubicBezTo>
                        <a:pt x="5025" y="857"/>
                        <a:pt x="3003" y="0"/>
                        <a:pt x="2953" y="2367"/>
                      </a:cubicBezTo>
                      <a:cubicBezTo>
                        <a:pt x="2903" y="4735"/>
                        <a:pt x="6546" y="9830"/>
                        <a:pt x="6546" y="9830"/>
                      </a:cubicBezTo>
                      <a:cubicBezTo>
                        <a:pt x="6546" y="9830"/>
                        <a:pt x="12422" y="13393"/>
                        <a:pt x="12031" y="10845"/>
                      </a:cubicBezTo>
                      <a:cubicBezTo>
                        <a:pt x="11641" y="8297"/>
                        <a:pt x="12572" y="8387"/>
                        <a:pt x="10830" y="6832"/>
                      </a:cubicBezTo>
                      <a:cubicBezTo>
                        <a:pt x="9088" y="5276"/>
                        <a:pt x="8818" y="9154"/>
                        <a:pt x="8818" y="9154"/>
                      </a:cubicBezTo>
                      <a:cubicBezTo>
                        <a:pt x="8818" y="9154"/>
                        <a:pt x="10490" y="14069"/>
                        <a:pt x="12442" y="15106"/>
                      </a:cubicBezTo>
                      <a:cubicBezTo>
                        <a:pt x="14393" y="16144"/>
                        <a:pt x="14573" y="17046"/>
                        <a:pt x="18087" y="16549"/>
                      </a:cubicBezTo>
                      <a:cubicBezTo>
                        <a:pt x="21600" y="16053"/>
                        <a:pt x="16465" y="11905"/>
                        <a:pt x="16465" y="11905"/>
                      </a:cubicBezTo>
                      <a:cubicBezTo>
                        <a:pt x="16465" y="11905"/>
                        <a:pt x="14573" y="10665"/>
                        <a:pt x="14573" y="13866"/>
                      </a:cubicBezTo>
                      <a:cubicBezTo>
                        <a:pt x="14573" y="17068"/>
                        <a:pt x="19778" y="20969"/>
                        <a:pt x="19898" y="2160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1" name="Freeform 21"/>
                <p:cNvSpPr>
                  <a:spLocks/>
                </p:cNvSpPr>
                <p:nvPr/>
              </p:nvSpPr>
              <p:spPr bwMode="auto">
                <a:xfrm>
                  <a:off x="0" y="760"/>
                  <a:ext cx="1156" cy="240"/>
                </a:xfrm>
                <a:custGeom>
                  <a:avLst/>
                  <a:gdLst>
                    <a:gd name="T0" fmla="*/ 0 w 21600"/>
                    <a:gd name="T1" fmla="*/ 240 h 21600"/>
                    <a:gd name="T2" fmla="*/ 282 w 21600"/>
                    <a:gd name="T3" fmla="*/ 240 h 21600"/>
                    <a:gd name="T4" fmla="*/ 488 w 21600"/>
                    <a:gd name="T5" fmla="*/ 144 h 21600"/>
                    <a:gd name="T6" fmla="*/ 688 w 21600"/>
                    <a:gd name="T7" fmla="*/ 165 h 21600"/>
                    <a:gd name="T8" fmla="*/ 929 w 21600"/>
                    <a:gd name="T9" fmla="*/ 123 h 21600"/>
                    <a:gd name="T10" fmla="*/ 1156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lnTo>
                        <a:pt x="5272" y="21600"/>
                      </a:lnTo>
                      <a:lnTo>
                        <a:pt x="9126" y="12971"/>
                      </a:lnTo>
                      <a:lnTo>
                        <a:pt x="12853" y="14820"/>
                      </a:lnTo>
                      <a:lnTo>
                        <a:pt x="17355" y="11094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672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82" name="Group 22"/>
                <p:cNvGrpSpPr>
                  <a:grpSpLocks/>
                </p:cNvGrpSpPr>
                <p:nvPr/>
              </p:nvGrpSpPr>
              <p:grpSpPr bwMode="auto">
                <a:xfrm>
                  <a:off x="78" y="994"/>
                  <a:ext cx="443" cy="852"/>
                  <a:chOff x="0" y="0"/>
                  <a:chExt cx="443" cy="852"/>
                </a:xfrm>
              </p:grpSpPr>
              <p:sp>
                <p:nvSpPr>
                  <p:cNvPr id="99" name="Freeform 23"/>
                  <p:cNvSpPr>
                    <a:spLocks/>
                  </p:cNvSpPr>
                  <p:nvPr/>
                </p:nvSpPr>
                <p:spPr bwMode="auto">
                  <a:xfrm>
                    <a:off x="149" y="0"/>
                    <a:ext cx="145" cy="560"/>
                  </a:xfrm>
                  <a:custGeom>
                    <a:avLst/>
                    <a:gdLst>
                      <a:gd name="T0" fmla="*/ 41 w 16954"/>
                      <a:gd name="T1" fmla="*/ 0 h 21225"/>
                      <a:gd name="T2" fmla="*/ 64 w 16954"/>
                      <a:gd name="T3" fmla="*/ 175 h 21225"/>
                      <a:gd name="T4" fmla="*/ 116 w 16954"/>
                      <a:gd name="T5" fmla="*/ 117 h 21225"/>
                      <a:gd name="T6" fmla="*/ 56 w 16954"/>
                      <a:gd name="T7" fmla="*/ 79 h 21225"/>
                      <a:gd name="T8" fmla="*/ 0 w 16954"/>
                      <a:gd name="T9" fmla="*/ 199 h 21225"/>
                      <a:gd name="T10" fmla="*/ 79 w 16954"/>
                      <a:gd name="T11" fmla="*/ 328 h 21225"/>
                      <a:gd name="T12" fmla="*/ 122 w 16954"/>
                      <a:gd name="T13" fmla="*/ 280 h 21225"/>
                      <a:gd name="T14" fmla="*/ 50 w 16954"/>
                      <a:gd name="T15" fmla="*/ 247 h 21225"/>
                      <a:gd name="T16" fmla="*/ 20 w 16954"/>
                      <a:gd name="T17" fmla="*/ 358 h 21225"/>
                      <a:gd name="T18" fmla="*/ 95 w 16954"/>
                      <a:gd name="T19" fmla="*/ 493 h 21225"/>
                      <a:gd name="T20" fmla="*/ 141 w 16954"/>
                      <a:gd name="T21" fmla="*/ 432 h 21225"/>
                      <a:gd name="T22" fmla="*/ 77 w 16954"/>
                      <a:gd name="T23" fmla="*/ 400 h 21225"/>
                      <a:gd name="T24" fmla="*/ 47 w 16954"/>
                      <a:gd name="T25" fmla="*/ 560 h 21225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54" h="21225">
                        <a:moveTo>
                          <a:pt x="4842" y="0"/>
                        </a:moveTo>
                        <a:cubicBezTo>
                          <a:pt x="-2279" y="3232"/>
                          <a:pt x="2373" y="5972"/>
                          <a:pt x="7453" y="6618"/>
                        </a:cubicBezTo>
                        <a:cubicBezTo>
                          <a:pt x="12532" y="7265"/>
                          <a:pt x="13529" y="4447"/>
                          <a:pt x="13529" y="4447"/>
                        </a:cubicBezTo>
                        <a:cubicBezTo>
                          <a:pt x="13529" y="4447"/>
                          <a:pt x="10918" y="2585"/>
                          <a:pt x="6551" y="2999"/>
                        </a:cubicBezTo>
                        <a:cubicBezTo>
                          <a:pt x="2136" y="3413"/>
                          <a:pt x="0" y="7536"/>
                          <a:pt x="0" y="7536"/>
                        </a:cubicBezTo>
                        <a:cubicBezTo>
                          <a:pt x="0" y="7536"/>
                          <a:pt x="5412" y="13262"/>
                          <a:pt x="9257" y="12422"/>
                        </a:cubicBezTo>
                        <a:cubicBezTo>
                          <a:pt x="13102" y="11569"/>
                          <a:pt x="15048" y="12409"/>
                          <a:pt x="14241" y="10600"/>
                        </a:cubicBezTo>
                        <a:cubicBezTo>
                          <a:pt x="13482" y="8790"/>
                          <a:pt x="5886" y="9346"/>
                          <a:pt x="5886" y="9346"/>
                        </a:cubicBezTo>
                        <a:cubicBezTo>
                          <a:pt x="5886" y="9346"/>
                          <a:pt x="332" y="11750"/>
                          <a:pt x="2326" y="13573"/>
                        </a:cubicBezTo>
                        <a:cubicBezTo>
                          <a:pt x="4367" y="15408"/>
                          <a:pt x="2990" y="15809"/>
                          <a:pt x="11156" y="18704"/>
                        </a:cubicBezTo>
                        <a:cubicBezTo>
                          <a:pt x="19321" y="21600"/>
                          <a:pt x="16473" y="16365"/>
                          <a:pt x="16473" y="16365"/>
                        </a:cubicBezTo>
                        <a:cubicBezTo>
                          <a:pt x="16473" y="16365"/>
                          <a:pt x="14859" y="14490"/>
                          <a:pt x="9019" y="15176"/>
                        </a:cubicBezTo>
                        <a:cubicBezTo>
                          <a:pt x="3180" y="15874"/>
                          <a:pt x="6408" y="20992"/>
                          <a:pt x="5459" y="21225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00" name="AutoShape 24"/>
                  <p:cNvSpPr>
                    <a:spLocks/>
                  </p:cNvSpPr>
                  <p:nvPr/>
                </p:nvSpPr>
                <p:spPr bwMode="auto">
                  <a:xfrm rot="2700000">
                    <a:off x="90" y="447"/>
                    <a:ext cx="261" cy="366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3" name="Group 25"/>
                <p:cNvGrpSpPr>
                  <a:grpSpLocks/>
                </p:cNvGrpSpPr>
                <p:nvPr/>
              </p:nvGrpSpPr>
              <p:grpSpPr bwMode="auto">
                <a:xfrm>
                  <a:off x="505" y="925"/>
                  <a:ext cx="443" cy="832"/>
                  <a:chOff x="0" y="0"/>
                  <a:chExt cx="442" cy="832"/>
                </a:xfrm>
              </p:grpSpPr>
              <p:sp>
                <p:nvSpPr>
                  <p:cNvPr id="97" name="Freeform 26"/>
                  <p:cNvSpPr>
                    <a:spLocks/>
                  </p:cNvSpPr>
                  <p:nvPr/>
                </p:nvSpPr>
                <p:spPr bwMode="auto">
                  <a:xfrm>
                    <a:off x="133" y="0"/>
                    <a:ext cx="146" cy="560"/>
                  </a:xfrm>
                  <a:custGeom>
                    <a:avLst/>
                    <a:gdLst>
                      <a:gd name="T0" fmla="*/ 42 w 16914"/>
                      <a:gd name="T1" fmla="*/ 0 h 21238"/>
                      <a:gd name="T2" fmla="*/ 63 w 16914"/>
                      <a:gd name="T3" fmla="*/ 174 h 21238"/>
                      <a:gd name="T4" fmla="*/ 118 w 16914"/>
                      <a:gd name="T5" fmla="*/ 117 h 21238"/>
                      <a:gd name="T6" fmla="*/ 57 w 16914"/>
                      <a:gd name="T7" fmla="*/ 78 h 21238"/>
                      <a:gd name="T8" fmla="*/ 0 w 16914"/>
                      <a:gd name="T9" fmla="*/ 198 h 21238"/>
                      <a:gd name="T10" fmla="*/ 80 w 16914"/>
                      <a:gd name="T11" fmla="*/ 327 h 21238"/>
                      <a:gd name="T12" fmla="*/ 124 w 16914"/>
                      <a:gd name="T13" fmla="*/ 279 h 21238"/>
                      <a:gd name="T14" fmla="*/ 51 w 16914"/>
                      <a:gd name="T15" fmla="*/ 246 h 21238"/>
                      <a:gd name="T16" fmla="*/ 20 w 16914"/>
                      <a:gd name="T17" fmla="*/ 358 h 21238"/>
                      <a:gd name="T18" fmla="*/ 96 w 16914"/>
                      <a:gd name="T19" fmla="*/ 493 h 21238"/>
                      <a:gd name="T20" fmla="*/ 142 w 16914"/>
                      <a:gd name="T21" fmla="*/ 430 h 21238"/>
                      <a:gd name="T22" fmla="*/ 78 w 16914"/>
                      <a:gd name="T23" fmla="*/ 398 h 21238"/>
                      <a:gd name="T24" fmla="*/ 47 w 16914"/>
                      <a:gd name="T25" fmla="*/ 560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8" name="AutoShape 27"/>
                  <p:cNvSpPr>
                    <a:spLocks/>
                  </p:cNvSpPr>
                  <p:nvPr/>
                </p:nvSpPr>
                <p:spPr bwMode="auto">
                  <a:xfrm rot="2700000">
                    <a:off x="91" y="427"/>
                    <a:ext cx="260" cy="366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4" name="Rectangle 28"/>
                <p:cNvSpPr>
                  <a:spLocks/>
                </p:cNvSpPr>
                <p:nvPr/>
              </p:nvSpPr>
              <p:spPr bwMode="auto">
                <a:xfrm>
                  <a:off x="211" y="663"/>
                  <a:ext cx="210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 algn="l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200" b="1" dirty="0">
                      <a:solidFill>
                        <a:schemeClr val="tx1"/>
                      </a:solidFill>
                      <a:latin typeface="Comic Sans MS"/>
                      <a:ea typeface="ＭＳ Ｐゴシック" charset="0"/>
                      <a:cs typeface="Comic Sans MS"/>
                      <a:sym typeface="Times New Roman" charset="0"/>
                    </a:rPr>
                    <a:t>q</a:t>
                  </a:r>
                </a:p>
              </p:txBody>
            </p:sp>
            <p:grpSp>
              <p:nvGrpSpPr>
                <p:cNvPr id="85" name="Group 29"/>
                <p:cNvGrpSpPr>
                  <a:grpSpLocks/>
                </p:cNvGrpSpPr>
                <p:nvPr/>
              </p:nvGrpSpPr>
              <p:grpSpPr bwMode="auto">
                <a:xfrm>
                  <a:off x="1004" y="1046"/>
                  <a:ext cx="441" cy="832"/>
                  <a:chOff x="0" y="0"/>
                  <a:chExt cx="441" cy="832"/>
                </a:xfrm>
              </p:grpSpPr>
              <p:sp>
                <p:nvSpPr>
                  <p:cNvPr id="95" name="Freeform 30"/>
                  <p:cNvSpPr>
                    <a:spLocks/>
                  </p:cNvSpPr>
                  <p:nvPr/>
                </p:nvSpPr>
                <p:spPr bwMode="auto">
                  <a:xfrm>
                    <a:off x="131" y="0"/>
                    <a:ext cx="145" cy="560"/>
                  </a:xfrm>
                  <a:custGeom>
                    <a:avLst/>
                    <a:gdLst>
                      <a:gd name="T0" fmla="*/ 42 w 16891"/>
                      <a:gd name="T1" fmla="*/ 0 h 21238"/>
                      <a:gd name="T2" fmla="*/ 62 w 16891"/>
                      <a:gd name="T3" fmla="*/ 174 h 21238"/>
                      <a:gd name="T4" fmla="*/ 117 w 16891"/>
                      <a:gd name="T5" fmla="*/ 117 h 21238"/>
                      <a:gd name="T6" fmla="*/ 56 w 16891"/>
                      <a:gd name="T7" fmla="*/ 78 h 21238"/>
                      <a:gd name="T8" fmla="*/ 0 w 16891"/>
                      <a:gd name="T9" fmla="*/ 198 h 21238"/>
                      <a:gd name="T10" fmla="*/ 80 w 16891"/>
                      <a:gd name="T11" fmla="*/ 327 h 21238"/>
                      <a:gd name="T12" fmla="*/ 123 w 16891"/>
                      <a:gd name="T13" fmla="*/ 279 h 21238"/>
                      <a:gd name="T14" fmla="*/ 51 w 16891"/>
                      <a:gd name="T15" fmla="*/ 246 h 21238"/>
                      <a:gd name="T16" fmla="*/ 20 w 16891"/>
                      <a:gd name="T17" fmla="*/ 358 h 21238"/>
                      <a:gd name="T18" fmla="*/ 95 w 16891"/>
                      <a:gd name="T19" fmla="*/ 493 h 21238"/>
                      <a:gd name="T20" fmla="*/ 141 w 16891"/>
                      <a:gd name="T21" fmla="*/ 430 h 21238"/>
                      <a:gd name="T22" fmla="*/ 77 w 16891"/>
                      <a:gd name="T23" fmla="*/ 398 h 21238"/>
                      <a:gd name="T24" fmla="*/ 47 w 16891"/>
                      <a:gd name="T25" fmla="*/ 560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891" h="21238">
                        <a:moveTo>
                          <a:pt x="4842" y="0"/>
                        </a:moveTo>
                        <a:cubicBezTo>
                          <a:pt x="-2279" y="3208"/>
                          <a:pt x="2373" y="5976"/>
                          <a:pt x="7216" y="6609"/>
                        </a:cubicBezTo>
                        <a:cubicBezTo>
                          <a:pt x="12010" y="7256"/>
                          <a:pt x="13624" y="4423"/>
                          <a:pt x="13624" y="4423"/>
                        </a:cubicBezTo>
                        <a:cubicBezTo>
                          <a:pt x="13624" y="4423"/>
                          <a:pt x="11108" y="2548"/>
                          <a:pt x="6551" y="2962"/>
                        </a:cubicBezTo>
                        <a:cubicBezTo>
                          <a:pt x="1994" y="3389"/>
                          <a:pt x="0" y="7528"/>
                          <a:pt x="0" y="7528"/>
                        </a:cubicBezTo>
                        <a:cubicBezTo>
                          <a:pt x="0" y="7528"/>
                          <a:pt x="5412" y="13232"/>
                          <a:pt x="9304" y="12391"/>
                        </a:cubicBezTo>
                        <a:cubicBezTo>
                          <a:pt x="13150" y="11550"/>
                          <a:pt x="14954" y="12339"/>
                          <a:pt x="14289" y="10580"/>
                        </a:cubicBezTo>
                        <a:cubicBezTo>
                          <a:pt x="13672" y="8834"/>
                          <a:pt x="5886" y="9338"/>
                          <a:pt x="5886" y="9338"/>
                        </a:cubicBezTo>
                        <a:cubicBezTo>
                          <a:pt x="5886" y="9338"/>
                          <a:pt x="142" y="11731"/>
                          <a:pt x="2326" y="13581"/>
                        </a:cubicBezTo>
                        <a:cubicBezTo>
                          <a:pt x="4557" y="15443"/>
                          <a:pt x="2896" y="15793"/>
                          <a:pt x="11108" y="18703"/>
                        </a:cubicBezTo>
                        <a:cubicBezTo>
                          <a:pt x="19321" y="21600"/>
                          <a:pt x="16378" y="16323"/>
                          <a:pt x="16378" y="16323"/>
                        </a:cubicBezTo>
                        <a:cubicBezTo>
                          <a:pt x="16378" y="16323"/>
                          <a:pt x="14859" y="14525"/>
                          <a:pt x="8972" y="15107"/>
                        </a:cubicBezTo>
                        <a:cubicBezTo>
                          <a:pt x="3085" y="15715"/>
                          <a:pt x="6503" y="20966"/>
                          <a:pt x="5459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6" name="AutoShape 31"/>
                  <p:cNvSpPr>
                    <a:spLocks/>
                  </p:cNvSpPr>
                  <p:nvPr/>
                </p:nvSpPr>
                <p:spPr bwMode="auto">
                  <a:xfrm rot="2700000">
                    <a:off x="90" y="430"/>
                    <a:ext cx="260" cy="364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6" name="Group 32"/>
                <p:cNvGrpSpPr>
                  <a:grpSpLocks/>
                </p:cNvGrpSpPr>
                <p:nvPr/>
              </p:nvGrpSpPr>
              <p:grpSpPr bwMode="auto">
                <a:xfrm>
                  <a:off x="429" y="324"/>
                  <a:ext cx="253" cy="475"/>
                  <a:chOff x="0" y="0"/>
                  <a:chExt cx="253" cy="475"/>
                </a:xfrm>
              </p:grpSpPr>
              <p:sp>
                <p:nvSpPr>
                  <p:cNvPr id="93" name="Freeform 33"/>
                  <p:cNvSpPr>
                    <a:spLocks/>
                  </p:cNvSpPr>
                  <p:nvPr/>
                </p:nvSpPr>
                <p:spPr bwMode="auto">
                  <a:xfrm rot="-10680000">
                    <a:off x="86" y="155"/>
                    <a:ext cx="83" cy="319"/>
                  </a:xfrm>
                  <a:custGeom>
                    <a:avLst/>
                    <a:gdLst>
                      <a:gd name="T0" fmla="*/ 24 w 16914"/>
                      <a:gd name="T1" fmla="*/ 0 h 21238"/>
                      <a:gd name="T2" fmla="*/ 36 w 16914"/>
                      <a:gd name="T3" fmla="*/ 99 h 21238"/>
                      <a:gd name="T4" fmla="*/ 67 w 16914"/>
                      <a:gd name="T5" fmla="*/ 66 h 21238"/>
                      <a:gd name="T6" fmla="*/ 32 w 16914"/>
                      <a:gd name="T7" fmla="*/ 44 h 21238"/>
                      <a:gd name="T8" fmla="*/ 0 w 16914"/>
                      <a:gd name="T9" fmla="*/ 113 h 21238"/>
                      <a:gd name="T10" fmla="*/ 46 w 16914"/>
                      <a:gd name="T11" fmla="*/ 186 h 21238"/>
                      <a:gd name="T12" fmla="*/ 71 w 16914"/>
                      <a:gd name="T13" fmla="*/ 159 h 21238"/>
                      <a:gd name="T14" fmla="*/ 29 w 16914"/>
                      <a:gd name="T15" fmla="*/ 140 h 21238"/>
                      <a:gd name="T16" fmla="*/ 11 w 16914"/>
                      <a:gd name="T17" fmla="*/ 204 h 21238"/>
                      <a:gd name="T18" fmla="*/ 55 w 16914"/>
                      <a:gd name="T19" fmla="*/ 281 h 21238"/>
                      <a:gd name="T20" fmla="*/ 81 w 16914"/>
                      <a:gd name="T21" fmla="*/ 245 h 21238"/>
                      <a:gd name="T22" fmla="*/ 44 w 16914"/>
                      <a:gd name="T23" fmla="*/ 227 h 21238"/>
                      <a:gd name="T24" fmla="*/ 27 w 16914"/>
                      <a:gd name="T25" fmla="*/ 319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4" name="AutoShape 34"/>
                  <p:cNvSpPr>
                    <a:spLocks/>
                  </p:cNvSpPr>
                  <p:nvPr/>
                </p:nvSpPr>
                <p:spPr bwMode="auto">
                  <a:xfrm rot="-7980000">
                    <a:off x="52" y="21"/>
                    <a:ext cx="148" cy="208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7" name="Freeform 35"/>
                <p:cNvSpPr>
                  <a:spLocks/>
                </p:cNvSpPr>
                <p:nvPr/>
              </p:nvSpPr>
              <p:spPr bwMode="auto">
                <a:xfrm rot="-2400000">
                  <a:off x="610" y="300"/>
                  <a:ext cx="367" cy="257"/>
                </a:xfrm>
                <a:custGeom>
                  <a:avLst/>
                  <a:gdLst>
                    <a:gd name="T0" fmla="*/ 0 w 19443"/>
                    <a:gd name="T1" fmla="*/ 257 h 21600"/>
                    <a:gd name="T2" fmla="*/ 120 w 19443"/>
                    <a:gd name="T3" fmla="*/ 184 h 21600"/>
                    <a:gd name="T4" fmla="*/ 99 w 19443"/>
                    <a:gd name="T5" fmla="*/ 232 h 21600"/>
                    <a:gd name="T6" fmla="*/ 54 w 19443"/>
                    <a:gd name="T7" fmla="*/ 230 h 21600"/>
                    <a:gd name="T8" fmla="*/ 117 w 19443"/>
                    <a:gd name="T9" fmla="*/ 147 h 21600"/>
                    <a:gd name="T10" fmla="*/ 225 w 19443"/>
                    <a:gd name="T11" fmla="*/ 121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4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8" name="Freeform 36"/>
                <p:cNvSpPr>
                  <a:spLocks/>
                </p:cNvSpPr>
                <p:nvPr/>
              </p:nvSpPr>
              <p:spPr bwMode="auto">
                <a:xfrm rot="479999">
                  <a:off x="944" y="216"/>
                  <a:ext cx="367" cy="256"/>
                </a:xfrm>
                <a:custGeom>
                  <a:avLst/>
                  <a:gdLst>
                    <a:gd name="T0" fmla="*/ 0 w 19443"/>
                    <a:gd name="T1" fmla="*/ 256 h 21600"/>
                    <a:gd name="T2" fmla="*/ 120 w 19443"/>
                    <a:gd name="T3" fmla="*/ 184 h 21600"/>
                    <a:gd name="T4" fmla="*/ 99 w 19443"/>
                    <a:gd name="T5" fmla="*/ 231 h 21600"/>
                    <a:gd name="T6" fmla="*/ 54 w 19443"/>
                    <a:gd name="T7" fmla="*/ 229 h 21600"/>
                    <a:gd name="T8" fmla="*/ 117 w 19443"/>
                    <a:gd name="T9" fmla="*/ 147 h 21600"/>
                    <a:gd name="T10" fmla="*/ 225 w 19443"/>
                    <a:gd name="T11" fmla="*/ 120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3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9" name="Freeform 37"/>
                <p:cNvSpPr>
                  <a:spLocks/>
                </p:cNvSpPr>
                <p:nvPr/>
              </p:nvSpPr>
              <p:spPr bwMode="auto">
                <a:xfrm rot="-1739999">
                  <a:off x="830" y="129"/>
                  <a:ext cx="367" cy="257"/>
                </a:xfrm>
                <a:custGeom>
                  <a:avLst/>
                  <a:gdLst>
                    <a:gd name="T0" fmla="*/ 0 w 19443"/>
                    <a:gd name="T1" fmla="*/ 257 h 21600"/>
                    <a:gd name="T2" fmla="*/ 120 w 19443"/>
                    <a:gd name="T3" fmla="*/ 184 h 21600"/>
                    <a:gd name="T4" fmla="*/ 99 w 19443"/>
                    <a:gd name="T5" fmla="*/ 232 h 21600"/>
                    <a:gd name="T6" fmla="*/ 54 w 19443"/>
                    <a:gd name="T7" fmla="*/ 230 h 21600"/>
                    <a:gd name="T8" fmla="*/ 117 w 19443"/>
                    <a:gd name="T9" fmla="*/ 147 h 21600"/>
                    <a:gd name="T10" fmla="*/ 225 w 19443"/>
                    <a:gd name="T11" fmla="*/ 121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4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90" name="Group 38"/>
                <p:cNvGrpSpPr>
                  <a:grpSpLocks/>
                </p:cNvGrpSpPr>
                <p:nvPr/>
              </p:nvGrpSpPr>
              <p:grpSpPr bwMode="auto">
                <a:xfrm>
                  <a:off x="622" y="0"/>
                  <a:ext cx="253" cy="476"/>
                  <a:chOff x="0" y="0"/>
                  <a:chExt cx="253" cy="476"/>
                </a:xfrm>
              </p:grpSpPr>
              <p:sp>
                <p:nvSpPr>
                  <p:cNvPr id="91" name="Freeform 39"/>
                  <p:cNvSpPr>
                    <a:spLocks/>
                  </p:cNvSpPr>
                  <p:nvPr/>
                </p:nvSpPr>
                <p:spPr bwMode="auto">
                  <a:xfrm rot="-10680000">
                    <a:off x="86" y="156"/>
                    <a:ext cx="83" cy="319"/>
                  </a:xfrm>
                  <a:custGeom>
                    <a:avLst/>
                    <a:gdLst>
                      <a:gd name="T0" fmla="*/ 24 w 16914"/>
                      <a:gd name="T1" fmla="*/ 0 h 21238"/>
                      <a:gd name="T2" fmla="*/ 36 w 16914"/>
                      <a:gd name="T3" fmla="*/ 99 h 21238"/>
                      <a:gd name="T4" fmla="*/ 67 w 16914"/>
                      <a:gd name="T5" fmla="*/ 66 h 21238"/>
                      <a:gd name="T6" fmla="*/ 32 w 16914"/>
                      <a:gd name="T7" fmla="*/ 44 h 21238"/>
                      <a:gd name="T8" fmla="*/ 0 w 16914"/>
                      <a:gd name="T9" fmla="*/ 113 h 21238"/>
                      <a:gd name="T10" fmla="*/ 46 w 16914"/>
                      <a:gd name="T11" fmla="*/ 186 h 21238"/>
                      <a:gd name="T12" fmla="*/ 71 w 16914"/>
                      <a:gd name="T13" fmla="*/ 159 h 21238"/>
                      <a:gd name="T14" fmla="*/ 29 w 16914"/>
                      <a:gd name="T15" fmla="*/ 140 h 21238"/>
                      <a:gd name="T16" fmla="*/ 11 w 16914"/>
                      <a:gd name="T17" fmla="*/ 204 h 21238"/>
                      <a:gd name="T18" fmla="*/ 55 w 16914"/>
                      <a:gd name="T19" fmla="*/ 281 h 21238"/>
                      <a:gd name="T20" fmla="*/ 81 w 16914"/>
                      <a:gd name="T21" fmla="*/ 245 h 21238"/>
                      <a:gd name="T22" fmla="*/ 44 w 16914"/>
                      <a:gd name="T23" fmla="*/ 227 h 21238"/>
                      <a:gd name="T24" fmla="*/ 27 w 16914"/>
                      <a:gd name="T25" fmla="*/ 319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2" name="AutoShape 40"/>
                  <p:cNvSpPr>
                    <a:spLocks/>
                  </p:cNvSpPr>
                  <p:nvPr/>
                </p:nvSpPr>
                <p:spPr bwMode="auto">
                  <a:xfrm rot="-7980000">
                    <a:off x="52" y="21"/>
                    <a:ext cx="148" cy="208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7" name="Group 41"/>
              <p:cNvGrpSpPr>
                <a:grpSpLocks/>
              </p:cNvGrpSpPr>
              <p:nvPr/>
            </p:nvGrpSpPr>
            <p:grpSpPr bwMode="auto">
              <a:xfrm>
                <a:off x="2260" y="125"/>
                <a:ext cx="1311" cy="837"/>
                <a:chOff x="17" y="125"/>
                <a:chExt cx="1310" cy="837"/>
              </a:xfrm>
            </p:grpSpPr>
            <p:sp>
              <p:nvSpPr>
                <p:cNvPr id="75" name="Line 4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42" y="125"/>
                  <a:ext cx="1085" cy="789"/>
                </a:xfrm>
                <a:prstGeom prst="line">
                  <a:avLst/>
                </a:prstGeom>
                <a:noFill/>
                <a:ln w="54000">
                  <a:solidFill>
                    <a:srgbClr val="66CC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6" name="Oval 43"/>
                <p:cNvSpPr>
                  <a:spLocks/>
                </p:cNvSpPr>
                <p:nvPr/>
              </p:nvSpPr>
              <p:spPr bwMode="auto">
                <a:xfrm rot="-1860000">
                  <a:off x="17" y="535"/>
                  <a:ext cx="964" cy="336"/>
                </a:xfrm>
                <a:prstGeom prst="ellipse">
                  <a:avLst/>
                </a:prstGeom>
                <a:solidFill>
                  <a:srgbClr val="C0C0C0"/>
                </a:soli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AutoShape 44"/>
                <p:cNvSpPr>
                  <a:spLocks/>
                </p:cNvSpPr>
                <p:nvPr/>
              </p:nvSpPr>
              <p:spPr bwMode="auto">
                <a:xfrm rot="-2700000">
                  <a:off x="203" y="637"/>
                  <a:ext cx="325" cy="325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 w="936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8" name="Rectangle 45"/>
                <p:cNvSpPr>
                  <a:spLocks/>
                </p:cNvSpPr>
                <p:nvPr/>
              </p:nvSpPr>
              <p:spPr bwMode="auto">
                <a:xfrm>
                  <a:off x="998" y="312"/>
                  <a:ext cx="312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 algn="l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600" b="1" dirty="0">
                      <a:solidFill>
                        <a:srgbClr val="66CCFF"/>
                      </a:solidFill>
                      <a:latin typeface="Comic Sans MS"/>
                      <a:ea typeface="ＭＳ Ｐゴシック" charset="0"/>
                      <a:cs typeface="Comic Sans MS"/>
                      <a:sym typeface="Times New Roman" charset="0"/>
                    </a:rPr>
                    <a:t>h</a:t>
                  </a:r>
                </a:p>
              </p:txBody>
            </p:sp>
          </p:grpSp>
          <p:grpSp>
            <p:nvGrpSpPr>
              <p:cNvPr id="68" name="Group 46"/>
              <p:cNvGrpSpPr>
                <a:grpSpLocks/>
              </p:cNvGrpSpPr>
              <p:nvPr/>
            </p:nvGrpSpPr>
            <p:grpSpPr bwMode="auto">
              <a:xfrm>
                <a:off x="-57" y="471"/>
                <a:ext cx="1530" cy="1436"/>
                <a:chOff x="-57" y="315"/>
                <a:chExt cx="1530" cy="1436"/>
              </a:xfrm>
            </p:grpSpPr>
            <p:sp>
              <p:nvSpPr>
                <p:cNvPr id="69" name="Rectangle 47"/>
                <p:cNvSpPr>
                  <a:spLocks/>
                </p:cNvSpPr>
                <p:nvPr/>
              </p:nvSpPr>
              <p:spPr bwMode="auto">
                <a:xfrm>
                  <a:off x="635" y="315"/>
                  <a:ext cx="838" cy="49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39200" bIns="0"/>
                <a:lstStyle/>
                <a:p>
                  <a:pPr marL="38100" algn="l">
                    <a:lnSpc>
                      <a:spcPct val="119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600" dirty="0" smtClean="0">
                      <a:solidFill>
                        <a:srgbClr val="66CCFF"/>
                      </a:solidFill>
                      <a:latin typeface="Symbol" charset="2"/>
                      <a:ea typeface="ＭＳ Ｐゴシック" charset="0"/>
                      <a:cs typeface="Symbol" charset="2"/>
                      <a:sym typeface="Lucida Grande" charset="0"/>
                    </a:rPr>
                    <a:t>g</a:t>
                  </a:r>
                  <a:r>
                    <a:rPr lang="en-US" sz="1600" dirty="0" smtClean="0">
                      <a:solidFill>
                        <a:srgbClr val="66CCFF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*</a:t>
                  </a:r>
                  <a:endParaRPr lang="en-US" sz="1600" dirty="0">
                    <a:solidFill>
                      <a:srgbClr val="66CCFF"/>
                    </a:solidFill>
                    <a:latin typeface="Times New Roman" charset="0"/>
                    <a:ea typeface="ＭＳ Ｐゴシック" charset="0"/>
                    <a:sym typeface="Times New Roman" charset="0"/>
                  </a:endParaRPr>
                </a:p>
              </p:txBody>
            </p:sp>
            <p:sp>
              <p:nvSpPr>
                <p:cNvPr id="70" name="Freeform 48"/>
                <p:cNvSpPr>
                  <a:spLocks/>
                </p:cNvSpPr>
                <p:nvPr/>
              </p:nvSpPr>
              <p:spPr bwMode="auto">
                <a:xfrm>
                  <a:off x="552" y="834"/>
                  <a:ext cx="714" cy="319"/>
                </a:xfrm>
                <a:custGeom>
                  <a:avLst/>
                  <a:gdLst>
                    <a:gd name="T0" fmla="*/ 0 w 21600"/>
                    <a:gd name="T1" fmla="*/ 281 h 10609"/>
                    <a:gd name="T2" fmla="*/ 181 w 21600"/>
                    <a:gd name="T3" fmla="*/ 261 h 10609"/>
                    <a:gd name="T4" fmla="*/ 358 w 21600"/>
                    <a:gd name="T5" fmla="*/ 240 h 10609"/>
                    <a:gd name="T6" fmla="*/ 539 w 21600"/>
                    <a:gd name="T7" fmla="*/ 218 h 10609"/>
                    <a:gd name="T8" fmla="*/ 714 w 21600"/>
                    <a:gd name="T9" fmla="*/ 194 h 1060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10609">
                      <a:moveTo>
                        <a:pt x="0" y="6366"/>
                      </a:moveTo>
                      <a:cubicBezTo>
                        <a:pt x="2928" y="-2979"/>
                        <a:pt x="3891" y="-1014"/>
                        <a:pt x="5468" y="5690"/>
                      </a:cubicBezTo>
                      <a:cubicBezTo>
                        <a:pt x="7046" y="12883"/>
                        <a:pt x="8245" y="11781"/>
                        <a:pt x="10833" y="5014"/>
                      </a:cubicBezTo>
                      <a:cubicBezTo>
                        <a:pt x="13657" y="-2470"/>
                        <a:pt x="15593" y="-474"/>
                        <a:pt x="16311" y="4276"/>
                      </a:cubicBezTo>
                      <a:cubicBezTo>
                        <a:pt x="18455" y="18621"/>
                        <a:pt x="21600" y="3486"/>
                        <a:pt x="21600" y="3486"/>
                      </a:cubicBezTo>
                    </a:path>
                  </a:pathLst>
                </a:custGeom>
                <a:noFill/>
                <a:ln w="36720" cap="flat">
                  <a:solidFill>
                    <a:srgbClr val="66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>
                  <a:off x="1148" y="821"/>
                  <a:ext cx="283" cy="324"/>
                </a:xfrm>
                <a:custGeom>
                  <a:avLst/>
                  <a:gdLst>
                    <a:gd name="T0" fmla="*/ 142 w 21600"/>
                    <a:gd name="T1" fmla="*/ 87 h 21600"/>
                    <a:gd name="T2" fmla="*/ 110 w 21600"/>
                    <a:gd name="T3" fmla="*/ 35 h 21600"/>
                    <a:gd name="T4" fmla="*/ 96 w 21600"/>
                    <a:gd name="T5" fmla="*/ 96 h 21600"/>
                    <a:gd name="T6" fmla="*/ 5 w 21600"/>
                    <a:gd name="T7" fmla="*/ 35 h 21600"/>
                    <a:gd name="T8" fmla="*/ 62 w 21600"/>
                    <a:gd name="T9" fmla="*/ 115 h 21600"/>
                    <a:gd name="T10" fmla="*/ 0 w 21600"/>
                    <a:gd name="T11" fmla="*/ 130 h 21600"/>
                    <a:gd name="T12" fmla="*/ 50 w 21600"/>
                    <a:gd name="T13" fmla="*/ 177 h 21600"/>
                    <a:gd name="T14" fmla="*/ 3 w 21600"/>
                    <a:gd name="T15" fmla="*/ 220 h 21600"/>
                    <a:gd name="T16" fmla="*/ 75 w 21600"/>
                    <a:gd name="T17" fmla="*/ 211 h 21600"/>
                    <a:gd name="T18" fmla="*/ 64 w 21600"/>
                    <a:gd name="T19" fmla="*/ 267 h 21600"/>
                    <a:gd name="T20" fmla="*/ 102 w 21600"/>
                    <a:gd name="T21" fmla="*/ 236 h 21600"/>
                    <a:gd name="T22" fmla="*/ 112 w 21600"/>
                    <a:gd name="T23" fmla="*/ 324 h 21600"/>
                    <a:gd name="T24" fmla="*/ 139 w 21600"/>
                    <a:gd name="T25" fmla="*/ 225 h 21600"/>
                    <a:gd name="T26" fmla="*/ 175 w 21600"/>
                    <a:gd name="T27" fmla="*/ 298 h 21600"/>
                    <a:gd name="T28" fmla="*/ 185 w 21600"/>
                    <a:gd name="T29" fmla="*/ 218 h 21600"/>
                    <a:gd name="T30" fmla="*/ 239 w 21600"/>
                    <a:gd name="T31" fmla="*/ 273 h 21600"/>
                    <a:gd name="T32" fmla="*/ 221 w 21600"/>
                    <a:gd name="T33" fmla="*/ 195 h 21600"/>
                    <a:gd name="T34" fmla="*/ 283 w 21600"/>
                    <a:gd name="T35" fmla="*/ 201 h 21600"/>
                    <a:gd name="T36" fmla="*/ 232 w 21600"/>
                    <a:gd name="T37" fmla="*/ 158 h 21600"/>
                    <a:gd name="T38" fmla="*/ 278 w 21600"/>
                    <a:gd name="T39" fmla="*/ 122 h 21600"/>
                    <a:gd name="T40" fmla="*/ 220 w 21600"/>
                    <a:gd name="T41" fmla="*/ 110 h 21600"/>
                    <a:gd name="T42" fmla="*/ 242 w 21600"/>
                    <a:gd name="T43" fmla="*/ 67 h 21600"/>
                    <a:gd name="T44" fmla="*/ 186 w 21600"/>
                    <a:gd name="T45" fmla="*/ 80 h 21600"/>
                    <a:gd name="T46" fmla="*/ 191 w 21600"/>
                    <a:gd name="T47" fmla="*/ 0 h 21600"/>
                    <a:gd name="T48" fmla="*/ 142 w 21600"/>
                    <a:gd name="T49" fmla="*/ 87 h 2160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1600" h="21600">
                      <a:moveTo>
                        <a:pt x="10848" y="5800"/>
                      </a:moveTo>
                      <a:lnTo>
                        <a:pt x="8374" y="2308"/>
                      </a:lnTo>
                      <a:lnTo>
                        <a:pt x="7327" y="6382"/>
                      </a:lnTo>
                      <a:lnTo>
                        <a:pt x="404" y="2308"/>
                      </a:lnTo>
                      <a:lnTo>
                        <a:pt x="4734" y="7650"/>
                      </a:lnTo>
                      <a:lnTo>
                        <a:pt x="0" y="8669"/>
                      </a:lnTo>
                      <a:lnTo>
                        <a:pt x="3806" y="11829"/>
                      </a:lnTo>
                      <a:lnTo>
                        <a:pt x="214" y="14677"/>
                      </a:lnTo>
                      <a:lnTo>
                        <a:pt x="5757" y="14054"/>
                      </a:lnTo>
                      <a:lnTo>
                        <a:pt x="4853" y="17796"/>
                      </a:lnTo>
                      <a:lnTo>
                        <a:pt x="7755" y="15717"/>
                      </a:lnTo>
                      <a:lnTo>
                        <a:pt x="8564" y="21600"/>
                      </a:lnTo>
                      <a:lnTo>
                        <a:pt x="10633" y="15010"/>
                      </a:lnTo>
                      <a:lnTo>
                        <a:pt x="13322" y="19874"/>
                      </a:lnTo>
                      <a:lnTo>
                        <a:pt x="14107" y="14552"/>
                      </a:lnTo>
                      <a:lnTo>
                        <a:pt x="18222" y="18211"/>
                      </a:lnTo>
                      <a:lnTo>
                        <a:pt x="16890" y="12993"/>
                      </a:lnTo>
                      <a:lnTo>
                        <a:pt x="21600" y="13388"/>
                      </a:lnTo>
                      <a:lnTo>
                        <a:pt x="17675" y="10561"/>
                      </a:lnTo>
                      <a:lnTo>
                        <a:pt x="21243" y="8149"/>
                      </a:lnTo>
                      <a:lnTo>
                        <a:pt x="16819" y="7339"/>
                      </a:lnTo>
                      <a:lnTo>
                        <a:pt x="18484" y="4470"/>
                      </a:lnTo>
                      <a:lnTo>
                        <a:pt x="14226" y="5322"/>
                      </a:lnTo>
                      <a:lnTo>
                        <a:pt x="14606" y="0"/>
                      </a:lnTo>
                      <a:lnTo>
                        <a:pt x="10848" y="5800"/>
                      </a:lnTo>
                    </a:path>
                  </a:pathLst>
                </a:custGeom>
                <a:solidFill>
                  <a:srgbClr val="FF9900"/>
                </a:solidFill>
                <a:ln w="15840" cap="flat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0" y="351"/>
                  <a:ext cx="547" cy="1400"/>
                </a:xfrm>
                <a:custGeom>
                  <a:avLst/>
                  <a:gdLst>
                    <a:gd name="T0" fmla="*/ 0 w 21600"/>
                    <a:gd name="T1" fmla="*/ 1400 h 21600"/>
                    <a:gd name="T2" fmla="*/ 547 w 21600"/>
                    <a:gd name="T3" fmla="*/ 649 h 21600"/>
                    <a:gd name="T4" fmla="*/ 34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lnTo>
                        <a:pt x="21600" y="10013"/>
                      </a:lnTo>
                      <a:lnTo>
                        <a:pt x="1356" y="0"/>
                      </a:lnTo>
                    </a:path>
                  </a:pathLst>
                </a:custGeom>
                <a:noFill/>
                <a:ln w="3672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" name="Rectangle 51"/>
                <p:cNvSpPr>
                  <a:spLocks/>
                </p:cNvSpPr>
                <p:nvPr/>
              </p:nvSpPr>
              <p:spPr bwMode="auto">
                <a:xfrm>
                  <a:off x="-57" y="506"/>
                  <a:ext cx="656" cy="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 algn="l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400" dirty="0" smtClean="0">
                      <a:solidFill>
                        <a:srgbClr val="800000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e</a:t>
                  </a:r>
                  <a:r>
                    <a:rPr lang="en-US" sz="1400" baseline="33000" dirty="0" smtClean="0">
                      <a:solidFill>
                        <a:srgbClr val="800000"/>
                      </a:solidFill>
                      <a:latin typeface="Lucida Grande" charset="0"/>
                      <a:ea typeface="ＭＳ Ｐゴシック" charset="0"/>
                      <a:sym typeface="Lucida Grande" charset="0"/>
                    </a:rPr>
                    <a:t>’</a:t>
                  </a:r>
                  <a:endParaRPr lang="en-US" sz="1400" baseline="33000" dirty="0">
                    <a:solidFill>
                      <a:srgbClr val="800000"/>
                    </a:solidFill>
                    <a:latin typeface="Lucida Grande" charset="0"/>
                    <a:ea typeface="ＭＳ Ｐゴシック" charset="0"/>
                    <a:sym typeface="Lucida Grande" charset="0"/>
                  </a:endParaRPr>
                </a:p>
              </p:txBody>
            </p:sp>
            <p:sp>
              <p:nvSpPr>
                <p:cNvPr id="74" name="Rectangle 52"/>
                <p:cNvSpPr>
                  <a:spLocks/>
                </p:cNvSpPr>
                <p:nvPr/>
              </p:nvSpPr>
              <p:spPr bwMode="auto">
                <a:xfrm>
                  <a:off x="-38" y="1090"/>
                  <a:ext cx="656" cy="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 algn="l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400" dirty="0" smtClean="0">
                      <a:solidFill>
                        <a:srgbClr val="800000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e</a:t>
                  </a:r>
                  <a:endParaRPr lang="en-US" sz="1400" baseline="33000" dirty="0">
                    <a:solidFill>
                      <a:srgbClr val="800000"/>
                    </a:solidFill>
                    <a:latin typeface="Lucida Grande" charset="0"/>
                    <a:ea typeface="ＭＳ Ｐゴシック" charset="0"/>
                    <a:sym typeface="Lucida Grande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9297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Deep Inelastic Scattering</a:t>
            </a:r>
            <a:endParaRPr lang="en-US" sz="2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A96A-431D-C54E-8415-31F30655DEA0}" type="slidenum">
              <a:rPr lang="en-US"/>
              <a:pPr/>
              <a:t>20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154401" y="3262588"/>
            <a:ext cx="5550639" cy="3595412"/>
            <a:chOff x="3668241" y="3187704"/>
            <a:chExt cx="5550639" cy="359541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2068"/>
            <a:stretch/>
          </p:blipFill>
          <p:spPr>
            <a:xfrm>
              <a:off x="3668241" y="3187704"/>
              <a:ext cx="5247386" cy="3595412"/>
            </a:xfrm>
            <a:prstGeom prst="rect">
              <a:avLst/>
            </a:prstGeom>
            <a:solidFill>
              <a:srgbClr val="E0F5FF"/>
            </a:solidFill>
          </p:spPr>
        </p:pic>
        <p:cxnSp>
          <p:nvCxnSpPr>
            <p:cNvPr id="48" name="Straight Connector 47"/>
            <p:cNvCxnSpPr/>
            <p:nvPr/>
          </p:nvCxnSpPr>
          <p:spPr bwMode="auto">
            <a:xfrm flipV="1">
              <a:off x="7614443" y="4648200"/>
              <a:ext cx="1097757" cy="169289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8516369" y="4307357"/>
              <a:ext cx="702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HERA </a:t>
              </a:r>
            </a:p>
            <a:p>
              <a:pPr algn="ctr"/>
              <a:r>
                <a:rPr lang="en-US" sz="1000" dirty="0" smtClean="0"/>
                <a:t>y&gt;0.005</a:t>
              </a:r>
              <a:endParaRPr lang="en-US" sz="1000" dirty="0"/>
            </a:p>
          </p:txBody>
        </p:sp>
      </p:grpSp>
      <p:pic>
        <p:nvPicPr>
          <p:cNvPr id="766978" name="Picture 2"/>
          <p:cNvPicPr>
            <a:picLocks noChangeAspect="1" noChangeArrowheads="1"/>
          </p:cNvPicPr>
          <p:nvPr/>
        </p:nvPicPr>
        <p:blipFill rotWithShape="1">
          <a:blip r:embed="rId5"/>
          <a:srcRect t="35160"/>
          <a:stretch/>
        </p:blipFill>
        <p:spPr bwMode="auto">
          <a:xfrm>
            <a:off x="2287592" y="1202259"/>
            <a:ext cx="2125546" cy="1202265"/>
          </a:xfrm>
          <a:prstGeom prst="rect">
            <a:avLst/>
          </a:prstGeom>
          <a:noFill/>
        </p:spPr>
      </p:pic>
      <p:sp>
        <p:nvSpPr>
          <p:cNvPr id="113669" name="Rectangle 5"/>
          <p:cNvSpPr>
            <a:spLocks/>
          </p:cNvSpPr>
          <p:nvPr/>
        </p:nvSpPr>
        <p:spPr bwMode="auto">
          <a:xfrm>
            <a:off x="4470403" y="609597"/>
            <a:ext cx="933373" cy="6384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2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resolution power</a:t>
            </a:r>
          </a:p>
        </p:txBody>
      </p:sp>
      <p:sp>
        <p:nvSpPr>
          <p:cNvPr id="113670" name="Rectangle 6"/>
          <p:cNvSpPr>
            <a:spLocks/>
          </p:cNvSpPr>
          <p:nvPr/>
        </p:nvSpPr>
        <p:spPr bwMode="auto">
          <a:xfrm>
            <a:off x="4457712" y="1299630"/>
            <a:ext cx="933373" cy="44762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2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inelasticity</a:t>
            </a:r>
          </a:p>
        </p:txBody>
      </p:sp>
      <p:sp>
        <p:nvSpPr>
          <p:cNvPr id="113671" name="Rectangle 7"/>
          <p:cNvSpPr>
            <a:spLocks/>
          </p:cNvSpPr>
          <p:nvPr/>
        </p:nvSpPr>
        <p:spPr bwMode="auto">
          <a:xfrm>
            <a:off x="4440765" y="1794928"/>
            <a:ext cx="1045635" cy="84666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2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momentum fraction of </a:t>
            </a:r>
            <a:r>
              <a:rPr lang="en-US" sz="1200" dirty="0" smtClean="0">
                <a:solidFill>
                  <a:srgbClr val="000000"/>
                </a:solidFill>
                <a:latin typeface="Comic Sans MS" charset="0"/>
                <a:sym typeface="Comic Sans MS" charset="0"/>
              </a:rPr>
              <a:t>struck quark</a:t>
            </a:r>
            <a:endParaRPr lang="en-US" sz="1200" dirty="0">
              <a:solidFill>
                <a:srgbClr val="000000"/>
              </a:solidFill>
              <a:latin typeface="Comic Sans MS" charset="0"/>
              <a:sym typeface="Comic Sans MS" charset="0"/>
            </a:endParaRPr>
          </a:p>
        </p:txBody>
      </p:sp>
      <p:pic>
        <p:nvPicPr>
          <p:cNvPr id="76697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5718" y="3403603"/>
            <a:ext cx="127000" cy="2032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0" y="288895"/>
            <a:ext cx="159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Kinematics:</a:t>
            </a:r>
            <a:endParaRPr lang="en-US" sz="2000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2874888"/>
            <a:ext cx="488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Possible limitations in kinematic coverage:</a:t>
            </a:r>
            <a:endParaRPr lang="en-US" u="sng" dirty="0">
              <a:solidFill>
                <a:srgbClr val="0000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5303520" y="3246783"/>
            <a:ext cx="3056393" cy="26853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723194" y="2055088"/>
            <a:ext cx="3403496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low y</a:t>
            </a:r>
            <a:r>
              <a:rPr lang="en-US" sz="1200" dirty="0" smtClean="0"/>
              <a:t>-coverage: limited by </a:t>
            </a:r>
            <a:r>
              <a:rPr lang="en-US" sz="1200" dirty="0" err="1" smtClean="0"/>
              <a:t>E’</a:t>
            </a:r>
            <a:r>
              <a:rPr lang="en-US" sz="1200" baseline="-25000" dirty="0" err="1" smtClean="0"/>
              <a:t>e</a:t>
            </a:r>
            <a:r>
              <a:rPr lang="en-US" sz="1200" dirty="0" smtClean="0"/>
              <a:t> resolution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200" dirty="0" smtClean="0">
                <a:sym typeface="Wingdings"/>
              </a:rPr>
              <a:t>y-coverage can be extended by beam </a:t>
            </a:r>
          </a:p>
          <a:p>
            <a:r>
              <a:rPr lang="en-US" sz="1200" dirty="0">
                <a:sym typeface="Wingdings"/>
              </a:rPr>
              <a:t> </a:t>
            </a:r>
            <a:r>
              <a:rPr lang="en-US" sz="1200" dirty="0" smtClean="0">
                <a:sym typeface="Wingdings"/>
              </a:rPr>
              <a:t>   energy scan </a:t>
            </a: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200" dirty="0" smtClean="0">
                <a:sym typeface="Wingdings"/>
              </a:rPr>
              <a:t> costly $ &amp; beam time</a:t>
            </a:r>
          </a:p>
          <a:p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or</a:t>
            </a:r>
            <a:r>
              <a:rPr lang="en-US" sz="1200" dirty="0" smtClean="0">
                <a:sym typeface="Wingdings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200" dirty="0" smtClean="0">
                <a:sym typeface="Wingdings"/>
              </a:rPr>
              <a:t>use </a:t>
            </a:r>
            <a:r>
              <a:rPr lang="en-US" sz="1200" dirty="0" err="1" smtClean="0">
                <a:sym typeface="Wingdings"/>
              </a:rPr>
              <a:t>hadronic</a:t>
            </a:r>
            <a:r>
              <a:rPr lang="en-US" sz="1200" dirty="0" smtClean="0">
                <a:sym typeface="Wingdings"/>
              </a:rPr>
              <a:t> final state to reconstruct </a:t>
            </a:r>
          </a:p>
          <a:p>
            <a:r>
              <a:rPr lang="en-US" sz="1200" dirty="0">
                <a:sym typeface="Wingdings"/>
              </a:rPr>
              <a:t> </a:t>
            </a:r>
            <a:r>
              <a:rPr lang="en-US" sz="1200" dirty="0" smtClean="0">
                <a:sym typeface="Wingdings"/>
              </a:rPr>
              <a:t>   event kinematics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200" dirty="0" smtClean="0">
                <a:sym typeface="Wingdings"/>
              </a:rPr>
              <a:t>CC events require the hadron method</a:t>
            </a:r>
            <a:endParaRPr lang="en-US" sz="1200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 flipV="1">
            <a:off x="1840654" y="4269267"/>
            <a:ext cx="2974303" cy="29003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5610" y="3682105"/>
            <a:ext cx="1789372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high y</a:t>
            </a:r>
            <a:r>
              <a:rPr lang="en-US" sz="1200" dirty="0" smtClean="0"/>
              <a:t> limited by</a:t>
            </a:r>
          </a:p>
          <a:p>
            <a:r>
              <a:rPr lang="en-US" sz="1200" dirty="0" smtClean="0">
                <a:solidFill>
                  <a:srgbClr val="FF00FF"/>
                </a:solidFill>
              </a:rPr>
              <a:t>internal</a:t>
            </a:r>
            <a:r>
              <a:rPr lang="en-US" sz="1200" dirty="0" smtClean="0"/>
              <a:t> </a:t>
            </a:r>
            <a:r>
              <a:rPr lang="en-US" sz="1200" dirty="0" err="1" smtClean="0">
                <a:solidFill>
                  <a:srgbClr val="FF00FF"/>
                </a:solidFill>
              </a:rPr>
              <a:t>radiative</a:t>
            </a:r>
            <a:r>
              <a:rPr lang="en-US" sz="1200" dirty="0" smtClean="0">
                <a:solidFill>
                  <a:srgbClr val="FF00FF"/>
                </a:solidFill>
              </a:rPr>
              <a:t> </a:t>
            </a:r>
          </a:p>
          <a:p>
            <a:r>
              <a:rPr lang="en-US" sz="1200" dirty="0" smtClean="0">
                <a:solidFill>
                  <a:srgbClr val="FF00FF"/>
                </a:solidFill>
              </a:rPr>
              <a:t>corrections</a:t>
            </a:r>
          </a:p>
          <a:p>
            <a:r>
              <a:rPr lang="en-US" sz="1200" dirty="0" smtClean="0"/>
              <a:t>can be suppressed by</a:t>
            </a:r>
          </a:p>
          <a:p>
            <a:r>
              <a:rPr lang="en-US" sz="1200" dirty="0" smtClean="0"/>
              <a:t>requiring hadronic</a:t>
            </a:r>
          </a:p>
          <a:p>
            <a:r>
              <a:rPr lang="en-US" sz="1200" dirty="0" smtClean="0"/>
              <a:t>activity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4047070" y="1828792"/>
            <a:ext cx="414866" cy="609600"/>
          </a:xfrm>
          <a:prstGeom prst="ellipse">
            <a:avLst/>
          </a:prstGeom>
          <a:noFill/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41" name="DIS-Kinematics_revised copy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413819"/>
            <a:ext cx="2717800" cy="2291080"/>
          </a:xfrm>
          <a:prstGeom prst="rect">
            <a:avLst/>
          </a:prstGeom>
          <a:ln w="12700">
            <a:round/>
          </a:ln>
        </p:spPr>
      </p:pic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789118"/>
              </p:ext>
            </p:extLst>
          </p:nvPr>
        </p:nvGraphicFramePr>
        <p:xfrm>
          <a:off x="2329361" y="760958"/>
          <a:ext cx="2208776" cy="29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25" name="Equation" r:id="rId8" imgW="2413000" imgH="317500" progId="Equation.DSMT4">
                  <p:embed/>
                </p:oleObj>
              </mc:Choice>
              <mc:Fallback>
                <p:oleObj name="Equation" r:id="rId8" imgW="2413000" imgH="317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29361" y="760958"/>
                        <a:ext cx="2208776" cy="29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720858"/>
              </p:ext>
            </p:extLst>
          </p:nvPr>
        </p:nvGraphicFramePr>
        <p:xfrm>
          <a:off x="7067550" y="1041401"/>
          <a:ext cx="1927861" cy="535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26" name="Equation" r:id="rId10" imgW="1143000" imgH="317500" progId="Equation.DSMT4">
                  <p:embed/>
                </p:oleObj>
              </mc:Choice>
              <mc:Fallback>
                <p:oleObj name="Equation" r:id="rId10" imgW="1143000" imgH="317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67550" y="1041401"/>
                        <a:ext cx="1927861" cy="535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ight Arrow 58"/>
          <p:cNvSpPr/>
          <p:nvPr/>
        </p:nvSpPr>
        <p:spPr bwMode="auto">
          <a:xfrm>
            <a:off x="5693835" y="1094322"/>
            <a:ext cx="1240365" cy="423325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531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5" grpId="0" animBg="1"/>
      <p:bldP spid="47" grpId="0" animBg="1"/>
      <p:bldP spid="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Kinematics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21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" y="1503364"/>
            <a:ext cx="6480810" cy="20459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624804" y="2456399"/>
            <a:ext cx="162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scattered </a:t>
            </a:r>
            <a:r>
              <a:rPr lang="en-US" sz="1400" dirty="0"/>
              <a:t>lepton </a:t>
            </a:r>
            <a:endParaRPr lang="en-US" sz="1400" dirty="0" smtClean="0"/>
          </a:p>
          <a:p>
            <a:pPr algn="ctr"/>
            <a:r>
              <a:rPr lang="en-US" sz="1400" dirty="0" smtClean="0"/>
              <a:t>more and more</a:t>
            </a:r>
          </a:p>
          <a:p>
            <a:pPr algn="ctr"/>
            <a:r>
              <a:rPr lang="en-US" sz="1400" dirty="0" smtClean="0"/>
              <a:t>at </a:t>
            </a:r>
            <a:r>
              <a:rPr lang="en-US" sz="1400" dirty="0" smtClean="0">
                <a:solidFill>
                  <a:srgbClr val="FF00FF"/>
                </a:solidFill>
              </a:rPr>
              <a:t>–</a:t>
            </a:r>
            <a:r>
              <a:rPr lang="en-US" sz="1400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16" name="Group 15"/>
          <p:cNvGrpSpPr/>
          <p:nvPr/>
        </p:nvGrpSpPr>
        <p:grpSpPr>
          <a:xfrm rot="5400000">
            <a:off x="7138831" y="1156274"/>
            <a:ext cx="845264" cy="1854476"/>
            <a:chOff x="5564943" y="819097"/>
            <a:chExt cx="876300" cy="2874824"/>
          </a:xfrm>
        </p:grpSpPr>
        <p:sp>
          <p:nvSpPr>
            <p:cNvPr id="17" name="AutoShape 19"/>
            <p:cNvSpPr>
              <a:spLocks/>
            </p:cNvSpPr>
            <p:nvPr/>
          </p:nvSpPr>
          <p:spPr bwMode="auto">
            <a:xfrm rot="16200000">
              <a:off x="4565681" y="1818359"/>
              <a:ext cx="2874824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18" name="Rectangle 20"/>
            <p:cNvSpPr>
              <a:spLocks/>
            </p:cNvSpPr>
            <p:nvPr/>
          </p:nvSpPr>
          <p:spPr bwMode="auto">
            <a:xfrm rot="16200000">
              <a:off x="4721421" y="2163777"/>
              <a:ext cx="2566883" cy="24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 smtClean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lepton beam energy</a:t>
              </a:r>
              <a:endParaRPr lang="en-US" sz="1300" dirty="0">
                <a:solidFill>
                  <a:schemeClr val="bg1"/>
                </a:solidFill>
                <a:latin typeface="Corbel Bold" charset="0"/>
                <a:ea typeface="ＭＳ Ｐゴシック" charset="0"/>
                <a:cs typeface="Corbel Bold" charset="0"/>
                <a:sym typeface="Corbel Bold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11382" y="1158244"/>
            <a:ext cx="2132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scattered lepton: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5213" y="5833117"/>
            <a:ext cx="7181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main detector; -5 &lt; </a:t>
            </a: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 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&lt; 5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</a:t>
            </a:r>
            <a:r>
              <a:rPr lang="en-US" sz="1400" dirty="0" smtClean="0">
                <a:sym typeface="Wingdings"/>
              </a:rPr>
              <a:t> &lt;-5 : scattered lepton needs to be detected in dedicated low-Q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 tagger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kinematic coverage in 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-x-</a:t>
            </a: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  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critical for physics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44730" y="1664536"/>
            <a:ext cx="220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</a:rPr>
              <a:t>low</a:t>
            </a:r>
            <a:r>
              <a:rPr lang="en-US" sz="1400" dirty="0" smtClean="0"/>
              <a:t>                  </a:t>
            </a:r>
            <a:r>
              <a:rPr lang="en-US" sz="1400" dirty="0" smtClean="0">
                <a:solidFill>
                  <a:srgbClr val="FF0000"/>
                </a:solidFill>
              </a:rPr>
              <a:t>high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9" y="3769044"/>
            <a:ext cx="6480810" cy="204597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 rot="5400000">
            <a:off x="7193009" y="3408401"/>
            <a:ext cx="845264" cy="1854476"/>
            <a:chOff x="5564943" y="819097"/>
            <a:chExt cx="876300" cy="2874824"/>
          </a:xfrm>
        </p:grpSpPr>
        <p:sp>
          <p:nvSpPr>
            <p:cNvPr id="34" name="AutoShape 19"/>
            <p:cNvSpPr>
              <a:spLocks/>
            </p:cNvSpPr>
            <p:nvPr/>
          </p:nvSpPr>
          <p:spPr bwMode="auto">
            <a:xfrm rot="16200000">
              <a:off x="4565681" y="1818359"/>
              <a:ext cx="2874824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35" name="Rectangle 34"/>
            <p:cNvSpPr>
              <a:spLocks/>
            </p:cNvSpPr>
            <p:nvPr/>
          </p:nvSpPr>
          <p:spPr bwMode="auto">
            <a:xfrm rot="16200000">
              <a:off x="4721421" y="2163777"/>
              <a:ext cx="2566883" cy="24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 smtClean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hadron beam energy</a:t>
              </a:r>
              <a:endParaRPr lang="en-US" sz="1300" dirty="0">
                <a:solidFill>
                  <a:schemeClr val="bg1"/>
                </a:solidFill>
                <a:latin typeface="Corbel Bold" charset="0"/>
                <a:ea typeface="ＭＳ Ｐゴシック" charset="0"/>
                <a:cs typeface="Corbel Bold" charset="0"/>
                <a:sym typeface="Corbel Bold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603385" y="3925132"/>
            <a:ext cx="220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</a:rPr>
              <a:t>low</a:t>
            </a:r>
            <a:r>
              <a:rPr lang="en-US" sz="1400" dirty="0" smtClean="0"/>
              <a:t>                  </a:t>
            </a:r>
            <a:r>
              <a:rPr lang="en-US" sz="1400" dirty="0" smtClean="0">
                <a:solidFill>
                  <a:srgbClr val="FF0000"/>
                </a:solidFill>
              </a:rPr>
              <a:t>high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45126" y="4762719"/>
            <a:ext cx="162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no influence on</a:t>
            </a:r>
          </a:p>
          <a:p>
            <a:pPr algn="ctr"/>
            <a:r>
              <a:rPr lang="en-US" sz="1400" dirty="0" smtClean="0"/>
              <a:t>scattered lepton</a:t>
            </a:r>
          </a:p>
          <a:p>
            <a:pPr algn="ctr"/>
            <a:r>
              <a:rPr lang="en-US" sz="1400" dirty="0" smtClean="0"/>
              <a:t>kinematics 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538028" y="629920"/>
            <a:ext cx="3167605" cy="565899"/>
            <a:chOff x="966615" y="3191339"/>
            <a:chExt cx="3167605" cy="565899"/>
          </a:xfrm>
        </p:grpSpPr>
        <p:sp>
          <p:nvSpPr>
            <p:cNvPr id="39" name="TextBox 38"/>
            <p:cNvSpPr txBox="1"/>
            <p:nvPr/>
          </p:nvSpPr>
          <p:spPr>
            <a:xfrm>
              <a:off x="3595040" y="3216738"/>
              <a:ext cx="539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FF"/>
                  </a:solidFill>
                  <a:latin typeface="Symbol" charset="2"/>
                  <a:cs typeface="Symbol" charset="2"/>
                </a:rPr>
                <a:t>+h</a:t>
              </a:r>
              <a:endParaRPr lang="en-US" sz="2400" dirty="0">
                <a:solidFill>
                  <a:srgbClr val="FF00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66615" y="3191339"/>
              <a:ext cx="5241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-h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flipV="1">
              <a:off x="1426109" y="3488267"/>
              <a:ext cx="2239958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2500293" y="3449461"/>
              <a:ext cx="12922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FF"/>
                  </a:solidFill>
                </a:rPr>
                <a:t>hadron beam</a:t>
              </a:r>
              <a:endParaRPr lang="en-US" sz="1400" dirty="0">
                <a:solidFill>
                  <a:srgbClr val="FF00FF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62136" y="3445722"/>
              <a:ext cx="12271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lepton beam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89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PID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545"/>
            <a:ext cx="8866195" cy="60046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02400" y="4572007"/>
            <a:ext cx="2641600" cy="22467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solidFill>
                  <a:srgbClr val="0000FF"/>
                </a:solidFill>
              </a:rPr>
              <a:t>Lepton-PID:</a:t>
            </a:r>
          </a:p>
          <a:p>
            <a:r>
              <a:rPr lang="en-US" sz="1400" dirty="0" smtClean="0">
                <a:solidFill>
                  <a:srgbClr val="00FF00"/>
                </a:solidFill>
                <a:latin typeface="Symbol" charset="2"/>
                <a:cs typeface="Symbol" charset="2"/>
              </a:rPr>
              <a:t>g</a:t>
            </a:r>
            <a:r>
              <a:rPr lang="en-US" sz="1400" dirty="0" smtClean="0">
                <a:solidFill>
                  <a:srgbClr val="322F31"/>
                </a:solidFill>
              </a:rPr>
              <a:t> suppression: </a:t>
            </a:r>
          </a:p>
          <a:p>
            <a:r>
              <a:rPr lang="en-US" sz="1400" dirty="0" smtClean="0">
                <a:solidFill>
                  <a:srgbClr val="322F31"/>
                </a:solidFill>
              </a:rPr>
              <a:t>the same </a:t>
            </a:r>
            <a:r>
              <a:rPr lang="en-US" sz="1400" dirty="0" smtClean="0">
                <a:solidFill>
                  <a:srgbClr val="322F31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>
                <a:solidFill>
                  <a:srgbClr val="322F31"/>
                </a:solidFill>
              </a:rPr>
              <a:t> coverage for</a:t>
            </a:r>
          </a:p>
          <a:p>
            <a:r>
              <a:rPr lang="en-US" sz="1400" dirty="0" smtClean="0">
                <a:solidFill>
                  <a:srgbClr val="322F31"/>
                </a:solidFill>
              </a:rPr>
              <a:t>tracking </a:t>
            </a:r>
            <a:r>
              <a:rPr lang="en-US" sz="1400" dirty="0">
                <a:solidFill>
                  <a:srgbClr val="322F31"/>
                </a:solidFill>
              </a:rPr>
              <a:t>&amp; </a:t>
            </a:r>
            <a:r>
              <a:rPr lang="en-US" sz="1400" dirty="0" err="1">
                <a:solidFill>
                  <a:srgbClr val="322F31"/>
                </a:solidFill>
              </a:rPr>
              <a:t>Ecal</a:t>
            </a:r>
            <a:r>
              <a:rPr lang="en-US" sz="1400" dirty="0">
                <a:solidFill>
                  <a:srgbClr val="322F31"/>
                </a:solidFill>
              </a:rPr>
              <a:t> </a:t>
            </a:r>
            <a:endParaRPr lang="en-US" sz="1400" dirty="0" smtClean="0">
              <a:solidFill>
                <a:srgbClr val="322F31"/>
              </a:solidFill>
            </a:endParaRPr>
          </a:p>
          <a:p>
            <a:endParaRPr lang="en-US" sz="1400" dirty="0" smtClean="0">
              <a:solidFill>
                <a:srgbClr val="322F31"/>
              </a:solidFill>
            </a:endParaRPr>
          </a:p>
          <a:p>
            <a:r>
              <a:rPr lang="en-US" sz="1400" dirty="0" smtClean="0">
                <a:solidFill>
                  <a:srgbClr val="FF00FF"/>
                </a:solidFill>
              </a:rPr>
              <a:t>h</a:t>
            </a:r>
            <a:r>
              <a:rPr lang="en-US" sz="1400" baseline="30000" dirty="0" smtClean="0">
                <a:solidFill>
                  <a:srgbClr val="FF00FF"/>
                </a:solidFill>
              </a:rPr>
              <a:t>-</a:t>
            </a:r>
            <a:r>
              <a:rPr lang="en-US" sz="1400" baseline="30000" dirty="0" smtClean="0">
                <a:solidFill>
                  <a:srgbClr val="322F31"/>
                </a:solidFill>
              </a:rPr>
              <a:t> </a:t>
            </a:r>
            <a:r>
              <a:rPr lang="en-US" sz="1400" dirty="0" smtClean="0">
                <a:solidFill>
                  <a:srgbClr val="322F31"/>
                </a:solidFill>
              </a:rPr>
              <a:t>suppression through E/p 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      h</a:t>
            </a:r>
            <a:r>
              <a:rPr lang="en-US" sz="1400" dirty="0" smtClean="0">
                <a:solidFill>
                  <a:srgbClr val="0000FF"/>
                </a:solidFill>
              </a:rPr>
              <a:t>&lt;-4</a:t>
            </a:r>
            <a:r>
              <a:rPr lang="en-US" sz="1400" dirty="0">
                <a:solidFill>
                  <a:srgbClr val="0000FF"/>
                </a:solidFill>
              </a:rPr>
              <a:t>:</a:t>
            </a:r>
            <a:r>
              <a:rPr lang="en-US" sz="1400" dirty="0">
                <a:solidFill>
                  <a:srgbClr val="322F31"/>
                </a:solidFill>
              </a:rPr>
              <a:t> 1:</a:t>
            </a:r>
            <a:r>
              <a:rPr lang="en-US" sz="1400" dirty="0" smtClean="0">
                <a:solidFill>
                  <a:srgbClr val="322F31"/>
                </a:solidFill>
              </a:rPr>
              <a:t>1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-4&lt;</a:t>
            </a:r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>
                <a:solidFill>
                  <a:srgbClr val="0000FF"/>
                </a:solidFill>
              </a:rPr>
              <a:t>&lt;-1: </a:t>
            </a:r>
            <a:r>
              <a:rPr lang="en-US" sz="1400" dirty="0" smtClean="0"/>
              <a:t>10:1 to 10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:1  </a:t>
            </a:r>
          </a:p>
          <a:p>
            <a:pPr marL="285750" indent="-285750">
              <a:buFont typeface="Symbol" charset="0"/>
              <a:buChar char=" "/>
            </a:pPr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-1&lt;h </a:t>
            </a:r>
            <a:r>
              <a:rPr lang="en-US" sz="1400" dirty="0" smtClean="0">
                <a:solidFill>
                  <a:srgbClr val="0000FF"/>
                </a:solidFill>
              </a:rPr>
              <a:t>&lt;1</a:t>
            </a:r>
            <a:r>
              <a:rPr lang="en-US" sz="1400" dirty="0">
                <a:solidFill>
                  <a:srgbClr val="0000FF"/>
                </a:solidFill>
              </a:rPr>
              <a:t>:</a:t>
            </a:r>
            <a:r>
              <a:rPr lang="en-US" sz="1400" dirty="0">
                <a:solidFill>
                  <a:srgbClr val="322F31"/>
                </a:solidFill>
              </a:rPr>
              <a:t> </a:t>
            </a:r>
            <a:r>
              <a:rPr lang="en-US" sz="1400" dirty="0" smtClean="0">
                <a:solidFill>
                  <a:srgbClr val="322F31"/>
                </a:solidFill>
              </a:rPr>
              <a:t>10</a:t>
            </a:r>
            <a:r>
              <a:rPr lang="en-US" sz="1400" baseline="30000" dirty="0" smtClean="0">
                <a:solidFill>
                  <a:srgbClr val="322F31"/>
                </a:solidFill>
              </a:rPr>
              <a:t>4</a:t>
            </a:r>
            <a:r>
              <a:rPr lang="en-US" sz="1400" dirty="0">
                <a:solidFill>
                  <a:srgbClr val="322F31"/>
                </a:solidFill>
              </a:rPr>
              <a:t>:1 </a:t>
            </a:r>
            <a:endParaRPr lang="en-US" sz="1400" dirty="0" smtClean="0">
              <a:solidFill>
                <a:srgbClr val="322F31"/>
              </a:solidFill>
            </a:endParaRPr>
          </a:p>
          <a:p>
            <a:pPr marL="285750" indent="-285750">
              <a:buFont typeface="Symbol" charset="0"/>
              <a:buChar char=" "/>
            </a:pPr>
            <a:endParaRPr lang="en-US" sz="1400" dirty="0" smtClean="0">
              <a:solidFill>
                <a:srgbClr val="322F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77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/>
              <a:t>What is  Needed to Realize this Program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23</a:t>
            </a:fld>
            <a:endParaRPr lang="en-US" altLang="ja-JP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3337" t="5580" r="1112" b="697"/>
          <a:stretch>
            <a:fillRect/>
          </a:stretch>
        </p:blipFill>
        <p:spPr bwMode="auto">
          <a:xfrm>
            <a:off x="6206460" y="524207"/>
            <a:ext cx="2175540" cy="170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0" descr="sidis-diagram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0331" y="2704152"/>
            <a:ext cx="2160879" cy="154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0" y="715145"/>
            <a:ext cx="585288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Inclusive Reactions in </a:t>
            </a:r>
            <a:r>
              <a:rPr lang="en-US" u="sng" dirty="0" err="1" smtClean="0">
                <a:solidFill>
                  <a:srgbClr val="0000FF"/>
                </a:solidFill>
              </a:rPr>
              <a:t>ep</a:t>
            </a:r>
            <a:r>
              <a:rPr lang="en-US" u="sng" dirty="0" smtClean="0">
                <a:solidFill>
                  <a:srgbClr val="0000FF"/>
                </a:solidFill>
              </a:rPr>
              <a:t>/</a:t>
            </a:r>
            <a:r>
              <a:rPr lang="en-US" u="sng" dirty="0" err="1" smtClean="0">
                <a:solidFill>
                  <a:srgbClr val="0000FF"/>
                </a:solidFill>
              </a:rPr>
              <a:t>eA</a:t>
            </a:r>
            <a:r>
              <a:rPr lang="en-US" u="sng" dirty="0" smtClean="0">
                <a:solidFill>
                  <a:srgbClr val="0000FF"/>
                </a:solidFill>
              </a:rPr>
              <a:t>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Physics: Structure </a:t>
            </a:r>
            <a:r>
              <a:rPr lang="en-US" sz="1600" dirty="0" err="1" smtClean="0"/>
              <a:t>Fcts</a:t>
            </a:r>
            <a:r>
              <a:rPr lang="en-US" sz="1600" dirty="0" smtClean="0"/>
              <a:t>.: </a:t>
            </a:r>
            <a:r>
              <a:rPr lang="en-US" sz="1600" dirty="0" smtClean="0">
                <a:solidFill>
                  <a:srgbClr val="0000FF"/>
                </a:solidFill>
              </a:rPr>
              <a:t>g</a:t>
            </a:r>
            <a:r>
              <a:rPr lang="en-US" sz="1600" baseline="-25000" dirty="0" smtClean="0">
                <a:solidFill>
                  <a:srgbClr val="0000FF"/>
                </a:solidFill>
              </a:rPr>
              <a:t>1</a:t>
            </a:r>
            <a:r>
              <a:rPr lang="en-US" sz="1600" dirty="0" smtClean="0"/>
              <a:t>, 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FF"/>
                </a:solidFill>
              </a:rPr>
              <a:t>F</a:t>
            </a:r>
            <a:r>
              <a:rPr lang="en-US" sz="1600" baseline="-25000" dirty="0" smtClean="0">
                <a:solidFill>
                  <a:srgbClr val="FF00FF"/>
                </a:solidFill>
              </a:rPr>
              <a:t>L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scattered lepton  kinematics of event (x,Q</a:t>
            </a:r>
            <a:r>
              <a:rPr lang="en-US" sz="1600" baseline="30000" dirty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)</a:t>
            </a:r>
            <a:endParaRPr lang="en-US" sz="1600" baseline="-25000" dirty="0" smtClean="0">
              <a:solidFill>
                <a:srgbClr val="FF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identify scattered </a:t>
            </a:r>
            <a:r>
              <a:rPr lang="en-US" sz="1600" dirty="0" smtClean="0">
                <a:sym typeface="Wingdings"/>
              </a:rPr>
              <a:t>lepton  </a:t>
            </a:r>
            <a:r>
              <a:rPr lang="en-US" sz="1600" dirty="0" smtClean="0"/>
              <a:t>excellent electron id</a:t>
            </a:r>
            <a:endParaRPr lang="en-US" sz="1600" dirty="0">
              <a:sym typeface="Wingdings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Momentum/energy and angular resolution of e’ critical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7827" y="2161491"/>
            <a:ext cx="8212505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00FF"/>
                </a:solidFill>
                <a:latin typeface="Comic Sans MS"/>
                <a:cs typeface="Comic Sans MS"/>
              </a:rPr>
              <a:t>Semi-inclusive Reactions </a:t>
            </a:r>
            <a:r>
              <a:rPr lang="en-US" u="sng" dirty="0">
                <a:solidFill>
                  <a:srgbClr val="FF00FF"/>
                </a:solidFill>
                <a:latin typeface="Comic Sans MS"/>
                <a:cs typeface="Comic Sans MS"/>
              </a:rPr>
              <a:t>in </a:t>
            </a:r>
            <a:r>
              <a:rPr lang="en-US" u="sng" dirty="0" err="1">
                <a:solidFill>
                  <a:srgbClr val="FF00FF"/>
                </a:solidFill>
                <a:latin typeface="Comic Sans MS"/>
                <a:cs typeface="Comic Sans MS"/>
              </a:rPr>
              <a:t>ep</a:t>
            </a:r>
            <a:r>
              <a:rPr lang="en-US" u="sng" dirty="0">
                <a:solidFill>
                  <a:srgbClr val="FF00FF"/>
                </a:solidFill>
                <a:latin typeface="Comic Sans MS"/>
                <a:cs typeface="Comic Sans MS"/>
              </a:rPr>
              <a:t>/</a:t>
            </a:r>
            <a:r>
              <a:rPr lang="en-US" u="sng" dirty="0" err="1" smtClean="0">
                <a:solidFill>
                  <a:srgbClr val="FF00FF"/>
                </a:solidFill>
                <a:latin typeface="Comic Sans MS"/>
                <a:cs typeface="Comic Sans MS"/>
              </a:rPr>
              <a:t>eA</a:t>
            </a:r>
            <a:r>
              <a:rPr lang="en-US" u="sng" dirty="0" smtClean="0">
                <a:solidFill>
                  <a:srgbClr val="FF00FF"/>
                </a:solidFill>
                <a:latin typeface="Comic Sans MS"/>
                <a:cs typeface="Comic Sans MS"/>
              </a:rPr>
              <a:t>: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</a:rPr>
              <a:t>Physics: spin of the proton, FF, TMDs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flavor tagging through hadron type</a:t>
            </a:r>
            <a:endParaRPr lang="en-US" sz="1600" dirty="0" smtClean="0">
              <a:latin typeface="Comic Sans MS"/>
              <a:cs typeface="Comic Sans MS"/>
            </a:endParaRP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</a:t>
            </a:r>
            <a:r>
              <a:rPr lang="en-US" sz="1600" dirty="0" err="1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Kaon</a:t>
            </a:r>
            <a:r>
              <a:rPr lang="en-US" sz="1600" dirty="0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 asymmetries, cross sections  </a:t>
            </a:r>
            <a:r>
              <a:rPr lang="en-US" sz="1600" dirty="0" err="1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strangness</a:t>
            </a:r>
            <a:r>
              <a:rPr lang="en-US" sz="1600" dirty="0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 PDFs</a:t>
            </a:r>
            <a:endParaRPr lang="en-US" sz="1600" dirty="0" smtClean="0">
              <a:solidFill>
                <a:srgbClr val="FF66FF"/>
              </a:solidFill>
              <a:latin typeface="Comic Sans MS"/>
              <a:cs typeface="Comic Sans MS"/>
            </a:endParaRP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err="1" smtClean="0">
                <a:latin typeface="Symbol" charset="2"/>
                <a:cs typeface="Symbol" charset="2"/>
              </a:rPr>
              <a:t>p</a:t>
            </a:r>
            <a:r>
              <a:rPr lang="en-US" sz="1600" baseline="30000" dirty="0" err="1" smtClean="0">
                <a:latin typeface="Comic Sans MS"/>
                <a:cs typeface="Comic Sans MS"/>
              </a:rPr>
              <a:t>±</a:t>
            </a:r>
            <a:r>
              <a:rPr lang="en-US" sz="1600" dirty="0" err="1" smtClean="0">
                <a:latin typeface="Comic Sans MS"/>
                <a:cs typeface="Comic Sans MS"/>
              </a:rPr>
              <a:t>,K</a:t>
            </a:r>
            <a:r>
              <a:rPr lang="en-US" sz="1600" baseline="30000" dirty="0" err="1" smtClean="0">
                <a:latin typeface="Comic Sans MS"/>
                <a:cs typeface="Comic Sans MS"/>
              </a:rPr>
              <a:t>±</a:t>
            </a:r>
            <a:r>
              <a:rPr lang="en-US" sz="1600" dirty="0" err="1" smtClean="0">
                <a:latin typeface="Comic Sans MS"/>
                <a:cs typeface="Comic Sans MS"/>
              </a:rPr>
              <a:t>,p</a:t>
            </a:r>
            <a:r>
              <a:rPr lang="en-US" sz="1600" baseline="30000" dirty="0" smtClean="0">
                <a:latin typeface="Comic Sans MS"/>
                <a:cs typeface="Comic Sans MS"/>
              </a:rPr>
              <a:t>±</a:t>
            </a:r>
            <a:r>
              <a:rPr lang="en-US" sz="1600" dirty="0" smtClean="0">
                <a:latin typeface="Comic Sans MS"/>
                <a:cs typeface="Comic Sans MS"/>
              </a:rPr>
              <a:t> separation over a wide range |</a:t>
            </a:r>
            <a:r>
              <a:rPr lang="en-US" sz="1600" dirty="0" smtClean="0">
                <a:latin typeface="Symbol" charset="2"/>
                <a:cs typeface="Symbol" charset="2"/>
              </a:rPr>
              <a:t>h|</a:t>
            </a:r>
            <a:r>
              <a:rPr lang="en-US" sz="1600" dirty="0" smtClean="0">
                <a:latin typeface="Comic Sans MS"/>
                <a:cs typeface="Comic Sans MS"/>
              </a:rPr>
              <a:t>&lt;3 </a:t>
            </a: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</a:t>
            </a:r>
            <a:r>
              <a:rPr lang="en-US" sz="1600" dirty="0"/>
              <a:t>covers entire kinematic region in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&amp; z </a:t>
            </a:r>
            <a:endParaRPr lang="en-US" sz="1600" dirty="0" smtClean="0">
              <a:latin typeface="Comic Sans MS"/>
              <a:cs typeface="Comic Sans MS"/>
            </a:endParaRP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  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>
                <a:latin typeface="Comic Sans MS"/>
                <a:cs typeface="Comic Sans MS"/>
              </a:rPr>
              <a:t>Excellent particle </a:t>
            </a:r>
            <a:r>
              <a:rPr lang="en-US" sz="1600" dirty="0" smtClean="0">
                <a:latin typeface="Comic Sans MS"/>
                <a:cs typeface="Comic Sans MS"/>
              </a:rPr>
              <a:t>ID</a:t>
            </a:r>
            <a:endParaRPr lang="en-US" sz="1600" dirty="0" smtClean="0">
              <a:latin typeface="Symbol" charset="2"/>
              <a:cs typeface="Symbol" charset="2"/>
            </a:endParaRPr>
          </a:p>
          <a:p>
            <a:pPr lvl="1"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excellent p resolution at forward </a:t>
            </a:r>
            <a:r>
              <a:rPr lang="en-US" sz="1600" dirty="0" err="1" smtClean="0">
                <a:latin typeface="Comic Sans MS"/>
                <a:cs typeface="Comic Sans MS"/>
                <a:sym typeface="Wingdings"/>
              </a:rPr>
              <a:t>rapidities</a:t>
            </a:r>
            <a:endParaRPr lang="en-US" sz="1600" dirty="0" smtClean="0">
              <a:latin typeface="Comic Sans MS"/>
              <a:cs typeface="Comic Sans MS"/>
            </a:endParaRP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  <a:sym typeface="Wingdings"/>
              </a:rPr>
              <a:t>TMDs: full 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sz="1600" dirty="0">
                <a:latin typeface="Comic Sans MS"/>
                <a:cs typeface="Comic Sans MS"/>
                <a:sym typeface="Wingdings"/>
              </a:rPr>
              <a:t>-coverage around </a:t>
            </a:r>
            <a:r>
              <a:rPr lang="en-US" sz="2000" dirty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*, wide </a:t>
            </a:r>
            <a:r>
              <a:rPr lang="en-US" sz="1600" dirty="0" err="1" smtClean="0">
                <a:latin typeface="Comic Sans MS"/>
                <a:cs typeface="Comic Sans MS"/>
                <a:sym typeface="Wingdings"/>
              </a:rPr>
              <a:t>p</a:t>
            </a:r>
            <a:r>
              <a:rPr lang="en-US" sz="1600" baseline="-25000" dirty="0" err="1" smtClean="0">
                <a:latin typeface="Comic Sans MS"/>
                <a:cs typeface="Comic Sans MS"/>
                <a:sym typeface="Wingdings"/>
              </a:rPr>
              <a:t>t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 coverage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  <a:sym typeface="Wingdings"/>
              </a:rPr>
              <a:t>Excellent vertex resolution  Charm, </a:t>
            </a:r>
            <a:r>
              <a:rPr lang="en-US" sz="1600" dirty="0">
                <a:latin typeface="Comic Sans MS"/>
                <a:cs typeface="Comic Sans MS"/>
                <a:sym typeface="Wingdings"/>
              </a:rPr>
              <a:t>B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ottom separation</a:t>
            </a:r>
            <a:endParaRPr lang="en-US" sz="1600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2532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SIDIS: Pion Kinematics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24</a:t>
            </a:fld>
            <a:endParaRPr lang="en-US" altLang="ja-JP" dirty="0"/>
          </a:p>
        </p:txBody>
      </p:sp>
      <p:sp>
        <p:nvSpPr>
          <p:cNvPr id="9" name="TextBox 8"/>
          <p:cNvSpPr txBox="1"/>
          <p:nvPr/>
        </p:nvSpPr>
        <p:spPr>
          <a:xfrm>
            <a:off x="2356" y="535772"/>
            <a:ext cx="4537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Cuts: Q</a:t>
            </a:r>
            <a:r>
              <a:rPr lang="en-US" baseline="30000" dirty="0" smtClean="0"/>
              <a:t>2</a:t>
            </a:r>
            <a:r>
              <a:rPr lang="en-US" dirty="0" smtClean="0"/>
              <a:t>&gt;1 </a:t>
            </a:r>
            <a:r>
              <a:rPr lang="en-US" dirty="0" err="1" smtClean="0"/>
              <a:t>GeV</a:t>
            </a:r>
            <a:r>
              <a:rPr lang="en-US" dirty="0" smtClean="0"/>
              <a:t>, 0.01&lt;y&lt;0.95, z&gt;0.1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2513" y="5234776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no difference between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  <a:sym typeface="Wingdings"/>
              </a:rPr>
              <a:t>±</a:t>
            </a:r>
            <a:r>
              <a:rPr lang="en-US" dirty="0" smtClean="0">
                <a:sym typeface="Wingdings"/>
              </a:rPr>
              <a:t>, K</a:t>
            </a:r>
            <a:r>
              <a:rPr lang="en-US" baseline="30000" dirty="0" smtClean="0">
                <a:sym typeface="Wingdings"/>
              </a:rPr>
              <a:t>±</a:t>
            </a:r>
            <a:r>
              <a:rPr lang="en-US" dirty="0" smtClean="0">
                <a:sym typeface="Wingdings"/>
              </a:rPr>
              <a:t>, p</a:t>
            </a:r>
            <a:r>
              <a:rPr lang="en-US" baseline="30000" dirty="0" smtClean="0">
                <a:sym typeface="Wingdings"/>
              </a:rPr>
              <a:t>±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pic>
        <p:nvPicPr>
          <p:cNvPr id="22" name="Picture 21" descr="EtaVsp.50.100.250GeV.SIDIS.P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7323"/>
            <a:ext cx="6480810" cy="2045970"/>
          </a:xfrm>
          <a:prstGeom prst="rect">
            <a:avLst/>
          </a:prstGeom>
        </p:spPr>
      </p:pic>
      <p:pic>
        <p:nvPicPr>
          <p:cNvPr id="20" name="Picture 19" descr="EtaVsp.10.15.2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" y="851499"/>
            <a:ext cx="6480810" cy="2045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14113" y="1638513"/>
            <a:ext cx="14806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hadrons are </a:t>
            </a:r>
          </a:p>
          <a:p>
            <a:pPr algn="ctr"/>
            <a:r>
              <a:rPr lang="en-US" sz="1400" dirty="0" smtClean="0"/>
              <a:t>boosted</a:t>
            </a:r>
          </a:p>
          <a:p>
            <a:pPr algn="ctr"/>
            <a:r>
              <a:rPr lang="en-US" sz="1400" dirty="0" smtClean="0"/>
              <a:t>more and more</a:t>
            </a:r>
          </a:p>
          <a:p>
            <a:pPr algn="ctr"/>
            <a:r>
              <a:rPr lang="en-US" sz="1400" dirty="0" smtClean="0"/>
              <a:t>to </a:t>
            </a:r>
            <a:r>
              <a:rPr lang="en-US" sz="1400" dirty="0" smtClean="0">
                <a:solidFill>
                  <a:srgbClr val="FF00FF"/>
                </a:solidFill>
              </a:rPr>
              <a:t>–</a:t>
            </a:r>
            <a:r>
              <a:rPr lang="en-US" sz="1400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12" name="Group 11"/>
          <p:cNvGrpSpPr/>
          <p:nvPr/>
        </p:nvGrpSpPr>
        <p:grpSpPr>
          <a:xfrm rot="5400000">
            <a:off x="7231956" y="389187"/>
            <a:ext cx="845264" cy="1854476"/>
            <a:chOff x="5564943" y="819097"/>
            <a:chExt cx="876300" cy="2874824"/>
          </a:xfrm>
        </p:grpSpPr>
        <p:sp>
          <p:nvSpPr>
            <p:cNvPr id="14" name="AutoShape 19"/>
            <p:cNvSpPr>
              <a:spLocks/>
            </p:cNvSpPr>
            <p:nvPr/>
          </p:nvSpPr>
          <p:spPr bwMode="auto">
            <a:xfrm rot="16200000">
              <a:off x="4565681" y="1818359"/>
              <a:ext cx="2874824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15" name="Rectangle 20"/>
            <p:cNvSpPr>
              <a:spLocks/>
            </p:cNvSpPr>
            <p:nvPr/>
          </p:nvSpPr>
          <p:spPr bwMode="auto">
            <a:xfrm rot="16200000">
              <a:off x="4721421" y="2163777"/>
              <a:ext cx="2566883" cy="24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 smtClean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lepton beam energy</a:t>
              </a:r>
              <a:endParaRPr lang="en-US" sz="1300" dirty="0">
                <a:solidFill>
                  <a:schemeClr val="bg1"/>
                </a:solidFill>
                <a:latin typeface="Corbel Bold" charset="0"/>
                <a:ea typeface="ＭＳ Ｐゴシック" charset="0"/>
                <a:cs typeface="Corbel Bold" charset="0"/>
                <a:sym typeface="Corbel Bold" charset="0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>
            <a:off x="948258" y="1998125"/>
            <a:ext cx="4445000" cy="2201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642332" y="905918"/>
            <a:ext cx="220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</a:rPr>
              <a:t>low</a:t>
            </a:r>
            <a:r>
              <a:rPr lang="en-US" sz="1400" dirty="0" smtClean="0"/>
              <a:t>                  </a:t>
            </a:r>
            <a:r>
              <a:rPr lang="en-US" sz="1400" dirty="0" smtClean="0">
                <a:solidFill>
                  <a:srgbClr val="FF0000"/>
                </a:solidFill>
              </a:rPr>
              <a:t>high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 rot="5400000">
            <a:off x="7223489" y="2666721"/>
            <a:ext cx="845264" cy="1854476"/>
            <a:chOff x="5564943" y="819097"/>
            <a:chExt cx="876300" cy="2874824"/>
          </a:xfrm>
        </p:grpSpPr>
        <p:sp>
          <p:nvSpPr>
            <p:cNvPr id="19" name="AutoShape 19"/>
            <p:cNvSpPr>
              <a:spLocks/>
            </p:cNvSpPr>
            <p:nvPr/>
          </p:nvSpPr>
          <p:spPr bwMode="auto">
            <a:xfrm rot="16200000">
              <a:off x="4565681" y="1818359"/>
              <a:ext cx="2874824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21" name="Rectangle 20"/>
            <p:cNvSpPr>
              <a:spLocks/>
            </p:cNvSpPr>
            <p:nvPr/>
          </p:nvSpPr>
          <p:spPr bwMode="auto">
            <a:xfrm rot="16200000">
              <a:off x="4721421" y="2163777"/>
              <a:ext cx="2566883" cy="24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 smtClean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hadron beam energy</a:t>
              </a:r>
              <a:endParaRPr lang="en-US" sz="1300" dirty="0">
                <a:solidFill>
                  <a:schemeClr val="bg1"/>
                </a:solidFill>
                <a:latin typeface="Corbel Bold" charset="0"/>
                <a:ea typeface="ＭＳ Ｐゴシック" charset="0"/>
                <a:cs typeface="Corbel Bold" charset="0"/>
                <a:sym typeface="Corbel Bold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33865" y="3183452"/>
            <a:ext cx="220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</a:rPr>
              <a:t>low</a:t>
            </a:r>
            <a:r>
              <a:rPr lang="en-US" sz="1400" dirty="0" smtClean="0"/>
              <a:t>                  </a:t>
            </a:r>
            <a:r>
              <a:rPr lang="en-US" sz="1400" dirty="0" smtClean="0">
                <a:solidFill>
                  <a:srgbClr val="FF0000"/>
                </a:solidFill>
              </a:rPr>
              <a:t>high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58738" y="3916050"/>
            <a:ext cx="21236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hadron momentum</a:t>
            </a:r>
          </a:p>
          <a:p>
            <a:pPr algn="ctr"/>
            <a:r>
              <a:rPr lang="en-US" sz="1400" dirty="0" smtClean="0"/>
              <a:t>at fixed </a:t>
            </a:r>
            <a:r>
              <a:rPr lang="en-US" sz="1400" dirty="0">
                <a:solidFill>
                  <a:srgbClr val="FF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/>
              <a:t> </a:t>
            </a:r>
          </a:p>
          <a:p>
            <a:pPr algn="ctr"/>
            <a:r>
              <a:rPr lang="en-US" sz="1400" dirty="0" smtClean="0"/>
              <a:t>increases</a:t>
            </a:r>
          </a:p>
          <a:p>
            <a:pPr algn="ctr"/>
            <a:r>
              <a:rPr lang="en-US" sz="1400" dirty="0" smtClean="0"/>
              <a:t>Impact on hadron PID </a:t>
            </a:r>
          </a:p>
        </p:txBody>
      </p:sp>
    </p:spTree>
    <p:extLst>
      <p:ext uri="{BB962C8B-B14F-4D97-AF65-F5344CB8AC3E}">
        <p14:creationId xmlns:p14="http://schemas.microsoft.com/office/powerpoint/2010/main" val="66562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PID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545"/>
            <a:ext cx="8866195" cy="60046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3793" y="4831374"/>
            <a:ext cx="2826415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000FF"/>
                </a:solidFill>
              </a:rPr>
              <a:t>Hadron-PID: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technique </a:t>
            </a:r>
            <a:r>
              <a:rPr lang="en-US" sz="1400" dirty="0" err="1" smtClean="0">
                <a:solidFill>
                  <a:srgbClr val="0000FF"/>
                </a:solidFill>
              </a:rPr>
              <a:t>dE</a:t>
            </a:r>
            <a:r>
              <a:rPr lang="en-US" sz="1400" dirty="0" smtClean="0">
                <a:solidFill>
                  <a:srgbClr val="0000FF"/>
                </a:solidFill>
              </a:rPr>
              <a:t>/dx and RICH  </a:t>
            </a:r>
          </a:p>
          <a:p>
            <a:r>
              <a:rPr lang="en-US" sz="1400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p</a:t>
            </a:r>
            <a:r>
              <a:rPr lang="en-US" sz="1400" dirty="0" smtClean="0">
                <a:solidFill>
                  <a:srgbClr val="FF00FF"/>
                </a:solidFill>
              </a:rPr>
              <a:t>/K</a:t>
            </a:r>
            <a:r>
              <a:rPr lang="en-US" sz="1400" dirty="0" smtClean="0"/>
              <a:t> ratio 3-4 </a:t>
            </a:r>
          </a:p>
          <a:p>
            <a:r>
              <a:rPr lang="en-US" sz="1400" dirty="0" smtClean="0">
                <a:solidFill>
                  <a:srgbClr val="FF00FF"/>
                </a:solidFill>
              </a:rPr>
              <a:t>K/p</a:t>
            </a:r>
            <a:r>
              <a:rPr lang="en-US" sz="1400" dirty="0" smtClean="0"/>
              <a:t> ~ 1 </a:t>
            </a:r>
          </a:p>
          <a:p>
            <a:r>
              <a:rPr lang="en-US" sz="1400" dirty="0" smtClean="0">
                <a:latin typeface="Comic Sans MS"/>
                <a:cs typeface="Comic Sans MS"/>
              </a:rPr>
              <a:t>-5 </a:t>
            </a:r>
            <a:r>
              <a:rPr lang="en-US" sz="1400" dirty="0" smtClean="0">
                <a:latin typeface="Symbol" charset="2"/>
                <a:cs typeface="Symbol" charset="2"/>
              </a:rPr>
              <a:t>&lt; h </a:t>
            </a:r>
            <a:r>
              <a:rPr lang="en-US" sz="1400" dirty="0" smtClean="0"/>
              <a:t>&lt;</a:t>
            </a:r>
            <a:r>
              <a:rPr lang="en-US" sz="1400" dirty="0"/>
              <a:t> </a:t>
            </a:r>
            <a:r>
              <a:rPr lang="en-US" sz="1400" dirty="0" smtClean="0"/>
              <a:t>2: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0.1 </a:t>
            </a:r>
            <a:r>
              <a:rPr lang="en-US" sz="1400" dirty="0" err="1" smtClean="0"/>
              <a:t>GeV</a:t>
            </a:r>
            <a:r>
              <a:rPr lang="en-US" sz="1400" dirty="0" smtClean="0"/>
              <a:t> &lt; </a:t>
            </a:r>
            <a:r>
              <a:rPr lang="en-US" sz="1400" dirty="0"/>
              <a:t>p &lt; 10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2 &lt; </a:t>
            </a:r>
            <a:r>
              <a:rPr lang="en-US" sz="1400" dirty="0" smtClean="0">
                <a:latin typeface="Symbol" charset="2"/>
                <a:cs typeface="Symbol" charset="2"/>
              </a:rPr>
              <a:t>h </a:t>
            </a:r>
            <a:r>
              <a:rPr lang="en-US" sz="1400" dirty="0" smtClean="0"/>
              <a:t>&lt;</a:t>
            </a:r>
            <a:r>
              <a:rPr lang="en-US" sz="1400" dirty="0"/>
              <a:t> 5</a:t>
            </a:r>
            <a:r>
              <a:rPr lang="en-US" sz="1400" dirty="0" smtClean="0"/>
              <a:t>: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0.1 </a:t>
            </a:r>
            <a:r>
              <a:rPr lang="en-US" sz="1400" dirty="0" err="1" smtClean="0"/>
              <a:t>GeV</a:t>
            </a:r>
            <a:r>
              <a:rPr lang="en-US" sz="1400" dirty="0" smtClean="0"/>
              <a:t> &lt; p &lt; 100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olidFill>
                  <a:srgbClr val="FF00FF"/>
                </a:solidFill>
                <a:sym typeface="Wingdings"/>
              </a:rPr>
              <a:t>impact on RICH technology</a:t>
            </a:r>
            <a:endParaRPr lang="en-US" sz="14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3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Kinematic Coverage of </a:t>
            </a:r>
            <a:r>
              <a:rPr lang="en-US" dirty="0" err="1" smtClean="0"/>
              <a:t>Pion</a:t>
            </a:r>
            <a:r>
              <a:rPr lang="en-US" cap="none" dirty="0" err="1" smtClean="0"/>
              <a:t>s</a:t>
            </a:r>
            <a:endParaRPr lang="en-US" cap="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Meeting @ Glasgow 2016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26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16925" y="588429"/>
            <a:ext cx="4831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Cuts: Q</a:t>
            </a:r>
            <a:r>
              <a:rPr lang="en-US" baseline="30000" dirty="0" smtClean="0"/>
              <a:t>2</a:t>
            </a:r>
            <a:r>
              <a:rPr lang="en-US" dirty="0" smtClean="0"/>
              <a:t>&gt;1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0.01&lt;y&lt;0.95, p&gt;1GeV</a:t>
            </a:r>
            <a:endParaRPr lang="en-US" dirty="0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524131" flipH="1" flipV="1">
            <a:off x="108308" y="5770722"/>
            <a:ext cx="772749" cy="404530"/>
          </a:xfrm>
          <a:prstGeom prst="curvedRightArrow">
            <a:avLst>
              <a:gd name="adj1" fmla="val 33853"/>
              <a:gd name="adj2" fmla="val 67706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3333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5933" y="5853852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-3&lt;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&lt;3 covers entire kinematic region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&amp; z important for physics</a:t>
            </a:r>
          </a:p>
          <a:p>
            <a:r>
              <a:rPr lang="en-US" dirty="0" smtClean="0">
                <a:sym typeface="Wingdings"/>
              </a:rPr>
              <a:t> no </a:t>
            </a:r>
            <a:r>
              <a:rPr lang="en-US" dirty="0">
                <a:sym typeface="Wingdings"/>
              </a:rPr>
              <a:t>difference between </a:t>
            </a:r>
            <a:r>
              <a:rPr lang="en-US" dirty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>
                <a:latin typeface="Symbol" charset="2"/>
                <a:cs typeface="Symbol" charset="2"/>
                <a:sym typeface="Wingdings"/>
              </a:rPr>
              <a:t>±</a:t>
            </a:r>
            <a:r>
              <a:rPr lang="en-US" dirty="0">
                <a:sym typeface="Wingdings"/>
              </a:rPr>
              <a:t>, K</a:t>
            </a:r>
            <a:r>
              <a:rPr lang="en-US" baseline="30000" dirty="0">
                <a:sym typeface="Wingdings"/>
              </a:rPr>
              <a:t>±</a:t>
            </a:r>
            <a:r>
              <a:rPr lang="en-US" dirty="0">
                <a:sym typeface="Wingdings"/>
              </a:rPr>
              <a:t>, p</a:t>
            </a:r>
            <a:r>
              <a:rPr lang="en-US" baseline="30000" dirty="0">
                <a:sym typeface="Wingdings"/>
              </a:rPr>
              <a:t>±</a:t>
            </a:r>
          </a:p>
          <a:p>
            <a:endParaRPr lang="en-US" dirty="0"/>
          </a:p>
        </p:txBody>
      </p:sp>
      <p:pic>
        <p:nvPicPr>
          <p:cNvPr id="8" name="Picture 7" descr="EtaVspt.50.100.250GeV.SIDIS.P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156"/>
            <a:ext cx="7200900" cy="2273300"/>
          </a:xfrm>
          <a:prstGeom prst="rect">
            <a:avLst/>
          </a:prstGeom>
        </p:spPr>
      </p:pic>
      <p:pic>
        <p:nvPicPr>
          <p:cNvPr id="22" name="Picture 21" descr="EtaVsZ.50.100.25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24" y="3386662"/>
            <a:ext cx="7200900" cy="22733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389467" y="1447800"/>
            <a:ext cx="6561666" cy="84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06400" y="2548467"/>
            <a:ext cx="6561666" cy="84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253084" y="3818462"/>
            <a:ext cx="6561666" cy="84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270017" y="4919129"/>
            <a:ext cx="6561666" cy="84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0609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/>
              <a:t>What is  Needed to Realize this Program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27</a:t>
            </a:fld>
            <a:endParaRPr lang="en-US" altLang="ja-JP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3337" t="5580" r="1112" b="697"/>
          <a:stretch>
            <a:fillRect/>
          </a:stretch>
        </p:blipFill>
        <p:spPr bwMode="auto">
          <a:xfrm>
            <a:off x="6206460" y="524207"/>
            <a:ext cx="2175540" cy="170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0" descr="sidis-diagram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0331" y="2704152"/>
            <a:ext cx="2160879" cy="154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0" y="715145"/>
            <a:ext cx="585288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Inclusive Reactions in </a:t>
            </a:r>
            <a:r>
              <a:rPr lang="en-US" u="sng" dirty="0" err="1" smtClean="0">
                <a:solidFill>
                  <a:srgbClr val="0000FF"/>
                </a:solidFill>
              </a:rPr>
              <a:t>ep</a:t>
            </a:r>
            <a:r>
              <a:rPr lang="en-US" u="sng" dirty="0" smtClean="0">
                <a:solidFill>
                  <a:srgbClr val="0000FF"/>
                </a:solidFill>
              </a:rPr>
              <a:t>/</a:t>
            </a:r>
            <a:r>
              <a:rPr lang="en-US" u="sng" dirty="0" err="1" smtClean="0">
                <a:solidFill>
                  <a:srgbClr val="0000FF"/>
                </a:solidFill>
              </a:rPr>
              <a:t>eA</a:t>
            </a:r>
            <a:r>
              <a:rPr lang="en-US" u="sng" dirty="0" smtClean="0">
                <a:solidFill>
                  <a:srgbClr val="0000FF"/>
                </a:solidFill>
              </a:rPr>
              <a:t>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Physics: Structure </a:t>
            </a:r>
            <a:r>
              <a:rPr lang="en-US" sz="1600" dirty="0" err="1" smtClean="0"/>
              <a:t>Fcts</a:t>
            </a:r>
            <a:r>
              <a:rPr lang="en-US" sz="1600" dirty="0" smtClean="0"/>
              <a:t>.: </a:t>
            </a:r>
            <a:r>
              <a:rPr lang="en-US" sz="1600" dirty="0" smtClean="0">
                <a:solidFill>
                  <a:srgbClr val="0000FF"/>
                </a:solidFill>
              </a:rPr>
              <a:t>g</a:t>
            </a:r>
            <a:r>
              <a:rPr lang="en-US" sz="1600" baseline="-25000" dirty="0" smtClean="0">
                <a:solidFill>
                  <a:srgbClr val="0000FF"/>
                </a:solidFill>
              </a:rPr>
              <a:t>1</a:t>
            </a:r>
            <a:r>
              <a:rPr lang="en-US" sz="1600" dirty="0" smtClean="0"/>
              <a:t>, 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FF"/>
                </a:solidFill>
              </a:rPr>
              <a:t>F</a:t>
            </a:r>
            <a:r>
              <a:rPr lang="en-US" sz="1600" baseline="-25000" dirty="0" smtClean="0">
                <a:solidFill>
                  <a:srgbClr val="FF00FF"/>
                </a:solidFill>
              </a:rPr>
              <a:t>L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scattered lepton  kinematics of event (x,Q</a:t>
            </a:r>
            <a:r>
              <a:rPr lang="en-US" sz="1600" baseline="30000" dirty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)</a:t>
            </a:r>
            <a:endParaRPr lang="en-US" sz="1600" baseline="-25000" dirty="0" smtClean="0">
              <a:solidFill>
                <a:srgbClr val="FF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identify scattered </a:t>
            </a:r>
            <a:r>
              <a:rPr lang="en-US" sz="1600" dirty="0" smtClean="0">
                <a:sym typeface="Wingdings"/>
              </a:rPr>
              <a:t>lepton  </a:t>
            </a:r>
            <a:r>
              <a:rPr lang="en-US" sz="1600" dirty="0" smtClean="0"/>
              <a:t>excellent electron id</a:t>
            </a:r>
            <a:endParaRPr lang="en-US" sz="1600" dirty="0">
              <a:sym typeface="Wingdings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Momentum/energy and angular resolution of e’ critical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7827" y="2161491"/>
            <a:ext cx="8212505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00FF"/>
                </a:solidFill>
                <a:latin typeface="Comic Sans MS"/>
                <a:cs typeface="Comic Sans MS"/>
              </a:rPr>
              <a:t>Semi-inclusive Reactions </a:t>
            </a:r>
            <a:r>
              <a:rPr lang="en-US" u="sng" dirty="0">
                <a:solidFill>
                  <a:srgbClr val="FF00FF"/>
                </a:solidFill>
                <a:latin typeface="Comic Sans MS"/>
                <a:cs typeface="Comic Sans MS"/>
              </a:rPr>
              <a:t>in </a:t>
            </a:r>
            <a:r>
              <a:rPr lang="en-US" u="sng" dirty="0" err="1">
                <a:solidFill>
                  <a:srgbClr val="FF00FF"/>
                </a:solidFill>
                <a:latin typeface="Comic Sans MS"/>
                <a:cs typeface="Comic Sans MS"/>
              </a:rPr>
              <a:t>ep</a:t>
            </a:r>
            <a:r>
              <a:rPr lang="en-US" u="sng" dirty="0">
                <a:solidFill>
                  <a:srgbClr val="FF00FF"/>
                </a:solidFill>
                <a:latin typeface="Comic Sans MS"/>
                <a:cs typeface="Comic Sans MS"/>
              </a:rPr>
              <a:t>/</a:t>
            </a:r>
            <a:r>
              <a:rPr lang="en-US" u="sng" dirty="0" err="1" smtClean="0">
                <a:solidFill>
                  <a:srgbClr val="FF00FF"/>
                </a:solidFill>
                <a:latin typeface="Comic Sans MS"/>
                <a:cs typeface="Comic Sans MS"/>
              </a:rPr>
              <a:t>eA</a:t>
            </a:r>
            <a:r>
              <a:rPr lang="en-US" u="sng" dirty="0" smtClean="0">
                <a:solidFill>
                  <a:srgbClr val="FF00FF"/>
                </a:solidFill>
                <a:latin typeface="Comic Sans MS"/>
                <a:cs typeface="Comic Sans MS"/>
              </a:rPr>
              <a:t>: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</a:rPr>
              <a:t>Physics: spin of the proton, FF, TMDs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flavor tagging through hadron type</a:t>
            </a:r>
            <a:endParaRPr lang="en-US" sz="1600" dirty="0" smtClean="0">
              <a:latin typeface="Comic Sans MS"/>
              <a:cs typeface="Comic Sans MS"/>
            </a:endParaRP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</a:t>
            </a:r>
            <a:r>
              <a:rPr lang="en-US" sz="1600" dirty="0" err="1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Kaon</a:t>
            </a:r>
            <a:r>
              <a:rPr lang="en-US" sz="1600" dirty="0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 asymmetries, cross sections  </a:t>
            </a:r>
            <a:r>
              <a:rPr lang="en-US" sz="1600" dirty="0" err="1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strangness</a:t>
            </a:r>
            <a:r>
              <a:rPr lang="en-US" sz="1600" dirty="0" smtClean="0">
                <a:solidFill>
                  <a:srgbClr val="FF66FF"/>
                </a:solidFill>
                <a:latin typeface="Comic Sans MS"/>
                <a:cs typeface="Comic Sans MS"/>
                <a:sym typeface="Wingdings"/>
              </a:rPr>
              <a:t> PDFs</a:t>
            </a:r>
            <a:endParaRPr lang="en-US" sz="1600" dirty="0" smtClean="0">
              <a:solidFill>
                <a:srgbClr val="FF66FF"/>
              </a:solidFill>
              <a:latin typeface="Comic Sans MS"/>
              <a:cs typeface="Comic Sans MS"/>
            </a:endParaRP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err="1" smtClean="0">
                <a:latin typeface="Symbol" charset="2"/>
                <a:cs typeface="Symbol" charset="2"/>
              </a:rPr>
              <a:t>p</a:t>
            </a:r>
            <a:r>
              <a:rPr lang="en-US" sz="1600" baseline="30000" dirty="0" err="1" smtClean="0">
                <a:latin typeface="Comic Sans MS"/>
                <a:cs typeface="Comic Sans MS"/>
              </a:rPr>
              <a:t>±</a:t>
            </a:r>
            <a:r>
              <a:rPr lang="en-US" sz="1600" dirty="0" err="1" smtClean="0">
                <a:latin typeface="Comic Sans MS"/>
                <a:cs typeface="Comic Sans MS"/>
              </a:rPr>
              <a:t>,K</a:t>
            </a:r>
            <a:r>
              <a:rPr lang="en-US" sz="1600" baseline="30000" dirty="0" err="1" smtClean="0">
                <a:latin typeface="Comic Sans MS"/>
                <a:cs typeface="Comic Sans MS"/>
              </a:rPr>
              <a:t>±</a:t>
            </a:r>
            <a:r>
              <a:rPr lang="en-US" sz="1600" dirty="0" err="1" smtClean="0">
                <a:latin typeface="Comic Sans MS"/>
                <a:cs typeface="Comic Sans MS"/>
              </a:rPr>
              <a:t>,p</a:t>
            </a:r>
            <a:r>
              <a:rPr lang="en-US" sz="1600" baseline="30000" dirty="0" smtClean="0">
                <a:latin typeface="Comic Sans MS"/>
                <a:cs typeface="Comic Sans MS"/>
              </a:rPr>
              <a:t>±</a:t>
            </a:r>
            <a:r>
              <a:rPr lang="en-US" sz="1600" dirty="0" smtClean="0">
                <a:latin typeface="Comic Sans MS"/>
                <a:cs typeface="Comic Sans MS"/>
              </a:rPr>
              <a:t> separation over a wide range |</a:t>
            </a:r>
            <a:r>
              <a:rPr lang="en-US" sz="1600" dirty="0" smtClean="0">
                <a:latin typeface="Symbol" charset="2"/>
                <a:cs typeface="Symbol" charset="2"/>
              </a:rPr>
              <a:t>h|</a:t>
            </a:r>
            <a:r>
              <a:rPr lang="en-US" sz="1600" dirty="0" smtClean="0">
                <a:latin typeface="Comic Sans MS"/>
                <a:cs typeface="Comic Sans MS"/>
              </a:rPr>
              <a:t>&lt;3 </a:t>
            </a: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</a:t>
            </a:r>
            <a:r>
              <a:rPr lang="en-US" sz="1600" dirty="0"/>
              <a:t>covers entire kinematic region in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&amp; z </a:t>
            </a:r>
            <a:endParaRPr lang="en-US" sz="1600" dirty="0" smtClean="0">
              <a:latin typeface="Comic Sans MS"/>
              <a:cs typeface="Comic Sans MS"/>
            </a:endParaRP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  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>
                <a:latin typeface="Comic Sans MS"/>
                <a:cs typeface="Comic Sans MS"/>
              </a:rPr>
              <a:t>Excellent particle </a:t>
            </a:r>
            <a:r>
              <a:rPr lang="en-US" sz="1600" dirty="0" smtClean="0">
                <a:latin typeface="Comic Sans MS"/>
                <a:cs typeface="Comic Sans MS"/>
              </a:rPr>
              <a:t>ID</a:t>
            </a:r>
            <a:endParaRPr lang="en-US" sz="1600" dirty="0" smtClean="0">
              <a:latin typeface="Symbol" charset="2"/>
              <a:cs typeface="Symbol" charset="2"/>
            </a:endParaRPr>
          </a:p>
          <a:p>
            <a:pPr lvl="1">
              <a:buClr>
                <a:srgbClr val="FF00FF"/>
              </a:buClr>
            </a:pPr>
            <a:r>
              <a:rPr lang="en-US" sz="1600" dirty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  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 excellent p resolution at forward </a:t>
            </a:r>
            <a:r>
              <a:rPr lang="en-US" sz="1600" dirty="0" err="1" smtClean="0">
                <a:latin typeface="Comic Sans MS"/>
                <a:cs typeface="Comic Sans MS"/>
                <a:sym typeface="Wingdings"/>
              </a:rPr>
              <a:t>rapidities</a:t>
            </a:r>
            <a:endParaRPr lang="en-US" sz="1600" dirty="0" smtClean="0">
              <a:latin typeface="Comic Sans MS"/>
              <a:cs typeface="Comic Sans MS"/>
            </a:endParaRP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  <a:sym typeface="Wingdings"/>
              </a:rPr>
              <a:t>TMDs: full 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sz="1600" dirty="0">
                <a:latin typeface="Comic Sans MS"/>
                <a:cs typeface="Comic Sans MS"/>
                <a:sym typeface="Wingdings"/>
              </a:rPr>
              <a:t>-coverage around </a:t>
            </a:r>
            <a:r>
              <a:rPr lang="en-US" sz="2000" dirty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*, wide </a:t>
            </a:r>
            <a:r>
              <a:rPr lang="en-US" sz="1600" dirty="0" err="1" smtClean="0">
                <a:latin typeface="Comic Sans MS"/>
                <a:cs typeface="Comic Sans MS"/>
                <a:sym typeface="Wingdings"/>
              </a:rPr>
              <a:t>p</a:t>
            </a:r>
            <a:r>
              <a:rPr lang="en-US" sz="1600" baseline="-25000" dirty="0" err="1" smtClean="0">
                <a:latin typeface="Comic Sans MS"/>
                <a:cs typeface="Comic Sans MS"/>
                <a:sym typeface="Wingdings"/>
              </a:rPr>
              <a:t>t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 coverage</a:t>
            </a: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 smtClean="0">
                <a:latin typeface="Comic Sans MS"/>
                <a:cs typeface="Comic Sans MS"/>
                <a:sym typeface="Wingdings"/>
              </a:rPr>
              <a:t>Excellent vertex resolution  Charm, </a:t>
            </a:r>
            <a:r>
              <a:rPr lang="en-US" sz="1600" dirty="0">
                <a:latin typeface="Comic Sans MS"/>
                <a:cs typeface="Comic Sans MS"/>
                <a:sym typeface="Wingdings"/>
              </a:rPr>
              <a:t>B</a:t>
            </a:r>
            <a:r>
              <a:rPr lang="en-US" sz="1600" dirty="0" smtClean="0">
                <a:latin typeface="Comic Sans MS"/>
                <a:cs typeface="Comic Sans MS"/>
                <a:sym typeface="Wingdings"/>
              </a:rPr>
              <a:t>ottom separation</a:t>
            </a:r>
            <a:endParaRPr lang="en-US" sz="1600" dirty="0" smtClean="0">
              <a:latin typeface="Comic Sans MS"/>
              <a:cs typeface="Comic Sans M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6017" y="4552098"/>
            <a:ext cx="746871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FF00"/>
                </a:solidFill>
              </a:rPr>
              <a:t>Exclusive Reactions </a:t>
            </a:r>
            <a:r>
              <a:rPr lang="en-US" u="sng" dirty="0">
                <a:solidFill>
                  <a:srgbClr val="00FF00"/>
                </a:solidFill>
              </a:rPr>
              <a:t>in </a:t>
            </a:r>
            <a:r>
              <a:rPr lang="en-US" u="sng" dirty="0" err="1">
                <a:solidFill>
                  <a:srgbClr val="00FF00"/>
                </a:solidFill>
              </a:rPr>
              <a:t>ep</a:t>
            </a:r>
            <a:r>
              <a:rPr lang="en-US" u="sng" dirty="0">
                <a:solidFill>
                  <a:srgbClr val="00FF00"/>
                </a:solidFill>
              </a:rPr>
              <a:t>/</a:t>
            </a:r>
            <a:r>
              <a:rPr lang="en-US" u="sng" dirty="0" err="1" smtClean="0">
                <a:solidFill>
                  <a:srgbClr val="00FF00"/>
                </a:solidFill>
              </a:rPr>
              <a:t>eA</a:t>
            </a:r>
            <a:r>
              <a:rPr lang="en-US" u="sng" dirty="0" smtClean="0">
                <a:solidFill>
                  <a:srgbClr val="00FF00"/>
                </a:solidFill>
              </a:rPr>
              <a:t>:</a:t>
            </a:r>
          </a:p>
          <a:p>
            <a:pPr marL="285750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smtClean="0">
                <a:solidFill>
                  <a:schemeClr val="dk1"/>
                </a:solidFill>
              </a:rPr>
              <a:t>Physics: 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GPDs, </a:t>
            </a:r>
            <a:r>
              <a:rPr lang="en-US" sz="1600" dirty="0" err="1" smtClean="0">
                <a:solidFill>
                  <a:schemeClr val="dk1"/>
                </a:solidFill>
                <a:sym typeface="Wingdings"/>
              </a:rPr>
              <a:t>parton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 imaging in </a:t>
            </a:r>
            <a:r>
              <a:rPr lang="en-US" sz="1600" dirty="0" err="1" smtClean="0">
                <a:solidFill>
                  <a:schemeClr val="dk1"/>
                </a:solidFill>
                <a:sym typeface="Wingdings"/>
              </a:rPr>
              <a:t>b</a:t>
            </a:r>
            <a:r>
              <a:rPr lang="en-US" sz="1600" baseline="-25000" dirty="0" err="1" smtClean="0">
                <a:solidFill>
                  <a:schemeClr val="dk1"/>
                </a:solidFill>
                <a:sym typeface="Wingdings"/>
              </a:rPr>
              <a:t>T</a:t>
            </a:r>
            <a:r>
              <a:rPr lang="en-US" sz="1600" baseline="-25000" dirty="0" smtClean="0">
                <a:solidFill>
                  <a:schemeClr val="dk1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through</a:t>
            </a:r>
            <a:r>
              <a:rPr lang="en-US" sz="1600" baseline="-25000" dirty="0" smtClean="0">
                <a:solidFill>
                  <a:schemeClr val="dk1"/>
                </a:solidFill>
                <a:sym typeface="Wingdings"/>
              </a:rPr>
              <a:t> </a:t>
            </a:r>
            <a:r>
              <a:rPr lang="en-US" sz="1600" dirty="0"/>
              <a:t>DVCS</a:t>
            </a:r>
            <a:r>
              <a:rPr lang="en-US" sz="1600" dirty="0">
                <a:solidFill>
                  <a:schemeClr val="dk1"/>
                </a:solidFill>
              </a:rPr>
              <a:t>, excl. VM/PS </a:t>
            </a:r>
            <a:r>
              <a:rPr lang="en-US" sz="1600" dirty="0" smtClean="0">
                <a:solidFill>
                  <a:schemeClr val="dk1"/>
                </a:solidFill>
              </a:rPr>
              <a:t>prod</a:t>
            </a:r>
            <a:r>
              <a:rPr lang="en-US" sz="1600" dirty="0">
                <a:solidFill>
                  <a:schemeClr val="dk1"/>
                </a:solidFill>
              </a:rPr>
              <a:t>.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 </a:t>
            </a:r>
            <a:endParaRPr lang="en-US" sz="1600" dirty="0" smtClean="0">
              <a:solidFill>
                <a:schemeClr val="dk1"/>
              </a:solidFill>
            </a:endParaRPr>
          </a:p>
          <a:p>
            <a:pPr marL="285750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smtClean="0">
                <a:solidFill>
                  <a:schemeClr val="dk1"/>
                </a:solidFill>
              </a:rPr>
              <a:t>Exclusivity 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 large rapidity coverage  rapidity gap events</a:t>
            </a:r>
          </a:p>
          <a:p>
            <a:pPr>
              <a:buClr>
                <a:srgbClr val="00FF00"/>
              </a:buClr>
            </a:pP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                ↘</a:t>
            </a:r>
            <a:r>
              <a:rPr lang="en-US" sz="1600" dirty="0" smtClean="0">
                <a:solidFill>
                  <a:schemeClr val="dk1"/>
                </a:solidFill>
              </a:rPr>
              <a:t>  reconstruction of all particles in event</a:t>
            </a:r>
          </a:p>
          <a:p>
            <a:pPr marL="285750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smtClean="0">
                <a:solidFill>
                  <a:schemeClr val="dk1"/>
                </a:solidFill>
              </a:rPr>
              <a:t>high resolution, wide coverage </a:t>
            </a:r>
            <a:r>
              <a:rPr lang="en-US" sz="1600" dirty="0">
                <a:solidFill>
                  <a:schemeClr val="dk1"/>
                </a:solidFill>
              </a:rPr>
              <a:t>in </a:t>
            </a:r>
            <a:r>
              <a:rPr lang="en-US" sz="1600" dirty="0" smtClean="0">
                <a:solidFill>
                  <a:schemeClr val="dk1"/>
                </a:solidFill>
              </a:rPr>
              <a:t>t </a:t>
            </a:r>
            <a:r>
              <a:rPr lang="en-US" sz="1600" dirty="0" smtClean="0">
                <a:solidFill>
                  <a:schemeClr val="dk1"/>
                </a:solidFill>
                <a:sym typeface="Wingdings"/>
              </a:rPr>
              <a:t> </a:t>
            </a:r>
            <a:r>
              <a:rPr lang="en-US" sz="1600" dirty="0" err="1" smtClean="0">
                <a:solidFill>
                  <a:schemeClr val="dk1"/>
                </a:solidFill>
                <a:sym typeface="Wingdings"/>
              </a:rPr>
              <a:t>b</a:t>
            </a:r>
            <a:r>
              <a:rPr lang="en-US" sz="1600" baseline="-25000" dirty="0" err="1" smtClean="0">
                <a:solidFill>
                  <a:schemeClr val="dk1"/>
                </a:solidFill>
                <a:sym typeface="Wingdings"/>
              </a:rPr>
              <a:t>t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  <a:r>
              <a:rPr lang="en-US" sz="1600" dirty="0">
                <a:solidFill>
                  <a:schemeClr val="dk1"/>
                </a:solidFill>
                <a:sym typeface="Wingdings"/>
              </a:rPr>
              <a:t> </a:t>
            </a:r>
            <a:r>
              <a:rPr lang="en-US" sz="1600" dirty="0">
                <a:solidFill>
                  <a:schemeClr val="dk1"/>
                </a:solidFill>
              </a:rPr>
              <a:t>Roman </a:t>
            </a:r>
            <a:r>
              <a:rPr lang="en-US" sz="1600" dirty="0" smtClean="0">
                <a:solidFill>
                  <a:schemeClr val="dk1"/>
                </a:solidFill>
              </a:rPr>
              <a:t>pots</a:t>
            </a:r>
          </a:p>
          <a:p>
            <a:pPr marL="285750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err="1" smtClean="0">
                <a:solidFill>
                  <a:schemeClr val="dk1"/>
                </a:solidFill>
              </a:rPr>
              <a:t>eA</a:t>
            </a:r>
            <a:r>
              <a:rPr lang="en-US" sz="1600" dirty="0" smtClean="0">
                <a:solidFill>
                  <a:schemeClr val="dk1"/>
                </a:solidFill>
              </a:rPr>
              <a:t>: </a:t>
            </a:r>
            <a:r>
              <a:rPr lang="en-US" sz="1600" dirty="0">
                <a:solidFill>
                  <a:schemeClr val="dk1"/>
                </a:solidFill>
                <a:sym typeface="Wingdings"/>
              </a:rPr>
              <a:t> acceptance for neutrons in Zero Degree Calorimeter</a:t>
            </a:r>
            <a:endParaRPr lang="en-US" sz="1600" dirty="0" smtClean="0">
              <a:solidFill>
                <a:schemeClr val="dk1"/>
              </a:solidFill>
            </a:endParaRPr>
          </a:p>
          <a:p>
            <a:pPr marL="742950" lvl="1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smtClean="0">
                <a:solidFill>
                  <a:schemeClr val="dk1"/>
                </a:solidFill>
              </a:rPr>
              <a:t>veto nucleus breakup </a:t>
            </a:r>
          </a:p>
          <a:p>
            <a:pPr marL="742950" lvl="1" indent="-285750">
              <a:buClr>
                <a:srgbClr val="00FF00"/>
              </a:buClr>
              <a:buFont typeface="Wingdings" charset="2"/>
              <a:buChar char="q"/>
            </a:pPr>
            <a:r>
              <a:rPr lang="en-US" sz="1600" dirty="0" smtClean="0">
                <a:solidFill>
                  <a:schemeClr val="dk1"/>
                </a:solidFill>
              </a:rPr>
              <a:t>determine impact parameter of collision    </a:t>
            </a:r>
          </a:p>
        </p:txBody>
      </p:sp>
    </p:spTree>
    <p:extLst>
      <p:ext uri="{BB962C8B-B14F-4D97-AF65-F5344CB8AC3E}">
        <p14:creationId xmlns:p14="http://schemas.microsoft.com/office/powerpoint/2010/main" val="315075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Exclusive Reactions: DVCS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 descr="GP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190" y="1060026"/>
            <a:ext cx="2734817" cy="1632374"/>
          </a:xfrm>
          <a:prstGeom prst="rect">
            <a:avLst/>
          </a:prstGeom>
        </p:spPr>
      </p:pic>
      <p:pic>
        <p:nvPicPr>
          <p:cNvPr id="7" name="Picture 6" descr="EtaVsE.50.100.250GeV.DVC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" y="1079136"/>
            <a:ext cx="5357641" cy="1532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60" y="759308"/>
            <a:ext cx="2952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Cuts: Q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&gt;1 </a:t>
            </a:r>
            <a:r>
              <a:rPr lang="en-US" sz="1400" dirty="0" err="1" smtClean="0"/>
              <a:t>GeV</a:t>
            </a:r>
            <a:r>
              <a:rPr lang="en-US" sz="1400" dirty="0" smtClean="0"/>
              <a:t>, 0.01&lt;y&lt;0.85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8467" y="513500"/>
            <a:ext cx="2953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solidFill>
                  <a:srgbClr val="0000FF"/>
                </a:solidFill>
              </a:rPr>
              <a:t>DVCS – photon kinematics:</a:t>
            </a:r>
            <a:endParaRPr lang="en-US" sz="1400" u="sng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634468"/>
            <a:ext cx="54186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increasing Hadron Beam Energy: </a:t>
            </a:r>
          </a:p>
          <a:p>
            <a:r>
              <a:rPr lang="en-US" sz="1400" b="0" dirty="0" smtClean="0"/>
              <a:t>influences max. photon energy at fixed </a:t>
            </a:r>
            <a:r>
              <a:rPr lang="en-US" sz="1400" b="0" dirty="0" smtClean="0">
                <a:latin typeface="Symbol" charset="2"/>
                <a:cs typeface="Symbol" charset="2"/>
              </a:rPr>
              <a:t>h </a:t>
            </a:r>
            <a:r>
              <a:rPr lang="en-US" sz="1400" b="0" dirty="0" smtClean="0">
                <a:sym typeface="Wingdings"/>
              </a:rPr>
              <a:t>photons are boosted to negative </a:t>
            </a:r>
            <a:r>
              <a:rPr lang="en-US" sz="1400" b="0" dirty="0" err="1" smtClean="0">
                <a:sym typeface="Wingdings"/>
              </a:rPr>
              <a:t>rapidities</a:t>
            </a:r>
            <a:r>
              <a:rPr lang="en-US" sz="1400" b="0" dirty="0" smtClean="0">
                <a:sym typeface="Wingdings"/>
              </a:rPr>
              <a:t>  (lepton direction)</a:t>
            </a:r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934" y="3702683"/>
            <a:ext cx="6120765" cy="193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4"/>
          <a:stretch>
            <a:fillRect/>
          </a:stretch>
        </p:blipFill>
        <p:spPr bwMode="auto">
          <a:xfrm>
            <a:off x="6787622" y="3078161"/>
            <a:ext cx="2338387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6984471" y="4670423"/>
            <a:ext cx="2107288" cy="1227138"/>
            <a:chOff x="4165600" y="18534"/>
            <a:chExt cx="2107875" cy="122606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4165600" y="997166"/>
              <a:ext cx="863840" cy="247434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165600" y="784627"/>
              <a:ext cx="714574" cy="459973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 rot="19640959">
              <a:off x="4838700" y="419100"/>
              <a:ext cx="533400" cy="444500"/>
            </a:xfrm>
            <a:prstGeom prst="ellipse">
              <a:avLst/>
            </a:prstGeom>
            <a:solidFill>
              <a:srgbClr val="3366FF">
                <a:alpha val="48000"/>
              </a:srgbClr>
            </a:solidFill>
            <a:scene3d>
              <a:camera prst="orthographicFront">
                <a:rot lat="0" lon="0" rev="0"/>
              </a:camera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20072591">
              <a:off x="5003800" y="660400"/>
              <a:ext cx="533400" cy="4445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48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5192567" y="18534"/>
              <a:ext cx="287338" cy="369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0000FF"/>
                  </a:solidFill>
                  <a:latin typeface="Symbol" charset="2"/>
                  <a:cs typeface="Symbol" charset="2"/>
                </a:rPr>
                <a:t>g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29602" y="718010"/>
              <a:ext cx="313807" cy="3690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  <a:latin typeface="Comic Sans MS"/>
                  <a:ea typeface="+mn-ea"/>
                  <a:cs typeface="Comic Sans MS"/>
                </a:rPr>
                <a:t>e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480416" y="361134"/>
              <a:ext cx="347759" cy="532934"/>
            </a:xfrm>
            <a:custGeom>
              <a:avLst/>
              <a:gdLst>
                <a:gd name="connsiteX0" fmla="*/ 0 w 347133"/>
                <a:gd name="connsiteY0" fmla="*/ 0 h 533400"/>
                <a:gd name="connsiteX1" fmla="*/ 304800 w 347133"/>
                <a:gd name="connsiteY1" fmla="*/ 165100 h 533400"/>
                <a:gd name="connsiteX2" fmla="*/ 254000 w 347133"/>
                <a:gd name="connsiteY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133" h="533400">
                  <a:moveTo>
                    <a:pt x="0" y="0"/>
                  </a:moveTo>
                  <a:cubicBezTo>
                    <a:pt x="131233" y="38100"/>
                    <a:pt x="262467" y="76200"/>
                    <a:pt x="304800" y="165100"/>
                  </a:cubicBezTo>
                  <a:cubicBezTo>
                    <a:pt x="347133" y="254000"/>
                    <a:pt x="254000" y="533400"/>
                    <a:pt x="254000" y="533400"/>
                  </a:cubicBezTo>
                </a:path>
              </a:pathLst>
            </a:cu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21" name="TextBox 18"/>
            <p:cNvSpPr txBox="1">
              <a:spLocks noChangeArrowheads="1"/>
            </p:cNvSpPr>
            <p:nvPr/>
          </p:nvSpPr>
          <p:spPr bwMode="auto">
            <a:xfrm>
              <a:off x="5802054" y="203944"/>
              <a:ext cx="471421" cy="369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latin typeface="Symbol" charset="2"/>
                  <a:cs typeface="Symbol" charset="2"/>
                </a:rPr>
                <a:t>Dq</a:t>
              </a:r>
            </a:p>
          </p:txBody>
        </p:sp>
      </p:grpSp>
      <p:grpSp>
        <p:nvGrpSpPr>
          <p:cNvPr id="22" name="Group 33"/>
          <p:cNvGrpSpPr>
            <a:grpSpLocks/>
          </p:cNvGrpSpPr>
          <p:nvPr/>
        </p:nvGrpSpPr>
        <p:grpSpPr bwMode="auto">
          <a:xfrm>
            <a:off x="6079597" y="3575366"/>
            <a:ext cx="1600811" cy="1687697"/>
            <a:chOff x="6771767" y="1118513"/>
            <a:chExt cx="1868097" cy="1688697"/>
          </a:xfrm>
        </p:grpSpPr>
        <p:sp>
          <p:nvSpPr>
            <p:cNvPr id="23" name="Oval 22"/>
            <p:cNvSpPr/>
            <p:nvPr/>
          </p:nvSpPr>
          <p:spPr>
            <a:xfrm rot="2053483">
              <a:off x="6771767" y="1118513"/>
              <a:ext cx="991121" cy="64808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4" name="Straight Arrow Connector 23"/>
            <p:cNvCxnSpPr>
              <a:endCxn id="16" idx="1"/>
            </p:cNvCxnSpPr>
            <p:nvPr/>
          </p:nvCxnSpPr>
          <p:spPr>
            <a:xfrm>
              <a:off x="7010747" y="1711001"/>
              <a:ext cx="1629117" cy="10962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110" y="6019794"/>
            <a:ext cx="90635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ECal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granularity: </a:t>
            </a:r>
            <a:r>
              <a:rPr lang="en-US" sz="1600" b="1" dirty="0" smtClean="0">
                <a:latin typeface="Comic Sans MS"/>
                <a:cs typeface="Comic Sans MS"/>
              </a:rPr>
              <a:t>needs to be able to </a:t>
            </a:r>
            <a:r>
              <a:rPr lang="en-US" sz="1600" b="1" dirty="0">
                <a:latin typeface="Comic Sans MS"/>
                <a:cs typeface="Comic Sans MS"/>
              </a:rPr>
              <a:t>distinguish clusters down to </a:t>
            </a:r>
            <a:r>
              <a:rPr lang="en-US" sz="1600" b="1" dirty="0" err="1">
                <a:latin typeface="Symbol" charset="2"/>
                <a:cs typeface="Symbol" charset="2"/>
              </a:rPr>
              <a:t>Dq</a:t>
            </a:r>
            <a:r>
              <a:rPr lang="en-US" sz="1600" b="1" dirty="0">
                <a:latin typeface="Comic Sans MS"/>
                <a:cs typeface="Comic Sans MS"/>
              </a:rPr>
              <a:t>=</a:t>
            </a:r>
            <a:r>
              <a:rPr lang="en-US" sz="1600" b="1" dirty="0" smtClean="0">
                <a:latin typeface="Comic Sans MS"/>
                <a:cs typeface="Comic Sans MS"/>
              </a:rPr>
              <a:t>1</a:t>
            </a:r>
            <a:r>
              <a:rPr lang="en-US" sz="1600" b="1" baseline="30000" dirty="0" smtClean="0">
                <a:latin typeface="Comic Sans MS"/>
                <a:cs typeface="Comic Sans MS"/>
              </a:rPr>
              <a:t>o</a:t>
            </a:r>
            <a:r>
              <a:rPr lang="en-US" sz="1600" b="1" dirty="0" smtClean="0">
                <a:latin typeface="Comic Sans MS"/>
                <a:cs typeface="Comic Sans MS"/>
              </a:rPr>
              <a:t> </a:t>
            </a:r>
            <a:endParaRPr lang="en-US" sz="1600" b="1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024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465667" y="0"/>
            <a:ext cx="9609667" cy="609600"/>
          </a:xfrm>
        </p:spPr>
        <p:txBody>
          <a:bodyPr/>
          <a:lstStyle/>
          <a:p>
            <a:r>
              <a:rPr lang="en-US" dirty="0" smtClean="0"/>
              <a:t>Exclusive Reactions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290FA33-C24F-264B-B461-8B64BA4F7731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29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5271" y="478259"/>
            <a:ext cx="39756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u="sng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two methods: to select events</a:t>
            </a:r>
            <a:endParaRPr lang="en-US" sz="2000" b="1" u="sng" dirty="0">
              <a:solidFill>
                <a:srgbClr val="0000FF"/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Meeting @ Glasgow 2016</a:t>
            </a:r>
            <a:endParaRPr lang="en-US" altLang="ja-JP"/>
          </a:p>
        </p:txBody>
      </p:sp>
      <p:grpSp>
        <p:nvGrpSpPr>
          <p:cNvPr id="9" name="Group 8"/>
          <p:cNvGrpSpPr/>
          <p:nvPr/>
        </p:nvGrpSpPr>
        <p:grpSpPr>
          <a:xfrm>
            <a:off x="132293" y="974299"/>
            <a:ext cx="7159151" cy="1737879"/>
            <a:chOff x="1597026" y="2430560"/>
            <a:chExt cx="7159151" cy="1737879"/>
          </a:xfrm>
        </p:grpSpPr>
        <p:grpSp>
          <p:nvGrpSpPr>
            <p:cNvPr id="2" name="Group 37"/>
            <p:cNvGrpSpPr>
              <a:grpSpLocks/>
            </p:cNvGrpSpPr>
            <p:nvPr/>
          </p:nvGrpSpPr>
          <p:grpSpPr bwMode="auto">
            <a:xfrm>
              <a:off x="1597026" y="2430560"/>
              <a:ext cx="7159151" cy="1737879"/>
              <a:chOff x="226056" y="1260734"/>
              <a:chExt cx="8750889" cy="2362200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226056" y="1260734"/>
                <a:ext cx="8750889" cy="2362200"/>
              </a:xfrm>
              <a:prstGeom prst="roundRect">
                <a:avLst/>
              </a:prstGeom>
              <a:solidFill>
                <a:schemeClr val="accent5">
                  <a:lumMod val="75000"/>
                  <a:alpha val="1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7678" name="Text Box 4"/>
              <p:cNvSpPr txBox="1">
                <a:spLocks noChangeArrowheads="1"/>
              </p:cNvSpPr>
              <p:nvPr/>
            </p:nvSpPr>
            <p:spPr bwMode="auto">
              <a:xfrm>
                <a:off x="431750" y="1314775"/>
                <a:ext cx="3643826" cy="2226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36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4545" tIns="49163" rIns="94545" bIns="49163">
                <a:spAutoFit/>
              </a:bodyPr>
              <a:lstStyle>
                <a:lvl1pPr eaLnBrk="0" hangingPunct="0"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69900" algn="l"/>
                    <a:tab pos="941388" algn="l"/>
                    <a:tab pos="1412875" algn="l"/>
                    <a:tab pos="1885950" algn="l"/>
                    <a:tab pos="2357438" algn="l"/>
                    <a:tab pos="2828925" algn="l"/>
                    <a:tab pos="3300413" algn="l"/>
                    <a:tab pos="3773488" algn="l"/>
                    <a:tab pos="4244975" algn="l"/>
                    <a:tab pos="4716463" algn="l"/>
                    <a:tab pos="5189538" algn="l"/>
                    <a:tab pos="5661025" algn="l"/>
                    <a:tab pos="6132513" algn="l"/>
                    <a:tab pos="6605588" algn="l"/>
                    <a:tab pos="7077075" algn="l"/>
                    <a:tab pos="7548563" algn="l"/>
                    <a:tab pos="8020050" algn="l"/>
                    <a:tab pos="8493125" algn="l"/>
                    <a:tab pos="8964613" algn="l"/>
                    <a:tab pos="94361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600" b="1" i="1" u="sng" dirty="0" smtClean="0">
                    <a:solidFill>
                      <a:srgbClr val="FF00FF"/>
                    </a:solidFill>
                    <a:latin typeface="Comic Sans MS"/>
                    <a:cs typeface="Comic Sans MS"/>
                  </a:rPr>
                  <a:t>proton/neutron</a:t>
                </a:r>
                <a:r>
                  <a:rPr lang="en-GB" sz="1600" b="1" u="sng" dirty="0" smtClean="0">
                    <a:solidFill>
                      <a:srgbClr val="FF00FF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en-GB" sz="1600" b="1" u="sng" dirty="0">
                    <a:solidFill>
                      <a:srgbClr val="FF00FF"/>
                    </a:solidFill>
                    <a:latin typeface="Comic Sans MS"/>
                    <a:cs typeface="Comic Sans MS"/>
                  </a:rPr>
                  <a:t>tag method</a:t>
                </a:r>
              </a:p>
              <a:p>
                <a:pPr algn="ctr" eaLnBrk="1" hangingPunct="1"/>
                <a:r>
                  <a:rPr lang="en-GB" sz="800" b="1" dirty="0">
                    <a:solidFill>
                      <a:srgbClr val="3366FF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1" hangingPunct="1">
                  <a:buClr>
                    <a:srgbClr val="000066"/>
                  </a:buClr>
                  <a:buFont typeface="Courier New" charset="0"/>
                  <a:buChar char="o"/>
                </a:pPr>
                <a:r>
                  <a:rPr lang="en-GB" sz="1200" b="1" dirty="0">
                    <a:solidFill>
                      <a:srgbClr val="000066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en-GB" sz="1200" b="0" dirty="0">
                    <a:latin typeface="Comic Sans MS"/>
                    <a:cs typeface="Comic Sans MS"/>
                  </a:rPr>
                  <a:t>Measurement of </a:t>
                </a:r>
                <a:r>
                  <a:rPr lang="en-GB" sz="1200" b="0" i="1" dirty="0">
                    <a:latin typeface="Comic Sans MS"/>
                    <a:cs typeface="Comic Sans MS"/>
                  </a:rPr>
                  <a:t>t </a:t>
                </a:r>
              </a:p>
              <a:p>
                <a:pPr eaLnBrk="1" hangingPunct="1">
                  <a:buClr>
                    <a:srgbClr val="000066"/>
                  </a:buClr>
                  <a:buFont typeface="Courier New" charset="0"/>
                  <a:buChar char="o"/>
                </a:pPr>
                <a:r>
                  <a:rPr lang="en-GB" sz="1200" b="0" dirty="0">
                    <a:latin typeface="Comic Sans MS"/>
                    <a:cs typeface="Comic Sans MS"/>
                  </a:rPr>
                  <a:t> Free of p-</a:t>
                </a:r>
                <a:r>
                  <a:rPr lang="en-GB" sz="1200" b="0" dirty="0" err="1">
                    <a:latin typeface="Comic Sans MS"/>
                    <a:cs typeface="Comic Sans MS"/>
                  </a:rPr>
                  <a:t>diss</a:t>
                </a:r>
                <a:r>
                  <a:rPr lang="en-GB" sz="1200" b="0" dirty="0">
                    <a:latin typeface="Comic Sans MS"/>
                    <a:cs typeface="Comic Sans MS"/>
                  </a:rPr>
                  <a:t> background</a:t>
                </a:r>
              </a:p>
              <a:p>
                <a:pPr eaLnBrk="1" hangingPunct="1">
                  <a:buClr>
                    <a:srgbClr val="000066"/>
                  </a:buClr>
                  <a:buFont typeface="Courier New" charset="0"/>
                  <a:buChar char="o"/>
                </a:pPr>
                <a:r>
                  <a:rPr lang="en-GB" sz="1200" b="0" dirty="0">
                    <a:latin typeface="Comic Sans MS"/>
                    <a:cs typeface="Comic Sans MS"/>
                  </a:rPr>
                  <a:t> Higher M</a:t>
                </a:r>
                <a:r>
                  <a:rPr lang="en-GB" sz="1200" b="0" baseline="-25000" dirty="0">
                    <a:latin typeface="Comic Sans MS"/>
                    <a:cs typeface="Comic Sans MS"/>
                  </a:rPr>
                  <a:t>X</a:t>
                </a:r>
                <a:r>
                  <a:rPr lang="en-GB" sz="1200" b="0" dirty="0">
                    <a:latin typeface="Comic Sans MS"/>
                    <a:cs typeface="Comic Sans MS"/>
                  </a:rPr>
                  <a:t> range</a:t>
                </a:r>
              </a:p>
              <a:p>
                <a:pPr eaLnBrk="1" hangingPunct="1">
                  <a:buClr>
                    <a:srgbClr val="000066"/>
                  </a:buClr>
                  <a:buFont typeface="Courier New" charset="0"/>
                  <a:buChar char="o"/>
                </a:pPr>
                <a:r>
                  <a:rPr lang="en-GB" sz="1200" b="0" dirty="0" smtClean="0">
                    <a:latin typeface="Comic Sans MS"/>
                    <a:cs typeface="Comic Sans MS"/>
                  </a:rPr>
                  <a:t> to have high acceptance for</a:t>
                </a:r>
              </a:p>
              <a:p>
                <a:pPr eaLnBrk="1" hangingPunct="1">
                  <a:buClr>
                    <a:srgbClr val="000066"/>
                  </a:buClr>
                </a:pPr>
                <a:r>
                  <a:rPr lang="en-GB" sz="1200" b="0" dirty="0">
                    <a:latin typeface="Comic Sans MS"/>
                    <a:cs typeface="Comic Sans MS"/>
                  </a:rPr>
                  <a:t> </a:t>
                </a:r>
                <a:r>
                  <a:rPr lang="en-GB" sz="1200" b="0" dirty="0" smtClean="0">
                    <a:latin typeface="Comic Sans MS"/>
                    <a:cs typeface="Comic Sans MS"/>
                  </a:rPr>
                  <a:t>  Roman Pots / ZDC challenging</a:t>
                </a:r>
              </a:p>
              <a:p>
                <a:pPr eaLnBrk="1" hangingPunct="1">
                  <a:buClr>
                    <a:srgbClr val="000066"/>
                  </a:buClr>
                </a:pPr>
                <a:r>
                  <a:rPr lang="en-GB" sz="1200" b="0" dirty="0">
                    <a:latin typeface="Comic Sans MS"/>
                    <a:cs typeface="Comic Sans MS"/>
                    <a:sym typeface="Wingdings"/>
                  </a:rPr>
                  <a:t> </a:t>
                </a:r>
                <a:r>
                  <a:rPr lang="en-GB" sz="1200" b="0" dirty="0" smtClean="0">
                    <a:latin typeface="Comic Sans MS"/>
                    <a:cs typeface="Comic Sans MS"/>
                    <a:sym typeface="Wingdings"/>
                  </a:rPr>
                  <a:t>   IR design</a:t>
                </a:r>
                <a:endParaRPr lang="en-GB" sz="1200" b="0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67" name="TextBox 66"/>
            <p:cNvSpPr txBox="1">
              <a:spLocks noChangeArrowheads="1"/>
            </p:cNvSpPr>
            <p:nvPr/>
          </p:nvSpPr>
          <p:spPr bwMode="auto">
            <a:xfrm>
              <a:off x="6924478" y="2622315"/>
              <a:ext cx="1772905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FF00FF"/>
                  </a:solidFill>
                  <a:latin typeface="Comic Sans MS"/>
                  <a:cs typeface="Comic Sans MS"/>
                </a:rPr>
                <a:t>Need for </a:t>
              </a:r>
              <a:endParaRPr lang="en-US" sz="1400" b="1" dirty="0" smtClean="0">
                <a:solidFill>
                  <a:srgbClr val="FF00FF"/>
                </a:solidFill>
                <a:latin typeface="Comic Sans MS"/>
                <a:cs typeface="Comic Sans MS"/>
              </a:endParaRPr>
            </a:p>
            <a:p>
              <a:pPr algn="ctr" eaLnBrk="1" hangingPunct="1"/>
              <a:r>
                <a:rPr lang="en-US" sz="1400" dirty="0">
                  <a:solidFill>
                    <a:srgbClr val="FF00FF"/>
                  </a:solidFill>
                  <a:latin typeface="Comic Sans MS"/>
                  <a:cs typeface="Comic Sans MS"/>
                </a:rPr>
                <a:t>R</a:t>
              </a:r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oman </a:t>
              </a:r>
              <a:r>
                <a:rPr lang="en-US" sz="1400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P</a:t>
              </a:r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ots (RP)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and</a:t>
              </a:r>
            </a:p>
            <a:p>
              <a:pPr algn="ctr" eaLnBrk="1" hangingPunct="1"/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Zero Degree Calorimeter (ZDC)</a:t>
              </a:r>
              <a:endParaRPr lang="en-US" sz="1400" b="1" dirty="0">
                <a:solidFill>
                  <a:srgbClr val="FF00FF"/>
                </a:solidFill>
                <a:latin typeface="Comic Sans MS"/>
                <a:cs typeface="Comic Sans MS"/>
              </a:endParaRPr>
            </a:p>
          </p:txBody>
        </p:sp>
        <p:grpSp>
          <p:nvGrpSpPr>
            <p:cNvPr id="43" name="Group 24"/>
            <p:cNvGrpSpPr>
              <a:grpSpLocks/>
            </p:cNvGrpSpPr>
            <p:nvPr/>
          </p:nvGrpSpPr>
          <p:grpSpPr bwMode="auto">
            <a:xfrm>
              <a:off x="4654790" y="2463687"/>
              <a:ext cx="2245543" cy="1668780"/>
              <a:chOff x="827593" y="1166102"/>
              <a:chExt cx="2245264" cy="1668919"/>
            </a:xfrm>
          </p:grpSpPr>
          <p:pic>
            <p:nvPicPr>
              <p:cNvPr id="44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51250" y="1166102"/>
                <a:ext cx="2160002" cy="1668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5" name="Straight Connector 44"/>
              <p:cNvCxnSpPr/>
              <p:nvPr/>
            </p:nvCxnSpPr>
            <p:spPr>
              <a:xfrm>
                <a:off x="827593" y="1744517"/>
                <a:ext cx="2245264" cy="5957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23"/>
              <p:cNvSpPr txBox="1">
                <a:spLocks noChangeArrowheads="1"/>
              </p:cNvSpPr>
              <p:nvPr/>
            </p:nvSpPr>
            <p:spPr bwMode="auto">
              <a:xfrm>
                <a:off x="1494895" y="1554168"/>
                <a:ext cx="1366735" cy="215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800" i="1" dirty="0" smtClean="0">
                    <a:solidFill>
                      <a:srgbClr val="FF0000"/>
                    </a:solidFill>
                    <a:latin typeface="Calibri" charset="0"/>
                  </a:rPr>
                  <a:t>detector acceptance: </a:t>
                </a:r>
                <a:r>
                  <a:rPr lang="en-US" sz="800" i="1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h</a:t>
                </a:r>
                <a:r>
                  <a:rPr lang="en-US" sz="800" i="1" dirty="0" smtClean="0">
                    <a:solidFill>
                      <a:srgbClr val="FF0000"/>
                    </a:solidFill>
                    <a:latin typeface="Calibri" charset="0"/>
                  </a:rPr>
                  <a:t>&gt;4.5</a:t>
                </a:r>
                <a:endParaRPr lang="en-US" sz="800" i="1" dirty="0">
                  <a:solidFill>
                    <a:srgbClr val="FF0000"/>
                  </a:solidFill>
                  <a:latin typeface="Calibri" charset="0"/>
                </a:endParaRPr>
              </a:p>
            </p:txBody>
          </p:sp>
        </p:grpSp>
      </p:grpSp>
      <p:pic>
        <p:nvPicPr>
          <p:cNvPr id="25" name="Picture 24" descr="xFb-DVCS-hilow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-1047" r="50782" b="49957"/>
          <a:stretch/>
        </p:blipFill>
        <p:spPr>
          <a:xfrm>
            <a:off x="104585" y="3035283"/>
            <a:ext cx="2138484" cy="1618864"/>
          </a:xfrm>
          <a:prstGeom prst="rect">
            <a:avLst/>
          </a:prstGeom>
        </p:spPr>
      </p:pic>
      <p:pic>
        <p:nvPicPr>
          <p:cNvPr id="26" name="Picture 25" descr="xFb-DVCS-hilow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53762" r="50782" b="224"/>
          <a:stretch/>
        </p:blipFill>
        <p:spPr>
          <a:xfrm>
            <a:off x="2996810" y="3192338"/>
            <a:ext cx="2138484" cy="1458021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 bwMode="auto">
          <a:xfrm>
            <a:off x="2210540" y="3650914"/>
            <a:ext cx="752568" cy="364505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25023" y="3244405"/>
            <a:ext cx="4091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t (~p</a:t>
            </a:r>
            <a:r>
              <a:rPr lang="en-US" sz="1400" baseline="-25000" dirty="0" smtClean="0"/>
              <a:t>t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 reach influences </a:t>
            </a:r>
            <a:r>
              <a:rPr lang="en-US" sz="1400" dirty="0" err="1" smtClean="0"/>
              <a:t>b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uncertainty</a:t>
            </a:r>
          </a:p>
          <a:p>
            <a:pPr>
              <a:buClr>
                <a:srgbClr val="0000FF"/>
              </a:buClr>
            </a:pPr>
            <a:r>
              <a:rPr lang="en-US" sz="1400" dirty="0" smtClean="0"/>
              <a:t>   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min</a:t>
            </a:r>
            <a:r>
              <a:rPr lang="en-US" sz="1400" dirty="0" smtClean="0"/>
              <a:t>~ 0.175 GeV</a:t>
            </a:r>
            <a:r>
              <a:rPr lang="en-US" sz="1400" baseline="30000" dirty="0" smtClean="0"/>
              <a:t>2 </a:t>
            </a:r>
            <a:r>
              <a:rPr lang="en-US" sz="1400" dirty="0" smtClean="0">
                <a:sym typeface="Wingdings"/>
              </a:rPr>
              <a:t> 300 GeV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 </a:t>
            </a:r>
            <a:r>
              <a:rPr lang="en-US" sz="1400" dirty="0" err="1" smtClean="0"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sz="1400" dirty="0" err="1">
                <a:sym typeface="Wingdings"/>
              </a:rPr>
              <a:t>F</a:t>
            </a:r>
            <a:r>
              <a:rPr lang="en-US" sz="1400" dirty="0" smtClean="0">
                <a:sym typeface="Wingdings"/>
              </a:rPr>
              <a:t>/</a:t>
            </a:r>
            <a:r>
              <a:rPr lang="en-US" sz="1400" dirty="0">
                <a:sym typeface="Wingdings"/>
              </a:rPr>
              <a:t>F</a:t>
            </a:r>
            <a:r>
              <a:rPr lang="en-US" sz="1400" dirty="0" smtClean="0">
                <a:sym typeface="Wingdings"/>
              </a:rPr>
              <a:t> &gt; 50%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134" y="2734734"/>
            <a:ext cx="266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p’ acceptance critical:</a:t>
            </a:r>
            <a:endParaRPr lang="en-US" u="sng" dirty="0">
              <a:solidFill>
                <a:srgbClr val="0000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490133" y="4953012"/>
            <a:ext cx="6477000" cy="1371600"/>
            <a:chOff x="1490133" y="4953012"/>
            <a:chExt cx="6477000" cy="1371600"/>
          </a:xfrm>
        </p:grpSpPr>
        <p:grpSp>
          <p:nvGrpSpPr>
            <p:cNvPr id="30" name="Group 48"/>
            <p:cNvGrpSpPr>
              <a:grpSpLocks/>
            </p:cNvGrpSpPr>
            <p:nvPr/>
          </p:nvGrpSpPr>
          <p:grpSpPr bwMode="auto">
            <a:xfrm>
              <a:off x="1490133" y="5012830"/>
              <a:ext cx="6477000" cy="1243216"/>
              <a:chOff x="213356" y="3753217"/>
              <a:chExt cx="7826061" cy="2362273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213356" y="3753217"/>
                <a:ext cx="7826061" cy="2362273"/>
              </a:xfrm>
              <a:prstGeom prst="roundRect">
                <a:avLst/>
              </a:prstGeom>
              <a:solidFill>
                <a:schemeClr val="accent6">
                  <a:lumMod val="75000"/>
                  <a:alpha val="16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Text Box 3"/>
              <p:cNvSpPr txBox="1">
                <a:spLocks noChangeArrowheads="1"/>
              </p:cNvSpPr>
              <p:nvPr/>
            </p:nvSpPr>
            <p:spPr bwMode="auto">
              <a:xfrm>
                <a:off x="375032" y="3780968"/>
                <a:ext cx="4248607" cy="2257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36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4545" tIns="49163" rIns="94545" bIns="49163">
                <a:spAutoFit/>
              </a:bodyPr>
              <a:lstStyle>
                <a:lvl1pPr marL="173038" indent="-173038" eaLnBrk="0" hangingPunct="0"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4625" algn="l"/>
                    <a:tab pos="644525" algn="l"/>
                    <a:tab pos="1116013" algn="l"/>
                    <a:tab pos="1589088" algn="l"/>
                    <a:tab pos="2060575" algn="l"/>
                    <a:tab pos="2532063" algn="l"/>
                    <a:tab pos="3005138" algn="l"/>
                    <a:tab pos="3476625" algn="l"/>
                    <a:tab pos="3948113" algn="l"/>
                    <a:tab pos="4419600" algn="l"/>
                    <a:tab pos="4892675" algn="l"/>
                    <a:tab pos="5364163" algn="l"/>
                    <a:tab pos="5835650" algn="l"/>
                    <a:tab pos="6308725" algn="l"/>
                    <a:tab pos="6780213" algn="l"/>
                    <a:tab pos="7251700" algn="l"/>
                    <a:tab pos="7723188" algn="l"/>
                    <a:tab pos="8196263" algn="l"/>
                    <a:tab pos="8667750" algn="l"/>
                    <a:tab pos="9139238" algn="l"/>
                    <a:tab pos="9612313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ts val="350"/>
                  </a:spcBef>
                </a:pPr>
                <a:r>
                  <a:rPr lang="en-GB" sz="1600" b="1" u="sng" dirty="0">
                    <a:solidFill>
                      <a:srgbClr val="FF00FF"/>
                    </a:solidFill>
                    <a:latin typeface="Comic Sans MS"/>
                    <a:cs typeface="Comic Sans MS"/>
                  </a:rPr>
                  <a:t>Large </a:t>
                </a:r>
                <a:r>
                  <a:rPr lang="en-GB" sz="1600" b="1" u="sng" dirty="0" err="1">
                    <a:solidFill>
                      <a:srgbClr val="FF00FF"/>
                    </a:solidFill>
                    <a:latin typeface="Comic Sans MS"/>
                    <a:cs typeface="Comic Sans MS"/>
                  </a:rPr>
                  <a:t>Rapidiy</a:t>
                </a:r>
                <a:r>
                  <a:rPr lang="en-GB" sz="1600" b="1" u="sng" dirty="0">
                    <a:solidFill>
                      <a:srgbClr val="FF00FF"/>
                    </a:solidFill>
                    <a:latin typeface="Comic Sans MS"/>
                    <a:cs typeface="Comic Sans MS"/>
                  </a:rPr>
                  <a:t> Gap method</a:t>
                </a:r>
              </a:p>
              <a:p>
                <a:pPr algn="ctr" eaLnBrk="1" hangingPunct="1">
                  <a:spcBef>
                    <a:spcPts val="350"/>
                  </a:spcBef>
                </a:pPr>
                <a:endParaRPr lang="en-GB" sz="800" b="0" u="sng" dirty="0">
                  <a:solidFill>
                    <a:srgbClr val="CC0000"/>
                  </a:solidFill>
                  <a:latin typeface="Comic Sans MS"/>
                  <a:cs typeface="Comic Sans MS"/>
                </a:endParaRPr>
              </a:p>
              <a:p>
                <a:pPr eaLnBrk="1" hangingPunct="1">
                  <a:spcBef>
                    <a:spcPts val="313"/>
                  </a:spcBef>
                  <a:buClr>
                    <a:srgbClr val="003399"/>
                  </a:buClr>
                  <a:buFont typeface="Courier New" charset="0"/>
                  <a:buChar char="o"/>
                </a:pPr>
                <a:r>
                  <a:rPr lang="en-GB" sz="1200" b="0" i="1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M</a:t>
                </a:r>
                <a:r>
                  <a:rPr lang="en-GB" sz="1200" b="0" i="1" baseline="-2500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X</a:t>
                </a:r>
                <a:r>
                  <a:rPr lang="en-GB" sz="1200" b="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  system </a:t>
                </a:r>
                <a:r>
                  <a:rPr lang="en-GB" sz="1200" b="0" dirty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and e’ measured</a:t>
                </a:r>
              </a:p>
              <a:p>
                <a:pPr eaLnBrk="1" hangingPunct="1">
                  <a:spcBef>
                    <a:spcPts val="313"/>
                  </a:spcBef>
                  <a:buClr>
                    <a:srgbClr val="003399"/>
                  </a:buClr>
                  <a:buFont typeface="Courier New" charset="0"/>
                  <a:buChar char="o"/>
                </a:pPr>
                <a:r>
                  <a:rPr lang="en-GB" sz="1200" b="0" dirty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Proton dissociation background</a:t>
                </a:r>
              </a:p>
              <a:p>
                <a:pPr eaLnBrk="1" hangingPunct="1">
                  <a:spcBef>
                    <a:spcPts val="313"/>
                  </a:spcBef>
                  <a:buClr>
                    <a:srgbClr val="003399"/>
                  </a:buClr>
                  <a:buFont typeface="Courier New" charset="0"/>
                  <a:buChar char="o"/>
                </a:pPr>
                <a:r>
                  <a:rPr lang="en-GB" sz="1200" b="0" dirty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High </a:t>
                </a:r>
                <a:r>
                  <a:rPr lang="en-GB" sz="1200" b="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acceptance in </a:t>
                </a:r>
                <a:r>
                  <a:rPr lang="en-GB" sz="1200" b="0" dirty="0" smtClean="0">
                    <a:solidFill>
                      <a:srgbClr val="322F31"/>
                    </a:solidFill>
                    <a:latin typeface="Symbol" charset="2"/>
                    <a:cs typeface="Symbol" charset="2"/>
                  </a:rPr>
                  <a:t>h  </a:t>
                </a:r>
                <a:r>
                  <a:rPr lang="en-GB" sz="1200" b="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for detector</a:t>
                </a:r>
              </a:p>
            </p:txBody>
          </p:sp>
        </p:grpSp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6268170" y="5261798"/>
              <a:ext cx="163934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FF00FF"/>
                  </a:solidFill>
                  <a:latin typeface="Comic Sans MS"/>
                  <a:cs typeface="Comic Sans MS"/>
                </a:rPr>
                <a:t>Need for</a:t>
              </a:r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1400" b="1" dirty="0" err="1" smtClean="0">
                  <a:solidFill>
                    <a:srgbClr val="FF00FF"/>
                  </a:solidFill>
                  <a:latin typeface="Comic Sans MS"/>
                  <a:cs typeface="Comic Sans MS"/>
                </a:rPr>
                <a:t>HCal</a:t>
              </a:r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 </a:t>
              </a:r>
            </a:p>
            <a:p>
              <a:pPr algn="ctr" eaLnBrk="1" hangingPunct="1"/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in </a:t>
              </a:r>
              <a:r>
                <a:rPr lang="en-US" sz="1400" b="1" dirty="0">
                  <a:solidFill>
                    <a:srgbClr val="FF00FF"/>
                  </a:solidFill>
                  <a:latin typeface="Comic Sans MS"/>
                  <a:cs typeface="Comic Sans MS"/>
                </a:rPr>
                <a:t>the forward</a:t>
              </a:r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 </a:t>
              </a:r>
            </a:p>
            <a:p>
              <a:pPr algn="ctr" eaLnBrk="1" hangingPunct="1"/>
              <a:r>
                <a:rPr lang="en-US" sz="1400" b="1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region</a:t>
              </a:r>
              <a:endParaRPr lang="en-US" sz="1400" b="1" dirty="0">
                <a:solidFill>
                  <a:srgbClr val="FF00FF"/>
                </a:solidFill>
                <a:latin typeface="Comic Sans MS"/>
                <a:cs typeface="Comic Sans MS"/>
              </a:endParaRPr>
            </a:p>
          </p:txBody>
        </p:sp>
        <p:pic>
          <p:nvPicPr>
            <p:cNvPr id="34" name="Picture 33" descr="sidebarDiffractiveGraph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2667" y="4953012"/>
              <a:ext cx="1828800" cy="13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1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access gluons in DIS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sidebarReducedCrossSectionPlo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1" y="585303"/>
            <a:ext cx="3509968" cy="3279913"/>
          </a:xfrm>
          <a:prstGeom prst="rect">
            <a:avLst/>
          </a:prstGeom>
        </p:spPr>
      </p:pic>
      <p:sp>
        <p:nvSpPr>
          <p:cNvPr id="8" name="AutoShape 49"/>
          <p:cNvSpPr>
            <a:spLocks noChangeArrowheads="1"/>
          </p:cNvSpPr>
          <p:nvPr/>
        </p:nvSpPr>
        <p:spPr bwMode="auto">
          <a:xfrm>
            <a:off x="4458534" y="1732220"/>
            <a:ext cx="555205" cy="343958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pSp>
        <p:nvGrpSpPr>
          <p:cNvPr id="9" name="Group 21"/>
          <p:cNvGrpSpPr/>
          <p:nvPr/>
        </p:nvGrpSpPr>
        <p:grpSpPr>
          <a:xfrm>
            <a:off x="625225" y="344192"/>
            <a:ext cx="633732" cy="449256"/>
            <a:chOff x="-801961" y="1778007"/>
            <a:chExt cx="633732" cy="44925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742691" y="1883835"/>
              <a:ext cx="574462" cy="34342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-801961" y="1778007"/>
              <a:ext cx="6195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small </a:t>
              </a:r>
              <a:r>
                <a:rPr lang="en-US" sz="1000" dirty="0" err="1" smtClean="0"/>
                <a:t>x</a:t>
              </a:r>
              <a:endParaRPr lang="en-US" sz="1000" dirty="0"/>
            </a:p>
          </p:txBody>
        </p:sp>
      </p:grpSp>
      <p:grpSp>
        <p:nvGrpSpPr>
          <p:cNvPr id="12" name="Group 24"/>
          <p:cNvGrpSpPr/>
          <p:nvPr/>
        </p:nvGrpSpPr>
        <p:grpSpPr>
          <a:xfrm>
            <a:off x="540582" y="3041552"/>
            <a:ext cx="674201" cy="443400"/>
            <a:chOff x="-87246" y="5597567"/>
            <a:chExt cx="674201" cy="443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5670415"/>
              <a:ext cx="586955" cy="37055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-87246" y="5597567"/>
              <a:ext cx="6237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large </a:t>
              </a:r>
              <a:r>
                <a:rPr lang="en-US" sz="1000" dirty="0" err="1" smtClean="0"/>
                <a:t>x</a:t>
              </a:r>
              <a:endParaRPr lang="en-US" sz="10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710613" y="673655"/>
            <a:ext cx="2121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gluon extracted </a:t>
            </a:r>
          </a:p>
          <a:p>
            <a:pPr algn="ctr"/>
            <a:r>
              <a:rPr lang="en-US" dirty="0" smtClean="0"/>
              <a:t>from inclusive SF</a:t>
            </a:r>
          </a:p>
          <a:p>
            <a:pPr algn="ctr"/>
            <a:r>
              <a:rPr lang="en-US" dirty="0" smtClean="0"/>
              <a:t>through DGLAP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677486" y="2208703"/>
            <a:ext cx="2236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need to have at</a:t>
            </a:r>
          </a:p>
          <a:p>
            <a:pPr algn="ctr"/>
            <a:r>
              <a:rPr lang="en-US" dirty="0" smtClean="0"/>
              <a:t>fixed x more than</a:t>
            </a:r>
          </a:p>
          <a:p>
            <a:pPr algn="ctr"/>
            <a:r>
              <a:rPr lang="en-US" dirty="0" smtClean="0"/>
              <a:t>1-decade in Q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7" name="Rectangle 16"/>
          <p:cNvSpPr/>
          <p:nvPr/>
        </p:nvSpPr>
        <p:spPr>
          <a:xfrm>
            <a:off x="3632396" y="3167060"/>
            <a:ext cx="225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b="0" dirty="0"/>
              <a:t>dF</a:t>
            </a:r>
            <a:r>
              <a:rPr lang="en-GB" b="0" baseline="-25000" dirty="0"/>
              <a:t>2</a:t>
            </a:r>
            <a:r>
              <a:rPr lang="en-GB" b="0" dirty="0"/>
              <a:t>/dlnQ</a:t>
            </a:r>
            <a:r>
              <a:rPr lang="en-GB" b="0" baseline="30000" dirty="0"/>
              <a:t>2</a:t>
            </a:r>
            <a:r>
              <a:rPr lang="en-GB" b="0" dirty="0"/>
              <a:t> ~ </a:t>
            </a:r>
            <a:r>
              <a:rPr lang="en-GB" b="0" dirty="0" err="1">
                <a:solidFill>
                  <a:srgbClr val="0000FF"/>
                </a:solidFill>
              </a:rPr>
              <a:t>Pqg</a:t>
            </a:r>
            <a:r>
              <a:rPr lang="en-GB" b="0" dirty="0"/>
              <a:t> </a:t>
            </a:r>
            <a:r>
              <a:rPr lang="en-GB" b="0" dirty="0" err="1">
                <a:solidFill>
                  <a:srgbClr val="FF00FF"/>
                </a:solidFill>
              </a:rPr>
              <a:t>xg</a:t>
            </a:r>
            <a:endParaRPr lang="en-GB" b="0" dirty="0">
              <a:solidFill>
                <a:srgbClr val="FF00FF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247858" y="541135"/>
            <a:ext cx="2069495" cy="1999314"/>
            <a:chOff x="5640456" y="607391"/>
            <a:chExt cx="2069495" cy="1999314"/>
          </a:xfrm>
        </p:grpSpPr>
        <p:pic>
          <p:nvPicPr>
            <p:cNvPr id="18" name="Picture 17" descr="d15-039f64a.eps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979" r="52101"/>
            <a:stretch/>
          </p:blipFill>
          <p:spPr>
            <a:xfrm>
              <a:off x="5640456" y="607391"/>
              <a:ext cx="2069495" cy="1999314"/>
            </a:xfrm>
            <a:prstGeom prst="rect">
              <a:avLst/>
            </a:prstGeom>
          </p:spPr>
        </p:pic>
        <p:pic>
          <p:nvPicPr>
            <p:cNvPr id="20" name="Picture 19" descr="d15-039f64b.eps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62" t="6412" r="54161" b="84219"/>
            <a:stretch/>
          </p:blipFill>
          <p:spPr>
            <a:xfrm>
              <a:off x="6206432" y="697981"/>
              <a:ext cx="1273565" cy="398366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7074505" y="2506875"/>
            <a:ext cx="2069495" cy="2026697"/>
            <a:chOff x="7074505" y="2617305"/>
            <a:chExt cx="2069495" cy="2026697"/>
          </a:xfrm>
        </p:grpSpPr>
        <p:pic>
          <p:nvPicPr>
            <p:cNvPr id="19" name="Picture 18" descr="d15-039f64b.eps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335" r="52101"/>
            <a:stretch/>
          </p:blipFill>
          <p:spPr>
            <a:xfrm>
              <a:off x="7074505" y="2617305"/>
              <a:ext cx="2069495" cy="2026697"/>
            </a:xfrm>
            <a:prstGeom prst="rect">
              <a:avLst/>
            </a:prstGeom>
          </p:spPr>
        </p:pic>
        <p:pic>
          <p:nvPicPr>
            <p:cNvPr id="21" name="Picture 20" descr="d15-039f64b.eps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62" t="6412" r="54161" b="84219"/>
            <a:stretch/>
          </p:blipFill>
          <p:spPr>
            <a:xfrm>
              <a:off x="7595700" y="2760904"/>
              <a:ext cx="1273565" cy="398366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33135" y="3876277"/>
            <a:ext cx="301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Tag photon-gluon-fusion: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75440" y="4258365"/>
            <a:ext cx="2228937" cy="2422947"/>
            <a:chOff x="-75440" y="4258365"/>
            <a:chExt cx="2228937" cy="2422947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5440" y="4258365"/>
              <a:ext cx="2145510" cy="242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358385" y="4748706"/>
              <a:ext cx="304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q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187148"/>
                </p:ext>
              </p:extLst>
            </p:nvPr>
          </p:nvGraphicFramePr>
          <p:xfrm>
            <a:off x="1387078" y="5699815"/>
            <a:ext cx="165100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602" name="Equation" r:id="rId11" imgW="165100" imgH="241300" progId="Equation.DSMT4">
                    <p:embed/>
                  </p:oleObj>
                </mc:Choice>
                <mc:Fallback>
                  <p:oleObj name="Equation" r:id="rId11" imgW="1651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387078" y="5699815"/>
                          <a:ext cx="165100" cy="241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Lightning Bolt 27"/>
            <p:cNvSpPr/>
            <p:nvPr/>
          </p:nvSpPr>
          <p:spPr bwMode="auto">
            <a:xfrm rot="19800000">
              <a:off x="1634453" y="5532786"/>
              <a:ext cx="519044" cy="452782"/>
            </a:xfrm>
            <a:prstGeom prst="lightningBolt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9" name="Lightning Bolt 28"/>
            <p:cNvSpPr/>
            <p:nvPr/>
          </p:nvSpPr>
          <p:spPr bwMode="auto">
            <a:xfrm rot="17700000">
              <a:off x="1632245" y="4845886"/>
              <a:ext cx="519044" cy="452782"/>
            </a:xfrm>
            <a:prstGeom prst="lightningBolt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065148" y="5080000"/>
            <a:ext cx="2279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di-hadrons</a:t>
            </a:r>
          </a:p>
          <a:p>
            <a:r>
              <a:rPr lang="en-US" dirty="0" smtClean="0"/>
              <a:t>di-jets</a:t>
            </a:r>
            <a:endParaRPr lang="en-US" dirty="0"/>
          </a:p>
        </p:txBody>
      </p:sp>
      <p:pic>
        <p:nvPicPr>
          <p:cNvPr id="31" name="Picture 30" descr="charm-prod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325" y="4343269"/>
            <a:ext cx="2574235" cy="173008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314797" y="4969586"/>
            <a:ext cx="546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or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96753" y="4583057"/>
            <a:ext cx="26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tag on charm </a:t>
            </a:r>
          </a:p>
          <a:p>
            <a:pPr algn="ctr"/>
            <a:r>
              <a:rPr lang="en-US" dirty="0" smtClean="0"/>
              <a:t>in the event</a:t>
            </a:r>
          </a:p>
          <a:p>
            <a:pPr algn="ctr"/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-vertex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2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0" grpId="0"/>
      <p:bldP spid="32" grpId="0"/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3350"/>
          <a:lstStyle/>
          <a:p>
            <a:r>
              <a:rPr lang="en-US" dirty="0"/>
              <a:t>Large Rapidity Gap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A746B-7772-4B41-B783-9F39C92BC925}" type="slidenum">
              <a:rPr lang="en-US"/>
              <a:pPr/>
              <a:t>30</a:t>
            </a:fld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660400"/>
            <a:ext cx="6302761" cy="1625600"/>
          </a:xfrm>
          <a:ln/>
        </p:spPr>
        <p:txBody>
          <a:bodyPr rIns="133350"/>
          <a:lstStyle/>
          <a:p>
            <a:pPr marL="311150" lvl="1" indent="-342900">
              <a:buFont typeface="Wingdings" charset="2"/>
              <a:buChar char="q"/>
            </a:pPr>
            <a:r>
              <a:rPr lang="en-US" sz="1600" dirty="0">
                <a:latin typeface="Comic Sans MS"/>
                <a:cs typeface="Comic Sans MS"/>
              </a:rPr>
              <a:t>Identify 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Most Forward Going 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Particle 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(MFP)</a:t>
            </a:r>
            <a:r>
              <a:rPr lang="en-US" sz="18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</a:p>
          <a:p>
            <a:pPr marL="584200" lvl="2" indent="-342900">
              <a:buFont typeface="Wingdings" charset="2"/>
              <a:buChar char="Ø"/>
            </a:pPr>
            <a:r>
              <a:rPr lang="en-US" sz="1400" dirty="0">
                <a:latin typeface="Comic Sans MS"/>
                <a:cs typeface="Comic Sans MS"/>
              </a:rPr>
              <a:t>Works at HERA but at higher </a:t>
            </a:r>
            <a:r>
              <a:rPr lang="en-US" sz="1400" dirty="0">
                <a:latin typeface="Comic Sans MS"/>
                <a:cs typeface="Comic Sans MS"/>
                <a:sym typeface="Symbol" charset="0"/>
              </a:rPr>
              <a:t>√</a:t>
            </a:r>
            <a:r>
              <a:rPr lang="en-US" sz="1400" dirty="0">
                <a:latin typeface="Comic Sans MS"/>
                <a:cs typeface="Comic Sans MS"/>
              </a:rPr>
              <a:t>s</a:t>
            </a:r>
          </a:p>
          <a:p>
            <a:pPr marL="584200" lvl="2" indent="-342900">
              <a:buFont typeface="Wingdings" charset="2"/>
              <a:buChar char="Ø"/>
            </a:pPr>
            <a:r>
              <a:rPr lang="en-US" sz="1400" dirty="0">
                <a:latin typeface="Comic Sans MS"/>
                <a:cs typeface="Comic Sans MS"/>
              </a:rPr>
              <a:t>EIC smaller beam </a:t>
            </a:r>
            <a:r>
              <a:rPr lang="en-US" sz="1400" dirty="0" err="1">
                <a:latin typeface="Comic Sans MS"/>
                <a:cs typeface="Comic Sans MS"/>
              </a:rPr>
              <a:t>rapidities</a:t>
            </a:r>
            <a:endParaRPr lang="en-US" sz="1400" dirty="0">
              <a:latin typeface="Comic Sans MS"/>
              <a:cs typeface="Comic Sans MS"/>
            </a:endParaRP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71" y="1376176"/>
            <a:ext cx="3389119" cy="164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3495" name="Rectangle 7"/>
          <p:cNvSpPr>
            <a:spLocks/>
          </p:cNvSpPr>
          <p:nvPr/>
        </p:nvSpPr>
        <p:spPr bwMode="auto">
          <a:xfrm>
            <a:off x="8180965" y="1181678"/>
            <a:ext cx="410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endParaRPr lang="en-US" sz="1200" dirty="0">
              <a:solidFill>
                <a:schemeClr val="tx1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</p:txBody>
      </p:sp>
      <p:sp>
        <p:nvSpPr>
          <p:cNvPr id="63498" name="Rectangle 10"/>
          <p:cNvSpPr>
            <a:spLocks/>
          </p:cNvSpPr>
          <p:nvPr/>
        </p:nvSpPr>
        <p:spPr bwMode="auto">
          <a:xfrm>
            <a:off x="4152900" y="5006983"/>
            <a:ext cx="4991100" cy="123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u="sng" dirty="0" err="1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Hermeticity</a:t>
            </a:r>
            <a:r>
              <a:rPr lang="en-US" u="sng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requirement:</a:t>
            </a:r>
          </a:p>
          <a:p>
            <a:pPr marL="39688">
              <a:buSzPct val="125000"/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needs 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just 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detector to be present 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 -4 &lt; </a:t>
            </a:r>
            <a:r>
              <a:rPr lang="en-US" sz="1400" dirty="0">
                <a:solidFill>
                  <a:srgbClr val="0000FF"/>
                </a:solidFill>
                <a:latin typeface="Symbol" charset="2"/>
                <a:ea typeface="ＭＳ Ｐゴシック" charset="0"/>
                <a:cs typeface="Symbol" charset="2"/>
                <a:sym typeface="Wingdings"/>
              </a:rPr>
              <a:t>h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 &lt; 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2</a:t>
            </a:r>
            <a:endParaRPr lang="en-US" sz="1400" dirty="0">
              <a:solidFill>
                <a:schemeClr val="tx1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  <a:p>
            <a:pPr marL="39688">
              <a:buSzPct val="125000"/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does 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not need momentum or PID</a:t>
            </a:r>
          </a:p>
          <a:p>
            <a:pPr marL="39688">
              <a:buSzPct val="125000"/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simulations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: 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no show 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stopper for EIC</a:t>
            </a:r>
            <a:r>
              <a:rPr lang="en-US" sz="1400" dirty="0">
                <a:solidFill>
                  <a:srgbClr val="0078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</a:t>
            </a:r>
            <a:r>
              <a:rPr lang="en-US" sz="1400" dirty="0">
                <a:latin typeface="Comic Sans MS"/>
                <a:ea typeface="ＭＳ Ｐゴシック" charset="0"/>
                <a:cs typeface="Comic Sans MS"/>
                <a:sym typeface="Arial" charset="0"/>
              </a:rPr>
              <a:t>√s</a:t>
            </a:r>
            <a:r>
              <a:rPr lang="en-US" sz="1400" dirty="0" smtClean="0">
                <a:solidFill>
                  <a:srgbClr val="0078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</a:t>
            </a:r>
          </a:p>
          <a:p>
            <a:pPr marL="39688">
              <a:buSzPct val="125000"/>
            </a:pPr>
            <a:r>
              <a:rPr lang="en-US" sz="1400" dirty="0" smtClean="0">
                <a:solidFill>
                  <a:srgbClr val="0078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can achieve 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&lt;10% 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contamination, 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90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% efficiency</a:t>
            </a:r>
            <a:r>
              <a:rPr lang="en-US" sz="16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8" r="9208"/>
          <a:stretch/>
        </p:blipFill>
        <p:spPr>
          <a:xfrm>
            <a:off x="4968241" y="1046481"/>
            <a:ext cx="3633894" cy="39487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4609" y="784013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0000FF"/>
                </a:solidFill>
              </a:rPr>
              <a:t>dis</a:t>
            </a:r>
            <a:r>
              <a:rPr lang="en-US" sz="1600" dirty="0" smtClean="0">
                <a:solidFill>
                  <a:srgbClr val="0000FF"/>
                </a:solidFill>
              </a:rPr>
              <a:t>/</a:t>
            </a:r>
            <a:r>
              <a:rPr lang="en-US" sz="16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0000FF"/>
                </a:solidFill>
              </a:rPr>
              <a:t>diff</a:t>
            </a:r>
            <a:r>
              <a:rPr lang="en-US" sz="1600" dirty="0" smtClean="0">
                <a:solidFill>
                  <a:srgbClr val="0000FF"/>
                </a:solidFill>
              </a:rPr>
              <a:t> = 90:10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6" r="6760"/>
          <a:stretch>
            <a:fillRect/>
          </a:stretch>
        </p:blipFill>
        <p:spPr bwMode="auto">
          <a:xfrm>
            <a:off x="101600" y="3343911"/>
            <a:ext cx="3285623" cy="351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Rectangle 8"/>
          <p:cNvSpPr>
            <a:spLocks/>
          </p:cNvSpPr>
          <p:nvPr/>
        </p:nvSpPr>
        <p:spPr bwMode="auto">
          <a:xfrm>
            <a:off x="1069908" y="4574821"/>
            <a:ext cx="4937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DIS</a:t>
            </a:r>
          </a:p>
        </p:txBody>
      </p:sp>
      <p:sp>
        <p:nvSpPr>
          <p:cNvPr id="63497" name="Rectangle 9"/>
          <p:cNvSpPr>
            <a:spLocks/>
          </p:cNvSpPr>
          <p:nvPr/>
        </p:nvSpPr>
        <p:spPr bwMode="auto">
          <a:xfrm>
            <a:off x="1387781" y="5388590"/>
            <a:ext cx="127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Diffractive</a:t>
            </a:r>
          </a:p>
        </p:txBody>
      </p:sp>
      <p:sp>
        <p:nvSpPr>
          <p:cNvPr id="63494" name="Rectangle 6"/>
          <p:cNvSpPr>
            <a:spLocks/>
          </p:cNvSpPr>
          <p:nvPr/>
        </p:nvSpPr>
        <p:spPr bwMode="auto">
          <a:xfrm>
            <a:off x="-385192" y="3007422"/>
            <a:ext cx="4464050" cy="60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ctr"/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Diffractive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Symbol" charset="0"/>
              </a:rPr>
              <a:t> ρ</a:t>
            </a:r>
            <a:r>
              <a:rPr lang="en-US" sz="1400" baseline="320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0  </a:t>
            </a:r>
            <a:r>
              <a:rPr lang="en-US" sz="14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production at EIC:</a:t>
            </a:r>
          </a:p>
          <a:p>
            <a:pPr marL="39688" algn="ctr"/>
            <a:r>
              <a:rPr lang="en-US" sz="1400" dirty="0">
                <a:solidFill>
                  <a:srgbClr val="0000FF"/>
                </a:solidFill>
                <a:latin typeface="Symbol" charset="2"/>
                <a:ea typeface="ＭＳ Ｐゴシック" charset="0"/>
                <a:cs typeface="Symbol" charset="2"/>
                <a:sym typeface="Symbol" charset="0"/>
              </a:rPr>
              <a:t>h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Symbol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of MFP</a:t>
            </a:r>
          </a:p>
        </p:txBody>
      </p:sp>
    </p:spTree>
    <p:extLst>
      <p:ext uri="{BB962C8B-B14F-4D97-AF65-F5344CB8AC3E}">
        <p14:creationId xmlns:p14="http://schemas.microsoft.com/office/powerpoint/2010/main" val="44308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cap="none" dirty="0" smtClean="0">
                <a:uFill>
                  <a:solidFill>
                    <a:srgbClr val="021EAA"/>
                  </a:solidFill>
                </a:uFill>
              </a:rPr>
              <a:t>Why is Neutron </a:t>
            </a:r>
            <a:r>
              <a:rPr lang="en-US" sz="2400" cap="none" dirty="0">
                <a:uFill>
                  <a:solidFill>
                    <a:srgbClr val="021EAA"/>
                  </a:solidFill>
                </a:uFill>
              </a:rPr>
              <a:t>D</a:t>
            </a:r>
            <a:r>
              <a:rPr lang="en-US" sz="2400" cap="none" dirty="0" smtClean="0">
                <a:uFill>
                  <a:solidFill>
                    <a:srgbClr val="021EAA"/>
                  </a:solidFill>
                </a:uFill>
              </a:rPr>
              <a:t>etection </a:t>
            </a:r>
            <a:r>
              <a:rPr lang="en-US" sz="2400" cap="none" dirty="0">
                <a:uFill>
                  <a:solidFill>
                    <a:srgbClr val="021EAA"/>
                  </a:solidFill>
                </a:uFill>
              </a:rPr>
              <a:t>C</a:t>
            </a:r>
            <a:r>
              <a:rPr lang="en-US" sz="2400" cap="none" dirty="0" smtClean="0">
                <a:uFill>
                  <a:solidFill>
                    <a:srgbClr val="021EAA"/>
                  </a:solidFill>
                </a:uFill>
              </a:rPr>
              <a:t>ritical</a:t>
            </a:r>
            <a:endParaRPr lang="en-US" sz="2400" cap="none" dirty="0"/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400">
                <a:solidFill>
                  <a:srgbClr val="011585"/>
                </a:solidFill>
                <a:uFill>
                  <a:solidFill>
                    <a:srgbClr val="011585"/>
                  </a:solidFill>
                </a:uFill>
              </a:rPr>
              <a:t>31</a:t>
            </a:fld>
            <a:endParaRPr sz="1400">
              <a:solidFill>
                <a:srgbClr val="011585"/>
              </a:solidFill>
              <a:uFill>
                <a:solidFill>
                  <a:srgbClr val="011585"/>
                </a:solidFill>
              </a:uFill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19683" y="381535"/>
            <a:ext cx="607631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lvl="0">
              <a:defRPr sz="1800">
                <a:uFillTx/>
              </a:defRPr>
            </a:pPr>
            <a:r>
              <a:rPr lang="en-US" sz="1600" dirty="0" smtClean="0">
                <a:solidFill>
                  <a:srgbClr val="0000FF"/>
                </a:solidFill>
                <a:uFill>
                  <a:solidFill/>
                </a:uFill>
              </a:rPr>
              <a:t>Measure spatial gluon distribution in nuclei</a:t>
            </a:r>
          </a:p>
          <a:p>
            <a:pPr lvl="0">
              <a:defRPr sz="1800">
                <a:uFillTx/>
              </a:defRPr>
            </a:pPr>
            <a:r>
              <a:rPr lang="en-US" sz="1600" dirty="0" smtClean="0">
                <a:solidFill>
                  <a:srgbClr val="0000FF"/>
                </a:solidFill>
                <a:uFill>
                  <a:solidFill/>
                </a:uFill>
              </a:rPr>
              <a:t>How: </a:t>
            </a:r>
            <a:r>
              <a:rPr sz="1600" dirty="0" smtClean="0">
                <a:uFill>
                  <a:solidFill/>
                </a:uFill>
              </a:rPr>
              <a:t>Diffractive </a:t>
            </a:r>
            <a:r>
              <a:rPr sz="1600" dirty="0">
                <a:uFill>
                  <a:solidFill/>
                </a:uFill>
              </a:rPr>
              <a:t>vector meson production</a:t>
            </a:r>
            <a:r>
              <a:rPr sz="1600" dirty="0" smtClean="0">
                <a:uFill>
                  <a:solidFill/>
                </a:uFill>
              </a:rPr>
              <a:t>:</a:t>
            </a:r>
            <a:endParaRPr lang="en-US" sz="1600" dirty="0" smtClean="0">
              <a:uFill>
                <a:solidFill/>
              </a:uFill>
            </a:endParaRPr>
          </a:p>
          <a:p>
            <a:pPr>
              <a:defRPr sz="1800">
                <a:uFillTx/>
              </a:defRPr>
            </a:pPr>
            <a:r>
              <a:rPr lang="en-US" sz="1600" dirty="0" smtClean="0">
                <a:solidFill>
                  <a:srgbClr val="0000FF"/>
                </a:solidFill>
                <a:uFill>
                  <a:solidFill/>
                </a:uFill>
                <a:sym typeface="Wingdings"/>
              </a:rPr>
              <a:t></a:t>
            </a:r>
            <a:r>
              <a:rPr lang="en-US" sz="1600" dirty="0" smtClean="0">
                <a:uFill>
                  <a:solidFill/>
                </a:uFill>
                <a:sym typeface="Wingdings"/>
              </a:rPr>
              <a:t> </a:t>
            </a:r>
            <a:r>
              <a:rPr lang="en-US" sz="1600" dirty="0" smtClean="0">
                <a:uFill>
                  <a:solidFill/>
                </a:uFill>
              </a:rPr>
              <a:t>Momentum </a:t>
            </a:r>
            <a:r>
              <a:rPr lang="en-US" sz="1600" dirty="0">
                <a:uFill>
                  <a:solidFill/>
                </a:uFill>
              </a:rPr>
              <a:t>transfer </a:t>
            </a:r>
            <a:r>
              <a:rPr lang="en-US" sz="1600" i="1" dirty="0">
                <a:solidFill>
                  <a:srgbClr val="0000FF"/>
                </a:solidFill>
                <a:uFill>
                  <a:solidFill/>
                </a:uFill>
              </a:rPr>
              <a:t>t</a:t>
            </a:r>
            <a:r>
              <a:rPr lang="en-US" sz="1600" dirty="0">
                <a:solidFill>
                  <a:srgbClr val="0000FF"/>
                </a:solidFill>
                <a:uFill>
                  <a:solidFill/>
                </a:uFill>
              </a:rPr>
              <a:t> </a:t>
            </a:r>
            <a:r>
              <a:rPr lang="en-US" sz="1600" dirty="0">
                <a:uFill>
                  <a:solidFill/>
                </a:uFill>
              </a:rPr>
              <a:t>= |p</a:t>
            </a:r>
            <a:r>
              <a:rPr lang="en-US" sz="1600" baseline="-5999" dirty="0">
                <a:uFill>
                  <a:solidFill/>
                </a:uFill>
              </a:rPr>
              <a:t>Au</a:t>
            </a:r>
            <a:r>
              <a:rPr lang="en-US" sz="1600" dirty="0">
                <a:uFill>
                  <a:solidFill/>
                </a:uFill>
              </a:rPr>
              <a:t>-p</a:t>
            </a:r>
            <a:r>
              <a:rPr lang="en-US" sz="1600" baseline="-5999" dirty="0">
                <a:uFill>
                  <a:solidFill/>
                </a:uFill>
              </a:rPr>
              <a:t>Au</a:t>
            </a:r>
            <a:r>
              <a:rPr lang="en-US" sz="1600" baseline="-5999" dirty="0">
                <a:uFill>
                  <a:solidFill/>
                </a:uFill>
                <a:latin typeface="Symbol"/>
                <a:ea typeface="Symbol"/>
                <a:cs typeface="Symbol"/>
                <a:sym typeface="Symbol"/>
              </a:rPr>
              <a:t>′</a:t>
            </a:r>
            <a:r>
              <a:rPr lang="en-US" sz="1600" dirty="0">
                <a:uFill>
                  <a:solidFill/>
                </a:uFill>
              </a:rPr>
              <a:t>|</a:t>
            </a:r>
            <a:r>
              <a:rPr lang="en-US" sz="1600" baseline="31999" dirty="0">
                <a:uFill>
                  <a:solidFill/>
                </a:uFill>
              </a:rPr>
              <a:t>2 </a:t>
            </a:r>
            <a:r>
              <a:rPr lang="en-US" sz="1600" dirty="0">
                <a:uFill>
                  <a:solidFill/>
                </a:uFill>
              </a:rPr>
              <a:t>conjugate to </a:t>
            </a:r>
            <a:r>
              <a:rPr lang="en-US" sz="1600" i="1" dirty="0" err="1">
                <a:solidFill>
                  <a:srgbClr val="0000FF"/>
                </a:solidFill>
                <a:uFill>
                  <a:solidFill/>
                </a:uFill>
              </a:rPr>
              <a:t>b</a:t>
            </a:r>
            <a:r>
              <a:rPr lang="en-US" sz="1600" i="1" baseline="-5999" dirty="0" err="1">
                <a:solidFill>
                  <a:srgbClr val="0000FF"/>
                </a:solidFill>
                <a:uFill>
                  <a:solidFill/>
                </a:uFill>
              </a:rPr>
              <a:t>T</a:t>
            </a:r>
            <a:r>
              <a:rPr lang="en-US" sz="1600" dirty="0">
                <a:solidFill>
                  <a:srgbClr val="0000FF"/>
                </a:solidFill>
                <a:uFill>
                  <a:solidFill/>
                </a:uFill>
              </a:rPr>
              <a:t> </a:t>
            </a:r>
          </a:p>
        </p:txBody>
      </p:sp>
      <p:sp>
        <p:nvSpPr>
          <p:cNvPr id="303" name="Shape 303"/>
          <p:cNvSpPr/>
          <p:nvPr/>
        </p:nvSpPr>
        <p:spPr>
          <a:xfrm>
            <a:off x="4334530" y="637916"/>
            <a:ext cx="308417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lvl="0">
              <a:defRPr sz="1800">
                <a:uFillTx/>
              </a:defRPr>
            </a:pPr>
            <a:r>
              <a:rPr sz="1600" dirty="0">
                <a:uFill>
                  <a:solidFill/>
                </a:uFill>
              </a:rPr>
              <a:t>e + Au → e</a:t>
            </a:r>
            <a:r>
              <a:rPr sz="1600" dirty="0">
                <a:uFill>
                  <a:solidFill/>
                </a:uFill>
                <a:latin typeface="Symbol"/>
                <a:ea typeface="Symbol"/>
                <a:cs typeface="Symbol"/>
                <a:sym typeface="Symbol"/>
              </a:rPr>
              <a:t>′</a:t>
            </a:r>
            <a:r>
              <a:rPr sz="1600" dirty="0">
                <a:uFill>
                  <a:solidFill/>
                </a:uFill>
              </a:rPr>
              <a:t> + Au</a:t>
            </a:r>
            <a:r>
              <a:rPr sz="1600" dirty="0">
                <a:uFill>
                  <a:solidFill/>
                </a:uFill>
                <a:latin typeface="Symbol"/>
                <a:ea typeface="Symbol"/>
                <a:cs typeface="Symbol"/>
                <a:sym typeface="Symbol"/>
              </a:rPr>
              <a:t>′</a:t>
            </a:r>
            <a:r>
              <a:rPr sz="1600" dirty="0">
                <a:uFill>
                  <a:solidFill/>
                </a:uFill>
              </a:rPr>
              <a:t> + J/</a:t>
            </a:r>
            <a:r>
              <a:rPr sz="1600" dirty="0">
                <a:uFill>
                  <a:solidFill/>
                </a:uFill>
                <a:latin typeface="Symbol"/>
                <a:ea typeface="Symbol"/>
                <a:cs typeface="Symbol"/>
                <a:sym typeface="Symbol"/>
              </a:rPr>
              <a:t>ψ,</a:t>
            </a:r>
            <a:r>
              <a:rPr sz="1600" dirty="0">
                <a:uFill>
                  <a:solidFill/>
                </a:uFill>
              </a:rPr>
              <a:t> </a:t>
            </a:r>
            <a:r>
              <a:rPr sz="1600" dirty="0">
                <a:uFill>
                  <a:solidFill/>
                </a:uFill>
                <a:latin typeface="Symbol"/>
                <a:ea typeface="Symbol"/>
                <a:cs typeface="Symbol"/>
                <a:sym typeface="Symbol"/>
              </a:rPr>
              <a:t>φ, ρ</a:t>
            </a:r>
          </a:p>
        </p:txBody>
      </p:sp>
      <p:grpSp>
        <p:nvGrpSpPr>
          <p:cNvPr id="318" name="Group 318"/>
          <p:cNvGrpSpPr/>
          <p:nvPr/>
        </p:nvGrpSpPr>
        <p:grpSpPr>
          <a:xfrm>
            <a:off x="4174260" y="1280488"/>
            <a:ext cx="4407228" cy="2313007"/>
            <a:chOff x="51734" y="77100"/>
            <a:chExt cx="4407226" cy="2313006"/>
          </a:xfrm>
        </p:grpSpPr>
        <p:grpSp>
          <p:nvGrpSpPr>
            <p:cNvPr id="316" name="Group 316"/>
            <p:cNvGrpSpPr/>
            <p:nvPr/>
          </p:nvGrpSpPr>
          <p:grpSpPr>
            <a:xfrm>
              <a:off x="51734" y="77100"/>
              <a:ext cx="4407226" cy="2313006"/>
              <a:chOff x="51734" y="77100"/>
              <a:chExt cx="4407224" cy="2313005"/>
            </a:xfrm>
          </p:grpSpPr>
          <p:pic>
            <p:nvPicPr>
              <p:cNvPr id="314" name="source_all.pdf"/>
              <p:cNvPicPr/>
              <p:nvPr/>
            </p:nvPicPr>
            <p:blipFill>
              <a:blip r:embed="rId3">
                <a:extLst/>
              </a:blip>
              <a:srcRect r="50437" b="50689"/>
              <a:stretch>
                <a:fillRect/>
              </a:stretch>
            </p:blipFill>
            <p:spPr>
              <a:xfrm>
                <a:off x="51735" y="77100"/>
                <a:ext cx="4407225" cy="2313006"/>
              </a:xfrm>
              <a:prstGeom prst="rect">
                <a:avLst/>
              </a:prstGeom>
              <a:ln w="12700" cap="flat">
                <a:noFill/>
                <a:round/>
              </a:ln>
              <a:effectLst/>
            </p:spPr>
          </p:pic>
          <p:sp>
            <p:nvSpPr>
              <p:cNvPr id="315" name="Shape 315"/>
              <p:cNvSpPr/>
              <p:nvPr/>
            </p:nvSpPr>
            <p:spPr>
              <a:xfrm>
                <a:off x="745301" y="154200"/>
                <a:ext cx="308402" cy="2827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  <p:sp>
          <p:nvSpPr>
            <p:cNvPr id="317" name="Shape 317"/>
            <p:cNvSpPr/>
            <p:nvPr/>
          </p:nvSpPr>
          <p:spPr>
            <a:xfrm>
              <a:off x="1576374" y="1671376"/>
              <a:ext cx="1765199" cy="19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>
                <a:defRPr sz="1300">
                  <a:solidFill>
                    <a:srgbClr val="008F0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FF"/>
                  </a:solidFill>
                  <a:uFill>
                    <a:solidFill/>
                  </a:uFill>
                </a:rPr>
                <a:t>PRC 87 (2013) 024913</a:t>
              </a:r>
            </a:p>
          </p:txBody>
        </p:sp>
      </p:grpSp>
      <p:grpSp>
        <p:nvGrpSpPr>
          <p:cNvPr id="323" name="Group 323"/>
          <p:cNvGrpSpPr/>
          <p:nvPr/>
        </p:nvGrpSpPr>
        <p:grpSpPr>
          <a:xfrm>
            <a:off x="3386112" y="3241898"/>
            <a:ext cx="2576972" cy="930585"/>
            <a:chOff x="-121920" y="1956634"/>
            <a:chExt cx="2576971" cy="930584"/>
          </a:xfrm>
        </p:grpSpPr>
        <p:sp>
          <p:nvSpPr>
            <p:cNvPr id="320" name="Shape 320"/>
            <p:cNvSpPr/>
            <p:nvPr/>
          </p:nvSpPr>
          <p:spPr>
            <a:xfrm flipH="1">
              <a:off x="-121920" y="2712811"/>
              <a:ext cx="580461" cy="1"/>
            </a:xfrm>
            <a:prstGeom prst="line">
              <a:avLst/>
            </a:prstGeom>
            <a:noFill/>
            <a:ln w="88900" cap="flat">
              <a:solidFill>
                <a:srgbClr val="0000FF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21" name="Shape 321"/>
            <p:cNvSpPr/>
            <p:nvPr/>
          </p:nvSpPr>
          <p:spPr>
            <a:xfrm flipH="1" flipV="1">
              <a:off x="2082800" y="1956634"/>
              <a:ext cx="8961" cy="482601"/>
            </a:xfrm>
            <a:prstGeom prst="line">
              <a:avLst/>
            </a:prstGeom>
            <a:noFill/>
            <a:ln w="88900" cap="flat">
              <a:solidFill>
                <a:srgbClr val="0000FF"/>
              </a:solidFill>
              <a:prstDash val="solid"/>
              <a:round/>
              <a:headEnd type="none" w="med" len="med"/>
              <a:tailEnd type="stealth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/>
            </a:p>
          </p:txBody>
        </p:sp>
        <p:sp>
          <p:nvSpPr>
            <p:cNvPr id="322" name="Shape 322"/>
            <p:cNvSpPr/>
            <p:nvPr/>
          </p:nvSpPr>
          <p:spPr>
            <a:xfrm>
              <a:off x="448393" y="2538405"/>
              <a:ext cx="2006658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i="1"/>
              </a:lvl1pPr>
            </a:lstStyle>
            <a:p>
              <a:pPr lvl="0">
                <a:defRPr sz="1800" i="0">
                  <a:uFillTx/>
                </a:defRPr>
              </a:pPr>
              <a:r>
                <a:rPr sz="1600" i="1" dirty="0">
                  <a:uFill>
                    <a:solidFill/>
                  </a:uFill>
                </a:rPr>
                <a:t>Fourier Transform</a:t>
              </a:r>
            </a:p>
          </p:txBody>
        </p:sp>
      </p:grpSp>
      <p:pic>
        <p:nvPicPr>
          <p:cNvPr id="31" name="Picture 30" descr="dsigma_dt_jpsi_phi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0"/>
          <a:stretch/>
        </p:blipFill>
        <p:spPr>
          <a:xfrm>
            <a:off x="26128" y="1269277"/>
            <a:ext cx="3477185" cy="32417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2255520" y="2407920"/>
            <a:ext cx="10160" cy="1320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201607" y="2651760"/>
            <a:ext cx="1414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suppress by </a:t>
            </a:r>
          </a:p>
          <a:p>
            <a:pPr algn="ctr"/>
            <a:r>
              <a:rPr lang="en-US" sz="1200" dirty="0" smtClean="0"/>
              <a:t>detect break-up</a:t>
            </a:r>
          </a:p>
          <a:p>
            <a:pPr algn="ctr"/>
            <a:r>
              <a:rPr lang="en-US" sz="1200" dirty="0" smtClean="0"/>
              <a:t>neutrons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4" r="22116" b="21173"/>
          <a:stretch/>
        </p:blipFill>
        <p:spPr bwMode="auto">
          <a:xfrm>
            <a:off x="191523" y="5168362"/>
            <a:ext cx="1962922" cy="15504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912" y="4908097"/>
            <a:ext cx="2880360" cy="196088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 bwMode="auto">
          <a:xfrm>
            <a:off x="5330842" y="4919855"/>
            <a:ext cx="2560323" cy="1960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490720"/>
            <a:ext cx="71253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construct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the 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eA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collision geometry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:</a:t>
            </a:r>
          </a:p>
          <a:p>
            <a:r>
              <a:rPr lang="en-US" sz="1200" dirty="0"/>
              <a:t>for details see L. </a:t>
            </a:r>
            <a:r>
              <a:rPr lang="en-US" sz="1200" dirty="0" err="1"/>
              <a:t>Zheng</a:t>
            </a:r>
            <a:r>
              <a:rPr lang="en-US" sz="1200" dirty="0"/>
              <a:t>, ECA, J-H. Lee </a:t>
            </a:r>
            <a:r>
              <a:rPr lang="tr-TR" sz="1200" dirty="0">
                <a:hlinkClick r:id="rId8"/>
              </a:rPr>
              <a:t>arXiv:1407.8055 Eur. Phys. J. A (2014) 50: 189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236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Modeled Nuclear  breakup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278"/>
            <a:ext cx="7955280" cy="302692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0480" y="3620135"/>
            <a:ext cx="3947850" cy="3054985"/>
            <a:chOff x="30480" y="3620135"/>
            <a:chExt cx="3947850" cy="305498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925" y="3620135"/>
              <a:ext cx="3875405" cy="305498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58800" y="3840480"/>
              <a:ext cx="1638189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Au: 100 </a:t>
              </a:r>
              <a:r>
                <a:rPr lang="en-US" dirty="0" err="1" smtClean="0"/>
                <a:t>GeV</a:t>
              </a:r>
              <a:endParaRPr lang="en-US" dirty="0" smtClean="0"/>
            </a:p>
            <a:p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/>
                <a:t> &lt; 4 </a:t>
              </a:r>
              <a:r>
                <a:rPr lang="en-US" dirty="0" err="1" smtClean="0"/>
                <a:t>mrad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96160" y="6380480"/>
              <a:ext cx="127996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Excitation Energy</a:t>
              </a:r>
              <a:endParaRPr lang="en-US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-301422" y="4104640"/>
              <a:ext cx="91002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# Neutrons</a:t>
              </a:r>
              <a:endParaRPr lang="en-US" sz="10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4382" y="3642912"/>
            <a:ext cx="3702050" cy="29019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65040" y="3789680"/>
            <a:ext cx="149730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Au: 50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 &lt; 4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02400" y="6329680"/>
            <a:ext cx="127996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Excitation Energy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3904818" y="4053840"/>
            <a:ext cx="91002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# Neutrons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21000000">
            <a:off x="719666" y="3015608"/>
            <a:ext cx="77343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Need a 4 </a:t>
            </a:r>
            <a:r>
              <a:rPr lang="en-US" sz="2000" dirty="0" err="1" smtClean="0"/>
              <a:t>mrad</a:t>
            </a:r>
            <a:r>
              <a:rPr lang="en-US" sz="2000" dirty="0" smtClean="0"/>
              <a:t> beam element free cone before </a:t>
            </a:r>
          </a:p>
          <a:p>
            <a:pPr algn="ctr"/>
            <a:r>
              <a:rPr lang="en-US" sz="2000" dirty="0" smtClean="0"/>
              <a:t>the zero degree calorimeter to detect the breakup neutrons</a:t>
            </a:r>
          </a:p>
        </p:txBody>
      </p:sp>
    </p:spTree>
    <p:extLst>
      <p:ext uri="{BB962C8B-B14F-4D97-AF65-F5344CB8AC3E}">
        <p14:creationId xmlns:p14="http://schemas.microsoft.com/office/powerpoint/2010/main" val="8486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88950"/>
            <a:ext cx="9144000" cy="5940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Rapidity Coverage:</a:t>
            </a:r>
          </a:p>
          <a:p>
            <a:r>
              <a:rPr lang="en-US" sz="1600" dirty="0" smtClean="0"/>
              <a:t>tracking: -4 &lt; </a:t>
            </a:r>
            <a:r>
              <a:rPr lang="en-US" sz="1600" dirty="0" smtClean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 &lt; 4</a:t>
            </a:r>
          </a:p>
          <a:p>
            <a:r>
              <a:rPr lang="en-US" sz="1600" dirty="0" err="1" smtClean="0"/>
              <a:t>calorimetry</a:t>
            </a:r>
            <a:r>
              <a:rPr lang="en-US" sz="1600" dirty="0" smtClean="0"/>
              <a:t>: -5 </a:t>
            </a:r>
            <a:r>
              <a:rPr lang="en-US" sz="1600" dirty="0"/>
              <a:t>&lt; 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 &lt; </a:t>
            </a:r>
            <a:r>
              <a:rPr lang="en-US" sz="1600" dirty="0" smtClean="0"/>
              <a:t>5</a:t>
            </a:r>
            <a:endParaRPr lang="en-US" sz="1600" dirty="0"/>
          </a:p>
          <a:p>
            <a:r>
              <a:rPr lang="en-US" sz="1600" dirty="0" err="1" smtClean="0">
                <a:latin typeface="Symbol" charset="2"/>
                <a:cs typeface="Symbol" charset="2"/>
              </a:rPr>
              <a:t>p</a:t>
            </a:r>
            <a:r>
              <a:rPr lang="en-US" sz="1600" dirty="0" err="1" smtClean="0"/>
              <a:t>,K,p</a:t>
            </a:r>
            <a:r>
              <a:rPr lang="en-US" sz="1600" dirty="0" smtClean="0"/>
              <a:t> identification: -3 </a:t>
            </a:r>
            <a:r>
              <a:rPr lang="en-US" sz="1600" dirty="0"/>
              <a:t>&lt; 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 &lt; </a:t>
            </a:r>
            <a:r>
              <a:rPr lang="en-US" sz="1600" dirty="0" smtClean="0"/>
              <a:t>3</a:t>
            </a:r>
          </a:p>
          <a:p>
            <a:endParaRPr lang="en-US" sz="1600" dirty="0"/>
          </a:p>
          <a:p>
            <a:r>
              <a:rPr lang="en-US" u="sng" dirty="0" smtClean="0">
                <a:solidFill>
                  <a:srgbClr val="0000FF"/>
                </a:solidFill>
              </a:rPr>
              <a:t>PID Requirements:</a:t>
            </a:r>
          </a:p>
          <a:p>
            <a:r>
              <a:rPr lang="en-US" sz="1600" dirty="0" smtClean="0">
                <a:solidFill>
                  <a:srgbClr val="FF00FF"/>
                </a:solidFill>
              </a:rPr>
              <a:t>lepton / hadron </a:t>
            </a:r>
            <a:r>
              <a:rPr lang="en-US" sz="1600" dirty="0" smtClean="0"/>
              <a:t>separation strongly rapidity dependent</a:t>
            </a:r>
          </a:p>
          <a:p>
            <a:r>
              <a:rPr lang="en-US" sz="1600" dirty="0" smtClean="0"/>
              <a:t>1:1 at </a:t>
            </a:r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srgbClr val="0000FF"/>
                </a:solidFill>
              </a:rPr>
              <a:t> &lt; -1      </a:t>
            </a:r>
            <a:r>
              <a:rPr lang="en-US" sz="1600" dirty="0" smtClean="0"/>
              <a:t>10</a:t>
            </a:r>
            <a:r>
              <a:rPr lang="en-US" sz="1600" dirty="0"/>
              <a:t>:1 to 10</a:t>
            </a:r>
            <a:r>
              <a:rPr lang="en-US" sz="1600" baseline="30000" dirty="0"/>
              <a:t>3</a:t>
            </a:r>
            <a:r>
              <a:rPr lang="en-US" sz="1600" dirty="0"/>
              <a:t>:1 </a:t>
            </a:r>
            <a:r>
              <a:rPr lang="en-US" sz="1600" dirty="0" smtClean="0"/>
              <a:t>at </a:t>
            </a:r>
            <a:r>
              <a:rPr lang="en-US" sz="1600" dirty="0">
                <a:solidFill>
                  <a:srgbClr val="0000FF"/>
                </a:solidFill>
              </a:rPr>
              <a:t>-4&lt;</a:t>
            </a:r>
            <a:r>
              <a:rPr lang="en-US" sz="1600" dirty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>
                <a:solidFill>
                  <a:srgbClr val="0000FF"/>
                </a:solidFill>
              </a:rPr>
              <a:t>&lt;-</a:t>
            </a:r>
            <a:r>
              <a:rPr lang="en-US" sz="1600" dirty="0" smtClean="0">
                <a:solidFill>
                  <a:srgbClr val="0000FF"/>
                </a:solidFill>
              </a:rPr>
              <a:t>1</a:t>
            </a:r>
            <a:r>
              <a:rPr lang="en-US" sz="1600" dirty="0" smtClean="0"/>
              <a:t>     </a:t>
            </a:r>
            <a:r>
              <a:rPr lang="en-US" sz="1600" dirty="0" smtClean="0">
                <a:solidFill>
                  <a:srgbClr val="322F31"/>
                </a:solidFill>
              </a:rPr>
              <a:t>10</a:t>
            </a:r>
            <a:r>
              <a:rPr lang="en-US" sz="1600" baseline="30000" dirty="0" smtClean="0">
                <a:solidFill>
                  <a:srgbClr val="322F31"/>
                </a:solidFill>
              </a:rPr>
              <a:t>4</a:t>
            </a:r>
            <a:r>
              <a:rPr lang="en-US" sz="1600" dirty="0">
                <a:solidFill>
                  <a:srgbClr val="322F31"/>
                </a:solidFill>
              </a:rPr>
              <a:t>:</a:t>
            </a:r>
            <a:r>
              <a:rPr lang="en-US" sz="1600" dirty="0" smtClean="0">
                <a:solidFill>
                  <a:srgbClr val="322F31"/>
                </a:solidFill>
              </a:rPr>
              <a:t>1 at 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-1</a:t>
            </a:r>
            <a:r>
              <a:rPr lang="en-US" sz="1600" dirty="0">
                <a:solidFill>
                  <a:srgbClr val="0000FF"/>
                </a:solidFill>
                <a:latin typeface="Symbol" charset="2"/>
                <a:cs typeface="Symbol" charset="2"/>
              </a:rPr>
              <a:t>&lt;h </a:t>
            </a:r>
            <a:r>
              <a:rPr lang="en-US" sz="1600" dirty="0">
                <a:solidFill>
                  <a:srgbClr val="0000FF"/>
                </a:solidFill>
              </a:rPr>
              <a:t>&lt;</a:t>
            </a:r>
            <a:r>
              <a:rPr lang="en-US" sz="1600" dirty="0" smtClean="0">
                <a:solidFill>
                  <a:srgbClr val="0000FF"/>
                </a:solidFill>
              </a:rPr>
              <a:t>1</a:t>
            </a:r>
          </a:p>
          <a:p>
            <a:endParaRPr lang="en-US" sz="800" dirty="0">
              <a:solidFill>
                <a:srgbClr val="0000FF"/>
              </a:solidFill>
            </a:endParaRPr>
          </a:p>
          <a:p>
            <a:r>
              <a:rPr lang="en-US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p</a:t>
            </a:r>
            <a:r>
              <a:rPr lang="en-US" dirty="0" err="1" smtClean="0">
                <a:solidFill>
                  <a:srgbClr val="FF00FF"/>
                </a:solidFill>
              </a:rPr>
              <a:t>,K,p</a:t>
            </a:r>
            <a:r>
              <a:rPr lang="en-US" dirty="0" smtClean="0">
                <a:solidFill>
                  <a:srgbClr val="FF00FF"/>
                </a:solidFill>
              </a:rPr>
              <a:t> Identification:</a:t>
            </a:r>
          </a:p>
          <a:p>
            <a:r>
              <a:rPr lang="en-US" sz="1600" dirty="0">
                <a:solidFill>
                  <a:srgbClr val="00FF00"/>
                </a:solidFill>
                <a:latin typeface="Symbol" charset="2"/>
                <a:cs typeface="Symbol" charset="2"/>
              </a:rPr>
              <a:t>p</a:t>
            </a:r>
            <a:r>
              <a:rPr lang="en-US" sz="1600" dirty="0" smtClean="0">
                <a:solidFill>
                  <a:srgbClr val="00FF00"/>
                </a:solidFill>
              </a:rPr>
              <a:t>/(</a:t>
            </a:r>
            <a:r>
              <a:rPr lang="en-US" sz="1600" dirty="0" err="1" smtClean="0">
                <a:solidFill>
                  <a:srgbClr val="00FF00"/>
                </a:solidFill>
              </a:rPr>
              <a:t>K,p</a:t>
            </a:r>
            <a:r>
              <a:rPr lang="en-US" sz="1600" dirty="0" smtClean="0">
                <a:solidFill>
                  <a:srgbClr val="00FF00"/>
                </a:solidFill>
              </a:rPr>
              <a:t>)</a:t>
            </a:r>
            <a:r>
              <a:rPr lang="en-US" sz="1600" dirty="0" smtClean="0"/>
              <a:t> </a:t>
            </a:r>
            <a:r>
              <a:rPr lang="en-US" sz="1600" dirty="0"/>
              <a:t>ratio </a:t>
            </a:r>
            <a:r>
              <a:rPr lang="en-US" sz="1600" dirty="0" smtClean="0"/>
              <a:t>~3</a:t>
            </a:r>
            <a:r>
              <a:rPr lang="en-US" sz="1600" dirty="0"/>
              <a:t>-4 </a:t>
            </a:r>
            <a:r>
              <a:rPr lang="en-US" sz="1600" dirty="0" smtClean="0"/>
              <a:t>   </a:t>
            </a:r>
            <a:r>
              <a:rPr lang="en-US" sz="1600" dirty="0" smtClean="0">
                <a:sym typeface="Wingdings"/>
              </a:rPr>
              <a:t> need high K efficiency and purity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positive ID</a:t>
            </a:r>
            <a:r>
              <a:rPr lang="en-US" sz="1600" dirty="0" smtClean="0"/>
              <a:t>  </a:t>
            </a:r>
          </a:p>
          <a:p>
            <a:r>
              <a:rPr lang="en-US" sz="1600" dirty="0" smtClean="0">
                <a:solidFill>
                  <a:srgbClr val="00FF00"/>
                </a:solidFill>
              </a:rPr>
              <a:t>K/p</a:t>
            </a:r>
            <a:r>
              <a:rPr lang="en-US" sz="1600" dirty="0" smtClean="0"/>
              <a:t> </a:t>
            </a:r>
            <a:r>
              <a:rPr lang="en-US" sz="1600" dirty="0"/>
              <a:t>ratio </a:t>
            </a:r>
            <a:r>
              <a:rPr lang="en-US" sz="1600" dirty="0" smtClean="0"/>
              <a:t>~1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momentum-coverage: 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-</a:t>
            </a:r>
            <a:r>
              <a:rPr lang="en-US" sz="1600" dirty="0">
                <a:latin typeface="Comic Sans MS"/>
                <a:cs typeface="Comic Sans MS"/>
              </a:rPr>
              <a:t>5 </a:t>
            </a:r>
            <a:r>
              <a:rPr lang="en-US" sz="1600" dirty="0">
                <a:latin typeface="Symbol" charset="2"/>
                <a:cs typeface="Symbol" charset="2"/>
              </a:rPr>
              <a:t>&lt; h </a:t>
            </a:r>
            <a:r>
              <a:rPr lang="en-US" sz="1600" dirty="0"/>
              <a:t>&lt; 2: </a:t>
            </a:r>
            <a:r>
              <a:rPr lang="en-US" sz="1600" dirty="0" smtClean="0"/>
              <a:t> 0.1 </a:t>
            </a:r>
            <a:r>
              <a:rPr lang="en-US" sz="1600" dirty="0" err="1"/>
              <a:t>GeV</a:t>
            </a:r>
            <a:r>
              <a:rPr lang="en-US" sz="1600" dirty="0"/>
              <a:t> &lt; p &lt; 10 </a:t>
            </a:r>
            <a:r>
              <a:rPr lang="en-US" sz="1600" dirty="0" err="1"/>
              <a:t>GeV</a:t>
            </a:r>
            <a:endParaRPr lang="en-US" sz="1600" dirty="0"/>
          </a:p>
          <a:p>
            <a:r>
              <a:rPr lang="en-US" sz="1600" dirty="0"/>
              <a:t> 2 &lt; </a:t>
            </a:r>
            <a:r>
              <a:rPr lang="en-US" sz="1600" dirty="0">
                <a:latin typeface="Symbol" charset="2"/>
                <a:cs typeface="Symbol" charset="2"/>
              </a:rPr>
              <a:t>h </a:t>
            </a:r>
            <a:r>
              <a:rPr lang="en-US" sz="1600" dirty="0"/>
              <a:t>&lt; 5: </a:t>
            </a:r>
            <a:r>
              <a:rPr lang="en-US" sz="1600" dirty="0" smtClean="0"/>
              <a:t> 0.1 </a:t>
            </a:r>
            <a:r>
              <a:rPr lang="en-US" sz="1600" dirty="0" err="1"/>
              <a:t>GeV</a:t>
            </a:r>
            <a:r>
              <a:rPr lang="en-US" sz="1600" dirty="0"/>
              <a:t> &lt; p &lt; 100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u="sng" dirty="0" smtClean="0">
                <a:solidFill>
                  <a:srgbClr val="0000FF"/>
                </a:solidFill>
              </a:rPr>
              <a:t>Momentum / Energy resolution:</a:t>
            </a:r>
            <a:endParaRPr lang="en-US" sz="1600" u="sng" dirty="0">
              <a:solidFill>
                <a:srgbClr val="0000FF"/>
              </a:solidFill>
            </a:endParaRPr>
          </a:p>
          <a:p>
            <a:r>
              <a:rPr lang="en-US" sz="1600" dirty="0" smtClean="0"/>
              <a:t>RICH in f/b rapidity: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 smtClean="0"/>
              <a:t>/p &lt; 1% p &lt; 10 </a:t>
            </a:r>
            <a:r>
              <a:rPr lang="en-US" sz="1600" dirty="0" err="1" smtClean="0"/>
              <a:t>GeV</a:t>
            </a:r>
            <a:r>
              <a:rPr lang="en-US" sz="1600" dirty="0" smtClean="0"/>
              <a:t> </a:t>
            </a:r>
            <a:r>
              <a:rPr lang="en-US" sz="1600" dirty="0"/>
              <a:t>1&lt;|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|&lt;</a:t>
            </a:r>
            <a:r>
              <a:rPr lang="en-US" sz="1600" dirty="0" smtClean="0"/>
              <a:t>3</a:t>
            </a:r>
          </a:p>
          <a:p>
            <a:endParaRPr lang="en-US" sz="800" dirty="0"/>
          </a:p>
          <a:p>
            <a:r>
              <a:rPr lang="en-US" sz="1600" dirty="0" smtClean="0"/>
              <a:t>Combined Calorimeter and Momentum resolution:</a:t>
            </a:r>
          </a:p>
          <a:p>
            <a:r>
              <a:rPr lang="en-US" sz="1600" dirty="0" smtClean="0"/>
              <a:t>                      in x-Q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bins &gt; 60% for 0.01&lt;y&lt;0.95</a:t>
            </a:r>
            <a:endParaRPr lang="en-US" sz="1600" dirty="0"/>
          </a:p>
          <a:p>
            <a:endParaRPr lang="en-US" b="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322F31"/>
                </a:solidFill>
              </a:rPr>
              <a:t> </a:t>
            </a:r>
            <a:endParaRPr lang="en-US" dirty="0">
              <a:solidFill>
                <a:srgbClr val="322F31"/>
              </a:solidFill>
            </a:endParaRPr>
          </a:p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3810000" y="3682994"/>
            <a:ext cx="143933" cy="474134"/>
          </a:xfrm>
          <a:prstGeom prst="rightBrac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7800" y="3733794"/>
            <a:ext cx="3509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Dual radiator RICH for 1&lt;|</a:t>
            </a:r>
            <a:r>
              <a:rPr lang="en-US" sz="1600" dirty="0" smtClean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|&lt;3</a:t>
            </a:r>
            <a:endParaRPr lang="en-US" sz="16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827015"/>
              </p:ext>
            </p:extLst>
          </p:nvPr>
        </p:nvGraphicFramePr>
        <p:xfrm>
          <a:off x="85108" y="5253045"/>
          <a:ext cx="1823756" cy="521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62" name="Equation" r:id="rId3" imgW="1511300" imgH="431800" progId="Equation.DSMT4">
                  <p:embed/>
                </p:oleObj>
              </mc:Choice>
              <mc:Fallback>
                <p:oleObj name="Equation" r:id="rId3" imgW="1511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08" y="5253045"/>
                        <a:ext cx="1823756" cy="521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069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65512" y="4713014"/>
            <a:ext cx="4307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An EIC Detector </a:t>
            </a:r>
          </a:p>
          <a:p>
            <a:pPr algn="ctr"/>
            <a:r>
              <a:rPr lang="en-US" sz="2400" dirty="0" smtClean="0"/>
              <a:t>integrating all requirements</a:t>
            </a:r>
          </a:p>
        </p:txBody>
      </p:sp>
      <p:pic>
        <p:nvPicPr>
          <p:cNvPr id="2" name="Picture 1" descr="DSCF43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0000">
            <a:off x="327407" y="627362"/>
            <a:ext cx="7315200" cy="414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2778180" y="1202652"/>
            <a:ext cx="6241381" cy="4360966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5543751" y="897852"/>
            <a:ext cx="3505200" cy="1676400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518545">
            <a:off x="7333385" y="1513398"/>
            <a:ext cx="689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rot="60000">
            <a:off x="3053439" y="3597981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60000" flipH="1" flipV="1">
            <a:off x="4577439" y="4588581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 rot="2040000">
            <a:off x="3055056" y="4018115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1961217">
            <a:off x="4453017" y="4902683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B</a:t>
            </a:r>
            <a:r>
              <a:rPr lang="en-US" cap="none" dirty="0" err="1" smtClean="0">
                <a:latin typeface="Comic Sans MS"/>
                <a:ea typeface="ＭＳ Ｐゴシック" pitchFamily="-84" charset="-128"/>
                <a:cs typeface="Comic Sans MS"/>
              </a:rPr>
              <a:t>e</a:t>
            </a:r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AST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 detector layout</a:t>
            </a:r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3366FF"/>
                </a:solidFill>
              </a:rPr>
              <a:t>E.C. Aschenauer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4117" y="960985"/>
            <a:ext cx="1803400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39721" y="5609185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58321" y="960985"/>
            <a:ext cx="1447800" cy="276999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82321" y="960985"/>
            <a:ext cx="1295400" cy="261610"/>
          </a:xfrm>
          <a:prstGeom prst="rect">
            <a:avLst/>
          </a:prstGeom>
          <a:solidFill>
            <a:srgbClr val="FF00FF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RICH detectors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44321" y="5609185"/>
            <a:ext cx="1202297" cy="276999"/>
          </a:xfrm>
          <a:prstGeom prst="rect">
            <a:avLst/>
          </a:prstGeom>
          <a:solidFill>
            <a:srgbClr val="F2FF5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49321" y="5609185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68521" y="5609185"/>
            <a:ext cx="132808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coils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399" y="529174"/>
            <a:ext cx="7914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rgbClr val="0000FF"/>
                </a:solidFill>
              </a:rPr>
              <a:t>-3.5&lt;</a:t>
            </a:r>
            <a:r>
              <a:rPr lang="en-US" sz="2000" u="sng" dirty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2000" u="sng" dirty="0" smtClean="0">
                <a:solidFill>
                  <a:srgbClr val="0000FF"/>
                </a:solidFill>
              </a:rPr>
              <a:t>&lt;3.5: Tracking &amp; e/m </a:t>
            </a:r>
            <a:r>
              <a:rPr lang="en-US" sz="2000" u="sng" dirty="0" err="1" smtClean="0">
                <a:solidFill>
                  <a:srgbClr val="0000FF"/>
                </a:solidFill>
              </a:rPr>
              <a:t>Calorimetry</a:t>
            </a:r>
            <a:r>
              <a:rPr lang="en-US" sz="2000" u="sng" dirty="0" smtClean="0">
                <a:solidFill>
                  <a:srgbClr val="0000FF"/>
                </a:solidFill>
              </a:rPr>
              <a:t> (hermetic coverage) </a:t>
            </a:r>
            <a:endParaRPr lang="en-US" sz="2000" u="sng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0" y="3228154"/>
            <a:ext cx="8055510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 PID:</a:t>
            </a:r>
          </a:p>
          <a:p>
            <a:r>
              <a:rPr lang="en-US" sz="1600" dirty="0"/>
              <a:t>-1&lt;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&lt;</a:t>
            </a:r>
            <a:r>
              <a:rPr lang="en-US" sz="1600" dirty="0" smtClean="0"/>
              <a:t>1: proximity focusing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RICH + TPC: </a:t>
            </a:r>
            <a:r>
              <a:rPr lang="en-US" sz="1600" dirty="0" err="1" smtClean="0"/>
              <a:t>dE</a:t>
            </a:r>
            <a:r>
              <a:rPr lang="en-US" sz="1600" dirty="0" smtClean="0"/>
              <a:t>/dx</a:t>
            </a:r>
          </a:p>
          <a:p>
            <a:r>
              <a:rPr lang="en-US" sz="1600" dirty="0"/>
              <a:t>1&lt;|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|&lt;</a:t>
            </a:r>
            <a:r>
              <a:rPr lang="en-US" sz="1600" dirty="0" smtClean="0"/>
              <a:t>3: Dual-radiator RICH 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Lepton-ID: </a:t>
            </a:r>
          </a:p>
          <a:p>
            <a:r>
              <a:rPr lang="en-US" sz="1600" dirty="0"/>
              <a:t>-3 &lt;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&lt; </a:t>
            </a:r>
            <a:r>
              <a:rPr lang="en-US" sz="1600" dirty="0" smtClean="0"/>
              <a:t>3: e/p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1</a:t>
            </a:r>
            <a:r>
              <a:rPr lang="en-US" sz="1600" dirty="0"/>
              <a:t>&lt;|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/>
              <a:t>|&lt;</a:t>
            </a:r>
            <a:r>
              <a:rPr lang="en-US" sz="1600" dirty="0" smtClean="0"/>
              <a:t>3: in addition </a:t>
            </a:r>
            <a:r>
              <a:rPr lang="en-US" sz="1600" dirty="0" err="1" smtClean="0"/>
              <a:t>Hcal</a:t>
            </a:r>
            <a:r>
              <a:rPr lang="en-US" sz="1600" dirty="0" smtClean="0"/>
              <a:t> response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&amp;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dirty="0"/>
              <a:t> suppression via tracking</a:t>
            </a:r>
            <a:endParaRPr lang="en-US" sz="1600" dirty="0" smtClean="0"/>
          </a:p>
          <a:p>
            <a:r>
              <a:rPr lang="en-US" sz="1600" dirty="0" smtClean="0"/>
              <a:t>|</a:t>
            </a:r>
            <a:r>
              <a:rPr lang="en-US" sz="1600" dirty="0" smtClean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|&gt;3:  </a:t>
            </a:r>
            <a:r>
              <a:rPr lang="en-US" sz="1600" dirty="0" err="1" smtClean="0"/>
              <a:t>ECal+Hcal</a:t>
            </a:r>
            <a:r>
              <a:rPr lang="en-US" sz="1600" dirty="0"/>
              <a:t> </a:t>
            </a:r>
            <a:r>
              <a:rPr lang="en-US" sz="1600" dirty="0" smtClean="0"/>
              <a:t>response </a:t>
            </a:r>
            <a:r>
              <a:rPr lang="en-US" sz="1600" dirty="0"/>
              <a:t>&amp; </a:t>
            </a:r>
            <a:endParaRPr lang="en-US" sz="1600" dirty="0" smtClean="0"/>
          </a:p>
          <a:p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               g</a:t>
            </a:r>
            <a:r>
              <a:rPr lang="en-US" sz="1600" dirty="0" smtClean="0"/>
              <a:t> </a:t>
            </a:r>
            <a:r>
              <a:rPr lang="en-US" sz="1600" dirty="0"/>
              <a:t>suppression </a:t>
            </a:r>
            <a:r>
              <a:rPr lang="en-US" sz="1600" dirty="0" smtClean="0"/>
              <a:t>via tracking</a:t>
            </a:r>
          </a:p>
          <a:p>
            <a:endParaRPr lang="en-US" sz="800" dirty="0" smtClean="0"/>
          </a:p>
          <a:p>
            <a:r>
              <a:rPr lang="en-US" sz="1600" dirty="0" smtClean="0"/>
              <a:t>-4&lt;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&lt;4: Tracking (TPC+GEM+MAPS)               </a:t>
            </a:r>
            <a:r>
              <a:rPr lang="en-US" sz="1000" dirty="0" smtClean="0"/>
              <a:t>MAPS: CMOS Monolithic Active Pixel Sensors </a:t>
            </a:r>
            <a:endParaRPr lang="en-US" sz="1000" dirty="0"/>
          </a:p>
        </p:txBody>
      </p:sp>
      <p:sp>
        <p:nvSpPr>
          <p:cNvPr id="66" name="Content Placeholder 5"/>
          <p:cNvSpPr txBox="1">
            <a:spLocks/>
          </p:cNvSpPr>
          <p:nvPr/>
        </p:nvSpPr>
        <p:spPr>
          <a:xfrm rot="20820000">
            <a:off x="291871" y="2100103"/>
            <a:ext cx="8531225" cy="2585124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bg1">
                <a:lumMod val="65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  <a:defRPr kumimoji="1" sz="2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Ø"/>
              <a:defRPr kumimoji="1"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kumimoji="1" sz="18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120000"/>
              <a:buFontTx/>
              <a:buBlip>
                <a:blip r:embed="rId6"/>
              </a:buBlip>
              <a:defRPr kumimoji="1" sz="14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 algn="ctr">
              <a:buFont typeface="Wingdings" charset="2"/>
              <a:buNone/>
            </a:pPr>
            <a:endParaRPr lang="en-US" sz="800" dirty="0" smtClean="0">
              <a:solidFill>
                <a:srgbClr val="3366FF"/>
              </a:solidFill>
              <a:latin typeface="Comic Sans MS"/>
              <a:cs typeface="Comic Sans MS"/>
            </a:endParaRPr>
          </a:p>
          <a:p>
            <a:pPr marL="0" indent="0" algn="ctr">
              <a:buFont typeface="Wingdings" charset="2"/>
              <a:buNone/>
            </a:pPr>
            <a:r>
              <a:rPr lang="en-US" dirty="0" smtClean="0">
                <a:solidFill>
                  <a:srgbClr val="3366FF"/>
                </a:solidFill>
                <a:latin typeface="Comic Sans MS"/>
                <a:cs typeface="Comic Sans MS"/>
              </a:rPr>
              <a:t>Mainly based on detector ready to built technologies </a:t>
            </a:r>
          </a:p>
          <a:p>
            <a:pPr marL="0" indent="0" algn="ctr">
              <a:buFont typeface="Wingdings" charset="2"/>
              <a:buNone/>
            </a:pPr>
            <a:r>
              <a:rPr lang="en-US" dirty="0" smtClean="0">
                <a:solidFill>
                  <a:srgbClr val="3366FF"/>
                </a:solidFill>
                <a:latin typeface="Comic Sans MS"/>
                <a:cs typeface="Comic Sans MS"/>
              </a:rPr>
              <a:t>or </a:t>
            </a:r>
          </a:p>
          <a:p>
            <a:pPr marL="0" indent="0" algn="ctr">
              <a:buFont typeface="Wingdings" charset="2"/>
              <a:buNone/>
            </a:pPr>
            <a:r>
              <a:rPr lang="en-US" dirty="0" smtClean="0">
                <a:solidFill>
                  <a:srgbClr val="3366FF"/>
                </a:solidFill>
                <a:latin typeface="Comic Sans MS"/>
                <a:cs typeface="Comic Sans MS"/>
              </a:rPr>
              <a:t>as proposed in EIC-Detector R&amp;D:</a:t>
            </a:r>
          </a:p>
          <a:p>
            <a:pPr marL="0" indent="0">
              <a:buNone/>
            </a:pPr>
            <a:r>
              <a:rPr lang="en-US" dirty="0">
                <a:latin typeface="Comic Sans MS"/>
                <a:cs typeface="Comic Sans MS"/>
                <a:hlinkClick r:id=""/>
              </a:rPr>
              <a:t>https://wiki.bnl.gov/conferences/index.php/EIC_R%</a:t>
            </a:r>
            <a:r>
              <a:rPr lang="en-US" dirty="0" smtClean="0">
                <a:latin typeface="Comic Sans MS"/>
                <a:cs typeface="Comic Sans MS"/>
                <a:hlinkClick r:id=""/>
              </a:rPr>
              <a:t>25D</a:t>
            </a:r>
            <a:endParaRPr lang="en-US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sz="1200" dirty="0">
              <a:latin typeface="Comic Sans MS"/>
              <a:cs typeface="Comic Sans MS"/>
            </a:endParaRPr>
          </a:p>
          <a:p>
            <a:pPr>
              <a:buFont typeface="Wingdings" charset="0"/>
              <a:buChar char="à"/>
            </a:pPr>
            <a:r>
              <a:rPr lang="en-US" sz="1800" dirty="0" smtClean="0">
                <a:latin typeface="Comic Sans MS"/>
                <a:cs typeface="Comic Sans MS"/>
                <a:sym typeface="Wingdings"/>
              </a:rPr>
              <a:t>only minimal R&amp;D required  cost reduction with improved performance</a:t>
            </a:r>
          </a:p>
        </p:txBody>
      </p:sp>
    </p:spTree>
    <p:extLst>
      <p:ext uri="{BB962C8B-B14F-4D97-AF65-F5344CB8AC3E}">
        <p14:creationId xmlns:p14="http://schemas.microsoft.com/office/powerpoint/2010/main" val="139713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Detectors</a:t>
            </a:r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E.C. Aschenauer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pic>
        <p:nvPicPr>
          <p:cNvPr id="5" name="Picture 4" descr="tracke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12879" r="14001" b="3122"/>
          <a:stretch/>
        </p:blipFill>
        <p:spPr>
          <a:xfrm>
            <a:off x="-46377" y="2572024"/>
            <a:ext cx="4740367" cy="3505200"/>
          </a:xfrm>
          <a:prstGeom prst="rect">
            <a:avLst/>
          </a:prstGeom>
        </p:spPr>
      </p:pic>
      <p:pic>
        <p:nvPicPr>
          <p:cNvPr id="17" name="Picture 16" descr="dp-vs-eta-7p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207548"/>
            <a:ext cx="4495800" cy="2664178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5381508" y="5130791"/>
            <a:ext cx="3276600" cy="401994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Momentum resolution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8153400" y="4114800"/>
            <a:ext cx="6858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baseline="30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+</a:t>
            </a:r>
            <a:endParaRPr lang="en-US" sz="20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21480000">
            <a:off x="1746250" y="2542208"/>
            <a:ext cx="2819400" cy="1371600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412494">
            <a:off x="2836821" y="2966863"/>
            <a:ext cx="704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chemeClr val="accent1">
                    <a:lumMod val="75000"/>
                  </a:schemeClr>
                </a:solidFill>
              </a:rPr>
              <a:t>~2.0m</a:t>
            </a:r>
            <a:endParaRPr lang="en-US" sz="1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0" y="5805560"/>
            <a:ext cx="4724400" cy="975139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High redundancy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M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aterial budget ~5%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rad.length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Pretty much “basic” components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086" y="5352078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H1    : 0.6%*</a:t>
            </a:r>
            <a:r>
              <a:rPr lang="en-US" sz="1200" dirty="0" err="1" smtClean="0">
                <a:solidFill>
                  <a:srgbClr val="0000FF"/>
                </a:solidFill>
                <a:sym typeface="Wingdings"/>
              </a:rPr>
              <a:t>P</a:t>
            </a:r>
            <a:r>
              <a:rPr lang="en-US" sz="1200" baseline="-25000" dirty="0" err="1" smtClean="0">
                <a:solidFill>
                  <a:srgbClr val="0000FF"/>
                </a:solidFill>
                <a:sym typeface="Wingdings"/>
              </a:rPr>
              <a:t>t</a:t>
            </a:r>
            <a:r>
              <a:rPr lang="en-US" sz="12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+ 1.5%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ZEUS : 0.5%*</a:t>
            </a:r>
            <a:r>
              <a:rPr lang="en-US" sz="1200" dirty="0" err="1" smtClean="0">
                <a:solidFill>
                  <a:srgbClr val="0000FF"/>
                </a:solidFill>
                <a:sym typeface="Wingdings"/>
              </a:rPr>
              <a:t>P</a:t>
            </a:r>
            <a:r>
              <a:rPr lang="en-US" sz="1200" baseline="-25000" dirty="0" err="1" smtClean="0">
                <a:solidFill>
                  <a:srgbClr val="0000FF"/>
                </a:solidFill>
                <a:sym typeface="Wingdings"/>
              </a:rPr>
              <a:t>t</a:t>
            </a:r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 + 1.5% </a:t>
            </a:r>
          </a:p>
        </p:txBody>
      </p:sp>
      <p:pic>
        <p:nvPicPr>
          <p:cNvPr id="26" name="Picture 25" descr="vst-inne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17680" r="13000" b="7922"/>
          <a:stretch/>
        </p:blipFill>
        <p:spPr>
          <a:xfrm>
            <a:off x="6728776" y="595246"/>
            <a:ext cx="2413979" cy="170073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571349" y="537829"/>
            <a:ext cx="16389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>
                <a:solidFill>
                  <a:srgbClr val="FFFFFF"/>
                </a:solidFill>
              </a:rPr>
              <a:t>Two innermost layers</a:t>
            </a:r>
            <a:endParaRPr lang="en-US" sz="1100" u="sng" dirty="0">
              <a:solidFill>
                <a:srgbClr val="FFFFF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782793" y="1439017"/>
            <a:ext cx="1304217" cy="846986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22431">
            <a:off x="6920703" y="1759124"/>
            <a:ext cx="797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FFFFFF"/>
                </a:solidFill>
              </a:rPr>
              <a:t>~180 mm</a:t>
            </a:r>
            <a:endParaRPr lang="en-US" sz="1000" i="1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76596" y="606283"/>
            <a:ext cx="3429000" cy="1828193"/>
          </a:xfrm>
          <a:prstGeom prst="rect">
            <a:avLst/>
          </a:prstGeom>
          <a:noFill/>
          <a:ln w="19050">
            <a:solidFill>
              <a:srgbClr val="FFCC66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C66"/>
              </a:buClr>
              <a:buFont typeface="Wingdings" charset="2"/>
              <a:buChar char="q"/>
            </a:pPr>
            <a:r>
              <a:rPr lang="en-US" sz="1200" dirty="0" smtClean="0"/>
              <a:t>Configuration similar to ALICE ITS design should work just fine (and simulation environment is pretty much set up and ready for design optimization work)</a:t>
            </a:r>
          </a:p>
          <a:p>
            <a:pPr marL="171450" indent="-171450">
              <a:spcBef>
                <a:spcPct val="20000"/>
              </a:spcBef>
              <a:buClr>
                <a:srgbClr val="FFCC66"/>
              </a:buClr>
              <a:buSzPct val="100000"/>
              <a:buFont typeface="Wingdings" charset="2"/>
              <a:buChar char="q"/>
            </a:pPr>
            <a:r>
              <a:rPr lang="en-US" sz="1200" dirty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2x2 barrel layers with high resolution MAPS</a:t>
            </a:r>
          </a:p>
          <a:p>
            <a:pPr marL="171450" indent="-171450">
              <a:spcBef>
                <a:spcPct val="20000"/>
              </a:spcBef>
              <a:buClr>
                <a:srgbClr val="FFCC66"/>
              </a:buClr>
              <a:buSzPct val="100000"/>
              <a:buFont typeface="Wingdings" charset="2"/>
              <a:buChar char="q"/>
            </a:pP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assume 20x20</a:t>
            </a:r>
            <a:r>
              <a:rPr lang="ru-RU" sz="1200" dirty="0"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200" dirty="0"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1200" baseline="30000" dirty="0"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 pixels and ~0.3% X</a:t>
            </a:r>
            <a:r>
              <a:rPr lang="en-US" sz="1200" baseline="-25000" dirty="0"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 per 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layer</a:t>
            </a:r>
            <a:endParaRPr lang="en-US" sz="1200" dirty="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2" name="Picture 31" descr="fst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0" t="12289" r="27495" b="7715"/>
          <a:stretch/>
        </p:blipFill>
        <p:spPr>
          <a:xfrm>
            <a:off x="7520574" y="2297037"/>
            <a:ext cx="1623426" cy="1828709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7722669" y="2792889"/>
            <a:ext cx="1233557" cy="752061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1860000">
            <a:off x="7854236" y="3142806"/>
            <a:ext cx="917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FFFF"/>
                </a:solidFill>
              </a:rPr>
              <a:t>~360 mm</a:t>
            </a:r>
            <a:endParaRPr lang="en-US" sz="1200" i="1" dirty="0">
              <a:solidFill>
                <a:srgbClr val="FFFFFF"/>
              </a:solidFill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3972338" y="2482565"/>
            <a:ext cx="3537226" cy="1150736"/>
          </a:xfrm>
          <a:prstGeom prst="rect">
            <a:avLst/>
          </a:prstGeom>
          <a:noFill/>
          <a:ln w="19050">
            <a:solidFill>
              <a:srgbClr val="FFCC66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200" dirty="0" smtClean="0">
                <a:solidFill>
                  <a:srgbClr val="FFCC66"/>
                </a:solidFill>
                <a:ea typeface="ＭＳ Ｐゴシック" pitchFamily="-84" charset="-128"/>
                <a:cs typeface="ＭＳ Ｐゴシック" pitchFamily="-84" charset="-128"/>
              </a:rPr>
              <a:t>Forward/Backward Disks: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for now assume the same </a:t>
            </a:r>
            <a:r>
              <a:rPr lang="en-US" sz="1200" i="1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 la ALICE ITS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building blocks (complete staves)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as in the vertex tracker </a:t>
            </a:r>
          </a:p>
          <a:p>
            <a:pPr marL="285750" indent="-285750">
              <a:spcBef>
                <a:spcPct val="20000"/>
              </a:spcBef>
              <a:buClr>
                <a:srgbClr val="FFCC66"/>
              </a:buClr>
              <a:buSzPct val="100000"/>
              <a:buFont typeface="Wingdings" charset="0"/>
              <a:buChar char="à"/>
            </a:pP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2x7 “discs” 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with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[30 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..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180] mm radius</a:t>
            </a:r>
          </a:p>
        </p:txBody>
      </p:sp>
      <p:sp>
        <p:nvSpPr>
          <p:cNvPr id="12" name="TextBox 11"/>
          <p:cNvSpPr txBox="1"/>
          <p:nvPr/>
        </p:nvSpPr>
        <p:spPr>
          <a:xfrm rot="1560000">
            <a:off x="806168" y="4770780"/>
            <a:ext cx="147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Micromegas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0" y="110430"/>
            <a:ext cx="3224696" cy="2297043"/>
          </a:xfrm>
          <a:prstGeom prst="rect">
            <a:avLst/>
          </a:prstGeom>
          <a:noFill/>
          <a:ln w="19050" cmpd="sng">
            <a:solidFill>
              <a:srgbClr val="00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85750" indent="-285750">
              <a:spcBef>
                <a:spcPct val="20000"/>
              </a:spcBef>
              <a:buClr>
                <a:srgbClr val="00FFFF"/>
              </a:buClr>
              <a:buSzPct val="100000"/>
              <a:buFont typeface="Wingdings" charset="2"/>
              <a:buChar char="q"/>
            </a:pPr>
            <a:r>
              <a:rPr lang="en-US" sz="1400" dirty="0" smtClean="0">
                <a:solidFill>
                  <a:srgbClr val="00FFFF"/>
                </a:solidFill>
                <a:ea typeface="ＭＳ Ｐゴシック" pitchFamily="-84" charset="-128"/>
                <a:cs typeface="ＭＳ Ｐゴシック" pitchFamily="-84" charset="-128"/>
              </a:rPr>
              <a:t>TPC:</a:t>
            </a:r>
          </a:p>
          <a:p>
            <a:pPr marL="171450" indent="-171450">
              <a:spcBef>
                <a:spcPct val="20000"/>
              </a:spcBef>
              <a:buClr>
                <a:srgbClr val="00FFFF"/>
              </a:buClr>
              <a:buSzPct val="100000"/>
              <a:buFont typeface="Wingdings" charset="2"/>
              <a:buChar char="q"/>
            </a:pP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~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2m long; gas volume radius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[225..775] 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mm</a:t>
            </a:r>
          </a:p>
          <a:p>
            <a:pPr marL="171450" indent="-171450">
              <a:spcBef>
                <a:spcPct val="20000"/>
              </a:spcBef>
              <a:buClr>
                <a:srgbClr val="00FFFF"/>
              </a:buClr>
              <a:buSzPct val="100000"/>
              <a:buFont typeface="Wingdings" charset="2"/>
              <a:buChar char="q"/>
            </a:pPr>
            <a:r>
              <a:rPr lang="en-US" sz="1200" dirty="0">
                <a:solidFill>
                  <a:srgbClr val="80057A"/>
                </a:solidFill>
                <a:ea typeface="ＭＳ Ｐゴシック" pitchFamily="-84" charset="-128"/>
                <a:cs typeface="ＭＳ Ｐゴシック" pitchFamily="-84" charset="-128"/>
              </a:rPr>
              <a:t>1.2% </a:t>
            </a:r>
            <a:r>
              <a:rPr lang="en-US" sz="1200" dirty="0" smtClean="0">
                <a:solidFill>
                  <a:srgbClr val="80057A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1200" baseline="-25000" dirty="0" smtClean="0">
                <a:solidFill>
                  <a:srgbClr val="80057A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1200" dirty="0" smtClean="0">
                <a:solidFill>
                  <a:srgbClr val="80057A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200" dirty="0">
                <a:solidFill>
                  <a:srgbClr val="80057A"/>
                </a:solidFill>
                <a:ea typeface="ＭＳ Ｐゴシック" pitchFamily="-84" charset="-128"/>
                <a:cs typeface="ＭＳ Ｐゴシック" pitchFamily="-84" charset="-128"/>
              </a:rPr>
              <a:t>IFC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, 4.0%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12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OFC; 15.0%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12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end-caps</a:t>
            </a:r>
            <a:endParaRPr lang="en-US" sz="12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171450" indent="-171450">
              <a:spcBef>
                <a:spcPct val="20000"/>
              </a:spcBef>
              <a:buClr>
                <a:srgbClr val="00FFFF"/>
              </a:buClr>
              <a:buSzPct val="100000"/>
              <a:buFont typeface="Wingdings" charset="2"/>
              <a:buChar char="q"/>
            </a:pPr>
            <a:r>
              <a:rPr lang="en-US" sz="12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ssume 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5 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mm 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long GEM pads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and ~250</a:t>
            </a:r>
            <a:r>
              <a:rPr lang="ru-RU" sz="1200" dirty="0" smtClean="0"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200" dirty="0"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single point {</a:t>
            </a:r>
            <a:r>
              <a:rPr lang="en-US" sz="1200" dirty="0" err="1" smtClean="0">
                <a:ea typeface="ＭＳ Ｐゴシック" pitchFamily="-84" charset="-128"/>
                <a:cs typeface="ＭＳ Ｐゴシック" pitchFamily="-84" charset="-128"/>
              </a:rPr>
              <a:t>r</a:t>
            </a:r>
            <a:r>
              <a:rPr lang="en-US" sz="1200" dirty="0" err="1" smtClean="0"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1200" dirty="0">
                <a:ea typeface="ＭＳ Ｐゴシック" pitchFamily="-84" charset="-128"/>
                <a:cs typeface="ＭＳ Ｐゴシック" pitchFamily="-84" charset="-128"/>
              </a:rPr>
              <a:t>}</a:t>
            </a:r>
            <a:r>
              <a:rPr lang="en-US" sz="1200" dirty="0" smtClean="0">
                <a:ea typeface="ＭＳ Ｐゴシック" pitchFamily="-84" charset="-128"/>
                <a:cs typeface="ＭＳ Ｐゴシック" pitchFamily="-84" charset="-128"/>
              </a:rPr>
              <a:t> resolution </a:t>
            </a: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for the max. drift distance of ~1m</a:t>
            </a:r>
            <a:endParaRPr lang="en-US" sz="12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171450" indent="-171450">
              <a:spcBef>
                <a:spcPct val="20000"/>
              </a:spcBef>
              <a:buClr>
                <a:srgbClr val="00FFFF"/>
              </a:buClr>
              <a:buSzPct val="100000"/>
              <a:buFont typeface="Wingdings" charset="2"/>
              <a:buChar char="q"/>
            </a:pPr>
            <a:r>
              <a:rPr lang="en-US" sz="12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 gas mixture like T2K at ~250 V/cm (very small transverse dispersion in 3T field) will do the job</a:t>
            </a:r>
            <a:endParaRPr lang="en-US" sz="12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5130" y="5300869"/>
            <a:ext cx="68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108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E.C. Aschenauer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922615" y="684699"/>
            <a:ext cx="320040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Ongoing EIC R&amp;D projects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81000" y="3657600"/>
            <a:ext cx="3581400" cy="609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85000" lnSpcReduction="20000"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 smtClean="0">
                <a:solidFill>
                  <a:srgbClr val="E006D5"/>
                </a:solidFill>
                <a:latin typeface="Comic Sans MS"/>
                <a:ea typeface="ＭＳ Ｐゴシック" pitchFamily="-84" charset="-128"/>
                <a:cs typeface="Comic Sans MS"/>
              </a:rPr>
              <a:t>Present status (May’2016 test run)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rgbClr val="E006D5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0" y="652665"/>
            <a:ext cx="8991600" cy="2086118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0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Very backward pseudo-</a:t>
            </a:r>
            <a:r>
              <a:rPr lang="en-US" sz="2000" u="sng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rapidities</a:t>
            </a:r>
            <a:r>
              <a:rPr lang="en-US" sz="20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(</a:t>
            </a:r>
            <a:r>
              <a:rPr lang="en-US" sz="2000" u="sng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0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&lt; -2): </a:t>
            </a:r>
          </a:p>
          <a:p>
            <a:pPr marL="70408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PWO crystals with ~</a:t>
            </a:r>
            <a:r>
              <a:rPr lang="en-US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%</a:t>
            </a:r>
            <a:r>
              <a:rPr lang="en-US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/√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 (or better) energy resolution</a:t>
            </a: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16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0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Pseudo-rapidity range -2 &lt; </a:t>
            </a:r>
            <a:r>
              <a:rPr lang="en-US" sz="20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000" u="sng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&lt; </a:t>
            </a:r>
            <a:r>
              <a:rPr lang="en-US" sz="20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3.5: </a:t>
            </a:r>
            <a:r>
              <a:rPr lang="en-US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  </a:t>
            </a:r>
          </a:p>
          <a:p>
            <a:pPr marL="61264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cs typeface="Comic Sans MS"/>
              </a:rPr>
              <a:t>Tungsten </a:t>
            </a:r>
            <a:r>
              <a:rPr lang="en-US" dirty="0">
                <a:latin typeface="Comic Sans MS"/>
                <a:cs typeface="Comic Sans MS"/>
              </a:rPr>
              <a:t>powder scintillating fiber </a:t>
            </a:r>
            <a:r>
              <a:rPr lang="en-US" dirty="0" smtClean="0">
                <a:latin typeface="Comic Sans MS"/>
                <a:cs typeface="Comic Sans MS"/>
              </a:rPr>
              <a:t>technology with 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~7-10%</a:t>
            </a:r>
            <a:r>
              <a:rPr lang="en-US" dirty="0">
                <a:latin typeface="Comic Sans MS"/>
                <a:ea typeface="ＭＳ Ｐゴシック" pitchFamily="-84" charset="-128"/>
                <a:cs typeface="Comic Sans MS"/>
              </a:rPr>
              <a:t>/√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E energy resolution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5706159" y="1457742"/>
            <a:ext cx="3429000" cy="541128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rmAutofit fontScale="77500" lnSpcReduction="20000"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100" noProof="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e</a:t>
            </a:r>
            <a:r>
              <a:rPr lang="en-US" sz="2100" baseline="30000" noProof="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-</a:t>
            </a:r>
            <a:r>
              <a:rPr lang="en-US" sz="2100" noProof="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 and </a:t>
            </a:r>
            <a:r>
              <a:rPr lang="en-US" sz="2100" noProof="0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g</a:t>
            </a:r>
            <a:r>
              <a:rPr lang="en-US" sz="2100" noProof="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 energy measurement;</a:t>
            </a:r>
          </a:p>
          <a:p>
            <a:pPr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100" noProof="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sz="2100" dirty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e/p electron ID</a:t>
            </a:r>
            <a:endParaRPr kumimoji="0" lang="en-US" sz="2100" b="0" i="0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1200" y="2997200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H1    :   (7..12)%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/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√</a:t>
            </a:r>
            <a:r>
              <a:rPr lang="en-US" sz="1600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E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+1%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ZEUS :        18%</a:t>
            </a:r>
            <a:r>
              <a:rPr lang="en-US" sz="1600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/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√</a:t>
            </a:r>
            <a:r>
              <a:rPr lang="en-US" sz="1600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E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+1%</a:t>
            </a:r>
            <a:endParaRPr lang="en-US" sz="1600" dirty="0" smtClean="0">
              <a:solidFill>
                <a:srgbClr val="0000FF"/>
              </a:solidFill>
              <a:latin typeface="Comic Sans MS"/>
              <a:cs typeface="Comic Sans MS"/>
              <a:sym typeface="Wingdings"/>
            </a:endParaRPr>
          </a:p>
        </p:txBody>
      </p:sp>
      <p:pic>
        <p:nvPicPr>
          <p:cNvPr id="20" name="Picture 19" descr="eic_rep_fig8a_S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971800"/>
            <a:ext cx="3429000" cy="3528572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21" name="Picture 20" descr="Macintosh HD:Users:oleg:Desktop:eic_rep_fi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95600"/>
            <a:ext cx="1885950" cy="352044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691808" y="3786809"/>
            <a:ext cx="3452191" cy="2452756"/>
          </a:xfrm>
          <a:prstGeom prst="rect">
            <a:avLst/>
          </a:prstGeom>
        </p:spPr>
        <p:txBody>
          <a:bodyPr vert="horz" lIns="91283" tIns="45642" rIns="91283" bIns="45642" rtlCol="0">
            <a:normAutofit lnSpcReduction="10000"/>
          </a:bodyPr>
          <a:lstStyle/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Several configurations tested since 2012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Reach energy resolution level of ~{7%</a:t>
            </a:r>
            <a:r>
              <a:rPr lang="en-US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/√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 + 1%} with the PMTs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See clear path towards getting similar level of performance with a compact readout 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22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770" y="2895600"/>
            <a:ext cx="32803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Comic Sans MS"/>
                <a:cs typeface="Comic Sans MS"/>
              </a:rPr>
              <a:t>May’2016 test run in FNAL</a:t>
            </a:r>
            <a:endParaRPr lang="en-US" u="sng" dirty="0">
              <a:solidFill>
                <a:schemeClr val="tx2">
                  <a:lumMod val="7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90800" y="4572000"/>
            <a:ext cx="609600" cy="381000"/>
          </a:xfrm>
          <a:prstGeom prst="rect">
            <a:avLst/>
          </a:prstGeom>
          <a:solidFill>
            <a:srgbClr val="CCFFCC">
              <a:alpha val="26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/>
              <a:cs typeface="Comic Sans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Calorimeter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337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903249" cy="261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fhac-vs-fems-response.gif"/>
          <p:cNvPicPr>
            <a:picLocks noChangeAspect="1"/>
          </p:cNvPicPr>
          <p:nvPr/>
        </p:nvPicPr>
        <p:blipFill>
          <a:blip r:embed="rId4"/>
          <a:srcRect l="2069" t="9153" r="2069" b="1525"/>
          <a:stretch>
            <a:fillRect/>
          </a:stretch>
        </p:blipFill>
        <p:spPr>
          <a:xfrm>
            <a:off x="228600" y="2045363"/>
            <a:ext cx="4114800" cy="263099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685800" y="3200400"/>
            <a:ext cx="1295400" cy="1143000"/>
          </a:xfrm>
          <a:prstGeom prst="line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990600" y="2286000"/>
            <a:ext cx="3072375" cy="280363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1400" u="sng" dirty="0" smtClean="0">
                <a:solidFill>
                  <a:srgbClr val="008000"/>
                </a:solidFill>
                <a:latin typeface="Comic Sans MS"/>
                <a:cs typeface="Comic Sans MS"/>
              </a:rPr>
              <a:t>MC: 12 </a:t>
            </a:r>
            <a:r>
              <a:rPr lang="en-US" sz="1400" u="sng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1400" u="sng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1400" u="sng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pions</a:t>
            </a:r>
            <a:r>
              <a:rPr lang="en-US" sz="1400" u="sng" dirty="0" smtClean="0">
                <a:solidFill>
                  <a:srgbClr val="008000"/>
                </a:solidFill>
                <a:latin typeface="Comic Sans MS"/>
                <a:cs typeface="Comic Sans MS"/>
              </a:rPr>
              <a:t>: </a:t>
            </a:r>
            <a:r>
              <a:rPr lang="en-US" sz="1400" u="sng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Hcal</a:t>
            </a:r>
            <a:r>
              <a:rPr lang="en-US" sz="1400" u="sng" dirty="0" smtClean="0">
                <a:solidFill>
                  <a:srgbClr val="008000"/>
                </a:solidFill>
                <a:latin typeface="Comic Sans MS"/>
                <a:cs typeface="Comic Sans MS"/>
              </a:rPr>
              <a:t> vs </a:t>
            </a:r>
            <a:r>
              <a:rPr lang="en-US" sz="1400" u="sng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EmCal</a:t>
            </a:r>
            <a:endParaRPr lang="en-US" sz="1400" u="sng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2819400"/>
            <a:ext cx="2490159" cy="557362"/>
          </a:xfrm>
          <a:prstGeom prst="rect">
            <a:avLst/>
          </a:prstGeom>
          <a:noFill/>
          <a:ln>
            <a:noFill/>
          </a:ln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1600" dirty="0" smtClean="0">
                <a:latin typeface="Comic Sans MS"/>
                <a:cs typeface="Comic Sans MS"/>
              </a:rPr>
              <a:t>Slope ~1.20 perfectly </a:t>
            </a:r>
          </a:p>
          <a:p>
            <a:r>
              <a:rPr lang="en-US" sz="1600" dirty="0">
                <a:latin typeface="Comic Sans MS"/>
                <a:cs typeface="Comic Sans MS"/>
              </a:rPr>
              <a:t>m</a:t>
            </a:r>
            <a:r>
              <a:rPr lang="en-US" sz="1600" dirty="0" smtClean="0">
                <a:latin typeface="Comic Sans MS"/>
                <a:cs typeface="Comic Sans MS"/>
              </a:rPr>
              <a:t>atches measured data</a:t>
            </a:r>
            <a:endParaRPr lang="en-US" sz="1600" dirty="0">
              <a:latin typeface="Comic Sans MS"/>
              <a:cs typeface="Comic Sans M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52400" y="4800600"/>
            <a:ext cx="89916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43034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rgbClr val="322F31"/>
                </a:solidFill>
                <a:latin typeface="Comic Sans MS"/>
                <a:cs typeface="Comic Sans MS"/>
              </a:rPr>
              <a:t>Lead </a:t>
            </a:r>
            <a:r>
              <a:rPr lang="en-US" dirty="0">
                <a:solidFill>
                  <a:srgbClr val="322F31"/>
                </a:solidFill>
                <a:latin typeface="Comic Sans MS"/>
                <a:cs typeface="Comic Sans MS"/>
              </a:rPr>
              <a:t>absorber scintillating plate sandwich technology </a:t>
            </a:r>
            <a:endParaRPr kumimoji="0" lang="en-US" b="0" i="0" u="none" strike="noStrike" kern="1200" cap="none" spc="0" normalizeH="0" dirty="0" smtClean="0">
              <a:ln>
                <a:noFill/>
              </a:ln>
              <a:solidFill>
                <a:srgbClr val="322F31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~50</a:t>
            </a:r>
            <a:r>
              <a:rPr lang="en-US" dirty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%/</a:t>
            </a:r>
            <a:r>
              <a:rPr lang="en-US" dirty="0">
                <a:solidFill>
                  <a:srgbClr val="322F31"/>
                </a:solidFill>
                <a:latin typeface="Comic Sans MS"/>
                <a:cs typeface="Comic Sans MS"/>
              </a:rPr>
              <a:t>√</a:t>
            </a:r>
            <a:r>
              <a:rPr lang="en-US" dirty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E energy resolution </a:t>
            </a:r>
            <a:r>
              <a:rPr lang="en-US" dirty="0" smtClean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looks fine</a:t>
            </a:r>
          </a:p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Adequate Monte-Carlo model exists in GEANT</a:t>
            </a:r>
          </a:p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rgbClr val="322F31"/>
                </a:solidFill>
                <a:latin typeface="Comic Sans MS"/>
                <a:ea typeface="ＭＳ Ｐゴシック" pitchFamily="-84" charset="-128"/>
                <a:cs typeface="Comic Sans MS"/>
              </a:rPr>
              <a:t>Cost optimization and further R&amp;D may be required (use steel plates instead of lead?)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0" y="715618"/>
            <a:ext cx="5867400" cy="115072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vert="horz" lIns="91283" tIns="45642" rIns="91283" bIns="45642" rtlCol="0">
            <a:noAutofit/>
          </a:bodyPr>
          <a:lstStyle/>
          <a:p>
            <a:pPr marL="87440"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E</a:t>
            </a:r>
            <a:r>
              <a:rPr lang="en-US" sz="20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lectron identification in electron-going direction; </a:t>
            </a:r>
          </a:p>
          <a:p>
            <a:pPr marL="87440"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jet physics in hadron-going direction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3200" y="1066800"/>
            <a:ext cx="2286000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  <a:latin typeface="Comic Sans MS"/>
                <a:cs typeface="Comic Sans MS"/>
              </a:rPr>
              <a:t>EIC R&amp;D project </a:t>
            </a:r>
            <a:endParaRPr lang="en-US" sz="2000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</a:t>
            </a:r>
            <a:r>
              <a:rPr lang="en-US" dirty="0" err="1" smtClean="0"/>
              <a:t>CAps</a:t>
            </a:r>
            <a:r>
              <a:rPr lang="en-US" dirty="0" smtClean="0"/>
              <a:t>; </a:t>
            </a:r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456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2700" dirty="0" smtClean="0">
                <a:latin typeface="Comic Sans MS"/>
                <a:ea typeface="ＭＳ Ｐゴシック" pitchFamily="-84" charset="-128"/>
                <a:cs typeface="Comic Sans MS"/>
              </a:rPr>
              <a:t>Tracking: smearing in kinematic variables</a:t>
            </a:r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  <a:latin typeface="Tahoma" pitchFamily="-84" charset="0"/>
              </a:rPr>
              <a:t>E.C. Aschenauer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pic>
        <p:nvPicPr>
          <p:cNvPr id="2" name="Picture 1" descr="smearing-no-bremsstrahlun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" y="914400"/>
            <a:ext cx="9144000" cy="2436653"/>
          </a:xfrm>
          <a:prstGeom prst="rect">
            <a:avLst/>
          </a:prstGeom>
        </p:spPr>
      </p:pic>
      <p:pic>
        <p:nvPicPr>
          <p:cNvPr id="3" name="Picture 2" descr="smearing-with-bremsstrahlung-and-pip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9144000" cy="2436653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-10160" y="685800"/>
            <a:ext cx="9144000" cy="39116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{PYTHIA 20x250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,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NO bremsstrahlung} -&gt; {GEANT} -&gt; {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Kalman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filter track fit}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3352800"/>
            <a:ext cx="84582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same procedure; simulation WITH bremsstrahlung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279" y="5943600"/>
            <a:ext cx="8990013" cy="369174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</a:rPr>
              <a:t> looks good despite poor resolution at low y and long bremsstrahlung tails 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8694" y="3462352"/>
            <a:ext cx="3563596" cy="2152715"/>
            <a:chOff x="1199408" y="552638"/>
            <a:chExt cx="4903866" cy="246115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1199408" y="552638"/>
              <a:ext cx="4872059" cy="24611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u="sng" dirty="0" smtClean="0">
                  <a:solidFill>
                    <a:srgbClr val="0000FF"/>
                  </a:solidFill>
                  <a:effectLst/>
                  <a:latin typeface="Comic Sans MS"/>
                  <a:ea typeface="ＭＳ Ｐゴシック" pitchFamily="-112" charset="-128"/>
                  <a:cs typeface="Comic Sans MS"/>
                </a:rPr>
                <a:t>Resolutions in electron method:</a:t>
              </a:r>
              <a:endParaRPr kumimoji="0" lang="en-US" sz="140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/>
                <a:ea typeface="ＭＳ Ｐゴシック" pitchFamily="-112" charset="-128"/>
                <a:cs typeface="Comic Sans MS"/>
              </a:endParaRP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6468867"/>
                </p:ext>
              </p:extLst>
            </p:nvPr>
          </p:nvGraphicFramePr>
          <p:xfrm>
            <a:off x="1263382" y="861872"/>
            <a:ext cx="3289300" cy="698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345" name="Equation" r:id="rId6" imgW="3289300" imgH="698500" progId="Equation.DSMT4">
                    <p:embed/>
                  </p:oleObj>
                </mc:Choice>
                <mc:Fallback>
                  <p:oleObj name="Equation" r:id="rId6" imgW="3289300" imgH="698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263382" y="861872"/>
                          <a:ext cx="3289300" cy="698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361318"/>
                </p:ext>
              </p:extLst>
            </p:nvPr>
          </p:nvGraphicFramePr>
          <p:xfrm>
            <a:off x="1263382" y="1592123"/>
            <a:ext cx="3213100" cy="571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346" name="Equation" r:id="rId8" imgW="3213100" imgH="571500" progId="Equation.DSMT4">
                    <p:embed/>
                  </p:oleObj>
                </mc:Choice>
                <mc:Fallback>
                  <p:oleObj name="Equation" r:id="rId8" imgW="3213100" imgH="571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63382" y="1592123"/>
                          <a:ext cx="3213100" cy="5714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9628884"/>
                </p:ext>
              </p:extLst>
            </p:nvPr>
          </p:nvGraphicFramePr>
          <p:xfrm>
            <a:off x="1276082" y="2215270"/>
            <a:ext cx="2095500" cy="54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347" name="Equation" r:id="rId10" imgW="2095500" imgH="546100" progId="Equation.DSMT4">
                    <p:embed/>
                  </p:oleObj>
                </mc:Choice>
                <mc:Fallback>
                  <p:oleObj name="Equation" r:id="rId10" imgW="2095500" imgH="546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76082" y="2215270"/>
                          <a:ext cx="2095500" cy="546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ight Brace 16"/>
            <p:cNvSpPr/>
            <p:nvPr/>
          </p:nvSpPr>
          <p:spPr bwMode="auto">
            <a:xfrm>
              <a:off x="4436167" y="1019692"/>
              <a:ext cx="266701" cy="990600"/>
            </a:xfrm>
            <a:prstGeom prst="rightBrace">
              <a:avLst/>
            </a:prstGeom>
            <a:noFill/>
            <a:ln w="317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13854" y="1084561"/>
              <a:ext cx="1489420" cy="633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diverges for</a:t>
              </a:r>
            </a:p>
            <a:p>
              <a:pPr algn="ctr"/>
              <a:r>
                <a:rPr lang="en-US" sz="1000" i="1" dirty="0" smtClean="0"/>
                <a:t>y</a:t>
              </a:r>
              <a:r>
                <a:rPr lang="en-US" sz="1000" i="1" baseline="-25000" dirty="0" smtClean="0"/>
                <a:t>e</a:t>
              </a:r>
              <a:r>
                <a:rPr lang="en-US" sz="1000" dirty="0" smtClean="0">
                  <a:sym typeface="Wingdings"/>
                </a:rPr>
                <a:t>0</a:t>
              </a:r>
            </a:p>
            <a:p>
              <a:pPr algn="ctr"/>
              <a:r>
                <a:rPr lang="en-US" sz="1000" dirty="0" smtClean="0">
                  <a:sym typeface="Wingdings"/>
                </a:rPr>
                <a:t>depends on </a:t>
              </a:r>
              <a:r>
                <a:rPr lang="en-US" sz="1000" dirty="0" err="1" smtClean="0">
                  <a:sym typeface="Wingdings"/>
                </a:rPr>
                <a:t>E’</a:t>
              </a:r>
              <a:r>
                <a:rPr lang="en-US" sz="1000" baseline="-25000" dirty="0" err="1" smtClean="0">
                  <a:sym typeface="Wingdings"/>
                </a:rPr>
                <a:t>e</a:t>
              </a:r>
              <a:endParaRPr lang="en-US" sz="1000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19" name="Right Brace 18"/>
            <p:cNvSpPr/>
            <p:nvPr/>
          </p:nvSpPr>
          <p:spPr bwMode="auto">
            <a:xfrm>
              <a:off x="3346182" y="2121179"/>
              <a:ext cx="127000" cy="609600"/>
            </a:xfrm>
            <a:prstGeom prst="rightBrace">
              <a:avLst/>
            </a:prstGeom>
            <a:noFill/>
            <a:ln w="317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37219" y="2033430"/>
              <a:ext cx="1312947" cy="809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diverges for</a:t>
              </a:r>
            </a:p>
            <a:p>
              <a:pPr algn="ctr"/>
              <a:r>
                <a:rPr lang="en-US" sz="1000" i="1" dirty="0" smtClean="0">
                  <a:latin typeface="Symbol" charset="2"/>
                  <a:cs typeface="Symbol" charset="2"/>
                </a:rPr>
                <a:t>q</a:t>
              </a:r>
              <a:r>
                <a:rPr lang="en-US" sz="1000" i="1" dirty="0" smtClean="0"/>
                <a:t>’</a:t>
              </a:r>
              <a:r>
                <a:rPr lang="en-US" sz="1000" i="1" baseline="-25000" dirty="0" smtClean="0"/>
                <a:t>e</a:t>
              </a:r>
              <a:r>
                <a:rPr lang="en-US" sz="1000" dirty="0" smtClean="0">
                  <a:sym typeface="Wingdings"/>
                </a:rPr>
                <a:t>180</a:t>
              </a:r>
              <a:r>
                <a:rPr lang="en-US" sz="1000" baseline="30000" dirty="0" smtClean="0">
                  <a:sym typeface="Wingdings"/>
                </a:rPr>
                <a:t>o</a:t>
              </a:r>
            </a:p>
            <a:p>
              <a:pPr algn="ctr"/>
              <a:r>
                <a:rPr lang="en-US" sz="1000" dirty="0" smtClean="0">
                  <a:sym typeface="Wingdings"/>
                </a:rPr>
                <a:t>depends on</a:t>
              </a:r>
            </a:p>
            <a:p>
              <a:pPr algn="ctr"/>
              <a:r>
                <a:rPr lang="en-US" sz="1000" dirty="0" smtClean="0">
                  <a:sym typeface="Wingdings"/>
                </a:rPr>
                <a:t> </a:t>
              </a:r>
              <a:r>
                <a:rPr lang="en-US" sz="1000" dirty="0" err="1" smtClean="0">
                  <a:sym typeface="Wingdings"/>
                </a:rPr>
                <a:t>E’</a:t>
              </a:r>
              <a:r>
                <a:rPr lang="en-US" sz="1000" baseline="-25000" dirty="0" err="1" smtClean="0">
                  <a:sym typeface="Wingdings"/>
                </a:rPr>
                <a:t>e</a:t>
              </a:r>
              <a:r>
                <a:rPr lang="en-US" sz="1000" baseline="-25000" dirty="0" smtClean="0">
                  <a:sym typeface="Wingdings"/>
                </a:rPr>
                <a:t> </a:t>
              </a:r>
              <a:r>
                <a:rPr lang="en-US" sz="1000" dirty="0" smtClean="0">
                  <a:sym typeface="Wingdings"/>
                </a:rPr>
                <a:t>and </a:t>
              </a:r>
              <a:r>
                <a:rPr lang="en-US" sz="1000" i="1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sz="1000" i="1" dirty="0" err="1" smtClean="0"/>
                <a:t>’</a:t>
              </a:r>
              <a:r>
                <a:rPr lang="en-US" sz="1000" i="1" baseline="-25000" dirty="0" err="1" smtClean="0"/>
                <a:t>ezz</a:t>
              </a:r>
              <a:endParaRPr lang="en-US" sz="1000" dirty="0">
                <a:latin typeface="Symbol" charset="2"/>
                <a:cs typeface="Symbol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29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x-q2-polccdi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7" r="7108" b="4085"/>
          <a:stretch/>
        </p:blipFill>
        <p:spPr>
          <a:xfrm>
            <a:off x="296333" y="762000"/>
            <a:ext cx="7852834" cy="548040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present </a:t>
            </a:r>
            <a:r>
              <a:rPr lang="en-US" dirty="0" err="1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vs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EIC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kinematic 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coverage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Pfeil nach links 15"/>
          <p:cNvSpPr/>
          <p:nvPr/>
        </p:nvSpPr>
        <p:spPr>
          <a:xfrm>
            <a:off x="1388756" y="5548065"/>
            <a:ext cx="2866421" cy="151462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FF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6"/>
          <p:cNvSpPr txBox="1"/>
          <p:nvPr/>
        </p:nvSpPr>
        <p:spPr>
          <a:xfrm>
            <a:off x="1034837" y="5094485"/>
            <a:ext cx="2013165" cy="461665"/>
          </a:xfrm>
          <a:prstGeom prst="rect">
            <a:avLst/>
          </a:prstGeom>
          <a:solidFill>
            <a:srgbClr val="FF0000">
              <a:alpha val="26000"/>
            </a:srgb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EIC extends x coverage</a:t>
            </a:r>
          </a:p>
          <a:p>
            <a:pPr algn="ctr"/>
            <a:r>
              <a:rPr lang="en-US" sz="1200" b="1" dirty="0" smtClean="0"/>
              <a:t>by </a:t>
            </a:r>
            <a:r>
              <a:rPr lang="en-US" sz="1200" dirty="0"/>
              <a:t>~</a:t>
            </a:r>
            <a:r>
              <a:rPr lang="en-US" sz="1200" b="1" dirty="0" smtClean="0"/>
              <a:t>2 decades </a:t>
            </a:r>
          </a:p>
        </p:txBody>
      </p:sp>
      <p:sp>
        <p:nvSpPr>
          <p:cNvPr id="20" name="Pfeil nach links 6"/>
          <p:cNvSpPr/>
          <p:nvPr/>
        </p:nvSpPr>
        <p:spPr>
          <a:xfrm rot="5400000">
            <a:off x="3781869" y="3905756"/>
            <a:ext cx="2341147" cy="183918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7"/>
          <p:cNvSpPr txBox="1"/>
          <p:nvPr/>
        </p:nvSpPr>
        <p:spPr>
          <a:xfrm>
            <a:off x="4639026" y="1830819"/>
            <a:ext cx="1765870" cy="338554"/>
          </a:xfrm>
          <a:prstGeom prst="rect">
            <a:avLst/>
          </a:prstGeom>
          <a:solidFill>
            <a:srgbClr val="0000FF">
              <a:alpha val="25000"/>
            </a:srgbClr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likewise for Q</a:t>
            </a:r>
            <a:r>
              <a:rPr lang="en-US" sz="1600" b="1" baseline="30000" dirty="0" smtClean="0"/>
              <a:t>2</a:t>
            </a:r>
            <a:r>
              <a:rPr lang="en-US" sz="1400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7" name="Right Triangle 6"/>
          <p:cNvSpPr/>
          <p:nvPr/>
        </p:nvSpPr>
        <p:spPr bwMode="auto">
          <a:xfrm flipH="1">
            <a:off x="4709583" y="1100668"/>
            <a:ext cx="3333750" cy="2285999"/>
          </a:xfrm>
          <a:prstGeom prst="rtTriangle">
            <a:avLst/>
          </a:prstGeom>
          <a:solidFill>
            <a:srgbClr val="FF0000">
              <a:alpha val="10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" name="Right Triangle 16"/>
          <p:cNvSpPr/>
          <p:nvPr/>
        </p:nvSpPr>
        <p:spPr bwMode="auto">
          <a:xfrm flipH="1">
            <a:off x="1365249" y="3158069"/>
            <a:ext cx="211666" cy="154514"/>
          </a:xfrm>
          <a:prstGeom prst="rtTriangle">
            <a:avLst/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397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558800" y="0"/>
            <a:ext cx="97028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700" dirty="0" smtClean="0">
                <a:latin typeface="Comic Sans MS"/>
                <a:ea typeface="ＭＳ Ｐゴシック" pitchFamily="-84" charset="-128"/>
                <a:cs typeface="Comic Sans MS"/>
              </a:rPr>
              <a:t>Tracking: “purity” in (</a:t>
            </a:r>
            <a:r>
              <a:rPr lang="en-US" sz="2700" cap="none" dirty="0" smtClean="0">
                <a:latin typeface="Comic Sans MS"/>
                <a:ea typeface="ＭＳ Ｐゴシック" pitchFamily="-84" charset="-128"/>
                <a:cs typeface="Comic Sans MS"/>
              </a:rPr>
              <a:t>x</a:t>
            </a:r>
            <a:r>
              <a:rPr lang="en-US" sz="2700" dirty="0" smtClean="0">
                <a:latin typeface="Comic Sans MS"/>
                <a:ea typeface="ＭＳ Ｐゴシック" pitchFamily="-84" charset="-128"/>
                <a:cs typeface="Comic Sans MS"/>
              </a:rPr>
              <a:t>,Q</a:t>
            </a:r>
            <a:r>
              <a:rPr lang="en-US" sz="2700" baseline="30000" dirty="0" smtClean="0"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sz="2700" dirty="0" smtClean="0">
                <a:latin typeface="Comic Sans MS"/>
                <a:ea typeface="ＭＳ Ｐゴシック" pitchFamily="-84" charset="-128"/>
                <a:cs typeface="Comic Sans MS"/>
              </a:rPr>
              <a:t>) kinematic bins</a:t>
            </a:r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E.C. Aschenauer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838345"/>
              </p:ext>
            </p:extLst>
          </p:nvPr>
        </p:nvGraphicFramePr>
        <p:xfrm>
          <a:off x="381000" y="659964"/>
          <a:ext cx="213360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82" name="Equation" r:id="rId4" imgW="1511300" imgH="431800" progId="Equation.DSMT4">
                  <p:embed/>
                </p:oleObj>
              </mc:Choice>
              <mc:Fallback>
                <p:oleObj name="Equation" r:id="rId4" imgW="15113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659964"/>
                        <a:ext cx="2133601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purity-no-bremsstrahlung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044"/>
            <a:ext cx="4419600" cy="2679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6884"/>
            <a:ext cx="4419600" cy="267970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667000" y="629484"/>
            <a:ext cx="6172200" cy="61976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Describes migration between kinematic bins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Important to keep it close to 1.0 for successful unfolding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175688" y="1369173"/>
            <a:ext cx="309372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b</a:t>
            </a:r>
            <a:r>
              <a:rPr lang="en-US" sz="1600" u="sng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remsstrahlung OFF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048507" y="136387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b</a:t>
            </a:r>
            <a:r>
              <a:rPr lang="en-US" sz="1600" u="sng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remsstrahlung ON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pic>
        <p:nvPicPr>
          <p:cNvPr id="8" name="Picture 7" descr="radlen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714240"/>
            <a:ext cx="3048000" cy="1877941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3474" y="4101336"/>
            <a:ext cx="4459135" cy="1188489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900" indent="-342900" defTabSz="912853" fontAlgn="auto"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Bremsstrahlung matters even for detector with </a:t>
            </a: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~5% X/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X</a:t>
            </a:r>
            <a:r>
              <a:rPr lang="en-US" sz="1600" baseline="-25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0</a:t>
            </a:r>
            <a:endParaRPr lang="en-US" sz="16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  “Straightforward” tracking can hardly   </a:t>
            </a:r>
          </a:p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  help at y&lt;0.1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28600" y="5521960"/>
            <a:ext cx="5943600" cy="939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270320"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endParaRPr lang="en-US" sz="2200" u="sng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 rot="21000000">
            <a:off x="378242" y="2015024"/>
            <a:ext cx="7734300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lvl="1"/>
            <a:r>
              <a:rPr lang="en-US" sz="2000" dirty="0">
                <a:latin typeface="Comic Sans MS"/>
                <a:cs typeface="Comic Sans MS"/>
              </a:rPr>
              <a:t>Migration from bin to </a:t>
            </a:r>
            <a:r>
              <a:rPr lang="en-US" sz="2000" dirty="0" smtClean="0">
                <a:latin typeface="Comic Sans MS"/>
                <a:cs typeface="Comic Sans MS"/>
              </a:rPr>
              <a:t>bin influences </a:t>
            </a:r>
          </a:p>
          <a:p>
            <a:pPr marL="800100" lvl="1" indent="-342900">
              <a:buClr>
                <a:srgbClr val="0000FF"/>
              </a:buClr>
              <a:buFont typeface="Wingdings" charset="0"/>
              <a:buChar char="à"/>
            </a:pPr>
            <a:r>
              <a:rPr lang="en-US" sz="2000" dirty="0" smtClean="0">
                <a:latin typeface="Comic Sans MS"/>
                <a:cs typeface="Comic Sans MS"/>
              </a:rPr>
              <a:t>bin size</a:t>
            </a:r>
            <a:endParaRPr lang="en-US" sz="2000" dirty="0" smtClean="0">
              <a:latin typeface="Comic Sans MS"/>
              <a:cs typeface="Comic Sans MS"/>
              <a:sym typeface="Wingdings"/>
            </a:endParaRPr>
          </a:p>
          <a:p>
            <a:pPr marL="800100" lvl="1" indent="-342900">
              <a:buClr>
                <a:srgbClr val="0000FF"/>
              </a:buClr>
              <a:buFont typeface="Wingdings" charset="0"/>
              <a:buChar char="à"/>
            </a:pPr>
            <a:r>
              <a:rPr lang="en-US" sz="2000" dirty="0" smtClean="0">
                <a:latin typeface="Comic Sans MS"/>
                <a:cs typeface="Comic Sans MS"/>
                <a:sym typeface="Wingdings"/>
              </a:rPr>
              <a:t>statistical precision: </a:t>
            </a:r>
          </a:p>
          <a:p>
            <a:pPr lvl="1">
              <a:buClr>
                <a:srgbClr val="0000FF"/>
              </a:buClr>
            </a:pPr>
            <a:r>
              <a:rPr lang="en-US" sz="2000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sz="2000" dirty="0" smtClean="0">
                <a:latin typeface="Comic Sans MS"/>
                <a:cs typeface="Comic Sans MS"/>
                <a:sym typeface="Wingdings"/>
              </a:rPr>
              <a:t>  </a:t>
            </a:r>
            <a:r>
              <a:rPr lang="en-US" sz="2000" dirty="0" err="1" smtClean="0"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sz="2000" dirty="0" err="1" smtClean="0">
                <a:latin typeface="Comic Sans MS"/>
                <a:cs typeface="Comic Sans MS"/>
                <a:sym typeface="Wingdings"/>
              </a:rPr>
              <a:t>N</a:t>
            </a:r>
            <a:r>
              <a:rPr lang="en-US" sz="2000" dirty="0">
                <a:latin typeface="Comic Sans MS"/>
                <a:cs typeface="Comic Sans MS"/>
                <a:sym typeface="Wingdings"/>
              </a:rPr>
              <a:t>:</a:t>
            </a:r>
            <a:r>
              <a:rPr lang="en-US" sz="2000" dirty="0" smtClean="0">
                <a:latin typeface="Comic Sans MS"/>
                <a:cs typeface="Comic Sans MS"/>
                <a:sym typeface="Wingdings"/>
              </a:rPr>
              <a:t> given by events which are generated and reside </a:t>
            </a:r>
          </a:p>
          <a:p>
            <a:pPr lvl="1">
              <a:buClr>
                <a:srgbClr val="0000FF"/>
              </a:buClr>
            </a:pPr>
            <a:r>
              <a:rPr lang="en-US" sz="2000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sz="2000" dirty="0" smtClean="0">
                <a:latin typeface="Comic Sans MS"/>
                <a:cs typeface="Comic Sans MS"/>
                <a:sym typeface="Wingdings"/>
              </a:rPr>
              <a:t>  in the same bin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192" y="5175553"/>
            <a:ext cx="5638800" cy="1456267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178880"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1600" u="sng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How can we improve further:</a:t>
            </a: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Try to account for bremsstrahlung photon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Combine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Ecal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and tracking info for lepton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Change Method: </a:t>
            </a: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use </a:t>
            </a:r>
            <a:r>
              <a:rPr lang="en-US" sz="1600" dirty="0" err="1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hadronic</a:t>
            </a:r>
            <a:r>
              <a:rPr lang="en-US" sz="16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final state information</a:t>
            </a: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1600" dirty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4290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16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pic>
        <p:nvPicPr>
          <p:cNvPr id="18" name="Picture 17" descr="migration-e-only-no-bremsstrahlung-emcal.e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3"/>
          <a:stretch/>
        </p:blipFill>
        <p:spPr>
          <a:xfrm>
            <a:off x="4823460" y="4428434"/>
            <a:ext cx="4320540" cy="2429565"/>
          </a:xfrm>
          <a:prstGeom prst="rect">
            <a:avLst/>
          </a:prstGeom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745477" y="3973229"/>
            <a:ext cx="309372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dirty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b</a:t>
            </a:r>
            <a:r>
              <a:rPr lang="en-US" sz="1600" u="sng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remsstrahlung OFF</a:t>
            </a:r>
          </a:p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kumimoji="0" lang="en-US" sz="160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tracking</a:t>
            </a:r>
            <a:r>
              <a:rPr kumimoji="0" lang="en-US" sz="1600" i="0" u="sng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 + </a:t>
            </a:r>
            <a:r>
              <a:rPr kumimoji="0" lang="en-US" sz="1600" i="0" u="sng" strike="noStrike" kern="120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ECal</a:t>
            </a:r>
            <a:endParaRPr kumimoji="0" lang="en-US" sz="160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37550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14" grpId="0" animBg="1"/>
      <p:bldP spid="16" grpId="0"/>
      <p:bldP spid="19" grpId="0"/>
      <p:bldP spid="19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>
                <a:latin typeface="Symbol"/>
              </a:rPr>
              <a:t>p</a:t>
            </a:r>
            <a:r>
              <a:rPr lang="en-US" dirty="0" err="1" smtClean="0"/>
              <a:t>K</a:t>
            </a:r>
            <a:r>
              <a:rPr lang="en-US" cap="none" dirty="0" err="1" smtClean="0"/>
              <a:t>p</a:t>
            </a:r>
            <a:r>
              <a:rPr lang="en-US" dirty="0" smtClean="0"/>
              <a:t>-ID: General Considerations</a:t>
            </a:r>
            <a:endParaRPr lang="en-US" dirty="0"/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41</a:t>
            </a:fld>
            <a:r>
              <a:rPr lang="en-US" dirty="0" smtClean="0"/>
              <a:t>/40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728870"/>
            <a:ext cx="9372600" cy="4267200"/>
          </a:xfrm>
          <a:prstGeom prst="rect">
            <a:avLst/>
          </a:prstGeom>
        </p:spPr>
        <p:txBody>
          <a:bodyPr vert="horz" lIns="91283" tIns="45642" rIns="91283" bIns="45642" rtlCol="0">
            <a:normAutofit lnSpcReduction="10000"/>
          </a:bodyPr>
          <a:lstStyle/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Rely on various types of Cerenkov detectors as the main device for p/K/p separation</a:t>
            </a:r>
          </a:p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EIC configuration is rather unique:</a:t>
            </a:r>
          </a:p>
          <a:p>
            <a:pPr marL="70466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Potentially want to cover </a:t>
            </a:r>
            <a:r>
              <a:rPr lang="en-US" sz="2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range [-3.5 .. 3.5], </a:t>
            </a:r>
            <a:r>
              <a:rPr lang="en-US" sz="2000" i="1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all</a:t>
            </a: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in a ~2-3T field of a compact solenoid:</a:t>
            </a:r>
          </a:p>
          <a:p>
            <a:pPr marL="97840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Hard to use long (&gt;1m or so) gas radiator in a (strongly non-homogeneous) fringe field</a:t>
            </a:r>
          </a:p>
          <a:p>
            <a:pPr marL="97840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No way to shield the readout (so the options are 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very limited: GEMs,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SiPMs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, ..?)</a:t>
            </a:r>
          </a:p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kumimoji="0" lang="en-US" sz="220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Based on relative yields conclude that suppression factors around 1:100 or better are needed for specific momentum ranges at given h values </a:t>
            </a:r>
          </a:p>
          <a:p>
            <a:pPr marL="87440"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            </a:t>
            </a:r>
            <a:r>
              <a:rPr lang="en-US" sz="22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  <a:sym typeface="Wingdings"/>
              </a:rPr>
              <a:t></a:t>
            </a:r>
            <a:r>
              <a:rPr lang="en-US" sz="22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 3</a:t>
            </a:r>
            <a:r>
              <a:rPr lang="en-US" sz="2200" dirty="0" smtClean="0">
                <a:solidFill>
                  <a:srgbClr val="0000FF"/>
                </a:solidFill>
                <a:latin typeface="Symbol" charset="2"/>
                <a:ea typeface="ＭＳ Ｐゴシック" pitchFamily="-84" charset="-128"/>
                <a:cs typeface="Symbol" charset="2"/>
              </a:rPr>
              <a:t>s</a:t>
            </a:r>
            <a:r>
              <a:rPr lang="en-US" sz="22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 separation may be on a low end</a:t>
            </a:r>
            <a:endParaRPr kumimoji="0" lang="en-US" sz="2200" i="0" u="none" strike="noStrike" kern="1200" cap="none" spc="0" normalizeH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-2202" y="4966211"/>
            <a:ext cx="8534400" cy="762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Assume RICH can be supplemented by either TPC </a:t>
            </a:r>
            <a:r>
              <a:rPr lang="en-US" sz="22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dE</a:t>
            </a: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/dx (below ~1 </a:t>
            </a:r>
            <a:r>
              <a:rPr lang="en-US" sz="22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/c) or </a:t>
            </a:r>
            <a:r>
              <a:rPr lang="en-US" sz="22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ToF</a:t>
            </a: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(below ~1-2 </a:t>
            </a:r>
            <a:r>
              <a:rPr lang="en-US" sz="22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22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276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344833" y="6498626"/>
            <a:ext cx="1676400" cy="381000"/>
          </a:xfrm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42</a:t>
            </a:fld>
            <a:r>
              <a:rPr lang="en-US" dirty="0" smtClean="0"/>
              <a:t>/40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2400" y="762000"/>
            <a:ext cx="8991600" cy="609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 lnSpcReduction="20000"/>
          </a:bodyPr>
          <a:lstStyle/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SIDIS hadron momentum distributions: as high as ~50GeV/c, but plenty below 1 </a:t>
            </a:r>
            <a:r>
              <a:rPr lang="en-US" sz="20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</a:t>
            </a:r>
          </a:p>
        </p:txBody>
      </p:sp>
      <p:pic>
        <p:nvPicPr>
          <p:cNvPr id="8" name="Picture 7" descr="EtaVsp.10.15.2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57" y="1416874"/>
            <a:ext cx="6252210" cy="197380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V="1">
            <a:off x="1743726" y="1705284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1743726" y="2799516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3581400"/>
            <a:ext cx="8458200" cy="1828800"/>
          </a:xfrm>
          <a:prstGeom prst="rect">
            <a:avLst/>
          </a:prstGeom>
        </p:spPr>
        <p:txBody>
          <a:bodyPr vert="horz" lIns="91283" tIns="45642" rIns="91283" bIns="45642" rtlCol="0">
            <a:normAutofit lnSpcReduction="10000"/>
          </a:bodyPr>
          <a:lstStyle/>
          <a:p>
            <a:pPr marL="430340" lvl="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20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T</a:t>
            </a:r>
            <a:r>
              <a:rPr lang="en-US" sz="2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o which extent can we use results of the very successful “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CF</a:t>
            </a:r>
            <a:r>
              <a:rPr lang="en-US" sz="2000" baseline="-25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4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+ GEM RICH R&amp;D”?</a:t>
            </a:r>
          </a:p>
          <a:p>
            <a:pPr marL="70408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No need for momenta above 50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/c</a:t>
            </a:r>
          </a:p>
          <a:p>
            <a:pPr marL="70408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Once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CF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4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is chosen as gas radiator, there is a glaring hole in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Kaon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 ID below ~17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/c</a:t>
            </a:r>
          </a:p>
          <a:p>
            <a:pPr marL="70408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GEM readout inconsistent with aerogel-based dual radiator concept</a:t>
            </a:r>
            <a:endParaRPr lang="en-US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>
                <a:latin typeface="Symbol"/>
              </a:rPr>
              <a:t>p</a:t>
            </a:r>
            <a:r>
              <a:rPr lang="en-US" dirty="0" err="1"/>
              <a:t>K</a:t>
            </a:r>
            <a:r>
              <a:rPr lang="en-US" cap="none" dirty="0" err="1"/>
              <a:t>p</a:t>
            </a:r>
            <a:r>
              <a:rPr lang="en-US" dirty="0"/>
              <a:t>-ID: General Considerations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229301" y="2495082"/>
            <a:ext cx="4445000" cy="2201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021964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344833" y="6476540"/>
            <a:ext cx="1676400" cy="381000"/>
          </a:xfrm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43</a:t>
            </a:fld>
            <a:r>
              <a:rPr lang="en-US" dirty="0" smtClean="0"/>
              <a:t>/40</a:t>
            </a:r>
            <a:endParaRPr lang="ru-RU" dirty="0"/>
          </a:p>
        </p:txBody>
      </p:sp>
      <p:pic>
        <p:nvPicPr>
          <p:cNvPr id="3" name="Picture 2" descr="image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790622"/>
            <a:ext cx="3553028" cy="310816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71391" y="4038600"/>
            <a:ext cx="4472609" cy="914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600" dirty="0" smtClean="0">
                <a:solidFill>
                  <a:srgbClr val="0000FF"/>
                </a:solidFill>
                <a:ea typeface="ＭＳ Ｐゴシック" pitchFamily="-84" charset="-128"/>
                <a:cs typeface="ＭＳ Ｐゴシック" pitchFamily="-84" charset="-128"/>
              </a:rPr>
              <a:t>If needed, can we consider </a:t>
            </a:r>
            <a:r>
              <a:rPr lang="en-US" sz="1600" i="1" dirty="0" smtClean="0">
                <a:solidFill>
                  <a:srgbClr val="0000FF"/>
                </a:solidFill>
                <a:ea typeface="ＭＳ Ｐゴシック" pitchFamily="-84" charset="-128"/>
                <a:cs typeface="ＭＳ Ｐゴシック" pitchFamily="-84" charset="-128"/>
              </a:rPr>
              <a:t>three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84" charset="-128"/>
                <a:cs typeface="ＭＳ Ｐゴシック" pitchFamily="-84" charset="-128"/>
              </a:rPr>
              <a:t> radiators at once to cover full momentum range of roughly [&lt;1 .. ~50]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84" charset="-128"/>
                <a:cs typeface="ＭＳ Ｐゴシック" pitchFamily="-84" charset="-128"/>
              </a:rPr>
              <a:t>GeV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84" charset="-128"/>
                <a:cs typeface="ＭＳ Ｐゴシック" pitchFamily="-84" charset="-128"/>
              </a:rPr>
              <a:t>/c?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0" y="2362200"/>
            <a:ext cx="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19800" y="1676400"/>
            <a:ext cx="0" cy="16764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867400" y="1524000"/>
            <a:ext cx="2209800" cy="18288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5867400" y="2362200"/>
            <a:ext cx="220980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332" name="TextBox 56331"/>
          <p:cNvSpPr txBox="1"/>
          <p:nvPr/>
        </p:nvSpPr>
        <p:spPr>
          <a:xfrm>
            <a:off x="4876800" y="12954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1.0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6800" y="21336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43600" y="2667000"/>
            <a:ext cx="980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E006D5"/>
                </a:solidFill>
              </a:rPr>
              <a:t>RICH </a:t>
            </a:r>
          </a:p>
          <a:p>
            <a:pPr algn="ctr"/>
            <a:r>
              <a:rPr lang="en-US" dirty="0" smtClean="0">
                <a:solidFill>
                  <a:srgbClr val="E006D5"/>
                </a:solidFill>
              </a:rPr>
              <a:t>location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0" y="2743200"/>
            <a:ext cx="1600200" cy="457200"/>
          </a:xfrm>
          <a:prstGeom prst="rect">
            <a:avLst/>
          </a:prstGeom>
          <a:solidFill>
            <a:srgbClr val="4BD7E1">
              <a:alpha val="16000"/>
            </a:srgb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1400" y="2819400"/>
            <a:ext cx="145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TPC volume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5867400" y="3236976"/>
            <a:ext cx="2209800" cy="128016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876800" y="29718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3.5</a:t>
            </a:r>
            <a:endParaRPr lang="en-US" dirty="0">
              <a:solidFill>
                <a:srgbClr val="E006D5"/>
              </a:solidFill>
            </a:endParaRPr>
          </a:p>
        </p:txBody>
      </p:sp>
      <p:pic>
        <p:nvPicPr>
          <p:cNvPr id="28" name="Picture 27" descr="rich-mfield-angular-dispersion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7"/>
          <a:stretch/>
        </p:blipFill>
        <p:spPr>
          <a:xfrm>
            <a:off x="228600" y="1752600"/>
            <a:ext cx="4425968" cy="2819400"/>
          </a:xfrm>
          <a:prstGeom prst="rect">
            <a:avLst/>
          </a:prstGeom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0" y="574261"/>
            <a:ext cx="487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Consider to use combination of solid (aerogel, C</a:t>
            </a:r>
            <a:r>
              <a:rPr lang="en-US" sz="1600" baseline="-250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6</a:t>
            </a: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F</a:t>
            </a:r>
            <a:r>
              <a:rPr lang="en-US" sz="1600" baseline="-250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14</a:t>
            </a: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?) and gas (C</a:t>
            </a:r>
            <a:r>
              <a:rPr lang="en-US" sz="1600" baseline="-250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4</a:t>
            </a: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F</a:t>
            </a:r>
            <a:r>
              <a:rPr lang="en-US" sz="1600" baseline="-250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10</a:t>
            </a: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?) radiators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6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Make sure one can minimize bending effects by special “alignment” of fringe field magnetic lines:</a:t>
            </a:r>
            <a:r>
              <a:rPr lang="en-US" sz="1700" dirty="0" smtClean="0">
                <a:solidFill>
                  <a:srgbClr val="322F31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28600" y="2438400"/>
            <a:ext cx="304800" cy="609600"/>
          </a:xfrm>
          <a:prstGeom prst="roundRect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cerenkov-c6f14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05" y="5029200"/>
            <a:ext cx="2376297" cy="1412367"/>
          </a:xfrm>
          <a:prstGeom prst="rect">
            <a:avLst/>
          </a:prstGeom>
        </p:spPr>
      </p:pic>
      <p:pic>
        <p:nvPicPr>
          <p:cNvPr id="18" name="Picture 17" descr="cerenkov-aerogel-1.05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88" y="5029200"/>
            <a:ext cx="2376297" cy="1412367"/>
          </a:xfrm>
          <a:prstGeom prst="rect">
            <a:avLst/>
          </a:prstGeom>
        </p:spPr>
      </p:pic>
      <p:pic>
        <p:nvPicPr>
          <p:cNvPr id="19" name="Picture 18" descr="cerenkov-c4f10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05" y="5029200"/>
            <a:ext cx="2376297" cy="14123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91000" y="5791200"/>
            <a:ext cx="138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</a:t>
            </a:r>
            <a:r>
              <a:rPr lang="en-US" sz="14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erogel n=1.05</a:t>
            </a:r>
            <a:endParaRPr lang="en-US" sz="1400" dirty="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990600" y="2209800"/>
            <a:ext cx="1752600" cy="914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200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Expected magnetic field effect: ~1mrad</a:t>
            </a:r>
          </a:p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200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is</a:t>
            </a:r>
            <a:r>
              <a:rPr kumimoji="0" lang="en-US" sz="1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 “bearable”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71600" y="5791200"/>
            <a:ext cx="623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1400" baseline="-25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6</a:t>
            </a:r>
            <a:r>
              <a:rPr lang="en-US" sz="14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</a:t>
            </a:r>
            <a:r>
              <a:rPr lang="en-US" sz="1400" baseline="-25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14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7620000" y="5791200"/>
            <a:ext cx="623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14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4</a:t>
            </a:r>
            <a:r>
              <a:rPr lang="en-US" sz="14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</a:t>
            </a:r>
            <a:r>
              <a:rPr lang="en-US" sz="14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10</a:t>
            </a:r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RICH @ Forward </a:t>
            </a:r>
            <a:r>
              <a:rPr lang="en-US" dirty="0" err="1" smtClean="0"/>
              <a:t>Rapidities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186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Proximity Focusing </a:t>
            </a:r>
            <a:r>
              <a:rPr lang="en-US" dirty="0" err="1" smtClean="0"/>
              <a:t>RIch</a:t>
            </a:r>
            <a:endParaRPr lang="en-US" dirty="0"/>
          </a:p>
        </p:txBody>
      </p:sp>
      <p:sp>
        <p:nvSpPr>
          <p:cNvPr id="56322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219200"/>
            <a:ext cx="4343400" cy="2057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3cm thick aerogel; 20cm expansion volume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&lt;n</a:t>
            </a:r>
            <a:r>
              <a:rPr lang="en-US" sz="1400" baseline="-25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0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&gt; = 1.05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~5cm attenuation length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err="1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SiPM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 array readout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; 5mm</a:t>
            </a:r>
            <a:r>
              <a:rPr lang="en-US" sz="1400" baseline="300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“pixel” size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Assume on average 15 photons per ring at b ~ 1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16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pic>
        <p:nvPicPr>
          <p:cNvPr id="4" name="Picture 3" descr="cerenkov-aerogel-1.0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3392595" cy="201641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670288" y="563229"/>
            <a:ext cx="4131366" cy="457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tabLst/>
              <a:defRPr/>
            </a:pPr>
            <a:r>
              <a:rPr lang="en-US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Consider end-cap case in </a:t>
            </a:r>
          </a:p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tabLst/>
              <a:defRPr/>
            </a:pPr>
            <a:r>
              <a:rPr lang="en-US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proximity-focusing configuration:</a:t>
            </a:r>
            <a:endParaRPr kumimoji="0" lang="en-US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3429000"/>
            <a:ext cx="4495800" cy="533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285750" marR="0" lvl="0" indent="-28575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Wingdings" charset="2"/>
              <a:buChar char="q"/>
              <a:tabLst/>
              <a:defRPr/>
            </a:pPr>
            <a:r>
              <a:rPr lang="en-US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“B</a:t>
            </a:r>
            <a:r>
              <a:rPr lang="en-US" u="sng" noProof="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ack</a:t>
            </a:r>
            <a:r>
              <a:rPr lang="en-US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-of-the-envelope” Monte-</a:t>
            </a:r>
            <a:r>
              <a:rPr lang="en-US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</a:t>
            </a:r>
            <a:r>
              <a:rPr lang="en-US" u="sng" noProof="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arlo</a:t>
            </a:r>
            <a:r>
              <a:rPr lang="en-US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study:</a:t>
            </a:r>
            <a:endParaRPr kumimoji="0" lang="en-US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52400" y="4051845"/>
            <a:ext cx="4648200" cy="2514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Constant </a:t>
            </a:r>
            <a:r>
              <a:rPr lang="en-US" sz="14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B</a:t>
            </a:r>
            <a:r>
              <a:rPr lang="en-US" sz="1400" baseline="-250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z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~ 3T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Asymmetric (f-dependent) attenuation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14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-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dependent Cerenkov angle smearing in the field</a:t>
            </a:r>
            <a:r>
              <a:rPr lang="en-US" sz="1400" dirty="0" smtClean="0">
                <a:solidFill>
                  <a:srgbClr val="008000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SiPM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quantum efficiency </a:t>
            </a:r>
            <a:r>
              <a:rPr lang="en-US" sz="14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e(l)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dependence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Refractive index n(</a:t>
            </a:r>
            <a:r>
              <a:rPr lang="en-US" sz="14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l</a:t>
            </a:r>
            <a:r>
              <a:rPr lang="en-US" sz="1400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) </a:t>
            </a: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variation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Emission point uncertainty (thick radiator)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Finite readout board “pixel” size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4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Root TMVA-based output evaluation</a:t>
            </a:r>
          </a:p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endParaRPr lang="en-US" sz="16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838200"/>
            <a:ext cx="3655390" cy="5232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NB: at 3T full track bending in aerogel volume is &gt;5 </a:t>
            </a:r>
            <a:r>
              <a:rPr lang="en-US" sz="1400" dirty="0" err="1" smtClean="0">
                <a:solidFill>
                  <a:srgbClr val="0000FF"/>
                </a:solidFill>
              </a:rPr>
              <a:t>mrad</a:t>
            </a:r>
            <a:r>
              <a:rPr lang="en-US" sz="1400" dirty="0" smtClean="0">
                <a:solidFill>
                  <a:srgbClr val="0000FF"/>
                </a:solidFill>
              </a:rPr>
              <a:t> at 5 </a:t>
            </a:r>
            <a:r>
              <a:rPr lang="en-US" sz="1400" dirty="0" err="1" smtClean="0">
                <a:solidFill>
                  <a:srgbClr val="0000FF"/>
                </a:solidFill>
              </a:rPr>
              <a:t>GeV</a:t>
            </a:r>
            <a:r>
              <a:rPr lang="en-US" sz="1400" dirty="0" smtClean="0">
                <a:solidFill>
                  <a:srgbClr val="0000FF"/>
                </a:solidFill>
              </a:rPr>
              <a:t>/c!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671377" y="6019800"/>
            <a:ext cx="4803913" cy="381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400" b="1" u="sng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Require</a:t>
            </a:r>
            <a:r>
              <a:rPr lang="en-US" sz="1400" b="1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95% </a:t>
            </a:r>
            <a:r>
              <a:rPr lang="en-US" sz="1400" b="1" u="sng" noProof="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kaon</a:t>
            </a:r>
            <a:r>
              <a:rPr lang="en-US" sz="1400" b="1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positive identification efficiency</a:t>
            </a:r>
            <a:endParaRPr kumimoji="0" lang="en-US" sz="14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800" y="3015972"/>
            <a:ext cx="464820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Aerogel RICH R&amp;D for Belle II upgrade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0" y="4648200"/>
            <a:ext cx="3733800" cy="276841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… and magnetic field is again a minor effect</a:t>
            </a:r>
            <a:endParaRPr lang="en-US" sz="1200" dirty="0">
              <a:solidFill>
                <a:srgbClr val="008000"/>
              </a:solidFill>
            </a:endParaRPr>
          </a:p>
        </p:txBody>
      </p:sp>
      <p:pic>
        <p:nvPicPr>
          <p:cNvPr id="3" name="Picture 2" descr="aerogel-in-bfiel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81400"/>
            <a:ext cx="4104513" cy="2439543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2011680" y="1524000"/>
            <a:ext cx="0" cy="292608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397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PID requirement Summary</a:t>
            </a:r>
            <a:endParaRPr lang="en-US" dirty="0"/>
          </a:p>
        </p:txBody>
      </p:sp>
      <p:sp>
        <p:nvSpPr>
          <p:cNvPr id="4403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833" y="6487583"/>
            <a:ext cx="1676400" cy="381000"/>
          </a:xfrm>
          <a:noFill/>
        </p:spPr>
        <p:txBody>
          <a:bodyPr/>
          <a:lstStyle/>
          <a:p>
            <a:r>
              <a:rPr lang="en-US" smtClean="0"/>
              <a:t>E.C. Aschenauer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9884" y="838200"/>
            <a:ext cx="9124116" cy="5562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Lowest momentum in the whole h range: ALARA (but for sure &lt;1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/c)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Highest momentum:    </a:t>
            </a:r>
          </a:p>
          <a:p>
            <a:pPr marL="61264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Forward   </a:t>
            </a:r>
            <a:r>
              <a:rPr lang="en-US" sz="16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: up to ~50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(at least for h range [1.5 .. 3.5])</a:t>
            </a:r>
          </a:p>
          <a:p>
            <a:pPr marL="61264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Central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/>
                <a:ea typeface="ＭＳ Ｐゴシック" pitchFamily="-84" charset="-128"/>
                <a:cs typeface="Comic Sans MS"/>
              </a:rPr>
              <a:t>     </a:t>
            </a:r>
            <a:r>
              <a:rPr lang="en-US" sz="16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: up to ~3-4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(anything wrong with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C</a:t>
            </a:r>
            <a:r>
              <a:rPr lang="en-U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6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F</a:t>
            </a:r>
            <a:r>
              <a:rPr lang="en-US" sz="1600" baseline="-250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14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in proximity focusing configuration?)</a:t>
            </a:r>
          </a:p>
          <a:p>
            <a:pPr marL="61264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Backward </a:t>
            </a:r>
            <a:r>
              <a:rPr lang="en-US" sz="16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: up to ~5-6 </a:t>
            </a:r>
            <a:r>
              <a:rPr lang="en-US" sz="1600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160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would suffice  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At most few % of p-&gt;K misidentification probability at 90-95% K efficiency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800" dirty="0" smtClean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Seemingly gas radiator RICH is limited to ~1m length in both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BeAST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and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ePHENIX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</a:p>
          <a:p>
            <a:pPr marL="285750" lvl="0" indent="-28575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800" dirty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dE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/dx capability of GEM-based TPC below 1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is of interest at </a:t>
            </a:r>
          </a:p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dirty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 central </a:t>
            </a:r>
            <a:r>
              <a:rPr lang="en-US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</a:p>
          <a:p>
            <a:pPr marL="342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800" dirty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  <a:p>
            <a:pPr marL="33832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Reliable </a:t>
            </a:r>
            <a:r>
              <a:rPr lang="en-US" i="1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complementary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cheap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ToF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-based p/K/p separation below 1-2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 seems to be preferential compared to </a:t>
            </a:r>
            <a:r>
              <a:rPr lang="en-US" i="1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independent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 ultra-high timing PID up to ~3-4 </a:t>
            </a:r>
            <a:r>
              <a:rPr lang="en-US" dirty="0" err="1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/c?</a:t>
            </a:r>
            <a:endParaRPr lang="en-US" dirty="0">
              <a:solidFill>
                <a:schemeClr val="tx2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661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6" descr="8282691184_467cbd8eec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0000">
            <a:off x="157641" y="330430"/>
            <a:ext cx="5943600" cy="28093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4884" y="2438258"/>
            <a:ext cx="4829116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EIC:</a:t>
            </a:r>
          </a:p>
          <a:p>
            <a:r>
              <a:rPr lang="en-US" sz="2400" dirty="0" smtClean="0"/>
              <a:t>Interaction Region</a:t>
            </a:r>
          </a:p>
          <a:p>
            <a:r>
              <a:rPr lang="en-US" sz="2400" dirty="0" smtClean="0"/>
              <a:t>and</a:t>
            </a:r>
          </a:p>
          <a:p>
            <a:r>
              <a:rPr lang="en-US" sz="2400" dirty="0" smtClean="0"/>
              <a:t>ancillary detector systems:</a:t>
            </a:r>
          </a:p>
          <a:p>
            <a:endParaRPr lang="en-US" sz="800" dirty="0" smtClean="0"/>
          </a:p>
          <a:p>
            <a:r>
              <a:rPr lang="en-US" sz="2400" dirty="0" smtClean="0"/>
              <a:t>hadron and lepton </a:t>
            </a:r>
            <a:r>
              <a:rPr lang="en-US" sz="2400" dirty="0" err="1" smtClean="0"/>
              <a:t>polarimeters</a:t>
            </a:r>
            <a:endParaRPr lang="en-US" sz="2400" dirty="0" smtClean="0"/>
          </a:p>
          <a:p>
            <a:r>
              <a:rPr lang="en-US" sz="2400" dirty="0" smtClean="0"/>
              <a:t>luminosity detector</a:t>
            </a:r>
          </a:p>
          <a:p>
            <a:r>
              <a:rPr lang="en-US" sz="2400" dirty="0" smtClean="0"/>
              <a:t>low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tagger</a:t>
            </a:r>
          </a:p>
          <a:p>
            <a:r>
              <a:rPr lang="en-US" sz="2400" dirty="0" smtClean="0"/>
              <a:t>ZDC and Roman Pot systems</a:t>
            </a:r>
          </a:p>
          <a:p>
            <a:endParaRPr lang="en-US" sz="800" dirty="0"/>
          </a:p>
          <a:p>
            <a:r>
              <a:rPr lang="en-US" sz="2400" dirty="0" smtClean="0">
                <a:solidFill>
                  <a:srgbClr val="0000FF"/>
                </a:solidFill>
              </a:rPr>
              <a:t>all needed from the beginning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7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from Physics on 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1A700-7212-524C-82CA-F704C367C37F}" type="slidenum">
              <a:rPr lang="en-US" altLang="ja-JP" smtClean="0"/>
              <a:pPr/>
              <a:t>47</a:t>
            </a:fld>
            <a:endParaRPr lang="en-US" altLang="ja-JP"/>
          </a:p>
        </p:txBody>
      </p:sp>
      <p:sp>
        <p:nvSpPr>
          <p:cNvPr id="8" name="TextBox 7"/>
          <p:cNvSpPr txBox="1"/>
          <p:nvPr/>
        </p:nvSpPr>
        <p:spPr>
          <a:xfrm>
            <a:off x="0" y="783169"/>
            <a:ext cx="91440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Summarized at: </a:t>
            </a:r>
          </a:p>
          <a:p>
            <a:r>
              <a:rPr lang="en-US" dirty="0">
                <a:hlinkClick r:id="rId2"/>
              </a:rPr>
              <a:t>https://wiki.bnl.gov/eic/index.php/</a:t>
            </a:r>
            <a:r>
              <a:rPr lang="en-US" dirty="0" smtClean="0">
                <a:hlinkClick r:id="rId2"/>
              </a:rPr>
              <a:t>IR_Design_Requirements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Hadron Beam: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detection of neutrons of nuclear break up in the outgoing hadron beam </a:t>
            </a:r>
            <a:r>
              <a:rPr lang="en-US" dirty="0" smtClean="0"/>
              <a:t>direction </a:t>
            </a:r>
          </a:p>
          <a:p>
            <a:r>
              <a:rPr lang="en-US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   location/acceptance of ZDC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dirty="0"/>
              <a:t>the detection of the scattered protons from exclusive and diffractive reaction in the outgoing proton beam </a:t>
            </a:r>
            <a:r>
              <a:rPr lang="en-US" dirty="0" smtClean="0"/>
              <a:t>direction</a:t>
            </a:r>
          </a:p>
          <a:p>
            <a:r>
              <a:rPr lang="en-US" dirty="0"/>
              <a:t> </a:t>
            </a:r>
            <a:r>
              <a:rPr lang="en-US" dirty="0" smtClean="0"/>
              <a:t>  the </a:t>
            </a:r>
            <a:r>
              <a:rPr lang="en-US" dirty="0"/>
              <a:t>detection of the spectator protons from </a:t>
            </a:r>
            <a:r>
              <a:rPr lang="en-US" baseline="30000" dirty="0"/>
              <a:t>3</a:t>
            </a:r>
            <a:r>
              <a:rPr lang="en-US" dirty="0"/>
              <a:t>He </a:t>
            </a:r>
            <a:r>
              <a:rPr lang="en-US" dirty="0" smtClean="0"/>
              <a:t>and Deuterium   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/>
              </a:rPr>
              <a:t> location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/acceptance of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RP; 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dirty="0" smtClean="0">
                <a:sym typeface="Wingdings"/>
              </a:rPr>
              <a:t>space for hadron and local </a:t>
            </a:r>
            <a:r>
              <a:rPr lang="en-US" dirty="0" err="1" smtClean="0">
                <a:sym typeface="Wingdings"/>
              </a:rPr>
              <a:t>polarimetry</a:t>
            </a:r>
            <a:endParaRPr lang="en-US" dirty="0" smtClean="0">
              <a:sym typeface="Wingdings"/>
            </a:endParaRPr>
          </a:p>
          <a:p>
            <a:endParaRPr lang="en-US" dirty="0">
              <a:solidFill>
                <a:srgbClr val="0000FF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Lepton Beam: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minimize impact of detector magnetic </a:t>
            </a:r>
            <a:r>
              <a:rPr lang="en-US" dirty="0"/>
              <a:t>field </a:t>
            </a:r>
            <a:r>
              <a:rPr lang="en-US" dirty="0" smtClean="0"/>
              <a:t>on lepton beam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/>
              </a:rPr>
              <a:t> synchrotron radiation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space for low Q</a:t>
            </a:r>
            <a:r>
              <a:rPr lang="en-US" baseline="30000" dirty="0"/>
              <a:t>2</a:t>
            </a:r>
            <a:r>
              <a:rPr lang="en-US" dirty="0"/>
              <a:t> scattered lepton detection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space for the luminosity monitor in the outgoing lepton beam direction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space for lepton </a:t>
            </a:r>
            <a:r>
              <a:rPr lang="en-US" dirty="0" err="1"/>
              <a:t>polarimetry</a:t>
            </a:r>
            <a:endParaRPr lang="en-US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1000000">
            <a:off x="812798" y="2638609"/>
            <a:ext cx="7734300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FF00FF"/>
                </a:solidFill>
              </a:rPr>
              <a:t>Important</a:t>
            </a:r>
            <a:endParaRPr lang="en-US" sz="2000" u="sng" dirty="0">
              <a:solidFill>
                <a:srgbClr val="FF00FF"/>
              </a:solidFill>
            </a:endParaRPr>
          </a:p>
          <a:p>
            <a:pPr algn="ctr"/>
            <a:r>
              <a:rPr lang="en-US" sz="2000" dirty="0" smtClean="0"/>
              <a:t>EIC is a high luminosity machine 10</a:t>
            </a:r>
            <a:r>
              <a:rPr lang="en-US" sz="2000" baseline="30000" dirty="0" smtClean="0"/>
              <a:t>33-34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</a:p>
          <a:p>
            <a:pPr algn="ctr"/>
            <a:r>
              <a:rPr lang="en-US" sz="2000" dirty="0"/>
              <a:t>s</a:t>
            </a:r>
            <a:r>
              <a:rPr lang="en-US" sz="2000" dirty="0" smtClean="0"/>
              <a:t>uch controlling systematics becomes </a:t>
            </a:r>
            <a:r>
              <a:rPr lang="en-US" sz="2000" dirty="0" smtClean="0">
                <a:solidFill>
                  <a:srgbClr val="FF00FF"/>
                </a:solidFill>
              </a:rPr>
              <a:t>crucial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luminosity measurement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lepton and hadron polarization measurement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3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48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365250" y="3186"/>
            <a:ext cx="7778750" cy="68738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90096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188182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184613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175301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172355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186345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16989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180707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165409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181650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165905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98307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98307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768624"/>
            <a:ext cx="3748233" cy="24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>
                <a:solidFill>
                  <a:srgbClr val="0000FF"/>
                </a:solidFill>
              </a:rPr>
              <a:t>    hadrons</a:t>
            </a:r>
            <a:r>
              <a:rPr lang="en-US" sz="1013" dirty="0" smtClean="0"/>
              <a:t>               </a:t>
            </a:r>
            <a:r>
              <a:rPr lang="en-US" sz="1013" dirty="0" smtClean="0">
                <a:solidFill>
                  <a:srgbClr val="FF0000"/>
                </a:solidFill>
              </a:rPr>
              <a:t>electrons</a:t>
            </a:r>
            <a:endParaRPr lang="en-US" sz="1013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187487"/>
              </p:ext>
            </p:extLst>
          </p:nvPr>
        </p:nvGraphicFramePr>
        <p:xfrm>
          <a:off x="835025" y="2115900"/>
          <a:ext cx="7461249" cy="47867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87083"/>
                <a:gridCol w="2487083"/>
                <a:gridCol w="2487083"/>
              </a:tblGrid>
              <a:tr h="461466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Hadron</a:t>
                      </a:r>
                      <a:endParaRPr lang="en-US" sz="2000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Lepton</a:t>
                      </a:r>
                      <a:endParaRPr lang="en-US" sz="2000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Polarization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&gt; 0.7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&gt; 0.8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84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Bunch spin orientation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flexible from bunch to bunch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flexible from bunch to bunch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scattered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n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eutron acc. 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+/- 4 </a:t>
                      </a:r>
                      <a:r>
                        <a:rPr lang="en-US" sz="1400" dirty="0" err="1" smtClean="0">
                          <a:latin typeface="Comic Sans MS"/>
                          <a:cs typeface="Comic Sans MS"/>
                        </a:rPr>
                        <a:t>mrad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scattered proton acc.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+/- 5 </a:t>
                      </a:r>
                      <a:r>
                        <a:rPr lang="en-US" sz="1400" dirty="0" err="1" smtClean="0">
                          <a:latin typeface="Comic Sans MS"/>
                          <a:cs typeface="Comic Sans MS"/>
                        </a:rPr>
                        <a:t>mrad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@ 250 </a:t>
                      </a:r>
                      <a:r>
                        <a:rPr lang="en-US" sz="1400" baseline="0" dirty="0" err="1" smtClean="0">
                          <a:latin typeface="Comic Sans MS"/>
                          <a:cs typeface="Comic Sans MS"/>
                        </a:rPr>
                        <a:t>GeV</a:t>
                      </a:r>
                      <a:endParaRPr lang="en-US" sz="1400" baseline="0" dirty="0" smtClean="0">
                        <a:latin typeface="Comic Sans MS"/>
                        <a:cs typeface="Comic Sans MS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0.18 &lt; </a:t>
                      </a:r>
                      <a:r>
                        <a:rPr lang="en-US" sz="1400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p</a:t>
                      </a:r>
                      <a:r>
                        <a:rPr lang="en-US" sz="1400" baseline="-25000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(</a:t>
                      </a:r>
                      <a:r>
                        <a:rPr lang="en-US" sz="1400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) &lt; 1.3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Machine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free region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+/- 4.5 m for detector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Luminosity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&gt; 10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33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 cm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-2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-1</a:t>
                      </a:r>
                      <a:endParaRPr lang="en-US" sz="1400" baseline="300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4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Luminosity monitor acc.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+/-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1-2 </a:t>
                      </a:r>
                      <a:r>
                        <a:rPr lang="en-US" sz="1400" baseline="0" dirty="0" err="1" smtClean="0">
                          <a:latin typeface="Comic Sans MS"/>
                          <a:cs typeface="Comic Sans MS"/>
                        </a:rPr>
                        <a:t>mrad</a:t>
                      </a:r>
                      <a:endParaRPr lang="en-US" sz="1400" baseline="0" dirty="0" smtClean="0">
                        <a:latin typeface="Comic Sans MS"/>
                        <a:cs typeface="Comic Sans MS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400" baseline="0" dirty="0" err="1" smtClean="0">
                          <a:latin typeface="Comic Sans MS"/>
                          <a:cs typeface="Comic Sans MS"/>
                        </a:rPr>
                        <a:t>L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/L &lt; 1%</a:t>
                      </a:r>
                      <a:endParaRPr lang="en-US" sz="1400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859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Relative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Luminosity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L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++/--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/L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+-/-+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 ~ 10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-4</a:t>
                      </a:r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 to 10</a:t>
                      </a:r>
                      <a:r>
                        <a:rPr lang="en-US" sz="1400" baseline="30000" dirty="0" smtClean="0">
                          <a:latin typeface="Comic Sans MS"/>
                          <a:cs typeface="Comic Sans MS"/>
                        </a:rPr>
                        <a:t>-5</a:t>
                      </a:r>
                      <a:endParaRPr lang="en-US" sz="1400" baseline="300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wide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kinematic range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√s:</a:t>
                      </a:r>
                      <a:r>
                        <a:rPr lang="en-US" sz="1400" baseline="0" dirty="0" smtClean="0">
                          <a:latin typeface="Comic Sans MS"/>
                          <a:cs typeface="Comic Sans MS"/>
                        </a:rPr>
                        <a:t> 30 to 140 </a:t>
                      </a:r>
                      <a:r>
                        <a:rPr lang="en-US" sz="1400" baseline="0" dirty="0" err="1" smtClean="0">
                          <a:latin typeface="Comic Sans MS"/>
                          <a:cs typeface="Comic Sans MS"/>
                        </a:rPr>
                        <a:t>GeV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43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wide range of nuclei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mic Sans MS"/>
                          <a:cs typeface="Comic Sans MS"/>
                        </a:rPr>
                        <a:t>p to Uranium</a:t>
                      </a:r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54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166" y="5871292"/>
            <a:ext cx="609600" cy="368300"/>
          </a:xfrm>
        </p:spPr>
        <p:txBody>
          <a:bodyPr/>
          <a:lstStyle/>
          <a:p>
            <a:fld id="{BC16A97F-2445-F644-B133-38B72C13E700}" type="slidenum">
              <a:rPr lang="en-US" smtClean="0"/>
              <a:t>49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90096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188182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184613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175301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172355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186345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16989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180707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165409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181650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165905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98307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98307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2" y="768624"/>
            <a:ext cx="4631711" cy="24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>
                <a:solidFill>
                  <a:srgbClr val="0000FF"/>
                </a:solidFill>
              </a:rPr>
              <a:t>    hadrons</a:t>
            </a:r>
            <a:r>
              <a:rPr lang="en-US" sz="1013" dirty="0" smtClean="0"/>
              <a:t>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3498545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442499" y="1214927"/>
            <a:ext cx="1369118" cy="477419"/>
          </a:xfrm>
          <a:prstGeom prst="ellipse">
            <a:avLst/>
          </a:prstGeom>
          <a:noFill/>
          <a:ln w="41275">
            <a:solidFill>
              <a:srgbClr val="174A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43735" y="1452605"/>
            <a:ext cx="5198765" cy="126188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811616" y="1452605"/>
            <a:ext cx="2071851" cy="1405347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4474001"/>
            <a:ext cx="3520123" cy="23839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970" y="3969833"/>
            <a:ext cx="42108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MILOU 20x250 GeV DVCS sent </a:t>
            </a:r>
          </a:p>
          <a:p>
            <a:pPr>
              <a:buClr>
                <a:srgbClr val="0000FF"/>
              </a:buClr>
            </a:pPr>
            <a:r>
              <a:rPr lang="en-US" sz="1600" dirty="0" smtClean="0"/>
              <a:t>   into simulation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2166"/>
            <a:ext cx="3977255" cy="246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970" y="3731719"/>
            <a:ext cx="26212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/>
              <a:t>One station at </a:t>
            </a:r>
            <a:r>
              <a:rPr lang="en-US" sz="1600" dirty="0" smtClean="0"/>
              <a:t>~20 m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471640" y="1357374"/>
            <a:ext cx="2229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generated flat in space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961828" y="2908182"/>
            <a:ext cx="5134875" cy="394569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000" u="sng" dirty="0" smtClean="0">
                <a:solidFill>
                  <a:srgbClr val="174AF1"/>
                </a:solidFill>
                <a:latin typeface="Comic Sans MS"/>
                <a:ea typeface="ＭＳ Ｐゴシック" pitchFamily="-84" charset="-128"/>
                <a:cs typeface="Comic Sans MS"/>
              </a:rPr>
              <a:t>Roman Pots</a:t>
            </a:r>
          </a:p>
          <a:p>
            <a:pPr marL="42976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latin typeface="Comic Sans MS"/>
                <a:ea typeface="ＭＳ Ｐゴシック" pitchFamily="-84" charset="-128"/>
                <a:cs typeface="Comic Sans MS"/>
              </a:rPr>
              <a:t>Sensors integrated into the vacuum system</a:t>
            </a:r>
          </a:p>
          <a:p>
            <a:pPr marL="42976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Retractable to move into the beam after stable</a:t>
            </a:r>
          </a:p>
          <a:p>
            <a:pPr marL="429768" lvl="0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Allows to move sensors as close to beam as possible</a:t>
            </a:r>
          </a:p>
          <a:p>
            <a:pPr marL="88696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Typically around 10sigma beam width</a:t>
            </a:r>
          </a:p>
          <a:p>
            <a:pPr marL="88696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Defined by beam optics (beta function) at the location of the roman pot</a:t>
            </a:r>
          </a:p>
          <a:p>
            <a:pPr marL="88696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Want small beta function with large dispersion to pull scattered protons out of the beam</a:t>
            </a:r>
          </a:p>
          <a:p>
            <a:pPr marL="42976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/>
                <a:ea typeface="ＭＳ Ｐゴシック" pitchFamily="-84" charset="-128"/>
                <a:cs typeface="Comic Sans MS"/>
              </a:rPr>
              <a:t>Ongoing R&amp;D with machine developers to give access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88968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none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g</a:t>
            </a:r>
            <a:r>
              <a:rPr lang="en-US" baseline="-25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1</a:t>
            </a:r>
            <a:r>
              <a:rPr lang="en-US" baseline="30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 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the way to find the Spin</a:t>
            </a:r>
            <a:r>
              <a:rPr lang="en-US" baseline="300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8" t="6214" r="7554"/>
          <a:stretch/>
        </p:blipFill>
        <p:spPr>
          <a:xfrm>
            <a:off x="116416" y="613833"/>
            <a:ext cx="4450821" cy="632763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8339" y="3048000"/>
            <a:ext cx="996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355137" y="530337"/>
            <a:ext cx="421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M.Stratmann</a:t>
            </a:r>
            <a:r>
              <a:rPr lang="en-US" sz="1000" dirty="0" smtClean="0"/>
              <a:t>, R. </a:t>
            </a:r>
            <a:r>
              <a:rPr lang="en-US" sz="1000" dirty="0" err="1" smtClean="0"/>
              <a:t>Sassot</a:t>
            </a:r>
            <a:r>
              <a:rPr lang="en-US" sz="1000" dirty="0" smtClean="0"/>
              <a:t>, </a:t>
            </a:r>
            <a:r>
              <a:rPr lang="en-US" sz="1000" dirty="0"/>
              <a:t>ECA: </a:t>
            </a:r>
            <a:r>
              <a:rPr lang="en-US" sz="1000" dirty="0" smtClean="0"/>
              <a:t>arXiv:</a:t>
            </a:r>
            <a:r>
              <a:rPr lang="en-US" sz="1000" dirty="0"/>
              <a:t>1206.6014 </a:t>
            </a:r>
            <a:r>
              <a:rPr lang="en-US" sz="1000" dirty="0" smtClean="0"/>
              <a:t>&amp; </a:t>
            </a:r>
            <a:r>
              <a:rPr lang="en-US" sz="1000" dirty="0"/>
              <a:t>1509.06489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085815" y="954076"/>
            <a:ext cx="1736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1" u="sng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cross section:</a:t>
            </a:r>
            <a:endParaRPr lang="en-GB" b="1" u="sng" dirty="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900185"/>
              </p:ext>
            </p:extLst>
          </p:nvPr>
        </p:nvGraphicFramePr>
        <p:xfrm>
          <a:off x="6844242" y="753520"/>
          <a:ext cx="1961092" cy="6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3" name="Equation" r:id="rId5" imgW="2209800" imgH="787400" progId="Equation.DSMT4">
                  <p:embed/>
                </p:oleObj>
              </mc:Choice>
              <mc:Fallback>
                <p:oleObj name="Equation" r:id="rId5" imgW="22098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4242" y="753520"/>
                        <a:ext cx="1961092" cy="698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Oval 26"/>
          <p:cNvSpPr/>
          <p:nvPr/>
        </p:nvSpPr>
        <p:spPr bwMode="auto">
          <a:xfrm>
            <a:off x="8614834" y="1725059"/>
            <a:ext cx="338666" cy="444500"/>
          </a:xfrm>
          <a:prstGeom prst="ellipse">
            <a:avLst/>
          </a:prstGeom>
          <a:noFill/>
          <a:ln w="28575" cap="flat" cmpd="sng" algn="ctr">
            <a:solidFill>
              <a:srgbClr val="FF29F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235602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4" name="Equation" r:id="rId7" imgW="114300" imgH="165100" progId="Equation.DSMT4">
                  <p:embed/>
                </p:oleObj>
              </mc:Choice>
              <mc:Fallback>
                <p:oleObj name="Equation" r:id="rId7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523134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5" name="Equation" r:id="rId9" imgW="114300" imgH="165100" progId="Equation.DSMT4">
                  <p:embed/>
                </p:oleObj>
              </mc:Choice>
              <mc:Fallback>
                <p:oleObj name="Equation" r:id="rId9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256078"/>
              </p:ext>
            </p:extLst>
          </p:nvPr>
        </p:nvGraphicFramePr>
        <p:xfrm>
          <a:off x="4781551" y="1625601"/>
          <a:ext cx="4119032" cy="10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6" name="Equation" r:id="rId10" imgW="3251200" imgH="838200" progId="Equation.DSMT4">
                  <p:embed/>
                </p:oleObj>
              </mc:Choice>
              <mc:Fallback>
                <p:oleObj name="Equation" r:id="rId10" imgW="3251200" imgH="838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81551" y="1625601"/>
                        <a:ext cx="4119032" cy="106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49"/>
          <p:cNvSpPr>
            <a:spLocks noChangeArrowheads="1"/>
          </p:cNvSpPr>
          <p:nvPr/>
        </p:nvSpPr>
        <p:spPr bwMode="auto">
          <a:xfrm>
            <a:off x="4800792" y="4562110"/>
            <a:ext cx="850707" cy="253307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700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087714"/>
              </p:ext>
            </p:extLst>
          </p:nvPr>
        </p:nvGraphicFramePr>
        <p:xfrm>
          <a:off x="5912909" y="4772004"/>
          <a:ext cx="2056342" cy="5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7" name="Equation" r:id="rId12" imgW="2959100" imgH="850900" progId="Equation.DSMT4">
                  <p:embed/>
                </p:oleObj>
              </mc:Choice>
              <mc:Fallback>
                <p:oleObj name="Equation" r:id="rId12" imgW="2959100" imgH="850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2909" y="4772004"/>
                        <a:ext cx="2056342" cy="591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feld 31"/>
          <p:cNvSpPr txBox="1">
            <a:spLocks noChangeArrowheads="1"/>
          </p:cNvSpPr>
          <p:nvPr/>
        </p:nvSpPr>
        <p:spPr bwMode="auto">
          <a:xfrm>
            <a:off x="5734376" y="4483990"/>
            <a:ext cx="2404639" cy="33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charset="0"/>
                <a:ea typeface="Comic Sans MS" charset="0"/>
                <a:cs typeface="Comic Sans MS" charset="0"/>
              </a:rPr>
              <a:t>pQCD</a:t>
            </a:r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 scaling violations</a:t>
            </a:r>
          </a:p>
        </p:txBody>
      </p:sp>
      <p:graphicFrame>
        <p:nvGraphicFramePr>
          <p:cNvPr id="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788697"/>
              </p:ext>
            </p:extLst>
          </p:nvPr>
        </p:nvGraphicFramePr>
        <p:xfrm>
          <a:off x="5056716" y="5380015"/>
          <a:ext cx="3928533" cy="670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8" name="Equation" r:id="rId14" imgW="5283200" imgH="901700" progId="Equation.DSMT4">
                  <p:embed/>
                </p:oleObj>
              </mc:Choice>
              <mc:Fallback>
                <p:oleObj name="Equation" r:id="rId14" imgW="52832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716" y="5380015"/>
                        <a:ext cx="3928533" cy="6704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 rot="1920000">
            <a:off x="715545" y="5524923"/>
            <a:ext cx="111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world data</a:t>
            </a:r>
            <a:endParaRPr lang="en-US" sz="1400" dirty="0">
              <a:solidFill>
                <a:srgbClr val="0080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901658" y="2700859"/>
            <a:ext cx="3992561" cy="1543051"/>
            <a:chOff x="149742" y="3812109"/>
            <a:chExt cx="3992561" cy="1543051"/>
          </a:xfrm>
        </p:grpSpPr>
        <p:pic>
          <p:nvPicPr>
            <p:cNvPr id="43" name="Picture 42" descr="uli_dis.diagram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317" y="3812109"/>
              <a:ext cx="3861986" cy="1543051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149742" y="4627012"/>
              <a:ext cx="7500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FF"/>
                  </a:solidFill>
                </a:rPr>
                <a:t>g</a:t>
              </a:r>
              <a:r>
                <a:rPr lang="en-US" sz="2400" baseline="-25000" dirty="0" smtClean="0">
                  <a:solidFill>
                    <a:srgbClr val="FF00FF"/>
                  </a:solidFill>
                </a:rPr>
                <a:t>1 </a:t>
              </a:r>
              <a:r>
                <a:rPr lang="en-US" sz="2400" dirty="0" smtClean="0">
                  <a:solidFill>
                    <a:srgbClr val="FF00FF"/>
                  </a:solidFill>
                </a:rPr>
                <a:t>~</a:t>
              </a:r>
              <a:endParaRPr lang="en-US" sz="2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64832" y="4413249"/>
              <a:ext cx="5290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/>
                <a:t>-</a:t>
              </a:r>
              <a:endParaRPr lang="en-US" sz="4400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10246" y="742210"/>
            <a:ext cx="2925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unseen precision and x-Q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coverage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276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50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889922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1870779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1835093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1741974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1712513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1852411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168790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1796036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16430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1805457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164801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972036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972036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757581"/>
            <a:ext cx="3472146" cy="24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>
                <a:solidFill>
                  <a:srgbClr val="0000FF"/>
                </a:solidFill>
              </a:rPr>
              <a:t>    hadrons</a:t>
            </a:r>
            <a:r>
              <a:rPr lang="en-US" sz="1013" dirty="0" smtClean="0"/>
              <a:t>               </a:t>
            </a:r>
            <a:r>
              <a:rPr lang="en-US" sz="1013" dirty="0" smtClean="0">
                <a:solidFill>
                  <a:srgbClr val="FF0000"/>
                </a:solidFill>
              </a:rPr>
              <a:t>electrons</a:t>
            </a:r>
            <a:endParaRPr lang="en-US" sz="1013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9934" y="3653147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5442499" y="1203884"/>
            <a:ext cx="1369118" cy="477419"/>
          </a:xfrm>
          <a:prstGeom prst="ellipse">
            <a:avLst/>
          </a:prstGeom>
          <a:noFill/>
          <a:ln w="41275">
            <a:solidFill>
              <a:srgbClr val="174A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43735" y="1507820"/>
            <a:ext cx="5198765" cy="126188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11616" y="1507820"/>
            <a:ext cx="1801560" cy="70714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36026" y="2879985"/>
            <a:ext cx="4049452" cy="2659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400" u="sng" dirty="0" smtClean="0">
                <a:solidFill>
                  <a:srgbClr val="174AF1"/>
                </a:solidFill>
                <a:latin typeface="Comic Sans MS"/>
                <a:ea typeface="ＭＳ Ｐゴシック" pitchFamily="-84" charset="-128"/>
                <a:cs typeface="Comic Sans MS"/>
              </a:rPr>
              <a:t>ZDC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Need acceptance for outgoing neutrons</a:t>
            </a:r>
          </a:p>
          <a:p>
            <a:pPr marL="79952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Centrality determination in </a:t>
            </a:r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e+Au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 collisions</a:t>
            </a:r>
          </a:p>
          <a:p>
            <a:pPr marL="79952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Tagging for diffractive events</a:t>
            </a:r>
          </a:p>
          <a:p>
            <a:pPr marL="800100" lvl="1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2000" u="sng" dirty="0" smtClean="0">
              <a:solidFill>
                <a:srgbClr val="174AF1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261" y="2497076"/>
            <a:ext cx="4399141" cy="215749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916978" y="2182689"/>
            <a:ext cx="36773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Expected distributions from </a:t>
            </a:r>
            <a:r>
              <a:rPr lang="en-US" sz="1350" dirty="0" err="1"/>
              <a:t>DPMJet</a:t>
            </a:r>
            <a:r>
              <a:rPr lang="en-US" sz="1350" dirty="0"/>
              <a:t> simulation of neutron evaporation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521" y="4809174"/>
            <a:ext cx="4608946" cy="17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64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889922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1870779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1835093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1741974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1712513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1852411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168790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1796036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16430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1805457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164801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972036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972036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757581"/>
            <a:ext cx="3637798" cy="24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>
                <a:solidFill>
                  <a:srgbClr val="0000FF"/>
                </a:solidFill>
              </a:rPr>
              <a:t>    hadrons</a:t>
            </a:r>
            <a:r>
              <a:rPr lang="en-US" sz="1013" dirty="0" smtClean="0"/>
              <a:t>               </a:t>
            </a:r>
            <a:r>
              <a:rPr lang="en-US" sz="1013" dirty="0" smtClean="0">
                <a:solidFill>
                  <a:srgbClr val="FF0000"/>
                </a:solidFill>
              </a:rPr>
              <a:t>electrons</a:t>
            </a:r>
            <a:endParaRPr lang="en-US" sz="1013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9934" y="3553760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2911839" y="1328382"/>
            <a:ext cx="236096" cy="26982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46773" y="1459278"/>
            <a:ext cx="2670123" cy="69199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60546" y="1474536"/>
            <a:ext cx="4828259" cy="626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2653" y="4499436"/>
            <a:ext cx="5131190" cy="177279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400" u="sng" dirty="0" smtClean="0">
                <a:solidFill>
                  <a:srgbClr val="FF0000"/>
                </a:solidFill>
                <a:latin typeface="Comic Sans MS"/>
                <a:ea typeface="ＭＳ Ｐゴシック" pitchFamily="-84" charset="-128"/>
                <a:cs typeface="Comic Sans MS"/>
              </a:rPr>
              <a:t>Low Q</a:t>
            </a:r>
            <a:r>
              <a:rPr lang="en-US" sz="2400" u="sng" baseline="30000" dirty="0" smtClean="0">
                <a:solidFill>
                  <a:srgbClr val="FF0000"/>
                </a:solidFill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sz="2400" u="sng" dirty="0" smtClean="0">
                <a:solidFill>
                  <a:srgbClr val="FF0000"/>
                </a:solidFill>
                <a:latin typeface="Comic Sans MS"/>
                <a:ea typeface="ＭＳ Ｐゴシック" pitchFamily="-84" charset="-128"/>
                <a:cs typeface="Comic Sans MS"/>
              </a:rPr>
              <a:t>-Tagger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Acceptance for electrons from events with Q</a:t>
            </a:r>
            <a:r>
              <a:rPr lang="en-US" baseline="30000" dirty="0" smtClean="0"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&lt;0.01 GeV</a:t>
            </a:r>
            <a:r>
              <a:rPr lang="en-US" baseline="30000" dirty="0" smtClean="0">
                <a:latin typeface="Comic Sans MS"/>
                <a:ea typeface="ＭＳ Ｐゴシック" pitchFamily="-84" charset="-128"/>
                <a:cs typeface="Comic Sans MS"/>
              </a:rPr>
              <a:t>2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Sits close to the beam line</a:t>
            </a:r>
          </a:p>
          <a:p>
            <a:pPr marL="800100" lvl="1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endParaRPr lang="en-US" sz="2000" u="sng" dirty="0" smtClean="0">
              <a:solidFill>
                <a:srgbClr val="174AF1"/>
              </a:solidFill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10711" y="2203437"/>
            <a:ext cx="3578094" cy="15600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43124" y="2205582"/>
            <a:ext cx="2942995" cy="20865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124" y="2205582"/>
            <a:ext cx="2942995" cy="2086593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1367880" y="2522792"/>
            <a:ext cx="519607" cy="87683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Slide Number Placeholder 2"/>
          <p:cNvSpPr txBox="1">
            <a:spLocks/>
          </p:cNvSpPr>
          <p:nvPr/>
        </p:nvSpPr>
        <p:spPr>
          <a:xfrm>
            <a:off x="6185711" y="575386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0E2AF2-8975-1C4A-A014-AC912BC8A596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1863810" y="2948772"/>
            <a:ext cx="732626" cy="4895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2183100" y="2247793"/>
            <a:ext cx="2227611" cy="715225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2207892" y="3451708"/>
            <a:ext cx="2229052" cy="311772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14346948">
            <a:off x="341221" y="2862454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beam</a:t>
            </a:r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1892" y="2043970"/>
            <a:ext cx="3703147" cy="190704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7562" y="3649966"/>
            <a:ext cx="3928057" cy="253935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606279" y="4751659"/>
            <a:ext cx="17073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pythia</a:t>
            </a:r>
            <a:r>
              <a:rPr lang="en-US" sz="1400" dirty="0" smtClean="0"/>
              <a:t> events</a:t>
            </a:r>
          </a:p>
          <a:p>
            <a:r>
              <a:rPr lang="en-US" sz="1400" dirty="0" smtClean="0"/>
              <a:t>with electron reconstructed </a:t>
            </a:r>
          </a:p>
          <a:p>
            <a:r>
              <a:rPr lang="en-US" sz="1400" dirty="0" smtClean="0"/>
              <a:t>in the tagger</a:t>
            </a:r>
            <a:endParaRPr lang="en-US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2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52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056" y="90096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86350" y="188182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07797" y="184613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71259" y="175301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416753" y="172355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32464" y="186345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51214" y="16989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8811" y="180707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218107" y="165409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9762" y="181650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58112" y="165905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62841" y="98307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61632" y="98307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41679" y="768624"/>
            <a:ext cx="3869712" cy="24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>
                <a:solidFill>
                  <a:srgbClr val="0000FF"/>
                </a:solidFill>
              </a:rPr>
              <a:t>    hadrons</a:t>
            </a:r>
            <a:r>
              <a:rPr lang="en-US" sz="1013" dirty="0" smtClean="0"/>
              <a:t>               </a:t>
            </a:r>
            <a:r>
              <a:rPr lang="en-US" sz="1013" dirty="0" smtClean="0">
                <a:solidFill>
                  <a:srgbClr val="FF0000"/>
                </a:solidFill>
              </a:rPr>
              <a:t>electrons</a:t>
            </a:r>
            <a:endParaRPr lang="en-US" sz="1013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82020" y="356480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22086" y="1339425"/>
            <a:ext cx="1340683" cy="29230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2087" y="1497353"/>
            <a:ext cx="168587" cy="8659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361254" y="1474337"/>
            <a:ext cx="7328097" cy="101053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447" y="2490160"/>
            <a:ext cx="3926510" cy="331404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58111" y="2414701"/>
            <a:ext cx="4712335" cy="1735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400" u="sng" dirty="0" smtClean="0">
                <a:solidFill>
                  <a:srgbClr val="FF0000"/>
                </a:solidFill>
                <a:latin typeface="Comic Sans MS"/>
                <a:ea typeface="ＭＳ Ｐゴシック" pitchFamily="-84" charset="-128"/>
                <a:cs typeface="Comic Sans MS"/>
              </a:rPr>
              <a:t>Luminosity Monitor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Measure via Bethe-</a:t>
            </a:r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Heitler</a:t>
            </a:r>
            <a:endParaRPr lang="en-US" dirty="0" smtClean="0">
              <a:latin typeface="Comic Sans MS"/>
              <a:ea typeface="ＭＳ Ｐゴシック" pitchFamily="-84" charset="-128"/>
              <a:cs typeface="Comic Sans MS"/>
            </a:endParaRPr>
          </a:p>
          <a:p>
            <a:pPr marL="799528" lvl="1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e+p</a:t>
            </a: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 -&gt; </a:t>
            </a:r>
            <a:r>
              <a:rPr lang="en-US" dirty="0" err="1" smtClean="0">
                <a:latin typeface="Comic Sans MS"/>
                <a:ea typeface="ＭＳ Ｐゴシック" pitchFamily="-84" charset="-128"/>
                <a:cs typeface="Comic Sans MS"/>
              </a:rPr>
              <a:t>e+p+gamma</a:t>
            </a:r>
            <a:endParaRPr lang="en-US" dirty="0" smtClean="0">
              <a:latin typeface="Comic Sans MS"/>
              <a:ea typeface="ＭＳ Ｐゴシック" pitchFamily="-84" charset="-128"/>
              <a:cs typeface="Comic Sans MS"/>
            </a:endParaRP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dirty="0" smtClean="0">
                <a:latin typeface="Comic Sans MS"/>
                <a:ea typeface="ＭＳ Ｐゴシック" pitchFamily="-84" charset="-128"/>
                <a:cs typeface="Comic Sans MS"/>
              </a:rPr>
              <a:t>Emission cone dominated by beam optics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58" y="4376413"/>
            <a:ext cx="3582545" cy="226072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2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E.C. Aschenauer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EIC Meeting @ Glasgow 2016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3423213"/>
            <a:ext cx="4380586" cy="34347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00FF"/>
              </a:buClr>
              <a:buSzPct val="100000"/>
              <a:defRPr/>
            </a:pPr>
            <a:r>
              <a:rPr lang="en-US" sz="2000" u="sng" dirty="0" smtClean="0">
                <a:solidFill>
                  <a:srgbClr val="FF0000"/>
                </a:solidFill>
                <a:latin typeface="Comic Sans MS"/>
                <a:ea typeface="ＭＳ Ｐゴシック" pitchFamily="-84" charset="-128"/>
                <a:cs typeface="Comic Sans MS"/>
              </a:rPr>
              <a:t>Electron Polarimetry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latin typeface="Comic Sans MS"/>
                <a:ea typeface="ＭＳ Ｐゴシック" pitchFamily="-84" charset="-128"/>
                <a:cs typeface="Comic Sans MS"/>
              </a:rPr>
              <a:t>Measure via Compton Scattering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latin typeface="Comic Sans MS"/>
                <a:ea typeface="ＭＳ Ｐゴシック" pitchFamily="-84" charset="-128"/>
                <a:cs typeface="Comic Sans MS"/>
              </a:rPr>
              <a:t>Shine laser on electron beam, flip helicity state and measure asymmetry in cross section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latin typeface="Comic Sans MS"/>
                <a:ea typeface="ＭＳ Ｐゴシック" pitchFamily="-84" charset="-128"/>
                <a:cs typeface="Comic Sans MS"/>
              </a:rPr>
              <a:t>Focus here on measuring longitudinal component of spin, i.e. measure photon energy</a:t>
            </a:r>
          </a:p>
          <a:p>
            <a:pPr marL="342328" indent="-342328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 smtClean="0">
                <a:latin typeface="Comic Sans MS"/>
                <a:ea typeface="ＭＳ Ｐゴシック" pitchFamily="-84" charset="-128"/>
                <a:cs typeface="Comic Sans MS"/>
              </a:rPr>
              <a:t>Working on extracting the full polarization vector angle and magnitude by a 2D fit in angle and energy of photon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889922"/>
            <a:ext cx="9000649" cy="1075276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4364264" y="1768801"/>
            <a:ext cx="4775410" cy="94011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64264" y="1870779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1835093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1741974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1712513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1852411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168790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1796036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164304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1805457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1648015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972036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972036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757581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pic>
        <p:nvPicPr>
          <p:cNvPr id="4101" name="Picture 5" descr="C:\Users\Rich\Desktop\epol_in_tunne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72" y="382161"/>
            <a:ext cx="7977178" cy="32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8238" y="744981"/>
            <a:ext cx="2990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cartoon schematic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53</a:t>
            </a:fld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359934" y="3553760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720745"/>
            <a:ext cx="8220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57085" y="552337"/>
            <a:ext cx="409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via single photons</a:t>
            </a:r>
            <a:endParaRPr lang="en-US" dirty="0"/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4047254"/>
            <a:ext cx="435292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2" y="4024695"/>
            <a:ext cx="4001269" cy="27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148834" y="5836920"/>
            <a:ext cx="286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via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EIC </a:t>
            </a:r>
            <a:r>
              <a:rPr lang="en-US" dirty="0" smtClean="0"/>
              <a:t>Hadron </a:t>
            </a:r>
            <a:r>
              <a:rPr lang="en-US" dirty="0" err="1" smtClean="0"/>
              <a:t>Polarimetry</a:t>
            </a:r>
            <a:endParaRPr lang="en-US" dirty="0"/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0" y="777240"/>
            <a:ext cx="9144000" cy="45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Polarized hydrogen Jet </a:t>
            </a:r>
            <a:r>
              <a:rPr lang="en-US" sz="2000" b="1" dirty="0" err="1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Polarimeter</a:t>
            </a: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 (</a:t>
            </a:r>
            <a:r>
              <a:rPr lang="en-US" sz="2000" b="1" dirty="0" err="1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HJet</a:t>
            </a: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)</a:t>
            </a:r>
          </a:p>
          <a:p>
            <a:pPr lvl="1">
              <a:spcAft>
                <a:spcPts val="300"/>
              </a:spcAft>
            </a:pPr>
            <a:r>
              <a:rPr lang="en-US" sz="1800" b="1" dirty="0">
                <a:latin typeface="Comic Sans MS"/>
                <a:ea typeface="Arial" charset="0"/>
                <a:cs typeface="Comic Sans MS"/>
              </a:rPr>
              <a:t>Source of </a:t>
            </a:r>
            <a:r>
              <a:rPr lang="en-US" sz="1800" b="1" dirty="0">
                <a:solidFill>
                  <a:srgbClr val="FF29FE"/>
                </a:solidFill>
                <a:latin typeface="Comic Sans MS"/>
                <a:ea typeface="Arial" charset="0"/>
                <a:cs typeface="Comic Sans MS"/>
              </a:rPr>
              <a:t>absolute</a:t>
            </a:r>
            <a:r>
              <a:rPr lang="en-US" sz="1800" b="1" dirty="0">
                <a:latin typeface="Comic Sans MS"/>
                <a:ea typeface="Arial" charset="0"/>
                <a:cs typeface="Comic Sans MS"/>
              </a:rPr>
              <a:t> polarization (normalization </a:t>
            </a:r>
            <a:r>
              <a:rPr lang="en-US" sz="1800" b="1" dirty="0" smtClean="0">
                <a:latin typeface="Comic Sans MS"/>
                <a:ea typeface="Arial" charset="0"/>
                <a:cs typeface="Comic Sans MS"/>
              </a:rPr>
              <a:t>for </a:t>
            </a:r>
            <a:r>
              <a:rPr lang="en-US" sz="1800" b="1" dirty="0">
                <a:latin typeface="Comic Sans MS"/>
                <a:ea typeface="Arial" charset="0"/>
                <a:cs typeface="Comic Sans MS"/>
              </a:rPr>
              <a:t>other </a:t>
            </a:r>
            <a:r>
              <a:rPr lang="en-US" sz="1800" b="1" dirty="0" err="1">
                <a:latin typeface="Comic Sans MS"/>
                <a:ea typeface="Arial" charset="0"/>
                <a:cs typeface="Comic Sans MS"/>
              </a:rPr>
              <a:t>polarimeters</a:t>
            </a:r>
            <a:r>
              <a:rPr lang="en-US" sz="1800" b="1" dirty="0">
                <a:latin typeface="Comic Sans MS"/>
                <a:ea typeface="Arial" charset="0"/>
                <a:cs typeface="Comic Sans MS"/>
              </a:rPr>
              <a:t>)</a:t>
            </a:r>
          </a:p>
          <a:p>
            <a:pPr lvl="1">
              <a:spcAft>
                <a:spcPts val="300"/>
              </a:spcAft>
            </a:pPr>
            <a:r>
              <a:rPr lang="en-US" sz="1800" b="1" dirty="0">
                <a:latin typeface="Comic Sans MS"/>
                <a:ea typeface="Arial" charset="0"/>
                <a:cs typeface="Comic Sans MS"/>
              </a:rPr>
              <a:t>Slow (low rates </a:t>
            </a:r>
            <a:r>
              <a:rPr lang="en-US" sz="1800" b="1" dirty="0">
                <a:latin typeface="Comic Sans MS"/>
                <a:ea typeface="Arial" charset="0"/>
                <a:cs typeface="Comic Sans MS"/>
                <a:sym typeface="Symbol" charset="2"/>
              </a:rPr>
              <a:t> needs </a:t>
            </a:r>
            <a:r>
              <a:rPr lang="en-US" sz="1800" b="1" dirty="0" err="1" smtClean="0">
                <a:latin typeface="Comic Sans MS"/>
                <a:ea typeface="Arial" charset="0"/>
                <a:cs typeface="Comic Sans MS"/>
                <a:sym typeface="Symbol" charset="2"/>
              </a:rPr>
              <a:t>l</a:t>
            </a:r>
            <a:r>
              <a:rPr lang="en-US" sz="1800" b="1" dirty="0" err="1" smtClean="0">
                <a:solidFill>
                  <a:srgbClr val="FF29FE"/>
                </a:solidFill>
                <a:latin typeface="Comic Sans MS"/>
                <a:ea typeface="Arial" charset="0"/>
                <a:cs typeface="Comic Sans MS"/>
                <a:sym typeface="Symbol" charset="2"/>
              </a:rPr>
              <a:t>ooo</a:t>
            </a:r>
            <a:r>
              <a:rPr lang="en-US" sz="1800" b="1" dirty="0" err="1" smtClean="0">
                <a:latin typeface="Comic Sans MS"/>
                <a:ea typeface="Arial" charset="0"/>
                <a:cs typeface="Comic Sans MS"/>
                <a:sym typeface="Symbol" charset="2"/>
              </a:rPr>
              <a:t>ng</a:t>
            </a:r>
            <a:r>
              <a:rPr lang="en-US" sz="1800" b="1" dirty="0" smtClean="0">
                <a:latin typeface="Comic Sans MS"/>
                <a:ea typeface="Arial" charset="0"/>
                <a:cs typeface="Comic Sans MS"/>
                <a:sym typeface="Symbol" charset="2"/>
              </a:rPr>
              <a:t> </a:t>
            </a:r>
            <a:r>
              <a:rPr lang="en-US" sz="1800" b="1" dirty="0">
                <a:latin typeface="Comic Sans MS"/>
                <a:ea typeface="Arial" charset="0"/>
                <a:cs typeface="Comic Sans MS"/>
                <a:sym typeface="Symbol" charset="2"/>
              </a:rPr>
              <a:t>time to get precise measurements</a:t>
            </a:r>
            <a:r>
              <a:rPr lang="en-US" sz="1800" b="1" dirty="0">
                <a:latin typeface="Comic Sans MS"/>
                <a:ea typeface="Arial" charset="0"/>
                <a:cs typeface="Comic Sans MS"/>
              </a:rPr>
              <a:t>)</a:t>
            </a:r>
          </a:p>
          <a:p>
            <a:pPr lvl="1">
              <a:spcAft>
                <a:spcPts val="300"/>
              </a:spcAft>
            </a:pPr>
            <a:endParaRPr lang="en-US" b="1" dirty="0">
              <a:latin typeface="Comic Sans MS"/>
              <a:ea typeface="Arial" charset="0"/>
              <a:cs typeface="Comic Sans MS"/>
            </a:endParaRPr>
          </a:p>
          <a:p>
            <a:pPr>
              <a:spcAft>
                <a:spcPts val="300"/>
              </a:spcAft>
            </a:pP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Proton-Carbon </a:t>
            </a:r>
            <a:r>
              <a:rPr lang="en-US" sz="2000" b="1" dirty="0" err="1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Polarimeter</a:t>
            </a: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 (</a:t>
            </a:r>
            <a:r>
              <a:rPr lang="en-US" sz="2000" b="1" dirty="0" err="1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pC</a:t>
            </a:r>
            <a:r>
              <a:rPr lang="en-US" sz="2000" b="1" dirty="0" smtClean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) @ RHIC and AGS </a:t>
            </a:r>
            <a:endParaRPr lang="en-US" sz="2000" b="1" dirty="0">
              <a:solidFill>
                <a:srgbClr val="0000FF"/>
              </a:solidFill>
              <a:latin typeface="Comic Sans MS"/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r>
              <a:rPr lang="en-US" sz="1800" b="1" dirty="0">
                <a:latin typeface="Comic Sans MS"/>
                <a:ea typeface="Arial" charset="0"/>
                <a:cs typeface="Comic Sans MS"/>
              </a:rPr>
              <a:t>Very fast </a:t>
            </a:r>
            <a:r>
              <a:rPr lang="en-US" sz="1800" b="1" dirty="0" err="1">
                <a:latin typeface="Comic Sans MS"/>
                <a:ea typeface="Arial" charset="0"/>
                <a:cs typeface="Comic Sans MS"/>
                <a:sym typeface="Symbol" charset="2"/>
              </a:rPr>
              <a:t></a:t>
            </a:r>
            <a:r>
              <a:rPr lang="en-US" sz="1800" b="1" dirty="0">
                <a:latin typeface="Comic Sans MS"/>
                <a:ea typeface="Arial" charset="0"/>
                <a:cs typeface="Comic Sans MS"/>
                <a:sym typeface="Symbol" charset="2"/>
              </a:rPr>
              <a:t> main polarization monitoring tool</a:t>
            </a:r>
            <a:endParaRPr lang="en-US" sz="1800" b="1" dirty="0">
              <a:latin typeface="Comic Sans MS"/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r>
              <a:rPr lang="en-US" sz="1800" b="1" dirty="0">
                <a:solidFill>
                  <a:srgbClr val="0080FF"/>
                </a:solidFill>
                <a:latin typeface="Comic Sans MS"/>
                <a:ea typeface="Arial" charset="0"/>
                <a:cs typeface="Comic Sans MS"/>
              </a:rPr>
              <a:t>Measures polarization </a:t>
            </a:r>
            <a:r>
              <a:rPr lang="en-US" sz="1800" b="1" dirty="0" smtClean="0">
                <a:solidFill>
                  <a:srgbClr val="0080FF"/>
                </a:solidFill>
                <a:latin typeface="Comic Sans MS"/>
                <a:ea typeface="Arial" charset="0"/>
                <a:cs typeface="Comic Sans MS"/>
              </a:rPr>
              <a:t>bunch profile and lifetime</a:t>
            </a:r>
            <a:endParaRPr lang="en-US" sz="1800" b="1" dirty="0">
              <a:solidFill>
                <a:srgbClr val="0080FF"/>
              </a:solidFill>
              <a:latin typeface="Comic Sans MS"/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r>
              <a:rPr lang="en-US" sz="1800" b="1" dirty="0">
                <a:latin typeface="Comic Sans MS"/>
                <a:ea typeface="Arial" charset="0"/>
                <a:cs typeface="Comic Sans MS"/>
              </a:rPr>
              <a:t>Needs to be normalized to </a:t>
            </a:r>
            <a:r>
              <a:rPr lang="en-US" sz="1800" b="1" dirty="0" err="1">
                <a:latin typeface="Comic Sans MS"/>
                <a:ea typeface="Arial" charset="0"/>
                <a:cs typeface="Comic Sans MS"/>
              </a:rPr>
              <a:t>HJet</a:t>
            </a:r>
            <a:endParaRPr lang="en-US" sz="1800" b="1" dirty="0">
              <a:latin typeface="Comic Sans MS"/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endParaRPr lang="en-US" b="1" dirty="0">
              <a:latin typeface="Comic Sans MS"/>
              <a:ea typeface="Arial" charset="0"/>
              <a:cs typeface="Comic Sans MS"/>
            </a:endParaRPr>
          </a:p>
          <a:p>
            <a:pPr>
              <a:spcAft>
                <a:spcPts val="300"/>
              </a:spcAft>
            </a:pPr>
            <a:r>
              <a:rPr lang="en-US" sz="2000" b="1" dirty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Local </a:t>
            </a:r>
            <a:r>
              <a:rPr lang="en-US" sz="2000" b="1" dirty="0" err="1" smtClean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Polarimeters</a:t>
            </a:r>
            <a:r>
              <a:rPr lang="en-US" sz="2000" b="1" dirty="0" smtClean="0">
                <a:solidFill>
                  <a:srgbClr val="0000FF"/>
                </a:solidFill>
                <a:latin typeface="Comic Sans MS"/>
                <a:ea typeface="Arial" charset="0"/>
                <a:cs typeface="Comic Sans MS"/>
              </a:rPr>
              <a:t> at Experiments </a:t>
            </a:r>
          </a:p>
          <a:p>
            <a:pPr lvl="1">
              <a:spcAft>
                <a:spcPts val="300"/>
              </a:spcAft>
            </a:pPr>
            <a:r>
              <a:rPr lang="en-US" dirty="0" smtClean="0">
                <a:latin typeface="Comic Sans MS"/>
                <a:ea typeface="Arial" charset="0"/>
                <a:cs typeface="Comic Sans MS"/>
              </a:rPr>
              <a:t>sits between spin rotators</a:t>
            </a:r>
            <a:endParaRPr lang="en-US" b="1" dirty="0">
              <a:latin typeface="Comic Sans MS"/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r>
              <a:rPr lang="en-US" sz="1800" b="1" dirty="0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</a:rPr>
              <a:t>Critical to define </a:t>
            </a:r>
            <a:r>
              <a:rPr lang="en-US" sz="1800" b="1" dirty="0">
                <a:solidFill>
                  <a:srgbClr val="322F31"/>
                </a:solidFill>
                <a:latin typeface="Comic Sans MS"/>
                <a:ea typeface="Arial" charset="0"/>
                <a:cs typeface="Comic Sans MS"/>
              </a:rPr>
              <a:t>spin direction </a:t>
            </a:r>
            <a:r>
              <a:rPr lang="en-US" sz="1800" b="1" dirty="0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</a:rPr>
              <a:t>at experiments</a:t>
            </a:r>
          </a:p>
          <a:p>
            <a:pPr marL="742950" lvl="1" indent="-285750">
              <a:spcAft>
                <a:spcPts val="300"/>
              </a:spcAft>
              <a:buFont typeface="Wingdings" charset="0"/>
              <a:buChar char="à"/>
            </a:pPr>
            <a:r>
              <a:rPr lang="en-US" dirty="0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  <a:sym typeface="Wingdings"/>
              </a:rPr>
              <a:t>can use the concept of </a:t>
            </a:r>
            <a:r>
              <a:rPr lang="en-US" dirty="0" err="1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  <a:sym typeface="Wingdings"/>
              </a:rPr>
              <a:t>pC</a:t>
            </a:r>
            <a:endParaRPr lang="en-US" dirty="0" smtClean="0">
              <a:solidFill>
                <a:srgbClr val="322F31"/>
              </a:solidFill>
              <a:latin typeface="Comic Sans MS"/>
              <a:ea typeface="Arial" charset="0"/>
              <a:cs typeface="Comic Sans MS"/>
              <a:sym typeface="Wingdings"/>
            </a:endParaRPr>
          </a:p>
          <a:p>
            <a:pPr marL="742950" lvl="1" indent="-285750">
              <a:spcAft>
                <a:spcPts val="300"/>
              </a:spcAft>
              <a:buFont typeface="Wingdings" charset="0"/>
              <a:buChar char="à"/>
            </a:pPr>
            <a:r>
              <a:rPr lang="en-US" sz="1800" b="1" dirty="0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  <a:sym typeface="Wingdings"/>
              </a:rPr>
              <a:t>asymmetry vanishes for longitudinal </a:t>
            </a:r>
            <a:r>
              <a:rPr lang="en-US" sz="1800" b="1" dirty="0" err="1" smtClean="0">
                <a:solidFill>
                  <a:srgbClr val="322F31"/>
                </a:solidFill>
                <a:latin typeface="Comic Sans MS"/>
                <a:ea typeface="Arial" charset="0"/>
                <a:cs typeface="Comic Sans MS"/>
                <a:sym typeface="Wingdings"/>
              </a:rPr>
              <a:t>polarisation</a:t>
            </a:r>
            <a:endParaRPr lang="en-US" sz="1800" b="1" dirty="0">
              <a:solidFill>
                <a:srgbClr val="322F31"/>
              </a:solidFill>
              <a:latin typeface="Comic Sans MS"/>
              <a:ea typeface="Arial" charset="0"/>
              <a:cs typeface="Comic Sans M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14827" y="5516459"/>
            <a:ext cx="6934200" cy="707886"/>
          </a:xfrm>
          <a:prstGeom prst="rect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FFFFFF"/>
              </a:gs>
              <a:gs pos="65000">
                <a:srgbClr val="3366FF"/>
              </a:gs>
              <a:gs pos="3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glow rad="101600">
              <a:srgbClr val="008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latin typeface="Comic Sans MS"/>
                <a:ea typeface="Arial" charset="0"/>
                <a:cs typeface="Comic Sans MS"/>
              </a:rPr>
              <a:t>All of these systems are necessary for the </a:t>
            </a:r>
            <a:r>
              <a:rPr lang="en-US" sz="2000" b="1" dirty="0" smtClean="0">
                <a:latin typeface="Comic Sans MS"/>
                <a:ea typeface="Arial" charset="0"/>
                <a:cs typeface="Comic Sans MS"/>
              </a:rPr>
              <a:t>hadron</a:t>
            </a:r>
          </a:p>
          <a:p>
            <a:pPr algn="ctr"/>
            <a:r>
              <a:rPr lang="en-US" sz="2000" b="1" dirty="0" smtClean="0">
                <a:latin typeface="Comic Sans MS"/>
                <a:ea typeface="Arial" charset="0"/>
                <a:cs typeface="Comic Sans MS"/>
              </a:rPr>
              <a:t>beam </a:t>
            </a:r>
            <a:r>
              <a:rPr lang="en-US" sz="2000" b="1" dirty="0">
                <a:latin typeface="Comic Sans MS"/>
                <a:ea typeface="Arial" charset="0"/>
                <a:cs typeface="Comic Sans MS"/>
              </a:rPr>
              <a:t>polarization measurements and monitoring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Meeting @ Glasgow 2016</a:t>
            </a:r>
            <a:endParaRPr lang="en-US" altLang="ja-JP"/>
          </a:p>
        </p:txBody>
      </p:sp>
      <p:sp>
        <p:nvSpPr>
          <p:cNvPr id="9" name="TextBox 8"/>
          <p:cNvSpPr txBox="1"/>
          <p:nvPr/>
        </p:nvSpPr>
        <p:spPr>
          <a:xfrm rot="21000000">
            <a:off x="719666" y="3015608"/>
            <a:ext cx="77343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All the equipment is used at RHIC to measure </a:t>
            </a:r>
          </a:p>
          <a:p>
            <a:pPr algn="ctr"/>
            <a:r>
              <a:rPr lang="en-US" sz="2000" dirty="0" smtClean="0"/>
              <a:t>polarization since many years</a:t>
            </a:r>
          </a:p>
        </p:txBody>
      </p:sp>
    </p:spTree>
    <p:extLst>
      <p:ext uri="{BB962C8B-B14F-4D97-AF65-F5344CB8AC3E}">
        <p14:creationId xmlns:p14="http://schemas.microsoft.com/office/powerpoint/2010/main" val="123181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E.C. Aschenauer</a:t>
            </a:r>
            <a:endParaRPr lang="en-US" altLang="ja-JP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EIC Meeting @ Glasgow 2016</a:t>
            </a:r>
            <a:endParaRPr lang="en-US" altLang="ja-JP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Hadron </a:t>
            </a:r>
            <a:r>
              <a:rPr lang="en-US" dirty="0" err="1" smtClean="0"/>
              <a:t>Polarisation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533400"/>
            <a:ext cx="6530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Account for </a:t>
            </a:r>
          </a:p>
          <a:p>
            <a:r>
              <a:rPr lang="en-US" dirty="0" smtClean="0"/>
              <a:t>beam polarization decay through fill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P(t)=P</a:t>
            </a:r>
            <a:r>
              <a:rPr lang="en-US" baseline="-25000" dirty="0">
                <a:sym typeface="Wingdings"/>
              </a:rPr>
              <a:t>0</a:t>
            </a:r>
            <a:r>
              <a:rPr lang="en-US" dirty="0">
                <a:sym typeface="Wingdings"/>
              </a:rPr>
              <a:t>exp(-t/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baseline="-25000" dirty="0" err="1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)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growth of beam polarization profile </a:t>
            </a:r>
            <a:r>
              <a:rPr lang="en-US" dirty="0" smtClean="0">
                <a:solidFill>
                  <a:srgbClr val="FF00FF"/>
                </a:solidFill>
              </a:rPr>
              <a:t>R</a:t>
            </a:r>
            <a:r>
              <a:rPr lang="en-US" dirty="0" smtClean="0"/>
              <a:t> through fill </a:t>
            </a:r>
            <a:endParaRPr lang="en-US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7670800" y="2527300"/>
            <a:ext cx="685800" cy="685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>
            <a:off x="8026400" y="1917700"/>
            <a:ext cx="0" cy="2197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315200" y="939800"/>
            <a:ext cx="14536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err="1" smtClean="0">
                <a:latin typeface="Comic Sans MS"/>
                <a:cs typeface="Comic Sans MS"/>
              </a:rPr>
              <a:t>pCarbon</a:t>
            </a:r>
            <a:r>
              <a:rPr lang="en-US" dirty="0" smtClean="0">
                <a:latin typeface="Comic Sans MS"/>
                <a:cs typeface="Comic Sans MS"/>
              </a:rPr>
              <a:t> </a:t>
            </a:r>
          </a:p>
          <a:p>
            <a:pPr algn="ctr"/>
            <a:r>
              <a:rPr lang="en-US" dirty="0" err="1" smtClean="0">
                <a:latin typeface="Comic Sans MS"/>
                <a:cs typeface="Comic Sans MS"/>
              </a:rPr>
              <a:t>polarimeter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7972425" y="1920875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/>
              <a:t>x</a:t>
            </a:r>
            <a:r>
              <a:rPr lang="en-US" dirty="0"/>
              <a:t>=</a:t>
            </a:r>
            <a:r>
              <a:rPr lang="en-US" i="1" dirty="0"/>
              <a:t>x</a:t>
            </a:r>
            <a:r>
              <a:rPr lang="en-US" baseline="-25000" dirty="0"/>
              <a:t>0</a:t>
            </a: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340753"/>
              </p:ext>
            </p:extLst>
          </p:nvPr>
        </p:nvGraphicFramePr>
        <p:xfrm>
          <a:off x="8037513" y="3362325"/>
          <a:ext cx="7747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" name="Equation" r:id="rId3" imgW="927100" imgH="901700" progId="Equation.DSMT4">
                  <p:embed/>
                </p:oleObj>
              </mc:Choice>
              <mc:Fallback>
                <p:oleObj name="Equation" r:id="rId3" imgW="9271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7513" y="3362325"/>
                        <a:ext cx="774700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5949950" y="2955925"/>
            <a:ext cx="685800" cy="685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20"/>
          <p:cNvSpPr>
            <a:spLocks noChangeArrowheads="1"/>
          </p:cNvSpPr>
          <p:nvPr/>
        </p:nvSpPr>
        <p:spPr bwMode="auto">
          <a:xfrm>
            <a:off x="6102350" y="3108325"/>
            <a:ext cx="6858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5235555" y="1595194"/>
            <a:ext cx="1538327" cy="5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dirty="0">
                <a:latin typeface="Comic Sans MS"/>
                <a:cs typeface="Comic Sans MS"/>
              </a:rPr>
              <a:t>Collider</a:t>
            </a:r>
          </a:p>
          <a:p>
            <a:pPr algn="ctr">
              <a:lnSpc>
                <a:spcPct val="85000"/>
              </a:lnSpc>
            </a:pPr>
            <a:r>
              <a:rPr lang="en-US" dirty="0">
                <a:latin typeface="Comic Sans MS"/>
                <a:cs typeface="Comic Sans MS"/>
              </a:rPr>
              <a:t>Experiments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5645150" y="2651125"/>
            <a:ext cx="381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5"/>
          </p:cNvCxnSpPr>
          <p:nvPr/>
        </p:nvCxnSpPr>
        <p:spPr>
          <a:xfrm rot="16200000" flipV="1">
            <a:off x="6687718" y="3693692"/>
            <a:ext cx="329033" cy="329033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372105"/>
              </p:ext>
            </p:extLst>
          </p:nvPr>
        </p:nvGraphicFramePr>
        <p:xfrm>
          <a:off x="6970712" y="1600200"/>
          <a:ext cx="2120901" cy="339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" name="Equation" r:id="rId5" imgW="1587240" imgH="253800" progId="Equation.3">
                  <p:embed/>
                </p:oleObj>
              </mc:Choice>
              <mc:Fallback>
                <p:oleObj name="Equation" r:id="rId5" imgW="1587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0712" y="1600200"/>
                        <a:ext cx="2120901" cy="3391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077600"/>
              </p:ext>
            </p:extLst>
          </p:nvPr>
        </p:nvGraphicFramePr>
        <p:xfrm>
          <a:off x="4556127" y="2165350"/>
          <a:ext cx="3038474" cy="368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0" name="Equation" r:id="rId7" imgW="2095200" imgH="253800" progId="Equation.DSMT4">
                  <p:embed/>
                </p:oleObj>
              </mc:Choice>
              <mc:Fallback>
                <p:oleObj name="Equation" r:id="rId7" imgW="20952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27" y="2165350"/>
                        <a:ext cx="3038474" cy="368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549400"/>
            <a:ext cx="3357079" cy="3721100"/>
          </a:xfrm>
          <a:prstGeom prst="rect">
            <a:avLst/>
          </a:prstGeom>
        </p:spPr>
      </p:pic>
      <p:pic>
        <p:nvPicPr>
          <p:cNvPr id="27" name="Picture 26" descr="c_hRSlopeVsPolarSlope_Y1D_250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4" r="22917"/>
          <a:stretch/>
        </p:blipFill>
        <p:spPr>
          <a:xfrm>
            <a:off x="4628433" y="4661108"/>
            <a:ext cx="4515567" cy="2196892"/>
          </a:xfrm>
          <a:prstGeom prst="rect">
            <a:avLst/>
          </a:prstGeom>
        </p:spPr>
      </p:pic>
      <p:sp>
        <p:nvSpPr>
          <p:cNvPr id="29" name="AutoShape 49"/>
          <p:cNvSpPr>
            <a:spLocks noChangeArrowheads="1"/>
          </p:cNvSpPr>
          <p:nvPr/>
        </p:nvSpPr>
        <p:spPr bwMode="auto">
          <a:xfrm>
            <a:off x="3491442" y="4354656"/>
            <a:ext cx="1042458" cy="903144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52800" y="3187700"/>
            <a:ext cx="2073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correlation of </a:t>
            </a:r>
          </a:p>
          <a:p>
            <a:pPr algn="ctr"/>
            <a:r>
              <a:rPr lang="en-US" dirty="0" err="1" smtClean="0"/>
              <a:t>dP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to </a:t>
            </a:r>
            <a:r>
              <a:rPr lang="en-US" dirty="0" err="1" smtClean="0"/>
              <a:t>dR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endParaRPr lang="en-US" dirty="0" smtClean="0"/>
          </a:p>
          <a:p>
            <a:pPr algn="ctr"/>
            <a:r>
              <a:rPr lang="en-US" dirty="0" smtClean="0"/>
              <a:t>for all 2012 fills</a:t>
            </a:r>
          </a:p>
          <a:p>
            <a:pPr algn="ctr"/>
            <a:r>
              <a:rPr lang="en-US" dirty="0" smtClean="0"/>
              <a:t>at 250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5330736"/>
            <a:ext cx="5143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Polarization </a:t>
            </a:r>
            <a:r>
              <a:rPr lang="en-US" dirty="0"/>
              <a:t>lifetime has </a:t>
            </a:r>
            <a:r>
              <a:rPr lang="en-US" dirty="0" smtClean="0"/>
              <a:t>consequences </a:t>
            </a:r>
            <a:r>
              <a:rPr lang="en-US" dirty="0"/>
              <a:t>for physics analysis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different physics triggers mix </a:t>
            </a:r>
            <a:r>
              <a:rPr lang="en-US" dirty="0" smtClean="0">
                <a:sym typeface="Wingdings"/>
              </a:rPr>
              <a:t>over fill</a:t>
            </a:r>
          </a:p>
          <a:p>
            <a:pPr lvl="1"/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different 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&lt;P&gt;</a:t>
            </a:r>
          </a:p>
        </p:txBody>
      </p:sp>
      <p:sp>
        <p:nvSpPr>
          <p:cNvPr id="22" name="TextBox 21"/>
          <p:cNvSpPr txBox="1"/>
          <p:nvPr/>
        </p:nvSpPr>
        <p:spPr>
          <a:xfrm rot="21000000">
            <a:off x="108083" y="2213620"/>
            <a:ext cx="8939996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FF"/>
                </a:solidFill>
              </a:rPr>
              <a:t>Result:</a:t>
            </a:r>
            <a:endParaRPr lang="en-US" sz="2000" u="sng" dirty="0">
              <a:solidFill>
                <a:srgbClr val="FF00FF"/>
              </a:solidFill>
            </a:endParaRPr>
          </a:p>
          <a:p>
            <a:r>
              <a:rPr lang="en-US" sz="2000" dirty="0" smtClean="0"/>
              <a:t>Have achieved 6.5% uncertainty for DSA and 3.4 for SSA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/>
              <a:t>will be challenging to reduce to 1-2%</a:t>
            </a:r>
          </a:p>
          <a:p>
            <a:r>
              <a:rPr lang="en-US" sz="2000" dirty="0" err="1" smtClean="0"/>
              <a:t>polarised</a:t>
            </a:r>
            <a:r>
              <a:rPr lang="en-US" sz="2000" dirty="0" smtClean="0"/>
              <a:t> Deuterium and He-3 </a:t>
            </a:r>
            <a:r>
              <a:rPr lang="en-US" sz="2000" dirty="0" err="1" smtClean="0"/>
              <a:t>polarimetry</a:t>
            </a:r>
            <a:r>
              <a:rPr lang="en-US" sz="2000" dirty="0" smtClean="0"/>
              <a:t> will be challenging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to use CNI you need to make sure D and He-3 does not break up</a:t>
            </a: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715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23075"/>
            <a:ext cx="9144000" cy="2414765"/>
          </a:xfrm>
        </p:spPr>
        <p:txBody>
          <a:bodyPr/>
          <a:lstStyle/>
          <a:p>
            <a:r>
              <a:rPr lang="en-US" sz="2000" dirty="0" smtClean="0"/>
              <a:t>Requirements for detector and IR clearly defined and documented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in different documents and actively maintained web-pages</a:t>
            </a:r>
          </a:p>
          <a:p>
            <a:endParaRPr lang="en-US" sz="800" dirty="0"/>
          </a:p>
          <a:p>
            <a:r>
              <a:rPr lang="en-US" sz="2000" dirty="0"/>
              <a:t>To capitalize on the </a:t>
            </a:r>
            <a:r>
              <a:rPr lang="en-US" sz="2000" dirty="0" smtClean="0"/>
              <a:t>EIC physics </a:t>
            </a:r>
            <a:r>
              <a:rPr lang="en-US" sz="2000" dirty="0"/>
              <a:t>potential as well as on its high luminosity </a:t>
            </a:r>
            <a:r>
              <a:rPr lang="en-US" sz="2000" dirty="0">
                <a:solidFill>
                  <a:srgbClr val="0000FF"/>
                </a:solidFill>
              </a:rPr>
              <a:t>a new uncompromised detector is </a:t>
            </a:r>
            <a:r>
              <a:rPr lang="en-US" sz="2000" dirty="0" smtClean="0">
                <a:solidFill>
                  <a:srgbClr val="0000FF"/>
                </a:solidFill>
              </a:rPr>
              <a:t>needed from day one</a:t>
            </a:r>
            <a:endParaRPr lang="en-US" sz="2000" dirty="0">
              <a:solidFill>
                <a:srgbClr val="0000FF"/>
              </a:solidFill>
            </a:endParaRPr>
          </a:p>
          <a:p>
            <a:pPr marL="800100" lvl="2" indent="0">
              <a:buNone/>
            </a:pPr>
            <a:endParaRPr lang="en-US" sz="800" dirty="0">
              <a:sym typeface="Wingdings"/>
            </a:endParaRPr>
          </a:p>
          <a:p>
            <a:r>
              <a:rPr lang="en-US" sz="1800" dirty="0"/>
              <a:t>Working hand-in-hand with </a:t>
            </a:r>
            <a:r>
              <a:rPr lang="en-US" sz="1800" dirty="0" smtClean="0"/>
              <a:t>machine groups to </a:t>
            </a:r>
            <a:r>
              <a:rPr lang="en-US" sz="1800" dirty="0"/>
              <a:t>integrate </a:t>
            </a:r>
            <a:r>
              <a:rPr lang="en-US" sz="1800" dirty="0" smtClean="0"/>
              <a:t>the detector and its </a:t>
            </a:r>
            <a:r>
              <a:rPr lang="en-US" sz="1800" dirty="0" smtClean="0"/>
              <a:t>auxiliary </a:t>
            </a:r>
            <a:r>
              <a:rPr lang="en-US" sz="1800" dirty="0" smtClean="0"/>
              <a:t>ones into </a:t>
            </a:r>
            <a:r>
              <a:rPr lang="en-US" sz="1800" dirty="0"/>
              <a:t>the </a:t>
            </a:r>
            <a:r>
              <a:rPr lang="en-US" sz="1800" dirty="0" smtClean="0"/>
              <a:t>machine and IR</a:t>
            </a:r>
            <a:r>
              <a:rPr lang="en-US" sz="1800" dirty="0"/>
              <a:t>-</a:t>
            </a:r>
            <a:r>
              <a:rPr lang="en-US" sz="1800" dirty="0" smtClean="0"/>
              <a:t>design is </a:t>
            </a:r>
            <a:r>
              <a:rPr lang="en-US" sz="1800" dirty="0" smtClean="0"/>
              <a:t>mandatory</a:t>
            </a:r>
          </a:p>
          <a:p>
            <a:endParaRPr lang="en-US" sz="800" dirty="0" smtClean="0"/>
          </a:p>
          <a:p>
            <a:r>
              <a:rPr lang="en-US" sz="1800" dirty="0" smtClean="0"/>
              <a:t>need large kinematic reach and integrated luminosity combined with large acceptance to do the full EIC </a:t>
            </a:r>
            <a:r>
              <a:rPr lang="en-US" sz="1800" smtClean="0"/>
              <a:t>physics program</a:t>
            </a:r>
            <a:endParaRPr lang="en-US" dirty="0" smtClean="0"/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   </a:t>
            </a:r>
            <a:endParaRPr lang="en-US" sz="1000" dirty="0">
              <a:solidFill>
                <a:srgbClr val="0000FF"/>
              </a:solidFill>
              <a:sym typeface="Wingdings"/>
            </a:endParaRPr>
          </a:p>
          <a:p>
            <a:pPr marL="0" indent="0">
              <a:buNone/>
            </a:pPr>
            <a:endParaRPr lang="en-US" sz="1000" dirty="0">
              <a:solidFill>
                <a:srgbClr val="0000FF"/>
              </a:solidFill>
              <a:sym typeface="Wingdings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7" name="Curved Right Arrow 6"/>
          <p:cNvSpPr/>
          <p:nvPr/>
        </p:nvSpPr>
        <p:spPr bwMode="auto">
          <a:xfrm>
            <a:off x="1072909" y="4659936"/>
            <a:ext cx="775518" cy="379515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4370" y="4279353"/>
            <a:ext cx="5671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etector and IR design are constantly optimized </a:t>
            </a:r>
          </a:p>
          <a:p>
            <a:pPr algn="ctr"/>
            <a:r>
              <a:rPr lang="en-US" dirty="0" smtClean="0"/>
              <a:t>and will be adapted </a:t>
            </a:r>
          </a:p>
          <a:p>
            <a:pPr algn="ctr"/>
            <a:r>
              <a:rPr lang="en-US" dirty="0" smtClean="0"/>
              <a:t>to new physics measurements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72" y="3432106"/>
            <a:ext cx="9052560" cy="263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interactions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0A57E-281D-F944-9D4F-38A0ADE2B99B}" type="slidenum">
              <a:rPr lang="en-US" smtClean="0"/>
              <a:t>58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526546"/>
            <a:ext cx="9144000" cy="104870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First and foremost, need an excellent vacuum</a:t>
            </a:r>
          </a:p>
          <a:p>
            <a:r>
              <a:rPr lang="en-US" sz="1800" dirty="0" smtClean="0"/>
              <a:t>Some rudimentary estimations which the </a:t>
            </a:r>
            <a:r>
              <a:rPr lang="en-US" sz="1800" b="1" dirty="0" smtClean="0"/>
              <a:t>proposal will refine</a:t>
            </a:r>
            <a:endParaRPr lang="en-US" sz="1800" dirty="0" smtClean="0"/>
          </a:p>
          <a:p>
            <a:r>
              <a:rPr lang="en-US" sz="1800" dirty="0" smtClean="0"/>
              <a:t>Assumptions of the vacuum and layout from other facilities (HERA, LHC)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15196"/>
              </p:ext>
            </p:extLst>
          </p:nvPr>
        </p:nvGraphicFramePr>
        <p:xfrm>
          <a:off x="81280" y="1568611"/>
          <a:ext cx="5090160" cy="5237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93415"/>
                <a:gridCol w="22967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Vacuum pressure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-9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mbar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Beampipe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temperature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Room temperature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Average atomic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weight of gas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40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Ar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Molecular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density (for 10 m pipe)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2.65 x 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10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molecules/cm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Luminosity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Linac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-Ring)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1.0 x 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33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Luminosity (Ring-Ring)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1.4 x 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33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Bunch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intensity (L-R) (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/p)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0.17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/ 2.0 x 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11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Bunch intensity (R-R)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(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/p)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2.1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 / 2.2 x 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11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Beam Current (L-R) (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/p)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26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/ 277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mA 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Beam Current (R-R) (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/p)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935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/ 990 mA 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Bunch spacing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(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Linac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-Ring)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100 ns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  <a:sym typeface="Wingdings"/>
                        </a:rPr>
                        <a:t> 120 bunches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Bunch spacing (Ring-Ring)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~30 ns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  <a:sym typeface="Wingdings"/>
                        </a:rPr>
                        <a:t> 360 bunches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Proton beam energy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250 GeV</a:t>
                      </a:r>
                      <a:endParaRPr lang="en-US" sz="1600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61934" y="2381663"/>
            <a:ext cx="398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Ring-Ring and </a:t>
            </a:r>
            <a:r>
              <a:rPr lang="en-US" sz="1600" dirty="0" err="1" smtClean="0"/>
              <a:t>Linac</a:t>
            </a:r>
            <a:r>
              <a:rPr lang="en-US" sz="1600" dirty="0"/>
              <a:t>-</a:t>
            </a:r>
            <a:r>
              <a:rPr lang="en-US" sz="1600" dirty="0" smtClean="0"/>
              <a:t>Ring similar: </a:t>
            </a:r>
          </a:p>
          <a:p>
            <a:r>
              <a:rPr lang="en-US" sz="1600" dirty="0" smtClean="0"/>
              <a:t>probability 4 x 10</a:t>
            </a:r>
            <a:r>
              <a:rPr lang="en-US" sz="1600" baseline="30000" dirty="0" smtClean="0"/>
              <a:t>-3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1 event every 241 </a:t>
            </a:r>
            <a:r>
              <a:rPr lang="en-US" sz="1600" dirty="0" smtClean="0"/>
              <a:t>bunch </a:t>
            </a:r>
            <a:r>
              <a:rPr lang="en-US" sz="1600" dirty="0"/>
              <a:t>crossings</a:t>
            </a: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265660" y="3304637"/>
            <a:ext cx="38783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Need to analyze the effect of the following assumptions:</a:t>
            </a:r>
          </a:p>
          <a:p>
            <a:endParaRPr lang="en-US" sz="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What is the realistic beam pipe temperature and how does it change around the IR?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What is the gas density profile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and detector acceptance for BG-events?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How does the different SR load influence the vacuum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630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enoi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2" t="17680" r="19996" b="6321"/>
          <a:stretch/>
        </p:blipFill>
        <p:spPr>
          <a:xfrm>
            <a:off x="152400" y="3276600"/>
            <a:ext cx="4267200" cy="3378200"/>
          </a:xfrm>
          <a:prstGeom prst="rect">
            <a:avLst/>
          </a:prstGeom>
        </p:spPr>
      </p:pic>
      <p:sp>
        <p:nvSpPr>
          <p:cNvPr id="56322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E.C. Aschenauer</a:t>
            </a:r>
            <a:endParaRPr lang="ru-RU">
              <a:latin typeface="Tahoma" pitchFamily="-8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59</a:t>
            </a:fld>
            <a:r>
              <a:rPr lang="en-US" dirty="0" smtClean="0"/>
              <a:t>/34</a:t>
            </a:r>
            <a:endParaRPr lang="ru-RU" dirty="0"/>
          </a:p>
        </p:txBody>
      </p:sp>
      <p:pic>
        <p:nvPicPr>
          <p:cNvPr id="3" name="Picture 2" descr="image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790622"/>
            <a:ext cx="3553028" cy="310816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28600" y="1219200"/>
            <a:ext cx="4876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700" dirty="0" smtClean="0">
                <a:latin typeface="Comic Sans MS"/>
                <a:ea typeface="ＭＳ Ｐゴシック" pitchFamily="-84" charset="-128"/>
                <a:cs typeface="Comic Sans MS"/>
              </a:rPr>
              <a:t>Implement in the same compact design:</a:t>
            </a:r>
          </a:p>
          <a:p>
            <a:pPr marL="621792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500" dirty="0" smtClean="0">
                <a:latin typeface="Comic Sans MS"/>
                <a:ea typeface="ＭＳ Ｐゴシック" pitchFamily="-84" charset="-128"/>
                <a:cs typeface="Comic Sans MS"/>
              </a:rPr>
              <a:t>homogeneous ~3T field in the TPC</a:t>
            </a:r>
          </a:p>
          <a:p>
            <a:pPr marL="621792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500" dirty="0">
                <a:latin typeface="Comic Sans MS"/>
                <a:ea typeface="ＭＳ Ｐゴシック" pitchFamily="-84" charset="-128"/>
                <a:cs typeface="Comic Sans MS"/>
              </a:rPr>
              <a:t>h</a:t>
            </a:r>
            <a:r>
              <a:rPr lang="en-US" sz="1500" dirty="0" smtClean="0">
                <a:latin typeface="Comic Sans MS"/>
                <a:ea typeface="ＭＳ Ｐゴシック" pitchFamily="-84" charset="-128"/>
                <a:cs typeface="Comic Sans MS"/>
              </a:rPr>
              <a:t>adron-track-aligned field in the RICH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sz="1700" dirty="0">
                <a:latin typeface="Comic Sans MS"/>
                <a:ea typeface="ＭＳ Ｐゴシック" pitchFamily="-84" charset="-128"/>
                <a:cs typeface="Comic Sans MS"/>
              </a:rPr>
              <a:t>K</a:t>
            </a:r>
            <a:r>
              <a:rPr lang="en-US" sz="1700" dirty="0" smtClean="0">
                <a:latin typeface="Comic Sans MS"/>
                <a:ea typeface="ＭＳ Ｐゴシック" pitchFamily="-84" charset="-128"/>
                <a:cs typeface="Comic Sans MS"/>
              </a:rPr>
              <a:t>eep it simple (no dual solenoid configuration; no reversed current coils; no flux return through </a:t>
            </a:r>
            <a:r>
              <a:rPr lang="en-US" sz="1700" dirty="0" err="1" smtClean="0">
                <a:latin typeface="Comic Sans MS"/>
                <a:ea typeface="ＭＳ Ｐゴシック" pitchFamily="-84" charset="-128"/>
                <a:cs typeface="Comic Sans MS"/>
              </a:rPr>
              <a:t>HCal</a:t>
            </a:r>
            <a:r>
              <a:rPr lang="en-US" sz="1700" dirty="0" smtClean="0">
                <a:latin typeface="Comic Sans MS"/>
                <a:ea typeface="ＭＳ Ｐゴシック" pitchFamily="-84" charset="-128"/>
                <a:cs typeface="Comic Sans MS"/>
              </a:rPr>
              <a:t>; no warm coils between </a:t>
            </a:r>
            <a:r>
              <a:rPr lang="en-US" sz="1700" dirty="0" err="1" smtClean="0">
                <a:latin typeface="Comic Sans MS"/>
                <a:ea typeface="ＭＳ Ｐゴシック" pitchFamily="-84" charset="-128"/>
                <a:cs typeface="Comic Sans MS"/>
              </a:rPr>
              <a:t>EmCal</a:t>
            </a:r>
            <a:r>
              <a:rPr lang="en-US" sz="1700" dirty="0" smtClean="0">
                <a:latin typeface="Comic Sans MS"/>
                <a:ea typeface="ＭＳ Ｐゴシック" pitchFamily="-84" charset="-128"/>
                <a:cs typeface="Comic Sans MS"/>
              </a:rPr>
              <a:t> and </a:t>
            </a:r>
            <a:r>
              <a:rPr lang="en-US" sz="1700" dirty="0" err="1" smtClean="0">
                <a:latin typeface="Comic Sans MS"/>
                <a:ea typeface="ＭＳ Ｐゴシック" pitchFamily="-84" charset="-128"/>
                <a:cs typeface="Comic Sans MS"/>
              </a:rPr>
              <a:t>HCal</a:t>
            </a:r>
            <a:r>
              <a:rPr lang="en-US" sz="1700" dirty="0" smtClean="0">
                <a:latin typeface="Comic Sans MS"/>
                <a:ea typeface="ＭＳ Ｐゴシック" pitchFamily="-84" charset="-128"/>
                <a:cs typeface="Comic Sans MS"/>
              </a:rPr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230541"/>
              </p:ext>
            </p:extLst>
          </p:nvPr>
        </p:nvGraphicFramePr>
        <p:xfrm>
          <a:off x="5029200" y="4343400"/>
          <a:ext cx="3581400" cy="1920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87600"/>
                <a:gridCol w="1193800"/>
              </a:tblGrid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Central field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3T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Current density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23 A/mm</a:t>
                      </a:r>
                      <a:r>
                        <a:rPr lang="en-US" sz="15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Full current 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4.6 kA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Main coil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1500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Coil pack length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3520</a:t>
                      </a:r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Cryostat inner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1350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tpc-field-uniformit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04" y="3810000"/>
            <a:ext cx="4230796" cy="25146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330952" y="4983480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0" y="5367528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255678" y="4996835"/>
            <a:ext cx="143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+/- 4% or so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0" y="2362200"/>
            <a:ext cx="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19800" y="1676400"/>
            <a:ext cx="0" cy="16764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867400" y="1524000"/>
            <a:ext cx="2209800" cy="18288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5867400" y="2362200"/>
            <a:ext cx="220980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332" name="TextBox 56331"/>
          <p:cNvSpPr txBox="1"/>
          <p:nvPr/>
        </p:nvSpPr>
        <p:spPr>
          <a:xfrm>
            <a:off x="4876800" y="12954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1.0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6800" y="21336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43600" y="2667000"/>
            <a:ext cx="980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E006D5"/>
                </a:solidFill>
              </a:rPr>
              <a:t>RICH </a:t>
            </a:r>
          </a:p>
          <a:p>
            <a:pPr algn="ctr"/>
            <a:r>
              <a:rPr lang="en-US" dirty="0" smtClean="0">
                <a:solidFill>
                  <a:srgbClr val="E006D5"/>
                </a:solidFill>
              </a:rPr>
              <a:t>location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762000"/>
            <a:ext cx="990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200" u="sng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Goal:</a:t>
            </a:r>
            <a:endParaRPr kumimoji="0" lang="en-US" sz="22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410200" y="4114800"/>
            <a:ext cx="3276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noProof="0" dirty="0" smtClean="0">
                <a:solidFill>
                  <a:schemeClr val="tx2"/>
                </a:solidFill>
                <a:latin typeface="Comic Sans MS"/>
                <a:ea typeface="ＭＳ Ｐゴシック" pitchFamily="-84" charset="-128"/>
                <a:cs typeface="Comic Sans MS"/>
              </a:rPr>
              <a:t>Field variation in TPC volume 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0" y="2743200"/>
            <a:ext cx="1600200" cy="457200"/>
          </a:xfrm>
          <a:prstGeom prst="rect">
            <a:avLst/>
          </a:prstGeom>
          <a:solidFill>
            <a:srgbClr val="4BD7E1">
              <a:alpha val="16000"/>
            </a:srgb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1400" y="2819400"/>
            <a:ext cx="145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TPC volume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5867400" y="3236976"/>
            <a:ext cx="2209800" cy="128016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876800" y="29718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3.5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Magnet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872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407775"/>
            <a:ext cx="752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 scaling violations crucial to constrain </a:t>
            </a:r>
            <a:r>
              <a:rPr lang="en-US" b="1" dirty="0" err="1" smtClean="0"/>
              <a:t>Δg</a:t>
            </a:r>
            <a:endParaRPr lang="en-US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12668" y="701005"/>
            <a:ext cx="849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SIDIS data provide detailed </a:t>
            </a:r>
            <a:r>
              <a:rPr lang="en-US" b="1" dirty="0" smtClean="0">
                <a:solidFill>
                  <a:srgbClr val="0000FF"/>
                </a:solidFill>
              </a:rPr>
              <a:t>flavor separation of quark sea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0" y="0"/>
            <a:ext cx="8382000" cy="6096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 i="1" cap="all" spc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Comic Sans MS Bold"/>
                <a:ea typeface="+mj-ea"/>
                <a:cs typeface="Comic Sans MS Bold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impact on </a:t>
            </a:r>
            <a:r>
              <a:rPr lang="en-US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helicity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PDF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s: </a:t>
            </a:r>
            <a:r>
              <a:rPr lang="en-US" cap="none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Symbol" charset="2"/>
                <a:cs typeface="Symbol" charset="2"/>
              </a:rPr>
              <a:t>D</a:t>
            </a:r>
            <a:r>
              <a:rPr lang="en-US" cap="none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q</a:t>
            </a:r>
            <a:endParaRPr lang="en-US" cap="none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6" name="Rectangle 24"/>
          <p:cNvSpPr>
            <a:spLocks/>
          </p:cNvSpPr>
          <p:nvPr/>
        </p:nvSpPr>
        <p:spPr bwMode="auto">
          <a:xfrm>
            <a:off x="5503334" y="2472619"/>
            <a:ext cx="3640666" cy="1138773"/>
          </a:xfrm>
          <a:prstGeom prst="rect">
            <a:avLst/>
          </a:prstGeom>
          <a:solidFill>
            <a:srgbClr val="FFF7CB"/>
          </a:solidFill>
          <a:ln w="25400" cap="flat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38100" tIns="38100" rIns="38100" bIns="38100">
            <a:spAutoFit/>
          </a:bodyPr>
          <a:lstStyle/>
          <a:p>
            <a:pPr algn="ctr">
              <a:spcBef>
                <a:spcPts val="200"/>
              </a:spcBef>
            </a:pPr>
            <a:r>
              <a:rPr lang="en-US" sz="16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only data till x&gt;10</a:t>
            </a:r>
            <a:r>
              <a:rPr lang="en-US" sz="1600" baseline="300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-3</a:t>
            </a:r>
            <a:r>
              <a:rPr lang="en-US" sz="16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 </a:t>
            </a:r>
            <a:r>
              <a:rPr lang="en-US" sz="1600" dirty="0" smtClean="0">
                <a:latin typeface="Comic Sans MS"/>
                <a:ea typeface="ＭＳ Ｐゴシック" charset="0"/>
                <a:cs typeface="Comic Sans MS"/>
                <a:sym typeface="Corbel Bold" charset="0"/>
              </a:rPr>
              <a:t>included</a:t>
            </a:r>
            <a:endParaRPr lang="en-US" sz="1800" dirty="0">
              <a:solidFill>
                <a:schemeClr val="tx1"/>
              </a:solidFill>
              <a:latin typeface="Comic Sans MS"/>
              <a:ea typeface="ＭＳ Ｐゴシック" charset="0"/>
              <a:cs typeface="Comic Sans MS"/>
              <a:sym typeface="Corbel" charset="0"/>
            </a:endParaRPr>
          </a:p>
          <a:p>
            <a:pPr marL="285750" indent="-285750" algn="ctr">
              <a:spcBef>
                <a:spcPts val="200"/>
              </a:spcBef>
              <a:buFont typeface="Wingdings" charset="0"/>
              <a:buChar char="à"/>
            </a:pPr>
            <a:r>
              <a:rPr lang="en-US" sz="16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∫</a:t>
            </a:r>
            <a:r>
              <a:rPr lang="en-US" sz="1600" dirty="0" err="1" smtClean="0">
                <a:solidFill>
                  <a:srgbClr val="0000FF"/>
                </a:solidFill>
                <a:latin typeface="Symbol" charset="2"/>
                <a:ea typeface="ＭＳ Ｐゴシック" charset="0"/>
                <a:cs typeface="Symbol" charset="2"/>
                <a:sym typeface="Corbel Bold" charset="0"/>
              </a:rPr>
              <a:t>D</a:t>
            </a:r>
            <a:r>
              <a:rPr lang="en-US" sz="1600" dirty="0" err="1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q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 dx needs also the data</a:t>
            </a:r>
          </a:p>
          <a:p>
            <a:pPr algn="ctr">
              <a:spcBef>
                <a:spcPts val="200"/>
              </a:spcBef>
            </a:pPr>
            <a:r>
              <a:rPr lang="en-US" sz="16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with √s = 140 </a:t>
            </a:r>
            <a:r>
              <a:rPr lang="en-US" sz="1600" dirty="0" err="1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GeV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 </a:t>
            </a:r>
          </a:p>
          <a:p>
            <a:pPr algn="ctr">
              <a:spcBef>
                <a:spcPts val="200"/>
              </a:spcBef>
            </a:pPr>
            <a:r>
              <a:rPr lang="en-US" sz="1600" dirty="0" smtClean="0">
                <a:solidFill>
                  <a:srgbClr val="FF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 </a:t>
            </a:r>
            <a:r>
              <a:rPr lang="en-US" sz="1600" dirty="0" smtClean="0">
                <a:solidFill>
                  <a:srgbClr val="FF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same for </a:t>
            </a:r>
            <a:r>
              <a:rPr lang="en-US" sz="1600" dirty="0">
                <a:solidFill>
                  <a:srgbClr val="FF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∫</a:t>
            </a:r>
            <a:r>
              <a:rPr lang="en-US" sz="1600" dirty="0" smtClean="0">
                <a:solidFill>
                  <a:srgbClr val="FF00FF"/>
                </a:solidFill>
                <a:latin typeface="Symbol" charset="2"/>
                <a:ea typeface="ＭＳ Ｐゴシック" charset="0"/>
                <a:cs typeface="Symbol" charset="2"/>
                <a:sym typeface="Corbel Bold" charset="0"/>
              </a:rPr>
              <a:t>D</a:t>
            </a:r>
            <a:r>
              <a:rPr lang="en-US" sz="1600" dirty="0" smtClean="0">
                <a:solidFill>
                  <a:srgbClr val="FF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g </a:t>
            </a:r>
            <a:r>
              <a:rPr lang="en-US" sz="1600" dirty="0">
                <a:solidFill>
                  <a:srgbClr val="FF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dx </a:t>
            </a:r>
          </a:p>
        </p:txBody>
      </p:sp>
      <p:pic>
        <p:nvPicPr>
          <p:cNvPr id="20" name="Picture 30" descr="sidis-diagram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698" y="792695"/>
            <a:ext cx="2160879" cy="154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0" y="1038578"/>
            <a:ext cx="5538026" cy="2839509"/>
            <a:chOff x="0" y="1154991"/>
            <a:chExt cx="5538026" cy="2839509"/>
          </a:xfrm>
        </p:grpSpPr>
        <p:pic>
          <p:nvPicPr>
            <p:cNvPr id="15" name="Bild 14"/>
            <p:cNvPicPr>
              <a:picLocks noChangeAspect="1"/>
            </p:cNvPicPr>
            <p:nvPr/>
          </p:nvPicPr>
          <p:blipFill rotWithShape="1">
            <a:blip r:embed="rId4"/>
            <a:srcRect b="53117"/>
            <a:stretch/>
          </p:blipFill>
          <p:spPr>
            <a:xfrm>
              <a:off x="0" y="1154991"/>
              <a:ext cx="5538026" cy="2432759"/>
            </a:xfrm>
            <a:prstGeom prst="rect">
              <a:avLst/>
            </a:prstGeom>
          </p:spPr>
        </p:pic>
        <p:pic>
          <p:nvPicPr>
            <p:cNvPr id="21" name="Bild 14"/>
            <p:cNvPicPr>
              <a:picLocks noChangeAspect="1"/>
            </p:cNvPicPr>
            <p:nvPr/>
          </p:nvPicPr>
          <p:blipFill rotWithShape="1">
            <a:blip r:embed="rId4"/>
            <a:srcRect t="89918" r="7315"/>
            <a:stretch/>
          </p:blipFill>
          <p:spPr>
            <a:xfrm>
              <a:off x="0" y="3471333"/>
              <a:ext cx="5132917" cy="523167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1396539" y="2693694"/>
            <a:ext cx="4664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2008</a:t>
            </a:r>
            <a:endParaRPr 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66268" y="3854183"/>
            <a:ext cx="163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Strangeness: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4628" t="12196"/>
          <a:stretch/>
        </p:blipFill>
        <p:spPr>
          <a:xfrm>
            <a:off x="894432" y="4190655"/>
            <a:ext cx="4069714" cy="2667345"/>
          </a:xfrm>
          <a:prstGeom prst="rect">
            <a:avLst/>
          </a:prstGeom>
        </p:spPr>
      </p:pic>
      <p:pic>
        <p:nvPicPr>
          <p:cNvPr id="31" name="Bild 9" descr="latex-image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55902" y="4321598"/>
            <a:ext cx="1249680" cy="17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Gerade Verbindung 13"/>
          <p:cNvCxnSpPr/>
          <p:nvPr/>
        </p:nvCxnSpPr>
        <p:spPr bwMode="auto">
          <a:xfrm flipH="1" flipV="1">
            <a:off x="2246645" y="4919668"/>
            <a:ext cx="12673" cy="157932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15"/>
          <p:cNvCxnSpPr/>
          <p:nvPr/>
        </p:nvCxnSpPr>
        <p:spPr bwMode="auto">
          <a:xfrm>
            <a:off x="2259317" y="5480301"/>
            <a:ext cx="571500" cy="158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16"/>
          <p:cNvSpPr txBox="1">
            <a:spLocks noChangeArrowheads="1"/>
          </p:cNvSpPr>
          <p:nvPr/>
        </p:nvSpPr>
        <p:spPr bwMode="auto">
          <a:xfrm>
            <a:off x="2207082" y="4963592"/>
            <a:ext cx="6772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latin typeface="Comic Sans MS" charset="0"/>
                <a:ea typeface="Comic Sans MS" charset="0"/>
                <a:cs typeface="Comic Sans MS" charset="0"/>
              </a:rPr>
              <a:t>SIDIS</a:t>
            </a:r>
          </a:p>
          <a:p>
            <a:pPr algn="ctr"/>
            <a:r>
              <a:rPr lang="en-US" sz="1200" dirty="0" smtClean="0">
                <a:latin typeface="Comic Sans MS" charset="0"/>
                <a:ea typeface="Comic Sans MS" charset="0"/>
                <a:cs typeface="Comic Sans MS" charset="0"/>
              </a:rPr>
              <a:t>data</a:t>
            </a:r>
            <a:endParaRPr lang="en-US" sz="12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V="1">
            <a:off x="3540210" y="4846974"/>
            <a:ext cx="622602" cy="188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4070188" y="4425822"/>
            <a:ext cx="706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from 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SIDIS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K-data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3621342" y="6250609"/>
            <a:ext cx="597267" cy="984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FF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3915350" y="5942179"/>
            <a:ext cx="91435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indirectly 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from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DIS-data</a:t>
            </a:r>
            <a:endParaRPr lang="en-US" sz="1200" dirty="0">
              <a:solidFill>
                <a:srgbClr val="00FF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H="1">
            <a:off x="906130" y="5741830"/>
            <a:ext cx="681085" cy="1655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165320" y="5636927"/>
            <a:ext cx="1032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moment</a:t>
            </a:r>
          </a:p>
          <a:p>
            <a:pPr algn="ctr"/>
            <a:r>
              <a:rPr lang="en-US" sz="1200" dirty="0" smtClean="0"/>
              <a:t>constrained </a:t>
            </a:r>
          </a:p>
          <a:p>
            <a:pPr algn="ctr"/>
            <a:r>
              <a:rPr lang="en-US" sz="1200" dirty="0" smtClean="0"/>
              <a:t>by 3F-D</a:t>
            </a:r>
            <a:endParaRPr lang="en-US" sz="1200" dirty="0"/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405615"/>
              </p:ext>
            </p:extLst>
          </p:nvPr>
        </p:nvGraphicFramePr>
        <p:xfrm>
          <a:off x="0" y="6175923"/>
          <a:ext cx="1346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88" name="Equation" r:id="rId7" imgW="1346200" imgH="228600" progId="Equation.DSMT4">
                  <p:embed/>
                </p:oleObj>
              </mc:Choice>
              <mc:Fallback>
                <p:oleObj name="Equation" r:id="rId7" imgW="1346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6175923"/>
                        <a:ext cx="1346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feld 17"/>
          <p:cNvSpPr txBox="1">
            <a:spLocks noChangeArrowheads="1"/>
          </p:cNvSpPr>
          <p:nvPr/>
        </p:nvSpPr>
        <p:spPr bwMode="auto">
          <a:xfrm>
            <a:off x="4996866" y="4087226"/>
            <a:ext cx="3782699" cy="264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Remarks/Caveats:</a:t>
            </a:r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SIDIS analysis</a:t>
            </a:r>
            <a:r>
              <a:rPr lang="en-US" sz="1400" dirty="0"/>
              <a:t> </a:t>
            </a:r>
            <a:r>
              <a:rPr lang="en-US" sz="1400" dirty="0" smtClean="0"/>
              <a:t>depends</a:t>
            </a:r>
            <a:r>
              <a:rPr lang="en-US" sz="1400" dirty="0"/>
              <a:t> </a:t>
            </a:r>
            <a:r>
              <a:rPr lang="en-US" sz="1400" dirty="0" smtClean="0"/>
              <a:t>on</a:t>
            </a:r>
            <a:r>
              <a:rPr lang="en-US" sz="1400" dirty="0"/>
              <a:t> </a:t>
            </a:r>
            <a:r>
              <a:rPr lang="en-US" sz="1400" dirty="0" smtClean="0"/>
              <a:t>s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  </a:t>
            </a:r>
            <a:r>
              <a:rPr lang="en-US" sz="1400" dirty="0" smtClean="0"/>
              <a:t>K fragmentation</a:t>
            </a:r>
            <a:endParaRPr lang="en-US" sz="1400" dirty="0"/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DSSV global</a:t>
            </a:r>
            <a:r>
              <a:rPr lang="en-US" sz="1400" dirty="0"/>
              <a:t> </a:t>
            </a:r>
            <a:r>
              <a:rPr lang="en-US" sz="1400" dirty="0" smtClean="0"/>
              <a:t>fit</a:t>
            </a:r>
            <a:r>
              <a:rPr lang="en-US" sz="1400" dirty="0"/>
              <a:t> </a:t>
            </a:r>
            <a:r>
              <a:rPr lang="en-US" sz="1400" dirty="0" smtClean="0"/>
              <a:t>finds</a:t>
            </a:r>
            <a:r>
              <a:rPr lang="en-US" sz="1400" dirty="0"/>
              <a:t> </a:t>
            </a:r>
            <a:r>
              <a:rPr lang="en-US" sz="1400" dirty="0" smtClean="0"/>
              <a:t>no</a:t>
            </a:r>
            <a:r>
              <a:rPr lang="en-US" sz="1400" dirty="0"/>
              <a:t> </a:t>
            </a:r>
            <a:r>
              <a:rPr lang="en-US" sz="1400" dirty="0" smtClean="0"/>
              <a:t>tension</a:t>
            </a:r>
            <a:r>
              <a:rPr lang="en-US" sz="1400" dirty="0"/>
              <a:t> </a:t>
            </a:r>
            <a:endParaRPr lang="en-US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/>
              <a:t> </a:t>
            </a:r>
            <a:r>
              <a:rPr lang="en-US" sz="1400" dirty="0" smtClean="0"/>
              <a:t>  between DIS</a:t>
            </a:r>
            <a:r>
              <a:rPr lang="en-US" sz="1400" dirty="0"/>
              <a:t> </a:t>
            </a:r>
            <a:r>
              <a:rPr lang="en-US" sz="1400" dirty="0" smtClean="0"/>
              <a:t>and</a:t>
            </a:r>
            <a:r>
              <a:rPr lang="en-US" sz="1400" dirty="0"/>
              <a:t> </a:t>
            </a:r>
            <a:r>
              <a:rPr lang="en-US" sz="1400" dirty="0" smtClean="0"/>
              <a:t>SIDIS</a:t>
            </a:r>
            <a:endParaRPr lang="en-US" sz="1400" dirty="0"/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NNPDF allows</a:t>
            </a:r>
            <a:r>
              <a:rPr lang="en-US" sz="1400" dirty="0"/>
              <a:t> </a:t>
            </a:r>
            <a:r>
              <a:rPr lang="en-US" sz="1400" dirty="0" smtClean="0"/>
              <a:t>for</a:t>
            </a:r>
            <a:r>
              <a:rPr lang="en-US" sz="1400" dirty="0"/>
              <a:t> </a:t>
            </a:r>
            <a:r>
              <a:rPr lang="en-US" sz="1400" dirty="0" smtClean="0"/>
              <a:t>30% error</a:t>
            </a:r>
            <a:r>
              <a:rPr lang="en-US" sz="1400" dirty="0"/>
              <a:t> </a:t>
            </a:r>
            <a:r>
              <a:rPr lang="en-US" sz="1400" dirty="0" smtClean="0"/>
              <a:t>on</a:t>
            </a:r>
            <a:r>
              <a:rPr lang="en-US" sz="1400" dirty="0"/>
              <a:t> </a:t>
            </a:r>
            <a:endParaRPr lang="en-US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/>
              <a:t> </a:t>
            </a:r>
            <a:r>
              <a:rPr lang="en-US" sz="1400" dirty="0" smtClean="0"/>
              <a:t>  3F-D=0.585±0.025 </a:t>
            </a:r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 </a:t>
            </a: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</a:t>
            </a:r>
            <a:r>
              <a:rPr lang="en-US" sz="1400" dirty="0" smtClean="0"/>
              <a:t> no</a:t>
            </a:r>
            <a:r>
              <a:rPr lang="en-US" sz="1400" dirty="0"/>
              <a:t> </a:t>
            </a:r>
            <a:r>
              <a:rPr lang="en-US" sz="1400" dirty="0" smtClean="0"/>
              <a:t>big</a:t>
            </a:r>
            <a:r>
              <a:rPr lang="en-US" sz="1400" dirty="0"/>
              <a:t> </a:t>
            </a:r>
            <a:r>
              <a:rPr lang="en-US" sz="1400" dirty="0" smtClean="0"/>
              <a:t>impact</a:t>
            </a:r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lang="en-US" sz="1400" dirty="0"/>
              <a:t>how well do we know </a:t>
            </a:r>
            <a:r>
              <a:rPr lang="en-US" sz="1400" dirty="0" err="1"/>
              <a:t>unpolarized</a:t>
            </a:r>
            <a:r>
              <a:rPr lang="en-US" sz="1400" dirty="0"/>
              <a:t> s(x)</a:t>
            </a:r>
            <a:r>
              <a:rPr lang="en-US" sz="1400" dirty="0" smtClean="0"/>
              <a:t>?</a:t>
            </a:r>
            <a:endParaRPr lang="en-US" sz="1400" dirty="0"/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lattice finds</a:t>
            </a:r>
            <a:r>
              <a:rPr lang="en-US" sz="1400" dirty="0"/>
              <a:t> </a:t>
            </a:r>
            <a:r>
              <a:rPr lang="en-US" sz="1400" dirty="0" smtClean="0"/>
              <a:t>small</a:t>
            </a:r>
            <a:r>
              <a:rPr lang="en-US" sz="1400" dirty="0"/>
              <a:t> </a:t>
            </a:r>
            <a:r>
              <a:rPr lang="en-US" sz="1400" dirty="0" smtClean="0"/>
              <a:t>strangeness</a:t>
            </a:r>
            <a:endParaRPr lang="en-US" sz="1400" dirty="0"/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  </a:t>
            </a:r>
            <a:r>
              <a:rPr lang="en-US" sz="1400" dirty="0" smtClean="0"/>
              <a:t> large</a:t>
            </a:r>
            <a:r>
              <a:rPr lang="en-US" sz="1400" dirty="0"/>
              <a:t> </a:t>
            </a:r>
            <a:r>
              <a:rPr lang="en-US" sz="1400" dirty="0" smtClean="0"/>
              <a:t>breaking</a:t>
            </a:r>
            <a:r>
              <a:rPr lang="en-US" sz="1400" dirty="0"/>
              <a:t> </a:t>
            </a:r>
            <a:r>
              <a:rPr lang="en-US" sz="1400" dirty="0" smtClean="0"/>
              <a:t>of</a:t>
            </a:r>
            <a:r>
              <a:rPr lang="en-US" sz="1400" dirty="0"/>
              <a:t> </a:t>
            </a:r>
            <a:r>
              <a:rPr lang="en-US" sz="1400" dirty="0" smtClean="0"/>
              <a:t>3F-D relation</a:t>
            </a:r>
          </a:p>
          <a:p>
            <a:pPr indent="-18000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</a:pPr>
            <a:r>
              <a:rPr lang="en-US" sz="1200" dirty="0" smtClean="0">
                <a:solidFill>
                  <a:srgbClr val="0000FF"/>
                </a:solidFill>
              </a:rPr>
              <a:t>    Bali et al. </a:t>
            </a:r>
            <a:r>
              <a:rPr lang="en-US" sz="1200" dirty="0">
                <a:solidFill>
                  <a:srgbClr val="0000FF"/>
                </a:solidFill>
              </a:rPr>
              <a:t>1112.3354</a:t>
            </a:r>
          </a:p>
        </p:txBody>
      </p:sp>
      <p:sp>
        <p:nvSpPr>
          <p:cNvPr id="48" name="TextBox 47"/>
          <p:cNvSpPr txBox="1"/>
          <p:nvPr/>
        </p:nvSpPr>
        <p:spPr>
          <a:xfrm rot="21000000">
            <a:off x="554014" y="3004565"/>
            <a:ext cx="77343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 resolve the 3F-D controversy </a:t>
            </a:r>
            <a:r>
              <a:rPr lang="en-US" sz="2000" dirty="0" smtClean="0">
                <a:sym typeface="Wingdings"/>
              </a:rPr>
              <a:t> SU(3)</a:t>
            </a:r>
            <a:r>
              <a:rPr lang="en-US" sz="2000" baseline="-25000" dirty="0" smtClean="0">
                <a:sym typeface="Wingdings"/>
              </a:rPr>
              <a:t>f </a:t>
            </a:r>
            <a:r>
              <a:rPr lang="en-US" sz="2000" dirty="0" smtClean="0">
                <a:sym typeface="Wingdings"/>
              </a:rPr>
              <a:t>breaking</a:t>
            </a:r>
            <a:endParaRPr lang="en-US" sz="2000" baseline="-25000" dirty="0" smtClean="0"/>
          </a:p>
          <a:p>
            <a:pPr algn="ctr"/>
            <a:r>
              <a:rPr lang="en-US" sz="2000" dirty="0" smtClean="0"/>
              <a:t>need data at low x to see we have knots or ? in the PDF </a:t>
            </a:r>
          </a:p>
        </p:txBody>
      </p:sp>
    </p:spTree>
    <p:extLst>
      <p:ext uri="{BB962C8B-B14F-4D97-AF65-F5344CB8AC3E}">
        <p14:creationId xmlns:p14="http://schemas.microsoft.com/office/powerpoint/2010/main" val="75418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8" grpId="0"/>
      <p:bldP spid="40" grpId="0"/>
      <p:bldP spid="42" grpId="0"/>
      <p:bldP spid="44" grpId="0"/>
      <p:bldP spid="46" grpId="0"/>
      <p:bldP spid="4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reduced acceptance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6" name="Picture 5" descr="fig_dsdt_20x250_dvcs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" y="566432"/>
            <a:ext cx="2160270" cy="2053590"/>
          </a:xfrm>
          <a:prstGeom prst="rect">
            <a:avLst/>
          </a:prstGeom>
        </p:spPr>
      </p:pic>
      <p:pic>
        <p:nvPicPr>
          <p:cNvPr id="7" name="Picture 6" descr="fig_int_20x250_dvcs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288" y="571772"/>
            <a:ext cx="2160270" cy="205359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216340" y="1807897"/>
            <a:ext cx="1252690" cy="729533"/>
            <a:chOff x="6324599" y="2032718"/>
            <a:chExt cx="1252690" cy="729533"/>
          </a:xfrm>
        </p:grpSpPr>
        <p:sp>
          <p:nvSpPr>
            <p:cNvPr id="9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99728" y="812784"/>
            <a:ext cx="1342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Plots from </a:t>
            </a:r>
          </a:p>
          <a:p>
            <a:pPr algn="ctr"/>
            <a:r>
              <a:rPr lang="en-US" dirty="0" smtClean="0"/>
              <a:t>EIC WP: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84872" y="1016755"/>
            <a:ext cx="2751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eRHIC</a:t>
            </a:r>
            <a:r>
              <a:rPr lang="en-US" sz="1600" dirty="0" smtClean="0"/>
              <a:t> </a:t>
            </a:r>
            <a:r>
              <a:rPr lang="en-US" sz="1600" dirty="0"/>
              <a:t>with 20x250 GeV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and ∫L=10fb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</a:p>
          <a:p>
            <a:r>
              <a:rPr lang="en-US" sz="1600" dirty="0">
                <a:solidFill>
                  <a:srgbClr val="0000FF"/>
                </a:solidFill>
              </a:rPr>
              <a:t>0.18 &lt; </a:t>
            </a:r>
            <a:r>
              <a:rPr lang="en-US" sz="1600" dirty="0" err="1" smtClean="0">
                <a:solidFill>
                  <a:srgbClr val="0000FF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(</a:t>
            </a:r>
            <a:r>
              <a:rPr lang="en-US" sz="1600" dirty="0" err="1">
                <a:solidFill>
                  <a:srgbClr val="0000FF"/>
                </a:solidFill>
              </a:rPr>
              <a:t>GeV</a:t>
            </a:r>
            <a:r>
              <a:rPr lang="en-US" sz="1600" dirty="0">
                <a:solidFill>
                  <a:srgbClr val="0000FF"/>
                </a:solidFill>
              </a:rPr>
              <a:t>) &lt; </a:t>
            </a:r>
            <a:r>
              <a:rPr lang="en-US" sz="1600" dirty="0" smtClean="0">
                <a:solidFill>
                  <a:srgbClr val="0000FF"/>
                </a:solidFill>
              </a:rPr>
              <a:t>1.3</a:t>
            </a:r>
          </a:p>
          <a:p>
            <a:r>
              <a:rPr lang="en-US" sz="1600" dirty="0">
                <a:solidFill>
                  <a:srgbClr val="FF0000"/>
                </a:solidFill>
              </a:rPr>
              <a:t>0.03 </a:t>
            </a:r>
            <a:r>
              <a:rPr lang="en-US" sz="1600" dirty="0" smtClean="0">
                <a:solidFill>
                  <a:srgbClr val="FF0000"/>
                </a:solidFill>
              </a:rPr>
              <a:t>&lt; |t| (GeV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)&lt; 1.6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9525"/>
            <a:ext cx="2160270" cy="20535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222" y="2681808"/>
            <a:ext cx="2160270" cy="205359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977473" y="3116489"/>
            <a:ext cx="287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eRHIC</a:t>
            </a:r>
            <a:r>
              <a:rPr lang="en-US" sz="1600" dirty="0" smtClean="0"/>
              <a:t> </a:t>
            </a:r>
            <a:r>
              <a:rPr lang="en-US" sz="1600" dirty="0"/>
              <a:t>with 20x250 GeV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and ∫L=10fb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0.44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&lt; |</a:t>
            </a:r>
            <a:r>
              <a:rPr lang="en-US" sz="1600" dirty="0" err="1">
                <a:solidFill>
                  <a:srgbClr val="0000FF"/>
                </a:solidFill>
              </a:rPr>
              <a:t>p</a:t>
            </a:r>
            <a:r>
              <a:rPr lang="en-US" sz="1600" baseline="-25000" dirty="0" err="1">
                <a:solidFill>
                  <a:srgbClr val="0000FF"/>
                </a:solidFill>
              </a:rPr>
              <a:t>t</a:t>
            </a:r>
            <a:r>
              <a:rPr lang="en-US" sz="1600" dirty="0">
                <a:solidFill>
                  <a:srgbClr val="0000FF"/>
                </a:solidFill>
              </a:rPr>
              <a:t>| (</a:t>
            </a:r>
            <a:r>
              <a:rPr lang="en-US" sz="1600" dirty="0" err="1">
                <a:solidFill>
                  <a:srgbClr val="0000FF"/>
                </a:solidFill>
              </a:rPr>
              <a:t>GeV</a:t>
            </a:r>
            <a:r>
              <a:rPr lang="en-US" sz="1600" dirty="0">
                <a:solidFill>
                  <a:srgbClr val="0000FF"/>
                </a:solidFill>
              </a:rPr>
              <a:t>) &lt; </a:t>
            </a:r>
            <a:r>
              <a:rPr lang="en-US" sz="1600" dirty="0" smtClean="0">
                <a:solidFill>
                  <a:srgbClr val="0000FF"/>
                </a:solidFill>
              </a:rPr>
              <a:t>1.3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13464" y="3064923"/>
            <a:ext cx="1844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Plots with </a:t>
            </a:r>
          </a:p>
          <a:p>
            <a:pPr algn="ctr"/>
            <a:r>
              <a:rPr lang="en-US" dirty="0" smtClean="0"/>
              <a:t>reduced </a:t>
            </a:r>
          </a:p>
          <a:p>
            <a:pPr algn="ctr"/>
            <a:r>
              <a:rPr lang="en-US" dirty="0" smtClean="0"/>
              <a:t>lower </a:t>
            </a:r>
          </a:p>
          <a:p>
            <a:pPr algn="ctr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-acceptance: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4804410"/>
            <a:ext cx="2160270" cy="20535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43" y="4804410"/>
            <a:ext cx="2160270" cy="20535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92284" y="5322682"/>
            <a:ext cx="2751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eRHIC</a:t>
            </a:r>
            <a:r>
              <a:rPr lang="en-US" sz="1600" dirty="0" smtClean="0"/>
              <a:t> </a:t>
            </a:r>
            <a:r>
              <a:rPr lang="en-US" sz="1600" dirty="0"/>
              <a:t>with 20x250 GeV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and ∫L=10fb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</a:p>
          <a:p>
            <a:r>
              <a:rPr lang="en-US" sz="1600" dirty="0">
                <a:solidFill>
                  <a:srgbClr val="0000FF"/>
                </a:solidFill>
              </a:rPr>
              <a:t>0.18 &lt; |</a:t>
            </a:r>
            <a:r>
              <a:rPr lang="en-US" sz="1600" dirty="0" err="1">
                <a:solidFill>
                  <a:srgbClr val="0000FF"/>
                </a:solidFill>
              </a:rPr>
              <a:t>p</a:t>
            </a:r>
            <a:r>
              <a:rPr lang="en-US" sz="1600" baseline="-25000" dirty="0" err="1">
                <a:solidFill>
                  <a:srgbClr val="0000FF"/>
                </a:solidFill>
              </a:rPr>
              <a:t>t</a:t>
            </a:r>
            <a:r>
              <a:rPr lang="en-US" sz="1600" dirty="0">
                <a:solidFill>
                  <a:srgbClr val="0000FF"/>
                </a:solidFill>
              </a:rPr>
              <a:t>| (</a:t>
            </a:r>
            <a:r>
              <a:rPr lang="en-US" sz="1600" dirty="0" err="1">
                <a:solidFill>
                  <a:srgbClr val="0000FF"/>
                </a:solidFill>
              </a:rPr>
              <a:t>GeV</a:t>
            </a:r>
            <a:r>
              <a:rPr lang="en-US" sz="1600" dirty="0">
                <a:solidFill>
                  <a:srgbClr val="0000FF"/>
                </a:solidFill>
              </a:rPr>
              <a:t>) &lt; </a:t>
            </a:r>
            <a:r>
              <a:rPr lang="en-US" sz="1600" dirty="0" smtClean="0">
                <a:solidFill>
                  <a:srgbClr val="FF0000"/>
                </a:solidFill>
              </a:rPr>
              <a:t>0.8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13456" y="5206992"/>
            <a:ext cx="1844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Plots with </a:t>
            </a:r>
          </a:p>
          <a:p>
            <a:pPr algn="ctr"/>
            <a:r>
              <a:rPr lang="en-US" dirty="0" smtClean="0"/>
              <a:t>reduced </a:t>
            </a:r>
          </a:p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-acceptance: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9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Study: factor 10 reduced acceptance at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05387" y="1158901"/>
            <a:ext cx="2901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p</a:t>
            </a:r>
            <a:r>
              <a:rPr lang="en-US" sz="1600" b="1" baseline="-25000" dirty="0" err="1">
                <a:solidFill>
                  <a:srgbClr val="0000FF"/>
                </a:solidFill>
              </a:rPr>
              <a:t>T</a:t>
            </a:r>
            <a:r>
              <a:rPr lang="en-US" sz="1600" b="1" dirty="0">
                <a:solidFill>
                  <a:srgbClr val="0000FF"/>
                </a:solidFill>
              </a:rPr>
              <a:t> &gt; 0.3 </a:t>
            </a:r>
            <a:r>
              <a:rPr lang="en-US" sz="1600" b="1" dirty="0" err="1">
                <a:solidFill>
                  <a:srgbClr val="0000FF"/>
                </a:solidFill>
              </a:rPr>
              <a:t>GeV</a:t>
            </a:r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b="1" dirty="0" smtClean="0">
                <a:solidFill>
                  <a:srgbClr val="0000FF"/>
                </a:solidFill>
              </a:rPr>
              <a:t> 10 </a:t>
            </a:r>
            <a:r>
              <a:rPr lang="en-US" sz="1600" b="1" dirty="0">
                <a:solidFill>
                  <a:srgbClr val="0000FF"/>
                </a:solidFill>
              </a:rPr>
              <a:t>fb</a:t>
            </a:r>
            <a:r>
              <a:rPr lang="en-US" sz="1600" b="1" baseline="30000" dirty="0">
                <a:solidFill>
                  <a:srgbClr val="0000FF"/>
                </a:solidFill>
              </a:rPr>
              <a:t>-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26071" y="3365396"/>
            <a:ext cx="2625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p</a:t>
            </a:r>
            <a:r>
              <a:rPr lang="en-US" sz="1600" b="1" baseline="-25000" dirty="0" err="1">
                <a:solidFill>
                  <a:srgbClr val="0000FF"/>
                </a:solidFill>
              </a:rPr>
              <a:t>T</a:t>
            </a:r>
            <a:r>
              <a:rPr lang="en-US" sz="1600" b="1" dirty="0">
                <a:solidFill>
                  <a:srgbClr val="0000FF"/>
                </a:solidFill>
              </a:rPr>
              <a:t> &gt; </a:t>
            </a:r>
            <a:r>
              <a:rPr lang="en-US" sz="1600" b="1" dirty="0" smtClean="0">
                <a:solidFill>
                  <a:srgbClr val="0000FF"/>
                </a:solidFill>
              </a:rPr>
              <a:t>0.4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b="1" dirty="0" smtClean="0">
                <a:solidFill>
                  <a:srgbClr val="0000FF"/>
                </a:solidFill>
              </a:rPr>
              <a:t> 10 </a:t>
            </a:r>
            <a:r>
              <a:rPr lang="en-US" sz="1600" b="1" dirty="0">
                <a:solidFill>
                  <a:srgbClr val="0000FF"/>
                </a:solidFill>
              </a:rPr>
              <a:t>fb</a:t>
            </a:r>
            <a:r>
              <a:rPr lang="en-US" sz="1600" b="1" baseline="30000" dirty="0">
                <a:solidFill>
                  <a:srgbClr val="0000FF"/>
                </a:solidFill>
              </a:rPr>
              <a:t>-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12584" y="5511696"/>
            <a:ext cx="2625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p</a:t>
            </a:r>
            <a:r>
              <a:rPr lang="en-US" sz="1600" b="1" baseline="-25000" dirty="0" err="1">
                <a:solidFill>
                  <a:srgbClr val="0000FF"/>
                </a:solidFill>
              </a:rPr>
              <a:t>T</a:t>
            </a:r>
            <a:r>
              <a:rPr lang="en-US" sz="1600" b="1" dirty="0">
                <a:solidFill>
                  <a:srgbClr val="0000FF"/>
                </a:solidFill>
              </a:rPr>
              <a:t> &gt; </a:t>
            </a:r>
            <a:r>
              <a:rPr lang="en-US" sz="1600" b="1" dirty="0" smtClean="0">
                <a:solidFill>
                  <a:srgbClr val="0000FF"/>
                </a:solidFill>
              </a:rPr>
              <a:t>0.5 </a:t>
            </a:r>
            <a:r>
              <a:rPr lang="en-US" sz="1600" b="1" dirty="0" err="1">
                <a:solidFill>
                  <a:srgbClr val="0000FF"/>
                </a:solidFill>
              </a:rPr>
              <a:t>GeV</a:t>
            </a:r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b="1" dirty="0" smtClean="0">
                <a:solidFill>
                  <a:srgbClr val="0000FF"/>
                </a:solidFill>
              </a:rPr>
              <a:t> 10 </a:t>
            </a:r>
            <a:r>
              <a:rPr lang="en-US" sz="1600" b="1" dirty="0">
                <a:solidFill>
                  <a:srgbClr val="0000FF"/>
                </a:solidFill>
              </a:rPr>
              <a:t>fb</a:t>
            </a:r>
            <a:r>
              <a:rPr lang="en-US" sz="1600" b="1" baseline="30000" dirty="0">
                <a:solidFill>
                  <a:srgbClr val="0000FF"/>
                </a:solidFill>
              </a:rPr>
              <a:t>-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3" name="Picture 12" descr="fit_20x250_1fb_pt0.3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4" y="939287"/>
            <a:ext cx="3240405" cy="20231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5582"/>
            <a:ext cx="437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Acceptance: </a:t>
            </a:r>
            <a:r>
              <a:rPr lang="en-US" dirty="0">
                <a:solidFill>
                  <a:srgbClr val="0000FF"/>
                </a:solidFill>
              </a:rPr>
              <a:t>0.18 &lt; |</a:t>
            </a: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| (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r>
              <a:rPr lang="en-US" dirty="0">
                <a:solidFill>
                  <a:srgbClr val="0000FF"/>
                </a:solidFill>
              </a:rPr>
              <a:t>) &lt; </a:t>
            </a:r>
            <a:r>
              <a:rPr lang="en-US" dirty="0" smtClean="0">
                <a:solidFill>
                  <a:srgbClr val="0000FF"/>
                </a:solidFill>
              </a:rPr>
              <a:t>1.3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5" name="Picture 14" descr="fit_20x250_1fb_pt0.4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37" y="2837265"/>
            <a:ext cx="3240405" cy="2023110"/>
          </a:xfrm>
          <a:prstGeom prst="rect">
            <a:avLst/>
          </a:prstGeom>
        </p:spPr>
      </p:pic>
      <p:pic>
        <p:nvPicPr>
          <p:cNvPr id="19" name="Picture 18" descr="fit_20x250_1fb_pt0.5_10f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2020"/>
            <a:ext cx="3406140" cy="2125980"/>
          </a:xfrm>
          <a:prstGeom prst="rect">
            <a:avLst/>
          </a:prstGeom>
        </p:spPr>
      </p:pic>
      <p:pic>
        <p:nvPicPr>
          <p:cNvPr id="24" name="Picture 23" descr="fig_int_20x250_dvcs_1fb_pt0.5_10fb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595" y="4834890"/>
            <a:ext cx="3240405" cy="2023110"/>
          </a:xfrm>
          <a:prstGeom prst="rect">
            <a:avLst/>
          </a:prstGeom>
        </p:spPr>
      </p:pic>
      <p:pic>
        <p:nvPicPr>
          <p:cNvPr id="25" name="Picture 24" descr="fig_int_20x250_dvcs_1fb_pt0.3_10f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860" y="605263"/>
            <a:ext cx="3406140" cy="2125980"/>
          </a:xfrm>
          <a:prstGeom prst="rect">
            <a:avLst/>
          </a:prstGeom>
        </p:spPr>
      </p:pic>
      <p:pic>
        <p:nvPicPr>
          <p:cNvPr id="26" name="Picture 25" descr="fig_int_20x250_dvcs_1fb_pt0.4_10f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860" y="2690180"/>
            <a:ext cx="3406140" cy="212598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856758" y="1564484"/>
            <a:ext cx="1252690" cy="729533"/>
            <a:chOff x="6324599" y="2032718"/>
            <a:chExt cx="1252690" cy="729533"/>
          </a:xfrm>
        </p:grpSpPr>
        <p:sp>
          <p:nvSpPr>
            <p:cNvPr id="28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45655" y="3755234"/>
            <a:ext cx="1252690" cy="729533"/>
            <a:chOff x="6324599" y="2032718"/>
            <a:chExt cx="1252690" cy="729533"/>
          </a:xfrm>
        </p:grpSpPr>
        <p:sp>
          <p:nvSpPr>
            <p:cNvPr id="32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945655" y="5956568"/>
            <a:ext cx="1252690" cy="729533"/>
            <a:chOff x="6324599" y="2032718"/>
            <a:chExt cx="1252690" cy="729533"/>
          </a:xfrm>
        </p:grpSpPr>
        <p:sp>
          <p:nvSpPr>
            <p:cNvPr id="36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0A57E-281D-F944-9D4F-38A0ADE2B99B}" type="slidenum">
              <a:rPr lang="en-US" smtClean="0"/>
              <a:t>62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11043" y="609562"/>
            <a:ext cx="5567680" cy="4987290"/>
          </a:xfrm>
        </p:spPr>
        <p:txBody>
          <a:bodyPr>
            <a:noAutofit/>
          </a:bodyPr>
          <a:lstStyle/>
          <a:p>
            <a:r>
              <a:rPr lang="en-US" sz="1600" dirty="0" smtClean="0"/>
              <a:t>Low energy neutrons can be damaging to detectors</a:t>
            </a:r>
          </a:p>
          <a:p>
            <a:pPr lvl="1"/>
            <a:r>
              <a:rPr lang="en-US" sz="1400" b="1" dirty="0" smtClean="0"/>
              <a:t>Especially for </a:t>
            </a:r>
            <a:r>
              <a:rPr lang="en-US" sz="1400" b="1" dirty="0" err="1" smtClean="0"/>
              <a:t>SiPM</a:t>
            </a:r>
            <a:r>
              <a:rPr lang="en-US" sz="1400" b="1" dirty="0" smtClean="0"/>
              <a:t> readout</a:t>
            </a:r>
            <a:r>
              <a:rPr lang="en-US" sz="1400" dirty="0" smtClean="0"/>
              <a:t>, as currently this is planned to be used for several detectors</a:t>
            </a:r>
          </a:p>
          <a:p>
            <a:r>
              <a:rPr lang="en-US" sz="1600" dirty="0" smtClean="0"/>
              <a:t>Need knowledge of the neutron dose to rule out detector technologies that are too radiation-soft</a:t>
            </a:r>
          </a:p>
          <a:p>
            <a:r>
              <a:rPr lang="en-US" sz="1600" dirty="0" smtClean="0"/>
              <a:t>Propose to extend studies from STAR and focus on the EIC</a:t>
            </a:r>
          </a:p>
          <a:p>
            <a:pPr lvl="1"/>
            <a:r>
              <a:rPr lang="en-US" sz="1400" dirty="0" smtClean="0"/>
              <a:t>A. </a:t>
            </a:r>
            <a:r>
              <a:rPr lang="en-US" sz="1400" dirty="0" err="1" smtClean="0"/>
              <a:t>Kiselev</a:t>
            </a:r>
            <a:r>
              <a:rPr lang="en-US" sz="1400" dirty="0" smtClean="0"/>
              <a:t> has already ran some simulations on this</a:t>
            </a:r>
          </a:p>
          <a:p>
            <a:r>
              <a:rPr lang="en-US" sz="1600" dirty="0" smtClean="0"/>
              <a:t>Use the </a:t>
            </a:r>
            <a:r>
              <a:rPr lang="en-US" sz="1600" dirty="0" err="1" smtClean="0"/>
              <a:t>EicRoot</a:t>
            </a:r>
            <a:r>
              <a:rPr lang="en-US" sz="1600" dirty="0" smtClean="0"/>
              <a:t> framework to model the detectors, machine lattice, and the surrounding experimental hall</a:t>
            </a:r>
          </a:p>
          <a:p>
            <a:r>
              <a:rPr lang="en-US" sz="1600" dirty="0" smtClean="0"/>
              <a:t>Previous STAR study finds some discrepancy of measured neutron yield and that calculated from the simulation</a:t>
            </a:r>
          </a:p>
          <a:p>
            <a:pPr lvl="1"/>
            <a:r>
              <a:rPr lang="en-US" sz="1400" dirty="0" smtClean="0"/>
              <a:t>Authors attribute it to an incomplete description of the environment in the experimental hall and the mechanism of dissipation of thermal neutrons in the GEANT3 + GCALOR model</a:t>
            </a:r>
          </a:p>
          <a:p>
            <a:pPr lvl="1"/>
            <a:r>
              <a:rPr lang="en-US" sz="1400" dirty="0" smtClean="0"/>
              <a:t>only neutrons due to collisions simulated, no simulation of neutrons generated due to losses of protons / beam tails</a:t>
            </a:r>
          </a:p>
          <a:p>
            <a:pPr lvl="1"/>
            <a:r>
              <a:rPr lang="en-US" sz="1400" dirty="0" smtClean="0"/>
              <a:t>Our study can make improvements on these issues</a:t>
            </a:r>
          </a:p>
        </p:txBody>
      </p:sp>
      <p:pic>
        <p:nvPicPr>
          <p:cNvPr id="5" name="Picture 4" descr="beas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t="22488" r="14367" b="6736"/>
          <a:stretch/>
        </p:blipFill>
        <p:spPr>
          <a:xfrm>
            <a:off x="5824602" y="1295575"/>
            <a:ext cx="3028950" cy="241132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9298" y="797734"/>
            <a:ext cx="3870960" cy="411295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noProof="0" dirty="0" err="1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BeAST</a:t>
            </a:r>
            <a:r>
              <a:rPr lang="en-US" sz="1600" noProof="0" dirty="0" smtClean="0">
                <a:solidFill>
                  <a:srgbClr val="0000FF"/>
                </a:solidFill>
                <a:latin typeface="Comic Sans MS"/>
                <a:ea typeface="ＭＳ Ｐゴシック" pitchFamily="-84" charset="-128"/>
                <a:cs typeface="Comic Sans MS"/>
              </a:rPr>
              <a:t> detector placed in STAR hall</a:t>
            </a:r>
            <a:endParaRPr kumimoji="0" lang="en-US" sz="1600" b="0" i="0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598160" y="6275401"/>
            <a:ext cx="3545840" cy="457200"/>
          </a:xfrm>
          <a:prstGeom prst="rect">
            <a:avLst/>
          </a:prstGeom>
        </p:spPr>
        <p:txBody>
          <a:bodyPr vert="horz" lIns="91283" tIns="45642" rIns="91283" bIns="45642" rtlCol="0">
            <a:normAutofit fontScale="70000" lnSpcReduction="20000"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900" dirty="0">
                <a:latin typeface="Comic Sans MS"/>
                <a:ea typeface="ＭＳ Ｐゴシック" pitchFamily="-84" charset="-128"/>
                <a:cs typeface="Comic Sans MS"/>
              </a:rPr>
              <a:t>A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t most ~10</a:t>
            </a:r>
            <a:r>
              <a:rPr lang="en-US" sz="1900" baseline="30000" dirty="0" smtClean="0">
                <a:latin typeface="Comic Sans MS"/>
                <a:ea typeface="ＭＳ Ｐゴシック" pitchFamily="-84" charset="-128"/>
                <a:cs typeface="Comic Sans MS"/>
              </a:rPr>
              <a:t>10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 n/cm</a:t>
            </a:r>
            <a:r>
              <a:rPr lang="en-US" sz="1900" baseline="30000" dirty="0" smtClean="0">
                <a:latin typeface="Comic Sans MS"/>
                <a:ea typeface="ＭＳ Ｐゴシック" pitchFamily="-84" charset="-128"/>
                <a:cs typeface="Comic Sans MS"/>
              </a:rPr>
              <a:t>2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 per year of running </a:t>
            </a:r>
          </a:p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at L=10</a:t>
            </a:r>
            <a:r>
              <a:rPr lang="en-US" sz="1900" baseline="30000" dirty="0" smtClean="0">
                <a:latin typeface="Comic Sans MS"/>
                <a:ea typeface="ＭＳ Ｐゴシック" pitchFamily="-84" charset="-128"/>
                <a:cs typeface="Comic Sans MS"/>
              </a:rPr>
              <a:t>33 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cm</a:t>
            </a:r>
            <a:r>
              <a:rPr lang="en-US" sz="1900" baseline="30000" dirty="0" smtClean="0">
                <a:latin typeface="Comic Sans MS"/>
                <a:ea typeface="ＭＳ Ｐゴシック" pitchFamily="-84" charset="-128"/>
                <a:cs typeface="Comic Sans MS"/>
              </a:rPr>
              <a:t>-2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s</a:t>
            </a:r>
            <a:r>
              <a:rPr lang="en-US" sz="1900" baseline="30000" dirty="0" smtClean="0">
                <a:latin typeface="Comic Sans MS"/>
                <a:ea typeface="ＭＳ Ｐゴシック" pitchFamily="-84" charset="-128"/>
                <a:cs typeface="Comic Sans MS"/>
              </a:rPr>
              <a:t>-1</a:t>
            </a:r>
            <a:r>
              <a:rPr lang="en-US" sz="1900" dirty="0" smtClean="0">
                <a:latin typeface="Comic Sans MS"/>
                <a:ea typeface="ＭＳ Ｐゴシック" pitchFamily="-84" charset="-128"/>
                <a:cs typeface="Comic Sans MS"/>
              </a:rPr>
              <a:t> </a:t>
            </a:r>
            <a:endParaRPr kumimoji="0" lang="en-US" sz="19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pic>
        <p:nvPicPr>
          <p:cNvPr id="8" name="Picture 7" descr="beast-ep-zoom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5" b="-269"/>
          <a:stretch/>
        </p:blipFill>
        <p:spPr>
          <a:xfrm>
            <a:off x="5904721" y="3812029"/>
            <a:ext cx="2914650" cy="2440864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683231" y="3964429"/>
            <a:ext cx="1615276" cy="381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1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n/cm</a:t>
            </a:r>
            <a:r>
              <a:rPr lang="en-US" sz="1000" baseline="30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2 </a:t>
            </a:r>
            <a:r>
              <a:rPr lang="en-US" sz="1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/ 1MHz PYTHIA 20x250 </a:t>
            </a:r>
            <a:r>
              <a:rPr lang="en-US" sz="1000" dirty="0" err="1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GeV</a:t>
            </a:r>
            <a:r>
              <a:rPr lang="en-US" sz="1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sz="1000" dirty="0" err="1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ep</a:t>
            </a:r>
            <a:r>
              <a:rPr lang="en-US" sz="1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-events </a:t>
            </a:r>
            <a:r>
              <a:rPr lang="en-US" sz="1000" baseline="30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r>
              <a:rPr lang="en-US" sz="1000" dirty="0" smtClean="0">
                <a:solidFill>
                  <a:schemeClr val="bg1"/>
                </a:solidFill>
                <a:latin typeface="Comic Sans MS"/>
                <a:ea typeface="ＭＳ Ｐゴシック" pitchFamily="-84" charset="-128"/>
                <a:cs typeface="Comic Sans MS"/>
              </a:rPr>
              <a:t> </a:t>
            </a:r>
            <a:endParaRPr kumimoji="0" lang="en-US" sz="1000" b="0" i="0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/>
              <a:ea typeface="ＭＳ Ｐゴシック" pitchFamily="-84" charset="-128"/>
              <a:cs typeface="Comic Sans M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9559" y="284485"/>
            <a:ext cx="7503793" cy="2434168"/>
            <a:chOff x="166159" y="3857413"/>
            <a:chExt cx="7503793" cy="2434168"/>
          </a:xfrm>
        </p:grpSpPr>
        <p:pic>
          <p:nvPicPr>
            <p:cNvPr id="7" name="Picture 6" descr="EtaVsQ2.10.15.20GeV.lepton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66" t="-7076" r="-67372" b="7076"/>
            <a:stretch/>
          </p:blipFill>
          <p:spPr>
            <a:xfrm>
              <a:off x="533399" y="3857413"/>
              <a:ext cx="7136553" cy="2273300"/>
            </a:xfrm>
            <a:prstGeom prst="rect">
              <a:avLst/>
            </a:prstGeom>
          </p:spPr>
        </p:pic>
        <p:pic>
          <p:nvPicPr>
            <p:cNvPr id="22" name="Picture 21" descr="EtaVsQ2.10.15.20GeV.lepton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" r="94005"/>
            <a:stretch/>
          </p:blipFill>
          <p:spPr>
            <a:xfrm>
              <a:off x="166159" y="4018281"/>
              <a:ext cx="401108" cy="22733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Q2-Tagger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2658115"/>
            <a:ext cx="86021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main detector</a:t>
            </a:r>
            <a:r>
              <a:rPr lang="en-US" sz="1400" dirty="0">
                <a:latin typeface="Comic Sans MS"/>
                <a:cs typeface="Comic Sans MS"/>
                <a:sym typeface="Wingdings"/>
              </a:rPr>
              <a:t>: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 -4.5 &lt; </a:t>
            </a: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 &lt; 4.5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</a:t>
            </a:r>
            <a:r>
              <a:rPr lang="en-US" sz="1400" dirty="0" smtClean="0">
                <a:sym typeface="Wingdings"/>
              </a:rPr>
              <a:t> &lt;-4.5 : scattered lepton needs to be detected in dedicated low-Q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 tagger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kinematic coverage in 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-x-</a:t>
            </a:r>
            <a:r>
              <a:rPr lang="en-US" sz="1400" dirty="0" smtClean="0">
                <a:latin typeface="Symbol" charset="2"/>
                <a:cs typeface="Symbol" charset="2"/>
                <a:sym typeface="Wingdings"/>
              </a:rPr>
              <a:t>h  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critical for physics</a:t>
            </a:r>
          </a:p>
          <a:p>
            <a:pPr marL="285750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low Q</a:t>
            </a:r>
            <a:r>
              <a:rPr lang="en-US" sz="1400" baseline="30000" dirty="0" smtClean="0">
                <a:latin typeface="Comic Sans MS"/>
                <a:cs typeface="Comic Sans MS"/>
                <a:sym typeface="Wingdings"/>
              </a:rPr>
              <a:t>2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 physics: </a:t>
            </a:r>
          </a:p>
          <a:p>
            <a:pPr marL="742950" lvl="1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(un)</a:t>
            </a:r>
            <a:r>
              <a:rPr lang="en-US" sz="1400" dirty="0" err="1" smtClean="0">
                <a:latin typeface="Comic Sans MS"/>
                <a:cs typeface="Comic Sans MS"/>
                <a:sym typeface="Wingdings"/>
              </a:rPr>
              <a:t>polarised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 photon structure</a:t>
            </a:r>
          </a:p>
          <a:p>
            <a:pPr marL="742950" lvl="1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constrain internal </a:t>
            </a:r>
            <a:r>
              <a:rPr lang="en-US" sz="1400" dirty="0" err="1" smtClean="0">
                <a:latin typeface="Comic Sans MS"/>
                <a:cs typeface="Comic Sans MS"/>
                <a:sym typeface="Wingdings"/>
              </a:rPr>
              <a:t>radiative</a:t>
            </a:r>
            <a:r>
              <a:rPr lang="en-US" sz="1400" dirty="0" smtClean="0">
                <a:latin typeface="Comic Sans MS"/>
                <a:cs typeface="Comic Sans MS"/>
                <a:sym typeface="Wingdings"/>
              </a:rPr>
              <a:t> corrections</a:t>
            </a:r>
          </a:p>
          <a:p>
            <a:pPr marL="742950" lvl="1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latin typeface="Comic Sans MS"/>
                <a:cs typeface="Comic Sans MS"/>
                <a:sym typeface="Wingdings"/>
              </a:rPr>
              <a:t>……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3119" y="1545384"/>
            <a:ext cx="162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scattered </a:t>
            </a:r>
            <a:r>
              <a:rPr lang="en-US" sz="1400" dirty="0"/>
              <a:t>lepton </a:t>
            </a:r>
            <a:endParaRPr lang="en-US" sz="1400" dirty="0" smtClean="0"/>
          </a:p>
          <a:p>
            <a:pPr algn="ctr"/>
            <a:r>
              <a:rPr lang="en-US" sz="1400" dirty="0" smtClean="0"/>
              <a:t>more and more</a:t>
            </a:r>
          </a:p>
          <a:p>
            <a:pPr algn="ctr"/>
            <a:r>
              <a:rPr lang="en-US" sz="1400" dirty="0" smtClean="0"/>
              <a:t>at </a:t>
            </a:r>
            <a:r>
              <a:rPr lang="en-US" sz="1400" dirty="0" smtClean="0">
                <a:solidFill>
                  <a:srgbClr val="FF00FF"/>
                </a:solidFill>
              </a:rPr>
              <a:t>–</a:t>
            </a:r>
            <a:r>
              <a:rPr lang="en-US" sz="1400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564792" y="223246"/>
            <a:ext cx="845264" cy="1854476"/>
            <a:chOff x="5564943" y="819097"/>
            <a:chExt cx="876300" cy="2874824"/>
          </a:xfrm>
        </p:grpSpPr>
        <p:sp>
          <p:nvSpPr>
            <p:cNvPr id="12" name="AutoShape 19"/>
            <p:cNvSpPr>
              <a:spLocks/>
            </p:cNvSpPr>
            <p:nvPr/>
          </p:nvSpPr>
          <p:spPr bwMode="auto">
            <a:xfrm rot="16200000">
              <a:off x="4565681" y="1818359"/>
              <a:ext cx="2874824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13" name="Rectangle 20"/>
            <p:cNvSpPr>
              <a:spLocks/>
            </p:cNvSpPr>
            <p:nvPr/>
          </p:nvSpPr>
          <p:spPr bwMode="auto">
            <a:xfrm rot="16200000">
              <a:off x="4721421" y="2163777"/>
              <a:ext cx="2566883" cy="24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 smtClean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lepton beam energy</a:t>
              </a:r>
              <a:endParaRPr lang="en-US" sz="1300" dirty="0">
                <a:solidFill>
                  <a:schemeClr val="bg1"/>
                </a:solidFill>
                <a:latin typeface="Corbel Bold" charset="0"/>
                <a:ea typeface="ＭＳ Ｐゴシック" charset="0"/>
                <a:cs typeface="Corbel Bold" charset="0"/>
                <a:sym typeface="Corbel Bold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7337" y="433499"/>
            <a:ext cx="2973977" cy="2273301"/>
            <a:chOff x="5029563" y="3921760"/>
            <a:chExt cx="2973977" cy="2273301"/>
          </a:xfrm>
        </p:grpSpPr>
        <p:pic>
          <p:nvPicPr>
            <p:cNvPr id="8" name="Picture 7" descr="ThetaVsQ2.10.15.20GeV.lepton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19"/>
            <a:stretch/>
          </p:blipFill>
          <p:spPr>
            <a:xfrm>
              <a:off x="5715000" y="3921760"/>
              <a:ext cx="2288540" cy="22733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16200000">
              <a:off x="4658360" y="4765040"/>
              <a:ext cx="1019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theta (rad)</a:t>
              </a:r>
              <a:endParaRPr lang="en-US" sz="1200" dirty="0"/>
            </a:p>
          </p:txBody>
        </p:sp>
        <p:pic>
          <p:nvPicPr>
            <p:cNvPr id="23" name="Picture 22" descr="ThetaVsQ2.10.15.20GeV.lepton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980"/>
            <a:stretch/>
          </p:blipFill>
          <p:spPr>
            <a:xfrm>
              <a:off x="5340774" y="3921761"/>
              <a:ext cx="433493" cy="2273300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241" y="3524993"/>
            <a:ext cx="5013026" cy="32407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49645" y="4565787"/>
            <a:ext cx="17073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pythia</a:t>
            </a:r>
            <a:r>
              <a:rPr lang="en-US" sz="1600" dirty="0" smtClean="0"/>
              <a:t> events</a:t>
            </a:r>
          </a:p>
          <a:p>
            <a:r>
              <a:rPr lang="en-US" sz="1600" dirty="0" smtClean="0"/>
              <a:t>with electron reconstructed in the tagger</a:t>
            </a:r>
          </a:p>
          <a:p>
            <a:r>
              <a:rPr lang="en-US" sz="1600" dirty="0" smtClean="0"/>
              <a:t>for IR v2.1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1589" y="4446794"/>
            <a:ext cx="4503563" cy="23192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680" y="4409440"/>
            <a:ext cx="381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Calorimeter with tracking planes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0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7490" y="0"/>
            <a:ext cx="9461490" cy="609600"/>
          </a:xfrm>
        </p:spPr>
        <p:txBody>
          <a:bodyPr/>
          <a:lstStyle/>
          <a:p>
            <a:r>
              <a:rPr lang="en-US" dirty="0" smtClean="0"/>
              <a:t>Luminosity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4133"/>
            <a:ext cx="9144000" cy="3683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mic Sans MS"/>
                <a:cs typeface="Comic Sans MS"/>
              </a:rPr>
              <a:t>Concept: </a:t>
            </a:r>
          </a:p>
          <a:p>
            <a:pPr marL="0" indent="0">
              <a:buNone/>
            </a:pPr>
            <a:r>
              <a:rPr lang="en-US" sz="1600" dirty="0" smtClean="0">
                <a:latin typeface="Comic Sans MS"/>
                <a:cs typeface="Comic Sans MS"/>
              </a:rPr>
              <a:t>Use </a:t>
            </a:r>
            <a:r>
              <a:rPr lang="en-US" sz="1600" dirty="0">
                <a:latin typeface="Comic Sans MS"/>
                <a:cs typeface="Comic Sans MS"/>
              </a:rPr>
              <a:t>Bremsstrahlung </a:t>
            </a:r>
            <a:r>
              <a:rPr lang="en-US" sz="1600" dirty="0" err="1">
                <a:solidFill>
                  <a:srgbClr val="FF00FF"/>
                </a:solidFill>
                <a:latin typeface="Comic Sans MS"/>
                <a:cs typeface="Comic Sans MS"/>
              </a:rPr>
              <a:t>ep</a:t>
            </a:r>
            <a:r>
              <a:rPr lang="en-US" sz="1600" dirty="0">
                <a:solidFill>
                  <a:srgbClr val="FF00FF"/>
                </a:solidFill>
                <a:latin typeface="Comic Sans MS"/>
                <a:cs typeface="Comic Sans MS"/>
              </a:rPr>
              <a:t> </a:t>
            </a:r>
            <a:r>
              <a:rPr lang="en-US" sz="1600" dirty="0">
                <a:solidFill>
                  <a:srgbClr val="FF00FF"/>
                </a:solidFill>
                <a:latin typeface="Comic Sans MS"/>
                <a:cs typeface="Comic Sans MS"/>
                <a:sym typeface="Wingdings"/>
              </a:rPr>
              <a:t> </a:t>
            </a:r>
            <a:r>
              <a:rPr lang="en-US" sz="1600" dirty="0" err="1">
                <a:solidFill>
                  <a:srgbClr val="FF00FF"/>
                </a:solidFill>
                <a:latin typeface="Comic Sans MS"/>
                <a:cs typeface="Comic Sans MS"/>
                <a:sym typeface="Wingdings"/>
              </a:rPr>
              <a:t>ep</a:t>
            </a:r>
            <a:r>
              <a:rPr lang="en-US" sz="1600" dirty="0" err="1">
                <a:solidFill>
                  <a:srgbClr val="FF00FF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1600" dirty="0">
                <a:latin typeface="Comic Sans MS"/>
                <a:cs typeface="Comic Sans MS"/>
                <a:sym typeface="Wingdings"/>
              </a:rPr>
              <a:t> as reference cross section</a:t>
            </a:r>
          </a:p>
          <a:p>
            <a:pPr lvl="1"/>
            <a:r>
              <a:rPr lang="en-US" sz="1400" dirty="0">
                <a:latin typeface="Comic Sans MS"/>
                <a:cs typeface="Comic Sans MS"/>
              </a:rPr>
              <a:t>different methods: </a:t>
            </a:r>
          </a:p>
          <a:p>
            <a:pPr lvl="2"/>
            <a:r>
              <a:rPr lang="en-US" sz="1200" dirty="0">
                <a:latin typeface="Comic Sans MS"/>
                <a:cs typeface="Comic Sans MS"/>
              </a:rPr>
              <a:t>Bethe </a:t>
            </a:r>
            <a:r>
              <a:rPr lang="en-US" sz="1200" dirty="0" err="1">
                <a:latin typeface="Comic Sans MS"/>
                <a:cs typeface="Comic Sans MS"/>
              </a:rPr>
              <a:t>Heitler</a:t>
            </a:r>
            <a:r>
              <a:rPr lang="en-US" sz="1200" dirty="0">
                <a:latin typeface="Comic Sans MS"/>
                <a:cs typeface="Comic Sans MS"/>
              </a:rPr>
              <a:t>, QED Compton, Pair Production</a:t>
            </a:r>
          </a:p>
          <a:p>
            <a:pPr lvl="1"/>
            <a:r>
              <a:rPr lang="en-US" sz="1400" dirty="0">
                <a:latin typeface="Comic Sans MS"/>
                <a:cs typeface="Comic Sans MS"/>
              </a:rPr>
              <a:t>Hera: reached 1-2% systematic uncertainty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Goals </a:t>
            </a:r>
            <a:r>
              <a:rPr lang="en-US" sz="1800" dirty="0">
                <a:solidFill>
                  <a:srgbClr val="0000FF"/>
                </a:solidFill>
              </a:rPr>
              <a:t>for Luminosity Measurement:</a:t>
            </a:r>
          </a:p>
          <a:p>
            <a:r>
              <a:rPr lang="en-US" sz="1600" dirty="0"/>
              <a:t>Integrated luminosity with precision </a:t>
            </a:r>
            <a:r>
              <a:rPr lang="en-US" sz="1600" dirty="0" err="1" smtClean="0"/>
              <a:t>δL</a:t>
            </a:r>
            <a:r>
              <a:rPr lang="en-US" sz="1600" dirty="0" smtClean="0"/>
              <a:t>/L&lt; </a:t>
            </a:r>
            <a:r>
              <a:rPr lang="en-US" sz="1600" dirty="0"/>
              <a:t>1%</a:t>
            </a:r>
          </a:p>
          <a:p>
            <a:r>
              <a:rPr lang="en-US" sz="1600" dirty="0"/>
              <a:t>Measurement of relative luminosity: </a:t>
            </a:r>
            <a:r>
              <a:rPr lang="en-US" sz="1600" dirty="0">
                <a:solidFill>
                  <a:srgbClr val="0000FF"/>
                </a:solidFill>
              </a:rPr>
              <a:t>physics-asymmetry/</a:t>
            </a:r>
            <a:r>
              <a:rPr lang="en-US" sz="1600" dirty="0" smtClean="0">
                <a:solidFill>
                  <a:srgbClr val="0000FF"/>
                </a:solidFill>
              </a:rPr>
              <a:t>10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 ~10</a:t>
            </a:r>
            <a:r>
              <a:rPr lang="en-US" sz="1600" baseline="30000" dirty="0" smtClean="0">
                <a:solidFill>
                  <a:srgbClr val="0000FF"/>
                </a:solidFill>
                <a:sym typeface="Wingdings"/>
              </a:rPr>
              <a:t>-4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– 10</a:t>
            </a:r>
            <a:r>
              <a:rPr lang="en-US" sz="1600" baseline="30000" dirty="0" smtClean="0">
                <a:solidFill>
                  <a:srgbClr val="0000FF"/>
                </a:solidFill>
                <a:sym typeface="Wingdings"/>
              </a:rPr>
              <a:t>-5</a:t>
            </a:r>
            <a:endParaRPr lang="en-US" sz="1600" baseline="30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latin typeface="Comic Sans MS"/>
                <a:cs typeface="Comic Sans MS"/>
              </a:rPr>
              <a:t>EIC challenges: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with 10</a:t>
            </a:r>
            <a:r>
              <a:rPr lang="en-US" sz="1400" baseline="300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33 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cm</a:t>
            </a:r>
            <a:r>
              <a:rPr lang="en-US" sz="1400" baseline="300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-2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s</a:t>
            </a:r>
            <a:r>
              <a:rPr lang="en-US" sz="1400" baseline="300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-1 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one gets on average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23 </a:t>
            </a:r>
            <a:r>
              <a:rPr lang="en-US" sz="1400" dirty="0" err="1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bremsstrahlungs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photons/bunch for proton beam 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A-beam Z</a:t>
            </a:r>
            <a:r>
              <a:rPr lang="en-US" sz="1400" baseline="300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2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-dependence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this will challenge single photon measurement under 0</a:t>
            </a:r>
            <a:r>
              <a:rPr lang="en-US" sz="1400" baseline="30000" dirty="0" smtClean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o</a:t>
            </a:r>
          </a:p>
          <a:p>
            <a:pPr lvl="1">
              <a:buFont typeface="Wingdings" charset="0"/>
              <a:buChar char="à"/>
            </a:pPr>
            <a:endParaRPr lang="en-US" sz="1600" baseline="300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64</a:t>
            </a:fld>
            <a:endParaRPr lang="en-US" altLang="ja-JP" dirty="0"/>
          </a:p>
        </p:txBody>
      </p:sp>
      <p:pic>
        <p:nvPicPr>
          <p:cNvPr id="7" name="Picture 6" descr="bub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99" y="3823230"/>
            <a:ext cx="5337305" cy="2413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2728" y="4047065"/>
            <a:ext cx="378548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zero degree </a:t>
            </a:r>
            <a:r>
              <a:rPr lang="en-US" sz="1600" dirty="0" smtClean="0">
                <a:solidFill>
                  <a:srgbClr val="0000FF"/>
                </a:solidFill>
              </a:rPr>
              <a:t>photon calorimeter</a:t>
            </a:r>
          </a:p>
          <a:p>
            <a:r>
              <a:rPr lang="en-US" sz="1200" dirty="0" smtClean="0"/>
              <a:t>high </a:t>
            </a:r>
            <a:r>
              <a:rPr lang="en-US" sz="1200" dirty="0"/>
              <a:t>rate 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Ø"/>
            </a:pPr>
            <a:r>
              <a:rPr lang="en-US" sz="1200" dirty="0" smtClean="0">
                <a:sym typeface="Wingdings"/>
              </a:rPr>
              <a:t>measured </a:t>
            </a:r>
            <a:r>
              <a:rPr lang="en-US" sz="1200" dirty="0">
                <a:sym typeface="Wingdings"/>
              </a:rPr>
              <a:t>energy proportional to # </a:t>
            </a:r>
            <a:r>
              <a:rPr lang="en-US" sz="1200" dirty="0" smtClean="0">
                <a:sym typeface="Wingdings"/>
              </a:rPr>
              <a:t>photons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Ø"/>
            </a:pPr>
            <a:r>
              <a:rPr lang="en-US" sz="1200" dirty="0" smtClean="0">
                <a:sym typeface="Wingdings"/>
              </a:rPr>
              <a:t>subject </a:t>
            </a:r>
            <a:r>
              <a:rPr lang="en-US" sz="1200" dirty="0">
                <a:sym typeface="Wingdings"/>
              </a:rPr>
              <a:t>to synchrotron radiation</a:t>
            </a:r>
          </a:p>
          <a:p>
            <a:r>
              <a:rPr lang="en-US" sz="1600" dirty="0">
                <a:sym typeface="Wingdings"/>
              </a:rPr>
              <a:t>additional pair </a:t>
            </a:r>
            <a:r>
              <a:rPr lang="en-US" sz="1600" dirty="0" smtClean="0">
                <a:sym typeface="Wingdings"/>
              </a:rPr>
              <a:t>spectrometer</a:t>
            </a:r>
          </a:p>
          <a:p>
            <a:pPr>
              <a:buClr>
                <a:srgbClr val="0000FF"/>
              </a:buClr>
            </a:pPr>
            <a:r>
              <a:rPr lang="en-US" sz="1200" dirty="0" smtClean="0">
                <a:sym typeface="Wingdings"/>
              </a:rPr>
              <a:t>low rate</a:t>
            </a:r>
          </a:p>
          <a:p>
            <a:pPr marL="171450" lvl="0" indent="-171450">
              <a:buClr>
                <a:srgbClr val="0000FF"/>
              </a:buClr>
              <a:buFont typeface="Wingdings" charset="2"/>
              <a:buChar char="Ø"/>
            </a:pPr>
            <a:r>
              <a:rPr lang="en-US" sz="1200" dirty="0">
                <a:effectLst/>
              </a:rPr>
              <a:t>The calorimeters are outside of the </a:t>
            </a:r>
            <a:endParaRPr lang="en-US" sz="1200" dirty="0" smtClean="0">
              <a:effectLst/>
            </a:endParaRPr>
          </a:p>
          <a:p>
            <a:pPr lvl="0">
              <a:buClr>
                <a:srgbClr val="0000FF"/>
              </a:buClr>
            </a:pPr>
            <a:r>
              <a:rPr lang="en-US" sz="1200" dirty="0">
                <a:effectLst/>
              </a:rPr>
              <a:t> </a:t>
            </a:r>
            <a:r>
              <a:rPr lang="en-US" sz="1200" dirty="0" smtClean="0">
                <a:effectLst/>
              </a:rPr>
              <a:t>  primary </a:t>
            </a:r>
            <a:r>
              <a:rPr lang="en-US" sz="1200" dirty="0">
                <a:effectLst/>
              </a:rPr>
              <a:t>synchrotron radiation fan</a:t>
            </a:r>
          </a:p>
          <a:p>
            <a:pPr marL="171450" lvl="0" indent="-171450">
              <a:buClr>
                <a:srgbClr val="0000FF"/>
              </a:buClr>
              <a:buFont typeface="Wingdings" charset="2"/>
              <a:buChar char="Ø"/>
            </a:pPr>
            <a:r>
              <a:rPr lang="en-US" sz="1200" dirty="0" smtClean="0">
                <a:effectLst/>
              </a:rPr>
              <a:t>The </a:t>
            </a:r>
            <a:r>
              <a:rPr lang="en-US" sz="1200" dirty="0">
                <a:effectLst/>
              </a:rPr>
              <a:t>spectrometer </a:t>
            </a:r>
            <a:r>
              <a:rPr lang="en-US" sz="1200" dirty="0" smtClean="0">
                <a:effectLst/>
              </a:rPr>
              <a:t>geometry</a:t>
            </a:r>
          </a:p>
          <a:p>
            <a:pPr lvl="0">
              <a:buClr>
                <a:srgbClr val="0000FF"/>
              </a:buClr>
            </a:pPr>
            <a:r>
              <a:rPr lang="en-US" sz="1200" dirty="0" smtClean="0">
                <a:effectLst/>
              </a:rPr>
              <a:t>   </a:t>
            </a:r>
            <a:r>
              <a:rPr lang="en-US" sz="1200" dirty="0" smtClean="0">
                <a:effectLst/>
                <a:sym typeface="Wingdings"/>
              </a:rPr>
              <a:t> </a:t>
            </a:r>
            <a:r>
              <a:rPr lang="en-US" sz="1200" dirty="0" smtClean="0">
                <a:effectLst/>
              </a:rPr>
              <a:t>low </a:t>
            </a:r>
            <a:r>
              <a:rPr lang="en-US" sz="1200" dirty="0">
                <a:effectLst/>
              </a:rPr>
              <a:t>energy cutoff in the photon </a:t>
            </a:r>
            <a:r>
              <a:rPr lang="en-US" sz="1200" dirty="0" smtClean="0">
                <a:effectLst/>
              </a:rPr>
              <a:t>spectrum</a:t>
            </a:r>
            <a:r>
              <a:rPr lang="en-US" sz="1200" dirty="0">
                <a:effectLst/>
              </a:rPr>
              <a:t>, </a:t>
            </a:r>
            <a:endParaRPr lang="en-US" sz="1200" dirty="0" smtClean="0">
              <a:effectLst/>
            </a:endParaRPr>
          </a:p>
          <a:p>
            <a:pPr lvl="0">
              <a:buClr>
                <a:srgbClr val="0000FF"/>
              </a:buClr>
            </a:pPr>
            <a:r>
              <a:rPr lang="en-US" sz="1200" dirty="0" smtClean="0">
                <a:effectLst/>
              </a:rPr>
              <a:t>   </a:t>
            </a:r>
            <a:r>
              <a:rPr lang="en-US" sz="1200" dirty="0" smtClean="0">
                <a:effectLst/>
                <a:sym typeface="Wingdings"/>
              </a:rPr>
              <a:t> </a:t>
            </a:r>
            <a:r>
              <a:rPr lang="en-US" sz="1200" dirty="0" smtClean="0">
                <a:effectLst/>
              </a:rPr>
              <a:t>depends on dipole </a:t>
            </a:r>
            <a:r>
              <a:rPr lang="en-US" sz="1200" dirty="0">
                <a:effectLst/>
              </a:rPr>
              <a:t>field and </a:t>
            </a:r>
            <a:r>
              <a:rPr lang="en-US" sz="1200" dirty="0" smtClean="0">
                <a:effectLst/>
              </a:rPr>
              <a:t>calorimeter </a:t>
            </a:r>
          </a:p>
          <a:p>
            <a:pPr lvl="0">
              <a:buClr>
                <a:srgbClr val="0000FF"/>
              </a:buClr>
            </a:pPr>
            <a:r>
              <a:rPr lang="en-US" sz="1200" dirty="0">
                <a:effectLst/>
              </a:rPr>
              <a:t> </a:t>
            </a:r>
            <a:r>
              <a:rPr lang="en-US" sz="1200" dirty="0" smtClean="0">
                <a:effectLst/>
              </a:rPr>
              <a:t>     transverse </a:t>
            </a:r>
            <a:r>
              <a:rPr lang="en-US" sz="1200" dirty="0">
                <a:effectLst/>
              </a:rPr>
              <a:t>location </a:t>
            </a:r>
            <a:endParaRPr lang="en-US" sz="1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45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926528"/>
              </p:ext>
            </p:extLst>
          </p:nvPr>
        </p:nvGraphicFramePr>
        <p:xfrm>
          <a:off x="3085561" y="804329"/>
          <a:ext cx="176371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5" name="Equation" r:id="rId4" imgW="1397000" imgH="482600" progId="Equation.DSMT4">
                  <p:embed/>
                </p:oleObj>
              </mc:Choice>
              <mc:Fallback>
                <p:oleObj name="Equation" r:id="rId4" imgW="1397000" imgH="482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5561" y="804329"/>
                        <a:ext cx="1763712" cy="6080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575733"/>
            <a:ext cx="9144000" cy="2917825"/>
          </a:xfrm>
        </p:spPr>
        <p:txBody>
          <a:bodyPr>
            <a:norm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he expected angular distribution of Bremsstrahlung photons</a:t>
            </a:r>
          </a:p>
          <a:p>
            <a:pPr lvl="1"/>
            <a:r>
              <a:rPr lang="en-US" sz="1400" dirty="0" smtClean="0"/>
              <a:t>Bethe-</a:t>
            </a:r>
            <a:r>
              <a:rPr lang="en-US" sz="1400" dirty="0" err="1" smtClean="0"/>
              <a:t>Heitler</a:t>
            </a:r>
            <a:r>
              <a:rPr lang="en-US" sz="1400" dirty="0" smtClean="0"/>
              <a:t> calculation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 smtClean="0"/>
              <a:t>typical angle emission less than 0.03 </a:t>
            </a:r>
            <a:r>
              <a:rPr lang="en-US" sz="1400" dirty="0" err="1" smtClean="0"/>
              <a:t>mrad</a:t>
            </a:r>
            <a:r>
              <a:rPr lang="en-US" sz="1400" dirty="0" smtClean="0"/>
              <a:t> </a:t>
            </a:r>
          </a:p>
          <a:p>
            <a:pPr marL="457200" lvl="1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dirty="0"/>
              <a:t>though there is a fairly long tail to the </a:t>
            </a:r>
            <a:r>
              <a:rPr lang="en-US" sz="1400" dirty="0" smtClean="0"/>
              <a:t>distribution</a:t>
            </a:r>
          </a:p>
          <a:p>
            <a:pPr lvl="1"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what is the </a:t>
            </a:r>
            <a:r>
              <a:rPr lang="en-US" sz="1400" dirty="0"/>
              <a:t>beam divergence </a:t>
            </a:r>
            <a:r>
              <a:rPr lang="en-US" sz="1400" dirty="0" smtClean="0"/>
              <a:t>contribution</a:t>
            </a:r>
          </a:p>
          <a:p>
            <a:pPr marL="457200" lvl="1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0.1 </a:t>
            </a:r>
            <a:r>
              <a:rPr lang="en-US" sz="1400" dirty="0" err="1" smtClean="0"/>
              <a:t>mrad</a:t>
            </a:r>
            <a:r>
              <a:rPr lang="en-US" sz="1400" dirty="0" smtClean="0"/>
              <a:t> for 20 </a:t>
            </a:r>
            <a:r>
              <a:rPr lang="en-US" sz="1400" dirty="0" err="1" smtClean="0"/>
              <a:t>GeV</a:t>
            </a:r>
            <a:r>
              <a:rPr lang="en-US" sz="1400" dirty="0" smtClean="0"/>
              <a:t> x 250 </a:t>
            </a:r>
            <a:r>
              <a:rPr lang="en-US" sz="1400" dirty="0" err="1" smtClean="0"/>
              <a:t>GeV</a:t>
            </a:r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marL="457200" lvl="1" indent="0">
              <a:buNone/>
            </a:pPr>
            <a:endParaRPr lang="en-US" sz="14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7410" y="927704"/>
            <a:ext cx="2713790" cy="1712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Luminosity monitor study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041756"/>
              </p:ext>
            </p:extLst>
          </p:nvPr>
        </p:nvGraphicFramePr>
        <p:xfrm>
          <a:off x="789404" y="2500003"/>
          <a:ext cx="1053702" cy="672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6" name="Equation" r:id="rId7" imgW="736600" imgH="469900" progId="Equation.DSMT4">
                  <p:embed/>
                </p:oleObj>
              </mc:Choice>
              <mc:Fallback>
                <p:oleObj name="Equation" r:id="rId7" imgW="7366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9404" y="2500003"/>
                        <a:ext cx="1053702" cy="672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015064" y="2472249"/>
            <a:ext cx="2322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000" dirty="0" err="1" smtClean="0">
                <a:latin typeface="Symbol" charset="2"/>
                <a:cs typeface="Symbol" charset="2"/>
              </a:rPr>
              <a:t>s</a:t>
            </a:r>
            <a:r>
              <a:rPr lang="en-US" sz="1000" baseline="-25000" dirty="0" err="1" smtClean="0">
                <a:latin typeface="Symbol" charset="2"/>
                <a:cs typeface="Symbol" charset="2"/>
              </a:rPr>
              <a:t>q</a:t>
            </a:r>
            <a:r>
              <a:rPr lang="en-US" sz="1000" dirty="0" smtClean="0"/>
              <a:t> </a:t>
            </a:r>
            <a:r>
              <a:rPr lang="en-US" sz="1000" dirty="0"/>
              <a:t>= angular beam </a:t>
            </a:r>
            <a:r>
              <a:rPr lang="en-US" sz="1000" dirty="0" smtClean="0"/>
              <a:t>divergence</a:t>
            </a:r>
          </a:p>
          <a:p>
            <a:pPr marL="0" lvl="1"/>
            <a:r>
              <a:rPr lang="en-US" sz="1000" dirty="0" smtClean="0">
                <a:latin typeface="Symbol" charset="2"/>
                <a:cs typeface="Symbol" charset="2"/>
              </a:rPr>
              <a:t>e </a:t>
            </a:r>
            <a:r>
              <a:rPr lang="en-US" sz="1000" dirty="0" smtClean="0"/>
              <a:t>= (</a:t>
            </a:r>
            <a:r>
              <a:rPr lang="en-US" sz="1000" dirty="0"/>
              <a:t>normalized) </a:t>
            </a:r>
            <a:r>
              <a:rPr lang="en-US" sz="1000" dirty="0" err="1" smtClean="0"/>
              <a:t>emittance</a:t>
            </a:r>
            <a:endParaRPr lang="en-US" sz="1000" dirty="0" smtClean="0"/>
          </a:p>
          <a:p>
            <a:pPr marL="285750" lvl="1" indent="-285750">
              <a:buFont typeface="Symbol" charset="0"/>
              <a:buChar char="g"/>
            </a:pPr>
            <a:r>
              <a:rPr lang="en-US" sz="1000" dirty="0" smtClean="0"/>
              <a:t>= </a:t>
            </a:r>
            <a:r>
              <a:rPr lang="en-US" sz="1000" dirty="0" err="1"/>
              <a:t>lorentz</a:t>
            </a:r>
            <a:r>
              <a:rPr lang="en-US" sz="1000" dirty="0"/>
              <a:t> </a:t>
            </a:r>
            <a:r>
              <a:rPr lang="en-US" sz="1000" dirty="0" smtClean="0"/>
              <a:t>factor</a:t>
            </a:r>
          </a:p>
          <a:p>
            <a:pPr marL="0" lvl="1"/>
            <a:r>
              <a:rPr lang="en-US" sz="1000" dirty="0" smtClean="0">
                <a:latin typeface="Symbol" charset="2"/>
                <a:cs typeface="Symbol" charset="2"/>
              </a:rPr>
              <a:t>b</a:t>
            </a:r>
            <a:r>
              <a:rPr lang="en-US" sz="1000" dirty="0" smtClean="0"/>
              <a:t>* = </a:t>
            </a:r>
            <a:r>
              <a:rPr lang="en-US" sz="1000" dirty="0"/>
              <a:t>beam optics parameter at IP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225" y="3241146"/>
            <a:ext cx="3256464" cy="23538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9225" y="5638792"/>
            <a:ext cx="3524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Large contribution:</a:t>
            </a:r>
          </a:p>
          <a:p>
            <a:r>
              <a:rPr lang="en-US" sz="1400" dirty="0" smtClean="0"/>
              <a:t>critical to be considered in the design</a:t>
            </a:r>
            <a:endParaRPr lang="en-US" sz="14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pic>
        <p:nvPicPr>
          <p:cNvPr id="19" name="Picture 18" descr="xysmear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69" y="3088731"/>
            <a:ext cx="3225346" cy="2219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8337" y="2727869"/>
            <a:ext cx="35910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considering the added effect if the IP </a:t>
            </a:r>
            <a:endParaRPr lang="en-US" sz="1400" dirty="0" smtClean="0"/>
          </a:p>
          <a:p>
            <a:pPr algn="ctr"/>
            <a:r>
              <a:rPr lang="en-US" sz="1400" dirty="0" smtClean="0"/>
              <a:t>moves </a:t>
            </a:r>
            <a:r>
              <a:rPr lang="en-US" sz="1400" dirty="0"/>
              <a:t>a bit and is off center</a:t>
            </a:r>
          </a:p>
          <a:p>
            <a:pPr algn="ctr"/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563532" y="5257562"/>
            <a:ext cx="4580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both curves include crossing angle </a:t>
            </a:r>
            <a:r>
              <a:rPr lang="en-US" sz="1200" dirty="0" smtClean="0"/>
              <a:t>and </a:t>
            </a:r>
            <a:r>
              <a:rPr lang="en-US" sz="1200" dirty="0"/>
              <a:t>angular </a:t>
            </a:r>
            <a:endParaRPr lang="en-US" sz="1200" dirty="0" smtClean="0"/>
          </a:p>
          <a:p>
            <a:r>
              <a:rPr lang="en-US" sz="1200" dirty="0" smtClean="0"/>
              <a:t>beam </a:t>
            </a:r>
            <a:r>
              <a:rPr lang="en-US" sz="1200" dirty="0"/>
              <a:t>divergence </a:t>
            </a:r>
            <a:r>
              <a:rPr lang="en-US" sz="1200" dirty="0" smtClean="0"/>
              <a:t>and </a:t>
            </a:r>
            <a:r>
              <a:rPr lang="en-US" sz="1200" dirty="0"/>
              <a:t>a flat z vertex spread </a:t>
            </a:r>
            <a:r>
              <a:rPr lang="en-US" sz="1200" dirty="0" smtClean="0"/>
              <a:t>of </a:t>
            </a:r>
            <a:r>
              <a:rPr lang="en-US" sz="1200" dirty="0"/>
              <a:t>+/- 2.5cm</a:t>
            </a:r>
          </a:p>
          <a:p>
            <a:r>
              <a:rPr lang="en-US" sz="1200" dirty="0" smtClean="0">
                <a:sym typeface="Wingdings"/>
              </a:rPr>
              <a:t> </a:t>
            </a:r>
            <a:r>
              <a:rPr lang="en-US" sz="1200" dirty="0" smtClean="0"/>
              <a:t>black </a:t>
            </a:r>
            <a:r>
              <a:rPr lang="en-US" sz="1200" dirty="0"/>
              <a:t>has all events at (0,0) (</a:t>
            </a:r>
            <a:r>
              <a:rPr lang="en-US" sz="1200" dirty="0" err="1"/>
              <a:t>x,y</a:t>
            </a:r>
            <a:r>
              <a:rPr lang="en-US" sz="1200" dirty="0"/>
              <a:t>) vertex</a:t>
            </a:r>
          </a:p>
          <a:p>
            <a:r>
              <a:rPr lang="en-US" sz="1200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1200" dirty="0" smtClean="0">
                <a:solidFill>
                  <a:srgbClr val="FF0000"/>
                </a:solidFill>
              </a:rPr>
              <a:t>red</a:t>
            </a:r>
            <a:r>
              <a:rPr lang="en-US" sz="1200" dirty="0" smtClean="0"/>
              <a:t> </a:t>
            </a:r>
            <a:r>
              <a:rPr lang="en-US" sz="1200" dirty="0"/>
              <a:t>has events with (</a:t>
            </a:r>
            <a:r>
              <a:rPr lang="en-US" sz="1200" dirty="0" err="1"/>
              <a:t>x,y</a:t>
            </a:r>
            <a:r>
              <a:rPr lang="en-US" sz="1200" dirty="0"/>
              <a:t>) vertex distributed </a:t>
            </a:r>
            <a:endParaRPr lang="en-US" sz="1200" dirty="0" smtClean="0"/>
          </a:p>
          <a:p>
            <a:r>
              <a:rPr lang="en-US" sz="1200" dirty="0" smtClean="0"/>
              <a:t>   flat </a:t>
            </a:r>
            <a:r>
              <a:rPr lang="en-US" sz="1200" dirty="0"/>
              <a:t>with +/- 0.5 cm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4108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3868" y="1217053"/>
            <a:ext cx="5808144" cy="2174694"/>
            <a:chOff x="871100" y="3776288"/>
            <a:chExt cx="7425935" cy="3169532"/>
          </a:xfrm>
        </p:grpSpPr>
        <p:pic>
          <p:nvPicPr>
            <p:cNvPr id="9" name="Picture 2" descr="lp-layou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035" y="3776288"/>
              <a:ext cx="7112000" cy="3169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871100" y="5345634"/>
              <a:ext cx="2697441" cy="1121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</a:t>
              </a: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572 </a:t>
              </a:r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nm pulsed laser</a:t>
              </a:r>
            </a:p>
            <a:p>
              <a:pPr>
                <a:buFontTx/>
                <a:buBlip>
                  <a:blip r:embed="rId3"/>
                </a:buBlip>
              </a:pPr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</a:t>
              </a: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laser </a:t>
              </a:r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transport </a:t>
              </a: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system</a:t>
              </a:r>
            </a:p>
            <a:p>
              <a:pPr>
                <a:buFontTx/>
                <a:buBlip>
                  <a:blip r:embed="rId3"/>
                </a:buBlip>
              </a:pP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 laser </a:t>
              </a:r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light </a:t>
              </a: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polarization </a:t>
              </a:r>
            </a:p>
            <a:p>
              <a:r>
                <a:rPr lang="en-US" sz="11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</a:t>
              </a:r>
              <a:r>
                <a:rPr lang="en-US" sz="1100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Comic Sans MS"/>
                  <a:cs typeface="Comic Sans MS"/>
                </a:rPr>
                <a:t>  measured continuously</a:t>
              </a:r>
              <a:endParaRPr lang="en-GB" sz="110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cs typeface="Comic Sans MS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7967" y="3528592"/>
            <a:ext cx="858599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u="sng" dirty="0" smtClean="0">
                <a:solidFill>
                  <a:srgbClr val="0000FF"/>
                </a:solidFill>
              </a:rPr>
              <a:t>Considerations: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Measure Polarization as close to IP as possible</a:t>
            </a:r>
          </a:p>
          <a:p>
            <a:pPr lvl="1"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location should have </a:t>
            </a:r>
            <a:r>
              <a:rPr lang="en-US" sz="1400" dirty="0" err="1"/>
              <a:t>bremsstrahlungs</a:t>
            </a:r>
            <a:r>
              <a:rPr lang="en-US" sz="1400" dirty="0"/>
              <a:t> </a:t>
            </a:r>
            <a:r>
              <a:rPr lang="en-US" sz="1400" dirty="0" smtClean="0"/>
              <a:t>and </a:t>
            </a:r>
            <a:r>
              <a:rPr lang="en-US" sz="1400" dirty="0">
                <a:sym typeface="Wingdings"/>
              </a:rPr>
              <a:t>synchrotron radiation </a:t>
            </a:r>
            <a:r>
              <a:rPr lang="en-US" sz="1400" dirty="0" smtClean="0">
                <a:sym typeface="Wingdings"/>
              </a:rPr>
              <a:t>contamination </a:t>
            </a:r>
            <a:r>
              <a:rPr lang="en-US" sz="1400" dirty="0">
                <a:sym typeface="Wingdings"/>
              </a:rPr>
              <a:t>minimized </a:t>
            </a:r>
            <a:endParaRPr lang="en-US" sz="14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err="1" smtClean="0"/>
              <a:t>Polarimeter</a:t>
            </a:r>
            <a:r>
              <a:rPr lang="en-US" sz="1600" dirty="0" smtClean="0"/>
              <a:t> needs to measure both longitudinal and transverse component</a:t>
            </a:r>
          </a:p>
          <a:p>
            <a:pPr lvl="1"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important for systematics</a:t>
            </a:r>
            <a:endParaRPr lang="en-US" sz="14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err="1" smtClean="0">
                <a:sym typeface="Wingdings"/>
              </a:rPr>
              <a:t>Polarimeter</a:t>
            </a:r>
            <a:r>
              <a:rPr lang="en-US" sz="1600" dirty="0" smtClean="0">
                <a:sym typeface="Wingdings"/>
              </a:rPr>
              <a:t> technology needs to allow to have precise </a:t>
            </a:r>
            <a:r>
              <a:rPr lang="en-US" sz="1600" dirty="0" err="1" smtClean="0">
                <a:sym typeface="Wingdings"/>
              </a:rPr>
              <a:t>polarisation</a:t>
            </a:r>
            <a:r>
              <a:rPr lang="en-US" sz="1600" dirty="0" smtClean="0">
                <a:sym typeface="Wingdings"/>
              </a:rPr>
              <a:t> measurements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  as function of all depolarizing effects, </a:t>
            </a:r>
          </a:p>
          <a:p>
            <a:pPr marL="742950" lvl="1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feedback to collider</a:t>
            </a:r>
          </a:p>
          <a:p>
            <a:pPr marL="742950" lvl="1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requires to integrate electron </a:t>
            </a:r>
            <a:r>
              <a:rPr lang="en-US" sz="1400" dirty="0" err="1" smtClean="0">
                <a:sym typeface="Wingdings"/>
              </a:rPr>
              <a:t>polarimeter</a:t>
            </a:r>
            <a:r>
              <a:rPr lang="en-US" sz="1400" dirty="0" smtClean="0">
                <a:sym typeface="Wingdings"/>
              </a:rPr>
              <a:t> fully into machine lattice </a:t>
            </a:r>
            <a:endParaRPr lang="en-US" sz="1400" dirty="0"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</a:t>
            </a:r>
            <a:r>
              <a:rPr lang="en-US" dirty="0" err="1" smtClean="0"/>
              <a:t>Polarimeter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3073400" y="919800"/>
            <a:ext cx="6070600" cy="113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q"/>
              <a:defRPr sz="22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Ø"/>
              <a:defRPr sz="20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2pPr>
            <a:lvl3pPr marL="10858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Courier New"/>
              <a:buChar char="o"/>
              <a:defRPr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3pPr>
            <a:lvl4pPr marL="14287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ü"/>
              <a:defRPr sz="16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4pPr>
            <a:lvl5pPr marL="17716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Char char="-"/>
              <a:defRPr sz="14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5pPr>
            <a:lvl6pPr marL="22288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6860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1432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6004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dirty="0" smtClean="0"/>
              <a:t>Method: Compton backscattering </a:t>
            </a:r>
          </a:p>
          <a:p>
            <a:pPr marL="0" indent="0">
              <a:buNone/>
            </a:pPr>
            <a:r>
              <a:rPr lang="en-US" sz="1600" dirty="0" smtClean="0">
                <a:sym typeface="Wingdings"/>
              </a:rPr>
              <a:t>    longitudinal </a:t>
            </a:r>
            <a:r>
              <a:rPr lang="en-US" sz="1600" dirty="0">
                <a:sym typeface="Wingdings"/>
              </a:rPr>
              <a:t>polarization  Energy asymmetry</a:t>
            </a:r>
          </a:p>
          <a:p>
            <a:pPr marL="0" indent="0">
              <a:buNone/>
            </a:pPr>
            <a:r>
              <a:rPr lang="en-US" sz="1600" dirty="0" smtClean="0">
                <a:sym typeface="Wingdings"/>
              </a:rPr>
              <a:t>    transverse </a:t>
            </a:r>
            <a:r>
              <a:rPr lang="en-US" sz="1600" dirty="0">
                <a:sym typeface="Wingdings"/>
              </a:rPr>
              <a:t>polarization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>
                <a:sym typeface="Wingdings"/>
              </a:rPr>
              <a:t>position </a:t>
            </a:r>
            <a:r>
              <a:rPr lang="en-US" sz="1600" dirty="0" smtClean="0">
                <a:sym typeface="Wingdings"/>
              </a:rPr>
              <a:t>asymmetry </a:t>
            </a:r>
          </a:p>
          <a:p>
            <a:pPr lvl="1">
              <a:buFont typeface="Wingdings" charset="0"/>
              <a:buChar char="à"/>
            </a:pPr>
            <a:r>
              <a:rPr lang="en-US" sz="1400" dirty="0" smtClean="0">
                <a:sym typeface="Wingdings"/>
              </a:rPr>
              <a:t>segmented </a:t>
            </a:r>
            <a:r>
              <a:rPr lang="en-US" sz="1400" dirty="0">
                <a:sym typeface="Wingdings"/>
              </a:rPr>
              <a:t>Calorimeter  to measure </a:t>
            </a:r>
            <a:r>
              <a:rPr lang="en-US" sz="1400" dirty="0" smtClean="0">
                <a:sym typeface="Wingdings"/>
              </a:rPr>
              <a:t>both components</a:t>
            </a:r>
            <a:endParaRPr lang="en-US" sz="1400" dirty="0"/>
          </a:p>
          <a:p>
            <a:pPr lvl="1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714997" y="2451959"/>
            <a:ext cx="324273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HERA </a:t>
            </a:r>
            <a:r>
              <a:rPr lang="en-US" sz="1400" dirty="0" err="1" smtClean="0">
                <a:solidFill>
                  <a:srgbClr val="0000FF"/>
                </a:solidFill>
              </a:rPr>
              <a:t>LPol</a:t>
            </a:r>
            <a:r>
              <a:rPr lang="en-US" sz="1400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100" dirty="0" smtClean="0"/>
              <a:t>achieved systematic uncertainty 1.4%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7724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052"/>
            <a:ext cx="4257675" cy="4019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424308"/>
            <a:ext cx="460865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Cross section:</a:t>
            </a: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dirty="0" err="1" smtClean="0">
                <a:solidFill>
                  <a:srgbClr val="0000FF"/>
                </a:solidFill>
              </a:rPr>
              <a:t>Pythia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rgbClr val="0000FF"/>
                </a:solidFill>
              </a:rPr>
              <a:t>ep</a:t>
            </a:r>
            <a:r>
              <a:rPr lang="en-US" dirty="0" smtClean="0">
                <a:solidFill>
                  <a:srgbClr val="0000FF"/>
                </a:solidFill>
              </a:rPr>
              <a:t>: 0.30 </a:t>
            </a:r>
            <a:r>
              <a:rPr lang="en-US" dirty="0" err="1" smtClean="0">
                <a:solidFill>
                  <a:srgbClr val="0000FF"/>
                </a:solidFill>
              </a:rPr>
              <a:t>mb</a:t>
            </a:r>
            <a:r>
              <a:rPr lang="en-US" dirty="0" smtClean="0">
                <a:solidFill>
                  <a:srgbClr val="0000FF"/>
                </a:solidFill>
              </a:rPr>
              <a:t> – 0.55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mb</a:t>
            </a: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Luminosity: 10</a:t>
            </a:r>
            <a:r>
              <a:rPr lang="en-US" baseline="30000" dirty="0" smtClean="0">
                <a:solidFill>
                  <a:srgbClr val="0000FF"/>
                </a:solidFill>
              </a:rPr>
              <a:t>33</a:t>
            </a:r>
            <a:r>
              <a:rPr lang="en-US" dirty="0" smtClean="0">
                <a:solidFill>
                  <a:srgbClr val="0000FF"/>
                </a:solidFill>
              </a:rPr>
              <a:t> cm</a:t>
            </a:r>
            <a:r>
              <a:rPr lang="en-US" baseline="30000" dirty="0" smtClean="0">
                <a:solidFill>
                  <a:srgbClr val="0000FF"/>
                </a:solidFill>
              </a:rPr>
              <a:t>-2</a:t>
            </a:r>
            <a:r>
              <a:rPr lang="en-US" dirty="0" smtClean="0">
                <a:solidFill>
                  <a:srgbClr val="0000FF"/>
                </a:solidFill>
              </a:rPr>
              <a:t> s</a:t>
            </a:r>
            <a:r>
              <a:rPr lang="en-US" baseline="30000" dirty="0" smtClean="0">
                <a:solidFill>
                  <a:srgbClr val="0000FF"/>
                </a:solidFill>
              </a:rPr>
              <a:t>-1 </a:t>
            </a:r>
            <a:r>
              <a:rPr lang="en-US" dirty="0" smtClean="0">
                <a:solidFill>
                  <a:srgbClr val="0000FF"/>
                </a:solidFill>
              </a:rPr>
              <a:t>=</a:t>
            </a:r>
            <a:r>
              <a:rPr lang="en-US" baseline="30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>
                <a:solidFill>
                  <a:srgbClr val="0000FF"/>
                </a:solidFill>
              </a:rPr>
              <a:t>6</a:t>
            </a:r>
            <a:r>
              <a:rPr lang="en-US" baseline="30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mb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 s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endParaRPr lang="en-US" baseline="30000" dirty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thoughts about rates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Meeting @ Glasgow 2016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67</a:t>
            </a:fld>
            <a:endParaRPr lang="en-US" altLang="ja-JP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859548"/>
              </p:ext>
            </p:extLst>
          </p:nvPr>
        </p:nvGraphicFramePr>
        <p:xfrm>
          <a:off x="1683813" y="4392560"/>
          <a:ext cx="19939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62" name="Equation" r:id="rId4" imgW="1993900" imgH="495300" progId="Equation.DSMT4">
                  <p:embed/>
                </p:oleObj>
              </mc:Choice>
              <mc:Fallback>
                <p:oleObj name="Equation" r:id="rId4" imgW="1993900" imgH="495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3813" y="4392560"/>
                        <a:ext cx="19939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urved Right Arrow 10"/>
          <p:cNvSpPr/>
          <p:nvPr/>
        </p:nvSpPr>
        <p:spPr bwMode="auto">
          <a:xfrm>
            <a:off x="0" y="5761578"/>
            <a:ext cx="723900" cy="241300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FF66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>
            <a:glow rad="25400">
              <a:srgbClr val="FF00FF">
                <a:alpha val="7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153" y="5612059"/>
            <a:ext cx="2461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Interaction rate:</a:t>
            </a:r>
          </a:p>
          <a:p>
            <a:r>
              <a:rPr lang="en-US" dirty="0" smtClean="0"/>
              <a:t>0.3 MHz – 0.5 MHz</a:t>
            </a:r>
          </a:p>
          <a:p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2091191" y="1701655"/>
            <a:ext cx="11759" cy="23398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21665" y="1692731"/>
            <a:ext cx="11759" cy="23398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110479" y="3675636"/>
            <a:ext cx="460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EIC</a:t>
            </a:r>
            <a:endParaRPr lang="en-US" sz="1200" dirty="0">
              <a:solidFill>
                <a:srgbClr val="0000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77240" y="1217750"/>
            <a:ext cx="3600450" cy="2698750"/>
            <a:chOff x="5577240" y="1217750"/>
            <a:chExt cx="3600450" cy="2698750"/>
          </a:xfrm>
        </p:grpSpPr>
        <p:pic>
          <p:nvPicPr>
            <p:cNvPr id="9" name="Picture 8" descr="15x250DEta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7240" y="1217750"/>
              <a:ext cx="3600450" cy="26987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302761" y="1422749"/>
              <a:ext cx="1600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 </a:t>
              </a:r>
              <a:r>
                <a:rPr lang="en-US" sz="1200" dirty="0" err="1" smtClean="0"/>
                <a:t>GeV</a:t>
              </a:r>
              <a:r>
                <a:rPr lang="en-US" sz="1200" dirty="0" smtClean="0"/>
                <a:t> x 250 </a:t>
              </a:r>
              <a:r>
                <a:rPr lang="en-US" sz="1200" dirty="0" err="1" smtClean="0"/>
                <a:t>GeV</a:t>
              </a:r>
              <a:endParaRPr lang="en-US" sz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92768" y="3924090"/>
            <a:ext cx="3600450" cy="2698750"/>
            <a:chOff x="4692768" y="3924090"/>
            <a:chExt cx="3600450" cy="2698750"/>
          </a:xfrm>
        </p:grpSpPr>
        <p:pic>
          <p:nvPicPr>
            <p:cNvPr id="15" name="Picture 14" descr="15x250DTheta.eps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768" y="3924090"/>
              <a:ext cx="3600450" cy="269875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655063" y="4103173"/>
              <a:ext cx="1600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 </a:t>
              </a:r>
              <a:r>
                <a:rPr lang="en-US" sz="1200" dirty="0" err="1" smtClean="0"/>
                <a:t>GeV</a:t>
              </a:r>
              <a:r>
                <a:rPr lang="en-US" sz="1200" dirty="0" smtClean="0"/>
                <a:t> x 250 </a:t>
              </a:r>
              <a:r>
                <a:rPr lang="en-US" sz="1200" dirty="0" err="1" smtClean="0"/>
                <a:t>GeV</a:t>
              </a:r>
              <a:endParaRPr lang="en-US" sz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995802" y="1134488"/>
            <a:ext cx="2117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low ∫multiplicity; 4-10 </a:t>
            </a:r>
          </a:p>
          <a:p>
            <a:r>
              <a:rPr lang="en-US" sz="1200" dirty="0" smtClean="0"/>
              <a:t>√s = 30 -145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r>
              <a:rPr lang="en-US" sz="1200" dirty="0" err="1" smtClean="0"/>
              <a:t>N</a:t>
            </a:r>
            <a:r>
              <a:rPr lang="en-US" sz="1200" baseline="-25000" dirty="0" err="1" smtClean="0"/>
              <a:t>ch</a:t>
            </a:r>
            <a:r>
              <a:rPr lang="en-US" sz="1200" dirty="0" smtClean="0"/>
              <a:t>(</a:t>
            </a:r>
            <a:r>
              <a:rPr lang="en-US" sz="1200" dirty="0" err="1" smtClean="0"/>
              <a:t>ep</a:t>
            </a:r>
            <a:r>
              <a:rPr lang="en-US" sz="1200" dirty="0" smtClean="0"/>
              <a:t>)~</a:t>
            </a:r>
            <a:r>
              <a:rPr lang="en-US" sz="1200" dirty="0" err="1" smtClean="0"/>
              <a:t>N</a:t>
            </a:r>
            <a:r>
              <a:rPr lang="en-US" sz="1200" baseline="-25000" dirty="0" err="1" smtClean="0"/>
              <a:t>ch</a:t>
            </a:r>
            <a:r>
              <a:rPr lang="en-US" sz="1200" dirty="0" smtClean="0"/>
              <a:t>(</a:t>
            </a:r>
            <a:r>
              <a:rPr lang="en-US" sz="1200" dirty="0" err="1" smtClean="0"/>
              <a:t>eA</a:t>
            </a:r>
            <a:r>
              <a:rPr lang="en-US" sz="1200" dirty="0" smtClean="0"/>
              <a:t>) &lt; </a:t>
            </a:r>
            <a:r>
              <a:rPr lang="en-US" sz="1200" dirty="0" err="1" smtClean="0"/>
              <a:t>N</a:t>
            </a:r>
            <a:r>
              <a:rPr lang="en-US" sz="1200" baseline="-25000" dirty="0" err="1" smtClean="0"/>
              <a:t>ch</a:t>
            </a:r>
            <a:r>
              <a:rPr lang="en-US" sz="1200" dirty="0" smtClean="0"/>
              <a:t>(</a:t>
            </a:r>
            <a:r>
              <a:rPr lang="en-US" sz="1200" dirty="0" err="1" smtClean="0"/>
              <a:t>pA</a:t>
            </a:r>
            <a:r>
              <a:rPr lang="en-US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936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 smtClean="0"/>
              <a:t>Impact on ∫</a:t>
            </a:r>
            <a:r>
              <a:rPr lang="en-US" sz="2400" dirty="0" smtClean="0">
                <a:latin typeface="Symbol" charset="2"/>
                <a:cs typeface="Symbol" charset="2"/>
              </a:rPr>
              <a:t>D</a:t>
            </a:r>
            <a:r>
              <a:rPr lang="en-US" sz="2400" dirty="0" smtClean="0"/>
              <a:t>g from systematic uncertainties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Meeting @ Glasgow 2016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68</a:t>
            </a:fld>
            <a:endParaRPr lang="en-US" altLang="ja-JP"/>
          </a:p>
        </p:txBody>
      </p:sp>
      <p:pic>
        <p:nvPicPr>
          <p:cNvPr id="6" name="Picture 5" descr="profiles-1e3-to-1-stat-uncert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2" r="11964"/>
          <a:stretch/>
        </p:blipFill>
        <p:spPr>
          <a:xfrm>
            <a:off x="-119817" y="731308"/>
            <a:ext cx="4438650" cy="4419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69466" y="4060200"/>
            <a:ext cx="2890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Need systematics </a:t>
            </a:r>
            <a:r>
              <a:rPr lang="en-US" sz="2400" dirty="0">
                <a:solidFill>
                  <a:srgbClr val="0000FF"/>
                </a:solidFill>
              </a:rPr>
              <a:t>≤</a:t>
            </a:r>
            <a:r>
              <a:rPr lang="en-US" dirty="0" smtClean="0">
                <a:solidFill>
                  <a:srgbClr val="0000FF"/>
                </a:solidFill>
              </a:rPr>
              <a:t> 2%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2414" y="573858"/>
            <a:ext cx="1525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arXiv</a:t>
            </a:r>
            <a:r>
              <a:rPr lang="en-US" sz="1200" dirty="0"/>
              <a:t>: 1206.6014</a:t>
            </a:r>
          </a:p>
        </p:txBody>
      </p:sp>
      <p:sp>
        <p:nvSpPr>
          <p:cNvPr id="15" name="AutoShape 49"/>
          <p:cNvSpPr>
            <a:spLocks noChangeArrowheads="1"/>
          </p:cNvSpPr>
          <p:nvPr/>
        </p:nvSpPr>
        <p:spPr bwMode="auto">
          <a:xfrm>
            <a:off x="4314825" y="3967729"/>
            <a:ext cx="1144058" cy="534844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94200" y="807845"/>
            <a:ext cx="3762844" cy="2985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Dominant systematics:</a:t>
            </a:r>
          </a:p>
          <a:p>
            <a:endParaRPr lang="en-US" sz="1200" dirty="0" smtClean="0"/>
          </a:p>
          <a:p>
            <a:r>
              <a:rPr lang="en-US" sz="1200" dirty="0" smtClean="0"/>
              <a:t>Luminosity Measurement </a:t>
            </a:r>
            <a:r>
              <a:rPr lang="en-US" sz="1200" dirty="0" smtClean="0">
                <a:sym typeface="Wingdings"/>
              </a:rPr>
              <a:t> Relative Luminosity</a:t>
            </a:r>
          </a:p>
          <a:p>
            <a:endParaRPr lang="en-US" sz="1200" dirty="0" smtClean="0">
              <a:sym typeface="Wingdings"/>
            </a:endParaRPr>
          </a:p>
          <a:p>
            <a:endParaRPr lang="en-US" sz="1200" dirty="0">
              <a:sym typeface="Wingdings"/>
            </a:endParaRPr>
          </a:p>
          <a:p>
            <a:endParaRPr lang="en-US" sz="1200" dirty="0" smtClean="0">
              <a:sym typeface="Wingdings"/>
            </a:endParaRPr>
          </a:p>
          <a:p>
            <a:endParaRPr lang="en-US" sz="1200" dirty="0" smtClean="0">
              <a:sym typeface="Wingdings"/>
            </a:endParaRPr>
          </a:p>
          <a:p>
            <a:endParaRPr lang="en-US" sz="1200" dirty="0">
              <a:sym typeface="Wingdings"/>
            </a:endParaRPr>
          </a:p>
          <a:p>
            <a:endParaRPr lang="en-US" sz="1200" dirty="0" smtClean="0">
              <a:sym typeface="Wingdings"/>
            </a:endParaRPr>
          </a:p>
          <a:p>
            <a:pPr marL="171450" indent="-171450">
              <a:buFont typeface="Wingdings" charset="0"/>
              <a:buChar char="à"/>
            </a:pPr>
            <a:r>
              <a:rPr lang="en-US" sz="1200" dirty="0" smtClean="0">
                <a:sym typeface="Wingdings"/>
              </a:rPr>
              <a:t>R needs to be controlled better then A</a:t>
            </a:r>
            <a:r>
              <a:rPr lang="en-US" sz="1200" baseline="-25000" dirty="0" smtClean="0">
                <a:sym typeface="Wingdings"/>
              </a:rPr>
              <a:t>LL</a:t>
            </a:r>
          </a:p>
          <a:p>
            <a:r>
              <a:rPr lang="en-US" sz="1200" dirty="0" smtClean="0">
                <a:sym typeface="Wingdings"/>
              </a:rPr>
              <a:t>   ~10</a:t>
            </a:r>
            <a:r>
              <a:rPr lang="en-US" sz="1200" baseline="30000" dirty="0" smtClean="0">
                <a:sym typeface="Wingdings"/>
              </a:rPr>
              <a:t>-4</a:t>
            </a:r>
            <a:r>
              <a:rPr lang="en-US" sz="1200" dirty="0" smtClean="0">
                <a:sym typeface="Wingdings"/>
              </a:rPr>
              <a:t> at low x</a:t>
            </a:r>
            <a:endParaRPr lang="en-US" sz="1200" dirty="0">
              <a:sym typeface="Wingdings"/>
            </a:endParaRPr>
          </a:p>
          <a:p>
            <a:endParaRPr lang="en-US" sz="1200" dirty="0">
              <a:sym typeface="Wingdings"/>
            </a:endParaRPr>
          </a:p>
          <a:p>
            <a:r>
              <a:rPr lang="en-US" sz="1200" dirty="0" smtClean="0">
                <a:sym typeface="Wingdings"/>
              </a:rPr>
              <a:t>Absolut polarization measurements:</a:t>
            </a:r>
          </a:p>
          <a:p>
            <a:r>
              <a:rPr lang="en-US" sz="1200" dirty="0" smtClean="0">
                <a:sym typeface="Wingdings"/>
              </a:rPr>
              <a:t>electron </a:t>
            </a:r>
            <a:r>
              <a:rPr lang="en-US" sz="1200" i="1" dirty="0" err="1" smtClean="0">
                <a:solidFill>
                  <a:srgbClr val="FF66FF"/>
                </a:solidFill>
                <a:sym typeface="Wingdings"/>
              </a:rPr>
              <a:t>P</a:t>
            </a:r>
            <a:r>
              <a:rPr lang="en-US" sz="1200" i="1" baseline="-25000" dirty="0" err="1" smtClean="0">
                <a:solidFill>
                  <a:srgbClr val="FF66FF"/>
                </a:solidFill>
                <a:sym typeface="Wingdings"/>
              </a:rPr>
              <a:t>e</a:t>
            </a:r>
            <a:r>
              <a:rPr lang="en-US" sz="1200" dirty="0" smtClean="0">
                <a:solidFill>
                  <a:srgbClr val="FF66FF"/>
                </a:solidFill>
                <a:sym typeface="Wingdings"/>
              </a:rPr>
              <a:t> </a:t>
            </a:r>
            <a:r>
              <a:rPr lang="en-US" sz="1200" dirty="0" smtClean="0">
                <a:sym typeface="Wingdings"/>
              </a:rPr>
              <a:t>and hadron </a:t>
            </a:r>
            <a:r>
              <a:rPr lang="en-US" sz="1200" i="1" dirty="0" err="1" smtClean="0">
                <a:solidFill>
                  <a:srgbClr val="FF66FF"/>
                </a:solidFill>
                <a:sym typeface="Wingdings"/>
              </a:rPr>
              <a:t>P</a:t>
            </a:r>
            <a:r>
              <a:rPr lang="en-US" sz="1200" i="1" baseline="-25000" dirty="0" err="1" smtClean="0">
                <a:solidFill>
                  <a:srgbClr val="FF66FF"/>
                </a:solidFill>
                <a:sym typeface="Wingdings"/>
              </a:rPr>
              <a:t>p</a:t>
            </a:r>
            <a:endParaRPr lang="en-US" sz="1200" i="1" baseline="-25000" dirty="0" smtClean="0">
              <a:solidFill>
                <a:srgbClr val="FF66FF"/>
              </a:solidFill>
              <a:sym typeface="Wingdings"/>
            </a:endParaRPr>
          </a:p>
          <a:p>
            <a:endParaRPr lang="en-US" sz="1200" i="1" baseline="-25000" dirty="0">
              <a:solidFill>
                <a:srgbClr val="FF66FF"/>
              </a:solidFill>
              <a:sym typeface="Wingdings"/>
            </a:endParaRPr>
          </a:p>
          <a:p>
            <a:r>
              <a:rPr lang="en-US" sz="1200" dirty="0" smtClean="0">
                <a:solidFill>
                  <a:srgbClr val="0000FF"/>
                </a:solidFill>
                <a:sym typeface="Wingdings"/>
              </a:rPr>
              <a:t>Need also an excellent Luminosity measurement</a:t>
            </a:r>
            <a:endParaRPr 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57758"/>
              </p:ext>
            </p:extLst>
          </p:nvPr>
        </p:nvGraphicFramePr>
        <p:xfrm>
          <a:off x="4787900" y="2823633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70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7900" y="2823633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061946"/>
              </p:ext>
            </p:extLst>
          </p:nvPr>
        </p:nvGraphicFramePr>
        <p:xfrm>
          <a:off x="4787900" y="2823633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71" name="Equation" r:id="rId6" imgW="114300" imgH="165100" progId="Equation.3">
                  <p:embed/>
                </p:oleObj>
              </mc:Choice>
              <mc:Fallback>
                <p:oleObj name="Equation" r:id="rId6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87900" y="2823633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859003"/>
              </p:ext>
            </p:extLst>
          </p:nvPr>
        </p:nvGraphicFramePr>
        <p:xfrm>
          <a:off x="4465320" y="1460288"/>
          <a:ext cx="41656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72" name="Equation" r:id="rId8" imgW="4165600" imgH="584200" progId="Equation.DSMT4">
                  <p:embed/>
                </p:oleObj>
              </mc:Choice>
              <mc:Fallback>
                <p:oleObj name="Equation" r:id="rId8" imgW="4165600" imgH="584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65320" y="1460288"/>
                        <a:ext cx="41656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Brace 10"/>
          <p:cNvSpPr/>
          <p:nvPr/>
        </p:nvSpPr>
        <p:spPr bwMode="auto">
          <a:xfrm rot="5400000">
            <a:off x="8102600" y="1540933"/>
            <a:ext cx="182880" cy="955040"/>
          </a:xfrm>
          <a:prstGeom prst="rightBrace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44608" y="2048933"/>
            <a:ext cx="90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relative</a:t>
            </a:r>
          </a:p>
          <a:p>
            <a:pPr algn="ctr"/>
            <a:r>
              <a:rPr lang="en-US" sz="1200" dirty="0" smtClean="0"/>
              <a:t>luminosity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714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3337" t="5580" r="1112" b="697"/>
          <a:stretch>
            <a:fillRect/>
          </a:stretch>
        </p:blipFill>
        <p:spPr bwMode="auto">
          <a:xfrm>
            <a:off x="50801" y="34548"/>
            <a:ext cx="3416299" cy="267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 Kinematics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 Meeting @ Glasgow 2016</a:t>
            </a:r>
            <a:endParaRPr lang="en-US" dirty="0"/>
          </a:p>
        </p:txBody>
      </p:sp>
      <p:sp>
        <p:nvSpPr>
          <p:cNvPr id="62" name="Rectangle 5"/>
          <p:cNvSpPr>
            <a:spLocks/>
          </p:cNvSpPr>
          <p:nvPr/>
        </p:nvSpPr>
        <p:spPr bwMode="auto">
          <a:xfrm>
            <a:off x="7416802" y="2794003"/>
            <a:ext cx="1231900" cy="364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0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resolution power</a:t>
            </a:r>
          </a:p>
        </p:txBody>
      </p:sp>
      <p:sp>
        <p:nvSpPr>
          <p:cNvPr id="63" name="Rectangle 6"/>
          <p:cNvSpPr>
            <a:spLocks/>
          </p:cNvSpPr>
          <p:nvPr/>
        </p:nvSpPr>
        <p:spPr bwMode="auto">
          <a:xfrm>
            <a:off x="6066372" y="2696638"/>
            <a:ext cx="986362" cy="3767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0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inelasticity</a:t>
            </a:r>
          </a:p>
        </p:txBody>
      </p:sp>
      <p:sp>
        <p:nvSpPr>
          <p:cNvPr id="64" name="Rectangle 7"/>
          <p:cNvSpPr>
            <a:spLocks/>
          </p:cNvSpPr>
          <p:nvPr/>
        </p:nvSpPr>
        <p:spPr bwMode="auto">
          <a:xfrm>
            <a:off x="4262966" y="2700868"/>
            <a:ext cx="1380068" cy="54186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0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momentum fraction of </a:t>
            </a:r>
            <a:r>
              <a:rPr lang="en-US" sz="1000" dirty="0" smtClean="0">
                <a:solidFill>
                  <a:srgbClr val="000000"/>
                </a:solidFill>
                <a:latin typeface="Comic Sans MS" charset="0"/>
                <a:sym typeface="Comic Sans MS" charset="0"/>
              </a:rPr>
              <a:t>struck quark</a:t>
            </a:r>
            <a:endParaRPr lang="en-US" sz="1000" dirty="0">
              <a:solidFill>
                <a:srgbClr val="000000"/>
              </a:solidFill>
              <a:latin typeface="Comic Sans MS" charset="0"/>
              <a:sym typeface="Comic Sans MS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556902"/>
              </p:ext>
            </p:extLst>
          </p:nvPr>
        </p:nvGraphicFramePr>
        <p:xfrm>
          <a:off x="4374621" y="2108732"/>
          <a:ext cx="4267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33" name="Equation" r:id="rId4" imgW="4267200" imgH="647700" progId="Equation.DSMT4">
                  <p:embed/>
                </p:oleObj>
              </mc:Choice>
              <mc:Fallback>
                <p:oleObj name="Equation" r:id="rId4" imgW="42672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74621" y="2108732"/>
                        <a:ext cx="4267200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488223"/>
              </p:ext>
            </p:extLst>
          </p:nvPr>
        </p:nvGraphicFramePr>
        <p:xfrm>
          <a:off x="5958406" y="941919"/>
          <a:ext cx="2692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34" name="Equation" r:id="rId6" imgW="2692400" imgH="1143000" progId="Equation.DSMT4">
                  <p:embed/>
                </p:oleObj>
              </mc:Choice>
              <mc:Fallback>
                <p:oleObj name="Equation" r:id="rId6" imgW="269240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58406" y="941919"/>
                        <a:ext cx="2692400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832600" y="558800"/>
            <a:ext cx="1986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 method: 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68423" y="2316078"/>
            <a:ext cx="2854568" cy="1111533"/>
            <a:chOff x="968423" y="2824098"/>
            <a:chExt cx="2854568" cy="1111533"/>
          </a:xfrm>
        </p:grpSpPr>
        <p:grpSp>
          <p:nvGrpSpPr>
            <p:cNvPr id="65" name="Group 64"/>
            <p:cNvGrpSpPr/>
            <p:nvPr/>
          </p:nvGrpSpPr>
          <p:grpSpPr>
            <a:xfrm>
              <a:off x="968423" y="2824098"/>
              <a:ext cx="2854568" cy="1111533"/>
              <a:chOff x="1006523" y="3433698"/>
              <a:chExt cx="2854568" cy="1111533"/>
            </a:xfrm>
          </p:grpSpPr>
          <p:cxnSp>
            <p:nvCxnSpPr>
              <p:cNvPr id="66" name="Straight Arrow Connector 65"/>
              <p:cNvCxnSpPr/>
              <p:nvPr/>
            </p:nvCxnSpPr>
            <p:spPr>
              <a:xfrm>
                <a:off x="2263823" y="3839542"/>
                <a:ext cx="1574083" cy="1588"/>
              </a:xfrm>
              <a:prstGeom prst="straightConnector1">
                <a:avLst/>
              </a:prstGeom>
              <a:ln w="31750">
                <a:solidFill>
                  <a:srgbClr val="0000FF"/>
                </a:solidFill>
                <a:headEnd type="triangle"/>
                <a:tailEnd type="none"/>
              </a:ln>
              <a:effectLst>
                <a:glow rad="63500">
                  <a:srgbClr val="66CCFF">
                    <a:alpha val="45000"/>
                  </a:srgb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rot="10800000">
                <a:off x="1028504" y="3834778"/>
                <a:ext cx="1104626" cy="3176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triangle"/>
                <a:tailEnd type="none"/>
              </a:ln>
              <a:effectLst>
                <a:glow rad="63500">
                  <a:srgbClr val="FF0000">
                    <a:alpha val="45000"/>
                  </a:srgb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015530" y="3465964"/>
                <a:ext cx="4546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e</a:t>
                </a:r>
                <a:r>
                  <a:rPr lang="en-US" b="1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-</a:t>
                </a:r>
                <a:endParaRPr lang="en-US" b="1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140123" y="3433698"/>
                <a:ext cx="6821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p</a:t>
                </a:r>
                <a:r>
                  <a:rPr lang="en-US" b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/A</a:t>
                </a:r>
                <a:endParaRPr lang="en-US" b="1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006523" y="3898900"/>
                <a:ext cx="28545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omic Sans MS"/>
                    <a:cs typeface="Comic Sans MS"/>
                  </a:rPr>
                  <a:t>0</a:t>
                </a:r>
                <a:r>
                  <a:rPr lang="en-US" baseline="30000" dirty="0" smtClean="0">
                    <a:latin typeface="Comic Sans MS"/>
                    <a:cs typeface="Comic Sans MS"/>
                  </a:rPr>
                  <a:t>o                             </a:t>
                </a:r>
                <a:r>
                  <a:rPr lang="en-US" b="1" dirty="0" smtClean="0">
                    <a:latin typeface="Comic Sans MS"/>
                    <a:cs typeface="Comic Sans MS"/>
                  </a:rPr>
                  <a:t>180</a:t>
                </a:r>
                <a:r>
                  <a:rPr lang="en-US" b="1" baseline="30000" dirty="0" smtClean="0">
                    <a:latin typeface="Comic Sans MS"/>
                    <a:cs typeface="Comic Sans MS"/>
                  </a:rPr>
                  <a:t>o</a:t>
                </a:r>
              </a:p>
              <a:p>
                <a:r>
                  <a:rPr lang="en-US" dirty="0" smtClean="0">
                    <a:latin typeface="Comic Sans MS"/>
                    <a:cs typeface="Comic Sans MS"/>
                  </a:rPr>
                  <a:t>+</a:t>
                </a:r>
                <a:r>
                  <a:rPr lang="en-US" dirty="0" smtClean="0">
                    <a:latin typeface="Symbol" charset="2"/>
                    <a:cs typeface="Symbol" charset="2"/>
                  </a:rPr>
                  <a:t>h</a:t>
                </a:r>
                <a:r>
                  <a:rPr lang="en-US" b="1" dirty="0" smtClean="0">
                    <a:latin typeface="Comic Sans MS"/>
                    <a:cs typeface="Comic Sans MS"/>
                  </a:rPr>
                  <a:t>                  </a:t>
                </a:r>
                <a:endParaRPr lang="en-US" b="1" baseline="30000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59667" y="3555999"/>
              <a:ext cx="464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r>
                <a:rPr lang="en-US" dirty="0" smtClean="0">
                  <a:latin typeface="Symbol" charset="2"/>
                  <a:cs typeface="Symbol" charset="2"/>
                </a:rPr>
                <a:t>h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058616" y="3970902"/>
            <a:ext cx="471125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                  important to </a:t>
            </a:r>
          </a:p>
          <a:p>
            <a:endParaRPr lang="en-US" sz="1000" dirty="0"/>
          </a:p>
          <a:p>
            <a:r>
              <a:rPr lang="en-US" dirty="0" smtClean="0"/>
              <a:t>unfold measured quantities to Born level</a:t>
            </a:r>
            <a:endParaRPr lang="en-US" dirty="0"/>
          </a:p>
        </p:txBody>
      </p:sp>
      <p:pic>
        <p:nvPicPr>
          <p:cNvPr id="32" name="Picture 31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"/>
          <a:stretch/>
        </p:blipFill>
        <p:spPr bwMode="auto">
          <a:xfrm>
            <a:off x="0" y="3449976"/>
            <a:ext cx="4114800" cy="3220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013061" y="4792935"/>
            <a:ext cx="199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electron method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205919"/>
              </p:ext>
            </p:extLst>
          </p:nvPr>
        </p:nvGraphicFramePr>
        <p:xfrm>
          <a:off x="4641975" y="3943675"/>
          <a:ext cx="1823756" cy="521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35" name="Equation" r:id="rId9" imgW="1511300" imgH="431800" progId="Equation.DSMT4">
                  <p:embed/>
                </p:oleObj>
              </mc:Choice>
              <mc:Fallback>
                <p:oleObj name="Equation" r:id="rId9" imgW="1511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1975" y="3943675"/>
                        <a:ext cx="1823756" cy="521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34" descr="jbKinematics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6" t="49687" r="1822" b="2285"/>
          <a:stretch/>
        </p:blipFill>
        <p:spPr>
          <a:xfrm>
            <a:off x="4129169" y="5064428"/>
            <a:ext cx="2229451" cy="1756672"/>
          </a:xfrm>
          <a:prstGeom prst="rect">
            <a:avLst/>
          </a:prstGeom>
        </p:spPr>
      </p:pic>
      <p:pic>
        <p:nvPicPr>
          <p:cNvPr id="36" name="Picture 35" descr="daKinematics.pn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7" t="50072" r="1668" b="1899"/>
          <a:stretch/>
        </p:blipFill>
        <p:spPr>
          <a:xfrm>
            <a:off x="6563259" y="5099704"/>
            <a:ext cx="2215391" cy="175670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316842" y="4733684"/>
            <a:ext cx="1942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 method: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38706" y="4733227"/>
            <a:ext cx="1527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DA method: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17409" y="3559368"/>
            <a:ext cx="3034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all plots for 15 </a:t>
            </a:r>
            <a:r>
              <a:rPr lang="en-US" sz="1400" dirty="0" err="1" smtClean="0"/>
              <a:t>GeV</a:t>
            </a:r>
            <a:r>
              <a:rPr lang="en-US" sz="1400" dirty="0" smtClean="0"/>
              <a:t> on 250 </a:t>
            </a:r>
            <a:r>
              <a:rPr lang="en-US" sz="1400" dirty="0" err="1" smtClean="0"/>
              <a:t>GeV</a:t>
            </a:r>
            <a:endParaRPr lang="en-US" sz="1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9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951032" y="582086"/>
            <a:ext cx="3132667" cy="2973918"/>
            <a:chOff x="3000904" y="3884082"/>
            <a:chExt cx="3132667" cy="2973918"/>
          </a:xfrm>
        </p:grpSpPr>
        <p:pic>
          <p:nvPicPr>
            <p:cNvPr id="13" name="Picture 12" descr="deltagx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" t="11955" r="11425" b="5300"/>
            <a:stretch/>
          </p:blipFill>
          <p:spPr>
            <a:xfrm>
              <a:off x="3000904" y="3884082"/>
              <a:ext cx="3132667" cy="2973918"/>
            </a:xfrm>
            <a:prstGeom prst="rect">
              <a:avLst/>
            </a:prstGeom>
            <a:solidFill>
              <a:srgbClr val="FFCC66">
                <a:alpha val="10000"/>
              </a:srgbClr>
            </a:solidFill>
            <a:ln>
              <a:solidFill>
                <a:srgbClr val="FF8000"/>
              </a:solidFill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33" name="TextBox 32"/>
            <p:cNvSpPr txBox="1"/>
            <p:nvPr/>
          </p:nvSpPr>
          <p:spPr>
            <a:xfrm>
              <a:off x="5475819" y="6280152"/>
              <a:ext cx="4664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2008</a:t>
              </a:r>
              <a:endParaRPr lang="en-US" sz="9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62546" y="5818723"/>
              <a:ext cx="838691" cy="230832"/>
            </a:xfrm>
            <a:prstGeom prst="rect">
              <a:avLst/>
            </a:prstGeom>
            <a:solidFill>
              <a:srgbClr val="FFCC66">
                <a:alpha val="25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FF0000"/>
                  </a:solidFill>
                </a:rPr>
                <a:t>DSSV 2014</a:t>
              </a:r>
              <a:endParaRPr lang="en-US" sz="9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762000" y="0"/>
            <a:ext cx="8382000" cy="6096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 i="1" cap="all" spc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Comic Sans MS Bold"/>
                <a:ea typeface="+mj-ea"/>
                <a:cs typeface="Comic Sans MS Bold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impact on </a:t>
            </a:r>
            <a:r>
              <a:rPr lang="en-US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helicity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PDF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s: 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Symbol" charset="2"/>
                <a:cs typeface="Symbol" charset="2"/>
              </a:rPr>
              <a:t>D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g</a:t>
            </a:r>
            <a:endParaRPr lang="en-US" cap="none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5" name="Bild 14"/>
          <p:cNvPicPr>
            <a:picLocks noChangeAspect="1"/>
          </p:cNvPicPr>
          <p:nvPr/>
        </p:nvPicPr>
        <p:blipFill rotWithShape="1">
          <a:blip r:embed="rId3"/>
          <a:srcRect l="50438" t="47307"/>
          <a:stretch/>
        </p:blipFill>
        <p:spPr>
          <a:xfrm>
            <a:off x="44172" y="670553"/>
            <a:ext cx="2744764" cy="2734244"/>
          </a:xfrm>
          <a:prstGeom prst="rect">
            <a:avLst/>
          </a:prstGeom>
        </p:spPr>
      </p:pic>
      <p:grpSp>
        <p:nvGrpSpPr>
          <p:cNvPr id="27" name="Gruppierung 20"/>
          <p:cNvGrpSpPr/>
          <p:nvPr/>
        </p:nvGrpSpPr>
        <p:grpSpPr>
          <a:xfrm>
            <a:off x="319939" y="936452"/>
            <a:ext cx="1834589" cy="1634311"/>
            <a:chOff x="3323162" y="4193156"/>
            <a:chExt cx="1834589" cy="1634311"/>
          </a:xfrm>
        </p:grpSpPr>
        <p:sp>
          <p:nvSpPr>
            <p:cNvPr id="28" name="Textfeld 9"/>
            <p:cNvSpPr txBox="1"/>
            <p:nvPr/>
          </p:nvSpPr>
          <p:spPr>
            <a:xfrm>
              <a:off x="3336394" y="4193156"/>
              <a:ext cx="18213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dramatic reduction 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of uncertainties: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9" name="Gerade Verbindung mit Pfeil 13"/>
            <p:cNvCxnSpPr/>
            <p:nvPr/>
          </p:nvCxnSpPr>
          <p:spPr>
            <a:xfrm>
              <a:off x="3323162" y="4413250"/>
              <a:ext cx="13228" cy="81911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15"/>
            <p:cNvCxnSpPr/>
            <p:nvPr/>
          </p:nvCxnSpPr>
          <p:spPr>
            <a:xfrm rot="16200000" flipV="1">
              <a:off x="3091590" y="5582666"/>
              <a:ext cx="489600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831612" y="1703923"/>
            <a:ext cx="1337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BUT: 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3323453" y="1365255"/>
            <a:ext cx="2588156" cy="740833"/>
          </a:xfrm>
          <a:custGeom>
            <a:avLst/>
            <a:gdLst>
              <a:gd name="connsiteX0" fmla="*/ 2487084 w 2487084"/>
              <a:gd name="connsiteY0" fmla="*/ 740833 h 740833"/>
              <a:gd name="connsiteX1" fmla="*/ 2349500 w 2487084"/>
              <a:gd name="connsiteY1" fmla="*/ 698500 h 740833"/>
              <a:gd name="connsiteX2" fmla="*/ 2211917 w 2487084"/>
              <a:gd name="connsiteY2" fmla="*/ 497416 h 740833"/>
              <a:gd name="connsiteX3" fmla="*/ 1905000 w 2487084"/>
              <a:gd name="connsiteY3" fmla="*/ 116416 h 740833"/>
              <a:gd name="connsiteX4" fmla="*/ 1714500 w 2487084"/>
              <a:gd name="connsiteY4" fmla="*/ 0 h 740833"/>
              <a:gd name="connsiteX5" fmla="*/ 1386417 w 2487084"/>
              <a:gd name="connsiteY5" fmla="*/ 21166 h 740833"/>
              <a:gd name="connsiteX6" fmla="*/ 0 w 2487084"/>
              <a:gd name="connsiteY6" fmla="*/ 433916 h 74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7084" h="740833">
                <a:moveTo>
                  <a:pt x="2487084" y="740833"/>
                </a:moveTo>
                <a:lnTo>
                  <a:pt x="2349500" y="698500"/>
                </a:lnTo>
                <a:lnTo>
                  <a:pt x="2211917" y="497416"/>
                </a:lnTo>
                <a:lnTo>
                  <a:pt x="1905000" y="116416"/>
                </a:lnTo>
                <a:lnTo>
                  <a:pt x="1714500" y="0"/>
                </a:lnTo>
                <a:lnTo>
                  <a:pt x="1386417" y="21166"/>
                </a:lnTo>
                <a:lnTo>
                  <a:pt x="0" y="433916"/>
                </a:lnTo>
              </a:path>
            </a:pathLst>
          </a:custGeom>
          <a:ln w="38100" cmpd="sng">
            <a:solidFill>
              <a:srgbClr val="008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47801" y="670428"/>
            <a:ext cx="3070071" cy="2759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possible</a:t>
            </a:r>
            <a:r>
              <a:rPr lang="en-US" sz="1600" dirty="0"/>
              <a:t> </a:t>
            </a:r>
            <a:r>
              <a:rPr lang="en-US" sz="1600" dirty="0" smtClean="0"/>
              <a:t>slower </a:t>
            </a:r>
          </a:p>
          <a:p>
            <a:r>
              <a:rPr lang="en-US" sz="1600" dirty="0" smtClean="0">
                <a:latin typeface="Symbol" charset="2"/>
                <a:cs typeface="Symbol" charset="2"/>
              </a:rPr>
              <a:t>D</a:t>
            </a:r>
            <a:r>
              <a:rPr lang="en-US" sz="1600" dirty="0" smtClean="0"/>
              <a:t>g(x,Q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/>
              </a:rPr>
              <a:t> 0 as x  0</a:t>
            </a:r>
          </a:p>
          <a:p>
            <a:r>
              <a:rPr lang="en-US" sz="1600" dirty="0" smtClean="0">
                <a:sym typeface="Wingdings"/>
              </a:rPr>
              <a:t>consistent with uncertainties </a:t>
            </a:r>
          </a:p>
          <a:p>
            <a:r>
              <a:rPr lang="en-US" sz="1600" dirty="0" smtClean="0"/>
              <a:t>and first calculations based </a:t>
            </a:r>
          </a:p>
          <a:p>
            <a:r>
              <a:rPr lang="en-US" sz="1600" dirty="0" smtClean="0"/>
              <a:t>on BFKL low-x approaches</a:t>
            </a:r>
          </a:p>
          <a:p>
            <a:r>
              <a:rPr lang="en-US" sz="1600" dirty="0" smtClean="0"/>
              <a:t>by </a:t>
            </a:r>
            <a:r>
              <a:rPr lang="en-US" sz="1600" dirty="0" smtClean="0">
                <a:solidFill>
                  <a:srgbClr val="FF0000"/>
                </a:solidFill>
              </a:rPr>
              <a:t>Bartels et al. </a:t>
            </a:r>
          </a:p>
          <a:p>
            <a:r>
              <a:rPr lang="en-US" sz="1600" dirty="0" smtClean="0"/>
              <a:t>and </a:t>
            </a:r>
            <a:r>
              <a:rPr lang="en-US" sz="1600" dirty="0" err="1" smtClean="0">
                <a:solidFill>
                  <a:srgbClr val="0000FF"/>
                </a:solidFill>
              </a:rPr>
              <a:t>Kovchegov</a:t>
            </a:r>
            <a:r>
              <a:rPr lang="en-US" sz="1600" dirty="0" smtClean="0">
                <a:solidFill>
                  <a:srgbClr val="0000FF"/>
                </a:solidFill>
              </a:rPr>
              <a:t> et al.</a:t>
            </a:r>
          </a:p>
          <a:p>
            <a:r>
              <a:rPr lang="en-US" sz="1600" dirty="0" smtClean="0"/>
              <a:t>∫dx (1/x)</a:t>
            </a:r>
            <a:r>
              <a:rPr lang="en-US" sz="1600" baseline="30000" dirty="0" smtClean="0">
                <a:solidFill>
                  <a:srgbClr val="FF0000"/>
                </a:solidFill>
              </a:rPr>
              <a:t>1.26</a:t>
            </a:r>
            <a:r>
              <a:rPr lang="en-US" sz="1600" baseline="30000" dirty="0" smtClean="0"/>
              <a:t> / </a:t>
            </a:r>
            <a:r>
              <a:rPr lang="en-US" sz="1600" baseline="30000" dirty="0" smtClean="0">
                <a:solidFill>
                  <a:srgbClr val="0000FF"/>
                </a:solidFill>
              </a:rPr>
              <a:t>0.8</a:t>
            </a:r>
          </a:p>
          <a:p>
            <a:endParaRPr lang="en-US" sz="800" baseline="30000" dirty="0">
              <a:solidFill>
                <a:srgbClr val="0000FF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low x-reach (x&lt;10</a:t>
            </a:r>
            <a:r>
              <a:rPr lang="en-US" sz="2000" baseline="30000" dirty="0" smtClean="0">
                <a:solidFill>
                  <a:srgbClr val="0000FF"/>
                </a:solidFill>
                <a:sym typeface="Wingdings"/>
              </a:rPr>
              <a:t>-3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)</a:t>
            </a:r>
          </a:p>
          <a:p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 of EIC critical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" name="Picture 7" descr="running_delta_g_3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6" r="12857"/>
          <a:stretch/>
        </p:blipFill>
        <p:spPr>
          <a:xfrm>
            <a:off x="5324599" y="3546109"/>
            <a:ext cx="3322430" cy="3367108"/>
          </a:xfrm>
          <a:prstGeom prst="rect">
            <a:avLst/>
          </a:prstGeom>
        </p:spPr>
      </p:pic>
      <p:sp>
        <p:nvSpPr>
          <p:cNvPr id="31" name="AutoShape 49"/>
          <p:cNvSpPr>
            <a:spLocks noChangeArrowheads="1"/>
          </p:cNvSpPr>
          <p:nvPr/>
        </p:nvSpPr>
        <p:spPr bwMode="auto">
          <a:xfrm>
            <a:off x="303324" y="5225217"/>
            <a:ext cx="1193799" cy="729533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22" y="3688521"/>
            <a:ext cx="168353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Consequences</a:t>
            </a:r>
          </a:p>
          <a:p>
            <a:pPr algn="ctr"/>
            <a:r>
              <a:rPr lang="en-US" dirty="0" smtClean="0"/>
              <a:t>on </a:t>
            </a:r>
          </a:p>
          <a:p>
            <a:pPr algn="ctr"/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r>
              <a:rPr lang="en-US" dirty="0"/>
              <a:t>(x,Q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∫</a:t>
            </a:r>
            <a:r>
              <a:rPr lang="en-US" dirty="0"/>
              <a:t>dx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g(x,Q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algn="ctr"/>
            <a:endParaRPr lang="en-US" dirty="0"/>
          </a:p>
        </p:txBody>
      </p:sp>
      <p:pic>
        <p:nvPicPr>
          <p:cNvPr id="11" name="Picture 10" descr="g1_q2_colors_v2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6" r="12200" b="4600"/>
          <a:stretch/>
        </p:blipFill>
        <p:spPr>
          <a:xfrm>
            <a:off x="1812775" y="3627931"/>
            <a:ext cx="3421823" cy="3235303"/>
          </a:xfrm>
          <a:prstGeom prst="rect">
            <a:avLst/>
          </a:prstGeom>
          <a:solidFill>
            <a:srgbClr val="FFFAE4"/>
          </a:solidFill>
        </p:spPr>
      </p:pic>
    </p:spTree>
    <p:extLst>
      <p:ext uri="{BB962C8B-B14F-4D97-AF65-F5344CB8AC3E}">
        <p14:creationId xmlns:p14="http://schemas.microsoft.com/office/powerpoint/2010/main" val="190036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2" grpId="0" animBg="1"/>
      <p:bldP spid="14" grpId="0"/>
      <p:bldP spid="31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Where does the Spin of the proton hide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6" r="12369" b="2458"/>
          <a:stretch/>
        </p:blipFill>
        <p:spPr>
          <a:xfrm>
            <a:off x="29280" y="1847197"/>
            <a:ext cx="3092803" cy="30368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t="12172" r="12498" b="2407"/>
          <a:stretch/>
        </p:blipFill>
        <p:spPr>
          <a:xfrm>
            <a:off x="3100918" y="1866738"/>
            <a:ext cx="3045302" cy="30147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2" r="12261" b="2715"/>
          <a:stretch/>
        </p:blipFill>
        <p:spPr>
          <a:xfrm>
            <a:off x="6109841" y="1876506"/>
            <a:ext cx="3096599" cy="29922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39604" y="4964060"/>
            <a:ext cx="109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Gluon 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115589" y="4968293"/>
            <a:ext cx="1426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Quarks 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6783065" y="4820296"/>
            <a:ext cx="21748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orbital angular</a:t>
            </a:r>
          </a:p>
          <a:p>
            <a:pPr algn="ctr"/>
            <a:r>
              <a:rPr lang="en-US" sz="2200" dirty="0" smtClean="0"/>
              <a:t>momentum </a:t>
            </a:r>
            <a:endParaRPr lang="en-US" sz="2200" dirty="0"/>
          </a:p>
        </p:txBody>
      </p:sp>
      <p:sp>
        <p:nvSpPr>
          <p:cNvPr id="21" name="TextBox 20"/>
          <p:cNvSpPr txBox="1"/>
          <p:nvPr/>
        </p:nvSpPr>
        <p:spPr>
          <a:xfrm>
            <a:off x="269603" y="4953479"/>
            <a:ext cx="1181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1/2 - 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095359" y="4932313"/>
            <a:ext cx="403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115829" y="4957715"/>
            <a:ext cx="403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=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82609" y="651949"/>
            <a:ext cx="237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“Helicity sum rule:”</a:t>
            </a:r>
            <a:endParaRPr lang="en-US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801263"/>
              </p:ext>
            </p:extLst>
          </p:nvPr>
        </p:nvGraphicFramePr>
        <p:xfrm>
          <a:off x="2713038" y="1162595"/>
          <a:ext cx="3708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2" name="Equation" r:id="rId6" imgW="3708400" imgH="533400" progId="Equation.DSMT4">
                  <p:embed/>
                </p:oleObj>
              </mc:Choice>
              <mc:Fallback>
                <p:oleObj name="Equation" r:id="rId6" imgW="3708400" imgH="53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038" y="1162595"/>
                        <a:ext cx="3708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AutoShape 9"/>
          <p:cNvSpPr>
            <a:spLocks noChangeAspect="1"/>
          </p:cNvSpPr>
          <p:nvPr/>
        </p:nvSpPr>
        <p:spPr bwMode="auto">
          <a:xfrm rot="5400000" flipH="1">
            <a:off x="4856697" y="901182"/>
            <a:ext cx="98964" cy="582613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4" name="AutoShape 9"/>
          <p:cNvSpPr>
            <a:spLocks noChangeAspect="1"/>
          </p:cNvSpPr>
          <p:nvPr/>
        </p:nvSpPr>
        <p:spPr bwMode="auto">
          <a:xfrm rot="5400000" flipH="1">
            <a:off x="6098120" y="948808"/>
            <a:ext cx="109549" cy="582613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36073" y="480499"/>
            <a:ext cx="58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total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quark 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spin</a:t>
            </a:r>
            <a:endParaRPr lang="en-US" sz="1200" dirty="0">
              <a:solidFill>
                <a:srgbClr val="00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95431" y="762015"/>
            <a:ext cx="94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FF"/>
                </a:solidFill>
              </a:rPr>
              <a:t>angular </a:t>
            </a:r>
          </a:p>
          <a:p>
            <a:pPr algn="ctr"/>
            <a:r>
              <a:rPr lang="en-US" sz="1200" dirty="0" smtClean="0">
                <a:solidFill>
                  <a:srgbClr val="FFCC66"/>
                </a:solidFill>
              </a:rPr>
              <a:t>momentum</a:t>
            </a:r>
          </a:p>
        </p:txBody>
      </p:sp>
      <p:sp>
        <p:nvSpPr>
          <p:cNvPr id="57" name="AutoShape 9"/>
          <p:cNvSpPr>
            <a:spLocks noChangeAspect="1"/>
          </p:cNvSpPr>
          <p:nvPr/>
        </p:nvSpPr>
        <p:spPr bwMode="auto">
          <a:xfrm rot="5400000" flipH="1">
            <a:off x="5392914" y="1099458"/>
            <a:ext cx="101814" cy="303232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76847" y="751433"/>
            <a:ext cx="55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FF"/>
                </a:solidFill>
              </a:rPr>
              <a:t>gluon</a:t>
            </a:r>
          </a:p>
          <a:p>
            <a:pPr algn="ctr"/>
            <a:r>
              <a:rPr lang="en-US" sz="1200" dirty="0" smtClean="0">
                <a:solidFill>
                  <a:srgbClr val="0000FF"/>
                </a:solidFill>
              </a:rPr>
              <a:t>spin</a:t>
            </a:r>
            <a:endParaRPr lang="en-US" sz="1200" dirty="0">
              <a:solidFill>
                <a:srgbClr val="0000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 rot="480000">
            <a:off x="1771921" y="1703214"/>
            <a:ext cx="5590633" cy="3970318"/>
            <a:chOff x="2252888" y="1426558"/>
            <a:chExt cx="5590633" cy="3970318"/>
          </a:xfrm>
        </p:grpSpPr>
        <p:sp>
          <p:nvSpPr>
            <p:cNvPr id="38" name="TextBox 37"/>
            <p:cNvSpPr txBox="1"/>
            <p:nvPr/>
          </p:nvSpPr>
          <p:spPr>
            <a:xfrm rot="20400000">
              <a:off x="2252888" y="1426558"/>
              <a:ext cx="5590633" cy="39703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glow rad="101600">
                <a:schemeClr val="tx1">
                  <a:lumMod val="95000"/>
                  <a:alpha val="75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14300" prst="artDeco"/>
              <a:bevelB w="114300" prst="artDeco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After EIC: </a:t>
              </a:r>
            </a:p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spin puzzle will be solved</a:t>
              </a:r>
              <a:endParaRPr lang="en-US" sz="2800" dirty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b="1" dirty="0" smtClean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dirty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b="1" dirty="0" smtClean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dirty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b="1" dirty="0" smtClean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endParaRPr lang="en-US" sz="2800" dirty="0">
                <a:solidFill>
                  <a:schemeClr val="bg1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omic Sans MS"/>
                  <a:cs typeface="Comic Sans MS"/>
                </a:rPr>
                <a:t> </a:t>
              </a:r>
            </a:p>
          </p:txBody>
        </p:sp>
        <p:pic>
          <p:nvPicPr>
            <p:cNvPr id="39" name="Picture 38" descr="MissingPuzzlePiece_1.jp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98" t="1305" r="13272" b="2300"/>
            <a:stretch/>
          </p:blipFill>
          <p:spPr>
            <a:xfrm rot="20400000">
              <a:off x="3143243" y="2360079"/>
              <a:ext cx="3959546" cy="28151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830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3239736" y="549957"/>
            <a:ext cx="246632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/>
            <a:r>
              <a:rPr lang="en-US" sz="2400" dirty="0" smtClean="0">
                <a:latin typeface="Comic Sans MS"/>
                <a:ea typeface="Cambria Math"/>
                <a:cs typeface="Comic Sans MS"/>
                <a:sym typeface="Cambria Math"/>
              </a:rPr>
              <a:t>Wigner function</a:t>
            </a:r>
          </a:p>
          <a:p>
            <a:pPr lvl="0" algn="ctr"/>
            <a:r>
              <a:rPr sz="2400" dirty="0" smtClean="0">
                <a:latin typeface="Comic Sans MS"/>
                <a:ea typeface="Cambria Math"/>
                <a:cs typeface="Comic Sans MS"/>
                <a:sym typeface="Cambria Math"/>
              </a:rPr>
              <a:t>W</a:t>
            </a:r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(x,b</a:t>
            </a:r>
            <a:r>
              <a:rPr sz="2400" baseline="-25000" dirty="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,k</a:t>
            </a:r>
            <a:r>
              <a:rPr sz="2400" baseline="-25000" dirty="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1" name="Shape 51"/>
          <p:cNvSpPr/>
          <p:nvPr/>
        </p:nvSpPr>
        <p:spPr>
          <a:xfrm>
            <a:off x="5823675" y="1339314"/>
            <a:ext cx="105613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∫ d</a:t>
            </a:r>
            <a:r>
              <a:rPr sz="2400" baseline="30000" dirty="0">
                <a:latin typeface="Comic Sans MS"/>
                <a:ea typeface="Cambria Math"/>
                <a:cs typeface="Comic Sans MS"/>
                <a:sym typeface="Cambria Math"/>
              </a:rPr>
              <a:t>2</a:t>
            </a:r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k</a:t>
            </a:r>
            <a:r>
              <a:rPr sz="2400" baseline="-25000" dirty="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</a:p>
        </p:txBody>
      </p:sp>
      <p:sp>
        <p:nvSpPr>
          <p:cNvPr id="52" name="Shape 52"/>
          <p:cNvSpPr/>
          <p:nvPr/>
        </p:nvSpPr>
        <p:spPr>
          <a:xfrm>
            <a:off x="6319866" y="2421746"/>
            <a:ext cx="11146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Comic Sans MS"/>
                <a:ea typeface="Cambria Math"/>
                <a:cs typeface="Comic Sans MS"/>
                <a:sym typeface="Cambria Math"/>
              </a:rPr>
              <a:t>f(x,b</a:t>
            </a:r>
            <a:r>
              <a:rPr sz="2400" baseline="-2500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  <a:r>
              <a:rPr sz="2400">
                <a:latin typeface="Comic Sans MS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3" name="Shape 53"/>
          <p:cNvSpPr/>
          <p:nvPr/>
        </p:nvSpPr>
        <p:spPr>
          <a:xfrm>
            <a:off x="1688411" y="2421746"/>
            <a:ext cx="109831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f(x,k</a:t>
            </a:r>
            <a:r>
              <a:rPr sz="2400" baseline="-25000" dirty="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Comic Sans MS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4" name="Shape 54"/>
          <p:cNvSpPr/>
          <p:nvPr/>
        </p:nvSpPr>
        <p:spPr>
          <a:xfrm>
            <a:off x="2142023" y="1405439"/>
            <a:ext cx="93906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Comic Sans MS"/>
                <a:ea typeface="Cambria Math"/>
                <a:cs typeface="Comic Sans MS"/>
                <a:sym typeface="Cambria Math"/>
              </a:rPr>
              <a:t>∫d</a:t>
            </a:r>
            <a:r>
              <a:rPr sz="2400" baseline="30000">
                <a:latin typeface="Comic Sans MS"/>
                <a:ea typeface="Cambria Math"/>
                <a:cs typeface="Comic Sans MS"/>
                <a:sym typeface="Cambria Math"/>
              </a:rPr>
              <a:t>2</a:t>
            </a:r>
            <a:r>
              <a:rPr sz="2400">
                <a:latin typeface="Comic Sans MS"/>
                <a:ea typeface="Cambria Math"/>
                <a:cs typeface="Comic Sans MS"/>
                <a:sym typeface="Cambria Math"/>
              </a:rPr>
              <a:t>b</a:t>
            </a:r>
            <a:r>
              <a:rPr sz="2400" baseline="-25000">
                <a:latin typeface="Comic Sans MS"/>
                <a:ea typeface="Cambria Math"/>
                <a:cs typeface="Comic Sans MS"/>
                <a:sym typeface="Cambria Math"/>
              </a:rPr>
              <a:t>T</a:t>
            </a:r>
          </a:p>
        </p:txBody>
      </p:sp>
      <p:pic>
        <p:nvPicPr>
          <p:cNvPr id="56" name="buffer.pd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01" y="1659975"/>
            <a:ext cx="2168796" cy="1973944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/>
        </p:nvSpPr>
        <p:spPr>
          <a:xfrm flipH="1">
            <a:off x="2280558" y="1322035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58" name="buffer3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3" y="2792109"/>
            <a:ext cx="3538960" cy="250530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162363" y="5294228"/>
            <a:ext cx="4572001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Spin-dependent 3D momentum space </a:t>
            </a:r>
          </a:p>
          <a:p>
            <a:pPr lvl="0"/>
            <a:r>
              <a:t>images from semi-inclusive scattering</a:t>
            </a:r>
          </a:p>
        </p:txBody>
      </p:sp>
      <p:sp>
        <p:nvSpPr>
          <p:cNvPr id="60" name="Shape 60"/>
          <p:cNvSpPr/>
          <p:nvPr/>
        </p:nvSpPr>
        <p:spPr>
          <a:xfrm>
            <a:off x="249620" y="2583405"/>
            <a:ext cx="89088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00FF"/>
                </a:solidFill>
                <a:latin typeface="Comic Sans MS"/>
                <a:cs typeface="Comic Sans MS"/>
              </a:rPr>
              <a:t>Quarks</a:t>
            </a:r>
          </a:p>
        </p:txBody>
      </p:sp>
      <p:sp>
        <p:nvSpPr>
          <p:cNvPr id="61" name="Shape 61"/>
          <p:cNvSpPr/>
          <p:nvPr/>
        </p:nvSpPr>
        <p:spPr>
          <a:xfrm>
            <a:off x="5276022" y="1339183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62" name="buffer4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219" y="3091337"/>
            <a:ext cx="3503449" cy="211611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5049596" y="5268330"/>
            <a:ext cx="393204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/>
              <a:t>Spin-dependent </a:t>
            </a:r>
            <a:r>
              <a:rPr dirty="0" smtClean="0"/>
              <a:t>2+1D coordinate </a:t>
            </a:r>
            <a:r>
              <a:rPr dirty="0"/>
              <a:t>space images from exclusive scattering</a:t>
            </a:r>
          </a:p>
        </p:txBody>
      </p:sp>
      <p:sp>
        <p:nvSpPr>
          <p:cNvPr id="64" name="Shape 64"/>
          <p:cNvSpPr/>
          <p:nvPr/>
        </p:nvSpPr>
        <p:spPr>
          <a:xfrm>
            <a:off x="8001000" y="2584159"/>
            <a:ext cx="78708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0000"/>
                </a:solidFill>
                <a:latin typeface="Comic Sans MS"/>
                <a:cs typeface="Comic Sans MS"/>
              </a:rPr>
              <a:t>Gluons</a:t>
            </a:r>
          </a:p>
        </p:txBody>
      </p:sp>
      <p:sp>
        <p:nvSpPr>
          <p:cNvPr id="65" name="Shape 65"/>
          <p:cNvSpPr/>
          <p:nvPr/>
        </p:nvSpPr>
        <p:spPr>
          <a:xfrm>
            <a:off x="284113" y="1179830"/>
            <a:ext cx="133498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i="1" dirty="0">
                <a:solidFill>
                  <a:srgbClr val="0000FF"/>
                </a:solidFill>
                <a:latin typeface="Comic Sans MS"/>
                <a:cs typeface="Comic Sans MS"/>
              </a:rPr>
              <a:t>Momentum</a:t>
            </a:r>
          </a:p>
          <a:p>
            <a:pPr lvl="0"/>
            <a:r>
              <a:rPr i="1" dirty="0">
                <a:solidFill>
                  <a:srgbClr val="0000FF"/>
                </a:solidFill>
                <a:latin typeface="Comic Sans MS"/>
                <a:cs typeface="Comic Sans MS"/>
              </a:rPr>
              <a:t>space</a:t>
            </a:r>
          </a:p>
        </p:txBody>
      </p:sp>
      <p:sp>
        <p:nvSpPr>
          <p:cNvPr id="66" name="Shape 66"/>
          <p:cNvSpPr/>
          <p:nvPr/>
        </p:nvSpPr>
        <p:spPr>
          <a:xfrm>
            <a:off x="7716566" y="1179830"/>
            <a:ext cx="135617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i="1" dirty="0">
                <a:solidFill>
                  <a:srgbClr val="0000FF"/>
                </a:solidFill>
                <a:latin typeface="Comic Sans MS"/>
                <a:cs typeface="Comic Sans MS"/>
              </a:rPr>
              <a:t>Coordinate</a:t>
            </a:r>
          </a:p>
          <a:p>
            <a:pPr lvl="0"/>
            <a:r>
              <a:rPr i="1" dirty="0">
                <a:solidFill>
                  <a:srgbClr val="0000FF"/>
                </a:solidFill>
                <a:latin typeface="Comic Sans MS"/>
                <a:cs typeface="Comic Sans MS"/>
              </a:rPr>
              <a:t>space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2+1 dimensional Imaging: Quarks &amp; Gluons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Meeting @ Glasgow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12469" y="3581421"/>
            <a:ext cx="4244340" cy="2659709"/>
            <a:chOff x="5523394" y="5401735"/>
            <a:chExt cx="4244340" cy="265970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3394" y="5455404"/>
              <a:ext cx="4244340" cy="2606040"/>
            </a:xfrm>
            <a:prstGeom prst="rect">
              <a:avLst/>
            </a:prstGeom>
          </p:spPr>
        </p:pic>
        <p:sp>
          <p:nvSpPr>
            <p:cNvPr id="30" name="Up Arrow 29"/>
            <p:cNvSpPr/>
            <p:nvPr/>
          </p:nvSpPr>
          <p:spPr bwMode="auto">
            <a:xfrm>
              <a:off x="6027899" y="5401735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1" name="Up Arrow 30"/>
            <p:cNvSpPr/>
            <p:nvPr/>
          </p:nvSpPr>
          <p:spPr bwMode="auto">
            <a:xfrm>
              <a:off x="7071507" y="5648003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2" name="Up Arrow 31"/>
            <p:cNvSpPr/>
            <p:nvPr/>
          </p:nvSpPr>
          <p:spPr bwMode="auto">
            <a:xfrm>
              <a:off x="8267148" y="5972313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111748" y="3409427"/>
            <a:ext cx="4032252" cy="2758440"/>
            <a:chOff x="0" y="1026584"/>
            <a:chExt cx="6720417" cy="459740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9" t="31395" r="69013" b="32075"/>
            <a:stretch/>
          </p:blipFill>
          <p:spPr>
            <a:xfrm>
              <a:off x="0" y="1026584"/>
              <a:ext cx="2868083" cy="45931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05" t="31395" r="4620" b="32075"/>
            <a:stretch/>
          </p:blipFill>
          <p:spPr>
            <a:xfrm>
              <a:off x="2836333" y="1030817"/>
              <a:ext cx="3884084" cy="45931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</p:grpSp>
      <p:sp>
        <p:nvSpPr>
          <p:cNvPr id="6" name="TextBox 5"/>
          <p:cNvSpPr txBox="1"/>
          <p:nvPr/>
        </p:nvSpPr>
        <p:spPr>
          <a:xfrm>
            <a:off x="0" y="6184345"/>
            <a:ext cx="326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</a:t>
            </a:r>
            <a:r>
              <a:rPr lang="en-US" sz="800" dirty="0" smtClean="0"/>
              <a:t>atest on TMDs look to</a:t>
            </a:r>
          </a:p>
          <a:p>
            <a:r>
              <a:rPr lang="en-US" sz="800" dirty="0">
                <a:hlinkClick r:id="rId7"/>
              </a:rPr>
              <a:t>https://indico.cern.ch/event/570680/contributions/2309907</a:t>
            </a:r>
            <a:r>
              <a:rPr lang="en-US" sz="800" dirty="0" smtClean="0">
                <a:hlinkClick r:id="rId7"/>
              </a:rPr>
              <a:t>/</a:t>
            </a:r>
            <a:endParaRPr lang="en-US" sz="800" dirty="0" smtClean="0"/>
          </a:p>
          <a:p>
            <a:r>
              <a:rPr lang="en-US" sz="800" dirty="0" smtClean="0"/>
              <a:t>attachments</a:t>
            </a:r>
            <a:r>
              <a:rPr lang="en-US" sz="800" dirty="0"/>
              <a:t>/1341724/2024252/</a:t>
            </a:r>
            <a:r>
              <a:rPr lang="en-US" sz="800" dirty="0" err="1"/>
              <a:t>eca.EIC.transverse.pptx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3753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advAuto="0"/>
      <p:bldP spid="52" grpId="0" animBg="1" advAuto="0"/>
      <p:bldP spid="53" grpId="0" animBg="1" advAuto="0"/>
      <p:bldP spid="54" grpId="0" animBg="1" advAuto="0"/>
      <p:bldP spid="57" grpId="0" animBg="1" advAuto="0"/>
      <p:bldP spid="58" grpId="0" animBg="1" advAuto="0"/>
      <p:bldP spid="58" grpId="1" animBg="1" advAuto="0"/>
      <p:bldP spid="59" grpId="0" animBg="1" advAuto="0"/>
      <p:bldP spid="59" grpId="1" animBg="1" advAuto="0"/>
      <p:bldP spid="60" grpId="0" animBg="1" advAuto="0"/>
      <p:bldP spid="60" grpId="1" animBg="1" advAuto="0"/>
      <p:bldP spid="61" grpId="0" animBg="1" advAuto="0"/>
      <p:bldP spid="62" grpId="0" animBg="1" advAuto="0"/>
      <p:bldP spid="62" grpId="1" animBg="1" advAuto="0"/>
      <p:bldP spid="63" grpId="0" animBg="1" advAuto="0"/>
      <p:bldP spid="63" grpId="1" animBg="1" advAuto="0"/>
      <p:bldP spid="64" grpId="0" animBg="1" advAuto="0"/>
      <p:bldP spid="64" grpId="1" animBg="1" advAuto="0"/>
      <p:bldP spid="65" grpId="0" animBg="1" advAuto="0"/>
      <p:bldP spid="66" grpId="0" animBg="1" advAuto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73476</TotalTime>
  <Words>7468</Words>
  <Application>Microsoft Macintosh PowerPoint</Application>
  <PresentationFormat>On-screen Show (4:3)</PresentationFormat>
  <Paragraphs>1352</Paragraphs>
  <Slides>69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72" baseType="lpstr">
      <vt:lpstr>Blank Presentation</vt:lpstr>
      <vt:lpstr>Equation</vt:lpstr>
      <vt:lpstr>MathType 6.0 Equation</vt:lpstr>
      <vt:lpstr>EIC@BNL - Energy Reach - Physics and Detectors</vt:lpstr>
      <vt:lpstr>Most Compelling SCIENCE Questions</vt:lpstr>
      <vt:lpstr>How to access gluons in DIS</vt:lpstr>
      <vt:lpstr>present vs EIC kinematic coverage</vt:lpstr>
      <vt:lpstr>g1p the way to find the Spin </vt:lpstr>
      <vt:lpstr>PowerPoint Presentation</vt:lpstr>
      <vt:lpstr>PowerPoint Presentation</vt:lpstr>
      <vt:lpstr>Where does the Spin of the proton hide</vt:lpstr>
      <vt:lpstr>2+1 dimensional Imaging: Quarks &amp; Gluons</vt:lpstr>
      <vt:lpstr>Deeply Virtual Compton Scattering at EIC</vt:lpstr>
      <vt:lpstr>And What about nuclei</vt:lpstr>
      <vt:lpstr>npdfs before and after EIC</vt:lpstr>
      <vt:lpstr>npdfs before and after EIC</vt:lpstr>
      <vt:lpstr>Saturation and EIC</vt:lpstr>
      <vt:lpstr>Global Requirements</vt:lpstr>
      <vt:lpstr>What is needed to realize EIC program</vt:lpstr>
      <vt:lpstr>Difference to RHIC and JLab</vt:lpstr>
      <vt:lpstr>Background Sources</vt:lpstr>
      <vt:lpstr>What is  Needed to Realize this Program </vt:lpstr>
      <vt:lpstr>Deep Inelastic Scattering</vt:lpstr>
      <vt:lpstr>Particle Kinematics</vt:lpstr>
      <vt:lpstr>Lepton PID requirements</vt:lpstr>
      <vt:lpstr>What is  Needed to Realize this Program </vt:lpstr>
      <vt:lpstr>SIDIS: Pion Kinematics</vt:lpstr>
      <vt:lpstr>Hadron PID requirements</vt:lpstr>
      <vt:lpstr>Kinematic Coverage of Pions</vt:lpstr>
      <vt:lpstr>What is  Needed to Realize this Program </vt:lpstr>
      <vt:lpstr>Exclusive Reactions: DVCS</vt:lpstr>
      <vt:lpstr>Exclusive Reactions</vt:lpstr>
      <vt:lpstr>Large Rapidity Gap Method</vt:lpstr>
      <vt:lpstr>Why is Neutron Detection Critical</vt:lpstr>
      <vt:lpstr>Modeled Nuclear  breakup</vt:lpstr>
      <vt:lpstr>Requirements Summary</vt:lpstr>
      <vt:lpstr>PowerPoint Presentation</vt:lpstr>
      <vt:lpstr>BeAST detector layout</vt:lpstr>
      <vt:lpstr>Tracking Detectors</vt:lpstr>
      <vt:lpstr>Electromagnetic Calorimeter</vt:lpstr>
      <vt:lpstr>END-CAps; HadronIC calorimeter</vt:lpstr>
      <vt:lpstr>Tracking: smearing in kinematic variables</vt:lpstr>
      <vt:lpstr>Tracking: “purity” in (x,Q2) kinematic bins</vt:lpstr>
      <vt:lpstr>pKp-ID: General Considerations</vt:lpstr>
      <vt:lpstr>pKp-ID: General Considerations</vt:lpstr>
      <vt:lpstr>Gas RICH @ Forward Rapidities</vt:lpstr>
      <vt:lpstr>Proximity Focusing RIch</vt:lpstr>
      <vt:lpstr>Hadron PID requirement Summary</vt:lpstr>
      <vt:lpstr>PowerPoint Presentation</vt:lpstr>
      <vt:lpstr>Requirements from Physics on IR</vt:lpstr>
      <vt:lpstr>Auxiliary Detectors and the IR</vt:lpstr>
      <vt:lpstr>Auxiliary Detectors and the IR</vt:lpstr>
      <vt:lpstr>Auxiliary Detectors and the IR</vt:lpstr>
      <vt:lpstr>Auxiliary Detectors and the IR</vt:lpstr>
      <vt:lpstr>Auxiliary Detectors and the IR</vt:lpstr>
      <vt:lpstr>Auxiliary Detectors and the IR</vt:lpstr>
      <vt:lpstr>EIC Hadron Polarimetry</vt:lpstr>
      <vt:lpstr>RHIC Hadron Polarisation</vt:lpstr>
      <vt:lpstr>Summary</vt:lpstr>
      <vt:lpstr>PowerPoint Presentation</vt:lpstr>
      <vt:lpstr>Beam-gas interactions</vt:lpstr>
      <vt:lpstr>Superconducting Magnet</vt:lpstr>
      <vt:lpstr>Impact of reduced acceptance</vt:lpstr>
      <vt:lpstr>Study: factor 10 reduced acceptance at low pt</vt:lpstr>
      <vt:lpstr>Neutron flux</vt:lpstr>
      <vt:lpstr>Low Q2-Tagger</vt:lpstr>
      <vt:lpstr>Luminosity Measurement</vt:lpstr>
      <vt:lpstr>Luminosity monitor study</vt:lpstr>
      <vt:lpstr>electron Polarimeter </vt:lpstr>
      <vt:lpstr>Some thoughts about rates</vt:lpstr>
      <vt:lpstr>Impact on ∫Dg from systematic uncertainties</vt:lpstr>
      <vt:lpstr>DIS Kinematics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1922</cp:revision>
  <cp:lastPrinted>2015-01-13T17:56:08Z</cp:lastPrinted>
  <dcterms:created xsi:type="dcterms:W3CDTF">2011-04-06T15:13:11Z</dcterms:created>
  <dcterms:modified xsi:type="dcterms:W3CDTF">2016-10-14T08:54:01Z</dcterms:modified>
</cp:coreProperties>
</file>