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2" r:id="rId3"/>
    <p:sldMasterId id="2147483684" r:id="rId4"/>
  </p:sldMasterIdLst>
  <p:notesMasterIdLst>
    <p:notesMasterId r:id="rId67"/>
  </p:notesMasterIdLst>
  <p:handoutMasterIdLst>
    <p:handoutMasterId r:id="rId68"/>
  </p:handoutMasterIdLst>
  <p:sldIdLst>
    <p:sldId id="256" r:id="rId5"/>
    <p:sldId id="271" r:id="rId6"/>
    <p:sldId id="273" r:id="rId7"/>
    <p:sldId id="258" r:id="rId8"/>
    <p:sldId id="386" r:id="rId9"/>
    <p:sldId id="387" r:id="rId10"/>
    <p:sldId id="259" r:id="rId11"/>
    <p:sldId id="260" r:id="rId12"/>
    <p:sldId id="262" r:id="rId13"/>
    <p:sldId id="263" r:id="rId14"/>
    <p:sldId id="363" r:id="rId15"/>
    <p:sldId id="265" r:id="rId16"/>
    <p:sldId id="266" r:id="rId17"/>
    <p:sldId id="267" r:id="rId18"/>
    <p:sldId id="338" r:id="rId19"/>
    <p:sldId id="339" r:id="rId20"/>
    <p:sldId id="275" r:id="rId21"/>
    <p:sldId id="385" r:id="rId22"/>
    <p:sldId id="276" r:id="rId23"/>
    <p:sldId id="291" r:id="rId24"/>
    <p:sldId id="295" r:id="rId25"/>
    <p:sldId id="380" r:id="rId26"/>
    <p:sldId id="329" r:id="rId27"/>
    <p:sldId id="330" r:id="rId28"/>
    <p:sldId id="331" r:id="rId29"/>
    <p:sldId id="332" r:id="rId30"/>
    <p:sldId id="333" r:id="rId31"/>
    <p:sldId id="334" r:id="rId32"/>
    <p:sldId id="335" r:id="rId33"/>
    <p:sldId id="336" r:id="rId34"/>
    <p:sldId id="349" r:id="rId35"/>
    <p:sldId id="350" r:id="rId36"/>
    <p:sldId id="351" r:id="rId37"/>
    <p:sldId id="352" r:id="rId38"/>
    <p:sldId id="353" r:id="rId39"/>
    <p:sldId id="354" r:id="rId40"/>
    <p:sldId id="355" r:id="rId41"/>
    <p:sldId id="356" r:id="rId42"/>
    <p:sldId id="357" r:id="rId43"/>
    <p:sldId id="358" r:id="rId44"/>
    <p:sldId id="359" r:id="rId45"/>
    <p:sldId id="375" r:id="rId46"/>
    <p:sldId id="389" r:id="rId47"/>
    <p:sldId id="391" r:id="rId48"/>
    <p:sldId id="392" r:id="rId49"/>
    <p:sldId id="393" r:id="rId50"/>
    <p:sldId id="395" r:id="rId51"/>
    <p:sldId id="396" r:id="rId52"/>
    <p:sldId id="397" r:id="rId53"/>
    <p:sldId id="394" r:id="rId54"/>
    <p:sldId id="398" r:id="rId55"/>
    <p:sldId id="400" r:id="rId56"/>
    <p:sldId id="390" r:id="rId57"/>
    <p:sldId id="340" r:id="rId58"/>
    <p:sldId id="341" r:id="rId59"/>
    <p:sldId id="342" r:id="rId60"/>
    <p:sldId id="343" r:id="rId61"/>
    <p:sldId id="344" r:id="rId62"/>
    <p:sldId id="345" r:id="rId63"/>
    <p:sldId id="346" r:id="rId64"/>
    <p:sldId id="347" r:id="rId65"/>
    <p:sldId id="348" r:id="rId6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showGuides="1">
      <p:cViewPr varScale="1">
        <p:scale>
          <a:sx n="87" d="100"/>
          <a:sy n="87" d="100"/>
        </p:scale>
        <p:origin x="-169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63" Type="http://schemas.openxmlformats.org/officeDocument/2006/relationships/slide" Target="slides/slide59.xml"/><Relationship Id="rId64" Type="http://schemas.openxmlformats.org/officeDocument/2006/relationships/slide" Target="slides/slide60.xml"/><Relationship Id="rId65" Type="http://schemas.openxmlformats.org/officeDocument/2006/relationships/slide" Target="slides/slide61.xml"/><Relationship Id="rId66" Type="http://schemas.openxmlformats.org/officeDocument/2006/relationships/slide" Target="slides/slide62.xml"/><Relationship Id="rId67" Type="http://schemas.openxmlformats.org/officeDocument/2006/relationships/notesMaster" Target="notesMasters/notesMaster1.xml"/><Relationship Id="rId68" Type="http://schemas.openxmlformats.org/officeDocument/2006/relationships/handoutMaster" Target="handoutMasters/handoutMaster1.xml"/><Relationship Id="rId69" Type="http://schemas.openxmlformats.org/officeDocument/2006/relationships/printerSettings" Target="printerSettings/printerSettings1.bin"/><Relationship Id="rId50" Type="http://schemas.openxmlformats.org/officeDocument/2006/relationships/slide" Target="slides/slide46.xml"/><Relationship Id="rId51" Type="http://schemas.openxmlformats.org/officeDocument/2006/relationships/slide" Target="slides/slide47.xml"/><Relationship Id="rId52" Type="http://schemas.openxmlformats.org/officeDocument/2006/relationships/slide" Target="slides/slide48.xml"/><Relationship Id="rId53" Type="http://schemas.openxmlformats.org/officeDocument/2006/relationships/slide" Target="slides/slide49.xml"/><Relationship Id="rId54" Type="http://schemas.openxmlformats.org/officeDocument/2006/relationships/slide" Target="slides/slide50.xml"/><Relationship Id="rId55" Type="http://schemas.openxmlformats.org/officeDocument/2006/relationships/slide" Target="slides/slide51.xml"/><Relationship Id="rId56" Type="http://schemas.openxmlformats.org/officeDocument/2006/relationships/slide" Target="slides/slide52.xml"/><Relationship Id="rId57" Type="http://schemas.openxmlformats.org/officeDocument/2006/relationships/slide" Target="slides/slide53.xml"/><Relationship Id="rId58" Type="http://schemas.openxmlformats.org/officeDocument/2006/relationships/slide" Target="slides/slide54.xml"/><Relationship Id="rId59" Type="http://schemas.openxmlformats.org/officeDocument/2006/relationships/slide" Target="slides/slide55.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slide" Target="slides/slide44.xml"/><Relationship Id="rId49" Type="http://schemas.openxmlformats.org/officeDocument/2006/relationships/slide" Target="slides/slide4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70" Type="http://schemas.openxmlformats.org/officeDocument/2006/relationships/presProps" Target="presProps.xml"/><Relationship Id="rId71" Type="http://schemas.openxmlformats.org/officeDocument/2006/relationships/viewProps" Target="viewProps.xml"/><Relationship Id="rId72" Type="http://schemas.openxmlformats.org/officeDocument/2006/relationships/theme" Target="theme/theme1.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73" Type="http://schemas.openxmlformats.org/officeDocument/2006/relationships/tableStyles" Target="tableStyles.xml"/><Relationship Id="rId60" Type="http://schemas.openxmlformats.org/officeDocument/2006/relationships/slide" Target="slides/slide56.xml"/><Relationship Id="rId61" Type="http://schemas.openxmlformats.org/officeDocument/2006/relationships/slide" Target="slides/slide57.xml"/><Relationship Id="rId62" Type="http://schemas.openxmlformats.org/officeDocument/2006/relationships/slide" Target="slides/slide58.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8.emf"/><Relationship Id="rId2" Type="http://schemas.openxmlformats.org/officeDocument/2006/relationships/image" Target="../media/image5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8.emf"/><Relationship Id="rId2" Type="http://schemas.openxmlformats.org/officeDocument/2006/relationships/image" Target="../media/image5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3C23A2D-7FFB-7041-97BC-BC62A59FCA5D}" type="datetimeFigureOut">
              <a:rPr lang="en-US" smtClean="0"/>
              <a:t>10/14/16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79D628D-1479-AB4B-8993-C5D75B0ABF7A}" type="slidenum">
              <a:rPr lang="en-US" smtClean="0"/>
              <a:t>‹#›</a:t>
            </a:fld>
            <a:endParaRPr lang="en-US"/>
          </a:p>
        </p:txBody>
      </p:sp>
    </p:spTree>
    <p:extLst>
      <p:ext uri="{BB962C8B-B14F-4D97-AF65-F5344CB8AC3E}">
        <p14:creationId xmlns:p14="http://schemas.microsoft.com/office/powerpoint/2010/main" val="419769147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E1124A-8259-2F43-AA9E-1AB80762BA4E}" type="datetimeFigureOut">
              <a:rPr lang="en-US" smtClean="0"/>
              <a:pPr/>
              <a:t>10/14/16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653114-0D40-384A-9E11-76EB88F8D7B8}" type="slidenum">
              <a:rPr lang="en-US" smtClean="0"/>
              <a:pPr/>
              <a:t>‹#›</a:t>
            </a:fld>
            <a:endParaRPr lang="en-US"/>
          </a:p>
        </p:txBody>
      </p:sp>
    </p:spTree>
    <p:extLst>
      <p:ext uri="{BB962C8B-B14F-4D97-AF65-F5344CB8AC3E}">
        <p14:creationId xmlns:p14="http://schemas.microsoft.com/office/powerpoint/2010/main" val="299964309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xfrm>
            <a:off x="3883025" y="8685213"/>
            <a:ext cx="2973388" cy="457200"/>
          </a:xfrm>
          <a:noFill/>
        </p:spPr>
        <p:txBody>
          <a:bodyPr lIns="88789" tIns="44399" rIns="88789" bIns="44399"/>
          <a:lstStyle>
            <a:lvl1pPr defTabSz="909549" eaLnBrk="0" hangingPunct="0">
              <a:spcBef>
                <a:spcPct val="30000"/>
              </a:spcBef>
              <a:defRPr sz="1200">
                <a:solidFill>
                  <a:schemeClr val="tx1"/>
                </a:solidFill>
                <a:latin typeface="Arial" pitchFamily="34" charset="0"/>
              </a:defRPr>
            </a:lvl1pPr>
            <a:lvl2pPr marL="742877" indent="-285722" defTabSz="909549" eaLnBrk="0" hangingPunct="0">
              <a:spcBef>
                <a:spcPct val="30000"/>
              </a:spcBef>
              <a:defRPr sz="1200">
                <a:solidFill>
                  <a:schemeClr val="tx1"/>
                </a:solidFill>
                <a:latin typeface="Arial" pitchFamily="34" charset="0"/>
              </a:defRPr>
            </a:lvl2pPr>
            <a:lvl3pPr marL="1142888" indent="-228578" defTabSz="909549" eaLnBrk="0" hangingPunct="0">
              <a:spcBef>
                <a:spcPct val="30000"/>
              </a:spcBef>
              <a:defRPr sz="1200">
                <a:solidFill>
                  <a:schemeClr val="tx1"/>
                </a:solidFill>
                <a:latin typeface="Arial" pitchFamily="34" charset="0"/>
              </a:defRPr>
            </a:lvl3pPr>
            <a:lvl4pPr marL="1600044" indent="-228578" defTabSz="909549" eaLnBrk="0" hangingPunct="0">
              <a:spcBef>
                <a:spcPct val="30000"/>
              </a:spcBef>
              <a:defRPr sz="1200">
                <a:solidFill>
                  <a:schemeClr val="tx1"/>
                </a:solidFill>
                <a:latin typeface="Arial" pitchFamily="34" charset="0"/>
              </a:defRPr>
            </a:lvl4pPr>
            <a:lvl5pPr marL="2057199" indent="-228578" defTabSz="909549" eaLnBrk="0" hangingPunct="0">
              <a:spcBef>
                <a:spcPct val="30000"/>
              </a:spcBef>
              <a:defRPr sz="1200">
                <a:solidFill>
                  <a:schemeClr val="tx1"/>
                </a:solidFill>
                <a:latin typeface="Arial" pitchFamily="34" charset="0"/>
              </a:defRPr>
            </a:lvl5pPr>
            <a:lvl6pPr marL="2514354" indent="-228578" defTabSz="909549" eaLnBrk="0" fontAlgn="base" hangingPunct="0">
              <a:spcBef>
                <a:spcPct val="30000"/>
              </a:spcBef>
              <a:spcAft>
                <a:spcPct val="0"/>
              </a:spcAft>
              <a:defRPr sz="1200">
                <a:solidFill>
                  <a:schemeClr val="tx1"/>
                </a:solidFill>
                <a:latin typeface="Arial" pitchFamily="34" charset="0"/>
              </a:defRPr>
            </a:lvl6pPr>
            <a:lvl7pPr marL="2971508" indent="-228578" defTabSz="909549" eaLnBrk="0" fontAlgn="base" hangingPunct="0">
              <a:spcBef>
                <a:spcPct val="30000"/>
              </a:spcBef>
              <a:spcAft>
                <a:spcPct val="0"/>
              </a:spcAft>
              <a:defRPr sz="1200">
                <a:solidFill>
                  <a:schemeClr val="tx1"/>
                </a:solidFill>
                <a:latin typeface="Arial" pitchFamily="34" charset="0"/>
              </a:defRPr>
            </a:lvl7pPr>
            <a:lvl8pPr marL="3428664" indent="-228578" defTabSz="909549" eaLnBrk="0" fontAlgn="base" hangingPunct="0">
              <a:spcBef>
                <a:spcPct val="30000"/>
              </a:spcBef>
              <a:spcAft>
                <a:spcPct val="0"/>
              </a:spcAft>
              <a:defRPr sz="1200">
                <a:solidFill>
                  <a:schemeClr val="tx1"/>
                </a:solidFill>
                <a:latin typeface="Arial" pitchFamily="34" charset="0"/>
              </a:defRPr>
            </a:lvl8pPr>
            <a:lvl9pPr marL="3885819" indent="-228578" defTabSz="909549" eaLnBrk="0" fontAlgn="base" hangingPunct="0">
              <a:spcBef>
                <a:spcPct val="30000"/>
              </a:spcBef>
              <a:spcAft>
                <a:spcPct val="0"/>
              </a:spcAft>
              <a:defRPr sz="1200">
                <a:solidFill>
                  <a:schemeClr val="tx1"/>
                </a:solidFill>
                <a:latin typeface="Arial" pitchFamily="34" charset="0"/>
              </a:defRPr>
            </a:lvl9pPr>
          </a:lstStyle>
          <a:p>
            <a:pPr algn="ctr">
              <a:spcBef>
                <a:spcPct val="0"/>
              </a:spcBef>
            </a:pPr>
            <a:fld id="{708DECAC-2384-45BD-B284-B16C5221EC61}" type="slidenum">
              <a:rPr lang="en-US" altLang="en-US" smtClean="0">
                <a:solidFill>
                  <a:srgbClr val="000000"/>
                </a:solidFill>
                <a:cs typeface="Arial" pitchFamily="34" charset="0"/>
              </a:rPr>
              <a:pPr algn="ctr">
                <a:spcBef>
                  <a:spcPct val="0"/>
                </a:spcBef>
              </a:pPr>
              <a:t>20</a:t>
            </a:fld>
            <a:endParaRPr lang="en-US" altLang="en-US">
              <a:solidFill>
                <a:srgbClr val="000000"/>
              </a:solidFill>
              <a:cs typeface="Arial" pitchFamily="34" charset="0"/>
            </a:endParaRPr>
          </a:p>
        </p:txBody>
      </p:sp>
      <p:sp>
        <p:nvSpPr>
          <p:cNvPr id="54275" name="Rectangle 7"/>
          <p:cNvSpPr txBox="1">
            <a:spLocks noGrp="1" noChangeArrowheads="1"/>
          </p:cNvSpPr>
          <p:nvPr/>
        </p:nvSpPr>
        <p:spPr bwMode="auto">
          <a:xfrm>
            <a:off x="3883025" y="8685213"/>
            <a:ext cx="29733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33" tIns="46421" rIns="92833" bIns="46421" anchor="b"/>
          <a:lstStyle>
            <a:lvl1pPr defTabSz="923925" eaLnBrk="0" hangingPunct="0">
              <a:spcBef>
                <a:spcPct val="30000"/>
              </a:spcBef>
              <a:defRPr sz="1200">
                <a:solidFill>
                  <a:schemeClr val="tx1"/>
                </a:solidFill>
                <a:latin typeface="Arial" pitchFamily="34" charset="0"/>
              </a:defRPr>
            </a:lvl1pPr>
            <a:lvl2pPr marL="742950" indent="-285750" defTabSz="923925" eaLnBrk="0" hangingPunct="0">
              <a:spcBef>
                <a:spcPct val="30000"/>
              </a:spcBef>
              <a:defRPr sz="1200">
                <a:solidFill>
                  <a:schemeClr val="tx1"/>
                </a:solidFill>
                <a:latin typeface="Arial" pitchFamily="34" charset="0"/>
              </a:defRPr>
            </a:lvl2pPr>
            <a:lvl3pPr marL="1143000" indent="-228600" defTabSz="923925" eaLnBrk="0" hangingPunct="0">
              <a:spcBef>
                <a:spcPct val="30000"/>
              </a:spcBef>
              <a:defRPr sz="1200">
                <a:solidFill>
                  <a:schemeClr val="tx1"/>
                </a:solidFill>
                <a:latin typeface="Arial" pitchFamily="34" charset="0"/>
              </a:defRPr>
            </a:lvl3pPr>
            <a:lvl4pPr marL="1600200" indent="-228600" defTabSz="923925" eaLnBrk="0" hangingPunct="0">
              <a:spcBef>
                <a:spcPct val="30000"/>
              </a:spcBef>
              <a:defRPr sz="1200">
                <a:solidFill>
                  <a:schemeClr val="tx1"/>
                </a:solidFill>
                <a:latin typeface="Arial" pitchFamily="34" charset="0"/>
              </a:defRPr>
            </a:lvl4pPr>
            <a:lvl5pPr marL="2057400" indent="-228600" defTabSz="923925" eaLnBrk="0" hangingPunct="0">
              <a:spcBef>
                <a:spcPct val="30000"/>
              </a:spcBef>
              <a:defRPr sz="1200">
                <a:solidFill>
                  <a:schemeClr val="tx1"/>
                </a:solidFill>
                <a:latin typeface="Arial" pitchFamily="34" charset="0"/>
              </a:defRPr>
            </a:lvl5pPr>
            <a:lvl6pPr marL="2514600" indent="-228600" defTabSz="923925" eaLnBrk="0" fontAlgn="base" hangingPunct="0">
              <a:spcBef>
                <a:spcPct val="30000"/>
              </a:spcBef>
              <a:spcAft>
                <a:spcPct val="0"/>
              </a:spcAft>
              <a:defRPr sz="1200">
                <a:solidFill>
                  <a:schemeClr val="tx1"/>
                </a:solidFill>
                <a:latin typeface="Arial" pitchFamily="34" charset="0"/>
              </a:defRPr>
            </a:lvl6pPr>
            <a:lvl7pPr marL="2971800" indent="-228600" defTabSz="923925" eaLnBrk="0" fontAlgn="base" hangingPunct="0">
              <a:spcBef>
                <a:spcPct val="30000"/>
              </a:spcBef>
              <a:spcAft>
                <a:spcPct val="0"/>
              </a:spcAft>
              <a:defRPr sz="1200">
                <a:solidFill>
                  <a:schemeClr val="tx1"/>
                </a:solidFill>
                <a:latin typeface="Arial" pitchFamily="34" charset="0"/>
              </a:defRPr>
            </a:lvl7pPr>
            <a:lvl8pPr marL="3429000" indent="-228600" defTabSz="923925" eaLnBrk="0" fontAlgn="base" hangingPunct="0">
              <a:spcBef>
                <a:spcPct val="30000"/>
              </a:spcBef>
              <a:spcAft>
                <a:spcPct val="0"/>
              </a:spcAft>
              <a:defRPr sz="1200">
                <a:solidFill>
                  <a:schemeClr val="tx1"/>
                </a:solidFill>
                <a:latin typeface="Arial" pitchFamily="34" charset="0"/>
              </a:defRPr>
            </a:lvl8pPr>
            <a:lvl9pPr marL="3886200" indent="-228600" defTabSz="923925" eaLnBrk="0" fontAlgn="base" hangingPunct="0">
              <a:spcBef>
                <a:spcPct val="30000"/>
              </a:spcBef>
              <a:spcAft>
                <a:spcPct val="0"/>
              </a:spcAft>
              <a:defRPr sz="1200">
                <a:solidFill>
                  <a:schemeClr val="tx1"/>
                </a:solidFill>
                <a:latin typeface="Arial" pitchFamily="34" charset="0"/>
              </a:defRPr>
            </a:lvl9pPr>
          </a:lstStyle>
          <a:p>
            <a:pPr algn="r">
              <a:spcBef>
                <a:spcPct val="0"/>
              </a:spcBef>
            </a:pPr>
            <a:fld id="{E667563D-1F51-439C-9004-95867666A084}" type="slidenum">
              <a:rPr lang="en-US" altLang="en-US">
                <a:solidFill>
                  <a:srgbClr val="000000"/>
                </a:solidFill>
              </a:rPr>
              <a:pPr algn="r">
                <a:spcBef>
                  <a:spcPct val="0"/>
                </a:spcBef>
              </a:pPr>
              <a:t>20</a:t>
            </a:fld>
            <a:endParaRPr lang="en-US" altLang="en-US">
              <a:solidFill>
                <a:srgbClr val="000000"/>
              </a:solidFill>
            </a:endParaRPr>
          </a:p>
        </p:txBody>
      </p:sp>
      <p:sp>
        <p:nvSpPr>
          <p:cNvPr id="54276" name="Rectangle 2"/>
          <p:cNvSpPr>
            <a:spLocks noGrp="1" noRot="1" noChangeAspect="1" noChangeArrowheads="1" noTextEdit="1"/>
          </p:cNvSpPr>
          <p:nvPr>
            <p:ph type="sldImg"/>
          </p:nvPr>
        </p:nvSpPr>
        <p:spPr>
          <a:xfrm>
            <a:off x="1154113" y="690563"/>
            <a:ext cx="4557712" cy="3419475"/>
          </a:xfrm>
          <a:ln/>
        </p:spPr>
      </p:sp>
      <p:sp>
        <p:nvSpPr>
          <p:cNvPr id="54277" name="Rectangle 3"/>
          <p:cNvSpPr>
            <a:spLocks noGrp="1" noChangeArrowheads="1"/>
          </p:cNvSpPr>
          <p:nvPr>
            <p:ph type="body" idx="1"/>
          </p:nvPr>
        </p:nvSpPr>
        <p:spPr>
          <a:xfrm>
            <a:off x="914400" y="4344988"/>
            <a:ext cx="5029200" cy="4113212"/>
          </a:xfrm>
          <a:noFill/>
        </p:spPr>
        <p:txBody>
          <a:bodyPr lIns="92833" tIns="46421" rIns="92833" bIns="46421"/>
          <a:lstStyle/>
          <a:p>
            <a:pPr defTabSz="1187334">
              <a:spcBef>
                <a:spcPct val="0"/>
              </a:spcBef>
            </a:pPr>
            <a:endParaRPr lang="en-US"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Added collaborators</a:t>
            </a:r>
          </a:p>
        </p:txBody>
      </p:sp>
      <p:sp>
        <p:nvSpPr>
          <p:cNvPr id="4" name="Slide Number Placeholder 3"/>
          <p:cNvSpPr>
            <a:spLocks noGrp="1"/>
          </p:cNvSpPr>
          <p:nvPr>
            <p:ph type="sldNum" sz="quarter" idx="10"/>
          </p:nvPr>
        </p:nvSpPr>
        <p:spPr/>
        <p:txBody>
          <a:bodyPr/>
          <a:lstStyle/>
          <a:p>
            <a:fld id="{B55DF9A8-A8E8-41EA-B260-D01AD0AE4FE4}" type="slidenum">
              <a:rPr lang="en-US" smtClean="0"/>
              <a:pPr/>
              <a:t>21</a:t>
            </a:fld>
            <a:endParaRPr lang="en-US" dirty="0"/>
          </a:p>
        </p:txBody>
      </p:sp>
    </p:spTree>
    <p:extLst>
      <p:ext uri="{BB962C8B-B14F-4D97-AF65-F5344CB8AC3E}">
        <p14:creationId xmlns:p14="http://schemas.microsoft.com/office/powerpoint/2010/main" val="5951325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xfrm>
            <a:off x="3883025" y="8685213"/>
            <a:ext cx="2973388" cy="457200"/>
          </a:xfrm>
          <a:noFill/>
        </p:spPr>
        <p:txBody>
          <a:bodyPr lIns="88789" tIns="44399" rIns="88789" bIns="44399"/>
          <a:lstStyle>
            <a:lvl1pPr defTabSz="909549" eaLnBrk="0" hangingPunct="0">
              <a:spcBef>
                <a:spcPct val="30000"/>
              </a:spcBef>
              <a:defRPr sz="1200">
                <a:solidFill>
                  <a:schemeClr val="tx1"/>
                </a:solidFill>
                <a:latin typeface="Arial" pitchFamily="34" charset="0"/>
              </a:defRPr>
            </a:lvl1pPr>
            <a:lvl2pPr marL="742877" indent="-285722" defTabSz="909549" eaLnBrk="0" hangingPunct="0">
              <a:spcBef>
                <a:spcPct val="30000"/>
              </a:spcBef>
              <a:defRPr sz="1200">
                <a:solidFill>
                  <a:schemeClr val="tx1"/>
                </a:solidFill>
                <a:latin typeface="Arial" pitchFamily="34" charset="0"/>
              </a:defRPr>
            </a:lvl2pPr>
            <a:lvl3pPr marL="1142888" indent="-228578" defTabSz="909549" eaLnBrk="0" hangingPunct="0">
              <a:spcBef>
                <a:spcPct val="30000"/>
              </a:spcBef>
              <a:defRPr sz="1200">
                <a:solidFill>
                  <a:schemeClr val="tx1"/>
                </a:solidFill>
                <a:latin typeface="Arial" pitchFamily="34" charset="0"/>
              </a:defRPr>
            </a:lvl3pPr>
            <a:lvl4pPr marL="1600044" indent="-228578" defTabSz="909549" eaLnBrk="0" hangingPunct="0">
              <a:spcBef>
                <a:spcPct val="30000"/>
              </a:spcBef>
              <a:defRPr sz="1200">
                <a:solidFill>
                  <a:schemeClr val="tx1"/>
                </a:solidFill>
                <a:latin typeface="Arial" pitchFamily="34" charset="0"/>
              </a:defRPr>
            </a:lvl4pPr>
            <a:lvl5pPr marL="2057199" indent="-228578" defTabSz="909549" eaLnBrk="0" hangingPunct="0">
              <a:spcBef>
                <a:spcPct val="30000"/>
              </a:spcBef>
              <a:defRPr sz="1200">
                <a:solidFill>
                  <a:schemeClr val="tx1"/>
                </a:solidFill>
                <a:latin typeface="Arial" pitchFamily="34" charset="0"/>
              </a:defRPr>
            </a:lvl5pPr>
            <a:lvl6pPr marL="2514354" indent="-228578" defTabSz="909549" eaLnBrk="0" fontAlgn="base" hangingPunct="0">
              <a:spcBef>
                <a:spcPct val="30000"/>
              </a:spcBef>
              <a:spcAft>
                <a:spcPct val="0"/>
              </a:spcAft>
              <a:defRPr sz="1200">
                <a:solidFill>
                  <a:schemeClr val="tx1"/>
                </a:solidFill>
                <a:latin typeface="Arial" pitchFamily="34" charset="0"/>
              </a:defRPr>
            </a:lvl6pPr>
            <a:lvl7pPr marL="2971508" indent="-228578" defTabSz="909549" eaLnBrk="0" fontAlgn="base" hangingPunct="0">
              <a:spcBef>
                <a:spcPct val="30000"/>
              </a:spcBef>
              <a:spcAft>
                <a:spcPct val="0"/>
              </a:spcAft>
              <a:defRPr sz="1200">
                <a:solidFill>
                  <a:schemeClr val="tx1"/>
                </a:solidFill>
                <a:latin typeface="Arial" pitchFamily="34" charset="0"/>
              </a:defRPr>
            </a:lvl7pPr>
            <a:lvl8pPr marL="3428664" indent="-228578" defTabSz="909549" eaLnBrk="0" fontAlgn="base" hangingPunct="0">
              <a:spcBef>
                <a:spcPct val="30000"/>
              </a:spcBef>
              <a:spcAft>
                <a:spcPct val="0"/>
              </a:spcAft>
              <a:defRPr sz="1200">
                <a:solidFill>
                  <a:schemeClr val="tx1"/>
                </a:solidFill>
                <a:latin typeface="Arial" pitchFamily="34" charset="0"/>
              </a:defRPr>
            </a:lvl8pPr>
            <a:lvl9pPr marL="3885819" indent="-228578" defTabSz="909549" eaLnBrk="0" fontAlgn="base" hangingPunct="0">
              <a:spcBef>
                <a:spcPct val="30000"/>
              </a:spcBef>
              <a:spcAft>
                <a:spcPct val="0"/>
              </a:spcAft>
              <a:defRPr sz="1200">
                <a:solidFill>
                  <a:schemeClr val="tx1"/>
                </a:solidFill>
                <a:latin typeface="Arial" pitchFamily="34" charset="0"/>
              </a:defRPr>
            </a:lvl9pPr>
          </a:lstStyle>
          <a:p>
            <a:pPr algn="ctr">
              <a:spcBef>
                <a:spcPct val="0"/>
              </a:spcBef>
            </a:pPr>
            <a:fld id="{708DECAC-2384-45BD-B284-B16C5221EC61}" type="slidenum">
              <a:rPr lang="en-US" altLang="en-US" smtClean="0">
                <a:solidFill>
                  <a:srgbClr val="000000"/>
                </a:solidFill>
                <a:cs typeface="Arial" pitchFamily="34" charset="0"/>
              </a:rPr>
              <a:pPr algn="ctr">
                <a:spcBef>
                  <a:spcPct val="0"/>
                </a:spcBef>
              </a:pPr>
              <a:t>22</a:t>
            </a:fld>
            <a:endParaRPr lang="en-US" altLang="en-US">
              <a:solidFill>
                <a:srgbClr val="000000"/>
              </a:solidFill>
              <a:cs typeface="Arial" pitchFamily="34" charset="0"/>
            </a:endParaRPr>
          </a:p>
        </p:txBody>
      </p:sp>
      <p:sp>
        <p:nvSpPr>
          <p:cNvPr id="54275" name="Rectangle 7"/>
          <p:cNvSpPr txBox="1">
            <a:spLocks noGrp="1" noChangeArrowheads="1"/>
          </p:cNvSpPr>
          <p:nvPr/>
        </p:nvSpPr>
        <p:spPr bwMode="auto">
          <a:xfrm>
            <a:off x="3883025" y="8685213"/>
            <a:ext cx="29733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33" tIns="46421" rIns="92833" bIns="46421" anchor="b"/>
          <a:lstStyle>
            <a:lvl1pPr defTabSz="923925" eaLnBrk="0" hangingPunct="0">
              <a:spcBef>
                <a:spcPct val="30000"/>
              </a:spcBef>
              <a:defRPr sz="1200">
                <a:solidFill>
                  <a:schemeClr val="tx1"/>
                </a:solidFill>
                <a:latin typeface="Arial" pitchFamily="34" charset="0"/>
              </a:defRPr>
            </a:lvl1pPr>
            <a:lvl2pPr marL="742950" indent="-285750" defTabSz="923925" eaLnBrk="0" hangingPunct="0">
              <a:spcBef>
                <a:spcPct val="30000"/>
              </a:spcBef>
              <a:defRPr sz="1200">
                <a:solidFill>
                  <a:schemeClr val="tx1"/>
                </a:solidFill>
                <a:latin typeface="Arial" pitchFamily="34" charset="0"/>
              </a:defRPr>
            </a:lvl2pPr>
            <a:lvl3pPr marL="1143000" indent="-228600" defTabSz="923925" eaLnBrk="0" hangingPunct="0">
              <a:spcBef>
                <a:spcPct val="30000"/>
              </a:spcBef>
              <a:defRPr sz="1200">
                <a:solidFill>
                  <a:schemeClr val="tx1"/>
                </a:solidFill>
                <a:latin typeface="Arial" pitchFamily="34" charset="0"/>
              </a:defRPr>
            </a:lvl3pPr>
            <a:lvl4pPr marL="1600200" indent="-228600" defTabSz="923925" eaLnBrk="0" hangingPunct="0">
              <a:spcBef>
                <a:spcPct val="30000"/>
              </a:spcBef>
              <a:defRPr sz="1200">
                <a:solidFill>
                  <a:schemeClr val="tx1"/>
                </a:solidFill>
                <a:latin typeface="Arial" pitchFamily="34" charset="0"/>
              </a:defRPr>
            </a:lvl4pPr>
            <a:lvl5pPr marL="2057400" indent="-228600" defTabSz="923925" eaLnBrk="0" hangingPunct="0">
              <a:spcBef>
                <a:spcPct val="30000"/>
              </a:spcBef>
              <a:defRPr sz="1200">
                <a:solidFill>
                  <a:schemeClr val="tx1"/>
                </a:solidFill>
                <a:latin typeface="Arial" pitchFamily="34" charset="0"/>
              </a:defRPr>
            </a:lvl5pPr>
            <a:lvl6pPr marL="2514600" indent="-228600" defTabSz="923925" eaLnBrk="0" fontAlgn="base" hangingPunct="0">
              <a:spcBef>
                <a:spcPct val="30000"/>
              </a:spcBef>
              <a:spcAft>
                <a:spcPct val="0"/>
              </a:spcAft>
              <a:defRPr sz="1200">
                <a:solidFill>
                  <a:schemeClr val="tx1"/>
                </a:solidFill>
                <a:latin typeface="Arial" pitchFamily="34" charset="0"/>
              </a:defRPr>
            </a:lvl6pPr>
            <a:lvl7pPr marL="2971800" indent="-228600" defTabSz="923925" eaLnBrk="0" fontAlgn="base" hangingPunct="0">
              <a:spcBef>
                <a:spcPct val="30000"/>
              </a:spcBef>
              <a:spcAft>
                <a:spcPct val="0"/>
              </a:spcAft>
              <a:defRPr sz="1200">
                <a:solidFill>
                  <a:schemeClr val="tx1"/>
                </a:solidFill>
                <a:latin typeface="Arial" pitchFamily="34" charset="0"/>
              </a:defRPr>
            </a:lvl7pPr>
            <a:lvl8pPr marL="3429000" indent="-228600" defTabSz="923925" eaLnBrk="0" fontAlgn="base" hangingPunct="0">
              <a:spcBef>
                <a:spcPct val="30000"/>
              </a:spcBef>
              <a:spcAft>
                <a:spcPct val="0"/>
              </a:spcAft>
              <a:defRPr sz="1200">
                <a:solidFill>
                  <a:schemeClr val="tx1"/>
                </a:solidFill>
                <a:latin typeface="Arial" pitchFamily="34" charset="0"/>
              </a:defRPr>
            </a:lvl8pPr>
            <a:lvl9pPr marL="3886200" indent="-228600" defTabSz="923925" eaLnBrk="0" fontAlgn="base" hangingPunct="0">
              <a:spcBef>
                <a:spcPct val="30000"/>
              </a:spcBef>
              <a:spcAft>
                <a:spcPct val="0"/>
              </a:spcAft>
              <a:defRPr sz="1200">
                <a:solidFill>
                  <a:schemeClr val="tx1"/>
                </a:solidFill>
                <a:latin typeface="Arial" pitchFamily="34" charset="0"/>
              </a:defRPr>
            </a:lvl9pPr>
          </a:lstStyle>
          <a:p>
            <a:pPr algn="r">
              <a:spcBef>
                <a:spcPct val="0"/>
              </a:spcBef>
            </a:pPr>
            <a:fld id="{E667563D-1F51-439C-9004-95867666A084}" type="slidenum">
              <a:rPr lang="en-US" altLang="en-US">
                <a:solidFill>
                  <a:srgbClr val="000000"/>
                </a:solidFill>
              </a:rPr>
              <a:pPr algn="r">
                <a:spcBef>
                  <a:spcPct val="0"/>
                </a:spcBef>
              </a:pPr>
              <a:t>22</a:t>
            </a:fld>
            <a:endParaRPr lang="en-US" altLang="en-US">
              <a:solidFill>
                <a:srgbClr val="000000"/>
              </a:solidFill>
            </a:endParaRPr>
          </a:p>
        </p:txBody>
      </p:sp>
      <p:sp>
        <p:nvSpPr>
          <p:cNvPr id="54276" name="Rectangle 2"/>
          <p:cNvSpPr>
            <a:spLocks noGrp="1" noRot="1" noChangeAspect="1" noChangeArrowheads="1" noTextEdit="1"/>
          </p:cNvSpPr>
          <p:nvPr>
            <p:ph type="sldImg"/>
          </p:nvPr>
        </p:nvSpPr>
        <p:spPr>
          <a:xfrm>
            <a:off x="1154113" y="690563"/>
            <a:ext cx="4557712" cy="3419475"/>
          </a:xfrm>
          <a:ln/>
        </p:spPr>
      </p:sp>
      <p:sp>
        <p:nvSpPr>
          <p:cNvPr id="54277" name="Rectangle 3"/>
          <p:cNvSpPr>
            <a:spLocks noGrp="1" noChangeArrowheads="1"/>
          </p:cNvSpPr>
          <p:nvPr>
            <p:ph type="body" idx="1"/>
          </p:nvPr>
        </p:nvSpPr>
        <p:spPr>
          <a:xfrm>
            <a:off x="914400" y="4344988"/>
            <a:ext cx="5029200" cy="4113212"/>
          </a:xfrm>
          <a:noFill/>
        </p:spPr>
        <p:txBody>
          <a:bodyPr lIns="92833" tIns="46421" rIns="92833" bIns="46421"/>
          <a:lstStyle/>
          <a:p>
            <a:pPr defTabSz="1187334">
              <a:spcBef>
                <a:spcPct val="0"/>
              </a:spcBef>
            </a:pPr>
            <a:endParaRPr lang="en-US"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xfrm>
            <a:off x="3883025" y="8685213"/>
            <a:ext cx="2973388" cy="457200"/>
          </a:xfrm>
          <a:noFill/>
        </p:spPr>
        <p:txBody>
          <a:bodyPr lIns="88789" tIns="44399" rIns="88789" bIns="44399"/>
          <a:lstStyle>
            <a:lvl1pPr defTabSz="909549" eaLnBrk="0" hangingPunct="0">
              <a:spcBef>
                <a:spcPct val="30000"/>
              </a:spcBef>
              <a:defRPr sz="1200">
                <a:solidFill>
                  <a:schemeClr val="tx1"/>
                </a:solidFill>
                <a:latin typeface="Arial" pitchFamily="34" charset="0"/>
              </a:defRPr>
            </a:lvl1pPr>
            <a:lvl2pPr marL="742877" indent="-285722" defTabSz="909549" eaLnBrk="0" hangingPunct="0">
              <a:spcBef>
                <a:spcPct val="30000"/>
              </a:spcBef>
              <a:defRPr sz="1200">
                <a:solidFill>
                  <a:schemeClr val="tx1"/>
                </a:solidFill>
                <a:latin typeface="Arial" pitchFamily="34" charset="0"/>
              </a:defRPr>
            </a:lvl2pPr>
            <a:lvl3pPr marL="1142888" indent="-228578" defTabSz="909549" eaLnBrk="0" hangingPunct="0">
              <a:spcBef>
                <a:spcPct val="30000"/>
              </a:spcBef>
              <a:defRPr sz="1200">
                <a:solidFill>
                  <a:schemeClr val="tx1"/>
                </a:solidFill>
                <a:latin typeface="Arial" pitchFamily="34" charset="0"/>
              </a:defRPr>
            </a:lvl3pPr>
            <a:lvl4pPr marL="1600044" indent="-228578" defTabSz="909549" eaLnBrk="0" hangingPunct="0">
              <a:spcBef>
                <a:spcPct val="30000"/>
              </a:spcBef>
              <a:defRPr sz="1200">
                <a:solidFill>
                  <a:schemeClr val="tx1"/>
                </a:solidFill>
                <a:latin typeface="Arial" pitchFamily="34" charset="0"/>
              </a:defRPr>
            </a:lvl4pPr>
            <a:lvl5pPr marL="2057199" indent="-228578" defTabSz="909549" eaLnBrk="0" hangingPunct="0">
              <a:spcBef>
                <a:spcPct val="30000"/>
              </a:spcBef>
              <a:defRPr sz="1200">
                <a:solidFill>
                  <a:schemeClr val="tx1"/>
                </a:solidFill>
                <a:latin typeface="Arial" pitchFamily="34" charset="0"/>
              </a:defRPr>
            </a:lvl5pPr>
            <a:lvl6pPr marL="2514354" indent="-228578" defTabSz="909549" eaLnBrk="0" fontAlgn="base" hangingPunct="0">
              <a:spcBef>
                <a:spcPct val="30000"/>
              </a:spcBef>
              <a:spcAft>
                <a:spcPct val="0"/>
              </a:spcAft>
              <a:defRPr sz="1200">
                <a:solidFill>
                  <a:schemeClr val="tx1"/>
                </a:solidFill>
                <a:latin typeface="Arial" pitchFamily="34" charset="0"/>
              </a:defRPr>
            </a:lvl6pPr>
            <a:lvl7pPr marL="2971508" indent="-228578" defTabSz="909549" eaLnBrk="0" fontAlgn="base" hangingPunct="0">
              <a:spcBef>
                <a:spcPct val="30000"/>
              </a:spcBef>
              <a:spcAft>
                <a:spcPct val="0"/>
              </a:spcAft>
              <a:defRPr sz="1200">
                <a:solidFill>
                  <a:schemeClr val="tx1"/>
                </a:solidFill>
                <a:latin typeface="Arial" pitchFamily="34" charset="0"/>
              </a:defRPr>
            </a:lvl7pPr>
            <a:lvl8pPr marL="3428664" indent="-228578" defTabSz="909549" eaLnBrk="0" fontAlgn="base" hangingPunct="0">
              <a:spcBef>
                <a:spcPct val="30000"/>
              </a:spcBef>
              <a:spcAft>
                <a:spcPct val="0"/>
              </a:spcAft>
              <a:defRPr sz="1200">
                <a:solidFill>
                  <a:schemeClr val="tx1"/>
                </a:solidFill>
                <a:latin typeface="Arial" pitchFamily="34" charset="0"/>
              </a:defRPr>
            </a:lvl8pPr>
            <a:lvl9pPr marL="3885819" indent="-228578" defTabSz="909549" eaLnBrk="0" fontAlgn="base" hangingPunct="0">
              <a:spcBef>
                <a:spcPct val="30000"/>
              </a:spcBef>
              <a:spcAft>
                <a:spcPct val="0"/>
              </a:spcAft>
              <a:defRPr sz="1200">
                <a:solidFill>
                  <a:schemeClr val="tx1"/>
                </a:solidFill>
                <a:latin typeface="Arial" pitchFamily="34" charset="0"/>
              </a:defRPr>
            </a:lvl9pPr>
          </a:lstStyle>
          <a:p>
            <a:pPr algn="ctr">
              <a:spcBef>
                <a:spcPct val="0"/>
              </a:spcBef>
            </a:pPr>
            <a:fld id="{708DECAC-2384-45BD-B284-B16C5221EC61}" type="slidenum">
              <a:rPr lang="en-US" altLang="en-US" smtClean="0">
                <a:solidFill>
                  <a:srgbClr val="000000"/>
                </a:solidFill>
                <a:cs typeface="Arial" pitchFamily="34" charset="0"/>
              </a:rPr>
              <a:pPr algn="ctr">
                <a:spcBef>
                  <a:spcPct val="0"/>
                </a:spcBef>
              </a:pPr>
              <a:t>52</a:t>
            </a:fld>
            <a:endParaRPr lang="en-US" altLang="en-US">
              <a:solidFill>
                <a:srgbClr val="000000"/>
              </a:solidFill>
              <a:cs typeface="Arial" pitchFamily="34" charset="0"/>
            </a:endParaRPr>
          </a:p>
        </p:txBody>
      </p:sp>
      <p:sp>
        <p:nvSpPr>
          <p:cNvPr id="54275" name="Rectangle 7"/>
          <p:cNvSpPr txBox="1">
            <a:spLocks noGrp="1" noChangeArrowheads="1"/>
          </p:cNvSpPr>
          <p:nvPr/>
        </p:nvSpPr>
        <p:spPr bwMode="auto">
          <a:xfrm>
            <a:off x="3883025" y="8685213"/>
            <a:ext cx="29733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33" tIns="46421" rIns="92833" bIns="46421" anchor="b"/>
          <a:lstStyle>
            <a:lvl1pPr defTabSz="923925" eaLnBrk="0" hangingPunct="0">
              <a:spcBef>
                <a:spcPct val="30000"/>
              </a:spcBef>
              <a:defRPr sz="1200">
                <a:solidFill>
                  <a:schemeClr val="tx1"/>
                </a:solidFill>
                <a:latin typeface="Arial" pitchFamily="34" charset="0"/>
              </a:defRPr>
            </a:lvl1pPr>
            <a:lvl2pPr marL="742950" indent="-285750" defTabSz="923925" eaLnBrk="0" hangingPunct="0">
              <a:spcBef>
                <a:spcPct val="30000"/>
              </a:spcBef>
              <a:defRPr sz="1200">
                <a:solidFill>
                  <a:schemeClr val="tx1"/>
                </a:solidFill>
                <a:latin typeface="Arial" pitchFamily="34" charset="0"/>
              </a:defRPr>
            </a:lvl2pPr>
            <a:lvl3pPr marL="1143000" indent="-228600" defTabSz="923925" eaLnBrk="0" hangingPunct="0">
              <a:spcBef>
                <a:spcPct val="30000"/>
              </a:spcBef>
              <a:defRPr sz="1200">
                <a:solidFill>
                  <a:schemeClr val="tx1"/>
                </a:solidFill>
                <a:latin typeface="Arial" pitchFamily="34" charset="0"/>
              </a:defRPr>
            </a:lvl3pPr>
            <a:lvl4pPr marL="1600200" indent="-228600" defTabSz="923925" eaLnBrk="0" hangingPunct="0">
              <a:spcBef>
                <a:spcPct val="30000"/>
              </a:spcBef>
              <a:defRPr sz="1200">
                <a:solidFill>
                  <a:schemeClr val="tx1"/>
                </a:solidFill>
                <a:latin typeface="Arial" pitchFamily="34" charset="0"/>
              </a:defRPr>
            </a:lvl4pPr>
            <a:lvl5pPr marL="2057400" indent="-228600" defTabSz="923925" eaLnBrk="0" hangingPunct="0">
              <a:spcBef>
                <a:spcPct val="30000"/>
              </a:spcBef>
              <a:defRPr sz="1200">
                <a:solidFill>
                  <a:schemeClr val="tx1"/>
                </a:solidFill>
                <a:latin typeface="Arial" pitchFamily="34" charset="0"/>
              </a:defRPr>
            </a:lvl5pPr>
            <a:lvl6pPr marL="2514600" indent="-228600" defTabSz="923925" eaLnBrk="0" fontAlgn="base" hangingPunct="0">
              <a:spcBef>
                <a:spcPct val="30000"/>
              </a:spcBef>
              <a:spcAft>
                <a:spcPct val="0"/>
              </a:spcAft>
              <a:defRPr sz="1200">
                <a:solidFill>
                  <a:schemeClr val="tx1"/>
                </a:solidFill>
                <a:latin typeface="Arial" pitchFamily="34" charset="0"/>
              </a:defRPr>
            </a:lvl6pPr>
            <a:lvl7pPr marL="2971800" indent="-228600" defTabSz="923925" eaLnBrk="0" fontAlgn="base" hangingPunct="0">
              <a:spcBef>
                <a:spcPct val="30000"/>
              </a:spcBef>
              <a:spcAft>
                <a:spcPct val="0"/>
              </a:spcAft>
              <a:defRPr sz="1200">
                <a:solidFill>
                  <a:schemeClr val="tx1"/>
                </a:solidFill>
                <a:latin typeface="Arial" pitchFamily="34" charset="0"/>
              </a:defRPr>
            </a:lvl7pPr>
            <a:lvl8pPr marL="3429000" indent="-228600" defTabSz="923925" eaLnBrk="0" fontAlgn="base" hangingPunct="0">
              <a:spcBef>
                <a:spcPct val="30000"/>
              </a:spcBef>
              <a:spcAft>
                <a:spcPct val="0"/>
              </a:spcAft>
              <a:defRPr sz="1200">
                <a:solidFill>
                  <a:schemeClr val="tx1"/>
                </a:solidFill>
                <a:latin typeface="Arial" pitchFamily="34" charset="0"/>
              </a:defRPr>
            </a:lvl8pPr>
            <a:lvl9pPr marL="3886200" indent="-228600" defTabSz="923925" eaLnBrk="0" fontAlgn="base" hangingPunct="0">
              <a:spcBef>
                <a:spcPct val="30000"/>
              </a:spcBef>
              <a:spcAft>
                <a:spcPct val="0"/>
              </a:spcAft>
              <a:defRPr sz="1200">
                <a:solidFill>
                  <a:schemeClr val="tx1"/>
                </a:solidFill>
                <a:latin typeface="Arial" pitchFamily="34" charset="0"/>
              </a:defRPr>
            </a:lvl9pPr>
          </a:lstStyle>
          <a:p>
            <a:pPr algn="r">
              <a:spcBef>
                <a:spcPct val="0"/>
              </a:spcBef>
            </a:pPr>
            <a:fld id="{E667563D-1F51-439C-9004-95867666A084}" type="slidenum">
              <a:rPr lang="en-US" altLang="en-US">
                <a:solidFill>
                  <a:srgbClr val="000000"/>
                </a:solidFill>
              </a:rPr>
              <a:pPr algn="r">
                <a:spcBef>
                  <a:spcPct val="0"/>
                </a:spcBef>
              </a:pPr>
              <a:t>52</a:t>
            </a:fld>
            <a:endParaRPr lang="en-US" altLang="en-US">
              <a:solidFill>
                <a:srgbClr val="000000"/>
              </a:solidFill>
            </a:endParaRPr>
          </a:p>
        </p:txBody>
      </p:sp>
      <p:sp>
        <p:nvSpPr>
          <p:cNvPr id="54276" name="Rectangle 2"/>
          <p:cNvSpPr>
            <a:spLocks noGrp="1" noRot="1" noChangeAspect="1" noChangeArrowheads="1" noTextEdit="1"/>
          </p:cNvSpPr>
          <p:nvPr>
            <p:ph type="sldImg"/>
          </p:nvPr>
        </p:nvSpPr>
        <p:spPr>
          <a:xfrm>
            <a:off x="1154113" y="690563"/>
            <a:ext cx="4557712" cy="3419475"/>
          </a:xfrm>
          <a:ln/>
        </p:spPr>
      </p:sp>
      <p:sp>
        <p:nvSpPr>
          <p:cNvPr id="54277" name="Rectangle 3"/>
          <p:cNvSpPr>
            <a:spLocks noGrp="1" noChangeArrowheads="1"/>
          </p:cNvSpPr>
          <p:nvPr>
            <p:ph type="body" idx="1"/>
          </p:nvPr>
        </p:nvSpPr>
        <p:spPr>
          <a:xfrm>
            <a:off x="914400" y="4344988"/>
            <a:ext cx="5029200" cy="4113212"/>
          </a:xfrm>
          <a:noFill/>
        </p:spPr>
        <p:txBody>
          <a:bodyPr lIns="92833" tIns="46421" rIns="92833" bIns="46421"/>
          <a:lstStyle/>
          <a:p>
            <a:pPr defTabSz="1187334">
              <a:spcBef>
                <a:spcPct val="0"/>
              </a:spcBef>
            </a:pPr>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e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e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e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e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e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e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e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e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e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jpe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jpe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jpe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jpe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jpe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jpe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jpe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jpe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jpe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e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e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e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e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e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e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e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e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30264D6-78E2-5C48-AC74-2F9EACB4486B}" type="datetime1">
              <a:rPr lang="en-US" smtClean="0"/>
              <a:t>10/14/16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58F48A6-A3E1-4848-9AC3-B43F560BE4F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E5CF1F-454E-144A-80E8-D9E1D8498D50}" type="datetime1">
              <a:rPr lang="en-US" smtClean="0"/>
              <a:t>10/14/16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58F48A6-A3E1-4848-9AC3-B43F560BE4F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41AB2A-460A-AB4E-904F-06BB224C993A}" type="datetime1">
              <a:rPr lang="en-US" smtClean="0"/>
              <a:t>10/14/16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58F48A6-A3E1-4848-9AC3-B43F560BE4F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685800" y="6248400"/>
            <a:ext cx="1905000" cy="457200"/>
          </a:xfrm>
        </p:spPr>
        <p:txBody>
          <a:bodyPr/>
          <a:lstStyle>
            <a:lvl1pPr>
              <a:defRPr/>
            </a:lvl1pPr>
          </a:lstStyle>
          <a:p>
            <a:endParaRPr lang="en-US"/>
          </a:p>
        </p:txBody>
      </p:sp>
      <p:sp>
        <p:nvSpPr>
          <p:cNvPr id="7" name="Footer Placeholder 6"/>
          <p:cNvSpPr>
            <a:spLocks noGrp="1"/>
          </p:cNvSpPr>
          <p:nvPr>
            <p:ph type="ftr" sz="quarter" idx="11"/>
          </p:nvPr>
        </p:nvSpPr>
        <p:spPr>
          <a:xfrm>
            <a:off x="3124200" y="6248400"/>
            <a:ext cx="2895600" cy="457200"/>
          </a:xfrm>
          <a:prstGeom prst="rect">
            <a:avLst/>
          </a:prstGeom>
        </p:spPr>
        <p:txBody>
          <a:bodyPr/>
          <a:lstStyle>
            <a:lvl1pPr>
              <a:defRPr/>
            </a:lvl1pPr>
          </a:lstStyle>
          <a:p>
            <a:endParaRPr lang="en-US"/>
          </a:p>
        </p:txBody>
      </p:sp>
      <p:sp>
        <p:nvSpPr>
          <p:cNvPr id="8" name="Slide Number Placeholder 7"/>
          <p:cNvSpPr>
            <a:spLocks noGrp="1"/>
          </p:cNvSpPr>
          <p:nvPr>
            <p:ph type="sldNum" sz="quarter" idx="12"/>
          </p:nvPr>
        </p:nvSpPr>
        <p:spPr>
          <a:xfrm>
            <a:off x="6553200" y="6248400"/>
            <a:ext cx="1905000" cy="457200"/>
          </a:xfrm>
        </p:spPr>
        <p:txBody>
          <a:bodyPr/>
          <a:lstStyle>
            <a:lvl1pPr>
              <a:defRPr/>
            </a:lvl1pPr>
          </a:lstStyle>
          <a:p>
            <a:fld id="{295C7071-9916-EA4E-9475-B9B89E0DA14B}" type="slidenum">
              <a:rPr lang="en-US"/>
              <a:pPr/>
              <a:t>‹#›</a:t>
            </a:fld>
            <a:endParaRPr lang="en-US"/>
          </a:p>
        </p:txBody>
      </p:sp>
    </p:spTree>
    <p:extLst>
      <p:ext uri="{BB962C8B-B14F-4D97-AF65-F5344CB8AC3E}">
        <p14:creationId xmlns:p14="http://schemas.microsoft.com/office/powerpoint/2010/main" val="24094251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8" name="Slide Number Placeholder 5"/>
          <p:cNvSpPr>
            <a:spLocks noGrp="1"/>
          </p:cNvSpPr>
          <p:nvPr>
            <p:ph type="sldNum" sz="quarter" idx="4"/>
          </p:nvPr>
        </p:nvSpPr>
        <p:spPr>
          <a:xfrm>
            <a:off x="5853479" y="6461229"/>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112967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b="1">
                <a:latin typeface="Arial" panose="020B0604020202020204" pitchFamily="34" charset="0"/>
                <a:cs typeface="Arial" panose="020B0604020202020204" pitchFamily="34" charset="0"/>
              </a:defRPr>
            </a:lvl1pPr>
          </a:lstStyle>
          <a:p>
            <a:endParaRPr lang="en-US" dirty="0"/>
          </a:p>
        </p:txBody>
      </p:sp>
      <p:sp>
        <p:nvSpPr>
          <p:cNvPr id="3" name="Content Placeholder 2"/>
          <p:cNvSpPr>
            <a:spLocks noGrp="1"/>
          </p:cNvSpPr>
          <p:nvPr>
            <p:ph idx="1"/>
          </p:nvPr>
        </p:nvSpPr>
        <p:spPr>
          <a:xfrm>
            <a:off x="457200" y="1290918"/>
            <a:ext cx="8229600" cy="4835245"/>
          </a:xfrm>
        </p:spPr>
        <p:txBody>
          <a:bodyPr/>
          <a:lstStyle>
            <a:lvl1pPr>
              <a:defRPr sz="1800">
                <a:latin typeface="Arial" panose="020B0604020202020204" pitchFamily="34" charset="0"/>
                <a:cs typeface="Arial" panose="020B0604020202020204" pitchFamily="34" charset="0"/>
              </a:defRPr>
            </a:lvl1pPr>
            <a:lvl2pPr>
              <a:defRPr sz="18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8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25132"/>
            <a:ext cx="9144000" cy="420624"/>
          </a:xfrm>
          <a:prstGeom prst="rect">
            <a:avLst/>
          </a:prstGeom>
        </p:spPr>
      </p:pic>
      <p:sp>
        <p:nvSpPr>
          <p:cNvPr id="9"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10" name="Slide Number Placeholder 5"/>
          <p:cNvSpPr>
            <a:spLocks noGrp="1"/>
          </p:cNvSpPr>
          <p:nvPr>
            <p:ph type="sldNum" sz="quarter" idx="4"/>
          </p:nvPr>
        </p:nvSpPr>
        <p:spPr>
          <a:xfrm>
            <a:off x="5853479" y="6445327"/>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23536059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Slide Number Placeholder 5"/>
          <p:cNvSpPr txBox="1">
            <a:spLocks/>
          </p:cNvSpPr>
          <p:nvPr userDrawn="1"/>
        </p:nvSpPr>
        <p:spPr>
          <a:xfrm>
            <a:off x="3505200" y="6645425"/>
            <a:ext cx="2133600" cy="190125"/>
          </a:xfrm>
          <a:prstGeom prst="rect">
            <a:avLst/>
          </a:prstGeom>
        </p:spPr>
        <p:txBody>
          <a:bodyPr vert="horz" lIns="91440" tIns="45720" rIns="91440" bIns="45720" rtlCol="0" anchor="ctr"/>
          <a:lstStyle>
            <a:defPPr>
              <a:defRPr lang="en-US"/>
            </a:defPPr>
            <a:lvl1pPr marL="0" algn="ctr" defTabSz="457200" rtl="0" eaLnBrk="1" latinLnBrk="0" hangingPunct="1">
              <a:defRPr sz="1000" kern="1200">
                <a:solidFill>
                  <a:schemeClr val="bg1"/>
                </a:solidFill>
                <a:latin typeface="Minion Pro"/>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58F48A6-A3E1-4848-9AC3-B43F560BE4FE}" type="slidenum">
              <a:rPr lang="en-US" smtClean="0">
                <a:solidFill>
                  <a:prstClr val="white"/>
                </a:solidFill>
              </a:rPr>
              <a:pPr/>
              <a:t>‹#›</a:t>
            </a:fld>
            <a:endParaRPr lang="en-US">
              <a:solidFill>
                <a:prstClr val="white"/>
              </a:solidFill>
            </a:endParaRP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9"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12" name="Slide Number Placeholder 5"/>
          <p:cNvSpPr>
            <a:spLocks noGrp="1"/>
          </p:cNvSpPr>
          <p:nvPr>
            <p:ph type="sldNum" sz="quarter" idx="4"/>
          </p:nvPr>
        </p:nvSpPr>
        <p:spPr>
          <a:xfrm>
            <a:off x="5853479" y="6445327"/>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17889453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10"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11" name="Slide Number Placeholder 5"/>
          <p:cNvSpPr>
            <a:spLocks noGrp="1"/>
          </p:cNvSpPr>
          <p:nvPr>
            <p:ph type="sldNum" sz="quarter" idx="4"/>
          </p:nvPr>
        </p:nvSpPr>
        <p:spPr>
          <a:xfrm>
            <a:off x="5853479" y="6445327"/>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33820054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12" name="Footer Placeholder 4"/>
          <p:cNvSpPr>
            <a:spLocks noGrp="1"/>
          </p:cNvSpPr>
          <p:nvPr>
            <p:ph type="ftr" sz="quarter" idx="10"/>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13" name="Slide Number Placeholder 5"/>
          <p:cNvSpPr>
            <a:spLocks noGrp="1"/>
          </p:cNvSpPr>
          <p:nvPr>
            <p:ph type="sldNum" sz="quarter" idx="11"/>
          </p:nvPr>
        </p:nvSpPr>
        <p:spPr>
          <a:xfrm>
            <a:off x="5853479" y="6445327"/>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5256754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8"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9" name="Slide Number Placeholder 5"/>
          <p:cNvSpPr>
            <a:spLocks noGrp="1"/>
          </p:cNvSpPr>
          <p:nvPr>
            <p:ph type="sldNum" sz="quarter" idx="4"/>
          </p:nvPr>
        </p:nvSpPr>
        <p:spPr>
          <a:xfrm>
            <a:off x="5853479" y="6445327"/>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38630977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7"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8" name="Slide Number Placeholder 5"/>
          <p:cNvSpPr>
            <a:spLocks noGrp="1"/>
          </p:cNvSpPr>
          <p:nvPr>
            <p:ph type="sldNum" sz="quarter" idx="4"/>
          </p:nvPr>
        </p:nvSpPr>
        <p:spPr>
          <a:xfrm>
            <a:off x="5853479" y="6453278"/>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3106597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CB9367-5E3F-BA4D-97EE-C0B37CB3279F}" type="datetime1">
              <a:rPr lang="en-US" smtClean="0"/>
              <a:t>10/14/16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58F48A6-A3E1-4848-9AC3-B43F560BE4FE}"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8"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10" name="Slide Number Placeholder 5"/>
          <p:cNvSpPr>
            <a:spLocks noGrp="1"/>
          </p:cNvSpPr>
          <p:nvPr>
            <p:ph type="sldNum" sz="quarter" idx="4"/>
          </p:nvPr>
        </p:nvSpPr>
        <p:spPr>
          <a:xfrm>
            <a:off x="5853479" y="6445327"/>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13995569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8"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10" name="Slide Number Placeholder 5"/>
          <p:cNvSpPr>
            <a:spLocks noGrp="1"/>
          </p:cNvSpPr>
          <p:nvPr>
            <p:ph type="sldNum" sz="quarter" idx="4"/>
          </p:nvPr>
        </p:nvSpPr>
        <p:spPr>
          <a:xfrm>
            <a:off x="5853479" y="6445327"/>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6292860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7"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9" name="Slide Number Placeholder 5"/>
          <p:cNvSpPr>
            <a:spLocks noGrp="1"/>
          </p:cNvSpPr>
          <p:nvPr>
            <p:ph type="sldNum" sz="quarter" idx="4"/>
          </p:nvPr>
        </p:nvSpPr>
        <p:spPr>
          <a:xfrm>
            <a:off x="5853479" y="6445327"/>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8113054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7"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9" name="Slide Number Placeholder 5"/>
          <p:cNvSpPr>
            <a:spLocks noGrp="1"/>
          </p:cNvSpPr>
          <p:nvPr>
            <p:ph type="sldNum" sz="quarter" idx="4"/>
          </p:nvPr>
        </p:nvSpPr>
        <p:spPr>
          <a:xfrm>
            <a:off x="5853479" y="6445327"/>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9475934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8" name="Slide Number Placeholder 5"/>
          <p:cNvSpPr>
            <a:spLocks noGrp="1"/>
          </p:cNvSpPr>
          <p:nvPr>
            <p:ph type="sldNum" sz="quarter" idx="4"/>
          </p:nvPr>
        </p:nvSpPr>
        <p:spPr>
          <a:xfrm>
            <a:off x="5853479" y="6461229"/>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23037176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b="1">
                <a:latin typeface="Arial" panose="020B0604020202020204" pitchFamily="34" charset="0"/>
                <a:cs typeface="Arial" panose="020B0604020202020204" pitchFamily="34" charset="0"/>
              </a:defRPr>
            </a:lvl1pPr>
          </a:lstStyle>
          <a:p>
            <a:endParaRPr lang="en-US" dirty="0"/>
          </a:p>
        </p:txBody>
      </p:sp>
      <p:sp>
        <p:nvSpPr>
          <p:cNvPr id="3" name="Content Placeholder 2"/>
          <p:cNvSpPr>
            <a:spLocks noGrp="1"/>
          </p:cNvSpPr>
          <p:nvPr>
            <p:ph idx="1"/>
          </p:nvPr>
        </p:nvSpPr>
        <p:spPr>
          <a:xfrm>
            <a:off x="457200" y="1290918"/>
            <a:ext cx="8229600" cy="4835245"/>
          </a:xfrm>
        </p:spPr>
        <p:txBody>
          <a:bodyPr/>
          <a:lstStyle>
            <a:lvl1pPr>
              <a:defRPr sz="1800">
                <a:latin typeface="Arial" panose="020B0604020202020204" pitchFamily="34" charset="0"/>
                <a:cs typeface="Arial" panose="020B0604020202020204" pitchFamily="34" charset="0"/>
              </a:defRPr>
            </a:lvl1pPr>
            <a:lvl2pPr>
              <a:defRPr sz="18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8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25132"/>
            <a:ext cx="9144000" cy="420624"/>
          </a:xfrm>
          <a:prstGeom prst="rect">
            <a:avLst/>
          </a:prstGeom>
        </p:spPr>
      </p:pic>
      <p:sp>
        <p:nvSpPr>
          <p:cNvPr id="9"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10" name="Slide Number Placeholder 5"/>
          <p:cNvSpPr>
            <a:spLocks noGrp="1"/>
          </p:cNvSpPr>
          <p:nvPr>
            <p:ph type="sldNum" sz="quarter" idx="4"/>
          </p:nvPr>
        </p:nvSpPr>
        <p:spPr>
          <a:xfrm>
            <a:off x="5853479" y="6445327"/>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29472407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Slide Number Placeholder 5"/>
          <p:cNvSpPr txBox="1">
            <a:spLocks/>
          </p:cNvSpPr>
          <p:nvPr userDrawn="1"/>
        </p:nvSpPr>
        <p:spPr>
          <a:xfrm>
            <a:off x="3505200" y="6645425"/>
            <a:ext cx="2133600" cy="190125"/>
          </a:xfrm>
          <a:prstGeom prst="rect">
            <a:avLst/>
          </a:prstGeom>
        </p:spPr>
        <p:txBody>
          <a:bodyPr vert="horz" lIns="91440" tIns="45720" rIns="91440" bIns="45720" rtlCol="0" anchor="ctr"/>
          <a:lstStyle>
            <a:defPPr>
              <a:defRPr lang="en-US"/>
            </a:defPPr>
            <a:lvl1pPr marL="0" algn="ctr" defTabSz="457200" rtl="0" eaLnBrk="1" latinLnBrk="0" hangingPunct="1">
              <a:defRPr sz="1000" kern="1200">
                <a:solidFill>
                  <a:schemeClr val="bg1"/>
                </a:solidFill>
                <a:latin typeface="Minion Pro"/>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58F48A6-A3E1-4848-9AC3-B43F560BE4FE}" type="slidenum">
              <a:rPr lang="en-US" smtClean="0">
                <a:solidFill>
                  <a:prstClr val="white"/>
                </a:solidFill>
              </a:rPr>
              <a:pPr/>
              <a:t>‹#›</a:t>
            </a:fld>
            <a:endParaRPr lang="en-US">
              <a:solidFill>
                <a:prstClr val="white"/>
              </a:solidFill>
            </a:endParaRP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9"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12" name="Slide Number Placeholder 5"/>
          <p:cNvSpPr>
            <a:spLocks noGrp="1"/>
          </p:cNvSpPr>
          <p:nvPr>
            <p:ph type="sldNum" sz="quarter" idx="4"/>
          </p:nvPr>
        </p:nvSpPr>
        <p:spPr>
          <a:xfrm>
            <a:off x="5853479" y="6445327"/>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11346727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10"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11" name="Slide Number Placeholder 5"/>
          <p:cNvSpPr>
            <a:spLocks noGrp="1"/>
          </p:cNvSpPr>
          <p:nvPr>
            <p:ph type="sldNum" sz="quarter" idx="4"/>
          </p:nvPr>
        </p:nvSpPr>
        <p:spPr>
          <a:xfrm>
            <a:off x="5853479" y="6445327"/>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4073290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12" name="Footer Placeholder 4"/>
          <p:cNvSpPr>
            <a:spLocks noGrp="1"/>
          </p:cNvSpPr>
          <p:nvPr>
            <p:ph type="ftr" sz="quarter" idx="10"/>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13" name="Slide Number Placeholder 5"/>
          <p:cNvSpPr>
            <a:spLocks noGrp="1"/>
          </p:cNvSpPr>
          <p:nvPr>
            <p:ph type="sldNum" sz="quarter" idx="11"/>
          </p:nvPr>
        </p:nvSpPr>
        <p:spPr>
          <a:xfrm>
            <a:off x="5853479" y="6445327"/>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14755141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8"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9" name="Slide Number Placeholder 5"/>
          <p:cNvSpPr>
            <a:spLocks noGrp="1"/>
          </p:cNvSpPr>
          <p:nvPr>
            <p:ph type="sldNum" sz="quarter" idx="4"/>
          </p:nvPr>
        </p:nvSpPr>
        <p:spPr>
          <a:xfrm>
            <a:off x="5853479" y="6445327"/>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1272554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D754A3-BA70-674A-B3CD-34466863E89B}" type="datetime1">
              <a:rPr lang="en-US" smtClean="0"/>
              <a:t>10/14/16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58F48A6-A3E1-4848-9AC3-B43F560BE4FE}"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7"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8" name="Slide Number Placeholder 5"/>
          <p:cNvSpPr>
            <a:spLocks noGrp="1"/>
          </p:cNvSpPr>
          <p:nvPr>
            <p:ph type="sldNum" sz="quarter" idx="4"/>
          </p:nvPr>
        </p:nvSpPr>
        <p:spPr>
          <a:xfrm>
            <a:off x="5853479" y="6453278"/>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259779360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8"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10" name="Slide Number Placeholder 5"/>
          <p:cNvSpPr>
            <a:spLocks noGrp="1"/>
          </p:cNvSpPr>
          <p:nvPr>
            <p:ph type="sldNum" sz="quarter" idx="4"/>
          </p:nvPr>
        </p:nvSpPr>
        <p:spPr>
          <a:xfrm>
            <a:off x="5853479" y="6445327"/>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350415512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8"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10" name="Slide Number Placeholder 5"/>
          <p:cNvSpPr>
            <a:spLocks noGrp="1"/>
          </p:cNvSpPr>
          <p:nvPr>
            <p:ph type="sldNum" sz="quarter" idx="4"/>
          </p:nvPr>
        </p:nvSpPr>
        <p:spPr>
          <a:xfrm>
            <a:off x="5853479" y="6445327"/>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26770967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7"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9" name="Slide Number Placeholder 5"/>
          <p:cNvSpPr>
            <a:spLocks noGrp="1"/>
          </p:cNvSpPr>
          <p:nvPr>
            <p:ph type="sldNum" sz="quarter" idx="4"/>
          </p:nvPr>
        </p:nvSpPr>
        <p:spPr>
          <a:xfrm>
            <a:off x="5853479" y="6445327"/>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270074610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7"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9" name="Slide Number Placeholder 5"/>
          <p:cNvSpPr>
            <a:spLocks noGrp="1"/>
          </p:cNvSpPr>
          <p:nvPr>
            <p:ph type="sldNum" sz="quarter" idx="4"/>
          </p:nvPr>
        </p:nvSpPr>
        <p:spPr>
          <a:xfrm>
            <a:off x="5853479" y="6445327"/>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250457671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8" name="Slide Number Placeholder 5"/>
          <p:cNvSpPr>
            <a:spLocks noGrp="1"/>
          </p:cNvSpPr>
          <p:nvPr>
            <p:ph type="sldNum" sz="quarter" idx="4"/>
          </p:nvPr>
        </p:nvSpPr>
        <p:spPr>
          <a:xfrm>
            <a:off x="5853479" y="6461229"/>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20371590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b="1">
                <a:latin typeface="Arial" panose="020B0604020202020204" pitchFamily="34" charset="0"/>
                <a:cs typeface="Arial" panose="020B0604020202020204" pitchFamily="34" charset="0"/>
              </a:defRPr>
            </a:lvl1pPr>
          </a:lstStyle>
          <a:p>
            <a:endParaRPr lang="en-US" dirty="0"/>
          </a:p>
        </p:txBody>
      </p:sp>
      <p:sp>
        <p:nvSpPr>
          <p:cNvPr id="3" name="Content Placeholder 2"/>
          <p:cNvSpPr>
            <a:spLocks noGrp="1"/>
          </p:cNvSpPr>
          <p:nvPr>
            <p:ph idx="1"/>
          </p:nvPr>
        </p:nvSpPr>
        <p:spPr>
          <a:xfrm>
            <a:off x="457200" y="1290918"/>
            <a:ext cx="8229600" cy="4835245"/>
          </a:xfrm>
        </p:spPr>
        <p:txBody>
          <a:bodyPr/>
          <a:lstStyle>
            <a:lvl1pPr>
              <a:defRPr sz="1800">
                <a:latin typeface="Arial" panose="020B0604020202020204" pitchFamily="34" charset="0"/>
                <a:cs typeface="Arial" panose="020B0604020202020204" pitchFamily="34" charset="0"/>
              </a:defRPr>
            </a:lvl1pPr>
            <a:lvl2pPr>
              <a:defRPr sz="18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8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25132"/>
            <a:ext cx="9144000" cy="420624"/>
          </a:xfrm>
          <a:prstGeom prst="rect">
            <a:avLst/>
          </a:prstGeom>
        </p:spPr>
      </p:pic>
      <p:sp>
        <p:nvSpPr>
          <p:cNvPr id="9"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10" name="Slide Number Placeholder 5"/>
          <p:cNvSpPr>
            <a:spLocks noGrp="1"/>
          </p:cNvSpPr>
          <p:nvPr>
            <p:ph type="sldNum" sz="quarter" idx="4"/>
          </p:nvPr>
        </p:nvSpPr>
        <p:spPr>
          <a:xfrm>
            <a:off x="5853479" y="6445327"/>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411520948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Slide Number Placeholder 5"/>
          <p:cNvSpPr txBox="1">
            <a:spLocks/>
          </p:cNvSpPr>
          <p:nvPr userDrawn="1"/>
        </p:nvSpPr>
        <p:spPr>
          <a:xfrm>
            <a:off x="3505200" y="6645425"/>
            <a:ext cx="2133600" cy="190125"/>
          </a:xfrm>
          <a:prstGeom prst="rect">
            <a:avLst/>
          </a:prstGeom>
        </p:spPr>
        <p:txBody>
          <a:bodyPr vert="horz" lIns="91440" tIns="45720" rIns="91440" bIns="45720" rtlCol="0" anchor="ctr"/>
          <a:lstStyle>
            <a:defPPr>
              <a:defRPr lang="en-US"/>
            </a:defPPr>
            <a:lvl1pPr marL="0" algn="ctr" defTabSz="457200" rtl="0" eaLnBrk="1" latinLnBrk="0" hangingPunct="1">
              <a:defRPr sz="1000" kern="1200">
                <a:solidFill>
                  <a:schemeClr val="bg1"/>
                </a:solidFill>
                <a:latin typeface="Minion Pro"/>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58F48A6-A3E1-4848-9AC3-B43F560BE4FE}" type="slidenum">
              <a:rPr lang="en-US" smtClean="0">
                <a:solidFill>
                  <a:prstClr val="white"/>
                </a:solidFill>
              </a:rPr>
              <a:pPr/>
              <a:t>‹#›</a:t>
            </a:fld>
            <a:endParaRPr lang="en-US">
              <a:solidFill>
                <a:prstClr val="white"/>
              </a:solidFill>
            </a:endParaRP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9"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12" name="Slide Number Placeholder 5"/>
          <p:cNvSpPr>
            <a:spLocks noGrp="1"/>
          </p:cNvSpPr>
          <p:nvPr>
            <p:ph type="sldNum" sz="quarter" idx="4"/>
          </p:nvPr>
        </p:nvSpPr>
        <p:spPr>
          <a:xfrm>
            <a:off x="5853479" y="6445327"/>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6002679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10"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11" name="Slide Number Placeholder 5"/>
          <p:cNvSpPr>
            <a:spLocks noGrp="1"/>
          </p:cNvSpPr>
          <p:nvPr>
            <p:ph type="sldNum" sz="quarter" idx="4"/>
          </p:nvPr>
        </p:nvSpPr>
        <p:spPr>
          <a:xfrm>
            <a:off x="5853479" y="6445327"/>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29048806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12" name="Footer Placeholder 4"/>
          <p:cNvSpPr>
            <a:spLocks noGrp="1"/>
          </p:cNvSpPr>
          <p:nvPr>
            <p:ph type="ftr" sz="quarter" idx="10"/>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13" name="Slide Number Placeholder 5"/>
          <p:cNvSpPr>
            <a:spLocks noGrp="1"/>
          </p:cNvSpPr>
          <p:nvPr>
            <p:ph type="sldNum" sz="quarter" idx="11"/>
          </p:nvPr>
        </p:nvSpPr>
        <p:spPr>
          <a:xfrm>
            <a:off x="5853479" y="6445327"/>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33294372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36E629E-73AF-4342-87CE-845BF89BAE6A}" type="datetime1">
              <a:rPr lang="en-US" smtClean="0"/>
              <a:t>10/14/16</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58F48A6-A3E1-4848-9AC3-B43F560BE4FE}"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8"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9" name="Slide Number Placeholder 5"/>
          <p:cNvSpPr>
            <a:spLocks noGrp="1"/>
          </p:cNvSpPr>
          <p:nvPr>
            <p:ph type="sldNum" sz="quarter" idx="4"/>
          </p:nvPr>
        </p:nvSpPr>
        <p:spPr>
          <a:xfrm>
            <a:off x="5853479" y="6445327"/>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132420500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7"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8" name="Slide Number Placeholder 5"/>
          <p:cNvSpPr>
            <a:spLocks noGrp="1"/>
          </p:cNvSpPr>
          <p:nvPr>
            <p:ph type="sldNum" sz="quarter" idx="4"/>
          </p:nvPr>
        </p:nvSpPr>
        <p:spPr>
          <a:xfrm>
            <a:off x="5853479" y="6453278"/>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101524489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8"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10" name="Slide Number Placeholder 5"/>
          <p:cNvSpPr>
            <a:spLocks noGrp="1"/>
          </p:cNvSpPr>
          <p:nvPr>
            <p:ph type="sldNum" sz="quarter" idx="4"/>
          </p:nvPr>
        </p:nvSpPr>
        <p:spPr>
          <a:xfrm>
            <a:off x="5853479" y="6445327"/>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11747507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8"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10" name="Slide Number Placeholder 5"/>
          <p:cNvSpPr>
            <a:spLocks noGrp="1"/>
          </p:cNvSpPr>
          <p:nvPr>
            <p:ph type="sldNum" sz="quarter" idx="4"/>
          </p:nvPr>
        </p:nvSpPr>
        <p:spPr>
          <a:xfrm>
            <a:off x="5853479" y="6445327"/>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207830042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7"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9" name="Slide Number Placeholder 5"/>
          <p:cNvSpPr>
            <a:spLocks noGrp="1"/>
          </p:cNvSpPr>
          <p:nvPr>
            <p:ph type="sldNum" sz="quarter" idx="4"/>
          </p:nvPr>
        </p:nvSpPr>
        <p:spPr>
          <a:xfrm>
            <a:off x="5853479" y="6445327"/>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149725304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7"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9" name="Slide Number Placeholder 5"/>
          <p:cNvSpPr>
            <a:spLocks noGrp="1"/>
          </p:cNvSpPr>
          <p:nvPr>
            <p:ph type="sldNum" sz="quarter" idx="4"/>
          </p:nvPr>
        </p:nvSpPr>
        <p:spPr>
          <a:xfrm>
            <a:off x="5853479" y="6445327"/>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2750249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6F85AB-D8DD-C140-BA31-359693A29142}" type="datetime1">
              <a:rPr lang="en-US" smtClean="0"/>
              <a:t>10/14/16</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B58F48A6-A3E1-4848-9AC3-B43F560BE4F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4BBC8D5-90D9-0E48-B6AF-904EF5F3FEF8}" type="datetime1">
              <a:rPr lang="en-US" smtClean="0"/>
              <a:t>10/14/16</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B58F48A6-A3E1-4848-9AC3-B43F560BE4F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4F4BE1-1314-054B-8401-6B3132FD95B3}" type="datetime1">
              <a:rPr lang="en-US" smtClean="0"/>
              <a:t>10/14/16</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B58F48A6-A3E1-4848-9AC3-B43F560BE4F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DACC1F-7C55-D242-BB81-ACFAB0E7A3AF}" type="datetime1">
              <a:rPr lang="en-US" smtClean="0"/>
              <a:t>10/14/16</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58F48A6-A3E1-4848-9AC3-B43F560BE4F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159873-470C-6B40-8D8F-62464B65E255}" type="datetime1">
              <a:rPr lang="en-US" smtClean="0"/>
              <a:t>10/14/16</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58F48A6-A3E1-4848-9AC3-B43F560BE4F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3" Type="http://schemas.openxmlformats.org/officeDocument/2006/relationships/image" Target="../media/image1.jpeg"/><Relationship Id="rId14" Type="http://schemas.openxmlformats.org/officeDocument/2006/relationships/image" Target="../media/image2.jpe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2" Type="http://schemas.openxmlformats.org/officeDocument/2006/relationships/theme" Target="../theme/theme3.xml"/><Relationship Id="rId13" Type="http://schemas.openxmlformats.org/officeDocument/2006/relationships/image" Target="../media/image1.jpeg"/><Relationship Id="rId14" Type="http://schemas.openxmlformats.org/officeDocument/2006/relationships/image" Target="../media/image2.jpeg"/><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5.xml"/><Relationship Id="rId12" Type="http://schemas.openxmlformats.org/officeDocument/2006/relationships/theme" Target="../theme/theme4.xml"/><Relationship Id="rId13" Type="http://schemas.openxmlformats.org/officeDocument/2006/relationships/image" Target="../media/image1.jpeg"/><Relationship Id="rId14" Type="http://schemas.openxmlformats.org/officeDocument/2006/relationships/image" Target="../media/image2.jpeg"/><Relationship Id="rId1" Type="http://schemas.openxmlformats.org/officeDocument/2006/relationships/slideLayout" Target="../slideLayouts/slideLayout35.xml"/><Relationship Id="rId2" Type="http://schemas.openxmlformats.org/officeDocument/2006/relationships/slideLayout" Target="../slideLayouts/slideLayout36.xml"/><Relationship Id="rId3" Type="http://schemas.openxmlformats.org/officeDocument/2006/relationships/slideLayout" Target="../slideLayouts/slideLayout37.xml"/><Relationship Id="rId4" Type="http://schemas.openxmlformats.org/officeDocument/2006/relationships/slideLayout" Target="../slideLayouts/slideLayout38.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 Id="rId9" Type="http://schemas.openxmlformats.org/officeDocument/2006/relationships/slideLayout" Target="../slideLayouts/slideLayout43.xml"/><Relationship Id="rId10"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4"/>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94726"/>
            <a:ext cx="8229600" cy="397933"/>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505200" y="6394375"/>
            <a:ext cx="2133600" cy="365125"/>
          </a:xfrm>
          <a:prstGeom prst="rect">
            <a:avLst/>
          </a:prstGeom>
        </p:spPr>
        <p:txBody>
          <a:bodyPr vert="horz" lIns="91440" tIns="45720" rIns="91440" bIns="45720" rtlCol="0" anchor="ctr"/>
          <a:lstStyle>
            <a:lvl1pPr algn="ctr">
              <a:defRPr sz="1000">
                <a:solidFill>
                  <a:schemeClr val="bg1"/>
                </a:solidFill>
                <a:latin typeface="Minion Pro"/>
              </a:defRPr>
            </a:lvl1pPr>
          </a:lstStyle>
          <a:p>
            <a:fld id="{C579894A-5D67-8341-BCBE-0342A33C9667}" type="datetime1">
              <a:rPr lang="en-US" smtClean="0"/>
              <a:t>10/14/16</a:t>
            </a:fld>
            <a:endParaRPr lang="en-US" dirty="0"/>
          </a:p>
        </p:txBody>
      </p:sp>
      <p:sp>
        <p:nvSpPr>
          <p:cNvPr id="6" name="Slide Number Placeholder 5"/>
          <p:cNvSpPr>
            <a:spLocks noGrp="1"/>
          </p:cNvSpPr>
          <p:nvPr>
            <p:ph type="sldNum" sz="quarter" idx="4"/>
          </p:nvPr>
        </p:nvSpPr>
        <p:spPr>
          <a:xfrm>
            <a:off x="3505200" y="6645425"/>
            <a:ext cx="2133600" cy="190125"/>
          </a:xfrm>
          <a:prstGeom prst="rect">
            <a:avLst/>
          </a:prstGeom>
        </p:spPr>
        <p:txBody>
          <a:bodyPr vert="horz" lIns="91440" tIns="45720" rIns="91440" bIns="45720" rtlCol="0" anchor="ctr"/>
          <a:lstStyle>
            <a:lvl1pPr algn="ctr">
              <a:defRPr sz="1000">
                <a:solidFill>
                  <a:schemeClr val="bg1"/>
                </a:solidFill>
                <a:latin typeface="Minion Pro"/>
              </a:defRPr>
            </a:lvl1pPr>
          </a:lstStyle>
          <a:p>
            <a:fld id="{B58F48A6-A3E1-4848-9AC3-B43F560BE4F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96" r:id="rId12"/>
  </p:sldLayoutIdLst>
  <p:hf hdr="0" ftr="0" dt="0"/>
  <p:txStyles>
    <p:titleStyle>
      <a:lvl1pPr algn="ctr" defTabSz="457200" rtl="0" eaLnBrk="1" latinLnBrk="0" hangingPunct="1">
        <a:spcBef>
          <a:spcPct val="0"/>
        </a:spcBef>
        <a:buNone/>
        <a:defRPr sz="4200" kern="1200">
          <a:solidFill>
            <a:schemeClr val="tx1"/>
          </a:solidFill>
          <a:latin typeface="Minion Pro"/>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inion Pro"/>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inion Pro"/>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inion Pro"/>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inion Pro"/>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inion Pro"/>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3"/>
          <a:stretch>
            <a:fillRect/>
          </a:stretch>
        </a:blipFill>
        <a:effectLst/>
      </p:bgPr>
    </p:bg>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2" name="Title Placeholder 1"/>
          <p:cNvSpPr>
            <a:spLocks noGrp="1"/>
          </p:cNvSpPr>
          <p:nvPr>
            <p:ph type="title"/>
          </p:nvPr>
        </p:nvSpPr>
        <p:spPr>
          <a:xfrm>
            <a:off x="0" y="194726"/>
            <a:ext cx="9144000" cy="397933"/>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457200" y="1200150"/>
            <a:ext cx="8229600" cy="492601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7" name="Slide Number Placeholder 5"/>
          <p:cNvSpPr>
            <a:spLocks noGrp="1"/>
          </p:cNvSpPr>
          <p:nvPr>
            <p:ph type="sldNum" sz="quarter" idx="4"/>
          </p:nvPr>
        </p:nvSpPr>
        <p:spPr>
          <a:xfrm>
            <a:off x="5853479" y="6469180"/>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39369819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ctr" defTabSz="457200" rtl="0" eaLnBrk="1" latinLnBrk="0" hangingPunct="1">
        <a:spcBef>
          <a:spcPct val="0"/>
        </a:spcBef>
        <a:buNone/>
        <a:defRPr sz="3200" b="1" kern="1200">
          <a:solidFill>
            <a:schemeClr val="tx1"/>
          </a:solidFill>
          <a:latin typeface="Arial" panose="020B0604020202020204" pitchFamily="34" charset="0"/>
          <a:ea typeface="+mj-ea"/>
          <a:cs typeface="Arial" panose="020B0604020202020204" pitchFamily="34" charset="0"/>
        </a:defRPr>
      </a:lvl1pPr>
    </p:titleStyle>
    <p:bodyStyle>
      <a:lvl1pPr marL="342900" indent="-3429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3"/>
          <a:stretch>
            <a:fillRect/>
          </a:stretch>
        </a:blipFill>
        <a:effectLst/>
      </p:bgPr>
    </p:bg>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2" name="Title Placeholder 1"/>
          <p:cNvSpPr>
            <a:spLocks noGrp="1"/>
          </p:cNvSpPr>
          <p:nvPr>
            <p:ph type="title"/>
          </p:nvPr>
        </p:nvSpPr>
        <p:spPr>
          <a:xfrm>
            <a:off x="0" y="194726"/>
            <a:ext cx="9144000" cy="397933"/>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457200" y="1200150"/>
            <a:ext cx="8229600" cy="492601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7" name="Slide Number Placeholder 5"/>
          <p:cNvSpPr>
            <a:spLocks noGrp="1"/>
          </p:cNvSpPr>
          <p:nvPr>
            <p:ph type="sldNum" sz="quarter" idx="4"/>
          </p:nvPr>
        </p:nvSpPr>
        <p:spPr>
          <a:xfrm>
            <a:off x="5853479" y="6469180"/>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258760298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ctr" defTabSz="457200" rtl="0" eaLnBrk="1" latinLnBrk="0" hangingPunct="1">
        <a:spcBef>
          <a:spcPct val="0"/>
        </a:spcBef>
        <a:buNone/>
        <a:defRPr sz="3200" b="1" kern="1200">
          <a:solidFill>
            <a:schemeClr val="tx1"/>
          </a:solidFill>
          <a:latin typeface="Arial" panose="020B0604020202020204" pitchFamily="34" charset="0"/>
          <a:ea typeface="+mj-ea"/>
          <a:cs typeface="Arial" panose="020B0604020202020204" pitchFamily="34" charset="0"/>
        </a:defRPr>
      </a:lvl1pPr>
    </p:titleStyle>
    <p:bodyStyle>
      <a:lvl1pPr marL="342900" indent="-3429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3"/>
          <a:stretch>
            <a:fillRect/>
          </a:stretch>
        </a:blipFill>
        <a:effectLst/>
      </p:bgPr>
    </p:bg>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6437376"/>
            <a:ext cx="9144000" cy="420624"/>
          </a:xfrm>
          <a:prstGeom prst="rect">
            <a:avLst/>
          </a:prstGeom>
        </p:spPr>
      </p:pic>
      <p:sp>
        <p:nvSpPr>
          <p:cNvPr id="2" name="Title Placeholder 1"/>
          <p:cNvSpPr>
            <a:spLocks noGrp="1"/>
          </p:cNvSpPr>
          <p:nvPr>
            <p:ph type="title"/>
          </p:nvPr>
        </p:nvSpPr>
        <p:spPr>
          <a:xfrm>
            <a:off x="0" y="194726"/>
            <a:ext cx="9144000" cy="397933"/>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457200" y="1200150"/>
            <a:ext cx="8229600" cy="492601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4"/>
          <p:cNvSpPr>
            <a:spLocks noGrp="1"/>
          </p:cNvSpPr>
          <p:nvPr>
            <p:ph type="ftr" sz="quarter" idx="3"/>
          </p:nvPr>
        </p:nvSpPr>
        <p:spPr>
          <a:xfrm>
            <a:off x="2193933" y="6459713"/>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US">
                <a:solidFill>
                  <a:prstClr val="white"/>
                </a:solidFill>
                <a:latin typeface="Calibri"/>
              </a:rPr>
              <a:t>JSA Science Council 9/18/2014</a:t>
            </a:r>
            <a:endParaRPr lang="en-US" dirty="0">
              <a:solidFill>
                <a:prstClr val="white"/>
              </a:solidFill>
              <a:latin typeface="Calibri"/>
            </a:endParaRPr>
          </a:p>
        </p:txBody>
      </p:sp>
      <p:sp>
        <p:nvSpPr>
          <p:cNvPr id="7" name="Slide Number Placeholder 5"/>
          <p:cNvSpPr>
            <a:spLocks noGrp="1"/>
          </p:cNvSpPr>
          <p:nvPr>
            <p:ph type="sldNum" sz="quarter" idx="4"/>
          </p:nvPr>
        </p:nvSpPr>
        <p:spPr>
          <a:xfrm>
            <a:off x="5853479" y="6469180"/>
            <a:ext cx="2133600" cy="365125"/>
          </a:xfrm>
          <a:prstGeom prst="rect">
            <a:avLst/>
          </a:prstGeom>
        </p:spPr>
        <p:txBody>
          <a:bodyPr vert="horz" lIns="91440" tIns="45720" rIns="91440" bIns="45720" rtlCol="0" anchor="ctr"/>
          <a:lstStyle>
            <a:lvl1pPr algn="ctr">
              <a:defRPr sz="1200">
                <a:solidFill>
                  <a:schemeClr val="bg1"/>
                </a:solidFill>
              </a:defRPr>
            </a:lvl1pPr>
          </a:lstStyle>
          <a:p>
            <a:fld id="{B9A5DFB4-3D23-4866-8D46-AE36D04BFD7D}" type="slidenum">
              <a:rPr lang="en-US" smtClean="0">
                <a:solidFill>
                  <a:prstClr val="white"/>
                </a:solidFill>
                <a:latin typeface="Calibri"/>
              </a:rPr>
              <a:pPr/>
              <a:t>‹#›</a:t>
            </a:fld>
            <a:endParaRPr lang="en-US">
              <a:solidFill>
                <a:prstClr val="white"/>
              </a:solidFill>
              <a:latin typeface="Calibri"/>
            </a:endParaRPr>
          </a:p>
        </p:txBody>
      </p:sp>
    </p:spTree>
    <p:extLst>
      <p:ext uri="{BB962C8B-B14F-4D97-AF65-F5344CB8AC3E}">
        <p14:creationId xmlns:p14="http://schemas.microsoft.com/office/powerpoint/2010/main" val="254908569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ctr" defTabSz="457200" rtl="0" eaLnBrk="1" latinLnBrk="0" hangingPunct="1">
        <a:spcBef>
          <a:spcPct val="0"/>
        </a:spcBef>
        <a:buNone/>
        <a:defRPr sz="3200" b="1" kern="1200">
          <a:solidFill>
            <a:schemeClr val="tx1"/>
          </a:solidFill>
          <a:latin typeface="Arial" panose="020B0604020202020204" pitchFamily="34" charset="0"/>
          <a:ea typeface="+mj-ea"/>
          <a:cs typeface="Arial" panose="020B0604020202020204" pitchFamily="34" charset="0"/>
        </a:defRPr>
      </a:lvl1pPr>
    </p:titleStyle>
    <p:bodyStyle>
      <a:lvl1pPr marL="342900" indent="-3429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jp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png"/><Relationship Id="rId3"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5.png"/><Relationship Id="rId3"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5.png"/><Relationship Id="rId5" Type="http://schemas.openxmlformats.org/officeDocument/2006/relationships/image" Target="../media/image27.png"/><Relationship Id="rId1" Type="http://schemas.openxmlformats.org/officeDocument/2006/relationships/slideLayout" Target="../slideLayouts/slideLayout6.xml"/><Relationship Id="rId2"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2.png"/><Relationship Id="rId5" Type="http://schemas.openxmlformats.org/officeDocument/2006/relationships/image" Target="../media/image28.png"/><Relationship Id="rId1" Type="http://schemas.openxmlformats.org/officeDocument/2006/relationships/slideLayout" Target="../slideLayouts/slideLayout6.xml"/><Relationship Id="rId2"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5.png"/><Relationship Id="rId5" Type="http://schemas.openxmlformats.org/officeDocument/2006/relationships/image" Target="../media/image27.png"/><Relationship Id="rId1" Type="http://schemas.openxmlformats.org/officeDocument/2006/relationships/slideLayout" Target="../slideLayouts/slideLayout6.xml"/><Relationship Id="rId2" Type="http://schemas.openxmlformats.org/officeDocument/2006/relationships/image" Target="../media/image2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0.emf"/><Relationship Id="rId3" Type="http://schemas.openxmlformats.org/officeDocument/2006/relationships/image" Target="../media/image31.emf"/></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14.png"/><Relationship Id="rId1" Type="http://schemas.openxmlformats.org/officeDocument/2006/relationships/slideLayout" Target="../slideLayouts/slideLayout6.xml"/><Relationship Id="rId2" Type="http://schemas.openxmlformats.org/officeDocument/2006/relationships/image" Target="../media/image3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3.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jpeg"/><Relationship Id="rId6" Type="http://schemas.openxmlformats.org/officeDocument/2006/relationships/image" Target="../media/image10.png"/><Relationship Id="rId7" Type="http://schemas.openxmlformats.org/officeDocument/2006/relationships/image" Target="../media/image11.png"/><Relationship Id="rId1" Type="http://schemas.openxmlformats.org/officeDocument/2006/relationships/slideLayout" Target="../slideLayouts/slideLayout6.xml"/><Relationship Id="rId2"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 Id="rId3"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jpg"/><Relationship Id="rId5" Type="http://schemas.openxmlformats.org/officeDocument/2006/relationships/image" Target="../media/image35.jpeg"/><Relationship Id="rId6" Type="http://schemas.openxmlformats.org/officeDocument/2006/relationships/image" Target="../media/image36.png"/><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3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38.png"/><Relationship Id="rId3" Type="http://schemas.openxmlformats.org/officeDocument/2006/relationships/image" Target="../media/image2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38.png"/><Relationship Id="rId3" Type="http://schemas.openxmlformats.org/officeDocument/2006/relationships/image" Target="../media/image2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2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38.png"/><Relationship Id="rId3" Type="http://schemas.openxmlformats.org/officeDocument/2006/relationships/image" Target="../media/image2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38.png"/><Relationship Id="rId3" Type="http://schemas.openxmlformats.org/officeDocument/2006/relationships/image" Target="../media/image2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jpeg"/><Relationship Id="rId7" Type="http://schemas.openxmlformats.org/officeDocument/2006/relationships/image" Target="../media/image17.png"/><Relationship Id="rId1" Type="http://schemas.openxmlformats.org/officeDocument/2006/relationships/slideLayout" Target="../slideLayouts/slideLayout6.xml"/><Relationship Id="rId2" Type="http://schemas.openxmlformats.org/officeDocument/2006/relationships/image" Target="../media/image12.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3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40.png"/><Relationship Id="rId3" Type="http://schemas.openxmlformats.org/officeDocument/2006/relationships/image" Target="../media/image41.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42.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43.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44.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4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40.png"/><Relationship Id="rId3" Type="http://schemas.openxmlformats.org/officeDocument/2006/relationships/image" Target="../media/image4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47.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4.png"/><Relationship Id="rId1" Type="http://schemas.openxmlformats.org/officeDocument/2006/relationships/slideLayout" Target="../slideLayouts/slideLayout6.xml"/><Relationship Id="rId2" Type="http://schemas.openxmlformats.org/officeDocument/2006/relationships/image" Target="../media/image18.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48.png"/><Relationship Id="rId3" Type="http://schemas.openxmlformats.org/officeDocument/2006/relationships/image" Target="../media/image49.png"/></Relationships>
</file>

<file path=ppt/slides/_rels/slide41.xml.rels><?xml version="1.0" encoding="UTF-8" standalone="yes"?>
<Relationships xmlns="http://schemas.openxmlformats.org/package/2006/relationships"><Relationship Id="rId3" Type="http://schemas.openxmlformats.org/officeDocument/2006/relationships/image" Target="../media/image51.png"/><Relationship Id="rId4" Type="http://schemas.openxmlformats.org/officeDocument/2006/relationships/image" Target="../media/image52.png"/><Relationship Id="rId1" Type="http://schemas.openxmlformats.org/officeDocument/2006/relationships/slideLayout" Target="../slideLayouts/slideLayout29.xml"/><Relationship Id="rId2" Type="http://schemas.openxmlformats.org/officeDocument/2006/relationships/image" Target="../media/image50.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53.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image" Target="../media/image3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hyperlink" Target="https://www.jlab.org/indico/event/184/timetable/%2320161004"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54.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55.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56.png"/><Relationship Id="rId3" Type="http://schemas.openxmlformats.org/officeDocument/2006/relationships/image" Target="../media/image57.png"/></Relationships>
</file>

<file path=ppt/slides/_rels/slide48.xml.rels><?xml version="1.0" encoding="UTF-8" standalone="yes"?>
<Relationships xmlns="http://schemas.openxmlformats.org/package/2006/relationships"><Relationship Id="rId3" Type="http://schemas.openxmlformats.org/officeDocument/2006/relationships/image" Target="../media/image56.png"/><Relationship Id="rId4" Type="http://schemas.openxmlformats.org/officeDocument/2006/relationships/image" Target="../media/image60.png"/><Relationship Id="rId5" Type="http://schemas.openxmlformats.org/officeDocument/2006/relationships/oleObject" Target="../embeddings/oleObject1.bin"/><Relationship Id="rId6" Type="http://schemas.openxmlformats.org/officeDocument/2006/relationships/image" Target="../media/image58.emf"/><Relationship Id="rId7" Type="http://schemas.openxmlformats.org/officeDocument/2006/relationships/oleObject" Target="../embeddings/oleObject2.bin"/><Relationship Id="rId8" Type="http://schemas.openxmlformats.org/officeDocument/2006/relationships/image" Target="../media/image59.emf"/><Relationship Id="rId1" Type="http://schemas.openxmlformats.org/officeDocument/2006/relationships/vmlDrawing" Target="../drawings/vmlDrawing1.vml"/><Relationship Id="rId2" Type="http://schemas.openxmlformats.org/officeDocument/2006/relationships/slideLayout" Target="../slideLayouts/slideLayout29.xml"/></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image" Target="../media/image58.emf"/><Relationship Id="rId5" Type="http://schemas.openxmlformats.org/officeDocument/2006/relationships/oleObject" Target="../embeddings/oleObject4.bin"/><Relationship Id="rId6" Type="http://schemas.openxmlformats.org/officeDocument/2006/relationships/image" Target="../media/image59.emf"/><Relationship Id="rId1" Type="http://schemas.openxmlformats.org/officeDocument/2006/relationships/vmlDrawing" Target="../drawings/vmlDrawing2.vml"/><Relationship Id="rId2"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61.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25.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25.png"/><Relationship Id="rId3" Type="http://schemas.openxmlformats.org/officeDocument/2006/relationships/image" Target="../media/image37.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25.png"/><Relationship Id="rId3" Type="http://schemas.openxmlformats.org/officeDocument/2006/relationships/image" Target="../media/image62.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25.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56.png"/><Relationship Id="rId3" Type="http://schemas.openxmlformats.org/officeDocument/2006/relationships/image" Target="../media/image6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jp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63.png"/><Relationship Id="rId3" Type="http://schemas.openxmlformats.org/officeDocument/2006/relationships/image" Target="../media/image60.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63.png"/><Relationship Id="rId3" Type="http://schemas.openxmlformats.org/officeDocument/2006/relationships/image" Target="../media/image64.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65.pn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15.png"/><Relationship Id="rId1" Type="http://schemas.openxmlformats.org/officeDocument/2006/relationships/slideLayout" Target="../slideLayouts/slideLayout6.xml"/><Relationship Id="rId2"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15.png"/><Relationship Id="rId1" Type="http://schemas.openxmlformats.org/officeDocument/2006/relationships/slideLayout" Target="../slideLayouts/slideLayout6.xml"/><Relationship Id="rId2"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15.png"/><Relationship Id="rId1" Type="http://schemas.openxmlformats.org/officeDocument/2006/relationships/slideLayout" Target="../slideLayouts/slideLayout6.xml"/><Relationship Id="rId2"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7" name="Picture 6" descr="Graphic1_acceleratorF5-0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0430" y="2496287"/>
            <a:ext cx="5519834" cy="2609131"/>
          </a:xfrm>
          <a:prstGeom prst="rect">
            <a:avLst/>
          </a:prstGeom>
        </p:spPr>
      </p:pic>
      <p:sp>
        <p:nvSpPr>
          <p:cNvPr id="2" name="Title 1"/>
          <p:cNvSpPr>
            <a:spLocks noGrp="1"/>
          </p:cNvSpPr>
          <p:nvPr>
            <p:ph type="ctrTitle"/>
          </p:nvPr>
        </p:nvSpPr>
        <p:spPr>
          <a:xfrm>
            <a:off x="554868" y="821022"/>
            <a:ext cx="7772400" cy="1470025"/>
          </a:xfrm>
        </p:spPr>
        <p:txBody>
          <a:bodyPr/>
          <a:lstStyle/>
          <a:p>
            <a:r>
              <a:rPr lang="en-US" dirty="0" smtClean="0"/>
              <a:t>JLEIC: Physics and Guiding Concepts for Its Design</a:t>
            </a:r>
            <a:endParaRPr lang="en-US" dirty="0">
              <a:latin typeface="Minion Pro"/>
            </a:endParaRPr>
          </a:p>
        </p:txBody>
      </p:sp>
      <p:sp>
        <p:nvSpPr>
          <p:cNvPr id="4" name="Slide Number Placeholder 3"/>
          <p:cNvSpPr>
            <a:spLocks noGrp="1"/>
          </p:cNvSpPr>
          <p:nvPr>
            <p:ph type="sldNum" sz="quarter" idx="12"/>
          </p:nvPr>
        </p:nvSpPr>
        <p:spPr/>
        <p:txBody>
          <a:bodyPr/>
          <a:lstStyle/>
          <a:p>
            <a:fld id="{B58F48A6-A3E1-4848-9AC3-B43F560BE4FE}" type="slidenum">
              <a:rPr lang="en-US" smtClean="0"/>
              <a:pPr/>
              <a:t>1</a:t>
            </a:fld>
            <a:endParaRPr lang="en-US"/>
          </a:p>
        </p:txBody>
      </p:sp>
      <p:pic>
        <p:nvPicPr>
          <p:cNvPr id="5" name="Picture 4" descr="JLEIClogo_draft-0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88355" y="5208618"/>
            <a:ext cx="961268" cy="410480"/>
          </a:xfrm>
          <a:prstGeom prst="rect">
            <a:avLst/>
          </a:prstGeom>
        </p:spPr>
      </p:pic>
      <p:sp>
        <p:nvSpPr>
          <p:cNvPr id="10" name="TextBox 9"/>
          <p:cNvSpPr txBox="1"/>
          <p:nvPr/>
        </p:nvSpPr>
        <p:spPr>
          <a:xfrm>
            <a:off x="248920" y="5413858"/>
            <a:ext cx="3599180" cy="1477328"/>
          </a:xfrm>
          <a:prstGeom prst="rect">
            <a:avLst/>
          </a:prstGeom>
          <a:noFill/>
        </p:spPr>
        <p:txBody>
          <a:bodyPr wrap="square" rtlCol="0">
            <a:spAutoFit/>
          </a:bodyPr>
          <a:lstStyle/>
          <a:p>
            <a:r>
              <a:rPr lang="en-US" dirty="0" smtClean="0"/>
              <a:t>Rik Yoshida</a:t>
            </a:r>
          </a:p>
          <a:p>
            <a:r>
              <a:rPr lang="en-US" dirty="0" smtClean="0"/>
              <a:t>Jefferson Lab </a:t>
            </a:r>
          </a:p>
          <a:p>
            <a:r>
              <a:rPr lang="en-US" dirty="0" smtClean="0">
                <a:solidFill>
                  <a:schemeClr val="bg1"/>
                </a:solidFill>
              </a:rPr>
              <a:t>EIC Opportunities Meeting</a:t>
            </a:r>
          </a:p>
          <a:p>
            <a:r>
              <a:rPr lang="en-US" dirty="0" smtClean="0">
                <a:solidFill>
                  <a:schemeClr val="bg1"/>
                </a:solidFill>
              </a:rPr>
              <a:t>Loch Lomond, 2016</a:t>
            </a:r>
          </a:p>
          <a:p>
            <a:r>
              <a:rPr lang="en-US" dirty="0" smtClean="0">
                <a:solidFill>
                  <a:schemeClr val="bg1"/>
                </a:solidFill>
              </a:rPr>
              <a:t> </a:t>
            </a:r>
            <a:endParaRPr lang="en-US" dirty="0">
              <a:solidFill>
                <a:schemeClr val="bg1"/>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099341" y="1121540"/>
            <a:ext cx="1610145" cy="2878960"/>
          </a:xfrm>
          <a:prstGeom prst="rect">
            <a:avLst/>
          </a:prstGeom>
          <a:solidFill>
            <a:schemeClr val="accent1">
              <a:lumMod val="20000"/>
              <a:lumOff val="80000"/>
            </a:schemeClr>
          </a:solidFill>
          <a:ln>
            <a:noFill/>
          </a:ln>
          <a:effectLst>
            <a:glow>
              <a:schemeClr val="tx2">
                <a:lumMod val="40000"/>
                <a:lumOff val="60000"/>
              </a:schemeClr>
            </a:glow>
            <a:outerShdw dir="5400000" sx="0" sy="0" algn="tl" rotWithShape="0">
              <a:srgbClr val="000000"/>
            </a:outerShdw>
            <a:softEdge rad="1778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Isosceles Triangle 19"/>
          <p:cNvSpPr/>
          <p:nvPr/>
        </p:nvSpPr>
        <p:spPr>
          <a:xfrm rot="16200000">
            <a:off x="5020438" y="-425258"/>
            <a:ext cx="895989" cy="4369041"/>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Isosceles Triangle 18"/>
          <p:cNvSpPr/>
          <p:nvPr/>
        </p:nvSpPr>
        <p:spPr>
          <a:xfrm rot="5400000">
            <a:off x="2434100" y="-257094"/>
            <a:ext cx="895993" cy="3503595"/>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z="3600" dirty="0" smtClean="0"/>
              <a:t>Where EIC needs to be in Q</a:t>
            </a:r>
            <a:r>
              <a:rPr lang="en-US" sz="3600" baseline="30000" dirty="0" smtClean="0"/>
              <a:t>2 </a:t>
            </a:r>
            <a:r>
              <a:rPr lang="en-US" sz="3600" dirty="0" smtClean="0"/>
              <a:t>(Q</a:t>
            </a:r>
            <a:r>
              <a:rPr lang="en-US" sz="3600" baseline="-25000" dirty="0" smtClean="0"/>
              <a:t>1</a:t>
            </a:r>
            <a:r>
              <a:rPr lang="en-US" sz="3600" baseline="30000" dirty="0" smtClean="0"/>
              <a:t>2</a:t>
            </a:r>
            <a:r>
              <a:rPr lang="en-US" sz="3600" dirty="0" smtClean="0"/>
              <a:t>)</a:t>
            </a:r>
            <a:endParaRPr lang="en-US" sz="3600" baseline="30000" dirty="0"/>
          </a:p>
        </p:txBody>
      </p:sp>
      <p:cxnSp>
        <p:nvCxnSpPr>
          <p:cNvPr id="3" name="Straight Connector 2"/>
          <p:cNvCxnSpPr/>
          <p:nvPr/>
        </p:nvCxnSpPr>
        <p:spPr>
          <a:xfrm flipH="1">
            <a:off x="1130300" y="3924221"/>
            <a:ext cx="6522653" cy="10244"/>
          </a:xfrm>
          <a:prstGeom prst="line">
            <a:avLst/>
          </a:prstGeom>
          <a:ln w="476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 name="Straight Connector 3"/>
          <p:cNvCxnSpPr/>
          <p:nvPr/>
        </p:nvCxnSpPr>
        <p:spPr>
          <a:xfrm>
            <a:off x="2235200" y="3848100"/>
            <a:ext cx="0" cy="190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a:off x="3530600" y="3848100"/>
            <a:ext cx="0" cy="190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4800600" y="3848100"/>
            <a:ext cx="0" cy="190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6096000" y="3848100"/>
            <a:ext cx="0" cy="190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7327900" y="3810000"/>
            <a:ext cx="0" cy="190500"/>
          </a:xfrm>
          <a:prstGeom prst="line">
            <a:avLst/>
          </a:prstGeom>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3390900" y="4073604"/>
            <a:ext cx="320308" cy="369332"/>
          </a:xfrm>
          <a:prstGeom prst="rect">
            <a:avLst/>
          </a:prstGeom>
          <a:noFill/>
        </p:spPr>
        <p:txBody>
          <a:bodyPr wrap="square" rtlCol="0">
            <a:spAutoFit/>
          </a:bodyPr>
          <a:lstStyle/>
          <a:p>
            <a:r>
              <a:rPr lang="en-US" b="1" dirty="0" smtClean="0"/>
              <a:t>1</a:t>
            </a:r>
            <a:endParaRPr lang="en-US" b="1" baseline="30000" dirty="0"/>
          </a:p>
        </p:txBody>
      </p:sp>
      <p:sp>
        <p:nvSpPr>
          <p:cNvPr id="11" name="TextBox 10"/>
          <p:cNvSpPr txBox="1"/>
          <p:nvPr/>
        </p:nvSpPr>
        <p:spPr>
          <a:xfrm>
            <a:off x="1963318" y="4072572"/>
            <a:ext cx="543764" cy="369332"/>
          </a:xfrm>
          <a:prstGeom prst="rect">
            <a:avLst/>
          </a:prstGeom>
          <a:noFill/>
        </p:spPr>
        <p:txBody>
          <a:bodyPr wrap="none" rtlCol="0">
            <a:spAutoFit/>
          </a:bodyPr>
          <a:lstStyle/>
          <a:p>
            <a:r>
              <a:rPr lang="en-US" b="1" dirty="0" smtClean="0"/>
              <a:t>10</a:t>
            </a:r>
            <a:r>
              <a:rPr lang="en-US" b="1" baseline="30000" dirty="0" smtClean="0"/>
              <a:t>-1</a:t>
            </a:r>
            <a:endParaRPr lang="en-US" b="1" baseline="30000" dirty="0"/>
          </a:p>
        </p:txBody>
      </p:sp>
      <p:sp>
        <p:nvSpPr>
          <p:cNvPr id="12" name="TextBox 11"/>
          <p:cNvSpPr txBox="1"/>
          <p:nvPr/>
        </p:nvSpPr>
        <p:spPr>
          <a:xfrm>
            <a:off x="4528718" y="4053820"/>
            <a:ext cx="418654" cy="369332"/>
          </a:xfrm>
          <a:prstGeom prst="rect">
            <a:avLst/>
          </a:prstGeom>
          <a:noFill/>
        </p:spPr>
        <p:txBody>
          <a:bodyPr wrap="none" rtlCol="0">
            <a:spAutoFit/>
          </a:bodyPr>
          <a:lstStyle/>
          <a:p>
            <a:r>
              <a:rPr lang="en-US" b="1" dirty="0" smtClean="0"/>
              <a:t>10</a:t>
            </a:r>
            <a:endParaRPr lang="en-US" b="1" baseline="30000" dirty="0"/>
          </a:p>
        </p:txBody>
      </p:sp>
      <p:sp>
        <p:nvSpPr>
          <p:cNvPr id="13" name="TextBox 12"/>
          <p:cNvSpPr txBox="1"/>
          <p:nvPr/>
        </p:nvSpPr>
        <p:spPr>
          <a:xfrm>
            <a:off x="5885576" y="4053820"/>
            <a:ext cx="496650" cy="369332"/>
          </a:xfrm>
          <a:prstGeom prst="rect">
            <a:avLst/>
          </a:prstGeom>
          <a:noFill/>
        </p:spPr>
        <p:txBody>
          <a:bodyPr wrap="none" rtlCol="0">
            <a:spAutoFit/>
          </a:bodyPr>
          <a:lstStyle/>
          <a:p>
            <a:r>
              <a:rPr lang="en-US" b="1" dirty="0" smtClean="0"/>
              <a:t>10</a:t>
            </a:r>
            <a:r>
              <a:rPr lang="en-US" b="1" baseline="30000" dirty="0"/>
              <a:t>2</a:t>
            </a:r>
          </a:p>
        </p:txBody>
      </p:sp>
      <p:sp>
        <p:nvSpPr>
          <p:cNvPr id="14" name="TextBox 13"/>
          <p:cNvSpPr txBox="1"/>
          <p:nvPr/>
        </p:nvSpPr>
        <p:spPr>
          <a:xfrm>
            <a:off x="7079575" y="4038600"/>
            <a:ext cx="496650" cy="369332"/>
          </a:xfrm>
          <a:prstGeom prst="rect">
            <a:avLst/>
          </a:prstGeom>
          <a:noFill/>
        </p:spPr>
        <p:txBody>
          <a:bodyPr wrap="none" rtlCol="0">
            <a:spAutoFit/>
          </a:bodyPr>
          <a:lstStyle/>
          <a:p>
            <a:r>
              <a:rPr lang="en-US" b="1" dirty="0" smtClean="0"/>
              <a:t>10</a:t>
            </a:r>
            <a:r>
              <a:rPr lang="en-US" b="1" baseline="30000" dirty="0" smtClean="0"/>
              <a:t>3</a:t>
            </a:r>
            <a:endParaRPr lang="en-US" b="1" baseline="30000" dirty="0"/>
          </a:p>
        </p:txBody>
      </p:sp>
      <p:sp>
        <p:nvSpPr>
          <p:cNvPr id="16" name="TextBox 15"/>
          <p:cNvSpPr txBox="1"/>
          <p:nvPr/>
        </p:nvSpPr>
        <p:spPr>
          <a:xfrm>
            <a:off x="3240339" y="2107409"/>
            <a:ext cx="1124339" cy="646331"/>
          </a:xfrm>
          <a:prstGeom prst="rect">
            <a:avLst/>
          </a:prstGeom>
          <a:noFill/>
        </p:spPr>
        <p:txBody>
          <a:bodyPr wrap="none" rtlCol="0">
            <a:spAutoFit/>
          </a:bodyPr>
          <a:lstStyle/>
          <a:p>
            <a:r>
              <a:rPr lang="en-US" dirty="0" smtClean="0"/>
              <a:t>Transition </a:t>
            </a:r>
          </a:p>
          <a:p>
            <a:r>
              <a:rPr lang="en-US" dirty="0" smtClean="0"/>
              <a:t>Region</a:t>
            </a:r>
            <a:endParaRPr lang="en-US" dirty="0"/>
          </a:p>
        </p:txBody>
      </p:sp>
      <p:sp>
        <p:nvSpPr>
          <p:cNvPr id="17" name="TextBox 16"/>
          <p:cNvSpPr txBox="1"/>
          <p:nvPr/>
        </p:nvSpPr>
        <p:spPr>
          <a:xfrm>
            <a:off x="1276757" y="1201897"/>
            <a:ext cx="1822584" cy="646331"/>
          </a:xfrm>
          <a:prstGeom prst="rect">
            <a:avLst/>
          </a:prstGeom>
          <a:noFill/>
        </p:spPr>
        <p:txBody>
          <a:bodyPr wrap="none" rtlCol="0">
            <a:spAutoFit/>
          </a:bodyPr>
          <a:lstStyle/>
          <a:p>
            <a:r>
              <a:rPr lang="en-US" dirty="0" smtClean="0">
                <a:solidFill>
                  <a:schemeClr val="bg1"/>
                </a:solidFill>
              </a:rPr>
              <a:t>Non-perturbative</a:t>
            </a:r>
          </a:p>
          <a:p>
            <a:r>
              <a:rPr lang="en-US" dirty="0" smtClean="0">
                <a:solidFill>
                  <a:schemeClr val="bg1"/>
                </a:solidFill>
              </a:rPr>
              <a:t>Regime</a:t>
            </a:r>
            <a:endParaRPr lang="en-US" dirty="0">
              <a:solidFill>
                <a:schemeClr val="bg1"/>
              </a:solidFill>
            </a:endParaRPr>
          </a:p>
        </p:txBody>
      </p:sp>
      <p:sp>
        <p:nvSpPr>
          <p:cNvPr id="18" name="TextBox 17"/>
          <p:cNvSpPr txBox="1"/>
          <p:nvPr/>
        </p:nvSpPr>
        <p:spPr>
          <a:xfrm>
            <a:off x="5970024" y="1441942"/>
            <a:ext cx="1357876" cy="646331"/>
          </a:xfrm>
          <a:prstGeom prst="rect">
            <a:avLst/>
          </a:prstGeom>
          <a:noFill/>
        </p:spPr>
        <p:txBody>
          <a:bodyPr wrap="none" rtlCol="0">
            <a:spAutoFit/>
          </a:bodyPr>
          <a:lstStyle/>
          <a:p>
            <a:r>
              <a:rPr lang="en-US" dirty="0">
                <a:solidFill>
                  <a:srgbClr val="FFFFFF"/>
                </a:solidFill>
              </a:rPr>
              <a:t>P</a:t>
            </a:r>
            <a:r>
              <a:rPr lang="en-US" dirty="0" smtClean="0">
                <a:solidFill>
                  <a:srgbClr val="FFFFFF"/>
                </a:solidFill>
              </a:rPr>
              <a:t>erturbative</a:t>
            </a:r>
          </a:p>
          <a:p>
            <a:r>
              <a:rPr lang="en-US" dirty="0" smtClean="0">
                <a:solidFill>
                  <a:srgbClr val="FFFFFF"/>
                </a:solidFill>
              </a:rPr>
              <a:t>Regime</a:t>
            </a:r>
            <a:endParaRPr lang="en-US" dirty="0">
              <a:solidFill>
                <a:srgbClr val="FFFFFF"/>
              </a:solidFill>
            </a:endParaRPr>
          </a:p>
        </p:txBody>
      </p:sp>
      <p:sp>
        <p:nvSpPr>
          <p:cNvPr id="21" name="Rectangle 20"/>
          <p:cNvSpPr/>
          <p:nvPr/>
        </p:nvSpPr>
        <p:spPr>
          <a:xfrm>
            <a:off x="1012746" y="2753740"/>
            <a:ext cx="3696740" cy="504235"/>
          </a:xfrm>
          <a:prstGeom prst="rect">
            <a:avLst/>
          </a:prstGeom>
          <a:solidFill>
            <a:srgbClr val="FFFF00"/>
          </a:solidFill>
          <a:effectLst>
            <a:outerShdw blurRad="40000" dist="23000" dir="5400000" rotWithShape="0">
              <a:srgbClr val="000000">
                <a:alpha val="35000"/>
              </a:srgbClr>
            </a:outerShdw>
            <a:softEdge rad="889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p:cNvSpPr txBox="1"/>
          <p:nvPr/>
        </p:nvSpPr>
        <p:spPr>
          <a:xfrm>
            <a:off x="1012746" y="2829331"/>
            <a:ext cx="3430859" cy="369332"/>
          </a:xfrm>
          <a:prstGeom prst="rect">
            <a:avLst/>
          </a:prstGeom>
          <a:noFill/>
        </p:spPr>
        <p:txBody>
          <a:bodyPr wrap="none" rtlCol="0">
            <a:spAutoFit/>
          </a:bodyPr>
          <a:lstStyle/>
          <a:p>
            <a:r>
              <a:rPr lang="en-US" dirty="0" smtClean="0"/>
              <a:t>HERMES, COMPASS, JLAB 6 and 12</a:t>
            </a:r>
            <a:endParaRPr lang="en-US" dirty="0"/>
          </a:p>
        </p:txBody>
      </p:sp>
      <p:sp>
        <p:nvSpPr>
          <p:cNvPr id="23" name="Rectangle 22"/>
          <p:cNvSpPr/>
          <p:nvPr/>
        </p:nvSpPr>
        <p:spPr>
          <a:xfrm>
            <a:off x="2399259" y="3257975"/>
            <a:ext cx="4993801" cy="504235"/>
          </a:xfrm>
          <a:prstGeom prst="rect">
            <a:avLst/>
          </a:prstGeom>
          <a:solidFill>
            <a:schemeClr val="accent6">
              <a:lumMod val="60000"/>
              <a:lumOff val="40000"/>
            </a:schemeClr>
          </a:solidFill>
          <a:effectLst>
            <a:outerShdw blurRad="40000" dist="23000" dir="5400000" rotWithShape="0">
              <a:srgbClr val="000000">
                <a:alpha val="35000"/>
              </a:srgbClr>
            </a:outerShdw>
            <a:softEdge rad="889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4528718" y="3305555"/>
            <a:ext cx="479618" cy="369332"/>
          </a:xfrm>
          <a:prstGeom prst="rect">
            <a:avLst/>
          </a:prstGeom>
          <a:noFill/>
        </p:spPr>
        <p:txBody>
          <a:bodyPr wrap="none" rtlCol="0">
            <a:spAutoFit/>
          </a:bodyPr>
          <a:lstStyle/>
          <a:p>
            <a:r>
              <a:rPr lang="en-US" dirty="0" smtClean="0"/>
              <a:t>EIC</a:t>
            </a:r>
            <a:endParaRPr lang="en-US" dirty="0"/>
          </a:p>
        </p:txBody>
      </p:sp>
      <p:sp>
        <p:nvSpPr>
          <p:cNvPr id="25" name="TextBox 24"/>
          <p:cNvSpPr txBox="1"/>
          <p:nvPr/>
        </p:nvSpPr>
        <p:spPr>
          <a:xfrm>
            <a:off x="7455275" y="4007604"/>
            <a:ext cx="840176" cy="369332"/>
          </a:xfrm>
          <a:prstGeom prst="rect">
            <a:avLst/>
          </a:prstGeom>
          <a:noFill/>
        </p:spPr>
        <p:txBody>
          <a:bodyPr wrap="square" rtlCol="0">
            <a:spAutoFit/>
          </a:bodyPr>
          <a:lstStyle/>
          <a:p>
            <a:r>
              <a:rPr lang="en-US" b="1" dirty="0" smtClean="0"/>
              <a:t>[GeV</a:t>
            </a:r>
            <a:r>
              <a:rPr lang="en-US" b="1" baseline="30000" dirty="0" smtClean="0"/>
              <a:t>2</a:t>
            </a:r>
            <a:r>
              <a:rPr lang="en-US" b="1" dirty="0" smtClean="0"/>
              <a:t>]</a:t>
            </a:r>
            <a:endParaRPr lang="en-US" b="1" dirty="0"/>
          </a:p>
        </p:txBody>
      </p:sp>
      <p:sp>
        <p:nvSpPr>
          <p:cNvPr id="26" name="TextBox 25"/>
          <p:cNvSpPr txBox="1"/>
          <p:nvPr/>
        </p:nvSpPr>
        <p:spPr>
          <a:xfrm>
            <a:off x="1012746" y="4000500"/>
            <a:ext cx="552329" cy="523220"/>
          </a:xfrm>
          <a:prstGeom prst="rect">
            <a:avLst/>
          </a:prstGeom>
          <a:noFill/>
        </p:spPr>
        <p:txBody>
          <a:bodyPr wrap="none" rtlCol="0">
            <a:spAutoFit/>
          </a:bodyPr>
          <a:lstStyle/>
          <a:p>
            <a:r>
              <a:rPr lang="en-US" sz="2800" b="1" dirty="0" smtClean="0"/>
              <a:t>Q</a:t>
            </a:r>
            <a:r>
              <a:rPr lang="en-US" sz="2800" b="1" baseline="30000" dirty="0" smtClean="0"/>
              <a:t>2</a:t>
            </a:r>
            <a:endParaRPr lang="en-US" sz="2800" b="1" baseline="30000" dirty="0"/>
          </a:p>
        </p:txBody>
      </p:sp>
      <p:sp>
        <p:nvSpPr>
          <p:cNvPr id="27" name="TextBox 26"/>
          <p:cNvSpPr txBox="1"/>
          <p:nvPr/>
        </p:nvSpPr>
        <p:spPr>
          <a:xfrm>
            <a:off x="1012746" y="4753560"/>
            <a:ext cx="7085952" cy="923330"/>
          </a:xfrm>
          <a:prstGeom prst="rect">
            <a:avLst/>
          </a:prstGeom>
          <a:noFill/>
          <a:ln>
            <a:solidFill>
              <a:schemeClr val="tx1"/>
            </a:solidFill>
          </a:ln>
        </p:spPr>
        <p:txBody>
          <a:bodyPr wrap="square" rtlCol="0">
            <a:spAutoFit/>
          </a:bodyPr>
          <a:lstStyle/>
          <a:p>
            <a:pPr marL="285750" indent="-285750">
              <a:buFont typeface="Arial"/>
              <a:buChar char="•"/>
            </a:pPr>
            <a:r>
              <a:rPr lang="en-US" dirty="0" smtClean="0"/>
              <a:t>Include non-perturbative, perturbative and transition regimes</a:t>
            </a:r>
          </a:p>
          <a:p>
            <a:pPr marL="285750" indent="-285750">
              <a:buFont typeface="Arial"/>
              <a:buChar char="•"/>
            </a:pPr>
            <a:r>
              <a:rPr lang="en-US" dirty="0" smtClean="0"/>
              <a:t>Provide long evolution length and up to Q</a:t>
            </a:r>
            <a:r>
              <a:rPr lang="en-US" baseline="30000" dirty="0" smtClean="0"/>
              <a:t>2</a:t>
            </a:r>
            <a:r>
              <a:rPr lang="en-US" dirty="0" smtClean="0"/>
              <a:t> of ~1000 GeV</a:t>
            </a:r>
            <a:r>
              <a:rPr lang="en-US" baseline="30000" dirty="0" smtClean="0"/>
              <a:t>2  </a:t>
            </a:r>
            <a:r>
              <a:rPr lang="en-US" dirty="0" smtClean="0"/>
              <a:t>(~.005 fm)</a:t>
            </a:r>
            <a:endParaRPr lang="en-US" baseline="30000" dirty="0" smtClean="0"/>
          </a:p>
          <a:p>
            <a:pPr marL="285750" indent="-285750">
              <a:buFont typeface="Arial"/>
              <a:buChar char="•"/>
            </a:pPr>
            <a:r>
              <a:rPr lang="en-US" dirty="0" smtClean="0"/>
              <a:t>Overlap with existing measurements </a:t>
            </a:r>
            <a:endParaRPr lang="en-US" dirty="0"/>
          </a:p>
        </p:txBody>
      </p:sp>
      <p:sp>
        <p:nvSpPr>
          <p:cNvPr id="28" name="TextBox 27"/>
          <p:cNvSpPr txBox="1"/>
          <p:nvPr/>
        </p:nvSpPr>
        <p:spPr>
          <a:xfrm>
            <a:off x="1452617" y="5760040"/>
            <a:ext cx="5498433" cy="369332"/>
          </a:xfrm>
          <a:prstGeom prst="rect">
            <a:avLst/>
          </a:prstGeom>
          <a:solidFill>
            <a:schemeClr val="accent3">
              <a:lumMod val="20000"/>
              <a:lumOff val="80000"/>
            </a:schemeClr>
          </a:solidFill>
          <a:ln>
            <a:solidFill>
              <a:schemeClr val="tx1"/>
            </a:solidFill>
          </a:ln>
        </p:spPr>
        <p:txBody>
          <a:bodyPr wrap="none" rtlCol="0">
            <a:spAutoFit/>
          </a:bodyPr>
          <a:lstStyle/>
          <a:p>
            <a:r>
              <a:rPr lang="en-US" dirty="0" smtClean="0"/>
              <a:t>Disentangle Pert./Non-pert.,  Leading Twist/Higher Twist</a:t>
            </a:r>
          </a:p>
        </p:txBody>
      </p:sp>
      <p:sp>
        <p:nvSpPr>
          <p:cNvPr id="29" name="TextBox 28"/>
          <p:cNvSpPr txBox="1"/>
          <p:nvPr/>
        </p:nvSpPr>
        <p:spPr>
          <a:xfrm>
            <a:off x="7063968" y="862040"/>
            <a:ext cx="1720017" cy="369332"/>
          </a:xfrm>
          <a:prstGeom prst="rect">
            <a:avLst/>
          </a:prstGeom>
          <a:noFill/>
          <a:ln>
            <a:solidFill>
              <a:schemeClr val="tx1"/>
            </a:solidFill>
          </a:ln>
        </p:spPr>
        <p:txBody>
          <a:bodyPr wrap="none" rtlCol="0">
            <a:spAutoFit/>
          </a:bodyPr>
          <a:lstStyle/>
          <a:p>
            <a:r>
              <a:rPr lang="en-US" dirty="0" smtClean="0"/>
              <a:t>X &gt; 10</a:t>
            </a:r>
            <a:r>
              <a:rPr lang="en-US" baseline="30000" dirty="0" smtClean="0"/>
              <a:t>-3</a:t>
            </a:r>
            <a:r>
              <a:rPr lang="en-US" dirty="0"/>
              <a:t>,</a:t>
            </a:r>
            <a:r>
              <a:rPr lang="en-US" dirty="0" smtClean="0"/>
              <a:t>10</a:t>
            </a:r>
            <a:r>
              <a:rPr lang="en-US" baseline="30000" dirty="0" smtClean="0"/>
              <a:t>-2</a:t>
            </a:r>
            <a:r>
              <a:rPr lang="en-US" dirty="0"/>
              <a:t> </a:t>
            </a:r>
            <a:r>
              <a:rPr lang="en-US" dirty="0" smtClean="0"/>
              <a:t>to 1</a:t>
            </a:r>
            <a:endParaRPr lang="en-US" baseline="30000" dirty="0"/>
          </a:p>
        </p:txBody>
      </p:sp>
      <p:sp>
        <p:nvSpPr>
          <p:cNvPr id="30" name="Rectangle 29"/>
          <p:cNvSpPr/>
          <p:nvPr/>
        </p:nvSpPr>
        <p:spPr>
          <a:xfrm>
            <a:off x="6259156" y="3674887"/>
            <a:ext cx="2524829" cy="246957"/>
          </a:xfrm>
          <a:prstGeom prst="rect">
            <a:avLst/>
          </a:prstGeom>
          <a:solidFill>
            <a:schemeClr val="bg2">
              <a:lumMod val="90000"/>
            </a:schemeClr>
          </a:solidFill>
          <a:effectLst>
            <a:outerShdw blurRad="40000" dist="23000" dir="5400000" rotWithShape="0">
              <a:srgbClr val="000000">
                <a:alpha val="35000"/>
              </a:srgbClr>
            </a:outerShdw>
            <a:softEdge rad="889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2" name="TextBox 31"/>
          <p:cNvSpPr txBox="1"/>
          <p:nvPr/>
        </p:nvSpPr>
        <p:spPr>
          <a:xfrm>
            <a:off x="7079575" y="3626688"/>
            <a:ext cx="1073231" cy="307777"/>
          </a:xfrm>
          <a:prstGeom prst="rect">
            <a:avLst/>
          </a:prstGeom>
          <a:noFill/>
        </p:spPr>
        <p:txBody>
          <a:bodyPr wrap="none" rtlCol="0">
            <a:spAutoFit/>
          </a:bodyPr>
          <a:lstStyle/>
          <a:p>
            <a:r>
              <a:rPr lang="en-US" sz="1400" dirty="0" smtClean="0"/>
              <a:t>HERA high-x</a:t>
            </a:r>
            <a:endParaRPr lang="en-US" sz="1400" dirty="0"/>
          </a:p>
        </p:txBody>
      </p:sp>
      <p:cxnSp>
        <p:nvCxnSpPr>
          <p:cNvPr id="31" name="Straight Connector 30"/>
          <p:cNvCxnSpPr/>
          <p:nvPr/>
        </p:nvCxnSpPr>
        <p:spPr>
          <a:xfrm>
            <a:off x="1130301" y="775423"/>
            <a:ext cx="0" cy="3142166"/>
          </a:xfrm>
          <a:prstGeom prst="line">
            <a:avLst/>
          </a:prstGeom>
          <a:ln w="47625">
            <a:solidFill>
              <a:schemeClr val="tx1"/>
            </a:solidFill>
          </a:ln>
        </p:spPr>
        <p:style>
          <a:lnRef idx="2">
            <a:schemeClr val="accent1"/>
          </a:lnRef>
          <a:fillRef idx="0">
            <a:schemeClr val="accent1"/>
          </a:fillRef>
          <a:effectRef idx="1">
            <a:schemeClr val="accent1"/>
          </a:effectRef>
          <a:fontRef idx="minor">
            <a:schemeClr val="tx1"/>
          </a:fontRef>
        </p:style>
      </p:cxnSp>
      <p:sp>
        <p:nvSpPr>
          <p:cNvPr id="9" name="Slide Number Placeholder 8"/>
          <p:cNvSpPr>
            <a:spLocks noGrp="1"/>
          </p:cNvSpPr>
          <p:nvPr>
            <p:ph type="sldNum" sz="quarter" idx="12"/>
          </p:nvPr>
        </p:nvSpPr>
        <p:spPr/>
        <p:txBody>
          <a:bodyPr/>
          <a:lstStyle/>
          <a:p>
            <a:fld id="{B58F48A6-A3E1-4848-9AC3-B43F560BE4FE}" type="slidenum">
              <a:rPr lang="en-US" smtClean="0"/>
              <a:pPr/>
              <a:t>10</a:t>
            </a:fld>
            <a:endParaRPr lang="en-US"/>
          </a:p>
        </p:txBody>
      </p:sp>
    </p:spTree>
    <p:extLst>
      <p:ext uri="{BB962C8B-B14F-4D97-AF65-F5344CB8AC3E}">
        <p14:creationId xmlns:p14="http://schemas.microsoft.com/office/powerpoint/2010/main" val="405599427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Understanding the Nuclei at the Next Level</a:t>
            </a:r>
            <a:endParaRPr lang="en-US" sz="3200" dirty="0"/>
          </a:p>
        </p:txBody>
      </p:sp>
      <p:pic>
        <p:nvPicPr>
          <p:cNvPr id="3" name="Picture 2" descr="Screen Shot 2016-06-16 at 9.12.1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70934" y="1449444"/>
            <a:ext cx="4064001" cy="4121240"/>
          </a:xfrm>
          <a:prstGeom prst="rect">
            <a:avLst/>
          </a:prstGeom>
        </p:spPr>
      </p:pic>
      <p:pic>
        <p:nvPicPr>
          <p:cNvPr id="4" name="Picture 3" descr="Screen Shot 2016-06-16 at 9.20.24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3396" y="2429553"/>
            <a:ext cx="1602269" cy="2127150"/>
          </a:xfrm>
          <a:prstGeom prst="rect">
            <a:avLst/>
          </a:prstGeom>
        </p:spPr>
      </p:pic>
      <p:sp>
        <p:nvSpPr>
          <p:cNvPr id="5" name="Right Arrow 4"/>
          <p:cNvSpPr/>
          <p:nvPr/>
        </p:nvSpPr>
        <p:spPr>
          <a:xfrm>
            <a:off x="3260467" y="3108549"/>
            <a:ext cx="748771" cy="7771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fld id="{B58F48A6-A3E1-4848-9AC3-B43F560BE4FE}" type="slidenum">
              <a:rPr lang="en-US" smtClean="0"/>
              <a:pPr/>
              <a:t>11</a:t>
            </a:fld>
            <a:endParaRPr lang="en-US"/>
          </a:p>
        </p:txBody>
      </p:sp>
    </p:spTree>
    <p:extLst>
      <p:ext uri="{BB962C8B-B14F-4D97-AF65-F5344CB8AC3E}">
        <p14:creationId xmlns:p14="http://schemas.microsoft.com/office/powerpoint/2010/main" val="392299168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289" y="194726"/>
            <a:ext cx="8229600" cy="397933"/>
          </a:xfrm>
        </p:spPr>
        <p:txBody>
          <a:bodyPr/>
          <a:lstStyle/>
          <a:p>
            <a:r>
              <a:rPr lang="en-US" dirty="0" smtClean="0"/>
              <a:t>Bjorken x and length scale</a:t>
            </a:r>
            <a:endParaRPr lang="en-US" dirty="0"/>
          </a:p>
        </p:txBody>
      </p:sp>
      <p:sp>
        <p:nvSpPr>
          <p:cNvPr id="14" name="TextBox 13"/>
          <p:cNvSpPr txBox="1"/>
          <p:nvPr/>
        </p:nvSpPr>
        <p:spPr>
          <a:xfrm>
            <a:off x="4841505" y="4724084"/>
            <a:ext cx="476926" cy="369332"/>
          </a:xfrm>
          <a:prstGeom prst="rect">
            <a:avLst/>
          </a:prstGeom>
          <a:noFill/>
        </p:spPr>
        <p:txBody>
          <a:bodyPr wrap="none" rtlCol="0">
            <a:spAutoFit/>
          </a:bodyPr>
          <a:lstStyle/>
          <a:p>
            <a:r>
              <a:rPr lang="en-US" dirty="0" smtClean="0"/>
              <a:t>0.1</a:t>
            </a:r>
            <a:endParaRPr lang="en-US" dirty="0"/>
          </a:p>
        </p:txBody>
      </p:sp>
      <p:sp>
        <p:nvSpPr>
          <p:cNvPr id="22" name="TextBox 21"/>
          <p:cNvSpPr txBox="1"/>
          <p:nvPr/>
        </p:nvSpPr>
        <p:spPr>
          <a:xfrm>
            <a:off x="5885117" y="4607636"/>
            <a:ext cx="304478" cy="369332"/>
          </a:xfrm>
          <a:prstGeom prst="rect">
            <a:avLst/>
          </a:prstGeom>
          <a:noFill/>
        </p:spPr>
        <p:txBody>
          <a:bodyPr wrap="none" rtlCol="0">
            <a:spAutoFit/>
          </a:bodyPr>
          <a:lstStyle/>
          <a:p>
            <a:r>
              <a:rPr lang="en-US" dirty="0" smtClean="0"/>
              <a:t>X </a:t>
            </a:r>
            <a:endParaRPr lang="en-US" dirty="0"/>
          </a:p>
        </p:txBody>
      </p:sp>
      <p:pic>
        <p:nvPicPr>
          <p:cNvPr id="26" name="Picture 25"/>
          <p:cNvPicPr>
            <a:picLocks noChangeAspect="1"/>
          </p:cNvPicPr>
          <p:nvPr/>
        </p:nvPicPr>
        <p:blipFill>
          <a:blip r:embed="rId2"/>
          <a:stretch>
            <a:fillRect/>
          </a:stretch>
        </p:blipFill>
        <p:spPr>
          <a:xfrm>
            <a:off x="4946956" y="3114212"/>
            <a:ext cx="457201" cy="457201"/>
          </a:xfrm>
          <a:prstGeom prst="rect">
            <a:avLst/>
          </a:prstGeom>
        </p:spPr>
      </p:pic>
      <p:cxnSp>
        <p:nvCxnSpPr>
          <p:cNvPr id="29" name="Straight Connector 28"/>
          <p:cNvCxnSpPr/>
          <p:nvPr/>
        </p:nvCxnSpPr>
        <p:spPr>
          <a:xfrm flipH="1">
            <a:off x="394542" y="1770496"/>
            <a:ext cx="55753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05768" y="1649678"/>
            <a:ext cx="0" cy="190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2852241" y="1706996"/>
            <a:ext cx="1" cy="190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5058977" y="1724780"/>
            <a:ext cx="0" cy="190500"/>
          </a:xfrm>
          <a:prstGeom prst="line">
            <a:avLst/>
          </a:prstGeom>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470298" y="2112499"/>
            <a:ext cx="535648" cy="369332"/>
          </a:xfrm>
          <a:prstGeom prst="rect">
            <a:avLst/>
          </a:prstGeom>
          <a:noFill/>
        </p:spPr>
        <p:txBody>
          <a:bodyPr wrap="none" rtlCol="0">
            <a:spAutoFit/>
          </a:bodyPr>
          <a:lstStyle/>
          <a:p>
            <a:r>
              <a:rPr lang="en-US" dirty="0" smtClean="0"/>
              <a:t>100</a:t>
            </a:r>
            <a:endParaRPr lang="en-US" baseline="30000" dirty="0"/>
          </a:p>
        </p:txBody>
      </p:sp>
      <p:sp>
        <p:nvSpPr>
          <p:cNvPr id="38" name="TextBox 37"/>
          <p:cNvSpPr txBox="1"/>
          <p:nvPr/>
        </p:nvSpPr>
        <p:spPr>
          <a:xfrm>
            <a:off x="2642914" y="2068876"/>
            <a:ext cx="418654" cy="369332"/>
          </a:xfrm>
          <a:prstGeom prst="rect">
            <a:avLst/>
          </a:prstGeom>
          <a:noFill/>
        </p:spPr>
        <p:txBody>
          <a:bodyPr wrap="none" rtlCol="0">
            <a:spAutoFit/>
          </a:bodyPr>
          <a:lstStyle/>
          <a:p>
            <a:r>
              <a:rPr lang="en-US" dirty="0" smtClean="0"/>
              <a:t>10</a:t>
            </a:r>
            <a:endParaRPr lang="en-US" baseline="30000" dirty="0"/>
          </a:p>
        </p:txBody>
      </p:sp>
      <p:sp>
        <p:nvSpPr>
          <p:cNvPr id="39" name="TextBox 38"/>
          <p:cNvSpPr txBox="1"/>
          <p:nvPr/>
        </p:nvSpPr>
        <p:spPr>
          <a:xfrm>
            <a:off x="4908147" y="2093544"/>
            <a:ext cx="301660" cy="369332"/>
          </a:xfrm>
          <a:prstGeom prst="rect">
            <a:avLst/>
          </a:prstGeom>
          <a:noFill/>
        </p:spPr>
        <p:txBody>
          <a:bodyPr wrap="none" rtlCol="0">
            <a:spAutoFit/>
          </a:bodyPr>
          <a:lstStyle/>
          <a:p>
            <a:r>
              <a:rPr lang="en-US" dirty="0" smtClean="0"/>
              <a:t>1</a:t>
            </a:r>
            <a:endParaRPr lang="en-US" baseline="30000" dirty="0"/>
          </a:p>
        </p:txBody>
      </p:sp>
      <p:sp>
        <p:nvSpPr>
          <p:cNvPr id="8" name="TextBox 7"/>
          <p:cNvSpPr txBox="1"/>
          <p:nvPr/>
        </p:nvSpPr>
        <p:spPr>
          <a:xfrm>
            <a:off x="6432678" y="1422545"/>
            <a:ext cx="2409213" cy="646331"/>
          </a:xfrm>
          <a:prstGeom prst="rect">
            <a:avLst/>
          </a:prstGeom>
          <a:noFill/>
        </p:spPr>
        <p:txBody>
          <a:bodyPr wrap="square" rtlCol="0">
            <a:spAutoFit/>
          </a:bodyPr>
          <a:lstStyle/>
          <a:p>
            <a:r>
              <a:rPr lang="en-US" dirty="0" smtClean="0"/>
              <a:t>Correlation Length </a:t>
            </a:r>
          </a:p>
          <a:p>
            <a:r>
              <a:rPr lang="en-US" dirty="0" smtClean="0"/>
              <a:t>in </a:t>
            </a:r>
            <a:r>
              <a:rPr lang="en-US" b="1" dirty="0" smtClean="0"/>
              <a:t>proton rest frame</a:t>
            </a:r>
            <a:endParaRPr lang="en-US" b="1" dirty="0"/>
          </a:p>
        </p:txBody>
      </p:sp>
      <p:pic>
        <p:nvPicPr>
          <p:cNvPr id="40" name="Picture 39"/>
          <p:cNvPicPr>
            <a:picLocks noChangeAspect="1"/>
          </p:cNvPicPr>
          <p:nvPr/>
        </p:nvPicPr>
        <p:blipFill>
          <a:blip r:embed="rId2"/>
          <a:stretch>
            <a:fillRect/>
          </a:stretch>
        </p:blipFill>
        <p:spPr>
          <a:xfrm>
            <a:off x="3434630" y="3124740"/>
            <a:ext cx="488952" cy="488952"/>
          </a:xfrm>
          <a:prstGeom prst="rect">
            <a:avLst/>
          </a:prstGeom>
        </p:spPr>
      </p:pic>
      <p:pic>
        <p:nvPicPr>
          <p:cNvPr id="41" name="Picture 40"/>
          <p:cNvPicPr>
            <a:picLocks noChangeAspect="1"/>
          </p:cNvPicPr>
          <p:nvPr/>
        </p:nvPicPr>
        <p:blipFill>
          <a:blip r:embed="rId2"/>
          <a:stretch>
            <a:fillRect/>
          </a:stretch>
        </p:blipFill>
        <p:spPr>
          <a:xfrm>
            <a:off x="1358182" y="3102429"/>
            <a:ext cx="488952" cy="488952"/>
          </a:xfrm>
          <a:prstGeom prst="rect">
            <a:avLst/>
          </a:prstGeom>
        </p:spPr>
      </p:pic>
      <p:pic>
        <p:nvPicPr>
          <p:cNvPr id="45" name="Picture 44"/>
          <p:cNvPicPr>
            <a:picLocks noChangeAspect="1"/>
          </p:cNvPicPr>
          <p:nvPr/>
        </p:nvPicPr>
        <p:blipFill>
          <a:blip r:embed="rId3"/>
          <a:stretch>
            <a:fillRect/>
          </a:stretch>
        </p:blipFill>
        <p:spPr>
          <a:xfrm>
            <a:off x="539728" y="3209998"/>
            <a:ext cx="2034040" cy="152553"/>
          </a:xfrm>
          <a:prstGeom prst="rect">
            <a:avLst/>
          </a:prstGeom>
        </p:spPr>
      </p:pic>
      <p:pic>
        <p:nvPicPr>
          <p:cNvPr id="46" name="Picture 45"/>
          <p:cNvPicPr>
            <a:picLocks noChangeAspect="1"/>
          </p:cNvPicPr>
          <p:nvPr/>
        </p:nvPicPr>
        <p:blipFill>
          <a:blip r:embed="rId3"/>
          <a:stretch>
            <a:fillRect/>
          </a:stretch>
        </p:blipFill>
        <p:spPr>
          <a:xfrm>
            <a:off x="539728" y="3286275"/>
            <a:ext cx="2034040" cy="152553"/>
          </a:xfrm>
          <a:prstGeom prst="rect">
            <a:avLst/>
          </a:prstGeom>
        </p:spPr>
      </p:pic>
      <p:pic>
        <p:nvPicPr>
          <p:cNvPr id="47" name="Picture 46"/>
          <p:cNvPicPr>
            <a:picLocks noChangeAspect="1"/>
          </p:cNvPicPr>
          <p:nvPr/>
        </p:nvPicPr>
        <p:blipFill rotWithShape="1">
          <a:blip r:embed="rId3"/>
          <a:srcRect t="1" r="45155" b="-10"/>
          <a:stretch/>
        </p:blipFill>
        <p:spPr>
          <a:xfrm>
            <a:off x="3018160" y="3209998"/>
            <a:ext cx="1115568" cy="152553"/>
          </a:xfrm>
          <a:prstGeom prst="rect">
            <a:avLst/>
          </a:prstGeom>
        </p:spPr>
      </p:pic>
      <p:pic>
        <p:nvPicPr>
          <p:cNvPr id="49" name="Picture 48"/>
          <p:cNvPicPr>
            <a:picLocks noChangeAspect="1"/>
          </p:cNvPicPr>
          <p:nvPr/>
        </p:nvPicPr>
        <p:blipFill rotWithShape="1">
          <a:blip r:embed="rId3"/>
          <a:srcRect t="1" r="45155" b="-10"/>
          <a:stretch/>
        </p:blipFill>
        <p:spPr>
          <a:xfrm>
            <a:off x="3018160" y="3286121"/>
            <a:ext cx="1115568" cy="152553"/>
          </a:xfrm>
          <a:prstGeom prst="rect">
            <a:avLst/>
          </a:prstGeom>
        </p:spPr>
      </p:pic>
      <p:pic>
        <p:nvPicPr>
          <p:cNvPr id="50" name="Picture 49"/>
          <p:cNvPicPr>
            <a:picLocks noChangeAspect="1"/>
          </p:cNvPicPr>
          <p:nvPr/>
        </p:nvPicPr>
        <p:blipFill rotWithShape="1">
          <a:blip r:embed="rId3"/>
          <a:srcRect t="1" r="45155" b="-10"/>
          <a:stretch/>
        </p:blipFill>
        <p:spPr>
          <a:xfrm>
            <a:off x="3018160" y="3379925"/>
            <a:ext cx="1115568" cy="152553"/>
          </a:xfrm>
          <a:prstGeom prst="rect">
            <a:avLst/>
          </a:prstGeom>
        </p:spPr>
      </p:pic>
      <p:pic>
        <p:nvPicPr>
          <p:cNvPr id="51" name="Picture 50"/>
          <p:cNvPicPr>
            <a:picLocks noChangeAspect="1"/>
          </p:cNvPicPr>
          <p:nvPr/>
        </p:nvPicPr>
        <p:blipFill>
          <a:blip r:embed="rId3"/>
          <a:stretch>
            <a:fillRect/>
          </a:stretch>
        </p:blipFill>
        <p:spPr>
          <a:xfrm>
            <a:off x="491289" y="3379925"/>
            <a:ext cx="2034040" cy="152553"/>
          </a:xfrm>
          <a:prstGeom prst="rect">
            <a:avLst/>
          </a:prstGeom>
        </p:spPr>
      </p:pic>
      <p:pic>
        <p:nvPicPr>
          <p:cNvPr id="52" name="Picture 51"/>
          <p:cNvPicPr>
            <a:picLocks noChangeAspect="1"/>
          </p:cNvPicPr>
          <p:nvPr/>
        </p:nvPicPr>
        <p:blipFill rotWithShape="1">
          <a:blip r:embed="rId3"/>
          <a:srcRect l="2" t="1" r="76622" b="-10"/>
          <a:stretch/>
        </p:blipFill>
        <p:spPr>
          <a:xfrm>
            <a:off x="4908147" y="3172657"/>
            <a:ext cx="475488" cy="152553"/>
          </a:xfrm>
          <a:prstGeom prst="rect">
            <a:avLst/>
          </a:prstGeom>
        </p:spPr>
      </p:pic>
      <p:pic>
        <p:nvPicPr>
          <p:cNvPr id="53" name="Picture 52"/>
          <p:cNvPicPr>
            <a:picLocks noChangeAspect="1"/>
          </p:cNvPicPr>
          <p:nvPr/>
        </p:nvPicPr>
        <p:blipFill rotWithShape="1">
          <a:blip r:embed="rId3"/>
          <a:srcRect l="2" t="1" r="76622" b="-10"/>
          <a:stretch/>
        </p:blipFill>
        <p:spPr>
          <a:xfrm>
            <a:off x="4946956" y="3243996"/>
            <a:ext cx="475488" cy="152553"/>
          </a:xfrm>
          <a:prstGeom prst="rect">
            <a:avLst/>
          </a:prstGeom>
        </p:spPr>
      </p:pic>
      <p:pic>
        <p:nvPicPr>
          <p:cNvPr id="54" name="Picture 53"/>
          <p:cNvPicPr>
            <a:picLocks noChangeAspect="1"/>
          </p:cNvPicPr>
          <p:nvPr/>
        </p:nvPicPr>
        <p:blipFill rotWithShape="1">
          <a:blip r:embed="rId3"/>
          <a:srcRect l="2" t="1" r="76622" b="-10"/>
          <a:stretch/>
        </p:blipFill>
        <p:spPr>
          <a:xfrm>
            <a:off x="4946956" y="3315226"/>
            <a:ext cx="475488" cy="152553"/>
          </a:xfrm>
          <a:prstGeom prst="rect">
            <a:avLst/>
          </a:prstGeom>
        </p:spPr>
      </p:pic>
      <p:cxnSp>
        <p:nvCxnSpPr>
          <p:cNvPr id="57" name="Straight Connector 56"/>
          <p:cNvCxnSpPr/>
          <p:nvPr/>
        </p:nvCxnSpPr>
        <p:spPr>
          <a:xfrm flipH="1">
            <a:off x="415533" y="4480636"/>
            <a:ext cx="55753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726759" y="4359818"/>
            <a:ext cx="0" cy="190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2873232" y="4417136"/>
            <a:ext cx="1" cy="190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5079968" y="4434920"/>
            <a:ext cx="0" cy="190500"/>
          </a:xfrm>
          <a:prstGeom prst="line">
            <a:avLst/>
          </a:prstGeom>
        </p:spPr>
        <p:style>
          <a:lnRef idx="2">
            <a:schemeClr val="accent1"/>
          </a:lnRef>
          <a:fillRef idx="0">
            <a:schemeClr val="accent1"/>
          </a:fillRef>
          <a:effectRef idx="1">
            <a:schemeClr val="accent1"/>
          </a:effectRef>
          <a:fontRef idx="minor">
            <a:schemeClr val="tx1"/>
          </a:fontRef>
        </p:style>
      </p:cxnSp>
      <p:sp>
        <p:nvSpPr>
          <p:cNvPr id="61" name="TextBox 60"/>
          <p:cNvSpPr txBox="1"/>
          <p:nvPr/>
        </p:nvSpPr>
        <p:spPr>
          <a:xfrm>
            <a:off x="390427" y="4747567"/>
            <a:ext cx="710914" cy="369332"/>
          </a:xfrm>
          <a:prstGeom prst="rect">
            <a:avLst/>
          </a:prstGeom>
          <a:noFill/>
        </p:spPr>
        <p:txBody>
          <a:bodyPr wrap="none" rtlCol="0">
            <a:spAutoFit/>
          </a:bodyPr>
          <a:lstStyle/>
          <a:p>
            <a:r>
              <a:rPr lang="en-US" dirty="0" smtClean="0"/>
              <a:t>0.001</a:t>
            </a:r>
            <a:endParaRPr lang="en-US" baseline="30000" dirty="0"/>
          </a:p>
        </p:txBody>
      </p:sp>
      <p:sp>
        <p:nvSpPr>
          <p:cNvPr id="62" name="TextBox 61"/>
          <p:cNvSpPr txBox="1"/>
          <p:nvPr/>
        </p:nvSpPr>
        <p:spPr>
          <a:xfrm>
            <a:off x="2663905" y="4779016"/>
            <a:ext cx="593920" cy="369332"/>
          </a:xfrm>
          <a:prstGeom prst="rect">
            <a:avLst/>
          </a:prstGeom>
          <a:noFill/>
        </p:spPr>
        <p:txBody>
          <a:bodyPr wrap="none" rtlCol="0">
            <a:spAutoFit/>
          </a:bodyPr>
          <a:lstStyle/>
          <a:p>
            <a:r>
              <a:rPr lang="en-US" dirty="0" smtClean="0"/>
              <a:t>0.01</a:t>
            </a:r>
            <a:endParaRPr lang="en-US" baseline="30000" dirty="0"/>
          </a:p>
        </p:txBody>
      </p:sp>
      <p:sp>
        <p:nvSpPr>
          <p:cNvPr id="64" name="TextBox 63"/>
          <p:cNvSpPr txBox="1"/>
          <p:nvPr/>
        </p:nvSpPr>
        <p:spPr>
          <a:xfrm>
            <a:off x="5750089" y="2146746"/>
            <a:ext cx="439506" cy="369332"/>
          </a:xfrm>
          <a:prstGeom prst="rect">
            <a:avLst/>
          </a:prstGeom>
          <a:noFill/>
        </p:spPr>
        <p:txBody>
          <a:bodyPr wrap="none" rtlCol="0">
            <a:spAutoFit/>
          </a:bodyPr>
          <a:lstStyle/>
          <a:p>
            <a:r>
              <a:rPr lang="en-US" dirty="0" smtClean="0"/>
              <a:t>fm</a:t>
            </a:r>
            <a:endParaRPr lang="en-US" dirty="0"/>
          </a:p>
        </p:txBody>
      </p:sp>
      <p:sp>
        <p:nvSpPr>
          <p:cNvPr id="65" name="TextBox 64"/>
          <p:cNvSpPr txBox="1"/>
          <p:nvPr/>
        </p:nvSpPr>
        <p:spPr>
          <a:xfrm>
            <a:off x="328886" y="5411812"/>
            <a:ext cx="8494633" cy="369332"/>
          </a:xfrm>
          <a:prstGeom prst="rect">
            <a:avLst/>
          </a:prstGeom>
          <a:solidFill>
            <a:srgbClr val="FFFF00"/>
          </a:solidFill>
        </p:spPr>
        <p:txBody>
          <a:bodyPr wrap="none" rtlCol="0">
            <a:spAutoFit/>
          </a:bodyPr>
          <a:lstStyle/>
          <a:p>
            <a:r>
              <a:rPr lang="en-US" dirty="0" smtClean="0"/>
              <a:t>In the proton rest frame, QCD field (x &lt; 0.1) extends far beyond the proton charge radius</a:t>
            </a:r>
            <a:endParaRPr lang="en-US" dirty="0"/>
          </a:p>
        </p:txBody>
      </p:sp>
      <p:cxnSp>
        <p:nvCxnSpPr>
          <p:cNvPr id="67" name="Straight Arrow Connector 66"/>
          <p:cNvCxnSpPr/>
          <p:nvPr/>
        </p:nvCxnSpPr>
        <p:spPr>
          <a:xfrm flipH="1">
            <a:off x="6956928" y="2284026"/>
            <a:ext cx="37912" cy="195232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8" name="TextBox 67"/>
          <p:cNvSpPr txBox="1"/>
          <p:nvPr/>
        </p:nvSpPr>
        <p:spPr>
          <a:xfrm>
            <a:off x="6672585" y="4440754"/>
            <a:ext cx="1069524" cy="369332"/>
          </a:xfrm>
          <a:prstGeom prst="rect">
            <a:avLst/>
          </a:prstGeom>
          <a:noFill/>
        </p:spPr>
        <p:txBody>
          <a:bodyPr wrap="none" rtlCol="0">
            <a:spAutoFit/>
          </a:bodyPr>
          <a:lstStyle/>
          <a:p>
            <a:r>
              <a:rPr lang="en-US" dirty="0" smtClean="0"/>
              <a:t>Bjorken x</a:t>
            </a:r>
            <a:endParaRPr lang="en-US" dirty="0"/>
          </a:p>
        </p:txBody>
      </p:sp>
      <p:sp>
        <p:nvSpPr>
          <p:cNvPr id="69" name="TextBox 68"/>
          <p:cNvSpPr txBox="1"/>
          <p:nvPr/>
        </p:nvSpPr>
        <p:spPr>
          <a:xfrm>
            <a:off x="6994840" y="3027217"/>
            <a:ext cx="1622635" cy="369332"/>
          </a:xfrm>
          <a:prstGeom prst="rect">
            <a:avLst/>
          </a:prstGeom>
          <a:noFill/>
        </p:spPr>
        <p:txBody>
          <a:bodyPr wrap="none" rtlCol="0">
            <a:spAutoFit/>
          </a:bodyPr>
          <a:lstStyle/>
          <a:p>
            <a:r>
              <a:rPr lang="en-US" dirty="0" smtClean="0"/>
              <a:t>Corresponds to</a:t>
            </a:r>
            <a:endParaRPr lang="en-US" dirty="0"/>
          </a:p>
        </p:txBody>
      </p:sp>
      <p:sp>
        <p:nvSpPr>
          <p:cNvPr id="3" name="Slide Number Placeholder 2"/>
          <p:cNvSpPr>
            <a:spLocks noGrp="1"/>
          </p:cNvSpPr>
          <p:nvPr>
            <p:ph type="sldNum" sz="quarter" idx="12"/>
          </p:nvPr>
        </p:nvSpPr>
        <p:spPr/>
        <p:txBody>
          <a:bodyPr/>
          <a:lstStyle/>
          <a:p>
            <a:fld id="{B58F48A6-A3E1-4848-9AC3-B43F560BE4FE}" type="slidenum">
              <a:rPr lang="en-US" smtClean="0"/>
              <a:pPr/>
              <a:t>12</a:t>
            </a:fld>
            <a:endParaRPr lang="en-US"/>
          </a:p>
        </p:txBody>
      </p:sp>
    </p:spTree>
    <p:extLst>
      <p:ext uri="{BB962C8B-B14F-4D97-AF65-F5344CB8AC3E}">
        <p14:creationId xmlns:p14="http://schemas.microsoft.com/office/powerpoint/2010/main" val="9562640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Parameters of the Probe (Nuclei)</a:t>
            </a:r>
            <a:endParaRPr lang="en-US" dirty="0"/>
          </a:p>
        </p:txBody>
      </p:sp>
      <p:pic>
        <p:nvPicPr>
          <p:cNvPr id="3" name="Picture 2"/>
          <p:cNvPicPr>
            <a:picLocks noChangeAspect="1"/>
          </p:cNvPicPr>
          <p:nvPr/>
        </p:nvPicPr>
        <p:blipFill>
          <a:blip r:embed="rId2"/>
          <a:stretch>
            <a:fillRect/>
          </a:stretch>
        </p:blipFill>
        <p:spPr>
          <a:xfrm rot="1183544">
            <a:off x="180034" y="1360975"/>
            <a:ext cx="2360553" cy="2003059"/>
          </a:xfrm>
          <a:prstGeom prst="rect">
            <a:avLst/>
          </a:prstGeom>
        </p:spPr>
      </p:pic>
      <p:pic>
        <p:nvPicPr>
          <p:cNvPr id="4" name="Picture 3"/>
          <p:cNvPicPr>
            <a:picLocks noChangeAspect="1"/>
          </p:cNvPicPr>
          <p:nvPr/>
        </p:nvPicPr>
        <p:blipFill>
          <a:blip r:embed="rId3"/>
          <a:stretch>
            <a:fillRect/>
          </a:stretch>
        </p:blipFill>
        <p:spPr>
          <a:xfrm>
            <a:off x="2324100" y="1210458"/>
            <a:ext cx="798689" cy="798689"/>
          </a:xfrm>
          <a:prstGeom prst="rect">
            <a:avLst/>
          </a:prstGeom>
        </p:spPr>
      </p:pic>
      <p:pic>
        <p:nvPicPr>
          <p:cNvPr id="5" name="Picture 4"/>
          <p:cNvPicPr>
            <a:picLocks noChangeAspect="1"/>
          </p:cNvPicPr>
          <p:nvPr/>
        </p:nvPicPr>
        <p:blipFill>
          <a:blip r:embed="rId3"/>
          <a:stretch>
            <a:fillRect/>
          </a:stretch>
        </p:blipFill>
        <p:spPr>
          <a:xfrm>
            <a:off x="1372393" y="1230673"/>
            <a:ext cx="812800" cy="812800"/>
          </a:xfrm>
          <a:prstGeom prst="rect">
            <a:avLst/>
          </a:prstGeom>
        </p:spPr>
      </p:pic>
      <p:sp>
        <p:nvSpPr>
          <p:cNvPr id="6" name="TextBox 5"/>
          <p:cNvSpPr txBox="1"/>
          <p:nvPr/>
        </p:nvSpPr>
        <p:spPr>
          <a:xfrm>
            <a:off x="1541579" y="876103"/>
            <a:ext cx="421021" cy="369332"/>
          </a:xfrm>
          <a:prstGeom prst="rect">
            <a:avLst/>
          </a:prstGeom>
          <a:noFill/>
        </p:spPr>
        <p:txBody>
          <a:bodyPr wrap="none" rtlCol="0">
            <a:spAutoFit/>
          </a:bodyPr>
          <a:lstStyle/>
          <a:p>
            <a:r>
              <a:rPr lang="en-US" b="1" dirty="0" smtClean="0"/>
              <a:t>Q</a:t>
            </a:r>
            <a:r>
              <a:rPr lang="en-US" b="1" baseline="30000" dirty="0" smtClean="0"/>
              <a:t>2</a:t>
            </a:r>
            <a:endParaRPr lang="en-US" b="1" baseline="30000" dirty="0"/>
          </a:p>
        </p:txBody>
      </p:sp>
      <p:sp>
        <p:nvSpPr>
          <p:cNvPr id="7" name="TextBox 6"/>
          <p:cNvSpPr txBox="1"/>
          <p:nvPr/>
        </p:nvSpPr>
        <p:spPr>
          <a:xfrm>
            <a:off x="2559294" y="861341"/>
            <a:ext cx="300082" cy="369332"/>
          </a:xfrm>
          <a:prstGeom prst="rect">
            <a:avLst/>
          </a:prstGeom>
          <a:noFill/>
        </p:spPr>
        <p:txBody>
          <a:bodyPr wrap="none" rtlCol="0">
            <a:spAutoFit/>
          </a:bodyPr>
          <a:lstStyle/>
          <a:p>
            <a:r>
              <a:rPr lang="en-US" b="1" dirty="0"/>
              <a:t>x</a:t>
            </a:r>
          </a:p>
        </p:txBody>
      </p:sp>
      <p:sp>
        <p:nvSpPr>
          <p:cNvPr id="8" name="TextBox 7"/>
          <p:cNvSpPr txBox="1"/>
          <p:nvPr/>
        </p:nvSpPr>
        <p:spPr>
          <a:xfrm rot="1789096">
            <a:off x="989187" y="2512710"/>
            <a:ext cx="742248" cy="369332"/>
          </a:xfrm>
          <a:prstGeom prst="rect">
            <a:avLst/>
          </a:prstGeom>
          <a:noFill/>
        </p:spPr>
        <p:txBody>
          <a:bodyPr wrap="none" rtlCol="0">
            <a:spAutoFit/>
          </a:bodyPr>
          <a:lstStyle/>
          <a:p>
            <a:r>
              <a:rPr lang="en-US" dirty="0" smtClean="0"/>
              <a:t>Probe</a:t>
            </a:r>
            <a:endParaRPr lang="en-US" dirty="0"/>
          </a:p>
        </p:txBody>
      </p:sp>
      <p:sp>
        <p:nvSpPr>
          <p:cNvPr id="9" name="Oval 8"/>
          <p:cNvSpPr/>
          <p:nvPr/>
        </p:nvSpPr>
        <p:spPr>
          <a:xfrm>
            <a:off x="2893813" y="1092501"/>
            <a:ext cx="4881224" cy="4714746"/>
          </a:xfrm>
          <a:prstGeom prst="ellipse">
            <a:avLst/>
          </a:prstGeom>
          <a:noFill/>
          <a:ln w="158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4"/>
          <a:stretch>
            <a:fillRect/>
          </a:stretch>
        </p:blipFill>
        <p:spPr>
          <a:xfrm>
            <a:off x="5016920" y="1851776"/>
            <a:ext cx="457201" cy="457201"/>
          </a:xfrm>
          <a:prstGeom prst="rect">
            <a:avLst/>
          </a:prstGeom>
        </p:spPr>
      </p:pic>
      <p:pic>
        <p:nvPicPr>
          <p:cNvPr id="11" name="Picture 10"/>
          <p:cNvPicPr>
            <a:picLocks noChangeAspect="1"/>
          </p:cNvPicPr>
          <p:nvPr/>
        </p:nvPicPr>
        <p:blipFill rotWithShape="1">
          <a:blip r:embed="rId5"/>
          <a:srcRect l="2" t="1" r="76622" b="-10"/>
          <a:stretch/>
        </p:blipFill>
        <p:spPr>
          <a:xfrm>
            <a:off x="4980346" y="1916113"/>
            <a:ext cx="475488" cy="152553"/>
          </a:xfrm>
          <a:prstGeom prst="rect">
            <a:avLst/>
          </a:prstGeom>
        </p:spPr>
      </p:pic>
      <p:pic>
        <p:nvPicPr>
          <p:cNvPr id="12" name="Picture 11"/>
          <p:cNvPicPr>
            <a:picLocks noChangeAspect="1"/>
          </p:cNvPicPr>
          <p:nvPr/>
        </p:nvPicPr>
        <p:blipFill rotWithShape="1">
          <a:blip r:embed="rId5"/>
          <a:srcRect l="2" t="1" r="76622" b="-10"/>
          <a:stretch/>
        </p:blipFill>
        <p:spPr>
          <a:xfrm>
            <a:off x="4998633" y="2009147"/>
            <a:ext cx="475488" cy="152553"/>
          </a:xfrm>
          <a:prstGeom prst="rect">
            <a:avLst/>
          </a:prstGeom>
        </p:spPr>
      </p:pic>
      <p:pic>
        <p:nvPicPr>
          <p:cNvPr id="13" name="Picture 12"/>
          <p:cNvPicPr>
            <a:picLocks noChangeAspect="1"/>
          </p:cNvPicPr>
          <p:nvPr/>
        </p:nvPicPr>
        <p:blipFill rotWithShape="1">
          <a:blip r:embed="rId5"/>
          <a:srcRect l="2" t="1" r="76622" b="-10"/>
          <a:stretch/>
        </p:blipFill>
        <p:spPr>
          <a:xfrm>
            <a:off x="4998633" y="2080377"/>
            <a:ext cx="475488" cy="152553"/>
          </a:xfrm>
          <a:prstGeom prst="rect">
            <a:avLst/>
          </a:prstGeom>
        </p:spPr>
      </p:pic>
      <p:pic>
        <p:nvPicPr>
          <p:cNvPr id="14" name="Picture 13"/>
          <p:cNvPicPr>
            <a:picLocks noChangeAspect="1"/>
          </p:cNvPicPr>
          <p:nvPr/>
        </p:nvPicPr>
        <p:blipFill>
          <a:blip r:embed="rId4"/>
          <a:stretch>
            <a:fillRect/>
          </a:stretch>
        </p:blipFill>
        <p:spPr>
          <a:xfrm>
            <a:off x="4648486" y="3067114"/>
            <a:ext cx="488952" cy="488952"/>
          </a:xfrm>
          <a:prstGeom prst="rect">
            <a:avLst/>
          </a:prstGeom>
        </p:spPr>
      </p:pic>
      <p:pic>
        <p:nvPicPr>
          <p:cNvPr id="15" name="Picture 14"/>
          <p:cNvPicPr>
            <a:picLocks noChangeAspect="1"/>
          </p:cNvPicPr>
          <p:nvPr/>
        </p:nvPicPr>
        <p:blipFill rotWithShape="1">
          <a:blip r:embed="rId5"/>
          <a:srcRect t="1" r="45155" b="-10"/>
          <a:stretch/>
        </p:blipFill>
        <p:spPr>
          <a:xfrm>
            <a:off x="4232016" y="3152372"/>
            <a:ext cx="1115568" cy="152553"/>
          </a:xfrm>
          <a:prstGeom prst="rect">
            <a:avLst/>
          </a:prstGeom>
        </p:spPr>
      </p:pic>
      <p:pic>
        <p:nvPicPr>
          <p:cNvPr id="16" name="Picture 15"/>
          <p:cNvPicPr>
            <a:picLocks noChangeAspect="1"/>
          </p:cNvPicPr>
          <p:nvPr/>
        </p:nvPicPr>
        <p:blipFill rotWithShape="1">
          <a:blip r:embed="rId5"/>
          <a:srcRect t="1" r="45155" b="-10"/>
          <a:stretch/>
        </p:blipFill>
        <p:spPr>
          <a:xfrm>
            <a:off x="4232016" y="3228495"/>
            <a:ext cx="1115568" cy="152553"/>
          </a:xfrm>
          <a:prstGeom prst="rect">
            <a:avLst/>
          </a:prstGeom>
        </p:spPr>
      </p:pic>
      <p:pic>
        <p:nvPicPr>
          <p:cNvPr id="17" name="Picture 16"/>
          <p:cNvPicPr>
            <a:picLocks noChangeAspect="1"/>
          </p:cNvPicPr>
          <p:nvPr/>
        </p:nvPicPr>
        <p:blipFill rotWithShape="1">
          <a:blip r:embed="rId5"/>
          <a:srcRect t="1" r="45155" b="-10"/>
          <a:stretch/>
        </p:blipFill>
        <p:spPr>
          <a:xfrm>
            <a:off x="4232016" y="3322299"/>
            <a:ext cx="1115568" cy="152553"/>
          </a:xfrm>
          <a:prstGeom prst="rect">
            <a:avLst/>
          </a:prstGeom>
        </p:spPr>
      </p:pic>
      <p:pic>
        <p:nvPicPr>
          <p:cNvPr id="18" name="Picture 17"/>
          <p:cNvPicPr>
            <a:picLocks noChangeAspect="1"/>
          </p:cNvPicPr>
          <p:nvPr/>
        </p:nvPicPr>
        <p:blipFill>
          <a:blip r:embed="rId4"/>
          <a:stretch>
            <a:fillRect/>
          </a:stretch>
        </p:blipFill>
        <p:spPr>
          <a:xfrm>
            <a:off x="5512320" y="3067268"/>
            <a:ext cx="488952" cy="488952"/>
          </a:xfrm>
          <a:prstGeom prst="rect">
            <a:avLst/>
          </a:prstGeom>
        </p:spPr>
      </p:pic>
      <p:pic>
        <p:nvPicPr>
          <p:cNvPr id="19" name="Picture 18"/>
          <p:cNvPicPr>
            <a:picLocks noChangeAspect="1"/>
          </p:cNvPicPr>
          <p:nvPr/>
        </p:nvPicPr>
        <p:blipFill rotWithShape="1">
          <a:blip r:embed="rId5"/>
          <a:srcRect t="1" r="45155" b="-10"/>
          <a:stretch/>
        </p:blipFill>
        <p:spPr>
          <a:xfrm>
            <a:off x="5095850" y="3152526"/>
            <a:ext cx="1115568" cy="152553"/>
          </a:xfrm>
          <a:prstGeom prst="rect">
            <a:avLst/>
          </a:prstGeom>
        </p:spPr>
      </p:pic>
      <p:pic>
        <p:nvPicPr>
          <p:cNvPr id="20" name="Picture 19"/>
          <p:cNvPicPr>
            <a:picLocks noChangeAspect="1"/>
          </p:cNvPicPr>
          <p:nvPr/>
        </p:nvPicPr>
        <p:blipFill rotWithShape="1">
          <a:blip r:embed="rId5"/>
          <a:srcRect t="1" r="45155" b="-10"/>
          <a:stretch/>
        </p:blipFill>
        <p:spPr>
          <a:xfrm>
            <a:off x="5095850" y="3228649"/>
            <a:ext cx="1115568" cy="152553"/>
          </a:xfrm>
          <a:prstGeom prst="rect">
            <a:avLst/>
          </a:prstGeom>
        </p:spPr>
      </p:pic>
      <p:pic>
        <p:nvPicPr>
          <p:cNvPr id="21" name="Picture 20"/>
          <p:cNvPicPr>
            <a:picLocks noChangeAspect="1"/>
          </p:cNvPicPr>
          <p:nvPr/>
        </p:nvPicPr>
        <p:blipFill rotWithShape="1">
          <a:blip r:embed="rId5"/>
          <a:srcRect t="1" r="45155" b="-10"/>
          <a:stretch/>
        </p:blipFill>
        <p:spPr>
          <a:xfrm>
            <a:off x="5095850" y="3322453"/>
            <a:ext cx="1115568" cy="152553"/>
          </a:xfrm>
          <a:prstGeom prst="rect">
            <a:avLst/>
          </a:prstGeom>
        </p:spPr>
      </p:pic>
      <p:pic>
        <p:nvPicPr>
          <p:cNvPr id="30" name="Picture 29"/>
          <p:cNvPicPr>
            <a:picLocks noChangeAspect="1"/>
          </p:cNvPicPr>
          <p:nvPr/>
        </p:nvPicPr>
        <p:blipFill>
          <a:blip r:embed="rId4"/>
          <a:stretch>
            <a:fillRect/>
          </a:stretch>
        </p:blipFill>
        <p:spPr>
          <a:xfrm>
            <a:off x="3442944" y="4250905"/>
            <a:ext cx="488952" cy="488952"/>
          </a:xfrm>
          <a:prstGeom prst="rect">
            <a:avLst/>
          </a:prstGeom>
        </p:spPr>
      </p:pic>
      <p:pic>
        <p:nvPicPr>
          <p:cNvPr id="31" name="Picture 30"/>
          <p:cNvPicPr>
            <a:picLocks noChangeAspect="1"/>
          </p:cNvPicPr>
          <p:nvPr/>
        </p:nvPicPr>
        <p:blipFill>
          <a:blip r:embed="rId5"/>
          <a:stretch>
            <a:fillRect/>
          </a:stretch>
        </p:blipFill>
        <p:spPr>
          <a:xfrm>
            <a:off x="2624490" y="4358474"/>
            <a:ext cx="2034040" cy="152553"/>
          </a:xfrm>
          <a:prstGeom prst="rect">
            <a:avLst/>
          </a:prstGeom>
        </p:spPr>
      </p:pic>
      <p:pic>
        <p:nvPicPr>
          <p:cNvPr id="32" name="Picture 31"/>
          <p:cNvPicPr>
            <a:picLocks noChangeAspect="1"/>
          </p:cNvPicPr>
          <p:nvPr/>
        </p:nvPicPr>
        <p:blipFill>
          <a:blip r:embed="rId5"/>
          <a:stretch>
            <a:fillRect/>
          </a:stretch>
        </p:blipFill>
        <p:spPr>
          <a:xfrm>
            <a:off x="2624490" y="4434751"/>
            <a:ext cx="2034040" cy="152553"/>
          </a:xfrm>
          <a:prstGeom prst="rect">
            <a:avLst/>
          </a:prstGeom>
        </p:spPr>
      </p:pic>
      <p:pic>
        <p:nvPicPr>
          <p:cNvPr id="33" name="Picture 32"/>
          <p:cNvPicPr>
            <a:picLocks noChangeAspect="1"/>
          </p:cNvPicPr>
          <p:nvPr/>
        </p:nvPicPr>
        <p:blipFill>
          <a:blip r:embed="rId5"/>
          <a:stretch>
            <a:fillRect/>
          </a:stretch>
        </p:blipFill>
        <p:spPr>
          <a:xfrm>
            <a:off x="2576051" y="4528401"/>
            <a:ext cx="2034040" cy="152553"/>
          </a:xfrm>
          <a:prstGeom prst="rect">
            <a:avLst/>
          </a:prstGeom>
        </p:spPr>
      </p:pic>
      <p:pic>
        <p:nvPicPr>
          <p:cNvPr id="34" name="Picture 33"/>
          <p:cNvPicPr>
            <a:picLocks noChangeAspect="1"/>
          </p:cNvPicPr>
          <p:nvPr/>
        </p:nvPicPr>
        <p:blipFill>
          <a:blip r:embed="rId4"/>
          <a:stretch>
            <a:fillRect/>
          </a:stretch>
        </p:blipFill>
        <p:spPr>
          <a:xfrm>
            <a:off x="4298735" y="4268279"/>
            <a:ext cx="488952" cy="488952"/>
          </a:xfrm>
          <a:prstGeom prst="rect">
            <a:avLst/>
          </a:prstGeom>
        </p:spPr>
      </p:pic>
      <p:pic>
        <p:nvPicPr>
          <p:cNvPr id="35" name="Picture 34"/>
          <p:cNvPicPr>
            <a:picLocks noChangeAspect="1"/>
          </p:cNvPicPr>
          <p:nvPr/>
        </p:nvPicPr>
        <p:blipFill>
          <a:blip r:embed="rId5"/>
          <a:stretch>
            <a:fillRect/>
          </a:stretch>
        </p:blipFill>
        <p:spPr>
          <a:xfrm>
            <a:off x="3480281" y="4375848"/>
            <a:ext cx="2034040" cy="152553"/>
          </a:xfrm>
          <a:prstGeom prst="rect">
            <a:avLst/>
          </a:prstGeom>
        </p:spPr>
      </p:pic>
      <p:pic>
        <p:nvPicPr>
          <p:cNvPr id="36" name="Picture 35"/>
          <p:cNvPicPr>
            <a:picLocks noChangeAspect="1"/>
          </p:cNvPicPr>
          <p:nvPr/>
        </p:nvPicPr>
        <p:blipFill>
          <a:blip r:embed="rId5"/>
          <a:stretch>
            <a:fillRect/>
          </a:stretch>
        </p:blipFill>
        <p:spPr>
          <a:xfrm>
            <a:off x="3480281" y="4452125"/>
            <a:ext cx="2034040" cy="152553"/>
          </a:xfrm>
          <a:prstGeom prst="rect">
            <a:avLst/>
          </a:prstGeom>
        </p:spPr>
      </p:pic>
      <p:pic>
        <p:nvPicPr>
          <p:cNvPr id="37" name="Picture 36"/>
          <p:cNvPicPr>
            <a:picLocks noChangeAspect="1"/>
          </p:cNvPicPr>
          <p:nvPr/>
        </p:nvPicPr>
        <p:blipFill>
          <a:blip r:embed="rId5"/>
          <a:stretch>
            <a:fillRect/>
          </a:stretch>
        </p:blipFill>
        <p:spPr>
          <a:xfrm>
            <a:off x="3431842" y="4545775"/>
            <a:ext cx="2034040" cy="152553"/>
          </a:xfrm>
          <a:prstGeom prst="rect">
            <a:avLst/>
          </a:prstGeom>
        </p:spPr>
      </p:pic>
      <p:pic>
        <p:nvPicPr>
          <p:cNvPr id="38" name="Picture 37"/>
          <p:cNvPicPr>
            <a:picLocks noChangeAspect="1"/>
          </p:cNvPicPr>
          <p:nvPr/>
        </p:nvPicPr>
        <p:blipFill>
          <a:blip r:embed="rId4"/>
          <a:stretch>
            <a:fillRect/>
          </a:stretch>
        </p:blipFill>
        <p:spPr>
          <a:xfrm>
            <a:off x="5158703" y="4295736"/>
            <a:ext cx="488952" cy="488952"/>
          </a:xfrm>
          <a:prstGeom prst="rect">
            <a:avLst/>
          </a:prstGeom>
        </p:spPr>
      </p:pic>
      <p:pic>
        <p:nvPicPr>
          <p:cNvPr id="39" name="Picture 38"/>
          <p:cNvPicPr>
            <a:picLocks noChangeAspect="1"/>
          </p:cNvPicPr>
          <p:nvPr/>
        </p:nvPicPr>
        <p:blipFill>
          <a:blip r:embed="rId5"/>
          <a:stretch>
            <a:fillRect/>
          </a:stretch>
        </p:blipFill>
        <p:spPr>
          <a:xfrm>
            <a:off x="4340249" y="4403305"/>
            <a:ext cx="2034040" cy="152553"/>
          </a:xfrm>
          <a:prstGeom prst="rect">
            <a:avLst/>
          </a:prstGeom>
        </p:spPr>
      </p:pic>
      <p:pic>
        <p:nvPicPr>
          <p:cNvPr id="40" name="Picture 39"/>
          <p:cNvPicPr>
            <a:picLocks noChangeAspect="1"/>
          </p:cNvPicPr>
          <p:nvPr/>
        </p:nvPicPr>
        <p:blipFill>
          <a:blip r:embed="rId5"/>
          <a:stretch>
            <a:fillRect/>
          </a:stretch>
        </p:blipFill>
        <p:spPr>
          <a:xfrm>
            <a:off x="4340249" y="4479582"/>
            <a:ext cx="2034040" cy="152553"/>
          </a:xfrm>
          <a:prstGeom prst="rect">
            <a:avLst/>
          </a:prstGeom>
        </p:spPr>
      </p:pic>
      <p:pic>
        <p:nvPicPr>
          <p:cNvPr id="41" name="Picture 40"/>
          <p:cNvPicPr>
            <a:picLocks noChangeAspect="1"/>
          </p:cNvPicPr>
          <p:nvPr/>
        </p:nvPicPr>
        <p:blipFill>
          <a:blip r:embed="rId5"/>
          <a:stretch>
            <a:fillRect/>
          </a:stretch>
        </p:blipFill>
        <p:spPr>
          <a:xfrm>
            <a:off x="4291810" y="4573232"/>
            <a:ext cx="2034040" cy="152553"/>
          </a:xfrm>
          <a:prstGeom prst="rect">
            <a:avLst/>
          </a:prstGeom>
        </p:spPr>
      </p:pic>
      <p:pic>
        <p:nvPicPr>
          <p:cNvPr id="42" name="Picture 41"/>
          <p:cNvPicPr>
            <a:picLocks noChangeAspect="1"/>
          </p:cNvPicPr>
          <p:nvPr/>
        </p:nvPicPr>
        <p:blipFill>
          <a:blip r:embed="rId4"/>
          <a:stretch>
            <a:fillRect/>
          </a:stretch>
        </p:blipFill>
        <p:spPr>
          <a:xfrm>
            <a:off x="5977157" y="4304703"/>
            <a:ext cx="488952" cy="488952"/>
          </a:xfrm>
          <a:prstGeom prst="rect">
            <a:avLst/>
          </a:prstGeom>
        </p:spPr>
      </p:pic>
      <p:pic>
        <p:nvPicPr>
          <p:cNvPr id="43" name="Picture 42"/>
          <p:cNvPicPr>
            <a:picLocks noChangeAspect="1"/>
          </p:cNvPicPr>
          <p:nvPr/>
        </p:nvPicPr>
        <p:blipFill>
          <a:blip r:embed="rId5"/>
          <a:stretch>
            <a:fillRect/>
          </a:stretch>
        </p:blipFill>
        <p:spPr>
          <a:xfrm>
            <a:off x="5158703" y="4412272"/>
            <a:ext cx="2034040" cy="152553"/>
          </a:xfrm>
          <a:prstGeom prst="rect">
            <a:avLst/>
          </a:prstGeom>
        </p:spPr>
      </p:pic>
      <p:pic>
        <p:nvPicPr>
          <p:cNvPr id="44" name="Picture 43"/>
          <p:cNvPicPr>
            <a:picLocks noChangeAspect="1"/>
          </p:cNvPicPr>
          <p:nvPr/>
        </p:nvPicPr>
        <p:blipFill>
          <a:blip r:embed="rId5"/>
          <a:stretch>
            <a:fillRect/>
          </a:stretch>
        </p:blipFill>
        <p:spPr>
          <a:xfrm>
            <a:off x="5158703" y="4488549"/>
            <a:ext cx="2034040" cy="152553"/>
          </a:xfrm>
          <a:prstGeom prst="rect">
            <a:avLst/>
          </a:prstGeom>
        </p:spPr>
      </p:pic>
      <p:pic>
        <p:nvPicPr>
          <p:cNvPr id="45" name="Picture 44"/>
          <p:cNvPicPr>
            <a:picLocks noChangeAspect="1"/>
          </p:cNvPicPr>
          <p:nvPr/>
        </p:nvPicPr>
        <p:blipFill>
          <a:blip r:embed="rId5"/>
          <a:stretch>
            <a:fillRect/>
          </a:stretch>
        </p:blipFill>
        <p:spPr>
          <a:xfrm>
            <a:off x="5110264" y="4582199"/>
            <a:ext cx="2034040" cy="152553"/>
          </a:xfrm>
          <a:prstGeom prst="rect">
            <a:avLst/>
          </a:prstGeom>
        </p:spPr>
      </p:pic>
      <p:pic>
        <p:nvPicPr>
          <p:cNvPr id="46" name="Picture 45"/>
          <p:cNvPicPr>
            <a:picLocks noChangeAspect="1"/>
          </p:cNvPicPr>
          <p:nvPr/>
        </p:nvPicPr>
        <p:blipFill>
          <a:blip r:embed="rId4"/>
          <a:stretch>
            <a:fillRect/>
          </a:stretch>
        </p:blipFill>
        <p:spPr>
          <a:xfrm>
            <a:off x="6798193" y="4327182"/>
            <a:ext cx="488952" cy="488952"/>
          </a:xfrm>
          <a:prstGeom prst="rect">
            <a:avLst/>
          </a:prstGeom>
        </p:spPr>
      </p:pic>
      <p:pic>
        <p:nvPicPr>
          <p:cNvPr id="47" name="Picture 46"/>
          <p:cNvPicPr>
            <a:picLocks noChangeAspect="1"/>
          </p:cNvPicPr>
          <p:nvPr/>
        </p:nvPicPr>
        <p:blipFill>
          <a:blip r:embed="rId5"/>
          <a:stretch>
            <a:fillRect/>
          </a:stretch>
        </p:blipFill>
        <p:spPr>
          <a:xfrm>
            <a:off x="5979739" y="4434751"/>
            <a:ext cx="2034040" cy="152553"/>
          </a:xfrm>
          <a:prstGeom prst="rect">
            <a:avLst/>
          </a:prstGeom>
        </p:spPr>
      </p:pic>
      <p:pic>
        <p:nvPicPr>
          <p:cNvPr id="48" name="Picture 47"/>
          <p:cNvPicPr>
            <a:picLocks noChangeAspect="1"/>
          </p:cNvPicPr>
          <p:nvPr/>
        </p:nvPicPr>
        <p:blipFill>
          <a:blip r:embed="rId5"/>
          <a:stretch>
            <a:fillRect/>
          </a:stretch>
        </p:blipFill>
        <p:spPr>
          <a:xfrm>
            <a:off x="5979739" y="4511028"/>
            <a:ext cx="2034040" cy="152553"/>
          </a:xfrm>
          <a:prstGeom prst="rect">
            <a:avLst/>
          </a:prstGeom>
        </p:spPr>
      </p:pic>
      <p:pic>
        <p:nvPicPr>
          <p:cNvPr id="49" name="Picture 48"/>
          <p:cNvPicPr>
            <a:picLocks noChangeAspect="1"/>
          </p:cNvPicPr>
          <p:nvPr/>
        </p:nvPicPr>
        <p:blipFill>
          <a:blip r:embed="rId5"/>
          <a:stretch>
            <a:fillRect/>
          </a:stretch>
        </p:blipFill>
        <p:spPr>
          <a:xfrm>
            <a:off x="5931300" y="4604678"/>
            <a:ext cx="2034040" cy="152553"/>
          </a:xfrm>
          <a:prstGeom prst="rect">
            <a:avLst/>
          </a:prstGeom>
        </p:spPr>
      </p:pic>
      <p:sp>
        <p:nvSpPr>
          <p:cNvPr id="50" name="TextBox 49"/>
          <p:cNvSpPr txBox="1"/>
          <p:nvPr/>
        </p:nvSpPr>
        <p:spPr>
          <a:xfrm>
            <a:off x="5618844" y="1863598"/>
            <a:ext cx="816074" cy="369332"/>
          </a:xfrm>
          <a:prstGeom prst="rect">
            <a:avLst/>
          </a:prstGeom>
          <a:noFill/>
        </p:spPr>
        <p:txBody>
          <a:bodyPr wrap="none" rtlCol="0">
            <a:spAutoFit/>
          </a:bodyPr>
          <a:lstStyle/>
          <a:p>
            <a:r>
              <a:rPr lang="en-US" dirty="0" smtClean="0"/>
              <a:t>X &gt; 0.1</a:t>
            </a:r>
            <a:endParaRPr lang="en-US" dirty="0"/>
          </a:p>
        </p:txBody>
      </p:sp>
      <p:sp>
        <p:nvSpPr>
          <p:cNvPr id="51" name="TextBox 50"/>
          <p:cNvSpPr txBox="1"/>
          <p:nvPr/>
        </p:nvSpPr>
        <p:spPr>
          <a:xfrm>
            <a:off x="6374289" y="3119893"/>
            <a:ext cx="933068" cy="369332"/>
          </a:xfrm>
          <a:prstGeom prst="rect">
            <a:avLst/>
          </a:prstGeom>
          <a:noFill/>
        </p:spPr>
        <p:txBody>
          <a:bodyPr wrap="none" rtlCol="0">
            <a:spAutoFit/>
          </a:bodyPr>
          <a:lstStyle/>
          <a:p>
            <a:r>
              <a:rPr lang="en-US" dirty="0" smtClean="0"/>
              <a:t>X ≈ 0.05</a:t>
            </a:r>
            <a:endParaRPr lang="en-US" dirty="0"/>
          </a:p>
        </p:txBody>
      </p:sp>
      <p:sp>
        <p:nvSpPr>
          <p:cNvPr id="52" name="TextBox 51"/>
          <p:cNvSpPr txBox="1"/>
          <p:nvPr/>
        </p:nvSpPr>
        <p:spPr>
          <a:xfrm>
            <a:off x="4890470" y="4698328"/>
            <a:ext cx="1165027" cy="369332"/>
          </a:xfrm>
          <a:prstGeom prst="rect">
            <a:avLst/>
          </a:prstGeom>
          <a:noFill/>
        </p:spPr>
        <p:txBody>
          <a:bodyPr wrap="none" rtlCol="0">
            <a:spAutoFit/>
          </a:bodyPr>
          <a:lstStyle/>
          <a:p>
            <a:r>
              <a:rPr lang="en-US" dirty="0" smtClean="0"/>
              <a:t>X ≈&lt; 0.005</a:t>
            </a:r>
            <a:endParaRPr lang="en-US" dirty="0"/>
          </a:p>
        </p:txBody>
      </p:sp>
      <p:sp>
        <p:nvSpPr>
          <p:cNvPr id="53" name="TextBox 52"/>
          <p:cNvSpPr txBox="1"/>
          <p:nvPr/>
        </p:nvSpPr>
        <p:spPr>
          <a:xfrm>
            <a:off x="3620281" y="2251884"/>
            <a:ext cx="3666864" cy="307777"/>
          </a:xfrm>
          <a:prstGeom prst="rect">
            <a:avLst/>
          </a:prstGeom>
          <a:noFill/>
        </p:spPr>
        <p:txBody>
          <a:bodyPr wrap="none" rtlCol="0">
            <a:spAutoFit/>
          </a:bodyPr>
          <a:lstStyle/>
          <a:p>
            <a:r>
              <a:rPr lang="en-US" sz="1400" dirty="0" smtClean="0"/>
              <a:t>Nuclear modification of nucleon. (“EMC effect”)</a:t>
            </a:r>
            <a:endParaRPr lang="en-US" sz="1400" dirty="0"/>
          </a:p>
        </p:txBody>
      </p:sp>
      <p:sp>
        <p:nvSpPr>
          <p:cNvPr id="54" name="TextBox 53"/>
          <p:cNvSpPr txBox="1"/>
          <p:nvPr/>
        </p:nvSpPr>
        <p:spPr>
          <a:xfrm>
            <a:off x="4232016" y="3507025"/>
            <a:ext cx="2294130" cy="307777"/>
          </a:xfrm>
          <a:prstGeom prst="rect">
            <a:avLst/>
          </a:prstGeom>
          <a:noFill/>
        </p:spPr>
        <p:txBody>
          <a:bodyPr wrap="none" rtlCol="0">
            <a:spAutoFit/>
          </a:bodyPr>
          <a:lstStyle/>
          <a:p>
            <a:r>
              <a:rPr lang="en-US" sz="1400" dirty="0" smtClean="0"/>
              <a:t>Nucleon-Nucleon Interaction</a:t>
            </a:r>
            <a:endParaRPr lang="en-US" sz="1400" dirty="0"/>
          </a:p>
        </p:txBody>
      </p:sp>
      <p:sp>
        <p:nvSpPr>
          <p:cNvPr id="55" name="TextBox 54"/>
          <p:cNvSpPr txBox="1"/>
          <p:nvPr/>
        </p:nvSpPr>
        <p:spPr>
          <a:xfrm>
            <a:off x="3962424" y="4974515"/>
            <a:ext cx="2894542" cy="523220"/>
          </a:xfrm>
          <a:prstGeom prst="rect">
            <a:avLst/>
          </a:prstGeom>
          <a:noFill/>
        </p:spPr>
        <p:txBody>
          <a:bodyPr wrap="none" rtlCol="0">
            <a:spAutoFit/>
          </a:bodyPr>
          <a:lstStyle/>
          <a:p>
            <a:pPr algn="ctr"/>
            <a:r>
              <a:rPr lang="en-US" sz="1400" dirty="0" smtClean="0"/>
              <a:t>Multi-nucleon interaction </a:t>
            </a:r>
          </a:p>
          <a:p>
            <a:pPr algn="ctr"/>
            <a:r>
              <a:rPr lang="en-US" sz="1400" dirty="0" smtClean="0"/>
              <a:t>(“shadowing” eventually saturation)</a:t>
            </a:r>
            <a:endParaRPr lang="en-US" sz="1400" dirty="0"/>
          </a:p>
        </p:txBody>
      </p:sp>
      <p:sp>
        <p:nvSpPr>
          <p:cNvPr id="22" name="Slide Number Placeholder 21"/>
          <p:cNvSpPr>
            <a:spLocks noGrp="1"/>
          </p:cNvSpPr>
          <p:nvPr>
            <p:ph type="sldNum" sz="quarter" idx="12"/>
          </p:nvPr>
        </p:nvSpPr>
        <p:spPr/>
        <p:txBody>
          <a:bodyPr/>
          <a:lstStyle/>
          <a:p>
            <a:fld id="{B58F48A6-A3E1-4848-9AC3-B43F560BE4FE}" type="slidenum">
              <a:rPr lang="en-US" smtClean="0"/>
              <a:pPr/>
              <a:t>13</a:t>
            </a:fld>
            <a:endParaRPr lang="en-US"/>
          </a:p>
        </p:txBody>
      </p:sp>
      <p:sp>
        <p:nvSpPr>
          <p:cNvPr id="23" name="TextBox 22"/>
          <p:cNvSpPr txBox="1"/>
          <p:nvPr/>
        </p:nvSpPr>
        <p:spPr>
          <a:xfrm>
            <a:off x="333124" y="3729811"/>
            <a:ext cx="1990976" cy="2031325"/>
          </a:xfrm>
          <a:prstGeom prst="rect">
            <a:avLst/>
          </a:prstGeom>
          <a:solidFill>
            <a:schemeClr val="tx2">
              <a:lumMod val="20000"/>
              <a:lumOff val="80000"/>
            </a:schemeClr>
          </a:solidFill>
        </p:spPr>
        <p:txBody>
          <a:bodyPr wrap="square" rtlCol="0">
            <a:spAutoFit/>
          </a:bodyPr>
          <a:lstStyle/>
          <a:p>
            <a:r>
              <a:rPr lang="en-US" dirty="0" smtClean="0"/>
              <a:t>Probing the </a:t>
            </a:r>
          </a:p>
          <a:p>
            <a:r>
              <a:rPr lang="en-US" dirty="0" smtClean="0"/>
              <a:t>nucleon interaction in the nuclei</a:t>
            </a:r>
          </a:p>
          <a:p>
            <a:r>
              <a:rPr lang="en-US" dirty="0" smtClean="0"/>
              <a:t>(note this is different from correlation measurements)</a:t>
            </a:r>
            <a:endParaRPr lang="en-US" dirty="0"/>
          </a:p>
        </p:txBody>
      </p:sp>
      <p:sp>
        <p:nvSpPr>
          <p:cNvPr id="56" name="TextBox 55"/>
          <p:cNvSpPr txBox="1"/>
          <p:nvPr/>
        </p:nvSpPr>
        <p:spPr>
          <a:xfrm>
            <a:off x="655484" y="5887182"/>
            <a:ext cx="7462537" cy="369332"/>
          </a:xfrm>
          <a:prstGeom prst="rect">
            <a:avLst/>
          </a:prstGeom>
          <a:solidFill>
            <a:srgbClr val="FFFF00"/>
          </a:solidFill>
        </p:spPr>
        <p:txBody>
          <a:bodyPr wrap="none" rtlCol="0">
            <a:spAutoFit/>
          </a:bodyPr>
          <a:lstStyle/>
          <a:p>
            <a:r>
              <a:rPr lang="en-US" dirty="0" smtClean="0"/>
              <a:t>Note: the x range for nuclear exploration is similar to the nucleon exploration</a:t>
            </a:r>
            <a:endParaRPr lang="en-US" dirty="0"/>
          </a:p>
        </p:txBody>
      </p:sp>
    </p:spTree>
    <p:extLst>
      <p:ext uri="{BB962C8B-B14F-4D97-AF65-F5344CB8AC3E}">
        <p14:creationId xmlns:p14="http://schemas.microsoft.com/office/powerpoint/2010/main" val="265515281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Beyond Nuclear Structure</a:t>
            </a:r>
            <a:endParaRPr lang="en-US" dirty="0"/>
          </a:p>
        </p:txBody>
      </p:sp>
      <p:pic>
        <p:nvPicPr>
          <p:cNvPr id="3" name="Picture 2"/>
          <p:cNvPicPr>
            <a:picLocks noChangeAspect="1"/>
          </p:cNvPicPr>
          <p:nvPr/>
        </p:nvPicPr>
        <p:blipFill>
          <a:blip r:embed="rId2"/>
          <a:stretch>
            <a:fillRect/>
          </a:stretch>
        </p:blipFill>
        <p:spPr>
          <a:xfrm>
            <a:off x="1801475" y="2137545"/>
            <a:ext cx="488952" cy="488952"/>
          </a:xfrm>
          <a:prstGeom prst="rect">
            <a:avLst/>
          </a:prstGeom>
        </p:spPr>
      </p:pic>
      <p:pic>
        <p:nvPicPr>
          <p:cNvPr id="4" name="Picture 3"/>
          <p:cNvPicPr>
            <a:picLocks noChangeAspect="1"/>
          </p:cNvPicPr>
          <p:nvPr/>
        </p:nvPicPr>
        <p:blipFill>
          <a:blip r:embed="rId3"/>
          <a:stretch>
            <a:fillRect/>
          </a:stretch>
        </p:blipFill>
        <p:spPr>
          <a:xfrm>
            <a:off x="11911" y="2282308"/>
            <a:ext cx="2034040" cy="152553"/>
          </a:xfrm>
          <a:prstGeom prst="rect">
            <a:avLst/>
          </a:prstGeom>
        </p:spPr>
      </p:pic>
      <p:pic>
        <p:nvPicPr>
          <p:cNvPr id="5" name="Picture 4"/>
          <p:cNvPicPr>
            <a:picLocks noChangeAspect="1"/>
          </p:cNvPicPr>
          <p:nvPr/>
        </p:nvPicPr>
        <p:blipFill>
          <a:blip r:embed="rId3"/>
          <a:stretch>
            <a:fillRect/>
          </a:stretch>
        </p:blipFill>
        <p:spPr>
          <a:xfrm>
            <a:off x="11911" y="2358585"/>
            <a:ext cx="2034040" cy="152553"/>
          </a:xfrm>
          <a:prstGeom prst="rect">
            <a:avLst/>
          </a:prstGeom>
        </p:spPr>
      </p:pic>
      <p:pic>
        <p:nvPicPr>
          <p:cNvPr id="6" name="Picture 5"/>
          <p:cNvPicPr>
            <a:picLocks noChangeAspect="1"/>
          </p:cNvPicPr>
          <p:nvPr/>
        </p:nvPicPr>
        <p:blipFill>
          <a:blip r:embed="rId3"/>
          <a:stretch>
            <a:fillRect/>
          </a:stretch>
        </p:blipFill>
        <p:spPr>
          <a:xfrm>
            <a:off x="95581" y="2393332"/>
            <a:ext cx="2034040" cy="152553"/>
          </a:xfrm>
          <a:prstGeom prst="rect">
            <a:avLst/>
          </a:prstGeom>
        </p:spPr>
      </p:pic>
      <p:pic>
        <p:nvPicPr>
          <p:cNvPr id="7" name="Picture 6"/>
          <p:cNvPicPr>
            <a:picLocks noChangeAspect="1"/>
          </p:cNvPicPr>
          <p:nvPr/>
        </p:nvPicPr>
        <p:blipFill>
          <a:blip r:embed="rId2"/>
          <a:stretch>
            <a:fillRect/>
          </a:stretch>
        </p:blipFill>
        <p:spPr>
          <a:xfrm>
            <a:off x="2353554" y="2124192"/>
            <a:ext cx="488952" cy="488952"/>
          </a:xfrm>
          <a:prstGeom prst="rect">
            <a:avLst/>
          </a:prstGeom>
        </p:spPr>
      </p:pic>
      <p:pic>
        <p:nvPicPr>
          <p:cNvPr id="8" name="Picture 7"/>
          <p:cNvPicPr>
            <a:picLocks noChangeAspect="1"/>
          </p:cNvPicPr>
          <p:nvPr/>
        </p:nvPicPr>
        <p:blipFill>
          <a:blip r:embed="rId3"/>
          <a:stretch>
            <a:fillRect/>
          </a:stretch>
        </p:blipFill>
        <p:spPr>
          <a:xfrm>
            <a:off x="1341279" y="2268389"/>
            <a:ext cx="2034040" cy="152553"/>
          </a:xfrm>
          <a:prstGeom prst="rect">
            <a:avLst/>
          </a:prstGeom>
        </p:spPr>
      </p:pic>
      <p:pic>
        <p:nvPicPr>
          <p:cNvPr id="9" name="Picture 8"/>
          <p:cNvPicPr>
            <a:picLocks noChangeAspect="1"/>
          </p:cNvPicPr>
          <p:nvPr/>
        </p:nvPicPr>
        <p:blipFill>
          <a:blip r:embed="rId3"/>
          <a:stretch>
            <a:fillRect/>
          </a:stretch>
        </p:blipFill>
        <p:spPr>
          <a:xfrm>
            <a:off x="867702" y="2375959"/>
            <a:ext cx="2034040" cy="152553"/>
          </a:xfrm>
          <a:prstGeom prst="rect">
            <a:avLst/>
          </a:prstGeom>
        </p:spPr>
      </p:pic>
      <p:pic>
        <p:nvPicPr>
          <p:cNvPr id="10" name="Picture 9"/>
          <p:cNvPicPr>
            <a:picLocks noChangeAspect="1"/>
          </p:cNvPicPr>
          <p:nvPr/>
        </p:nvPicPr>
        <p:blipFill>
          <a:blip r:embed="rId3"/>
          <a:stretch>
            <a:fillRect/>
          </a:stretch>
        </p:blipFill>
        <p:spPr>
          <a:xfrm>
            <a:off x="819263" y="2469609"/>
            <a:ext cx="2034040" cy="152553"/>
          </a:xfrm>
          <a:prstGeom prst="rect">
            <a:avLst/>
          </a:prstGeom>
        </p:spPr>
      </p:pic>
      <p:pic>
        <p:nvPicPr>
          <p:cNvPr id="11" name="Picture 10"/>
          <p:cNvPicPr>
            <a:picLocks noChangeAspect="1"/>
          </p:cNvPicPr>
          <p:nvPr/>
        </p:nvPicPr>
        <p:blipFill>
          <a:blip r:embed="rId2"/>
          <a:stretch>
            <a:fillRect/>
          </a:stretch>
        </p:blipFill>
        <p:spPr>
          <a:xfrm>
            <a:off x="2829769" y="2219570"/>
            <a:ext cx="488952" cy="488952"/>
          </a:xfrm>
          <a:prstGeom prst="rect">
            <a:avLst/>
          </a:prstGeom>
        </p:spPr>
      </p:pic>
      <p:pic>
        <p:nvPicPr>
          <p:cNvPr id="12" name="Picture 11"/>
          <p:cNvPicPr>
            <a:picLocks noChangeAspect="1"/>
          </p:cNvPicPr>
          <p:nvPr/>
        </p:nvPicPr>
        <p:blipFill>
          <a:blip r:embed="rId3"/>
          <a:stretch>
            <a:fillRect/>
          </a:stretch>
        </p:blipFill>
        <p:spPr>
          <a:xfrm>
            <a:off x="1727670" y="2327139"/>
            <a:ext cx="2034040" cy="152553"/>
          </a:xfrm>
          <a:prstGeom prst="rect">
            <a:avLst/>
          </a:prstGeom>
        </p:spPr>
      </p:pic>
      <p:pic>
        <p:nvPicPr>
          <p:cNvPr id="13" name="Picture 12"/>
          <p:cNvPicPr>
            <a:picLocks noChangeAspect="1"/>
          </p:cNvPicPr>
          <p:nvPr/>
        </p:nvPicPr>
        <p:blipFill>
          <a:blip r:embed="rId3"/>
          <a:stretch>
            <a:fillRect/>
          </a:stretch>
        </p:blipFill>
        <p:spPr>
          <a:xfrm>
            <a:off x="1727670" y="2403416"/>
            <a:ext cx="2034040" cy="152553"/>
          </a:xfrm>
          <a:prstGeom prst="rect">
            <a:avLst/>
          </a:prstGeom>
        </p:spPr>
      </p:pic>
      <p:pic>
        <p:nvPicPr>
          <p:cNvPr id="14" name="Picture 13"/>
          <p:cNvPicPr>
            <a:picLocks noChangeAspect="1"/>
          </p:cNvPicPr>
          <p:nvPr/>
        </p:nvPicPr>
        <p:blipFill>
          <a:blip r:embed="rId3"/>
          <a:stretch>
            <a:fillRect/>
          </a:stretch>
        </p:blipFill>
        <p:spPr>
          <a:xfrm>
            <a:off x="1679231" y="2497066"/>
            <a:ext cx="2034040" cy="152553"/>
          </a:xfrm>
          <a:prstGeom prst="rect">
            <a:avLst/>
          </a:prstGeom>
        </p:spPr>
      </p:pic>
      <p:pic>
        <p:nvPicPr>
          <p:cNvPr id="15" name="Picture 14"/>
          <p:cNvPicPr>
            <a:picLocks noChangeAspect="1"/>
          </p:cNvPicPr>
          <p:nvPr/>
        </p:nvPicPr>
        <p:blipFill>
          <a:blip r:embed="rId2"/>
          <a:stretch>
            <a:fillRect/>
          </a:stretch>
        </p:blipFill>
        <p:spPr>
          <a:xfrm>
            <a:off x="3364578" y="2228537"/>
            <a:ext cx="488952" cy="488952"/>
          </a:xfrm>
          <a:prstGeom prst="rect">
            <a:avLst/>
          </a:prstGeom>
        </p:spPr>
      </p:pic>
      <p:pic>
        <p:nvPicPr>
          <p:cNvPr id="16" name="Picture 15"/>
          <p:cNvPicPr>
            <a:picLocks noChangeAspect="1"/>
          </p:cNvPicPr>
          <p:nvPr/>
        </p:nvPicPr>
        <p:blipFill>
          <a:blip r:embed="rId3"/>
          <a:stretch>
            <a:fillRect/>
          </a:stretch>
        </p:blipFill>
        <p:spPr>
          <a:xfrm>
            <a:off x="2546124" y="2336106"/>
            <a:ext cx="2034040" cy="152553"/>
          </a:xfrm>
          <a:prstGeom prst="rect">
            <a:avLst/>
          </a:prstGeom>
        </p:spPr>
      </p:pic>
      <p:pic>
        <p:nvPicPr>
          <p:cNvPr id="17" name="Picture 16"/>
          <p:cNvPicPr>
            <a:picLocks noChangeAspect="1"/>
          </p:cNvPicPr>
          <p:nvPr/>
        </p:nvPicPr>
        <p:blipFill>
          <a:blip r:embed="rId3"/>
          <a:stretch>
            <a:fillRect/>
          </a:stretch>
        </p:blipFill>
        <p:spPr>
          <a:xfrm>
            <a:off x="2546124" y="2412383"/>
            <a:ext cx="2034040" cy="152553"/>
          </a:xfrm>
          <a:prstGeom prst="rect">
            <a:avLst/>
          </a:prstGeom>
        </p:spPr>
      </p:pic>
      <p:pic>
        <p:nvPicPr>
          <p:cNvPr id="18" name="Picture 17"/>
          <p:cNvPicPr>
            <a:picLocks noChangeAspect="1"/>
          </p:cNvPicPr>
          <p:nvPr/>
        </p:nvPicPr>
        <p:blipFill>
          <a:blip r:embed="rId3"/>
          <a:stretch>
            <a:fillRect/>
          </a:stretch>
        </p:blipFill>
        <p:spPr>
          <a:xfrm>
            <a:off x="2497685" y="2506033"/>
            <a:ext cx="2034040" cy="152553"/>
          </a:xfrm>
          <a:prstGeom prst="rect">
            <a:avLst/>
          </a:prstGeom>
        </p:spPr>
      </p:pic>
      <p:pic>
        <p:nvPicPr>
          <p:cNvPr id="19" name="Picture 18"/>
          <p:cNvPicPr>
            <a:picLocks noChangeAspect="1"/>
          </p:cNvPicPr>
          <p:nvPr/>
        </p:nvPicPr>
        <p:blipFill>
          <a:blip r:embed="rId2"/>
          <a:stretch>
            <a:fillRect/>
          </a:stretch>
        </p:blipFill>
        <p:spPr>
          <a:xfrm>
            <a:off x="4185614" y="2251016"/>
            <a:ext cx="488952" cy="488952"/>
          </a:xfrm>
          <a:prstGeom prst="rect">
            <a:avLst/>
          </a:prstGeom>
        </p:spPr>
      </p:pic>
      <p:pic>
        <p:nvPicPr>
          <p:cNvPr id="20" name="Picture 19"/>
          <p:cNvPicPr>
            <a:picLocks noChangeAspect="1"/>
          </p:cNvPicPr>
          <p:nvPr/>
        </p:nvPicPr>
        <p:blipFill>
          <a:blip r:embed="rId3"/>
          <a:stretch>
            <a:fillRect/>
          </a:stretch>
        </p:blipFill>
        <p:spPr>
          <a:xfrm>
            <a:off x="3367160" y="2358585"/>
            <a:ext cx="2034040" cy="152553"/>
          </a:xfrm>
          <a:prstGeom prst="rect">
            <a:avLst/>
          </a:prstGeom>
        </p:spPr>
      </p:pic>
      <p:pic>
        <p:nvPicPr>
          <p:cNvPr id="21" name="Picture 20"/>
          <p:cNvPicPr>
            <a:picLocks noChangeAspect="1"/>
          </p:cNvPicPr>
          <p:nvPr/>
        </p:nvPicPr>
        <p:blipFill>
          <a:blip r:embed="rId3"/>
          <a:stretch>
            <a:fillRect/>
          </a:stretch>
        </p:blipFill>
        <p:spPr>
          <a:xfrm>
            <a:off x="3367160" y="2434862"/>
            <a:ext cx="2034040" cy="152553"/>
          </a:xfrm>
          <a:prstGeom prst="rect">
            <a:avLst/>
          </a:prstGeom>
        </p:spPr>
      </p:pic>
      <p:pic>
        <p:nvPicPr>
          <p:cNvPr id="22" name="Picture 21"/>
          <p:cNvPicPr>
            <a:picLocks noChangeAspect="1"/>
          </p:cNvPicPr>
          <p:nvPr/>
        </p:nvPicPr>
        <p:blipFill>
          <a:blip r:embed="rId3"/>
          <a:stretch>
            <a:fillRect/>
          </a:stretch>
        </p:blipFill>
        <p:spPr>
          <a:xfrm>
            <a:off x="3318721" y="2528512"/>
            <a:ext cx="2034040" cy="152553"/>
          </a:xfrm>
          <a:prstGeom prst="rect">
            <a:avLst/>
          </a:prstGeom>
        </p:spPr>
      </p:pic>
      <p:pic>
        <p:nvPicPr>
          <p:cNvPr id="23" name="Picture 22"/>
          <p:cNvPicPr>
            <a:picLocks noChangeAspect="1"/>
          </p:cNvPicPr>
          <p:nvPr/>
        </p:nvPicPr>
        <p:blipFill>
          <a:blip r:embed="rId2"/>
          <a:stretch>
            <a:fillRect/>
          </a:stretch>
        </p:blipFill>
        <p:spPr>
          <a:xfrm>
            <a:off x="4553290" y="2184822"/>
            <a:ext cx="488952" cy="488952"/>
          </a:xfrm>
          <a:prstGeom prst="rect">
            <a:avLst/>
          </a:prstGeom>
        </p:spPr>
      </p:pic>
      <p:pic>
        <p:nvPicPr>
          <p:cNvPr id="24" name="Picture 23"/>
          <p:cNvPicPr>
            <a:picLocks noChangeAspect="1"/>
          </p:cNvPicPr>
          <p:nvPr/>
        </p:nvPicPr>
        <p:blipFill>
          <a:blip r:embed="rId3"/>
          <a:stretch>
            <a:fillRect/>
          </a:stretch>
        </p:blipFill>
        <p:spPr>
          <a:xfrm>
            <a:off x="3943354" y="2292391"/>
            <a:ext cx="2034040" cy="152553"/>
          </a:xfrm>
          <a:prstGeom prst="rect">
            <a:avLst/>
          </a:prstGeom>
        </p:spPr>
      </p:pic>
      <p:pic>
        <p:nvPicPr>
          <p:cNvPr id="25" name="Picture 24"/>
          <p:cNvPicPr>
            <a:picLocks noChangeAspect="1"/>
          </p:cNvPicPr>
          <p:nvPr/>
        </p:nvPicPr>
        <p:blipFill>
          <a:blip r:embed="rId3"/>
          <a:stretch>
            <a:fillRect/>
          </a:stretch>
        </p:blipFill>
        <p:spPr>
          <a:xfrm>
            <a:off x="3734836" y="2368668"/>
            <a:ext cx="2034040" cy="152553"/>
          </a:xfrm>
          <a:prstGeom prst="rect">
            <a:avLst/>
          </a:prstGeom>
        </p:spPr>
      </p:pic>
      <p:pic>
        <p:nvPicPr>
          <p:cNvPr id="26" name="Picture 25"/>
          <p:cNvPicPr>
            <a:picLocks noChangeAspect="1"/>
          </p:cNvPicPr>
          <p:nvPr/>
        </p:nvPicPr>
        <p:blipFill>
          <a:blip r:embed="rId3"/>
          <a:stretch>
            <a:fillRect/>
          </a:stretch>
        </p:blipFill>
        <p:spPr>
          <a:xfrm>
            <a:off x="2688365" y="2133210"/>
            <a:ext cx="2034040" cy="152553"/>
          </a:xfrm>
          <a:prstGeom prst="rect">
            <a:avLst/>
          </a:prstGeom>
        </p:spPr>
      </p:pic>
      <p:pic>
        <p:nvPicPr>
          <p:cNvPr id="27" name="Picture 26"/>
          <p:cNvPicPr>
            <a:picLocks noChangeAspect="1"/>
          </p:cNvPicPr>
          <p:nvPr/>
        </p:nvPicPr>
        <p:blipFill>
          <a:blip r:embed="rId2"/>
          <a:stretch>
            <a:fillRect/>
          </a:stretch>
        </p:blipFill>
        <p:spPr>
          <a:xfrm>
            <a:off x="5289789" y="2335911"/>
            <a:ext cx="488952" cy="488952"/>
          </a:xfrm>
          <a:prstGeom prst="rect">
            <a:avLst/>
          </a:prstGeom>
        </p:spPr>
      </p:pic>
      <p:pic>
        <p:nvPicPr>
          <p:cNvPr id="28" name="Picture 27"/>
          <p:cNvPicPr>
            <a:picLocks noChangeAspect="1"/>
          </p:cNvPicPr>
          <p:nvPr/>
        </p:nvPicPr>
        <p:blipFill>
          <a:blip r:embed="rId3"/>
          <a:stretch>
            <a:fillRect/>
          </a:stretch>
        </p:blipFill>
        <p:spPr>
          <a:xfrm>
            <a:off x="5879064" y="2240779"/>
            <a:ext cx="2034040" cy="152553"/>
          </a:xfrm>
          <a:prstGeom prst="rect">
            <a:avLst/>
          </a:prstGeom>
        </p:spPr>
      </p:pic>
      <p:pic>
        <p:nvPicPr>
          <p:cNvPr id="29" name="Picture 28"/>
          <p:cNvPicPr>
            <a:picLocks noChangeAspect="1"/>
          </p:cNvPicPr>
          <p:nvPr/>
        </p:nvPicPr>
        <p:blipFill>
          <a:blip r:embed="rId3"/>
          <a:stretch>
            <a:fillRect/>
          </a:stretch>
        </p:blipFill>
        <p:spPr>
          <a:xfrm>
            <a:off x="6795761" y="2253115"/>
            <a:ext cx="2034040" cy="152553"/>
          </a:xfrm>
          <a:prstGeom prst="rect">
            <a:avLst/>
          </a:prstGeom>
        </p:spPr>
      </p:pic>
      <p:pic>
        <p:nvPicPr>
          <p:cNvPr id="30" name="Picture 29"/>
          <p:cNvPicPr>
            <a:picLocks noChangeAspect="1"/>
          </p:cNvPicPr>
          <p:nvPr/>
        </p:nvPicPr>
        <p:blipFill>
          <a:blip r:embed="rId3"/>
          <a:stretch>
            <a:fillRect/>
          </a:stretch>
        </p:blipFill>
        <p:spPr>
          <a:xfrm>
            <a:off x="3544156" y="2150584"/>
            <a:ext cx="2034040" cy="152553"/>
          </a:xfrm>
          <a:prstGeom prst="rect">
            <a:avLst/>
          </a:prstGeom>
        </p:spPr>
      </p:pic>
      <p:pic>
        <p:nvPicPr>
          <p:cNvPr id="31" name="Picture 30"/>
          <p:cNvPicPr>
            <a:picLocks noChangeAspect="1"/>
          </p:cNvPicPr>
          <p:nvPr/>
        </p:nvPicPr>
        <p:blipFill>
          <a:blip r:embed="rId2"/>
          <a:stretch>
            <a:fillRect/>
          </a:stretch>
        </p:blipFill>
        <p:spPr>
          <a:xfrm>
            <a:off x="5732918" y="2174739"/>
            <a:ext cx="488952" cy="488952"/>
          </a:xfrm>
          <a:prstGeom prst="rect">
            <a:avLst/>
          </a:prstGeom>
        </p:spPr>
      </p:pic>
      <p:pic>
        <p:nvPicPr>
          <p:cNvPr id="32" name="Picture 31"/>
          <p:cNvPicPr>
            <a:picLocks noChangeAspect="1"/>
          </p:cNvPicPr>
          <p:nvPr/>
        </p:nvPicPr>
        <p:blipFill>
          <a:blip r:embed="rId3"/>
          <a:stretch>
            <a:fillRect/>
          </a:stretch>
        </p:blipFill>
        <p:spPr>
          <a:xfrm>
            <a:off x="4960374" y="2192113"/>
            <a:ext cx="2034040" cy="152553"/>
          </a:xfrm>
          <a:prstGeom prst="rect">
            <a:avLst/>
          </a:prstGeom>
        </p:spPr>
      </p:pic>
      <p:pic>
        <p:nvPicPr>
          <p:cNvPr id="33" name="Picture 32"/>
          <p:cNvPicPr>
            <a:picLocks noChangeAspect="1"/>
          </p:cNvPicPr>
          <p:nvPr/>
        </p:nvPicPr>
        <p:blipFill>
          <a:blip r:embed="rId3"/>
          <a:stretch>
            <a:fillRect/>
          </a:stretch>
        </p:blipFill>
        <p:spPr>
          <a:xfrm>
            <a:off x="6267824" y="2461059"/>
            <a:ext cx="2034040" cy="152553"/>
          </a:xfrm>
          <a:prstGeom prst="rect">
            <a:avLst/>
          </a:prstGeom>
        </p:spPr>
      </p:pic>
      <p:pic>
        <p:nvPicPr>
          <p:cNvPr id="34" name="Picture 33"/>
          <p:cNvPicPr>
            <a:picLocks noChangeAspect="1"/>
          </p:cNvPicPr>
          <p:nvPr/>
        </p:nvPicPr>
        <p:blipFill>
          <a:blip r:embed="rId3"/>
          <a:stretch>
            <a:fillRect/>
          </a:stretch>
        </p:blipFill>
        <p:spPr>
          <a:xfrm>
            <a:off x="5001428" y="2137545"/>
            <a:ext cx="2034040" cy="152553"/>
          </a:xfrm>
          <a:prstGeom prst="rect">
            <a:avLst/>
          </a:prstGeom>
        </p:spPr>
      </p:pic>
      <p:pic>
        <p:nvPicPr>
          <p:cNvPr id="35" name="Picture 34"/>
          <p:cNvPicPr>
            <a:picLocks noChangeAspect="1"/>
          </p:cNvPicPr>
          <p:nvPr/>
        </p:nvPicPr>
        <p:blipFill>
          <a:blip r:embed="rId2"/>
          <a:stretch>
            <a:fillRect/>
          </a:stretch>
        </p:blipFill>
        <p:spPr>
          <a:xfrm>
            <a:off x="6267824" y="2174739"/>
            <a:ext cx="488952" cy="488952"/>
          </a:xfrm>
          <a:prstGeom prst="rect">
            <a:avLst/>
          </a:prstGeom>
        </p:spPr>
      </p:pic>
      <p:pic>
        <p:nvPicPr>
          <p:cNvPr id="36" name="Picture 35"/>
          <p:cNvPicPr>
            <a:picLocks noChangeAspect="1"/>
          </p:cNvPicPr>
          <p:nvPr/>
        </p:nvPicPr>
        <p:blipFill>
          <a:blip r:embed="rId3"/>
          <a:stretch>
            <a:fillRect/>
          </a:stretch>
        </p:blipFill>
        <p:spPr>
          <a:xfrm>
            <a:off x="5534265" y="2317056"/>
            <a:ext cx="2034040" cy="152553"/>
          </a:xfrm>
          <a:prstGeom prst="rect">
            <a:avLst/>
          </a:prstGeom>
        </p:spPr>
      </p:pic>
      <p:pic>
        <p:nvPicPr>
          <p:cNvPr id="37" name="Picture 36"/>
          <p:cNvPicPr>
            <a:picLocks noChangeAspect="1"/>
          </p:cNvPicPr>
          <p:nvPr/>
        </p:nvPicPr>
        <p:blipFill>
          <a:blip r:embed="rId3"/>
          <a:stretch>
            <a:fillRect/>
          </a:stretch>
        </p:blipFill>
        <p:spPr>
          <a:xfrm>
            <a:off x="3744701" y="2216115"/>
            <a:ext cx="2034040" cy="152553"/>
          </a:xfrm>
          <a:prstGeom prst="rect">
            <a:avLst/>
          </a:prstGeom>
        </p:spPr>
      </p:pic>
      <p:pic>
        <p:nvPicPr>
          <p:cNvPr id="38" name="Picture 37"/>
          <p:cNvPicPr>
            <a:picLocks noChangeAspect="1"/>
          </p:cNvPicPr>
          <p:nvPr/>
        </p:nvPicPr>
        <p:blipFill>
          <a:blip r:embed="rId3"/>
          <a:stretch>
            <a:fillRect/>
          </a:stretch>
        </p:blipFill>
        <p:spPr>
          <a:xfrm>
            <a:off x="5778741" y="2411576"/>
            <a:ext cx="2034040" cy="152553"/>
          </a:xfrm>
          <a:prstGeom prst="rect">
            <a:avLst/>
          </a:prstGeom>
        </p:spPr>
      </p:pic>
      <p:pic>
        <p:nvPicPr>
          <p:cNvPr id="39" name="Picture 38"/>
          <p:cNvPicPr>
            <a:picLocks noChangeAspect="1"/>
          </p:cNvPicPr>
          <p:nvPr/>
        </p:nvPicPr>
        <p:blipFill>
          <a:blip r:embed="rId2"/>
          <a:stretch>
            <a:fillRect/>
          </a:stretch>
        </p:blipFill>
        <p:spPr>
          <a:xfrm>
            <a:off x="6790992" y="2048384"/>
            <a:ext cx="488952" cy="488952"/>
          </a:xfrm>
          <a:prstGeom prst="rect">
            <a:avLst/>
          </a:prstGeom>
        </p:spPr>
      </p:pic>
      <p:pic>
        <p:nvPicPr>
          <p:cNvPr id="40" name="Picture 39"/>
          <p:cNvPicPr>
            <a:picLocks noChangeAspect="1"/>
          </p:cNvPicPr>
          <p:nvPr/>
        </p:nvPicPr>
        <p:blipFill>
          <a:blip r:embed="rId3"/>
          <a:stretch>
            <a:fillRect/>
          </a:stretch>
        </p:blipFill>
        <p:spPr>
          <a:xfrm>
            <a:off x="5001428" y="2491823"/>
            <a:ext cx="2034040" cy="152553"/>
          </a:xfrm>
          <a:prstGeom prst="rect">
            <a:avLst/>
          </a:prstGeom>
        </p:spPr>
      </p:pic>
      <p:pic>
        <p:nvPicPr>
          <p:cNvPr id="41" name="Picture 40"/>
          <p:cNvPicPr>
            <a:picLocks noChangeAspect="1"/>
          </p:cNvPicPr>
          <p:nvPr/>
        </p:nvPicPr>
        <p:blipFill>
          <a:blip r:embed="rId3"/>
          <a:stretch>
            <a:fillRect/>
          </a:stretch>
        </p:blipFill>
        <p:spPr>
          <a:xfrm>
            <a:off x="5879064" y="2209486"/>
            <a:ext cx="2034040" cy="152553"/>
          </a:xfrm>
          <a:prstGeom prst="rect">
            <a:avLst/>
          </a:prstGeom>
        </p:spPr>
      </p:pic>
      <p:pic>
        <p:nvPicPr>
          <p:cNvPr id="42" name="Picture 41"/>
          <p:cNvPicPr>
            <a:picLocks noChangeAspect="1"/>
          </p:cNvPicPr>
          <p:nvPr/>
        </p:nvPicPr>
        <p:blipFill>
          <a:blip r:embed="rId3"/>
          <a:stretch>
            <a:fillRect/>
          </a:stretch>
        </p:blipFill>
        <p:spPr>
          <a:xfrm>
            <a:off x="6301037" y="2312213"/>
            <a:ext cx="2034040" cy="152553"/>
          </a:xfrm>
          <a:prstGeom prst="rect">
            <a:avLst/>
          </a:prstGeom>
        </p:spPr>
      </p:pic>
      <p:sp>
        <p:nvSpPr>
          <p:cNvPr id="43" name="Oval 42"/>
          <p:cNvSpPr/>
          <p:nvPr/>
        </p:nvSpPr>
        <p:spPr>
          <a:xfrm>
            <a:off x="4186806" y="3655778"/>
            <a:ext cx="407558" cy="1042501"/>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4" name="Picture 43"/>
          <p:cNvPicPr>
            <a:picLocks noChangeAspect="1"/>
          </p:cNvPicPr>
          <p:nvPr/>
        </p:nvPicPr>
        <p:blipFill>
          <a:blip r:embed="rId4"/>
          <a:stretch>
            <a:fillRect/>
          </a:stretch>
        </p:blipFill>
        <p:spPr>
          <a:xfrm>
            <a:off x="819263" y="3178563"/>
            <a:ext cx="2360553" cy="2003059"/>
          </a:xfrm>
          <a:prstGeom prst="rect">
            <a:avLst/>
          </a:prstGeom>
        </p:spPr>
      </p:pic>
      <p:sp>
        <p:nvSpPr>
          <p:cNvPr id="45" name="TextBox 44"/>
          <p:cNvSpPr txBox="1"/>
          <p:nvPr/>
        </p:nvSpPr>
        <p:spPr>
          <a:xfrm>
            <a:off x="3057877" y="2993897"/>
            <a:ext cx="2710999" cy="369332"/>
          </a:xfrm>
          <a:prstGeom prst="rect">
            <a:avLst/>
          </a:prstGeom>
          <a:noFill/>
        </p:spPr>
        <p:txBody>
          <a:bodyPr wrap="none" rtlCol="0">
            <a:spAutoFit/>
          </a:bodyPr>
          <a:lstStyle/>
          <a:p>
            <a:r>
              <a:rPr lang="en-US" dirty="0" smtClean="0"/>
              <a:t>Eventually at low enough x </a:t>
            </a:r>
            <a:endParaRPr lang="en-US" dirty="0"/>
          </a:p>
        </p:txBody>
      </p:sp>
      <p:sp>
        <p:nvSpPr>
          <p:cNvPr id="47" name="TextBox 46"/>
          <p:cNvSpPr txBox="1"/>
          <p:nvPr/>
        </p:nvSpPr>
        <p:spPr>
          <a:xfrm>
            <a:off x="5620887" y="3956907"/>
            <a:ext cx="2646503" cy="369332"/>
          </a:xfrm>
          <a:prstGeom prst="rect">
            <a:avLst/>
          </a:prstGeom>
          <a:noFill/>
        </p:spPr>
        <p:txBody>
          <a:bodyPr wrap="none" rtlCol="0">
            <a:spAutoFit/>
          </a:bodyPr>
          <a:lstStyle/>
          <a:p>
            <a:r>
              <a:rPr lang="en-US" dirty="0" smtClean="0"/>
              <a:t>Cross-section will saturate</a:t>
            </a:r>
            <a:endParaRPr lang="en-US" dirty="0"/>
          </a:p>
        </p:txBody>
      </p:sp>
      <p:pic>
        <p:nvPicPr>
          <p:cNvPr id="49" name="Picture 48" descr="Screen Shot 2016-06-16 at 1.18.42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02808" y="5085331"/>
            <a:ext cx="4552511" cy="929659"/>
          </a:xfrm>
          <a:prstGeom prst="rect">
            <a:avLst/>
          </a:prstGeom>
          <a:ln>
            <a:solidFill>
              <a:schemeClr val="tx1"/>
            </a:solidFill>
          </a:ln>
        </p:spPr>
      </p:pic>
      <p:sp>
        <p:nvSpPr>
          <p:cNvPr id="50" name="TextBox 49"/>
          <p:cNvSpPr txBox="1"/>
          <p:nvPr/>
        </p:nvSpPr>
        <p:spPr>
          <a:xfrm>
            <a:off x="1694287" y="5449439"/>
            <a:ext cx="1703674" cy="369332"/>
          </a:xfrm>
          <a:prstGeom prst="rect">
            <a:avLst/>
          </a:prstGeom>
          <a:noFill/>
        </p:spPr>
        <p:txBody>
          <a:bodyPr wrap="none" rtlCol="0">
            <a:spAutoFit/>
          </a:bodyPr>
          <a:lstStyle/>
          <a:p>
            <a:r>
              <a:rPr lang="en-US" dirty="0" smtClean="0"/>
              <a:t>Equivalent to </a:t>
            </a:r>
            <a:r>
              <a:rPr lang="en-US" dirty="0" smtClean="0">
                <a:sym typeface="Wingdings"/>
              </a:rPr>
              <a:t></a:t>
            </a:r>
            <a:endParaRPr lang="en-US" dirty="0"/>
          </a:p>
        </p:txBody>
      </p:sp>
      <p:sp>
        <p:nvSpPr>
          <p:cNvPr id="51" name="TextBox 50"/>
          <p:cNvSpPr txBox="1"/>
          <p:nvPr/>
        </p:nvSpPr>
        <p:spPr>
          <a:xfrm>
            <a:off x="3600663" y="1199018"/>
            <a:ext cx="1162548" cy="369332"/>
          </a:xfrm>
          <a:prstGeom prst="rect">
            <a:avLst/>
          </a:prstGeom>
          <a:solidFill>
            <a:srgbClr val="FFFF00"/>
          </a:solidFill>
        </p:spPr>
        <p:txBody>
          <a:bodyPr wrap="none" rtlCol="0">
            <a:spAutoFit/>
          </a:bodyPr>
          <a:lstStyle/>
          <a:p>
            <a:r>
              <a:rPr lang="en-US" dirty="0" smtClean="0"/>
              <a:t>Saturation </a:t>
            </a:r>
            <a:endParaRPr lang="en-US" dirty="0"/>
          </a:p>
        </p:txBody>
      </p:sp>
      <p:sp>
        <p:nvSpPr>
          <p:cNvPr id="46" name="Slide Number Placeholder 45"/>
          <p:cNvSpPr>
            <a:spLocks noGrp="1"/>
          </p:cNvSpPr>
          <p:nvPr>
            <p:ph type="sldNum" sz="quarter" idx="12"/>
          </p:nvPr>
        </p:nvSpPr>
        <p:spPr/>
        <p:txBody>
          <a:bodyPr/>
          <a:lstStyle/>
          <a:p>
            <a:fld id="{B58F48A6-A3E1-4848-9AC3-B43F560BE4FE}" type="slidenum">
              <a:rPr lang="en-US" smtClean="0"/>
              <a:pPr/>
              <a:t>14</a:t>
            </a:fld>
            <a:endParaRPr lang="en-US"/>
          </a:p>
        </p:txBody>
      </p:sp>
      <p:sp>
        <p:nvSpPr>
          <p:cNvPr id="48" name="TextBox 47"/>
          <p:cNvSpPr txBox="1"/>
          <p:nvPr/>
        </p:nvSpPr>
        <p:spPr>
          <a:xfrm>
            <a:off x="2247304" y="6096002"/>
            <a:ext cx="5147563" cy="369332"/>
          </a:xfrm>
          <a:prstGeom prst="rect">
            <a:avLst/>
          </a:prstGeom>
          <a:noFill/>
        </p:spPr>
        <p:txBody>
          <a:bodyPr wrap="none" rtlCol="0">
            <a:spAutoFit/>
          </a:bodyPr>
          <a:lstStyle/>
          <a:p>
            <a:r>
              <a:rPr lang="en-US" dirty="0" smtClean="0"/>
              <a:t>EIC will approach saturation in electron-Ion collisions</a:t>
            </a:r>
            <a:endParaRPr lang="en-US" dirty="0"/>
          </a:p>
        </p:txBody>
      </p:sp>
    </p:spTree>
    <p:extLst>
      <p:ext uri="{BB962C8B-B14F-4D97-AF65-F5344CB8AC3E}">
        <p14:creationId xmlns:p14="http://schemas.microsoft.com/office/powerpoint/2010/main" val="94735993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6-06-21 at 4.51.37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354" y="1356723"/>
            <a:ext cx="4507527" cy="3310132"/>
          </a:xfrm>
          <a:prstGeom prst="rect">
            <a:avLst/>
          </a:prstGeom>
        </p:spPr>
      </p:pic>
      <p:sp>
        <p:nvSpPr>
          <p:cNvPr id="2" name="Title 1"/>
          <p:cNvSpPr>
            <a:spLocks noGrp="1"/>
          </p:cNvSpPr>
          <p:nvPr>
            <p:ph type="title"/>
          </p:nvPr>
        </p:nvSpPr>
        <p:spPr/>
        <p:txBody>
          <a:bodyPr/>
          <a:lstStyle/>
          <a:p>
            <a:r>
              <a:rPr lang="en-US" dirty="0" smtClean="0"/>
              <a:t>Saturation Regime and EIC</a:t>
            </a:r>
            <a:endParaRPr lang="en-US" dirty="0"/>
          </a:p>
        </p:txBody>
      </p:sp>
      <p:sp>
        <p:nvSpPr>
          <p:cNvPr id="7" name="Right Brace 6"/>
          <p:cNvSpPr/>
          <p:nvPr/>
        </p:nvSpPr>
        <p:spPr>
          <a:xfrm>
            <a:off x="4439244" y="1438466"/>
            <a:ext cx="258488" cy="786661"/>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 name="TextBox 7"/>
          <p:cNvSpPr txBox="1"/>
          <p:nvPr/>
        </p:nvSpPr>
        <p:spPr>
          <a:xfrm>
            <a:off x="4697732" y="1602178"/>
            <a:ext cx="4019049" cy="369332"/>
          </a:xfrm>
          <a:prstGeom prst="rect">
            <a:avLst/>
          </a:prstGeom>
          <a:noFill/>
        </p:spPr>
        <p:txBody>
          <a:bodyPr wrap="none" rtlCol="0">
            <a:spAutoFit/>
          </a:bodyPr>
          <a:lstStyle/>
          <a:p>
            <a:r>
              <a:rPr lang="en-US" dirty="0" smtClean="0"/>
              <a:t>EIC kinematic reach for various scenarios</a:t>
            </a:r>
            <a:endParaRPr lang="en-US" dirty="0"/>
          </a:p>
        </p:txBody>
      </p:sp>
      <p:sp>
        <p:nvSpPr>
          <p:cNvPr id="9" name="TextBox 8"/>
          <p:cNvSpPr txBox="1"/>
          <p:nvPr/>
        </p:nvSpPr>
        <p:spPr>
          <a:xfrm>
            <a:off x="4914558" y="2295600"/>
            <a:ext cx="2243222" cy="369332"/>
          </a:xfrm>
          <a:prstGeom prst="rect">
            <a:avLst/>
          </a:prstGeom>
          <a:noFill/>
        </p:spPr>
        <p:txBody>
          <a:bodyPr wrap="none" rtlCol="0">
            <a:spAutoFit/>
          </a:bodyPr>
          <a:lstStyle/>
          <a:p>
            <a:r>
              <a:rPr lang="en-US" dirty="0" smtClean="0"/>
              <a:t>Two competing scales</a:t>
            </a:r>
            <a:endParaRPr lang="en-US" dirty="0"/>
          </a:p>
        </p:txBody>
      </p:sp>
      <p:sp>
        <p:nvSpPr>
          <p:cNvPr id="10" name="TextBox 9"/>
          <p:cNvSpPr txBox="1"/>
          <p:nvPr/>
        </p:nvSpPr>
        <p:spPr>
          <a:xfrm>
            <a:off x="5206762" y="2835025"/>
            <a:ext cx="2318401" cy="369332"/>
          </a:xfrm>
          <a:prstGeom prst="rect">
            <a:avLst/>
          </a:prstGeom>
          <a:noFill/>
        </p:spPr>
        <p:txBody>
          <a:bodyPr wrap="none" rtlCol="0">
            <a:spAutoFit/>
          </a:bodyPr>
          <a:lstStyle/>
          <a:p>
            <a:r>
              <a:rPr lang="en-US" dirty="0" smtClean="0"/>
              <a:t>Q</a:t>
            </a:r>
            <a:r>
              <a:rPr lang="en-US" baseline="-25000" dirty="0" smtClean="0"/>
              <a:t>s</a:t>
            </a:r>
            <a:r>
              <a:rPr lang="en-US" dirty="0" smtClean="0"/>
              <a:t>(x) : Saturation Scale</a:t>
            </a:r>
            <a:endParaRPr lang="en-US" baseline="-25000" dirty="0"/>
          </a:p>
        </p:txBody>
      </p:sp>
      <p:sp>
        <p:nvSpPr>
          <p:cNvPr id="11" name="TextBox 10"/>
          <p:cNvSpPr txBox="1"/>
          <p:nvPr/>
        </p:nvSpPr>
        <p:spPr>
          <a:xfrm>
            <a:off x="5206762" y="3199425"/>
            <a:ext cx="2987116" cy="369332"/>
          </a:xfrm>
          <a:prstGeom prst="rect">
            <a:avLst/>
          </a:prstGeom>
          <a:noFill/>
        </p:spPr>
        <p:txBody>
          <a:bodyPr wrap="none" rtlCol="0">
            <a:spAutoFit/>
          </a:bodyPr>
          <a:lstStyle/>
          <a:p>
            <a:r>
              <a:rPr lang="en-US" dirty="0" smtClean="0"/>
              <a:t>Q</a:t>
            </a:r>
            <a:r>
              <a:rPr lang="en-US" baseline="-25000" dirty="0" smtClean="0"/>
              <a:t>0</a:t>
            </a:r>
            <a:r>
              <a:rPr lang="en-US" dirty="0"/>
              <a:t> </a:t>
            </a:r>
            <a:r>
              <a:rPr lang="en-US" dirty="0" smtClean="0"/>
              <a:t>: Perturtative when Q &gt; Q</a:t>
            </a:r>
            <a:r>
              <a:rPr lang="en-US" baseline="-25000" dirty="0" smtClean="0"/>
              <a:t>0</a:t>
            </a:r>
            <a:endParaRPr lang="en-US" baseline="-25000" dirty="0"/>
          </a:p>
        </p:txBody>
      </p:sp>
      <p:sp>
        <p:nvSpPr>
          <p:cNvPr id="12" name="TextBox 11"/>
          <p:cNvSpPr txBox="1"/>
          <p:nvPr/>
        </p:nvSpPr>
        <p:spPr>
          <a:xfrm>
            <a:off x="5426478" y="3849782"/>
            <a:ext cx="2813090" cy="369332"/>
          </a:xfrm>
          <a:prstGeom prst="rect">
            <a:avLst/>
          </a:prstGeom>
          <a:noFill/>
          <a:ln>
            <a:solidFill>
              <a:schemeClr val="tx2"/>
            </a:solidFill>
          </a:ln>
        </p:spPr>
        <p:txBody>
          <a:bodyPr wrap="none" rtlCol="0">
            <a:spAutoFit/>
          </a:bodyPr>
          <a:lstStyle/>
          <a:p>
            <a:r>
              <a:rPr lang="en-US" dirty="0" smtClean="0"/>
              <a:t>Ideally, x such that Q</a:t>
            </a:r>
            <a:r>
              <a:rPr lang="en-US" baseline="-25000" dirty="0" smtClean="0"/>
              <a:t>s</a:t>
            </a:r>
            <a:r>
              <a:rPr lang="en-US" dirty="0" smtClean="0"/>
              <a:t> &gt;&gt; Q</a:t>
            </a:r>
            <a:r>
              <a:rPr lang="en-US" baseline="-25000" dirty="0" smtClean="0"/>
              <a:t>0</a:t>
            </a:r>
            <a:endParaRPr lang="en-US" baseline="-25000" dirty="0"/>
          </a:p>
        </p:txBody>
      </p:sp>
      <p:cxnSp>
        <p:nvCxnSpPr>
          <p:cNvPr id="15" name="Straight Arrow Connector 14"/>
          <p:cNvCxnSpPr/>
          <p:nvPr/>
        </p:nvCxnSpPr>
        <p:spPr>
          <a:xfrm flipH="1">
            <a:off x="4596584" y="3438833"/>
            <a:ext cx="528214" cy="59561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H="1">
            <a:off x="1775698" y="3011789"/>
            <a:ext cx="3349100" cy="1925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584407" y="4805800"/>
            <a:ext cx="2584624" cy="369332"/>
          </a:xfrm>
          <a:prstGeom prst="rect">
            <a:avLst/>
          </a:prstGeom>
          <a:noFill/>
        </p:spPr>
        <p:txBody>
          <a:bodyPr wrap="none" rtlCol="0">
            <a:spAutoFit/>
          </a:bodyPr>
          <a:lstStyle/>
          <a:p>
            <a:r>
              <a:rPr lang="en-US" dirty="0" smtClean="0"/>
              <a:t>EIC has two knobs to turn </a:t>
            </a:r>
            <a:endParaRPr lang="en-US" dirty="0"/>
          </a:p>
        </p:txBody>
      </p:sp>
      <p:pic>
        <p:nvPicPr>
          <p:cNvPr id="19" name="Picture 18"/>
          <p:cNvPicPr>
            <a:picLocks noChangeAspect="1"/>
          </p:cNvPicPr>
          <p:nvPr/>
        </p:nvPicPr>
        <p:blipFill>
          <a:blip r:embed="rId3"/>
          <a:stretch>
            <a:fillRect/>
          </a:stretch>
        </p:blipFill>
        <p:spPr>
          <a:xfrm>
            <a:off x="4222024" y="4941352"/>
            <a:ext cx="798689" cy="798689"/>
          </a:xfrm>
          <a:prstGeom prst="rect">
            <a:avLst/>
          </a:prstGeom>
        </p:spPr>
      </p:pic>
      <p:pic>
        <p:nvPicPr>
          <p:cNvPr id="20" name="Picture 19"/>
          <p:cNvPicPr>
            <a:picLocks noChangeAspect="1"/>
          </p:cNvPicPr>
          <p:nvPr/>
        </p:nvPicPr>
        <p:blipFill>
          <a:blip r:embed="rId3"/>
          <a:stretch>
            <a:fillRect/>
          </a:stretch>
        </p:blipFill>
        <p:spPr>
          <a:xfrm>
            <a:off x="3190624" y="4941352"/>
            <a:ext cx="812800" cy="812800"/>
          </a:xfrm>
          <a:prstGeom prst="rect">
            <a:avLst/>
          </a:prstGeom>
        </p:spPr>
      </p:pic>
      <p:sp>
        <p:nvSpPr>
          <p:cNvPr id="21" name="TextBox 20"/>
          <p:cNvSpPr txBox="1"/>
          <p:nvPr/>
        </p:nvSpPr>
        <p:spPr>
          <a:xfrm>
            <a:off x="3437635" y="4609088"/>
            <a:ext cx="325730" cy="369332"/>
          </a:xfrm>
          <a:prstGeom prst="rect">
            <a:avLst/>
          </a:prstGeom>
          <a:noFill/>
        </p:spPr>
        <p:txBody>
          <a:bodyPr wrap="none" rtlCol="0">
            <a:spAutoFit/>
          </a:bodyPr>
          <a:lstStyle/>
          <a:p>
            <a:r>
              <a:rPr lang="en-US" b="1" dirty="0"/>
              <a:t>A</a:t>
            </a:r>
            <a:endParaRPr lang="en-US" b="1" baseline="30000" dirty="0"/>
          </a:p>
        </p:txBody>
      </p:sp>
      <p:sp>
        <p:nvSpPr>
          <p:cNvPr id="22" name="TextBox 21"/>
          <p:cNvSpPr txBox="1"/>
          <p:nvPr/>
        </p:nvSpPr>
        <p:spPr>
          <a:xfrm>
            <a:off x="4076045" y="4627825"/>
            <a:ext cx="1133644" cy="369332"/>
          </a:xfrm>
          <a:prstGeom prst="rect">
            <a:avLst/>
          </a:prstGeom>
          <a:noFill/>
        </p:spPr>
        <p:txBody>
          <a:bodyPr wrap="none" rtlCol="0">
            <a:spAutoFit/>
          </a:bodyPr>
          <a:lstStyle/>
          <a:p>
            <a:r>
              <a:rPr lang="en-US" b="1" dirty="0" smtClean="0"/>
              <a:t>Centrality</a:t>
            </a:r>
            <a:endParaRPr lang="en-US" b="1" dirty="0"/>
          </a:p>
        </p:txBody>
      </p:sp>
      <p:sp>
        <p:nvSpPr>
          <p:cNvPr id="24" name="TextBox 23"/>
          <p:cNvSpPr txBox="1"/>
          <p:nvPr/>
        </p:nvSpPr>
        <p:spPr>
          <a:xfrm>
            <a:off x="5230693" y="5065300"/>
            <a:ext cx="3486088" cy="369332"/>
          </a:xfrm>
          <a:prstGeom prst="rect">
            <a:avLst/>
          </a:prstGeom>
          <a:solidFill>
            <a:srgbClr val="FFFF00"/>
          </a:solidFill>
        </p:spPr>
        <p:txBody>
          <a:bodyPr wrap="none" rtlCol="0">
            <a:spAutoFit/>
          </a:bodyPr>
          <a:lstStyle/>
          <a:p>
            <a:r>
              <a:rPr lang="en-US" dirty="0" smtClean="0"/>
              <a:t>Investigate the on-set of saturation</a:t>
            </a:r>
            <a:endParaRPr lang="en-US" dirty="0"/>
          </a:p>
        </p:txBody>
      </p:sp>
      <p:sp>
        <p:nvSpPr>
          <p:cNvPr id="25" name="TextBox 24"/>
          <p:cNvSpPr txBox="1"/>
          <p:nvPr/>
        </p:nvSpPr>
        <p:spPr>
          <a:xfrm>
            <a:off x="5124798" y="5675351"/>
            <a:ext cx="3822869" cy="369332"/>
          </a:xfrm>
          <a:prstGeom prst="rect">
            <a:avLst/>
          </a:prstGeom>
          <a:noFill/>
        </p:spPr>
        <p:txBody>
          <a:bodyPr wrap="none" rtlCol="0">
            <a:spAutoFit/>
          </a:bodyPr>
          <a:lstStyle/>
          <a:p>
            <a:r>
              <a:rPr lang="en-US" dirty="0" smtClean="0"/>
              <a:t>multi-nucleon coherence </a:t>
            </a:r>
            <a:r>
              <a:rPr lang="en-US" dirty="0" smtClean="0">
                <a:sym typeface="Wingdings"/>
              </a:rPr>
              <a:t> saturation</a:t>
            </a:r>
            <a:endParaRPr lang="en-US" dirty="0"/>
          </a:p>
        </p:txBody>
      </p:sp>
      <p:pic>
        <p:nvPicPr>
          <p:cNvPr id="26" name="Picture 25"/>
          <p:cNvPicPr>
            <a:picLocks noChangeAspect="1"/>
          </p:cNvPicPr>
          <p:nvPr/>
        </p:nvPicPr>
        <p:blipFill>
          <a:blip r:embed="rId4"/>
          <a:stretch>
            <a:fillRect/>
          </a:stretch>
        </p:blipFill>
        <p:spPr>
          <a:xfrm>
            <a:off x="866775" y="5815186"/>
            <a:ext cx="497919" cy="497919"/>
          </a:xfrm>
          <a:prstGeom prst="rect">
            <a:avLst/>
          </a:prstGeom>
        </p:spPr>
      </p:pic>
      <p:pic>
        <p:nvPicPr>
          <p:cNvPr id="27" name="Picture 26"/>
          <p:cNvPicPr>
            <a:picLocks noChangeAspect="1"/>
          </p:cNvPicPr>
          <p:nvPr/>
        </p:nvPicPr>
        <p:blipFill>
          <a:blip r:embed="rId5"/>
          <a:stretch>
            <a:fillRect/>
          </a:stretch>
        </p:blipFill>
        <p:spPr>
          <a:xfrm>
            <a:off x="48321" y="5928924"/>
            <a:ext cx="2071347" cy="155351"/>
          </a:xfrm>
          <a:prstGeom prst="rect">
            <a:avLst/>
          </a:prstGeom>
        </p:spPr>
      </p:pic>
      <p:pic>
        <p:nvPicPr>
          <p:cNvPr id="28" name="Picture 27"/>
          <p:cNvPicPr>
            <a:picLocks noChangeAspect="1"/>
          </p:cNvPicPr>
          <p:nvPr/>
        </p:nvPicPr>
        <p:blipFill>
          <a:blip r:embed="rId5"/>
          <a:stretch>
            <a:fillRect/>
          </a:stretch>
        </p:blipFill>
        <p:spPr>
          <a:xfrm>
            <a:off x="48321" y="6005201"/>
            <a:ext cx="2071347" cy="155351"/>
          </a:xfrm>
          <a:prstGeom prst="rect">
            <a:avLst/>
          </a:prstGeom>
        </p:spPr>
      </p:pic>
      <p:pic>
        <p:nvPicPr>
          <p:cNvPr id="29" name="Picture 28"/>
          <p:cNvPicPr>
            <a:picLocks noChangeAspect="1"/>
          </p:cNvPicPr>
          <p:nvPr/>
        </p:nvPicPr>
        <p:blipFill>
          <a:blip r:embed="rId5"/>
          <a:stretch>
            <a:fillRect/>
          </a:stretch>
        </p:blipFill>
        <p:spPr>
          <a:xfrm>
            <a:off x="-118" y="6098851"/>
            <a:ext cx="2071347" cy="155351"/>
          </a:xfrm>
          <a:prstGeom prst="rect">
            <a:avLst/>
          </a:prstGeom>
        </p:spPr>
      </p:pic>
      <p:pic>
        <p:nvPicPr>
          <p:cNvPr id="30" name="Picture 29"/>
          <p:cNvPicPr>
            <a:picLocks noChangeAspect="1"/>
          </p:cNvPicPr>
          <p:nvPr/>
        </p:nvPicPr>
        <p:blipFill>
          <a:blip r:embed="rId4"/>
          <a:stretch>
            <a:fillRect/>
          </a:stretch>
        </p:blipFill>
        <p:spPr>
          <a:xfrm>
            <a:off x="1722566" y="5832560"/>
            <a:ext cx="497919" cy="497919"/>
          </a:xfrm>
          <a:prstGeom prst="rect">
            <a:avLst/>
          </a:prstGeom>
        </p:spPr>
      </p:pic>
      <p:pic>
        <p:nvPicPr>
          <p:cNvPr id="31" name="Picture 30"/>
          <p:cNvPicPr>
            <a:picLocks noChangeAspect="1"/>
          </p:cNvPicPr>
          <p:nvPr/>
        </p:nvPicPr>
        <p:blipFill>
          <a:blip r:embed="rId5"/>
          <a:stretch>
            <a:fillRect/>
          </a:stretch>
        </p:blipFill>
        <p:spPr>
          <a:xfrm>
            <a:off x="904112" y="5946298"/>
            <a:ext cx="2071347" cy="155351"/>
          </a:xfrm>
          <a:prstGeom prst="rect">
            <a:avLst/>
          </a:prstGeom>
        </p:spPr>
      </p:pic>
      <p:pic>
        <p:nvPicPr>
          <p:cNvPr id="32" name="Picture 31"/>
          <p:cNvPicPr>
            <a:picLocks noChangeAspect="1"/>
          </p:cNvPicPr>
          <p:nvPr/>
        </p:nvPicPr>
        <p:blipFill>
          <a:blip r:embed="rId5"/>
          <a:stretch>
            <a:fillRect/>
          </a:stretch>
        </p:blipFill>
        <p:spPr>
          <a:xfrm>
            <a:off x="904112" y="6022575"/>
            <a:ext cx="2071347" cy="155351"/>
          </a:xfrm>
          <a:prstGeom prst="rect">
            <a:avLst/>
          </a:prstGeom>
        </p:spPr>
      </p:pic>
      <p:pic>
        <p:nvPicPr>
          <p:cNvPr id="33" name="Picture 32"/>
          <p:cNvPicPr>
            <a:picLocks noChangeAspect="1"/>
          </p:cNvPicPr>
          <p:nvPr/>
        </p:nvPicPr>
        <p:blipFill>
          <a:blip r:embed="rId5"/>
          <a:stretch>
            <a:fillRect/>
          </a:stretch>
        </p:blipFill>
        <p:spPr>
          <a:xfrm>
            <a:off x="855673" y="6116225"/>
            <a:ext cx="2071347" cy="155351"/>
          </a:xfrm>
          <a:prstGeom prst="rect">
            <a:avLst/>
          </a:prstGeom>
        </p:spPr>
      </p:pic>
      <p:pic>
        <p:nvPicPr>
          <p:cNvPr id="34" name="Picture 33"/>
          <p:cNvPicPr>
            <a:picLocks noChangeAspect="1"/>
          </p:cNvPicPr>
          <p:nvPr/>
        </p:nvPicPr>
        <p:blipFill>
          <a:blip r:embed="rId4"/>
          <a:stretch>
            <a:fillRect/>
          </a:stretch>
        </p:blipFill>
        <p:spPr>
          <a:xfrm>
            <a:off x="2582534" y="5860017"/>
            <a:ext cx="497919" cy="497919"/>
          </a:xfrm>
          <a:prstGeom prst="rect">
            <a:avLst/>
          </a:prstGeom>
        </p:spPr>
      </p:pic>
      <p:pic>
        <p:nvPicPr>
          <p:cNvPr id="35" name="Picture 34"/>
          <p:cNvPicPr>
            <a:picLocks noChangeAspect="1"/>
          </p:cNvPicPr>
          <p:nvPr/>
        </p:nvPicPr>
        <p:blipFill>
          <a:blip r:embed="rId5"/>
          <a:stretch>
            <a:fillRect/>
          </a:stretch>
        </p:blipFill>
        <p:spPr>
          <a:xfrm>
            <a:off x="1764080" y="5973755"/>
            <a:ext cx="2071347" cy="155351"/>
          </a:xfrm>
          <a:prstGeom prst="rect">
            <a:avLst/>
          </a:prstGeom>
        </p:spPr>
      </p:pic>
      <p:pic>
        <p:nvPicPr>
          <p:cNvPr id="36" name="Picture 35"/>
          <p:cNvPicPr>
            <a:picLocks noChangeAspect="1"/>
          </p:cNvPicPr>
          <p:nvPr/>
        </p:nvPicPr>
        <p:blipFill>
          <a:blip r:embed="rId5"/>
          <a:stretch>
            <a:fillRect/>
          </a:stretch>
        </p:blipFill>
        <p:spPr>
          <a:xfrm>
            <a:off x="1764080" y="6050032"/>
            <a:ext cx="2071347" cy="155351"/>
          </a:xfrm>
          <a:prstGeom prst="rect">
            <a:avLst/>
          </a:prstGeom>
        </p:spPr>
      </p:pic>
      <p:pic>
        <p:nvPicPr>
          <p:cNvPr id="37" name="Picture 36"/>
          <p:cNvPicPr>
            <a:picLocks noChangeAspect="1"/>
          </p:cNvPicPr>
          <p:nvPr/>
        </p:nvPicPr>
        <p:blipFill>
          <a:blip r:embed="rId5"/>
          <a:stretch>
            <a:fillRect/>
          </a:stretch>
        </p:blipFill>
        <p:spPr>
          <a:xfrm>
            <a:off x="1715641" y="6143682"/>
            <a:ext cx="2071347" cy="155351"/>
          </a:xfrm>
          <a:prstGeom prst="rect">
            <a:avLst/>
          </a:prstGeom>
        </p:spPr>
      </p:pic>
      <p:pic>
        <p:nvPicPr>
          <p:cNvPr id="38" name="Picture 37"/>
          <p:cNvPicPr>
            <a:picLocks noChangeAspect="1"/>
          </p:cNvPicPr>
          <p:nvPr/>
        </p:nvPicPr>
        <p:blipFill>
          <a:blip r:embed="rId4"/>
          <a:stretch>
            <a:fillRect/>
          </a:stretch>
        </p:blipFill>
        <p:spPr>
          <a:xfrm>
            <a:off x="3400988" y="5868984"/>
            <a:ext cx="497919" cy="497919"/>
          </a:xfrm>
          <a:prstGeom prst="rect">
            <a:avLst/>
          </a:prstGeom>
        </p:spPr>
      </p:pic>
      <p:pic>
        <p:nvPicPr>
          <p:cNvPr id="39" name="Picture 38"/>
          <p:cNvPicPr>
            <a:picLocks noChangeAspect="1"/>
          </p:cNvPicPr>
          <p:nvPr/>
        </p:nvPicPr>
        <p:blipFill>
          <a:blip r:embed="rId5"/>
          <a:stretch>
            <a:fillRect/>
          </a:stretch>
        </p:blipFill>
        <p:spPr>
          <a:xfrm>
            <a:off x="2582534" y="5982722"/>
            <a:ext cx="2071347" cy="155351"/>
          </a:xfrm>
          <a:prstGeom prst="rect">
            <a:avLst/>
          </a:prstGeom>
        </p:spPr>
      </p:pic>
      <p:pic>
        <p:nvPicPr>
          <p:cNvPr id="40" name="Picture 39"/>
          <p:cNvPicPr>
            <a:picLocks noChangeAspect="1"/>
          </p:cNvPicPr>
          <p:nvPr/>
        </p:nvPicPr>
        <p:blipFill>
          <a:blip r:embed="rId5"/>
          <a:stretch>
            <a:fillRect/>
          </a:stretch>
        </p:blipFill>
        <p:spPr>
          <a:xfrm>
            <a:off x="2582534" y="6058999"/>
            <a:ext cx="2071347" cy="155351"/>
          </a:xfrm>
          <a:prstGeom prst="rect">
            <a:avLst/>
          </a:prstGeom>
        </p:spPr>
      </p:pic>
      <p:pic>
        <p:nvPicPr>
          <p:cNvPr id="41" name="Picture 40"/>
          <p:cNvPicPr>
            <a:picLocks noChangeAspect="1"/>
          </p:cNvPicPr>
          <p:nvPr/>
        </p:nvPicPr>
        <p:blipFill>
          <a:blip r:embed="rId5"/>
          <a:stretch>
            <a:fillRect/>
          </a:stretch>
        </p:blipFill>
        <p:spPr>
          <a:xfrm>
            <a:off x="2534095" y="6152649"/>
            <a:ext cx="2071347" cy="155351"/>
          </a:xfrm>
          <a:prstGeom prst="rect">
            <a:avLst/>
          </a:prstGeom>
        </p:spPr>
      </p:pic>
      <p:pic>
        <p:nvPicPr>
          <p:cNvPr id="42" name="Picture 41"/>
          <p:cNvPicPr>
            <a:picLocks noChangeAspect="1"/>
          </p:cNvPicPr>
          <p:nvPr/>
        </p:nvPicPr>
        <p:blipFill>
          <a:blip r:embed="rId4"/>
          <a:stretch>
            <a:fillRect/>
          </a:stretch>
        </p:blipFill>
        <p:spPr>
          <a:xfrm>
            <a:off x="4222024" y="5891463"/>
            <a:ext cx="497919" cy="497919"/>
          </a:xfrm>
          <a:prstGeom prst="rect">
            <a:avLst/>
          </a:prstGeom>
        </p:spPr>
      </p:pic>
      <p:pic>
        <p:nvPicPr>
          <p:cNvPr id="43" name="Picture 42"/>
          <p:cNvPicPr>
            <a:picLocks noChangeAspect="1"/>
          </p:cNvPicPr>
          <p:nvPr/>
        </p:nvPicPr>
        <p:blipFill>
          <a:blip r:embed="rId5"/>
          <a:stretch>
            <a:fillRect/>
          </a:stretch>
        </p:blipFill>
        <p:spPr>
          <a:xfrm>
            <a:off x="3403570" y="6005201"/>
            <a:ext cx="2071347" cy="155351"/>
          </a:xfrm>
          <a:prstGeom prst="rect">
            <a:avLst/>
          </a:prstGeom>
        </p:spPr>
      </p:pic>
      <p:pic>
        <p:nvPicPr>
          <p:cNvPr id="44" name="Picture 43"/>
          <p:cNvPicPr>
            <a:picLocks noChangeAspect="1"/>
          </p:cNvPicPr>
          <p:nvPr/>
        </p:nvPicPr>
        <p:blipFill>
          <a:blip r:embed="rId5"/>
          <a:stretch>
            <a:fillRect/>
          </a:stretch>
        </p:blipFill>
        <p:spPr>
          <a:xfrm>
            <a:off x="3403570" y="6081478"/>
            <a:ext cx="2071347" cy="155351"/>
          </a:xfrm>
          <a:prstGeom prst="rect">
            <a:avLst/>
          </a:prstGeom>
        </p:spPr>
      </p:pic>
      <p:pic>
        <p:nvPicPr>
          <p:cNvPr id="45" name="Picture 44"/>
          <p:cNvPicPr>
            <a:picLocks noChangeAspect="1"/>
          </p:cNvPicPr>
          <p:nvPr/>
        </p:nvPicPr>
        <p:blipFill>
          <a:blip r:embed="rId5"/>
          <a:stretch>
            <a:fillRect/>
          </a:stretch>
        </p:blipFill>
        <p:spPr>
          <a:xfrm>
            <a:off x="3355131" y="6175128"/>
            <a:ext cx="2071347" cy="155351"/>
          </a:xfrm>
          <a:prstGeom prst="rect">
            <a:avLst/>
          </a:prstGeom>
        </p:spPr>
      </p:pic>
      <p:sp>
        <p:nvSpPr>
          <p:cNvPr id="3" name="Slide Number Placeholder 2"/>
          <p:cNvSpPr>
            <a:spLocks noGrp="1"/>
          </p:cNvSpPr>
          <p:nvPr>
            <p:ph type="sldNum" sz="quarter" idx="12"/>
          </p:nvPr>
        </p:nvSpPr>
        <p:spPr/>
        <p:txBody>
          <a:bodyPr/>
          <a:lstStyle/>
          <a:p>
            <a:fld id="{B58F48A6-A3E1-4848-9AC3-B43F560BE4FE}" type="slidenum">
              <a:rPr lang="en-US" smtClean="0"/>
              <a:pPr/>
              <a:t>15</a:t>
            </a:fld>
            <a:endParaRPr lang="en-US"/>
          </a:p>
        </p:txBody>
      </p:sp>
    </p:spTree>
    <p:extLst>
      <p:ext uri="{BB962C8B-B14F-4D97-AF65-F5344CB8AC3E}">
        <p14:creationId xmlns:p14="http://schemas.microsoft.com/office/powerpoint/2010/main" val="408569336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Jets, Hadronization</a:t>
            </a:r>
            <a:endParaRPr lang="en-US" dirty="0"/>
          </a:p>
        </p:txBody>
      </p:sp>
      <p:pic>
        <p:nvPicPr>
          <p:cNvPr id="4" name="Picture 2" descr="hadronization.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35497" y="1537654"/>
            <a:ext cx="3020487" cy="332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4766530" y="1362335"/>
            <a:ext cx="3415165" cy="3586133"/>
          </a:xfrm>
          <a:prstGeom prst="rect">
            <a:avLst/>
          </a:prstGeom>
          <a:noFill/>
          <a:ln>
            <a:noFill/>
          </a:ln>
        </p:spPr>
      </p:pic>
      <p:sp>
        <p:nvSpPr>
          <p:cNvPr id="7" name="TextBox 6"/>
          <p:cNvSpPr txBox="1"/>
          <p:nvPr/>
        </p:nvSpPr>
        <p:spPr>
          <a:xfrm>
            <a:off x="766918" y="4948468"/>
            <a:ext cx="4775666" cy="369332"/>
          </a:xfrm>
          <a:prstGeom prst="rect">
            <a:avLst/>
          </a:prstGeom>
          <a:noFill/>
        </p:spPr>
        <p:txBody>
          <a:bodyPr wrap="none" rtlCol="0">
            <a:spAutoFit/>
          </a:bodyPr>
          <a:lstStyle/>
          <a:p>
            <a:r>
              <a:rPr lang="en-US" dirty="0" smtClean="0"/>
              <a:t>ν = E-E’ = 100-200 GeV to keep jet within nucleus</a:t>
            </a:r>
            <a:endParaRPr lang="en-US" dirty="0"/>
          </a:p>
        </p:txBody>
      </p:sp>
      <p:sp>
        <p:nvSpPr>
          <p:cNvPr id="10" name="TextBox 9"/>
          <p:cNvSpPr txBox="1"/>
          <p:nvPr/>
        </p:nvSpPr>
        <p:spPr>
          <a:xfrm>
            <a:off x="766918" y="5516674"/>
            <a:ext cx="7212769" cy="369332"/>
          </a:xfrm>
          <a:prstGeom prst="rect">
            <a:avLst/>
          </a:prstGeom>
          <a:solidFill>
            <a:srgbClr val="FFFF00"/>
          </a:solidFill>
        </p:spPr>
        <p:txBody>
          <a:bodyPr wrap="none" rtlCol="0">
            <a:spAutoFit/>
          </a:bodyPr>
          <a:lstStyle/>
          <a:p>
            <a:r>
              <a:rPr lang="en-US" dirty="0" smtClean="0"/>
              <a:t>√s = 32-45 GeV for y=0.1 (keeping jet in the central region of the detector)</a:t>
            </a:r>
            <a:endParaRPr lang="en-US" dirty="0"/>
          </a:p>
        </p:txBody>
      </p:sp>
      <p:sp>
        <p:nvSpPr>
          <p:cNvPr id="3" name="Slide Number Placeholder 2"/>
          <p:cNvSpPr>
            <a:spLocks noGrp="1"/>
          </p:cNvSpPr>
          <p:nvPr>
            <p:ph type="sldNum" sz="quarter" idx="12"/>
          </p:nvPr>
        </p:nvSpPr>
        <p:spPr/>
        <p:txBody>
          <a:bodyPr/>
          <a:lstStyle/>
          <a:p>
            <a:fld id="{B58F48A6-A3E1-4848-9AC3-B43F560BE4FE}" type="slidenum">
              <a:rPr lang="en-US" smtClean="0"/>
              <a:pPr/>
              <a:t>16</a:t>
            </a:fld>
            <a:endParaRPr lang="en-US"/>
          </a:p>
        </p:txBody>
      </p:sp>
    </p:spTree>
    <p:extLst>
      <p:ext uri="{BB962C8B-B14F-4D97-AF65-F5344CB8AC3E}">
        <p14:creationId xmlns:p14="http://schemas.microsoft.com/office/powerpoint/2010/main" val="344183097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reen Shot 2016-06-21 at 4.15.39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2950" y="3458305"/>
            <a:ext cx="6724945" cy="2859172"/>
          </a:xfrm>
          <a:prstGeom prst="rect">
            <a:avLst/>
          </a:prstGeom>
        </p:spPr>
      </p:pic>
      <p:sp>
        <p:nvSpPr>
          <p:cNvPr id="2" name="Title 1"/>
          <p:cNvSpPr>
            <a:spLocks noGrp="1"/>
          </p:cNvSpPr>
          <p:nvPr>
            <p:ph type="title"/>
          </p:nvPr>
        </p:nvSpPr>
        <p:spPr/>
        <p:txBody>
          <a:bodyPr/>
          <a:lstStyle/>
          <a:p>
            <a:r>
              <a:rPr lang="en-US" dirty="0" smtClean="0"/>
              <a:t>Designing The Right Probe: √s</a:t>
            </a:r>
            <a:endParaRPr lang="en-US" dirty="0"/>
          </a:p>
        </p:txBody>
      </p:sp>
      <p:pic>
        <p:nvPicPr>
          <p:cNvPr id="4" name="Picture 3"/>
          <p:cNvPicPr>
            <a:picLocks noChangeAspect="1"/>
          </p:cNvPicPr>
          <p:nvPr/>
        </p:nvPicPr>
        <p:blipFill>
          <a:blip r:embed="rId3"/>
          <a:stretch>
            <a:fillRect/>
          </a:stretch>
        </p:blipFill>
        <p:spPr>
          <a:xfrm>
            <a:off x="565727" y="592659"/>
            <a:ext cx="2583082" cy="2583082"/>
          </a:xfrm>
          <a:prstGeom prst="rect">
            <a:avLst/>
          </a:prstGeom>
        </p:spPr>
      </p:pic>
      <p:pic>
        <p:nvPicPr>
          <p:cNvPr id="5" name="Picture 4" descr="Screen Shot 2016-06-14 at 3.23.55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45612" y="1805094"/>
            <a:ext cx="247734" cy="207822"/>
          </a:xfrm>
          <a:prstGeom prst="rect">
            <a:avLst/>
          </a:prstGeom>
        </p:spPr>
      </p:pic>
      <p:pic>
        <p:nvPicPr>
          <p:cNvPr id="7" name="Picture 6" descr="Screen Shot 2016-06-16 at 9.12.12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65504" y="2235234"/>
            <a:ext cx="1021296" cy="1035680"/>
          </a:xfrm>
          <a:prstGeom prst="rect">
            <a:avLst/>
          </a:prstGeom>
        </p:spPr>
      </p:pic>
      <p:sp>
        <p:nvSpPr>
          <p:cNvPr id="8" name="Oval 7"/>
          <p:cNvSpPr/>
          <p:nvPr/>
        </p:nvSpPr>
        <p:spPr>
          <a:xfrm>
            <a:off x="5038107" y="2606990"/>
            <a:ext cx="213534" cy="235998"/>
          </a:xfrm>
          <a:prstGeom prst="ellipse">
            <a:avLst/>
          </a:prstGeom>
          <a:gradFill flip="none" rotWithShape="1">
            <a:gsLst>
              <a:gs pos="21000">
                <a:srgbClr val="FF0000"/>
              </a:gs>
              <a:gs pos="100000">
                <a:srgbClr val="FFFFFF"/>
              </a:gs>
            </a:gsLst>
            <a:path path="circle">
              <a:fillToRect l="100000" t="100000"/>
            </a:path>
            <a:tileRect r="-100000" b="-10000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ight Arrow 9"/>
          <p:cNvSpPr/>
          <p:nvPr/>
        </p:nvSpPr>
        <p:spPr>
          <a:xfrm>
            <a:off x="5762002" y="2688385"/>
            <a:ext cx="438728" cy="15460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Left Arrow 10"/>
          <p:cNvSpPr/>
          <p:nvPr/>
        </p:nvSpPr>
        <p:spPr>
          <a:xfrm>
            <a:off x="6801093" y="2606990"/>
            <a:ext cx="577273" cy="369455"/>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6251544" y="2115740"/>
            <a:ext cx="549549" cy="584776"/>
          </a:xfrm>
          <a:prstGeom prst="rect">
            <a:avLst/>
          </a:prstGeom>
          <a:noFill/>
        </p:spPr>
        <p:txBody>
          <a:bodyPr wrap="none" rtlCol="0">
            <a:spAutoFit/>
          </a:bodyPr>
          <a:lstStyle/>
          <a:p>
            <a:r>
              <a:rPr lang="en-US" sz="3200" dirty="0" smtClean="0"/>
              <a:t>√s</a:t>
            </a:r>
            <a:endParaRPr lang="en-US" sz="3200" dirty="0"/>
          </a:p>
        </p:txBody>
      </p:sp>
      <p:sp>
        <p:nvSpPr>
          <p:cNvPr id="13" name="TextBox 12"/>
          <p:cNvSpPr txBox="1"/>
          <p:nvPr/>
        </p:nvSpPr>
        <p:spPr>
          <a:xfrm>
            <a:off x="3174934" y="1336166"/>
            <a:ext cx="4490570" cy="646331"/>
          </a:xfrm>
          <a:prstGeom prst="rect">
            <a:avLst/>
          </a:prstGeom>
          <a:solidFill>
            <a:srgbClr val="FFFF00"/>
          </a:solidFill>
          <a:ln>
            <a:solidFill>
              <a:srgbClr val="FFFF00"/>
            </a:solidFill>
          </a:ln>
        </p:spPr>
        <p:txBody>
          <a:bodyPr wrap="none" rtlCol="0">
            <a:spAutoFit/>
          </a:bodyPr>
          <a:lstStyle/>
          <a:p>
            <a:r>
              <a:rPr lang="en-US" dirty="0" smtClean="0"/>
              <a:t>What are the right parameters for the collider</a:t>
            </a:r>
          </a:p>
          <a:p>
            <a:r>
              <a:rPr lang="en-US" dirty="0" smtClean="0"/>
              <a:t>for the EIC science program?</a:t>
            </a:r>
            <a:endParaRPr lang="en-US" dirty="0"/>
          </a:p>
        </p:txBody>
      </p:sp>
      <p:sp>
        <p:nvSpPr>
          <p:cNvPr id="17" name="Oval 16"/>
          <p:cNvSpPr/>
          <p:nvPr/>
        </p:nvSpPr>
        <p:spPr>
          <a:xfrm>
            <a:off x="1798175" y="3891746"/>
            <a:ext cx="1798175" cy="1985737"/>
          </a:xfrm>
          <a:prstGeom prst="ellipse">
            <a:avLst/>
          </a:prstGeom>
          <a:no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723083" y="3458305"/>
            <a:ext cx="2451851" cy="369332"/>
          </a:xfrm>
          <a:prstGeom prst="rect">
            <a:avLst/>
          </a:prstGeom>
          <a:noFill/>
        </p:spPr>
        <p:txBody>
          <a:bodyPr wrap="none" rtlCol="0">
            <a:spAutoFit/>
          </a:bodyPr>
          <a:lstStyle/>
          <a:p>
            <a:r>
              <a:rPr lang="en-US" dirty="0" smtClean="0"/>
              <a:t>Leaving  Q</a:t>
            </a:r>
            <a:r>
              <a:rPr lang="en-US" baseline="-25000" dirty="0" smtClean="0"/>
              <a:t>2</a:t>
            </a:r>
            <a:r>
              <a:rPr lang="en-US" dirty="0" smtClean="0"/>
              <a:t>/</a:t>
            </a:r>
            <a:r>
              <a:rPr lang="en-US" dirty="0" err="1" smtClean="0"/>
              <a:t>E</a:t>
            </a:r>
            <a:r>
              <a:rPr lang="en-US" baseline="-25000" dirty="0" err="1" smtClean="0"/>
              <a:t>proton</a:t>
            </a:r>
            <a:r>
              <a:rPr lang="en-US" dirty="0" smtClean="0"/>
              <a:t> &gt;10</a:t>
            </a:r>
            <a:r>
              <a:rPr lang="en-US" baseline="30000" dirty="0" smtClean="0"/>
              <a:t>-3</a:t>
            </a:r>
          </a:p>
        </p:txBody>
      </p:sp>
      <p:sp>
        <p:nvSpPr>
          <p:cNvPr id="3" name="Slide Number Placeholder 2"/>
          <p:cNvSpPr>
            <a:spLocks noGrp="1"/>
          </p:cNvSpPr>
          <p:nvPr>
            <p:ph type="sldNum" sz="quarter" idx="12"/>
          </p:nvPr>
        </p:nvSpPr>
        <p:spPr/>
        <p:txBody>
          <a:bodyPr/>
          <a:lstStyle/>
          <a:p>
            <a:fld id="{B58F48A6-A3E1-4848-9AC3-B43F560BE4FE}" type="slidenum">
              <a:rPr lang="en-US" smtClean="0"/>
              <a:pPr/>
              <a:t>17</a:t>
            </a:fld>
            <a:endParaRPr lang="en-US"/>
          </a:p>
        </p:txBody>
      </p:sp>
      <p:sp>
        <p:nvSpPr>
          <p:cNvPr id="9" name="TextBox 8"/>
          <p:cNvSpPr txBox="1"/>
          <p:nvPr/>
        </p:nvSpPr>
        <p:spPr>
          <a:xfrm>
            <a:off x="4407017" y="2976445"/>
            <a:ext cx="1810524" cy="646331"/>
          </a:xfrm>
          <a:prstGeom prst="rect">
            <a:avLst/>
          </a:prstGeom>
          <a:noFill/>
        </p:spPr>
        <p:txBody>
          <a:bodyPr wrap="none" rtlCol="0">
            <a:spAutoFit/>
          </a:bodyPr>
          <a:lstStyle/>
          <a:p>
            <a:r>
              <a:rPr lang="en-US" dirty="0" smtClean="0"/>
              <a:t>~10 GeV electron</a:t>
            </a:r>
          </a:p>
          <a:p>
            <a:r>
              <a:rPr lang="en-US" dirty="0" smtClean="0"/>
              <a:t>realizable </a:t>
            </a:r>
            <a:endParaRPr lang="en-US" dirty="0"/>
          </a:p>
        </p:txBody>
      </p:sp>
      <p:sp>
        <p:nvSpPr>
          <p:cNvPr id="14" name="TextBox 13"/>
          <p:cNvSpPr txBox="1"/>
          <p:nvPr/>
        </p:nvSpPr>
        <p:spPr>
          <a:xfrm>
            <a:off x="7275382" y="3270914"/>
            <a:ext cx="1652841" cy="369332"/>
          </a:xfrm>
          <a:prstGeom prst="rect">
            <a:avLst/>
          </a:prstGeom>
          <a:noFill/>
        </p:spPr>
        <p:txBody>
          <a:bodyPr wrap="none" rtlCol="0">
            <a:spAutoFit/>
          </a:bodyPr>
          <a:lstStyle/>
          <a:p>
            <a:r>
              <a:rPr lang="en-US" dirty="0" smtClean="0"/>
              <a:t>~100 GeV/u ion</a:t>
            </a:r>
          </a:p>
        </p:txBody>
      </p:sp>
    </p:spTree>
    <p:extLst>
      <p:ext uri="{BB962C8B-B14F-4D97-AF65-F5344CB8AC3E}">
        <p14:creationId xmlns:p14="http://schemas.microsoft.com/office/powerpoint/2010/main" val="265835003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103" y="194726"/>
            <a:ext cx="8229600" cy="397933"/>
          </a:xfrm>
        </p:spPr>
        <p:txBody>
          <a:bodyPr/>
          <a:lstStyle/>
          <a:p>
            <a:r>
              <a:rPr lang="en-US" dirty="0" smtClean="0"/>
              <a:t>Measuring </a:t>
            </a:r>
            <a:r>
              <a:rPr lang="en-US" dirty="0" err="1" smtClean="0"/>
              <a:t>k</a:t>
            </a:r>
            <a:r>
              <a:rPr lang="en-US" baseline="-25000" dirty="0" err="1" smtClean="0"/>
              <a:t>t</a:t>
            </a:r>
            <a:r>
              <a:rPr lang="en-US" dirty="0" smtClean="0"/>
              <a:t> and </a:t>
            </a:r>
            <a:r>
              <a:rPr lang="en-US" dirty="0" err="1" smtClean="0"/>
              <a:t>b</a:t>
            </a:r>
            <a:r>
              <a:rPr lang="en-US" baseline="-25000" dirty="0" err="1" smtClean="0"/>
              <a:t>t</a:t>
            </a:r>
            <a:r>
              <a:rPr lang="en-US" dirty="0" smtClean="0"/>
              <a:t> </a:t>
            </a:r>
            <a:endParaRPr lang="en-US" baseline="-25000" dirty="0"/>
          </a:p>
        </p:txBody>
      </p:sp>
      <p:cxnSp>
        <p:nvCxnSpPr>
          <p:cNvPr id="3" name="Straight Connector 2"/>
          <p:cNvCxnSpPr/>
          <p:nvPr/>
        </p:nvCxnSpPr>
        <p:spPr>
          <a:xfrm>
            <a:off x="3952261" y="2559304"/>
            <a:ext cx="649719" cy="1079848"/>
          </a:xfrm>
          <a:prstGeom prst="line">
            <a:avLst/>
          </a:prstGeom>
          <a:ln w="15875">
            <a:solidFill>
              <a:srgbClr val="FF0000"/>
            </a:solidFill>
            <a:prstDash val="sysDash"/>
            <a:headEnd type="triangle"/>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V="1">
            <a:off x="1544732" y="3165139"/>
            <a:ext cx="6087951" cy="788837"/>
          </a:xfrm>
          <a:prstGeom prst="line">
            <a:avLst/>
          </a:prstGeom>
          <a:ln w="31750">
            <a:solidFill>
              <a:srgbClr val="FF0000"/>
            </a:solidFill>
            <a:headEnd type="triangle" w="lg" len="lg"/>
            <a:tailEnd type="none"/>
          </a:ln>
          <a:effectLst/>
        </p:spPr>
        <p:style>
          <a:lnRef idx="2">
            <a:schemeClr val="accent1"/>
          </a:lnRef>
          <a:fillRef idx="0">
            <a:schemeClr val="accent1"/>
          </a:fillRef>
          <a:effectRef idx="1">
            <a:schemeClr val="accent1"/>
          </a:effectRef>
          <a:fontRef idx="minor">
            <a:schemeClr val="tx1"/>
          </a:fontRef>
        </p:style>
      </p:cxnSp>
      <p:sp>
        <p:nvSpPr>
          <p:cNvPr id="12" name="Oval 11"/>
          <p:cNvSpPr/>
          <p:nvPr/>
        </p:nvSpPr>
        <p:spPr>
          <a:xfrm>
            <a:off x="6919191" y="4444420"/>
            <a:ext cx="113877" cy="17817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cxnSp>
        <p:nvCxnSpPr>
          <p:cNvPr id="15" name="Straight Arrow Connector 14"/>
          <p:cNvCxnSpPr/>
          <p:nvPr/>
        </p:nvCxnSpPr>
        <p:spPr>
          <a:xfrm>
            <a:off x="5941968" y="4379428"/>
            <a:ext cx="643416" cy="312519"/>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rot="1736580">
            <a:off x="1813514" y="2412511"/>
            <a:ext cx="1138628" cy="307777"/>
          </a:xfrm>
          <a:prstGeom prst="rect">
            <a:avLst/>
          </a:prstGeom>
          <a:noFill/>
        </p:spPr>
        <p:txBody>
          <a:bodyPr wrap="none" rtlCol="0">
            <a:spAutoFit/>
          </a:bodyPr>
          <a:lstStyle/>
          <a:p>
            <a:pPr defTabSz="457200" hangingPunct="1"/>
            <a:r>
              <a:rPr lang="en-US" sz="1400" kern="1200" dirty="0" smtClean="0">
                <a:solidFill>
                  <a:prstClr val="black"/>
                </a:solidFill>
                <a:latin typeface="Calibri"/>
              </a:rPr>
              <a:t>Ion beamline</a:t>
            </a:r>
            <a:endParaRPr lang="en-US" sz="1400" kern="1200" dirty="0">
              <a:solidFill>
                <a:prstClr val="black"/>
              </a:solidFill>
              <a:latin typeface="Calibri"/>
            </a:endParaRPr>
          </a:p>
        </p:txBody>
      </p:sp>
      <p:sp>
        <p:nvSpPr>
          <p:cNvPr id="23" name="Oval 22"/>
          <p:cNvSpPr/>
          <p:nvPr/>
        </p:nvSpPr>
        <p:spPr>
          <a:xfrm>
            <a:off x="6696682" y="4556473"/>
            <a:ext cx="184639" cy="21651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24" name="Oval 23"/>
          <p:cNvSpPr/>
          <p:nvPr/>
        </p:nvSpPr>
        <p:spPr>
          <a:xfrm>
            <a:off x="7054404" y="4444420"/>
            <a:ext cx="139564" cy="13662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25" name="Oval 24"/>
          <p:cNvSpPr/>
          <p:nvPr/>
        </p:nvSpPr>
        <p:spPr>
          <a:xfrm>
            <a:off x="6943783" y="4820171"/>
            <a:ext cx="113877"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26" name="Oval 25"/>
          <p:cNvSpPr/>
          <p:nvPr/>
        </p:nvSpPr>
        <p:spPr>
          <a:xfrm>
            <a:off x="7041567" y="4596090"/>
            <a:ext cx="113877"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cxnSp>
        <p:nvCxnSpPr>
          <p:cNvPr id="30" name="Straight Arrow Connector 29"/>
          <p:cNvCxnSpPr>
            <a:endCxn id="12" idx="2"/>
          </p:cNvCxnSpPr>
          <p:nvPr/>
        </p:nvCxnSpPr>
        <p:spPr>
          <a:xfrm>
            <a:off x="5955231" y="4190333"/>
            <a:ext cx="963960" cy="343173"/>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a:endCxn id="55" idx="0"/>
          </p:cNvCxnSpPr>
          <p:nvPr/>
        </p:nvCxnSpPr>
        <p:spPr>
          <a:xfrm>
            <a:off x="5825629" y="4346785"/>
            <a:ext cx="829023" cy="4894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1933785" y="2218597"/>
            <a:ext cx="5136910" cy="2662912"/>
          </a:xfrm>
          <a:prstGeom prst="line">
            <a:avLst/>
          </a:prstGeom>
          <a:ln w="31750">
            <a:solidFill>
              <a:srgbClr val="000090"/>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37" name="Oval 36"/>
          <p:cNvSpPr/>
          <p:nvPr/>
        </p:nvSpPr>
        <p:spPr>
          <a:xfrm flipH="1">
            <a:off x="3837610" y="2362002"/>
            <a:ext cx="114651" cy="135290"/>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cxnSp>
        <p:nvCxnSpPr>
          <p:cNvPr id="46" name="Straight Arrow Connector 45"/>
          <p:cNvCxnSpPr/>
          <p:nvPr/>
        </p:nvCxnSpPr>
        <p:spPr>
          <a:xfrm flipH="1">
            <a:off x="4378530" y="3812971"/>
            <a:ext cx="87254" cy="753854"/>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flipH="1">
            <a:off x="3982469" y="3812971"/>
            <a:ext cx="396061" cy="522437"/>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flipH="1">
            <a:off x="4149583" y="3719375"/>
            <a:ext cx="316200" cy="858081"/>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pic>
        <p:nvPicPr>
          <p:cNvPr id="54" name="Picture 53"/>
          <p:cNvPicPr>
            <a:picLocks noChangeAspect="1"/>
          </p:cNvPicPr>
          <p:nvPr/>
        </p:nvPicPr>
        <p:blipFill>
          <a:blip r:embed="rId2"/>
          <a:stretch>
            <a:fillRect/>
          </a:stretch>
        </p:blipFill>
        <p:spPr>
          <a:xfrm>
            <a:off x="4378530" y="3381060"/>
            <a:ext cx="405162" cy="405162"/>
          </a:xfrm>
          <a:prstGeom prst="rect">
            <a:avLst/>
          </a:prstGeom>
        </p:spPr>
      </p:pic>
      <p:sp>
        <p:nvSpPr>
          <p:cNvPr id="55" name="Oval 54"/>
          <p:cNvSpPr/>
          <p:nvPr/>
        </p:nvSpPr>
        <p:spPr>
          <a:xfrm>
            <a:off x="6534821" y="4836273"/>
            <a:ext cx="239661" cy="24790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5" name="Slide Number Placeholder 4"/>
          <p:cNvSpPr>
            <a:spLocks noGrp="1"/>
          </p:cNvSpPr>
          <p:nvPr>
            <p:ph type="sldNum" sz="quarter" idx="12"/>
          </p:nvPr>
        </p:nvSpPr>
        <p:spPr>
          <a:xfrm>
            <a:off x="3505200" y="6545396"/>
            <a:ext cx="2133600" cy="190125"/>
          </a:xfrm>
        </p:spPr>
        <p:txBody>
          <a:bodyPr/>
          <a:lstStyle/>
          <a:p>
            <a:fld id="{B58F48A6-A3E1-4848-9AC3-B43F560BE4FE}" type="slidenum">
              <a:rPr lang="en-US" smtClean="0">
                <a:solidFill>
                  <a:prstClr val="white"/>
                </a:solidFill>
              </a:rPr>
              <a:pPr/>
              <a:t>18</a:t>
            </a:fld>
            <a:endParaRPr lang="en-US">
              <a:solidFill>
                <a:prstClr val="white"/>
              </a:solidFill>
            </a:endParaRPr>
          </a:p>
        </p:txBody>
      </p:sp>
      <p:sp>
        <p:nvSpPr>
          <p:cNvPr id="49" name="TextBox 48"/>
          <p:cNvSpPr txBox="1"/>
          <p:nvPr/>
        </p:nvSpPr>
        <p:spPr>
          <a:xfrm rot="21241863">
            <a:off x="5963087" y="2987765"/>
            <a:ext cx="1510237" cy="307777"/>
          </a:xfrm>
          <a:prstGeom prst="rect">
            <a:avLst/>
          </a:prstGeom>
          <a:noFill/>
        </p:spPr>
        <p:txBody>
          <a:bodyPr wrap="none" rtlCol="0">
            <a:spAutoFit/>
          </a:bodyPr>
          <a:lstStyle/>
          <a:p>
            <a:pPr defTabSz="457200" hangingPunct="1"/>
            <a:r>
              <a:rPr lang="en-US" sz="1400" kern="1200" dirty="0" smtClean="0">
                <a:solidFill>
                  <a:prstClr val="black"/>
                </a:solidFill>
                <a:latin typeface="Calibri"/>
              </a:rPr>
              <a:t>Electron beamline</a:t>
            </a:r>
            <a:endParaRPr lang="en-US" sz="1400" kern="1200" dirty="0">
              <a:solidFill>
                <a:prstClr val="black"/>
              </a:solidFill>
              <a:latin typeface="Calibri"/>
            </a:endParaRPr>
          </a:p>
        </p:txBody>
      </p:sp>
      <p:sp>
        <p:nvSpPr>
          <p:cNvPr id="50" name="Oval 49"/>
          <p:cNvSpPr/>
          <p:nvPr/>
        </p:nvSpPr>
        <p:spPr>
          <a:xfrm flipV="1">
            <a:off x="4004739" y="4622295"/>
            <a:ext cx="103288" cy="95917"/>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51" name="Oval 50"/>
          <p:cNvSpPr/>
          <p:nvPr/>
        </p:nvSpPr>
        <p:spPr>
          <a:xfrm flipV="1">
            <a:off x="3881346" y="4335408"/>
            <a:ext cx="70915" cy="79220"/>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52" name="Oval 51"/>
          <p:cNvSpPr/>
          <p:nvPr/>
        </p:nvSpPr>
        <p:spPr>
          <a:xfrm flipV="1">
            <a:off x="4275895" y="4585618"/>
            <a:ext cx="134140" cy="237989"/>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53" name="Oval 52"/>
          <p:cNvSpPr/>
          <p:nvPr/>
        </p:nvSpPr>
        <p:spPr>
          <a:xfrm flipV="1">
            <a:off x="3966528" y="4379428"/>
            <a:ext cx="220169" cy="125975"/>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13" name="TextBox 12"/>
          <p:cNvSpPr txBox="1"/>
          <p:nvPr/>
        </p:nvSpPr>
        <p:spPr>
          <a:xfrm>
            <a:off x="7419550" y="4311327"/>
            <a:ext cx="1724450" cy="461665"/>
          </a:xfrm>
          <a:prstGeom prst="rect">
            <a:avLst/>
          </a:prstGeom>
          <a:noFill/>
        </p:spPr>
        <p:txBody>
          <a:bodyPr wrap="none" rtlCol="0">
            <a:spAutoFit/>
          </a:bodyPr>
          <a:lstStyle/>
          <a:p>
            <a:r>
              <a:rPr lang="en-US" sz="2400" dirty="0" err="1" smtClean="0"/>
              <a:t>P</a:t>
            </a:r>
            <a:r>
              <a:rPr lang="en-US" sz="2400" baseline="-25000" dirty="0" err="1" smtClean="0"/>
              <a:t>t</a:t>
            </a:r>
            <a:r>
              <a:rPr lang="en-US" sz="2400" dirty="0" smtClean="0"/>
              <a:t> </a:t>
            </a:r>
            <a:r>
              <a:rPr lang="en-US" sz="2400" dirty="0" err="1" smtClean="0"/>
              <a:t>wrt</a:t>
            </a:r>
            <a:r>
              <a:rPr lang="en-US" sz="2400" dirty="0" smtClean="0"/>
              <a:t> beam </a:t>
            </a:r>
            <a:endParaRPr lang="en-US" sz="2400" dirty="0"/>
          </a:p>
        </p:txBody>
      </p:sp>
      <p:sp>
        <p:nvSpPr>
          <p:cNvPr id="56" name="Right Arrow 55"/>
          <p:cNvSpPr/>
          <p:nvPr/>
        </p:nvSpPr>
        <p:spPr>
          <a:xfrm rot="18688948">
            <a:off x="7408299" y="4754921"/>
            <a:ext cx="296365" cy="364103"/>
          </a:xfrm>
          <a:prstGeom prst="rightArrow">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ight Arrow 3"/>
          <p:cNvSpPr/>
          <p:nvPr/>
        </p:nvSpPr>
        <p:spPr>
          <a:xfrm>
            <a:off x="4038733" y="4888797"/>
            <a:ext cx="345666" cy="390770"/>
          </a:xfrm>
          <a:prstGeom prst="rightArrow">
            <a:avLst/>
          </a:prstGeom>
          <a:solidFill>
            <a:srgbClr val="FFFF00"/>
          </a:solidFill>
          <a:ln>
            <a:solidFill>
              <a:schemeClr val="tx1"/>
            </a:solidFill>
          </a:ln>
          <a:scene3d>
            <a:camera prst="orthographicFront">
              <a:rot lat="0" lon="0" rev="2052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TextBox 34"/>
          <p:cNvSpPr txBox="1"/>
          <p:nvPr/>
        </p:nvSpPr>
        <p:spPr>
          <a:xfrm>
            <a:off x="2955509" y="5295306"/>
            <a:ext cx="3089007" cy="830997"/>
          </a:xfrm>
          <a:prstGeom prst="rect">
            <a:avLst/>
          </a:prstGeom>
          <a:noFill/>
        </p:spPr>
        <p:txBody>
          <a:bodyPr wrap="none" rtlCol="0">
            <a:spAutoFit/>
          </a:bodyPr>
          <a:lstStyle/>
          <a:p>
            <a:r>
              <a:rPr lang="en-US" sz="2400" dirty="0" err="1" smtClean="0"/>
              <a:t>P</a:t>
            </a:r>
            <a:r>
              <a:rPr lang="en-US" sz="2400" baseline="-25000" dirty="0" err="1" smtClean="0"/>
              <a:t>t</a:t>
            </a:r>
            <a:r>
              <a:rPr lang="en-US" sz="2400" dirty="0" smtClean="0"/>
              <a:t> </a:t>
            </a:r>
            <a:r>
              <a:rPr lang="en-US" sz="2400" dirty="0" err="1" smtClean="0"/>
              <a:t>wrt</a:t>
            </a:r>
            <a:r>
              <a:rPr lang="en-US" sz="2400" dirty="0"/>
              <a:t> </a:t>
            </a:r>
            <a:r>
              <a:rPr lang="en-US" sz="2400" dirty="0" smtClean="0"/>
              <a:t>scattering plane.</a:t>
            </a:r>
          </a:p>
          <a:p>
            <a:r>
              <a:rPr lang="en-US" sz="2400" dirty="0" smtClean="0"/>
              <a:t>+ particle ID </a:t>
            </a:r>
            <a:endParaRPr lang="en-US" sz="2400" dirty="0"/>
          </a:p>
        </p:txBody>
      </p:sp>
      <p:sp>
        <p:nvSpPr>
          <p:cNvPr id="6" name="TextBox 5"/>
          <p:cNvSpPr txBox="1"/>
          <p:nvPr/>
        </p:nvSpPr>
        <p:spPr>
          <a:xfrm>
            <a:off x="4601980" y="4851146"/>
            <a:ext cx="1146468" cy="369332"/>
          </a:xfrm>
          <a:prstGeom prst="rect">
            <a:avLst/>
          </a:prstGeom>
          <a:noFill/>
        </p:spPr>
        <p:txBody>
          <a:bodyPr wrap="none" rtlCol="0">
            <a:spAutoFit/>
          </a:bodyPr>
          <a:lstStyle/>
          <a:p>
            <a:r>
              <a:rPr lang="en-US" dirty="0" smtClean="0"/>
              <a:t>~100 MeV</a:t>
            </a:r>
            <a:endParaRPr lang="en-US" dirty="0"/>
          </a:p>
        </p:txBody>
      </p:sp>
      <p:sp>
        <p:nvSpPr>
          <p:cNvPr id="38" name="TextBox 37"/>
          <p:cNvSpPr txBox="1"/>
          <p:nvPr/>
        </p:nvSpPr>
        <p:spPr>
          <a:xfrm>
            <a:off x="7795162" y="4829973"/>
            <a:ext cx="1146468" cy="369332"/>
          </a:xfrm>
          <a:prstGeom prst="rect">
            <a:avLst/>
          </a:prstGeom>
          <a:noFill/>
        </p:spPr>
        <p:txBody>
          <a:bodyPr wrap="none" rtlCol="0">
            <a:spAutoFit/>
          </a:bodyPr>
          <a:lstStyle/>
          <a:p>
            <a:r>
              <a:rPr lang="en-US" dirty="0" smtClean="0"/>
              <a:t>~100 MeV</a:t>
            </a:r>
            <a:endParaRPr lang="en-US" dirty="0"/>
          </a:p>
        </p:txBody>
      </p:sp>
      <p:sp>
        <p:nvSpPr>
          <p:cNvPr id="8" name="Right Arrow 7"/>
          <p:cNvSpPr/>
          <p:nvPr/>
        </p:nvSpPr>
        <p:spPr>
          <a:xfrm rot="1798631">
            <a:off x="979619" y="1310185"/>
            <a:ext cx="2200715" cy="74944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rot="1830642">
            <a:off x="1801042" y="1142207"/>
            <a:ext cx="1415772" cy="400110"/>
          </a:xfrm>
          <a:prstGeom prst="rect">
            <a:avLst/>
          </a:prstGeom>
          <a:noFill/>
        </p:spPr>
        <p:txBody>
          <a:bodyPr wrap="none" rtlCol="0">
            <a:spAutoFit/>
          </a:bodyPr>
          <a:lstStyle/>
          <a:p>
            <a:r>
              <a:rPr lang="en-US" sz="2000" dirty="0" smtClean="0"/>
              <a:t>60-100 GeV </a:t>
            </a:r>
            <a:endParaRPr lang="en-US" sz="2000" dirty="0"/>
          </a:p>
        </p:txBody>
      </p:sp>
      <p:sp>
        <p:nvSpPr>
          <p:cNvPr id="11" name="TextBox 10"/>
          <p:cNvSpPr txBox="1"/>
          <p:nvPr/>
        </p:nvSpPr>
        <p:spPr>
          <a:xfrm rot="21396030">
            <a:off x="6445013" y="2512159"/>
            <a:ext cx="1159292" cy="400110"/>
          </a:xfrm>
          <a:prstGeom prst="rect">
            <a:avLst/>
          </a:prstGeom>
          <a:noFill/>
        </p:spPr>
        <p:txBody>
          <a:bodyPr wrap="none" rtlCol="0">
            <a:spAutoFit/>
          </a:bodyPr>
          <a:lstStyle/>
          <a:p>
            <a:r>
              <a:rPr lang="en-US" sz="2000" dirty="0" smtClean="0"/>
              <a:t>5-10 GeV</a:t>
            </a:r>
            <a:endParaRPr lang="en-US" sz="2000" dirty="0"/>
          </a:p>
        </p:txBody>
      </p:sp>
      <p:sp>
        <p:nvSpPr>
          <p:cNvPr id="18" name="TextBox 17"/>
          <p:cNvSpPr txBox="1"/>
          <p:nvPr/>
        </p:nvSpPr>
        <p:spPr>
          <a:xfrm>
            <a:off x="6337861" y="1273845"/>
            <a:ext cx="2294744" cy="400110"/>
          </a:xfrm>
          <a:prstGeom prst="rect">
            <a:avLst/>
          </a:prstGeom>
          <a:noFill/>
        </p:spPr>
        <p:txBody>
          <a:bodyPr wrap="none" rtlCol="0">
            <a:spAutoFit/>
          </a:bodyPr>
          <a:lstStyle/>
          <a:p>
            <a:r>
              <a:rPr lang="en-US" sz="2000" dirty="0" smtClean="0"/>
              <a:t>Q</a:t>
            </a:r>
            <a:r>
              <a:rPr lang="en-US" sz="2000" baseline="30000" dirty="0" smtClean="0"/>
              <a:t>2</a:t>
            </a:r>
            <a:r>
              <a:rPr lang="en-US" sz="2000" dirty="0" smtClean="0"/>
              <a:t>  up to 1000 GeV</a:t>
            </a:r>
            <a:r>
              <a:rPr lang="en-US" sz="2000" baseline="30000" dirty="0" smtClean="0"/>
              <a:t>2</a:t>
            </a:r>
            <a:endParaRPr lang="en-US" sz="2000" baseline="30000" dirty="0"/>
          </a:p>
        </p:txBody>
      </p:sp>
      <p:sp>
        <p:nvSpPr>
          <p:cNvPr id="20" name="TextBox 19"/>
          <p:cNvSpPr txBox="1"/>
          <p:nvPr/>
        </p:nvSpPr>
        <p:spPr>
          <a:xfrm>
            <a:off x="457200" y="4657964"/>
            <a:ext cx="2086879" cy="461665"/>
          </a:xfrm>
          <a:prstGeom prst="rect">
            <a:avLst/>
          </a:prstGeom>
          <a:noFill/>
          <a:ln>
            <a:solidFill>
              <a:schemeClr val="tx1"/>
            </a:solidFill>
          </a:ln>
        </p:spPr>
        <p:txBody>
          <a:bodyPr wrap="none" rtlCol="0">
            <a:spAutoFit/>
          </a:bodyPr>
          <a:lstStyle/>
          <a:p>
            <a:r>
              <a:rPr lang="en-US" sz="2400" dirty="0" smtClean="0"/>
              <a:t>P</a:t>
            </a:r>
            <a:r>
              <a:rPr lang="en-US" sz="2400" baseline="-25000" dirty="0" smtClean="0"/>
              <a:t>t</a:t>
            </a:r>
            <a:r>
              <a:rPr lang="en-US" sz="2400" dirty="0" smtClean="0"/>
              <a:t>/</a:t>
            </a:r>
            <a:r>
              <a:rPr lang="en-US" sz="2400" dirty="0" err="1" smtClean="0"/>
              <a:t>P</a:t>
            </a:r>
            <a:r>
              <a:rPr lang="en-US" sz="2400" baseline="-25000" dirty="0" err="1" smtClean="0"/>
              <a:t>beam</a:t>
            </a:r>
            <a:r>
              <a:rPr lang="en-US" sz="2400" dirty="0" smtClean="0"/>
              <a:t> </a:t>
            </a:r>
            <a:r>
              <a:rPr lang="en-US" sz="2400" dirty="0" smtClean="0"/>
              <a:t>&lt;~ </a:t>
            </a:r>
            <a:r>
              <a:rPr lang="en-US" sz="2400" dirty="0" smtClean="0"/>
              <a:t>10</a:t>
            </a:r>
            <a:r>
              <a:rPr lang="en-US" sz="2400" baseline="30000" dirty="0" smtClean="0"/>
              <a:t>-3 </a:t>
            </a:r>
            <a:endParaRPr lang="en-US" sz="2400" baseline="30000" dirty="0"/>
          </a:p>
        </p:txBody>
      </p:sp>
    </p:spTree>
    <p:extLst>
      <p:ext uri="{BB962C8B-B14F-4D97-AF65-F5344CB8AC3E}">
        <p14:creationId xmlns:p14="http://schemas.microsoft.com/office/powerpoint/2010/main" val="107791238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56" grpId="0" animBg="1"/>
      <p:bldP spid="4" grpId="0" animBg="1"/>
      <p:bldP spid="35" grpId="0"/>
      <p:bldP spid="6" grpId="0"/>
      <p:bldP spid="38" grpId="0"/>
      <p:bldP spid="8" grpId="0" animBg="1"/>
      <p:bldP spid="10" grpId="0"/>
      <p:bldP spid="11" grpId="0"/>
      <p:bldP spid="2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Luminosity Needed for Topics</a:t>
            </a:r>
            <a:endParaRPr lang="en-US" dirty="0"/>
          </a:p>
        </p:txBody>
      </p:sp>
      <p:pic>
        <p:nvPicPr>
          <p:cNvPr id="3" name="Picture 2" descr="Screen Shot 2016-06-19 at 4.18.1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4775" y="1039721"/>
            <a:ext cx="5799114" cy="3284288"/>
          </a:xfrm>
          <a:prstGeom prst="rect">
            <a:avLst/>
          </a:prstGeom>
        </p:spPr>
      </p:pic>
      <p:sp>
        <p:nvSpPr>
          <p:cNvPr id="4" name="TextBox 3"/>
          <p:cNvSpPr txBox="1"/>
          <p:nvPr/>
        </p:nvSpPr>
        <p:spPr>
          <a:xfrm>
            <a:off x="1263591" y="4908276"/>
            <a:ext cx="6519596" cy="646331"/>
          </a:xfrm>
          <a:prstGeom prst="rect">
            <a:avLst/>
          </a:prstGeom>
          <a:solidFill>
            <a:srgbClr val="FFFF00"/>
          </a:solidFill>
        </p:spPr>
        <p:txBody>
          <a:bodyPr wrap="none" rtlCol="0">
            <a:spAutoFit/>
          </a:bodyPr>
          <a:lstStyle/>
          <a:p>
            <a:r>
              <a:rPr lang="en-US" dirty="0" smtClean="0"/>
              <a:t>Central mission of EIC (nuclear and nucleon structure) requires high </a:t>
            </a:r>
          </a:p>
          <a:p>
            <a:r>
              <a:rPr lang="en-US" dirty="0" smtClean="0"/>
              <a:t>luminosity.</a:t>
            </a:r>
            <a:endParaRPr lang="en-US" dirty="0"/>
          </a:p>
        </p:txBody>
      </p:sp>
      <p:sp>
        <p:nvSpPr>
          <p:cNvPr id="6" name="Slide Number Placeholder 5"/>
          <p:cNvSpPr>
            <a:spLocks noGrp="1"/>
          </p:cNvSpPr>
          <p:nvPr>
            <p:ph type="sldNum" sz="quarter" idx="12"/>
          </p:nvPr>
        </p:nvSpPr>
        <p:spPr/>
        <p:txBody>
          <a:bodyPr/>
          <a:lstStyle/>
          <a:p>
            <a:fld id="{B58F48A6-A3E1-4848-9AC3-B43F560BE4FE}" type="slidenum">
              <a:rPr lang="en-US" smtClean="0"/>
              <a:pPr/>
              <a:t>19</a:t>
            </a:fld>
            <a:endParaRPr lang="en-US"/>
          </a:p>
        </p:txBody>
      </p:sp>
      <p:cxnSp>
        <p:nvCxnSpPr>
          <p:cNvPr id="7" name="Straight Arrow Connector 6"/>
          <p:cNvCxnSpPr/>
          <p:nvPr/>
        </p:nvCxnSpPr>
        <p:spPr>
          <a:xfrm>
            <a:off x="2306529" y="3883402"/>
            <a:ext cx="0" cy="29198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1970768" y="4075826"/>
            <a:ext cx="700094" cy="369332"/>
          </a:xfrm>
          <a:prstGeom prst="rect">
            <a:avLst/>
          </a:prstGeom>
          <a:noFill/>
        </p:spPr>
        <p:txBody>
          <a:bodyPr wrap="none" rtlCol="0">
            <a:spAutoFit/>
          </a:bodyPr>
          <a:lstStyle/>
          <a:p>
            <a:r>
              <a:rPr lang="en-US" dirty="0" smtClean="0"/>
              <a:t>HERA</a:t>
            </a:r>
            <a:endParaRPr lang="en-US" dirty="0"/>
          </a:p>
        </p:txBody>
      </p:sp>
    </p:spTree>
    <p:extLst>
      <p:ext uri="{BB962C8B-B14F-4D97-AF65-F5344CB8AC3E}">
        <p14:creationId xmlns:p14="http://schemas.microsoft.com/office/powerpoint/2010/main" val="186736171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746982" y="1544665"/>
            <a:ext cx="914400" cy="914400"/>
          </a:xfrm>
          <a:prstGeom prst="rect">
            <a:avLst/>
          </a:prstGeom>
        </p:spPr>
      </p:pic>
      <p:pic>
        <p:nvPicPr>
          <p:cNvPr id="5" name="Picture 4"/>
          <p:cNvPicPr>
            <a:picLocks noChangeAspect="1"/>
          </p:cNvPicPr>
          <p:nvPr/>
        </p:nvPicPr>
        <p:blipFill>
          <a:blip r:embed="rId3"/>
          <a:stretch>
            <a:fillRect/>
          </a:stretch>
        </p:blipFill>
        <p:spPr>
          <a:xfrm>
            <a:off x="5171647" y="1427455"/>
            <a:ext cx="1975688" cy="1939503"/>
          </a:xfrm>
          <a:prstGeom prst="rect">
            <a:avLst/>
          </a:prstGeom>
          <a:ln>
            <a:noFill/>
          </a:ln>
        </p:spPr>
      </p:pic>
      <p:sp>
        <p:nvSpPr>
          <p:cNvPr id="2" name="Title 5"/>
          <p:cNvSpPr txBox="1">
            <a:spLocks/>
          </p:cNvSpPr>
          <p:nvPr/>
        </p:nvSpPr>
        <p:spPr>
          <a:xfrm>
            <a:off x="0" y="0"/>
            <a:ext cx="9144000" cy="762000"/>
          </a:xfrm>
          <a:prstGeom prst="rect">
            <a:avLst/>
          </a:prstGeom>
        </p:spPr>
        <p:txBody>
          <a:bodyP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endParaRPr lang="en-US" sz="3600" b="1" dirty="0" smtClean="0">
              <a:solidFill>
                <a:srgbClr val="FF0000"/>
              </a:solidFill>
              <a:ea typeface="+mj-ea"/>
              <a:cs typeface="Arial" pitchFamily="34" charset="0"/>
            </a:endParaRPr>
          </a:p>
        </p:txBody>
      </p:sp>
      <p:sp>
        <p:nvSpPr>
          <p:cNvPr id="6" name="24-Point Star 5"/>
          <p:cNvSpPr/>
          <p:nvPr/>
        </p:nvSpPr>
        <p:spPr>
          <a:xfrm>
            <a:off x="4730926" y="1018849"/>
            <a:ext cx="2746293" cy="2787318"/>
          </a:xfrm>
          <a:prstGeom prst="star24">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4"/>
          <a:stretch>
            <a:fillRect/>
          </a:stretch>
        </p:blipFill>
        <p:spPr>
          <a:xfrm>
            <a:off x="6573644" y="3806167"/>
            <a:ext cx="2021575" cy="1929685"/>
          </a:xfrm>
          <a:prstGeom prst="rect">
            <a:avLst/>
          </a:prstGeom>
        </p:spPr>
      </p:pic>
      <p:pic>
        <p:nvPicPr>
          <p:cNvPr id="9"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0806" y="2944526"/>
            <a:ext cx="2113891" cy="1183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6"/>
          <a:stretch>
            <a:fillRect/>
          </a:stretch>
        </p:blipFill>
        <p:spPr>
          <a:xfrm>
            <a:off x="3631917" y="3881195"/>
            <a:ext cx="2198017" cy="1398738"/>
          </a:xfrm>
          <a:prstGeom prst="rect">
            <a:avLst/>
          </a:prstGeom>
        </p:spPr>
      </p:pic>
      <p:pic>
        <p:nvPicPr>
          <p:cNvPr id="11" name="Picture 10"/>
          <p:cNvPicPr>
            <a:picLocks noChangeAspect="1"/>
          </p:cNvPicPr>
          <p:nvPr/>
        </p:nvPicPr>
        <p:blipFill>
          <a:blip r:embed="rId7"/>
          <a:stretch>
            <a:fillRect/>
          </a:stretch>
        </p:blipFill>
        <p:spPr>
          <a:xfrm>
            <a:off x="1448787" y="1209662"/>
            <a:ext cx="874395" cy="1028700"/>
          </a:xfrm>
          <a:prstGeom prst="rect">
            <a:avLst/>
          </a:prstGeom>
        </p:spPr>
      </p:pic>
      <p:sp>
        <p:nvSpPr>
          <p:cNvPr id="10" name="Title 9"/>
          <p:cNvSpPr>
            <a:spLocks noGrp="1"/>
          </p:cNvSpPr>
          <p:nvPr>
            <p:ph type="title"/>
          </p:nvPr>
        </p:nvSpPr>
        <p:spPr/>
        <p:txBody>
          <a:bodyPr/>
          <a:lstStyle/>
          <a:p>
            <a:r>
              <a:rPr lang="en-US" dirty="0" smtClean="0"/>
              <a:t>New Probes and New Science</a:t>
            </a:r>
            <a:endParaRPr lang="en-US" dirty="0"/>
          </a:p>
        </p:txBody>
      </p:sp>
      <p:cxnSp>
        <p:nvCxnSpPr>
          <p:cNvPr id="14" name="Straight Connector 13"/>
          <p:cNvCxnSpPr/>
          <p:nvPr/>
        </p:nvCxnSpPr>
        <p:spPr>
          <a:xfrm flipH="1">
            <a:off x="2102154" y="1544665"/>
            <a:ext cx="2218938" cy="3919934"/>
          </a:xfrm>
          <a:prstGeom prst="line">
            <a:avLst/>
          </a:prstGeom>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1896839" y="834183"/>
            <a:ext cx="3638023" cy="369332"/>
          </a:xfrm>
          <a:prstGeom prst="rect">
            <a:avLst/>
          </a:prstGeom>
          <a:solidFill>
            <a:srgbClr val="FFFF00"/>
          </a:solidFill>
        </p:spPr>
        <p:txBody>
          <a:bodyPr wrap="none" rtlCol="0">
            <a:spAutoFit/>
          </a:bodyPr>
          <a:lstStyle/>
          <a:p>
            <a:r>
              <a:rPr lang="en-US" dirty="0" smtClean="0"/>
              <a:t>Example: Structure of Atomic Matter</a:t>
            </a:r>
            <a:endParaRPr lang="en-US" dirty="0"/>
          </a:p>
        </p:txBody>
      </p:sp>
      <p:sp>
        <p:nvSpPr>
          <p:cNvPr id="18" name="TextBox 17"/>
          <p:cNvSpPr txBox="1"/>
          <p:nvPr/>
        </p:nvSpPr>
        <p:spPr>
          <a:xfrm>
            <a:off x="7669826" y="1544665"/>
            <a:ext cx="1110813" cy="1200329"/>
          </a:xfrm>
          <a:prstGeom prst="rect">
            <a:avLst/>
          </a:prstGeom>
          <a:noFill/>
        </p:spPr>
        <p:txBody>
          <a:bodyPr wrap="none" rtlCol="0">
            <a:spAutoFit/>
          </a:bodyPr>
          <a:lstStyle/>
          <a:p>
            <a:r>
              <a:rPr lang="en-US" dirty="0" smtClean="0"/>
              <a:t>Advent of</a:t>
            </a:r>
          </a:p>
          <a:p>
            <a:r>
              <a:rPr lang="en-US" dirty="0" smtClean="0"/>
              <a:t>X-ray Diff.</a:t>
            </a:r>
          </a:p>
          <a:p>
            <a:r>
              <a:rPr lang="en-US" dirty="0" smtClean="0"/>
              <a:t>1912</a:t>
            </a:r>
          </a:p>
          <a:p>
            <a:endParaRPr lang="en-US" dirty="0"/>
          </a:p>
        </p:txBody>
      </p:sp>
      <p:sp>
        <p:nvSpPr>
          <p:cNvPr id="20" name="TextBox 19"/>
          <p:cNvSpPr txBox="1"/>
          <p:nvPr/>
        </p:nvSpPr>
        <p:spPr>
          <a:xfrm>
            <a:off x="263381" y="4448529"/>
            <a:ext cx="2370811" cy="369332"/>
          </a:xfrm>
          <a:prstGeom prst="rect">
            <a:avLst/>
          </a:prstGeom>
          <a:noFill/>
        </p:spPr>
        <p:txBody>
          <a:bodyPr wrap="none" rtlCol="0">
            <a:spAutoFit/>
          </a:bodyPr>
          <a:lstStyle/>
          <a:p>
            <a:r>
              <a:rPr lang="en-US" b="1" dirty="0" smtClean="0">
                <a:latin typeface="Calibri" charset="0"/>
                <a:cs typeface="Arial" charset="0"/>
              </a:rPr>
              <a:t>Crystal Structure: 1801</a:t>
            </a:r>
            <a:endParaRPr lang="en-US" dirty="0"/>
          </a:p>
        </p:txBody>
      </p:sp>
      <p:sp>
        <p:nvSpPr>
          <p:cNvPr id="19" name="TextBox 18"/>
          <p:cNvSpPr txBox="1"/>
          <p:nvPr/>
        </p:nvSpPr>
        <p:spPr>
          <a:xfrm>
            <a:off x="3157865" y="5095267"/>
            <a:ext cx="3129357" cy="369332"/>
          </a:xfrm>
          <a:prstGeom prst="rect">
            <a:avLst/>
          </a:prstGeom>
          <a:noFill/>
        </p:spPr>
        <p:txBody>
          <a:bodyPr wrap="none" rtlCol="0">
            <a:spAutoFit/>
          </a:bodyPr>
          <a:lstStyle/>
          <a:p>
            <a:r>
              <a:rPr lang="en-US" b="1" dirty="0" smtClean="0"/>
              <a:t>3D structure of penicillin: 1945</a:t>
            </a:r>
          </a:p>
        </p:txBody>
      </p:sp>
      <p:sp>
        <p:nvSpPr>
          <p:cNvPr id="21" name="Rectangle 20"/>
          <p:cNvSpPr/>
          <p:nvPr/>
        </p:nvSpPr>
        <p:spPr>
          <a:xfrm>
            <a:off x="6442873" y="5737646"/>
            <a:ext cx="2180834" cy="369332"/>
          </a:xfrm>
          <a:prstGeom prst="rect">
            <a:avLst/>
          </a:prstGeom>
        </p:spPr>
        <p:txBody>
          <a:bodyPr wrap="square">
            <a:spAutoFit/>
          </a:bodyPr>
          <a:lstStyle/>
          <a:p>
            <a:r>
              <a:rPr lang="en-US" b="1" dirty="0" smtClean="0"/>
              <a:t>Double Helix: 1953 </a:t>
            </a:r>
            <a:endParaRPr lang="en-US" b="1" dirty="0"/>
          </a:p>
        </p:txBody>
      </p:sp>
      <p:sp>
        <p:nvSpPr>
          <p:cNvPr id="22" name="TextBox 21"/>
          <p:cNvSpPr txBox="1"/>
          <p:nvPr/>
        </p:nvSpPr>
        <p:spPr>
          <a:xfrm>
            <a:off x="594682" y="5754139"/>
            <a:ext cx="5910505" cy="369332"/>
          </a:xfrm>
          <a:prstGeom prst="rect">
            <a:avLst/>
          </a:prstGeom>
          <a:solidFill>
            <a:srgbClr val="FFFF00"/>
          </a:solidFill>
        </p:spPr>
        <p:txBody>
          <a:bodyPr wrap="none" rtlCol="0">
            <a:spAutoFit/>
          </a:bodyPr>
          <a:lstStyle/>
          <a:p>
            <a:r>
              <a:rPr lang="en-US" dirty="0" smtClean="0"/>
              <a:t>Precise understanding of structure leads to rich new sciences</a:t>
            </a:r>
            <a:endParaRPr lang="en-US" dirty="0"/>
          </a:p>
        </p:txBody>
      </p:sp>
      <p:sp>
        <p:nvSpPr>
          <p:cNvPr id="17" name="TextBox 16"/>
          <p:cNvSpPr txBox="1"/>
          <p:nvPr/>
        </p:nvSpPr>
        <p:spPr>
          <a:xfrm>
            <a:off x="7458742" y="2621360"/>
            <a:ext cx="1576649" cy="646331"/>
          </a:xfrm>
          <a:prstGeom prst="rect">
            <a:avLst/>
          </a:prstGeom>
          <a:solidFill>
            <a:schemeClr val="tx2">
              <a:lumMod val="20000"/>
              <a:lumOff val="80000"/>
            </a:schemeClr>
          </a:solidFill>
        </p:spPr>
        <p:txBody>
          <a:bodyPr wrap="none" rtlCol="0">
            <a:spAutoFit/>
          </a:bodyPr>
          <a:lstStyle/>
          <a:p>
            <a:r>
              <a:rPr lang="en-US" dirty="0" smtClean="0"/>
              <a:t>Probe with the</a:t>
            </a:r>
          </a:p>
          <a:p>
            <a:r>
              <a:rPr lang="en-US" dirty="0" smtClean="0"/>
              <a:t>right scale!</a:t>
            </a:r>
            <a:endParaRPr lang="en-US" dirty="0"/>
          </a:p>
        </p:txBody>
      </p:sp>
      <p:sp>
        <p:nvSpPr>
          <p:cNvPr id="3" name="Slide Number Placeholder 2"/>
          <p:cNvSpPr>
            <a:spLocks noGrp="1"/>
          </p:cNvSpPr>
          <p:nvPr>
            <p:ph type="sldNum" sz="quarter" idx="12"/>
          </p:nvPr>
        </p:nvSpPr>
        <p:spPr/>
        <p:txBody>
          <a:bodyPr/>
          <a:lstStyle/>
          <a:p>
            <a:fld id="{B58F48A6-A3E1-4848-9AC3-B43F560BE4FE}" type="slidenum">
              <a:rPr lang="en-US" smtClean="0"/>
              <a:pPr/>
              <a:t>2</a:t>
            </a:fld>
            <a:endParaRPr lang="en-US"/>
          </a:p>
        </p:txBody>
      </p:sp>
    </p:spTree>
    <p:extLst>
      <p:ext uri="{BB962C8B-B14F-4D97-AF65-F5344CB8AC3E}">
        <p14:creationId xmlns:p14="http://schemas.microsoft.com/office/powerpoint/2010/main" val="347839918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4" name="Text Box 2"/>
          <p:cNvSpPr>
            <a:spLocks noGrp="1" noChangeArrowheads="1"/>
          </p:cNvSpPr>
          <p:nvPr>
            <p:ph type="title"/>
          </p:nvPr>
        </p:nvSpPr>
        <p:spPr>
          <a:xfrm>
            <a:off x="0" y="-42863"/>
            <a:ext cx="9144000" cy="804863"/>
          </a:xfrm>
        </p:spPr>
        <p:txBody>
          <a:bodyPr/>
          <a:lstStyle/>
          <a:p>
            <a:pPr eaLnBrk="1" hangingPunct="1"/>
            <a:r>
              <a:rPr lang="en-US" altLang="en-US" sz="3600" dirty="0"/>
              <a:t>The Electron Ion Collider</a:t>
            </a:r>
          </a:p>
        </p:txBody>
      </p:sp>
      <p:sp>
        <p:nvSpPr>
          <p:cNvPr id="17" name="Slide Number Placeholder 2"/>
          <p:cNvSpPr>
            <a:spLocks noGrp="1"/>
          </p:cNvSpPr>
          <p:nvPr>
            <p:ph type="sldNum" sz="quarter" idx="4294967295"/>
          </p:nvPr>
        </p:nvSpPr>
        <p:spPr>
          <a:xfrm>
            <a:off x="5853479" y="6445327"/>
            <a:ext cx="2133600" cy="365125"/>
          </a:xfrm>
          <a:prstGeom prst="rect">
            <a:avLst/>
          </a:prstGeom>
        </p:spPr>
        <p:txBody>
          <a:bodyPr/>
          <a:lstStyle/>
          <a:p>
            <a:fld id="{B9A5DFB4-3D23-4866-8D46-AE36D04BFD7D}" type="slidenum">
              <a:rPr lang="en-US" smtClean="0"/>
              <a:pPr/>
              <a:t>20</a:t>
            </a:fld>
            <a:endParaRPr lang="en-US" dirty="0"/>
          </a:p>
        </p:txBody>
      </p:sp>
      <p:sp>
        <p:nvSpPr>
          <p:cNvPr id="5" name="TextBox 4"/>
          <p:cNvSpPr txBox="1"/>
          <p:nvPr/>
        </p:nvSpPr>
        <p:spPr>
          <a:xfrm>
            <a:off x="342986" y="3986604"/>
            <a:ext cx="4142392" cy="2308324"/>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World’s first</a:t>
            </a:r>
          </a:p>
          <a:p>
            <a:r>
              <a:rPr lang="en-US" b="1" dirty="0">
                <a:solidFill>
                  <a:srgbClr val="D2533C"/>
                </a:solidFill>
                <a:latin typeface="Arial" panose="020B0604020202020204" pitchFamily="34" charset="0"/>
                <a:cs typeface="Arial" panose="020B0604020202020204" pitchFamily="34" charset="0"/>
              </a:rPr>
              <a:t>Polarized electron-proton/light ion </a:t>
            </a:r>
          </a:p>
          <a:p>
            <a:r>
              <a:rPr lang="en-US" b="1" dirty="0">
                <a:latin typeface="Arial" panose="020B0604020202020204" pitchFamily="34" charset="0"/>
                <a:cs typeface="Arial" panose="020B0604020202020204" pitchFamily="34" charset="0"/>
              </a:rPr>
              <a:t>and </a:t>
            </a:r>
            <a:r>
              <a:rPr lang="en-US" b="1" dirty="0">
                <a:solidFill>
                  <a:srgbClr val="0000FF"/>
                </a:solidFill>
                <a:latin typeface="Arial" panose="020B0604020202020204" pitchFamily="34" charset="0"/>
                <a:cs typeface="Arial" panose="020B0604020202020204" pitchFamily="34" charset="0"/>
              </a:rPr>
              <a:t>electron-Nucleus collider</a:t>
            </a:r>
          </a:p>
          <a:p>
            <a:endParaRPr lang="en-US" b="1" dirty="0">
              <a:solidFill>
                <a:srgbClr val="E248F7"/>
              </a:solidFill>
              <a:latin typeface="Arial" panose="020B0604020202020204" pitchFamily="34" charset="0"/>
              <a:cs typeface="Arial" panose="020B0604020202020204" pitchFamily="34" charset="0"/>
            </a:endParaRPr>
          </a:p>
          <a:p>
            <a:r>
              <a:rPr lang="en-US" b="1" dirty="0">
                <a:solidFill>
                  <a:srgbClr val="E248F7"/>
                </a:solidFill>
                <a:latin typeface="Arial" panose="020B0604020202020204" pitchFamily="34" charset="0"/>
                <a:cs typeface="Arial" panose="020B0604020202020204" pitchFamily="34" charset="0"/>
              </a:rPr>
              <a:t>Two proposals for realization of the science case - </a:t>
            </a:r>
            <a:endParaRPr lang="en-US" b="1" dirty="0">
              <a:latin typeface="Arial" panose="020B0604020202020204" pitchFamily="34" charset="0"/>
              <a:cs typeface="Arial" panose="020B0604020202020204" pitchFamily="34" charset="0"/>
            </a:endParaRPr>
          </a:p>
          <a:p>
            <a:r>
              <a:rPr lang="en-US" b="1" dirty="0">
                <a:solidFill>
                  <a:srgbClr val="E248F7"/>
                </a:solidFill>
                <a:latin typeface="Arial" panose="020B0604020202020204" pitchFamily="34" charset="0"/>
                <a:cs typeface="Arial" panose="020B0604020202020204" pitchFamily="34" charset="0"/>
              </a:rPr>
              <a:t>both designs use DOE’s significant investments in infrastructure</a:t>
            </a:r>
          </a:p>
        </p:txBody>
      </p:sp>
      <p:sp>
        <p:nvSpPr>
          <p:cNvPr id="6" name="TextBox 5"/>
          <p:cNvSpPr txBox="1"/>
          <p:nvPr/>
        </p:nvSpPr>
        <p:spPr>
          <a:xfrm>
            <a:off x="348776" y="2729856"/>
            <a:ext cx="4179349" cy="1200329"/>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For e-A collisions at the EIC:</a:t>
            </a:r>
          </a:p>
          <a:p>
            <a:pPr marL="285750" indent="-285750">
              <a:buFont typeface="Wingdings" charset="2"/>
              <a:buChar char="ü"/>
            </a:pPr>
            <a:r>
              <a:rPr lang="en-US" b="1" dirty="0">
                <a:solidFill>
                  <a:srgbClr val="D2533C"/>
                </a:solidFill>
                <a:latin typeface="Arial" panose="020B0604020202020204" pitchFamily="34" charset="0"/>
                <a:cs typeface="Arial" panose="020B0604020202020204" pitchFamily="34" charset="0"/>
              </a:rPr>
              <a:t>Wide range in nuclei</a:t>
            </a:r>
          </a:p>
          <a:p>
            <a:pPr marL="285750" indent="-285750">
              <a:buFont typeface="Wingdings" charset="2"/>
              <a:buChar char="ü"/>
            </a:pPr>
            <a:r>
              <a:rPr lang="en-US" dirty="0">
                <a:solidFill>
                  <a:srgbClr val="0000FF"/>
                </a:solidFill>
                <a:latin typeface="Arial" panose="020B0604020202020204" pitchFamily="34" charset="0"/>
                <a:cs typeface="Arial" panose="020B0604020202020204" pitchFamily="34" charset="0"/>
              </a:rPr>
              <a:t>Luminosity per nucleon same as e-p</a:t>
            </a:r>
          </a:p>
          <a:p>
            <a:pPr marL="285750" indent="-285750">
              <a:buFont typeface="Wingdings" charset="2"/>
              <a:buChar char="ü"/>
            </a:pPr>
            <a:r>
              <a:rPr lang="en-US" dirty="0">
                <a:solidFill>
                  <a:srgbClr val="0000FF"/>
                </a:solidFill>
                <a:latin typeface="Arial" panose="020B0604020202020204" pitchFamily="34" charset="0"/>
                <a:cs typeface="Arial" panose="020B0604020202020204" pitchFamily="34" charset="0"/>
              </a:rPr>
              <a:t>Variable center of mass energy </a:t>
            </a:r>
          </a:p>
        </p:txBody>
      </p:sp>
      <p:sp>
        <p:nvSpPr>
          <p:cNvPr id="15" name="TextBox 14"/>
          <p:cNvSpPr txBox="1"/>
          <p:nvPr/>
        </p:nvSpPr>
        <p:spPr>
          <a:xfrm>
            <a:off x="366507" y="901155"/>
            <a:ext cx="4027577" cy="1754326"/>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For e-N collisions at the EIC:</a:t>
            </a:r>
          </a:p>
          <a:p>
            <a:pPr marL="285750" indent="-285750">
              <a:buFont typeface="Wingdings" charset="2"/>
              <a:buChar char="ü"/>
            </a:pPr>
            <a:r>
              <a:rPr lang="en-US" dirty="0">
                <a:solidFill>
                  <a:srgbClr val="FF0000"/>
                </a:solidFill>
                <a:latin typeface="Arial" panose="020B0604020202020204" pitchFamily="34" charset="0"/>
                <a:cs typeface="Arial" panose="020B0604020202020204" pitchFamily="34" charset="0"/>
              </a:rPr>
              <a:t>Polarized beams: e, p, d/</a:t>
            </a:r>
            <a:r>
              <a:rPr lang="en-US" baseline="30000" dirty="0">
                <a:solidFill>
                  <a:srgbClr val="FF0000"/>
                </a:solidFill>
                <a:latin typeface="Arial" panose="020B0604020202020204" pitchFamily="34" charset="0"/>
                <a:cs typeface="Arial" panose="020B0604020202020204" pitchFamily="34" charset="0"/>
              </a:rPr>
              <a:t>3</a:t>
            </a:r>
            <a:r>
              <a:rPr lang="en-US" dirty="0">
                <a:solidFill>
                  <a:srgbClr val="FF0000"/>
                </a:solidFill>
                <a:latin typeface="Arial" panose="020B0604020202020204" pitchFamily="34" charset="0"/>
                <a:cs typeface="Arial" panose="020B0604020202020204" pitchFamily="34" charset="0"/>
              </a:rPr>
              <a:t>He</a:t>
            </a:r>
          </a:p>
          <a:p>
            <a:pPr marL="285750" indent="-285750">
              <a:buFont typeface="Wingdings" charset="2"/>
              <a:buChar char="ü"/>
            </a:pPr>
            <a:r>
              <a:rPr lang="en-US" dirty="0">
                <a:solidFill>
                  <a:srgbClr val="0000FF"/>
                </a:solidFill>
                <a:latin typeface="Arial" panose="020B0604020202020204" pitchFamily="34" charset="0"/>
                <a:cs typeface="Arial" panose="020B0604020202020204" pitchFamily="34" charset="0"/>
              </a:rPr>
              <a:t>e beam 3-10(20) GeV</a:t>
            </a:r>
          </a:p>
          <a:p>
            <a:pPr marL="285750" indent="-285750">
              <a:buFont typeface="Wingdings" charset="2"/>
              <a:buChar char="ü"/>
            </a:pPr>
            <a:r>
              <a:rPr lang="en-US" dirty="0">
                <a:solidFill>
                  <a:srgbClr val="0000FF"/>
                </a:solidFill>
                <a:latin typeface="Arial" panose="020B0604020202020204" pitchFamily="34" charset="0"/>
                <a:cs typeface="Arial" panose="020B0604020202020204" pitchFamily="34" charset="0"/>
              </a:rPr>
              <a:t>Luminosity </a:t>
            </a:r>
            <a:r>
              <a:rPr lang="en-US" dirty="0" err="1">
                <a:solidFill>
                  <a:srgbClr val="0000FF"/>
                </a:solidFill>
                <a:latin typeface="Arial" panose="020B0604020202020204" pitchFamily="34" charset="0"/>
                <a:cs typeface="Arial" panose="020B0604020202020204" pitchFamily="34" charset="0"/>
              </a:rPr>
              <a:t>L</a:t>
            </a:r>
            <a:r>
              <a:rPr lang="en-US" baseline="-25000" dirty="0" err="1">
                <a:solidFill>
                  <a:srgbClr val="0000FF"/>
                </a:solidFill>
                <a:latin typeface="Arial" panose="020B0604020202020204" pitchFamily="34" charset="0"/>
                <a:cs typeface="Arial" panose="020B0604020202020204" pitchFamily="34" charset="0"/>
              </a:rPr>
              <a:t>ep</a:t>
            </a:r>
            <a:r>
              <a:rPr lang="en-US" dirty="0">
                <a:solidFill>
                  <a:srgbClr val="0000FF"/>
                </a:solidFill>
                <a:latin typeface="Arial" panose="020B0604020202020204" pitchFamily="34" charset="0"/>
                <a:cs typeface="Arial" panose="020B0604020202020204" pitchFamily="34" charset="0"/>
              </a:rPr>
              <a:t> ~ </a:t>
            </a:r>
            <a:r>
              <a:rPr lang="en-US" dirty="0">
                <a:solidFill>
                  <a:srgbClr val="FF0000"/>
                </a:solidFill>
                <a:latin typeface="Arial" panose="020B0604020202020204" pitchFamily="34" charset="0"/>
                <a:cs typeface="Arial" panose="020B0604020202020204" pitchFamily="34" charset="0"/>
              </a:rPr>
              <a:t>10</a:t>
            </a:r>
            <a:r>
              <a:rPr lang="en-US" baseline="30000" dirty="0">
                <a:solidFill>
                  <a:srgbClr val="FF0000"/>
                </a:solidFill>
                <a:latin typeface="Arial" panose="020B0604020202020204" pitchFamily="34" charset="0"/>
                <a:cs typeface="Arial" panose="020B0604020202020204" pitchFamily="34" charset="0"/>
              </a:rPr>
              <a:t>33-34</a:t>
            </a:r>
            <a:r>
              <a:rPr lang="en-US" dirty="0">
                <a:solidFill>
                  <a:srgbClr val="FF0000"/>
                </a:solidFill>
                <a:latin typeface="Arial" panose="020B0604020202020204" pitchFamily="34" charset="0"/>
                <a:cs typeface="Arial" panose="020B0604020202020204" pitchFamily="34" charset="0"/>
              </a:rPr>
              <a:t> </a:t>
            </a:r>
            <a:r>
              <a:rPr lang="en-US" dirty="0">
                <a:solidFill>
                  <a:srgbClr val="0000FF"/>
                </a:solidFill>
                <a:latin typeface="Arial" panose="020B0604020202020204" pitchFamily="34" charset="0"/>
                <a:cs typeface="Arial" panose="020B0604020202020204" pitchFamily="34" charset="0"/>
              </a:rPr>
              <a:t>cm</a:t>
            </a:r>
            <a:r>
              <a:rPr lang="en-US" baseline="30000" dirty="0">
                <a:solidFill>
                  <a:srgbClr val="0000FF"/>
                </a:solidFill>
                <a:latin typeface="Arial" panose="020B0604020202020204" pitchFamily="34" charset="0"/>
                <a:cs typeface="Arial" panose="020B0604020202020204" pitchFamily="34" charset="0"/>
              </a:rPr>
              <a:t>-2</a:t>
            </a:r>
            <a:r>
              <a:rPr lang="en-US" dirty="0">
                <a:solidFill>
                  <a:srgbClr val="0000FF"/>
                </a:solidFill>
                <a:latin typeface="Arial" panose="020B0604020202020204" pitchFamily="34" charset="0"/>
                <a:cs typeface="Arial" panose="020B0604020202020204" pitchFamily="34" charset="0"/>
              </a:rPr>
              <a:t>sec</a:t>
            </a:r>
            <a:r>
              <a:rPr lang="en-US" baseline="30000" dirty="0">
                <a:solidFill>
                  <a:srgbClr val="0000FF"/>
                </a:solidFill>
                <a:latin typeface="Arial" panose="020B0604020202020204" pitchFamily="34" charset="0"/>
                <a:cs typeface="Arial" panose="020B0604020202020204" pitchFamily="34" charset="0"/>
              </a:rPr>
              <a:t>-1</a:t>
            </a:r>
          </a:p>
          <a:p>
            <a:pPr lvl="1" algn="r"/>
            <a:r>
              <a:rPr lang="en-US" dirty="0">
                <a:solidFill>
                  <a:srgbClr val="0000FF"/>
                </a:solidFill>
                <a:latin typeface="Arial" panose="020B0604020202020204" pitchFamily="34" charset="0"/>
                <a:cs typeface="Arial" panose="020B0604020202020204" pitchFamily="34" charset="0"/>
              </a:rPr>
              <a:t>100-1000 times HERA</a:t>
            </a:r>
          </a:p>
          <a:p>
            <a:pPr marL="285750" indent="-285750" algn="r">
              <a:buFont typeface="Wingdings" charset="2"/>
              <a:buChar char="ü"/>
            </a:pPr>
            <a:r>
              <a:rPr lang="en-US" dirty="0">
                <a:solidFill>
                  <a:srgbClr val="0000FF"/>
                </a:solidFill>
                <a:latin typeface="Arial" panose="020B0604020202020204" pitchFamily="34" charset="0"/>
                <a:cs typeface="Arial" panose="020B0604020202020204" pitchFamily="34" charset="0"/>
              </a:rPr>
              <a:t>20-~100 (140) GeV </a:t>
            </a:r>
            <a:r>
              <a:rPr lang="en-US" dirty="0">
                <a:solidFill>
                  <a:srgbClr val="FF0000"/>
                </a:solidFill>
                <a:latin typeface="Arial" panose="020B0604020202020204" pitchFamily="34" charset="0"/>
                <a:cs typeface="Arial" panose="020B0604020202020204" pitchFamily="34" charset="0"/>
              </a:rPr>
              <a:t>Variable </a:t>
            </a:r>
            <a:r>
              <a:rPr lang="en-US" dirty="0" err="1">
                <a:solidFill>
                  <a:srgbClr val="FF0000"/>
                </a:solidFill>
                <a:latin typeface="Arial" panose="020B0604020202020204" pitchFamily="34" charset="0"/>
                <a:cs typeface="Arial" panose="020B0604020202020204" pitchFamily="34" charset="0"/>
              </a:rPr>
              <a:t>CoM</a:t>
            </a:r>
            <a:r>
              <a:rPr lang="en-US" dirty="0">
                <a:solidFill>
                  <a:srgbClr val="FF0000"/>
                </a:solidFill>
                <a:latin typeface="Arial" panose="020B0604020202020204" pitchFamily="34" charset="0"/>
                <a:cs typeface="Arial" panose="020B0604020202020204" pitchFamily="34" charset="0"/>
              </a:rPr>
              <a:t>  </a:t>
            </a:r>
          </a:p>
        </p:txBody>
      </p:sp>
      <p:grpSp>
        <p:nvGrpSpPr>
          <p:cNvPr id="16" name="Group 15"/>
          <p:cNvGrpSpPr/>
          <p:nvPr/>
        </p:nvGrpSpPr>
        <p:grpSpPr>
          <a:xfrm>
            <a:off x="4813027" y="911301"/>
            <a:ext cx="4161049" cy="5338983"/>
            <a:chOff x="457200" y="1310671"/>
            <a:chExt cx="4161049" cy="5338983"/>
          </a:xfrm>
        </p:grpSpPr>
        <p:pic>
          <p:nvPicPr>
            <p:cNvPr id="18" name="Picture 17"/>
            <p:cNvPicPr>
              <a:picLocks noChangeAspect="1"/>
            </p:cNvPicPr>
            <p:nvPr/>
          </p:nvPicPr>
          <p:blipFill>
            <a:blip r:embed="rId3"/>
            <a:stretch>
              <a:fillRect/>
            </a:stretch>
          </p:blipFill>
          <p:spPr>
            <a:xfrm>
              <a:off x="495743" y="1310671"/>
              <a:ext cx="4122506" cy="5338983"/>
            </a:xfrm>
            <a:prstGeom prst="rect">
              <a:avLst/>
            </a:prstGeom>
          </p:spPr>
        </p:pic>
        <p:sp>
          <p:nvSpPr>
            <p:cNvPr id="19" name="TextBox 18"/>
            <p:cNvSpPr txBox="1"/>
            <p:nvPr/>
          </p:nvSpPr>
          <p:spPr>
            <a:xfrm>
              <a:off x="457200" y="1338705"/>
              <a:ext cx="1223913" cy="461665"/>
            </a:xfrm>
            <a:prstGeom prst="rect">
              <a:avLst/>
            </a:prstGeom>
            <a:noFill/>
          </p:spPr>
          <p:txBody>
            <a:bodyPr wrap="none" rtlCol="0">
              <a:spAutoFit/>
            </a:bodyPr>
            <a:lstStyle/>
            <a:p>
              <a:r>
                <a:rPr lang="en-US" sz="1200" dirty="0"/>
                <a:t>1212.1701.v3</a:t>
              </a:r>
            </a:p>
            <a:p>
              <a:r>
                <a:rPr lang="en-US" sz="1200" dirty="0"/>
                <a:t>A. </a:t>
              </a:r>
              <a:r>
                <a:rPr lang="en-US" sz="1200" dirty="0" err="1"/>
                <a:t>Accardi</a:t>
              </a:r>
              <a:r>
                <a:rPr lang="en-US" sz="1200" dirty="0"/>
                <a:t> et al</a:t>
              </a:r>
            </a:p>
          </p:txBody>
        </p:sp>
      </p:grpSp>
      <p:cxnSp>
        <p:nvCxnSpPr>
          <p:cNvPr id="21" name="Straight Connector 20"/>
          <p:cNvCxnSpPr/>
          <p:nvPr/>
        </p:nvCxnSpPr>
        <p:spPr>
          <a:xfrm>
            <a:off x="1291107" y="4303954"/>
            <a:ext cx="486419" cy="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5922436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aphic1_acceleratorF5-0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8370" y="3809822"/>
            <a:ext cx="5575630" cy="2635505"/>
          </a:xfrm>
          <a:prstGeom prst="rect">
            <a:avLst/>
          </a:prstGeom>
        </p:spPr>
      </p:pic>
      <p:sp>
        <p:nvSpPr>
          <p:cNvPr id="2" name="Title 1"/>
          <p:cNvSpPr>
            <a:spLocks noGrp="1"/>
          </p:cNvSpPr>
          <p:nvPr>
            <p:ph type="title"/>
          </p:nvPr>
        </p:nvSpPr>
        <p:spPr>
          <a:xfrm>
            <a:off x="0" y="194726"/>
            <a:ext cx="9144000" cy="397933"/>
          </a:xfrm>
        </p:spPr>
        <p:txBody>
          <a:bodyPr/>
          <a:lstStyle/>
          <a:p>
            <a:r>
              <a:rPr lang="en-US" dirty="0"/>
              <a:t>JLEIC Baseline Design</a:t>
            </a:r>
          </a:p>
        </p:txBody>
      </p:sp>
      <p:sp>
        <p:nvSpPr>
          <p:cNvPr id="3" name="Content Placeholder 2"/>
          <p:cNvSpPr>
            <a:spLocks noGrp="1"/>
          </p:cNvSpPr>
          <p:nvPr>
            <p:ph idx="1"/>
          </p:nvPr>
        </p:nvSpPr>
        <p:spPr>
          <a:xfrm>
            <a:off x="228600" y="1128616"/>
            <a:ext cx="6867525" cy="5105400"/>
          </a:xfrm>
        </p:spPr>
        <p:txBody>
          <a:bodyPr>
            <a:normAutofit fontScale="92500" lnSpcReduction="20000"/>
          </a:bodyPr>
          <a:lstStyle/>
          <a:p>
            <a:pPr marL="0" indent="0">
              <a:buNone/>
            </a:pPr>
            <a:r>
              <a:rPr lang="en-US" dirty="0"/>
              <a:t>Features:</a:t>
            </a:r>
          </a:p>
          <a:p>
            <a:r>
              <a:rPr lang="en-US" sz="2000" dirty="0"/>
              <a:t>Collider ring circumference: ~2100 m</a:t>
            </a:r>
          </a:p>
          <a:p>
            <a:r>
              <a:rPr lang="en-US" sz="2000" dirty="0"/>
              <a:t>Electron collider ring and transfer lines : PEP-II magnets, 					RF (476 MHz) and vacuum chambers</a:t>
            </a:r>
          </a:p>
          <a:p>
            <a:r>
              <a:rPr lang="en-US" sz="2000" dirty="0"/>
              <a:t>Ion collider ring: super-ferric magnets (3T)</a:t>
            </a:r>
          </a:p>
          <a:p>
            <a:r>
              <a:rPr lang="en-US" sz="2000" dirty="0"/>
              <a:t>Booster ring: super-ferric magnets</a:t>
            </a:r>
          </a:p>
          <a:p>
            <a:r>
              <a:rPr lang="en-US" sz="2000" dirty="0"/>
              <a:t>SRF ion </a:t>
            </a:r>
            <a:r>
              <a:rPr lang="en-US" sz="2000" dirty="0" err="1"/>
              <a:t>linac</a:t>
            </a:r>
            <a:endParaRPr lang="en-US" sz="2000" dirty="0"/>
          </a:p>
          <a:p>
            <a:pPr marL="0" indent="0">
              <a:buNone/>
            </a:pPr>
            <a:endParaRPr lang="en-US" dirty="0"/>
          </a:p>
          <a:p>
            <a:pPr marL="0" indent="0">
              <a:buNone/>
            </a:pPr>
            <a:r>
              <a:rPr lang="en-US" dirty="0"/>
              <a:t>Goals:</a:t>
            </a:r>
          </a:p>
          <a:p>
            <a:pPr marL="400050"/>
            <a:r>
              <a:rPr lang="en-US" sz="2000" dirty="0"/>
              <a:t>Balance of civil construction versus</a:t>
            </a:r>
          </a:p>
          <a:p>
            <a:pPr marL="57150" indent="0">
              <a:buNone/>
            </a:pPr>
            <a:r>
              <a:rPr lang="en-US" sz="2000" dirty="0"/>
              <a:t>     magnet costs and risks</a:t>
            </a:r>
          </a:p>
          <a:p>
            <a:pPr marL="400050"/>
            <a:r>
              <a:rPr lang="en-US" sz="2000" dirty="0"/>
              <a:t>Aim overall for low technical risks</a:t>
            </a:r>
          </a:p>
          <a:p>
            <a:pPr marL="0" indent="0">
              <a:buNone/>
            </a:pPr>
            <a:endParaRPr lang="en-US" dirty="0"/>
          </a:p>
          <a:p>
            <a:pPr marL="0" indent="0">
              <a:buNone/>
            </a:pPr>
            <a:endParaRPr lang="en-US" dirty="0"/>
          </a:p>
          <a:p>
            <a:pPr marL="0" indent="0">
              <a:buNone/>
            </a:pPr>
            <a:r>
              <a:rPr lang="en-US" dirty="0"/>
              <a:t>Collaborators:</a:t>
            </a:r>
          </a:p>
          <a:p>
            <a:pPr indent="0">
              <a:buNone/>
            </a:pPr>
            <a:r>
              <a:rPr lang="en-US" sz="2000" dirty="0"/>
              <a:t>ANL, LBNL, </a:t>
            </a:r>
            <a:r>
              <a:rPr lang="en-US" sz="2000" dirty="0" err="1"/>
              <a:t>Fermilab</a:t>
            </a:r>
            <a:r>
              <a:rPr lang="en-US" sz="2000" dirty="0"/>
              <a:t>, SLAC,</a:t>
            </a:r>
          </a:p>
          <a:p>
            <a:pPr indent="0">
              <a:buNone/>
            </a:pPr>
            <a:r>
              <a:rPr lang="en-US" sz="2000" dirty="0"/>
              <a:t>Texas A&amp;M</a:t>
            </a:r>
          </a:p>
          <a:p>
            <a:pPr indent="0">
              <a:buNone/>
            </a:pPr>
            <a:r>
              <a:rPr lang="en-US" sz="2000" dirty="0"/>
              <a:t>Also DESY, </a:t>
            </a:r>
            <a:r>
              <a:rPr lang="en-US" sz="2000" dirty="0" err="1"/>
              <a:t>Dubna</a:t>
            </a:r>
            <a:endParaRPr lang="en-US" sz="2000" dirty="0"/>
          </a:p>
          <a:p>
            <a:pPr indent="0">
              <a:buNone/>
            </a:pPr>
            <a:endParaRPr lang="en-US" sz="2000" dirty="0"/>
          </a:p>
          <a:p>
            <a:pPr indent="0">
              <a:buNone/>
            </a:pPr>
            <a:endParaRPr lang="en-US" sz="2000" dirty="0"/>
          </a:p>
        </p:txBody>
      </p:sp>
      <p:sp>
        <p:nvSpPr>
          <p:cNvPr id="7" name="Slide Number Placeholder 2"/>
          <p:cNvSpPr>
            <a:spLocks noGrp="1"/>
          </p:cNvSpPr>
          <p:nvPr>
            <p:ph type="sldNum" sz="quarter" idx="4"/>
          </p:nvPr>
        </p:nvSpPr>
        <p:spPr>
          <a:xfrm>
            <a:off x="5853479" y="6445327"/>
            <a:ext cx="2133600" cy="365125"/>
          </a:xfrm>
        </p:spPr>
        <p:txBody>
          <a:bodyPr/>
          <a:lstStyle/>
          <a:p>
            <a:fld id="{B9A5DFB4-3D23-4866-8D46-AE36D04BFD7D}" type="slidenum">
              <a:rPr lang="en-US" smtClean="0"/>
              <a:pPr/>
              <a:t>21</a:t>
            </a:fld>
            <a:endParaRPr lang="en-US" dirty="0"/>
          </a:p>
        </p:txBody>
      </p:sp>
      <p:sp>
        <p:nvSpPr>
          <p:cNvPr id="9" name="Content Placeholder 15"/>
          <p:cNvSpPr txBox="1">
            <a:spLocks/>
          </p:cNvSpPr>
          <p:nvPr/>
        </p:nvSpPr>
        <p:spPr>
          <a:xfrm>
            <a:off x="4300053" y="3123340"/>
            <a:ext cx="4717986" cy="57150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Low-risk luminosity ~ 5-10 × 10</a:t>
            </a:r>
            <a:r>
              <a:rPr lang="en-US" baseline="30000" dirty="0"/>
              <a:t>33</a:t>
            </a:r>
            <a:r>
              <a:rPr lang="en-US" dirty="0"/>
              <a:t> cm</a:t>
            </a:r>
            <a:r>
              <a:rPr lang="en-US" baseline="30000" dirty="0"/>
              <a:t>-2</a:t>
            </a:r>
            <a:r>
              <a:rPr lang="en-US" dirty="0"/>
              <a:t> s</a:t>
            </a:r>
            <a:r>
              <a:rPr lang="en-US" baseline="30000" dirty="0"/>
              <a:t>-1</a:t>
            </a:r>
            <a:r>
              <a:rPr lang="en-US" dirty="0"/>
              <a:t> </a:t>
            </a:r>
          </a:p>
        </p:txBody>
      </p:sp>
      <p:pic>
        <p:nvPicPr>
          <p:cNvPr id="11" name="Picture 10" descr="JLEIClogo_draft-0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7194" y="4146342"/>
            <a:ext cx="840382" cy="358859"/>
          </a:xfrm>
          <a:prstGeom prst="rect">
            <a:avLst/>
          </a:prstGeom>
        </p:spPr>
      </p:pic>
      <p:grpSp>
        <p:nvGrpSpPr>
          <p:cNvPr id="12" name="Group 71"/>
          <p:cNvGrpSpPr/>
          <p:nvPr/>
        </p:nvGrpSpPr>
        <p:grpSpPr>
          <a:xfrm>
            <a:off x="6716396" y="836591"/>
            <a:ext cx="1716403" cy="1845849"/>
            <a:chOff x="340593" y="1088991"/>
            <a:chExt cx="2134778" cy="2241574"/>
          </a:xfrm>
        </p:grpSpPr>
        <p:pic>
          <p:nvPicPr>
            <p:cNvPr id="13" name="Picture 12"/>
            <p:cNvPicPr>
              <a:picLocks noChangeAspect="1"/>
            </p:cNvPicPr>
            <p:nvPr/>
          </p:nvPicPr>
          <p:blipFill rotWithShape="1">
            <a:blip r:embed="rId5" cstate="print">
              <a:duotone>
                <a:prstClr val="black"/>
                <a:srgbClr val="D9C3A5">
                  <a:tint val="50000"/>
                  <a:satMod val="180000"/>
                </a:srgbClr>
              </a:duotone>
              <a:extLst>
                <a:ext uri="{28A0092B-C50C-407E-A947-70E740481C1C}">
                  <a14:useLocalDpi xmlns:a14="http://schemas.microsoft.com/office/drawing/2010/main" val="0"/>
                </a:ext>
              </a:extLst>
            </a:blip>
            <a:srcRect l="31570" t="15289" r="31157" b="4961"/>
            <a:stretch/>
          </p:blipFill>
          <p:spPr>
            <a:xfrm>
              <a:off x="451745" y="1088991"/>
              <a:ext cx="1371600" cy="1773047"/>
            </a:xfrm>
            <a:prstGeom prst="rect">
              <a:avLst/>
            </a:prstGeom>
            <a:noFill/>
            <a:ln w="38100">
              <a:solidFill>
                <a:srgbClr val="00B050"/>
              </a:solidFill>
            </a:ln>
            <a:effectLst>
              <a:outerShdw blurRad="292100" dist="139700" dir="2700000" algn="tl" rotWithShape="0">
                <a:srgbClr val="333333">
                  <a:alpha val="65000"/>
                </a:srgbClr>
              </a:outerShdw>
            </a:effectLst>
          </p:spPr>
        </p:pic>
        <p:sp>
          <p:nvSpPr>
            <p:cNvPr id="14" name="Rectangle 13"/>
            <p:cNvSpPr/>
            <p:nvPr/>
          </p:nvSpPr>
          <p:spPr>
            <a:xfrm>
              <a:off x="340593" y="2919720"/>
              <a:ext cx="2134778" cy="410845"/>
            </a:xfrm>
            <a:prstGeom prst="rect">
              <a:avLst/>
            </a:prstGeom>
          </p:spPr>
          <p:txBody>
            <a:bodyPr wrap="none">
              <a:spAutoFit/>
            </a:bodyPr>
            <a:lstStyle/>
            <a:p>
              <a:r>
                <a:rPr lang="en-US" sz="1200" b="1" dirty="0" smtClean="0">
                  <a:solidFill>
                    <a:srgbClr val="0000FF"/>
                  </a:solidFill>
                  <a:latin typeface="Arial" pitchFamily="34" charset="0"/>
                  <a:cs typeface="Arial" pitchFamily="34" charset="0"/>
                </a:rPr>
                <a:t>arXiv:1209.0757</a:t>
              </a:r>
              <a:endParaRPr lang="en-US" sz="1200" dirty="0">
                <a:solidFill>
                  <a:srgbClr val="0000FF"/>
                </a:solidFill>
              </a:endParaRPr>
            </a:p>
          </p:txBody>
        </p:sp>
        <p:sp>
          <p:nvSpPr>
            <p:cNvPr id="15" name="Rectangle 14"/>
            <p:cNvSpPr/>
            <p:nvPr/>
          </p:nvSpPr>
          <p:spPr>
            <a:xfrm>
              <a:off x="615686" y="2423248"/>
              <a:ext cx="977373" cy="438789"/>
            </a:xfrm>
            <a:prstGeom prst="rect">
              <a:avLst/>
            </a:prstGeom>
          </p:spPr>
          <p:txBody>
            <a:bodyPr wrap="none">
              <a:spAutoFit/>
            </a:bodyPr>
            <a:lstStyle/>
            <a:p>
              <a:r>
                <a:rPr lang="en-US" b="1" dirty="0" smtClean="0">
                  <a:solidFill>
                    <a:srgbClr val="FF0000"/>
                  </a:solidFill>
                  <a:latin typeface="Arial" pitchFamily="34" charset="0"/>
                  <a:cs typeface="Arial" pitchFamily="34" charset="0"/>
                </a:rPr>
                <a:t>2012</a:t>
              </a:r>
              <a:endParaRPr lang="en-US" dirty="0">
                <a:solidFill>
                  <a:srgbClr val="FF0000"/>
                </a:solidFill>
              </a:endParaRPr>
            </a:p>
          </p:txBody>
        </p:sp>
      </p:grpSp>
      <p:grpSp>
        <p:nvGrpSpPr>
          <p:cNvPr id="16" name="Group 72"/>
          <p:cNvGrpSpPr/>
          <p:nvPr/>
        </p:nvGrpSpPr>
        <p:grpSpPr>
          <a:xfrm>
            <a:off x="7913588" y="836591"/>
            <a:ext cx="1155767" cy="1756949"/>
            <a:chOff x="1993554" y="1067588"/>
            <a:chExt cx="1504282" cy="2141241"/>
          </a:xfrm>
        </p:grpSpPr>
        <p:pic>
          <p:nvPicPr>
            <p:cNvPr id="17" name="Picture 1"/>
            <p:cNvPicPr>
              <a:picLocks noChangeAspect="1" noChangeArrowheads="1"/>
            </p:cNvPicPr>
            <p:nvPr/>
          </p:nvPicPr>
          <p:blipFill>
            <a:blip r:embed="rId6" cstate="print"/>
            <a:srcRect/>
            <a:stretch>
              <a:fillRect/>
            </a:stretch>
          </p:blipFill>
          <p:spPr bwMode="auto">
            <a:xfrm>
              <a:off x="2126236" y="1067588"/>
              <a:ext cx="1371600" cy="1778978"/>
            </a:xfrm>
            <a:prstGeom prst="rect">
              <a:avLst/>
            </a:prstGeom>
            <a:noFill/>
            <a:ln w="38100">
              <a:solidFill>
                <a:srgbClr val="00B050"/>
              </a:solidFill>
              <a:miter lim="800000"/>
              <a:headEnd/>
              <a:tailEnd/>
            </a:ln>
            <a:effectLst>
              <a:outerShdw blurRad="50800" dist="38100" dir="2700000" algn="tl" rotWithShape="0">
                <a:srgbClr val="000000">
                  <a:alpha val="43000"/>
                </a:srgbClr>
              </a:outerShdw>
            </a:effectLst>
          </p:spPr>
        </p:pic>
        <p:sp>
          <p:nvSpPr>
            <p:cNvPr id="18" name="Rectangle 17"/>
            <p:cNvSpPr/>
            <p:nvPr/>
          </p:nvSpPr>
          <p:spPr>
            <a:xfrm>
              <a:off x="2320240" y="2421116"/>
              <a:ext cx="698178" cy="369332"/>
            </a:xfrm>
            <a:prstGeom prst="rect">
              <a:avLst/>
            </a:prstGeom>
          </p:spPr>
          <p:txBody>
            <a:bodyPr wrap="none">
              <a:spAutoFit/>
            </a:bodyPr>
            <a:lstStyle/>
            <a:p>
              <a:r>
                <a:rPr lang="en-US" b="1" dirty="0" smtClean="0">
                  <a:solidFill>
                    <a:srgbClr val="FF0000"/>
                  </a:solidFill>
                  <a:latin typeface="Arial" pitchFamily="34" charset="0"/>
                  <a:cs typeface="Arial" pitchFamily="34" charset="0"/>
                </a:rPr>
                <a:t>2015</a:t>
              </a:r>
              <a:endParaRPr lang="en-US" dirty="0">
                <a:solidFill>
                  <a:srgbClr val="FF0000"/>
                </a:solidFill>
              </a:endParaRPr>
            </a:p>
          </p:txBody>
        </p:sp>
        <p:sp>
          <p:nvSpPr>
            <p:cNvPr id="19" name="Rectangle 18"/>
            <p:cNvSpPr/>
            <p:nvPr/>
          </p:nvSpPr>
          <p:spPr>
            <a:xfrm>
              <a:off x="1993554" y="2931830"/>
              <a:ext cx="1425390" cy="276999"/>
            </a:xfrm>
            <a:prstGeom prst="rect">
              <a:avLst/>
            </a:prstGeom>
          </p:spPr>
          <p:txBody>
            <a:bodyPr wrap="none">
              <a:spAutoFit/>
            </a:bodyPr>
            <a:lstStyle/>
            <a:p>
              <a:r>
                <a:rPr lang="en-US" sz="1200" b="1" dirty="0" smtClean="0">
                  <a:solidFill>
                    <a:srgbClr val="0000FF"/>
                  </a:solidFill>
                  <a:latin typeface="Arial" pitchFamily="34" charset="0"/>
                  <a:cs typeface="Arial" pitchFamily="34" charset="0"/>
                </a:rPr>
                <a:t>arXiv:1504.07961</a:t>
              </a:r>
              <a:endParaRPr lang="en-US" sz="1200" dirty="0">
                <a:solidFill>
                  <a:srgbClr val="0000FF"/>
                </a:solidFill>
              </a:endParaRPr>
            </a:p>
          </p:txBody>
        </p:sp>
      </p:grpSp>
    </p:spTree>
    <p:extLst>
      <p:ext uri="{BB962C8B-B14F-4D97-AF65-F5344CB8AC3E}">
        <p14:creationId xmlns:p14="http://schemas.microsoft.com/office/powerpoint/2010/main" val="299926309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 Number Placeholder 2"/>
          <p:cNvSpPr>
            <a:spLocks noGrp="1"/>
          </p:cNvSpPr>
          <p:nvPr>
            <p:ph type="sldNum" sz="quarter" idx="4294967295"/>
          </p:nvPr>
        </p:nvSpPr>
        <p:spPr>
          <a:xfrm>
            <a:off x="5853479" y="6445327"/>
            <a:ext cx="2133600" cy="365125"/>
          </a:xfrm>
          <a:prstGeom prst="rect">
            <a:avLst/>
          </a:prstGeom>
        </p:spPr>
        <p:txBody>
          <a:bodyPr/>
          <a:lstStyle/>
          <a:p>
            <a:fld id="{B9A5DFB4-3D23-4866-8D46-AE36D04BFD7D}" type="slidenum">
              <a:rPr lang="en-US" smtClean="0"/>
              <a:pPr/>
              <a:t>22</a:t>
            </a:fld>
            <a:endParaRPr lang="en-US" dirty="0"/>
          </a:p>
        </p:txBody>
      </p:sp>
      <p:sp>
        <p:nvSpPr>
          <p:cNvPr id="2" name="TextBox 1"/>
          <p:cNvSpPr txBox="1"/>
          <p:nvPr/>
        </p:nvSpPr>
        <p:spPr>
          <a:xfrm>
            <a:off x="1811432" y="2574804"/>
            <a:ext cx="5681363" cy="584776"/>
          </a:xfrm>
          <a:prstGeom prst="rect">
            <a:avLst/>
          </a:prstGeom>
          <a:noFill/>
        </p:spPr>
        <p:txBody>
          <a:bodyPr wrap="none" rtlCol="0">
            <a:spAutoFit/>
          </a:bodyPr>
          <a:lstStyle/>
          <a:p>
            <a:r>
              <a:rPr lang="en-US" sz="3200" dirty="0" smtClean="0">
                <a:latin typeface="Arial" panose="020B0604020202020204" pitchFamily="34" charset="0"/>
                <a:cs typeface="Arial" panose="020B0604020202020204" pitchFamily="34" charset="0"/>
              </a:rPr>
              <a:t>EIC Detector: What is Needed</a:t>
            </a:r>
            <a:endParaRPr lang="en-US" sz="3200" baseline="-250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1262358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 and Final State Particles</a:t>
            </a:r>
            <a:endParaRPr lang="en-US" baseline="-25000" dirty="0"/>
          </a:p>
        </p:txBody>
      </p:sp>
      <p:cxnSp>
        <p:nvCxnSpPr>
          <p:cNvPr id="9" name="Straight Connector 8"/>
          <p:cNvCxnSpPr/>
          <p:nvPr/>
        </p:nvCxnSpPr>
        <p:spPr>
          <a:xfrm flipV="1">
            <a:off x="1544732" y="3165139"/>
            <a:ext cx="6087951" cy="788837"/>
          </a:xfrm>
          <a:prstGeom prst="line">
            <a:avLst/>
          </a:prstGeom>
          <a:ln w="31750">
            <a:solidFill>
              <a:srgbClr val="FF0000"/>
            </a:solidFill>
            <a:headEnd type="triangle" w="lg" len="lg"/>
            <a:tailEnd type="none"/>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rot="1736580">
            <a:off x="1813514" y="2412511"/>
            <a:ext cx="1138628" cy="307777"/>
          </a:xfrm>
          <a:prstGeom prst="rect">
            <a:avLst/>
          </a:prstGeom>
          <a:noFill/>
        </p:spPr>
        <p:txBody>
          <a:bodyPr wrap="none" rtlCol="0">
            <a:spAutoFit/>
          </a:bodyPr>
          <a:lstStyle/>
          <a:p>
            <a:pPr defTabSz="457200" hangingPunct="1"/>
            <a:r>
              <a:rPr lang="en-US" sz="1400" kern="1200" dirty="0" smtClean="0">
                <a:solidFill>
                  <a:prstClr val="black"/>
                </a:solidFill>
                <a:latin typeface="Calibri"/>
              </a:rPr>
              <a:t>Ion beamline</a:t>
            </a:r>
            <a:endParaRPr lang="en-US" sz="1400" kern="1200" dirty="0">
              <a:solidFill>
                <a:prstClr val="black"/>
              </a:solidFill>
              <a:latin typeface="Calibri"/>
            </a:endParaRPr>
          </a:p>
        </p:txBody>
      </p:sp>
      <p:cxnSp>
        <p:nvCxnSpPr>
          <p:cNvPr id="7" name="Straight Connector 6"/>
          <p:cNvCxnSpPr/>
          <p:nvPr/>
        </p:nvCxnSpPr>
        <p:spPr>
          <a:xfrm>
            <a:off x="1933785" y="2218597"/>
            <a:ext cx="5136910" cy="2662912"/>
          </a:xfrm>
          <a:prstGeom prst="line">
            <a:avLst/>
          </a:prstGeom>
          <a:ln w="31750">
            <a:solidFill>
              <a:srgbClr val="000090"/>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5" name="Slide Number Placeholder 4"/>
          <p:cNvSpPr>
            <a:spLocks noGrp="1"/>
          </p:cNvSpPr>
          <p:nvPr>
            <p:ph type="sldNum" sz="quarter" idx="4294967295"/>
          </p:nvPr>
        </p:nvSpPr>
        <p:spPr>
          <a:xfrm>
            <a:off x="3505200" y="6545396"/>
            <a:ext cx="2133600" cy="190125"/>
          </a:xfrm>
          <a:prstGeom prst="rect">
            <a:avLst/>
          </a:prstGeom>
        </p:spPr>
        <p:txBody>
          <a:bodyPr/>
          <a:lstStyle/>
          <a:p>
            <a:fld id="{B58F48A6-A3E1-4848-9AC3-B43F560BE4FE}" type="slidenum">
              <a:rPr lang="en-US" smtClean="0">
                <a:solidFill>
                  <a:prstClr val="white"/>
                </a:solidFill>
              </a:rPr>
              <a:pPr/>
              <a:t>23</a:t>
            </a:fld>
            <a:endParaRPr lang="en-US">
              <a:solidFill>
                <a:prstClr val="white"/>
              </a:solidFill>
            </a:endParaRPr>
          </a:p>
        </p:txBody>
      </p:sp>
      <p:sp>
        <p:nvSpPr>
          <p:cNvPr id="49" name="TextBox 48"/>
          <p:cNvSpPr txBox="1"/>
          <p:nvPr/>
        </p:nvSpPr>
        <p:spPr>
          <a:xfrm rot="21241863">
            <a:off x="5963087" y="2987765"/>
            <a:ext cx="1510237" cy="307777"/>
          </a:xfrm>
          <a:prstGeom prst="rect">
            <a:avLst/>
          </a:prstGeom>
          <a:noFill/>
        </p:spPr>
        <p:txBody>
          <a:bodyPr wrap="none" rtlCol="0">
            <a:spAutoFit/>
          </a:bodyPr>
          <a:lstStyle/>
          <a:p>
            <a:pPr defTabSz="457200" hangingPunct="1"/>
            <a:r>
              <a:rPr lang="en-US" sz="1400" kern="1200" dirty="0" smtClean="0">
                <a:solidFill>
                  <a:prstClr val="black"/>
                </a:solidFill>
                <a:latin typeface="Calibri"/>
              </a:rPr>
              <a:t>Electron beamline</a:t>
            </a:r>
            <a:endParaRPr lang="en-US" sz="1400" kern="1200" dirty="0">
              <a:solidFill>
                <a:prstClr val="black"/>
              </a:solidFill>
              <a:latin typeface="Calibri"/>
            </a:endParaRPr>
          </a:p>
        </p:txBody>
      </p:sp>
      <p:sp>
        <p:nvSpPr>
          <p:cNvPr id="43" name="Left Arrow 42"/>
          <p:cNvSpPr/>
          <p:nvPr/>
        </p:nvSpPr>
        <p:spPr>
          <a:xfrm rot="12553784">
            <a:off x="3061776" y="2971157"/>
            <a:ext cx="1265075" cy="293067"/>
          </a:xfrm>
          <a:prstGeom prst="left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44" name="Left Arrow 43"/>
          <p:cNvSpPr/>
          <p:nvPr/>
        </p:nvSpPr>
        <p:spPr>
          <a:xfrm rot="21198189">
            <a:off x="4961470" y="3321366"/>
            <a:ext cx="663764" cy="264422"/>
          </a:xfrm>
          <a:prstGeom prst="leftArrow">
            <a:avLst/>
          </a:prstGeom>
          <a:solidFill>
            <a:srgbClr val="FF66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56" name="TextBox 55"/>
          <p:cNvSpPr txBox="1"/>
          <p:nvPr/>
        </p:nvSpPr>
        <p:spPr>
          <a:xfrm rot="21204413">
            <a:off x="5133075" y="2976581"/>
            <a:ext cx="818103" cy="369332"/>
          </a:xfrm>
          <a:prstGeom prst="rect">
            <a:avLst/>
          </a:prstGeom>
          <a:noFill/>
        </p:spPr>
        <p:txBody>
          <a:bodyPr wrap="none" rtlCol="0">
            <a:spAutoFit/>
          </a:bodyPr>
          <a:lstStyle/>
          <a:p>
            <a:pPr defTabSz="457200" hangingPunct="1"/>
            <a:r>
              <a:rPr lang="en-US" sz="1800" kern="1200" dirty="0" smtClean="0">
                <a:solidFill>
                  <a:prstClr val="black"/>
                </a:solidFill>
                <a:latin typeface="Calibri"/>
              </a:rPr>
              <a:t>E</a:t>
            </a:r>
            <a:r>
              <a:rPr lang="en-US" sz="1800" kern="1200" baseline="-25000" dirty="0" smtClean="0">
                <a:solidFill>
                  <a:prstClr val="black"/>
                </a:solidFill>
                <a:latin typeface="Calibri"/>
              </a:rPr>
              <a:t>electron</a:t>
            </a:r>
            <a:endParaRPr lang="en-US" sz="1800" kern="1200" baseline="-25000" dirty="0">
              <a:solidFill>
                <a:prstClr val="black"/>
              </a:solidFill>
              <a:latin typeface="Calibri"/>
            </a:endParaRPr>
          </a:p>
        </p:txBody>
      </p:sp>
      <p:sp>
        <p:nvSpPr>
          <p:cNvPr id="57" name="TextBox 56"/>
          <p:cNvSpPr txBox="1"/>
          <p:nvPr/>
        </p:nvSpPr>
        <p:spPr>
          <a:xfrm rot="1855621">
            <a:off x="3564941" y="2689725"/>
            <a:ext cx="494697" cy="369332"/>
          </a:xfrm>
          <a:prstGeom prst="rect">
            <a:avLst/>
          </a:prstGeom>
          <a:noFill/>
        </p:spPr>
        <p:txBody>
          <a:bodyPr wrap="none" rtlCol="0">
            <a:spAutoFit/>
          </a:bodyPr>
          <a:lstStyle/>
          <a:p>
            <a:pPr defTabSz="457200" hangingPunct="1"/>
            <a:r>
              <a:rPr lang="en-US" sz="1800" kern="1200" dirty="0" smtClean="0">
                <a:solidFill>
                  <a:prstClr val="black"/>
                </a:solidFill>
                <a:latin typeface="Calibri"/>
              </a:rPr>
              <a:t>E</a:t>
            </a:r>
            <a:r>
              <a:rPr lang="en-US" sz="1800" kern="1200" baseline="-25000" dirty="0" smtClean="0">
                <a:solidFill>
                  <a:prstClr val="black"/>
                </a:solidFill>
                <a:latin typeface="Calibri"/>
              </a:rPr>
              <a:t>ion</a:t>
            </a:r>
            <a:endParaRPr lang="en-US" sz="1800" kern="1200" baseline="-25000" dirty="0">
              <a:solidFill>
                <a:prstClr val="black"/>
              </a:solidFill>
              <a:latin typeface="Calibri"/>
            </a:endParaRPr>
          </a:p>
        </p:txBody>
      </p:sp>
      <p:sp>
        <p:nvSpPr>
          <p:cNvPr id="58" name="TextBox 57"/>
          <p:cNvSpPr txBox="1"/>
          <p:nvPr/>
        </p:nvSpPr>
        <p:spPr>
          <a:xfrm>
            <a:off x="727246" y="984672"/>
            <a:ext cx="7781754" cy="923330"/>
          </a:xfrm>
          <a:prstGeom prst="rect">
            <a:avLst/>
          </a:prstGeom>
          <a:solidFill>
            <a:srgbClr val="FFFF00">
              <a:alpha val="59000"/>
            </a:srgbClr>
          </a:solidFill>
        </p:spPr>
        <p:txBody>
          <a:bodyPr wrap="square" rtlCol="0">
            <a:spAutoFit/>
          </a:bodyPr>
          <a:lstStyle/>
          <a:p>
            <a:r>
              <a:rPr lang="en-US" sz="1800" dirty="0"/>
              <a:t>A</a:t>
            </a:r>
            <a:r>
              <a:rPr lang="en-US" sz="1800" dirty="0" smtClean="0"/>
              <a:t>im of EIC is nucleon and nuclear structure </a:t>
            </a:r>
            <a:r>
              <a:rPr lang="en-US" sz="1800" dirty="0" smtClean="0">
                <a:solidFill>
                  <a:srgbClr val="FF0000"/>
                </a:solidFill>
              </a:rPr>
              <a:t>beyond  the longitudinal description. </a:t>
            </a:r>
          </a:p>
          <a:p>
            <a:r>
              <a:rPr lang="en-US" sz="1800" dirty="0" smtClean="0"/>
              <a:t>This makes the requirements for the machine and detector different from all previous</a:t>
            </a:r>
            <a:r>
              <a:rPr lang="en-US" sz="1800" dirty="0"/>
              <a:t> </a:t>
            </a:r>
            <a:r>
              <a:rPr lang="en-US" sz="1800" dirty="0" smtClean="0"/>
              <a:t>colliders </a:t>
            </a:r>
            <a:r>
              <a:rPr lang="en-US" sz="1800" b="1" dirty="0" smtClean="0">
                <a:solidFill>
                  <a:srgbClr val="FF0000"/>
                </a:solidFill>
              </a:rPr>
              <a:t>including HERA</a:t>
            </a:r>
            <a:r>
              <a:rPr lang="en-US" sz="1800" dirty="0"/>
              <a:t>.</a:t>
            </a:r>
            <a:endParaRPr lang="en-US" sz="1800" dirty="0" smtClean="0"/>
          </a:p>
        </p:txBody>
      </p:sp>
      <p:pic>
        <p:nvPicPr>
          <p:cNvPr id="61" name="Picture 3"/>
          <p:cNvPicPr>
            <a:picLocks noChangeAspect="1" noChangeArrowheads="1"/>
          </p:cNvPicPr>
          <p:nvPr/>
        </p:nvPicPr>
        <p:blipFill>
          <a:blip r:embed="rId2"/>
          <a:srcRect l="3337" t="5580" r="1112" b="697"/>
          <a:stretch>
            <a:fillRect/>
          </a:stretch>
        </p:blipFill>
        <p:spPr bwMode="auto">
          <a:xfrm>
            <a:off x="3267722" y="4347481"/>
            <a:ext cx="2370666" cy="1854410"/>
          </a:xfrm>
          <a:prstGeom prst="rect">
            <a:avLst/>
          </a:prstGeom>
          <a:noFill/>
          <a:ln w="9525">
            <a:solidFill>
              <a:schemeClr val="accent1">
                <a:lumMod val="75000"/>
              </a:schemeClr>
            </a:solidFill>
            <a:miter lim="800000"/>
            <a:headEnd/>
            <a:tailEnd/>
          </a:ln>
        </p:spPr>
      </p:pic>
      <p:sp>
        <p:nvSpPr>
          <p:cNvPr id="64" name="TextBox 63"/>
          <p:cNvSpPr txBox="1"/>
          <p:nvPr/>
        </p:nvSpPr>
        <p:spPr>
          <a:xfrm>
            <a:off x="430953" y="5619652"/>
            <a:ext cx="2758387" cy="461665"/>
          </a:xfrm>
          <a:prstGeom prst="rect">
            <a:avLst/>
          </a:prstGeom>
          <a:noFill/>
        </p:spPr>
        <p:txBody>
          <a:bodyPr wrap="none" rtlCol="0">
            <a:spAutoFit/>
          </a:bodyPr>
          <a:lstStyle/>
          <a:p>
            <a:r>
              <a:rPr lang="en-US" dirty="0" smtClean="0"/>
              <a:t>Need more than this</a:t>
            </a:r>
            <a:endParaRPr lang="en-US" dirty="0"/>
          </a:p>
        </p:txBody>
      </p:sp>
      <p:sp>
        <p:nvSpPr>
          <p:cNvPr id="3" name="TextBox 2"/>
          <p:cNvSpPr txBox="1"/>
          <p:nvPr/>
        </p:nvSpPr>
        <p:spPr>
          <a:xfrm>
            <a:off x="6292265" y="5496837"/>
            <a:ext cx="2339102" cy="369332"/>
          </a:xfrm>
          <a:prstGeom prst="rect">
            <a:avLst/>
          </a:prstGeom>
          <a:noFill/>
        </p:spPr>
        <p:txBody>
          <a:bodyPr wrap="none" rtlCol="0">
            <a:spAutoFit/>
          </a:bodyPr>
          <a:lstStyle/>
          <a:p>
            <a:r>
              <a:rPr lang="en-US" dirty="0" smtClean="0"/>
              <a:t>Need to access Q</a:t>
            </a:r>
            <a:r>
              <a:rPr lang="en-US" baseline="-25000" dirty="0" smtClean="0"/>
              <a:t>2</a:t>
            </a:r>
            <a:r>
              <a:rPr lang="en-US" dirty="0" smtClean="0"/>
              <a:t>&lt;&lt;Q</a:t>
            </a:r>
            <a:r>
              <a:rPr lang="en-US" baseline="-25000" dirty="0" smtClean="0"/>
              <a:t>1</a:t>
            </a:r>
            <a:endParaRPr lang="en-US" baseline="-25000" dirty="0"/>
          </a:p>
        </p:txBody>
      </p:sp>
    </p:spTree>
    <p:extLst>
      <p:ext uri="{BB962C8B-B14F-4D97-AF65-F5344CB8AC3E}">
        <p14:creationId xmlns:p14="http://schemas.microsoft.com/office/powerpoint/2010/main" val="323252270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Picture 74" descr="Screen Shot 2016-06-28 at 10.14.0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4260776">
            <a:off x="3855631" y="2783268"/>
            <a:ext cx="1027812" cy="213083"/>
          </a:xfrm>
          <a:prstGeom prst="rect">
            <a:avLst/>
          </a:prstGeom>
        </p:spPr>
      </p:pic>
      <p:sp>
        <p:nvSpPr>
          <p:cNvPr id="2" name="Title 1"/>
          <p:cNvSpPr>
            <a:spLocks noGrp="1"/>
          </p:cNvSpPr>
          <p:nvPr>
            <p:ph type="title"/>
          </p:nvPr>
        </p:nvSpPr>
        <p:spPr/>
        <p:txBody>
          <a:bodyPr/>
          <a:lstStyle/>
          <a:p>
            <a:r>
              <a:rPr lang="en-US" sz="3200" dirty="0" smtClean="0"/>
              <a:t>Final State Particles in the Central Rapidity</a:t>
            </a:r>
            <a:endParaRPr lang="en-US" sz="3200" baseline="-25000" dirty="0"/>
          </a:p>
        </p:txBody>
      </p:sp>
      <p:cxnSp>
        <p:nvCxnSpPr>
          <p:cNvPr id="3" name="Straight Connector 2"/>
          <p:cNvCxnSpPr/>
          <p:nvPr/>
        </p:nvCxnSpPr>
        <p:spPr>
          <a:xfrm>
            <a:off x="3952261" y="2559304"/>
            <a:ext cx="649719" cy="1079848"/>
          </a:xfrm>
          <a:prstGeom prst="line">
            <a:avLst/>
          </a:prstGeom>
          <a:ln w="15875">
            <a:solidFill>
              <a:srgbClr val="FF0000"/>
            </a:solidFill>
            <a:prstDash val="sysDash"/>
            <a:headEnd type="triangle"/>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V="1">
            <a:off x="1544732" y="3165139"/>
            <a:ext cx="6087951" cy="788837"/>
          </a:xfrm>
          <a:prstGeom prst="line">
            <a:avLst/>
          </a:prstGeom>
          <a:ln w="31750">
            <a:solidFill>
              <a:srgbClr val="FF0000"/>
            </a:solidFill>
            <a:headEnd type="triangle" w="lg" len="lg"/>
            <a:tailEnd type="none"/>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rot="1736580">
            <a:off x="1813514" y="2412511"/>
            <a:ext cx="1138628" cy="307777"/>
          </a:xfrm>
          <a:prstGeom prst="rect">
            <a:avLst/>
          </a:prstGeom>
          <a:noFill/>
        </p:spPr>
        <p:txBody>
          <a:bodyPr wrap="none" rtlCol="0">
            <a:spAutoFit/>
          </a:bodyPr>
          <a:lstStyle/>
          <a:p>
            <a:pPr defTabSz="457200" hangingPunct="1"/>
            <a:r>
              <a:rPr lang="en-US" sz="1400" kern="1200" dirty="0" smtClean="0">
                <a:solidFill>
                  <a:prstClr val="black"/>
                </a:solidFill>
                <a:latin typeface="Calibri"/>
              </a:rPr>
              <a:t>Ion beamline</a:t>
            </a:r>
            <a:endParaRPr lang="en-US" sz="1400" kern="1200" dirty="0">
              <a:solidFill>
                <a:prstClr val="black"/>
              </a:solidFill>
              <a:latin typeface="Calibri"/>
            </a:endParaRPr>
          </a:p>
        </p:txBody>
      </p:sp>
      <p:cxnSp>
        <p:nvCxnSpPr>
          <p:cNvPr id="7" name="Straight Connector 6"/>
          <p:cNvCxnSpPr/>
          <p:nvPr/>
        </p:nvCxnSpPr>
        <p:spPr>
          <a:xfrm>
            <a:off x="1933785" y="2218597"/>
            <a:ext cx="5136910" cy="2662912"/>
          </a:xfrm>
          <a:prstGeom prst="line">
            <a:avLst/>
          </a:prstGeom>
          <a:ln w="31750">
            <a:solidFill>
              <a:srgbClr val="000090"/>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37" name="Oval 36"/>
          <p:cNvSpPr/>
          <p:nvPr/>
        </p:nvSpPr>
        <p:spPr>
          <a:xfrm flipH="1">
            <a:off x="3837610" y="2362002"/>
            <a:ext cx="114651" cy="135290"/>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cxnSp>
        <p:nvCxnSpPr>
          <p:cNvPr id="46" name="Straight Arrow Connector 45"/>
          <p:cNvCxnSpPr/>
          <p:nvPr/>
        </p:nvCxnSpPr>
        <p:spPr>
          <a:xfrm flipH="1">
            <a:off x="4378530" y="3812971"/>
            <a:ext cx="87254" cy="753854"/>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flipH="1">
            <a:off x="3982469" y="3812971"/>
            <a:ext cx="396061" cy="522437"/>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flipH="1">
            <a:off x="4149583" y="3719375"/>
            <a:ext cx="316200" cy="858081"/>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pic>
        <p:nvPicPr>
          <p:cNvPr id="54" name="Picture 53"/>
          <p:cNvPicPr>
            <a:picLocks noChangeAspect="1"/>
          </p:cNvPicPr>
          <p:nvPr/>
        </p:nvPicPr>
        <p:blipFill>
          <a:blip r:embed="rId3"/>
          <a:stretch>
            <a:fillRect/>
          </a:stretch>
        </p:blipFill>
        <p:spPr>
          <a:xfrm>
            <a:off x="4378530" y="3381060"/>
            <a:ext cx="405162" cy="405162"/>
          </a:xfrm>
          <a:prstGeom prst="rect">
            <a:avLst/>
          </a:prstGeom>
        </p:spPr>
      </p:pic>
      <p:sp>
        <p:nvSpPr>
          <p:cNvPr id="59" name="TextBox 58"/>
          <p:cNvSpPr txBox="1"/>
          <p:nvPr/>
        </p:nvSpPr>
        <p:spPr>
          <a:xfrm rot="1614294">
            <a:off x="2087405" y="1803249"/>
            <a:ext cx="1334921" cy="276999"/>
          </a:xfrm>
          <a:prstGeom prst="rect">
            <a:avLst/>
          </a:prstGeom>
          <a:noFill/>
          <a:ln>
            <a:solidFill>
              <a:schemeClr val="tx1"/>
            </a:solidFill>
          </a:ln>
        </p:spPr>
        <p:txBody>
          <a:bodyPr wrap="none" rtlCol="0">
            <a:spAutoFit/>
          </a:bodyPr>
          <a:lstStyle/>
          <a:p>
            <a:pPr defTabSz="457200" hangingPunct="1"/>
            <a:r>
              <a:rPr lang="en-US" sz="1200" kern="1200" dirty="0" smtClean="0">
                <a:solidFill>
                  <a:prstClr val="black"/>
                </a:solidFill>
                <a:latin typeface="Calibri"/>
              </a:rPr>
              <a:t>Scattered electron</a:t>
            </a:r>
            <a:endParaRPr lang="en-US" sz="1200" kern="1200" dirty="0">
              <a:solidFill>
                <a:prstClr val="black"/>
              </a:solidFill>
              <a:latin typeface="Calibri"/>
            </a:endParaRPr>
          </a:p>
        </p:txBody>
      </p:sp>
      <p:cxnSp>
        <p:nvCxnSpPr>
          <p:cNvPr id="60" name="Straight Arrow Connector 59"/>
          <p:cNvCxnSpPr>
            <a:stCxn id="59" idx="3"/>
          </p:cNvCxnSpPr>
          <p:nvPr/>
        </p:nvCxnSpPr>
        <p:spPr>
          <a:xfrm>
            <a:off x="3350079" y="2243782"/>
            <a:ext cx="338594" cy="154777"/>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67" name="Left Brace 66"/>
          <p:cNvSpPr/>
          <p:nvPr/>
        </p:nvSpPr>
        <p:spPr>
          <a:xfrm rot="17581952">
            <a:off x="3827710" y="4492130"/>
            <a:ext cx="277635" cy="700055"/>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defTabSz="457200" hangingPunct="1"/>
            <a:endParaRPr lang="en-US" sz="1800" kern="1200">
              <a:solidFill>
                <a:prstClr val="black"/>
              </a:solidFill>
              <a:latin typeface="Calibri"/>
            </a:endParaRPr>
          </a:p>
        </p:txBody>
      </p:sp>
      <p:sp>
        <p:nvSpPr>
          <p:cNvPr id="68" name="TextBox 67"/>
          <p:cNvSpPr txBox="1"/>
          <p:nvPr/>
        </p:nvSpPr>
        <p:spPr>
          <a:xfrm>
            <a:off x="2655947" y="5050154"/>
            <a:ext cx="2592627" cy="276999"/>
          </a:xfrm>
          <a:prstGeom prst="rect">
            <a:avLst/>
          </a:prstGeom>
          <a:noFill/>
          <a:ln>
            <a:solidFill>
              <a:schemeClr val="tx1"/>
            </a:solidFill>
          </a:ln>
        </p:spPr>
        <p:txBody>
          <a:bodyPr wrap="none" rtlCol="0">
            <a:spAutoFit/>
          </a:bodyPr>
          <a:lstStyle/>
          <a:p>
            <a:pPr defTabSz="457200" hangingPunct="1"/>
            <a:r>
              <a:rPr lang="en-US" sz="1200" kern="1200" dirty="0" smtClean="0">
                <a:solidFill>
                  <a:prstClr val="black"/>
                </a:solidFill>
                <a:latin typeface="Calibri"/>
              </a:rPr>
              <a:t>Particles associated with struck parton</a:t>
            </a:r>
            <a:endParaRPr lang="en-US" sz="1200" kern="1200" dirty="0">
              <a:solidFill>
                <a:prstClr val="black"/>
              </a:solidFill>
              <a:latin typeface="Calibri"/>
            </a:endParaRPr>
          </a:p>
        </p:txBody>
      </p:sp>
      <p:sp>
        <p:nvSpPr>
          <p:cNvPr id="5" name="Slide Number Placeholder 4"/>
          <p:cNvSpPr>
            <a:spLocks noGrp="1"/>
          </p:cNvSpPr>
          <p:nvPr>
            <p:ph type="sldNum" sz="quarter" idx="4294967295"/>
          </p:nvPr>
        </p:nvSpPr>
        <p:spPr>
          <a:xfrm>
            <a:off x="3505200" y="6545396"/>
            <a:ext cx="2133600" cy="190125"/>
          </a:xfrm>
          <a:prstGeom prst="rect">
            <a:avLst/>
          </a:prstGeom>
        </p:spPr>
        <p:txBody>
          <a:bodyPr/>
          <a:lstStyle/>
          <a:p>
            <a:fld id="{B58F48A6-A3E1-4848-9AC3-B43F560BE4FE}" type="slidenum">
              <a:rPr lang="en-US" smtClean="0">
                <a:solidFill>
                  <a:prstClr val="white"/>
                </a:solidFill>
              </a:rPr>
              <a:pPr/>
              <a:t>24</a:t>
            </a:fld>
            <a:endParaRPr lang="en-US">
              <a:solidFill>
                <a:prstClr val="white"/>
              </a:solidFill>
            </a:endParaRPr>
          </a:p>
        </p:txBody>
      </p:sp>
      <p:sp>
        <p:nvSpPr>
          <p:cNvPr id="45" name="TextBox 44"/>
          <p:cNvSpPr txBox="1"/>
          <p:nvPr/>
        </p:nvSpPr>
        <p:spPr>
          <a:xfrm rot="3089999">
            <a:off x="4108026" y="2411482"/>
            <a:ext cx="699906" cy="276999"/>
          </a:xfrm>
          <a:prstGeom prst="rect">
            <a:avLst/>
          </a:prstGeom>
          <a:noFill/>
          <a:ln>
            <a:solidFill>
              <a:schemeClr val="tx1"/>
            </a:solidFill>
          </a:ln>
        </p:spPr>
        <p:txBody>
          <a:bodyPr wrap="none" rtlCol="0">
            <a:spAutoFit/>
          </a:bodyPr>
          <a:lstStyle/>
          <a:p>
            <a:r>
              <a:rPr lang="en-US" sz="1200" dirty="0" smtClean="0"/>
              <a:t>Photons</a:t>
            </a:r>
            <a:endParaRPr lang="en-US" sz="1200" dirty="0"/>
          </a:p>
        </p:txBody>
      </p:sp>
      <p:sp>
        <p:nvSpPr>
          <p:cNvPr id="49" name="TextBox 48"/>
          <p:cNvSpPr txBox="1"/>
          <p:nvPr/>
        </p:nvSpPr>
        <p:spPr>
          <a:xfrm rot="21241863">
            <a:off x="5963087" y="2987765"/>
            <a:ext cx="1510237" cy="307777"/>
          </a:xfrm>
          <a:prstGeom prst="rect">
            <a:avLst/>
          </a:prstGeom>
          <a:noFill/>
        </p:spPr>
        <p:txBody>
          <a:bodyPr wrap="none" rtlCol="0">
            <a:spAutoFit/>
          </a:bodyPr>
          <a:lstStyle/>
          <a:p>
            <a:pPr defTabSz="457200" hangingPunct="1"/>
            <a:r>
              <a:rPr lang="en-US" sz="1400" kern="1200" dirty="0" smtClean="0">
                <a:solidFill>
                  <a:prstClr val="black"/>
                </a:solidFill>
                <a:latin typeface="Calibri"/>
              </a:rPr>
              <a:t>Electron beamline</a:t>
            </a:r>
            <a:endParaRPr lang="en-US" sz="1400" kern="1200" dirty="0">
              <a:solidFill>
                <a:prstClr val="black"/>
              </a:solidFill>
              <a:latin typeface="Calibri"/>
            </a:endParaRPr>
          </a:p>
        </p:txBody>
      </p:sp>
      <p:sp>
        <p:nvSpPr>
          <p:cNvPr id="50" name="Oval 49"/>
          <p:cNvSpPr/>
          <p:nvPr/>
        </p:nvSpPr>
        <p:spPr>
          <a:xfrm flipV="1">
            <a:off x="4004739" y="4622295"/>
            <a:ext cx="103288" cy="95917"/>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51" name="Oval 50"/>
          <p:cNvSpPr/>
          <p:nvPr/>
        </p:nvSpPr>
        <p:spPr>
          <a:xfrm flipV="1">
            <a:off x="3881346" y="4335408"/>
            <a:ext cx="70915" cy="79220"/>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52" name="Oval 51"/>
          <p:cNvSpPr/>
          <p:nvPr/>
        </p:nvSpPr>
        <p:spPr>
          <a:xfrm flipV="1">
            <a:off x="4275895" y="4585618"/>
            <a:ext cx="134140" cy="237989"/>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53" name="Oval 52"/>
          <p:cNvSpPr/>
          <p:nvPr/>
        </p:nvSpPr>
        <p:spPr>
          <a:xfrm flipV="1">
            <a:off x="3966528" y="4379428"/>
            <a:ext cx="220169" cy="125975"/>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43" name="Left Arrow 42"/>
          <p:cNvSpPr/>
          <p:nvPr/>
        </p:nvSpPr>
        <p:spPr>
          <a:xfrm rot="21198189">
            <a:off x="4961470" y="3321366"/>
            <a:ext cx="663764" cy="264422"/>
          </a:xfrm>
          <a:prstGeom prst="leftArrow">
            <a:avLst/>
          </a:prstGeom>
          <a:solidFill>
            <a:srgbClr val="FF66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44" name="TextBox 43"/>
          <p:cNvSpPr txBox="1"/>
          <p:nvPr/>
        </p:nvSpPr>
        <p:spPr>
          <a:xfrm rot="21204413">
            <a:off x="5133075" y="2976581"/>
            <a:ext cx="818103" cy="369332"/>
          </a:xfrm>
          <a:prstGeom prst="rect">
            <a:avLst/>
          </a:prstGeom>
          <a:noFill/>
        </p:spPr>
        <p:txBody>
          <a:bodyPr wrap="none" rtlCol="0">
            <a:spAutoFit/>
          </a:bodyPr>
          <a:lstStyle/>
          <a:p>
            <a:pPr defTabSz="457200" hangingPunct="1"/>
            <a:r>
              <a:rPr lang="en-US" sz="1800" kern="1200" dirty="0" smtClean="0">
                <a:solidFill>
                  <a:prstClr val="black"/>
                </a:solidFill>
                <a:latin typeface="Calibri"/>
              </a:rPr>
              <a:t>E</a:t>
            </a:r>
            <a:r>
              <a:rPr lang="en-US" sz="1800" kern="1200" baseline="-25000" dirty="0" smtClean="0">
                <a:solidFill>
                  <a:prstClr val="black"/>
                </a:solidFill>
                <a:latin typeface="Calibri"/>
              </a:rPr>
              <a:t>electron</a:t>
            </a:r>
            <a:endParaRPr lang="en-US" sz="1800" kern="1200" baseline="-25000" dirty="0">
              <a:solidFill>
                <a:prstClr val="black"/>
              </a:solidFill>
              <a:latin typeface="Calibri"/>
            </a:endParaRPr>
          </a:p>
        </p:txBody>
      </p:sp>
      <p:sp>
        <p:nvSpPr>
          <p:cNvPr id="56" name="Left Arrow 55"/>
          <p:cNvSpPr/>
          <p:nvPr/>
        </p:nvSpPr>
        <p:spPr>
          <a:xfrm rot="12553784">
            <a:off x="3061776" y="2971157"/>
            <a:ext cx="1265075" cy="293067"/>
          </a:xfrm>
          <a:prstGeom prst="left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57" name="TextBox 56"/>
          <p:cNvSpPr txBox="1"/>
          <p:nvPr/>
        </p:nvSpPr>
        <p:spPr>
          <a:xfrm rot="1855621">
            <a:off x="3564941" y="2689725"/>
            <a:ext cx="494697" cy="369332"/>
          </a:xfrm>
          <a:prstGeom prst="rect">
            <a:avLst/>
          </a:prstGeom>
          <a:noFill/>
        </p:spPr>
        <p:txBody>
          <a:bodyPr wrap="none" rtlCol="0">
            <a:spAutoFit/>
          </a:bodyPr>
          <a:lstStyle/>
          <a:p>
            <a:pPr defTabSz="457200" hangingPunct="1"/>
            <a:r>
              <a:rPr lang="en-US" sz="1800" kern="1200" dirty="0" smtClean="0">
                <a:solidFill>
                  <a:prstClr val="black"/>
                </a:solidFill>
                <a:latin typeface="Calibri"/>
              </a:rPr>
              <a:t>E</a:t>
            </a:r>
            <a:r>
              <a:rPr lang="en-US" sz="1800" kern="1200" baseline="-25000" dirty="0" smtClean="0">
                <a:solidFill>
                  <a:prstClr val="black"/>
                </a:solidFill>
                <a:latin typeface="Calibri"/>
              </a:rPr>
              <a:t>ion</a:t>
            </a:r>
            <a:endParaRPr lang="en-US" sz="1800" kern="1200" baseline="-25000" dirty="0">
              <a:solidFill>
                <a:prstClr val="black"/>
              </a:solidFill>
              <a:latin typeface="Calibri"/>
            </a:endParaRPr>
          </a:p>
        </p:txBody>
      </p:sp>
      <p:sp>
        <p:nvSpPr>
          <p:cNvPr id="8" name="TextBox 7"/>
          <p:cNvSpPr txBox="1"/>
          <p:nvPr/>
        </p:nvSpPr>
        <p:spPr>
          <a:xfrm>
            <a:off x="5507031" y="1387112"/>
            <a:ext cx="3127328" cy="830997"/>
          </a:xfrm>
          <a:prstGeom prst="rect">
            <a:avLst/>
          </a:prstGeom>
          <a:noFill/>
        </p:spPr>
        <p:txBody>
          <a:bodyPr wrap="none" rtlCol="0">
            <a:spAutoFit/>
          </a:bodyPr>
          <a:lstStyle/>
          <a:p>
            <a:r>
              <a:rPr lang="en-US" dirty="0" smtClean="0"/>
              <a:t>Products of the hard </a:t>
            </a:r>
          </a:p>
          <a:p>
            <a:r>
              <a:rPr lang="en-US" dirty="0" smtClean="0"/>
              <a:t>electron-quark collision</a:t>
            </a:r>
            <a:endParaRPr lang="en-US" dirty="0"/>
          </a:p>
        </p:txBody>
      </p:sp>
      <p:sp>
        <p:nvSpPr>
          <p:cNvPr id="10" name="TextBox 9"/>
          <p:cNvSpPr txBox="1"/>
          <p:nvPr/>
        </p:nvSpPr>
        <p:spPr>
          <a:xfrm>
            <a:off x="768068" y="5404972"/>
            <a:ext cx="7395432" cy="923330"/>
          </a:xfrm>
          <a:prstGeom prst="rect">
            <a:avLst/>
          </a:prstGeom>
          <a:solidFill>
            <a:srgbClr val="FFFF00"/>
          </a:solidFill>
        </p:spPr>
        <p:txBody>
          <a:bodyPr wrap="square" rtlCol="0">
            <a:spAutoFit/>
          </a:bodyPr>
          <a:lstStyle/>
          <a:p>
            <a:r>
              <a:rPr lang="en-US" sz="1800" dirty="0" smtClean="0">
                <a:solidFill>
                  <a:schemeClr val="tx1"/>
                </a:solidFill>
              </a:rPr>
              <a:t>Transverse and flavor structure measurement of the nucleon and nuclei: </a:t>
            </a:r>
          </a:p>
          <a:p>
            <a:r>
              <a:rPr lang="en-US" sz="1800" dirty="0">
                <a:solidFill>
                  <a:schemeClr val="tx1"/>
                </a:solidFill>
              </a:rPr>
              <a:t>The particles associated with struck parton must have its species identified and </a:t>
            </a:r>
            <a:r>
              <a:rPr lang="en-US" sz="1800" dirty="0" smtClean="0">
                <a:solidFill>
                  <a:schemeClr val="tx1"/>
                </a:solidFill>
              </a:rPr>
              <a:t>measured (Q</a:t>
            </a:r>
            <a:r>
              <a:rPr lang="en-US" sz="1800" baseline="-25000" dirty="0" smtClean="0">
                <a:solidFill>
                  <a:schemeClr val="tx1"/>
                </a:solidFill>
              </a:rPr>
              <a:t>2</a:t>
            </a:r>
            <a:r>
              <a:rPr lang="en-US" sz="1800" dirty="0" smtClean="0">
                <a:solidFill>
                  <a:schemeClr val="tx1"/>
                </a:solidFill>
              </a:rPr>
              <a:t>~Λ</a:t>
            </a:r>
            <a:r>
              <a:rPr lang="en-US" sz="1800" baseline="-25000" dirty="0" smtClean="0">
                <a:solidFill>
                  <a:schemeClr val="tx1"/>
                </a:solidFill>
              </a:rPr>
              <a:t>QCD</a:t>
            </a:r>
            <a:r>
              <a:rPr lang="en-US" sz="1800" dirty="0" smtClean="0">
                <a:solidFill>
                  <a:schemeClr val="tx1"/>
                </a:solidFill>
              </a:rPr>
              <a:t>).  </a:t>
            </a:r>
            <a:r>
              <a:rPr lang="en-US" sz="1800" b="1" dirty="0" smtClean="0">
                <a:solidFill>
                  <a:srgbClr val="FF0000"/>
                </a:solidFill>
              </a:rPr>
              <a:t>Particle ID much more important than at HERA</a:t>
            </a:r>
            <a:endParaRPr lang="en-US" b="1" dirty="0">
              <a:solidFill>
                <a:srgbClr val="FF0000"/>
              </a:solidFill>
            </a:endParaRPr>
          </a:p>
        </p:txBody>
      </p:sp>
    </p:spTree>
    <p:extLst>
      <p:ext uri="{BB962C8B-B14F-4D97-AF65-F5344CB8AC3E}">
        <p14:creationId xmlns:p14="http://schemas.microsoft.com/office/powerpoint/2010/main" val="379051083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Picture 74" descr="Screen Shot 2016-06-28 at 10.14.0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4260776">
            <a:off x="3855631" y="2783268"/>
            <a:ext cx="1027812" cy="213083"/>
          </a:xfrm>
          <a:prstGeom prst="rect">
            <a:avLst/>
          </a:prstGeom>
        </p:spPr>
      </p:pic>
      <p:sp>
        <p:nvSpPr>
          <p:cNvPr id="2" name="Title 1"/>
          <p:cNvSpPr>
            <a:spLocks noGrp="1"/>
          </p:cNvSpPr>
          <p:nvPr>
            <p:ph type="title"/>
          </p:nvPr>
        </p:nvSpPr>
        <p:spPr/>
        <p:txBody>
          <a:bodyPr/>
          <a:lstStyle/>
          <a:p>
            <a:r>
              <a:rPr lang="en-US" sz="3200" dirty="0" smtClean="0"/>
              <a:t>Final State Particles in the Central Rapidity</a:t>
            </a:r>
            <a:endParaRPr lang="en-US" sz="3200" baseline="-25000" dirty="0"/>
          </a:p>
        </p:txBody>
      </p:sp>
      <p:cxnSp>
        <p:nvCxnSpPr>
          <p:cNvPr id="3" name="Straight Connector 2"/>
          <p:cNvCxnSpPr/>
          <p:nvPr/>
        </p:nvCxnSpPr>
        <p:spPr>
          <a:xfrm>
            <a:off x="3952261" y="2559304"/>
            <a:ext cx="649719" cy="1079848"/>
          </a:xfrm>
          <a:prstGeom prst="line">
            <a:avLst/>
          </a:prstGeom>
          <a:ln w="15875">
            <a:solidFill>
              <a:srgbClr val="FF0000"/>
            </a:solidFill>
            <a:prstDash val="sysDash"/>
            <a:headEnd type="triangle"/>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V="1">
            <a:off x="1544732" y="3165139"/>
            <a:ext cx="6087951" cy="788837"/>
          </a:xfrm>
          <a:prstGeom prst="line">
            <a:avLst/>
          </a:prstGeom>
          <a:ln w="31750">
            <a:solidFill>
              <a:srgbClr val="FF0000"/>
            </a:solidFill>
            <a:headEnd type="triangle" w="lg" len="lg"/>
            <a:tailEnd type="none"/>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rot="1736580">
            <a:off x="1813514" y="2412511"/>
            <a:ext cx="1138628" cy="307777"/>
          </a:xfrm>
          <a:prstGeom prst="rect">
            <a:avLst/>
          </a:prstGeom>
          <a:noFill/>
        </p:spPr>
        <p:txBody>
          <a:bodyPr wrap="none" rtlCol="0">
            <a:spAutoFit/>
          </a:bodyPr>
          <a:lstStyle/>
          <a:p>
            <a:pPr defTabSz="457200" hangingPunct="1"/>
            <a:r>
              <a:rPr lang="en-US" sz="1400" kern="1200" dirty="0" smtClean="0">
                <a:solidFill>
                  <a:prstClr val="black"/>
                </a:solidFill>
                <a:latin typeface="Calibri"/>
              </a:rPr>
              <a:t>Ion beamline</a:t>
            </a:r>
            <a:endParaRPr lang="en-US" sz="1400" kern="1200" dirty="0">
              <a:solidFill>
                <a:prstClr val="black"/>
              </a:solidFill>
              <a:latin typeface="Calibri"/>
            </a:endParaRPr>
          </a:p>
        </p:txBody>
      </p:sp>
      <p:cxnSp>
        <p:nvCxnSpPr>
          <p:cNvPr id="7" name="Straight Connector 6"/>
          <p:cNvCxnSpPr/>
          <p:nvPr/>
        </p:nvCxnSpPr>
        <p:spPr>
          <a:xfrm>
            <a:off x="1933785" y="2218597"/>
            <a:ext cx="5136910" cy="2662912"/>
          </a:xfrm>
          <a:prstGeom prst="line">
            <a:avLst/>
          </a:prstGeom>
          <a:ln w="31750">
            <a:solidFill>
              <a:srgbClr val="000090"/>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37" name="Oval 36"/>
          <p:cNvSpPr/>
          <p:nvPr/>
        </p:nvSpPr>
        <p:spPr>
          <a:xfrm flipH="1">
            <a:off x="3837610" y="2362002"/>
            <a:ext cx="114651" cy="135290"/>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cxnSp>
        <p:nvCxnSpPr>
          <p:cNvPr id="46" name="Straight Arrow Connector 45"/>
          <p:cNvCxnSpPr/>
          <p:nvPr/>
        </p:nvCxnSpPr>
        <p:spPr>
          <a:xfrm flipH="1">
            <a:off x="4378530" y="3812971"/>
            <a:ext cx="87254" cy="753854"/>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flipH="1">
            <a:off x="3982469" y="3812971"/>
            <a:ext cx="396061" cy="522437"/>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flipH="1">
            <a:off x="4149583" y="3719375"/>
            <a:ext cx="316200" cy="858081"/>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pic>
        <p:nvPicPr>
          <p:cNvPr id="54" name="Picture 53"/>
          <p:cNvPicPr>
            <a:picLocks noChangeAspect="1"/>
          </p:cNvPicPr>
          <p:nvPr/>
        </p:nvPicPr>
        <p:blipFill>
          <a:blip r:embed="rId3"/>
          <a:stretch>
            <a:fillRect/>
          </a:stretch>
        </p:blipFill>
        <p:spPr>
          <a:xfrm>
            <a:off x="4378530" y="3381060"/>
            <a:ext cx="405162" cy="405162"/>
          </a:xfrm>
          <a:prstGeom prst="rect">
            <a:avLst/>
          </a:prstGeom>
        </p:spPr>
      </p:pic>
      <p:sp>
        <p:nvSpPr>
          <p:cNvPr id="5" name="Slide Number Placeholder 4"/>
          <p:cNvSpPr>
            <a:spLocks noGrp="1"/>
          </p:cNvSpPr>
          <p:nvPr>
            <p:ph type="sldNum" sz="quarter" idx="4294967295"/>
          </p:nvPr>
        </p:nvSpPr>
        <p:spPr>
          <a:xfrm>
            <a:off x="3505200" y="6545396"/>
            <a:ext cx="2133600" cy="190125"/>
          </a:xfrm>
          <a:prstGeom prst="rect">
            <a:avLst/>
          </a:prstGeom>
        </p:spPr>
        <p:txBody>
          <a:bodyPr/>
          <a:lstStyle/>
          <a:p>
            <a:fld id="{B58F48A6-A3E1-4848-9AC3-B43F560BE4FE}" type="slidenum">
              <a:rPr lang="en-US" smtClean="0">
                <a:solidFill>
                  <a:prstClr val="white"/>
                </a:solidFill>
              </a:rPr>
              <a:pPr/>
              <a:t>25</a:t>
            </a:fld>
            <a:endParaRPr lang="en-US">
              <a:solidFill>
                <a:prstClr val="white"/>
              </a:solidFill>
            </a:endParaRPr>
          </a:p>
        </p:txBody>
      </p:sp>
      <p:sp>
        <p:nvSpPr>
          <p:cNvPr id="49" name="TextBox 48"/>
          <p:cNvSpPr txBox="1"/>
          <p:nvPr/>
        </p:nvSpPr>
        <p:spPr>
          <a:xfrm rot="21241863">
            <a:off x="5963087" y="2987765"/>
            <a:ext cx="1510237" cy="307777"/>
          </a:xfrm>
          <a:prstGeom prst="rect">
            <a:avLst/>
          </a:prstGeom>
          <a:noFill/>
        </p:spPr>
        <p:txBody>
          <a:bodyPr wrap="none" rtlCol="0">
            <a:spAutoFit/>
          </a:bodyPr>
          <a:lstStyle/>
          <a:p>
            <a:pPr defTabSz="457200" hangingPunct="1"/>
            <a:r>
              <a:rPr lang="en-US" sz="1400" kern="1200" dirty="0" smtClean="0">
                <a:solidFill>
                  <a:prstClr val="black"/>
                </a:solidFill>
                <a:latin typeface="Calibri"/>
              </a:rPr>
              <a:t>Electron beamline</a:t>
            </a:r>
            <a:endParaRPr lang="en-US" sz="1400" kern="1200" dirty="0">
              <a:solidFill>
                <a:prstClr val="black"/>
              </a:solidFill>
              <a:latin typeface="Calibri"/>
            </a:endParaRPr>
          </a:p>
        </p:txBody>
      </p:sp>
      <p:sp>
        <p:nvSpPr>
          <p:cNvPr id="50" name="Oval 49"/>
          <p:cNvSpPr/>
          <p:nvPr/>
        </p:nvSpPr>
        <p:spPr>
          <a:xfrm flipV="1">
            <a:off x="4004739" y="4622295"/>
            <a:ext cx="103288" cy="95917"/>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51" name="Oval 50"/>
          <p:cNvSpPr/>
          <p:nvPr/>
        </p:nvSpPr>
        <p:spPr>
          <a:xfrm flipV="1">
            <a:off x="3881346" y="4335408"/>
            <a:ext cx="70915" cy="79220"/>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52" name="Oval 51"/>
          <p:cNvSpPr/>
          <p:nvPr/>
        </p:nvSpPr>
        <p:spPr>
          <a:xfrm flipV="1">
            <a:off x="4275895" y="4585618"/>
            <a:ext cx="134140" cy="237989"/>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53" name="Oval 52"/>
          <p:cNvSpPr/>
          <p:nvPr/>
        </p:nvSpPr>
        <p:spPr>
          <a:xfrm flipV="1">
            <a:off x="3966528" y="4379428"/>
            <a:ext cx="220169" cy="125975"/>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43" name="Left Arrow 42"/>
          <p:cNvSpPr/>
          <p:nvPr/>
        </p:nvSpPr>
        <p:spPr>
          <a:xfrm rot="21198189">
            <a:off x="4961470" y="3321366"/>
            <a:ext cx="663764" cy="264422"/>
          </a:xfrm>
          <a:prstGeom prst="leftArrow">
            <a:avLst/>
          </a:prstGeom>
          <a:solidFill>
            <a:srgbClr val="FF66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44" name="TextBox 43"/>
          <p:cNvSpPr txBox="1"/>
          <p:nvPr/>
        </p:nvSpPr>
        <p:spPr>
          <a:xfrm rot="21204413">
            <a:off x="5133075" y="2976581"/>
            <a:ext cx="818103" cy="369332"/>
          </a:xfrm>
          <a:prstGeom prst="rect">
            <a:avLst/>
          </a:prstGeom>
          <a:noFill/>
        </p:spPr>
        <p:txBody>
          <a:bodyPr wrap="none" rtlCol="0">
            <a:spAutoFit/>
          </a:bodyPr>
          <a:lstStyle/>
          <a:p>
            <a:pPr defTabSz="457200" hangingPunct="1"/>
            <a:r>
              <a:rPr lang="en-US" sz="1800" kern="1200" dirty="0" smtClean="0">
                <a:solidFill>
                  <a:prstClr val="black"/>
                </a:solidFill>
                <a:latin typeface="Calibri"/>
              </a:rPr>
              <a:t>E</a:t>
            </a:r>
            <a:r>
              <a:rPr lang="en-US" sz="1800" kern="1200" baseline="-25000" dirty="0" smtClean="0">
                <a:solidFill>
                  <a:prstClr val="black"/>
                </a:solidFill>
                <a:latin typeface="Calibri"/>
              </a:rPr>
              <a:t>electron</a:t>
            </a:r>
            <a:endParaRPr lang="en-US" sz="1800" kern="1200" baseline="-25000" dirty="0">
              <a:solidFill>
                <a:prstClr val="black"/>
              </a:solidFill>
              <a:latin typeface="Calibri"/>
            </a:endParaRPr>
          </a:p>
        </p:txBody>
      </p:sp>
      <p:sp>
        <p:nvSpPr>
          <p:cNvPr id="56" name="Left Arrow 55"/>
          <p:cNvSpPr/>
          <p:nvPr/>
        </p:nvSpPr>
        <p:spPr>
          <a:xfrm rot="12553784">
            <a:off x="3061776" y="2971157"/>
            <a:ext cx="1265075" cy="293067"/>
          </a:xfrm>
          <a:prstGeom prst="left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57" name="TextBox 56"/>
          <p:cNvSpPr txBox="1"/>
          <p:nvPr/>
        </p:nvSpPr>
        <p:spPr>
          <a:xfrm rot="1855621">
            <a:off x="3564941" y="2689725"/>
            <a:ext cx="494697" cy="369332"/>
          </a:xfrm>
          <a:prstGeom prst="rect">
            <a:avLst/>
          </a:prstGeom>
          <a:noFill/>
        </p:spPr>
        <p:txBody>
          <a:bodyPr wrap="none" rtlCol="0">
            <a:spAutoFit/>
          </a:bodyPr>
          <a:lstStyle/>
          <a:p>
            <a:pPr defTabSz="457200" hangingPunct="1"/>
            <a:r>
              <a:rPr lang="en-US" sz="1800" kern="1200" dirty="0" smtClean="0">
                <a:solidFill>
                  <a:prstClr val="black"/>
                </a:solidFill>
                <a:latin typeface="Calibri"/>
              </a:rPr>
              <a:t>E</a:t>
            </a:r>
            <a:r>
              <a:rPr lang="en-US" sz="1800" kern="1200" baseline="-25000" dirty="0" smtClean="0">
                <a:solidFill>
                  <a:prstClr val="black"/>
                </a:solidFill>
                <a:latin typeface="Calibri"/>
              </a:rPr>
              <a:t>ion</a:t>
            </a:r>
            <a:endParaRPr lang="en-US" sz="1800" kern="1200" baseline="-25000" dirty="0">
              <a:solidFill>
                <a:prstClr val="black"/>
              </a:solidFill>
              <a:latin typeface="Calibri"/>
            </a:endParaRPr>
          </a:p>
        </p:txBody>
      </p:sp>
      <p:sp>
        <p:nvSpPr>
          <p:cNvPr id="4" name="Bent Arrow 3"/>
          <p:cNvSpPr/>
          <p:nvPr/>
        </p:nvSpPr>
        <p:spPr>
          <a:xfrm rot="3570405">
            <a:off x="4930293" y="2097375"/>
            <a:ext cx="874286" cy="840024"/>
          </a:xfrm>
          <a:prstGeom prst="bentArrow">
            <a:avLst>
              <a:gd name="adj1" fmla="val 32697"/>
              <a:gd name="adj2" fmla="val 28848"/>
              <a:gd name="adj3" fmla="val 25000"/>
              <a:gd name="adj4" fmla="val 87500"/>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8" name="Bent Arrow 57"/>
          <p:cNvSpPr/>
          <p:nvPr/>
        </p:nvSpPr>
        <p:spPr>
          <a:xfrm rot="6929437">
            <a:off x="4656222" y="4371289"/>
            <a:ext cx="846910" cy="834141"/>
          </a:xfrm>
          <a:prstGeom prst="bentArrow">
            <a:avLst>
              <a:gd name="adj1" fmla="val 32697"/>
              <a:gd name="adj2" fmla="val 28848"/>
              <a:gd name="adj3" fmla="val 25000"/>
              <a:gd name="adj4" fmla="val 87500"/>
            </a:avLst>
          </a:prstGeom>
          <a:noFill/>
          <a:ln w="22225"/>
          <a:scene3d>
            <a:camera prst="orthographicFront">
              <a:rot lat="0" lon="10799999"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6" name="TextBox 5"/>
          <p:cNvSpPr txBox="1"/>
          <p:nvPr/>
        </p:nvSpPr>
        <p:spPr>
          <a:xfrm>
            <a:off x="5334554" y="1789777"/>
            <a:ext cx="2988043" cy="400110"/>
          </a:xfrm>
          <a:prstGeom prst="rect">
            <a:avLst/>
          </a:prstGeom>
          <a:noFill/>
        </p:spPr>
        <p:txBody>
          <a:bodyPr wrap="none" rtlCol="0">
            <a:spAutoFit/>
          </a:bodyPr>
          <a:lstStyle/>
          <a:p>
            <a:r>
              <a:rPr lang="en-US" sz="2000" dirty="0" smtClean="0"/>
              <a:t>Boosted towards ion beam</a:t>
            </a:r>
            <a:endParaRPr lang="en-US" sz="2000" dirty="0"/>
          </a:p>
        </p:txBody>
      </p:sp>
      <p:sp>
        <p:nvSpPr>
          <p:cNvPr id="61" name="TextBox 60"/>
          <p:cNvSpPr txBox="1"/>
          <p:nvPr/>
        </p:nvSpPr>
        <p:spPr>
          <a:xfrm>
            <a:off x="5345707" y="4862242"/>
            <a:ext cx="2988043" cy="400110"/>
          </a:xfrm>
          <a:prstGeom prst="rect">
            <a:avLst/>
          </a:prstGeom>
          <a:noFill/>
        </p:spPr>
        <p:txBody>
          <a:bodyPr wrap="none" rtlCol="0">
            <a:spAutoFit/>
          </a:bodyPr>
          <a:lstStyle/>
          <a:p>
            <a:r>
              <a:rPr lang="en-US" sz="2000" dirty="0" smtClean="0"/>
              <a:t>Boosted towards ion beam</a:t>
            </a:r>
            <a:endParaRPr lang="en-US" sz="2000" dirty="0"/>
          </a:p>
        </p:txBody>
      </p:sp>
      <p:sp>
        <p:nvSpPr>
          <p:cNvPr id="32" name="TextBox 31"/>
          <p:cNvSpPr txBox="1"/>
          <p:nvPr/>
        </p:nvSpPr>
        <p:spPr>
          <a:xfrm>
            <a:off x="1036618" y="5404972"/>
            <a:ext cx="7395432" cy="646331"/>
          </a:xfrm>
          <a:prstGeom prst="rect">
            <a:avLst/>
          </a:prstGeom>
          <a:solidFill>
            <a:srgbClr val="FFFF00"/>
          </a:solidFill>
        </p:spPr>
        <p:txBody>
          <a:bodyPr wrap="square" rtlCol="0">
            <a:spAutoFit/>
          </a:bodyPr>
          <a:lstStyle/>
          <a:p>
            <a:r>
              <a:rPr lang="en-US" sz="1800" dirty="0" smtClean="0">
                <a:solidFill>
                  <a:schemeClr val="tx1"/>
                </a:solidFill>
              </a:rPr>
              <a:t>Asymmetric collision energies will boost the final state particles in the ion beam direction: </a:t>
            </a:r>
            <a:r>
              <a:rPr lang="en-US" sz="1800" b="1" dirty="0" smtClean="0">
                <a:solidFill>
                  <a:srgbClr val="FF0000"/>
                </a:solidFill>
              </a:rPr>
              <a:t>Detector requirements change as a function of rapidity</a:t>
            </a:r>
          </a:p>
        </p:txBody>
      </p:sp>
    </p:spTree>
    <p:extLst>
      <p:ext uri="{BB962C8B-B14F-4D97-AF65-F5344CB8AC3E}">
        <p14:creationId xmlns:p14="http://schemas.microsoft.com/office/powerpoint/2010/main" val="235522829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a:off x="1933785" y="2218597"/>
            <a:ext cx="5136910" cy="2662912"/>
          </a:xfrm>
          <a:prstGeom prst="line">
            <a:avLst/>
          </a:prstGeom>
          <a:ln w="31750">
            <a:solidFill>
              <a:srgbClr val="000090"/>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z="3200" dirty="0" smtClean="0"/>
              <a:t>Particles Associated with the </a:t>
            </a:r>
            <a:r>
              <a:rPr lang="en-US" sz="3200" dirty="0"/>
              <a:t>I</a:t>
            </a:r>
            <a:r>
              <a:rPr lang="en-US" sz="3200" dirty="0" smtClean="0"/>
              <a:t>nitial Ion</a:t>
            </a:r>
            <a:endParaRPr lang="en-US" sz="3200" baseline="-25000" dirty="0"/>
          </a:p>
        </p:txBody>
      </p:sp>
      <p:cxnSp>
        <p:nvCxnSpPr>
          <p:cNvPr id="9" name="Straight Connector 8"/>
          <p:cNvCxnSpPr/>
          <p:nvPr/>
        </p:nvCxnSpPr>
        <p:spPr>
          <a:xfrm flipV="1">
            <a:off x="1544732" y="3165139"/>
            <a:ext cx="6087951" cy="788837"/>
          </a:xfrm>
          <a:prstGeom prst="line">
            <a:avLst/>
          </a:prstGeom>
          <a:ln w="31750">
            <a:solidFill>
              <a:srgbClr val="FF0000"/>
            </a:solidFill>
            <a:headEnd type="triangle" w="lg" len="lg"/>
            <a:tailEnd type="none"/>
          </a:ln>
          <a:effectLst/>
        </p:spPr>
        <p:style>
          <a:lnRef idx="2">
            <a:schemeClr val="accent1"/>
          </a:lnRef>
          <a:fillRef idx="0">
            <a:schemeClr val="accent1"/>
          </a:fillRef>
          <a:effectRef idx="1">
            <a:schemeClr val="accent1"/>
          </a:effectRef>
          <a:fontRef idx="minor">
            <a:schemeClr val="tx1"/>
          </a:fontRef>
        </p:style>
      </p:cxnSp>
      <p:sp>
        <p:nvSpPr>
          <p:cNvPr id="12" name="Oval 11"/>
          <p:cNvSpPr/>
          <p:nvPr/>
        </p:nvSpPr>
        <p:spPr>
          <a:xfrm>
            <a:off x="6919191" y="4444420"/>
            <a:ext cx="113877" cy="17817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cxnSp>
        <p:nvCxnSpPr>
          <p:cNvPr id="15" name="Straight Arrow Connector 14"/>
          <p:cNvCxnSpPr/>
          <p:nvPr/>
        </p:nvCxnSpPr>
        <p:spPr>
          <a:xfrm>
            <a:off x="5733073" y="4331613"/>
            <a:ext cx="643416" cy="403786"/>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rot="1736580">
            <a:off x="1813514" y="2412511"/>
            <a:ext cx="1138628" cy="307777"/>
          </a:xfrm>
          <a:prstGeom prst="rect">
            <a:avLst/>
          </a:prstGeom>
          <a:noFill/>
        </p:spPr>
        <p:txBody>
          <a:bodyPr wrap="none" rtlCol="0">
            <a:spAutoFit/>
          </a:bodyPr>
          <a:lstStyle/>
          <a:p>
            <a:pPr defTabSz="457200" hangingPunct="1"/>
            <a:r>
              <a:rPr lang="en-US" sz="1400" kern="1200" dirty="0" smtClean="0">
                <a:solidFill>
                  <a:prstClr val="black"/>
                </a:solidFill>
                <a:latin typeface="Calibri"/>
              </a:rPr>
              <a:t>Ion beamline</a:t>
            </a:r>
            <a:endParaRPr lang="en-US" sz="1400" kern="1200" dirty="0">
              <a:solidFill>
                <a:prstClr val="black"/>
              </a:solidFill>
              <a:latin typeface="Calibri"/>
            </a:endParaRPr>
          </a:p>
        </p:txBody>
      </p:sp>
      <p:sp>
        <p:nvSpPr>
          <p:cNvPr id="23" name="Oval 22"/>
          <p:cNvSpPr/>
          <p:nvPr/>
        </p:nvSpPr>
        <p:spPr>
          <a:xfrm>
            <a:off x="6696682" y="4556473"/>
            <a:ext cx="184639" cy="21651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24" name="Oval 23"/>
          <p:cNvSpPr/>
          <p:nvPr/>
        </p:nvSpPr>
        <p:spPr>
          <a:xfrm>
            <a:off x="7054404" y="4444420"/>
            <a:ext cx="139564" cy="13662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25" name="Oval 24"/>
          <p:cNvSpPr/>
          <p:nvPr/>
        </p:nvSpPr>
        <p:spPr>
          <a:xfrm>
            <a:off x="6943783" y="4820171"/>
            <a:ext cx="113877"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26" name="Oval 25"/>
          <p:cNvSpPr/>
          <p:nvPr/>
        </p:nvSpPr>
        <p:spPr>
          <a:xfrm>
            <a:off x="7041567" y="4596090"/>
            <a:ext cx="113877"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cxnSp>
        <p:nvCxnSpPr>
          <p:cNvPr id="30" name="Straight Arrow Connector 29"/>
          <p:cNvCxnSpPr/>
          <p:nvPr/>
        </p:nvCxnSpPr>
        <p:spPr>
          <a:xfrm>
            <a:off x="5951178" y="4190333"/>
            <a:ext cx="745504" cy="254087"/>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a:off x="5638800" y="4331613"/>
            <a:ext cx="838563" cy="553874"/>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pic>
        <p:nvPicPr>
          <p:cNvPr id="54" name="Picture 53"/>
          <p:cNvPicPr>
            <a:picLocks noChangeAspect="1"/>
          </p:cNvPicPr>
          <p:nvPr/>
        </p:nvPicPr>
        <p:blipFill>
          <a:blip r:embed="rId2"/>
          <a:stretch>
            <a:fillRect/>
          </a:stretch>
        </p:blipFill>
        <p:spPr>
          <a:xfrm>
            <a:off x="4378530" y="3381060"/>
            <a:ext cx="405162" cy="405162"/>
          </a:xfrm>
          <a:prstGeom prst="rect">
            <a:avLst/>
          </a:prstGeom>
        </p:spPr>
      </p:pic>
      <p:sp>
        <p:nvSpPr>
          <p:cNvPr id="55" name="Oval 54"/>
          <p:cNvSpPr/>
          <p:nvPr/>
        </p:nvSpPr>
        <p:spPr>
          <a:xfrm>
            <a:off x="6534821" y="4836273"/>
            <a:ext cx="239661" cy="24790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65" name="Left Brace 64"/>
          <p:cNvSpPr/>
          <p:nvPr/>
        </p:nvSpPr>
        <p:spPr>
          <a:xfrm rot="7457835" flipV="1">
            <a:off x="6976240" y="3992647"/>
            <a:ext cx="456205" cy="725816"/>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defTabSz="457200" hangingPunct="1"/>
            <a:endParaRPr lang="en-US" sz="1800" kern="1200">
              <a:solidFill>
                <a:prstClr val="black"/>
              </a:solidFill>
              <a:latin typeface="Calibri"/>
            </a:endParaRPr>
          </a:p>
        </p:txBody>
      </p:sp>
      <p:sp>
        <p:nvSpPr>
          <p:cNvPr id="66" name="TextBox 65"/>
          <p:cNvSpPr txBox="1"/>
          <p:nvPr/>
        </p:nvSpPr>
        <p:spPr>
          <a:xfrm>
            <a:off x="6345495" y="3786222"/>
            <a:ext cx="2355407" cy="276999"/>
          </a:xfrm>
          <a:prstGeom prst="rect">
            <a:avLst/>
          </a:prstGeom>
          <a:noFill/>
          <a:ln>
            <a:solidFill>
              <a:schemeClr val="tx1"/>
            </a:solidFill>
          </a:ln>
        </p:spPr>
        <p:txBody>
          <a:bodyPr wrap="none" rtlCol="0">
            <a:spAutoFit/>
          </a:bodyPr>
          <a:lstStyle/>
          <a:p>
            <a:pPr defTabSz="457200" hangingPunct="1"/>
            <a:r>
              <a:rPr lang="en-US" sz="1200" kern="1200" dirty="0" smtClean="0">
                <a:solidFill>
                  <a:prstClr val="black"/>
                </a:solidFill>
                <a:latin typeface="Calibri"/>
              </a:rPr>
              <a:t>Particles Associated with Initial Ion</a:t>
            </a:r>
            <a:endParaRPr lang="en-US" sz="1200" kern="1200" dirty="0">
              <a:solidFill>
                <a:prstClr val="black"/>
              </a:solidFill>
              <a:latin typeface="Calibri"/>
            </a:endParaRPr>
          </a:p>
        </p:txBody>
      </p:sp>
      <p:sp>
        <p:nvSpPr>
          <p:cNvPr id="5" name="Slide Number Placeholder 4"/>
          <p:cNvSpPr>
            <a:spLocks noGrp="1"/>
          </p:cNvSpPr>
          <p:nvPr>
            <p:ph type="sldNum" sz="quarter" idx="4294967295"/>
          </p:nvPr>
        </p:nvSpPr>
        <p:spPr>
          <a:xfrm>
            <a:off x="3505200" y="6545396"/>
            <a:ext cx="2133600" cy="190125"/>
          </a:xfrm>
          <a:prstGeom prst="rect">
            <a:avLst/>
          </a:prstGeom>
        </p:spPr>
        <p:txBody>
          <a:bodyPr/>
          <a:lstStyle/>
          <a:p>
            <a:fld id="{B58F48A6-A3E1-4848-9AC3-B43F560BE4FE}" type="slidenum">
              <a:rPr lang="en-US" smtClean="0">
                <a:solidFill>
                  <a:prstClr val="white"/>
                </a:solidFill>
              </a:rPr>
              <a:pPr/>
              <a:t>26</a:t>
            </a:fld>
            <a:endParaRPr lang="en-US">
              <a:solidFill>
                <a:prstClr val="white"/>
              </a:solidFill>
            </a:endParaRPr>
          </a:p>
        </p:txBody>
      </p:sp>
      <p:sp>
        <p:nvSpPr>
          <p:cNvPr id="49" name="TextBox 48"/>
          <p:cNvSpPr txBox="1"/>
          <p:nvPr/>
        </p:nvSpPr>
        <p:spPr>
          <a:xfrm rot="21241863">
            <a:off x="5963087" y="2987765"/>
            <a:ext cx="1510237" cy="307777"/>
          </a:xfrm>
          <a:prstGeom prst="rect">
            <a:avLst/>
          </a:prstGeom>
          <a:noFill/>
        </p:spPr>
        <p:txBody>
          <a:bodyPr wrap="none" rtlCol="0">
            <a:spAutoFit/>
          </a:bodyPr>
          <a:lstStyle/>
          <a:p>
            <a:pPr defTabSz="457200" hangingPunct="1"/>
            <a:r>
              <a:rPr lang="en-US" sz="1400" kern="1200" dirty="0" smtClean="0">
                <a:solidFill>
                  <a:prstClr val="black"/>
                </a:solidFill>
                <a:latin typeface="Calibri"/>
              </a:rPr>
              <a:t>Electron beamline</a:t>
            </a:r>
            <a:endParaRPr lang="en-US" sz="1400" kern="1200" dirty="0">
              <a:solidFill>
                <a:prstClr val="black"/>
              </a:solidFill>
              <a:latin typeface="Calibri"/>
            </a:endParaRPr>
          </a:p>
        </p:txBody>
      </p:sp>
      <p:sp>
        <p:nvSpPr>
          <p:cNvPr id="56" name="Left Arrow 55"/>
          <p:cNvSpPr/>
          <p:nvPr/>
        </p:nvSpPr>
        <p:spPr>
          <a:xfrm rot="21198189">
            <a:off x="4961470" y="3321366"/>
            <a:ext cx="663764" cy="264422"/>
          </a:xfrm>
          <a:prstGeom prst="leftArrow">
            <a:avLst/>
          </a:prstGeom>
          <a:solidFill>
            <a:srgbClr val="FF66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57" name="TextBox 56"/>
          <p:cNvSpPr txBox="1"/>
          <p:nvPr/>
        </p:nvSpPr>
        <p:spPr>
          <a:xfrm rot="21204413">
            <a:off x="5133075" y="2976581"/>
            <a:ext cx="818103" cy="369332"/>
          </a:xfrm>
          <a:prstGeom prst="rect">
            <a:avLst/>
          </a:prstGeom>
          <a:noFill/>
        </p:spPr>
        <p:txBody>
          <a:bodyPr wrap="none" rtlCol="0">
            <a:spAutoFit/>
          </a:bodyPr>
          <a:lstStyle/>
          <a:p>
            <a:pPr defTabSz="457200" hangingPunct="1"/>
            <a:r>
              <a:rPr lang="en-US" sz="1800" kern="1200" dirty="0" smtClean="0">
                <a:solidFill>
                  <a:prstClr val="black"/>
                </a:solidFill>
                <a:latin typeface="Calibri"/>
              </a:rPr>
              <a:t>E</a:t>
            </a:r>
            <a:r>
              <a:rPr lang="en-US" sz="1800" kern="1200" baseline="-25000" dirty="0" smtClean="0">
                <a:solidFill>
                  <a:prstClr val="black"/>
                </a:solidFill>
                <a:latin typeface="Calibri"/>
              </a:rPr>
              <a:t>electron</a:t>
            </a:r>
            <a:endParaRPr lang="en-US" sz="1800" kern="1200" baseline="-25000" dirty="0">
              <a:solidFill>
                <a:prstClr val="black"/>
              </a:solidFill>
              <a:latin typeface="Calibri"/>
            </a:endParaRPr>
          </a:p>
        </p:txBody>
      </p:sp>
      <p:sp>
        <p:nvSpPr>
          <p:cNvPr id="58" name="TextBox 57"/>
          <p:cNvSpPr txBox="1"/>
          <p:nvPr/>
        </p:nvSpPr>
        <p:spPr>
          <a:xfrm rot="1855621">
            <a:off x="3564941" y="2689725"/>
            <a:ext cx="494697" cy="369332"/>
          </a:xfrm>
          <a:prstGeom prst="rect">
            <a:avLst/>
          </a:prstGeom>
          <a:noFill/>
        </p:spPr>
        <p:txBody>
          <a:bodyPr wrap="none" rtlCol="0">
            <a:spAutoFit/>
          </a:bodyPr>
          <a:lstStyle/>
          <a:p>
            <a:pPr defTabSz="457200" hangingPunct="1"/>
            <a:r>
              <a:rPr lang="en-US" sz="1800" kern="1200" dirty="0" smtClean="0">
                <a:solidFill>
                  <a:prstClr val="black"/>
                </a:solidFill>
                <a:latin typeface="Calibri"/>
              </a:rPr>
              <a:t>E</a:t>
            </a:r>
            <a:r>
              <a:rPr lang="en-US" sz="1800" kern="1200" baseline="-25000" dirty="0" smtClean="0">
                <a:solidFill>
                  <a:prstClr val="black"/>
                </a:solidFill>
                <a:latin typeface="Calibri"/>
              </a:rPr>
              <a:t>ion</a:t>
            </a:r>
            <a:endParaRPr lang="en-US" sz="1800" kern="1200" baseline="-25000" dirty="0">
              <a:solidFill>
                <a:prstClr val="black"/>
              </a:solidFill>
              <a:latin typeface="Calibri"/>
            </a:endParaRPr>
          </a:p>
        </p:txBody>
      </p:sp>
      <p:sp>
        <p:nvSpPr>
          <p:cNvPr id="61" name="Left Arrow 60"/>
          <p:cNvSpPr/>
          <p:nvPr/>
        </p:nvSpPr>
        <p:spPr>
          <a:xfrm rot="12553784">
            <a:off x="3061776" y="2971157"/>
            <a:ext cx="1265075" cy="293067"/>
          </a:xfrm>
          <a:prstGeom prst="left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21" name="TextBox 20"/>
          <p:cNvSpPr txBox="1"/>
          <p:nvPr/>
        </p:nvSpPr>
        <p:spPr>
          <a:xfrm>
            <a:off x="2850444" y="1325221"/>
            <a:ext cx="5650217" cy="646331"/>
          </a:xfrm>
          <a:prstGeom prst="rect">
            <a:avLst/>
          </a:prstGeom>
          <a:solidFill>
            <a:srgbClr val="FFFF00"/>
          </a:solidFill>
        </p:spPr>
        <p:txBody>
          <a:bodyPr wrap="none" rtlCol="0">
            <a:spAutoFit/>
          </a:bodyPr>
          <a:lstStyle/>
          <a:p>
            <a:r>
              <a:rPr lang="en-US" dirty="0" smtClean="0"/>
              <a:t>For EIC, particles of the “target remnant” is</a:t>
            </a:r>
          </a:p>
          <a:p>
            <a:r>
              <a:rPr lang="en-US" dirty="0" smtClean="0"/>
              <a:t>as important as the struck parton.  e.g. Measure t~Q</a:t>
            </a:r>
            <a:r>
              <a:rPr lang="en-US" baseline="-25000" dirty="0" smtClean="0"/>
              <a:t>2</a:t>
            </a:r>
            <a:r>
              <a:rPr lang="en-US" dirty="0" smtClean="0"/>
              <a:t>~Λ</a:t>
            </a:r>
            <a:r>
              <a:rPr lang="en-US" baseline="-25000" dirty="0" smtClean="0"/>
              <a:t>QCD</a:t>
            </a:r>
            <a:endParaRPr lang="en-US" baseline="-25000" dirty="0"/>
          </a:p>
        </p:txBody>
      </p:sp>
      <p:sp>
        <p:nvSpPr>
          <p:cNvPr id="22" name="TextBox 21"/>
          <p:cNvSpPr txBox="1"/>
          <p:nvPr/>
        </p:nvSpPr>
        <p:spPr>
          <a:xfrm>
            <a:off x="567472" y="4565517"/>
            <a:ext cx="4565944" cy="1938992"/>
          </a:xfrm>
          <a:prstGeom prst="rect">
            <a:avLst/>
          </a:prstGeom>
          <a:noFill/>
        </p:spPr>
        <p:txBody>
          <a:bodyPr wrap="square" rtlCol="0">
            <a:spAutoFit/>
          </a:bodyPr>
          <a:lstStyle/>
          <a:p>
            <a:pPr marL="342900" indent="-342900">
              <a:buFont typeface="Arial"/>
              <a:buChar char="•"/>
            </a:pPr>
            <a:r>
              <a:rPr lang="en-US" sz="2000" dirty="0" smtClean="0"/>
              <a:t>Was not considered at HERA initially.</a:t>
            </a:r>
          </a:p>
          <a:p>
            <a:pPr marL="342900" indent="-342900">
              <a:buFont typeface="Arial"/>
              <a:buChar char="•"/>
            </a:pPr>
            <a:r>
              <a:rPr lang="en-US" sz="2000" dirty="0" smtClean="0"/>
              <a:t>Close to the beamline</a:t>
            </a:r>
          </a:p>
          <a:p>
            <a:pPr marL="342900" indent="-342900">
              <a:buFont typeface="Arial"/>
              <a:buChar char="•"/>
            </a:pPr>
            <a:r>
              <a:rPr lang="en-US" sz="2000" dirty="0" smtClean="0"/>
              <a:t>Not analyzed by central solenoid.</a:t>
            </a:r>
          </a:p>
          <a:p>
            <a:pPr marL="342900" indent="-342900">
              <a:buFont typeface="Arial"/>
              <a:buChar char="•"/>
            </a:pPr>
            <a:r>
              <a:rPr lang="en-US" sz="2000" b="1" dirty="0" smtClean="0">
                <a:solidFill>
                  <a:srgbClr val="FF0000"/>
                </a:solidFill>
              </a:rPr>
              <a:t>Aim for ~100% acceptance and good resolution at EIC.</a:t>
            </a:r>
          </a:p>
          <a:p>
            <a:pPr marL="342900" lvl="2" indent="-342900">
              <a:buFont typeface="Arial"/>
              <a:buChar char="•"/>
            </a:pPr>
            <a:endParaRPr lang="en-US" sz="2000" dirty="0"/>
          </a:p>
        </p:txBody>
      </p:sp>
      <p:sp>
        <p:nvSpPr>
          <p:cNvPr id="3" name="TextBox 2"/>
          <p:cNvSpPr txBox="1"/>
          <p:nvPr/>
        </p:nvSpPr>
        <p:spPr>
          <a:xfrm>
            <a:off x="5390444" y="5531555"/>
            <a:ext cx="3319839" cy="646331"/>
          </a:xfrm>
          <a:prstGeom prst="rect">
            <a:avLst/>
          </a:prstGeom>
          <a:noFill/>
          <a:ln>
            <a:solidFill>
              <a:schemeClr val="tx1"/>
            </a:solidFill>
          </a:ln>
        </p:spPr>
        <p:txBody>
          <a:bodyPr wrap="none" rtlCol="0">
            <a:spAutoFit/>
          </a:bodyPr>
          <a:lstStyle/>
          <a:p>
            <a:r>
              <a:rPr lang="en-US" sz="1800" dirty="0" smtClean="0"/>
              <a:t>Remember acceptance is equally</a:t>
            </a:r>
          </a:p>
          <a:p>
            <a:r>
              <a:rPr lang="en-US" sz="1800" dirty="0" smtClean="0"/>
              <a:t>important as luminosity!</a:t>
            </a:r>
          </a:p>
        </p:txBody>
      </p:sp>
      <p:sp>
        <p:nvSpPr>
          <p:cNvPr id="4" name="Oval 3"/>
          <p:cNvSpPr/>
          <p:nvPr/>
        </p:nvSpPr>
        <p:spPr>
          <a:xfrm>
            <a:off x="5590836" y="3786222"/>
            <a:ext cx="2041847" cy="1547777"/>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1772801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descr="Screen Shot 2016-06-28 at 10.14.0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047709">
            <a:off x="1667046" y="3612833"/>
            <a:ext cx="1027812" cy="213083"/>
          </a:xfrm>
          <a:prstGeom prst="rect">
            <a:avLst/>
          </a:prstGeom>
        </p:spPr>
      </p:pic>
      <p:sp>
        <p:nvSpPr>
          <p:cNvPr id="2" name="Title 1"/>
          <p:cNvSpPr>
            <a:spLocks noGrp="1"/>
          </p:cNvSpPr>
          <p:nvPr>
            <p:ph type="title"/>
          </p:nvPr>
        </p:nvSpPr>
        <p:spPr/>
        <p:txBody>
          <a:bodyPr/>
          <a:lstStyle/>
          <a:p>
            <a:r>
              <a:rPr lang="en-US" sz="3200" dirty="0" smtClean="0"/>
              <a:t>Particles Associated with the Initial </a:t>
            </a:r>
            <a:r>
              <a:rPr lang="en-US" sz="3200" dirty="0"/>
              <a:t>E</a:t>
            </a:r>
            <a:r>
              <a:rPr lang="en-US" sz="3200" dirty="0" smtClean="0"/>
              <a:t>lectron</a:t>
            </a:r>
            <a:endParaRPr lang="en-US" sz="3200" baseline="-25000" dirty="0"/>
          </a:p>
        </p:txBody>
      </p:sp>
      <p:cxnSp>
        <p:nvCxnSpPr>
          <p:cNvPr id="9" name="Straight Connector 8"/>
          <p:cNvCxnSpPr>
            <a:stCxn id="62" idx="2"/>
          </p:cNvCxnSpPr>
          <p:nvPr/>
        </p:nvCxnSpPr>
        <p:spPr>
          <a:xfrm flipV="1">
            <a:off x="1544732" y="3165139"/>
            <a:ext cx="6087951" cy="788837"/>
          </a:xfrm>
          <a:prstGeom prst="line">
            <a:avLst/>
          </a:prstGeom>
          <a:ln w="31750">
            <a:solidFill>
              <a:srgbClr val="FF0000"/>
            </a:solidFill>
            <a:headEnd type="triangle" w="lg" len="lg"/>
            <a:tailEnd type="none"/>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rot="1736580">
            <a:off x="1813514" y="2412511"/>
            <a:ext cx="1138628" cy="307777"/>
          </a:xfrm>
          <a:prstGeom prst="rect">
            <a:avLst/>
          </a:prstGeom>
          <a:noFill/>
        </p:spPr>
        <p:txBody>
          <a:bodyPr wrap="none" rtlCol="0">
            <a:spAutoFit/>
          </a:bodyPr>
          <a:lstStyle/>
          <a:p>
            <a:pPr defTabSz="457200" hangingPunct="1"/>
            <a:r>
              <a:rPr lang="en-US" sz="1400" kern="1200" dirty="0" smtClean="0">
                <a:solidFill>
                  <a:prstClr val="black"/>
                </a:solidFill>
                <a:latin typeface="Calibri"/>
              </a:rPr>
              <a:t>Ion beamline</a:t>
            </a:r>
            <a:endParaRPr lang="en-US" sz="1400" kern="1200" dirty="0">
              <a:solidFill>
                <a:prstClr val="black"/>
              </a:solidFill>
              <a:latin typeface="Calibri"/>
            </a:endParaRPr>
          </a:p>
        </p:txBody>
      </p:sp>
      <p:cxnSp>
        <p:nvCxnSpPr>
          <p:cNvPr id="7" name="Straight Connector 6"/>
          <p:cNvCxnSpPr/>
          <p:nvPr/>
        </p:nvCxnSpPr>
        <p:spPr>
          <a:xfrm>
            <a:off x="1933785" y="2218597"/>
            <a:ext cx="5136910" cy="2662912"/>
          </a:xfrm>
          <a:prstGeom prst="line">
            <a:avLst/>
          </a:prstGeom>
          <a:ln w="31750">
            <a:solidFill>
              <a:srgbClr val="000090"/>
            </a:solidFill>
            <a:tailEnd type="triangle" w="lg" len="lg"/>
          </a:ln>
          <a:effectLst/>
        </p:spPr>
        <p:style>
          <a:lnRef idx="2">
            <a:schemeClr val="accent1"/>
          </a:lnRef>
          <a:fillRef idx="0">
            <a:schemeClr val="accent1"/>
          </a:fillRef>
          <a:effectRef idx="1">
            <a:schemeClr val="accent1"/>
          </a:effectRef>
          <a:fontRef idx="minor">
            <a:schemeClr val="tx1"/>
          </a:fontRef>
        </p:style>
      </p:cxnSp>
      <p:pic>
        <p:nvPicPr>
          <p:cNvPr id="54" name="Picture 53"/>
          <p:cNvPicPr>
            <a:picLocks noChangeAspect="1"/>
          </p:cNvPicPr>
          <p:nvPr/>
        </p:nvPicPr>
        <p:blipFill>
          <a:blip r:embed="rId3"/>
          <a:stretch>
            <a:fillRect/>
          </a:stretch>
        </p:blipFill>
        <p:spPr>
          <a:xfrm>
            <a:off x="4378530" y="3381060"/>
            <a:ext cx="405162" cy="405162"/>
          </a:xfrm>
          <a:prstGeom prst="rect">
            <a:avLst/>
          </a:prstGeom>
        </p:spPr>
      </p:pic>
      <p:sp>
        <p:nvSpPr>
          <p:cNvPr id="5" name="Slide Number Placeholder 4"/>
          <p:cNvSpPr>
            <a:spLocks noGrp="1"/>
          </p:cNvSpPr>
          <p:nvPr>
            <p:ph type="sldNum" sz="quarter" idx="4294967295"/>
          </p:nvPr>
        </p:nvSpPr>
        <p:spPr>
          <a:xfrm>
            <a:off x="3505200" y="6545396"/>
            <a:ext cx="2133600" cy="190125"/>
          </a:xfrm>
          <a:prstGeom prst="rect">
            <a:avLst/>
          </a:prstGeom>
        </p:spPr>
        <p:txBody>
          <a:bodyPr/>
          <a:lstStyle/>
          <a:p>
            <a:fld id="{B58F48A6-A3E1-4848-9AC3-B43F560BE4FE}" type="slidenum">
              <a:rPr lang="en-US" smtClean="0">
                <a:solidFill>
                  <a:prstClr val="white"/>
                </a:solidFill>
              </a:rPr>
              <a:pPr/>
              <a:t>27</a:t>
            </a:fld>
            <a:endParaRPr lang="en-US">
              <a:solidFill>
                <a:prstClr val="white"/>
              </a:solidFill>
            </a:endParaRPr>
          </a:p>
        </p:txBody>
      </p:sp>
      <p:sp>
        <p:nvSpPr>
          <p:cNvPr id="79" name="TextBox 78"/>
          <p:cNvSpPr txBox="1"/>
          <p:nvPr/>
        </p:nvSpPr>
        <p:spPr>
          <a:xfrm>
            <a:off x="627633" y="4267843"/>
            <a:ext cx="1904337" cy="276999"/>
          </a:xfrm>
          <a:prstGeom prst="rect">
            <a:avLst/>
          </a:prstGeom>
          <a:noFill/>
          <a:ln>
            <a:solidFill>
              <a:schemeClr val="tx1"/>
            </a:solidFill>
          </a:ln>
        </p:spPr>
        <p:txBody>
          <a:bodyPr wrap="none" rtlCol="0">
            <a:spAutoFit/>
          </a:bodyPr>
          <a:lstStyle/>
          <a:p>
            <a:pPr defTabSz="457200" hangingPunct="1"/>
            <a:r>
              <a:rPr lang="en-US" sz="1200" kern="1200" dirty="0" smtClean="0">
                <a:solidFill>
                  <a:prstClr val="black"/>
                </a:solidFill>
                <a:latin typeface="Calibri"/>
              </a:rPr>
              <a:t>beam electron   (or low Q</a:t>
            </a:r>
            <a:r>
              <a:rPr lang="en-US" sz="1200" kern="1200" baseline="30000" dirty="0" smtClean="0">
                <a:solidFill>
                  <a:prstClr val="black"/>
                </a:solidFill>
                <a:latin typeface="Calibri"/>
              </a:rPr>
              <a:t>2</a:t>
            </a:r>
            <a:r>
              <a:rPr lang="en-US" sz="1200" kern="1200" dirty="0" smtClean="0">
                <a:solidFill>
                  <a:prstClr val="black"/>
                </a:solidFill>
                <a:latin typeface="Calibri"/>
              </a:rPr>
              <a:t>)</a:t>
            </a:r>
            <a:endParaRPr lang="en-US" sz="1200" kern="1200" dirty="0">
              <a:solidFill>
                <a:prstClr val="black"/>
              </a:solidFill>
              <a:latin typeface="Calibri"/>
            </a:endParaRPr>
          </a:p>
        </p:txBody>
      </p:sp>
      <p:cxnSp>
        <p:nvCxnSpPr>
          <p:cNvPr id="82" name="Straight Arrow Connector 81"/>
          <p:cNvCxnSpPr>
            <a:endCxn id="62" idx="4"/>
          </p:cNvCxnSpPr>
          <p:nvPr/>
        </p:nvCxnSpPr>
        <p:spPr>
          <a:xfrm flipH="1" flipV="1">
            <a:off x="1487406" y="4021621"/>
            <a:ext cx="201996" cy="24622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83" name="TextBox 82"/>
          <p:cNvSpPr txBox="1"/>
          <p:nvPr/>
        </p:nvSpPr>
        <p:spPr>
          <a:xfrm rot="21336798">
            <a:off x="1747025" y="3335792"/>
            <a:ext cx="699906" cy="276999"/>
          </a:xfrm>
          <a:prstGeom prst="rect">
            <a:avLst/>
          </a:prstGeom>
          <a:noFill/>
          <a:ln>
            <a:solidFill>
              <a:schemeClr val="tx1"/>
            </a:solidFill>
          </a:ln>
        </p:spPr>
        <p:txBody>
          <a:bodyPr wrap="none" rtlCol="0">
            <a:spAutoFit/>
          </a:bodyPr>
          <a:lstStyle/>
          <a:p>
            <a:r>
              <a:rPr lang="en-US" sz="1200" dirty="0" smtClean="0"/>
              <a:t>Photons</a:t>
            </a:r>
            <a:endParaRPr lang="en-US" sz="1200" dirty="0"/>
          </a:p>
        </p:txBody>
      </p:sp>
      <p:sp>
        <p:nvSpPr>
          <p:cNvPr id="49" name="TextBox 48"/>
          <p:cNvSpPr txBox="1"/>
          <p:nvPr/>
        </p:nvSpPr>
        <p:spPr>
          <a:xfrm rot="21241863">
            <a:off x="5963087" y="2987765"/>
            <a:ext cx="1510237" cy="307777"/>
          </a:xfrm>
          <a:prstGeom prst="rect">
            <a:avLst/>
          </a:prstGeom>
          <a:noFill/>
        </p:spPr>
        <p:txBody>
          <a:bodyPr wrap="none" rtlCol="0">
            <a:spAutoFit/>
          </a:bodyPr>
          <a:lstStyle/>
          <a:p>
            <a:pPr defTabSz="457200" hangingPunct="1"/>
            <a:r>
              <a:rPr lang="en-US" sz="1400" kern="1200" dirty="0" smtClean="0">
                <a:solidFill>
                  <a:prstClr val="black"/>
                </a:solidFill>
                <a:latin typeface="Calibri"/>
              </a:rPr>
              <a:t>Electron beamline</a:t>
            </a:r>
            <a:endParaRPr lang="en-US" sz="1400" kern="1200" dirty="0">
              <a:solidFill>
                <a:prstClr val="black"/>
              </a:solidFill>
              <a:latin typeface="Calibri"/>
            </a:endParaRPr>
          </a:p>
        </p:txBody>
      </p:sp>
      <p:sp>
        <p:nvSpPr>
          <p:cNvPr id="62" name="Oval 61"/>
          <p:cNvSpPr/>
          <p:nvPr/>
        </p:nvSpPr>
        <p:spPr>
          <a:xfrm flipH="1">
            <a:off x="1430081" y="3886331"/>
            <a:ext cx="114651" cy="135290"/>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43" name="Left Arrow 42"/>
          <p:cNvSpPr/>
          <p:nvPr/>
        </p:nvSpPr>
        <p:spPr>
          <a:xfrm rot="21198189">
            <a:off x="4961470" y="3321366"/>
            <a:ext cx="663764" cy="264422"/>
          </a:xfrm>
          <a:prstGeom prst="leftArrow">
            <a:avLst/>
          </a:prstGeom>
          <a:solidFill>
            <a:srgbClr val="FF66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44" name="TextBox 43"/>
          <p:cNvSpPr txBox="1"/>
          <p:nvPr/>
        </p:nvSpPr>
        <p:spPr>
          <a:xfrm rot="21204413">
            <a:off x="5133075" y="2976581"/>
            <a:ext cx="818103" cy="369332"/>
          </a:xfrm>
          <a:prstGeom prst="rect">
            <a:avLst/>
          </a:prstGeom>
          <a:noFill/>
        </p:spPr>
        <p:txBody>
          <a:bodyPr wrap="none" rtlCol="0">
            <a:spAutoFit/>
          </a:bodyPr>
          <a:lstStyle/>
          <a:p>
            <a:pPr defTabSz="457200" hangingPunct="1"/>
            <a:r>
              <a:rPr lang="en-US" sz="1800" kern="1200" dirty="0" smtClean="0">
                <a:solidFill>
                  <a:prstClr val="black"/>
                </a:solidFill>
                <a:latin typeface="Calibri"/>
              </a:rPr>
              <a:t>E</a:t>
            </a:r>
            <a:r>
              <a:rPr lang="en-US" sz="1800" kern="1200" baseline="-25000" dirty="0" smtClean="0">
                <a:solidFill>
                  <a:prstClr val="black"/>
                </a:solidFill>
                <a:latin typeface="Calibri"/>
              </a:rPr>
              <a:t>electron</a:t>
            </a:r>
            <a:endParaRPr lang="en-US" sz="1800" kern="1200" baseline="-25000" dirty="0">
              <a:solidFill>
                <a:prstClr val="black"/>
              </a:solidFill>
              <a:latin typeface="Calibri"/>
            </a:endParaRPr>
          </a:p>
        </p:txBody>
      </p:sp>
      <p:sp>
        <p:nvSpPr>
          <p:cNvPr id="56" name="TextBox 55"/>
          <p:cNvSpPr txBox="1"/>
          <p:nvPr/>
        </p:nvSpPr>
        <p:spPr>
          <a:xfrm rot="1855621">
            <a:off x="3564941" y="2689725"/>
            <a:ext cx="494697" cy="369332"/>
          </a:xfrm>
          <a:prstGeom prst="rect">
            <a:avLst/>
          </a:prstGeom>
          <a:noFill/>
        </p:spPr>
        <p:txBody>
          <a:bodyPr wrap="none" rtlCol="0">
            <a:spAutoFit/>
          </a:bodyPr>
          <a:lstStyle/>
          <a:p>
            <a:pPr defTabSz="457200" hangingPunct="1"/>
            <a:r>
              <a:rPr lang="en-US" sz="1800" kern="1200" dirty="0" smtClean="0">
                <a:solidFill>
                  <a:prstClr val="black"/>
                </a:solidFill>
                <a:latin typeface="Calibri"/>
              </a:rPr>
              <a:t>E</a:t>
            </a:r>
            <a:r>
              <a:rPr lang="en-US" sz="1800" kern="1200" baseline="-25000" dirty="0" smtClean="0">
                <a:solidFill>
                  <a:prstClr val="black"/>
                </a:solidFill>
                <a:latin typeface="Calibri"/>
              </a:rPr>
              <a:t>ion</a:t>
            </a:r>
            <a:endParaRPr lang="en-US" sz="1800" kern="1200" baseline="-25000" dirty="0">
              <a:solidFill>
                <a:prstClr val="black"/>
              </a:solidFill>
              <a:latin typeface="Calibri"/>
            </a:endParaRPr>
          </a:p>
        </p:txBody>
      </p:sp>
      <p:sp>
        <p:nvSpPr>
          <p:cNvPr id="57" name="Left Arrow 56"/>
          <p:cNvSpPr/>
          <p:nvPr/>
        </p:nvSpPr>
        <p:spPr>
          <a:xfrm rot="12553784">
            <a:off x="3061776" y="2971157"/>
            <a:ext cx="1265075" cy="293067"/>
          </a:xfrm>
          <a:prstGeom prst="left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4" name="TextBox 3"/>
          <p:cNvSpPr txBox="1"/>
          <p:nvPr/>
        </p:nvSpPr>
        <p:spPr>
          <a:xfrm>
            <a:off x="3781778" y="1043919"/>
            <a:ext cx="4684889" cy="1569660"/>
          </a:xfrm>
          <a:prstGeom prst="rect">
            <a:avLst/>
          </a:prstGeom>
          <a:noFill/>
          <a:ln>
            <a:solidFill>
              <a:schemeClr val="tx1"/>
            </a:solidFill>
          </a:ln>
        </p:spPr>
        <p:txBody>
          <a:bodyPr wrap="square" rtlCol="0">
            <a:spAutoFit/>
          </a:bodyPr>
          <a:lstStyle/>
          <a:p>
            <a:r>
              <a:rPr lang="en-US" dirty="0" smtClean="0"/>
              <a:t>Forward Electron area:</a:t>
            </a:r>
          </a:p>
          <a:p>
            <a:pPr marL="342900" indent="-342900">
              <a:buFont typeface="Arial"/>
              <a:buChar char="•"/>
            </a:pPr>
            <a:r>
              <a:rPr lang="en-US" dirty="0" smtClean="0"/>
              <a:t>Tag photoproduction (Q</a:t>
            </a:r>
            <a:r>
              <a:rPr lang="en-US" baseline="30000" dirty="0" smtClean="0"/>
              <a:t>2</a:t>
            </a:r>
            <a:r>
              <a:rPr lang="en-US" dirty="0" smtClean="0"/>
              <a:t>≈0)</a:t>
            </a:r>
          </a:p>
          <a:p>
            <a:pPr marL="342900" indent="-342900">
              <a:buFont typeface="Arial"/>
              <a:buChar char="•"/>
            </a:pPr>
            <a:r>
              <a:rPr lang="en-US" dirty="0" smtClean="0"/>
              <a:t>Measure Luminosity</a:t>
            </a:r>
          </a:p>
          <a:p>
            <a:pPr marL="342900" indent="-342900">
              <a:buFont typeface="Arial"/>
              <a:buChar char="•"/>
            </a:pPr>
            <a:r>
              <a:rPr lang="en-US" dirty="0" smtClean="0"/>
              <a:t>Measure electron polarization</a:t>
            </a:r>
          </a:p>
        </p:txBody>
      </p:sp>
      <p:sp>
        <p:nvSpPr>
          <p:cNvPr id="6" name="TextBox 5"/>
          <p:cNvSpPr txBox="1"/>
          <p:nvPr/>
        </p:nvSpPr>
        <p:spPr>
          <a:xfrm>
            <a:off x="1810147" y="5362222"/>
            <a:ext cx="5895965" cy="461665"/>
          </a:xfrm>
          <a:prstGeom prst="rect">
            <a:avLst/>
          </a:prstGeom>
          <a:solidFill>
            <a:srgbClr val="FFFF00"/>
          </a:solidFill>
        </p:spPr>
        <p:txBody>
          <a:bodyPr wrap="none" rtlCol="0">
            <a:spAutoFit/>
          </a:bodyPr>
          <a:lstStyle/>
          <a:p>
            <a:r>
              <a:rPr lang="en-US" dirty="0" smtClean="0"/>
              <a:t>Apply lessons from HERA, JLab and elsewhere</a:t>
            </a:r>
            <a:endParaRPr lang="en-US" dirty="0"/>
          </a:p>
        </p:txBody>
      </p:sp>
      <p:sp>
        <p:nvSpPr>
          <p:cNvPr id="58" name="Oval 57"/>
          <p:cNvSpPr/>
          <p:nvPr/>
        </p:nvSpPr>
        <p:spPr>
          <a:xfrm>
            <a:off x="912861" y="3247732"/>
            <a:ext cx="2041847" cy="1547777"/>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14512136"/>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Arrow Connector 13"/>
          <p:cNvCxnSpPr/>
          <p:nvPr/>
        </p:nvCxnSpPr>
        <p:spPr>
          <a:xfrm flipH="1">
            <a:off x="141112" y="5579049"/>
            <a:ext cx="3448978" cy="47461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41112" y="5579049"/>
            <a:ext cx="3740234" cy="531062"/>
          </a:xfrm>
          <a:prstGeom prst="line">
            <a:avLst/>
          </a:prstGeom>
          <a:ln>
            <a:headEnd type="none"/>
            <a:tailEnd type="stealth" w="lg" len="lg"/>
          </a:ln>
        </p:spPr>
        <p:style>
          <a:lnRef idx="2">
            <a:schemeClr val="accent1"/>
          </a:lnRef>
          <a:fillRef idx="0">
            <a:schemeClr val="accent1"/>
          </a:fillRef>
          <a:effectRef idx="1">
            <a:schemeClr val="accent1"/>
          </a:effectRef>
          <a:fontRef idx="minor">
            <a:schemeClr val="tx1"/>
          </a:fontRef>
        </p:style>
      </p:cxnSp>
      <p:sp>
        <p:nvSpPr>
          <p:cNvPr id="61" name="Can 60"/>
          <p:cNvSpPr/>
          <p:nvPr/>
        </p:nvSpPr>
        <p:spPr>
          <a:xfrm rot="5940000">
            <a:off x="1061990" y="5450186"/>
            <a:ext cx="192024" cy="5303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5" name="Picture 74" descr="Screen Shot 2016-06-28 at 10.14.0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4260776">
            <a:off x="3855631" y="2783268"/>
            <a:ext cx="1027812" cy="213083"/>
          </a:xfrm>
          <a:prstGeom prst="rect">
            <a:avLst/>
          </a:prstGeom>
        </p:spPr>
      </p:pic>
      <p:pic>
        <p:nvPicPr>
          <p:cNvPr id="34" name="Picture 33" descr="Screen Shot 2016-06-28 at 10.14.0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047709">
            <a:off x="1667046" y="3612833"/>
            <a:ext cx="1027812" cy="213083"/>
          </a:xfrm>
          <a:prstGeom prst="rect">
            <a:avLst/>
          </a:prstGeom>
        </p:spPr>
      </p:pic>
      <p:sp>
        <p:nvSpPr>
          <p:cNvPr id="2" name="Title 1"/>
          <p:cNvSpPr>
            <a:spLocks noGrp="1"/>
          </p:cNvSpPr>
          <p:nvPr>
            <p:ph type="title"/>
          </p:nvPr>
        </p:nvSpPr>
        <p:spPr/>
        <p:txBody>
          <a:bodyPr/>
          <a:lstStyle/>
          <a:p>
            <a:r>
              <a:rPr lang="en-US" dirty="0" smtClean="0"/>
              <a:t>Final State Particles</a:t>
            </a:r>
            <a:endParaRPr lang="en-US" baseline="-25000" dirty="0"/>
          </a:p>
        </p:txBody>
      </p:sp>
      <p:cxnSp>
        <p:nvCxnSpPr>
          <p:cNvPr id="3" name="Straight Connector 2"/>
          <p:cNvCxnSpPr/>
          <p:nvPr/>
        </p:nvCxnSpPr>
        <p:spPr>
          <a:xfrm>
            <a:off x="3952261" y="2559304"/>
            <a:ext cx="649719" cy="1079848"/>
          </a:xfrm>
          <a:prstGeom prst="line">
            <a:avLst/>
          </a:prstGeom>
          <a:ln w="15875">
            <a:solidFill>
              <a:srgbClr val="FF0000"/>
            </a:solidFill>
            <a:prstDash val="sysDash"/>
            <a:headEnd type="triangle"/>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a:stCxn id="62" idx="2"/>
          </p:cNvCxnSpPr>
          <p:nvPr/>
        </p:nvCxnSpPr>
        <p:spPr>
          <a:xfrm flipV="1">
            <a:off x="1544732" y="3165139"/>
            <a:ext cx="6087951" cy="788837"/>
          </a:xfrm>
          <a:prstGeom prst="line">
            <a:avLst/>
          </a:prstGeom>
          <a:ln w="31750">
            <a:solidFill>
              <a:srgbClr val="FF0000"/>
            </a:solidFill>
            <a:headEnd type="triangle" w="lg" len="lg"/>
            <a:tailEnd type="none"/>
          </a:ln>
          <a:effectLst/>
        </p:spPr>
        <p:style>
          <a:lnRef idx="2">
            <a:schemeClr val="accent1"/>
          </a:lnRef>
          <a:fillRef idx="0">
            <a:schemeClr val="accent1"/>
          </a:fillRef>
          <a:effectRef idx="1">
            <a:schemeClr val="accent1"/>
          </a:effectRef>
          <a:fontRef idx="minor">
            <a:schemeClr val="tx1"/>
          </a:fontRef>
        </p:style>
      </p:cxnSp>
      <p:sp>
        <p:nvSpPr>
          <p:cNvPr id="12" name="Oval 11"/>
          <p:cNvSpPr/>
          <p:nvPr/>
        </p:nvSpPr>
        <p:spPr>
          <a:xfrm>
            <a:off x="6919191" y="4444420"/>
            <a:ext cx="113877" cy="17817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cxnSp>
        <p:nvCxnSpPr>
          <p:cNvPr id="15" name="Straight Arrow Connector 14"/>
          <p:cNvCxnSpPr/>
          <p:nvPr/>
        </p:nvCxnSpPr>
        <p:spPr>
          <a:xfrm>
            <a:off x="5941968" y="4379428"/>
            <a:ext cx="643416" cy="312519"/>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rot="1736580">
            <a:off x="1813514" y="2412511"/>
            <a:ext cx="1138628" cy="307777"/>
          </a:xfrm>
          <a:prstGeom prst="rect">
            <a:avLst/>
          </a:prstGeom>
          <a:noFill/>
        </p:spPr>
        <p:txBody>
          <a:bodyPr wrap="none" rtlCol="0">
            <a:spAutoFit/>
          </a:bodyPr>
          <a:lstStyle/>
          <a:p>
            <a:pPr defTabSz="457200" hangingPunct="1"/>
            <a:r>
              <a:rPr lang="en-US" sz="1400" kern="1200" dirty="0" smtClean="0">
                <a:solidFill>
                  <a:prstClr val="black"/>
                </a:solidFill>
                <a:latin typeface="Calibri"/>
              </a:rPr>
              <a:t>Ion beamline</a:t>
            </a:r>
            <a:endParaRPr lang="en-US" sz="1400" kern="1200" dirty="0">
              <a:solidFill>
                <a:prstClr val="black"/>
              </a:solidFill>
              <a:latin typeface="Calibri"/>
            </a:endParaRPr>
          </a:p>
        </p:txBody>
      </p:sp>
      <p:sp>
        <p:nvSpPr>
          <p:cNvPr id="23" name="Oval 22"/>
          <p:cNvSpPr/>
          <p:nvPr/>
        </p:nvSpPr>
        <p:spPr>
          <a:xfrm>
            <a:off x="6696682" y="4556473"/>
            <a:ext cx="184639" cy="21651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24" name="Oval 23"/>
          <p:cNvSpPr/>
          <p:nvPr/>
        </p:nvSpPr>
        <p:spPr>
          <a:xfrm>
            <a:off x="7054404" y="4444420"/>
            <a:ext cx="139564" cy="13662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25" name="Oval 24"/>
          <p:cNvSpPr/>
          <p:nvPr/>
        </p:nvSpPr>
        <p:spPr>
          <a:xfrm>
            <a:off x="6943783" y="4820171"/>
            <a:ext cx="113877"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26" name="Oval 25"/>
          <p:cNvSpPr/>
          <p:nvPr/>
        </p:nvSpPr>
        <p:spPr>
          <a:xfrm>
            <a:off x="7041567" y="4596090"/>
            <a:ext cx="113877"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cxnSp>
        <p:nvCxnSpPr>
          <p:cNvPr id="30" name="Straight Arrow Connector 29"/>
          <p:cNvCxnSpPr>
            <a:endCxn id="12" idx="2"/>
          </p:cNvCxnSpPr>
          <p:nvPr/>
        </p:nvCxnSpPr>
        <p:spPr>
          <a:xfrm>
            <a:off x="5955231" y="4190333"/>
            <a:ext cx="963960" cy="343173"/>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a:endCxn id="55" idx="0"/>
          </p:cNvCxnSpPr>
          <p:nvPr/>
        </p:nvCxnSpPr>
        <p:spPr>
          <a:xfrm>
            <a:off x="5825629" y="4346785"/>
            <a:ext cx="829023" cy="4894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1933785" y="2218597"/>
            <a:ext cx="5136910" cy="2662912"/>
          </a:xfrm>
          <a:prstGeom prst="line">
            <a:avLst/>
          </a:prstGeom>
          <a:ln w="31750">
            <a:solidFill>
              <a:srgbClr val="000090"/>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37" name="Oval 36"/>
          <p:cNvSpPr/>
          <p:nvPr/>
        </p:nvSpPr>
        <p:spPr>
          <a:xfrm flipH="1">
            <a:off x="3837610" y="2362002"/>
            <a:ext cx="114651" cy="135290"/>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cxnSp>
        <p:nvCxnSpPr>
          <p:cNvPr id="46" name="Straight Arrow Connector 45"/>
          <p:cNvCxnSpPr/>
          <p:nvPr/>
        </p:nvCxnSpPr>
        <p:spPr>
          <a:xfrm flipH="1">
            <a:off x="4378530" y="3812971"/>
            <a:ext cx="87254" cy="753854"/>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flipH="1">
            <a:off x="3982469" y="3812971"/>
            <a:ext cx="396061" cy="522437"/>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flipH="1">
            <a:off x="4149583" y="3719375"/>
            <a:ext cx="316200" cy="858081"/>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pic>
        <p:nvPicPr>
          <p:cNvPr id="54" name="Picture 53"/>
          <p:cNvPicPr>
            <a:picLocks noChangeAspect="1"/>
          </p:cNvPicPr>
          <p:nvPr/>
        </p:nvPicPr>
        <p:blipFill>
          <a:blip r:embed="rId3"/>
          <a:stretch>
            <a:fillRect/>
          </a:stretch>
        </p:blipFill>
        <p:spPr>
          <a:xfrm>
            <a:off x="4378530" y="3381060"/>
            <a:ext cx="405162" cy="405162"/>
          </a:xfrm>
          <a:prstGeom prst="rect">
            <a:avLst/>
          </a:prstGeom>
        </p:spPr>
      </p:pic>
      <p:sp>
        <p:nvSpPr>
          <p:cNvPr id="55" name="Oval 54"/>
          <p:cNvSpPr/>
          <p:nvPr/>
        </p:nvSpPr>
        <p:spPr>
          <a:xfrm>
            <a:off x="6534821" y="4836273"/>
            <a:ext cx="239661" cy="24790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59" name="TextBox 58"/>
          <p:cNvSpPr txBox="1"/>
          <p:nvPr/>
        </p:nvSpPr>
        <p:spPr>
          <a:xfrm rot="1614294">
            <a:off x="2087405" y="1803249"/>
            <a:ext cx="1334921" cy="276999"/>
          </a:xfrm>
          <a:prstGeom prst="rect">
            <a:avLst/>
          </a:prstGeom>
          <a:noFill/>
          <a:ln>
            <a:solidFill>
              <a:schemeClr val="tx1"/>
            </a:solidFill>
          </a:ln>
        </p:spPr>
        <p:txBody>
          <a:bodyPr wrap="none" rtlCol="0">
            <a:spAutoFit/>
          </a:bodyPr>
          <a:lstStyle/>
          <a:p>
            <a:pPr defTabSz="457200" hangingPunct="1"/>
            <a:r>
              <a:rPr lang="en-US" sz="1200" kern="1200" dirty="0" smtClean="0">
                <a:solidFill>
                  <a:prstClr val="black"/>
                </a:solidFill>
                <a:latin typeface="Calibri"/>
              </a:rPr>
              <a:t>Scattered electron</a:t>
            </a:r>
            <a:endParaRPr lang="en-US" sz="1200" kern="1200" dirty="0">
              <a:solidFill>
                <a:prstClr val="black"/>
              </a:solidFill>
              <a:latin typeface="Calibri"/>
            </a:endParaRPr>
          </a:p>
        </p:txBody>
      </p:sp>
      <p:cxnSp>
        <p:nvCxnSpPr>
          <p:cNvPr id="60" name="Straight Arrow Connector 59"/>
          <p:cNvCxnSpPr>
            <a:stCxn id="59" idx="3"/>
          </p:cNvCxnSpPr>
          <p:nvPr/>
        </p:nvCxnSpPr>
        <p:spPr>
          <a:xfrm>
            <a:off x="3350079" y="2243782"/>
            <a:ext cx="338594" cy="154777"/>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65" name="Left Brace 64"/>
          <p:cNvSpPr/>
          <p:nvPr/>
        </p:nvSpPr>
        <p:spPr>
          <a:xfrm rot="7457835" flipV="1">
            <a:off x="6976240" y="3992647"/>
            <a:ext cx="456205" cy="725816"/>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defTabSz="457200" hangingPunct="1"/>
            <a:endParaRPr lang="en-US" sz="1800" kern="1200">
              <a:solidFill>
                <a:prstClr val="black"/>
              </a:solidFill>
              <a:latin typeface="Calibri"/>
            </a:endParaRPr>
          </a:p>
        </p:txBody>
      </p:sp>
      <p:sp>
        <p:nvSpPr>
          <p:cNvPr id="67" name="Left Brace 66"/>
          <p:cNvSpPr/>
          <p:nvPr/>
        </p:nvSpPr>
        <p:spPr>
          <a:xfrm rot="17581952">
            <a:off x="3827710" y="4492130"/>
            <a:ext cx="277635" cy="700055"/>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defTabSz="457200" hangingPunct="1"/>
            <a:endParaRPr lang="en-US" sz="1800" kern="1200">
              <a:solidFill>
                <a:prstClr val="black"/>
              </a:solidFill>
              <a:latin typeface="Calibri"/>
            </a:endParaRPr>
          </a:p>
        </p:txBody>
      </p:sp>
      <p:sp>
        <p:nvSpPr>
          <p:cNvPr id="68" name="TextBox 67"/>
          <p:cNvSpPr txBox="1"/>
          <p:nvPr/>
        </p:nvSpPr>
        <p:spPr>
          <a:xfrm rot="1383638">
            <a:off x="2655947" y="5050154"/>
            <a:ext cx="2592627" cy="276999"/>
          </a:xfrm>
          <a:prstGeom prst="rect">
            <a:avLst/>
          </a:prstGeom>
          <a:noFill/>
          <a:ln>
            <a:solidFill>
              <a:schemeClr val="tx1"/>
            </a:solidFill>
          </a:ln>
        </p:spPr>
        <p:txBody>
          <a:bodyPr wrap="none" rtlCol="0">
            <a:spAutoFit/>
          </a:bodyPr>
          <a:lstStyle/>
          <a:p>
            <a:pPr defTabSz="457200" hangingPunct="1"/>
            <a:r>
              <a:rPr lang="en-US" sz="1200" kern="1200" dirty="0" smtClean="0">
                <a:solidFill>
                  <a:prstClr val="black"/>
                </a:solidFill>
                <a:latin typeface="Calibri"/>
              </a:rPr>
              <a:t>Particles associated with struck parton</a:t>
            </a:r>
            <a:endParaRPr lang="en-US" sz="1200" kern="1200" dirty="0">
              <a:solidFill>
                <a:prstClr val="black"/>
              </a:solidFill>
              <a:latin typeface="Calibri"/>
            </a:endParaRPr>
          </a:p>
        </p:txBody>
      </p:sp>
      <p:sp>
        <p:nvSpPr>
          <p:cNvPr id="5" name="Slide Number Placeholder 4"/>
          <p:cNvSpPr>
            <a:spLocks noGrp="1"/>
          </p:cNvSpPr>
          <p:nvPr>
            <p:ph type="sldNum" sz="quarter" idx="4294967295"/>
          </p:nvPr>
        </p:nvSpPr>
        <p:spPr>
          <a:xfrm>
            <a:off x="3505200" y="6545396"/>
            <a:ext cx="2133600" cy="190125"/>
          </a:xfrm>
          <a:prstGeom prst="rect">
            <a:avLst/>
          </a:prstGeom>
        </p:spPr>
        <p:txBody>
          <a:bodyPr/>
          <a:lstStyle/>
          <a:p>
            <a:fld id="{B58F48A6-A3E1-4848-9AC3-B43F560BE4FE}" type="slidenum">
              <a:rPr lang="en-US" smtClean="0">
                <a:solidFill>
                  <a:prstClr val="white"/>
                </a:solidFill>
              </a:rPr>
              <a:pPr/>
              <a:t>28</a:t>
            </a:fld>
            <a:endParaRPr lang="en-US">
              <a:solidFill>
                <a:prstClr val="white"/>
              </a:solidFill>
            </a:endParaRPr>
          </a:p>
        </p:txBody>
      </p:sp>
      <p:sp>
        <p:nvSpPr>
          <p:cNvPr id="79" name="TextBox 78"/>
          <p:cNvSpPr txBox="1"/>
          <p:nvPr/>
        </p:nvSpPr>
        <p:spPr>
          <a:xfrm>
            <a:off x="627633" y="4267843"/>
            <a:ext cx="1904337" cy="276999"/>
          </a:xfrm>
          <a:prstGeom prst="rect">
            <a:avLst/>
          </a:prstGeom>
          <a:noFill/>
          <a:ln>
            <a:solidFill>
              <a:schemeClr val="tx1"/>
            </a:solidFill>
          </a:ln>
        </p:spPr>
        <p:txBody>
          <a:bodyPr wrap="none" rtlCol="0">
            <a:spAutoFit/>
          </a:bodyPr>
          <a:lstStyle/>
          <a:p>
            <a:pPr defTabSz="457200" hangingPunct="1"/>
            <a:r>
              <a:rPr lang="en-US" sz="1200" kern="1200" dirty="0" smtClean="0">
                <a:solidFill>
                  <a:prstClr val="black"/>
                </a:solidFill>
                <a:latin typeface="Calibri"/>
              </a:rPr>
              <a:t>beam electron   (or low Q</a:t>
            </a:r>
            <a:r>
              <a:rPr lang="en-US" sz="1200" kern="1200" baseline="30000" dirty="0" smtClean="0">
                <a:solidFill>
                  <a:prstClr val="black"/>
                </a:solidFill>
                <a:latin typeface="Calibri"/>
              </a:rPr>
              <a:t>2</a:t>
            </a:r>
            <a:r>
              <a:rPr lang="en-US" sz="1200" kern="1200" dirty="0" smtClean="0">
                <a:solidFill>
                  <a:prstClr val="black"/>
                </a:solidFill>
                <a:latin typeface="Calibri"/>
              </a:rPr>
              <a:t>)</a:t>
            </a:r>
            <a:endParaRPr lang="en-US" sz="1200" kern="1200" dirty="0">
              <a:solidFill>
                <a:prstClr val="black"/>
              </a:solidFill>
              <a:latin typeface="Calibri"/>
            </a:endParaRPr>
          </a:p>
        </p:txBody>
      </p:sp>
      <p:cxnSp>
        <p:nvCxnSpPr>
          <p:cNvPr id="82" name="Straight Arrow Connector 81"/>
          <p:cNvCxnSpPr>
            <a:endCxn id="62" idx="4"/>
          </p:cNvCxnSpPr>
          <p:nvPr/>
        </p:nvCxnSpPr>
        <p:spPr>
          <a:xfrm flipH="1" flipV="1">
            <a:off x="1487406" y="4021621"/>
            <a:ext cx="201996" cy="24622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rot="3089999">
            <a:off x="4108026" y="2411482"/>
            <a:ext cx="699906" cy="276999"/>
          </a:xfrm>
          <a:prstGeom prst="rect">
            <a:avLst/>
          </a:prstGeom>
          <a:noFill/>
          <a:ln>
            <a:solidFill>
              <a:schemeClr val="tx1"/>
            </a:solidFill>
          </a:ln>
        </p:spPr>
        <p:txBody>
          <a:bodyPr wrap="none" rtlCol="0">
            <a:spAutoFit/>
          </a:bodyPr>
          <a:lstStyle/>
          <a:p>
            <a:r>
              <a:rPr lang="en-US" sz="1200" dirty="0" smtClean="0"/>
              <a:t>Photons</a:t>
            </a:r>
            <a:endParaRPr lang="en-US" sz="1200" dirty="0"/>
          </a:p>
        </p:txBody>
      </p:sp>
      <p:sp>
        <p:nvSpPr>
          <p:cNvPr id="83" name="TextBox 82"/>
          <p:cNvSpPr txBox="1"/>
          <p:nvPr/>
        </p:nvSpPr>
        <p:spPr>
          <a:xfrm rot="21336798">
            <a:off x="1747025" y="3335792"/>
            <a:ext cx="699906" cy="276999"/>
          </a:xfrm>
          <a:prstGeom prst="rect">
            <a:avLst/>
          </a:prstGeom>
          <a:noFill/>
          <a:ln>
            <a:solidFill>
              <a:schemeClr val="tx1"/>
            </a:solidFill>
          </a:ln>
        </p:spPr>
        <p:txBody>
          <a:bodyPr wrap="none" rtlCol="0">
            <a:spAutoFit/>
          </a:bodyPr>
          <a:lstStyle/>
          <a:p>
            <a:r>
              <a:rPr lang="en-US" sz="1200" dirty="0" smtClean="0"/>
              <a:t>Photons</a:t>
            </a:r>
            <a:endParaRPr lang="en-US" sz="1200" dirty="0"/>
          </a:p>
        </p:txBody>
      </p:sp>
      <p:sp>
        <p:nvSpPr>
          <p:cNvPr id="49" name="TextBox 48"/>
          <p:cNvSpPr txBox="1"/>
          <p:nvPr/>
        </p:nvSpPr>
        <p:spPr>
          <a:xfrm rot="21241863">
            <a:off x="5963087" y="2987765"/>
            <a:ext cx="1510237" cy="307777"/>
          </a:xfrm>
          <a:prstGeom prst="rect">
            <a:avLst/>
          </a:prstGeom>
          <a:noFill/>
        </p:spPr>
        <p:txBody>
          <a:bodyPr wrap="none" rtlCol="0">
            <a:spAutoFit/>
          </a:bodyPr>
          <a:lstStyle/>
          <a:p>
            <a:pPr defTabSz="457200" hangingPunct="1"/>
            <a:r>
              <a:rPr lang="en-US" sz="1400" kern="1200" dirty="0" smtClean="0">
                <a:solidFill>
                  <a:prstClr val="black"/>
                </a:solidFill>
                <a:latin typeface="Calibri"/>
              </a:rPr>
              <a:t>Electron beamline</a:t>
            </a:r>
            <a:endParaRPr lang="en-US" sz="1400" kern="1200" dirty="0">
              <a:solidFill>
                <a:prstClr val="black"/>
              </a:solidFill>
              <a:latin typeface="Calibri"/>
            </a:endParaRPr>
          </a:p>
        </p:txBody>
      </p:sp>
      <p:sp>
        <p:nvSpPr>
          <p:cNvPr id="50" name="Oval 49"/>
          <p:cNvSpPr/>
          <p:nvPr/>
        </p:nvSpPr>
        <p:spPr>
          <a:xfrm flipV="1">
            <a:off x="4004739" y="4622295"/>
            <a:ext cx="103288" cy="95917"/>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51" name="Oval 50"/>
          <p:cNvSpPr/>
          <p:nvPr/>
        </p:nvSpPr>
        <p:spPr>
          <a:xfrm flipV="1">
            <a:off x="3881346" y="4335408"/>
            <a:ext cx="70915" cy="79220"/>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52" name="Oval 51"/>
          <p:cNvSpPr/>
          <p:nvPr/>
        </p:nvSpPr>
        <p:spPr>
          <a:xfrm flipV="1">
            <a:off x="4275895" y="4585618"/>
            <a:ext cx="134140" cy="237989"/>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53" name="Oval 52"/>
          <p:cNvSpPr/>
          <p:nvPr/>
        </p:nvSpPr>
        <p:spPr>
          <a:xfrm flipV="1">
            <a:off x="3966528" y="4379428"/>
            <a:ext cx="220169" cy="125975"/>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62" name="Oval 61"/>
          <p:cNvSpPr/>
          <p:nvPr/>
        </p:nvSpPr>
        <p:spPr>
          <a:xfrm flipH="1">
            <a:off x="1430081" y="3886331"/>
            <a:ext cx="114651" cy="135290"/>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43" name="TextBox 42"/>
          <p:cNvSpPr txBox="1"/>
          <p:nvPr/>
        </p:nvSpPr>
        <p:spPr>
          <a:xfrm>
            <a:off x="6345495" y="3786222"/>
            <a:ext cx="2355407" cy="276999"/>
          </a:xfrm>
          <a:prstGeom prst="rect">
            <a:avLst/>
          </a:prstGeom>
          <a:noFill/>
          <a:ln>
            <a:solidFill>
              <a:schemeClr val="tx1"/>
            </a:solidFill>
          </a:ln>
        </p:spPr>
        <p:txBody>
          <a:bodyPr wrap="none" rtlCol="0">
            <a:spAutoFit/>
          </a:bodyPr>
          <a:lstStyle/>
          <a:p>
            <a:pPr defTabSz="457200" hangingPunct="1"/>
            <a:r>
              <a:rPr lang="en-US" sz="1200" kern="1200" dirty="0" smtClean="0">
                <a:solidFill>
                  <a:prstClr val="black"/>
                </a:solidFill>
                <a:latin typeface="Calibri"/>
              </a:rPr>
              <a:t>Particles Associated with Initial Ion</a:t>
            </a:r>
            <a:endParaRPr lang="en-US" sz="1200" kern="1200" dirty="0">
              <a:solidFill>
                <a:prstClr val="black"/>
              </a:solidFill>
              <a:latin typeface="Calibri"/>
            </a:endParaRPr>
          </a:p>
        </p:txBody>
      </p:sp>
      <p:sp>
        <p:nvSpPr>
          <p:cNvPr id="4" name="TextBox 3"/>
          <p:cNvSpPr txBox="1"/>
          <p:nvPr/>
        </p:nvSpPr>
        <p:spPr>
          <a:xfrm>
            <a:off x="3952261" y="959597"/>
            <a:ext cx="5122917" cy="1200328"/>
          </a:xfrm>
          <a:prstGeom prst="rect">
            <a:avLst/>
          </a:prstGeom>
          <a:noFill/>
          <a:ln>
            <a:solidFill>
              <a:schemeClr val="tx1"/>
            </a:solidFill>
          </a:ln>
        </p:spPr>
        <p:txBody>
          <a:bodyPr wrap="none" rtlCol="0">
            <a:spAutoFit/>
          </a:bodyPr>
          <a:lstStyle/>
          <a:p>
            <a:r>
              <a:rPr lang="en-US" dirty="0" smtClean="0"/>
              <a:t>The aim is to get ~100% acceptance</a:t>
            </a:r>
          </a:p>
          <a:p>
            <a:r>
              <a:rPr lang="en-US" dirty="0" smtClean="0"/>
              <a:t>for all final state particles, and measure</a:t>
            </a:r>
          </a:p>
          <a:p>
            <a:r>
              <a:rPr lang="en-US" dirty="0" smtClean="0"/>
              <a:t>them with good resolution.</a:t>
            </a:r>
            <a:endParaRPr lang="en-US" dirty="0"/>
          </a:p>
        </p:txBody>
      </p:sp>
      <p:sp>
        <p:nvSpPr>
          <p:cNvPr id="69" name="Can 68"/>
          <p:cNvSpPr/>
          <p:nvPr/>
        </p:nvSpPr>
        <p:spPr>
          <a:xfrm rot="4920000">
            <a:off x="1088385" y="5627484"/>
            <a:ext cx="100584" cy="530352"/>
          </a:xfrm>
          <a:prstGeom prst="can">
            <a:avLst/>
          </a:prstGeom>
          <a:solidFill>
            <a:schemeClr val="accent6">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Can 5"/>
          <p:cNvSpPr/>
          <p:nvPr/>
        </p:nvSpPr>
        <p:spPr>
          <a:xfrm rot="5400000">
            <a:off x="1395382" y="5318274"/>
            <a:ext cx="889001" cy="1005121"/>
          </a:xfrm>
          <a:prstGeom prst="can">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Can 62"/>
          <p:cNvSpPr/>
          <p:nvPr/>
        </p:nvSpPr>
        <p:spPr>
          <a:xfrm rot="4980000">
            <a:off x="2431751" y="5475084"/>
            <a:ext cx="100584" cy="530352"/>
          </a:xfrm>
          <a:prstGeom prst="can">
            <a:avLst/>
          </a:prstGeom>
          <a:solidFill>
            <a:schemeClr val="accent6">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an 7"/>
          <p:cNvSpPr/>
          <p:nvPr/>
        </p:nvSpPr>
        <p:spPr>
          <a:xfrm rot="5940000">
            <a:off x="2348912" y="5608228"/>
            <a:ext cx="192024" cy="5303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1426308" y="5666052"/>
            <a:ext cx="684803" cy="400110"/>
          </a:xfrm>
          <a:prstGeom prst="rect">
            <a:avLst/>
          </a:prstGeom>
          <a:noFill/>
        </p:spPr>
        <p:txBody>
          <a:bodyPr wrap="none" rtlCol="0">
            <a:spAutoFit/>
          </a:bodyPr>
          <a:lstStyle/>
          <a:p>
            <a:r>
              <a:rPr lang="en-US" sz="1000" b="1" dirty="0" smtClean="0"/>
              <a:t>Central</a:t>
            </a:r>
          </a:p>
          <a:p>
            <a:r>
              <a:rPr lang="en-US" sz="1000" b="1" dirty="0" smtClean="0"/>
              <a:t> Detector</a:t>
            </a:r>
            <a:endParaRPr lang="en-US" sz="1000" b="1" dirty="0"/>
          </a:p>
        </p:txBody>
      </p:sp>
      <p:sp>
        <p:nvSpPr>
          <p:cNvPr id="21" name="TextBox 20"/>
          <p:cNvSpPr txBox="1"/>
          <p:nvPr/>
        </p:nvSpPr>
        <p:spPr>
          <a:xfrm>
            <a:off x="2184563" y="6051348"/>
            <a:ext cx="1074583" cy="261610"/>
          </a:xfrm>
          <a:prstGeom prst="rect">
            <a:avLst/>
          </a:prstGeom>
          <a:noFill/>
        </p:spPr>
        <p:txBody>
          <a:bodyPr wrap="none" rtlCol="0">
            <a:spAutoFit/>
          </a:bodyPr>
          <a:lstStyle/>
          <a:p>
            <a:r>
              <a:rPr lang="en-US" sz="1100" dirty="0" smtClean="0"/>
              <a:t>Beam Elements</a:t>
            </a:r>
            <a:endParaRPr lang="en-US" sz="1100" dirty="0"/>
          </a:p>
        </p:txBody>
      </p:sp>
      <p:sp>
        <p:nvSpPr>
          <p:cNvPr id="70" name="TextBox 69"/>
          <p:cNvSpPr txBox="1"/>
          <p:nvPr/>
        </p:nvSpPr>
        <p:spPr>
          <a:xfrm>
            <a:off x="262739" y="5345792"/>
            <a:ext cx="1074583" cy="261610"/>
          </a:xfrm>
          <a:prstGeom prst="rect">
            <a:avLst/>
          </a:prstGeom>
          <a:noFill/>
        </p:spPr>
        <p:txBody>
          <a:bodyPr wrap="none" rtlCol="0">
            <a:spAutoFit/>
          </a:bodyPr>
          <a:lstStyle/>
          <a:p>
            <a:r>
              <a:rPr lang="en-US" sz="1100" dirty="0" smtClean="0"/>
              <a:t>Beam Elements</a:t>
            </a:r>
            <a:endParaRPr lang="en-US" sz="1100" dirty="0"/>
          </a:p>
        </p:txBody>
      </p:sp>
      <p:sp>
        <p:nvSpPr>
          <p:cNvPr id="22" name="TextBox 21"/>
          <p:cNvSpPr txBox="1"/>
          <p:nvPr/>
        </p:nvSpPr>
        <p:spPr>
          <a:xfrm>
            <a:off x="4078989" y="5779278"/>
            <a:ext cx="4525798" cy="707886"/>
          </a:xfrm>
          <a:prstGeom prst="rect">
            <a:avLst/>
          </a:prstGeom>
          <a:solidFill>
            <a:srgbClr val="FFFF00"/>
          </a:solidFill>
        </p:spPr>
        <p:txBody>
          <a:bodyPr wrap="none" rtlCol="0">
            <a:spAutoFit/>
          </a:bodyPr>
          <a:lstStyle/>
          <a:p>
            <a:r>
              <a:rPr lang="en-US" sz="2000" dirty="0" smtClean="0"/>
              <a:t>Beam elements limit forward acceptance</a:t>
            </a:r>
          </a:p>
          <a:p>
            <a:r>
              <a:rPr lang="en-US" sz="2000" dirty="0" smtClean="0"/>
              <a:t>Central Solenoid not effective for forward</a:t>
            </a:r>
            <a:endParaRPr lang="en-US" sz="2000" dirty="0"/>
          </a:p>
        </p:txBody>
      </p:sp>
    </p:spTree>
    <p:extLst>
      <p:ext uri="{BB962C8B-B14F-4D97-AF65-F5344CB8AC3E}">
        <p14:creationId xmlns:p14="http://schemas.microsoft.com/office/powerpoint/2010/main" val="3691404192"/>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Interaction Region Concept</a:t>
            </a:r>
            <a:endParaRPr lang="en-US" baseline="-25000" dirty="0"/>
          </a:p>
        </p:txBody>
      </p:sp>
      <p:cxnSp>
        <p:nvCxnSpPr>
          <p:cNvPr id="9" name="Straight Connector 8"/>
          <p:cNvCxnSpPr/>
          <p:nvPr/>
        </p:nvCxnSpPr>
        <p:spPr>
          <a:xfrm flipV="1">
            <a:off x="2681111" y="3193362"/>
            <a:ext cx="4951572" cy="621082"/>
          </a:xfrm>
          <a:prstGeom prst="line">
            <a:avLst/>
          </a:prstGeom>
          <a:ln w="31750">
            <a:solidFill>
              <a:srgbClr val="FF0000"/>
            </a:solidFill>
            <a:headEnd type="none" w="lg" len="lg"/>
            <a:tailEnd type="none"/>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rot="1736580">
            <a:off x="1813514" y="2412511"/>
            <a:ext cx="1138628" cy="307777"/>
          </a:xfrm>
          <a:prstGeom prst="rect">
            <a:avLst/>
          </a:prstGeom>
          <a:noFill/>
        </p:spPr>
        <p:txBody>
          <a:bodyPr wrap="none" rtlCol="0">
            <a:spAutoFit/>
          </a:bodyPr>
          <a:lstStyle/>
          <a:p>
            <a:pPr defTabSz="457200" hangingPunct="1"/>
            <a:r>
              <a:rPr lang="en-US" sz="1400" kern="1200" dirty="0" smtClean="0">
                <a:solidFill>
                  <a:prstClr val="black"/>
                </a:solidFill>
                <a:latin typeface="Calibri"/>
              </a:rPr>
              <a:t>Ion beamline</a:t>
            </a:r>
            <a:endParaRPr lang="en-US" sz="1400" kern="1200" dirty="0">
              <a:solidFill>
                <a:prstClr val="black"/>
              </a:solidFill>
              <a:latin typeface="Calibri"/>
            </a:endParaRPr>
          </a:p>
        </p:txBody>
      </p:sp>
      <p:cxnSp>
        <p:nvCxnSpPr>
          <p:cNvPr id="7" name="Straight Connector 6"/>
          <p:cNvCxnSpPr/>
          <p:nvPr/>
        </p:nvCxnSpPr>
        <p:spPr>
          <a:xfrm>
            <a:off x="1933785" y="2218597"/>
            <a:ext cx="4218659" cy="2226403"/>
          </a:xfrm>
          <a:prstGeom prst="line">
            <a:avLst/>
          </a:prstGeom>
          <a:ln w="31750">
            <a:solidFill>
              <a:srgbClr val="000090"/>
            </a:solidFill>
            <a:tailEnd type="none" w="lg" len="lg"/>
          </a:ln>
          <a:effectLst/>
        </p:spPr>
        <p:style>
          <a:lnRef idx="2">
            <a:schemeClr val="accent1"/>
          </a:lnRef>
          <a:fillRef idx="0">
            <a:schemeClr val="accent1"/>
          </a:fillRef>
          <a:effectRef idx="1">
            <a:schemeClr val="accent1"/>
          </a:effectRef>
          <a:fontRef idx="minor">
            <a:schemeClr val="tx1"/>
          </a:fontRef>
        </p:style>
      </p:cxnSp>
      <p:sp>
        <p:nvSpPr>
          <p:cNvPr id="5" name="Slide Number Placeholder 4"/>
          <p:cNvSpPr>
            <a:spLocks noGrp="1"/>
          </p:cNvSpPr>
          <p:nvPr>
            <p:ph type="sldNum" sz="quarter" idx="4294967295"/>
          </p:nvPr>
        </p:nvSpPr>
        <p:spPr>
          <a:xfrm>
            <a:off x="3505200" y="6545396"/>
            <a:ext cx="2133600" cy="190125"/>
          </a:xfrm>
          <a:prstGeom prst="rect">
            <a:avLst/>
          </a:prstGeom>
        </p:spPr>
        <p:txBody>
          <a:bodyPr/>
          <a:lstStyle/>
          <a:p>
            <a:fld id="{B58F48A6-A3E1-4848-9AC3-B43F560BE4FE}" type="slidenum">
              <a:rPr lang="en-US" smtClean="0">
                <a:solidFill>
                  <a:prstClr val="white"/>
                </a:solidFill>
              </a:rPr>
              <a:pPr/>
              <a:t>29</a:t>
            </a:fld>
            <a:endParaRPr lang="en-US">
              <a:solidFill>
                <a:prstClr val="white"/>
              </a:solidFill>
            </a:endParaRPr>
          </a:p>
        </p:txBody>
      </p:sp>
      <p:sp>
        <p:nvSpPr>
          <p:cNvPr id="49" name="TextBox 48"/>
          <p:cNvSpPr txBox="1"/>
          <p:nvPr/>
        </p:nvSpPr>
        <p:spPr>
          <a:xfrm rot="21241863">
            <a:off x="5963087" y="2987765"/>
            <a:ext cx="1510237" cy="307777"/>
          </a:xfrm>
          <a:prstGeom prst="rect">
            <a:avLst/>
          </a:prstGeom>
          <a:noFill/>
        </p:spPr>
        <p:txBody>
          <a:bodyPr wrap="none" rtlCol="0">
            <a:spAutoFit/>
          </a:bodyPr>
          <a:lstStyle/>
          <a:p>
            <a:pPr defTabSz="457200" hangingPunct="1"/>
            <a:r>
              <a:rPr lang="en-US" sz="1400" kern="1200" dirty="0" smtClean="0">
                <a:solidFill>
                  <a:prstClr val="black"/>
                </a:solidFill>
                <a:latin typeface="Calibri"/>
              </a:rPr>
              <a:t>Electron beamline</a:t>
            </a:r>
            <a:endParaRPr lang="en-US" sz="1400" kern="1200" dirty="0">
              <a:solidFill>
                <a:prstClr val="black"/>
              </a:solidFill>
              <a:latin typeface="Calibri"/>
            </a:endParaRPr>
          </a:p>
        </p:txBody>
      </p:sp>
      <p:sp>
        <p:nvSpPr>
          <p:cNvPr id="76" name="Can 75"/>
          <p:cNvSpPr/>
          <p:nvPr/>
        </p:nvSpPr>
        <p:spPr>
          <a:xfrm rot="15932619">
            <a:off x="2774420" y="2254369"/>
            <a:ext cx="3343625" cy="2555252"/>
          </a:xfrm>
          <a:prstGeom prst="can">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7" name="Cube 76"/>
          <p:cNvSpPr/>
          <p:nvPr/>
        </p:nvSpPr>
        <p:spPr>
          <a:xfrm rot="15846891">
            <a:off x="2459858" y="3402097"/>
            <a:ext cx="490850" cy="932387"/>
          </a:xfrm>
          <a:prstGeom prst="cube">
            <a:avLst>
              <a:gd name="adj" fmla="val 42447"/>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 name="Cube 77"/>
          <p:cNvSpPr/>
          <p:nvPr/>
        </p:nvSpPr>
        <p:spPr>
          <a:xfrm rot="15190135">
            <a:off x="5828142" y="3889026"/>
            <a:ext cx="588467" cy="934181"/>
          </a:xfrm>
          <a:prstGeom prst="cube">
            <a:avLst>
              <a:gd name="adj" fmla="val 58255"/>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56" name="Straight Connector 55"/>
          <p:cNvCxnSpPr/>
          <p:nvPr/>
        </p:nvCxnSpPr>
        <p:spPr>
          <a:xfrm flipV="1">
            <a:off x="1349317" y="3814444"/>
            <a:ext cx="1331794" cy="486892"/>
          </a:xfrm>
          <a:prstGeom prst="line">
            <a:avLst/>
          </a:prstGeom>
          <a:ln w="31750">
            <a:solidFill>
              <a:srgbClr val="FF0000"/>
            </a:solidFill>
            <a:headEnd type="triangle" w="lg" len="lg"/>
            <a:tailEnd type="none"/>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6152444" y="4445000"/>
            <a:ext cx="1227667" cy="1030111"/>
          </a:xfrm>
          <a:prstGeom prst="line">
            <a:avLst/>
          </a:prstGeom>
          <a:ln w="31750">
            <a:solidFill>
              <a:srgbClr val="000090"/>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21" name="Arc 20"/>
          <p:cNvSpPr/>
          <p:nvPr/>
        </p:nvSpPr>
        <p:spPr>
          <a:xfrm rot="3901958">
            <a:off x="4684913" y="3330208"/>
            <a:ext cx="550333" cy="638153"/>
          </a:xfrm>
          <a:prstGeom prst="arc">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2" name="TextBox 21"/>
          <p:cNvSpPr txBox="1"/>
          <p:nvPr/>
        </p:nvSpPr>
        <p:spPr>
          <a:xfrm>
            <a:off x="4716582" y="3479122"/>
            <a:ext cx="620683" cy="307777"/>
          </a:xfrm>
          <a:prstGeom prst="rect">
            <a:avLst/>
          </a:prstGeom>
          <a:noFill/>
        </p:spPr>
        <p:txBody>
          <a:bodyPr wrap="none" rtlCol="0">
            <a:spAutoFit/>
          </a:bodyPr>
          <a:lstStyle/>
          <a:p>
            <a:r>
              <a:rPr lang="en-US" sz="1400" dirty="0" smtClean="0"/>
              <a:t>50 </a:t>
            </a:r>
            <a:r>
              <a:rPr lang="en-US" sz="1400" dirty="0" err="1" smtClean="0"/>
              <a:t>mr</a:t>
            </a:r>
            <a:endParaRPr lang="en-US" sz="1400" dirty="0"/>
          </a:p>
        </p:txBody>
      </p:sp>
      <p:sp>
        <p:nvSpPr>
          <p:cNvPr id="27" name="TextBox 26"/>
          <p:cNvSpPr txBox="1"/>
          <p:nvPr/>
        </p:nvSpPr>
        <p:spPr>
          <a:xfrm>
            <a:off x="3920424" y="1987764"/>
            <a:ext cx="1268496" cy="461665"/>
          </a:xfrm>
          <a:prstGeom prst="rect">
            <a:avLst/>
          </a:prstGeom>
          <a:noFill/>
        </p:spPr>
        <p:txBody>
          <a:bodyPr wrap="none" rtlCol="0">
            <a:spAutoFit/>
          </a:bodyPr>
          <a:lstStyle/>
          <a:p>
            <a:r>
              <a:rPr lang="en-US" dirty="0" smtClean="0"/>
              <a:t>Solenoid</a:t>
            </a:r>
            <a:endParaRPr lang="en-US" dirty="0"/>
          </a:p>
        </p:txBody>
      </p:sp>
      <p:sp>
        <p:nvSpPr>
          <p:cNvPr id="28" name="TextBox 27"/>
          <p:cNvSpPr txBox="1"/>
          <p:nvPr/>
        </p:nvSpPr>
        <p:spPr>
          <a:xfrm>
            <a:off x="6350000" y="3743131"/>
            <a:ext cx="1956034" cy="461665"/>
          </a:xfrm>
          <a:prstGeom prst="rect">
            <a:avLst/>
          </a:prstGeom>
          <a:noFill/>
        </p:spPr>
        <p:txBody>
          <a:bodyPr wrap="none" rtlCol="0">
            <a:spAutoFit/>
          </a:bodyPr>
          <a:lstStyle/>
          <a:p>
            <a:r>
              <a:rPr lang="en-US" dirty="0" smtClean="0"/>
              <a:t>Dipole (1 of 3)</a:t>
            </a:r>
            <a:endParaRPr lang="en-US" dirty="0"/>
          </a:p>
        </p:txBody>
      </p:sp>
      <p:sp>
        <p:nvSpPr>
          <p:cNvPr id="61" name="TextBox 60"/>
          <p:cNvSpPr txBox="1"/>
          <p:nvPr/>
        </p:nvSpPr>
        <p:spPr>
          <a:xfrm>
            <a:off x="1437570" y="3142400"/>
            <a:ext cx="1956034" cy="461665"/>
          </a:xfrm>
          <a:prstGeom prst="rect">
            <a:avLst/>
          </a:prstGeom>
          <a:noFill/>
        </p:spPr>
        <p:txBody>
          <a:bodyPr wrap="none" rtlCol="0">
            <a:spAutoFit/>
          </a:bodyPr>
          <a:lstStyle/>
          <a:p>
            <a:r>
              <a:rPr lang="en-US" dirty="0" smtClean="0"/>
              <a:t>Dipole (1 of 4)</a:t>
            </a:r>
            <a:endParaRPr lang="en-US" dirty="0"/>
          </a:p>
        </p:txBody>
      </p:sp>
      <p:sp>
        <p:nvSpPr>
          <p:cNvPr id="29" name="TextBox 28"/>
          <p:cNvSpPr txBox="1"/>
          <p:nvPr/>
        </p:nvSpPr>
        <p:spPr>
          <a:xfrm>
            <a:off x="7471122" y="1089167"/>
            <a:ext cx="1139104" cy="276999"/>
          </a:xfrm>
          <a:prstGeom prst="rect">
            <a:avLst/>
          </a:prstGeom>
          <a:noFill/>
        </p:spPr>
        <p:txBody>
          <a:bodyPr wrap="none" rtlCol="0">
            <a:spAutoFit/>
          </a:bodyPr>
          <a:lstStyle/>
          <a:p>
            <a:r>
              <a:rPr lang="en-US" sz="1200" dirty="0" smtClean="0"/>
              <a:t>NOT TO SCALE!</a:t>
            </a:r>
            <a:endParaRPr lang="en-US" sz="1200" dirty="0"/>
          </a:p>
        </p:txBody>
      </p:sp>
      <p:sp>
        <p:nvSpPr>
          <p:cNvPr id="32" name="TextBox 31"/>
          <p:cNvSpPr txBox="1"/>
          <p:nvPr/>
        </p:nvSpPr>
        <p:spPr>
          <a:xfrm>
            <a:off x="5960491" y="1737743"/>
            <a:ext cx="2839239" cy="646331"/>
          </a:xfrm>
          <a:prstGeom prst="rect">
            <a:avLst/>
          </a:prstGeom>
          <a:solidFill>
            <a:schemeClr val="accent1">
              <a:lumMod val="20000"/>
              <a:lumOff val="80000"/>
            </a:schemeClr>
          </a:solidFill>
        </p:spPr>
        <p:txBody>
          <a:bodyPr wrap="none" rtlCol="0">
            <a:spAutoFit/>
          </a:bodyPr>
          <a:lstStyle/>
          <a:p>
            <a:r>
              <a:rPr lang="en-US" sz="1800" dirty="0" smtClean="0"/>
              <a:t>Beam crossing angle creates</a:t>
            </a:r>
          </a:p>
          <a:p>
            <a:r>
              <a:rPr lang="en-US" sz="1800" dirty="0" smtClean="0"/>
              <a:t>room for forward dipoles</a:t>
            </a:r>
          </a:p>
        </p:txBody>
      </p:sp>
      <p:sp>
        <p:nvSpPr>
          <p:cNvPr id="64" name="TextBox 63"/>
          <p:cNvSpPr txBox="1"/>
          <p:nvPr/>
        </p:nvSpPr>
        <p:spPr>
          <a:xfrm>
            <a:off x="519515" y="5475111"/>
            <a:ext cx="5330381" cy="646331"/>
          </a:xfrm>
          <a:prstGeom prst="rect">
            <a:avLst/>
          </a:prstGeom>
          <a:solidFill>
            <a:schemeClr val="accent1">
              <a:lumMod val="20000"/>
              <a:lumOff val="80000"/>
            </a:schemeClr>
          </a:solidFill>
        </p:spPr>
        <p:txBody>
          <a:bodyPr wrap="none" rtlCol="0">
            <a:spAutoFit/>
          </a:bodyPr>
          <a:lstStyle/>
          <a:p>
            <a:r>
              <a:rPr lang="en-US" sz="1800" dirty="0" smtClean="0"/>
              <a:t>Dipoles analyze the forward particles</a:t>
            </a:r>
          </a:p>
          <a:p>
            <a:r>
              <a:rPr lang="en-US" sz="1800" dirty="0" smtClean="0"/>
              <a:t>and create space for detectors in the forward direction</a:t>
            </a:r>
          </a:p>
        </p:txBody>
      </p:sp>
    </p:spTree>
    <p:extLst>
      <p:ext uri="{BB962C8B-B14F-4D97-AF65-F5344CB8AC3E}">
        <p14:creationId xmlns:p14="http://schemas.microsoft.com/office/powerpoint/2010/main" val="357927983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Probe for Nuclear Science </a:t>
            </a:r>
            <a:endParaRPr lang="en-US" dirty="0"/>
          </a:p>
        </p:txBody>
      </p:sp>
      <p:pic>
        <p:nvPicPr>
          <p:cNvPr id="12" name="Picture 2" descr="cteq-pdfs-10gev2-liny"/>
          <p:cNvPicPr>
            <a:picLocks noChangeAspect="1" noChangeArrowheads="1"/>
          </p:cNvPicPr>
          <p:nvPr/>
        </p:nvPicPr>
        <p:blipFill>
          <a:blip r:embed="rId2" cstate="print"/>
          <a:srcRect/>
          <a:stretch>
            <a:fillRect/>
          </a:stretch>
        </p:blipFill>
        <p:spPr bwMode="auto">
          <a:xfrm>
            <a:off x="457200" y="3184081"/>
            <a:ext cx="2047448" cy="1354006"/>
          </a:xfrm>
          <a:prstGeom prst="rect">
            <a:avLst/>
          </a:prstGeom>
          <a:noFill/>
          <a:ln w="9525">
            <a:noFill/>
            <a:miter lim="800000"/>
            <a:headEnd/>
            <a:tailEnd/>
          </a:ln>
        </p:spPr>
      </p:pic>
      <p:grpSp>
        <p:nvGrpSpPr>
          <p:cNvPr id="13" name="Group 12"/>
          <p:cNvGrpSpPr/>
          <p:nvPr/>
        </p:nvGrpSpPr>
        <p:grpSpPr>
          <a:xfrm>
            <a:off x="0" y="1616042"/>
            <a:ext cx="3651502" cy="1426067"/>
            <a:chOff x="381000" y="4114800"/>
            <a:chExt cx="4914900" cy="2041780"/>
          </a:xfrm>
        </p:grpSpPr>
        <p:pic>
          <p:nvPicPr>
            <p:cNvPr id="1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86830"/>
            <a:stretch/>
          </p:blipFill>
          <p:spPr bwMode="auto">
            <a:xfrm>
              <a:off x="381000" y="5715000"/>
              <a:ext cx="4914900" cy="441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52126"/>
            <a:stretch/>
          </p:blipFill>
          <p:spPr bwMode="auto">
            <a:xfrm>
              <a:off x="381000" y="4114800"/>
              <a:ext cx="4914900" cy="1605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Rectangle 15"/>
            <p:cNvSpPr/>
            <p:nvPr/>
          </p:nvSpPr>
          <p:spPr>
            <a:xfrm>
              <a:off x="4876800" y="5638800"/>
              <a:ext cx="304800"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609600" y="5669280"/>
              <a:ext cx="304800" cy="811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1" name="Straight Connector 10"/>
          <p:cNvCxnSpPr/>
          <p:nvPr/>
        </p:nvCxnSpPr>
        <p:spPr>
          <a:xfrm flipH="1">
            <a:off x="1914135" y="1799023"/>
            <a:ext cx="2394028" cy="3902195"/>
          </a:xfrm>
          <a:prstGeom prst="line">
            <a:avLst/>
          </a:prstGeom>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4400054" y="2827927"/>
            <a:ext cx="2144600" cy="369332"/>
          </a:xfrm>
          <a:prstGeom prst="rect">
            <a:avLst/>
          </a:prstGeom>
          <a:noFill/>
        </p:spPr>
        <p:txBody>
          <a:bodyPr wrap="none" rtlCol="0">
            <a:spAutoFit/>
          </a:bodyPr>
          <a:lstStyle/>
          <a:p>
            <a:r>
              <a:rPr lang="en-US" dirty="0" smtClean="0"/>
              <a:t>Advent of EIC: ~2027</a:t>
            </a:r>
            <a:endParaRPr lang="en-US" dirty="0"/>
          </a:p>
        </p:txBody>
      </p:sp>
      <p:pic>
        <p:nvPicPr>
          <p:cNvPr id="19" name="Picture 18" descr="Screen Shot 2016-06-16 at 9.12.12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46163" y="3279518"/>
            <a:ext cx="2482177" cy="2517137"/>
          </a:xfrm>
          <a:prstGeom prst="rect">
            <a:avLst/>
          </a:prstGeom>
        </p:spPr>
      </p:pic>
      <p:pic>
        <p:nvPicPr>
          <p:cNvPr id="20" name="Picture 19" descr="Screen Shot 2016-06-16 at 9.20.24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69243" y="4053686"/>
            <a:ext cx="945899" cy="1255762"/>
          </a:xfrm>
          <a:prstGeom prst="rect">
            <a:avLst/>
          </a:prstGeom>
        </p:spPr>
      </p:pic>
      <p:sp>
        <p:nvSpPr>
          <p:cNvPr id="3" name="TextBox 2"/>
          <p:cNvSpPr txBox="1"/>
          <p:nvPr/>
        </p:nvSpPr>
        <p:spPr>
          <a:xfrm>
            <a:off x="1289808" y="1166306"/>
            <a:ext cx="652643" cy="369332"/>
          </a:xfrm>
          <a:prstGeom prst="rect">
            <a:avLst/>
          </a:prstGeom>
          <a:noFill/>
        </p:spPr>
        <p:txBody>
          <a:bodyPr wrap="none" rtlCol="0">
            <a:spAutoFit/>
          </a:bodyPr>
          <a:lstStyle/>
          <a:p>
            <a:r>
              <a:rPr lang="en-US" dirty="0" smtClean="0"/>
              <a:t>2016</a:t>
            </a:r>
            <a:endParaRPr lang="en-US" dirty="0"/>
          </a:p>
        </p:txBody>
      </p:sp>
      <p:sp>
        <p:nvSpPr>
          <p:cNvPr id="21" name="TextBox 20"/>
          <p:cNvSpPr txBox="1"/>
          <p:nvPr/>
        </p:nvSpPr>
        <p:spPr>
          <a:xfrm>
            <a:off x="2092875" y="5797406"/>
            <a:ext cx="6891317" cy="369332"/>
          </a:xfrm>
          <a:prstGeom prst="rect">
            <a:avLst/>
          </a:prstGeom>
          <a:solidFill>
            <a:srgbClr val="FFFF00"/>
          </a:solidFill>
        </p:spPr>
        <p:txBody>
          <a:bodyPr wrap="none" rtlCol="0">
            <a:spAutoFit/>
          </a:bodyPr>
          <a:lstStyle/>
          <a:p>
            <a:r>
              <a:rPr lang="en-US" dirty="0" smtClean="0"/>
              <a:t>Precise understanding of structure and dynamics:  dawn of new science</a:t>
            </a:r>
            <a:endParaRPr lang="en-US" dirty="0"/>
          </a:p>
        </p:txBody>
      </p:sp>
      <p:sp>
        <p:nvSpPr>
          <p:cNvPr id="22" name="TextBox 21"/>
          <p:cNvSpPr txBox="1"/>
          <p:nvPr/>
        </p:nvSpPr>
        <p:spPr>
          <a:xfrm>
            <a:off x="6656640" y="2634160"/>
            <a:ext cx="1576649" cy="646331"/>
          </a:xfrm>
          <a:prstGeom prst="rect">
            <a:avLst/>
          </a:prstGeom>
          <a:solidFill>
            <a:schemeClr val="tx2">
              <a:lumMod val="20000"/>
              <a:lumOff val="80000"/>
            </a:schemeClr>
          </a:solidFill>
        </p:spPr>
        <p:txBody>
          <a:bodyPr wrap="none" rtlCol="0">
            <a:spAutoFit/>
          </a:bodyPr>
          <a:lstStyle/>
          <a:p>
            <a:r>
              <a:rPr lang="en-US" dirty="0" smtClean="0"/>
              <a:t>Probe with the</a:t>
            </a:r>
          </a:p>
          <a:p>
            <a:r>
              <a:rPr lang="en-US" dirty="0" smtClean="0"/>
              <a:t>right scale! </a:t>
            </a:r>
            <a:endParaRPr lang="en-US" dirty="0"/>
          </a:p>
        </p:txBody>
      </p:sp>
      <p:sp>
        <p:nvSpPr>
          <p:cNvPr id="4" name="Slide Number Placeholder 3"/>
          <p:cNvSpPr>
            <a:spLocks noGrp="1"/>
          </p:cNvSpPr>
          <p:nvPr>
            <p:ph type="sldNum" sz="quarter" idx="12"/>
          </p:nvPr>
        </p:nvSpPr>
        <p:spPr/>
        <p:txBody>
          <a:bodyPr/>
          <a:lstStyle/>
          <a:p>
            <a:fld id="{B58F48A6-A3E1-4848-9AC3-B43F560BE4FE}" type="slidenum">
              <a:rPr lang="en-US" smtClean="0"/>
              <a:pPr/>
              <a:t>3</a:t>
            </a:fld>
            <a:endParaRPr lang="en-US"/>
          </a:p>
        </p:txBody>
      </p:sp>
      <p:pic>
        <p:nvPicPr>
          <p:cNvPr id="23" name="Picture 2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70297" y="1017723"/>
            <a:ext cx="2074357" cy="1396250"/>
          </a:xfrm>
          <a:prstGeom prst="rect">
            <a:avLst/>
          </a:prstGeom>
          <a:effectLst/>
        </p:spPr>
      </p:pic>
      <p:pic>
        <p:nvPicPr>
          <p:cNvPr id="24" name="Picture 23" descr="Screen Shot 2016-06-24 at 8.45.24 A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93392" y="1193429"/>
            <a:ext cx="2590800" cy="1159519"/>
          </a:xfrm>
          <a:prstGeom prst="rect">
            <a:avLst/>
          </a:prstGeom>
        </p:spPr>
      </p:pic>
      <p:sp>
        <p:nvSpPr>
          <p:cNvPr id="25" name="24-Point Star 24"/>
          <p:cNvSpPr/>
          <p:nvPr/>
        </p:nvSpPr>
        <p:spPr>
          <a:xfrm>
            <a:off x="3566584" y="730454"/>
            <a:ext cx="5806016" cy="1971303"/>
          </a:xfrm>
          <a:prstGeom prst="star24">
            <a:avLst>
              <a:gd name="adj" fmla="val 42642"/>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93934177"/>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6-10-10 at 2.50.3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911" y="800143"/>
            <a:ext cx="8039100" cy="4787900"/>
          </a:xfrm>
          <a:prstGeom prst="rect">
            <a:avLst/>
          </a:prstGeom>
        </p:spPr>
      </p:pic>
      <p:sp>
        <p:nvSpPr>
          <p:cNvPr id="2" name="Title 1"/>
          <p:cNvSpPr>
            <a:spLocks noGrp="1"/>
          </p:cNvSpPr>
          <p:nvPr>
            <p:ph type="title"/>
          </p:nvPr>
        </p:nvSpPr>
        <p:spPr/>
        <p:txBody>
          <a:bodyPr/>
          <a:lstStyle/>
          <a:p>
            <a:r>
              <a:rPr lang="en-US" dirty="0" smtClean="0"/>
              <a:t>Interaction Region Concept</a:t>
            </a:r>
            <a:endParaRPr lang="en-US" baseline="-25000" dirty="0"/>
          </a:p>
        </p:txBody>
      </p:sp>
      <p:sp>
        <p:nvSpPr>
          <p:cNvPr id="5" name="Slide Number Placeholder 4"/>
          <p:cNvSpPr>
            <a:spLocks noGrp="1"/>
          </p:cNvSpPr>
          <p:nvPr>
            <p:ph type="sldNum" sz="quarter" idx="4294967295"/>
          </p:nvPr>
        </p:nvSpPr>
        <p:spPr>
          <a:xfrm>
            <a:off x="3505200" y="6545396"/>
            <a:ext cx="2133600" cy="190125"/>
          </a:xfrm>
          <a:prstGeom prst="rect">
            <a:avLst/>
          </a:prstGeom>
        </p:spPr>
        <p:txBody>
          <a:bodyPr/>
          <a:lstStyle/>
          <a:p>
            <a:fld id="{B58F48A6-A3E1-4848-9AC3-B43F560BE4FE}" type="slidenum">
              <a:rPr lang="en-US" smtClean="0">
                <a:solidFill>
                  <a:prstClr val="white"/>
                </a:solidFill>
              </a:rPr>
              <a:pPr/>
              <a:t>30</a:t>
            </a:fld>
            <a:endParaRPr lang="en-US">
              <a:solidFill>
                <a:prstClr val="white"/>
              </a:solidFill>
            </a:endParaRPr>
          </a:p>
        </p:txBody>
      </p:sp>
      <p:sp>
        <p:nvSpPr>
          <p:cNvPr id="89" name="TextBox 88"/>
          <p:cNvSpPr txBox="1"/>
          <p:nvPr/>
        </p:nvSpPr>
        <p:spPr>
          <a:xfrm>
            <a:off x="5957522" y="1105662"/>
            <a:ext cx="2261489" cy="1569660"/>
          </a:xfrm>
          <a:prstGeom prst="rect">
            <a:avLst/>
          </a:prstGeom>
          <a:noFill/>
          <a:ln>
            <a:solidFill>
              <a:schemeClr val="tx1"/>
            </a:solidFill>
          </a:ln>
        </p:spPr>
        <p:txBody>
          <a:bodyPr wrap="square" rtlCol="0">
            <a:spAutoFit/>
          </a:bodyPr>
          <a:lstStyle/>
          <a:p>
            <a:r>
              <a:rPr lang="en-US" dirty="0" smtClean="0"/>
              <a:t>Possible to get ~100% acceptance for the whole event</a:t>
            </a:r>
            <a:endParaRPr lang="en-US" dirty="0"/>
          </a:p>
        </p:txBody>
      </p:sp>
      <p:sp>
        <p:nvSpPr>
          <p:cNvPr id="90" name="TextBox 89"/>
          <p:cNvSpPr txBox="1"/>
          <p:nvPr/>
        </p:nvSpPr>
        <p:spPr>
          <a:xfrm>
            <a:off x="439963" y="5475111"/>
            <a:ext cx="4162017" cy="369332"/>
          </a:xfrm>
          <a:prstGeom prst="rect">
            <a:avLst/>
          </a:prstGeom>
          <a:solidFill>
            <a:srgbClr val="FFFF00"/>
          </a:solidFill>
          <a:ln>
            <a:solidFill>
              <a:srgbClr val="FFFF00"/>
            </a:solidFill>
          </a:ln>
        </p:spPr>
        <p:txBody>
          <a:bodyPr wrap="none" rtlCol="0">
            <a:spAutoFit/>
          </a:bodyPr>
          <a:lstStyle/>
          <a:p>
            <a:r>
              <a:rPr lang="en-US" dirty="0" smtClean="0"/>
              <a:t>Aim for total acceptance detector (and IR)</a:t>
            </a:r>
            <a:endParaRPr lang="en-US" dirty="0"/>
          </a:p>
        </p:txBody>
      </p:sp>
    </p:spTree>
    <p:extLst>
      <p:ext uri="{BB962C8B-B14F-4D97-AF65-F5344CB8AC3E}">
        <p14:creationId xmlns:p14="http://schemas.microsoft.com/office/powerpoint/2010/main" val="299674196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 name="Shape 595"/>
          <p:cNvSpPr>
            <a:spLocks noGrp="1"/>
          </p:cNvSpPr>
          <p:nvPr>
            <p:ph type="sldNum" sz="quarter" idx="4294967295"/>
          </p:nvPr>
        </p:nvSpPr>
        <p:spPr>
          <a:xfrm>
            <a:off x="6325885" y="6543310"/>
            <a:ext cx="273656" cy="264255"/>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31</a:t>
            </a:fld>
            <a:endParaRPr/>
          </a:p>
        </p:txBody>
      </p:sp>
      <p:sp>
        <p:nvSpPr>
          <p:cNvPr id="596" name="Shape 596"/>
          <p:cNvSpPr>
            <a:spLocks noGrp="1"/>
          </p:cNvSpPr>
          <p:nvPr>
            <p:ph type="title"/>
          </p:nvPr>
        </p:nvSpPr>
        <p:spPr>
          <a:prstGeom prst="rect">
            <a:avLst/>
          </a:prstGeom>
        </p:spPr>
        <p:txBody>
          <a:bodyPr/>
          <a:lstStyle/>
          <a:p>
            <a:r>
              <a:t>Electron-Beam Direction</a:t>
            </a:r>
          </a:p>
        </p:txBody>
      </p:sp>
    </p:spTree>
    <p:extLst>
      <p:ext uri="{BB962C8B-B14F-4D97-AF65-F5344CB8AC3E}">
        <p14:creationId xmlns:p14="http://schemas.microsoft.com/office/powerpoint/2010/main" val="129417580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Chicane for Electron Forward Area</a:t>
            </a:r>
            <a:endParaRPr lang="en-US" dirty="0"/>
          </a:p>
        </p:txBody>
      </p:sp>
      <p:sp>
        <p:nvSpPr>
          <p:cNvPr id="3" name="Slide Number Placeholder 2"/>
          <p:cNvSpPr>
            <a:spLocks noGrp="1"/>
          </p:cNvSpPr>
          <p:nvPr>
            <p:ph type="sldNum" sz="quarter" idx="4294967295"/>
          </p:nvPr>
        </p:nvSpPr>
        <p:spPr>
          <a:xfrm>
            <a:off x="3505200" y="6645425"/>
            <a:ext cx="2133600" cy="190125"/>
          </a:xfrm>
          <a:prstGeom prst="rect">
            <a:avLst/>
          </a:prstGeom>
        </p:spPr>
        <p:txBody>
          <a:bodyPr/>
          <a:lstStyle/>
          <a:p>
            <a:fld id="{B58F48A6-A3E1-4848-9AC3-B43F560BE4FE}" type="slidenum">
              <a:rPr lang="en-US" smtClean="0">
                <a:solidFill>
                  <a:prstClr val="white"/>
                </a:solidFill>
              </a:rPr>
              <a:pPr/>
              <a:t>32</a:t>
            </a:fld>
            <a:endParaRPr lang="en-US">
              <a:solidFill>
                <a:prstClr val="white"/>
              </a:solidFill>
            </a:endParaRPr>
          </a:p>
        </p:txBody>
      </p:sp>
      <p:grpSp>
        <p:nvGrpSpPr>
          <p:cNvPr id="4" name="Group 3"/>
          <p:cNvGrpSpPr/>
          <p:nvPr/>
        </p:nvGrpSpPr>
        <p:grpSpPr>
          <a:xfrm>
            <a:off x="577497" y="860426"/>
            <a:ext cx="8226425" cy="3175001"/>
            <a:chOff x="460375" y="3073399"/>
            <a:chExt cx="8226425" cy="3175001"/>
          </a:xfrm>
          <a:noFill/>
        </p:grpSpPr>
        <p:pic>
          <p:nvPicPr>
            <p:cNvPr id="5" name="Picture 10" descr="ir_layou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375" y="3825875"/>
              <a:ext cx="8226425" cy="2422525"/>
            </a:xfrm>
            <a:prstGeom prst="rect">
              <a:avLst/>
            </a:prstGeom>
            <a:grpFill/>
            <a:extLst/>
          </p:spPr>
        </p:pic>
        <p:sp>
          <p:nvSpPr>
            <p:cNvPr id="6" name="Left Brace 5"/>
            <p:cNvSpPr/>
            <p:nvPr/>
          </p:nvSpPr>
          <p:spPr>
            <a:xfrm rot="5400000" flipV="1">
              <a:off x="4241798" y="1955798"/>
              <a:ext cx="355600" cy="3352803"/>
            </a:xfrm>
            <a:prstGeom prst="leftBrace">
              <a:avLst/>
            </a:prstGeom>
            <a:grpFill/>
            <a:ln w="19050" cmpd="sng">
              <a:solidFill>
                <a:srgbClr val="333333"/>
              </a:solidFill>
            </a:ln>
          </p:spPr>
          <p:style>
            <a:lnRef idx="2">
              <a:schemeClr val="accent1"/>
            </a:lnRef>
            <a:fillRef idx="0">
              <a:schemeClr val="accent1"/>
            </a:fillRef>
            <a:effectRef idx="1">
              <a:schemeClr val="accent1"/>
            </a:effectRef>
            <a:fontRef idx="minor">
              <a:schemeClr val="tx1"/>
            </a:fontRef>
          </p:style>
          <p:txBody>
            <a:bodyPr lIns="90988" tIns="45497" rIns="90988" bIns="45497" rtlCol="0" anchor="ctr"/>
            <a:lstStyle/>
            <a:p>
              <a:pPr algn="ctr" eaLnBrk="1" fontAlgn="auto" hangingPunct="1">
                <a:spcBef>
                  <a:spcPts val="0"/>
                </a:spcBef>
                <a:spcAft>
                  <a:spcPts val="0"/>
                </a:spcAft>
              </a:pPr>
              <a:endParaRPr lang="en-US" sz="1800">
                <a:solidFill>
                  <a:prstClr val="white"/>
                </a:solidFill>
                <a:latin typeface="Calisto MT"/>
              </a:endParaRPr>
            </a:p>
          </p:txBody>
        </p:sp>
        <p:sp>
          <p:nvSpPr>
            <p:cNvPr id="7" name="TextBox 6"/>
            <p:cNvSpPr txBox="1"/>
            <p:nvPr/>
          </p:nvSpPr>
          <p:spPr>
            <a:xfrm>
              <a:off x="3200400" y="3073399"/>
              <a:ext cx="2728320" cy="368882"/>
            </a:xfrm>
            <a:prstGeom prst="rect">
              <a:avLst/>
            </a:prstGeom>
            <a:grpFill/>
          </p:spPr>
          <p:txBody>
            <a:bodyPr wrap="none" lIns="90988" tIns="45497" rIns="90988" bIns="45497" rtlCol="0">
              <a:spAutoFit/>
            </a:bodyPr>
            <a:lstStyle/>
            <a:p>
              <a:pPr eaLnBrk="1" fontAlgn="auto" hangingPunct="1">
                <a:spcBef>
                  <a:spcPts val="0"/>
                </a:spcBef>
                <a:spcAft>
                  <a:spcPts val="0"/>
                </a:spcAft>
              </a:pPr>
              <a:r>
                <a:rPr lang="en-US" sz="1800" dirty="0">
                  <a:solidFill>
                    <a:srgbClr val="333333"/>
                  </a:solidFill>
                  <a:latin typeface="Calisto MT"/>
                  <a:ea typeface="+mn-ea"/>
                  <a:cs typeface="+mn-cs"/>
                </a:rPr>
                <a:t>Extended detector: 80+ m</a:t>
              </a:r>
            </a:p>
          </p:txBody>
        </p:sp>
        <p:sp>
          <p:nvSpPr>
            <p:cNvPr id="8" name="Rectangle 7"/>
            <p:cNvSpPr/>
            <p:nvPr/>
          </p:nvSpPr>
          <p:spPr bwMode="auto">
            <a:xfrm>
              <a:off x="8229600" y="3810000"/>
              <a:ext cx="457200" cy="2438400"/>
            </a:xfrm>
            <a:prstGeom prst="rect">
              <a:avLst/>
            </a:prstGeom>
            <a:gr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2979"/>
              <a:endParaRPr lang="en-US"/>
            </a:p>
          </p:txBody>
        </p:sp>
      </p:grpSp>
      <p:pic>
        <p:nvPicPr>
          <p:cNvPr id="9"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7521" y="3644409"/>
            <a:ext cx="3526367" cy="263573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cxnSp>
        <p:nvCxnSpPr>
          <p:cNvPr id="11" name="Straight Connector 10"/>
          <p:cNvCxnSpPr/>
          <p:nvPr/>
        </p:nvCxnSpPr>
        <p:spPr>
          <a:xfrm flipH="1">
            <a:off x="3317522" y="3104444"/>
            <a:ext cx="760590" cy="539965"/>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4811889" y="3104444"/>
            <a:ext cx="2031999" cy="539965"/>
          </a:xfrm>
          <a:prstGeom prst="line">
            <a:avLst/>
          </a:prstGeom>
        </p:spPr>
        <p:style>
          <a:lnRef idx="2">
            <a:schemeClr val="accent1"/>
          </a:lnRef>
          <a:fillRef idx="0">
            <a:schemeClr val="accent1"/>
          </a:fillRef>
          <a:effectRef idx="1">
            <a:schemeClr val="accent1"/>
          </a:effectRef>
          <a:fontRef idx="minor">
            <a:schemeClr val="tx1"/>
          </a:fontRef>
        </p:style>
      </p:cxnSp>
      <p:sp>
        <p:nvSpPr>
          <p:cNvPr id="20" name="Rectangle 19"/>
          <p:cNvSpPr/>
          <p:nvPr/>
        </p:nvSpPr>
        <p:spPr>
          <a:xfrm>
            <a:off x="3317522" y="3644409"/>
            <a:ext cx="3526366" cy="2635736"/>
          </a:xfrm>
          <a:prstGeom prst="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2633533" y="2038034"/>
            <a:ext cx="1367975" cy="1113273"/>
          </a:xfrm>
          <a:prstGeom prst="ellipse">
            <a:avLst/>
          </a:prstGeom>
          <a:noFill/>
          <a:ln w="41275" cap="flat">
            <a:solidFill>
              <a:srgbClr val="FF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000000"/>
              </a:solidFill>
              <a:effectLst/>
              <a:uFillTx/>
              <a:latin typeface="+mn-lt"/>
              <a:ea typeface="+mn-ea"/>
              <a:cs typeface="+mn-cs"/>
              <a:sym typeface="Times"/>
            </a:endParaRPr>
          </a:p>
        </p:txBody>
      </p:sp>
      <p:sp>
        <p:nvSpPr>
          <p:cNvPr id="12" name="Up Arrow 11"/>
          <p:cNvSpPr/>
          <p:nvPr/>
        </p:nvSpPr>
        <p:spPr>
          <a:xfrm rot="1363640">
            <a:off x="2461405" y="3088935"/>
            <a:ext cx="689502" cy="1270073"/>
          </a:xfrm>
          <a:prstGeom prst="upArrow">
            <a:avLst/>
          </a:prstGeom>
          <a:noFill/>
          <a:ln w="41275" cap="flat">
            <a:solidFill>
              <a:srgbClr val="FF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000000"/>
              </a:solidFill>
              <a:effectLst/>
              <a:uFillTx/>
              <a:latin typeface="+mn-lt"/>
              <a:ea typeface="+mn-ea"/>
              <a:cs typeface="+mn-cs"/>
              <a:sym typeface="Times"/>
            </a:endParaRPr>
          </a:p>
        </p:txBody>
      </p:sp>
    </p:spTree>
    <p:extLst>
      <p:ext uri="{BB962C8B-B14F-4D97-AF65-F5344CB8AC3E}">
        <p14:creationId xmlns:p14="http://schemas.microsoft.com/office/powerpoint/2010/main" val="2427860376"/>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144000" cy="945088"/>
          </a:xfrm>
        </p:spPr>
        <p:txBody>
          <a:bodyPr>
            <a:normAutofit/>
          </a:bodyPr>
          <a:lstStyle/>
          <a:p>
            <a:r>
              <a:rPr lang="en-US" dirty="0" smtClean="0"/>
              <a:t>Luminosity Measurement</a:t>
            </a:r>
            <a:endParaRPr lang="en-US" dirty="0"/>
          </a:p>
        </p:txBody>
      </p:sp>
      <p:sp>
        <p:nvSpPr>
          <p:cNvPr id="2" name="Slide Number Placeholder 1"/>
          <p:cNvSpPr>
            <a:spLocks noGrp="1"/>
          </p:cNvSpPr>
          <p:nvPr>
            <p:ph type="sldNum" sz="quarter" idx="4294967295"/>
          </p:nvPr>
        </p:nvSpPr>
        <p:spPr>
          <a:xfrm>
            <a:off x="6553200" y="6356351"/>
            <a:ext cx="2133600" cy="365125"/>
          </a:xfrm>
          <a:prstGeom prst="rect">
            <a:avLst/>
          </a:prstGeom>
        </p:spPr>
        <p:txBody>
          <a:bodyPr/>
          <a:lstStyle/>
          <a:p>
            <a:fld id="{DA8E6F2E-2282-714E-A896-6CDD63CE21E8}" type="slidenum">
              <a:rPr lang="en-US" smtClean="0"/>
              <a:t>33</a:t>
            </a:fld>
            <a:endParaRPr lang="en-US"/>
          </a:p>
        </p:txBody>
      </p:sp>
      <p:pic>
        <p:nvPicPr>
          <p:cNvPr id="3" name="Picture 2" descr="Graphic3_chicane2_F1-0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591226"/>
            <a:ext cx="9144000" cy="4322213"/>
          </a:xfrm>
          <a:prstGeom prst="rect">
            <a:avLst/>
          </a:prstGeom>
        </p:spPr>
      </p:pic>
      <p:sp>
        <p:nvSpPr>
          <p:cNvPr id="5" name="TextBox 4"/>
          <p:cNvSpPr txBox="1"/>
          <p:nvPr/>
        </p:nvSpPr>
        <p:spPr>
          <a:xfrm>
            <a:off x="721172" y="1360394"/>
            <a:ext cx="8127283" cy="461663"/>
          </a:xfrm>
          <a:prstGeom prst="rect">
            <a:avLst/>
          </a:prstGeom>
          <a:solidFill>
            <a:srgbClr val="FFFF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mn-lt"/>
                <a:ea typeface="+mn-ea"/>
                <a:cs typeface="+mn-cs"/>
                <a:sym typeface="Times"/>
              </a:rPr>
              <a:t>Use</a:t>
            </a:r>
            <a:r>
              <a:rPr kumimoji="0" lang="en-US" sz="2400" b="0" i="0" u="none" strike="noStrike" cap="none" spc="0" normalizeH="0" dirty="0" smtClean="0">
                <a:ln>
                  <a:noFill/>
                </a:ln>
                <a:solidFill>
                  <a:srgbClr val="000000"/>
                </a:solidFill>
                <a:effectLst/>
                <a:uFillTx/>
                <a:latin typeface="+mn-lt"/>
                <a:ea typeface="+mn-ea"/>
                <a:cs typeface="+mn-cs"/>
                <a:sym typeface="Times"/>
              </a:rPr>
              <a:t> Bethe-</a:t>
            </a:r>
            <a:r>
              <a:rPr kumimoji="0" lang="en-US" sz="2400" b="0" i="0" u="none" strike="noStrike" cap="none" spc="0" normalizeH="0" dirty="0" err="1" smtClean="0">
                <a:ln>
                  <a:noFill/>
                </a:ln>
                <a:solidFill>
                  <a:srgbClr val="000000"/>
                </a:solidFill>
                <a:effectLst/>
                <a:uFillTx/>
                <a:latin typeface="+mn-lt"/>
                <a:ea typeface="+mn-ea"/>
                <a:cs typeface="+mn-cs"/>
                <a:sym typeface="Times"/>
              </a:rPr>
              <a:t>Heitler</a:t>
            </a:r>
            <a:r>
              <a:rPr kumimoji="0" lang="en-US" sz="2400" b="0" i="0" u="none" strike="noStrike" cap="none" spc="0" normalizeH="0" dirty="0" smtClean="0">
                <a:ln>
                  <a:noFill/>
                </a:ln>
                <a:solidFill>
                  <a:srgbClr val="000000"/>
                </a:solidFill>
                <a:effectLst/>
                <a:uFillTx/>
                <a:latin typeface="+mn-lt"/>
                <a:ea typeface="+mn-ea"/>
                <a:cs typeface="+mn-cs"/>
                <a:sym typeface="Times"/>
              </a:rPr>
              <a:t> process to monitor luminosity: same as HERA </a:t>
            </a:r>
            <a:endParaRPr kumimoji="0" lang="en-US" sz="2400" b="0" i="0" u="none" strike="noStrike" cap="none" spc="0" normalizeH="0" baseline="0" dirty="0">
              <a:ln>
                <a:noFill/>
              </a:ln>
              <a:solidFill>
                <a:srgbClr val="000000"/>
              </a:solidFill>
              <a:effectLst/>
              <a:uFillTx/>
              <a:latin typeface="+mn-lt"/>
              <a:ea typeface="+mn-ea"/>
              <a:cs typeface="+mn-cs"/>
              <a:sym typeface="Times"/>
            </a:endParaRPr>
          </a:p>
        </p:txBody>
      </p:sp>
    </p:spTree>
    <p:extLst>
      <p:ext uri="{BB962C8B-B14F-4D97-AF65-F5344CB8AC3E}">
        <p14:creationId xmlns:p14="http://schemas.microsoft.com/office/powerpoint/2010/main" val="3270699348"/>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Low Q</a:t>
            </a:r>
            <a:r>
              <a:rPr lang="en-US" baseline="30000" dirty="0"/>
              <a:t>2</a:t>
            </a:r>
            <a:r>
              <a:rPr lang="en-US" dirty="0"/>
              <a:t> Tagger</a:t>
            </a:r>
          </a:p>
        </p:txBody>
      </p:sp>
      <p:sp>
        <p:nvSpPr>
          <p:cNvPr id="3" name="Slide Number Placeholder 2"/>
          <p:cNvSpPr>
            <a:spLocks noGrp="1"/>
          </p:cNvSpPr>
          <p:nvPr>
            <p:ph type="sldNum" sz="quarter" idx="4294967295"/>
          </p:nvPr>
        </p:nvSpPr>
        <p:spPr>
          <a:xfrm>
            <a:off x="6553200" y="6356351"/>
            <a:ext cx="2133600" cy="365125"/>
          </a:xfrm>
          <a:prstGeom prst="rect">
            <a:avLst/>
          </a:prstGeom>
        </p:spPr>
        <p:txBody>
          <a:bodyPr/>
          <a:lstStyle/>
          <a:p>
            <a:fld id="{DA8E6F2E-2282-714E-A896-6CDD63CE21E8}" type="slidenum">
              <a:rPr lang="en-US" smtClean="0"/>
              <a:t>34</a:t>
            </a:fld>
            <a:endParaRPr lang="en-US"/>
          </a:p>
        </p:txBody>
      </p:sp>
      <p:pic>
        <p:nvPicPr>
          <p:cNvPr id="6" name="Picture 5" descr="Graphic3_chicane1_F1-0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97630"/>
            <a:ext cx="9144000" cy="4322213"/>
          </a:xfrm>
          <a:prstGeom prst="rect">
            <a:avLst/>
          </a:prstGeom>
        </p:spPr>
      </p:pic>
    </p:spTree>
    <p:extLst>
      <p:ext uri="{BB962C8B-B14F-4D97-AF65-F5344CB8AC3E}">
        <p14:creationId xmlns:p14="http://schemas.microsoft.com/office/powerpoint/2010/main" val="3361706995"/>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41361"/>
          </a:xfrm>
        </p:spPr>
        <p:txBody>
          <a:bodyPr>
            <a:normAutofit/>
          </a:bodyPr>
          <a:lstStyle/>
          <a:p>
            <a:r>
              <a:rPr lang="en-US" dirty="0" smtClean="0"/>
              <a:t>Polarization Measurement</a:t>
            </a:r>
            <a:endParaRPr lang="en-US" dirty="0"/>
          </a:p>
        </p:txBody>
      </p:sp>
      <p:pic>
        <p:nvPicPr>
          <p:cNvPr id="4" name="Picture 3" descr="Graphic3_chicane3_F1-0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36672"/>
            <a:ext cx="9144000" cy="4795024"/>
          </a:xfrm>
          <a:prstGeom prst="rect">
            <a:avLst/>
          </a:prstGeom>
        </p:spPr>
      </p:pic>
      <p:sp>
        <p:nvSpPr>
          <p:cNvPr id="3" name="Slide Number Placeholder 2"/>
          <p:cNvSpPr>
            <a:spLocks noGrp="1"/>
          </p:cNvSpPr>
          <p:nvPr>
            <p:ph type="sldNum" sz="quarter" idx="4294967295"/>
          </p:nvPr>
        </p:nvSpPr>
        <p:spPr>
          <a:xfrm>
            <a:off x="6325885" y="6543310"/>
            <a:ext cx="273656" cy="264255"/>
          </a:xfrm>
          <a:prstGeom prst="rect">
            <a:avLst/>
          </a:prstGeom>
        </p:spPr>
        <p:txBody>
          <a:bodyPr/>
          <a:lstStyle/>
          <a:p>
            <a:fld id="{86CB4B4D-7CA3-9044-876B-883B54F8677D}" type="slidenum">
              <a:rPr lang="uk-UA" smtClean="0"/>
              <a:t>35</a:t>
            </a:fld>
            <a:endParaRPr lang="uk-UA"/>
          </a:p>
        </p:txBody>
      </p:sp>
      <p:sp>
        <p:nvSpPr>
          <p:cNvPr id="5" name="TextBox 4"/>
          <p:cNvSpPr txBox="1"/>
          <p:nvPr/>
        </p:nvSpPr>
        <p:spPr>
          <a:xfrm>
            <a:off x="799560" y="5351215"/>
            <a:ext cx="7553809" cy="830995"/>
          </a:xfrm>
          <a:prstGeom prst="rect">
            <a:avLst/>
          </a:prstGeom>
          <a:solidFill>
            <a:srgbClr val="FFFF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dirty="0" smtClean="0"/>
              <a:t>Note the off-momentum electrons from IP does not enter the</a:t>
            </a:r>
          </a:p>
          <a:p>
            <a:pPr marL="0" marR="0" indent="0" algn="l" defTabSz="914400" rtl="0" fontAlgn="auto" latinLnBrk="0" hangingPunct="0">
              <a:lnSpc>
                <a:spcPct val="100000"/>
              </a:lnSpc>
              <a:spcBef>
                <a:spcPts val="0"/>
              </a:spcBef>
              <a:spcAft>
                <a:spcPts val="0"/>
              </a:spcAft>
              <a:buClrTx/>
              <a:buSzTx/>
              <a:buFontTx/>
              <a:buNone/>
              <a:tabLst/>
            </a:pPr>
            <a:r>
              <a:rPr kumimoji="0" lang="en-US" sz="2400" b="0" i="0" u="none" strike="noStrike" cap="none" spc="0" normalizeH="0" dirty="0" smtClean="0">
                <a:ln>
                  <a:noFill/>
                </a:ln>
                <a:solidFill>
                  <a:srgbClr val="000000"/>
                </a:solidFill>
                <a:effectLst/>
                <a:uFillTx/>
                <a:latin typeface="+mn-lt"/>
                <a:ea typeface="+mn-ea"/>
                <a:cs typeface="+mn-cs"/>
                <a:sym typeface="Times"/>
              </a:rPr>
              <a:t>Compton tracker for polarimetry.</a:t>
            </a:r>
            <a:endParaRPr kumimoji="0" lang="en-US" sz="2400" b="0" i="0" u="none" strike="noStrike" cap="none" spc="0" normalizeH="0" baseline="0" dirty="0">
              <a:ln>
                <a:noFill/>
              </a:ln>
              <a:solidFill>
                <a:srgbClr val="000000"/>
              </a:solidFill>
              <a:effectLst/>
              <a:uFillTx/>
              <a:latin typeface="+mn-lt"/>
              <a:ea typeface="+mn-ea"/>
              <a:cs typeface="+mn-cs"/>
              <a:sym typeface="Times"/>
            </a:endParaRPr>
          </a:p>
        </p:txBody>
      </p:sp>
    </p:spTree>
    <p:extLst>
      <p:ext uri="{BB962C8B-B14F-4D97-AF65-F5344CB8AC3E}">
        <p14:creationId xmlns:p14="http://schemas.microsoft.com/office/powerpoint/2010/main" val="3457569075"/>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41361"/>
          </a:xfrm>
        </p:spPr>
        <p:txBody>
          <a:bodyPr>
            <a:normAutofit/>
          </a:bodyPr>
          <a:lstStyle/>
          <a:p>
            <a:r>
              <a:rPr lang="en-US" dirty="0" smtClean="0"/>
              <a:t>Compton Polarimetry</a:t>
            </a:r>
            <a:endParaRPr lang="en-US" dirty="0"/>
          </a:p>
        </p:txBody>
      </p:sp>
      <p:sp>
        <p:nvSpPr>
          <p:cNvPr id="3" name="Slide Number Placeholder 2"/>
          <p:cNvSpPr>
            <a:spLocks noGrp="1"/>
          </p:cNvSpPr>
          <p:nvPr>
            <p:ph type="sldNum" sz="quarter" idx="4294967295"/>
          </p:nvPr>
        </p:nvSpPr>
        <p:spPr>
          <a:xfrm>
            <a:off x="6553200" y="6356351"/>
            <a:ext cx="2133600" cy="365125"/>
          </a:xfrm>
          <a:prstGeom prst="rect">
            <a:avLst/>
          </a:prstGeom>
        </p:spPr>
        <p:txBody>
          <a:bodyPr/>
          <a:lstStyle/>
          <a:p>
            <a:fld id="{DA8E6F2E-2282-714E-A896-6CDD63CE21E8}" type="slidenum">
              <a:rPr lang="en-US" smtClean="0"/>
              <a:t>36</a:t>
            </a:fld>
            <a:endParaRPr lang="en-US"/>
          </a:p>
        </p:txBody>
      </p:sp>
      <p:pic>
        <p:nvPicPr>
          <p:cNvPr id="4" name="Picture 3"/>
          <p:cNvPicPr>
            <a:picLocks noChangeAspect="1"/>
          </p:cNvPicPr>
          <p:nvPr/>
        </p:nvPicPr>
        <p:blipFill>
          <a:blip r:embed="rId2"/>
          <a:stretch>
            <a:fillRect/>
          </a:stretch>
        </p:blipFill>
        <p:spPr>
          <a:xfrm>
            <a:off x="0" y="1511906"/>
            <a:ext cx="9144000" cy="3214255"/>
          </a:xfrm>
          <a:prstGeom prst="rect">
            <a:avLst/>
          </a:prstGeom>
        </p:spPr>
      </p:pic>
      <p:sp>
        <p:nvSpPr>
          <p:cNvPr id="7" name="TextBox 6"/>
          <p:cNvSpPr txBox="1"/>
          <p:nvPr/>
        </p:nvSpPr>
        <p:spPr>
          <a:xfrm>
            <a:off x="824764" y="5048931"/>
            <a:ext cx="7862036" cy="461663"/>
          </a:xfrm>
          <a:prstGeom prst="rect">
            <a:avLst/>
          </a:prstGeom>
          <a:solidFill>
            <a:srgbClr val="FFFF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mn-lt"/>
                <a:ea typeface="+mn-ea"/>
                <a:cs typeface="+mn-cs"/>
                <a:sym typeface="Times"/>
              </a:rPr>
              <a:t>Existing Polarimeter</a:t>
            </a:r>
            <a:r>
              <a:rPr kumimoji="0" lang="en-US" sz="2400" b="0" i="0" u="none" strike="noStrike" cap="none" spc="0" normalizeH="0" dirty="0" smtClean="0">
                <a:ln>
                  <a:noFill/>
                </a:ln>
                <a:solidFill>
                  <a:srgbClr val="000000"/>
                </a:solidFill>
                <a:effectLst/>
                <a:uFillTx/>
                <a:latin typeface="+mn-lt"/>
                <a:ea typeface="+mn-ea"/>
                <a:cs typeface="+mn-cs"/>
                <a:sym typeface="Times"/>
              </a:rPr>
              <a:t> in Hall C at JLab: Achieved 1% Precision </a:t>
            </a:r>
            <a:endParaRPr kumimoji="0" lang="en-US" sz="2400" b="0" i="0" u="none" strike="noStrike" cap="none" spc="0" normalizeH="0" baseline="0" dirty="0">
              <a:ln>
                <a:noFill/>
              </a:ln>
              <a:solidFill>
                <a:srgbClr val="000000"/>
              </a:solidFill>
              <a:effectLst/>
              <a:uFillTx/>
              <a:latin typeface="+mn-lt"/>
              <a:ea typeface="+mn-ea"/>
              <a:cs typeface="+mn-cs"/>
              <a:sym typeface="Times"/>
            </a:endParaRPr>
          </a:p>
        </p:txBody>
      </p:sp>
    </p:spTree>
    <p:extLst>
      <p:ext uri="{BB962C8B-B14F-4D97-AF65-F5344CB8AC3E}">
        <p14:creationId xmlns:p14="http://schemas.microsoft.com/office/powerpoint/2010/main" val="153232941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9" name="Shape 599"/>
          <p:cNvSpPr>
            <a:spLocks noGrp="1"/>
          </p:cNvSpPr>
          <p:nvPr>
            <p:ph type="sldNum" sz="quarter" idx="4294967295"/>
          </p:nvPr>
        </p:nvSpPr>
        <p:spPr>
          <a:xfrm>
            <a:off x="6325885" y="6543310"/>
            <a:ext cx="273656" cy="264255"/>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37</a:t>
            </a:fld>
            <a:endParaRPr/>
          </a:p>
        </p:txBody>
      </p:sp>
      <p:sp>
        <p:nvSpPr>
          <p:cNvPr id="600" name="Shape 600"/>
          <p:cNvSpPr>
            <a:spLocks noGrp="1"/>
          </p:cNvSpPr>
          <p:nvPr>
            <p:ph type="title"/>
          </p:nvPr>
        </p:nvSpPr>
        <p:spPr>
          <a:prstGeom prst="rect">
            <a:avLst/>
          </a:prstGeom>
        </p:spPr>
        <p:txBody>
          <a:bodyPr/>
          <a:lstStyle/>
          <a:p>
            <a:r>
              <a:t>Ion-beam Direction</a:t>
            </a:r>
          </a:p>
        </p:txBody>
      </p:sp>
    </p:spTree>
    <p:extLst>
      <p:ext uri="{BB962C8B-B14F-4D97-AF65-F5344CB8AC3E}">
        <p14:creationId xmlns:p14="http://schemas.microsoft.com/office/powerpoint/2010/main" val="255437975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2"/>
          <p:cNvSpPr>
            <a:spLocks noGrp="1"/>
          </p:cNvSpPr>
          <p:nvPr>
            <p:ph type="title"/>
          </p:nvPr>
        </p:nvSpPr>
        <p:spPr>
          <a:xfrm>
            <a:off x="76200" y="2"/>
            <a:ext cx="8991600" cy="914400"/>
          </a:xfrm>
        </p:spPr>
        <p:txBody>
          <a:bodyPr/>
          <a:lstStyle/>
          <a:p>
            <a:r>
              <a:rPr lang="en-US" dirty="0">
                <a:latin typeface="Arial" charset="0"/>
                <a:ea typeface="ＭＳ Ｐゴシック" charset="0"/>
                <a:cs typeface="Arial" charset="0"/>
              </a:rPr>
              <a:t>I</a:t>
            </a:r>
            <a:r>
              <a:rPr lang="en-US" dirty="0" smtClean="0">
                <a:latin typeface="Arial" charset="0"/>
                <a:ea typeface="ＭＳ Ｐゴシック" charset="0"/>
                <a:cs typeface="Arial" charset="0"/>
              </a:rPr>
              <a:t>on optics for near-beam detection</a:t>
            </a:r>
            <a:endParaRPr lang="en-US" baseline="-25000" dirty="0">
              <a:latin typeface="Arial" charset="0"/>
              <a:ea typeface="ＭＳ Ｐゴシック" charset="0"/>
              <a:cs typeface="Arial" charset="0"/>
            </a:endParaRPr>
          </a:p>
        </p:txBody>
      </p:sp>
      <p:sp>
        <p:nvSpPr>
          <p:cNvPr id="5124" name="Slide Number Placeholder 3"/>
          <p:cNvSpPr>
            <a:spLocks noGrp="1"/>
          </p:cNvSpPr>
          <p:nvPr>
            <p:ph type="sldNum" sz="quarter" idx="4294967295"/>
          </p:nvPr>
        </p:nvSpPr>
        <p:spPr bwMode="auto">
          <a:xfrm>
            <a:off x="3657600" y="6493044"/>
            <a:ext cx="1371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charset="0"/>
                <a:cs typeface="Arial" charset="0"/>
              </a:defRPr>
            </a:lvl1pPr>
            <a:lvl2pPr>
              <a:defRPr>
                <a:solidFill>
                  <a:schemeClr val="tx1"/>
                </a:solidFill>
                <a:latin typeface="Arial" charset="0"/>
                <a:ea typeface="ＭＳ Ｐゴシック" charset="0"/>
                <a:cs typeface="Arial" charset="0"/>
              </a:defRPr>
            </a:lvl2pPr>
            <a:lvl3pPr>
              <a:defRPr>
                <a:solidFill>
                  <a:schemeClr val="tx1"/>
                </a:solidFill>
                <a:latin typeface="Arial" charset="0"/>
                <a:ea typeface="ＭＳ Ｐゴシック" charset="0"/>
                <a:cs typeface="Arial" charset="0"/>
              </a:defRPr>
            </a:lvl3pPr>
            <a:lvl4pPr>
              <a:defRPr>
                <a:solidFill>
                  <a:schemeClr val="tx1"/>
                </a:solidFill>
                <a:latin typeface="Arial" charset="0"/>
                <a:ea typeface="ＭＳ Ｐゴシック" charset="0"/>
                <a:cs typeface="Arial" charset="0"/>
              </a:defRPr>
            </a:lvl4pPr>
            <a:lvl5pPr>
              <a:defRPr>
                <a:solidFill>
                  <a:schemeClr val="tx1"/>
                </a:solidFill>
                <a:latin typeface="Arial" charset="0"/>
                <a:ea typeface="ＭＳ Ｐゴシック" charset="0"/>
                <a:cs typeface="Arial" charset="0"/>
              </a:defRPr>
            </a:lvl5pPr>
            <a:lvl6pPr eaLnBrk="0" hangingPunct="0">
              <a:defRPr>
                <a:solidFill>
                  <a:schemeClr val="tx1"/>
                </a:solidFill>
                <a:latin typeface="Arial" charset="0"/>
                <a:ea typeface="ＭＳ Ｐゴシック" charset="0"/>
                <a:cs typeface="Arial" charset="0"/>
              </a:defRPr>
            </a:lvl6pPr>
            <a:lvl7pPr eaLnBrk="0" hangingPunct="0">
              <a:defRPr>
                <a:solidFill>
                  <a:schemeClr val="tx1"/>
                </a:solidFill>
                <a:latin typeface="Arial" charset="0"/>
                <a:ea typeface="ＭＳ Ｐゴシック" charset="0"/>
                <a:cs typeface="Arial" charset="0"/>
              </a:defRPr>
            </a:lvl7pPr>
            <a:lvl8pPr eaLnBrk="0" hangingPunct="0">
              <a:defRPr>
                <a:solidFill>
                  <a:schemeClr val="tx1"/>
                </a:solidFill>
                <a:latin typeface="Arial" charset="0"/>
                <a:ea typeface="ＭＳ Ｐゴシック" charset="0"/>
                <a:cs typeface="Arial" charset="0"/>
              </a:defRPr>
            </a:lvl8pPr>
            <a:lvl9pPr eaLnBrk="0" hangingPunct="0">
              <a:defRPr>
                <a:solidFill>
                  <a:schemeClr val="tx1"/>
                </a:solidFill>
                <a:latin typeface="Arial" charset="0"/>
                <a:ea typeface="ＭＳ Ｐゴシック" charset="0"/>
                <a:cs typeface="Arial" charset="0"/>
              </a:defRPr>
            </a:lvl9pPr>
          </a:lstStyle>
          <a:p>
            <a:fld id="{4AEFF8F7-FEE7-4646-B0CF-BA455448490B}" type="slidenum">
              <a:rPr lang="en-US">
                <a:solidFill>
                  <a:srgbClr val="898989"/>
                </a:solidFill>
              </a:rPr>
              <a:pPr/>
              <a:t>38</a:t>
            </a:fld>
            <a:endParaRPr lang="en-US">
              <a:solidFill>
                <a:srgbClr val="898989"/>
              </a:solidFill>
            </a:endParaRPr>
          </a:p>
        </p:txBody>
      </p:sp>
      <p:grpSp>
        <p:nvGrpSpPr>
          <p:cNvPr id="3" name="Group 2"/>
          <p:cNvGrpSpPr/>
          <p:nvPr/>
        </p:nvGrpSpPr>
        <p:grpSpPr>
          <a:xfrm>
            <a:off x="536575" y="762000"/>
            <a:ext cx="8226425" cy="3175001"/>
            <a:chOff x="460375" y="3073399"/>
            <a:chExt cx="8226425" cy="3175001"/>
          </a:xfrm>
        </p:grpSpPr>
        <p:pic>
          <p:nvPicPr>
            <p:cNvPr id="38" name="Picture 10" descr="ir_layou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375" y="3825875"/>
              <a:ext cx="8226425" cy="2422525"/>
            </a:xfrm>
            <a:prstGeom prst="rect">
              <a:avLst/>
            </a:prstGeom>
            <a:noFill/>
            <a:extLst>
              <a:ext uri="{909E8E84-426E-40dd-AFC4-6F175D3DCCD1}">
                <a14:hiddenFill xmlns:a14="http://schemas.microsoft.com/office/drawing/2010/main">
                  <a:solidFill>
                    <a:srgbClr val="FFFFFF"/>
                  </a:solidFill>
                </a14:hiddenFill>
              </a:ext>
            </a:extLst>
          </p:spPr>
        </p:pic>
        <p:sp>
          <p:nvSpPr>
            <p:cNvPr id="39" name="Left Brace 38"/>
            <p:cNvSpPr/>
            <p:nvPr/>
          </p:nvSpPr>
          <p:spPr>
            <a:xfrm rot="5400000" flipV="1">
              <a:off x="4241798" y="1955798"/>
              <a:ext cx="355600" cy="3352803"/>
            </a:xfrm>
            <a:prstGeom prst="leftBrace">
              <a:avLst/>
            </a:prstGeom>
            <a:ln w="19050" cmpd="sng">
              <a:solidFill>
                <a:srgbClr val="333333"/>
              </a:solidFill>
            </a:ln>
          </p:spPr>
          <p:style>
            <a:lnRef idx="2">
              <a:schemeClr val="accent1"/>
            </a:lnRef>
            <a:fillRef idx="0">
              <a:schemeClr val="accent1"/>
            </a:fillRef>
            <a:effectRef idx="1">
              <a:schemeClr val="accent1"/>
            </a:effectRef>
            <a:fontRef idx="minor">
              <a:schemeClr val="tx1"/>
            </a:fontRef>
          </p:style>
          <p:txBody>
            <a:bodyPr lIns="90988" tIns="45497" rIns="90988" bIns="45497" rtlCol="0" anchor="ctr"/>
            <a:lstStyle/>
            <a:p>
              <a:pPr algn="ctr" eaLnBrk="1" fontAlgn="auto" hangingPunct="1">
                <a:spcBef>
                  <a:spcPts val="0"/>
                </a:spcBef>
                <a:spcAft>
                  <a:spcPts val="0"/>
                </a:spcAft>
              </a:pPr>
              <a:endParaRPr lang="en-US" sz="1800">
                <a:solidFill>
                  <a:prstClr val="white"/>
                </a:solidFill>
                <a:latin typeface="Calisto MT"/>
              </a:endParaRPr>
            </a:p>
          </p:txBody>
        </p:sp>
        <p:sp>
          <p:nvSpPr>
            <p:cNvPr id="40" name="TextBox 39"/>
            <p:cNvSpPr txBox="1"/>
            <p:nvPr/>
          </p:nvSpPr>
          <p:spPr>
            <a:xfrm>
              <a:off x="3200400" y="3073399"/>
              <a:ext cx="2728320" cy="368882"/>
            </a:xfrm>
            <a:prstGeom prst="rect">
              <a:avLst/>
            </a:prstGeom>
            <a:noFill/>
          </p:spPr>
          <p:txBody>
            <a:bodyPr wrap="none" lIns="90988" tIns="45497" rIns="90988" bIns="45497" rtlCol="0">
              <a:spAutoFit/>
            </a:bodyPr>
            <a:lstStyle/>
            <a:p>
              <a:pPr eaLnBrk="1" fontAlgn="auto" hangingPunct="1">
                <a:spcBef>
                  <a:spcPts val="0"/>
                </a:spcBef>
                <a:spcAft>
                  <a:spcPts val="0"/>
                </a:spcAft>
              </a:pPr>
              <a:r>
                <a:rPr lang="en-US" sz="1800" dirty="0">
                  <a:solidFill>
                    <a:srgbClr val="333333"/>
                  </a:solidFill>
                  <a:latin typeface="Calisto MT"/>
                  <a:ea typeface="+mn-ea"/>
                  <a:cs typeface="+mn-cs"/>
                </a:rPr>
                <a:t>Extended detector: 80+ m</a:t>
              </a:r>
            </a:p>
          </p:txBody>
        </p:sp>
        <p:sp>
          <p:nvSpPr>
            <p:cNvPr id="41" name="Rectangle 40"/>
            <p:cNvSpPr/>
            <p:nvPr/>
          </p:nvSpPr>
          <p:spPr bwMode="auto">
            <a:xfrm>
              <a:off x="8229600" y="3810000"/>
              <a:ext cx="457200" cy="243840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2979"/>
              <a:endParaRPr lang="en-US"/>
            </a:p>
          </p:txBody>
        </p:sp>
      </p:grpSp>
      <p:pic>
        <p:nvPicPr>
          <p:cNvPr id="20" name="Picture 15" descr="02_optics_v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3443478"/>
            <a:ext cx="5715000" cy="2957322"/>
          </a:xfrm>
          <a:prstGeom prst="rect">
            <a:avLst/>
          </a:prstGeom>
          <a:noFill/>
          <a:extLst>
            <a:ext uri="{909E8E84-426E-40dd-AFC4-6F175D3DCCD1}">
              <a14:hiddenFill xmlns:a14="http://schemas.microsoft.com/office/drawing/2010/main">
                <a:solidFill>
                  <a:srgbClr val="FFFFFF"/>
                </a:solidFill>
              </a14:hiddenFill>
            </a:ext>
          </a:extLst>
        </p:spPr>
      </p:pic>
      <p:sp>
        <p:nvSpPr>
          <p:cNvPr id="23" name="Line 8"/>
          <p:cNvSpPr>
            <a:spLocks noChangeShapeType="1"/>
          </p:cNvSpPr>
          <p:nvPr/>
        </p:nvSpPr>
        <p:spPr bwMode="auto">
          <a:xfrm flipV="1">
            <a:off x="5943600" y="2286000"/>
            <a:ext cx="1440" cy="3124200"/>
          </a:xfrm>
          <a:prstGeom prst="line">
            <a:avLst/>
          </a:prstGeom>
          <a:noFill/>
          <a:ln w="12600" cap="sq">
            <a:solidFill>
              <a:srgbClr val="000000"/>
            </a:solidFill>
            <a:miter lim="800000"/>
            <a:headEnd type="stealth" w="med" len="lg"/>
            <a:tailEnd type="stealth"/>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45" tIns="41473" rIns="82945" bIns="41473"/>
          <a:lstStyle/>
          <a:p>
            <a:endParaRPr lang="en-US"/>
          </a:p>
        </p:txBody>
      </p:sp>
      <p:sp>
        <p:nvSpPr>
          <p:cNvPr id="24" name="Text Box 25"/>
          <p:cNvSpPr txBox="1">
            <a:spLocks noChangeArrowheads="1"/>
          </p:cNvSpPr>
          <p:nvPr/>
        </p:nvSpPr>
        <p:spPr bwMode="auto">
          <a:xfrm>
            <a:off x="76200" y="4191000"/>
            <a:ext cx="2819400" cy="2057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535" tIns="72791" rIns="82535" bIns="41269"/>
          <a:lstStyle>
            <a:lvl1pPr marL="300038" indent="-300038">
              <a:tabLst>
                <a:tab pos="723900" algn="l"/>
                <a:tab pos="1447800" algn="l"/>
                <a:tab pos="2171700" algn="l"/>
                <a:tab pos="2895600" algn="l"/>
              </a:tabLst>
              <a:defRPr>
                <a:solidFill>
                  <a:srgbClr val="000000"/>
                </a:solidFill>
                <a:latin typeface="Arial" charset="0"/>
                <a:ea typeface="ＭＳ Ｐゴシック" charset="0"/>
                <a:cs typeface="Arial Unicode MS" charset="0"/>
              </a:defRPr>
            </a:lvl1pPr>
            <a:lvl2pPr marL="741363" indent="-284163">
              <a:tabLst>
                <a:tab pos="723900" algn="l"/>
                <a:tab pos="1447800" algn="l"/>
                <a:tab pos="2171700" algn="l"/>
                <a:tab pos="2895600" algn="l"/>
              </a:tabLst>
              <a:defRPr>
                <a:solidFill>
                  <a:srgbClr val="000000"/>
                </a:solidFill>
                <a:latin typeface="Arial" charset="0"/>
                <a:ea typeface="ＭＳ Ｐゴシック" charset="0"/>
                <a:cs typeface="Arial Unicode MS" charset="0"/>
              </a:defRPr>
            </a:lvl2pPr>
            <a:lvl3pPr>
              <a:tabLst>
                <a:tab pos="723900" algn="l"/>
                <a:tab pos="1447800" algn="l"/>
                <a:tab pos="2171700" algn="l"/>
                <a:tab pos="2895600" algn="l"/>
              </a:tabLst>
              <a:defRPr>
                <a:solidFill>
                  <a:srgbClr val="000000"/>
                </a:solidFill>
                <a:latin typeface="Arial" charset="0"/>
                <a:ea typeface="ＭＳ Ｐゴシック" charset="0"/>
                <a:cs typeface="Arial Unicode MS" charset="0"/>
              </a:defRPr>
            </a:lvl3pPr>
            <a:lvl4pPr>
              <a:tabLst>
                <a:tab pos="723900" algn="l"/>
                <a:tab pos="1447800" algn="l"/>
                <a:tab pos="2171700" algn="l"/>
                <a:tab pos="2895600" algn="l"/>
              </a:tabLst>
              <a:defRPr>
                <a:solidFill>
                  <a:srgbClr val="000000"/>
                </a:solidFill>
                <a:latin typeface="Arial" charset="0"/>
                <a:ea typeface="ＭＳ Ｐゴシック" charset="0"/>
                <a:cs typeface="Arial Unicode MS" charset="0"/>
              </a:defRPr>
            </a:lvl4pPr>
            <a:lvl5pPr>
              <a:tabLst>
                <a:tab pos="723900" algn="l"/>
                <a:tab pos="1447800" algn="l"/>
                <a:tab pos="2171700" algn="l"/>
                <a:tab pos="2895600" algn="l"/>
              </a:tabLst>
              <a:defRPr>
                <a:solidFill>
                  <a:srgbClr val="000000"/>
                </a:solidFill>
                <a:latin typeface="Arial" charset="0"/>
                <a:ea typeface="ＭＳ Ｐゴシック" charset="0"/>
                <a:cs typeface="Arial Unicode MS" charset="0"/>
              </a:defRPr>
            </a:lvl5pPr>
            <a:lvl6pPr marL="2514600" indent="-228600" defTabSz="449263"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Lst>
              <a:defRPr>
                <a:solidFill>
                  <a:srgbClr val="000000"/>
                </a:solidFill>
                <a:latin typeface="Arial" charset="0"/>
                <a:ea typeface="ＭＳ Ｐゴシック" charset="0"/>
                <a:cs typeface="Arial Unicode MS" charset="0"/>
              </a:defRPr>
            </a:lvl6pPr>
            <a:lvl7pPr marL="2971800" indent="-228600" defTabSz="449263"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Lst>
              <a:defRPr>
                <a:solidFill>
                  <a:srgbClr val="000000"/>
                </a:solidFill>
                <a:latin typeface="Arial" charset="0"/>
                <a:ea typeface="ＭＳ Ｐゴシック" charset="0"/>
                <a:cs typeface="Arial Unicode MS" charset="0"/>
              </a:defRPr>
            </a:lvl7pPr>
            <a:lvl8pPr marL="3429000" indent="-228600" defTabSz="449263"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Lst>
              <a:defRPr>
                <a:solidFill>
                  <a:srgbClr val="000000"/>
                </a:solidFill>
                <a:latin typeface="Arial" charset="0"/>
                <a:ea typeface="ＭＳ Ｐゴシック" charset="0"/>
                <a:cs typeface="Arial Unicode MS" charset="0"/>
              </a:defRPr>
            </a:lvl8pPr>
            <a:lvl9pPr marL="3886200" indent="-228600" defTabSz="449263"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Lst>
              <a:defRPr>
                <a:solidFill>
                  <a:srgbClr val="000000"/>
                </a:solidFill>
                <a:latin typeface="Arial" charset="0"/>
                <a:ea typeface="ＭＳ Ｐゴシック" charset="0"/>
                <a:cs typeface="Arial Unicode MS" charset="0"/>
              </a:defRPr>
            </a:lvl9pPr>
          </a:lstStyle>
          <a:p>
            <a:pPr hangingPunct="1">
              <a:lnSpc>
                <a:spcPct val="90000"/>
              </a:lnSpc>
              <a:spcBef>
                <a:spcPts val="726"/>
              </a:spcBef>
              <a:buFont typeface="Arial" charset="0"/>
              <a:buChar char="•"/>
              <a:defRPr/>
            </a:pPr>
            <a:r>
              <a:rPr lang="en-US" sz="1600" dirty="0" smtClean="0">
                <a:latin typeface="Times New Roman" charset="0"/>
              </a:rPr>
              <a:t>A large </a:t>
            </a:r>
            <a:r>
              <a:rPr lang="en-US" sz="1600" b="1" i="1" dirty="0" smtClean="0">
                <a:solidFill>
                  <a:srgbClr val="008000"/>
                </a:solidFill>
                <a:latin typeface="Times New Roman" charset="0"/>
              </a:rPr>
              <a:t>dispersion</a:t>
            </a:r>
            <a:r>
              <a:rPr lang="en-US" sz="1600" dirty="0" smtClean="0">
                <a:solidFill>
                  <a:srgbClr val="008000"/>
                </a:solidFill>
                <a:latin typeface="Times New Roman" charset="0"/>
              </a:rPr>
              <a:t> </a:t>
            </a:r>
            <a:r>
              <a:rPr lang="en-US" sz="1600" dirty="0" smtClean="0">
                <a:latin typeface="Times New Roman" charset="0"/>
              </a:rPr>
              <a:t>at the detection point separates scattered (off-momentum) particles from the beam.</a:t>
            </a:r>
            <a:endParaRPr lang="en-US" sz="1600" dirty="0">
              <a:latin typeface="Times New Roman" charset="0"/>
            </a:endParaRPr>
          </a:p>
          <a:p>
            <a:pPr hangingPunct="1">
              <a:lnSpc>
                <a:spcPct val="90000"/>
              </a:lnSpc>
              <a:spcBef>
                <a:spcPts val="726"/>
              </a:spcBef>
              <a:buFont typeface="Arial" charset="0"/>
              <a:buChar char="•"/>
              <a:defRPr/>
            </a:pPr>
            <a:r>
              <a:rPr lang="en-US" sz="1600" dirty="0" smtClean="0">
                <a:latin typeface="Times New Roman" charset="0"/>
              </a:rPr>
              <a:t>A </a:t>
            </a:r>
            <a:r>
              <a:rPr lang="en-US" sz="1600" b="1" i="1" dirty="0" smtClean="0">
                <a:solidFill>
                  <a:srgbClr val="FF0000"/>
                </a:solidFill>
                <a:latin typeface="Times New Roman" charset="0"/>
              </a:rPr>
              <a:t>second focus </a:t>
            </a:r>
            <a:r>
              <a:rPr lang="en-US" sz="1600" dirty="0" smtClean="0">
                <a:latin typeface="Times New Roman" charset="0"/>
              </a:rPr>
              <a:t>and small </a:t>
            </a:r>
            <a:r>
              <a:rPr lang="en-US" sz="1600" dirty="0" err="1" smtClean="0">
                <a:latin typeface="Times New Roman" charset="0"/>
              </a:rPr>
              <a:t>emittance</a:t>
            </a:r>
            <a:r>
              <a:rPr lang="en-US" sz="1600" dirty="0" smtClean="0">
                <a:latin typeface="Times New Roman" charset="0"/>
              </a:rPr>
              <a:t> (cooling) allows moving detectors closer to the beam</a:t>
            </a:r>
            <a:endParaRPr lang="en-US" sz="1600" dirty="0">
              <a:latin typeface="Times New Roman" charset="0"/>
            </a:endParaRPr>
          </a:p>
        </p:txBody>
      </p:sp>
      <p:sp>
        <p:nvSpPr>
          <p:cNvPr id="28" name="Text Box 10"/>
          <p:cNvSpPr txBox="1">
            <a:spLocks noChangeArrowheads="1"/>
          </p:cNvSpPr>
          <p:nvPr/>
        </p:nvSpPr>
        <p:spPr bwMode="auto">
          <a:xfrm>
            <a:off x="5257800" y="5410200"/>
            <a:ext cx="1371600" cy="361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6942" tIns="41269" rIns="66942" bIns="33476"/>
          <a:lstStyle>
            <a:lvl1pPr>
              <a:tabLst>
                <a:tab pos="723900" algn="l"/>
              </a:tabLst>
              <a:defRPr>
                <a:solidFill>
                  <a:srgbClr val="000000"/>
                </a:solidFill>
                <a:latin typeface="Arial" charset="0"/>
                <a:ea typeface="ＭＳ Ｐゴシック" charset="0"/>
                <a:cs typeface="Arial Unicode MS" charset="0"/>
              </a:defRPr>
            </a:lvl1pPr>
            <a:lvl2pPr>
              <a:tabLst>
                <a:tab pos="723900" algn="l"/>
              </a:tabLst>
              <a:defRPr>
                <a:solidFill>
                  <a:srgbClr val="000000"/>
                </a:solidFill>
                <a:latin typeface="Arial" charset="0"/>
                <a:ea typeface="ＭＳ Ｐゴシック" charset="0"/>
                <a:cs typeface="Arial Unicode MS" charset="0"/>
              </a:defRPr>
            </a:lvl2pPr>
            <a:lvl3pPr>
              <a:tabLst>
                <a:tab pos="723900" algn="l"/>
              </a:tabLst>
              <a:defRPr>
                <a:solidFill>
                  <a:srgbClr val="000000"/>
                </a:solidFill>
                <a:latin typeface="Arial" charset="0"/>
                <a:ea typeface="ＭＳ Ｐゴシック" charset="0"/>
                <a:cs typeface="Arial Unicode MS" charset="0"/>
              </a:defRPr>
            </a:lvl3pPr>
            <a:lvl4pPr>
              <a:tabLst>
                <a:tab pos="723900" algn="l"/>
              </a:tabLst>
              <a:defRPr>
                <a:solidFill>
                  <a:srgbClr val="000000"/>
                </a:solidFill>
                <a:latin typeface="Arial" charset="0"/>
                <a:ea typeface="ＭＳ Ｐゴシック" charset="0"/>
                <a:cs typeface="Arial Unicode MS" charset="0"/>
              </a:defRPr>
            </a:lvl4pPr>
            <a:lvl5pPr>
              <a:tabLst>
                <a:tab pos="723900" algn="l"/>
              </a:tabLst>
              <a:defRPr>
                <a:solidFill>
                  <a:srgbClr val="000000"/>
                </a:solidFill>
                <a:latin typeface="Arial" charset="0"/>
                <a:ea typeface="ＭＳ Ｐゴシック" charset="0"/>
                <a:cs typeface="Arial Unicode MS" charset="0"/>
              </a:defRPr>
            </a:lvl5pPr>
            <a:lvl6pPr marL="25146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Arial Unicode MS" charset="0"/>
              </a:defRPr>
            </a:lvl6pPr>
            <a:lvl7pPr marL="29718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Arial Unicode MS" charset="0"/>
              </a:defRPr>
            </a:lvl7pPr>
            <a:lvl8pPr marL="34290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Arial Unicode MS" charset="0"/>
              </a:defRPr>
            </a:lvl8pPr>
            <a:lvl9pPr marL="38862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Arial Unicode MS" charset="0"/>
              </a:defRPr>
            </a:lvl9pPr>
          </a:lstStyle>
          <a:p>
            <a:pPr algn="ctr" hangingPunct="1">
              <a:defRPr/>
            </a:pPr>
            <a:r>
              <a:rPr lang="en-US" sz="1100" b="1" dirty="0">
                <a:solidFill>
                  <a:srgbClr val="FF0000"/>
                </a:solidFill>
                <a:cs typeface="Arial" charset="0"/>
              </a:rPr>
              <a:t>2</a:t>
            </a:r>
            <a:r>
              <a:rPr lang="en-US" sz="1100" b="1" baseline="30000" dirty="0">
                <a:solidFill>
                  <a:srgbClr val="FF0000"/>
                </a:solidFill>
                <a:cs typeface="Arial" charset="0"/>
              </a:rPr>
              <a:t>nd</a:t>
            </a:r>
            <a:r>
              <a:rPr lang="en-US" sz="1100" b="1" dirty="0">
                <a:solidFill>
                  <a:srgbClr val="FF0000"/>
                </a:solidFill>
                <a:cs typeface="Arial" charset="0"/>
              </a:rPr>
              <a:t> focus on</a:t>
            </a:r>
          </a:p>
          <a:p>
            <a:pPr algn="ctr" hangingPunct="1">
              <a:defRPr/>
            </a:pPr>
            <a:r>
              <a:rPr lang="en-US" sz="1100" b="1" dirty="0">
                <a:solidFill>
                  <a:srgbClr val="FF0000"/>
                </a:solidFill>
                <a:cs typeface="Arial" charset="0"/>
              </a:rPr>
              <a:t>Roman pots</a:t>
            </a:r>
          </a:p>
        </p:txBody>
      </p:sp>
    </p:spTree>
    <p:extLst>
      <p:ext uri="{BB962C8B-B14F-4D97-AF65-F5344CB8AC3E}">
        <p14:creationId xmlns:p14="http://schemas.microsoft.com/office/powerpoint/2010/main" val="314311400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Slide Number Placeholder 3"/>
          <p:cNvSpPr>
            <a:spLocks noGrp="1"/>
          </p:cNvSpPr>
          <p:nvPr>
            <p:ph type="sldNum" sz="quarter" idx="4294967295"/>
          </p:nvPr>
        </p:nvSpPr>
        <p:spPr bwMode="auto">
          <a:xfrm>
            <a:off x="3657600" y="6493029"/>
            <a:ext cx="1371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charset="0"/>
                <a:cs typeface="Arial" charset="0"/>
              </a:defRPr>
            </a:lvl1pPr>
            <a:lvl2pPr>
              <a:defRPr>
                <a:solidFill>
                  <a:schemeClr val="tx1"/>
                </a:solidFill>
                <a:latin typeface="Arial" charset="0"/>
                <a:ea typeface="ＭＳ Ｐゴシック" charset="0"/>
                <a:cs typeface="Arial" charset="0"/>
              </a:defRPr>
            </a:lvl2pPr>
            <a:lvl3pPr>
              <a:defRPr>
                <a:solidFill>
                  <a:schemeClr val="tx1"/>
                </a:solidFill>
                <a:latin typeface="Arial" charset="0"/>
                <a:ea typeface="ＭＳ Ｐゴシック" charset="0"/>
                <a:cs typeface="Arial" charset="0"/>
              </a:defRPr>
            </a:lvl3pPr>
            <a:lvl4pPr>
              <a:defRPr>
                <a:solidFill>
                  <a:schemeClr val="tx1"/>
                </a:solidFill>
                <a:latin typeface="Arial" charset="0"/>
                <a:ea typeface="ＭＳ Ｐゴシック" charset="0"/>
                <a:cs typeface="Arial" charset="0"/>
              </a:defRPr>
            </a:lvl4pPr>
            <a:lvl5pPr>
              <a:defRPr>
                <a:solidFill>
                  <a:schemeClr val="tx1"/>
                </a:solidFill>
                <a:latin typeface="Arial" charset="0"/>
                <a:ea typeface="ＭＳ Ｐゴシック" charset="0"/>
                <a:cs typeface="Arial" charset="0"/>
              </a:defRPr>
            </a:lvl5pPr>
            <a:lvl6pPr eaLnBrk="0" hangingPunct="0">
              <a:defRPr>
                <a:solidFill>
                  <a:schemeClr val="tx1"/>
                </a:solidFill>
                <a:latin typeface="Arial" charset="0"/>
                <a:ea typeface="ＭＳ Ｐゴシック" charset="0"/>
                <a:cs typeface="Arial" charset="0"/>
              </a:defRPr>
            </a:lvl6pPr>
            <a:lvl7pPr eaLnBrk="0" hangingPunct="0">
              <a:defRPr>
                <a:solidFill>
                  <a:schemeClr val="tx1"/>
                </a:solidFill>
                <a:latin typeface="Arial" charset="0"/>
                <a:ea typeface="ＭＳ Ｐゴシック" charset="0"/>
                <a:cs typeface="Arial" charset="0"/>
              </a:defRPr>
            </a:lvl7pPr>
            <a:lvl8pPr eaLnBrk="0" hangingPunct="0">
              <a:defRPr>
                <a:solidFill>
                  <a:schemeClr val="tx1"/>
                </a:solidFill>
                <a:latin typeface="Arial" charset="0"/>
                <a:ea typeface="ＭＳ Ｐゴシック" charset="0"/>
                <a:cs typeface="Arial" charset="0"/>
              </a:defRPr>
            </a:lvl8pPr>
            <a:lvl9pPr eaLnBrk="0" hangingPunct="0">
              <a:defRPr>
                <a:solidFill>
                  <a:schemeClr val="tx1"/>
                </a:solidFill>
                <a:latin typeface="Arial" charset="0"/>
                <a:ea typeface="ＭＳ Ｐゴシック" charset="0"/>
                <a:cs typeface="Arial" charset="0"/>
              </a:defRPr>
            </a:lvl9pPr>
          </a:lstStyle>
          <a:p>
            <a:fld id="{4AEFF8F7-FEE7-4646-B0CF-BA455448490B}" type="slidenum">
              <a:rPr lang="en-US">
                <a:solidFill>
                  <a:srgbClr val="898989"/>
                </a:solidFill>
              </a:rPr>
              <a:pPr/>
              <a:t>39</a:t>
            </a:fld>
            <a:endParaRPr lang="en-US">
              <a:solidFill>
                <a:srgbClr val="898989"/>
              </a:solidFill>
            </a:endParaRPr>
          </a:p>
        </p:txBody>
      </p:sp>
      <p:sp>
        <p:nvSpPr>
          <p:cNvPr id="5" name="Content Placeholder 1"/>
          <p:cNvSpPr>
            <a:spLocks noGrp="1"/>
          </p:cNvSpPr>
          <p:nvPr>
            <p:ph idx="1"/>
          </p:nvPr>
        </p:nvSpPr>
        <p:spPr>
          <a:xfrm>
            <a:off x="609600" y="1066800"/>
            <a:ext cx="8153399" cy="1828800"/>
          </a:xfrm>
        </p:spPr>
        <p:txBody>
          <a:bodyPr/>
          <a:lstStyle/>
          <a:p>
            <a:pPr>
              <a:buSzTx/>
            </a:pPr>
            <a:r>
              <a:rPr lang="en-US" sz="2000" dirty="0" smtClean="0">
                <a:solidFill>
                  <a:srgbClr val="800000"/>
                </a:solidFill>
                <a:latin typeface="Arial" charset="0"/>
                <a:ea typeface="ＭＳ Ｐゴシック" charset="0"/>
                <a:cs typeface="Arial" charset="0"/>
              </a:rPr>
              <a:t>Good acceptance for recoil nucleons </a:t>
            </a:r>
            <a:r>
              <a:rPr lang="en-US" sz="2000" dirty="0" smtClean="0">
                <a:latin typeface="Arial" charset="0"/>
                <a:ea typeface="ＭＳ Ｐゴシック" charset="0"/>
                <a:cs typeface="Arial" charset="0"/>
              </a:rPr>
              <a:t>(rigidity close to beam)</a:t>
            </a:r>
          </a:p>
          <a:p>
            <a:pPr lvl="1">
              <a:buSzPct val="70000"/>
              <a:buFont typeface="Arial" charset="0"/>
              <a:buChar char="̶"/>
            </a:pPr>
            <a:r>
              <a:rPr lang="en-US" b="1" dirty="0" smtClean="0">
                <a:latin typeface="Arial" charset="0"/>
                <a:ea typeface="ＭＳ Ｐゴシック" charset="0"/>
                <a:cs typeface="Arial" charset="0"/>
              </a:rPr>
              <a:t>Diffractive processes on nucleon, coherent nuclear reactions</a:t>
            </a:r>
          </a:p>
          <a:p>
            <a:pPr lvl="1">
              <a:buSzPct val="70000"/>
              <a:buFont typeface="Arial" charset="0"/>
              <a:buChar char="̶"/>
            </a:pPr>
            <a:r>
              <a:rPr lang="en-US" dirty="0">
                <a:latin typeface="Arial" charset="0"/>
                <a:ea typeface="ＭＳ Ｐゴシック" charset="0"/>
                <a:cs typeface="Arial" charset="0"/>
              </a:rPr>
              <a:t>S</a:t>
            </a:r>
            <a:r>
              <a:rPr lang="en-US" dirty="0" smtClean="0">
                <a:latin typeface="Arial" charset="0"/>
                <a:ea typeface="ＭＳ Ｐゴシック" charset="0"/>
                <a:cs typeface="Arial" charset="0"/>
              </a:rPr>
              <a:t>mall beam size at detection point (to get close to the beam)</a:t>
            </a:r>
          </a:p>
          <a:p>
            <a:pPr marL="899938" lvl="2" indent="0">
              <a:buSzPct val="70000"/>
              <a:buNone/>
            </a:pPr>
            <a:r>
              <a:rPr lang="en-US" i="1" dirty="0">
                <a:latin typeface="Arial" charset="0"/>
                <a:ea typeface="ＭＳ Ｐゴシック" charset="0"/>
                <a:cs typeface="Arial" charset="0"/>
              </a:rPr>
              <a:t>S</a:t>
            </a:r>
            <a:r>
              <a:rPr lang="en-US" i="1" dirty="0" smtClean="0">
                <a:latin typeface="Arial" charset="0"/>
                <a:ea typeface="ＭＳ Ｐゴシック" charset="0"/>
                <a:cs typeface="Arial" charset="0"/>
              </a:rPr>
              <a:t>econdary focus on roman pots, small beam </a:t>
            </a:r>
            <a:r>
              <a:rPr lang="en-US" i="1" dirty="0" err="1" smtClean="0">
                <a:latin typeface="Arial" charset="0"/>
                <a:ea typeface="ＭＳ Ｐゴシック" charset="0"/>
                <a:cs typeface="Arial" charset="0"/>
              </a:rPr>
              <a:t>emmittance</a:t>
            </a:r>
            <a:r>
              <a:rPr lang="en-US" i="1" dirty="0" smtClean="0">
                <a:latin typeface="Arial" charset="0"/>
                <a:ea typeface="ＭＳ Ｐゴシック" charset="0"/>
                <a:cs typeface="Arial" charset="0"/>
              </a:rPr>
              <a:t> (cooling)</a:t>
            </a:r>
          </a:p>
          <a:p>
            <a:pPr lvl="1">
              <a:buSzPct val="70000"/>
              <a:buFont typeface="Arial" charset="0"/>
              <a:buChar char="̶"/>
            </a:pPr>
            <a:r>
              <a:rPr lang="en-US" dirty="0">
                <a:latin typeface="Arial" charset="0"/>
                <a:ea typeface="ＭＳ Ｐゴシック" charset="0"/>
                <a:cs typeface="Arial" charset="0"/>
              </a:rPr>
              <a:t>L</a:t>
            </a:r>
            <a:r>
              <a:rPr lang="en-US" dirty="0" smtClean="0">
                <a:latin typeface="Arial" charset="0"/>
                <a:ea typeface="ＭＳ Ｐゴシック" charset="0"/>
                <a:cs typeface="Arial" charset="0"/>
              </a:rPr>
              <a:t>arge dispersion (to separate scattered particles from the beam)</a:t>
            </a:r>
          </a:p>
        </p:txBody>
      </p:sp>
      <p:sp>
        <p:nvSpPr>
          <p:cNvPr id="6" name="Content Placeholder 1"/>
          <p:cNvSpPr txBox="1">
            <a:spLocks/>
          </p:cNvSpPr>
          <p:nvPr/>
        </p:nvSpPr>
        <p:spPr bwMode="auto">
          <a:xfrm>
            <a:off x="609600" y="3200400"/>
            <a:ext cx="78486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0578" tIns="45292" rIns="90578" bIns="45292" numCol="1" anchor="t" anchorCtr="0" compatLnSpc="1">
            <a:prstTxWarp prst="textNoShape">
              <a:avLst/>
            </a:prstTxWarp>
          </a:bodyPr>
          <a:lstStyle>
            <a:lvl1pPr marL="342900" indent="-342900" algn="l" rtl="0" eaLnBrk="0" fontAlgn="base" hangingPunct="0">
              <a:spcBef>
                <a:spcPct val="20000"/>
              </a:spcBef>
              <a:spcAft>
                <a:spcPct val="0"/>
              </a:spcAft>
              <a:buSzPct val="150000"/>
              <a:buFontTx/>
              <a:buBlip>
                <a:blip r:embed="rId2"/>
              </a:buBlip>
              <a:defRPr>
                <a:solidFill>
                  <a:schemeClr val="tx1"/>
                </a:solidFill>
                <a:latin typeface="Arial" panose="020B0604020202020204" pitchFamily="34" charset="0"/>
                <a:ea typeface="ＭＳ Ｐゴシック" charset="-128"/>
                <a:cs typeface="Arial" panose="020B0604020202020204" pitchFamily="34" charset="0"/>
              </a:defRPr>
            </a:lvl1pPr>
            <a:lvl2pPr marL="742950" indent="-285750" algn="l" rtl="0" eaLnBrk="0" fontAlgn="base" hangingPunct="0">
              <a:spcBef>
                <a:spcPct val="20000"/>
              </a:spcBef>
              <a:spcAft>
                <a:spcPct val="0"/>
              </a:spcAft>
              <a:buChar char="–"/>
              <a:defRPr>
                <a:solidFill>
                  <a:schemeClr val="tx1"/>
                </a:solidFill>
                <a:latin typeface="Arial" panose="020B0604020202020204" pitchFamily="34" charset="0"/>
                <a:ea typeface="ＭＳ Ｐゴシック" charset="-128"/>
                <a:cs typeface="Arial" panose="020B0604020202020204" pitchFamily="34" charset="0"/>
              </a:defRPr>
            </a:lvl2pPr>
            <a:lvl3pPr marL="1143000" indent="-228600" algn="l" rtl="0" eaLnBrk="0" fontAlgn="base" hangingPunct="0">
              <a:spcBef>
                <a:spcPct val="20000"/>
              </a:spcBef>
              <a:spcAft>
                <a:spcPct val="0"/>
              </a:spcAft>
              <a:buClrTx/>
              <a:buChar char="•"/>
              <a:defRPr>
                <a:solidFill>
                  <a:schemeClr val="tx1"/>
                </a:solidFill>
                <a:latin typeface="Arial" panose="020B0604020202020204" pitchFamily="34" charset="0"/>
                <a:ea typeface="ＭＳ Ｐゴシック" charset="-128"/>
                <a:cs typeface="Arial" panose="020B0604020202020204" pitchFamily="34" charset="0"/>
              </a:defRPr>
            </a:lvl3pPr>
            <a:lvl4pPr marL="1600200" indent="-228600" algn="l" rtl="0" eaLnBrk="0" fontAlgn="base" hangingPunct="0">
              <a:spcBef>
                <a:spcPct val="20000"/>
              </a:spcBef>
              <a:spcAft>
                <a:spcPct val="0"/>
              </a:spcAft>
              <a:buChar char="–"/>
              <a:defRPr>
                <a:solidFill>
                  <a:schemeClr val="tx1"/>
                </a:solidFill>
                <a:latin typeface="Arial" panose="020B0604020202020204" pitchFamily="34" charset="0"/>
                <a:ea typeface="ＭＳ Ｐゴシック" charset="-128"/>
                <a:cs typeface="Arial" panose="020B0604020202020204" pitchFamily="34" charset="0"/>
              </a:defRPr>
            </a:lvl4pPr>
            <a:lvl5pPr marL="2057400" indent="-228600" algn="l" rtl="0" eaLnBrk="0" fontAlgn="base" hangingPunct="0">
              <a:spcBef>
                <a:spcPct val="20000"/>
              </a:spcBef>
              <a:spcAft>
                <a:spcPct val="0"/>
              </a:spcAft>
              <a:buChar char="»"/>
              <a:defRPr>
                <a:solidFill>
                  <a:schemeClr val="tx1"/>
                </a:solidFill>
                <a:latin typeface="Arial" panose="020B0604020202020204" pitchFamily="34" charset="0"/>
                <a:ea typeface="ＭＳ Ｐゴシック" charset="-128"/>
                <a:cs typeface="Arial" panose="020B0604020202020204" pitchFamily="34" charset="0"/>
              </a:defRPr>
            </a:lvl5pPr>
            <a:lvl6pPr marL="2514600" indent="-228600" algn="l" rtl="0" fontAlgn="base">
              <a:spcBef>
                <a:spcPct val="20000"/>
              </a:spcBef>
              <a:spcAft>
                <a:spcPct val="0"/>
              </a:spcAft>
              <a:buChar char="»"/>
              <a:defRPr sz="2400">
                <a:solidFill>
                  <a:schemeClr val="tx1"/>
                </a:solidFill>
                <a:latin typeface="+mn-lt"/>
              </a:defRPr>
            </a:lvl6pPr>
            <a:lvl7pPr marL="2971800" indent="-228600" algn="l" rtl="0" fontAlgn="base">
              <a:spcBef>
                <a:spcPct val="20000"/>
              </a:spcBef>
              <a:spcAft>
                <a:spcPct val="0"/>
              </a:spcAft>
              <a:buChar char="»"/>
              <a:defRPr sz="2400">
                <a:solidFill>
                  <a:schemeClr val="tx1"/>
                </a:solidFill>
                <a:latin typeface="+mn-lt"/>
              </a:defRPr>
            </a:lvl7pPr>
            <a:lvl8pPr marL="3429000" indent="-228600" algn="l" rtl="0" fontAlgn="base">
              <a:spcBef>
                <a:spcPct val="20000"/>
              </a:spcBef>
              <a:spcAft>
                <a:spcPct val="0"/>
              </a:spcAft>
              <a:buChar char="»"/>
              <a:defRPr sz="2400">
                <a:solidFill>
                  <a:schemeClr val="tx1"/>
                </a:solidFill>
                <a:latin typeface="+mn-lt"/>
              </a:defRPr>
            </a:lvl8pPr>
            <a:lvl9pPr marL="3886200" indent="-228600" algn="l" rtl="0" fontAlgn="base">
              <a:spcBef>
                <a:spcPct val="20000"/>
              </a:spcBef>
              <a:spcAft>
                <a:spcPct val="0"/>
              </a:spcAft>
              <a:buChar char="»"/>
              <a:defRPr sz="2400">
                <a:solidFill>
                  <a:schemeClr val="tx1"/>
                </a:solidFill>
                <a:latin typeface="+mn-lt"/>
              </a:defRPr>
            </a:lvl9pPr>
          </a:lstStyle>
          <a:p>
            <a:pPr>
              <a:buSzTx/>
            </a:pPr>
            <a:r>
              <a:rPr lang="en-US" sz="2000" dirty="0" smtClean="0">
                <a:solidFill>
                  <a:srgbClr val="008000"/>
                </a:solidFill>
                <a:latin typeface="Arial" charset="0"/>
                <a:ea typeface="ＭＳ Ｐゴシック" charset="0"/>
                <a:cs typeface="Arial" charset="0"/>
              </a:rPr>
              <a:t>Good acceptance for fragments </a:t>
            </a:r>
            <a:r>
              <a:rPr lang="en-US" sz="2000" dirty="0" smtClean="0">
                <a:solidFill>
                  <a:srgbClr val="000000"/>
                </a:solidFill>
                <a:latin typeface="Arial" charset="0"/>
                <a:ea typeface="ＭＳ Ｐゴシック" charset="0"/>
                <a:cs typeface="Arial" charset="0"/>
              </a:rPr>
              <a:t>(rigidity different than beam)</a:t>
            </a:r>
            <a:endParaRPr lang="en-US" sz="2000" dirty="0">
              <a:solidFill>
                <a:srgbClr val="000000"/>
              </a:solidFill>
              <a:latin typeface="Arial" charset="0"/>
              <a:ea typeface="ＭＳ Ｐゴシック" charset="0"/>
              <a:cs typeface="Arial" charset="0"/>
            </a:endParaRPr>
          </a:p>
          <a:p>
            <a:pPr lvl="1">
              <a:buSzPct val="70000"/>
              <a:buFont typeface="Arial" charset="0"/>
              <a:buChar char="̶"/>
            </a:pPr>
            <a:r>
              <a:rPr lang="en-US" sz="1800" b="1" dirty="0">
                <a:solidFill>
                  <a:srgbClr val="000000"/>
                </a:solidFill>
                <a:latin typeface="Arial" charset="0"/>
                <a:ea typeface="ＭＳ Ｐゴシック" charset="0"/>
                <a:cs typeface="Arial" charset="0"/>
              </a:rPr>
              <a:t>T</a:t>
            </a:r>
            <a:r>
              <a:rPr lang="en-US" sz="1800" b="1" dirty="0" smtClean="0">
                <a:solidFill>
                  <a:srgbClr val="000000"/>
                </a:solidFill>
                <a:latin typeface="Arial" charset="0"/>
                <a:ea typeface="ＭＳ Ｐゴシック" charset="0"/>
                <a:cs typeface="Arial" charset="0"/>
              </a:rPr>
              <a:t>agging in light and heavy nuclei, nuclear diffraction</a:t>
            </a:r>
          </a:p>
          <a:p>
            <a:pPr lvl="1">
              <a:buSzPct val="70000"/>
              <a:buFont typeface="Arial" charset="0"/>
              <a:buChar char="̶"/>
            </a:pPr>
            <a:r>
              <a:rPr lang="en-US" sz="1800" dirty="0" smtClean="0">
                <a:latin typeface="Arial" charset="0"/>
                <a:ea typeface="ＭＳ Ｐゴシック" charset="0"/>
                <a:cs typeface="Arial" charset="0"/>
              </a:rPr>
              <a:t>Large magnet apertures (low gradients)</a:t>
            </a:r>
            <a:endParaRPr lang="en-US" sz="1800" dirty="0">
              <a:latin typeface="Arial" charset="0"/>
              <a:ea typeface="ＭＳ Ｐゴシック" charset="0"/>
              <a:cs typeface="Arial" charset="0"/>
            </a:endParaRPr>
          </a:p>
          <a:p>
            <a:pPr lvl="1">
              <a:buSzPct val="70000"/>
              <a:buFont typeface="Arial" charset="0"/>
              <a:buChar char="̶"/>
            </a:pPr>
            <a:r>
              <a:rPr lang="en-US" sz="1800" dirty="0" smtClean="0">
                <a:latin typeface="Arial" charset="0"/>
                <a:ea typeface="ＭＳ Ｐゴシック" charset="0"/>
                <a:cs typeface="Arial" charset="0"/>
              </a:rPr>
              <a:t>Detection at several points along a long, aperture-free drift region</a:t>
            </a:r>
            <a:endParaRPr lang="en-US" sz="1600" dirty="0">
              <a:latin typeface="Arial" charset="0"/>
              <a:ea typeface="ＭＳ Ｐゴシック" charset="0"/>
              <a:cs typeface="Arial" charset="0"/>
            </a:endParaRPr>
          </a:p>
        </p:txBody>
      </p:sp>
      <p:sp>
        <p:nvSpPr>
          <p:cNvPr id="7" name="Content Placeholder 1"/>
          <p:cNvSpPr txBox="1">
            <a:spLocks/>
          </p:cNvSpPr>
          <p:nvPr/>
        </p:nvSpPr>
        <p:spPr bwMode="auto">
          <a:xfrm>
            <a:off x="685800" y="5029200"/>
            <a:ext cx="8001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0578" tIns="45292" rIns="90578" bIns="45292" numCol="1" anchor="t" anchorCtr="0" compatLnSpc="1">
            <a:prstTxWarp prst="textNoShape">
              <a:avLst/>
            </a:prstTxWarp>
          </a:bodyPr>
          <a:lstStyle>
            <a:lvl1pPr marL="342900" indent="-342900" algn="l" rtl="0" eaLnBrk="0" fontAlgn="base" hangingPunct="0">
              <a:spcBef>
                <a:spcPct val="20000"/>
              </a:spcBef>
              <a:spcAft>
                <a:spcPct val="0"/>
              </a:spcAft>
              <a:buSzPct val="150000"/>
              <a:buFontTx/>
              <a:buBlip>
                <a:blip r:embed="rId2"/>
              </a:buBlip>
              <a:defRPr>
                <a:solidFill>
                  <a:schemeClr val="tx1"/>
                </a:solidFill>
                <a:latin typeface="Arial" panose="020B0604020202020204" pitchFamily="34" charset="0"/>
                <a:ea typeface="ＭＳ Ｐゴシック" charset="-128"/>
                <a:cs typeface="Arial" panose="020B0604020202020204" pitchFamily="34" charset="0"/>
              </a:defRPr>
            </a:lvl1pPr>
            <a:lvl2pPr marL="742950" indent="-285750" algn="l" rtl="0" eaLnBrk="0" fontAlgn="base" hangingPunct="0">
              <a:spcBef>
                <a:spcPct val="20000"/>
              </a:spcBef>
              <a:spcAft>
                <a:spcPct val="0"/>
              </a:spcAft>
              <a:buChar char="–"/>
              <a:defRPr>
                <a:solidFill>
                  <a:schemeClr val="tx1"/>
                </a:solidFill>
                <a:latin typeface="Arial" panose="020B0604020202020204" pitchFamily="34" charset="0"/>
                <a:ea typeface="ＭＳ Ｐゴシック" charset="-128"/>
                <a:cs typeface="Arial" panose="020B0604020202020204" pitchFamily="34" charset="0"/>
              </a:defRPr>
            </a:lvl2pPr>
            <a:lvl3pPr marL="1143000" indent="-228600" algn="l" rtl="0" eaLnBrk="0" fontAlgn="base" hangingPunct="0">
              <a:spcBef>
                <a:spcPct val="20000"/>
              </a:spcBef>
              <a:spcAft>
                <a:spcPct val="0"/>
              </a:spcAft>
              <a:buClrTx/>
              <a:buChar char="•"/>
              <a:defRPr>
                <a:solidFill>
                  <a:schemeClr val="tx1"/>
                </a:solidFill>
                <a:latin typeface="Arial" panose="020B0604020202020204" pitchFamily="34" charset="0"/>
                <a:ea typeface="ＭＳ Ｐゴシック" charset="-128"/>
                <a:cs typeface="Arial" panose="020B0604020202020204" pitchFamily="34" charset="0"/>
              </a:defRPr>
            </a:lvl3pPr>
            <a:lvl4pPr marL="1600200" indent="-228600" algn="l" rtl="0" eaLnBrk="0" fontAlgn="base" hangingPunct="0">
              <a:spcBef>
                <a:spcPct val="20000"/>
              </a:spcBef>
              <a:spcAft>
                <a:spcPct val="0"/>
              </a:spcAft>
              <a:buChar char="–"/>
              <a:defRPr>
                <a:solidFill>
                  <a:schemeClr val="tx1"/>
                </a:solidFill>
                <a:latin typeface="Arial" panose="020B0604020202020204" pitchFamily="34" charset="0"/>
                <a:ea typeface="ＭＳ Ｐゴシック" charset="-128"/>
                <a:cs typeface="Arial" panose="020B0604020202020204" pitchFamily="34" charset="0"/>
              </a:defRPr>
            </a:lvl4pPr>
            <a:lvl5pPr marL="2057400" indent="-228600" algn="l" rtl="0" eaLnBrk="0" fontAlgn="base" hangingPunct="0">
              <a:spcBef>
                <a:spcPct val="20000"/>
              </a:spcBef>
              <a:spcAft>
                <a:spcPct val="0"/>
              </a:spcAft>
              <a:buChar char="»"/>
              <a:defRPr>
                <a:solidFill>
                  <a:schemeClr val="tx1"/>
                </a:solidFill>
                <a:latin typeface="Arial" panose="020B0604020202020204" pitchFamily="34" charset="0"/>
                <a:ea typeface="ＭＳ Ｐゴシック" charset="-128"/>
                <a:cs typeface="Arial" panose="020B0604020202020204" pitchFamily="34" charset="0"/>
              </a:defRPr>
            </a:lvl5pPr>
            <a:lvl6pPr marL="2514600" indent="-228600" algn="l" rtl="0" fontAlgn="base">
              <a:spcBef>
                <a:spcPct val="20000"/>
              </a:spcBef>
              <a:spcAft>
                <a:spcPct val="0"/>
              </a:spcAft>
              <a:buChar char="»"/>
              <a:defRPr sz="2400">
                <a:solidFill>
                  <a:schemeClr val="tx1"/>
                </a:solidFill>
                <a:latin typeface="+mn-lt"/>
              </a:defRPr>
            </a:lvl6pPr>
            <a:lvl7pPr marL="2971800" indent="-228600" algn="l" rtl="0" fontAlgn="base">
              <a:spcBef>
                <a:spcPct val="20000"/>
              </a:spcBef>
              <a:spcAft>
                <a:spcPct val="0"/>
              </a:spcAft>
              <a:buChar char="»"/>
              <a:defRPr sz="2400">
                <a:solidFill>
                  <a:schemeClr val="tx1"/>
                </a:solidFill>
                <a:latin typeface="+mn-lt"/>
              </a:defRPr>
            </a:lvl7pPr>
            <a:lvl8pPr marL="3429000" indent="-228600" algn="l" rtl="0" fontAlgn="base">
              <a:spcBef>
                <a:spcPct val="20000"/>
              </a:spcBef>
              <a:spcAft>
                <a:spcPct val="0"/>
              </a:spcAft>
              <a:buChar char="»"/>
              <a:defRPr sz="2400">
                <a:solidFill>
                  <a:schemeClr val="tx1"/>
                </a:solidFill>
                <a:latin typeface="+mn-lt"/>
              </a:defRPr>
            </a:lvl8pPr>
            <a:lvl9pPr marL="3886200" indent="-228600" algn="l" rtl="0" fontAlgn="base">
              <a:spcBef>
                <a:spcPct val="20000"/>
              </a:spcBef>
              <a:spcAft>
                <a:spcPct val="0"/>
              </a:spcAft>
              <a:buChar char="»"/>
              <a:defRPr sz="2400">
                <a:solidFill>
                  <a:schemeClr val="tx1"/>
                </a:solidFill>
                <a:latin typeface="+mn-lt"/>
              </a:defRPr>
            </a:lvl9pPr>
          </a:lstStyle>
          <a:p>
            <a:pPr>
              <a:buSzTx/>
            </a:pPr>
            <a:r>
              <a:rPr lang="en-US" sz="2000" dirty="0" smtClean="0">
                <a:solidFill>
                  <a:srgbClr val="0000FF"/>
                </a:solidFill>
                <a:latin typeface="Arial" charset="0"/>
                <a:ea typeface="ＭＳ Ｐゴシック" charset="0"/>
                <a:cs typeface="Arial" charset="0"/>
              </a:rPr>
              <a:t>Good momentum- and angular resolution</a:t>
            </a:r>
            <a:endParaRPr lang="en-US" sz="2000" dirty="0">
              <a:solidFill>
                <a:srgbClr val="0000FF"/>
              </a:solidFill>
              <a:latin typeface="Arial" charset="0"/>
              <a:ea typeface="ＭＳ Ｐゴシック" charset="0"/>
              <a:cs typeface="Arial" charset="0"/>
            </a:endParaRPr>
          </a:p>
          <a:p>
            <a:pPr lvl="1">
              <a:buSzPct val="70000"/>
              <a:buFont typeface="Arial" charset="0"/>
              <a:buChar char="̶"/>
            </a:pPr>
            <a:r>
              <a:rPr lang="en-US" sz="1800" b="1" dirty="0" smtClean="0">
                <a:latin typeface="Arial" charset="0"/>
                <a:ea typeface="ＭＳ Ｐゴシック" charset="0"/>
                <a:cs typeface="Arial" charset="0"/>
              </a:rPr>
              <a:t>Free neutron structure through spectator tagging, imaging</a:t>
            </a:r>
          </a:p>
          <a:p>
            <a:pPr lvl="1">
              <a:buSzPct val="70000"/>
              <a:buFont typeface="Arial" charset="0"/>
              <a:buChar char="̶"/>
            </a:pPr>
            <a:r>
              <a:rPr lang="en-US" sz="1600" dirty="0" smtClean="0">
                <a:latin typeface="Arial" charset="0"/>
                <a:ea typeface="ＭＳ Ｐゴシック" charset="0"/>
                <a:cs typeface="Arial" charset="0"/>
              </a:rPr>
              <a:t>Both in roman pots and fixed detectors</a:t>
            </a:r>
            <a:endParaRPr lang="en-US" sz="1600" dirty="0">
              <a:latin typeface="Arial" charset="0"/>
              <a:ea typeface="ＭＳ Ｐゴシック" charset="0"/>
              <a:cs typeface="Arial" charset="0"/>
            </a:endParaRPr>
          </a:p>
        </p:txBody>
      </p:sp>
      <p:sp>
        <p:nvSpPr>
          <p:cNvPr id="10" name="Title 2"/>
          <p:cNvSpPr>
            <a:spLocks noGrp="1"/>
          </p:cNvSpPr>
          <p:nvPr>
            <p:ph type="title"/>
          </p:nvPr>
        </p:nvSpPr>
        <p:spPr>
          <a:xfrm>
            <a:off x="76200" y="2"/>
            <a:ext cx="8991600" cy="914400"/>
          </a:xfrm>
        </p:spPr>
        <p:txBody>
          <a:bodyPr/>
          <a:lstStyle/>
          <a:p>
            <a:r>
              <a:rPr lang="en-US" dirty="0" smtClean="0">
                <a:latin typeface="Arial" charset="0"/>
                <a:ea typeface="ＭＳ Ｐゴシック" charset="0"/>
                <a:cs typeface="Arial" charset="0"/>
              </a:rPr>
              <a:t>EIC forward detection requirements</a:t>
            </a:r>
            <a:endParaRPr lang="en-US" dirty="0">
              <a:latin typeface="Arial" charset="0"/>
              <a:ea typeface="ＭＳ Ｐゴシック" charset="0"/>
              <a:cs typeface="Arial" charset="0"/>
            </a:endParaRPr>
          </a:p>
        </p:txBody>
      </p:sp>
    </p:spTree>
    <p:extLst>
      <p:ext uri="{BB962C8B-B14F-4D97-AF65-F5344CB8AC3E}">
        <p14:creationId xmlns:p14="http://schemas.microsoft.com/office/powerpoint/2010/main" val="379352168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195481" y="1517743"/>
            <a:ext cx="1720632" cy="1433860"/>
          </a:xfrm>
          <a:prstGeom prst="rect">
            <a:avLst/>
          </a:prstGeom>
        </p:spPr>
      </p:pic>
      <p:sp>
        <p:nvSpPr>
          <p:cNvPr id="2" name="Title 1"/>
          <p:cNvSpPr>
            <a:spLocks noGrp="1"/>
          </p:cNvSpPr>
          <p:nvPr>
            <p:ph type="title"/>
          </p:nvPr>
        </p:nvSpPr>
        <p:spPr/>
        <p:txBody>
          <a:bodyPr/>
          <a:lstStyle/>
          <a:p>
            <a:r>
              <a:rPr lang="en-US" dirty="0" smtClean="0"/>
              <a:t>EIC Physics Program</a:t>
            </a:r>
            <a:endParaRPr lang="en-US" dirty="0"/>
          </a:p>
        </p:txBody>
      </p:sp>
      <p:pic>
        <p:nvPicPr>
          <p:cNvPr id="6" name="Picture 5" descr="Screen Shot 2016-06-16 at 9.20.24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3396" y="2476939"/>
            <a:ext cx="1602269" cy="2127150"/>
          </a:xfrm>
          <a:prstGeom prst="rect">
            <a:avLst/>
          </a:prstGeom>
        </p:spPr>
      </p:pic>
      <p:pic>
        <p:nvPicPr>
          <p:cNvPr id="7" name="Picture 6" descr="Screen Shot 2016-06-16 at 9.12.12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1554" y="1632260"/>
            <a:ext cx="4064001" cy="4121240"/>
          </a:xfrm>
          <a:prstGeom prst="rect">
            <a:avLst/>
          </a:prstGeom>
        </p:spPr>
      </p:pic>
      <p:sp>
        <p:nvSpPr>
          <p:cNvPr id="8" name="TextBox 7"/>
          <p:cNvSpPr txBox="1"/>
          <p:nvPr/>
        </p:nvSpPr>
        <p:spPr>
          <a:xfrm>
            <a:off x="868238" y="985929"/>
            <a:ext cx="7005762" cy="646331"/>
          </a:xfrm>
          <a:prstGeom prst="rect">
            <a:avLst/>
          </a:prstGeom>
          <a:solidFill>
            <a:srgbClr val="FFFF00"/>
          </a:solidFill>
        </p:spPr>
        <p:txBody>
          <a:bodyPr wrap="square" rtlCol="0">
            <a:spAutoFit/>
          </a:bodyPr>
          <a:lstStyle/>
          <a:p>
            <a:r>
              <a:rPr lang="en-US" dirty="0" smtClean="0"/>
              <a:t>Program aim: Revolutionize the understanding of nucleon and nuclear structure and associated dynamics. Explore new states of QCD. </a:t>
            </a:r>
            <a:endParaRPr lang="en-US" dirty="0"/>
          </a:p>
        </p:txBody>
      </p:sp>
      <p:sp>
        <p:nvSpPr>
          <p:cNvPr id="9" name="TextBox 8"/>
          <p:cNvSpPr txBox="1"/>
          <p:nvPr/>
        </p:nvSpPr>
        <p:spPr>
          <a:xfrm>
            <a:off x="545623" y="5040556"/>
            <a:ext cx="7532831" cy="923330"/>
          </a:xfrm>
          <a:prstGeom prst="rect">
            <a:avLst/>
          </a:prstGeom>
          <a:noFill/>
        </p:spPr>
        <p:txBody>
          <a:bodyPr wrap="none" rtlCol="0">
            <a:spAutoFit/>
          </a:bodyPr>
          <a:lstStyle/>
          <a:p>
            <a:pPr marL="285750" indent="-285750">
              <a:buFont typeface="Arial"/>
              <a:buChar char="•"/>
            </a:pPr>
            <a:r>
              <a:rPr lang="en-US" dirty="0" smtClean="0"/>
              <a:t>Probe the nucleon in the </a:t>
            </a:r>
            <a:r>
              <a:rPr lang="en-US" dirty="0" smtClean="0">
                <a:solidFill>
                  <a:srgbClr val="FF6600"/>
                </a:solidFill>
              </a:rPr>
              <a:t>many-body regime</a:t>
            </a:r>
            <a:r>
              <a:rPr lang="en-US" dirty="0" smtClean="0"/>
              <a:t> (down to x ≈ 0.005) at large Q</a:t>
            </a:r>
            <a:r>
              <a:rPr lang="en-US" baseline="30000" dirty="0" smtClean="0"/>
              <a:t>2</a:t>
            </a:r>
            <a:r>
              <a:rPr lang="en-US" dirty="0" smtClean="0"/>
              <a:t> </a:t>
            </a:r>
          </a:p>
          <a:p>
            <a:pPr marL="285750" indent="-285750">
              <a:buFont typeface="Arial"/>
              <a:buChar char="•"/>
            </a:pPr>
            <a:r>
              <a:rPr lang="en-US" dirty="0" smtClean="0"/>
              <a:t>Probe the nuclei in the </a:t>
            </a:r>
            <a:r>
              <a:rPr lang="en-US" dirty="0" smtClean="0">
                <a:solidFill>
                  <a:srgbClr val="FF6600"/>
                </a:solidFill>
              </a:rPr>
              <a:t>N-N and multi-N interaction regime</a:t>
            </a:r>
            <a:r>
              <a:rPr lang="en-US" dirty="0"/>
              <a:t> </a:t>
            </a:r>
            <a:r>
              <a:rPr lang="en-US" dirty="0" smtClean="0"/>
              <a:t>at large Q</a:t>
            </a:r>
            <a:r>
              <a:rPr lang="en-US" baseline="30000" dirty="0" smtClean="0"/>
              <a:t>2</a:t>
            </a:r>
          </a:p>
          <a:p>
            <a:pPr marL="285750" indent="-285750">
              <a:buFont typeface="Arial"/>
              <a:buChar char="•"/>
            </a:pPr>
            <a:r>
              <a:rPr lang="en-US" dirty="0" smtClean="0"/>
              <a:t>Extend our understanding of QCD (saturation, jets in cold nuclear matter)</a:t>
            </a:r>
            <a:endParaRPr lang="en-US" dirty="0"/>
          </a:p>
        </p:txBody>
      </p:sp>
      <p:sp>
        <p:nvSpPr>
          <p:cNvPr id="3" name="TextBox 2"/>
          <p:cNvSpPr txBox="1"/>
          <p:nvPr/>
        </p:nvSpPr>
        <p:spPr>
          <a:xfrm>
            <a:off x="576754" y="4668915"/>
            <a:ext cx="990212" cy="369332"/>
          </a:xfrm>
          <a:prstGeom prst="rect">
            <a:avLst/>
          </a:prstGeom>
          <a:solidFill>
            <a:schemeClr val="tx2">
              <a:lumMod val="20000"/>
              <a:lumOff val="80000"/>
            </a:schemeClr>
          </a:solidFill>
        </p:spPr>
        <p:txBody>
          <a:bodyPr wrap="none" rtlCol="0">
            <a:spAutoFit/>
          </a:bodyPr>
          <a:lstStyle/>
          <a:p>
            <a:r>
              <a:rPr lang="en-US" dirty="0" smtClean="0"/>
              <a:t>Program</a:t>
            </a:r>
            <a:endParaRPr lang="en-US" dirty="0"/>
          </a:p>
        </p:txBody>
      </p:sp>
      <p:sp>
        <p:nvSpPr>
          <p:cNvPr id="4" name="Slide Number Placeholder 3"/>
          <p:cNvSpPr>
            <a:spLocks noGrp="1"/>
          </p:cNvSpPr>
          <p:nvPr>
            <p:ph type="sldNum" sz="quarter" idx="12"/>
          </p:nvPr>
        </p:nvSpPr>
        <p:spPr/>
        <p:txBody>
          <a:bodyPr/>
          <a:lstStyle/>
          <a:p>
            <a:fld id="{B58F48A6-A3E1-4848-9AC3-B43F560BE4FE}" type="slidenum">
              <a:rPr lang="en-US" smtClean="0"/>
              <a:pPr/>
              <a:t>4</a:t>
            </a:fld>
            <a:endParaRPr lang="en-US"/>
          </a:p>
        </p:txBody>
      </p:sp>
      <p:cxnSp>
        <p:nvCxnSpPr>
          <p:cNvPr id="11" name="Straight Arrow Connector 10"/>
          <p:cNvCxnSpPr/>
          <p:nvPr/>
        </p:nvCxnSpPr>
        <p:spPr>
          <a:xfrm flipH="1">
            <a:off x="3916113" y="2355016"/>
            <a:ext cx="166562" cy="24226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3546895" y="2813990"/>
            <a:ext cx="215653" cy="2752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rot="18298740">
            <a:off x="3246600" y="2690879"/>
            <a:ext cx="1316098" cy="246221"/>
          </a:xfrm>
          <a:prstGeom prst="rect">
            <a:avLst/>
          </a:prstGeom>
          <a:noFill/>
        </p:spPr>
        <p:txBody>
          <a:bodyPr wrap="none" rtlCol="0">
            <a:spAutoFit/>
          </a:bodyPr>
          <a:lstStyle/>
          <a:p>
            <a:r>
              <a:rPr lang="en-US" sz="1000" b="1" dirty="0" smtClean="0"/>
              <a:t>small fraction of a fm</a:t>
            </a:r>
            <a:endParaRPr lang="en-US" sz="1000" b="1" dirty="0"/>
          </a:p>
        </p:txBody>
      </p:sp>
      <p:sp>
        <p:nvSpPr>
          <p:cNvPr id="10" name="TextBox 9"/>
          <p:cNvSpPr txBox="1"/>
          <p:nvPr/>
        </p:nvSpPr>
        <p:spPr>
          <a:xfrm>
            <a:off x="987836" y="5984708"/>
            <a:ext cx="6547435" cy="369332"/>
          </a:xfrm>
          <a:prstGeom prst="rect">
            <a:avLst/>
          </a:prstGeom>
          <a:noFill/>
          <a:ln>
            <a:solidFill>
              <a:schemeClr val="tx1"/>
            </a:solidFill>
          </a:ln>
        </p:spPr>
        <p:txBody>
          <a:bodyPr wrap="none" rtlCol="0">
            <a:spAutoFit/>
          </a:bodyPr>
          <a:lstStyle/>
          <a:p>
            <a:r>
              <a:rPr lang="en-US" dirty="0" smtClean="0"/>
              <a:t>Boring?  Sounds like you’ve heard this for 30 years?  No! Not Really!</a:t>
            </a:r>
            <a:endParaRPr lang="en-US" dirty="0"/>
          </a:p>
        </p:txBody>
      </p:sp>
    </p:spTree>
    <p:extLst>
      <p:ext uri="{BB962C8B-B14F-4D97-AF65-F5344CB8AC3E}">
        <p14:creationId xmlns:p14="http://schemas.microsoft.com/office/powerpoint/2010/main" val="1400977881"/>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Example: Diffractive DIS</a:t>
            </a:r>
            <a:endParaRPr lang="en-US" dirty="0"/>
          </a:p>
        </p:txBody>
      </p:sp>
      <p:sp>
        <p:nvSpPr>
          <p:cNvPr id="3" name="Slide Number Placeholder 2"/>
          <p:cNvSpPr>
            <a:spLocks noGrp="1"/>
          </p:cNvSpPr>
          <p:nvPr>
            <p:ph type="sldNum" sz="quarter" idx="4294967295"/>
          </p:nvPr>
        </p:nvSpPr>
        <p:spPr>
          <a:xfrm>
            <a:off x="3505200" y="6645425"/>
            <a:ext cx="2133600" cy="190125"/>
          </a:xfrm>
          <a:prstGeom prst="rect">
            <a:avLst/>
          </a:prstGeom>
        </p:spPr>
        <p:txBody>
          <a:bodyPr/>
          <a:lstStyle/>
          <a:p>
            <a:fld id="{B58F48A6-A3E1-4848-9AC3-B43F560BE4FE}" type="slidenum">
              <a:rPr lang="en-US" smtClean="0">
                <a:solidFill>
                  <a:prstClr val="white"/>
                </a:solidFill>
              </a:rPr>
              <a:pPr/>
              <a:t>40</a:t>
            </a:fld>
            <a:endParaRPr lang="en-US">
              <a:solidFill>
                <a:prstClr val="white"/>
              </a:solidFill>
            </a:endParaRPr>
          </a:p>
        </p:txBody>
      </p:sp>
      <p:pic>
        <p:nvPicPr>
          <p:cNvPr id="4" name="image5.png"/>
          <p:cNvPicPr>
            <a:picLocks noChangeAspect="1"/>
          </p:cNvPicPr>
          <p:nvPr/>
        </p:nvPicPr>
        <p:blipFill>
          <a:blip r:embed="rId2">
            <a:extLst/>
          </a:blip>
          <a:stretch>
            <a:fillRect/>
          </a:stretch>
        </p:blipFill>
        <p:spPr>
          <a:xfrm>
            <a:off x="401554" y="1609436"/>
            <a:ext cx="2825680" cy="2712656"/>
          </a:xfrm>
          <a:prstGeom prst="rect">
            <a:avLst/>
          </a:prstGeom>
          <a:ln w="12700">
            <a:miter lim="400000"/>
          </a:ln>
        </p:spPr>
      </p:pic>
      <p:pic>
        <p:nvPicPr>
          <p:cNvPr id="5" name="image9.png" descr="Screen Shot 2016-05-04 at 4.14.23 PM.png"/>
          <p:cNvPicPr>
            <a:picLocks noChangeAspect="1"/>
          </p:cNvPicPr>
          <p:nvPr/>
        </p:nvPicPr>
        <p:blipFill>
          <a:blip r:embed="rId3">
            <a:extLst/>
          </a:blip>
          <a:stretch>
            <a:fillRect/>
          </a:stretch>
        </p:blipFill>
        <p:spPr>
          <a:xfrm>
            <a:off x="3227234" y="1609436"/>
            <a:ext cx="5916766" cy="2942261"/>
          </a:xfrm>
          <a:prstGeom prst="rect">
            <a:avLst/>
          </a:prstGeom>
          <a:ln w="12700">
            <a:miter lim="400000"/>
          </a:ln>
        </p:spPr>
      </p:pic>
      <p:sp>
        <p:nvSpPr>
          <p:cNvPr id="7" name="TextBox 6"/>
          <p:cNvSpPr txBox="1"/>
          <p:nvPr/>
        </p:nvSpPr>
        <p:spPr>
          <a:xfrm>
            <a:off x="3184466" y="1147771"/>
            <a:ext cx="5959534" cy="461665"/>
          </a:xfrm>
          <a:prstGeom prst="rect">
            <a:avLst/>
          </a:prstGeom>
          <a:noFill/>
        </p:spPr>
        <p:txBody>
          <a:bodyPr wrap="none" rtlCol="0">
            <a:spAutoFit/>
          </a:bodyPr>
          <a:lstStyle/>
          <a:p>
            <a:r>
              <a:rPr lang="en-US" dirty="0" smtClean="0"/>
              <a:t>Signature for Saturation  (among other things)</a:t>
            </a:r>
            <a:endParaRPr lang="en-US" dirty="0"/>
          </a:p>
        </p:txBody>
      </p:sp>
      <p:sp>
        <p:nvSpPr>
          <p:cNvPr id="8" name="TextBox 7"/>
          <p:cNvSpPr txBox="1"/>
          <p:nvPr/>
        </p:nvSpPr>
        <p:spPr>
          <a:xfrm>
            <a:off x="401554" y="5017571"/>
            <a:ext cx="8465941" cy="830997"/>
          </a:xfrm>
          <a:prstGeom prst="rect">
            <a:avLst/>
          </a:prstGeom>
          <a:solidFill>
            <a:srgbClr val="FFFF00"/>
          </a:solidFill>
        </p:spPr>
        <p:txBody>
          <a:bodyPr wrap="square" rtlCol="0">
            <a:spAutoFit/>
          </a:bodyPr>
          <a:lstStyle/>
          <a:p>
            <a:r>
              <a:rPr lang="en-US" dirty="0" smtClean="0"/>
              <a:t>Identify the scattered proton: distinguish from proton dissociation</a:t>
            </a:r>
          </a:p>
          <a:p>
            <a:r>
              <a:rPr lang="en-US" dirty="0" smtClean="0"/>
              <a:t>Measure </a:t>
            </a:r>
            <a:r>
              <a:rPr lang="en-US" b="1" dirty="0" smtClean="0"/>
              <a:t>X</a:t>
            </a:r>
            <a:r>
              <a:rPr lang="en-US" b="1" baseline="-25000" dirty="0" smtClean="0"/>
              <a:t>L</a:t>
            </a:r>
            <a:r>
              <a:rPr lang="en-US" b="1" dirty="0"/>
              <a:t>= E</a:t>
            </a:r>
            <a:r>
              <a:rPr lang="en-US" b="1" baseline="-25000" dirty="0"/>
              <a:t>p</a:t>
            </a:r>
            <a:r>
              <a:rPr lang="en-US" b="1" dirty="0"/>
              <a:t>’/</a:t>
            </a:r>
            <a:r>
              <a:rPr lang="en-US" b="1" dirty="0" smtClean="0"/>
              <a:t>E</a:t>
            </a:r>
            <a:r>
              <a:rPr lang="en-US" b="1" baseline="-25000" dirty="0" smtClean="0"/>
              <a:t>p</a:t>
            </a:r>
            <a:r>
              <a:rPr lang="en-US" dirty="0" smtClean="0"/>
              <a:t>, and </a:t>
            </a:r>
            <a:r>
              <a:rPr lang="en-US" b="1" dirty="0" smtClean="0"/>
              <a:t>P</a:t>
            </a:r>
            <a:r>
              <a:rPr lang="en-US" b="1" baseline="-25000" dirty="0" smtClean="0"/>
              <a:t>t</a:t>
            </a:r>
            <a:r>
              <a:rPr lang="en-US" dirty="0" smtClean="0"/>
              <a:t> (or </a:t>
            </a:r>
            <a:r>
              <a:rPr lang="en-US" b="1" dirty="0" smtClean="0"/>
              <a:t>t</a:t>
            </a:r>
            <a:r>
              <a:rPr lang="en-US" dirty="0" smtClean="0"/>
              <a:t>) (equiv. to measuring </a:t>
            </a:r>
            <a:r>
              <a:rPr lang="en-US" dirty="0" err="1" smtClean="0"/>
              <a:t>M</a:t>
            </a:r>
            <a:r>
              <a:rPr lang="en-US" baseline="-25000" dirty="0" err="1" smtClean="0"/>
              <a:t>x</a:t>
            </a:r>
            <a:r>
              <a:rPr lang="en-US" dirty="0" smtClean="0"/>
              <a:t>)</a:t>
            </a:r>
            <a:endParaRPr lang="en-US" dirty="0"/>
          </a:p>
        </p:txBody>
      </p:sp>
    </p:spTree>
    <p:extLst>
      <p:ext uri="{BB962C8B-B14F-4D97-AF65-F5344CB8AC3E}">
        <p14:creationId xmlns:p14="http://schemas.microsoft.com/office/powerpoint/2010/main" val="2733346155"/>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1"/>
          <p:cNvSpPr>
            <a:spLocks noGrp="1"/>
          </p:cNvSpPr>
          <p:nvPr>
            <p:ph type="title"/>
          </p:nvPr>
        </p:nvSpPr>
        <p:spPr/>
        <p:txBody>
          <a:bodyPr/>
          <a:lstStyle/>
          <a:p>
            <a:r>
              <a:rPr lang="en-US" dirty="0">
                <a:latin typeface="Arial" charset="0"/>
              </a:rPr>
              <a:t>Acceptance for p’ </a:t>
            </a:r>
            <a:r>
              <a:rPr lang="en-US" dirty="0" smtClean="0">
                <a:latin typeface="Arial" charset="0"/>
              </a:rPr>
              <a:t>in DDIS</a:t>
            </a:r>
            <a:endParaRPr lang="en-US" dirty="0">
              <a:latin typeface="Arial" charset="0"/>
            </a:endParaRPr>
          </a:p>
        </p:txBody>
      </p:sp>
      <p:pic>
        <p:nvPicPr>
          <p:cNvPr id="10242" name="Picture 3" descr="Screen Shot 2016-04-07 at 12.28.21 P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116513" y="1451860"/>
            <a:ext cx="3338316" cy="32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Picture 2" descr="D:\Google Drive\eic\talk_mine\detector_meeting\20160406\proton_quad6T\acc_xlPt_al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914400"/>
            <a:ext cx="3629025" cy="3177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TextBox 6"/>
          <p:cNvSpPr txBox="1">
            <a:spLocks noChangeArrowheads="1"/>
          </p:cNvSpPr>
          <p:nvPr/>
        </p:nvSpPr>
        <p:spPr bwMode="auto">
          <a:xfrm>
            <a:off x="2944100" y="4927211"/>
            <a:ext cx="5514100" cy="1200328"/>
          </a:xfrm>
          <a:prstGeom prst="rect">
            <a:avLst/>
          </a:prstGeom>
          <a:solidFill>
            <a:srgbClr val="FFFF00"/>
          </a:solidFill>
          <a:ln>
            <a:noFill/>
          </a:ln>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dirty="0"/>
              <a:t>Acceptance in diffractive peak (X</a:t>
            </a:r>
            <a:r>
              <a:rPr lang="en-US" baseline="-25000" dirty="0"/>
              <a:t>L</a:t>
            </a:r>
            <a:r>
              <a:rPr lang="en-US" dirty="0"/>
              <a:t>&gt;~.98)</a:t>
            </a:r>
          </a:p>
          <a:p>
            <a:r>
              <a:rPr lang="en-US" dirty="0"/>
              <a:t>           ZEUS: ~2%</a:t>
            </a:r>
          </a:p>
          <a:p>
            <a:r>
              <a:rPr lang="en-US" dirty="0"/>
              <a:t>           JLEIC: ~100</a:t>
            </a:r>
            <a:r>
              <a:rPr lang="en-US" dirty="0" smtClean="0"/>
              <a:t>%</a:t>
            </a:r>
            <a:endParaRPr lang="en-US" dirty="0"/>
          </a:p>
        </p:txBody>
      </p:sp>
      <p:sp>
        <p:nvSpPr>
          <p:cNvPr id="10245" name="TextBox 1"/>
          <p:cNvSpPr txBox="1">
            <a:spLocks noChangeArrowheads="1"/>
          </p:cNvSpPr>
          <p:nvPr/>
        </p:nvSpPr>
        <p:spPr bwMode="auto">
          <a:xfrm>
            <a:off x="985838" y="801688"/>
            <a:ext cx="9890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a:t>JLEIC</a:t>
            </a:r>
          </a:p>
        </p:txBody>
      </p:sp>
      <p:sp>
        <p:nvSpPr>
          <p:cNvPr id="10246" name="TextBox 2"/>
          <p:cNvSpPr txBox="1">
            <a:spLocks noChangeArrowheads="1"/>
          </p:cNvSpPr>
          <p:nvPr/>
        </p:nvSpPr>
        <p:spPr bwMode="auto">
          <a:xfrm>
            <a:off x="5330825" y="863600"/>
            <a:ext cx="38131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dirty="0"/>
              <a:t>ZEUS </a:t>
            </a:r>
          </a:p>
          <a:p>
            <a:r>
              <a:rPr lang="en-US" dirty="0"/>
              <a:t>Leading Proton Spectrometer</a:t>
            </a:r>
          </a:p>
        </p:txBody>
      </p:sp>
      <p:sp>
        <p:nvSpPr>
          <p:cNvPr id="10248" name="TextBox 1"/>
          <p:cNvSpPr txBox="1">
            <a:spLocks noChangeArrowheads="1"/>
          </p:cNvSpPr>
          <p:nvPr/>
        </p:nvSpPr>
        <p:spPr bwMode="auto">
          <a:xfrm>
            <a:off x="2182813" y="3028192"/>
            <a:ext cx="17335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1600" dirty="0">
                <a:solidFill>
                  <a:schemeClr val="bg1"/>
                </a:solidFill>
              </a:rPr>
              <a:t>Region 2 (Hi. Res)</a:t>
            </a:r>
          </a:p>
        </p:txBody>
      </p:sp>
      <p:sp>
        <p:nvSpPr>
          <p:cNvPr id="10249" name="Rectangle 2"/>
          <p:cNvSpPr>
            <a:spLocks noChangeArrowheads="1"/>
          </p:cNvSpPr>
          <p:nvPr/>
        </p:nvSpPr>
        <p:spPr bwMode="auto">
          <a:xfrm>
            <a:off x="1179740" y="1460500"/>
            <a:ext cx="9318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dirty="0">
                <a:solidFill>
                  <a:schemeClr val="bg1"/>
                </a:solidFill>
              </a:rPr>
              <a:t>Region 1</a:t>
            </a:r>
          </a:p>
        </p:txBody>
      </p:sp>
      <p:sp>
        <p:nvSpPr>
          <p:cNvPr id="3" name="Slide Number Placeholder 2"/>
          <p:cNvSpPr>
            <a:spLocks noGrp="1"/>
          </p:cNvSpPr>
          <p:nvPr>
            <p:ph type="sldNum" sz="quarter" idx="4294967295"/>
          </p:nvPr>
        </p:nvSpPr>
        <p:spPr>
          <a:xfrm>
            <a:off x="6325885" y="6543310"/>
            <a:ext cx="273656" cy="264255"/>
          </a:xfrm>
          <a:prstGeom prst="rect">
            <a:avLst/>
          </a:prstGeom>
        </p:spPr>
        <p:txBody>
          <a:bodyPr/>
          <a:lstStyle/>
          <a:p>
            <a:fld id="{86CB4B4D-7CA3-9044-876B-883B54F8677D}" type="slidenum">
              <a:rPr lang="uk-UA" smtClean="0"/>
              <a:t>41</a:t>
            </a:fld>
            <a:endParaRPr lang="uk-UA"/>
          </a:p>
        </p:txBody>
      </p:sp>
      <p:pic>
        <p:nvPicPr>
          <p:cNvPr id="12" name="Picture 3" descr="D:\Google Drive\eic\talk_mine\detector_meeting\20160629\fullcooling_cutfocus_acctwoplanes_gaus\acc_xlt_all.png"/>
          <p:cNvPicPr>
            <a:picLocks noChangeAspect="1" noChangeArrowheads="1"/>
          </p:cNvPicPr>
          <p:nvPr/>
        </p:nvPicPr>
        <p:blipFill>
          <a:blip r:embed="rId4" cstate="print"/>
          <a:srcRect/>
          <a:stretch>
            <a:fillRect/>
          </a:stretch>
        </p:blipFill>
        <p:spPr bwMode="auto">
          <a:xfrm>
            <a:off x="720772" y="4535751"/>
            <a:ext cx="1817625" cy="1591788"/>
          </a:xfrm>
          <a:prstGeom prst="rect">
            <a:avLst/>
          </a:prstGeom>
          <a:noFill/>
        </p:spPr>
      </p:pic>
      <p:cxnSp>
        <p:nvCxnSpPr>
          <p:cNvPr id="4" name="Straight Connector 3"/>
          <p:cNvCxnSpPr/>
          <p:nvPr/>
        </p:nvCxnSpPr>
        <p:spPr>
          <a:xfrm flipH="1">
            <a:off x="908769" y="3753123"/>
            <a:ext cx="3007594" cy="970300"/>
          </a:xfrm>
          <a:prstGeom prst="line">
            <a:avLst/>
          </a:prstGeom>
          <a:noFill/>
          <a:ln w="25400" cap="flat">
            <a:solidFill>
              <a:schemeClr val="accent2">
                <a:lumMod val="75000"/>
              </a:schemeClr>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5" name="Straight Connector 14"/>
          <p:cNvCxnSpPr/>
          <p:nvPr/>
        </p:nvCxnSpPr>
        <p:spPr>
          <a:xfrm flipH="1">
            <a:off x="2300241" y="3790139"/>
            <a:ext cx="1616122" cy="912839"/>
          </a:xfrm>
          <a:prstGeom prst="line">
            <a:avLst/>
          </a:prstGeom>
          <a:noFill/>
          <a:ln w="25400" cap="flat">
            <a:solidFill>
              <a:schemeClr val="accent2">
                <a:lumMod val="75000"/>
              </a:schemeClr>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1" name="TextBox 10"/>
          <p:cNvSpPr txBox="1"/>
          <p:nvPr/>
        </p:nvSpPr>
        <p:spPr>
          <a:xfrm>
            <a:off x="363325" y="4535751"/>
            <a:ext cx="182099"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mn-lt"/>
                <a:ea typeface="+mn-ea"/>
                <a:cs typeface="+mn-cs"/>
                <a:sym typeface="Times"/>
              </a:rPr>
              <a:t>t</a:t>
            </a:r>
            <a:endParaRPr kumimoji="0" lang="en-US" sz="2400" b="0" i="0" u="none" strike="noStrike" cap="none" spc="0" normalizeH="0" baseline="0" dirty="0">
              <a:ln>
                <a:noFill/>
              </a:ln>
              <a:solidFill>
                <a:srgbClr val="000000"/>
              </a:solidFill>
              <a:effectLst/>
              <a:uFillTx/>
              <a:latin typeface="+mn-lt"/>
              <a:ea typeface="+mn-ea"/>
              <a:cs typeface="+mn-cs"/>
              <a:sym typeface="Times"/>
            </a:endParaRPr>
          </a:p>
        </p:txBody>
      </p:sp>
      <p:sp>
        <p:nvSpPr>
          <p:cNvPr id="13" name="TextBox 12"/>
          <p:cNvSpPr txBox="1"/>
          <p:nvPr/>
        </p:nvSpPr>
        <p:spPr>
          <a:xfrm>
            <a:off x="3777268" y="3999270"/>
            <a:ext cx="44773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dirty="0" smtClean="0"/>
              <a:t>X</a:t>
            </a:r>
            <a:r>
              <a:rPr lang="en-US" baseline="-25000" dirty="0" smtClean="0"/>
              <a:t>L</a:t>
            </a:r>
            <a:endParaRPr kumimoji="0" lang="en-US" sz="2400" b="0" i="0" u="none" strike="noStrike" cap="none" spc="0" normalizeH="0" baseline="-25000" dirty="0">
              <a:ln>
                <a:noFill/>
              </a:ln>
              <a:solidFill>
                <a:srgbClr val="000000"/>
              </a:solidFill>
              <a:effectLst/>
              <a:uFillTx/>
              <a:sym typeface="Times"/>
            </a:endParaRPr>
          </a:p>
        </p:txBody>
      </p:sp>
      <p:sp>
        <p:nvSpPr>
          <p:cNvPr id="14" name="TextBox 13"/>
          <p:cNvSpPr txBox="1"/>
          <p:nvPr/>
        </p:nvSpPr>
        <p:spPr>
          <a:xfrm>
            <a:off x="3826882" y="3749681"/>
            <a:ext cx="220571"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000" b="1" i="0" u="none" strike="noStrike" cap="none" spc="0" normalizeH="0" baseline="0" dirty="0" smtClean="0">
                <a:ln>
                  <a:noFill/>
                </a:ln>
                <a:solidFill>
                  <a:srgbClr val="000000"/>
                </a:solidFill>
                <a:effectLst/>
                <a:uFillTx/>
                <a:latin typeface="+mn-lt"/>
                <a:ea typeface="+mn-ea"/>
                <a:cs typeface="+mn-cs"/>
                <a:sym typeface="Times"/>
              </a:rPr>
              <a:t>1</a:t>
            </a:r>
            <a:endParaRPr kumimoji="0" lang="en-US" sz="2000" b="1" i="0" u="none" strike="noStrike" cap="none" spc="0" normalizeH="0" baseline="0" dirty="0">
              <a:ln>
                <a:noFill/>
              </a:ln>
              <a:solidFill>
                <a:srgbClr val="000000"/>
              </a:solidFill>
              <a:effectLst/>
              <a:uFillTx/>
              <a:latin typeface="+mn-lt"/>
              <a:ea typeface="+mn-ea"/>
              <a:cs typeface="+mn-cs"/>
              <a:sym typeface="Times"/>
            </a:endParaRPr>
          </a:p>
        </p:txBody>
      </p:sp>
      <p:sp>
        <p:nvSpPr>
          <p:cNvPr id="16" name="TextBox 15"/>
          <p:cNvSpPr txBox="1"/>
          <p:nvPr/>
        </p:nvSpPr>
        <p:spPr>
          <a:xfrm>
            <a:off x="309345" y="1032818"/>
            <a:ext cx="320508"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mn-lt"/>
                <a:ea typeface="+mn-ea"/>
                <a:cs typeface="+mn-cs"/>
                <a:sym typeface="Times"/>
              </a:rPr>
              <a:t>P</a:t>
            </a:r>
            <a:r>
              <a:rPr kumimoji="0" lang="en-US" sz="2400" b="0" i="0" u="none" strike="noStrike" cap="none" spc="0" normalizeH="0" baseline="-25000" dirty="0" smtClean="0">
                <a:ln>
                  <a:noFill/>
                </a:ln>
                <a:solidFill>
                  <a:srgbClr val="000000"/>
                </a:solidFill>
                <a:effectLst/>
                <a:uFillTx/>
                <a:latin typeface="+mn-lt"/>
                <a:ea typeface="+mn-ea"/>
                <a:cs typeface="+mn-cs"/>
                <a:sym typeface="Times"/>
              </a:rPr>
              <a:t>t</a:t>
            </a:r>
            <a:endParaRPr kumimoji="0" lang="en-US" sz="2400" b="0" i="0" u="none" strike="noStrike" cap="none" spc="0" normalizeH="0" baseline="-25000" dirty="0">
              <a:ln>
                <a:noFill/>
              </a:ln>
              <a:solidFill>
                <a:srgbClr val="000000"/>
              </a:solidFill>
              <a:effectLst/>
              <a:uFillTx/>
              <a:latin typeface="+mn-lt"/>
              <a:ea typeface="+mn-ea"/>
              <a:cs typeface="+mn-cs"/>
              <a:sym typeface="Times"/>
            </a:endParaRPr>
          </a:p>
        </p:txBody>
      </p:sp>
      <p:sp>
        <p:nvSpPr>
          <p:cNvPr id="17" name="TextBox 16"/>
          <p:cNvSpPr txBox="1"/>
          <p:nvPr/>
        </p:nvSpPr>
        <p:spPr>
          <a:xfrm>
            <a:off x="820077" y="3753123"/>
            <a:ext cx="412932"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000" b="1" i="0" u="none" strike="noStrike" cap="none" spc="0" normalizeH="0" baseline="0" dirty="0" smtClean="0">
                <a:ln>
                  <a:noFill/>
                </a:ln>
                <a:solidFill>
                  <a:srgbClr val="000000"/>
                </a:solidFill>
                <a:effectLst/>
                <a:uFillTx/>
                <a:latin typeface="+mn-lt"/>
                <a:ea typeface="+mn-ea"/>
                <a:cs typeface="+mn-cs"/>
                <a:sym typeface="Times"/>
              </a:rPr>
              <a:t>0.2</a:t>
            </a:r>
            <a:endParaRPr kumimoji="0" lang="en-US" sz="2000" b="1" i="0" u="none" strike="noStrike" cap="none" spc="0" normalizeH="0" baseline="0" dirty="0">
              <a:ln>
                <a:noFill/>
              </a:ln>
              <a:solidFill>
                <a:srgbClr val="000000"/>
              </a:solidFill>
              <a:effectLst/>
              <a:uFillTx/>
              <a:latin typeface="+mn-lt"/>
              <a:ea typeface="+mn-ea"/>
              <a:cs typeface="+mn-cs"/>
              <a:sym typeface="Times"/>
            </a:endParaRPr>
          </a:p>
        </p:txBody>
      </p:sp>
      <p:sp>
        <p:nvSpPr>
          <p:cNvPr id="27" name="TextBox 26"/>
          <p:cNvSpPr txBox="1"/>
          <p:nvPr/>
        </p:nvSpPr>
        <p:spPr>
          <a:xfrm>
            <a:off x="597289" y="5924559"/>
            <a:ext cx="669412"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000" b="1" i="0" u="none" strike="noStrike" cap="none" spc="0" normalizeH="0" baseline="0" dirty="0" smtClean="0">
                <a:ln>
                  <a:noFill/>
                </a:ln>
                <a:solidFill>
                  <a:srgbClr val="000000"/>
                </a:solidFill>
                <a:effectLst/>
                <a:uFillTx/>
                <a:latin typeface="+mn-lt"/>
                <a:ea typeface="+mn-ea"/>
                <a:cs typeface="+mn-cs"/>
                <a:sym typeface="Times"/>
              </a:rPr>
              <a:t>0.994</a:t>
            </a:r>
            <a:endParaRPr kumimoji="0" lang="en-US" sz="2000" b="1" i="0" u="none" strike="noStrike" cap="none" spc="0" normalizeH="0" baseline="0" dirty="0">
              <a:ln>
                <a:noFill/>
              </a:ln>
              <a:solidFill>
                <a:srgbClr val="000000"/>
              </a:solidFill>
              <a:effectLst/>
              <a:uFillTx/>
              <a:latin typeface="+mn-lt"/>
              <a:ea typeface="+mn-ea"/>
              <a:cs typeface="+mn-cs"/>
              <a:sym typeface="Times"/>
            </a:endParaRPr>
          </a:p>
        </p:txBody>
      </p:sp>
      <p:sp>
        <p:nvSpPr>
          <p:cNvPr id="18" name="TextBox 17"/>
          <p:cNvSpPr txBox="1"/>
          <p:nvPr/>
        </p:nvSpPr>
        <p:spPr>
          <a:xfrm>
            <a:off x="2243254" y="5886146"/>
            <a:ext cx="220571"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000" b="1" i="0" u="none" strike="noStrike" cap="none" spc="0" normalizeH="0" baseline="0" dirty="0" smtClean="0">
                <a:ln>
                  <a:noFill/>
                </a:ln>
                <a:solidFill>
                  <a:srgbClr val="000000"/>
                </a:solidFill>
                <a:effectLst/>
                <a:uFillTx/>
                <a:latin typeface="+mn-lt"/>
                <a:ea typeface="+mn-ea"/>
                <a:cs typeface="+mn-cs"/>
                <a:sym typeface="Times"/>
              </a:rPr>
              <a:t>1</a:t>
            </a:r>
            <a:endParaRPr kumimoji="0" lang="en-US" sz="2000" b="1" i="0" u="none" strike="noStrike" cap="none" spc="0" normalizeH="0" baseline="0" dirty="0">
              <a:ln>
                <a:noFill/>
              </a:ln>
              <a:solidFill>
                <a:srgbClr val="000000"/>
              </a:solidFill>
              <a:effectLst/>
              <a:uFillTx/>
              <a:latin typeface="+mn-lt"/>
              <a:ea typeface="+mn-ea"/>
              <a:cs typeface="+mn-cs"/>
              <a:sym typeface="Times"/>
            </a:endParaRPr>
          </a:p>
        </p:txBody>
      </p:sp>
      <p:sp>
        <p:nvSpPr>
          <p:cNvPr id="30" name="TextBox 29"/>
          <p:cNvSpPr txBox="1"/>
          <p:nvPr/>
        </p:nvSpPr>
        <p:spPr>
          <a:xfrm>
            <a:off x="2423121" y="5924559"/>
            <a:ext cx="44773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dirty="0" smtClean="0"/>
              <a:t>X</a:t>
            </a:r>
            <a:r>
              <a:rPr lang="en-US" baseline="-25000" dirty="0" smtClean="0"/>
              <a:t>L</a:t>
            </a:r>
            <a:endParaRPr kumimoji="0" lang="en-US" sz="2400" b="0" i="0" u="none" strike="noStrike" cap="none" spc="0" normalizeH="0" baseline="-25000" dirty="0">
              <a:ln>
                <a:noFill/>
              </a:ln>
              <a:solidFill>
                <a:srgbClr val="000000"/>
              </a:solidFill>
              <a:effectLst/>
              <a:uFillTx/>
              <a:sym typeface="Times"/>
            </a:endParaRPr>
          </a:p>
        </p:txBody>
      </p:sp>
      <p:sp>
        <p:nvSpPr>
          <p:cNvPr id="19" name="TextBox 18"/>
          <p:cNvSpPr txBox="1"/>
          <p:nvPr/>
        </p:nvSpPr>
        <p:spPr>
          <a:xfrm>
            <a:off x="195376" y="1408928"/>
            <a:ext cx="68192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smtClean="0">
                <a:ln>
                  <a:noFill/>
                </a:ln>
                <a:solidFill>
                  <a:srgbClr val="000000"/>
                </a:solidFill>
                <a:effectLst/>
                <a:uFillTx/>
                <a:latin typeface="+mn-lt"/>
                <a:ea typeface="+mn-ea"/>
                <a:cs typeface="+mn-cs"/>
                <a:sym typeface="Times"/>
              </a:rPr>
              <a:t>(GeV)</a:t>
            </a:r>
            <a:endParaRPr kumimoji="0" lang="en-US" sz="1800" b="0" i="0" u="none" strike="noStrike" cap="none" spc="0" normalizeH="0" baseline="0" dirty="0">
              <a:ln>
                <a:noFill/>
              </a:ln>
              <a:solidFill>
                <a:srgbClr val="000000"/>
              </a:solidFill>
              <a:effectLst/>
              <a:uFillTx/>
              <a:latin typeface="+mn-lt"/>
              <a:ea typeface="+mn-ea"/>
              <a:cs typeface="+mn-cs"/>
              <a:sym typeface="Times"/>
            </a:endParaRPr>
          </a:p>
        </p:txBody>
      </p:sp>
      <p:sp>
        <p:nvSpPr>
          <p:cNvPr id="20" name="TextBox 19"/>
          <p:cNvSpPr txBox="1"/>
          <p:nvPr/>
        </p:nvSpPr>
        <p:spPr>
          <a:xfrm>
            <a:off x="34655" y="4943494"/>
            <a:ext cx="758867"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smtClean="0">
                <a:ln>
                  <a:noFill/>
                </a:ln>
                <a:solidFill>
                  <a:srgbClr val="000000"/>
                </a:solidFill>
                <a:effectLst/>
                <a:uFillTx/>
                <a:latin typeface="+mn-lt"/>
                <a:ea typeface="+mn-ea"/>
                <a:cs typeface="+mn-cs"/>
                <a:sym typeface="Times"/>
              </a:rPr>
              <a:t>(GeV</a:t>
            </a:r>
            <a:r>
              <a:rPr kumimoji="0" lang="en-US" sz="1800" b="0" i="0" u="none" strike="noStrike" cap="none" spc="0" normalizeH="0" baseline="30000" dirty="0" smtClean="0">
                <a:ln>
                  <a:noFill/>
                </a:ln>
                <a:solidFill>
                  <a:srgbClr val="000000"/>
                </a:solidFill>
                <a:effectLst/>
                <a:uFillTx/>
                <a:latin typeface="+mn-lt"/>
                <a:ea typeface="+mn-ea"/>
                <a:cs typeface="+mn-cs"/>
                <a:sym typeface="Times"/>
              </a:rPr>
              <a:t>2</a:t>
            </a:r>
            <a:r>
              <a:rPr kumimoji="0" lang="en-US" sz="1800" b="0" i="0" u="none" strike="noStrike" cap="none" spc="0" normalizeH="0" baseline="0" dirty="0" smtClean="0">
                <a:ln>
                  <a:noFill/>
                </a:ln>
                <a:solidFill>
                  <a:srgbClr val="000000"/>
                </a:solidFill>
                <a:effectLst/>
                <a:uFillTx/>
                <a:latin typeface="+mn-lt"/>
                <a:ea typeface="+mn-ea"/>
                <a:cs typeface="+mn-cs"/>
                <a:sym typeface="Times"/>
              </a:rPr>
              <a:t>)</a:t>
            </a:r>
            <a:endParaRPr kumimoji="0" lang="en-US" sz="1800" b="0" i="0" u="none" strike="noStrike" cap="none" spc="0" normalizeH="0" baseline="0" dirty="0">
              <a:ln>
                <a:noFill/>
              </a:ln>
              <a:solidFill>
                <a:srgbClr val="000000"/>
              </a:solidFill>
              <a:effectLst/>
              <a:uFillTx/>
              <a:latin typeface="+mn-lt"/>
              <a:ea typeface="+mn-ea"/>
              <a:cs typeface="+mn-cs"/>
              <a:sym typeface="Times"/>
            </a:endParaRPr>
          </a:p>
        </p:txBody>
      </p:sp>
      <p:sp>
        <p:nvSpPr>
          <p:cNvPr id="34" name="TextBox 33"/>
          <p:cNvSpPr txBox="1"/>
          <p:nvPr/>
        </p:nvSpPr>
        <p:spPr>
          <a:xfrm>
            <a:off x="687542" y="3539178"/>
            <a:ext cx="220571"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000" b="1" i="0" u="none" strike="noStrike" cap="none" spc="0" normalizeH="0" baseline="0" dirty="0" smtClean="0">
                <a:ln>
                  <a:noFill/>
                </a:ln>
                <a:solidFill>
                  <a:srgbClr val="000000"/>
                </a:solidFill>
                <a:effectLst/>
                <a:uFillTx/>
                <a:latin typeface="+mn-lt"/>
                <a:ea typeface="+mn-ea"/>
                <a:cs typeface="+mn-cs"/>
                <a:sym typeface="Times"/>
              </a:rPr>
              <a:t>0</a:t>
            </a:r>
            <a:endParaRPr kumimoji="0" lang="en-US" sz="2000" b="1" i="0" u="none" strike="noStrike" cap="none" spc="0" normalizeH="0" baseline="0" dirty="0">
              <a:ln>
                <a:noFill/>
              </a:ln>
              <a:solidFill>
                <a:srgbClr val="000000"/>
              </a:solidFill>
              <a:effectLst/>
              <a:uFillTx/>
              <a:latin typeface="+mn-lt"/>
              <a:ea typeface="+mn-ea"/>
              <a:cs typeface="+mn-cs"/>
              <a:sym typeface="Times"/>
            </a:endParaRPr>
          </a:p>
        </p:txBody>
      </p:sp>
      <p:sp>
        <p:nvSpPr>
          <p:cNvPr id="35" name="TextBox 34"/>
          <p:cNvSpPr txBox="1"/>
          <p:nvPr/>
        </p:nvSpPr>
        <p:spPr>
          <a:xfrm>
            <a:off x="717827" y="1021330"/>
            <a:ext cx="220571"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sz="2000" b="1" dirty="0"/>
              <a:t>1</a:t>
            </a:r>
            <a:endParaRPr kumimoji="0" lang="en-US" sz="2000" b="1" i="0" u="none" strike="noStrike" cap="none" spc="0" normalizeH="0" baseline="0" dirty="0">
              <a:ln>
                <a:noFill/>
              </a:ln>
              <a:solidFill>
                <a:srgbClr val="000000"/>
              </a:solidFill>
              <a:effectLst/>
              <a:uFillTx/>
              <a:latin typeface="+mn-lt"/>
              <a:ea typeface="+mn-ea"/>
              <a:cs typeface="+mn-cs"/>
              <a:sym typeface="Times"/>
            </a:endParaRPr>
          </a:p>
        </p:txBody>
      </p:sp>
      <p:sp>
        <p:nvSpPr>
          <p:cNvPr id="36" name="TextBox 35"/>
          <p:cNvSpPr txBox="1"/>
          <p:nvPr/>
        </p:nvSpPr>
        <p:spPr>
          <a:xfrm>
            <a:off x="549145" y="4491675"/>
            <a:ext cx="412932"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sz="2000" b="1" dirty="0" smtClean="0"/>
              <a:t>2.5</a:t>
            </a:r>
            <a:endParaRPr kumimoji="0" lang="en-US" sz="2000" b="1" i="0" u="none" strike="noStrike" cap="none" spc="0" normalizeH="0" baseline="0" dirty="0">
              <a:ln>
                <a:noFill/>
              </a:ln>
              <a:solidFill>
                <a:srgbClr val="000000"/>
              </a:solidFill>
              <a:effectLst/>
              <a:uFillTx/>
              <a:latin typeface="+mn-lt"/>
              <a:ea typeface="+mn-ea"/>
              <a:cs typeface="+mn-cs"/>
              <a:sym typeface="Times"/>
            </a:endParaRPr>
          </a:p>
        </p:txBody>
      </p:sp>
    </p:spTree>
    <p:extLst>
      <p:ext uri="{BB962C8B-B14F-4D97-AF65-F5344CB8AC3E}">
        <p14:creationId xmlns:p14="http://schemas.microsoft.com/office/powerpoint/2010/main" val="3810327623"/>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5072" y="194726"/>
            <a:ext cx="9144000" cy="397933"/>
          </a:xfrm>
        </p:spPr>
        <p:txBody>
          <a:bodyPr/>
          <a:lstStyle/>
          <a:p>
            <a:r>
              <a:rPr lang="en-US" dirty="0" smtClean="0"/>
              <a:t>JLEIC Forward Ion Conceptual </a:t>
            </a:r>
            <a:r>
              <a:rPr lang="en-US" dirty="0"/>
              <a:t>L</a:t>
            </a:r>
            <a:r>
              <a:rPr lang="en-US" dirty="0" smtClean="0"/>
              <a:t>ayout</a:t>
            </a:r>
            <a:endParaRPr lang="en-US" dirty="0"/>
          </a:p>
        </p:txBody>
      </p:sp>
      <p:sp>
        <p:nvSpPr>
          <p:cNvPr id="3" name="Slide Number Placeholder 2"/>
          <p:cNvSpPr>
            <a:spLocks noGrp="1"/>
          </p:cNvSpPr>
          <p:nvPr>
            <p:ph type="sldNum" sz="quarter" idx="4294967295"/>
          </p:nvPr>
        </p:nvSpPr>
        <p:spPr>
          <a:xfrm>
            <a:off x="3505200" y="6645425"/>
            <a:ext cx="2133600" cy="190125"/>
          </a:xfrm>
          <a:prstGeom prst="rect">
            <a:avLst/>
          </a:prstGeom>
        </p:spPr>
        <p:txBody>
          <a:bodyPr/>
          <a:lstStyle/>
          <a:p>
            <a:fld id="{B58F48A6-A3E1-4848-9AC3-B43F560BE4FE}" type="slidenum">
              <a:rPr lang="en-US" smtClean="0">
                <a:solidFill>
                  <a:prstClr val="white"/>
                </a:solidFill>
              </a:rPr>
              <a:pPr/>
              <a:t>42</a:t>
            </a:fld>
            <a:endParaRPr lang="en-US">
              <a:solidFill>
                <a:prstClr val="white"/>
              </a:solidFill>
            </a:endParaRPr>
          </a:p>
        </p:txBody>
      </p:sp>
      <p:pic>
        <p:nvPicPr>
          <p:cNvPr id="10" name="Picture 9" descr="Screen Shot 2016-10-10 at 2.48.0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629" y="1262717"/>
            <a:ext cx="7902777" cy="3669415"/>
          </a:xfrm>
          <a:prstGeom prst="rect">
            <a:avLst/>
          </a:prstGeom>
        </p:spPr>
      </p:pic>
      <p:cxnSp>
        <p:nvCxnSpPr>
          <p:cNvPr id="13" name="Straight Arrow Connector 12"/>
          <p:cNvCxnSpPr/>
          <p:nvPr/>
        </p:nvCxnSpPr>
        <p:spPr>
          <a:xfrm flipV="1">
            <a:off x="1026335" y="5028452"/>
            <a:ext cx="6542883" cy="76966"/>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6414592" y="4128040"/>
            <a:ext cx="1318540" cy="646331"/>
          </a:xfrm>
          <a:prstGeom prst="rect">
            <a:avLst/>
          </a:prstGeom>
          <a:noFill/>
        </p:spPr>
        <p:txBody>
          <a:bodyPr wrap="none" rtlCol="0">
            <a:spAutoFit/>
          </a:bodyPr>
          <a:lstStyle/>
          <a:p>
            <a:r>
              <a:rPr lang="en-US" dirty="0" smtClean="0"/>
              <a:t>zero-degree </a:t>
            </a:r>
          </a:p>
          <a:p>
            <a:r>
              <a:rPr lang="en-US" dirty="0" smtClean="0"/>
              <a:t>calorimeter</a:t>
            </a:r>
            <a:endParaRPr lang="en-US" dirty="0"/>
          </a:p>
        </p:txBody>
      </p:sp>
      <p:sp>
        <p:nvSpPr>
          <p:cNvPr id="16" name="TextBox 15"/>
          <p:cNvSpPr txBox="1"/>
          <p:nvPr/>
        </p:nvSpPr>
        <p:spPr>
          <a:xfrm>
            <a:off x="3694804" y="5131073"/>
            <a:ext cx="1249060" cy="369332"/>
          </a:xfrm>
          <a:prstGeom prst="rect">
            <a:avLst/>
          </a:prstGeom>
          <a:noFill/>
        </p:spPr>
        <p:txBody>
          <a:bodyPr wrap="none" rtlCol="0">
            <a:spAutoFit/>
          </a:bodyPr>
          <a:lstStyle/>
          <a:p>
            <a:r>
              <a:rPr lang="en-US" dirty="0" smtClean="0"/>
              <a:t>~40 meters</a:t>
            </a:r>
            <a:endParaRPr lang="en-US" dirty="0"/>
          </a:p>
        </p:txBody>
      </p:sp>
    </p:spTree>
    <p:extLst>
      <p:ext uri="{BB962C8B-B14F-4D97-AF65-F5344CB8AC3E}">
        <p14:creationId xmlns:p14="http://schemas.microsoft.com/office/powerpoint/2010/main" val="920871652"/>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Bonus material</a:t>
            </a:r>
            <a:endParaRPr lang="en-US" dirty="0"/>
          </a:p>
        </p:txBody>
      </p:sp>
      <p:sp>
        <p:nvSpPr>
          <p:cNvPr id="4" name="Footer Placeholder 3"/>
          <p:cNvSpPr>
            <a:spLocks noGrp="1"/>
          </p:cNvSpPr>
          <p:nvPr>
            <p:ph type="ftr" sz="quarter" idx="3"/>
          </p:nvPr>
        </p:nvSpPr>
        <p:spPr/>
        <p:txBody>
          <a:bodyPr/>
          <a:lstStyle/>
          <a:p>
            <a:r>
              <a:rPr lang="en-US" smtClean="0">
                <a:solidFill>
                  <a:prstClr val="white"/>
                </a:solidFill>
                <a:latin typeface="Calibri"/>
              </a:rPr>
              <a:t>JSA Science Council 9/18/2014</a:t>
            </a:r>
            <a:endParaRPr lang="en-US" dirty="0">
              <a:solidFill>
                <a:prstClr val="white"/>
              </a:solidFill>
              <a:latin typeface="Calibri"/>
            </a:endParaRPr>
          </a:p>
        </p:txBody>
      </p:sp>
      <p:sp>
        <p:nvSpPr>
          <p:cNvPr id="5" name="Slide Number Placeholder 4"/>
          <p:cNvSpPr>
            <a:spLocks noGrp="1"/>
          </p:cNvSpPr>
          <p:nvPr>
            <p:ph type="sldNum" sz="quarter" idx="4"/>
          </p:nvPr>
        </p:nvSpPr>
        <p:spPr/>
        <p:txBody>
          <a:bodyPr/>
          <a:lstStyle/>
          <a:p>
            <a:fld id="{B9A5DFB4-3D23-4866-8D46-AE36D04BFD7D}" type="slidenum">
              <a:rPr lang="en-US" smtClean="0">
                <a:solidFill>
                  <a:prstClr val="white"/>
                </a:solidFill>
                <a:latin typeface="Calibri"/>
              </a:rPr>
              <a:pPr/>
              <a:t>43</a:t>
            </a:fld>
            <a:endParaRPr lang="en-US">
              <a:solidFill>
                <a:prstClr val="white"/>
              </a:solidFill>
              <a:latin typeface="Calibri"/>
            </a:endParaRPr>
          </a:p>
        </p:txBody>
      </p:sp>
      <p:grpSp>
        <p:nvGrpSpPr>
          <p:cNvPr id="6" name="Group 5"/>
          <p:cNvGrpSpPr/>
          <p:nvPr/>
        </p:nvGrpSpPr>
        <p:grpSpPr>
          <a:xfrm>
            <a:off x="818108" y="1107921"/>
            <a:ext cx="2555085" cy="3316393"/>
            <a:chOff x="457200" y="1310671"/>
            <a:chExt cx="4161049" cy="5338983"/>
          </a:xfrm>
        </p:grpSpPr>
        <p:pic>
          <p:nvPicPr>
            <p:cNvPr id="7" name="Picture 6"/>
            <p:cNvPicPr>
              <a:picLocks noChangeAspect="1"/>
            </p:cNvPicPr>
            <p:nvPr/>
          </p:nvPicPr>
          <p:blipFill>
            <a:blip r:embed="rId2"/>
            <a:stretch>
              <a:fillRect/>
            </a:stretch>
          </p:blipFill>
          <p:spPr>
            <a:xfrm>
              <a:off x="495743" y="1310671"/>
              <a:ext cx="4122506" cy="5338983"/>
            </a:xfrm>
            <a:prstGeom prst="rect">
              <a:avLst/>
            </a:prstGeom>
          </p:spPr>
        </p:pic>
        <p:sp>
          <p:nvSpPr>
            <p:cNvPr id="8" name="TextBox 7"/>
            <p:cNvSpPr txBox="1"/>
            <p:nvPr/>
          </p:nvSpPr>
          <p:spPr>
            <a:xfrm>
              <a:off x="457200" y="1338705"/>
              <a:ext cx="1223913" cy="461665"/>
            </a:xfrm>
            <a:prstGeom prst="rect">
              <a:avLst/>
            </a:prstGeom>
            <a:noFill/>
          </p:spPr>
          <p:txBody>
            <a:bodyPr wrap="none" rtlCol="0">
              <a:spAutoFit/>
            </a:bodyPr>
            <a:lstStyle/>
            <a:p>
              <a:r>
                <a:rPr lang="en-US" sz="1200" dirty="0"/>
                <a:t>1212.1701.v3</a:t>
              </a:r>
            </a:p>
            <a:p>
              <a:r>
                <a:rPr lang="en-US" sz="1200" dirty="0"/>
                <a:t>A. </a:t>
              </a:r>
              <a:r>
                <a:rPr lang="en-US" sz="1200" dirty="0" err="1"/>
                <a:t>Accardi</a:t>
              </a:r>
              <a:r>
                <a:rPr lang="en-US" sz="1200" dirty="0"/>
                <a:t> et al</a:t>
              </a:r>
            </a:p>
          </p:txBody>
        </p:sp>
      </p:grpSp>
      <p:sp>
        <p:nvSpPr>
          <p:cNvPr id="9" name="Rectangle 8"/>
          <p:cNvSpPr/>
          <p:nvPr/>
        </p:nvSpPr>
        <p:spPr>
          <a:xfrm rot="20461422">
            <a:off x="4334923" y="1784509"/>
            <a:ext cx="3622469" cy="1754327"/>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Beyond the </a:t>
            </a:r>
          </a:p>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Whitepaper</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2653727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High-x Physics</a:t>
            </a:r>
            <a:endParaRPr lang="en-US" dirty="0"/>
          </a:p>
        </p:txBody>
      </p:sp>
      <p:sp>
        <p:nvSpPr>
          <p:cNvPr id="3" name="Footer Placeholder 2"/>
          <p:cNvSpPr>
            <a:spLocks noGrp="1"/>
          </p:cNvSpPr>
          <p:nvPr>
            <p:ph type="ftr" sz="quarter" idx="3"/>
          </p:nvPr>
        </p:nvSpPr>
        <p:spPr/>
        <p:txBody>
          <a:bodyPr/>
          <a:lstStyle/>
          <a:p>
            <a:r>
              <a:rPr lang="en-US" smtClean="0">
                <a:solidFill>
                  <a:prstClr val="white"/>
                </a:solidFill>
                <a:latin typeface="Calibri"/>
              </a:rPr>
              <a:t>JSA Science Council 9/18/2014</a:t>
            </a:r>
            <a:endParaRPr lang="en-US" dirty="0">
              <a:solidFill>
                <a:prstClr val="white"/>
              </a:solidFill>
              <a:latin typeface="Calibri"/>
            </a:endParaRPr>
          </a:p>
        </p:txBody>
      </p:sp>
      <p:sp>
        <p:nvSpPr>
          <p:cNvPr id="4" name="Slide Number Placeholder 3"/>
          <p:cNvSpPr>
            <a:spLocks noGrp="1"/>
          </p:cNvSpPr>
          <p:nvPr>
            <p:ph type="sldNum" sz="quarter" idx="4"/>
          </p:nvPr>
        </p:nvSpPr>
        <p:spPr/>
        <p:txBody>
          <a:bodyPr/>
          <a:lstStyle/>
          <a:p>
            <a:fld id="{B9A5DFB4-3D23-4866-8D46-AE36D04BFD7D}" type="slidenum">
              <a:rPr lang="en-US" smtClean="0">
                <a:solidFill>
                  <a:prstClr val="white"/>
                </a:solidFill>
                <a:latin typeface="Calibri"/>
              </a:rPr>
              <a:pPr/>
              <a:t>44</a:t>
            </a:fld>
            <a:endParaRPr lang="en-US">
              <a:solidFill>
                <a:prstClr val="white"/>
              </a:solidFill>
              <a:latin typeface="Calibri"/>
            </a:endParaRPr>
          </a:p>
        </p:txBody>
      </p:sp>
      <p:sp>
        <p:nvSpPr>
          <p:cNvPr id="6" name="TextBox 5"/>
          <p:cNvSpPr txBox="1"/>
          <p:nvPr/>
        </p:nvSpPr>
        <p:spPr>
          <a:xfrm>
            <a:off x="846605" y="1243602"/>
            <a:ext cx="7500395" cy="5078314"/>
          </a:xfrm>
          <a:prstGeom prst="rect">
            <a:avLst/>
          </a:prstGeom>
          <a:noFill/>
        </p:spPr>
        <p:txBody>
          <a:bodyPr wrap="square" rtlCol="0">
            <a:spAutoFit/>
          </a:bodyPr>
          <a:lstStyle/>
          <a:p>
            <a:r>
              <a:rPr lang="en-US" dirty="0" smtClean="0"/>
              <a:t>Last week, we had a one-day informal workshop on high-x (or non low-x) physics basically virtually: </a:t>
            </a:r>
          </a:p>
          <a:p>
            <a:r>
              <a:rPr lang="en-US" dirty="0">
                <a:hlinkClick r:id="rId2"/>
              </a:rPr>
              <a:t>https://www.jlab.org/indico/event/184/timetable/#</a:t>
            </a:r>
            <a:r>
              <a:rPr lang="en-US" dirty="0" smtClean="0">
                <a:hlinkClick r:id="rId2"/>
              </a:rPr>
              <a:t>20161004</a:t>
            </a:r>
            <a:endParaRPr lang="en-US" dirty="0" smtClean="0"/>
          </a:p>
          <a:p>
            <a:endParaRPr lang="en-US" dirty="0"/>
          </a:p>
          <a:p>
            <a:r>
              <a:rPr lang="en-US" dirty="0" smtClean="0"/>
              <a:t>It is clear from this short meeting that there are some very important </a:t>
            </a:r>
          </a:p>
          <a:p>
            <a:r>
              <a:rPr lang="en-US" dirty="0" smtClean="0"/>
              <a:t>areas of high-x physics which Is within the reach of EIC.</a:t>
            </a:r>
          </a:p>
          <a:p>
            <a:endParaRPr lang="en-US" dirty="0"/>
          </a:p>
          <a:p>
            <a:r>
              <a:rPr lang="en-US" dirty="0" smtClean="0"/>
              <a:t>We talked about:</a:t>
            </a:r>
          </a:p>
          <a:p>
            <a:r>
              <a:rPr lang="en-US" dirty="0"/>
              <a:t> </a:t>
            </a:r>
            <a:r>
              <a:rPr lang="en-US" dirty="0" smtClean="0"/>
              <a:t>   </a:t>
            </a:r>
            <a:r>
              <a:rPr lang="en-US" dirty="0" smtClean="0">
                <a:solidFill>
                  <a:srgbClr val="FF0000"/>
                </a:solidFill>
              </a:rPr>
              <a:t>Just measuring high-x  </a:t>
            </a:r>
            <a:r>
              <a:rPr lang="en-US" dirty="0" err="1" smtClean="0">
                <a:solidFill>
                  <a:srgbClr val="FF0000"/>
                </a:solidFill>
              </a:rPr>
              <a:t>pdf’s</a:t>
            </a:r>
            <a:r>
              <a:rPr lang="en-US" dirty="0">
                <a:solidFill>
                  <a:srgbClr val="FF0000"/>
                </a:solidFill>
              </a:rPr>
              <a:t> </a:t>
            </a:r>
            <a:r>
              <a:rPr lang="en-US" dirty="0" smtClean="0">
                <a:solidFill>
                  <a:srgbClr val="FF0000"/>
                </a:solidFill>
                <a:sym typeface="Wingdings"/>
              </a:rPr>
              <a:t> what can be gained, and why is it interesting?  (see below) *</a:t>
            </a:r>
          </a:p>
          <a:p>
            <a:r>
              <a:rPr lang="en-US" dirty="0">
                <a:sym typeface="Wingdings"/>
              </a:rPr>
              <a:t> </a:t>
            </a:r>
            <a:r>
              <a:rPr lang="en-US" dirty="0" smtClean="0">
                <a:sym typeface="Wingdings"/>
              </a:rPr>
              <a:t>   </a:t>
            </a:r>
            <a:r>
              <a:rPr lang="en-US" dirty="0" smtClean="0">
                <a:solidFill>
                  <a:srgbClr val="0000FF"/>
                </a:solidFill>
                <a:sym typeface="Wingdings"/>
              </a:rPr>
              <a:t>Can we measure F</a:t>
            </a:r>
            <a:r>
              <a:rPr lang="en-US" baseline="-25000" dirty="0" smtClean="0">
                <a:solidFill>
                  <a:srgbClr val="0000FF"/>
                </a:solidFill>
                <a:sym typeface="Wingdings"/>
              </a:rPr>
              <a:t>L </a:t>
            </a:r>
            <a:r>
              <a:rPr lang="en-US" dirty="0" smtClean="0">
                <a:solidFill>
                  <a:srgbClr val="0000FF"/>
                </a:solidFill>
                <a:sym typeface="Wingdings"/>
              </a:rPr>
              <a:t>at medium to high x?  How interesting is that measurement?  </a:t>
            </a:r>
            <a:r>
              <a:rPr lang="en-US" dirty="0" smtClean="0">
                <a:sym typeface="Wingdings"/>
              </a:rPr>
              <a:t>(Yes, Don’t know yet)*</a:t>
            </a:r>
          </a:p>
          <a:p>
            <a:r>
              <a:rPr lang="en-US" dirty="0">
                <a:sym typeface="Wingdings"/>
              </a:rPr>
              <a:t> </a:t>
            </a:r>
            <a:r>
              <a:rPr lang="en-US" dirty="0" smtClean="0">
                <a:sym typeface="Wingdings"/>
              </a:rPr>
              <a:t>   </a:t>
            </a:r>
            <a:r>
              <a:rPr lang="en-US" dirty="0" smtClean="0">
                <a:solidFill>
                  <a:srgbClr val="0000FF"/>
                </a:solidFill>
                <a:sym typeface="Wingdings"/>
              </a:rPr>
              <a:t>What can we learn about higher twist effects? </a:t>
            </a:r>
            <a:r>
              <a:rPr lang="en-US" dirty="0" smtClean="0">
                <a:sym typeface="Wingdings"/>
              </a:rPr>
              <a:t>(Probably lots)</a:t>
            </a:r>
          </a:p>
          <a:p>
            <a:r>
              <a:rPr lang="en-US" dirty="0">
                <a:sym typeface="Wingdings"/>
              </a:rPr>
              <a:t> </a:t>
            </a:r>
            <a:r>
              <a:rPr lang="en-US" dirty="0" smtClean="0">
                <a:sym typeface="Wingdings"/>
              </a:rPr>
              <a:t>   </a:t>
            </a:r>
            <a:r>
              <a:rPr lang="en-US" dirty="0" smtClean="0">
                <a:solidFill>
                  <a:srgbClr val="0000FF"/>
                </a:solidFill>
                <a:sym typeface="Wingdings"/>
              </a:rPr>
              <a:t>What can we learn about CSF? </a:t>
            </a:r>
            <a:r>
              <a:rPr lang="en-US" dirty="0" smtClean="0">
                <a:sym typeface="Wingdings"/>
              </a:rPr>
              <a:t>(Probably not much)</a:t>
            </a:r>
          </a:p>
          <a:p>
            <a:r>
              <a:rPr lang="en-US" dirty="0">
                <a:sym typeface="Wingdings"/>
              </a:rPr>
              <a:t> </a:t>
            </a:r>
            <a:r>
              <a:rPr lang="en-US" dirty="0" smtClean="0">
                <a:sym typeface="Wingdings"/>
              </a:rPr>
              <a:t>   </a:t>
            </a:r>
            <a:r>
              <a:rPr lang="en-US" dirty="0" smtClean="0">
                <a:solidFill>
                  <a:srgbClr val="0000FF"/>
                </a:solidFill>
                <a:sym typeface="Wingdings"/>
              </a:rPr>
              <a:t>Can we measure pion and </a:t>
            </a:r>
            <a:r>
              <a:rPr lang="en-US" dirty="0" err="1" smtClean="0">
                <a:solidFill>
                  <a:srgbClr val="0000FF"/>
                </a:solidFill>
                <a:sym typeface="Wingdings"/>
              </a:rPr>
              <a:t>kaon</a:t>
            </a:r>
            <a:r>
              <a:rPr lang="en-US" dirty="0" smtClean="0">
                <a:solidFill>
                  <a:srgbClr val="0000FF"/>
                </a:solidFill>
                <a:sym typeface="Wingdings"/>
              </a:rPr>
              <a:t> structure?  How interesting are they?</a:t>
            </a:r>
          </a:p>
          <a:p>
            <a:r>
              <a:rPr lang="en-US" dirty="0">
                <a:sym typeface="Wingdings"/>
              </a:rPr>
              <a:t> </a:t>
            </a:r>
            <a:r>
              <a:rPr lang="en-US" dirty="0" smtClean="0">
                <a:sym typeface="Wingdings"/>
              </a:rPr>
              <a:t>   ( Yes, and likely very interesting) *</a:t>
            </a:r>
          </a:p>
          <a:p>
            <a:endParaRPr lang="en-US" dirty="0"/>
          </a:p>
          <a:p>
            <a:r>
              <a:rPr lang="en-US" dirty="0" smtClean="0"/>
              <a:t>* Follow-up work planned</a:t>
            </a:r>
            <a:endParaRPr lang="en-US" dirty="0"/>
          </a:p>
        </p:txBody>
      </p:sp>
    </p:spTree>
    <p:extLst>
      <p:ext uri="{BB962C8B-B14F-4D97-AF65-F5344CB8AC3E}">
        <p14:creationId xmlns:p14="http://schemas.microsoft.com/office/powerpoint/2010/main" val="36563799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High-x Partons are poorly known</a:t>
            </a:r>
            <a:endParaRPr lang="en-US" dirty="0"/>
          </a:p>
        </p:txBody>
      </p:sp>
      <p:sp>
        <p:nvSpPr>
          <p:cNvPr id="2" name="Footer Placeholder 1"/>
          <p:cNvSpPr>
            <a:spLocks noGrp="1"/>
          </p:cNvSpPr>
          <p:nvPr>
            <p:ph type="ftr" sz="quarter" idx="3"/>
          </p:nvPr>
        </p:nvSpPr>
        <p:spPr/>
        <p:txBody>
          <a:bodyPr/>
          <a:lstStyle/>
          <a:p>
            <a:r>
              <a:rPr lang="en-US" smtClean="0">
                <a:solidFill>
                  <a:prstClr val="white"/>
                </a:solidFill>
                <a:latin typeface="Calibri"/>
              </a:rPr>
              <a:t>JSA Science Council 9/18/2014</a:t>
            </a:r>
            <a:endParaRPr lang="en-US" dirty="0">
              <a:solidFill>
                <a:prstClr val="white"/>
              </a:solidFill>
              <a:latin typeface="Calibri"/>
            </a:endParaRPr>
          </a:p>
        </p:txBody>
      </p:sp>
      <p:sp>
        <p:nvSpPr>
          <p:cNvPr id="3" name="Slide Number Placeholder 2"/>
          <p:cNvSpPr>
            <a:spLocks noGrp="1"/>
          </p:cNvSpPr>
          <p:nvPr>
            <p:ph type="sldNum" sz="quarter" idx="4"/>
          </p:nvPr>
        </p:nvSpPr>
        <p:spPr/>
        <p:txBody>
          <a:bodyPr/>
          <a:lstStyle/>
          <a:p>
            <a:fld id="{B9A5DFB4-3D23-4866-8D46-AE36D04BFD7D}" type="slidenum">
              <a:rPr lang="en-US" smtClean="0">
                <a:solidFill>
                  <a:prstClr val="white"/>
                </a:solidFill>
                <a:latin typeface="Calibri"/>
              </a:rPr>
              <a:pPr/>
              <a:t>45</a:t>
            </a:fld>
            <a:endParaRPr lang="en-US">
              <a:solidFill>
                <a:prstClr val="white"/>
              </a:solidFill>
              <a:latin typeface="Calibri"/>
            </a:endParaRPr>
          </a:p>
        </p:txBody>
      </p:sp>
      <p:pic>
        <p:nvPicPr>
          <p:cNvPr id="4" name="Picture 3" descr="Screen Shot 2016-10-10 at 3.24.54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9594" y="1104819"/>
            <a:ext cx="6997722" cy="4942036"/>
          </a:xfrm>
          <a:prstGeom prst="rect">
            <a:avLst/>
          </a:prstGeom>
          <a:ln>
            <a:solidFill>
              <a:schemeClr val="tx1"/>
            </a:solidFill>
          </a:ln>
        </p:spPr>
      </p:pic>
      <p:sp>
        <p:nvSpPr>
          <p:cNvPr id="5" name="TextBox 4"/>
          <p:cNvSpPr txBox="1"/>
          <p:nvPr/>
        </p:nvSpPr>
        <p:spPr>
          <a:xfrm>
            <a:off x="6005607" y="6046855"/>
            <a:ext cx="2738362" cy="369332"/>
          </a:xfrm>
          <a:prstGeom prst="rect">
            <a:avLst/>
          </a:prstGeom>
          <a:noFill/>
        </p:spPr>
        <p:txBody>
          <a:bodyPr wrap="none" rtlCol="0">
            <a:spAutoFit/>
          </a:bodyPr>
          <a:lstStyle/>
          <a:p>
            <a:r>
              <a:rPr lang="en-US" dirty="0" smtClean="0"/>
              <a:t>Paul Newman, Birmingham </a:t>
            </a:r>
            <a:endParaRPr lang="en-US" dirty="0"/>
          </a:p>
        </p:txBody>
      </p:sp>
    </p:spTree>
    <p:extLst>
      <p:ext uri="{BB962C8B-B14F-4D97-AF65-F5344CB8AC3E}">
        <p14:creationId xmlns:p14="http://schemas.microsoft.com/office/powerpoint/2010/main" val="35332354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Leads to LHC “parton </a:t>
            </a:r>
            <a:r>
              <a:rPr lang="en-US" dirty="0" err="1" smtClean="0"/>
              <a:t>lumi</a:t>
            </a:r>
            <a:r>
              <a:rPr lang="en-US" dirty="0" smtClean="0"/>
              <a:t>” </a:t>
            </a:r>
            <a:r>
              <a:rPr lang="en-US" dirty="0" err="1" smtClean="0"/>
              <a:t>unc</a:t>
            </a:r>
            <a:r>
              <a:rPr lang="en-US" dirty="0" smtClean="0"/>
              <a:t>.</a:t>
            </a:r>
            <a:endParaRPr lang="en-US" dirty="0"/>
          </a:p>
        </p:txBody>
      </p:sp>
      <p:sp>
        <p:nvSpPr>
          <p:cNvPr id="2" name="Footer Placeholder 1"/>
          <p:cNvSpPr>
            <a:spLocks noGrp="1"/>
          </p:cNvSpPr>
          <p:nvPr>
            <p:ph type="ftr" sz="quarter" idx="3"/>
          </p:nvPr>
        </p:nvSpPr>
        <p:spPr/>
        <p:txBody>
          <a:bodyPr/>
          <a:lstStyle/>
          <a:p>
            <a:r>
              <a:rPr lang="en-US" smtClean="0">
                <a:solidFill>
                  <a:prstClr val="white"/>
                </a:solidFill>
                <a:latin typeface="Calibri"/>
              </a:rPr>
              <a:t>JSA Science Council 9/18/2014</a:t>
            </a:r>
            <a:endParaRPr lang="en-US" dirty="0">
              <a:solidFill>
                <a:prstClr val="white"/>
              </a:solidFill>
              <a:latin typeface="Calibri"/>
            </a:endParaRPr>
          </a:p>
        </p:txBody>
      </p:sp>
      <p:sp>
        <p:nvSpPr>
          <p:cNvPr id="3" name="Slide Number Placeholder 2"/>
          <p:cNvSpPr>
            <a:spLocks noGrp="1"/>
          </p:cNvSpPr>
          <p:nvPr>
            <p:ph type="sldNum" sz="quarter" idx="4"/>
          </p:nvPr>
        </p:nvSpPr>
        <p:spPr/>
        <p:txBody>
          <a:bodyPr/>
          <a:lstStyle/>
          <a:p>
            <a:fld id="{B9A5DFB4-3D23-4866-8D46-AE36D04BFD7D}" type="slidenum">
              <a:rPr lang="en-US" smtClean="0">
                <a:solidFill>
                  <a:prstClr val="white"/>
                </a:solidFill>
                <a:latin typeface="Calibri"/>
              </a:rPr>
              <a:pPr/>
              <a:t>46</a:t>
            </a:fld>
            <a:endParaRPr lang="en-US">
              <a:solidFill>
                <a:prstClr val="white"/>
              </a:solidFill>
              <a:latin typeface="Calibri"/>
            </a:endParaRPr>
          </a:p>
        </p:txBody>
      </p:sp>
      <p:pic>
        <p:nvPicPr>
          <p:cNvPr id="5" name="Picture 4" descr="Screen Shot 2016-10-10 at 3.27.5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6994" y="1007322"/>
            <a:ext cx="6931583" cy="4896855"/>
          </a:xfrm>
          <a:prstGeom prst="rect">
            <a:avLst/>
          </a:prstGeom>
          <a:ln>
            <a:solidFill>
              <a:schemeClr val="tx1"/>
            </a:solidFill>
          </a:ln>
        </p:spPr>
      </p:pic>
      <p:sp>
        <p:nvSpPr>
          <p:cNvPr id="6" name="TextBox 5"/>
          <p:cNvSpPr txBox="1"/>
          <p:nvPr/>
        </p:nvSpPr>
        <p:spPr>
          <a:xfrm>
            <a:off x="6005607" y="5918792"/>
            <a:ext cx="2738362" cy="369332"/>
          </a:xfrm>
          <a:prstGeom prst="rect">
            <a:avLst/>
          </a:prstGeom>
          <a:noFill/>
        </p:spPr>
        <p:txBody>
          <a:bodyPr wrap="none" rtlCol="0">
            <a:spAutoFit/>
          </a:bodyPr>
          <a:lstStyle/>
          <a:p>
            <a:r>
              <a:rPr lang="en-US" dirty="0" smtClean="0"/>
              <a:t>Paul Newman, Birmingham </a:t>
            </a:r>
            <a:endParaRPr lang="en-US" dirty="0"/>
          </a:p>
        </p:txBody>
      </p:sp>
    </p:spTree>
    <p:extLst>
      <p:ext uri="{BB962C8B-B14F-4D97-AF65-F5344CB8AC3E}">
        <p14:creationId xmlns:p14="http://schemas.microsoft.com/office/powerpoint/2010/main" val="199726621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Could we measure it at EIC?</a:t>
            </a:r>
            <a:endParaRPr lang="en-US" dirty="0"/>
          </a:p>
        </p:txBody>
      </p:sp>
      <p:pic>
        <p:nvPicPr>
          <p:cNvPr id="3" name="Picture 2" descr="Ee-2.png"/>
          <p:cNvPicPr/>
          <p:nvPr/>
        </p:nvPicPr>
        <p:blipFill>
          <a:blip r:embed="rId2">
            <a:extLst>
              <a:ext uri="{28A0092B-C50C-407E-A947-70E740481C1C}">
                <a14:useLocalDpi xmlns:a14="http://schemas.microsoft.com/office/drawing/2010/main" val="0"/>
              </a:ext>
            </a:extLst>
          </a:blip>
          <a:stretch>
            <a:fillRect/>
          </a:stretch>
        </p:blipFill>
        <p:spPr>
          <a:xfrm>
            <a:off x="4934860" y="1162752"/>
            <a:ext cx="3937470" cy="3926524"/>
          </a:xfrm>
          <a:prstGeom prst="rect">
            <a:avLst/>
          </a:prstGeom>
        </p:spPr>
      </p:pic>
      <p:pic>
        <p:nvPicPr>
          <p:cNvPr id="5" name="Picture 4"/>
          <p:cNvPicPr>
            <a:picLocks noChangeAspect="1"/>
          </p:cNvPicPr>
          <p:nvPr/>
        </p:nvPicPr>
        <p:blipFill>
          <a:blip r:embed="rId3"/>
          <a:stretch>
            <a:fillRect/>
          </a:stretch>
        </p:blipFill>
        <p:spPr>
          <a:xfrm>
            <a:off x="349874" y="877775"/>
            <a:ext cx="4336720" cy="4336720"/>
          </a:xfrm>
          <a:prstGeom prst="rect">
            <a:avLst/>
          </a:prstGeom>
        </p:spPr>
      </p:pic>
      <p:sp>
        <p:nvSpPr>
          <p:cNvPr id="6" name="Up Arrow 5"/>
          <p:cNvSpPr/>
          <p:nvPr/>
        </p:nvSpPr>
        <p:spPr>
          <a:xfrm>
            <a:off x="8686800" y="2164507"/>
            <a:ext cx="283912" cy="608209"/>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8540767" y="2772716"/>
            <a:ext cx="624127" cy="369332"/>
          </a:xfrm>
          <a:prstGeom prst="rect">
            <a:avLst/>
          </a:prstGeom>
          <a:noFill/>
        </p:spPr>
        <p:txBody>
          <a:bodyPr wrap="none" rtlCol="0">
            <a:spAutoFit/>
          </a:bodyPr>
          <a:lstStyle/>
          <a:p>
            <a:r>
              <a:rPr lang="en-US" dirty="0" smtClean="0"/>
              <a:t>1/Q</a:t>
            </a:r>
            <a:r>
              <a:rPr lang="en-US" baseline="30000" dirty="0" smtClean="0"/>
              <a:t>4</a:t>
            </a:r>
            <a:endParaRPr lang="en-US" baseline="30000" dirty="0"/>
          </a:p>
        </p:txBody>
      </p:sp>
      <p:sp>
        <p:nvSpPr>
          <p:cNvPr id="8" name="TextBox 7"/>
          <p:cNvSpPr txBox="1"/>
          <p:nvPr/>
        </p:nvSpPr>
        <p:spPr>
          <a:xfrm>
            <a:off x="1587027" y="5810596"/>
            <a:ext cx="6199133" cy="369332"/>
          </a:xfrm>
          <a:prstGeom prst="rect">
            <a:avLst/>
          </a:prstGeom>
          <a:noFill/>
        </p:spPr>
        <p:txBody>
          <a:bodyPr wrap="none" rtlCol="0">
            <a:spAutoFit/>
          </a:bodyPr>
          <a:lstStyle/>
          <a:p>
            <a:r>
              <a:rPr lang="en-US" dirty="0" smtClean="0"/>
              <a:t>Best statistics at lower Q</a:t>
            </a:r>
            <a:r>
              <a:rPr lang="en-US" baseline="30000" dirty="0" smtClean="0"/>
              <a:t>2</a:t>
            </a:r>
            <a:r>
              <a:rPr lang="en-US" dirty="0" smtClean="0"/>
              <a:t> (but must be “high enough”) </a:t>
            </a:r>
            <a:r>
              <a:rPr lang="en-US" dirty="0" smtClean="0">
                <a:latin typeface="Wingdings"/>
                <a:ea typeface="Wingdings"/>
                <a:cs typeface="Wingdings"/>
                <a:sym typeface="Wingdings"/>
              </a:rPr>
              <a:t></a:t>
            </a:r>
            <a:r>
              <a:rPr lang="en-US" dirty="0">
                <a:sym typeface="Wingdings"/>
              </a:rPr>
              <a:t> </a:t>
            </a:r>
            <a:r>
              <a:rPr lang="en-US" dirty="0" smtClean="0">
                <a:sym typeface="Wingdings"/>
              </a:rPr>
              <a:t>Low y</a:t>
            </a:r>
            <a:endParaRPr lang="en-US" dirty="0"/>
          </a:p>
        </p:txBody>
      </p:sp>
      <p:sp>
        <p:nvSpPr>
          <p:cNvPr id="9" name="TextBox 8"/>
          <p:cNvSpPr txBox="1"/>
          <p:nvPr/>
        </p:nvSpPr>
        <p:spPr>
          <a:xfrm>
            <a:off x="2893845" y="5089276"/>
            <a:ext cx="805254" cy="369332"/>
          </a:xfrm>
          <a:prstGeom prst="rect">
            <a:avLst/>
          </a:prstGeom>
          <a:noFill/>
        </p:spPr>
        <p:txBody>
          <a:bodyPr wrap="none" rtlCol="0">
            <a:spAutoFit/>
          </a:bodyPr>
          <a:lstStyle/>
          <a:p>
            <a:r>
              <a:rPr lang="en-US" dirty="0" smtClean="0"/>
              <a:t>~(1-x)</a:t>
            </a:r>
            <a:r>
              <a:rPr lang="en-US" baseline="30000" dirty="0" smtClean="0"/>
              <a:t>3</a:t>
            </a:r>
            <a:endParaRPr lang="en-US" baseline="30000" dirty="0"/>
          </a:p>
        </p:txBody>
      </p:sp>
      <p:sp>
        <p:nvSpPr>
          <p:cNvPr id="10" name="Right Arrow 9"/>
          <p:cNvSpPr/>
          <p:nvPr/>
        </p:nvSpPr>
        <p:spPr>
          <a:xfrm>
            <a:off x="3699099" y="5214495"/>
            <a:ext cx="397198" cy="24411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4294967295"/>
          </p:nvPr>
        </p:nvSpPr>
        <p:spPr>
          <a:xfrm>
            <a:off x="3505200" y="6394375"/>
            <a:ext cx="2133600" cy="365125"/>
          </a:xfrm>
          <a:prstGeom prst="rect">
            <a:avLst/>
          </a:prstGeom>
        </p:spPr>
        <p:txBody>
          <a:bodyPr/>
          <a:lstStyle/>
          <a:p>
            <a:r>
              <a:rPr lang="en-US" smtClean="0"/>
              <a:t>10/4/16</a:t>
            </a:r>
            <a:endParaRPr lang="en-US"/>
          </a:p>
        </p:txBody>
      </p:sp>
      <p:sp>
        <p:nvSpPr>
          <p:cNvPr id="12" name="Slide Number Placeholder 11"/>
          <p:cNvSpPr>
            <a:spLocks noGrp="1"/>
          </p:cNvSpPr>
          <p:nvPr>
            <p:ph type="sldNum" sz="quarter" idx="4294967295"/>
          </p:nvPr>
        </p:nvSpPr>
        <p:spPr>
          <a:xfrm>
            <a:off x="3505200" y="6645425"/>
            <a:ext cx="2133600" cy="190125"/>
          </a:xfrm>
          <a:prstGeom prst="rect">
            <a:avLst/>
          </a:prstGeom>
        </p:spPr>
        <p:txBody>
          <a:bodyPr/>
          <a:lstStyle/>
          <a:p>
            <a:fld id="{B58F48A6-A3E1-4848-9AC3-B43F560BE4FE}" type="slidenum">
              <a:rPr lang="en-US" smtClean="0"/>
              <a:pPr/>
              <a:t>47</a:t>
            </a:fld>
            <a:endParaRPr lang="en-US"/>
          </a:p>
        </p:txBody>
      </p:sp>
    </p:spTree>
    <p:extLst>
      <p:ext uri="{BB962C8B-B14F-4D97-AF65-F5344CB8AC3E}">
        <p14:creationId xmlns:p14="http://schemas.microsoft.com/office/powerpoint/2010/main" val="328183086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Resolutions</a:t>
            </a:r>
            <a:endParaRPr lang="en-US" dirty="0"/>
          </a:p>
        </p:txBody>
      </p:sp>
      <p:pic>
        <p:nvPicPr>
          <p:cNvPr id="3" name="Picture 2" descr="Ee-2.png"/>
          <p:cNvPicPr/>
          <p:nvPr/>
        </p:nvPicPr>
        <p:blipFill>
          <a:blip r:embed="rId3">
            <a:extLst>
              <a:ext uri="{28A0092B-C50C-407E-A947-70E740481C1C}">
                <a14:useLocalDpi xmlns:a14="http://schemas.microsoft.com/office/drawing/2010/main" val="0"/>
              </a:ext>
            </a:extLst>
          </a:blip>
          <a:stretch>
            <a:fillRect/>
          </a:stretch>
        </p:blipFill>
        <p:spPr>
          <a:xfrm>
            <a:off x="740180" y="912313"/>
            <a:ext cx="3821199" cy="3640308"/>
          </a:xfrm>
          <a:prstGeom prst="rect">
            <a:avLst/>
          </a:prstGeom>
        </p:spPr>
      </p:pic>
      <p:pic>
        <p:nvPicPr>
          <p:cNvPr id="4" name="Picture 3"/>
          <p:cNvPicPr/>
          <p:nvPr/>
        </p:nvPicPr>
        <p:blipFill>
          <a:blip r:embed="rId4">
            <a:extLst>
              <a:ext uri="{28A0092B-C50C-407E-A947-70E740481C1C}">
                <a14:useLocalDpi xmlns:a14="http://schemas.microsoft.com/office/drawing/2010/main" val="0"/>
              </a:ext>
            </a:extLst>
          </a:blip>
          <a:stretch>
            <a:fillRect/>
          </a:stretch>
        </p:blipFill>
        <p:spPr>
          <a:xfrm>
            <a:off x="4962112" y="912313"/>
            <a:ext cx="3409360" cy="3640308"/>
          </a:xfrm>
          <a:prstGeom prst="rect">
            <a:avLst/>
          </a:prstGeom>
        </p:spPr>
      </p:pic>
      <p:graphicFrame>
        <p:nvGraphicFramePr>
          <p:cNvPr id="6" name="Object 5"/>
          <p:cNvGraphicFramePr>
            <a:graphicFrameLocks noChangeAspect="1"/>
          </p:cNvGraphicFramePr>
          <p:nvPr>
            <p:extLst>
              <p:ext uri="{D42A27DB-BD31-4B8C-83A1-F6EECF244321}">
                <p14:modId xmlns:p14="http://schemas.microsoft.com/office/powerpoint/2010/main" val="1696769729"/>
              </p:ext>
            </p:extLst>
          </p:nvPr>
        </p:nvGraphicFramePr>
        <p:xfrm>
          <a:off x="1455812" y="4699814"/>
          <a:ext cx="2038350" cy="1096963"/>
        </p:xfrm>
        <a:graphic>
          <a:graphicData uri="http://schemas.openxmlformats.org/presentationml/2006/ole">
            <mc:AlternateContent xmlns:mc="http://schemas.openxmlformats.org/markup-compatibility/2006">
              <mc:Choice xmlns:v="urn:schemas-microsoft-com:vml" Requires="v">
                <p:oleObj spid="_x0000_s1037" name="Equation" r:id="rId5" imgW="850900" imgH="457200" progId="Equation.3">
                  <p:embed/>
                </p:oleObj>
              </mc:Choice>
              <mc:Fallback>
                <p:oleObj name="Equation" r:id="rId5" imgW="850900" imgH="457200" progId="Equation.3">
                  <p:embed/>
                  <p:pic>
                    <p:nvPicPr>
                      <p:cNvPr id="0" name=""/>
                      <p:cNvPicPr/>
                      <p:nvPr/>
                    </p:nvPicPr>
                    <p:blipFill>
                      <a:blip r:embed="rId6"/>
                      <a:stretch>
                        <a:fillRect/>
                      </a:stretch>
                    </p:blipFill>
                    <p:spPr>
                      <a:xfrm>
                        <a:off x="1455812" y="4699814"/>
                        <a:ext cx="2038350" cy="1096963"/>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4176539188"/>
              </p:ext>
            </p:extLst>
          </p:nvPr>
        </p:nvGraphicFramePr>
        <p:xfrm>
          <a:off x="5364163" y="4749395"/>
          <a:ext cx="2528887" cy="1096962"/>
        </p:xfrm>
        <a:graphic>
          <a:graphicData uri="http://schemas.openxmlformats.org/presentationml/2006/ole">
            <mc:AlternateContent xmlns:mc="http://schemas.openxmlformats.org/markup-compatibility/2006">
              <mc:Choice xmlns:v="urn:schemas-microsoft-com:vml" Requires="v">
                <p:oleObj spid="_x0000_s1038" name="Equation" r:id="rId7" imgW="1117600" imgH="457200" progId="Equation.3">
                  <p:embed/>
                </p:oleObj>
              </mc:Choice>
              <mc:Fallback>
                <p:oleObj name="Equation" r:id="rId7" imgW="1117600" imgH="457200" progId="Equation.3">
                  <p:embed/>
                  <p:pic>
                    <p:nvPicPr>
                      <p:cNvPr id="0" name=""/>
                      <p:cNvPicPr/>
                      <p:nvPr/>
                    </p:nvPicPr>
                    <p:blipFill>
                      <a:blip r:embed="rId8"/>
                      <a:stretch>
                        <a:fillRect/>
                      </a:stretch>
                    </p:blipFill>
                    <p:spPr>
                      <a:xfrm>
                        <a:off x="5364163" y="4749395"/>
                        <a:ext cx="2528887" cy="1096962"/>
                      </a:xfrm>
                      <a:prstGeom prst="rect">
                        <a:avLst/>
                      </a:prstGeom>
                    </p:spPr>
                  </p:pic>
                </p:oleObj>
              </mc:Fallback>
            </mc:AlternateContent>
          </a:graphicData>
        </a:graphic>
      </p:graphicFrame>
      <p:sp>
        <p:nvSpPr>
          <p:cNvPr id="17" name="Date Placeholder 16"/>
          <p:cNvSpPr>
            <a:spLocks noGrp="1"/>
          </p:cNvSpPr>
          <p:nvPr>
            <p:ph type="dt" sz="half" idx="4294967295"/>
          </p:nvPr>
        </p:nvSpPr>
        <p:spPr>
          <a:xfrm>
            <a:off x="3505200" y="6394375"/>
            <a:ext cx="2133600" cy="365125"/>
          </a:xfrm>
          <a:prstGeom prst="rect">
            <a:avLst/>
          </a:prstGeom>
        </p:spPr>
        <p:txBody>
          <a:bodyPr/>
          <a:lstStyle/>
          <a:p>
            <a:r>
              <a:rPr lang="en-US" smtClean="0"/>
              <a:t>10/4/16</a:t>
            </a:r>
            <a:endParaRPr lang="en-US"/>
          </a:p>
        </p:txBody>
      </p:sp>
      <p:sp>
        <p:nvSpPr>
          <p:cNvPr id="18" name="Slide Number Placeholder 17"/>
          <p:cNvSpPr>
            <a:spLocks noGrp="1"/>
          </p:cNvSpPr>
          <p:nvPr>
            <p:ph type="sldNum" sz="quarter" idx="4294967295"/>
          </p:nvPr>
        </p:nvSpPr>
        <p:spPr>
          <a:xfrm>
            <a:off x="3505200" y="6645425"/>
            <a:ext cx="2133600" cy="190125"/>
          </a:xfrm>
          <a:prstGeom prst="rect">
            <a:avLst/>
          </a:prstGeom>
        </p:spPr>
        <p:txBody>
          <a:bodyPr/>
          <a:lstStyle/>
          <a:p>
            <a:fld id="{B58F48A6-A3E1-4848-9AC3-B43F560BE4FE}" type="slidenum">
              <a:rPr lang="en-US" smtClean="0"/>
              <a:pPr/>
              <a:t>48</a:t>
            </a:fld>
            <a:endParaRPr lang="en-US"/>
          </a:p>
        </p:txBody>
      </p:sp>
    </p:spTree>
    <p:extLst>
      <p:ext uri="{BB962C8B-B14F-4D97-AF65-F5344CB8AC3E}">
        <p14:creationId xmlns:p14="http://schemas.microsoft.com/office/powerpoint/2010/main" val="205434301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Resolutions</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2941914944"/>
              </p:ext>
            </p:extLst>
          </p:nvPr>
        </p:nvGraphicFramePr>
        <p:xfrm>
          <a:off x="992771" y="1688221"/>
          <a:ext cx="2038350" cy="1096963"/>
        </p:xfrm>
        <a:graphic>
          <a:graphicData uri="http://schemas.openxmlformats.org/presentationml/2006/ole">
            <mc:AlternateContent xmlns:mc="http://schemas.openxmlformats.org/markup-compatibility/2006">
              <mc:Choice xmlns:v="urn:schemas-microsoft-com:vml" Requires="v">
                <p:oleObj spid="_x0000_s2061" name="Equation" r:id="rId3" imgW="850900" imgH="457200" progId="Equation.3">
                  <p:embed/>
                </p:oleObj>
              </mc:Choice>
              <mc:Fallback>
                <p:oleObj name="Equation" r:id="rId3" imgW="850900" imgH="457200" progId="Equation.3">
                  <p:embed/>
                  <p:pic>
                    <p:nvPicPr>
                      <p:cNvPr id="0" name=""/>
                      <p:cNvPicPr/>
                      <p:nvPr/>
                    </p:nvPicPr>
                    <p:blipFill>
                      <a:blip r:embed="rId4"/>
                      <a:stretch>
                        <a:fillRect/>
                      </a:stretch>
                    </p:blipFill>
                    <p:spPr>
                      <a:xfrm>
                        <a:off x="992771" y="1688221"/>
                        <a:ext cx="2038350" cy="1096963"/>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906768538"/>
              </p:ext>
            </p:extLst>
          </p:nvPr>
        </p:nvGraphicFramePr>
        <p:xfrm>
          <a:off x="686513" y="3112599"/>
          <a:ext cx="2528887" cy="1096962"/>
        </p:xfrm>
        <a:graphic>
          <a:graphicData uri="http://schemas.openxmlformats.org/presentationml/2006/ole">
            <mc:AlternateContent xmlns:mc="http://schemas.openxmlformats.org/markup-compatibility/2006">
              <mc:Choice xmlns:v="urn:schemas-microsoft-com:vml" Requires="v">
                <p:oleObj spid="_x0000_s2062" name="Equation" r:id="rId5" imgW="1117600" imgH="457200" progId="Equation.3">
                  <p:embed/>
                </p:oleObj>
              </mc:Choice>
              <mc:Fallback>
                <p:oleObj name="Equation" r:id="rId5" imgW="1117600" imgH="457200" progId="Equation.3">
                  <p:embed/>
                  <p:pic>
                    <p:nvPicPr>
                      <p:cNvPr id="0" name=""/>
                      <p:cNvPicPr/>
                      <p:nvPr/>
                    </p:nvPicPr>
                    <p:blipFill>
                      <a:blip r:embed="rId6"/>
                      <a:stretch>
                        <a:fillRect/>
                      </a:stretch>
                    </p:blipFill>
                    <p:spPr>
                      <a:xfrm>
                        <a:off x="686513" y="3112599"/>
                        <a:ext cx="2528887" cy="1096962"/>
                      </a:xfrm>
                      <a:prstGeom prst="rect">
                        <a:avLst/>
                      </a:prstGeom>
                    </p:spPr>
                  </p:pic>
                </p:oleObj>
              </mc:Fallback>
            </mc:AlternateContent>
          </a:graphicData>
        </a:graphic>
      </p:graphicFrame>
      <p:sp>
        <p:nvSpPr>
          <p:cNvPr id="8" name="TextBox 7"/>
          <p:cNvSpPr txBox="1"/>
          <p:nvPr/>
        </p:nvSpPr>
        <p:spPr>
          <a:xfrm>
            <a:off x="1833495" y="4651008"/>
            <a:ext cx="5234576" cy="923330"/>
          </a:xfrm>
          <a:prstGeom prst="rect">
            <a:avLst/>
          </a:prstGeom>
          <a:noFill/>
        </p:spPr>
        <p:txBody>
          <a:bodyPr wrap="none" rtlCol="0">
            <a:spAutoFit/>
          </a:bodyPr>
          <a:lstStyle/>
          <a:p>
            <a:r>
              <a:rPr lang="en-US" dirty="0" smtClean="0"/>
              <a:t>Need to measure jet energies (forward calorimeters)? </a:t>
            </a:r>
          </a:p>
          <a:p>
            <a:r>
              <a:rPr lang="en-US" dirty="0" smtClean="0"/>
              <a:t>How precisely?  </a:t>
            </a:r>
          </a:p>
          <a:p>
            <a:r>
              <a:rPr lang="en-US" dirty="0" smtClean="0"/>
              <a:t>Lower </a:t>
            </a:r>
            <a:r>
              <a:rPr lang="en-US" dirty="0" err="1" smtClean="0"/>
              <a:t>E</a:t>
            </a:r>
            <a:r>
              <a:rPr lang="en-US" baseline="-25000" dirty="0" err="1" smtClean="0"/>
              <a:t>p</a:t>
            </a:r>
            <a:r>
              <a:rPr lang="en-US" dirty="0" smtClean="0"/>
              <a:t>?</a:t>
            </a:r>
            <a:endParaRPr lang="en-US" dirty="0"/>
          </a:p>
        </p:txBody>
      </p:sp>
      <p:sp>
        <p:nvSpPr>
          <p:cNvPr id="5" name="TextBox 4"/>
          <p:cNvSpPr txBox="1"/>
          <p:nvPr/>
        </p:nvSpPr>
        <p:spPr>
          <a:xfrm>
            <a:off x="778118" y="1153807"/>
            <a:ext cx="3348242" cy="369332"/>
          </a:xfrm>
          <a:prstGeom prst="rect">
            <a:avLst/>
          </a:prstGeom>
          <a:noFill/>
        </p:spPr>
        <p:txBody>
          <a:bodyPr wrap="none" rtlCol="0">
            <a:spAutoFit/>
          </a:bodyPr>
          <a:lstStyle/>
          <a:p>
            <a:r>
              <a:rPr lang="en-US" dirty="0" smtClean="0"/>
              <a:t>Say, Q</a:t>
            </a:r>
            <a:r>
              <a:rPr lang="en-US" baseline="30000" dirty="0" smtClean="0"/>
              <a:t>2</a:t>
            </a:r>
            <a:r>
              <a:rPr lang="en-US" dirty="0" smtClean="0"/>
              <a:t> = 20 GeV</a:t>
            </a:r>
            <a:r>
              <a:rPr lang="en-US" baseline="30000" dirty="0" smtClean="0"/>
              <a:t>2</a:t>
            </a:r>
            <a:r>
              <a:rPr lang="en-US" dirty="0" smtClean="0"/>
              <a:t>,  x= 0.7 (y=0.01)</a:t>
            </a:r>
            <a:endParaRPr lang="en-US" dirty="0"/>
          </a:p>
        </p:txBody>
      </p:sp>
      <p:sp>
        <p:nvSpPr>
          <p:cNvPr id="9" name="TextBox 8"/>
          <p:cNvSpPr txBox="1"/>
          <p:nvPr/>
        </p:nvSpPr>
        <p:spPr>
          <a:xfrm>
            <a:off x="3819036" y="2075065"/>
            <a:ext cx="3095719" cy="369332"/>
          </a:xfrm>
          <a:prstGeom prst="rect">
            <a:avLst/>
          </a:prstGeom>
          <a:noFill/>
        </p:spPr>
        <p:txBody>
          <a:bodyPr wrap="none" rtlCol="0">
            <a:spAutoFit/>
          </a:bodyPr>
          <a:lstStyle/>
          <a:p>
            <a:r>
              <a:rPr lang="en-US" dirty="0" smtClean="0"/>
              <a:t>if  </a:t>
            </a:r>
            <a:r>
              <a:rPr lang="en-US" dirty="0" err="1" smtClean="0"/>
              <a:t>dE</a:t>
            </a:r>
            <a:r>
              <a:rPr lang="en-US" dirty="0" smtClean="0"/>
              <a:t>/E = 1%, then dx/x = 100%</a:t>
            </a:r>
            <a:endParaRPr lang="en-US" dirty="0"/>
          </a:p>
        </p:txBody>
      </p:sp>
      <p:sp>
        <p:nvSpPr>
          <p:cNvPr id="10" name="TextBox 9"/>
          <p:cNvSpPr txBox="1"/>
          <p:nvPr/>
        </p:nvSpPr>
        <p:spPr>
          <a:xfrm>
            <a:off x="3890588" y="3196259"/>
            <a:ext cx="4000276" cy="923330"/>
          </a:xfrm>
          <a:prstGeom prst="rect">
            <a:avLst/>
          </a:prstGeom>
          <a:noFill/>
        </p:spPr>
        <p:txBody>
          <a:bodyPr wrap="none" rtlCol="0">
            <a:spAutoFit/>
          </a:bodyPr>
          <a:lstStyle/>
          <a:p>
            <a:r>
              <a:rPr lang="en-US" dirty="0" smtClean="0"/>
              <a:t>if </a:t>
            </a:r>
            <a:r>
              <a:rPr lang="en-US" dirty="0" err="1" smtClean="0"/>
              <a:t>dF</a:t>
            </a:r>
            <a:r>
              <a:rPr lang="en-US" dirty="0" smtClean="0"/>
              <a:t>/F= 10% then dx/x = 10.1%</a:t>
            </a:r>
          </a:p>
          <a:p>
            <a:endParaRPr lang="en-US" dirty="0"/>
          </a:p>
          <a:p>
            <a:r>
              <a:rPr lang="en-US" dirty="0" smtClean="0"/>
              <a:t>.. need jet energy resolution of  ~85%/√F  </a:t>
            </a:r>
            <a:endParaRPr lang="en-US" dirty="0"/>
          </a:p>
        </p:txBody>
      </p:sp>
      <p:sp>
        <p:nvSpPr>
          <p:cNvPr id="12" name="Date Placeholder 11"/>
          <p:cNvSpPr>
            <a:spLocks noGrp="1"/>
          </p:cNvSpPr>
          <p:nvPr>
            <p:ph type="dt" sz="half" idx="4294967295"/>
          </p:nvPr>
        </p:nvSpPr>
        <p:spPr>
          <a:xfrm>
            <a:off x="3505200" y="6394375"/>
            <a:ext cx="2133600" cy="365125"/>
          </a:xfrm>
          <a:prstGeom prst="rect">
            <a:avLst/>
          </a:prstGeom>
        </p:spPr>
        <p:txBody>
          <a:bodyPr/>
          <a:lstStyle/>
          <a:p>
            <a:r>
              <a:rPr lang="en-US" smtClean="0"/>
              <a:t>10/4/16</a:t>
            </a:r>
            <a:endParaRPr lang="en-US"/>
          </a:p>
        </p:txBody>
      </p:sp>
      <p:sp>
        <p:nvSpPr>
          <p:cNvPr id="13" name="Slide Number Placeholder 12"/>
          <p:cNvSpPr>
            <a:spLocks noGrp="1"/>
          </p:cNvSpPr>
          <p:nvPr>
            <p:ph type="sldNum" sz="quarter" idx="4294967295"/>
          </p:nvPr>
        </p:nvSpPr>
        <p:spPr>
          <a:xfrm>
            <a:off x="3505200" y="6645425"/>
            <a:ext cx="2133600" cy="190125"/>
          </a:xfrm>
          <a:prstGeom prst="rect">
            <a:avLst/>
          </a:prstGeom>
        </p:spPr>
        <p:txBody>
          <a:bodyPr/>
          <a:lstStyle/>
          <a:p>
            <a:fld id="{B58F48A6-A3E1-4848-9AC3-B43F560BE4FE}" type="slidenum">
              <a:rPr lang="en-US" smtClean="0"/>
              <a:pPr/>
              <a:t>49</a:t>
            </a:fld>
            <a:endParaRPr lang="en-US"/>
          </a:p>
        </p:txBody>
      </p:sp>
    </p:spTree>
    <p:extLst>
      <p:ext uri="{BB962C8B-B14F-4D97-AF65-F5344CB8AC3E}">
        <p14:creationId xmlns:p14="http://schemas.microsoft.com/office/powerpoint/2010/main" val="2240801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EIC, Why Now?</a:t>
            </a:r>
            <a:endParaRPr lang="en-US" dirty="0"/>
          </a:p>
        </p:txBody>
      </p:sp>
      <p:sp>
        <p:nvSpPr>
          <p:cNvPr id="3" name="Content Placeholder 2"/>
          <p:cNvSpPr>
            <a:spLocks noGrp="1"/>
          </p:cNvSpPr>
          <p:nvPr>
            <p:ph idx="1"/>
          </p:nvPr>
        </p:nvSpPr>
        <p:spPr>
          <a:xfrm>
            <a:off x="457200" y="1420612"/>
            <a:ext cx="8229600" cy="4525963"/>
          </a:xfrm>
        </p:spPr>
        <p:txBody>
          <a:bodyPr>
            <a:normAutofit fontScale="77500" lnSpcReduction="20000"/>
          </a:bodyPr>
          <a:lstStyle/>
          <a:p>
            <a:r>
              <a:rPr lang="en-US" dirty="0" smtClean="0"/>
              <a:t>Advance in theoretical understanding of perturbative quantum </a:t>
            </a:r>
            <a:r>
              <a:rPr lang="en-US" dirty="0" err="1" smtClean="0"/>
              <a:t>chromodynamics</a:t>
            </a:r>
            <a:r>
              <a:rPr lang="en-US" dirty="0" smtClean="0"/>
              <a:t> (</a:t>
            </a:r>
            <a:r>
              <a:rPr lang="en-US" dirty="0" err="1" smtClean="0"/>
              <a:t>pQCD</a:t>
            </a:r>
            <a:r>
              <a:rPr lang="en-US" dirty="0" smtClean="0"/>
              <a:t>) </a:t>
            </a:r>
            <a:r>
              <a:rPr lang="en-US" dirty="0" smtClean="0">
                <a:latin typeface="Wingdings"/>
                <a:ea typeface="Wingdings"/>
                <a:cs typeface="Wingdings"/>
                <a:sym typeface="Wingdings"/>
              </a:rPr>
              <a:t></a:t>
            </a:r>
            <a:endParaRPr lang="en-US" dirty="0" smtClean="0"/>
          </a:p>
          <a:p>
            <a:pPr lvl="1"/>
            <a:r>
              <a:rPr lang="en-US" dirty="0" smtClean="0"/>
              <a:t>Quantitative understanding of DIS processes to be measured has led to</a:t>
            </a:r>
            <a:r>
              <a:rPr lang="en-US" dirty="0"/>
              <a:t> </a:t>
            </a:r>
            <a:r>
              <a:rPr lang="en-US" dirty="0" smtClean="0">
                <a:latin typeface="Wingdings"/>
                <a:ea typeface="Wingdings"/>
                <a:cs typeface="Wingdings"/>
                <a:sym typeface="Wingdings"/>
              </a:rPr>
              <a:t></a:t>
            </a:r>
            <a:endParaRPr lang="en-US" dirty="0" smtClean="0"/>
          </a:p>
          <a:p>
            <a:pPr lvl="1"/>
            <a:r>
              <a:rPr lang="en-US" dirty="0" smtClean="0">
                <a:solidFill>
                  <a:srgbClr val="FF0000"/>
                </a:solidFill>
              </a:rPr>
              <a:t>Jefferson Lab 12 GeV program</a:t>
            </a:r>
          </a:p>
          <a:p>
            <a:r>
              <a:rPr lang="en-US" dirty="0" smtClean="0"/>
              <a:t>Understanding of energies of a DIS collider and luminosities required for the full picture of nucleons and nuclei lead to </a:t>
            </a:r>
            <a:r>
              <a:rPr lang="en-US" dirty="0" smtClean="0">
                <a:latin typeface="Wingdings"/>
                <a:ea typeface="Wingdings"/>
                <a:cs typeface="Wingdings"/>
                <a:sym typeface="Wingdings"/>
              </a:rPr>
              <a:t></a:t>
            </a:r>
            <a:endParaRPr lang="en-US" dirty="0" smtClean="0"/>
          </a:p>
          <a:p>
            <a:r>
              <a:rPr lang="en-US" dirty="0" smtClean="0">
                <a:solidFill>
                  <a:srgbClr val="FF0000"/>
                </a:solidFill>
              </a:rPr>
              <a:t>Jefferson Lab Electron-Ion Collider (JLEIC) proposal</a:t>
            </a:r>
            <a:r>
              <a:rPr lang="en-US" dirty="0" smtClean="0"/>
              <a:t>:</a:t>
            </a:r>
          </a:p>
          <a:p>
            <a:pPr lvl="1"/>
            <a:r>
              <a:rPr lang="en-US" dirty="0" smtClean="0"/>
              <a:t>Use the understanding of high luminosity collider gained at b-factories</a:t>
            </a:r>
          </a:p>
          <a:p>
            <a:pPr lvl="1"/>
            <a:r>
              <a:rPr lang="en-US" dirty="0" smtClean="0"/>
              <a:t>Optimize the beam energies as well as interaction region + detector design for the measurements required.</a:t>
            </a:r>
          </a:p>
        </p:txBody>
      </p:sp>
    </p:spTree>
    <p:extLst>
      <p:ext uri="{BB962C8B-B14F-4D97-AF65-F5344CB8AC3E}">
        <p14:creationId xmlns:p14="http://schemas.microsoft.com/office/powerpoint/2010/main" val="3172218165"/>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we measure this at EIC?</a:t>
            </a:r>
            <a:endParaRPr lang="en-US" dirty="0"/>
          </a:p>
        </p:txBody>
      </p:sp>
      <p:sp>
        <p:nvSpPr>
          <p:cNvPr id="3" name="Footer Placeholder 2"/>
          <p:cNvSpPr>
            <a:spLocks noGrp="1"/>
          </p:cNvSpPr>
          <p:nvPr>
            <p:ph type="ftr" sz="quarter" idx="3"/>
          </p:nvPr>
        </p:nvSpPr>
        <p:spPr/>
        <p:txBody>
          <a:bodyPr/>
          <a:lstStyle/>
          <a:p>
            <a:r>
              <a:rPr lang="en-US" smtClean="0">
                <a:solidFill>
                  <a:prstClr val="white"/>
                </a:solidFill>
                <a:latin typeface="Calibri"/>
              </a:rPr>
              <a:t>JSA Science Council 9/18/2014</a:t>
            </a:r>
            <a:endParaRPr lang="en-US" dirty="0">
              <a:solidFill>
                <a:prstClr val="white"/>
              </a:solidFill>
              <a:latin typeface="Calibri"/>
            </a:endParaRPr>
          </a:p>
        </p:txBody>
      </p:sp>
      <p:sp>
        <p:nvSpPr>
          <p:cNvPr id="4" name="Slide Number Placeholder 3"/>
          <p:cNvSpPr>
            <a:spLocks noGrp="1"/>
          </p:cNvSpPr>
          <p:nvPr>
            <p:ph type="sldNum" sz="quarter" idx="4"/>
          </p:nvPr>
        </p:nvSpPr>
        <p:spPr/>
        <p:txBody>
          <a:bodyPr/>
          <a:lstStyle/>
          <a:p>
            <a:fld id="{B9A5DFB4-3D23-4866-8D46-AE36D04BFD7D}" type="slidenum">
              <a:rPr lang="en-US" smtClean="0">
                <a:solidFill>
                  <a:prstClr val="white"/>
                </a:solidFill>
                <a:latin typeface="Calibri"/>
              </a:rPr>
              <a:pPr/>
              <a:t>50</a:t>
            </a:fld>
            <a:endParaRPr lang="en-US">
              <a:solidFill>
                <a:prstClr val="white"/>
              </a:solidFill>
              <a:latin typeface="Calibri"/>
            </a:endParaRPr>
          </a:p>
        </p:txBody>
      </p:sp>
      <p:pic>
        <p:nvPicPr>
          <p:cNvPr id="5" name="Picture 4" descr="Screen Shot 2016-10-10 at 3.35.02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5953" y="1003928"/>
            <a:ext cx="6294538" cy="4758947"/>
          </a:xfrm>
          <a:prstGeom prst="rect">
            <a:avLst/>
          </a:prstGeom>
          <a:ln>
            <a:solidFill>
              <a:schemeClr val="tx1"/>
            </a:solidFill>
          </a:ln>
        </p:spPr>
      </p:pic>
      <p:sp>
        <p:nvSpPr>
          <p:cNvPr id="6" name="TextBox 5"/>
          <p:cNvSpPr txBox="1"/>
          <p:nvPr/>
        </p:nvSpPr>
        <p:spPr>
          <a:xfrm>
            <a:off x="5932997" y="5886894"/>
            <a:ext cx="2623284" cy="369332"/>
          </a:xfrm>
          <a:prstGeom prst="rect">
            <a:avLst/>
          </a:prstGeom>
          <a:noFill/>
        </p:spPr>
        <p:txBody>
          <a:bodyPr wrap="none" rtlCol="0">
            <a:spAutoFit/>
          </a:bodyPr>
          <a:lstStyle/>
          <a:p>
            <a:r>
              <a:rPr lang="en-US" dirty="0" smtClean="0"/>
              <a:t>Alberto </a:t>
            </a:r>
            <a:r>
              <a:rPr lang="en-US" dirty="0" err="1" smtClean="0"/>
              <a:t>Accardi</a:t>
            </a:r>
            <a:r>
              <a:rPr lang="en-US" dirty="0" smtClean="0"/>
              <a:t>, Hampton</a:t>
            </a:r>
            <a:endParaRPr lang="en-US" dirty="0"/>
          </a:p>
        </p:txBody>
      </p:sp>
    </p:spTree>
    <p:extLst>
      <p:ext uri="{BB962C8B-B14F-4D97-AF65-F5344CB8AC3E}">
        <p14:creationId xmlns:p14="http://schemas.microsoft.com/office/powerpoint/2010/main" val="196124377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Questions you might ask..</a:t>
            </a:r>
            <a:endParaRPr lang="en-US" dirty="0"/>
          </a:p>
        </p:txBody>
      </p:sp>
      <p:sp>
        <p:nvSpPr>
          <p:cNvPr id="8" name="Content Placeholder 7"/>
          <p:cNvSpPr>
            <a:spLocks noGrp="1"/>
          </p:cNvSpPr>
          <p:nvPr>
            <p:ph idx="1"/>
          </p:nvPr>
        </p:nvSpPr>
        <p:spPr>
          <a:xfrm>
            <a:off x="508579" y="946421"/>
            <a:ext cx="8229600" cy="3846532"/>
          </a:xfrm>
        </p:spPr>
        <p:txBody>
          <a:bodyPr>
            <a:normAutofit/>
          </a:bodyPr>
          <a:lstStyle/>
          <a:p>
            <a:r>
              <a:rPr lang="en-US" dirty="0" smtClean="0"/>
              <a:t>What is the measurable range?</a:t>
            </a:r>
          </a:p>
          <a:p>
            <a:pPr lvl="1"/>
            <a:r>
              <a:rPr lang="en-US" dirty="0" smtClean="0"/>
              <a:t>What are the resolutions really needed?</a:t>
            </a:r>
          </a:p>
          <a:p>
            <a:pPr lvl="1"/>
            <a:r>
              <a:rPr lang="en-US" dirty="0" smtClean="0"/>
              <a:t>How low in the jet angle can we measure?</a:t>
            </a:r>
          </a:p>
          <a:p>
            <a:r>
              <a:rPr lang="en-US" dirty="0" smtClean="0"/>
              <a:t>What is the relation between</a:t>
            </a:r>
          </a:p>
          <a:p>
            <a:pPr lvl="1"/>
            <a:r>
              <a:rPr lang="en-US" dirty="0" smtClean="0"/>
              <a:t>Luminosity available</a:t>
            </a:r>
          </a:p>
          <a:p>
            <a:pPr lvl="1"/>
            <a:r>
              <a:rPr lang="en-US" dirty="0" smtClean="0"/>
              <a:t>Acceptance</a:t>
            </a:r>
          </a:p>
          <a:p>
            <a:pPr lvl="1"/>
            <a:r>
              <a:rPr lang="en-US" dirty="0" smtClean="0"/>
              <a:t>Optimum beam energies  (more than one?) </a:t>
            </a:r>
          </a:p>
          <a:p>
            <a:pPr lvl="1"/>
            <a:r>
              <a:rPr lang="en-US" dirty="0" smtClean="0"/>
              <a:t>Measurement technique</a:t>
            </a:r>
          </a:p>
          <a:p>
            <a:r>
              <a:rPr lang="en-US" dirty="0" smtClean="0"/>
              <a:t>What is the right detector technology for this measurement?</a:t>
            </a:r>
          </a:p>
          <a:p>
            <a:r>
              <a:rPr lang="en-US" dirty="0" smtClean="0"/>
              <a:t>Can we optimize for the high-x and also for other measurements at the EIC with the same detector?</a:t>
            </a:r>
          </a:p>
          <a:p>
            <a:pPr marL="0" indent="0">
              <a:buNone/>
            </a:pPr>
            <a:endParaRPr lang="en-US" dirty="0" smtClean="0"/>
          </a:p>
          <a:p>
            <a:endParaRPr lang="en-US" dirty="0" smtClean="0"/>
          </a:p>
        </p:txBody>
      </p:sp>
      <p:sp>
        <p:nvSpPr>
          <p:cNvPr id="3" name="Date Placeholder 2"/>
          <p:cNvSpPr>
            <a:spLocks noGrp="1"/>
          </p:cNvSpPr>
          <p:nvPr>
            <p:ph type="dt" sz="half" idx="4294967295"/>
          </p:nvPr>
        </p:nvSpPr>
        <p:spPr>
          <a:xfrm>
            <a:off x="3505200" y="6394375"/>
            <a:ext cx="2133600" cy="365125"/>
          </a:xfrm>
          <a:prstGeom prst="rect">
            <a:avLst/>
          </a:prstGeom>
        </p:spPr>
        <p:txBody>
          <a:bodyPr/>
          <a:lstStyle/>
          <a:p>
            <a:r>
              <a:rPr lang="en-US" smtClean="0"/>
              <a:t>10/4/16</a:t>
            </a:r>
            <a:endParaRPr lang="en-US"/>
          </a:p>
        </p:txBody>
      </p:sp>
      <p:sp>
        <p:nvSpPr>
          <p:cNvPr id="4" name="Slide Number Placeholder 3"/>
          <p:cNvSpPr>
            <a:spLocks noGrp="1"/>
          </p:cNvSpPr>
          <p:nvPr>
            <p:ph type="sldNum" sz="quarter" idx="4294967295"/>
          </p:nvPr>
        </p:nvSpPr>
        <p:spPr>
          <a:xfrm>
            <a:off x="3505200" y="6645425"/>
            <a:ext cx="2133600" cy="190125"/>
          </a:xfrm>
          <a:prstGeom prst="rect">
            <a:avLst/>
          </a:prstGeom>
        </p:spPr>
        <p:txBody>
          <a:bodyPr/>
          <a:lstStyle/>
          <a:p>
            <a:fld id="{B58F48A6-A3E1-4848-9AC3-B43F560BE4FE}" type="slidenum">
              <a:rPr lang="en-US" smtClean="0"/>
              <a:pPr/>
              <a:t>51</a:t>
            </a:fld>
            <a:endParaRPr lang="en-US"/>
          </a:p>
        </p:txBody>
      </p:sp>
      <p:sp>
        <p:nvSpPr>
          <p:cNvPr id="2" name="TextBox 1"/>
          <p:cNvSpPr txBox="1"/>
          <p:nvPr/>
        </p:nvSpPr>
        <p:spPr>
          <a:xfrm>
            <a:off x="508579" y="4672434"/>
            <a:ext cx="8163420" cy="1631216"/>
          </a:xfrm>
          <a:prstGeom prst="rect">
            <a:avLst/>
          </a:prstGeom>
          <a:solidFill>
            <a:schemeClr val="accent1">
              <a:lumMod val="20000"/>
              <a:lumOff val="80000"/>
            </a:schemeClr>
          </a:solidFill>
        </p:spPr>
        <p:txBody>
          <a:bodyPr wrap="square" rtlCol="0">
            <a:spAutoFit/>
          </a:bodyPr>
          <a:lstStyle/>
          <a:p>
            <a:r>
              <a:rPr lang="en-US" sz="2000" dirty="0" smtClean="0"/>
              <a:t>EIC and HL-LHC will run concurrently according to current planning. </a:t>
            </a:r>
            <a:endParaRPr lang="en-US" sz="2000" dirty="0"/>
          </a:p>
          <a:p>
            <a:r>
              <a:rPr lang="en-US" sz="2000" dirty="0" smtClean="0"/>
              <a:t>A program of high-energy, high-</a:t>
            </a:r>
            <a:r>
              <a:rPr lang="en-US" sz="2000" dirty="0" err="1" smtClean="0"/>
              <a:t>lumi</a:t>
            </a:r>
            <a:r>
              <a:rPr lang="en-US" sz="2000" dirty="0" smtClean="0"/>
              <a:t> </a:t>
            </a:r>
            <a:r>
              <a:rPr lang="en-US" sz="2000" dirty="0" err="1" smtClean="0"/>
              <a:t>pp</a:t>
            </a:r>
            <a:r>
              <a:rPr lang="en-US" sz="2000" dirty="0" smtClean="0"/>
              <a:t> discovery machine (HL-LHC) </a:t>
            </a:r>
          </a:p>
          <a:p>
            <a:r>
              <a:rPr lang="en-US" sz="2000" dirty="0" smtClean="0"/>
              <a:t>running concurrently with a DIS machine (EIC) might make sense for LHC.</a:t>
            </a:r>
          </a:p>
          <a:p>
            <a:r>
              <a:rPr lang="en-US" sz="2000" dirty="0" smtClean="0"/>
              <a:t>..  Of course this is an added benefit—not the main thrust of EIC</a:t>
            </a:r>
          </a:p>
          <a:p>
            <a:r>
              <a:rPr lang="en-US" sz="2000" dirty="0" smtClean="0">
                <a:sym typeface="Wingdings"/>
              </a:rPr>
              <a:t>  LHC-EIC workshop?  Other topics? </a:t>
            </a:r>
            <a:r>
              <a:rPr lang="en-US" sz="2000" dirty="0" err="1" smtClean="0">
                <a:sym typeface="Wingdings"/>
              </a:rPr>
              <a:t>Ultraperipheral</a:t>
            </a:r>
            <a:r>
              <a:rPr lang="en-US" sz="2000" dirty="0" smtClean="0">
                <a:sym typeface="Wingdings"/>
              </a:rPr>
              <a:t> scattering? Others?</a:t>
            </a:r>
            <a:endParaRPr lang="en-US" sz="2000" dirty="0"/>
          </a:p>
        </p:txBody>
      </p:sp>
    </p:spTree>
    <p:extLst>
      <p:ext uri="{BB962C8B-B14F-4D97-AF65-F5344CB8AC3E}">
        <p14:creationId xmlns:p14="http://schemas.microsoft.com/office/powerpoint/2010/main" val="30720684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4" name="Text Box 2"/>
          <p:cNvSpPr>
            <a:spLocks noGrp="1" noChangeArrowheads="1"/>
          </p:cNvSpPr>
          <p:nvPr>
            <p:ph type="title"/>
          </p:nvPr>
        </p:nvSpPr>
        <p:spPr>
          <a:xfrm>
            <a:off x="0" y="-42863"/>
            <a:ext cx="9144000" cy="804863"/>
          </a:xfrm>
        </p:spPr>
        <p:txBody>
          <a:bodyPr/>
          <a:lstStyle/>
          <a:p>
            <a:pPr eaLnBrk="1" hangingPunct="1"/>
            <a:r>
              <a:rPr lang="en-US" altLang="en-US" sz="3600" dirty="0"/>
              <a:t>Conclusion</a:t>
            </a:r>
          </a:p>
        </p:txBody>
      </p:sp>
      <p:sp>
        <p:nvSpPr>
          <p:cNvPr id="17" name="Slide Number Placeholder 2"/>
          <p:cNvSpPr>
            <a:spLocks noGrp="1"/>
          </p:cNvSpPr>
          <p:nvPr>
            <p:ph type="sldNum" sz="quarter" idx="4294967295"/>
          </p:nvPr>
        </p:nvSpPr>
        <p:spPr>
          <a:xfrm>
            <a:off x="5853479" y="6445327"/>
            <a:ext cx="2133600" cy="365125"/>
          </a:xfrm>
          <a:prstGeom prst="rect">
            <a:avLst/>
          </a:prstGeom>
        </p:spPr>
        <p:txBody>
          <a:bodyPr/>
          <a:lstStyle/>
          <a:p>
            <a:fld id="{B9A5DFB4-3D23-4866-8D46-AE36D04BFD7D}" type="slidenum">
              <a:rPr lang="en-US" smtClean="0"/>
              <a:pPr/>
              <a:t>52</a:t>
            </a:fld>
            <a:endParaRPr lang="en-US" dirty="0"/>
          </a:p>
        </p:txBody>
      </p:sp>
      <p:sp>
        <p:nvSpPr>
          <p:cNvPr id="6" name="Content Placeholder 2"/>
          <p:cNvSpPr txBox="1">
            <a:spLocks/>
          </p:cNvSpPr>
          <p:nvPr/>
        </p:nvSpPr>
        <p:spPr>
          <a:xfrm>
            <a:off x="226458" y="878201"/>
            <a:ext cx="8686800" cy="5496858"/>
          </a:xfrm>
          <a:prstGeom prst="rect">
            <a:avLst/>
          </a:prstGeom>
        </p:spPr>
        <p:txBody>
          <a:bodyPr>
            <a:normAutofit/>
          </a:bodyPr>
          <a:lstStyle>
            <a:lvl1pPr marL="342900" indent="-3429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R="40638" defTabSz="910796">
              <a:defRPr sz="1800"/>
            </a:pPr>
            <a:r>
              <a:rPr lang="en-US" dirty="0" smtClean="0">
                <a:uFill>
                  <a:solidFill>
                    <a:srgbClr val="413E40"/>
                  </a:solidFill>
                </a:uFill>
                <a:sym typeface="Wingdings"/>
              </a:rPr>
              <a:t>EIC Program </a:t>
            </a:r>
            <a:r>
              <a:rPr lang="en-US" dirty="0">
                <a:uFill>
                  <a:solidFill>
                    <a:srgbClr val="413E40"/>
                  </a:solidFill>
                </a:uFill>
                <a:sym typeface="Wingdings"/>
              </a:rPr>
              <a:t>aim: Revolutionize the understanding of nucleon and nuclear structure and associated dynamics. Explore new states of QCD. </a:t>
            </a:r>
          </a:p>
          <a:p>
            <a:pPr marL="0" marR="40638" indent="0" defTabSz="910796">
              <a:buNone/>
              <a:defRPr sz="1800"/>
            </a:pPr>
            <a:endParaRPr lang="en-US" sz="1200" dirty="0">
              <a:uFill>
                <a:solidFill>
                  <a:srgbClr val="413E40"/>
                </a:solidFill>
              </a:uFill>
              <a:sym typeface="Wingdings"/>
            </a:endParaRPr>
          </a:p>
          <a:p>
            <a:pPr marR="40638" defTabSz="910796">
              <a:defRPr sz="1800"/>
            </a:pPr>
            <a:r>
              <a:rPr lang="en-US" dirty="0" smtClean="0">
                <a:uFill>
                  <a:solidFill>
                    <a:srgbClr val="413E40"/>
                  </a:solidFill>
                </a:uFill>
                <a:sym typeface="Wingdings"/>
              </a:rPr>
              <a:t>For the first time, EIC will enable us to study the nucleon and the nucleus at the scale of quarks and gluons, over (arguably) all of the kinematic range that are relevant for exploring the nuclear and nucleon structure and the associated QCD dynamics.</a:t>
            </a:r>
            <a:endParaRPr lang="en-US" b="1" i="1" dirty="0">
              <a:solidFill>
                <a:srgbClr val="0000FF"/>
              </a:solidFill>
              <a:uFill>
                <a:solidFill>
                  <a:srgbClr val="413E40"/>
                </a:solidFill>
              </a:uFill>
              <a:sym typeface="Arial"/>
            </a:endParaRPr>
          </a:p>
          <a:p>
            <a:pPr marR="40638" defTabSz="910796">
              <a:defRPr sz="1800"/>
            </a:pPr>
            <a:endParaRPr lang="en-US" sz="1200" b="1" dirty="0">
              <a:solidFill>
                <a:srgbClr val="413E40"/>
              </a:solidFill>
              <a:uFill>
                <a:solidFill>
                  <a:srgbClr val="413E40"/>
                </a:solidFill>
              </a:uFill>
              <a:sym typeface="Arial"/>
            </a:endParaRPr>
          </a:p>
          <a:p>
            <a:pPr marR="40638" defTabSz="910796">
              <a:defRPr sz="1800"/>
            </a:pPr>
            <a:r>
              <a:rPr lang="en-US" dirty="0" smtClean="0">
                <a:solidFill>
                  <a:srgbClr val="413E40"/>
                </a:solidFill>
                <a:uFill>
                  <a:solidFill>
                    <a:srgbClr val="413E40"/>
                  </a:solidFill>
                </a:uFill>
                <a:sym typeface="Arial"/>
              </a:rPr>
              <a:t>EIC detector is unlike any collider detector in it’s purpose and requirements: Leaves a lot of room for innovation.</a:t>
            </a:r>
            <a:endParaRPr lang="en-US" b="1" dirty="0">
              <a:solidFill>
                <a:srgbClr val="413E40"/>
              </a:solidFill>
              <a:uFill>
                <a:solidFill>
                  <a:srgbClr val="413E40"/>
                </a:solidFill>
              </a:uFill>
              <a:sym typeface="Arial"/>
            </a:endParaRPr>
          </a:p>
          <a:p>
            <a:pPr marR="40638" defTabSz="910796">
              <a:defRPr sz="1800"/>
            </a:pPr>
            <a:endParaRPr lang="en-US" sz="1200" b="1" dirty="0">
              <a:solidFill>
                <a:srgbClr val="413E40"/>
              </a:solidFill>
              <a:uFill>
                <a:solidFill>
                  <a:srgbClr val="413E40"/>
                </a:solidFill>
              </a:uFill>
              <a:sym typeface="Arial"/>
            </a:endParaRPr>
          </a:p>
          <a:p>
            <a:pPr marR="40638" defTabSz="910796">
              <a:defRPr sz="1800"/>
            </a:pPr>
            <a:r>
              <a:rPr lang="en-US" dirty="0" smtClean="0">
                <a:solidFill>
                  <a:srgbClr val="413E40"/>
                </a:solidFill>
                <a:uFill>
                  <a:solidFill>
                    <a:srgbClr val="413E40"/>
                  </a:solidFill>
                </a:uFill>
                <a:sym typeface="Arial"/>
              </a:rPr>
              <a:t>There are further physics opportunities (also involving technical development) that need to be looked at.</a:t>
            </a:r>
            <a:endParaRPr lang="en-US" dirty="0">
              <a:solidFill>
                <a:srgbClr val="413E40"/>
              </a:solidFill>
              <a:uFill>
                <a:solidFill>
                  <a:srgbClr val="413E40"/>
                </a:solidFill>
              </a:uFill>
              <a:sym typeface="Arial"/>
            </a:endParaRPr>
          </a:p>
          <a:p>
            <a:pPr marR="40638" defTabSz="910796">
              <a:defRPr sz="1800"/>
            </a:pPr>
            <a:endParaRPr lang="en-US" sz="1200" dirty="0">
              <a:solidFill>
                <a:srgbClr val="413E40"/>
              </a:solidFill>
              <a:uFill>
                <a:solidFill>
                  <a:srgbClr val="413E40"/>
                </a:solidFill>
              </a:uFill>
              <a:sym typeface="Arial"/>
            </a:endParaRPr>
          </a:p>
          <a:p>
            <a:pPr marR="40638" defTabSz="910796">
              <a:defRPr sz="1800"/>
            </a:pPr>
            <a:r>
              <a:rPr lang="en-US" dirty="0" smtClean="0">
                <a:solidFill>
                  <a:srgbClr val="413E40"/>
                </a:solidFill>
                <a:uFill>
                  <a:solidFill>
                    <a:srgbClr val="413E40"/>
                  </a:solidFill>
                </a:uFill>
                <a:sym typeface="Wingdings"/>
              </a:rPr>
              <a:t>A lot of opportunities for important and unique contributions from you!</a:t>
            </a:r>
            <a:endParaRPr lang="en-US" dirty="0">
              <a:solidFill>
                <a:srgbClr val="413E40"/>
              </a:solidFill>
              <a:uFill>
                <a:solidFill>
                  <a:srgbClr val="413E40"/>
                </a:solidFill>
              </a:uFill>
              <a:sym typeface="Arial"/>
            </a:endParaRPr>
          </a:p>
        </p:txBody>
      </p:sp>
      <p:sp>
        <p:nvSpPr>
          <p:cNvPr id="7" name="Shape 649"/>
          <p:cNvSpPr/>
          <p:nvPr/>
        </p:nvSpPr>
        <p:spPr>
          <a:xfrm>
            <a:off x="226458" y="5879563"/>
            <a:ext cx="8793717" cy="338554"/>
          </a:xfrm>
          <a:prstGeom prst="rect">
            <a:avLst/>
          </a:prstGeom>
          <a:ln>
            <a:solidFill>
              <a:srgbClr val="413E40"/>
            </a:solidFill>
            <a:round/>
          </a:ln>
          <a:extLst>
            <a:ext uri="{C572A759-6A51-4108-AA02-DFA0A04FC94B}">
              <ma14:wrappingTextBoxFlag xmlns:ma14="http://schemas.microsoft.com/office/mac/drawingml/2011/main" val="1"/>
            </a:ext>
          </a:extLst>
        </p:spPr>
        <p:txBody>
          <a:bodyPr wrap="square" lIns="0" tIns="0" rIns="0" bIns="0" anchor="ctr">
            <a:spAutoFit/>
          </a:bodyPr>
          <a:lstStyle/>
          <a:p>
            <a:pPr lvl="0" algn="ctr">
              <a:defRPr sz="1800"/>
            </a:pPr>
            <a:r>
              <a:rPr sz="2200" dirty="0" smtClean="0">
                <a:solidFill>
                  <a:srgbClr val="861001"/>
                </a:solidFill>
              </a:rPr>
              <a:t>E</a:t>
            </a:r>
            <a:r>
              <a:rPr lang="en-US" sz="2200" dirty="0" smtClean="0">
                <a:solidFill>
                  <a:srgbClr val="861001"/>
                </a:solidFill>
              </a:rPr>
              <a:t>lectron </a:t>
            </a:r>
            <a:r>
              <a:rPr lang="en-US" sz="2200" dirty="0">
                <a:solidFill>
                  <a:srgbClr val="861001"/>
                </a:solidFill>
              </a:rPr>
              <a:t>Ion </a:t>
            </a:r>
            <a:r>
              <a:rPr lang="en-US" sz="2200" dirty="0" smtClean="0">
                <a:solidFill>
                  <a:srgbClr val="861001"/>
                </a:solidFill>
              </a:rPr>
              <a:t>Collider</a:t>
            </a:r>
            <a:endParaRPr sz="2200" dirty="0">
              <a:solidFill>
                <a:srgbClr val="861001"/>
              </a:solidFill>
            </a:endParaRPr>
          </a:p>
        </p:txBody>
      </p:sp>
    </p:spTree>
    <p:extLst>
      <p:ext uri="{BB962C8B-B14F-4D97-AF65-F5344CB8AC3E}">
        <p14:creationId xmlns:p14="http://schemas.microsoft.com/office/powerpoint/2010/main" val="3369327595"/>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a:t>
            </a:r>
            <a:endParaRPr lang="en-US" dirty="0"/>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3"/>
          </p:nvPr>
        </p:nvSpPr>
        <p:spPr/>
        <p:txBody>
          <a:bodyPr/>
          <a:lstStyle/>
          <a:p>
            <a:r>
              <a:rPr lang="en-US" smtClean="0">
                <a:solidFill>
                  <a:prstClr val="white"/>
                </a:solidFill>
                <a:latin typeface="Calibri"/>
              </a:rPr>
              <a:t>JSA Science Council 9/18/2014</a:t>
            </a:r>
            <a:endParaRPr lang="en-US" dirty="0">
              <a:solidFill>
                <a:prstClr val="white"/>
              </a:solidFill>
              <a:latin typeface="Calibri"/>
            </a:endParaRPr>
          </a:p>
        </p:txBody>
      </p:sp>
      <p:sp>
        <p:nvSpPr>
          <p:cNvPr id="5" name="Slide Number Placeholder 4"/>
          <p:cNvSpPr>
            <a:spLocks noGrp="1"/>
          </p:cNvSpPr>
          <p:nvPr>
            <p:ph type="sldNum" sz="quarter" idx="4"/>
          </p:nvPr>
        </p:nvSpPr>
        <p:spPr/>
        <p:txBody>
          <a:bodyPr/>
          <a:lstStyle/>
          <a:p>
            <a:fld id="{B9A5DFB4-3D23-4866-8D46-AE36D04BFD7D}" type="slidenum">
              <a:rPr lang="en-US" smtClean="0">
                <a:solidFill>
                  <a:prstClr val="white"/>
                </a:solidFill>
                <a:latin typeface="Calibri"/>
              </a:rPr>
              <a:pPr/>
              <a:t>53</a:t>
            </a:fld>
            <a:endParaRPr lang="en-US">
              <a:solidFill>
                <a:prstClr val="white"/>
              </a:solidFill>
              <a:latin typeface="Calibri"/>
            </a:endParaRPr>
          </a:p>
        </p:txBody>
      </p:sp>
    </p:spTree>
    <p:extLst>
      <p:ext uri="{BB962C8B-B14F-4D97-AF65-F5344CB8AC3E}">
        <p14:creationId xmlns:p14="http://schemas.microsoft.com/office/powerpoint/2010/main" val="314595090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Shape 231"/>
          <p:cNvSpPr>
            <a:spLocks noGrp="1"/>
          </p:cNvSpPr>
          <p:nvPr>
            <p:ph type="sldNum" sz="quarter" idx="4294967295"/>
          </p:nvPr>
        </p:nvSpPr>
        <p:spPr>
          <a:xfrm>
            <a:off x="6331540" y="6543310"/>
            <a:ext cx="262346" cy="264255"/>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54</a:t>
            </a:fld>
            <a:endParaRPr/>
          </a:p>
        </p:txBody>
      </p:sp>
      <p:sp>
        <p:nvSpPr>
          <p:cNvPr id="232" name="Shape 232"/>
          <p:cNvSpPr>
            <a:spLocks noGrp="1"/>
          </p:cNvSpPr>
          <p:nvPr>
            <p:ph type="title"/>
          </p:nvPr>
        </p:nvSpPr>
        <p:spPr>
          <a:prstGeom prst="rect">
            <a:avLst/>
          </a:prstGeom>
        </p:spPr>
        <p:txBody>
          <a:bodyPr/>
          <a:lstStyle/>
          <a:p>
            <a:r>
              <a:t>Central Detector</a:t>
            </a:r>
          </a:p>
        </p:txBody>
      </p:sp>
    </p:spTree>
    <p:extLst>
      <p:ext uri="{BB962C8B-B14F-4D97-AF65-F5344CB8AC3E}">
        <p14:creationId xmlns:p14="http://schemas.microsoft.com/office/powerpoint/2010/main" val="75551174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smtClean="0"/>
              <a:t>Final State Particles in the Central Detector</a:t>
            </a:r>
            <a:endParaRPr lang="en-US" sz="3200" baseline="-25000" dirty="0"/>
          </a:p>
        </p:txBody>
      </p:sp>
      <p:cxnSp>
        <p:nvCxnSpPr>
          <p:cNvPr id="3" name="Straight Connector 2"/>
          <p:cNvCxnSpPr/>
          <p:nvPr/>
        </p:nvCxnSpPr>
        <p:spPr>
          <a:xfrm>
            <a:off x="3952261" y="2559304"/>
            <a:ext cx="649719" cy="1079848"/>
          </a:xfrm>
          <a:prstGeom prst="line">
            <a:avLst/>
          </a:prstGeom>
          <a:ln w="15875">
            <a:solidFill>
              <a:srgbClr val="FF0000"/>
            </a:solidFill>
            <a:prstDash val="sysDash"/>
            <a:headEnd type="triangle"/>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V="1">
            <a:off x="1544732" y="3165139"/>
            <a:ext cx="6087951" cy="788837"/>
          </a:xfrm>
          <a:prstGeom prst="line">
            <a:avLst/>
          </a:prstGeom>
          <a:ln w="31750">
            <a:solidFill>
              <a:srgbClr val="FF0000"/>
            </a:solidFill>
            <a:headEnd type="triangle" w="lg" len="lg"/>
            <a:tailEnd type="none"/>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flipV="1">
            <a:off x="1933785" y="3283566"/>
            <a:ext cx="5361659" cy="670410"/>
          </a:xfrm>
          <a:prstGeom prst="line">
            <a:avLst/>
          </a:prstGeom>
          <a:ln w="31750">
            <a:solidFill>
              <a:srgbClr val="000090"/>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37" name="Oval 36"/>
          <p:cNvSpPr/>
          <p:nvPr/>
        </p:nvSpPr>
        <p:spPr>
          <a:xfrm flipH="1">
            <a:off x="3837610" y="2362002"/>
            <a:ext cx="114651" cy="135290"/>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cxnSp>
        <p:nvCxnSpPr>
          <p:cNvPr id="46" name="Straight Arrow Connector 45"/>
          <p:cNvCxnSpPr/>
          <p:nvPr/>
        </p:nvCxnSpPr>
        <p:spPr>
          <a:xfrm flipH="1">
            <a:off x="4378530" y="3812971"/>
            <a:ext cx="87254" cy="753854"/>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flipH="1">
            <a:off x="3982469" y="3812971"/>
            <a:ext cx="396061" cy="522437"/>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flipH="1">
            <a:off x="4149583" y="3719375"/>
            <a:ext cx="316200" cy="858081"/>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pic>
        <p:nvPicPr>
          <p:cNvPr id="54" name="Picture 53"/>
          <p:cNvPicPr>
            <a:picLocks noChangeAspect="1"/>
          </p:cNvPicPr>
          <p:nvPr/>
        </p:nvPicPr>
        <p:blipFill>
          <a:blip r:embed="rId2"/>
          <a:stretch>
            <a:fillRect/>
          </a:stretch>
        </p:blipFill>
        <p:spPr>
          <a:xfrm>
            <a:off x="4378530" y="3381060"/>
            <a:ext cx="405162" cy="405162"/>
          </a:xfrm>
          <a:prstGeom prst="rect">
            <a:avLst/>
          </a:prstGeom>
        </p:spPr>
      </p:pic>
      <p:sp>
        <p:nvSpPr>
          <p:cNvPr id="59" name="TextBox 58"/>
          <p:cNvSpPr txBox="1"/>
          <p:nvPr/>
        </p:nvSpPr>
        <p:spPr>
          <a:xfrm rot="1614294">
            <a:off x="2087405" y="1803249"/>
            <a:ext cx="1334921" cy="276999"/>
          </a:xfrm>
          <a:prstGeom prst="rect">
            <a:avLst/>
          </a:prstGeom>
          <a:noFill/>
          <a:ln>
            <a:solidFill>
              <a:schemeClr val="tx1"/>
            </a:solidFill>
          </a:ln>
        </p:spPr>
        <p:txBody>
          <a:bodyPr wrap="none" rtlCol="0">
            <a:spAutoFit/>
          </a:bodyPr>
          <a:lstStyle/>
          <a:p>
            <a:pPr defTabSz="457200" hangingPunct="1"/>
            <a:r>
              <a:rPr lang="en-US" sz="1200" kern="1200" dirty="0" smtClean="0">
                <a:solidFill>
                  <a:prstClr val="black"/>
                </a:solidFill>
                <a:latin typeface="Calibri"/>
              </a:rPr>
              <a:t>Scattered electron</a:t>
            </a:r>
            <a:endParaRPr lang="en-US" sz="1200" kern="1200" dirty="0">
              <a:solidFill>
                <a:prstClr val="black"/>
              </a:solidFill>
              <a:latin typeface="Calibri"/>
            </a:endParaRPr>
          </a:p>
        </p:txBody>
      </p:sp>
      <p:cxnSp>
        <p:nvCxnSpPr>
          <p:cNvPr id="60" name="Straight Arrow Connector 59"/>
          <p:cNvCxnSpPr>
            <a:stCxn id="59" idx="3"/>
          </p:cNvCxnSpPr>
          <p:nvPr/>
        </p:nvCxnSpPr>
        <p:spPr>
          <a:xfrm>
            <a:off x="3350079" y="2243782"/>
            <a:ext cx="338594" cy="154777"/>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5" name="Slide Number Placeholder 4"/>
          <p:cNvSpPr>
            <a:spLocks noGrp="1"/>
          </p:cNvSpPr>
          <p:nvPr>
            <p:ph type="sldNum" sz="quarter" idx="4294967295"/>
          </p:nvPr>
        </p:nvSpPr>
        <p:spPr>
          <a:xfrm>
            <a:off x="3505200" y="6545396"/>
            <a:ext cx="2133600" cy="190125"/>
          </a:xfrm>
          <a:prstGeom prst="rect">
            <a:avLst/>
          </a:prstGeom>
        </p:spPr>
        <p:txBody>
          <a:bodyPr/>
          <a:lstStyle/>
          <a:p>
            <a:fld id="{B58F48A6-A3E1-4848-9AC3-B43F560BE4FE}" type="slidenum">
              <a:rPr lang="en-US" smtClean="0">
                <a:solidFill>
                  <a:prstClr val="white"/>
                </a:solidFill>
              </a:rPr>
              <a:pPr/>
              <a:t>55</a:t>
            </a:fld>
            <a:endParaRPr lang="en-US">
              <a:solidFill>
                <a:prstClr val="white"/>
              </a:solidFill>
            </a:endParaRPr>
          </a:p>
        </p:txBody>
      </p:sp>
      <p:sp>
        <p:nvSpPr>
          <p:cNvPr id="51" name="Oval 50"/>
          <p:cNvSpPr/>
          <p:nvPr/>
        </p:nvSpPr>
        <p:spPr>
          <a:xfrm flipV="1">
            <a:off x="3881346" y="4335408"/>
            <a:ext cx="70915" cy="79220"/>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53" name="Oval 52"/>
          <p:cNvSpPr/>
          <p:nvPr/>
        </p:nvSpPr>
        <p:spPr>
          <a:xfrm flipV="1">
            <a:off x="3966528" y="4379428"/>
            <a:ext cx="220169" cy="125975"/>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43" name="Left Arrow 42"/>
          <p:cNvSpPr/>
          <p:nvPr/>
        </p:nvSpPr>
        <p:spPr>
          <a:xfrm rot="21198189">
            <a:off x="4961470" y="3321366"/>
            <a:ext cx="663764" cy="264422"/>
          </a:xfrm>
          <a:prstGeom prst="leftArrow">
            <a:avLst/>
          </a:prstGeom>
          <a:solidFill>
            <a:srgbClr val="FF66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44" name="TextBox 43"/>
          <p:cNvSpPr txBox="1"/>
          <p:nvPr/>
        </p:nvSpPr>
        <p:spPr>
          <a:xfrm rot="21204413">
            <a:off x="5133075" y="2976581"/>
            <a:ext cx="818103" cy="369332"/>
          </a:xfrm>
          <a:prstGeom prst="rect">
            <a:avLst/>
          </a:prstGeom>
          <a:noFill/>
        </p:spPr>
        <p:txBody>
          <a:bodyPr wrap="none" rtlCol="0">
            <a:spAutoFit/>
          </a:bodyPr>
          <a:lstStyle/>
          <a:p>
            <a:pPr defTabSz="457200" hangingPunct="1"/>
            <a:r>
              <a:rPr lang="en-US" sz="1800" kern="1200" dirty="0" smtClean="0">
                <a:solidFill>
                  <a:prstClr val="black"/>
                </a:solidFill>
                <a:latin typeface="Calibri"/>
              </a:rPr>
              <a:t>E</a:t>
            </a:r>
            <a:r>
              <a:rPr lang="en-US" sz="1800" kern="1200" baseline="-25000" dirty="0" smtClean="0">
                <a:solidFill>
                  <a:prstClr val="black"/>
                </a:solidFill>
                <a:latin typeface="Calibri"/>
              </a:rPr>
              <a:t>electron</a:t>
            </a:r>
            <a:endParaRPr lang="en-US" sz="1800" kern="1200" baseline="-25000" dirty="0">
              <a:solidFill>
                <a:prstClr val="black"/>
              </a:solidFill>
              <a:latin typeface="Calibri"/>
            </a:endParaRPr>
          </a:p>
        </p:txBody>
      </p:sp>
      <p:sp>
        <p:nvSpPr>
          <p:cNvPr id="56" name="Left Arrow 55"/>
          <p:cNvSpPr/>
          <p:nvPr/>
        </p:nvSpPr>
        <p:spPr>
          <a:xfrm rot="10468057">
            <a:off x="2517540" y="3698671"/>
            <a:ext cx="1265075" cy="293067"/>
          </a:xfrm>
          <a:prstGeom prst="left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57" name="TextBox 56"/>
          <p:cNvSpPr txBox="1"/>
          <p:nvPr/>
        </p:nvSpPr>
        <p:spPr>
          <a:xfrm rot="21361416">
            <a:off x="2905844" y="3867372"/>
            <a:ext cx="494697" cy="369332"/>
          </a:xfrm>
          <a:prstGeom prst="rect">
            <a:avLst/>
          </a:prstGeom>
          <a:noFill/>
        </p:spPr>
        <p:txBody>
          <a:bodyPr wrap="none" rtlCol="0">
            <a:spAutoFit/>
          </a:bodyPr>
          <a:lstStyle/>
          <a:p>
            <a:pPr defTabSz="457200" hangingPunct="1"/>
            <a:r>
              <a:rPr lang="en-US" sz="1800" kern="1200" dirty="0" smtClean="0">
                <a:solidFill>
                  <a:prstClr val="black"/>
                </a:solidFill>
                <a:latin typeface="Calibri"/>
              </a:rPr>
              <a:t>E</a:t>
            </a:r>
            <a:r>
              <a:rPr lang="en-US" sz="1800" kern="1200" baseline="-25000" dirty="0" smtClean="0">
                <a:solidFill>
                  <a:prstClr val="black"/>
                </a:solidFill>
                <a:latin typeface="Calibri"/>
              </a:rPr>
              <a:t>ion</a:t>
            </a:r>
            <a:endParaRPr lang="en-US" sz="1800" kern="1200" baseline="-25000" dirty="0">
              <a:solidFill>
                <a:prstClr val="black"/>
              </a:solidFill>
              <a:latin typeface="Calibri"/>
            </a:endParaRPr>
          </a:p>
        </p:txBody>
      </p:sp>
      <p:sp>
        <p:nvSpPr>
          <p:cNvPr id="8" name="TextBox 7"/>
          <p:cNvSpPr txBox="1"/>
          <p:nvPr/>
        </p:nvSpPr>
        <p:spPr>
          <a:xfrm>
            <a:off x="5507031" y="1387112"/>
            <a:ext cx="3127328" cy="830997"/>
          </a:xfrm>
          <a:prstGeom prst="rect">
            <a:avLst/>
          </a:prstGeom>
          <a:noFill/>
        </p:spPr>
        <p:txBody>
          <a:bodyPr wrap="none" rtlCol="0">
            <a:spAutoFit/>
          </a:bodyPr>
          <a:lstStyle/>
          <a:p>
            <a:r>
              <a:rPr lang="en-US" dirty="0" smtClean="0"/>
              <a:t>Products of the hard </a:t>
            </a:r>
          </a:p>
          <a:p>
            <a:r>
              <a:rPr lang="en-US" dirty="0" smtClean="0"/>
              <a:t>electron-quark collision</a:t>
            </a:r>
            <a:endParaRPr lang="en-US" dirty="0"/>
          </a:p>
        </p:txBody>
      </p:sp>
      <p:sp>
        <p:nvSpPr>
          <p:cNvPr id="13" name="TextBox 12"/>
          <p:cNvSpPr txBox="1"/>
          <p:nvPr/>
        </p:nvSpPr>
        <p:spPr>
          <a:xfrm>
            <a:off x="5199238" y="4089905"/>
            <a:ext cx="3792262" cy="830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mn-lt"/>
                <a:ea typeface="+mn-ea"/>
                <a:cs typeface="+mn-cs"/>
                <a:sym typeface="Times"/>
              </a:rPr>
              <a:t>Took away the (exaggerated)</a:t>
            </a:r>
          </a:p>
          <a:p>
            <a:pPr marL="0" marR="0" indent="0" algn="l" defTabSz="914400" rtl="0" fontAlgn="auto" latinLnBrk="0" hangingPunct="0">
              <a:lnSpc>
                <a:spcPct val="100000"/>
              </a:lnSpc>
              <a:spcBef>
                <a:spcPts val="0"/>
              </a:spcBef>
              <a:spcAft>
                <a:spcPts val="0"/>
              </a:spcAft>
              <a:buClrTx/>
              <a:buSzTx/>
              <a:buFontTx/>
              <a:buNone/>
              <a:tabLst/>
            </a:pPr>
            <a:r>
              <a:rPr lang="en-US" dirty="0" smtClean="0"/>
              <a:t>beam crossing for simplicity</a:t>
            </a:r>
            <a:r>
              <a:rPr kumimoji="0" lang="en-US" sz="2400" b="0" i="0" u="none" strike="noStrike" cap="none" spc="0" normalizeH="0" dirty="0" smtClean="0">
                <a:ln>
                  <a:noFill/>
                </a:ln>
                <a:solidFill>
                  <a:srgbClr val="000000"/>
                </a:solidFill>
                <a:effectLst/>
                <a:uFillTx/>
                <a:latin typeface="+mn-lt"/>
                <a:ea typeface="+mn-ea"/>
                <a:cs typeface="+mn-cs"/>
                <a:sym typeface="Times"/>
              </a:rPr>
              <a:t> </a:t>
            </a:r>
            <a:endParaRPr kumimoji="0" lang="en-US" sz="2400" b="0" i="0" u="none" strike="noStrike" cap="none" spc="0" normalizeH="0" baseline="0" dirty="0">
              <a:ln>
                <a:noFill/>
              </a:ln>
              <a:solidFill>
                <a:srgbClr val="000000"/>
              </a:solidFill>
              <a:effectLst/>
              <a:uFillTx/>
              <a:latin typeface="+mn-lt"/>
              <a:ea typeface="+mn-ea"/>
              <a:cs typeface="+mn-cs"/>
              <a:sym typeface="Times"/>
            </a:endParaRPr>
          </a:p>
        </p:txBody>
      </p:sp>
      <p:sp>
        <p:nvSpPr>
          <p:cNvPr id="36" name="Oval 35"/>
          <p:cNvSpPr/>
          <p:nvPr/>
        </p:nvSpPr>
        <p:spPr>
          <a:xfrm flipV="1">
            <a:off x="4275895" y="4585618"/>
            <a:ext cx="134140" cy="237989"/>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38" name="Oval 37"/>
          <p:cNvSpPr/>
          <p:nvPr/>
        </p:nvSpPr>
        <p:spPr>
          <a:xfrm flipV="1">
            <a:off x="4004739" y="4622295"/>
            <a:ext cx="103288" cy="95917"/>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39" name="TextBox 38"/>
          <p:cNvSpPr txBox="1"/>
          <p:nvPr/>
        </p:nvSpPr>
        <p:spPr>
          <a:xfrm rot="1383638">
            <a:off x="2655947" y="5050154"/>
            <a:ext cx="2592627" cy="276999"/>
          </a:xfrm>
          <a:prstGeom prst="rect">
            <a:avLst/>
          </a:prstGeom>
          <a:noFill/>
          <a:ln>
            <a:solidFill>
              <a:schemeClr val="tx1"/>
            </a:solidFill>
          </a:ln>
        </p:spPr>
        <p:txBody>
          <a:bodyPr wrap="none" rtlCol="0">
            <a:spAutoFit/>
          </a:bodyPr>
          <a:lstStyle/>
          <a:p>
            <a:pPr defTabSz="457200" hangingPunct="1"/>
            <a:r>
              <a:rPr lang="en-US" sz="1200" kern="1200" dirty="0" smtClean="0">
                <a:solidFill>
                  <a:prstClr val="black"/>
                </a:solidFill>
                <a:latin typeface="Calibri"/>
              </a:rPr>
              <a:t>Particles associated with struck parton</a:t>
            </a:r>
            <a:endParaRPr lang="en-US" sz="1200" kern="1200" dirty="0">
              <a:solidFill>
                <a:prstClr val="black"/>
              </a:solidFill>
              <a:latin typeface="Calibri"/>
            </a:endParaRPr>
          </a:p>
        </p:txBody>
      </p:sp>
      <p:sp>
        <p:nvSpPr>
          <p:cNvPr id="41" name="Left Brace 40"/>
          <p:cNvSpPr/>
          <p:nvPr/>
        </p:nvSpPr>
        <p:spPr>
          <a:xfrm rot="17581952">
            <a:off x="3827710" y="4492130"/>
            <a:ext cx="277635" cy="700055"/>
          </a:xfrm>
          <a:prstGeom prst="leftBrace">
            <a:avLst/>
          </a:prstGeom>
          <a:noFill/>
          <a:ln w="25400" cap="flat" cmpd="sng" algn="ctr">
            <a:solidFill>
              <a:srgbClr val="4F81BD"/>
            </a:solidFill>
            <a:prstDash val="solid"/>
          </a:ln>
          <a:effectLst>
            <a:outerShdw blurRad="40000" dist="20000" dir="5400000" rotWithShape="0">
              <a:srgbClr val="000000">
                <a:alpha val="38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4" name="TextBox 13"/>
          <p:cNvSpPr txBox="1"/>
          <p:nvPr/>
        </p:nvSpPr>
        <p:spPr>
          <a:xfrm>
            <a:off x="180405" y="2243897"/>
            <a:ext cx="3468255" cy="830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mn-lt"/>
                <a:ea typeface="+mn-ea"/>
                <a:cs typeface="+mn-cs"/>
                <a:sym typeface="Times"/>
              </a:rPr>
              <a:t>Took away radiated photon</a:t>
            </a:r>
          </a:p>
          <a:p>
            <a:pPr marL="0" marR="0" indent="0" algn="l" defTabSz="914400" rtl="0" fontAlgn="auto" latinLnBrk="0" hangingPunct="0">
              <a:lnSpc>
                <a:spcPct val="100000"/>
              </a:lnSpc>
              <a:spcBef>
                <a:spcPts val="0"/>
              </a:spcBef>
              <a:spcAft>
                <a:spcPts val="0"/>
              </a:spcAft>
              <a:buClrTx/>
              <a:buSzTx/>
              <a:buFontTx/>
              <a:buNone/>
              <a:tabLst/>
            </a:pPr>
            <a:r>
              <a:rPr lang="en-US" dirty="0" smtClean="0"/>
              <a:t>for simplicity</a:t>
            </a:r>
            <a:endParaRPr kumimoji="0" lang="en-US" sz="2400" b="0" i="0" u="none" strike="noStrike" cap="none" spc="0" normalizeH="0" baseline="0" dirty="0">
              <a:ln>
                <a:noFill/>
              </a:ln>
              <a:solidFill>
                <a:srgbClr val="000000"/>
              </a:solidFill>
              <a:effectLst/>
              <a:uFillTx/>
              <a:latin typeface="+mn-lt"/>
              <a:ea typeface="+mn-ea"/>
              <a:cs typeface="+mn-cs"/>
              <a:sym typeface="Times"/>
            </a:endParaRPr>
          </a:p>
        </p:txBody>
      </p:sp>
    </p:spTree>
    <p:extLst>
      <p:ext uri="{BB962C8B-B14F-4D97-AF65-F5344CB8AC3E}">
        <p14:creationId xmlns:p14="http://schemas.microsoft.com/office/powerpoint/2010/main" val="24939184"/>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smtClean="0"/>
              <a:t>Basic Kinematic Reconstruction</a:t>
            </a:r>
            <a:endParaRPr lang="en-US" sz="3200" baseline="-25000" dirty="0"/>
          </a:p>
        </p:txBody>
      </p:sp>
      <p:cxnSp>
        <p:nvCxnSpPr>
          <p:cNvPr id="3" name="Straight Connector 2"/>
          <p:cNvCxnSpPr/>
          <p:nvPr/>
        </p:nvCxnSpPr>
        <p:spPr>
          <a:xfrm>
            <a:off x="3952261" y="2559304"/>
            <a:ext cx="649719" cy="1079848"/>
          </a:xfrm>
          <a:prstGeom prst="line">
            <a:avLst/>
          </a:prstGeom>
          <a:ln w="15875">
            <a:solidFill>
              <a:srgbClr val="FF0000"/>
            </a:solidFill>
            <a:prstDash val="sysDash"/>
            <a:headEnd type="triangle"/>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V="1">
            <a:off x="1544732" y="3165139"/>
            <a:ext cx="6087951" cy="788837"/>
          </a:xfrm>
          <a:prstGeom prst="line">
            <a:avLst/>
          </a:prstGeom>
          <a:ln w="31750">
            <a:solidFill>
              <a:srgbClr val="FF0000"/>
            </a:solidFill>
            <a:headEnd type="triangle" w="lg" len="lg"/>
            <a:tailEnd type="none"/>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flipV="1">
            <a:off x="1933785" y="3283566"/>
            <a:ext cx="5361659" cy="670410"/>
          </a:xfrm>
          <a:prstGeom prst="line">
            <a:avLst/>
          </a:prstGeom>
          <a:ln w="31750">
            <a:solidFill>
              <a:srgbClr val="000090"/>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37" name="Oval 36"/>
          <p:cNvSpPr/>
          <p:nvPr/>
        </p:nvSpPr>
        <p:spPr>
          <a:xfrm flipH="1">
            <a:off x="3837610" y="2362002"/>
            <a:ext cx="114651" cy="135290"/>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cxnSp>
        <p:nvCxnSpPr>
          <p:cNvPr id="46" name="Straight Arrow Connector 45"/>
          <p:cNvCxnSpPr/>
          <p:nvPr/>
        </p:nvCxnSpPr>
        <p:spPr>
          <a:xfrm flipH="1">
            <a:off x="4378530" y="3812971"/>
            <a:ext cx="87254" cy="753854"/>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flipH="1">
            <a:off x="3982469" y="3812971"/>
            <a:ext cx="396061" cy="522437"/>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flipH="1">
            <a:off x="4149583" y="3719375"/>
            <a:ext cx="316200" cy="858081"/>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pic>
        <p:nvPicPr>
          <p:cNvPr id="54" name="Picture 53"/>
          <p:cNvPicPr>
            <a:picLocks noChangeAspect="1"/>
          </p:cNvPicPr>
          <p:nvPr/>
        </p:nvPicPr>
        <p:blipFill>
          <a:blip r:embed="rId2"/>
          <a:stretch>
            <a:fillRect/>
          </a:stretch>
        </p:blipFill>
        <p:spPr>
          <a:xfrm>
            <a:off x="4378530" y="3381060"/>
            <a:ext cx="405162" cy="405162"/>
          </a:xfrm>
          <a:prstGeom prst="rect">
            <a:avLst/>
          </a:prstGeom>
        </p:spPr>
      </p:pic>
      <p:sp>
        <p:nvSpPr>
          <p:cNvPr id="5" name="Slide Number Placeholder 4"/>
          <p:cNvSpPr>
            <a:spLocks noGrp="1"/>
          </p:cNvSpPr>
          <p:nvPr>
            <p:ph type="sldNum" sz="quarter" idx="4294967295"/>
          </p:nvPr>
        </p:nvSpPr>
        <p:spPr>
          <a:xfrm>
            <a:off x="3505200" y="6545396"/>
            <a:ext cx="2133600" cy="190125"/>
          </a:xfrm>
          <a:prstGeom prst="rect">
            <a:avLst/>
          </a:prstGeom>
        </p:spPr>
        <p:txBody>
          <a:bodyPr/>
          <a:lstStyle/>
          <a:p>
            <a:fld id="{B58F48A6-A3E1-4848-9AC3-B43F560BE4FE}" type="slidenum">
              <a:rPr lang="en-US" smtClean="0">
                <a:solidFill>
                  <a:prstClr val="white"/>
                </a:solidFill>
              </a:rPr>
              <a:pPr/>
              <a:t>56</a:t>
            </a:fld>
            <a:endParaRPr lang="en-US">
              <a:solidFill>
                <a:prstClr val="white"/>
              </a:solidFill>
            </a:endParaRPr>
          </a:p>
        </p:txBody>
      </p:sp>
      <p:sp>
        <p:nvSpPr>
          <p:cNvPr id="51" name="Oval 50"/>
          <p:cNvSpPr/>
          <p:nvPr/>
        </p:nvSpPr>
        <p:spPr>
          <a:xfrm flipV="1">
            <a:off x="3881346" y="4335408"/>
            <a:ext cx="70915" cy="79220"/>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53" name="Oval 52"/>
          <p:cNvSpPr/>
          <p:nvPr/>
        </p:nvSpPr>
        <p:spPr>
          <a:xfrm flipV="1">
            <a:off x="3966528" y="4379428"/>
            <a:ext cx="220169" cy="125975"/>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36" name="Oval 35"/>
          <p:cNvSpPr/>
          <p:nvPr/>
        </p:nvSpPr>
        <p:spPr>
          <a:xfrm flipV="1">
            <a:off x="4275895" y="4585618"/>
            <a:ext cx="134140" cy="237989"/>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38" name="Oval 37"/>
          <p:cNvSpPr/>
          <p:nvPr/>
        </p:nvSpPr>
        <p:spPr>
          <a:xfrm flipV="1">
            <a:off x="4004739" y="4622295"/>
            <a:ext cx="103288" cy="95917"/>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25" name="TextBox 24"/>
          <p:cNvSpPr txBox="1"/>
          <p:nvPr/>
        </p:nvSpPr>
        <p:spPr>
          <a:xfrm>
            <a:off x="3463666" y="1762588"/>
            <a:ext cx="566231" cy="461665"/>
          </a:xfrm>
          <a:prstGeom prst="rect">
            <a:avLst/>
          </a:prstGeom>
          <a:noFill/>
        </p:spPr>
        <p:txBody>
          <a:bodyPr wrap="none" rtlCol="0">
            <a:spAutoFit/>
          </a:bodyPr>
          <a:lstStyle/>
          <a:p>
            <a:r>
              <a:rPr lang="en-US" dirty="0" err="1" smtClean="0"/>
              <a:t>E’</a:t>
            </a:r>
            <a:r>
              <a:rPr lang="en-US" baseline="-25000" dirty="0" err="1" smtClean="0"/>
              <a:t>e</a:t>
            </a:r>
            <a:endParaRPr lang="en-US" baseline="-25000" dirty="0"/>
          </a:p>
        </p:txBody>
      </p:sp>
      <p:sp>
        <p:nvSpPr>
          <p:cNvPr id="26" name="TextBox 25"/>
          <p:cNvSpPr txBox="1"/>
          <p:nvPr/>
        </p:nvSpPr>
        <p:spPr>
          <a:xfrm>
            <a:off x="3378437" y="5632477"/>
            <a:ext cx="466794" cy="369332"/>
          </a:xfrm>
          <a:prstGeom prst="rect">
            <a:avLst/>
          </a:prstGeom>
          <a:noFill/>
        </p:spPr>
        <p:txBody>
          <a:bodyPr wrap="none" rtlCol="0">
            <a:spAutoFit/>
          </a:bodyPr>
          <a:lstStyle/>
          <a:p>
            <a:r>
              <a:rPr lang="en-US" dirty="0" smtClean="0"/>
              <a:t>E</a:t>
            </a:r>
            <a:r>
              <a:rPr lang="en-US" baseline="-25000" dirty="0" smtClean="0"/>
              <a:t>jet</a:t>
            </a:r>
            <a:endParaRPr lang="en-US" baseline="-25000" dirty="0"/>
          </a:p>
        </p:txBody>
      </p:sp>
      <p:sp>
        <p:nvSpPr>
          <p:cNvPr id="27" name="Block Arc 26"/>
          <p:cNvSpPr/>
          <p:nvPr/>
        </p:nvSpPr>
        <p:spPr>
          <a:xfrm rot="18365403">
            <a:off x="3087993" y="3008894"/>
            <a:ext cx="1093642" cy="338062"/>
          </a:xfrm>
          <a:prstGeom prst="blockArc">
            <a:avLst>
              <a:gd name="adj1" fmla="val 10800000"/>
              <a:gd name="adj2" fmla="val 21253617"/>
              <a:gd name="adj3" fmla="val 7189"/>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8" name="TextBox 27"/>
          <p:cNvSpPr txBox="1"/>
          <p:nvPr/>
        </p:nvSpPr>
        <p:spPr>
          <a:xfrm>
            <a:off x="3016611" y="2737418"/>
            <a:ext cx="389850" cy="369332"/>
          </a:xfrm>
          <a:prstGeom prst="rect">
            <a:avLst/>
          </a:prstGeom>
          <a:noFill/>
        </p:spPr>
        <p:txBody>
          <a:bodyPr wrap="none" rtlCol="0">
            <a:spAutoFit/>
          </a:bodyPr>
          <a:lstStyle/>
          <a:p>
            <a:r>
              <a:rPr lang="en-US" dirty="0" smtClean="0"/>
              <a:t>θ</a:t>
            </a:r>
            <a:r>
              <a:rPr lang="en-US" baseline="-25000" dirty="0" smtClean="0"/>
              <a:t>e</a:t>
            </a:r>
            <a:endParaRPr lang="en-US" baseline="-25000" dirty="0"/>
          </a:p>
        </p:txBody>
      </p:sp>
      <p:pic>
        <p:nvPicPr>
          <p:cNvPr id="29" name="Picture 3"/>
          <p:cNvPicPr>
            <a:picLocks noChangeAspect="1" noChangeArrowheads="1"/>
          </p:cNvPicPr>
          <p:nvPr/>
        </p:nvPicPr>
        <p:blipFill>
          <a:blip r:embed="rId3"/>
          <a:srcRect l="3337" t="5580" r="1112" b="697"/>
          <a:stretch>
            <a:fillRect/>
          </a:stretch>
        </p:blipFill>
        <p:spPr bwMode="auto">
          <a:xfrm>
            <a:off x="177388" y="1101925"/>
            <a:ext cx="2370666" cy="1854410"/>
          </a:xfrm>
          <a:prstGeom prst="rect">
            <a:avLst/>
          </a:prstGeom>
          <a:noFill/>
          <a:ln w="9525">
            <a:solidFill>
              <a:schemeClr val="accent1">
                <a:lumMod val="75000"/>
              </a:schemeClr>
            </a:solidFill>
            <a:miter lim="800000"/>
            <a:headEnd/>
            <a:tailEnd/>
          </a:ln>
        </p:spPr>
      </p:pic>
      <p:cxnSp>
        <p:nvCxnSpPr>
          <p:cNvPr id="6" name="Straight Arrow Connector 5"/>
          <p:cNvCxnSpPr/>
          <p:nvPr/>
        </p:nvCxnSpPr>
        <p:spPr>
          <a:xfrm flipH="1">
            <a:off x="3638074" y="3639152"/>
            <a:ext cx="827710" cy="1993325"/>
          </a:xfrm>
          <a:prstGeom prst="straightConnector1">
            <a:avLst/>
          </a:prstGeom>
          <a:noFill/>
          <a:ln w="25400" cap="flat">
            <a:solidFill>
              <a:schemeClr val="tx1"/>
            </a:solidFill>
            <a:prstDash val="sysDash"/>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35" name="Block Arc 34"/>
          <p:cNvSpPr/>
          <p:nvPr/>
        </p:nvSpPr>
        <p:spPr>
          <a:xfrm rot="8437601">
            <a:off x="3737973" y="3768119"/>
            <a:ext cx="2309347" cy="1141210"/>
          </a:xfrm>
          <a:prstGeom prst="blockArc">
            <a:avLst>
              <a:gd name="adj1" fmla="val 10800000"/>
              <a:gd name="adj2" fmla="val 21534742"/>
              <a:gd name="adj3" fmla="val 86"/>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0" name="TextBox 39"/>
          <p:cNvSpPr txBox="1"/>
          <p:nvPr/>
        </p:nvSpPr>
        <p:spPr>
          <a:xfrm>
            <a:off x="5756330" y="4416477"/>
            <a:ext cx="472342" cy="369332"/>
          </a:xfrm>
          <a:prstGeom prst="rect">
            <a:avLst/>
          </a:prstGeom>
          <a:noFill/>
        </p:spPr>
        <p:txBody>
          <a:bodyPr wrap="none" rtlCol="0">
            <a:spAutoFit/>
          </a:bodyPr>
          <a:lstStyle/>
          <a:p>
            <a:r>
              <a:rPr lang="el-GR" dirty="0" smtClean="0"/>
              <a:t>θ</a:t>
            </a:r>
            <a:r>
              <a:rPr lang="en-US" baseline="-25000" dirty="0" smtClean="0"/>
              <a:t>jet</a:t>
            </a:r>
            <a:endParaRPr lang="en-US" baseline="-25000" dirty="0"/>
          </a:p>
        </p:txBody>
      </p:sp>
      <p:sp>
        <p:nvSpPr>
          <p:cNvPr id="24" name="TextBox 23"/>
          <p:cNvSpPr txBox="1"/>
          <p:nvPr/>
        </p:nvSpPr>
        <p:spPr>
          <a:xfrm>
            <a:off x="4933268" y="1138140"/>
            <a:ext cx="3989994" cy="1754327"/>
          </a:xfrm>
          <a:prstGeom prst="rect">
            <a:avLst/>
          </a:prstGeom>
          <a:noFill/>
        </p:spPr>
        <p:txBody>
          <a:bodyPr wrap="none" rtlCol="0">
            <a:spAutoFit/>
          </a:bodyPr>
          <a:lstStyle/>
          <a:p>
            <a:r>
              <a:rPr lang="en-US" sz="1800" dirty="0">
                <a:solidFill>
                  <a:srgbClr val="0000FF"/>
                </a:solidFill>
                <a:latin typeface="Arial" panose="020B0604020202020204" pitchFamily="34" charset="0"/>
                <a:cs typeface="Arial" panose="020B0604020202020204" pitchFamily="34" charset="0"/>
              </a:rPr>
              <a:t>Q</a:t>
            </a:r>
            <a:r>
              <a:rPr lang="en-US" sz="1800" baseline="30000" dirty="0">
                <a:solidFill>
                  <a:srgbClr val="0000FF"/>
                </a:solidFill>
                <a:latin typeface="Arial" panose="020B0604020202020204" pitchFamily="34" charset="0"/>
                <a:cs typeface="Arial" panose="020B0604020202020204" pitchFamily="34" charset="0"/>
              </a:rPr>
              <a:t>2</a:t>
            </a:r>
            <a:r>
              <a:rPr lang="en-US" sz="1800" dirty="0">
                <a:latin typeface="Arial" panose="020B0604020202020204" pitchFamily="34" charset="0"/>
                <a:cs typeface="Arial" panose="020B0604020202020204" pitchFamily="34" charset="0"/>
              </a:rPr>
              <a:t> </a:t>
            </a:r>
            <a:r>
              <a:rPr lang="en-US" sz="1800" dirty="0">
                <a:latin typeface="Arial" panose="020B0604020202020204" pitchFamily="34" charset="0"/>
                <a:cs typeface="Arial" panose="020B0604020202020204" pitchFamily="34" charset="0"/>
                <a:sym typeface="Wingdings"/>
              </a:rPr>
              <a:t> Measure of resolution</a:t>
            </a:r>
          </a:p>
          <a:p>
            <a:r>
              <a:rPr lang="en-US" sz="1800" dirty="0">
                <a:solidFill>
                  <a:srgbClr val="0000FF"/>
                </a:solidFill>
                <a:latin typeface="Arial" panose="020B0604020202020204" pitchFamily="34" charset="0"/>
                <a:cs typeface="Arial" panose="020B0604020202020204" pitchFamily="34" charset="0"/>
                <a:sym typeface="Wingdings"/>
              </a:rPr>
              <a:t>y</a:t>
            </a:r>
            <a:r>
              <a:rPr lang="en-US" sz="1800" dirty="0">
                <a:latin typeface="Arial" panose="020B0604020202020204" pitchFamily="34" charset="0"/>
                <a:cs typeface="Arial" panose="020B0604020202020204" pitchFamily="34" charset="0"/>
                <a:sym typeface="Wingdings"/>
              </a:rPr>
              <a:t>     Measure of inelasticity</a:t>
            </a:r>
          </a:p>
          <a:p>
            <a:r>
              <a:rPr lang="en-US" sz="1800" dirty="0">
                <a:solidFill>
                  <a:srgbClr val="0000FF"/>
                </a:solidFill>
                <a:latin typeface="Arial" panose="020B0604020202020204" pitchFamily="34" charset="0"/>
                <a:cs typeface="Arial" panose="020B0604020202020204" pitchFamily="34" charset="0"/>
                <a:sym typeface="Wingdings"/>
              </a:rPr>
              <a:t>x</a:t>
            </a:r>
            <a:r>
              <a:rPr lang="en-US" sz="1800" dirty="0">
                <a:latin typeface="Arial" panose="020B0604020202020204" pitchFamily="34" charset="0"/>
                <a:cs typeface="Arial" panose="020B0604020202020204" pitchFamily="34" charset="0"/>
                <a:sym typeface="Wingdings"/>
              </a:rPr>
              <a:t>    Measure of momentum fraction</a:t>
            </a:r>
          </a:p>
          <a:p>
            <a:r>
              <a:rPr lang="en-US" sz="1800" dirty="0" smtClean="0">
                <a:latin typeface="Arial" panose="020B0604020202020204" pitchFamily="34" charset="0"/>
                <a:cs typeface="Arial" panose="020B0604020202020204" pitchFamily="34" charset="0"/>
                <a:sym typeface="Wingdings"/>
              </a:rPr>
              <a:t>of </a:t>
            </a:r>
            <a:r>
              <a:rPr lang="en-US" sz="1800" dirty="0">
                <a:latin typeface="Arial" panose="020B0604020202020204" pitchFamily="34" charset="0"/>
                <a:cs typeface="Arial" panose="020B0604020202020204" pitchFamily="34" charset="0"/>
                <a:sym typeface="Wingdings"/>
              </a:rPr>
              <a:t>the struck quark in a proton</a:t>
            </a:r>
          </a:p>
          <a:p>
            <a:endParaRPr lang="en-US" sz="1800" dirty="0">
              <a:solidFill>
                <a:srgbClr val="0000FF"/>
              </a:solidFill>
              <a:latin typeface="Arial" panose="020B0604020202020204" pitchFamily="34" charset="0"/>
              <a:cs typeface="Arial" panose="020B0604020202020204" pitchFamily="34" charset="0"/>
              <a:sym typeface="Wingdings"/>
            </a:endParaRPr>
          </a:p>
          <a:p>
            <a:r>
              <a:rPr lang="en-US" sz="1800" dirty="0">
                <a:solidFill>
                  <a:srgbClr val="0000FF"/>
                </a:solidFill>
                <a:latin typeface="Arial" panose="020B0604020202020204" pitchFamily="34" charset="0"/>
                <a:cs typeface="Arial" panose="020B0604020202020204" pitchFamily="34" charset="0"/>
                <a:sym typeface="Wingdings"/>
              </a:rPr>
              <a:t>Q</a:t>
            </a:r>
            <a:r>
              <a:rPr lang="en-US" sz="1800" baseline="30000" dirty="0">
                <a:solidFill>
                  <a:srgbClr val="0000FF"/>
                </a:solidFill>
                <a:latin typeface="Arial" panose="020B0604020202020204" pitchFamily="34" charset="0"/>
                <a:cs typeface="Arial" panose="020B0604020202020204" pitchFamily="34" charset="0"/>
                <a:sym typeface="Wingdings"/>
              </a:rPr>
              <a:t>2</a:t>
            </a:r>
            <a:r>
              <a:rPr lang="en-US" sz="1800" dirty="0">
                <a:solidFill>
                  <a:srgbClr val="0000FF"/>
                </a:solidFill>
                <a:latin typeface="Arial" panose="020B0604020202020204" pitchFamily="34" charset="0"/>
                <a:cs typeface="Arial" panose="020B0604020202020204" pitchFamily="34" charset="0"/>
                <a:sym typeface="Wingdings"/>
              </a:rPr>
              <a:t> = </a:t>
            </a:r>
            <a:r>
              <a:rPr lang="en-US" sz="1800" dirty="0" smtClean="0">
                <a:solidFill>
                  <a:srgbClr val="0000FF"/>
                </a:solidFill>
                <a:latin typeface="Arial" panose="020B0604020202020204" pitchFamily="34" charset="0"/>
                <a:cs typeface="Arial" panose="020B0604020202020204" pitchFamily="34" charset="0"/>
                <a:sym typeface="Wingdings"/>
              </a:rPr>
              <a:t>s x </a:t>
            </a:r>
            <a:r>
              <a:rPr lang="en-US" sz="1800" dirty="0">
                <a:solidFill>
                  <a:srgbClr val="0000FF"/>
                </a:solidFill>
                <a:latin typeface="Arial" panose="020B0604020202020204" pitchFamily="34" charset="0"/>
                <a:cs typeface="Arial" panose="020B0604020202020204" pitchFamily="34" charset="0"/>
                <a:sym typeface="Wingdings"/>
              </a:rPr>
              <a:t>y</a:t>
            </a:r>
            <a:endParaRPr lang="en-US" sz="1800" dirty="0">
              <a:solidFill>
                <a:srgbClr val="0000FF"/>
              </a:solidFill>
              <a:latin typeface="Arial" panose="020B0604020202020204" pitchFamily="34" charset="0"/>
              <a:cs typeface="Arial" panose="020B0604020202020204" pitchFamily="34" charset="0"/>
            </a:endParaRPr>
          </a:p>
        </p:txBody>
      </p:sp>
      <p:sp>
        <p:nvSpPr>
          <p:cNvPr id="30" name="TextBox 29"/>
          <p:cNvSpPr txBox="1"/>
          <p:nvPr/>
        </p:nvSpPr>
        <p:spPr>
          <a:xfrm>
            <a:off x="295297" y="4622295"/>
            <a:ext cx="2498870" cy="1323439"/>
          </a:xfrm>
          <a:prstGeom prst="rect">
            <a:avLst/>
          </a:prstGeom>
          <a:solidFill>
            <a:srgbClr val="FFFF00"/>
          </a:solidFill>
        </p:spPr>
        <p:txBody>
          <a:bodyPr wrap="square" rtlCol="0">
            <a:spAutoFit/>
          </a:bodyPr>
          <a:lstStyle/>
          <a:p>
            <a:r>
              <a:rPr lang="en-US" sz="2000" dirty="0" smtClean="0"/>
              <a:t>E’</a:t>
            </a:r>
            <a:r>
              <a:rPr lang="en-US" sz="2000" baseline="-25000" dirty="0" smtClean="0"/>
              <a:t>e,</a:t>
            </a:r>
            <a:r>
              <a:rPr lang="en-US" sz="2000" dirty="0" smtClean="0"/>
              <a:t>θ</a:t>
            </a:r>
            <a:r>
              <a:rPr lang="en-US" sz="2000" baseline="-25000" dirty="0" smtClean="0"/>
              <a:t>e ,</a:t>
            </a:r>
            <a:r>
              <a:rPr lang="en-US" sz="2000" dirty="0" smtClean="0"/>
              <a:t>E</a:t>
            </a:r>
            <a:r>
              <a:rPr lang="en-US" sz="2000" baseline="-25000" dirty="0" smtClean="0"/>
              <a:t>jet ,</a:t>
            </a:r>
            <a:r>
              <a:rPr lang="el-GR" sz="2000" dirty="0" smtClean="0"/>
              <a:t>θ</a:t>
            </a:r>
            <a:r>
              <a:rPr lang="en-US" sz="2000" baseline="-25000" dirty="0" smtClean="0"/>
              <a:t>jet </a:t>
            </a:r>
            <a:r>
              <a:rPr lang="en-US" sz="2000" baseline="-25000" dirty="0"/>
              <a:t> </a:t>
            </a:r>
            <a:r>
              <a:rPr lang="en-US" sz="2000" dirty="0" smtClean="0"/>
              <a:t>: any two of these, </a:t>
            </a:r>
            <a:r>
              <a:rPr lang="en-US" sz="2000" dirty="0" smtClean="0">
                <a:solidFill>
                  <a:srgbClr val="FF0000"/>
                </a:solidFill>
              </a:rPr>
              <a:t>in principle</a:t>
            </a:r>
            <a:r>
              <a:rPr lang="en-US" sz="2000" dirty="0" smtClean="0"/>
              <a:t>, sufficient to reconstruct</a:t>
            </a:r>
            <a:r>
              <a:rPr lang="en-US" sz="2000" dirty="0" smtClean="0">
                <a:solidFill>
                  <a:srgbClr val="FF0000"/>
                </a:solidFill>
              </a:rPr>
              <a:t> x </a:t>
            </a:r>
            <a:r>
              <a:rPr lang="en-US" sz="2000" dirty="0" smtClean="0"/>
              <a:t>and </a:t>
            </a:r>
            <a:r>
              <a:rPr lang="en-US" sz="2000" dirty="0" smtClean="0">
                <a:solidFill>
                  <a:srgbClr val="FF0000"/>
                </a:solidFill>
              </a:rPr>
              <a:t>Q</a:t>
            </a:r>
            <a:r>
              <a:rPr lang="en-US" sz="2000" baseline="30000" dirty="0" smtClean="0">
                <a:solidFill>
                  <a:srgbClr val="FF0000"/>
                </a:solidFill>
              </a:rPr>
              <a:t>2</a:t>
            </a:r>
            <a:r>
              <a:rPr lang="en-US" sz="2000" dirty="0" smtClean="0"/>
              <a:t>. </a:t>
            </a:r>
            <a:r>
              <a:rPr lang="en-US" sz="2000" baseline="-25000" dirty="0" smtClean="0"/>
              <a:t> </a:t>
            </a:r>
            <a:endParaRPr lang="en-US" sz="2000" baseline="-25000" dirty="0"/>
          </a:p>
        </p:txBody>
      </p:sp>
      <p:sp>
        <p:nvSpPr>
          <p:cNvPr id="4" name="TextBox 3"/>
          <p:cNvSpPr txBox="1"/>
          <p:nvPr/>
        </p:nvSpPr>
        <p:spPr>
          <a:xfrm>
            <a:off x="5638800" y="5236235"/>
            <a:ext cx="2954867" cy="830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mn-lt"/>
                <a:ea typeface="+mn-ea"/>
                <a:cs typeface="+mn-cs"/>
                <a:sym typeface="Times"/>
              </a:rPr>
              <a:t>What are the detector</a:t>
            </a:r>
            <a:r>
              <a:rPr kumimoji="0" lang="en-US" sz="2400" b="0" i="0" u="none" strike="noStrike" cap="none" spc="0" normalizeH="0" dirty="0" smtClean="0">
                <a:ln>
                  <a:noFill/>
                </a:ln>
                <a:solidFill>
                  <a:srgbClr val="000000"/>
                </a:solidFill>
                <a:effectLst/>
                <a:uFillTx/>
                <a:latin typeface="+mn-lt"/>
                <a:ea typeface="+mn-ea"/>
                <a:cs typeface="+mn-cs"/>
                <a:sym typeface="Times"/>
              </a:rPr>
              <a:t> </a:t>
            </a:r>
          </a:p>
          <a:p>
            <a:pPr marL="0" marR="0" indent="0" algn="l" defTabSz="914400" rtl="0" fontAlgn="auto" latinLnBrk="0" hangingPunct="0">
              <a:lnSpc>
                <a:spcPct val="100000"/>
              </a:lnSpc>
              <a:spcBef>
                <a:spcPts val="0"/>
              </a:spcBef>
              <a:spcAft>
                <a:spcPts val="0"/>
              </a:spcAft>
              <a:buClrTx/>
              <a:buSzTx/>
              <a:buFontTx/>
              <a:buNone/>
              <a:tabLst/>
            </a:pPr>
            <a:r>
              <a:rPr lang="en-US" baseline="0" dirty="0" smtClean="0"/>
              <a:t>requirements?</a:t>
            </a:r>
            <a:endParaRPr kumimoji="0" lang="en-US" sz="2400" b="0" i="0" u="none" strike="noStrike" cap="none" spc="0" normalizeH="0" baseline="0" dirty="0">
              <a:ln>
                <a:noFill/>
              </a:ln>
              <a:solidFill>
                <a:srgbClr val="000000"/>
              </a:solidFill>
              <a:effectLst/>
              <a:uFillTx/>
              <a:latin typeface="+mn-lt"/>
              <a:ea typeface="+mn-ea"/>
              <a:cs typeface="+mn-cs"/>
              <a:sym typeface="Times"/>
            </a:endParaRPr>
          </a:p>
        </p:txBody>
      </p:sp>
    </p:spTree>
    <p:extLst>
      <p:ext uri="{BB962C8B-B14F-4D97-AF65-F5344CB8AC3E}">
        <p14:creationId xmlns:p14="http://schemas.microsoft.com/office/powerpoint/2010/main" val="2116704550"/>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smtClean="0"/>
              <a:t>Reconstruction for Transvers Structure</a:t>
            </a:r>
            <a:endParaRPr lang="en-US" sz="3200" baseline="-25000" dirty="0"/>
          </a:p>
        </p:txBody>
      </p:sp>
      <p:cxnSp>
        <p:nvCxnSpPr>
          <p:cNvPr id="3" name="Straight Connector 2"/>
          <p:cNvCxnSpPr/>
          <p:nvPr/>
        </p:nvCxnSpPr>
        <p:spPr>
          <a:xfrm>
            <a:off x="3952261" y="2559304"/>
            <a:ext cx="649719" cy="1079848"/>
          </a:xfrm>
          <a:prstGeom prst="line">
            <a:avLst/>
          </a:prstGeom>
          <a:ln w="15875">
            <a:solidFill>
              <a:srgbClr val="FF0000"/>
            </a:solidFill>
            <a:prstDash val="sysDash"/>
            <a:headEnd type="triangle"/>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V="1">
            <a:off x="1544732" y="3165139"/>
            <a:ext cx="6087951" cy="788837"/>
          </a:xfrm>
          <a:prstGeom prst="line">
            <a:avLst/>
          </a:prstGeom>
          <a:ln w="31750">
            <a:solidFill>
              <a:srgbClr val="FF0000"/>
            </a:solidFill>
            <a:headEnd type="triangle" w="lg" len="lg"/>
            <a:tailEnd type="none"/>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flipV="1">
            <a:off x="1933785" y="3283566"/>
            <a:ext cx="5361659" cy="670410"/>
          </a:xfrm>
          <a:prstGeom prst="line">
            <a:avLst/>
          </a:prstGeom>
          <a:ln w="31750">
            <a:solidFill>
              <a:srgbClr val="000090"/>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37" name="Oval 36"/>
          <p:cNvSpPr/>
          <p:nvPr/>
        </p:nvSpPr>
        <p:spPr>
          <a:xfrm flipH="1">
            <a:off x="3837610" y="2362002"/>
            <a:ext cx="114651" cy="135290"/>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cxnSp>
        <p:nvCxnSpPr>
          <p:cNvPr id="46" name="Straight Arrow Connector 45"/>
          <p:cNvCxnSpPr/>
          <p:nvPr/>
        </p:nvCxnSpPr>
        <p:spPr>
          <a:xfrm flipH="1">
            <a:off x="4378530" y="3812971"/>
            <a:ext cx="87254" cy="753854"/>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flipH="1">
            <a:off x="3982469" y="3812971"/>
            <a:ext cx="396061" cy="522437"/>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flipH="1">
            <a:off x="4149583" y="3719375"/>
            <a:ext cx="316200" cy="858081"/>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pic>
        <p:nvPicPr>
          <p:cNvPr id="54" name="Picture 53"/>
          <p:cNvPicPr>
            <a:picLocks noChangeAspect="1"/>
          </p:cNvPicPr>
          <p:nvPr/>
        </p:nvPicPr>
        <p:blipFill>
          <a:blip r:embed="rId2"/>
          <a:stretch>
            <a:fillRect/>
          </a:stretch>
        </p:blipFill>
        <p:spPr>
          <a:xfrm>
            <a:off x="4378530" y="3381060"/>
            <a:ext cx="405162" cy="405162"/>
          </a:xfrm>
          <a:prstGeom prst="rect">
            <a:avLst/>
          </a:prstGeom>
        </p:spPr>
      </p:pic>
      <p:sp>
        <p:nvSpPr>
          <p:cNvPr id="5" name="Slide Number Placeholder 4"/>
          <p:cNvSpPr>
            <a:spLocks noGrp="1"/>
          </p:cNvSpPr>
          <p:nvPr>
            <p:ph type="sldNum" sz="quarter" idx="4294967295"/>
          </p:nvPr>
        </p:nvSpPr>
        <p:spPr>
          <a:xfrm>
            <a:off x="3505200" y="6545396"/>
            <a:ext cx="2133600" cy="190125"/>
          </a:xfrm>
          <a:prstGeom prst="rect">
            <a:avLst/>
          </a:prstGeom>
        </p:spPr>
        <p:txBody>
          <a:bodyPr/>
          <a:lstStyle/>
          <a:p>
            <a:fld id="{B58F48A6-A3E1-4848-9AC3-B43F560BE4FE}" type="slidenum">
              <a:rPr lang="en-US" smtClean="0">
                <a:solidFill>
                  <a:prstClr val="white"/>
                </a:solidFill>
              </a:rPr>
              <a:pPr/>
              <a:t>57</a:t>
            </a:fld>
            <a:endParaRPr lang="en-US">
              <a:solidFill>
                <a:prstClr val="white"/>
              </a:solidFill>
            </a:endParaRPr>
          </a:p>
        </p:txBody>
      </p:sp>
      <p:sp>
        <p:nvSpPr>
          <p:cNvPr id="51" name="Oval 50"/>
          <p:cNvSpPr/>
          <p:nvPr/>
        </p:nvSpPr>
        <p:spPr>
          <a:xfrm flipV="1">
            <a:off x="3881346" y="4335408"/>
            <a:ext cx="70915" cy="79220"/>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53" name="Oval 52"/>
          <p:cNvSpPr/>
          <p:nvPr/>
        </p:nvSpPr>
        <p:spPr>
          <a:xfrm flipV="1">
            <a:off x="3966528" y="4379428"/>
            <a:ext cx="220169" cy="125975"/>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36" name="Oval 35"/>
          <p:cNvSpPr/>
          <p:nvPr/>
        </p:nvSpPr>
        <p:spPr>
          <a:xfrm flipV="1">
            <a:off x="4275895" y="4585618"/>
            <a:ext cx="134140" cy="237989"/>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38" name="Oval 37"/>
          <p:cNvSpPr/>
          <p:nvPr/>
        </p:nvSpPr>
        <p:spPr>
          <a:xfrm flipV="1">
            <a:off x="4004739" y="4622295"/>
            <a:ext cx="103288" cy="95917"/>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pic>
        <p:nvPicPr>
          <p:cNvPr id="4" name="Picture 3"/>
          <p:cNvPicPr>
            <a:picLocks noChangeAspect="1"/>
          </p:cNvPicPr>
          <p:nvPr/>
        </p:nvPicPr>
        <p:blipFill>
          <a:blip r:embed="rId3"/>
          <a:stretch>
            <a:fillRect/>
          </a:stretch>
        </p:blipFill>
        <p:spPr>
          <a:xfrm>
            <a:off x="395674" y="1434173"/>
            <a:ext cx="3076222" cy="1855657"/>
          </a:xfrm>
          <a:prstGeom prst="rect">
            <a:avLst/>
          </a:prstGeom>
        </p:spPr>
      </p:pic>
      <p:sp>
        <p:nvSpPr>
          <p:cNvPr id="8" name="TextBox 7"/>
          <p:cNvSpPr txBox="1"/>
          <p:nvPr/>
        </p:nvSpPr>
        <p:spPr>
          <a:xfrm>
            <a:off x="2271502" y="1203341"/>
            <a:ext cx="663964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mn-lt"/>
                <a:ea typeface="+mn-ea"/>
                <a:cs typeface="+mn-cs"/>
                <a:sym typeface="Times"/>
              </a:rPr>
              <a:t>Looking at out-of –plane</a:t>
            </a:r>
            <a:r>
              <a:rPr kumimoji="0" lang="en-US" sz="2400" b="0" i="0" u="none" strike="noStrike" cap="none" spc="0" normalizeH="0" dirty="0" smtClean="0">
                <a:ln>
                  <a:noFill/>
                </a:ln>
                <a:solidFill>
                  <a:srgbClr val="000000"/>
                </a:solidFill>
                <a:effectLst/>
                <a:uFillTx/>
                <a:latin typeface="+mn-lt"/>
                <a:ea typeface="+mn-ea"/>
                <a:cs typeface="+mn-cs"/>
                <a:sym typeface="Times"/>
              </a:rPr>
              <a:t> component in the final state</a:t>
            </a:r>
            <a:endParaRPr kumimoji="0" lang="en-US" sz="2400" b="0" i="0" u="none" strike="noStrike" cap="none" spc="0" normalizeH="0" baseline="0" dirty="0">
              <a:ln>
                <a:noFill/>
              </a:ln>
              <a:solidFill>
                <a:srgbClr val="000000"/>
              </a:solidFill>
              <a:effectLst/>
              <a:uFillTx/>
              <a:latin typeface="+mn-lt"/>
              <a:ea typeface="+mn-ea"/>
              <a:cs typeface="+mn-cs"/>
              <a:sym typeface="Times"/>
            </a:endParaRPr>
          </a:p>
        </p:txBody>
      </p:sp>
      <p:sp>
        <p:nvSpPr>
          <p:cNvPr id="10" name="TextBox 9"/>
          <p:cNvSpPr txBox="1"/>
          <p:nvPr/>
        </p:nvSpPr>
        <p:spPr>
          <a:xfrm>
            <a:off x="5023556" y="4505403"/>
            <a:ext cx="3869807" cy="830995"/>
          </a:xfrm>
          <a:prstGeom prst="rect">
            <a:avLst/>
          </a:prstGeom>
          <a:no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mn-lt"/>
                <a:ea typeface="+mn-ea"/>
                <a:cs typeface="+mn-cs"/>
                <a:sym typeface="Times"/>
              </a:rPr>
              <a:t>Need </a:t>
            </a:r>
            <a:r>
              <a:rPr kumimoji="0" lang="en-US" sz="2400" b="0" i="0" u="none" strike="noStrike" cap="none" spc="0" normalizeH="0" dirty="0" smtClean="0">
                <a:ln>
                  <a:noFill/>
                </a:ln>
                <a:solidFill>
                  <a:srgbClr val="000000"/>
                </a:solidFill>
                <a:effectLst/>
                <a:uFillTx/>
                <a:latin typeface="+mn-lt"/>
                <a:ea typeface="+mn-ea"/>
                <a:cs typeface="+mn-cs"/>
                <a:sym typeface="Times"/>
              </a:rPr>
              <a:t> to identify and  measure</a:t>
            </a:r>
          </a:p>
          <a:p>
            <a:pPr marL="0" marR="0" indent="0" algn="l" defTabSz="914400" rtl="0" fontAlgn="auto" latinLnBrk="0" hangingPunct="0">
              <a:lnSpc>
                <a:spcPct val="100000"/>
              </a:lnSpc>
              <a:spcBef>
                <a:spcPts val="0"/>
              </a:spcBef>
              <a:spcAft>
                <a:spcPts val="0"/>
              </a:spcAft>
              <a:buClrTx/>
              <a:buSzTx/>
              <a:buFontTx/>
              <a:buNone/>
              <a:tabLst/>
            </a:pPr>
            <a:r>
              <a:rPr lang="en-US" baseline="0" dirty="0" smtClean="0"/>
              <a:t>these</a:t>
            </a:r>
            <a:r>
              <a:rPr lang="en-US" dirty="0" smtClean="0"/>
              <a:t> particles</a:t>
            </a:r>
            <a:endParaRPr kumimoji="0" lang="en-US" sz="2400" b="0" i="0" u="none" strike="noStrike" cap="none" spc="0" normalizeH="0" baseline="0" dirty="0">
              <a:ln>
                <a:noFill/>
              </a:ln>
              <a:solidFill>
                <a:srgbClr val="000000"/>
              </a:solidFill>
              <a:effectLst/>
              <a:uFillTx/>
              <a:latin typeface="+mn-lt"/>
              <a:ea typeface="+mn-ea"/>
              <a:cs typeface="+mn-cs"/>
              <a:sym typeface="Times"/>
            </a:endParaRPr>
          </a:p>
        </p:txBody>
      </p:sp>
      <p:sp>
        <p:nvSpPr>
          <p:cNvPr id="11" name="Left Arrow 10"/>
          <p:cNvSpPr/>
          <p:nvPr/>
        </p:nvSpPr>
        <p:spPr>
          <a:xfrm>
            <a:off x="4543791" y="4467258"/>
            <a:ext cx="451556" cy="372847"/>
          </a:xfrm>
          <a:prstGeom prst="leftArrow">
            <a:avLst/>
          </a:prstGeom>
          <a:solidFill>
            <a:schemeClr val="accent2">
              <a:lumMod val="40000"/>
              <a:lumOff val="60000"/>
            </a:schemeClr>
          </a:solidFill>
          <a:ln w="25400" cap="flat">
            <a:solidFill>
              <a:schemeClr val="accent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000000"/>
              </a:solidFill>
              <a:effectLst/>
              <a:uFillTx/>
              <a:latin typeface="+mn-lt"/>
              <a:ea typeface="+mn-ea"/>
              <a:cs typeface="+mn-cs"/>
              <a:sym typeface="Times"/>
            </a:endParaRPr>
          </a:p>
        </p:txBody>
      </p:sp>
      <p:sp>
        <p:nvSpPr>
          <p:cNvPr id="31" name="TextBox 30"/>
          <p:cNvSpPr txBox="1"/>
          <p:nvPr/>
        </p:nvSpPr>
        <p:spPr>
          <a:xfrm>
            <a:off x="517029" y="5024569"/>
            <a:ext cx="2954867" cy="830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mn-lt"/>
                <a:ea typeface="+mn-ea"/>
                <a:cs typeface="+mn-cs"/>
                <a:sym typeface="Times"/>
              </a:rPr>
              <a:t>What are the detector</a:t>
            </a:r>
            <a:r>
              <a:rPr kumimoji="0" lang="en-US" sz="2400" b="0" i="0" u="none" strike="noStrike" cap="none" spc="0" normalizeH="0" dirty="0" smtClean="0">
                <a:ln>
                  <a:noFill/>
                </a:ln>
                <a:solidFill>
                  <a:srgbClr val="000000"/>
                </a:solidFill>
                <a:effectLst/>
                <a:uFillTx/>
                <a:latin typeface="+mn-lt"/>
                <a:ea typeface="+mn-ea"/>
                <a:cs typeface="+mn-cs"/>
                <a:sym typeface="Times"/>
              </a:rPr>
              <a:t> </a:t>
            </a:r>
          </a:p>
          <a:p>
            <a:pPr marL="0" marR="0" indent="0" algn="l" defTabSz="914400" rtl="0" fontAlgn="auto" latinLnBrk="0" hangingPunct="0">
              <a:lnSpc>
                <a:spcPct val="100000"/>
              </a:lnSpc>
              <a:spcBef>
                <a:spcPts val="0"/>
              </a:spcBef>
              <a:spcAft>
                <a:spcPts val="0"/>
              </a:spcAft>
              <a:buClrTx/>
              <a:buSzTx/>
              <a:buFontTx/>
              <a:buNone/>
              <a:tabLst/>
            </a:pPr>
            <a:r>
              <a:rPr lang="en-US" baseline="0" dirty="0" smtClean="0"/>
              <a:t>requirements?</a:t>
            </a:r>
            <a:endParaRPr kumimoji="0" lang="en-US" sz="2400" b="0" i="0" u="none" strike="noStrike" cap="none" spc="0" normalizeH="0" baseline="0" dirty="0">
              <a:ln>
                <a:noFill/>
              </a:ln>
              <a:solidFill>
                <a:srgbClr val="000000"/>
              </a:solidFill>
              <a:effectLst/>
              <a:uFillTx/>
              <a:latin typeface="+mn-lt"/>
              <a:ea typeface="+mn-ea"/>
              <a:cs typeface="+mn-cs"/>
              <a:sym typeface="Times"/>
            </a:endParaRPr>
          </a:p>
        </p:txBody>
      </p:sp>
      <p:sp>
        <p:nvSpPr>
          <p:cNvPr id="6" name="TextBox 5"/>
          <p:cNvSpPr txBox="1"/>
          <p:nvPr/>
        </p:nvSpPr>
        <p:spPr>
          <a:xfrm>
            <a:off x="4995347" y="5336398"/>
            <a:ext cx="3794103" cy="9233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smtClean="0">
                <a:ln>
                  <a:noFill/>
                </a:ln>
                <a:solidFill>
                  <a:srgbClr val="000000"/>
                </a:solidFill>
                <a:effectLst/>
                <a:uFillTx/>
                <a:latin typeface="+mn-lt"/>
                <a:ea typeface="+mn-ea"/>
                <a:cs typeface="+mn-cs"/>
                <a:sym typeface="Times"/>
              </a:rPr>
              <a:t>Note: multiplicities</a:t>
            </a:r>
            <a:r>
              <a:rPr kumimoji="0" lang="en-US" sz="1800" b="0" i="0" u="none" strike="noStrike" cap="none" spc="0" normalizeH="0" dirty="0" smtClean="0">
                <a:ln>
                  <a:noFill/>
                </a:ln>
                <a:solidFill>
                  <a:srgbClr val="000000"/>
                </a:solidFill>
                <a:effectLst/>
                <a:uFillTx/>
                <a:latin typeface="+mn-lt"/>
                <a:ea typeface="+mn-ea"/>
                <a:cs typeface="+mn-cs"/>
                <a:sym typeface="Times"/>
              </a:rPr>
              <a:t> are low (~20 for </a:t>
            </a:r>
            <a:r>
              <a:rPr kumimoji="0" lang="en-US" sz="1800" b="0" i="0" u="none" strike="noStrike" cap="none" spc="0" normalizeH="0" dirty="0" err="1" smtClean="0">
                <a:ln>
                  <a:noFill/>
                </a:ln>
                <a:solidFill>
                  <a:srgbClr val="000000"/>
                </a:solidFill>
                <a:effectLst/>
                <a:uFillTx/>
                <a:latin typeface="+mn-lt"/>
                <a:ea typeface="+mn-ea"/>
                <a:cs typeface="+mn-cs"/>
                <a:sym typeface="Times"/>
              </a:rPr>
              <a:t>ep</a:t>
            </a:r>
            <a:r>
              <a:rPr kumimoji="0" lang="en-US" sz="1800" b="0" i="0" u="none" strike="noStrike" cap="none" spc="0" normalizeH="0" dirty="0" smtClean="0">
                <a:ln>
                  <a:noFill/>
                </a:ln>
                <a:solidFill>
                  <a:srgbClr val="000000"/>
                </a:solidFill>
                <a:effectLst/>
                <a:uFillTx/>
                <a:latin typeface="+mn-lt"/>
                <a:ea typeface="+mn-ea"/>
                <a:cs typeface="+mn-cs"/>
                <a:sym typeface="Times"/>
              </a:rPr>
              <a:t>)</a:t>
            </a:r>
            <a:endParaRPr lang="en-US" sz="1800" dirty="0"/>
          </a:p>
          <a:p>
            <a:pPr marL="0" marR="0" indent="0" algn="l" defTabSz="9144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smtClean="0">
                <a:ln>
                  <a:noFill/>
                </a:ln>
                <a:solidFill>
                  <a:srgbClr val="000000"/>
                </a:solidFill>
                <a:effectLst/>
                <a:uFillTx/>
                <a:latin typeface="+mn-lt"/>
                <a:ea typeface="+mn-ea"/>
                <a:cs typeface="+mn-cs"/>
                <a:sym typeface="Times"/>
              </a:rPr>
              <a:t>Cross-sec</a:t>
            </a:r>
            <a:r>
              <a:rPr kumimoji="0" lang="en-US" sz="1800" b="0" i="0" u="none" strike="noStrike" cap="none" spc="0" normalizeH="0" dirty="0" smtClean="0">
                <a:ln>
                  <a:noFill/>
                </a:ln>
                <a:solidFill>
                  <a:srgbClr val="000000"/>
                </a:solidFill>
                <a:effectLst/>
                <a:uFillTx/>
                <a:latin typeface="+mn-lt"/>
                <a:ea typeface="+mn-ea"/>
                <a:cs typeface="+mn-cs"/>
                <a:sym typeface="Times"/>
              </a:rPr>
              <a:t> x </a:t>
            </a:r>
            <a:r>
              <a:rPr kumimoji="0" lang="en-US" sz="1800" b="0" i="0" u="none" strike="noStrike" cap="none" spc="0" normalizeH="0" dirty="0" err="1" smtClean="0">
                <a:ln>
                  <a:noFill/>
                </a:ln>
                <a:solidFill>
                  <a:srgbClr val="000000"/>
                </a:solidFill>
                <a:effectLst/>
                <a:uFillTx/>
                <a:latin typeface="+mn-lt"/>
                <a:ea typeface="+mn-ea"/>
                <a:cs typeface="+mn-cs"/>
                <a:sym typeface="Times"/>
              </a:rPr>
              <a:t>Lumi</a:t>
            </a:r>
            <a:r>
              <a:rPr kumimoji="0" lang="en-US" sz="1800" b="0" i="0" u="none" strike="noStrike" cap="none" spc="0" normalizeH="0" dirty="0" smtClean="0">
                <a:ln>
                  <a:noFill/>
                </a:ln>
                <a:solidFill>
                  <a:srgbClr val="000000"/>
                </a:solidFill>
                <a:effectLst/>
                <a:uFillTx/>
                <a:latin typeface="+mn-lt"/>
                <a:ea typeface="+mn-ea"/>
                <a:cs typeface="+mn-cs"/>
                <a:sym typeface="Times"/>
              </a:rPr>
              <a:t> &lt; 0.01 x HLLHC</a:t>
            </a:r>
          </a:p>
          <a:p>
            <a:pPr marL="0" marR="0" indent="0" algn="l" defTabSz="914400" rtl="0" fontAlgn="auto" latinLnBrk="0" hangingPunct="0">
              <a:lnSpc>
                <a:spcPct val="100000"/>
              </a:lnSpc>
              <a:spcBef>
                <a:spcPts val="0"/>
              </a:spcBef>
              <a:spcAft>
                <a:spcPts val="0"/>
              </a:spcAft>
              <a:buClrTx/>
              <a:buSzTx/>
              <a:buFontTx/>
              <a:buNone/>
              <a:tabLst/>
            </a:pPr>
            <a:r>
              <a:rPr lang="en-US" sz="1800" baseline="0" dirty="0" smtClean="0"/>
              <a:t>&lt; 0.1 interaction/crossing</a:t>
            </a:r>
            <a:endParaRPr kumimoji="0" lang="en-US" sz="1800" b="0" i="0" u="none" strike="noStrike" cap="none" spc="0" normalizeH="0" baseline="0" dirty="0">
              <a:ln>
                <a:noFill/>
              </a:ln>
              <a:solidFill>
                <a:srgbClr val="000000"/>
              </a:solidFill>
              <a:effectLst/>
              <a:uFillTx/>
              <a:latin typeface="+mn-lt"/>
              <a:ea typeface="+mn-ea"/>
              <a:cs typeface="+mn-cs"/>
              <a:sym typeface="Times"/>
            </a:endParaRPr>
          </a:p>
        </p:txBody>
      </p:sp>
    </p:spTree>
    <p:extLst>
      <p:ext uri="{BB962C8B-B14F-4D97-AF65-F5344CB8AC3E}">
        <p14:creationId xmlns:p14="http://schemas.microsoft.com/office/powerpoint/2010/main" val="834437046"/>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smtClean="0"/>
              <a:t>How Boosted is the Final State?</a:t>
            </a:r>
            <a:endParaRPr lang="en-US" sz="3200" baseline="-25000" dirty="0"/>
          </a:p>
        </p:txBody>
      </p:sp>
      <p:cxnSp>
        <p:nvCxnSpPr>
          <p:cNvPr id="3" name="Straight Connector 2"/>
          <p:cNvCxnSpPr/>
          <p:nvPr/>
        </p:nvCxnSpPr>
        <p:spPr>
          <a:xfrm>
            <a:off x="3952261" y="2559304"/>
            <a:ext cx="649719" cy="1079848"/>
          </a:xfrm>
          <a:prstGeom prst="line">
            <a:avLst/>
          </a:prstGeom>
          <a:ln w="15875">
            <a:solidFill>
              <a:srgbClr val="FF0000"/>
            </a:solidFill>
            <a:prstDash val="sysDash"/>
            <a:headEnd type="triangle"/>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V="1">
            <a:off x="1544732" y="3165139"/>
            <a:ext cx="6087951" cy="788837"/>
          </a:xfrm>
          <a:prstGeom prst="line">
            <a:avLst/>
          </a:prstGeom>
          <a:ln w="31750">
            <a:solidFill>
              <a:srgbClr val="FF0000"/>
            </a:solidFill>
            <a:headEnd type="triangle" w="lg" len="lg"/>
            <a:tailEnd type="none"/>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flipV="1">
            <a:off x="1933785" y="3283566"/>
            <a:ext cx="5361659" cy="670410"/>
          </a:xfrm>
          <a:prstGeom prst="line">
            <a:avLst/>
          </a:prstGeom>
          <a:ln w="31750">
            <a:solidFill>
              <a:srgbClr val="000090"/>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37" name="Oval 36"/>
          <p:cNvSpPr/>
          <p:nvPr/>
        </p:nvSpPr>
        <p:spPr>
          <a:xfrm flipH="1">
            <a:off x="3837610" y="2362002"/>
            <a:ext cx="114651" cy="135290"/>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cxnSp>
        <p:nvCxnSpPr>
          <p:cNvPr id="46" name="Straight Arrow Connector 45"/>
          <p:cNvCxnSpPr/>
          <p:nvPr/>
        </p:nvCxnSpPr>
        <p:spPr>
          <a:xfrm flipH="1">
            <a:off x="4378530" y="3812971"/>
            <a:ext cx="87254" cy="753854"/>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flipH="1">
            <a:off x="3982469" y="3812971"/>
            <a:ext cx="396061" cy="522437"/>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flipH="1">
            <a:off x="4149583" y="3719375"/>
            <a:ext cx="316200" cy="858081"/>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pic>
        <p:nvPicPr>
          <p:cNvPr id="54" name="Picture 53"/>
          <p:cNvPicPr>
            <a:picLocks noChangeAspect="1"/>
          </p:cNvPicPr>
          <p:nvPr/>
        </p:nvPicPr>
        <p:blipFill>
          <a:blip r:embed="rId2"/>
          <a:stretch>
            <a:fillRect/>
          </a:stretch>
        </p:blipFill>
        <p:spPr>
          <a:xfrm>
            <a:off x="4378530" y="3381060"/>
            <a:ext cx="405162" cy="405162"/>
          </a:xfrm>
          <a:prstGeom prst="rect">
            <a:avLst/>
          </a:prstGeom>
        </p:spPr>
      </p:pic>
      <p:sp>
        <p:nvSpPr>
          <p:cNvPr id="5" name="Slide Number Placeholder 4"/>
          <p:cNvSpPr>
            <a:spLocks noGrp="1"/>
          </p:cNvSpPr>
          <p:nvPr>
            <p:ph type="sldNum" sz="quarter" idx="4294967295"/>
          </p:nvPr>
        </p:nvSpPr>
        <p:spPr>
          <a:xfrm>
            <a:off x="3505200" y="6545396"/>
            <a:ext cx="2133600" cy="190125"/>
          </a:xfrm>
          <a:prstGeom prst="rect">
            <a:avLst/>
          </a:prstGeom>
        </p:spPr>
        <p:txBody>
          <a:bodyPr/>
          <a:lstStyle/>
          <a:p>
            <a:fld id="{B58F48A6-A3E1-4848-9AC3-B43F560BE4FE}" type="slidenum">
              <a:rPr lang="en-US" smtClean="0">
                <a:solidFill>
                  <a:prstClr val="white"/>
                </a:solidFill>
              </a:rPr>
              <a:pPr/>
              <a:t>58</a:t>
            </a:fld>
            <a:endParaRPr lang="en-US">
              <a:solidFill>
                <a:prstClr val="white"/>
              </a:solidFill>
            </a:endParaRPr>
          </a:p>
        </p:txBody>
      </p:sp>
      <p:sp>
        <p:nvSpPr>
          <p:cNvPr id="51" name="Oval 50"/>
          <p:cNvSpPr/>
          <p:nvPr/>
        </p:nvSpPr>
        <p:spPr>
          <a:xfrm flipV="1">
            <a:off x="3881346" y="4335408"/>
            <a:ext cx="70915" cy="79220"/>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53" name="Oval 52"/>
          <p:cNvSpPr/>
          <p:nvPr/>
        </p:nvSpPr>
        <p:spPr>
          <a:xfrm flipV="1">
            <a:off x="3966528" y="4379428"/>
            <a:ext cx="220169" cy="125975"/>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36" name="Oval 35"/>
          <p:cNvSpPr/>
          <p:nvPr/>
        </p:nvSpPr>
        <p:spPr>
          <a:xfrm flipV="1">
            <a:off x="4275895" y="4585618"/>
            <a:ext cx="134140" cy="237989"/>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38" name="Oval 37"/>
          <p:cNvSpPr/>
          <p:nvPr/>
        </p:nvSpPr>
        <p:spPr>
          <a:xfrm flipV="1">
            <a:off x="4004739" y="4622295"/>
            <a:ext cx="103288" cy="95917"/>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23" name="Bent Arrow 22"/>
          <p:cNvSpPr/>
          <p:nvPr/>
        </p:nvSpPr>
        <p:spPr>
          <a:xfrm rot="3570405">
            <a:off x="4930293" y="2097375"/>
            <a:ext cx="874286" cy="840024"/>
          </a:xfrm>
          <a:prstGeom prst="bentArrow">
            <a:avLst>
              <a:gd name="adj1" fmla="val 32697"/>
              <a:gd name="adj2" fmla="val 28848"/>
              <a:gd name="adj3" fmla="val 25000"/>
              <a:gd name="adj4" fmla="val 87500"/>
            </a:avLst>
          </a:prstGeom>
          <a:no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24" name="TextBox 23"/>
          <p:cNvSpPr txBox="1"/>
          <p:nvPr/>
        </p:nvSpPr>
        <p:spPr>
          <a:xfrm>
            <a:off x="5334554" y="1789777"/>
            <a:ext cx="2988043"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sysClr val="windowText" lastClr="000000"/>
                </a:solidFill>
                <a:effectLst/>
                <a:uLnTx/>
                <a:uFillTx/>
              </a:rPr>
              <a:t>Boosted towards ion beam</a:t>
            </a:r>
            <a:endParaRPr kumimoji="0" lang="en-US" sz="2000" b="0" i="0" u="none" strike="noStrike" kern="0" cap="none" spc="0" normalizeH="0" baseline="0" noProof="0" dirty="0">
              <a:ln>
                <a:noFill/>
              </a:ln>
              <a:solidFill>
                <a:sysClr val="windowText" lastClr="000000"/>
              </a:solidFill>
              <a:effectLst/>
              <a:uLnTx/>
              <a:uFillTx/>
            </a:endParaRPr>
          </a:p>
        </p:txBody>
      </p:sp>
      <p:sp>
        <p:nvSpPr>
          <p:cNvPr id="26" name="Bent Arrow 25"/>
          <p:cNvSpPr/>
          <p:nvPr/>
        </p:nvSpPr>
        <p:spPr>
          <a:xfrm rot="6929437">
            <a:off x="4656222" y="4371289"/>
            <a:ext cx="846910" cy="834141"/>
          </a:xfrm>
          <a:prstGeom prst="bentArrow">
            <a:avLst>
              <a:gd name="adj1" fmla="val 32697"/>
              <a:gd name="adj2" fmla="val 28848"/>
              <a:gd name="adj3" fmla="val 25000"/>
              <a:gd name="adj4" fmla="val 87500"/>
            </a:avLst>
          </a:prstGeom>
          <a:noFill/>
          <a:ln w="22225" cap="flat" cmpd="sng" algn="ctr">
            <a:solidFill>
              <a:srgbClr val="4F81BD">
                <a:shade val="95000"/>
                <a:satMod val="105000"/>
              </a:srgbClr>
            </a:solidFill>
            <a:prstDash val="solid"/>
          </a:ln>
          <a:effectLst>
            <a:outerShdw blurRad="40000" dist="23000" dir="5400000" rotWithShape="0">
              <a:srgbClr val="000000">
                <a:alpha val="35000"/>
              </a:srgbClr>
            </a:outerShdw>
          </a:effectLst>
          <a:scene3d>
            <a:camera prst="orthographicFront">
              <a:rot lat="0" lon="10799999"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27" name="TextBox 26"/>
          <p:cNvSpPr txBox="1"/>
          <p:nvPr/>
        </p:nvSpPr>
        <p:spPr>
          <a:xfrm rot="21361416">
            <a:off x="2424963" y="3867372"/>
            <a:ext cx="1456461" cy="369332"/>
          </a:xfrm>
          <a:prstGeom prst="rect">
            <a:avLst/>
          </a:prstGeom>
          <a:noFill/>
        </p:spPr>
        <p:txBody>
          <a:bodyPr wrap="none" rtlCol="0">
            <a:spAutoFit/>
          </a:bodyPr>
          <a:lstStyle/>
          <a:p>
            <a:pPr defTabSz="457200" hangingPunct="1"/>
            <a:r>
              <a:rPr lang="en-US" sz="1800" kern="1200" dirty="0" err="1" smtClean="0">
                <a:solidFill>
                  <a:prstClr val="black"/>
                </a:solidFill>
                <a:latin typeface="Calibri"/>
              </a:rPr>
              <a:t>E</a:t>
            </a:r>
            <a:r>
              <a:rPr lang="en-US" sz="1800" kern="1200" baseline="-25000" dirty="0" err="1" smtClean="0">
                <a:solidFill>
                  <a:prstClr val="black"/>
                </a:solidFill>
                <a:latin typeface="Calibri"/>
              </a:rPr>
              <a:t>ion</a:t>
            </a:r>
            <a:r>
              <a:rPr lang="en-US" sz="1800" kern="1200" dirty="0" smtClean="0">
                <a:solidFill>
                  <a:prstClr val="black"/>
                </a:solidFill>
                <a:latin typeface="Calibri"/>
              </a:rPr>
              <a:t>= 100 GeV</a:t>
            </a:r>
            <a:endParaRPr lang="en-US" sz="1800" kern="1200" baseline="-25000" dirty="0">
              <a:solidFill>
                <a:prstClr val="black"/>
              </a:solidFill>
              <a:latin typeface="Calibri"/>
            </a:endParaRPr>
          </a:p>
        </p:txBody>
      </p:sp>
      <p:sp>
        <p:nvSpPr>
          <p:cNvPr id="28" name="Left Arrow 27"/>
          <p:cNvSpPr/>
          <p:nvPr/>
        </p:nvSpPr>
        <p:spPr>
          <a:xfrm rot="10468057">
            <a:off x="2517540" y="3698671"/>
            <a:ext cx="1265075" cy="293067"/>
          </a:xfrm>
          <a:prstGeom prst="left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29" name="Left Arrow 28"/>
          <p:cNvSpPr/>
          <p:nvPr/>
        </p:nvSpPr>
        <p:spPr>
          <a:xfrm rot="21198189">
            <a:off x="4961470" y="3321366"/>
            <a:ext cx="663764" cy="264422"/>
          </a:xfrm>
          <a:prstGeom prst="leftArrow">
            <a:avLst/>
          </a:prstGeom>
          <a:solidFill>
            <a:srgbClr val="FF66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Calibri"/>
            </a:endParaRPr>
          </a:p>
        </p:txBody>
      </p:sp>
      <p:sp>
        <p:nvSpPr>
          <p:cNvPr id="30" name="TextBox 29"/>
          <p:cNvSpPr txBox="1"/>
          <p:nvPr/>
        </p:nvSpPr>
        <p:spPr>
          <a:xfrm rot="21204413">
            <a:off x="4710692" y="2976581"/>
            <a:ext cx="1662873" cy="369332"/>
          </a:xfrm>
          <a:prstGeom prst="rect">
            <a:avLst/>
          </a:prstGeom>
          <a:noFill/>
        </p:spPr>
        <p:txBody>
          <a:bodyPr wrap="none" rtlCol="0">
            <a:spAutoFit/>
          </a:bodyPr>
          <a:lstStyle/>
          <a:p>
            <a:pPr defTabSz="457200" hangingPunct="1"/>
            <a:r>
              <a:rPr lang="en-US" sz="1800" kern="1200" dirty="0" err="1" smtClean="0">
                <a:solidFill>
                  <a:prstClr val="black"/>
                </a:solidFill>
                <a:latin typeface="Calibri"/>
              </a:rPr>
              <a:t>E</a:t>
            </a:r>
            <a:r>
              <a:rPr lang="en-US" sz="1800" kern="1200" baseline="-25000" dirty="0" err="1" smtClean="0">
                <a:solidFill>
                  <a:prstClr val="black"/>
                </a:solidFill>
                <a:latin typeface="Calibri"/>
              </a:rPr>
              <a:t>electron</a:t>
            </a:r>
            <a:r>
              <a:rPr lang="en-US" sz="1800" kern="1200" dirty="0" smtClean="0">
                <a:solidFill>
                  <a:prstClr val="black"/>
                </a:solidFill>
                <a:latin typeface="Calibri"/>
              </a:rPr>
              <a:t>= 10 GeV</a:t>
            </a:r>
            <a:endParaRPr lang="en-US" sz="1800" kern="1200" baseline="-25000" dirty="0">
              <a:solidFill>
                <a:prstClr val="black"/>
              </a:solidFill>
              <a:latin typeface="Calibri"/>
            </a:endParaRPr>
          </a:p>
        </p:txBody>
      </p:sp>
      <p:sp>
        <p:nvSpPr>
          <p:cNvPr id="6" name="TextBox 5"/>
          <p:cNvSpPr txBox="1"/>
          <p:nvPr/>
        </p:nvSpPr>
        <p:spPr>
          <a:xfrm>
            <a:off x="370119" y="1453444"/>
            <a:ext cx="4750307" cy="461663"/>
          </a:xfrm>
          <a:prstGeom prst="rect">
            <a:avLst/>
          </a:prstGeom>
          <a:no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mn-lt"/>
                <a:ea typeface="+mn-ea"/>
                <a:cs typeface="+mn-cs"/>
                <a:sym typeface="Times"/>
              </a:rPr>
              <a:t>No Monte</a:t>
            </a:r>
            <a:r>
              <a:rPr kumimoji="0" lang="en-US" sz="2400" b="0" i="0" u="none" strike="noStrike" cap="none" spc="0" normalizeH="0" dirty="0" smtClean="0">
                <a:ln>
                  <a:noFill/>
                </a:ln>
                <a:solidFill>
                  <a:srgbClr val="000000"/>
                </a:solidFill>
                <a:effectLst/>
                <a:uFillTx/>
                <a:latin typeface="+mn-lt"/>
                <a:ea typeface="+mn-ea"/>
                <a:cs typeface="+mn-cs"/>
                <a:sym typeface="Times"/>
              </a:rPr>
              <a:t> Carlo </a:t>
            </a:r>
            <a:r>
              <a:rPr lang="en-US" dirty="0" smtClean="0"/>
              <a:t>needed to Determine </a:t>
            </a:r>
            <a:endParaRPr kumimoji="0" lang="en-US" sz="2400" b="0" i="0" u="none" strike="noStrike" cap="none" spc="0" normalizeH="0" dirty="0" smtClean="0">
              <a:ln>
                <a:noFill/>
              </a:ln>
              <a:solidFill>
                <a:srgbClr val="000000"/>
              </a:solidFill>
              <a:effectLst/>
              <a:uFillTx/>
              <a:latin typeface="+mn-lt"/>
              <a:ea typeface="+mn-ea"/>
              <a:cs typeface="+mn-cs"/>
              <a:sym typeface="Times"/>
            </a:endParaRPr>
          </a:p>
        </p:txBody>
      </p:sp>
      <p:sp>
        <p:nvSpPr>
          <p:cNvPr id="32" name="TextBox 31"/>
          <p:cNvSpPr txBox="1"/>
          <p:nvPr/>
        </p:nvSpPr>
        <p:spPr>
          <a:xfrm>
            <a:off x="803297" y="4835325"/>
            <a:ext cx="2498870" cy="1323439"/>
          </a:xfrm>
          <a:prstGeom prst="rect">
            <a:avLst/>
          </a:prstGeom>
          <a:solidFill>
            <a:srgbClr val="FFFF00"/>
          </a:solidFill>
        </p:spPr>
        <p:txBody>
          <a:bodyPr wrap="square" rtlCol="0">
            <a:spAutoFit/>
          </a:bodyPr>
          <a:lstStyle/>
          <a:p>
            <a:r>
              <a:rPr lang="en-US" sz="2000" dirty="0" smtClean="0"/>
              <a:t>E’</a:t>
            </a:r>
            <a:r>
              <a:rPr lang="en-US" sz="2000" baseline="-25000" dirty="0" smtClean="0"/>
              <a:t>e,</a:t>
            </a:r>
            <a:r>
              <a:rPr lang="en-US" sz="2000" dirty="0" smtClean="0"/>
              <a:t>θ</a:t>
            </a:r>
            <a:r>
              <a:rPr lang="en-US" sz="2000" baseline="-25000" dirty="0" smtClean="0"/>
              <a:t>e ,</a:t>
            </a:r>
            <a:r>
              <a:rPr lang="en-US" sz="2000" dirty="0" smtClean="0"/>
              <a:t>E</a:t>
            </a:r>
            <a:r>
              <a:rPr lang="en-US" sz="2000" baseline="-25000" dirty="0" smtClean="0"/>
              <a:t>jet ,</a:t>
            </a:r>
            <a:r>
              <a:rPr lang="el-GR" sz="2000" dirty="0" smtClean="0"/>
              <a:t>θ</a:t>
            </a:r>
            <a:r>
              <a:rPr lang="en-US" sz="2000" baseline="-25000" dirty="0" smtClean="0"/>
              <a:t>jet </a:t>
            </a:r>
            <a:r>
              <a:rPr lang="en-US" sz="2000" baseline="-25000" dirty="0"/>
              <a:t> </a:t>
            </a:r>
            <a:r>
              <a:rPr lang="en-US" sz="2000" dirty="0" smtClean="0"/>
              <a:t>: any two of these, </a:t>
            </a:r>
            <a:r>
              <a:rPr lang="en-US" sz="2000" dirty="0" smtClean="0">
                <a:solidFill>
                  <a:srgbClr val="FF0000"/>
                </a:solidFill>
              </a:rPr>
              <a:t>in principle</a:t>
            </a:r>
            <a:r>
              <a:rPr lang="en-US" sz="2000" dirty="0" smtClean="0"/>
              <a:t>, sufficient to reconstruct</a:t>
            </a:r>
            <a:r>
              <a:rPr lang="en-US" sz="2000" dirty="0" smtClean="0">
                <a:solidFill>
                  <a:srgbClr val="FF0000"/>
                </a:solidFill>
              </a:rPr>
              <a:t> x </a:t>
            </a:r>
            <a:r>
              <a:rPr lang="en-US" sz="2000" dirty="0" smtClean="0"/>
              <a:t>and </a:t>
            </a:r>
            <a:r>
              <a:rPr lang="en-US" sz="2000" dirty="0" smtClean="0">
                <a:solidFill>
                  <a:srgbClr val="FF0000"/>
                </a:solidFill>
              </a:rPr>
              <a:t>Q</a:t>
            </a:r>
            <a:r>
              <a:rPr lang="en-US" sz="2000" baseline="30000" dirty="0" smtClean="0">
                <a:solidFill>
                  <a:srgbClr val="FF0000"/>
                </a:solidFill>
              </a:rPr>
              <a:t>2</a:t>
            </a:r>
            <a:r>
              <a:rPr lang="en-US" sz="2000" dirty="0" smtClean="0"/>
              <a:t>. </a:t>
            </a:r>
            <a:r>
              <a:rPr lang="en-US" sz="2000" baseline="-25000" dirty="0" smtClean="0"/>
              <a:t> </a:t>
            </a:r>
            <a:endParaRPr lang="en-US" sz="2000" baseline="-25000" dirty="0"/>
          </a:p>
        </p:txBody>
      </p:sp>
      <p:sp>
        <p:nvSpPr>
          <p:cNvPr id="12" name="Right Arrow 11"/>
          <p:cNvSpPr/>
          <p:nvPr/>
        </p:nvSpPr>
        <p:spPr>
          <a:xfrm>
            <a:off x="3302167" y="5350086"/>
            <a:ext cx="3000022" cy="421358"/>
          </a:xfrm>
          <a:prstGeom prst="rightArrow">
            <a:avLst/>
          </a:prstGeom>
          <a:solidFill>
            <a:schemeClr val="accent1"/>
          </a:solidFill>
          <a:ln w="25400" cap="flat">
            <a:solidFill>
              <a:schemeClr val="tx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000000"/>
              </a:solidFill>
              <a:effectLst/>
              <a:uFillTx/>
              <a:latin typeface="+mn-lt"/>
              <a:ea typeface="+mn-ea"/>
              <a:cs typeface="+mn-cs"/>
              <a:sym typeface="Times"/>
            </a:endParaRPr>
          </a:p>
        </p:txBody>
      </p:sp>
      <p:sp>
        <p:nvSpPr>
          <p:cNvPr id="14" name="TextBox 13"/>
          <p:cNvSpPr txBox="1"/>
          <p:nvPr/>
        </p:nvSpPr>
        <p:spPr>
          <a:xfrm>
            <a:off x="6424651" y="5023555"/>
            <a:ext cx="2416063" cy="1015661"/>
          </a:xfrm>
          <a:prstGeom prst="rect">
            <a:avLst/>
          </a:prstGeom>
          <a:solidFill>
            <a:srgbClr val="FFFF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2000" dirty="0" smtClean="0"/>
              <a:t>Given x and Q</a:t>
            </a:r>
            <a:r>
              <a:rPr lang="en-US" sz="2000" baseline="30000" dirty="0" smtClean="0"/>
              <a:t>2</a:t>
            </a:r>
            <a:r>
              <a:rPr lang="en-US" sz="2000" dirty="0" smtClean="0"/>
              <a:t>,</a:t>
            </a:r>
            <a:r>
              <a:rPr lang="en-US" sz="2000" dirty="0"/>
              <a:t> </a:t>
            </a:r>
            <a:r>
              <a:rPr lang="en-US" sz="2000" b="1" dirty="0" err="1">
                <a:solidFill>
                  <a:srgbClr val="FF0000"/>
                </a:solidFill>
              </a:rPr>
              <a:t>E’</a:t>
            </a:r>
            <a:r>
              <a:rPr lang="en-US" sz="2000" b="1" baseline="-25000" dirty="0" err="1">
                <a:solidFill>
                  <a:srgbClr val="FF0000"/>
                </a:solidFill>
              </a:rPr>
              <a:t>e,</a:t>
            </a:r>
            <a:r>
              <a:rPr lang="en-US" sz="2000" b="1" dirty="0" err="1">
                <a:solidFill>
                  <a:srgbClr val="FF0000"/>
                </a:solidFill>
              </a:rPr>
              <a:t>θ</a:t>
            </a:r>
            <a:r>
              <a:rPr lang="en-US" sz="2000" b="1" baseline="-25000" dirty="0" err="1">
                <a:solidFill>
                  <a:srgbClr val="FF0000"/>
                </a:solidFill>
              </a:rPr>
              <a:t>e</a:t>
            </a:r>
            <a:r>
              <a:rPr lang="en-US" sz="2000" b="1" baseline="-25000" dirty="0">
                <a:solidFill>
                  <a:srgbClr val="FF0000"/>
                </a:solidFill>
              </a:rPr>
              <a:t> ,</a:t>
            </a:r>
            <a:r>
              <a:rPr lang="en-US" sz="2000" b="1" dirty="0" err="1">
                <a:solidFill>
                  <a:srgbClr val="FF0000"/>
                </a:solidFill>
              </a:rPr>
              <a:t>E</a:t>
            </a:r>
            <a:r>
              <a:rPr lang="en-US" sz="2000" b="1" baseline="-25000" dirty="0" err="1">
                <a:solidFill>
                  <a:srgbClr val="FF0000"/>
                </a:solidFill>
              </a:rPr>
              <a:t>jet</a:t>
            </a:r>
            <a:r>
              <a:rPr lang="en-US" sz="2000" b="1" baseline="-25000" dirty="0">
                <a:solidFill>
                  <a:srgbClr val="FF0000"/>
                </a:solidFill>
              </a:rPr>
              <a:t> ,</a:t>
            </a:r>
            <a:r>
              <a:rPr lang="el-GR" sz="2000" b="1" dirty="0">
                <a:solidFill>
                  <a:srgbClr val="FF0000"/>
                </a:solidFill>
              </a:rPr>
              <a:t>θ</a:t>
            </a:r>
            <a:r>
              <a:rPr lang="en-US" sz="2000" b="1" baseline="-25000" dirty="0">
                <a:solidFill>
                  <a:srgbClr val="FF0000"/>
                </a:solidFill>
              </a:rPr>
              <a:t>jet </a:t>
            </a:r>
            <a:r>
              <a:rPr lang="en-US" sz="2000" b="1" baseline="-25000" dirty="0" smtClean="0">
                <a:solidFill>
                  <a:srgbClr val="FF0000"/>
                </a:solidFill>
              </a:rPr>
              <a:t> </a:t>
            </a:r>
            <a:r>
              <a:rPr lang="en-US" sz="2000" dirty="0" smtClean="0"/>
              <a:t>are all </a:t>
            </a:r>
          </a:p>
          <a:p>
            <a:r>
              <a:rPr lang="en-US" sz="2000" dirty="0" smtClean="0"/>
              <a:t>fixed </a:t>
            </a:r>
            <a:endParaRPr kumimoji="0" lang="en-US" sz="2000" b="0" i="0" u="none" strike="noStrike" cap="none" spc="0" normalizeH="0" baseline="0" dirty="0">
              <a:ln>
                <a:noFill/>
              </a:ln>
              <a:solidFill>
                <a:srgbClr val="000000"/>
              </a:solidFill>
              <a:effectLst/>
              <a:uFillTx/>
              <a:latin typeface="+mn-lt"/>
              <a:ea typeface="+mn-ea"/>
              <a:cs typeface="+mn-cs"/>
              <a:sym typeface="Times"/>
            </a:endParaRPr>
          </a:p>
        </p:txBody>
      </p:sp>
    </p:spTree>
    <p:extLst>
      <p:ext uri="{BB962C8B-B14F-4D97-AF65-F5344CB8AC3E}">
        <p14:creationId xmlns:p14="http://schemas.microsoft.com/office/powerpoint/2010/main" val="4001475977"/>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 Isoline Plot</a:t>
            </a:r>
            <a:endParaRPr lang="en-US" dirty="0"/>
          </a:p>
        </p:txBody>
      </p:sp>
      <p:sp>
        <p:nvSpPr>
          <p:cNvPr id="3" name="Slide Number Placeholder 2"/>
          <p:cNvSpPr>
            <a:spLocks noGrp="1"/>
          </p:cNvSpPr>
          <p:nvPr>
            <p:ph type="sldNum" sz="quarter" idx="4294967295"/>
          </p:nvPr>
        </p:nvSpPr>
        <p:spPr>
          <a:xfrm>
            <a:off x="3505200" y="6645425"/>
            <a:ext cx="2133600" cy="190125"/>
          </a:xfrm>
          <a:prstGeom prst="rect">
            <a:avLst/>
          </a:prstGeom>
        </p:spPr>
        <p:txBody>
          <a:bodyPr/>
          <a:lstStyle/>
          <a:p>
            <a:fld id="{B58F48A6-A3E1-4848-9AC3-B43F560BE4FE}" type="slidenum">
              <a:rPr lang="en-US" smtClean="0">
                <a:solidFill>
                  <a:prstClr val="white"/>
                </a:solidFill>
              </a:rPr>
              <a:pPr/>
              <a:t>59</a:t>
            </a:fld>
            <a:endParaRPr lang="en-US">
              <a:solidFill>
                <a:prstClr val="white"/>
              </a:solidFill>
            </a:endParaRPr>
          </a:p>
        </p:txBody>
      </p:sp>
      <p:pic>
        <p:nvPicPr>
          <p:cNvPr id="4" name="Picture 3" descr="Ee-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990" y="1213125"/>
            <a:ext cx="5478810" cy="5305628"/>
          </a:xfrm>
          <a:prstGeom prst="rect">
            <a:avLst/>
          </a:prstGeom>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5347330" y="2933144"/>
            <a:ext cx="3935596" cy="1892117"/>
          </a:xfrm>
          <a:prstGeom prst="rect">
            <a:avLst/>
          </a:prstGeom>
        </p:spPr>
      </p:pic>
      <p:sp>
        <p:nvSpPr>
          <p:cNvPr id="6" name="Right Brace 5"/>
          <p:cNvSpPr/>
          <p:nvPr/>
        </p:nvSpPr>
        <p:spPr>
          <a:xfrm>
            <a:off x="5086843" y="3879203"/>
            <a:ext cx="180434" cy="1915313"/>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 name="Right Brace 6"/>
          <p:cNvSpPr/>
          <p:nvPr/>
        </p:nvSpPr>
        <p:spPr>
          <a:xfrm>
            <a:off x="5093503" y="5808396"/>
            <a:ext cx="180434" cy="152400"/>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 name="Right Brace 7"/>
          <p:cNvSpPr/>
          <p:nvPr/>
        </p:nvSpPr>
        <p:spPr>
          <a:xfrm>
            <a:off x="5093503" y="2255351"/>
            <a:ext cx="173774" cy="158212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 name="Right Brace 8"/>
          <p:cNvSpPr/>
          <p:nvPr/>
        </p:nvSpPr>
        <p:spPr>
          <a:xfrm>
            <a:off x="5092650" y="2081272"/>
            <a:ext cx="180434" cy="152400"/>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0" name="TextBox 9"/>
          <p:cNvSpPr txBox="1"/>
          <p:nvPr/>
        </p:nvSpPr>
        <p:spPr>
          <a:xfrm>
            <a:off x="5273086" y="1980470"/>
            <a:ext cx="1620719" cy="369332"/>
          </a:xfrm>
          <a:prstGeom prst="rect">
            <a:avLst/>
          </a:prstGeom>
          <a:noFill/>
          <a:ln>
            <a:solidFill>
              <a:schemeClr val="tx1"/>
            </a:solidFill>
          </a:ln>
        </p:spPr>
        <p:txBody>
          <a:bodyPr wrap="none" rtlCol="0">
            <a:spAutoFit/>
          </a:bodyPr>
          <a:lstStyle/>
          <a:p>
            <a:r>
              <a:rPr lang="en-US" sz="1800" dirty="0" smtClean="0"/>
              <a:t>Hadron Endcap</a:t>
            </a:r>
            <a:endParaRPr lang="en-US" sz="1800" dirty="0"/>
          </a:p>
        </p:txBody>
      </p:sp>
      <p:sp>
        <p:nvSpPr>
          <p:cNvPr id="11" name="TextBox 10"/>
          <p:cNvSpPr txBox="1"/>
          <p:nvPr/>
        </p:nvSpPr>
        <p:spPr>
          <a:xfrm>
            <a:off x="5266146" y="2840703"/>
            <a:ext cx="749574" cy="369332"/>
          </a:xfrm>
          <a:prstGeom prst="rect">
            <a:avLst/>
          </a:prstGeom>
          <a:noFill/>
          <a:ln>
            <a:solidFill>
              <a:schemeClr val="tx1"/>
            </a:solidFill>
          </a:ln>
        </p:spPr>
        <p:txBody>
          <a:bodyPr wrap="none" rtlCol="0">
            <a:spAutoFit/>
          </a:bodyPr>
          <a:lstStyle/>
          <a:p>
            <a:r>
              <a:rPr lang="en-US" sz="1800" dirty="0" smtClean="0"/>
              <a:t>Barrel</a:t>
            </a:r>
            <a:endParaRPr lang="en-US" sz="1800" dirty="0"/>
          </a:p>
        </p:txBody>
      </p:sp>
      <p:sp>
        <p:nvSpPr>
          <p:cNvPr id="12" name="TextBox 11"/>
          <p:cNvSpPr txBox="1"/>
          <p:nvPr/>
        </p:nvSpPr>
        <p:spPr>
          <a:xfrm>
            <a:off x="5262687" y="4640595"/>
            <a:ext cx="1700518" cy="369332"/>
          </a:xfrm>
          <a:prstGeom prst="rect">
            <a:avLst/>
          </a:prstGeom>
          <a:noFill/>
          <a:ln>
            <a:solidFill>
              <a:schemeClr val="tx1"/>
            </a:solidFill>
          </a:ln>
        </p:spPr>
        <p:txBody>
          <a:bodyPr wrap="none" rtlCol="0">
            <a:spAutoFit/>
          </a:bodyPr>
          <a:lstStyle/>
          <a:p>
            <a:r>
              <a:rPr lang="en-US" sz="1800" dirty="0" smtClean="0"/>
              <a:t>Electron Endcap</a:t>
            </a:r>
            <a:endParaRPr lang="en-US" sz="1800" dirty="0"/>
          </a:p>
        </p:txBody>
      </p:sp>
      <p:sp>
        <p:nvSpPr>
          <p:cNvPr id="13" name="TextBox 12"/>
          <p:cNvSpPr txBox="1"/>
          <p:nvPr/>
        </p:nvSpPr>
        <p:spPr>
          <a:xfrm>
            <a:off x="5301377" y="5584095"/>
            <a:ext cx="2454217" cy="646331"/>
          </a:xfrm>
          <a:prstGeom prst="rect">
            <a:avLst/>
          </a:prstGeom>
          <a:noFill/>
          <a:ln>
            <a:solidFill>
              <a:schemeClr val="tx1"/>
            </a:solidFill>
          </a:ln>
        </p:spPr>
        <p:txBody>
          <a:bodyPr wrap="none" rtlCol="0">
            <a:spAutoFit/>
          </a:bodyPr>
          <a:lstStyle/>
          <a:p>
            <a:r>
              <a:rPr lang="en-US" sz="1800" dirty="0" smtClean="0"/>
              <a:t>Far-forward Electron </a:t>
            </a:r>
          </a:p>
          <a:p>
            <a:r>
              <a:rPr lang="en-US" sz="1800" dirty="0" smtClean="0"/>
              <a:t>(out of central detector)</a:t>
            </a:r>
            <a:endParaRPr lang="en-US" sz="1800" dirty="0"/>
          </a:p>
        </p:txBody>
      </p:sp>
    </p:spTree>
    <p:extLst>
      <p:ext uri="{BB962C8B-B14F-4D97-AF65-F5344CB8AC3E}">
        <p14:creationId xmlns:p14="http://schemas.microsoft.com/office/powerpoint/2010/main" val="168007013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200" dirty="0" smtClean="0"/>
              <a:t>Progress in </a:t>
            </a:r>
            <a:r>
              <a:rPr lang="en-US" sz="3200" dirty="0" err="1" smtClean="0"/>
              <a:t>pQCD</a:t>
            </a:r>
            <a:r>
              <a:rPr lang="en-US" sz="3200" dirty="0" smtClean="0"/>
              <a:t> Theory (~1980-~2010)</a:t>
            </a:r>
            <a:endParaRPr lang="en-US" sz="3200" dirty="0"/>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bwMode="auto">
          <a:xfrm>
            <a:off x="457200" y="832157"/>
            <a:ext cx="7878238" cy="4408975"/>
          </a:xfrm>
          <a:prstGeom prst="rect">
            <a:avLst/>
          </a:prstGeom>
          <a:noFill/>
          <a:ln>
            <a:noFill/>
          </a:ln>
        </p:spPr>
      </p:pic>
      <p:sp>
        <p:nvSpPr>
          <p:cNvPr id="6" name="TextBox 5"/>
          <p:cNvSpPr txBox="1"/>
          <p:nvPr/>
        </p:nvSpPr>
        <p:spPr>
          <a:xfrm>
            <a:off x="457200" y="4257422"/>
            <a:ext cx="3135444" cy="1200329"/>
          </a:xfrm>
          <a:prstGeom prst="rect">
            <a:avLst/>
          </a:prstGeom>
          <a:noFill/>
        </p:spPr>
        <p:txBody>
          <a:bodyPr wrap="none" rtlCol="0">
            <a:spAutoFit/>
          </a:bodyPr>
          <a:lstStyle/>
          <a:p>
            <a:r>
              <a:rPr lang="en-US" dirty="0" smtClean="0"/>
              <a:t>Parton Distribution Functions:</a:t>
            </a:r>
          </a:p>
          <a:p>
            <a:r>
              <a:rPr lang="en-US" dirty="0" smtClean="0"/>
              <a:t>Longitudinal only—</a:t>
            </a:r>
          </a:p>
          <a:p>
            <a:r>
              <a:rPr lang="en-US" dirty="0" smtClean="0"/>
              <a:t>No way to interpret nucleon</a:t>
            </a:r>
          </a:p>
          <a:p>
            <a:r>
              <a:rPr lang="en-US" dirty="0" err="1" smtClean="0"/>
              <a:t>partonic</a:t>
            </a:r>
            <a:r>
              <a:rPr lang="en-US" dirty="0" smtClean="0"/>
              <a:t> structure in rest frame</a:t>
            </a:r>
          </a:p>
        </p:txBody>
      </p:sp>
      <p:sp>
        <p:nvSpPr>
          <p:cNvPr id="7" name="Right Arrow 6"/>
          <p:cNvSpPr/>
          <p:nvPr/>
        </p:nvSpPr>
        <p:spPr>
          <a:xfrm>
            <a:off x="3766358" y="4627963"/>
            <a:ext cx="890495" cy="43797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4875827" y="4339072"/>
            <a:ext cx="4150858" cy="1200329"/>
          </a:xfrm>
          <a:prstGeom prst="rect">
            <a:avLst/>
          </a:prstGeom>
          <a:noFill/>
        </p:spPr>
        <p:txBody>
          <a:bodyPr wrap="none" rtlCol="0">
            <a:spAutoFit/>
          </a:bodyPr>
          <a:lstStyle/>
          <a:p>
            <a:r>
              <a:rPr lang="en-US" dirty="0" smtClean="0"/>
              <a:t>3D (Transverse) Structure</a:t>
            </a:r>
          </a:p>
          <a:p>
            <a:r>
              <a:rPr lang="en-US" dirty="0" smtClean="0"/>
              <a:t>TMD’s, GPD’s—</a:t>
            </a:r>
          </a:p>
          <a:p>
            <a:r>
              <a:rPr lang="en-US" dirty="0" smtClean="0"/>
              <a:t>Now we know what to measure to</a:t>
            </a:r>
          </a:p>
          <a:p>
            <a:r>
              <a:rPr lang="en-US" dirty="0" smtClean="0"/>
              <a:t>understand </a:t>
            </a:r>
            <a:r>
              <a:rPr lang="en-US" dirty="0" err="1" smtClean="0"/>
              <a:t>partonic</a:t>
            </a:r>
            <a:r>
              <a:rPr lang="en-US" dirty="0" smtClean="0"/>
              <a:t> structure of nucleons</a:t>
            </a:r>
          </a:p>
        </p:txBody>
      </p:sp>
      <p:sp>
        <p:nvSpPr>
          <p:cNvPr id="9" name="TextBox 8"/>
          <p:cNvSpPr txBox="1"/>
          <p:nvPr/>
        </p:nvSpPr>
        <p:spPr>
          <a:xfrm>
            <a:off x="1346200" y="5561292"/>
            <a:ext cx="6058670" cy="1015663"/>
          </a:xfrm>
          <a:prstGeom prst="rect">
            <a:avLst/>
          </a:prstGeom>
          <a:solidFill>
            <a:srgbClr val="FFFF00"/>
          </a:solidFill>
        </p:spPr>
        <p:txBody>
          <a:bodyPr wrap="none" rtlCol="0">
            <a:spAutoFit/>
          </a:bodyPr>
          <a:lstStyle/>
          <a:p>
            <a:r>
              <a:rPr lang="en-US" sz="2000" dirty="0" smtClean="0"/>
              <a:t>Jefferson Lab 12 GeV program based on this progress.</a:t>
            </a:r>
          </a:p>
          <a:p>
            <a:r>
              <a:rPr lang="en-US" sz="2000" dirty="0" smtClean="0"/>
              <a:t>How do we get the complete picture: </a:t>
            </a:r>
          </a:p>
          <a:p>
            <a:r>
              <a:rPr lang="en-US" sz="2000" dirty="0" smtClean="0"/>
              <a:t>                 origin of mass, spin, nuclear forces</a:t>
            </a:r>
            <a:r>
              <a:rPr lang="is-IS" sz="2000" dirty="0" smtClean="0"/>
              <a:t>…?         EIC !</a:t>
            </a:r>
            <a:endParaRPr lang="en-US" sz="2000" dirty="0" smtClean="0"/>
          </a:p>
        </p:txBody>
      </p:sp>
      <p:sp>
        <p:nvSpPr>
          <p:cNvPr id="11" name="TextBox 10"/>
          <p:cNvSpPr txBox="1"/>
          <p:nvPr/>
        </p:nvSpPr>
        <p:spPr>
          <a:xfrm>
            <a:off x="3226222" y="2574594"/>
            <a:ext cx="557965" cy="369332"/>
          </a:xfrm>
          <a:prstGeom prst="rect">
            <a:avLst/>
          </a:prstGeom>
          <a:noFill/>
        </p:spPr>
        <p:txBody>
          <a:bodyPr wrap="none" rtlCol="0">
            <a:spAutoFit/>
          </a:bodyPr>
          <a:lstStyle/>
          <a:p>
            <a:r>
              <a:rPr lang="en-US" dirty="0" smtClean="0"/>
              <a:t>(Q</a:t>
            </a:r>
            <a:r>
              <a:rPr lang="en-US" baseline="30000" dirty="0" smtClean="0"/>
              <a:t>2</a:t>
            </a:r>
            <a:r>
              <a:rPr lang="en-US" dirty="0" smtClean="0"/>
              <a:t>)</a:t>
            </a:r>
            <a:endParaRPr lang="en-US" dirty="0"/>
          </a:p>
        </p:txBody>
      </p:sp>
    </p:spTree>
    <p:extLst>
      <p:ext uri="{BB962C8B-B14F-4D97-AF65-F5344CB8AC3E}">
        <p14:creationId xmlns:p14="http://schemas.microsoft.com/office/powerpoint/2010/main" val="1781203130"/>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5747103" y="3403210"/>
            <a:ext cx="3341379" cy="1395978"/>
          </a:xfrm>
          <a:prstGeom prst="rect">
            <a:avLst/>
          </a:prstGeom>
        </p:spPr>
      </p:pic>
      <p:sp>
        <p:nvSpPr>
          <p:cNvPr id="2" name="Title 1"/>
          <p:cNvSpPr>
            <a:spLocks noGrp="1"/>
          </p:cNvSpPr>
          <p:nvPr>
            <p:ph type="title"/>
          </p:nvPr>
        </p:nvSpPr>
        <p:spPr/>
        <p:txBody>
          <a:bodyPr/>
          <a:lstStyle/>
          <a:p>
            <a:r>
              <a:rPr lang="en-US" dirty="0" smtClean="0"/>
              <a:t>Quark(Jet) Isoline Plot</a:t>
            </a:r>
            <a:endParaRPr lang="en-US" dirty="0"/>
          </a:p>
        </p:txBody>
      </p:sp>
      <p:sp>
        <p:nvSpPr>
          <p:cNvPr id="3" name="Slide Number Placeholder 2"/>
          <p:cNvSpPr>
            <a:spLocks noGrp="1"/>
          </p:cNvSpPr>
          <p:nvPr>
            <p:ph type="sldNum" sz="quarter" idx="4294967295"/>
          </p:nvPr>
        </p:nvSpPr>
        <p:spPr>
          <a:xfrm>
            <a:off x="3505200" y="6645425"/>
            <a:ext cx="2133600" cy="190125"/>
          </a:xfrm>
          <a:prstGeom prst="rect">
            <a:avLst/>
          </a:prstGeom>
        </p:spPr>
        <p:txBody>
          <a:bodyPr/>
          <a:lstStyle/>
          <a:p>
            <a:fld id="{B58F48A6-A3E1-4848-9AC3-B43F560BE4FE}" type="slidenum">
              <a:rPr lang="en-US" smtClean="0">
                <a:solidFill>
                  <a:prstClr val="white"/>
                </a:solidFill>
              </a:rPr>
              <a:pPr/>
              <a:t>60</a:t>
            </a:fld>
            <a:endParaRPr lang="en-US">
              <a:solidFill>
                <a:prstClr val="white"/>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688" y="996620"/>
            <a:ext cx="5496112" cy="5322383"/>
          </a:xfrm>
          <a:prstGeom prst="rect">
            <a:avLst/>
          </a:prstGeom>
        </p:spPr>
      </p:pic>
      <p:sp>
        <p:nvSpPr>
          <p:cNvPr id="7" name="Right Brace 6"/>
          <p:cNvSpPr/>
          <p:nvPr/>
        </p:nvSpPr>
        <p:spPr>
          <a:xfrm>
            <a:off x="5107083" y="2321775"/>
            <a:ext cx="173514" cy="1751736"/>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 name="Right Brace 7"/>
          <p:cNvSpPr/>
          <p:nvPr/>
        </p:nvSpPr>
        <p:spPr>
          <a:xfrm>
            <a:off x="5107083" y="1880615"/>
            <a:ext cx="173774" cy="441159"/>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 name="Right Brace 8"/>
          <p:cNvSpPr/>
          <p:nvPr/>
        </p:nvSpPr>
        <p:spPr>
          <a:xfrm>
            <a:off x="5106823" y="4073510"/>
            <a:ext cx="173774" cy="1658029"/>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0" name="Right Brace 9"/>
          <p:cNvSpPr/>
          <p:nvPr/>
        </p:nvSpPr>
        <p:spPr>
          <a:xfrm rot="5400000">
            <a:off x="1215742" y="5261200"/>
            <a:ext cx="173774" cy="1114452"/>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 name="TextBox 10"/>
          <p:cNvSpPr txBox="1"/>
          <p:nvPr/>
        </p:nvSpPr>
        <p:spPr>
          <a:xfrm>
            <a:off x="5280857" y="1952442"/>
            <a:ext cx="749574" cy="369332"/>
          </a:xfrm>
          <a:prstGeom prst="rect">
            <a:avLst/>
          </a:prstGeom>
          <a:noFill/>
          <a:ln>
            <a:solidFill>
              <a:schemeClr val="tx1"/>
            </a:solidFill>
          </a:ln>
        </p:spPr>
        <p:txBody>
          <a:bodyPr wrap="none" rtlCol="0">
            <a:spAutoFit/>
          </a:bodyPr>
          <a:lstStyle/>
          <a:p>
            <a:r>
              <a:rPr lang="en-US" sz="1800" dirty="0" smtClean="0"/>
              <a:t>Barrel</a:t>
            </a:r>
            <a:endParaRPr lang="en-US" sz="1800" dirty="0"/>
          </a:p>
        </p:txBody>
      </p:sp>
      <p:sp>
        <p:nvSpPr>
          <p:cNvPr id="12" name="TextBox 11"/>
          <p:cNvSpPr txBox="1"/>
          <p:nvPr/>
        </p:nvSpPr>
        <p:spPr>
          <a:xfrm>
            <a:off x="5287797" y="3028338"/>
            <a:ext cx="1620719" cy="369332"/>
          </a:xfrm>
          <a:prstGeom prst="rect">
            <a:avLst/>
          </a:prstGeom>
          <a:noFill/>
          <a:ln>
            <a:solidFill>
              <a:schemeClr val="tx1"/>
            </a:solidFill>
          </a:ln>
        </p:spPr>
        <p:txBody>
          <a:bodyPr wrap="none" rtlCol="0">
            <a:spAutoFit/>
          </a:bodyPr>
          <a:lstStyle/>
          <a:p>
            <a:r>
              <a:rPr lang="en-US" sz="1800" dirty="0" smtClean="0"/>
              <a:t>Hadron Endcap</a:t>
            </a:r>
            <a:endParaRPr lang="en-US" sz="1800" dirty="0"/>
          </a:p>
        </p:txBody>
      </p:sp>
      <p:sp>
        <p:nvSpPr>
          <p:cNvPr id="13" name="TextBox 12"/>
          <p:cNvSpPr txBox="1"/>
          <p:nvPr/>
        </p:nvSpPr>
        <p:spPr>
          <a:xfrm>
            <a:off x="5308615" y="4749074"/>
            <a:ext cx="2485326" cy="646331"/>
          </a:xfrm>
          <a:prstGeom prst="rect">
            <a:avLst/>
          </a:prstGeom>
          <a:noFill/>
          <a:ln>
            <a:solidFill>
              <a:schemeClr val="tx1"/>
            </a:solidFill>
          </a:ln>
        </p:spPr>
        <p:txBody>
          <a:bodyPr wrap="none" rtlCol="0">
            <a:spAutoFit/>
          </a:bodyPr>
          <a:lstStyle/>
          <a:p>
            <a:r>
              <a:rPr lang="en-US" sz="1800" dirty="0" smtClean="0"/>
              <a:t>Far-forward Hadron</a:t>
            </a:r>
          </a:p>
          <a:p>
            <a:r>
              <a:rPr lang="en-US" sz="1800" dirty="0" smtClean="0"/>
              <a:t>(Out of central detector)</a:t>
            </a:r>
            <a:endParaRPr lang="en-US" sz="1800" dirty="0"/>
          </a:p>
        </p:txBody>
      </p:sp>
      <p:sp>
        <p:nvSpPr>
          <p:cNvPr id="14" name="TextBox 13"/>
          <p:cNvSpPr txBox="1"/>
          <p:nvPr/>
        </p:nvSpPr>
        <p:spPr>
          <a:xfrm>
            <a:off x="582721" y="6019009"/>
            <a:ext cx="1700518" cy="369332"/>
          </a:xfrm>
          <a:prstGeom prst="rect">
            <a:avLst/>
          </a:prstGeom>
          <a:noFill/>
          <a:ln>
            <a:solidFill>
              <a:schemeClr val="tx1"/>
            </a:solidFill>
          </a:ln>
        </p:spPr>
        <p:txBody>
          <a:bodyPr wrap="none" rtlCol="0">
            <a:spAutoFit/>
          </a:bodyPr>
          <a:lstStyle/>
          <a:p>
            <a:r>
              <a:rPr lang="en-US" sz="1800" dirty="0" smtClean="0"/>
              <a:t>Electron Endcap</a:t>
            </a:r>
            <a:endParaRPr lang="en-US" sz="1800" dirty="0"/>
          </a:p>
        </p:txBody>
      </p:sp>
      <p:sp>
        <p:nvSpPr>
          <p:cNvPr id="15" name="TextBox 14"/>
          <p:cNvSpPr txBox="1"/>
          <p:nvPr/>
        </p:nvSpPr>
        <p:spPr>
          <a:xfrm>
            <a:off x="4659913" y="1005260"/>
            <a:ext cx="648702" cy="400110"/>
          </a:xfrm>
          <a:prstGeom prst="rect">
            <a:avLst/>
          </a:prstGeom>
          <a:noFill/>
        </p:spPr>
        <p:txBody>
          <a:bodyPr wrap="none" rtlCol="0">
            <a:spAutoFit/>
          </a:bodyPr>
          <a:lstStyle/>
          <a:p>
            <a:r>
              <a:rPr lang="en-US" sz="2000" dirty="0" smtClean="0"/>
              <a:t>(</a:t>
            </a:r>
            <a:r>
              <a:rPr lang="en-US" sz="2000" dirty="0" err="1" smtClean="0"/>
              <a:t>E</a:t>
            </a:r>
            <a:r>
              <a:rPr lang="en-US" sz="2000" baseline="-25000" dirty="0" err="1" smtClean="0"/>
              <a:t>jet</a:t>
            </a:r>
            <a:r>
              <a:rPr lang="en-US" sz="2000" dirty="0" smtClean="0"/>
              <a:t>)</a:t>
            </a:r>
            <a:endParaRPr lang="en-US" sz="2000" dirty="0"/>
          </a:p>
        </p:txBody>
      </p:sp>
    </p:spTree>
    <p:extLst>
      <p:ext uri="{BB962C8B-B14F-4D97-AF65-F5344CB8AC3E}">
        <p14:creationId xmlns:p14="http://schemas.microsoft.com/office/powerpoint/2010/main" val="2071439203"/>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6325885" y="6543310"/>
            <a:ext cx="273656" cy="264255"/>
          </a:xfrm>
          <a:prstGeom prst="rect">
            <a:avLst/>
          </a:prstGeom>
        </p:spPr>
        <p:txBody>
          <a:bodyPr/>
          <a:lstStyle/>
          <a:p>
            <a:fld id="{86CB4B4D-7CA3-9044-876B-883B54F8677D}" type="slidenum">
              <a:rPr lang="uk-UA" smtClean="0"/>
              <a:t>61</a:t>
            </a:fld>
            <a:endParaRPr lang="uk-UA"/>
          </a:p>
        </p:txBody>
      </p:sp>
      <p:sp>
        <p:nvSpPr>
          <p:cNvPr id="3" name="Title 2"/>
          <p:cNvSpPr>
            <a:spLocks noGrp="1"/>
          </p:cNvSpPr>
          <p:nvPr>
            <p:ph type="title"/>
          </p:nvPr>
        </p:nvSpPr>
        <p:spPr/>
        <p:txBody>
          <a:bodyPr/>
          <a:lstStyle/>
          <a:p>
            <a:r>
              <a:rPr lang="en-US" dirty="0" smtClean="0"/>
              <a:t>Particle Distribution </a:t>
            </a:r>
            <a:endParaRPr lang="en-US" dirty="0"/>
          </a:p>
        </p:txBody>
      </p:sp>
      <p:sp>
        <p:nvSpPr>
          <p:cNvPr id="4" name="Shape 362"/>
          <p:cNvSpPr/>
          <p:nvPr/>
        </p:nvSpPr>
        <p:spPr>
          <a:xfrm>
            <a:off x="1237804" y="964007"/>
            <a:ext cx="1588" cy="2835277"/>
          </a:xfrm>
          <a:prstGeom prst="line">
            <a:avLst/>
          </a:prstGeom>
          <a:ln>
            <a:solidFill>
              <a:srgbClr val="000000"/>
            </a:solidFill>
          </a:ln>
        </p:spPr>
        <p:txBody>
          <a:bodyPr lIns="45719" rIns="45719"/>
          <a:lstStyle/>
          <a:p>
            <a:pPr defTabSz="457200">
              <a:lnSpc>
                <a:spcPct val="93000"/>
              </a:lnSpc>
              <a:defRPr sz="1800">
                <a:latin typeface="Times New Roman"/>
                <a:ea typeface="Times New Roman"/>
                <a:cs typeface="Times New Roman"/>
                <a:sym typeface="Times New Roman"/>
              </a:defRPr>
            </a:pPr>
            <a:endParaRPr/>
          </a:p>
        </p:txBody>
      </p:sp>
      <p:sp>
        <p:nvSpPr>
          <p:cNvPr id="5" name="Shape 363"/>
          <p:cNvSpPr/>
          <p:nvPr/>
        </p:nvSpPr>
        <p:spPr>
          <a:xfrm>
            <a:off x="2609404" y="964007"/>
            <a:ext cx="1588" cy="2835277"/>
          </a:xfrm>
          <a:prstGeom prst="line">
            <a:avLst/>
          </a:prstGeom>
          <a:ln>
            <a:solidFill>
              <a:srgbClr val="000000"/>
            </a:solidFill>
          </a:ln>
        </p:spPr>
        <p:txBody>
          <a:bodyPr lIns="45719" rIns="45719"/>
          <a:lstStyle/>
          <a:p>
            <a:pPr defTabSz="457200">
              <a:lnSpc>
                <a:spcPct val="93000"/>
              </a:lnSpc>
              <a:defRPr sz="1800">
                <a:latin typeface="Times New Roman"/>
                <a:ea typeface="Times New Roman"/>
                <a:cs typeface="Times New Roman"/>
                <a:sym typeface="Times New Roman"/>
              </a:defRPr>
            </a:pPr>
            <a:endParaRPr/>
          </a:p>
        </p:txBody>
      </p:sp>
      <p:sp>
        <p:nvSpPr>
          <p:cNvPr id="6" name="Shape 364"/>
          <p:cNvSpPr/>
          <p:nvPr/>
        </p:nvSpPr>
        <p:spPr>
          <a:xfrm>
            <a:off x="3890517" y="964007"/>
            <a:ext cx="1588" cy="2835277"/>
          </a:xfrm>
          <a:prstGeom prst="line">
            <a:avLst/>
          </a:prstGeom>
          <a:ln>
            <a:solidFill>
              <a:srgbClr val="000000"/>
            </a:solidFill>
          </a:ln>
        </p:spPr>
        <p:txBody>
          <a:bodyPr lIns="45719" rIns="45719"/>
          <a:lstStyle/>
          <a:p>
            <a:pPr defTabSz="457200">
              <a:lnSpc>
                <a:spcPct val="93000"/>
              </a:lnSpc>
              <a:defRPr sz="1800">
                <a:latin typeface="Times New Roman"/>
                <a:ea typeface="Times New Roman"/>
                <a:cs typeface="Times New Roman"/>
                <a:sym typeface="Times New Roman"/>
              </a:defRPr>
            </a:pPr>
            <a:endParaRPr/>
          </a:p>
        </p:txBody>
      </p:sp>
      <p:sp>
        <p:nvSpPr>
          <p:cNvPr id="7" name="Shape 365"/>
          <p:cNvSpPr/>
          <p:nvPr/>
        </p:nvSpPr>
        <p:spPr>
          <a:xfrm>
            <a:off x="5170041" y="871933"/>
            <a:ext cx="1589" cy="2925763"/>
          </a:xfrm>
          <a:prstGeom prst="line">
            <a:avLst/>
          </a:prstGeom>
          <a:ln>
            <a:solidFill>
              <a:srgbClr val="000000"/>
            </a:solidFill>
          </a:ln>
        </p:spPr>
        <p:txBody>
          <a:bodyPr lIns="45719" rIns="45719"/>
          <a:lstStyle/>
          <a:p>
            <a:pPr defTabSz="457200">
              <a:lnSpc>
                <a:spcPct val="93000"/>
              </a:lnSpc>
              <a:defRPr sz="1800">
                <a:latin typeface="Times New Roman"/>
                <a:ea typeface="Times New Roman"/>
                <a:cs typeface="Times New Roman"/>
                <a:sym typeface="Times New Roman"/>
              </a:defRPr>
            </a:pPr>
            <a:endParaRPr/>
          </a:p>
        </p:txBody>
      </p:sp>
      <p:sp>
        <p:nvSpPr>
          <p:cNvPr id="8" name="Shape 366"/>
          <p:cNvSpPr/>
          <p:nvPr/>
        </p:nvSpPr>
        <p:spPr>
          <a:xfrm flipH="1">
            <a:off x="229741" y="1238645"/>
            <a:ext cx="4849814" cy="1588"/>
          </a:xfrm>
          <a:prstGeom prst="line">
            <a:avLst/>
          </a:prstGeom>
          <a:ln>
            <a:solidFill>
              <a:srgbClr val="000000"/>
            </a:solidFill>
          </a:ln>
        </p:spPr>
        <p:txBody>
          <a:bodyPr lIns="45719" rIns="45719"/>
          <a:lstStyle/>
          <a:p>
            <a:pPr defTabSz="457200">
              <a:lnSpc>
                <a:spcPct val="93000"/>
              </a:lnSpc>
              <a:defRPr sz="1800">
                <a:latin typeface="Times New Roman"/>
                <a:ea typeface="Times New Roman"/>
                <a:cs typeface="Times New Roman"/>
                <a:sym typeface="Times New Roman"/>
              </a:defRPr>
            </a:pPr>
            <a:endParaRPr/>
          </a:p>
        </p:txBody>
      </p:sp>
      <p:sp>
        <p:nvSpPr>
          <p:cNvPr id="9" name="Shape 367"/>
          <p:cNvSpPr/>
          <p:nvPr/>
        </p:nvSpPr>
        <p:spPr>
          <a:xfrm flipH="1">
            <a:off x="231329" y="1857770"/>
            <a:ext cx="4940301" cy="20639"/>
          </a:xfrm>
          <a:prstGeom prst="line">
            <a:avLst/>
          </a:prstGeom>
          <a:ln>
            <a:solidFill>
              <a:srgbClr val="000000"/>
            </a:solidFill>
          </a:ln>
        </p:spPr>
        <p:txBody>
          <a:bodyPr lIns="45719" rIns="45719"/>
          <a:lstStyle/>
          <a:p>
            <a:pPr defTabSz="457200">
              <a:lnSpc>
                <a:spcPct val="93000"/>
              </a:lnSpc>
              <a:defRPr sz="1800">
                <a:latin typeface="Times New Roman"/>
                <a:ea typeface="Times New Roman"/>
                <a:cs typeface="Times New Roman"/>
                <a:sym typeface="Times New Roman"/>
              </a:defRPr>
            </a:pPr>
            <a:endParaRPr/>
          </a:p>
        </p:txBody>
      </p:sp>
      <p:sp>
        <p:nvSpPr>
          <p:cNvPr id="10" name="Shape 368"/>
          <p:cNvSpPr/>
          <p:nvPr/>
        </p:nvSpPr>
        <p:spPr>
          <a:xfrm flipH="1">
            <a:off x="231329" y="2518170"/>
            <a:ext cx="4940301" cy="1589"/>
          </a:xfrm>
          <a:prstGeom prst="line">
            <a:avLst/>
          </a:prstGeom>
          <a:ln>
            <a:solidFill>
              <a:srgbClr val="000000"/>
            </a:solidFill>
          </a:ln>
        </p:spPr>
        <p:txBody>
          <a:bodyPr lIns="45719" rIns="45719"/>
          <a:lstStyle/>
          <a:p>
            <a:pPr defTabSz="457200">
              <a:lnSpc>
                <a:spcPct val="93000"/>
              </a:lnSpc>
              <a:defRPr sz="1800">
                <a:latin typeface="Times New Roman"/>
                <a:ea typeface="Times New Roman"/>
                <a:cs typeface="Times New Roman"/>
                <a:sym typeface="Times New Roman"/>
              </a:defRPr>
            </a:pPr>
            <a:endParaRPr/>
          </a:p>
        </p:txBody>
      </p:sp>
      <p:sp>
        <p:nvSpPr>
          <p:cNvPr id="11" name="Shape 369"/>
          <p:cNvSpPr/>
          <p:nvPr/>
        </p:nvSpPr>
        <p:spPr>
          <a:xfrm flipH="1">
            <a:off x="231329" y="3157932"/>
            <a:ext cx="4940301" cy="1589"/>
          </a:xfrm>
          <a:prstGeom prst="line">
            <a:avLst/>
          </a:prstGeom>
          <a:ln>
            <a:solidFill>
              <a:srgbClr val="000000"/>
            </a:solidFill>
          </a:ln>
        </p:spPr>
        <p:txBody>
          <a:bodyPr lIns="45719" rIns="45719"/>
          <a:lstStyle/>
          <a:p>
            <a:pPr defTabSz="457200">
              <a:lnSpc>
                <a:spcPct val="93000"/>
              </a:lnSpc>
              <a:defRPr sz="1800">
                <a:latin typeface="Times New Roman"/>
                <a:ea typeface="Times New Roman"/>
                <a:cs typeface="Times New Roman"/>
                <a:sym typeface="Times New Roman"/>
              </a:defRPr>
            </a:pPr>
            <a:endParaRPr/>
          </a:p>
        </p:txBody>
      </p:sp>
      <p:sp>
        <p:nvSpPr>
          <p:cNvPr id="12" name="Shape 370"/>
          <p:cNvSpPr/>
          <p:nvPr/>
        </p:nvSpPr>
        <p:spPr>
          <a:xfrm flipH="1">
            <a:off x="231329" y="3799282"/>
            <a:ext cx="4940301" cy="1589"/>
          </a:xfrm>
          <a:prstGeom prst="line">
            <a:avLst/>
          </a:prstGeom>
          <a:ln>
            <a:solidFill>
              <a:srgbClr val="000000"/>
            </a:solidFill>
          </a:ln>
        </p:spPr>
        <p:txBody>
          <a:bodyPr lIns="45719" rIns="45719"/>
          <a:lstStyle/>
          <a:p>
            <a:pPr defTabSz="457200">
              <a:lnSpc>
                <a:spcPct val="93000"/>
              </a:lnSpc>
              <a:defRPr sz="1800">
                <a:latin typeface="Times New Roman"/>
                <a:ea typeface="Times New Roman"/>
                <a:cs typeface="Times New Roman"/>
                <a:sym typeface="Times New Roman"/>
              </a:defRPr>
            </a:pPr>
            <a:endParaRPr/>
          </a:p>
        </p:txBody>
      </p:sp>
      <p:sp>
        <p:nvSpPr>
          <p:cNvPr id="13" name="Shape 371"/>
          <p:cNvSpPr/>
          <p:nvPr/>
        </p:nvSpPr>
        <p:spPr>
          <a:xfrm>
            <a:off x="1329879" y="871933"/>
            <a:ext cx="1076483" cy="407500"/>
          </a:xfrm>
          <a:prstGeom prst="rect">
            <a:avLst/>
          </a:prstGeom>
          <a:ln w="12700">
            <a:miter lim="400000"/>
          </a:ln>
          <a:extLst>
            <a:ext uri="{C572A759-6A51-4108-AA02-DFA0A04FC94B}">
              <ma14:wrappingTextBoxFlag xmlns:ma14="http://schemas.microsoft.com/office/mac/drawingml/2011/main" val="1"/>
            </a:ext>
          </a:extLst>
        </p:spPr>
        <p:txBody>
          <a:bodyPr wrap="none" lIns="44999" tIns="44999" rIns="44999" bIns="44999">
            <a:spAutoFit/>
          </a:bodyPr>
          <a:lstStyle>
            <a:lvl1pPr defTabSz="457200">
              <a:lnSpc>
                <a:spcPct val="93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omic Sans MS"/>
                <a:ea typeface="Comic Sans MS"/>
                <a:cs typeface="Comic Sans MS"/>
                <a:sym typeface="Comic Sans MS"/>
              </a:defRPr>
            </a:lvl1pPr>
          </a:lstStyle>
          <a:p>
            <a:r>
              <a:rPr dirty="0"/>
              <a:t>E-endcap</a:t>
            </a:r>
          </a:p>
        </p:txBody>
      </p:sp>
      <p:sp>
        <p:nvSpPr>
          <p:cNvPr id="14" name="Shape 372"/>
          <p:cNvSpPr/>
          <p:nvPr/>
        </p:nvSpPr>
        <p:spPr>
          <a:xfrm>
            <a:off x="2791967" y="871933"/>
            <a:ext cx="849313" cy="407500"/>
          </a:xfrm>
          <a:prstGeom prst="rect">
            <a:avLst/>
          </a:prstGeom>
          <a:ln w="12700">
            <a:miter lim="400000"/>
          </a:ln>
          <a:extLst>
            <a:ext uri="{C572A759-6A51-4108-AA02-DFA0A04FC94B}">
              <ma14:wrappingTextBoxFlag xmlns:ma14="http://schemas.microsoft.com/office/mac/drawingml/2011/main" val="1"/>
            </a:ext>
          </a:extLst>
        </p:spPr>
        <p:txBody>
          <a:bodyPr lIns="44999" tIns="44999" rIns="44999" bIns="44999">
            <a:spAutoFit/>
          </a:bodyPr>
          <a:lstStyle>
            <a:lvl1pPr defTabSz="457200">
              <a:lnSpc>
                <a:spcPct val="93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omic Sans MS"/>
                <a:ea typeface="Comic Sans MS"/>
                <a:cs typeface="Comic Sans MS"/>
                <a:sym typeface="Comic Sans MS"/>
              </a:defRPr>
            </a:lvl1pPr>
          </a:lstStyle>
          <a:p>
            <a:r>
              <a:t>Barrel</a:t>
            </a:r>
          </a:p>
        </p:txBody>
      </p:sp>
      <p:sp>
        <p:nvSpPr>
          <p:cNvPr id="15" name="Shape 373"/>
          <p:cNvSpPr/>
          <p:nvPr/>
        </p:nvSpPr>
        <p:spPr>
          <a:xfrm>
            <a:off x="3892104" y="916383"/>
            <a:ext cx="1109300" cy="407500"/>
          </a:xfrm>
          <a:prstGeom prst="rect">
            <a:avLst/>
          </a:prstGeom>
          <a:ln w="12700">
            <a:miter lim="400000"/>
          </a:ln>
          <a:extLst>
            <a:ext uri="{C572A759-6A51-4108-AA02-DFA0A04FC94B}">
              <ma14:wrappingTextBoxFlag xmlns:ma14="http://schemas.microsoft.com/office/mac/drawingml/2011/main" val="1"/>
            </a:ext>
          </a:extLst>
        </p:spPr>
        <p:txBody>
          <a:bodyPr wrap="none" lIns="44999" tIns="44999" rIns="44999" bIns="44999">
            <a:spAutoFit/>
          </a:bodyPr>
          <a:lstStyle>
            <a:lvl1pPr defTabSz="457200">
              <a:lnSpc>
                <a:spcPct val="93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omic Sans MS"/>
                <a:ea typeface="Comic Sans MS"/>
                <a:cs typeface="Comic Sans MS"/>
                <a:sym typeface="Comic Sans MS"/>
              </a:defRPr>
            </a:lvl1pPr>
          </a:lstStyle>
          <a:p>
            <a:r>
              <a:rPr dirty="0"/>
              <a:t>H-endcap</a:t>
            </a:r>
          </a:p>
        </p:txBody>
      </p:sp>
      <p:sp>
        <p:nvSpPr>
          <p:cNvPr id="16" name="Shape 374"/>
          <p:cNvSpPr/>
          <p:nvPr/>
        </p:nvSpPr>
        <p:spPr>
          <a:xfrm>
            <a:off x="323404" y="1513283"/>
            <a:ext cx="459442" cy="407500"/>
          </a:xfrm>
          <a:prstGeom prst="rect">
            <a:avLst/>
          </a:prstGeom>
          <a:ln w="12700">
            <a:miter lim="400000"/>
          </a:ln>
          <a:extLst>
            <a:ext uri="{C572A759-6A51-4108-AA02-DFA0A04FC94B}">
              <ma14:wrappingTextBoxFlag xmlns:ma14="http://schemas.microsoft.com/office/mac/drawingml/2011/main" val="1"/>
            </a:ext>
          </a:extLst>
        </p:spPr>
        <p:txBody>
          <a:bodyPr wrap="none" lIns="44999" tIns="44999" rIns="44999" bIns="44999">
            <a:spAutoFit/>
          </a:bodyPr>
          <a:lstStyle>
            <a:lvl1pPr defTabSz="457200">
              <a:lnSpc>
                <a:spcPct val="93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omic Sans MS"/>
                <a:ea typeface="Comic Sans MS"/>
                <a:cs typeface="Comic Sans MS"/>
                <a:sym typeface="Comic Sans MS"/>
              </a:defRPr>
            </a:lvl1pPr>
          </a:lstStyle>
          <a:p>
            <a:r>
              <a:t>E'e</a:t>
            </a:r>
          </a:p>
        </p:txBody>
      </p:sp>
      <p:sp>
        <p:nvSpPr>
          <p:cNvPr id="17" name="Shape 375"/>
          <p:cNvSpPr/>
          <p:nvPr/>
        </p:nvSpPr>
        <p:spPr>
          <a:xfrm>
            <a:off x="287765" y="2046551"/>
            <a:ext cx="570616" cy="407501"/>
          </a:xfrm>
          <a:prstGeom prst="rect">
            <a:avLst/>
          </a:prstGeom>
          <a:ln w="12700">
            <a:miter lim="400000"/>
          </a:ln>
          <a:extLst>
            <a:ext uri="{C572A759-6A51-4108-AA02-DFA0A04FC94B}">
              <ma14:wrappingTextBoxFlag xmlns:ma14="http://schemas.microsoft.com/office/mac/drawingml/2011/main" val="1"/>
            </a:ext>
          </a:extLst>
        </p:spPr>
        <p:txBody>
          <a:bodyPr wrap="none" lIns="44999" tIns="44999" rIns="44999" bIns="44999">
            <a:spAutoFit/>
          </a:bodyPr>
          <a:lstStyle>
            <a:lvl1pPr defTabSz="457200">
              <a:lnSpc>
                <a:spcPct val="93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omic Sans MS"/>
                <a:ea typeface="Comic Sans MS"/>
                <a:cs typeface="Comic Sans MS"/>
                <a:sym typeface="Comic Sans MS"/>
              </a:defRPr>
            </a:lvl1pPr>
          </a:lstStyle>
          <a:p>
            <a:r>
              <a:rPr dirty="0"/>
              <a:t>Ejet</a:t>
            </a:r>
          </a:p>
        </p:txBody>
      </p:sp>
      <p:sp>
        <p:nvSpPr>
          <p:cNvPr id="18" name="Shape 377"/>
          <p:cNvSpPr/>
          <p:nvPr/>
        </p:nvSpPr>
        <p:spPr>
          <a:xfrm>
            <a:off x="1512442" y="1421208"/>
            <a:ext cx="822147" cy="351718"/>
          </a:xfrm>
          <a:prstGeom prst="rect">
            <a:avLst/>
          </a:prstGeom>
          <a:ln w="12700">
            <a:miter lim="400000"/>
          </a:ln>
          <a:extLst>
            <a:ext uri="{C572A759-6A51-4108-AA02-DFA0A04FC94B}">
              <ma14:wrappingTextBoxFlag xmlns:ma14="http://schemas.microsoft.com/office/mac/drawingml/2011/main" val="1"/>
            </a:ext>
          </a:extLst>
        </p:spPr>
        <p:txBody>
          <a:bodyPr wrap="none" lIns="44999" tIns="44999" rIns="44999" bIns="44999">
            <a:spAutoFit/>
          </a:bodyPr>
          <a:lstStyle>
            <a:lvl1pPr defTabSz="457200">
              <a:lnSpc>
                <a:spcPct val="93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omic Sans MS"/>
                <a:ea typeface="Comic Sans MS"/>
                <a:cs typeface="Comic Sans MS"/>
                <a:sym typeface="Comic Sans MS"/>
              </a:defRPr>
            </a:lvl1pPr>
          </a:lstStyle>
          <a:p>
            <a:r>
              <a:rPr dirty="0"/>
              <a:t>&lt;</a:t>
            </a:r>
            <a:r>
              <a:rPr dirty="0" smtClean="0"/>
              <a:t>8</a:t>
            </a:r>
            <a:r>
              <a:rPr lang="en-US" dirty="0" smtClean="0"/>
              <a:t> </a:t>
            </a:r>
            <a:r>
              <a:rPr dirty="0" smtClean="0"/>
              <a:t>GeV</a:t>
            </a:r>
            <a:endParaRPr dirty="0"/>
          </a:p>
        </p:txBody>
      </p:sp>
      <p:sp>
        <p:nvSpPr>
          <p:cNvPr id="19" name="Shape 378"/>
          <p:cNvSpPr/>
          <p:nvPr/>
        </p:nvSpPr>
        <p:spPr>
          <a:xfrm>
            <a:off x="2701479" y="1421208"/>
            <a:ext cx="1189038" cy="351718"/>
          </a:xfrm>
          <a:prstGeom prst="rect">
            <a:avLst/>
          </a:prstGeom>
          <a:ln w="12700">
            <a:miter lim="400000"/>
          </a:ln>
          <a:extLst>
            <a:ext uri="{C572A759-6A51-4108-AA02-DFA0A04FC94B}">
              <ma14:wrappingTextBoxFlag xmlns:ma14="http://schemas.microsoft.com/office/mac/drawingml/2011/main" val="1"/>
            </a:ext>
          </a:extLst>
        </p:spPr>
        <p:txBody>
          <a:bodyPr lIns="44999" tIns="44999" rIns="44999" bIns="44999">
            <a:spAutoFit/>
          </a:bodyPr>
          <a:lstStyle>
            <a:lvl1pPr defTabSz="457200">
              <a:lnSpc>
                <a:spcPct val="93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omic Sans MS"/>
                <a:ea typeface="Comic Sans MS"/>
                <a:cs typeface="Comic Sans MS"/>
                <a:sym typeface="Comic Sans MS"/>
              </a:defRPr>
            </a:lvl1pPr>
          </a:lstStyle>
          <a:p>
            <a:r>
              <a:rPr dirty="0"/>
              <a:t>8-</a:t>
            </a:r>
            <a:r>
              <a:rPr dirty="0" smtClean="0"/>
              <a:t>50</a:t>
            </a:r>
            <a:r>
              <a:rPr lang="en-US" dirty="0" smtClean="0"/>
              <a:t> </a:t>
            </a:r>
            <a:r>
              <a:rPr dirty="0" smtClean="0"/>
              <a:t>GeV</a:t>
            </a:r>
            <a:endParaRPr dirty="0"/>
          </a:p>
        </p:txBody>
      </p:sp>
      <p:sp>
        <p:nvSpPr>
          <p:cNvPr id="20" name="Shape 379"/>
          <p:cNvSpPr/>
          <p:nvPr/>
        </p:nvSpPr>
        <p:spPr>
          <a:xfrm>
            <a:off x="4028038" y="1391853"/>
            <a:ext cx="1189038" cy="407500"/>
          </a:xfrm>
          <a:prstGeom prst="rect">
            <a:avLst/>
          </a:prstGeom>
          <a:ln w="12700">
            <a:miter lim="400000"/>
          </a:ln>
          <a:extLst>
            <a:ext uri="{C572A759-6A51-4108-AA02-DFA0A04FC94B}">
              <ma14:wrappingTextBoxFlag xmlns:ma14="http://schemas.microsoft.com/office/mac/drawingml/2011/main" val="1"/>
            </a:ext>
          </a:extLst>
        </p:spPr>
        <p:txBody>
          <a:bodyPr lIns="44999" tIns="44999" rIns="44999" bIns="44999">
            <a:spAutoFit/>
          </a:bodyPr>
          <a:lstStyle>
            <a:lvl1pPr defTabSz="457200">
              <a:lnSpc>
                <a:spcPct val="93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omic Sans MS"/>
                <a:ea typeface="Comic Sans MS"/>
                <a:cs typeface="Comic Sans MS"/>
                <a:sym typeface="Comic Sans MS"/>
              </a:defRPr>
            </a:lvl1pPr>
          </a:lstStyle>
          <a:p>
            <a:r>
              <a:rPr dirty="0"/>
              <a:t>&gt;50 GeV</a:t>
            </a:r>
          </a:p>
        </p:txBody>
      </p:sp>
      <p:sp>
        <p:nvSpPr>
          <p:cNvPr id="21" name="Shape 381"/>
          <p:cNvSpPr/>
          <p:nvPr/>
        </p:nvSpPr>
        <p:spPr>
          <a:xfrm flipH="1">
            <a:off x="231329" y="1238645"/>
            <a:ext cx="4940301" cy="1589"/>
          </a:xfrm>
          <a:prstGeom prst="line">
            <a:avLst/>
          </a:prstGeom>
          <a:ln>
            <a:solidFill>
              <a:srgbClr val="000000"/>
            </a:solidFill>
          </a:ln>
        </p:spPr>
        <p:txBody>
          <a:bodyPr lIns="45719" rIns="45719"/>
          <a:lstStyle/>
          <a:p>
            <a:pPr defTabSz="457200">
              <a:lnSpc>
                <a:spcPct val="93000"/>
              </a:lnSpc>
              <a:defRPr sz="1800">
                <a:latin typeface="Times New Roman"/>
                <a:ea typeface="Times New Roman"/>
                <a:cs typeface="Times New Roman"/>
                <a:sym typeface="Times New Roman"/>
              </a:defRPr>
            </a:pPr>
            <a:endParaRPr/>
          </a:p>
        </p:txBody>
      </p:sp>
      <p:sp>
        <p:nvSpPr>
          <p:cNvPr id="22" name="Shape 382"/>
          <p:cNvSpPr/>
          <p:nvPr/>
        </p:nvSpPr>
        <p:spPr>
          <a:xfrm>
            <a:off x="2617342" y="2062558"/>
            <a:ext cx="1353918" cy="351718"/>
          </a:xfrm>
          <a:prstGeom prst="rect">
            <a:avLst/>
          </a:prstGeom>
          <a:ln w="12700">
            <a:miter lim="400000"/>
          </a:ln>
          <a:extLst>
            <a:ext uri="{C572A759-6A51-4108-AA02-DFA0A04FC94B}">
              <ma14:wrappingTextBoxFlag xmlns:ma14="http://schemas.microsoft.com/office/mac/drawingml/2011/main" val="1"/>
            </a:ext>
          </a:extLst>
        </p:spPr>
        <p:txBody>
          <a:bodyPr wrap="none" lIns="44999" tIns="44999" rIns="44999" bIns="44999">
            <a:spAutoFit/>
          </a:bodyPr>
          <a:lstStyle>
            <a:lvl1pPr defTabSz="457200">
              <a:lnSpc>
                <a:spcPct val="93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omic Sans MS"/>
                <a:ea typeface="Comic Sans MS"/>
                <a:cs typeface="Comic Sans MS"/>
                <a:sym typeface="Comic Sans MS"/>
              </a:defRPr>
            </a:lvl1pPr>
          </a:lstStyle>
          <a:p>
            <a:r>
              <a:rPr dirty="0"/>
              <a:t>~10-</a:t>
            </a:r>
            <a:r>
              <a:rPr dirty="0" smtClean="0"/>
              <a:t>50</a:t>
            </a:r>
            <a:r>
              <a:rPr lang="en-US" dirty="0" smtClean="0"/>
              <a:t> </a:t>
            </a:r>
            <a:r>
              <a:rPr dirty="0" smtClean="0"/>
              <a:t>GeV</a:t>
            </a:r>
            <a:endParaRPr dirty="0"/>
          </a:p>
        </p:txBody>
      </p:sp>
      <p:sp>
        <p:nvSpPr>
          <p:cNvPr id="23" name="Shape 383"/>
          <p:cNvSpPr/>
          <p:nvPr/>
        </p:nvSpPr>
        <p:spPr>
          <a:xfrm>
            <a:off x="1421954" y="2060970"/>
            <a:ext cx="926066" cy="351718"/>
          </a:xfrm>
          <a:prstGeom prst="rect">
            <a:avLst/>
          </a:prstGeom>
          <a:ln w="12700">
            <a:miter lim="400000"/>
          </a:ln>
          <a:extLst>
            <a:ext uri="{C572A759-6A51-4108-AA02-DFA0A04FC94B}">
              <ma14:wrappingTextBoxFlag xmlns:ma14="http://schemas.microsoft.com/office/mac/drawingml/2011/main" val="1"/>
            </a:ext>
          </a:extLst>
        </p:spPr>
        <p:txBody>
          <a:bodyPr wrap="none" lIns="44999" tIns="44999" rIns="44999" bIns="44999">
            <a:spAutoFit/>
          </a:bodyPr>
          <a:lstStyle>
            <a:lvl1pPr defTabSz="457200">
              <a:lnSpc>
                <a:spcPct val="93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omic Sans MS"/>
                <a:ea typeface="Comic Sans MS"/>
                <a:cs typeface="Comic Sans MS"/>
                <a:sym typeface="Comic Sans MS"/>
              </a:defRPr>
            </a:lvl1pPr>
          </a:lstStyle>
          <a:p>
            <a:r>
              <a:rPr dirty="0"/>
              <a:t>&lt;</a:t>
            </a:r>
            <a:r>
              <a:rPr dirty="0" smtClean="0"/>
              <a:t>10</a:t>
            </a:r>
            <a:r>
              <a:rPr lang="en-US" dirty="0" smtClean="0"/>
              <a:t> </a:t>
            </a:r>
            <a:r>
              <a:rPr dirty="0" smtClean="0"/>
              <a:t>GeV</a:t>
            </a:r>
            <a:endParaRPr dirty="0"/>
          </a:p>
        </p:txBody>
      </p:sp>
      <p:sp>
        <p:nvSpPr>
          <p:cNvPr id="24" name="Shape 384"/>
          <p:cNvSpPr/>
          <p:nvPr/>
        </p:nvSpPr>
        <p:spPr>
          <a:xfrm>
            <a:off x="1420367" y="2630883"/>
            <a:ext cx="926066" cy="351718"/>
          </a:xfrm>
          <a:prstGeom prst="rect">
            <a:avLst/>
          </a:prstGeom>
          <a:ln w="12700">
            <a:miter lim="400000"/>
          </a:ln>
          <a:extLst>
            <a:ext uri="{C572A759-6A51-4108-AA02-DFA0A04FC94B}">
              <ma14:wrappingTextBoxFlag xmlns:ma14="http://schemas.microsoft.com/office/mac/drawingml/2011/main" val="1"/>
            </a:ext>
          </a:extLst>
        </p:spPr>
        <p:txBody>
          <a:bodyPr wrap="none" lIns="44999" tIns="44999" rIns="44999" bIns="44999">
            <a:spAutoFit/>
          </a:bodyPr>
          <a:lstStyle>
            <a:lvl1pPr defTabSz="457200">
              <a:lnSpc>
                <a:spcPct val="93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omic Sans MS"/>
                <a:ea typeface="Comic Sans MS"/>
                <a:cs typeface="Comic Sans MS"/>
                <a:sym typeface="Comic Sans MS"/>
              </a:defRPr>
            </a:lvl1pPr>
          </a:lstStyle>
          <a:p>
            <a:r>
              <a:rPr dirty="0"/>
              <a:t>&lt;</a:t>
            </a:r>
            <a:r>
              <a:rPr dirty="0" smtClean="0"/>
              <a:t>10</a:t>
            </a:r>
            <a:r>
              <a:rPr lang="en-US" dirty="0" smtClean="0"/>
              <a:t> </a:t>
            </a:r>
            <a:r>
              <a:rPr dirty="0" smtClean="0"/>
              <a:t>GeV</a:t>
            </a:r>
            <a:endParaRPr dirty="0"/>
          </a:p>
        </p:txBody>
      </p:sp>
      <p:sp>
        <p:nvSpPr>
          <p:cNvPr id="25" name="Shape 385"/>
          <p:cNvSpPr/>
          <p:nvPr/>
        </p:nvSpPr>
        <p:spPr>
          <a:xfrm>
            <a:off x="2791967" y="2630883"/>
            <a:ext cx="926066" cy="351718"/>
          </a:xfrm>
          <a:prstGeom prst="rect">
            <a:avLst/>
          </a:prstGeom>
          <a:ln w="12700">
            <a:miter lim="400000"/>
          </a:ln>
          <a:extLst>
            <a:ext uri="{C572A759-6A51-4108-AA02-DFA0A04FC94B}">
              <ma14:wrappingTextBoxFlag xmlns:ma14="http://schemas.microsoft.com/office/mac/drawingml/2011/main" val="1"/>
            </a:ext>
          </a:extLst>
        </p:spPr>
        <p:txBody>
          <a:bodyPr wrap="none" lIns="44999" tIns="44999" rIns="44999" bIns="44999">
            <a:spAutoFit/>
          </a:bodyPr>
          <a:lstStyle>
            <a:lvl1pPr defTabSz="457200">
              <a:lnSpc>
                <a:spcPct val="93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omic Sans MS"/>
                <a:ea typeface="Comic Sans MS"/>
                <a:cs typeface="Comic Sans MS"/>
                <a:sym typeface="Comic Sans MS"/>
              </a:defRPr>
            </a:lvl1pPr>
          </a:lstStyle>
          <a:p>
            <a:r>
              <a:rPr dirty="0"/>
              <a:t>&lt;</a:t>
            </a:r>
            <a:r>
              <a:rPr dirty="0" smtClean="0"/>
              <a:t>15</a:t>
            </a:r>
            <a:r>
              <a:rPr lang="en-US" dirty="0" smtClean="0"/>
              <a:t> </a:t>
            </a:r>
            <a:r>
              <a:rPr dirty="0" smtClean="0"/>
              <a:t>GeV</a:t>
            </a:r>
            <a:endParaRPr dirty="0"/>
          </a:p>
        </p:txBody>
      </p:sp>
      <p:sp>
        <p:nvSpPr>
          <p:cNvPr id="26" name="Shape 386"/>
          <p:cNvSpPr/>
          <p:nvPr/>
        </p:nvSpPr>
        <p:spPr>
          <a:xfrm>
            <a:off x="3865117" y="2630883"/>
            <a:ext cx="1353918" cy="351718"/>
          </a:xfrm>
          <a:prstGeom prst="rect">
            <a:avLst/>
          </a:prstGeom>
          <a:ln w="12700">
            <a:miter lim="400000"/>
          </a:ln>
          <a:extLst>
            <a:ext uri="{C572A759-6A51-4108-AA02-DFA0A04FC94B}">
              <ma14:wrappingTextBoxFlag xmlns:ma14="http://schemas.microsoft.com/office/mac/drawingml/2011/main" val="1"/>
            </a:ext>
          </a:extLst>
        </p:spPr>
        <p:txBody>
          <a:bodyPr wrap="none" lIns="44999" tIns="44999" rIns="44999" bIns="44999">
            <a:spAutoFit/>
          </a:bodyPr>
          <a:lstStyle>
            <a:lvl1pPr defTabSz="457200">
              <a:lnSpc>
                <a:spcPct val="93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omic Sans MS"/>
                <a:ea typeface="Comic Sans MS"/>
                <a:cs typeface="Comic Sans MS"/>
                <a:sym typeface="Comic Sans MS"/>
              </a:defRPr>
            </a:lvl1pPr>
          </a:lstStyle>
          <a:p>
            <a:r>
              <a:rPr dirty="0"/>
              <a:t>~15-</a:t>
            </a:r>
            <a:r>
              <a:rPr dirty="0" smtClean="0"/>
              <a:t>50</a:t>
            </a:r>
            <a:r>
              <a:rPr lang="en-US" dirty="0" smtClean="0"/>
              <a:t> </a:t>
            </a:r>
            <a:r>
              <a:rPr dirty="0" smtClean="0"/>
              <a:t>GeV</a:t>
            </a:r>
            <a:endParaRPr dirty="0"/>
          </a:p>
        </p:txBody>
      </p:sp>
      <p:sp>
        <p:nvSpPr>
          <p:cNvPr id="27" name="Shape 388"/>
          <p:cNvSpPr/>
          <p:nvPr/>
        </p:nvSpPr>
        <p:spPr>
          <a:xfrm>
            <a:off x="1512442" y="3342083"/>
            <a:ext cx="709613" cy="382100"/>
          </a:xfrm>
          <a:prstGeom prst="rect">
            <a:avLst/>
          </a:prstGeom>
          <a:ln w="12700">
            <a:miter lim="400000"/>
          </a:ln>
          <a:extLst>
            <a:ext uri="{C572A759-6A51-4108-AA02-DFA0A04FC94B}">
              <ma14:wrappingTextBoxFlag xmlns:ma14="http://schemas.microsoft.com/office/mac/drawingml/2011/main" val="1"/>
            </a:ext>
          </a:extLst>
        </p:spPr>
        <p:txBody>
          <a:bodyPr lIns="44999" tIns="44999" rIns="44999" bIns="44999">
            <a:spAutoFit/>
          </a:bodyPr>
          <a:lstStyle>
            <a:lvl1pPr defTabSz="457200">
              <a:lnSpc>
                <a:spcPct val="93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CC"/>
                </a:solidFill>
                <a:latin typeface="Comic Sans MS"/>
                <a:ea typeface="Comic Sans MS"/>
                <a:cs typeface="Comic Sans MS"/>
                <a:sym typeface="Comic Sans MS"/>
              </a:defRPr>
            </a:lvl1pPr>
          </a:lstStyle>
          <a:p>
            <a:r>
              <a:t>low</a:t>
            </a:r>
          </a:p>
        </p:txBody>
      </p:sp>
      <p:sp>
        <p:nvSpPr>
          <p:cNvPr id="28" name="Shape 389"/>
          <p:cNvSpPr/>
          <p:nvPr/>
        </p:nvSpPr>
        <p:spPr>
          <a:xfrm>
            <a:off x="2791967" y="3342083"/>
            <a:ext cx="1074738" cy="382100"/>
          </a:xfrm>
          <a:prstGeom prst="rect">
            <a:avLst/>
          </a:prstGeom>
          <a:ln w="12700">
            <a:miter lim="400000"/>
          </a:ln>
          <a:extLst>
            <a:ext uri="{C572A759-6A51-4108-AA02-DFA0A04FC94B}">
              <ma14:wrappingTextBoxFlag xmlns:ma14="http://schemas.microsoft.com/office/mac/drawingml/2011/main" val="1"/>
            </a:ext>
          </a:extLst>
        </p:spPr>
        <p:txBody>
          <a:bodyPr lIns="44999" tIns="44999" rIns="44999" bIns="44999">
            <a:spAutoFit/>
          </a:bodyPr>
          <a:lstStyle>
            <a:lvl1pPr defTabSz="457200">
              <a:lnSpc>
                <a:spcPct val="93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CC"/>
                </a:solidFill>
                <a:latin typeface="Comic Sans MS"/>
                <a:ea typeface="Comic Sans MS"/>
                <a:cs typeface="Comic Sans MS"/>
                <a:sym typeface="Comic Sans MS"/>
              </a:defRPr>
            </a:lvl1pPr>
          </a:lstStyle>
          <a:p>
            <a:r>
              <a:t>medium</a:t>
            </a:r>
          </a:p>
        </p:txBody>
      </p:sp>
      <p:sp>
        <p:nvSpPr>
          <p:cNvPr id="29" name="Shape 390"/>
          <p:cNvSpPr/>
          <p:nvPr/>
        </p:nvSpPr>
        <p:spPr>
          <a:xfrm>
            <a:off x="4163567" y="3342083"/>
            <a:ext cx="709613" cy="382100"/>
          </a:xfrm>
          <a:prstGeom prst="rect">
            <a:avLst/>
          </a:prstGeom>
          <a:ln w="12700">
            <a:miter lim="400000"/>
          </a:ln>
          <a:extLst>
            <a:ext uri="{C572A759-6A51-4108-AA02-DFA0A04FC94B}">
              <ma14:wrappingTextBoxFlag xmlns:ma14="http://schemas.microsoft.com/office/mac/drawingml/2011/main" val="1"/>
            </a:ext>
          </a:extLst>
        </p:spPr>
        <p:txBody>
          <a:bodyPr lIns="44999" tIns="44999" rIns="44999" bIns="44999">
            <a:spAutoFit/>
          </a:bodyPr>
          <a:lstStyle>
            <a:lvl1pPr defTabSz="457200">
              <a:lnSpc>
                <a:spcPct val="93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CC"/>
                </a:solidFill>
                <a:latin typeface="Comic Sans MS"/>
                <a:ea typeface="Comic Sans MS"/>
                <a:cs typeface="Comic Sans MS"/>
                <a:sym typeface="Comic Sans MS"/>
              </a:defRPr>
            </a:lvl1pPr>
          </a:lstStyle>
          <a:p>
            <a:r>
              <a:t>high</a:t>
            </a:r>
          </a:p>
        </p:txBody>
      </p:sp>
      <p:sp>
        <p:nvSpPr>
          <p:cNvPr id="30" name="Shape 380"/>
          <p:cNvSpPr/>
          <p:nvPr/>
        </p:nvSpPr>
        <p:spPr>
          <a:xfrm>
            <a:off x="3818083" y="2046551"/>
            <a:ext cx="1636713" cy="351718"/>
          </a:xfrm>
          <a:prstGeom prst="rect">
            <a:avLst/>
          </a:prstGeom>
          <a:ln w="12700">
            <a:miter lim="400000"/>
          </a:ln>
          <a:extLst>
            <a:ext uri="{C572A759-6A51-4108-AA02-DFA0A04FC94B}">
              <ma14:wrappingTextBoxFlag xmlns:ma14="http://schemas.microsoft.com/office/mac/drawingml/2011/main" val="1"/>
            </a:ext>
          </a:extLst>
        </p:spPr>
        <p:txBody>
          <a:bodyPr lIns="44999" tIns="44999" rIns="44999" bIns="44999">
            <a:spAutoFit/>
          </a:bodyPr>
          <a:lstStyle>
            <a:lvl1pPr defTabSz="457200">
              <a:lnSpc>
                <a:spcPct val="93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omic Sans MS"/>
                <a:ea typeface="Comic Sans MS"/>
                <a:cs typeface="Comic Sans MS"/>
                <a:sym typeface="Comic Sans MS"/>
              </a:defRPr>
            </a:lvl1pPr>
          </a:lstStyle>
          <a:p>
            <a:r>
              <a:rPr dirty="0"/>
              <a:t> 20-</a:t>
            </a:r>
            <a:r>
              <a:rPr dirty="0" smtClean="0"/>
              <a:t>100</a:t>
            </a:r>
            <a:r>
              <a:rPr lang="en-US" dirty="0" smtClean="0"/>
              <a:t> </a:t>
            </a:r>
            <a:r>
              <a:rPr dirty="0" smtClean="0"/>
              <a:t>GeV</a:t>
            </a:r>
            <a:endParaRPr dirty="0"/>
          </a:p>
        </p:txBody>
      </p:sp>
      <p:sp>
        <p:nvSpPr>
          <p:cNvPr id="31" name="Shape 376"/>
          <p:cNvSpPr/>
          <p:nvPr/>
        </p:nvSpPr>
        <p:spPr>
          <a:xfrm>
            <a:off x="49376" y="2630883"/>
            <a:ext cx="1153055" cy="407501"/>
          </a:xfrm>
          <a:prstGeom prst="rect">
            <a:avLst/>
          </a:prstGeom>
          <a:ln w="12700">
            <a:miter lim="400000"/>
          </a:ln>
          <a:extLst>
            <a:ext uri="{C572A759-6A51-4108-AA02-DFA0A04FC94B}">
              <ma14:wrappingTextBoxFlag xmlns:ma14="http://schemas.microsoft.com/office/mac/drawingml/2011/main" val="1"/>
            </a:ext>
          </a:extLst>
        </p:spPr>
        <p:txBody>
          <a:bodyPr wrap="none" lIns="44999" tIns="44999" rIns="44999" bIns="44999">
            <a:spAutoFit/>
          </a:bodyPr>
          <a:lstStyle>
            <a:lvl1pPr defTabSz="457200">
              <a:lnSpc>
                <a:spcPct val="93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omic Sans MS"/>
                <a:ea typeface="Comic Sans MS"/>
                <a:cs typeface="Comic Sans MS"/>
                <a:sym typeface="Comic Sans MS"/>
              </a:defRPr>
            </a:lvl1pPr>
          </a:lstStyle>
          <a:p>
            <a:r>
              <a:rPr dirty="0"/>
              <a:t>E,hadrons</a:t>
            </a:r>
          </a:p>
        </p:txBody>
      </p:sp>
      <p:sp>
        <p:nvSpPr>
          <p:cNvPr id="32" name="Shape 387"/>
          <p:cNvSpPr/>
          <p:nvPr/>
        </p:nvSpPr>
        <p:spPr>
          <a:xfrm>
            <a:off x="14003" y="3196939"/>
            <a:ext cx="1053117" cy="382100"/>
          </a:xfrm>
          <a:prstGeom prst="rect">
            <a:avLst/>
          </a:prstGeom>
          <a:ln w="12700">
            <a:miter lim="400000"/>
          </a:ln>
          <a:extLst>
            <a:ext uri="{C572A759-6A51-4108-AA02-DFA0A04FC94B}">
              <ma14:wrappingTextBoxFlag xmlns:ma14="http://schemas.microsoft.com/office/mac/drawingml/2011/main" val="1"/>
            </a:ext>
          </a:extLst>
        </p:spPr>
        <p:txBody>
          <a:bodyPr wrap="none" lIns="44999" tIns="44999" rIns="44999" bIns="44999">
            <a:spAutoFit/>
          </a:bodyPr>
          <a:lstStyle>
            <a:lvl1pPr defTabSz="457200">
              <a:lnSpc>
                <a:spcPct val="93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CC"/>
                </a:solidFill>
                <a:latin typeface="Comic Sans MS"/>
                <a:ea typeface="Comic Sans MS"/>
                <a:cs typeface="Comic Sans MS"/>
                <a:sym typeface="Comic Sans MS"/>
              </a:defRPr>
            </a:lvl1pPr>
          </a:lstStyle>
          <a:p>
            <a:r>
              <a:rPr dirty="0"/>
              <a:t>occupancy</a:t>
            </a:r>
          </a:p>
        </p:txBody>
      </p:sp>
      <p:pic>
        <p:nvPicPr>
          <p:cNvPr id="33" name="Picture 32"/>
          <p:cNvPicPr/>
          <p:nvPr/>
        </p:nvPicPr>
        <p:blipFill>
          <a:blip r:embed="rId2">
            <a:extLst>
              <a:ext uri="{28A0092B-C50C-407E-A947-70E740481C1C}">
                <a14:useLocalDpi xmlns:a14="http://schemas.microsoft.com/office/drawing/2010/main" val="0"/>
              </a:ext>
            </a:extLst>
          </a:blip>
          <a:stretch>
            <a:fillRect/>
          </a:stretch>
        </p:blipFill>
        <p:spPr>
          <a:xfrm>
            <a:off x="240871" y="4092456"/>
            <a:ext cx="4613185" cy="2289267"/>
          </a:xfrm>
          <a:prstGeom prst="rect">
            <a:avLst/>
          </a:prstGeom>
        </p:spPr>
      </p:pic>
      <p:pic>
        <p:nvPicPr>
          <p:cNvPr id="35" name="Picture 34" descr="Screen Shot 2016-07-03 at 6.17.2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70476" y="3910631"/>
            <a:ext cx="3673524" cy="2432957"/>
          </a:xfrm>
          <a:prstGeom prst="rect">
            <a:avLst/>
          </a:prstGeom>
        </p:spPr>
      </p:pic>
      <p:sp>
        <p:nvSpPr>
          <p:cNvPr id="36" name="TextBox 35"/>
          <p:cNvSpPr txBox="1"/>
          <p:nvPr/>
        </p:nvSpPr>
        <p:spPr>
          <a:xfrm>
            <a:off x="6599541" y="3457967"/>
            <a:ext cx="1584331"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mn-lt"/>
                <a:ea typeface="+mn-ea"/>
                <a:cs typeface="+mn-cs"/>
                <a:sym typeface="Times"/>
              </a:rPr>
              <a:t>π</a:t>
            </a:r>
            <a:r>
              <a:rPr kumimoji="0" lang="en-US" sz="2400" b="0" i="0" u="none" strike="noStrike" cap="none" spc="0" normalizeH="0" baseline="30000" dirty="0" smtClean="0">
                <a:ln>
                  <a:noFill/>
                </a:ln>
                <a:solidFill>
                  <a:srgbClr val="000000"/>
                </a:solidFill>
                <a:effectLst/>
                <a:uFillTx/>
                <a:latin typeface="+mn-lt"/>
                <a:ea typeface="+mn-ea"/>
                <a:cs typeface="+mn-cs"/>
                <a:sym typeface="Times"/>
              </a:rPr>
              <a:t>±</a:t>
            </a:r>
            <a:r>
              <a:rPr kumimoji="0" lang="en-US" sz="2400" b="0" i="0" u="none" strike="noStrike" cap="none" spc="0" normalizeH="0" dirty="0" smtClean="0">
                <a:ln>
                  <a:noFill/>
                </a:ln>
                <a:solidFill>
                  <a:srgbClr val="000000"/>
                </a:solidFill>
                <a:effectLst/>
                <a:uFillTx/>
                <a:latin typeface="+mn-lt"/>
                <a:ea typeface="+mn-ea"/>
                <a:cs typeface="+mn-cs"/>
                <a:sym typeface="Times"/>
              </a:rPr>
              <a:t> Energy</a:t>
            </a:r>
            <a:r>
              <a:rPr kumimoji="0" lang="en-US" sz="2400" b="0" i="0" u="none" strike="noStrike" cap="none" spc="0" normalizeH="0" baseline="30000" dirty="0" smtClean="0">
                <a:ln>
                  <a:noFill/>
                </a:ln>
                <a:solidFill>
                  <a:srgbClr val="000000"/>
                </a:solidFill>
                <a:effectLst/>
                <a:uFillTx/>
                <a:latin typeface="+mn-lt"/>
                <a:ea typeface="+mn-ea"/>
                <a:cs typeface="+mn-cs"/>
                <a:sym typeface="Times"/>
              </a:rPr>
              <a:t>  </a:t>
            </a:r>
            <a:endParaRPr kumimoji="0" lang="en-US" sz="2400" b="0" i="0" u="none" strike="noStrike" cap="none" spc="0" normalizeH="0" baseline="30000" dirty="0">
              <a:ln>
                <a:noFill/>
              </a:ln>
              <a:solidFill>
                <a:srgbClr val="000000"/>
              </a:solidFill>
              <a:effectLst/>
              <a:uFillTx/>
              <a:latin typeface="+mn-lt"/>
              <a:ea typeface="+mn-ea"/>
              <a:cs typeface="+mn-cs"/>
              <a:sym typeface="Times"/>
            </a:endParaRPr>
          </a:p>
        </p:txBody>
      </p:sp>
      <p:sp>
        <p:nvSpPr>
          <p:cNvPr id="37" name="TextBox 36"/>
          <p:cNvSpPr txBox="1"/>
          <p:nvPr/>
        </p:nvSpPr>
        <p:spPr>
          <a:xfrm>
            <a:off x="4954698" y="5881925"/>
            <a:ext cx="673470"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mn-lt"/>
                <a:ea typeface="+mn-ea"/>
                <a:cs typeface="+mn-cs"/>
                <a:sym typeface="Times"/>
              </a:rPr>
              <a:t>GeV</a:t>
            </a:r>
            <a:endParaRPr kumimoji="0" lang="en-US" sz="2400" b="0" i="0" u="none" strike="noStrike" cap="none" spc="0" normalizeH="0" baseline="0" dirty="0">
              <a:ln>
                <a:noFill/>
              </a:ln>
              <a:solidFill>
                <a:srgbClr val="000000"/>
              </a:solidFill>
              <a:effectLst/>
              <a:uFillTx/>
              <a:latin typeface="+mn-lt"/>
              <a:ea typeface="+mn-ea"/>
              <a:cs typeface="+mn-cs"/>
              <a:sym typeface="Times"/>
            </a:endParaRPr>
          </a:p>
        </p:txBody>
      </p:sp>
      <p:sp>
        <p:nvSpPr>
          <p:cNvPr id="38" name="TextBox 37"/>
          <p:cNvSpPr txBox="1"/>
          <p:nvPr/>
        </p:nvSpPr>
        <p:spPr>
          <a:xfrm>
            <a:off x="5220626" y="4790372"/>
            <a:ext cx="400108" cy="461663"/>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mn-lt"/>
                <a:ea typeface="+mn-ea"/>
                <a:cs typeface="+mn-cs"/>
                <a:sym typeface="Times"/>
              </a:rPr>
              <a:t>10</a:t>
            </a:r>
            <a:endParaRPr kumimoji="0" lang="en-US" sz="2400" b="0" i="0" u="none" strike="noStrike" cap="none" spc="0" normalizeH="0" baseline="0" dirty="0">
              <a:ln>
                <a:noFill/>
              </a:ln>
              <a:solidFill>
                <a:srgbClr val="000000"/>
              </a:solidFill>
              <a:effectLst/>
              <a:uFillTx/>
              <a:latin typeface="+mn-lt"/>
              <a:ea typeface="+mn-ea"/>
              <a:cs typeface="+mn-cs"/>
              <a:sym typeface="Times"/>
            </a:endParaRPr>
          </a:p>
        </p:txBody>
      </p:sp>
      <p:sp>
        <p:nvSpPr>
          <p:cNvPr id="39" name="TextBox 38"/>
          <p:cNvSpPr txBox="1"/>
          <p:nvPr/>
        </p:nvSpPr>
        <p:spPr>
          <a:xfrm>
            <a:off x="5028110" y="3813812"/>
            <a:ext cx="553996" cy="461663"/>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mn-lt"/>
                <a:ea typeface="+mn-ea"/>
                <a:cs typeface="+mn-cs"/>
                <a:sym typeface="Times"/>
              </a:rPr>
              <a:t>100</a:t>
            </a:r>
            <a:endParaRPr kumimoji="0" lang="en-US" sz="2400" b="0" i="0" u="none" strike="noStrike" cap="none" spc="0" normalizeH="0" baseline="0" dirty="0">
              <a:ln>
                <a:noFill/>
              </a:ln>
              <a:solidFill>
                <a:srgbClr val="000000"/>
              </a:solidFill>
              <a:effectLst/>
              <a:uFillTx/>
              <a:latin typeface="+mn-lt"/>
              <a:ea typeface="+mn-ea"/>
              <a:cs typeface="+mn-cs"/>
              <a:sym typeface="Times"/>
            </a:endParaRPr>
          </a:p>
        </p:txBody>
      </p:sp>
      <p:sp>
        <p:nvSpPr>
          <p:cNvPr id="40" name="Bent Arrow 39"/>
          <p:cNvSpPr/>
          <p:nvPr/>
        </p:nvSpPr>
        <p:spPr>
          <a:xfrm rot="5400000">
            <a:off x="5700800" y="2277589"/>
            <a:ext cx="1004128" cy="1605450"/>
          </a:xfrm>
          <a:prstGeom prst="bentArrow">
            <a:avLst/>
          </a:prstGeom>
          <a:solidFill>
            <a:schemeClr val="accent2">
              <a:lumMod val="60000"/>
              <a:lumOff val="40000"/>
            </a:schemeClr>
          </a:solidFill>
          <a:ln w="25400" cap="flat">
            <a:solidFill>
              <a:schemeClr val="accent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000000"/>
              </a:solidFill>
              <a:effectLst/>
              <a:uFillTx/>
              <a:latin typeface="+mn-lt"/>
              <a:ea typeface="+mn-ea"/>
              <a:cs typeface="+mn-cs"/>
              <a:sym typeface="Times"/>
            </a:endParaRPr>
          </a:p>
        </p:txBody>
      </p:sp>
      <p:sp>
        <p:nvSpPr>
          <p:cNvPr id="41" name="TextBox 40"/>
          <p:cNvSpPr txBox="1"/>
          <p:nvPr/>
        </p:nvSpPr>
        <p:spPr>
          <a:xfrm>
            <a:off x="7023404" y="2535439"/>
            <a:ext cx="143479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err="1" smtClean="0">
                <a:ln>
                  <a:noFill/>
                </a:ln>
                <a:solidFill>
                  <a:srgbClr val="000000"/>
                </a:solidFill>
                <a:effectLst/>
                <a:uFillTx/>
                <a:latin typeface="+mn-lt"/>
                <a:ea typeface="+mn-ea"/>
                <a:cs typeface="+mn-cs"/>
                <a:sym typeface="Times"/>
              </a:rPr>
              <a:t>Pythia</a:t>
            </a:r>
            <a:r>
              <a:rPr kumimoji="0" lang="en-US" sz="2400" b="0" i="0" u="none" strike="noStrike" cap="none" spc="0" normalizeH="0" dirty="0" smtClean="0">
                <a:ln>
                  <a:noFill/>
                </a:ln>
                <a:solidFill>
                  <a:srgbClr val="000000"/>
                </a:solidFill>
                <a:effectLst/>
                <a:uFillTx/>
                <a:latin typeface="+mn-lt"/>
                <a:ea typeface="+mn-ea"/>
                <a:cs typeface="+mn-cs"/>
                <a:sym typeface="Times"/>
              </a:rPr>
              <a:t> MC</a:t>
            </a:r>
            <a:endParaRPr kumimoji="0" lang="en-US" sz="2400" b="0" i="0" u="none" strike="noStrike" cap="none" spc="0" normalizeH="0" baseline="0" dirty="0">
              <a:ln>
                <a:noFill/>
              </a:ln>
              <a:solidFill>
                <a:srgbClr val="000000"/>
              </a:solidFill>
              <a:effectLst/>
              <a:uFillTx/>
              <a:latin typeface="+mn-lt"/>
              <a:ea typeface="+mn-ea"/>
              <a:cs typeface="+mn-cs"/>
              <a:sym typeface="Times"/>
            </a:endParaRPr>
          </a:p>
        </p:txBody>
      </p:sp>
      <p:sp>
        <p:nvSpPr>
          <p:cNvPr id="42" name="TextBox 41"/>
          <p:cNvSpPr txBox="1"/>
          <p:nvPr/>
        </p:nvSpPr>
        <p:spPr>
          <a:xfrm>
            <a:off x="8669558" y="5956207"/>
            <a:ext cx="263502"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err="1" smtClean="0">
                <a:ln>
                  <a:noFill/>
                </a:ln>
                <a:solidFill>
                  <a:srgbClr val="000000"/>
                </a:solidFill>
                <a:effectLst/>
                <a:uFillTx/>
                <a:latin typeface="+mn-lt"/>
                <a:ea typeface="+mn-ea"/>
                <a:cs typeface="+mn-cs"/>
                <a:sym typeface="Times"/>
              </a:rPr>
              <a:t>η</a:t>
            </a:r>
            <a:endParaRPr kumimoji="0" lang="en-US" sz="2400" b="0" i="0" u="none" strike="noStrike" cap="none" spc="0" normalizeH="0" baseline="0" dirty="0">
              <a:ln>
                <a:noFill/>
              </a:ln>
              <a:solidFill>
                <a:srgbClr val="000000"/>
              </a:solidFill>
              <a:effectLst/>
              <a:uFillTx/>
              <a:latin typeface="+mn-lt"/>
              <a:ea typeface="+mn-ea"/>
              <a:cs typeface="+mn-cs"/>
              <a:sym typeface="Times"/>
            </a:endParaRPr>
          </a:p>
        </p:txBody>
      </p:sp>
    </p:spTree>
    <p:extLst>
      <p:ext uri="{BB962C8B-B14F-4D97-AF65-F5344CB8AC3E}">
        <p14:creationId xmlns:p14="http://schemas.microsoft.com/office/powerpoint/2010/main" val="250199805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JLEIC Concept</a:t>
            </a:r>
            <a:endParaRPr lang="en-US" dirty="0"/>
          </a:p>
        </p:txBody>
      </p:sp>
      <p:sp>
        <p:nvSpPr>
          <p:cNvPr id="3" name="Slide Number Placeholder 2"/>
          <p:cNvSpPr>
            <a:spLocks noGrp="1"/>
          </p:cNvSpPr>
          <p:nvPr>
            <p:ph type="sldNum" sz="quarter" idx="4294967295"/>
          </p:nvPr>
        </p:nvSpPr>
        <p:spPr>
          <a:xfrm>
            <a:off x="3505200" y="6645425"/>
            <a:ext cx="2133600" cy="190125"/>
          </a:xfrm>
          <a:prstGeom prst="rect">
            <a:avLst/>
          </a:prstGeom>
        </p:spPr>
        <p:txBody>
          <a:bodyPr/>
          <a:lstStyle/>
          <a:p>
            <a:fld id="{B58F48A6-A3E1-4848-9AC3-B43F560BE4FE}" type="slidenum">
              <a:rPr lang="en-US" smtClean="0">
                <a:solidFill>
                  <a:prstClr val="white"/>
                </a:solidFill>
              </a:rPr>
              <a:pPr/>
              <a:t>62</a:t>
            </a:fld>
            <a:endParaRPr lang="en-US">
              <a:solidFill>
                <a:prstClr val="white"/>
              </a:solidFill>
            </a:endParaRPr>
          </a:p>
        </p:txBody>
      </p:sp>
      <p:pic>
        <p:nvPicPr>
          <p:cNvPr id="5" name="Picture 4"/>
          <p:cNvPicPr>
            <a:picLocks noChangeAspect="1"/>
          </p:cNvPicPr>
          <p:nvPr/>
        </p:nvPicPr>
        <p:blipFill>
          <a:blip r:embed="rId2"/>
          <a:stretch>
            <a:fillRect/>
          </a:stretch>
        </p:blipFill>
        <p:spPr>
          <a:xfrm>
            <a:off x="0" y="817359"/>
            <a:ext cx="9144000" cy="5202023"/>
          </a:xfrm>
          <a:prstGeom prst="rect">
            <a:avLst/>
          </a:prstGeom>
        </p:spPr>
      </p:pic>
    </p:spTree>
    <p:extLst>
      <p:ext uri="{BB962C8B-B14F-4D97-AF65-F5344CB8AC3E}">
        <p14:creationId xmlns:p14="http://schemas.microsoft.com/office/powerpoint/2010/main" val="403977815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a:stretch>
            <a:fillRect/>
          </a:stretch>
        </p:blipFill>
        <p:spPr>
          <a:xfrm>
            <a:off x="6095974" y="3533698"/>
            <a:ext cx="2942663" cy="2942663"/>
          </a:xfrm>
          <a:prstGeom prst="rect">
            <a:avLst/>
          </a:prstGeom>
        </p:spPr>
      </p:pic>
      <p:pic>
        <p:nvPicPr>
          <p:cNvPr id="17" name="Picture 16" descr="Screen Shot 2016-06-14 at 3.23.5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01784" y="4922767"/>
            <a:ext cx="282220" cy="236752"/>
          </a:xfrm>
          <a:prstGeom prst="rect">
            <a:avLst/>
          </a:prstGeom>
        </p:spPr>
      </p:pic>
      <p:pic>
        <p:nvPicPr>
          <p:cNvPr id="5" name="Picture 4" descr="Screen Shot 2016-06-16 at 9.20.24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2951" y="1380471"/>
            <a:ext cx="1602269" cy="2127150"/>
          </a:xfrm>
          <a:prstGeom prst="rect">
            <a:avLst/>
          </a:prstGeom>
        </p:spPr>
      </p:pic>
      <p:sp>
        <p:nvSpPr>
          <p:cNvPr id="6" name="TextBox 5"/>
          <p:cNvSpPr txBox="1"/>
          <p:nvPr/>
        </p:nvSpPr>
        <p:spPr>
          <a:xfrm>
            <a:off x="3513655" y="1537400"/>
            <a:ext cx="2900140" cy="369332"/>
          </a:xfrm>
          <a:prstGeom prst="rect">
            <a:avLst/>
          </a:prstGeom>
          <a:noFill/>
        </p:spPr>
        <p:txBody>
          <a:bodyPr wrap="none" rtlCol="0">
            <a:spAutoFit/>
          </a:bodyPr>
          <a:lstStyle/>
          <a:p>
            <a:r>
              <a:rPr lang="en-US" dirty="0" smtClean="0"/>
              <a:t>Relativistic (M</a:t>
            </a:r>
            <a:r>
              <a:rPr lang="en-US" baseline="-25000" dirty="0" smtClean="0"/>
              <a:t>proton</a:t>
            </a:r>
            <a:r>
              <a:rPr lang="en-US" dirty="0" smtClean="0"/>
              <a:t> &gt;&gt; M</a:t>
            </a:r>
            <a:r>
              <a:rPr lang="en-US" baseline="-25000" dirty="0" smtClean="0"/>
              <a:t>quark</a:t>
            </a:r>
            <a:r>
              <a:rPr lang="en-US" dirty="0" smtClean="0"/>
              <a:t>)</a:t>
            </a:r>
          </a:p>
        </p:txBody>
      </p:sp>
      <p:sp>
        <p:nvSpPr>
          <p:cNvPr id="7" name="TextBox 6"/>
          <p:cNvSpPr txBox="1"/>
          <p:nvPr/>
        </p:nvSpPr>
        <p:spPr>
          <a:xfrm>
            <a:off x="3513655" y="1906732"/>
            <a:ext cx="2398876" cy="369332"/>
          </a:xfrm>
          <a:prstGeom prst="rect">
            <a:avLst/>
          </a:prstGeom>
          <a:noFill/>
        </p:spPr>
        <p:txBody>
          <a:bodyPr wrap="none" rtlCol="0">
            <a:spAutoFit/>
          </a:bodyPr>
          <a:lstStyle/>
          <a:p>
            <a:r>
              <a:rPr lang="en-US" dirty="0" smtClean="0"/>
              <a:t>Strongly Coupled (QCD)</a:t>
            </a:r>
          </a:p>
        </p:txBody>
      </p:sp>
      <p:sp>
        <p:nvSpPr>
          <p:cNvPr id="8" name="TextBox 7"/>
          <p:cNvSpPr txBox="1"/>
          <p:nvPr/>
        </p:nvSpPr>
        <p:spPr>
          <a:xfrm>
            <a:off x="3513655" y="2276064"/>
            <a:ext cx="5341539" cy="369332"/>
          </a:xfrm>
          <a:prstGeom prst="rect">
            <a:avLst/>
          </a:prstGeom>
          <a:noFill/>
        </p:spPr>
        <p:txBody>
          <a:bodyPr wrap="none" rtlCol="0">
            <a:spAutoFit/>
          </a:bodyPr>
          <a:lstStyle/>
          <a:p>
            <a:r>
              <a:rPr lang="en-US" dirty="0" smtClean="0"/>
              <a:t>Quantum Mechanical (Superposition of configurations)</a:t>
            </a:r>
          </a:p>
        </p:txBody>
      </p:sp>
      <p:sp>
        <p:nvSpPr>
          <p:cNvPr id="9" name="Title 8"/>
          <p:cNvSpPr>
            <a:spLocks noGrp="1"/>
          </p:cNvSpPr>
          <p:nvPr>
            <p:ph type="title"/>
          </p:nvPr>
        </p:nvSpPr>
        <p:spPr/>
        <p:txBody>
          <a:bodyPr/>
          <a:lstStyle/>
          <a:p>
            <a:r>
              <a:rPr lang="en-US" sz="2800" dirty="0" smtClean="0"/>
              <a:t>Understanding the Nucleon at the Next Level</a:t>
            </a:r>
            <a:endParaRPr lang="en-US" sz="2800" dirty="0"/>
          </a:p>
        </p:txBody>
      </p:sp>
      <p:sp>
        <p:nvSpPr>
          <p:cNvPr id="10" name="TextBox 9"/>
          <p:cNvSpPr txBox="1"/>
          <p:nvPr/>
        </p:nvSpPr>
        <p:spPr>
          <a:xfrm>
            <a:off x="616466" y="4922767"/>
            <a:ext cx="4157508" cy="369332"/>
          </a:xfrm>
          <a:prstGeom prst="rect">
            <a:avLst/>
          </a:prstGeom>
          <a:solidFill>
            <a:schemeClr val="tx2">
              <a:lumMod val="20000"/>
              <a:lumOff val="80000"/>
            </a:schemeClr>
          </a:solidFill>
        </p:spPr>
        <p:txBody>
          <a:bodyPr wrap="none" rtlCol="0">
            <a:spAutoFit/>
          </a:bodyPr>
          <a:lstStyle/>
          <a:p>
            <a:r>
              <a:rPr lang="en-US" dirty="0" smtClean="0"/>
              <a:t>Designing EIC </a:t>
            </a:r>
            <a:r>
              <a:rPr lang="en-US" dirty="0" smtClean="0">
                <a:sym typeface="Wingdings"/>
              </a:rPr>
              <a:t> Designing</a:t>
            </a:r>
            <a:r>
              <a:rPr lang="en-US" dirty="0" smtClean="0"/>
              <a:t> the right probe </a:t>
            </a:r>
            <a:endParaRPr lang="en-US" dirty="0"/>
          </a:p>
        </p:txBody>
      </p:sp>
      <p:sp>
        <p:nvSpPr>
          <p:cNvPr id="11" name="TextBox 10"/>
          <p:cNvSpPr txBox="1"/>
          <p:nvPr/>
        </p:nvSpPr>
        <p:spPr>
          <a:xfrm>
            <a:off x="2173112" y="1136692"/>
            <a:ext cx="6023780" cy="369332"/>
          </a:xfrm>
          <a:prstGeom prst="rect">
            <a:avLst/>
          </a:prstGeom>
          <a:noFill/>
        </p:spPr>
        <p:txBody>
          <a:bodyPr wrap="none" rtlCol="0">
            <a:spAutoFit/>
          </a:bodyPr>
          <a:lstStyle/>
          <a:p>
            <a:r>
              <a:rPr lang="en-US" u="sng" dirty="0" smtClean="0"/>
              <a:t>Nucleon: A many-body system with challenging characteristics</a:t>
            </a:r>
            <a:endParaRPr lang="en-US" u="sng" dirty="0"/>
          </a:p>
        </p:txBody>
      </p:sp>
      <p:sp>
        <p:nvSpPr>
          <p:cNvPr id="12" name="TextBox 11"/>
          <p:cNvSpPr txBox="1"/>
          <p:nvPr/>
        </p:nvSpPr>
        <p:spPr>
          <a:xfrm>
            <a:off x="1326445" y="5159519"/>
            <a:ext cx="6757559" cy="646331"/>
          </a:xfrm>
          <a:prstGeom prst="rect">
            <a:avLst/>
          </a:prstGeom>
          <a:noFill/>
        </p:spPr>
        <p:txBody>
          <a:bodyPr wrap="square" rtlCol="0">
            <a:spAutoFit/>
          </a:bodyPr>
          <a:lstStyle/>
          <a:p>
            <a:pPr marL="285750" indent="-285750">
              <a:buFont typeface="Arial"/>
              <a:buChar char="•"/>
            </a:pPr>
            <a:r>
              <a:rPr lang="en-US" dirty="0" smtClean="0"/>
              <a:t>Resolution appropriate for quarks and gluons </a:t>
            </a:r>
          </a:p>
          <a:p>
            <a:pPr marL="285750" indent="-285750">
              <a:buFont typeface="Arial"/>
              <a:buChar char="•"/>
            </a:pPr>
            <a:r>
              <a:rPr lang="en-US" dirty="0" smtClean="0"/>
              <a:t>Ability to project out relevant Q.M. configurations</a:t>
            </a:r>
            <a:endParaRPr lang="en-US" dirty="0"/>
          </a:p>
        </p:txBody>
      </p:sp>
      <p:sp>
        <p:nvSpPr>
          <p:cNvPr id="2" name="Slide Number Placeholder 1"/>
          <p:cNvSpPr>
            <a:spLocks noGrp="1"/>
          </p:cNvSpPr>
          <p:nvPr>
            <p:ph type="sldNum" sz="quarter" idx="12"/>
          </p:nvPr>
        </p:nvSpPr>
        <p:spPr/>
        <p:txBody>
          <a:bodyPr/>
          <a:lstStyle/>
          <a:p>
            <a:fld id="{B58F48A6-A3E1-4848-9AC3-B43F560BE4FE}" type="slidenum">
              <a:rPr lang="en-US" smtClean="0"/>
              <a:pPr/>
              <a:t>7</a:t>
            </a:fld>
            <a:endParaRPr lang="en-US"/>
          </a:p>
        </p:txBody>
      </p:sp>
      <p:sp>
        <p:nvSpPr>
          <p:cNvPr id="3" name="TextBox 2"/>
          <p:cNvSpPr txBox="1"/>
          <p:nvPr/>
        </p:nvSpPr>
        <p:spPr>
          <a:xfrm>
            <a:off x="2904427" y="2658532"/>
            <a:ext cx="5114200" cy="923330"/>
          </a:xfrm>
          <a:prstGeom prst="rect">
            <a:avLst/>
          </a:prstGeom>
          <a:solidFill>
            <a:schemeClr val="accent1">
              <a:lumMod val="20000"/>
              <a:lumOff val="80000"/>
            </a:schemeClr>
          </a:solidFill>
          <a:ln>
            <a:solidFill>
              <a:schemeClr val="tx1"/>
            </a:solidFill>
          </a:ln>
        </p:spPr>
        <p:txBody>
          <a:bodyPr wrap="none" rtlCol="0">
            <a:spAutoFit/>
          </a:bodyPr>
          <a:lstStyle/>
          <a:p>
            <a:r>
              <a:rPr lang="en-US" dirty="0" smtClean="0"/>
              <a:t>Measure in the Multi-Body regime:</a:t>
            </a:r>
          </a:p>
          <a:p>
            <a:r>
              <a:rPr lang="en-US" dirty="0"/>
              <a:t> </a:t>
            </a:r>
            <a:r>
              <a:rPr lang="en-US" dirty="0" smtClean="0"/>
              <a:t> - Region of quantum fluctuation + non-perturbative </a:t>
            </a:r>
          </a:p>
          <a:p>
            <a:r>
              <a:rPr lang="en-US" dirty="0"/>
              <a:t> </a:t>
            </a:r>
            <a:r>
              <a:rPr lang="en-US" dirty="0" smtClean="0"/>
              <a:t>   effects </a:t>
            </a:r>
            <a:r>
              <a:rPr lang="en-US" dirty="0" smtClean="0">
                <a:sym typeface="Wingdings"/>
              </a:rPr>
              <a:t> dynamical origin of mass, spin.</a:t>
            </a:r>
            <a:endParaRPr lang="en-US" dirty="0" smtClean="0"/>
          </a:p>
        </p:txBody>
      </p:sp>
      <p:sp>
        <p:nvSpPr>
          <p:cNvPr id="4" name="TextBox 3"/>
          <p:cNvSpPr txBox="1"/>
          <p:nvPr/>
        </p:nvSpPr>
        <p:spPr>
          <a:xfrm>
            <a:off x="627748" y="3836560"/>
            <a:ext cx="5468226" cy="646331"/>
          </a:xfrm>
          <a:prstGeom prst="rect">
            <a:avLst/>
          </a:prstGeom>
          <a:solidFill>
            <a:srgbClr val="FFFF00"/>
          </a:solidFill>
        </p:spPr>
        <p:txBody>
          <a:bodyPr wrap="none" rtlCol="0">
            <a:spAutoFit/>
          </a:bodyPr>
          <a:lstStyle/>
          <a:p>
            <a:r>
              <a:rPr lang="en-US" dirty="0" smtClean="0"/>
              <a:t>For the first time, get (almost?) all relevant </a:t>
            </a:r>
          </a:p>
          <a:p>
            <a:r>
              <a:rPr lang="en-US" dirty="0" smtClean="0"/>
              <a:t>information about quark-gluon  structure of  the nucleon</a:t>
            </a:r>
            <a:endParaRPr lang="en-US" dirty="0"/>
          </a:p>
        </p:txBody>
      </p:sp>
    </p:spTree>
    <p:extLst>
      <p:ext uri="{BB962C8B-B14F-4D97-AF65-F5344CB8AC3E}">
        <p14:creationId xmlns:p14="http://schemas.microsoft.com/office/powerpoint/2010/main" val="295749931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rot="1183544">
            <a:off x="230048" y="1391601"/>
            <a:ext cx="2360553" cy="2003059"/>
          </a:xfrm>
          <a:prstGeom prst="rect">
            <a:avLst/>
          </a:prstGeom>
        </p:spPr>
      </p:pic>
      <p:pic>
        <p:nvPicPr>
          <p:cNvPr id="15" name="Picture 14"/>
          <p:cNvPicPr>
            <a:picLocks noChangeAspect="1"/>
          </p:cNvPicPr>
          <p:nvPr/>
        </p:nvPicPr>
        <p:blipFill>
          <a:blip r:embed="rId3"/>
          <a:stretch>
            <a:fillRect/>
          </a:stretch>
        </p:blipFill>
        <p:spPr>
          <a:xfrm>
            <a:off x="2324100" y="1245435"/>
            <a:ext cx="798689" cy="798689"/>
          </a:xfrm>
          <a:prstGeom prst="rect">
            <a:avLst/>
          </a:prstGeom>
        </p:spPr>
      </p:pic>
      <p:pic>
        <p:nvPicPr>
          <p:cNvPr id="16" name="Picture 15"/>
          <p:cNvPicPr>
            <a:picLocks noChangeAspect="1"/>
          </p:cNvPicPr>
          <p:nvPr/>
        </p:nvPicPr>
        <p:blipFill>
          <a:blip r:embed="rId3"/>
          <a:stretch>
            <a:fillRect/>
          </a:stretch>
        </p:blipFill>
        <p:spPr>
          <a:xfrm>
            <a:off x="1360311" y="1245435"/>
            <a:ext cx="812800" cy="812800"/>
          </a:xfrm>
          <a:prstGeom prst="rect">
            <a:avLst/>
          </a:prstGeom>
        </p:spPr>
      </p:pic>
      <p:sp>
        <p:nvSpPr>
          <p:cNvPr id="18" name="TextBox 17"/>
          <p:cNvSpPr txBox="1"/>
          <p:nvPr/>
        </p:nvSpPr>
        <p:spPr>
          <a:xfrm>
            <a:off x="1541579" y="876103"/>
            <a:ext cx="421021" cy="369332"/>
          </a:xfrm>
          <a:prstGeom prst="rect">
            <a:avLst/>
          </a:prstGeom>
          <a:noFill/>
        </p:spPr>
        <p:txBody>
          <a:bodyPr wrap="none" rtlCol="0">
            <a:spAutoFit/>
          </a:bodyPr>
          <a:lstStyle/>
          <a:p>
            <a:r>
              <a:rPr lang="en-US" b="1" dirty="0" smtClean="0"/>
              <a:t>Q</a:t>
            </a:r>
            <a:r>
              <a:rPr lang="en-US" b="1" baseline="30000" dirty="0" smtClean="0"/>
              <a:t>2</a:t>
            </a:r>
            <a:endParaRPr lang="en-US" b="1" baseline="30000" dirty="0"/>
          </a:p>
        </p:txBody>
      </p:sp>
      <p:sp>
        <p:nvSpPr>
          <p:cNvPr id="19" name="TextBox 18"/>
          <p:cNvSpPr txBox="1"/>
          <p:nvPr/>
        </p:nvSpPr>
        <p:spPr>
          <a:xfrm>
            <a:off x="2559294" y="876103"/>
            <a:ext cx="300082" cy="369332"/>
          </a:xfrm>
          <a:prstGeom prst="rect">
            <a:avLst/>
          </a:prstGeom>
          <a:noFill/>
        </p:spPr>
        <p:txBody>
          <a:bodyPr wrap="none" rtlCol="0">
            <a:spAutoFit/>
          </a:bodyPr>
          <a:lstStyle/>
          <a:p>
            <a:r>
              <a:rPr lang="en-US" b="1" dirty="0"/>
              <a:t>x</a:t>
            </a:r>
          </a:p>
        </p:txBody>
      </p:sp>
      <p:pic>
        <p:nvPicPr>
          <p:cNvPr id="21" name="Picture 20" descr="Screen Shot 2016-06-16 at 9.54.56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59294" y="4035502"/>
            <a:ext cx="6385709" cy="2417889"/>
          </a:xfrm>
          <a:prstGeom prst="rect">
            <a:avLst/>
          </a:prstGeom>
        </p:spPr>
      </p:pic>
      <p:pic>
        <p:nvPicPr>
          <p:cNvPr id="4" name="Picture 3" descr="Screen Shot 2016-06-16 at 9.20.24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7670507">
            <a:off x="3089329" y="2547494"/>
            <a:ext cx="1171915" cy="1555818"/>
          </a:xfrm>
          <a:prstGeom prst="rect">
            <a:avLst/>
          </a:prstGeom>
        </p:spPr>
      </p:pic>
      <p:sp>
        <p:nvSpPr>
          <p:cNvPr id="22" name="TextBox 21"/>
          <p:cNvSpPr txBox="1"/>
          <p:nvPr/>
        </p:nvSpPr>
        <p:spPr>
          <a:xfrm rot="1789096">
            <a:off x="989187" y="2822222"/>
            <a:ext cx="742248" cy="369332"/>
          </a:xfrm>
          <a:prstGeom prst="rect">
            <a:avLst/>
          </a:prstGeom>
          <a:noFill/>
        </p:spPr>
        <p:txBody>
          <a:bodyPr wrap="none" rtlCol="0">
            <a:spAutoFit/>
          </a:bodyPr>
          <a:lstStyle/>
          <a:p>
            <a:r>
              <a:rPr lang="en-US" dirty="0" smtClean="0"/>
              <a:t>Probe</a:t>
            </a:r>
            <a:endParaRPr lang="en-US" dirty="0"/>
          </a:p>
        </p:txBody>
      </p:sp>
      <p:sp>
        <p:nvSpPr>
          <p:cNvPr id="23" name="TextBox 22"/>
          <p:cNvSpPr txBox="1"/>
          <p:nvPr/>
        </p:nvSpPr>
        <p:spPr>
          <a:xfrm>
            <a:off x="5446889" y="1738798"/>
            <a:ext cx="3099602" cy="923330"/>
          </a:xfrm>
          <a:prstGeom prst="rect">
            <a:avLst/>
          </a:prstGeom>
          <a:solidFill>
            <a:srgbClr val="FFFF00"/>
          </a:solidFill>
        </p:spPr>
        <p:txBody>
          <a:bodyPr wrap="none" rtlCol="0">
            <a:spAutoFit/>
          </a:bodyPr>
          <a:lstStyle/>
          <a:p>
            <a:r>
              <a:rPr lang="en-US" dirty="0" smtClean="0"/>
              <a:t>Ability to change </a:t>
            </a:r>
            <a:r>
              <a:rPr lang="en-US" b="1" dirty="0" smtClean="0"/>
              <a:t>x</a:t>
            </a:r>
            <a:r>
              <a:rPr lang="en-US" dirty="0" smtClean="0"/>
              <a:t> projects out </a:t>
            </a:r>
          </a:p>
          <a:p>
            <a:r>
              <a:rPr lang="en-US" dirty="0" smtClean="0"/>
              <a:t>different configurations where</a:t>
            </a:r>
          </a:p>
          <a:p>
            <a:r>
              <a:rPr lang="en-US" dirty="0" smtClean="0"/>
              <a:t>different dynamics dominate</a:t>
            </a:r>
            <a:endParaRPr lang="en-US" dirty="0"/>
          </a:p>
        </p:txBody>
      </p:sp>
      <p:sp>
        <p:nvSpPr>
          <p:cNvPr id="24" name="TextBox 23"/>
          <p:cNvSpPr txBox="1"/>
          <p:nvPr/>
        </p:nvSpPr>
        <p:spPr>
          <a:xfrm>
            <a:off x="406029" y="4457340"/>
            <a:ext cx="1778000" cy="923330"/>
          </a:xfrm>
          <a:prstGeom prst="rect">
            <a:avLst/>
          </a:prstGeom>
          <a:solidFill>
            <a:srgbClr val="FFFF00"/>
          </a:solidFill>
        </p:spPr>
        <p:txBody>
          <a:bodyPr wrap="square" rtlCol="0">
            <a:spAutoFit/>
          </a:bodyPr>
          <a:lstStyle/>
          <a:p>
            <a:r>
              <a:rPr lang="en-US" dirty="0" smtClean="0"/>
              <a:t>Ability to change </a:t>
            </a:r>
            <a:r>
              <a:rPr lang="en-US" b="1" dirty="0" smtClean="0"/>
              <a:t>Q</a:t>
            </a:r>
            <a:r>
              <a:rPr lang="en-US" b="1" baseline="30000" dirty="0" smtClean="0"/>
              <a:t>2</a:t>
            </a:r>
            <a:r>
              <a:rPr lang="en-US" dirty="0" smtClean="0"/>
              <a:t> changes the resolution scale</a:t>
            </a:r>
          </a:p>
        </p:txBody>
      </p:sp>
      <p:sp>
        <p:nvSpPr>
          <p:cNvPr id="25" name="Title 24"/>
          <p:cNvSpPr>
            <a:spLocks noGrp="1"/>
          </p:cNvSpPr>
          <p:nvPr>
            <p:ph type="title"/>
          </p:nvPr>
        </p:nvSpPr>
        <p:spPr/>
        <p:txBody>
          <a:bodyPr/>
          <a:lstStyle/>
          <a:p>
            <a:r>
              <a:rPr lang="en-US" dirty="0" smtClean="0"/>
              <a:t>Parameters of the Probe</a:t>
            </a:r>
            <a:endParaRPr lang="en-US" dirty="0"/>
          </a:p>
        </p:txBody>
      </p:sp>
      <p:sp>
        <p:nvSpPr>
          <p:cNvPr id="2" name="Slide Number Placeholder 1"/>
          <p:cNvSpPr>
            <a:spLocks noGrp="1"/>
          </p:cNvSpPr>
          <p:nvPr>
            <p:ph type="sldNum" sz="quarter" idx="12"/>
          </p:nvPr>
        </p:nvSpPr>
        <p:spPr/>
        <p:txBody>
          <a:bodyPr/>
          <a:lstStyle/>
          <a:p>
            <a:fld id="{B58F48A6-A3E1-4848-9AC3-B43F560BE4FE}" type="slidenum">
              <a:rPr lang="en-US" smtClean="0"/>
              <a:pPr/>
              <a:t>8</a:t>
            </a:fld>
            <a:endParaRPr lang="en-US"/>
          </a:p>
        </p:txBody>
      </p:sp>
      <p:sp>
        <p:nvSpPr>
          <p:cNvPr id="3" name="TextBox 2"/>
          <p:cNvSpPr txBox="1"/>
          <p:nvPr/>
        </p:nvSpPr>
        <p:spPr>
          <a:xfrm>
            <a:off x="111666" y="5724657"/>
            <a:ext cx="3011123" cy="369332"/>
          </a:xfrm>
          <a:prstGeom prst="rect">
            <a:avLst/>
          </a:prstGeom>
          <a:noFill/>
        </p:spPr>
        <p:txBody>
          <a:bodyPr wrap="none" rtlCol="0">
            <a:spAutoFit/>
          </a:bodyPr>
          <a:lstStyle/>
          <a:p>
            <a:r>
              <a:rPr lang="en-US" dirty="0" smtClean="0"/>
              <a:t>Q</a:t>
            </a:r>
            <a:r>
              <a:rPr lang="en-US" baseline="30000" dirty="0" smtClean="0"/>
              <a:t>2</a:t>
            </a:r>
            <a:r>
              <a:rPr lang="en-US" dirty="0" smtClean="0"/>
              <a:t>= 400 GeV</a:t>
            </a:r>
            <a:r>
              <a:rPr lang="en-US" baseline="30000" dirty="0" smtClean="0"/>
              <a:t>2</a:t>
            </a:r>
            <a:r>
              <a:rPr lang="en-US" dirty="0" smtClean="0"/>
              <a:t> =&gt; 1/Q = .01 fm </a:t>
            </a:r>
            <a:endParaRPr lang="en-US" dirty="0"/>
          </a:p>
        </p:txBody>
      </p:sp>
    </p:spTree>
    <p:extLst>
      <p:ext uri="{BB962C8B-B14F-4D97-AF65-F5344CB8AC3E}">
        <p14:creationId xmlns:p14="http://schemas.microsoft.com/office/powerpoint/2010/main" val="84769756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Where EIC Needs to be in x (nucleon)</a:t>
            </a:r>
            <a:endParaRPr lang="en-US" sz="3600" dirty="0"/>
          </a:p>
        </p:txBody>
      </p:sp>
      <p:cxnSp>
        <p:nvCxnSpPr>
          <p:cNvPr id="6" name="Straight Connector 5"/>
          <p:cNvCxnSpPr/>
          <p:nvPr/>
        </p:nvCxnSpPr>
        <p:spPr>
          <a:xfrm flipH="1">
            <a:off x="1752600" y="3911600"/>
            <a:ext cx="55753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2235200" y="3848100"/>
            <a:ext cx="0" cy="190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3530600" y="3848100"/>
            <a:ext cx="0" cy="190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4800600" y="3848100"/>
            <a:ext cx="0" cy="190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6096000" y="3848100"/>
            <a:ext cx="0" cy="190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7327900" y="3810000"/>
            <a:ext cx="0" cy="190500"/>
          </a:xfrm>
          <a:prstGeom prst="line">
            <a:avLst/>
          </a:prstGeom>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7177070" y="4222234"/>
            <a:ext cx="301660" cy="369332"/>
          </a:xfrm>
          <a:prstGeom prst="rect">
            <a:avLst/>
          </a:prstGeom>
          <a:noFill/>
        </p:spPr>
        <p:txBody>
          <a:bodyPr wrap="none" rtlCol="0">
            <a:spAutoFit/>
          </a:bodyPr>
          <a:lstStyle/>
          <a:p>
            <a:r>
              <a:rPr lang="en-US" dirty="0" smtClean="0"/>
              <a:t>1</a:t>
            </a:r>
            <a:endParaRPr lang="en-US" dirty="0"/>
          </a:p>
        </p:txBody>
      </p:sp>
      <p:sp>
        <p:nvSpPr>
          <p:cNvPr id="15" name="TextBox 14"/>
          <p:cNvSpPr txBox="1"/>
          <p:nvPr/>
        </p:nvSpPr>
        <p:spPr>
          <a:xfrm>
            <a:off x="3258718" y="4213304"/>
            <a:ext cx="543764" cy="369332"/>
          </a:xfrm>
          <a:prstGeom prst="rect">
            <a:avLst/>
          </a:prstGeom>
          <a:noFill/>
        </p:spPr>
        <p:txBody>
          <a:bodyPr wrap="none" rtlCol="0">
            <a:spAutoFit/>
          </a:bodyPr>
          <a:lstStyle/>
          <a:p>
            <a:r>
              <a:rPr lang="en-US" dirty="0" smtClean="0"/>
              <a:t>10</a:t>
            </a:r>
            <a:r>
              <a:rPr lang="en-US" baseline="30000" dirty="0" smtClean="0"/>
              <a:t>-3</a:t>
            </a:r>
            <a:endParaRPr lang="en-US" baseline="30000" dirty="0"/>
          </a:p>
        </p:txBody>
      </p:sp>
      <p:sp>
        <p:nvSpPr>
          <p:cNvPr id="16" name="TextBox 15"/>
          <p:cNvSpPr txBox="1"/>
          <p:nvPr/>
        </p:nvSpPr>
        <p:spPr>
          <a:xfrm>
            <a:off x="1963318" y="4214336"/>
            <a:ext cx="543764" cy="369332"/>
          </a:xfrm>
          <a:prstGeom prst="rect">
            <a:avLst/>
          </a:prstGeom>
          <a:noFill/>
        </p:spPr>
        <p:txBody>
          <a:bodyPr wrap="none" rtlCol="0">
            <a:spAutoFit/>
          </a:bodyPr>
          <a:lstStyle/>
          <a:p>
            <a:r>
              <a:rPr lang="en-US" dirty="0" smtClean="0"/>
              <a:t>10</a:t>
            </a:r>
            <a:r>
              <a:rPr lang="en-US" baseline="30000" dirty="0" smtClean="0"/>
              <a:t>-4</a:t>
            </a:r>
            <a:endParaRPr lang="en-US" baseline="30000" dirty="0"/>
          </a:p>
        </p:txBody>
      </p:sp>
      <p:sp>
        <p:nvSpPr>
          <p:cNvPr id="17" name="TextBox 16"/>
          <p:cNvSpPr txBox="1"/>
          <p:nvPr/>
        </p:nvSpPr>
        <p:spPr>
          <a:xfrm>
            <a:off x="4528718" y="4212272"/>
            <a:ext cx="543764" cy="369332"/>
          </a:xfrm>
          <a:prstGeom prst="rect">
            <a:avLst/>
          </a:prstGeom>
          <a:noFill/>
        </p:spPr>
        <p:txBody>
          <a:bodyPr wrap="none" rtlCol="0">
            <a:spAutoFit/>
          </a:bodyPr>
          <a:lstStyle/>
          <a:p>
            <a:r>
              <a:rPr lang="en-US" dirty="0" smtClean="0"/>
              <a:t>10</a:t>
            </a:r>
            <a:r>
              <a:rPr lang="en-US" baseline="30000" dirty="0" smtClean="0"/>
              <a:t>-2</a:t>
            </a:r>
            <a:endParaRPr lang="en-US" baseline="30000" dirty="0"/>
          </a:p>
        </p:txBody>
      </p:sp>
      <p:sp>
        <p:nvSpPr>
          <p:cNvPr id="18" name="TextBox 17"/>
          <p:cNvSpPr txBox="1"/>
          <p:nvPr/>
        </p:nvSpPr>
        <p:spPr>
          <a:xfrm>
            <a:off x="5885576" y="4222234"/>
            <a:ext cx="543764" cy="369332"/>
          </a:xfrm>
          <a:prstGeom prst="rect">
            <a:avLst/>
          </a:prstGeom>
          <a:noFill/>
        </p:spPr>
        <p:txBody>
          <a:bodyPr wrap="none" rtlCol="0">
            <a:spAutoFit/>
          </a:bodyPr>
          <a:lstStyle/>
          <a:p>
            <a:r>
              <a:rPr lang="en-US" dirty="0" smtClean="0"/>
              <a:t>10</a:t>
            </a:r>
            <a:r>
              <a:rPr lang="en-US" baseline="30000" dirty="0" smtClean="0"/>
              <a:t>-1</a:t>
            </a:r>
            <a:endParaRPr lang="en-US" baseline="30000" dirty="0"/>
          </a:p>
        </p:txBody>
      </p:sp>
      <p:sp>
        <p:nvSpPr>
          <p:cNvPr id="19" name="TextBox 18"/>
          <p:cNvSpPr txBox="1"/>
          <p:nvPr/>
        </p:nvSpPr>
        <p:spPr>
          <a:xfrm>
            <a:off x="6249299" y="2095500"/>
            <a:ext cx="1110024" cy="646331"/>
          </a:xfrm>
          <a:prstGeom prst="rect">
            <a:avLst/>
          </a:prstGeom>
          <a:noFill/>
        </p:spPr>
        <p:txBody>
          <a:bodyPr wrap="none" rtlCol="0">
            <a:spAutoFit/>
          </a:bodyPr>
          <a:lstStyle/>
          <a:p>
            <a:r>
              <a:rPr lang="en-US" dirty="0" smtClean="0"/>
              <a:t>Few-body</a:t>
            </a:r>
          </a:p>
          <a:p>
            <a:r>
              <a:rPr lang="en-US" dirty="0" smtClean="0"/>
              <a:t>Regime</a:t>
            </a:r>
            <a:endParaRPr lang="en-US" dirty="0"/>
          </a:p>
        </p:txBody>
      </p:sp>
      <p:sp>
        <p:nvSpPr>
          <p:cNvPr id="20" name="TextBox 19"/>
          <p:cNvSpPr txBox="1"/>
          <p:nvPr/>
        </p:nvSpPr>
        <p:spPr>
          <a:xfrm>
            <a:off x="2341982" y="2095500"/>
            <a:ext cx="1095597" cy="646331"/>
          </a:xfrm>
          <a:prstGeom prst="rect">
            <a:avLst/>
          </a:prstGeom>
          <a:noFill/>
        </p:spPr>
        <p:txBody>
          <a:bodyPr wrap="none" rtlCol="0">
            <a:spAutoFit/>
          </a:bodyPr>
          <a:lstStyle/>
          <a:p>
            <a:r>
              <a:rPr lang="en-US" dirty="0" smtClean="0"/>
              <a:t>Collective</a:t>
            </a:r>
          </a:p>
          <a:p>
            <a:r>
              <a:rPr lang="en-US" dirty="0" smtClean="0"/>
              <a:t>Regime</a:t>
            </a:r>
            <a:endParaRPr lang="en-US" dirty="0"/>
          </a:p>
        </p:txBody>
      </p:sp>
      <p:sp>
        <p:nvSpPr>
          <p:cNvPr id="21" name="TextBox 20"/>
          <p:cNvSpPr txBox="1"/>
          <p:nvPr/>
        </p:nvSpPr>
        <p:spPr>
          <a:xfrm>
            <a:off x="590052" y="2108200"/>
            <a:ext cx="1813317" cy="1477328"/>
          </a:xfrm>
          <a:prstGeom prst="rect">
            <a:avLst/>
          </a:prstGeom>
          <a:noFill/>
        </p:spPr>
        <p:txBody>
          <a:bodyPr wrap="none" rtlCol="0">
            <a:spAutoFit/>
          </a:bodyPr>
          <a:lstStyle/>
          <a:p>
            <a:r>
              <a:rPr lang="en-US" dirty="0" smtClean="0"/>
              <a:t>Saturation</a:t>
            </a:r>
          </a:p>
          <a:p>
            <a:r>
              <a:rPr lang="en-US" dirty="0" smtClean="0"/>
              <a:t>Regime:</a:t>
            </a:r>
          </a:p>
          <a:p>
            <a:r>
              <a:rPr lang="en-US" dirty="0" smtClean="0"/>
              <a:t>Needs to be</a:t>
            </a:r>
          </a:p>
          <a:p>
            <a:r>
              <a:rPr lang="en-US" dirty="0" smtClean="0"/>
              <a:t>Accessed via Ions</a:t>
            </a:r>
          </a:p>
          <a:p>
            <a:r>
              <a:rPr lang="en-US" dirty="0" smtClean="0"/>
              <a:t>(see later)</a:t>
            </a:r>
            <a:endParaRPr lang="en-US" dirty="0"/>
          </a:p>
        </p:txBody>
      </p:sp>
      <p:sp>
        <p:nvSpPr>
          <p:cNvPr id="22" name="TextBox 21"/>
          <p:cNvSpPr txBox="1"/>
          <p:nvPr/>
        </p:nvSpPr>
        <p:spPr>
          <a:xfrm>
            <a:off x="7581578" y="4230806"/>
            <a:ext cx="1465290" cy="369332"/>
          </a:xfrm>
          <a:prstGeom prst="rect">
            <a:avLst/>
          </a:prstGeom>
          <a:noFill/>
        </p:spPr>
        <p:txBody>
          <a:bodyPr wrap="none" rtlCol="0">
            <a:spAutoFit/>
          </a:bodyPr>
          <a:lstStyle/>
          <a:p>
            <a:r>
              <a:rPr lang="en-US" dirty="0" smtClean="0"/>
              <a:t>X (for proton)</a:t>
            </a:r>
            <a:endParaRPr lang="en-US" dirty="0"/>
          </a:p>
        </p:txBody>
      </p:sp>
      <p:sp>
        <p:nvSpPr>
          <p:cNvPr id="23" name="Rectangle 22"/>
          <p:cNvSpPr/>
          <p:nvPr/>
        </p:nvSpPr>
        <p:spPr>
          <a:xfrm>
            <a:off x="3802482" y="1295400"/>
            <a:ext cx="2446817" cy="2616200"/>
          </a:xfrm>
          <a:prstGeom prst="rect">
            <a:avLst/>
          </a:prstGeom>
          <a:solidFill>
            <a:schemeClr val="accent1">
              <a:lumMod val="20000"/>
              <a:lumOff val="80000"/>
            </a:schemeClr>
          </a:solidFill>
          <a:ln>
            <a:noFill/>
          </a:ln>
          <a:effectLst>
            <a:glow>
              <a:schemeClr val="tx2">
                <a:lumMod val="40000"/>
                <a:lumOff val="60000"/>
              </a:schemeClr>
            </a:glow>
            <a:outerShdw dir="5400000" sx="0" sy="0" algn="tl" rotWithShape="0">
              <a:srgbClr val="000000"/>
            </a:outerShdw>
            <a:softEdge rad="1778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extBox 2"/>
          <p:cNvSpPr txBox="1"/>
          <p:nvPr/>
        </p:nvSpPr>
        <p:spPr>
          <a:xfrm>
            <a:off x="957636" y="4703802"/>
            <a:ext cx="2648193" cy="646331"/>
          </a:xfrm>
          <a:prstGeom prst="rect">
            <a:avLst/>
          </a:prstGeom>
          <a:solidFill>
            <a:schemeClr val="accent3">
              <a:lumMod val="20000"/>
              <a:lumOff val="80000"/>
            </a:schemeClr>
          </a:solidFill>
        </p:spPr>
        <p:txBody>
          <a:bodyPr wrap="none" rtlCol="0">
            <a:spAutoFit/>
          </a:bodyPr>
          <a:lstStyle/>
          <a:p>
            <a:r>
              <a:rPr lang="en-US" dirty="0" smtClean="0"/>
              <a:t>QCD Radiation Dominated</a:t>
            </a:r>
          </a:p>
          <a:p>
            <a:r>
              <a:rPr lang="en-US" dirty="0" smtClean="0"/>
              <a:t>(Studied at HERA)</a:t>
            </a:r>
            <a:endParaRPr lang="en-US" dirty="0"/>
          </a:p>
        </p:txBody>
      </p:sp>
      <p:sp>
        <p:nvSpPr>
          <p:cNvPr id="4" name="TextBox 3"/>
          <p:cNvSpPr txBox="1"/>
          <p:nvPr/>
        </p:nvSpPr>
        <p:spPr>
          <a:xfrm>
            <a:off x="4227709" y="4913868"/>
            <a:ext cx="2911261" cy="369332"/>
          </a:xfrm>
          <a:prstGeom prst="rect">
            <a:avLst/>
          </a:prstGeom>
          <a:solidFill>
            <a:srgbClr val="FFFF00"/>
          </a:solidFill>
        </p:spPr>
        <p:txBody>
          <a:bodyPr wrap="none" rtlCol="0">
            <a:spAutoFit/>
          </a:bodyPr>
          <a:lstStyle/>
          <a:p>
            <a:r>
              <a:rPr lang="en-US" dirty="0" smtClean="0"/>
              <a:t>Hadron Structure Dominated</a:t>
            </a:r>
            <a:endParaRPr lang="en-US" dirty="0"/>
          </a:p>
        </p:txBody>
      </p:sp>
      <p:sp>
        <p:nvSpPr>
          <p:cNvPr id="5" name="TextBox 4"/>
          <p:cNvSpPr txBox="1"/>
          <p:nvPr/>
        </p:nvSpPr>
        <p:spPr>
          <a:xfrm>
            <a:off x="4419600" y="2108200"/>
            <a:ext cx="1261884" cy="646331"/>
          </a:xfrm>
          <a:prstGeom prst="rect">
            <a:avLst/>
          </a:prstGeom>
          <a:noFill/>
        </p:spPr>
        <p:txBody>
          <a:bodyPr wrap="none" rtlCol="0">
            <a:spAutoFit/>
          </a:bodyPr>
          <a:lstStyle/>
          <a:p>
            <a:r>
              <a:rPr lang="en-US" dirty="0" smtClean="0"/>
              <a:t>Many-body </a:t>
            </a:r>
          </a:p>
          <a:p>
            <a:r>
              <a:rPr lang="en-US" dirty="0" smtClean="0"/>
              <a:t>Regime</a:t>
            </a:r>
            <a:endParaRPr lang="en-US" dirty="0"/>
          </a:p>
        </p:txBody>
      </p:sp>
      <p:sp>
        <p:nvSpPr>
          <p:cNvPr id="7" name="Left Arrow 6"/>
          <p:cNvSpPr/>
          <p:nvPr/>
        </p:nvSpPr>
        <p:spPr>
          <a:xfrm>
            <a:off x="215900" y="2298700"/>
            <a:ext cx="374152" cy="24130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Left Brace 23"/>
          <p:cNvSpPr/>
          <p:nvPr/>
        </p:nvSpPr>
        <p:spPr>
          <a:xfrm rot="16200000">
            <a:off x="5327452" y="3833517"/>
            <a:ext cx="361434" cy="3654498"/>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5" name="TextBox 24"/>
          <p:cNvSpPr txBox="1"/>
          <p:nvPr/>
        </p:nvSpPr>
        <p:spPr>
          <a:xfrm>
            <a:off x="2996998" y="5841483"/>
            <a:ext cx="4623907" cy="369332"/>
          </a:xfrm>
          <a:prstGeom prst="rect">
            <a:avLst/>
          </a:prstGeom>
          <a:noFill/>
        </p:spPr>
        <p:txBody>
          <a:bodyPr wrap="none" rtlCol="0">
            <a:spAutoFit/>
          </a:bodyPr>
          <a:lstStyle/>
          <a:p>
            <a:r>
              <a:rPr lang="en-US" dirty="0" smtClean="0"/>
              <a:t>Main interest for EIC Nucleon/Nuclear Program</a:t>
            </a:r>
            <a:endParaRPr lang="en-US" dirty="0"/>
          </a:p>
        </p:txBody>
      </p:sp>
      <p:pic>
        <p:nvPicPr>
          <p:cNvPr id="26" name="Picture 25"/>
          <p:cNvPicPr>
            <a:picLocks noChangeAspect="1"/>
          </p:cNvPicPr>
          <p:nvPr/>
        </p:nvPicPr>
        <p:blipFill>
          <a:blip r:embed="rId2"/>
          <a:stretch>
            <a:fillRect/>
          </a:stretch>
        </p:blipFill>
        <p:spPr>
          <a:xfrm>
            <a:off x="6457809" y="3064053"/>
            <a:ext cx="488952" cy="488952"/>
          </a:xfrm>
          <a:prstGeom prst="rect">
            <a:avLst/>
          </a:prstGeom>
        </p:spPr>
      </p:pic>
      <p:pic>
        <p:nvPicPr>
          <p:cNvPr id="28" name="Picture 27"/>
          <p:cNvPicPr>
            <a:picLocks noChangeAspect="1"/>
          </p:cNvPicPr>
          <p:nvPr/>
        </p:nvPicPr>
        <p:blipFill>
          <a:blip r:embed="rId3"/>
          <a:stretch>
            <a:fillRect/>
          </a:stretch>
        </p:blipFill>
        <p:spPr>
          <a:xfrm>
            <a:off x="2566566" y="2987853"/>
            <a:ext cx="565152" cy="565152"/>
          </a:xfrm>
          <a:prstGeom prst="rect">
            <a:avLst/>
          </a:prstGeom>
        </p:spPr>
      </p:pic>
      <p:pic>
        <p:nvPicPr>
          <p:cNvPr id="29" name="Picture 28" descr="Screen Shot 2016-06-16 at 9.20.24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89301" y="2911078"/>
            <a:ext cx="483529" cy="641927"/>
          </a:xfrm>
          <a:prstGeom prst="rect">
            <a:avLst/>
          </a:prstGeom>
        </p:spPr>
      </p:pic>
      <p:sp>
        <p:nvSpPr>
          <p:cNvPr id="8" name="TextBox 7"/>
          <p:cNvSpPr txBox="1"/>
          <p:nvPr/>
        </p:nvSpPr>
        <p:spPr>
          <a:xfrm>
            <a:off x="7581578" y="5737153"/>
            <a:ext cx="1184524" cy="646331"/>
          </a:xfrm>
          <a:prstGeom prst="rect">
            <a:avLst/>
          </a:prstGeom>
          <a:noFill/>
          <a:ln>
            <a:solidFill>
              <a:schemeClr val="tx1"/>
            </a:solidFill>
          </a:ln>
        </p:spPr>
        <p:txBody>
          <a:bodyPr wrap="square" rtlCol="0">
            <a:spAutoFit/>
          </a:bodyPr>
          <a:lstStyle/>
          <a:p>
            <a:r>
              <a:rPr lang="en-US" dirty="0" smtClean="0"/>
              <a:t>Spin,TMD, GPD</a:t>
            </a:r>
            <a:r>
              <a:rPr lang="is-IS" dirty="0" smtClean="0"/>
              <a:t>…</a:t>
            </a:r>
            <a:endParaRPr lang="en-US" dirty="0"/>
          </a:p>
        </p:txBody>
      </p:sp>
      <p:sp>
        <p:nvSpPr>
          <p:cNvPr id="27" name="Slide Number Placeholder 26"/>
          <p:cNvSpPr>
            <a:spLocks noGrp="1"/>
          </p:cNvSpPr>
          <p:nvPr>
            <p:ph type="sldNum" sz="quarter" idx="12"/>
          </p:nvPr>
        </p:nvSpPr>
        <p:spPr/>
        <p:txBody>
          <a:bodyPr/>
          <a:lstStyle/>
          <a:p>
            <a:fld id="{B58F48A6-A3E1-4848-9AC3-B43F560BE4FE}" type="slidenum">
              <a:rPr lang="en-US" smtClean="0"/>
              <a:pPr/>
              <a:t>9</a:t>
            </a:fld>
            <a:endParaRPr lang="en-US"/>
          </a:p>
        </p:txBody>
      </p:sp>
    </p:spTree>
    <p:extLst>
      <p:ext uri="{BB962C8B-B14F-4D97-AF65-F5344CB8AC3E}">
        <p14:creationId xmlns:p14="http://schemas.microsoft.com/office/powerpoint/2010/main" val="312309077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JLabPowerPointMai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JLabPowerpointMai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JLabPowerpointMai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JLabPowerpointMai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JLabPowerPointMain.potx</Template>
  <TotalTime>4279</TotalTime>
  <Words>3096</Words>
  <Application>Microsoft Macintosh PowerPoint</Application>
  <PresentationFormat>On-screen Show (4:3)</PresentationFormat>
  <Paragraphs>615</Paragraphs>
  <Slides>62</Slides>
  <Notes>4</Notes>
  <HiddenSlides>0</HiddenSlides>
  <MMClips>0</MMClips>
  <ScaleCrop>false</ScaleCrop>
  <HeadingPairs>
    <vt:vector size="6" baseType="variant">
      <vt:variant>
        <vt:lpstr>Theme</vt:lpstr>
      </vt:variant>
      <vt:variant>
        <vt:i4>4</vt:i4>
      </vt:variant>
      <vt:variant>
        <vt:lpstr>Embedded OLE Servers</vt:lpstr>
      </vt:variant>
      <vt:variant>
        <vt:i4>1</vt:i4>
      </vt:variant>
      <vt:variant>
        <vt:lpstr>Slide Titles</vt:lpstr>
      </vt:variant>
      <vt:variant>
        <vt:i4>62</vt:i4>
      </vt:variant>
    </vt:vector>
  </HeadingPairs>
  <TitlesOfParts>
    <vt:vector size="67" baseType="lpstr">
      <vt:lpstr>JLabPowerPointMain</vt:lpstr>
      <vt:lpstr>1_JLabPowerpointMain</vt:lpstr>
      <vt:lpstr>2_JLabPowerpointMain</vt:lpstr>
      <vt:lpstr>3_JLabPowerpointMain</vt:lpstr>
      <vt:lpstr>Equation</vt:lpstr>
      <vt:lpstr>JLEIC: Physics and Guiding Concepts for Its Design</vt:lpstr>
      <vt:lpstr>New Probes and New Science</vt:lpstr>
      <vt:lpstr>New Probe for Nuclear Science </vt:lpstr>
      <vt:lpstr>EIC Physics Program</vt:lpstr>
      <vt:lpstr>Why EIC, Why Now?</vt:lpstr>
      <vt:lpstr>Progress in pQCD Theory (~1980-~2010)</vt:lpstr>
      <vt:lpstr>Understanding the Nucleon at the Next Level</vt:lpstr>
      <vt:lpstr>Parameters of the Probe</vt:lpstr>
      <vt:lpstr>Where EIC Needs to be in x (nucleon)</vt:lpstr>
      <vt:lpstr>Where EIC needs to be in Q2 (Q12)</vt:lpstr>
      <vt:lpstr>Understanding the Nuclei at the Next Level</vt:lpstr>
      <vt:lpstr>Bjorken x and length scale</vt:lpstr>
      <vt:lpstr>Parameters of the Probe (Nuclei)</vt:lpstr>
      <vt:lpstr>Beyond Nuclear Structure</vt:lpstr>
      <vt:lpstr>Saturation Regime and EIC</vt:lpstr>
      <vt:lpstr>Jets, Hadronization</vt:lpstr>
      <vt:lpstr>Designing The Right Probe: √s</vt:lpstr>
      <vt:lpstr>Measuring kt and bt </vt:lpstr>
      <vt:lpstr>Luminosity Needed for Topics</vt:lpstr>
      <vt:lpstr>The Electron Ion Collider</vt:lpstr>
      <vt:lpstr>JLEIC Baseline Design</vt:lpstr>
      <vt:lpstr>PowerPoint Presentation</vt:lpstr>
      <vt:lpstr>DIS and Final State Particles</vt:lpstr>
      <vt:lpstr>Final State Particles in the Central Rapidity</vt:lpstr>
      <vt:lpstr>Final State Particles in the Central Rapidity</vt:lpstr>
      <vt:lpstr>Particles Associated with the Initial Ion</vt:lpstr>
      <vt:lpstr>Particles Associated with the Initial Electron</vt:lpstr>
      <vt:lpstr>Final State Particles</vt:lpstr>
      <vt:lpstr>Interaction Region Concept</vt:lpstr>
      <vt:lpstr>Interaction Region Concept</vt:lpstr>
      <vt:lpstr>Electron-Beam Direction</vt:lpstr>
      <vt:lpstr>Chicane for Electron Forward Area</vt:lpstr>
      <vt:lpstr>Luminosity Measurement</vt:lpstr>
      <vt:lpstr>Low Q2 Tagger</vt:lpstr>
      <vt:lpstr>Polarization Measurement</vt:lpstr>
      <vt:lpstr>Compton Polarimetry</vt:lpstr>
      <vt:lpstr>Ion-beam Direction</vt:lpstr>
      <vt:lpstr>Ion optics for near-beam detection</vt:lpstr>
      <vt:lpstr>EIC forward detection requirements</vt:lpstr>
      <vt:lpstr>An Example: Diffractive DIS</vt:lpstr>
      <vt:lpstr>Acceptance for p’ in DDIS</vt:lpstr>
      <vt:lpstr>JLEIC Forward Ion Conceptual Layout</vt:lpstr>
      <vt:lpstr>Bonus material</vt:lpstr>
      <vt:lpstr>High-x Physics</vt:lpstr>
      <vt:lpstr>High-x Partons are poorly known</vt:lpstr>
      <vt:lpstr>Leads to LHC “parton lumi” unc.</vt:lpstr>
      <vt:lpstr>Could we measure it at EIC?</vt:lpstr>
      <vt:lpstr>Resolutions</vt:lpstr>
      <vt:lpstr>Resolutions</vt:lpstr>
      <vt:lpstr>Can we measure this at EIC?</vt:lpstr>
      <vt:lpstr>Questions you might ask..</vt:lpstr>
      <vt:lpstr>Conclusion</vt:lpstr>
      <vt:lpstr>Backup</vt:lpstr>
      <vt:lpstr>Central Detector</vt:lpstr>
      <vt:lpstr>Final State Particles in the Central Detector</vt:lpstr>
      <vt:lpstr>Basic Kinematic Reconstruction</vt:lpstr>
      <vt:lpstr>Reconstruction for Transvers Structure</vt:lpstr>
      <vt:lpstr>How Boosted is the Final State?</vt:lpstr>
      <vt:lpstr>Electron Isoline Plot</vt:lpstr>
      <vt:lpstr>Quark(Jet) Isoline Plot</vt:lpstr>
      <vt:lpstr>Particle Distribution </vt:lpstr>
      <vt:lpstr>Current JLEIC Concept</vt:lpstr>
    </vt:vector>
  </TitlesOfParts>
  <Company>Jefferson Lab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Click to add title</dc:title>
  <dc:creator>dchopard</dc:creator>
  <cp:lastModifiedBy>Rik Yoshida</cp:lastModifiedBy>
  <cp:revision>192</cp:revision>
  <dcterms:created xsi:type="dcterms:W3CDTF">2014-06-23T12:28:26Z</dcterms:created>
  <dcterms:modified xsi:type="dcterms:W3CDTF">2016-10-14T06:40:56Z</dcterms:modified>
</cp:coreProperties>
</file>