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y="6858000" cx="12192000"/>
  <p:notesSz cx="6858000" cy="9144000"/>
  <p:embeddedFontLst>
    <p:embeddedFont>
      <p:font typeface="Inter"/>
      <p:regular r:id="rId18"/>
      <p:bold r:id="rId19"/>
      <p:italic r:id="rId20"/>
      <p:boldItalic r:id="rId21"/>
    </p:embeddedFont>
    <p:embeddedFont>
      <p:font typeface="Space Grotesk"/>
      <p:regular r:id="rId22"/>
      <p:bold r:id="rId2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Inter-italic.fntdata"/><Relationship Id="rId11" Type="http://schemas.openxmlformats.org/officeDocument/2006/relationships/slide" Target="slides/slide6.xml"/><Relationship Id="rId22" Type="http://schemas.openxmlformats.org/officeDocument/2006/relationships/font" Target="fonts/SpaceGrotesk-regular.fntdata"/><Relationship Id="rId10" Type="http://schemas.openxmlformats.org/officeDocument/2006/relationships/slide" Target="slides/slide5.xml"/><Relationship Id="rId21" Type="http://schemas.openxmlformats.org/officeDocument/2006/relationships/font" Target="fonts/Inter-boldItalic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23" Type="http://schemas.openxmlformats.org/officeDocument/2006/relationships/font" Target="fonts/SpaceGrotesk-bold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font" Target="fonts/Inter-bold.fntdata"/><Relationship Id="rId6" Type="http://schemas.openxmlformats.org/officeDocument/2006/relationships/slide" Target="slides/slide1.xml"/><Relationship Id="rId18" Type="http://schemas.openxmlformats.org/officeDocument/2006/relationships/font" Target="fonts/Inter-regular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0" name="Google Shape;90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h3a1ff5bf9b2817d1_1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h3a1ff5bf9b2817d1_1_1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" name="Google Shape;118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h3a1ff5bf9b2817d1_1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h3a1ff5bf9b2817d1_1_19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h3a1ff5bf9b2817d1_1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8" name="Google Shape;168;h3a1ff5bf9b2817d1_1_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5" name="Google Shape;175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3" name="Google Shape;183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h3a1ff5bf9b2817d1_1_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5" name="Google Shape;195;h3a1ff5bf9b2817d1_1_4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2" name="Google Shape;202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h3a1ff5bf9b2817d1_1_8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0" name="Google Shape;210;h3a1ff5bf9b2817d1_1_8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2" name="Google Shape;222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6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7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7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7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0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7.png"/><Relationship Id="rId4" Type="http://schemas.openxmlformats.org/officeDocument/2006/relationships/image" Target="../media/image9.png"/><Relationship Id="rId9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21.png"/><Relationship Id="rId7" Type="http://schemas.openxmlformats.org/officeDocument/2006/relationships/image" Target="../media/image8.png"/><Relationship Id="rId8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0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7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0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11.png"/><Relationship Id="rId6" Type="http://schemas.openxmlformats.org/officeDocument/2006/relationships/image" Target="../media/image15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0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0.png"/><Relationship Id="rId4" Type="http://schemas.openxmlformats.org/officeDocument/2006/relationships/image" Target="../media/image18.png"/><Relationship Id="rId5" Type="http://schemas.openxmlformats.org/officeDocument/2006/relationships/image" Target="../media/image12.png"/><Relationship Id="rId6" Type="http://schemas.openxmlformats.org/officeDocument/2006/relationships/image" Target="../media/image19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F172A"/>
        </a:soli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3"/>
          <p:cNvPicPr preferRelativeResize="0"/>
          <p:nvPr/>
        </p:nvPicPr>
        <p:blipFill>
          <a:blip r:embed="rId3">
            <a:alphaModFix amt="25000"/>
          </a:blip>
          <a:stretch>
            <a:fillRect/>
          </a:stretch>
        </p:blipFill>
        <p:spPr>
          <a:xfrm>
            <a:off x="0" y="0"/>
            <a:ext cx="1219197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3"/>
          <p:cNvSpPr/>
          <p:nvPr/>
        </p:nvSpPr>
        <p:spPr>
          <a:xfrm>
            <a:off x="762000" y="4407658"/>
            <a:ext cx="609600" cy="38100"/>
          </a:xfrm>
          <a:prstGeom prst="roundRect">
            <a:avLst>
              <a:gd fmla="val 50000" name="adj"/>
            </a:avLst>
          </a:prstGeom>
          <a:solidFill>
            <a:srgbClr val="38BDF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3"/>
          <p:cNvSpPr txBox="1"/>
          <p:nvPr/>
        </p:nvSpPr>
        <p:spPr>
          <a:xfrm>
            <a:off x="762000" y="3008570"/>
            <a:ext cx="9101100" cy="6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1498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050">
                <a:solidFill>
                  <a:srgbClr val="F8FAFC"/>
                </a:solidFill>
                <a:latin typeface="Space Grotesk"/>
                <a:ea typeface="Space Grotesk"/>
                <a:cs typeface="Space Grotesk"/>
                <a:sym typeface="Space Grotesk"/>
              </a:rPr>
              <a:t>Quantum VR</a:t>
            </a:r>
            <a:endParaRPr/>
          </a:p>
        </p:txBody>
      </p:sp>
      <p:sp>
        <p:nvSpPr>
          <p:cNvPr id="87" name="Google Shape;87;p13"/>
          <p:cNvSpPr txBox="1"/>
          <p:nvPr/>
        </p:nvSpPr>
        <p:spPr>
          <a:xfrm>
            <a:off x="762000" y="3808065"/>
            <a:ext cx="6953400" cy="2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>
                <a:solidFill>
                  <a:srgbClr val="94A3B8"/>
                </a:solidFill>
                <a:latin typeface="Inter"/>
                <a:ea typeface="Inter"/>
                <a:cs typeface="Inter"/>
                <a:sym typeface="Inter"/>
              </a:rPr>
              <a:t>Andrew Douglas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8FAFC"/>
        </a:solidFill>
      </p:bgPr>
    </p:bg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Google Shape;92;p14"/>
          <p:cNvPicPr preferRelativeResize="0"/>
          <p:nvPr/>
        </p:nvPicPr>
        <p:blipFill>
          <a:blip r:embed="rId3">
            <a:alphaModFix amt="25000"/>
          </a:blip>
          <a:stretch>
            <a:fillRect/>
          </a:stretch>
        </p:blipFill>
        <p:spPr>
          <a:xfrm>
            <a:off x="0" y="-340150"/>
            <a:ext cx="12191998" cy="7538292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14"/>
          <p:cNvSpPr/>
          <p:nvPr/>
        </p:nvSpPr>
        <p:spPr>
          <a:xfrm>
            <a:off x="4343400" y="1591875"/>
            <a:ext cx="3505200" cy="4593300"/>
          </a:xfrm>
          <a:prstGeom prst="roundRect">
            <a:avLst>
              <a:gd fmla="val 5607" name="adj"/>
            </a:avLst>
          </a:prstGeom>
          <a:solidFill>
            <a:srgbClr val="FFFFFF"/>
          </a:solidFill>
          <a:ln cap="flat" cmpd="sng" w="9525">
            <a:solidFill>
              <a:srgbClr val="E2E8F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4"/>
          <p:cNvSpPr/>
          <p:nvPr/>
        </p:nvSpPr>
        <p:spPr>
          <a:xfrm>
            <a:off x="8077200" y="1591875"/>
            <a:ext cx="3505200" cy="4593300"/>
          </a:xfrm>
          <a:prstGeom prst="roundRect">
            <a:avLst>
              <a:gd fmla="val 5607" name="adj"/>
            </a:avLst>
          </a:prstGeom>
          <a:solidFill>
            <a:srgbClr val="FFFFFF"/>
          </a:solidFill>
          <a:ln cap="flat" cmpd="sng" w="9525">
            <a:solidFill>
              <a:srgbClr val="E2E8F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image.png" id="95" name="Google Shape;95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657725" y="1963491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96" name="Google Shape;96;p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391525" y="1963491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97" name="Google Shape;97;p1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781550" y="2087316"/>
            <a:ext cx="209550" cy="2095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98" name="Google Shape;98;p1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8515350" y="2087316"/>
            <a:ext cx="209550" cy="209550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14"/>
          <p:cNvSpPr txBox="1"/>
          <p:nvPr/>
        </p:nvSpPr>
        <p:spPr>
          <a:xfrm>
            <a:off x="609600" y="704850"/>
            <a:ext cx="11582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000">
                <a:solidFill>
                  <a:srgbClr val="0F172A"/>
                </a:solidFill>
                <a:latin typeface="Space Grotesk"/>
                <a:ea typeface="Space Grotesk"/>
                <a:cs typeface="Space Grotesk"/>
                <a:sym typeface="Space Grotesk"/>
              </a:rPr>
              <a:t>Outline</a:t>
            </a:r>
            <a:endParaRPr sz="2000"/>
          </a:p>
        </p:txBody>
      </p:sp>
      <p:sp>
        <p:nvSpPr>
          <p:cNvPr id="100" name="Google Shape;100;p14"/>
          <p:cNvSpPr txBox="1"/>
          <p:nvPr/>
        </p:nvSpPr>
        <p:spPr>
          <a:xfrm>
            <a:off x="4657725" y="2620716"/>
            <a:ext cx="37755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0F172A"/>
                </a:solidFill>
                <a:latin typeface="Space Grotesk"/>
                <a:ea typeface="Space Grotesk"/>
                <a:cs typeface="Space Grotesk"/>
                <a:sym typeface="Space Grotesk"/>
              </a:rPr>
              <a:t>2</a:t>
            </a:r>
            <a:r>
              <a:rPr b="1" i="0" lang="en-US" sz="2000" u="none" cap="none" strike="noStrike">
                <a:solidFill>
                  <a:srgbClr val="0F172A"/>
                </a:solidFill>
                <a:latin typeface="Space Grotesk"/>
                <a:ea typeface="Space Grotesk"/>
                <a:cs typeface="Space Grotesk"/>
                <a:sym typeface="Space Grotesk"/>
              </a:rPr>
              <a:t>. </a:t>
            </a:r>
            <a:r>
              <a:rPr b="1" lang="en-US" sz="2000">
                <a:solidFill>
                  <a:srgbClr val="0F172A"/>
                </a:solidFill>
                <a:latin typeface="Space Grotesk"/>
                <a:ea typeface="Space Grotesk"/>
                <a:cs typeface="Space Grotesk"/>
                <a:sym typeface="Space Grotesk"/>
              </a:rPr>
              <a:t>Particle in a Box</a:t>
            </a:r>
            <a:endParaRPr sz="1900"/>
          </a:p>
        </p:txBody>
      </p:sp>
      <p:sp>
        <p:nvSpPr>
          <p:cNvPr id="101" name="Google Shape;101;p14"/>
          <p:cNvSpPr txBox="1"/>
          <p:nvPr/>
        </p:nvSpPr>
        <p:spPr>
          <a:xfrm>
            <a:off x="4657725" y="3053221"/>
            <a:ext cx="2971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sz="1600">
                <a:solidFill>
                  <a:srgbClr val="475569"/>
                </a:solidFill>
                <a:latin typeface="Inter"/>
                <a:ea typeface="Inter"/>
                <a:cs typeface="Inter"/>
                <a:sym typeface="Inter"/>
              </a:rPr>
              <a:t>Probability cloud for a particle in a 3D finite square well. </a:t>
            </a:r>
            <a:endParaRPr sz="1600">
              <a:solidFill>
                <a:srgbClr val="475569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102" name="Google Shape;102;p14"/>
          <p:cNvSpPr txBox="1"/>
          <p:nvPr/>
        </p:nvSpPr>
        <p:spPr>
          <a:xfrm>
            <a:off x="8391525" y="2620725"/>
            <a:ext cx="28545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0F172A"/>
                </a:solidFill>
                <a:latin typeface="Space Grotesk"/>
                <a:ea typeface="Space Grotesk"/>
                <a:cs typeface="Space Grotesk"/>
                <a:sym typeface="Space Grotesk"/>
              </a:rPr>
              <a:t>3</a:t>
            </a:r>
            <a:r>
              <a:rPr b="1" i="0" lang="en-US" sz="2000" u="none" cap="none" strike="noStrike">
                <a:solidFill>
                  <a:srgbClr val="0F172A"/>
                </a:solidFill>
                <a:latin typeface="Space Grotesk"/>
                <a:ea typeface="Space Grotesk"/>
                <a:cs typeface="Space Grotesk"/>
                <a:sym typeface="Space Grotesk"/>
              </a:rPr>
              <a:t>. </a:t>
            </a:r>
            <a:r>
              <a:rPr b="1" lang="en-US" sz="2000">
                <a:solidFill>
                  <a:srgbClr val="0F172A"/>
                </a:solidFill>
                <a:latin typeface="Space Grotesk"/>
                <a:ea typeface="Space Grotesk"/>
                <a:cs typeface="Space Grotesk"/>
                <a:sym typeface="Space Grotesk"/>
              </a:rPr>
              <a:t>Atomic Orbitals</a:t>
            </a:r>
            <a:endParaRPr sz="1900"/>
          </a:p>
        </p:txBody>
      </p:sp>
      <p:sp>
        <p:nvSpPr>
          <p:cNvPr id="103" name="Google Shape;103;p14"/>
          <p:cNvSpPr txBox="1"/>
          <p:nvPr/>
        </p:nvSpPr>
        <p:spPr>
          <a:xfrm>
            <a:off x="8391525" y="3053221"/>
            <a:ext cx="2971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475569"/>
                </a:solidFill>
                <a:latin typeface="Inter"/>
                <a:ea typeface="Inter"/>
                <a:cs typeface="Inter"/>
                <a:sym typeface="Inter"/>
              </a:rPr>
              <a:t>Probability distribution for electron orbitals. </a:t>
            </a:r>
            <a:endParaRPr sz="1600">
              <a:solidFill>
                <a:srgbClr val="475569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104" name="Google Shape;104;p14"/>
          <p:cNvSpPr/>
          <p:nvPr/>
        </p:nvSpPr>
        <p:spPr>
          <a:xfrm>
            <a:off x="609600" y="1591875"/>
            <a:ext cx="3505200" cy="4593300"/>
          </a:xfrm>
          <a:prstGeom prst="roundRect">
            <a:avLst>
              <a:gd fmla="val 5607" name="adj"/>
            </a:avLst>
          </a:prstGeom>
          <a:solidFill>
            <a:schemeClr val="lt1"/>
          </a:solidFill>
          <a:ln cap="flat" cmpd="sng" w="9525">
            <a:solidFill>
              <a:srgbClr val="E2E8F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14"/>
          <p:cNvSpPr txBox="1"/>
          <p:nvPr/>
        </p:nvSpPr>
        <p:spPr>
          <a:xfrm>
            <a:off x="923925" y="2620725"/>
            <a:ext cx="28545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0F172A"/>
                </a:solidFill>
                <a:latin typeface="Space Grotesk"/>
                <a:ea typeface="Space Grotesk"/>
                <a:cs typeface="Space Grotesk"/>
                <a:sym typeface="Space Grotesk"/>
              </a:rPr>
              <a:t>1</a:t>
            </a:r>
            <a:r>
              <a:rPr b="1" i="0" lang="en-US" sz="2000" u="none" cap="none" strike="noStrike">
                <a:solidFill>
                  <a:srgbClr val="0F172A"/>
                </a:solidFill>
                <a:latin typeface="Space Grotesk"/>
                <a:ea typeface="Space Grotesk"/>
                <a:cs typeface="Space Grotesk"/>
                <a:sym typeface="Space Grotesk"/>
              </a:rPr>
              <a:t>. </a:t>
            </a:r>
            <a:r>
              <a:rPr b="1" lang="en-US" sz="2000">
                <a:solidFill>
                  <a:srgbClr val="0F172A"/>
                </a:solidFill>
                <a:latin typeface="Space Grotesk"/>
                <a:ea typeface="Space Grotesk"/>
                <a:cs typeface="Space Grotesk"/>
                <a:sym typeface="Space Grotesk"/>
              </a:rPr>
              <a:t>Rejection Sampling</a:t>
            </a:r>
            <a:endParaRPr sz="1900"/>
          </a:p>
        </p:txBody>
      </p:sp>
      <p:sp>
        <p:nvSpPr>
          <p:cNvPr id="106" name="Google Shape;106;p14"/>
          <p:cNvSpPr txBox="1"/>
          <p:nvPr/>
        </p:nvSpPr>
        <p:spPr>
          <a:xfrm>
            <a:off x="923925" y="3053221"/>
            <a:ext cx="2971800" cy="700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475569"/>
                </a:solidFill>
                <a:latin typeface="Inter"/>
                <a:ea typeface="Inter"/>
                <a:cs typeface="Inter"/>
                <a:sym typeface="Inter"/>
              </a:rPr>
              <a:t>Stochastic point generation for arbitrary probability densities.</a:t>
            </a:r>
            <a:endParaRPr sz="1600">
              <a:solidFill>
                <a:srgbClr val="475569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rgbClr val="475569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descr="image.png" id="107" name="Google Shape;107;p14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923925" y="1963491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08" name="Google Shape;108;p14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1062037" y="2087316"/>
            <a:ext cx="180975" cy="209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F172A"/>
        </a:solidFill>
      </p:bgPr>
    </p:bg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5"/>
          <p:cNvSpPr txBox="1"/>
          <p:nvPr/>
        </p:nvSpPr>
        <p:spPr>
          <a:xfrm>
            <a:off x="2745581" y="2576512"/>
            <a:ext cx="67008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rgbClr val="F8FAFC"/>
                </a:solidFill>
                <a:latin typeface="Space Grotesk"/>
                <a:ea typeface="Space Grotesk"/>
                <a:cs typeface="Space Grotesk"/>
                <a:sym typeface="Space Grotesk"/>
              </a:rPr>
              <a:t>Rejection Sampling</a:t>
            </a:r>
            <a:endParaRPr/>
          </a:p>
        </p:txBody>
      </p:sp>
      <p:sp>
        <p:nvSpPr>
          <p:cNvPr id="114" name="Google Shape;114;p15"/>
          <p:cNvSpPr txBox="1"/>
          <p:nvPr/>
        </p:nvSpPr>
        <p:spPr>
          <a:xfrm>
            <a:off x="2524125" y="3348037"/>
            <a:ext cx="7143900" cy="4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sz="1600">
                <a:solidFill>
                  <a:srgbClr val="475569"/>
                </a:solidFill>
                <a:latin typeface="Inter"/>
                <a:ea typeface="Inter"/>
                <a:cs typeface="Inter"/>
                <a:sym typeface="Inter"/>
              </a:rPr>
              <a:t>Stochastic point generation for arbitrary probability densities.</a:t>
            </a:r>
            <a:endParaRPr sz="1600">
              <a:solidFill>
                <a:srgbClr val="475569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rgbClr val="94A3B8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115" name="Google Shape;115;p15"/>
          <p:cNvPicPr preferRelativeResize="0"/>
          <p:nvPr/>
        </p:nvPicPr>
        <p:blipFill>
          <a:blip r:embed="rId3">
            <a:alphaModFix amt="25000"/>
          </a:blip>
          <a:stretch>
            <a:fillRect/>
          </a:stretch>
        </p:blipFill>
        <p:spPr>
          <a:xfrm>
            <a:off x="0" y="0"/>
            <a:ext cx="12191971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6"/>
          <p:cNvSpPr txBox="1"/>
          <p:nvPr/>
        </p:nvSpPr>
        <p:spPr>
          <a:xfrm>
            <a:off x="609600" y="704850"/>
            <a:ext cx="115824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0F172A"/>
                </a:solidFill>
                <a:latin typeface="Space Grotesk"/>
                <a:ea typeface="Space Grotesk"/>
                <a:cs typeface="Space Grotesk"/>
                <a:sym typeface="Space Grotesk"/>
              </a:rPr>
              <a:t>Buffon’s Needle</a:t>
            </a:r>
            <a:endParaRPr/>
          </a:p>
        </p:txBody>
      </p:sp>
      <p:sp>
        <p:nvSpPr>
          <p:cNvPr id="121" name="Google Shape;121;p16"/>
          <p:cNvSpPr txBox="1"/>
          <p:nvPr/>
        </p:nvSpPr>
        <p:spPr>
          <a:xfrm>
            <a:off x="609600" y="1928525"/>
            <a:ext cx="4717200" cy="162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330200" lvl="0" marL="457200" marR="0" rtl="0" algn="l">
              <a:lnSpc>
                <a:spcPct val="139925"/>
              </a:lnSpc>
              <a:spcBef>
                <a:spcPts val="0"/>
              </a:spcBef>
              <a:spcAft>
                <a:spcPts val="0"/>
              </a:spcAft>
              <a:buSzPts val="1600"/>
              <a:buChar char="-"/>
            </a:pPr>
            <a:r>
              <a:rPr lang="en-US" sz="1600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Suppose you have equally spaced lines of string across the floor</a:t>
            </a:r>
            <a:endParaRPr sz="1600">
              <a:solidFill>
                <a:srgbClr val="0F172A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-330200" lvl="0" marL="457200" marR="0" rtl="0" algn="l">
              <a:lnSpc>
                <a:spcPct val="139925"/>
              </a:lnSpc>
              <a:spcBef>
                <a:spcPts val="0"/>
              </a:spcBef>
              <a:spcAft>
                <a:spcPts val="0"/>
              </a:spcAft>
              <a:buClr>
                <a:srgbClr val="0F172A"/>
              </a:buClr>
              <a:buSzPts val="1600"/>
              <a:buFont typeface="Inter"/>
              <a:buChar char="-"/>
            </a:pPr>
            <a:r>
              <a:rPr lang="en-US" sz="1600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Drop a needle on this floor</a:t>
            </a:r>
            <a:endParaRPr sz="1600">
              <a:solidFill>
                <a:srgbClr val="0F172A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-330200" lvl="0" marL="457200" marR="0" rtl="0" algn="l">
              <a:lnSpc>
                <a:spcPct val="139925"/>
              </a:lnSpc>
              <a:spcBef>
                <a:spcPts val="0"/>
              </a:spcBef>
              <a:spcAft>
                <a:spcPts val="0"/>
              </a:spcAft>
              <a:buClr>
                <a:srgbClr val="0F172A"/>
              </a:buClr>
              <a:buSzPts val="1600"/>
              <a:buFont typeface="Inter"/>
              <a:buChar char="-"/>
            </a:pPr>
            <a:r>
              <a:rPr b="1" lang="en-US" sz="1600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What is the probability that a needle intersects a string?</a:t>
            </a:r>
            <a:endParaRPr sz="1600">
              <a:solidFill>
                <a:srgbClr val="0F172A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cxnSp>
        <p:nvCxnSpPr>
          <p:cNvPr id="122" name="Google Shape;122;p16"/>
          <p:cNvCxnSpPr/>
          <p:nvPr/>
        </p:nvCxnSpPr>
        <p:spPr>
          <a:xfrm>
            <a:off x="7537675" y="599725"/>
            <a:ext cx="0" cy="5538600"/>
          </a:xfrm>
          <a:prstGeom prst="straightConnector1">
            <a:avLst/>
          </a:prstGeom>
          <a:noFill/>
          <a:ln cap="flat" cmpd="sng" w="19050">
            <a:solidFill>
              <a:srgbClr val="C9DAF8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23" name="Google Shape;123;p16"/>
          <p:cNvCxnSpPr/>
          <p:nvPr/>
        </p:nvCxnSpPr>
        <p:spPr>
          <a:xfrm>
            <a:off x="8325050" y="599725"/>
            <a:ext cx="0" cy="5538600"/>
          </a:xfrm>
          <a:prstGeom prst="straightConnector1">
            <a:avLst/>
          </a:prstGeom>
          <a:noFill/>
          <a:ln cap="flat" cmpd="sng" w="19050">
            <a:solidFill>
              <a:srgbClr val="C9DAF8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24" name="Google Shape;124;p16"/>
          <p:cNvCxnSpPr/>
          <p:nvPr/>
        </p:nvCxnSpPr>
        <p:spPr>
          <a:xfrm>
            <a:off x="9147725" y="659700"/>
            <a:ext cx="0" cy="5538600"/>
          </a:xfrm>
          <a:prstGeom prst="straightConnector1">
            <a:avLst/>
          </a:prstGeom>
          <a:noFill/>
          <a:ln cap="flat" cmpd="sng" w="19050">
            <a:solidFill>
              <a:srgbClr val="C9DAF8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25" name="Google Shape;125;p16"/>
          <p:cNvCxnSpPr/>
          <p:nvPr/>
        </p:nvCxnSpPr>
        <p:spPr>
          <a:xfrm>
            <a:off x="9970400" y="629713"/>
            <a:ext cx="0" cy="5538600"/>
          </a:xfrm>
          <a:prstGeom prst="straightConnector1">
            <a:avLst/>
          </a:prstGeom>
          <a:noFill/>
          <a:ln cap="flat" cmpd="sng" w="19050">
            <a:solidFill>
              <a:srgbClr val="C9DAF8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26" name="Google Shape;126;p16"/>
          <p:cNvCxnSpPr/>
          <p:nvPr/>
        </p:nvCxnSpPr>
        <p:spPr>
          <a:xfrm>
            <a:off x="10757775" y="629713"/>
            <a:ext cx="0" cy="5538600"/>
          </a:xfrm>
          <a:prstGeom prst="straightConnector1">
            <a:avLst/>
          </a:prstGeom>
          <a:noFill/>
          <a:ln cap="flat" cmpd="sng" w="19050">
            <a:solidFill>
              <a:srgbClr val="C9DAF8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27" name="Google Shape;127;p16"/>
          <p:cNvCxnSpPr/>
          <p:nvPr/>
        </p:nvCxnSpPr>
        <p:spPr>
          <a:xfrm>
            <a:off x="11580450" y="689688"/>
            <a:ext cx="0" cy="5538600"/>
          </a:xfrm>
          <a:prstGeom prst="straightConnector1">
            <a:avLst/>
          </a:prstGeom>
          <a:noFill/>
          <a:ln cap="flat" cmpd="sng" w="19050">
            <a:solidFill>
              <a:srgbClr val="C9DAF8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28" name="Google Shape;128;p16"/>
          <p:cNvCxnSpPr/>
          <p:nvPr/>
        </p:nvCxnSpPr>
        <p:spPr>
          <a:xfrm>
            <a:off x="8643050" y="2445925"/>
            <a:ext cx="175800" cy="64680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29" name="Google Shape;129;p16"/>
          <p:cNvCxnSpPr/>
          <p:nvPr/>
        </p:nvCxnSpPr>
        <p:spPr>
          <a:xfrm flipH="1">
            <a:off x="10451925" y="3175000"/>
            <a:ext cx="425400" cy="51750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30" name="Google Shape;130;p16"/>
          <p:cNvCxnSpPr/>
          <p:nvPr/>
        </p:nvCxnSpPr>
        <p:spPr>
          <a:xfrm flipH="1" rot="10800000">
            <a:off x="8194550" y="5597275"/>
            <a:ext cx="624300" cy="22260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31" name="Google Shape;131;p16"/>
          <p:cNvCxnSpPr/>
          <p:nvPr/>
        </p:nvCxnSpPr>
        <p:spPr>
          <a:xfrm flipH="1" rot="10800000">
            <a:off x="11335925" y="4937275"/>
            <a:ext cx="127500" cy="66000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32" name="Google Shape;132;p16"/>
          <p:cNvCxnSpPr/>
          <p:nvPr/>
        </p:nvCxnSpPr>
        <p:spPr>
          <a:xfrm>
            <a:off x="9760200" y="1074150"/>
            <a:ext cx="620700" cy="11580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33" name="Google Shape;133;p16"/>
          <p:cNvCxnSpPr/>
          <p:nvPr/>
        </p:nvCxnSpPr>
        <p:spPr>
          <a:xfrm>
            <a:off x="7149625" y="3504250"/>
            <a:ext cx="502800" cy="28230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134" name="Google Shape;134;p16" title="Screenshot 2026-10-24 at 5.56.21 PM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20475" y="4160900"/>
            <a:ext cx="1695450" cy="120015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35" name="Google Shape;135;p16"/>
          <p:cNvCxnSpPr/>
          <p:nvPr/>
        </p:nvCxnSpPr>
        <p:spPr>
          <a:xfrm>
            <a:off x="7609130" y="461825"/>
            <a:ext cx="6639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stealth"/>
            <a:tailEnd len="med" w="med" type="stealth"/>
          </a:ln>
        </p:spPr>
      </p:cxnSp>
      <p:sp>
        <p:nvSpPr>
          <p:cNvPr id="136" name="Google Shape;136;p16"/>
          <p:cNvSpPr txBox="1"/>
          <p:nvPr/>
        </p:nvSpPr>
        <p:spPr>
          <a:xfrm>
            <a:off x="7785975" y="92525"/>
            <a:ext cx="3102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7" name="Google Shape;137;p16"/>
          <p:cNvCxnSpPr/>
          <p:nvPr/>
        </p:nvCxnSpPr>
        <p:spPr>
          <a:xfrm>
            <a:off x="8815780" y="2445925"/>
            <a:ext cx="186000" cy="621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stealth"/>
            <a:tailEnd len="med" w="med" type="stealth"/>
          </a:ln>
        </p:spPr>
      </p:cxnSp>
      <p:sp>
        <p:nvSpPr>
          <p:cNvPr id="138" name="Google Shape;138;p16"/>
          <p:cNvSpPr txBox="1"/>
          <p:nvPr/>
        </p:nvSpPr>
        <p:spPr>
          <a:xfrm>
            <a:off x="8872825" y="2445925"/>
            <a:ext cx="3102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7"/>
          <p:cNvSpPr txBox="1"/>
          <p:nvPr/>
        </p:nvSpPr>
        <p:spPr>
          <a:xfrm>
            <a:off x="609600" y="704850"/>
            <a:ext cx="115824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00" u="none" cap="none" strike="noStrike">
                <a:solidFill>
                  <a:srgbClr val="0F172A"/>
                </a:solidFill>
                <a:latin typeface="Space Grotesk"/>
                <a:ea typeface="Space Grotesk"/>
                <a:cs typeface="Space Grotesk"/>
                <a:sym typeface="Space Grotesk"/>
              </a:rPr>
              <a:t>Monte Carlo Rejection Sampling </a:t>
            </a:r>
            <a:endParaRPr/>
          </a:p>
        </p:txBody>
      </p:sp>
      <p:sp>
        <p:nvSpPr>
          <p:cNvPr id="144" name="Google Shape;144;p17"/>
          <p:cNvSpPr/>
          <p:nvPr/>
        </p:nvSpPr>
        <p:spPr>
          <a:xfrm>
            <a:off x="7170000" y="1476900"/>
            <a:ext cx="3904200" cy="3904200"/>
          </a:xfrm>
          <a:prstGeom prst="rect">
            <a:avLst/>
          </a:prstGeom>
          <a:noFill/>
          <a:ln cap="flat" cmpd="sng" w="19050">
            <a:solidFill>
              <a:srgbClr val="0284C7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17"/>
          <p:cNvSpPr/>
          <p:nvPr/>
        </p:nvSpPr>
        <p:spPr>
          <a:xfrm>
            <a:off x="7173150" y="1481675"/>
            <a:ext cx="3904200" cy="3904200"/>
          </a:xfrm>
          <a:prstGeom prst="ellipse">
            <a:avLst/>
          </a:prstGeom>
          <a:noFill/>
          <a:ln cap="flat" cmpd="sng" w="19050">
            <a:solidFill>
              <a:srgbClr val="0284C7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17"/>
          <p:cNvSpPr txBox="1"/>
          <p:nvPr/>
        </p:nvSpPr>
        <p:spPr>
          <a:xfrm>
            <a:off x="609600" y="1928525"/>
            <a:ext cx="4717200" cy="2313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330200" lvl="0" marL="457200" marR="0" rtl="0" algn="l">
              <a:lnSpc>
                <a:spcPct val="139925"/>
              </a:lnSpc>
              <a:spcBef>
                <a:spcPts val="0"/>
              </a:spcBef>
              <a:spcAft>
                <a:spcPts val="0"/>
              </a:spcAft>
              <a:buSzPts val="1600"/>
              <a:buChar char="-"/>
            </a:pPr>
            <a:r>
              <a:rPr lang="en-US" sz="1600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How do we use this? </a:t>
            </a:r>
            <a:endParaRPr sz="1600">
              <a:solidFill>
                <a:srgbClr val="0F172A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-330200" lvl="0" marL="457200" marR="0" rtl="0" algn="l">
              <a:lnSpc>
                <a:spcPct val="139925"/>
              </a:lnSpc>
              <a:spcBef>
                <a:spcPts val="0"/>
              </a:spcBef>
              <a:spcAft>
                <a:spcPts val="0"/>
              </a:spcAft>
              <a:buClr>
                <a:srgbClr val="0F172A"/>
              </a:buClr>
              <a:buSzPts val="1600"/>
              <a:buFont typeface="Inter"/>
              <a:buChar char="-"/>
            </a:pPr>
            <a:r>
              <a:rPr lang="en-US" sz="1600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Generate random point in a given bounds</a:t>
            </a:r>
            <a:endParaRPr sz="1600">
              <a:solidFill>
                <a:srgbClr val="0F172A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-330200" lvl="0" marL="457200" marR="0" rtl="0" algn="l">
              <a:lnSpc>
                <a:spcPct val="139925"/>
              </a:lnSpc>
              <a:spcBef>
                <a:spcPts val="0"/>
              </a:spcBef>
              <a:spcAft>
                <a:spcPts val="0"/>
              </a:spcAft>
              <a:buClr>
                <a:srgbClr val="0F172A"/>
              </a:buClr>
              <a:buSzPts val="1600"/>
              <a:buFont typeface="Inter"/>
              <a:buChar char="-"/>
            </a:pPr>
            <a:r>
              <a:rPr lang="en-US" sz="1600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Roll a target probability </a:t>
            </a:r>
            <a:endParaRPr sz="1600">
              <a:solidFill>
                <a:srgbClr val="0F172A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-330200" lvl="0" marL="457200" marR="0" rtl="0" algn="l">
              <a:lnSpc>
                <a:spcPct val="139925"/>
              </a:lnSpc>
              <a:spcBef>
                <a:spcPts val="0"/>
              </a:spcBef>
              <a:spcAft>
                <a:spcPts val="0"/>
              </a:spcAft>
              <a:buClr>
                <a:srgbClr val="0F172A"/>
              </a:buClr>
              <a:buSzPts val="1600"/>
              <a:buFont typeface="Inter"/>
              <a:buChar char="-"/>
            </a:pPr>
            <a:r>
              <a:rPr lang="en-US" sz="1600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If P(random point) &gt;= P(target), generate a particle at this point</a:t>
            </a:r>
            <a:endParaRPr sz="1600">
              <a:solidFill>
                <a:srgbClr val="0F172A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-330200" lvl="0" marL="457200" marR="0" rtl="0" algn="l">
              <a:lnSpc>
                <a:spcPct val="139925"/>
              </a:lnSpc>
              <a:spcBef>
                <a:spcPts val="0"/>
              </a:spcBef>
              <a:spcAft>
                <a:spcPts val="0"/>
              </a:spcAft>
              <a:buClr>
                <a:srgbClr val="0F172A"/>
              </a:buClr>
              <a:buSzPts val="1600"/>
              <a:buFont typeface="Inter"/>
              <a:buChar char="-"/>
            </a:pPr>
            <a:r>
              <a:rPr b="1" lang="en-US" sz="1600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How do we find probability function? </a:t>
            </a:r>
            <a:endParaRPr b="1" sz="1600">
              <a:solidFill>
                <a:srgbClr val="0F172A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0" lvl="0" marL="0" marR="0" rtl="0" algn="l">
              <a:lnSpc>
                <a:spcPct val="1399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rgbClr val="0F172A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147" name="Google Shape;147;p17"/>
          <p:cNvSpPr/>
          <p:nvPr/>
        </p:nvSpPr>
        <p:spPr>
          <a:xfrm>
            <a:off x="9670575" y="1690150"/>
            <a:ext cx="129300" cy="1293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17"/>
          <p:cNvSpPr/>
          <p:nvPr/>
        </p:nvSpPr>
        <p:spPr>
          <a:xfrm>
            <a:off x="7635500" y="4242425"/>
            <a:ext cx="129300" cy="1293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17"/>
          <p:cNvSpPr/>
          <p:nvPr/>
        </p:nvSpPr>
        <p:spPr>
          <a:xfrm>
            <a:off x="10712775" y="4745350"/>
            <a:ext cx="129300" cy="1293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17"/>
          <p:cNvSpPr/>
          <p:nvPr/>
        </p:nvSpPr>
        <p:spPr>
          <a:xfrm>
            <a:off x="10225500" y="2121600"/>
            <a:ext cx="129300" cy="1293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17"/>
          <p:cNvSpPr/>
          <p:nvPr/>
        </p:nvSpPr>
        <p:spPr>
          <a:xfrm>
            <a:off x="9344850" y="4745350"/>
            <a:ext cx="129300" cy="1293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" name="Google Shape;152;p17"/>
          <p:cNvSpPr/>
          <p:nvPr/>
        </p:nvSpPr>
        <p:spPr>
          <a:xfrm>
            <a:off x="8115700" y="1928525"/>
            <a:ext cx="129300" cy="1293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17"/>
          <p:cNvSpPr/>
          <p:nvPr/>
        </p:nvSpPr>
        <p:spPr>
          <a:xfrm>
            <a:off x="7452900" y="4835875"/>
            <a:ext cx="129300" cy="1293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17"/>
          <p:cNvSpPr/>
          <p:nvPr/>
        </p:nvSpPr>
        <p:spPr>
          <a:xfrm>
            <a:off x="8609300" y="2954575"/>
            <a:ext cx="129300" cy="1293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17"/>
          <p:cNvSpPr/>
          <p:nvPr/>
        </p:nvSpPr>
        <p:spPr>
          <a:xfrm>
            <a:off x="10906950" y="2344125"/>
            <a:ext cx="129300" cy="1293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17"/>
          <p:cNvSpPr/>
          <p:nvPr/>
        </p:nvSpPr>
        <p:spPr>
          <a:xfrm>
            <a:off x="7635500" y="2702475"/>
            <a:ext cx="129300" cy="1293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p17"/>
          <p:cNvSpPr/>
          <p:nvPr/>
        </p:nvSpPr>
        <p:spPr>
          <a:xfrm>
            <a:off x="10096200" y="5146025"/>
            <a:ext cx="129300" cy="1293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17"/>
          <p:cNvSpPr/>
          <p:nvPr/>
        </p:nvSpPr>
        <p:spPr>
          <a:xfrm>
            <a:off x="10842075" y="3525350"/>
            <a:ext cx="129300" cy="1293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17"/>
          <p:cNvSpPr/>
          <p:nvPr/>
        </p:nvSpPr>
        <p:spPr>
          <a:xfrm>
            <a:off x="7260350" y="2057825"/>
            <a:ext cx="129300" cy="1293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17"/>
          <p:cNvSpPr/>
          <p:nvPr/>
        </p:nvSpPr>
        <p:spPr>
          <a:xfrm>
            <a:off x="9850350" y="2660150"/>
            <a:ext cx="129300" cy="1293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17"/>
          <p:cNvSpPr/>
          <p:nvPr/>
        </p:nvSpPr>
        <p:spPr>
          <a:xfrm>
            <a:off x="8440425" y="4965175"/>
            <a:ext cx="129300" cy="1293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17"/>
          <p:cNvSpPr/>
          <p:nvPr/>
        </p:nvSpPr>
        <p:spPr>
          <a:xfrm>
            <a:off x="9721050" y="3787500"/>
            <a:ext cx="129300" cy="1293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17"/>
          <p:cNvSpPr/>
          <p:nvPr/>
        </p:nvSpPr>
        <p:spPr>
          <a:xfrm>
            <a:off x="8311125" y="3512325"/>
            <a:ext cx="129300" cy="1293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17"/>
          <p:cNvSpPr/>
          <p:nvPr/>
        </p:nvSpPr>
        <p:spPr>
          <a:xfrm>
            <a:off x="9057450" y="2344125"/>
            <a:ext cx="129300" cy="1293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17"/>
          <p:cNvSpPr/>
          <p:nvPr/>
        </p:nvSpPr>
        <p:spPr>
          <a:xfrm>
            <a:off x="8772375" y="1560850"/>
            <a:ext cx="129300" cy="1293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F172A"/>
        </a:solidFill>
      </p:bgPr>
    </p:bg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18"/>
          <p:cNvSpPr txBox="1"/>
          <p:nvPr/>
        </p:nvSpPr>
        <p:spPr>
          <a:xfrm>
            <a:off x="2745581" y="2576512"/>
            <a:ext cx="67008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rgbClr val="F8FAFC"/>
                </a:solidFill>
                <a:latin typeface="Space Grotesk"/>
                <a:ea typeface="Space Grotesk"/>
                <a:cs typeface="Space Grotesk"/>
                <a:sym typeface="Space Grotesk"/>
              </a:rPr>
              <a:t>Particle in a Box</a:t>
            </a:r>
            <a:endParaRPr/>
          </a:p>
        </p:txBody>
      </p:sp>
      <p:sp>
        <p:nvSpPr>
          <p:cNvPr id="171" name="Google Shape;171;p18"/>
          <p:cNvSpPr txBox="1"/>
          <p:nvPr/>
        </p:nvSpPr>
        <p:spPr>
          <a:xfrm>
            <a:off x="2524125" y="3348037"/>
            <a:ext cx="7143900" cy="4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475569"/>
                </a:solidFill>
                <a:latin typeface="Inter"/>
                <a:ea typeface="Inter"/>
                <a:cs typeface="Inter"/>
                <a:sym typeface="Inter"/>
              </a:rPr>
              <a:t>Probability cloud for a particle in a 3D finite square well. </a:t>
            </a:r>
            <a:endParaRPr sz="1600">
              <a:solidFill>
                <a:srgbClr val="475569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rgbClr val="94A3B8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172" name="Google Shape;172;p18"/>
          <p:cNvPicPr preferRelativeResize="0"/>
          <p:nvPr/>
        </p:nvPicPr>
        <p:blipFill>
          <a:blip r:embed="rId3">
            <a:alphaModFix amt="25000"/>
          </a:blip>
          <a:stretch>
            <a:fillRect/>
          </a:stretch>
        </p:blipFill>
        <p:spPr>
          <a:xfrm>
            <a:off x="0" y="0"/>
            <a:ext cx="12191971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8FAFC"/>
        </a:solidFill>
      </p:bgPr>
    </p:bg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77" name="Google Shape;177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315075" y="2085975"/>
            <a:ext cx="5267325" cy="3619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78" name="Google Shape;178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324600" y="2095500"/>
            <a:ext cx="5248275" cy="3600450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p19"/>
          <p:cNvSpPr txBox="1"/>
          <p:nvPr/>
        </p:nvSpPr>
        <p:spPr>
          <a:xfrm>
            <a:off x="609600" y="704850"/>
            <a:ext cx="115824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0F172A"/>
                </a:solidFill>
                <a:latin typeface="Space Grotesk"/>
                <a:ea typeface="Space Grotesk"/>
                <a:cs typeface="Space Grotesk"/>
                <a:sym typeface="Space Grotesk"/>
              </a:rPr>
              <a:t>What is </a:t>
            </a:r>
            <a:r>
              <a:rPr b="1" i="0" lang="en-US" sz="2400" u="none" cap="none" strike="noStrike">
                <a:solidFill>
                  <a:srgbClr val="0F172A"/>
                </a:solidFill>
                <a:latin typeface="Space Grotesk"/>
                <a:ea typeface="Space Grotesk"/>
                <a:cs typeface="Space Grotesk"/>
                <a:sym typeface="Space Grotesk"/>
              </a:rPr>
              <a:t>Particle in a Box?</a:t>
            </a:r>
            <a:endParaRPr/>
          </a:p>
        </p:txBody>
      </p:sp>
      <p:sp>
        <p:nvSpPr>
          <p:cNvPr id="180" name="Google Shape;180;p19"/>
          <p:cNvSpPr txBox="1"/>
          <p:nvPr/>
        </p:nvSpPr>
        <p:spPr>
          <a:xfrm>
            <a:off x="609600" y="2095500"/>
            <a:ext cx="5248200" cy="37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323850" lvl="0" marL="457200" marR="0" rtl="0" algn="l">
              <a:lnSpc>
                <a:spcPct val="139925"/>
              </a:lnSpc>
              <a:spcBef>
                <a:spcPts val="0"/>
              </a:spcBef>
              <a:spcAft>
                <a:spcPts val="0"/>
              </a:spcAft>
              <a:buClr>
                <a:srgbClr val="334155"/>
              </a:buClr>
              <a:buSzPts val="1500"/>
              <a:buFont typeface="Inter"/>
              <a:buChar char="-"/>
            </a:pPr>
            <a:r>
              <a:rPr lang="en-US" sz="1500">
                <a:solidFill>
                  <a:srgbClr val="334155"/>
                </a:solidFill>
                <a:latin typeface="Inter"/>
                <a:ea typeface="Inter"/>
                <a:cs typeface="Inter"/>
                <a:sym typeface="Inter"/>
              </a:rPr>
              <a:t>A free particle is surrounded by </a:t>
            </a:r>
            <a:r>
              <a:rPr lang="en-US" sz="1500">
                <a:solidFill>
                  <a:srgbClr val="334155"/>
                </a:solidFill>
                <a:latin typeface="Inter"/>
                <a:ea typeface="Inter"/>
                <a:cs typeface="Inter"/>
                <a:sym typeface="Inter"/>
              </a:rPr>
              <a:t>impenetrable</a:t>
            </a:r>
            <a:r>
              <a:rPr lang="en-US" sz="1500">
                <a:solidFill>
                  <a:srgbClr val="334155"/>
                </a:solidFill>
                <a:latin typeface="Inter"/>
                <a:ea typeface="Inter"/>
                <a:cs typeface="Inter"/>
                <a:sym typeface="Inter"/>
              </a:rPr>
              <a:t> barriers (V = ∞)</a:t>
            </a:r>
            <a:endParaRPr sz="1500">
              <a:solidFill>
                <a:srgbClr val="334155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-323850" lvl="0" marL="457200" rtl="0" algn="l">
              <a:lnSpc>
                <a:spcPct val="139925"/>
              </a:lnSpc>
              <a:spcBef>
                <a:spcPts val="0"/>
              </a:spcBef>
              <a:spcAft>
                <a:spcPts val="0"/>
              </a:spcAft>
              <a:buClr>
                <a:srgbClr val="334155"/>
              </a:buClr>
              <a:buSzPts val="1500"/>
              <a:buFont typeface="Inter"/>
              <a:buChar char="-"/>
            </a:pPr>
            <a:r>
              <a:rPr lang="en-US" sz="1500">
                <a:solidFill>
                  <a:srgbClr val="334155"/>
                </a:solidFill>
                <a:latin typeface="Inter"/>
                <a:ea typeface="Inter"/>
                <a:cs typeface="Inter"/>
                <a:sym typeface="Inter"/>
              </a:rPr>
              <a:t>Particle can only be in certain states, with quantum number </a:t>
            </a:r>
            <a:r>
              <a:rPr i="1" lang="en-US" sz="1500">
                <a:solidFill>
                  <a:srgbClr val="334155"/>
                </a:solidFill>
                <a:latin typeface="Inter"/>
                <a:ea typeface="Inter"/>
                <a:cs typeface="Inter"/>
                <a:sym typeface="Inter"/>
              </a:rPr>
              <a:t>n </a:t>
            </a:r>
            <a:endParaRPr sz="1500">
              <a:solidFill>
                <a:srgbClr val="334155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-323850" lvl="0" marL="457200" marR="0" rtl="0" algn="l">
              <a:lnSpc>
                <a:spcPct val="139925"/>
              </a:lnSpc>
              <a:spcBef>
                <a:spcPts val="0"/>
              </a:spcBef>
              <a:spcAft>
                <a:spcPts val="0"/>
              </a:spcAft>
              <a:buClr>
                <a:srgbClr val="334155"/>
              </a:buClr>
              <a:buSzPts val="1500"/>
              <a:buFont typeface="Inter"/>
              <a:buChar char="-"/>
            </a:pPr>
            <a:r>
              <a:rPr lang="en-US" sz="1500">
                <a:solidFill>
                  <a:srgbClr val="334155"/>
                </a:solidFill>
                <a:latin typeface="Inter"/>
                <a:ea typeface="Inter"/>
                <a:cs typeface="Inter"/>
                <a:sym typeface="Inter"/>
              </a:rPr>
              <a:t>Wavefunction takes the form of standing waves with </a:t>
            </a:r>
            <a:r>
              <a:rPr i="1" lang="en-US" sz="1500">
                <a:solidFill>
                  <a:srgbClr val="334155"/>
                </a:solidFill>
                <a:latin typeface="Inter"/>
                <a:ea typeface="Inter"/>
                <a:cs typeface="Inter"/>
                <a:sym typeface="Inter"/>
              </a:rPr>
              <a:t>n </a:t>
            </a:r>
            <a:r>
              <a:rPr lang="en-US" sz="1500">
                <a:solidFill>
                  <a:srgbClr val="334155"/>
                </a:solidFill>
                <a:latin typeface="Inter"/>
                <a:ea typeface="Inter"/>
                <a:cs typeface="Inter"/>
                <a:sym typeface="Inter"/>
              </a:rPr>
              <a:t>antinodes</a:t>
            </a:r>
            <a:endParaRPr sz="1500">
              <a:solidFill>
                <a:srgbClr val="334155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-323850" lvl="0" marL="457200" marR="0" rtl="0" algn="l">
              <a:lnSpc>
                <a:spcPct val="139925"/>
              </a:lnSpc>
              <a:spcBef>
                <a:spcPts val="0"/>
              </a:spcBef>
              <a:spcAft>
                <a:spcPts val="0"/>
              </a:spcAft>
              <a:buClr>
                <a:srgbClr val="334155"/>
              </a:buClr>
              <a:buSzPts val="1500"/>
              <a:buFont typeface="Inter"/>
              <a:buChar char="-"/>
            </a:pPr>
            <a:r>
              <a:rPr lang="en-US" sz="1500">
                <a:solidFill>
                  <a:srgbClr val="334155"/>
                </a:solidFill>
                <a:latin typeface="Inter"/>
                <a:ea typeface="Inter"/>
                <a:cs typeface="Inter"/>
                <a:sym typeface="Inter"/>
              </a:rPr>
              <a:t>Square the wavefunction for </a:t>
            </a:r>
            <a:r>
              <a:rPr b="1" lang="en-US" sz="1500">
                <a:solidFill>
                  <a:srgbClr val="334155"/>
                </a:solidFill>
                <a:latin typeface="Inter"/>
                <a:ea typeface="Inter"/>
                <a:cs typeface="Inter"/>
                <a:sym typeface="Inter"/>
              </a:rPr>
              <a:t>probability density</a:t>
            </a:r>
            <a:endParaRPr i="1" sz="1500">
              <a:solidFill>
                <a:srgbClr val="334155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-323850" lvl="0" marL="457200" rtl="0" algn="l">
              <a:lnSpc>
                <a:spcPct val="139925"/>
              </a:lnSpc>
              <a:spcBef>
                <a:spcPts val="0"/>
              </a:spcBef>
              <a:spcAft>
                <a:spcPts val="0"/>
              </a:spcAft>
              <a:buClr>
                <a:srgbClr val="334155"/>
              </a:buClr>
              <a:buSzPts val="1500"/>
              <a:buFont typeface="Inter"/>
              <a:buChar char="-"/>
            </a:pPr>
            <a:r>
              <a:rPr lang="en-US" sz="1500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Particle can be in ground state (</a:t>
            </a:r>
            <a:r>
              <a:rPr i="1" lang="en-US" sz="1500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n</a:t>
            </a:r>
            <a:r>
              <a:rPr lang="en-US" sz="1500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=1), or excited states (</a:t>
            </a:r>
            <a:r>
              <a:rPr i="1" lang="en-US" sz="1500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n</a:t>
            </a:r>
            <a:r>
              <a:rPr lang="en-US" sz="1500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&gt;1)</a:t>
            </a:r>
            <a:endParaRPr sz="1500">
              <a:solidFill>
                <a:schemeClr val="dk1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-323850" lvl="0" marL="457200" marR="0" rtl="0" algn="l">
              <a:lnSpc>
                <a:spcPct val="139925"/>
              </a:lnSpc>
              <a:spcBef>
                <a:spcPts val="0"/>
              </a:spcBef>
              <a:spcAft>
                <a:spcPts val="0"/>
              </a:spcAft>
              <a:buClr>
                <a:srgbClr val="334155"/>
              </a:buClr>
              <a:buSzPts val="1500"/>
              <a:buFont typeface="Inter"/>
              <a:buChar char="-"/>
            </a:pPr>
            <a:r>
              <a:rPr lang="en-US" sz="1500">
                <a:solidFill>
                  <a:srgbClr val="334155"/>
                </a:solidFill>
                <a:latin typeface="Inter"/>
                <a:ea typeface="Inter"/>
                <a:cs typeface="Inter"/>
                <a:sym typeface="Inter"/>
              </a:rPr>
              <a:t>Likewise, energy can only take certain energy levels. increases with </a:t>
            </a:r>
            <a:r>
              <a:rPr i="1" lang="en-US" sz="1500">
                <a:solidFill>
                  <a:srgbClr val="334155"/>
                </a:solidFill>
                <a:latin typeface="Inter"/>
                <a:ea typeface="Inter"/>
                <a:cs typeface="Inter"/>
                <a:sym typeface="Inter"/>
              </a:rPr>
              <a:t>n</a:t>
            </a:r>
            <a:r>
              <a:rPr lang="en-US" sz="1500">
                <a:solidFill>
                  <a:srgbClr val="334155"/>
                </a:solidFill>
                <a:latin typeface="Inter"/>
                <a:ea typeface="Inter"/>
                <a:cs typeface="Inter"/>
                <a:sym typeface="Inter"/>
              </a:rPr>
              <a:t>² .</a:t>
            </a:r>
            <a:endParaRPr sz="15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1399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rgbClr val="334155"/>
              </a:solidFill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20"/>
          <p:cNvSpPr txBox="1"/>
          <p:nvPr/>
        </p:nvSpPr>
        <p:spPr>
          <a:xfrm>
            <a:off x="609600" y="704850"/>
            <a:ext cx="115824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0F172A"/>
                </a:solidFill>
                <a:latin typeface="Space Grotesk"/>
                <a:ea typeface="Space Grotesk"/>
                <a:cs typeface="Space Grotesk"/>
                <a:sym typeface="Space Grotesk"/>
              </a:rPr>
              <a:t>3D Wavefunction, Probability Density, and Energy</a:t>
            </a:r>
            <a:endParaRPr/>
          </a:p>
        </p:txBody>
      </p:sp>
      <p:sp>
        <p:nvSpPr>
          <p:cNvPr id="186" name="Google Shape;186;p20"/>
          <p:cNvSpPr txBox="1"/>
          <p:nvPr/>
        </p:nvSpPr>
        <p:spPr>
          <a:xfrm>
            <a:off x="438450" y="1876881"/>
            <a:ext cx="6024600" cy="246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600" u="none" cap="none" strike="noStrike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Spatial Wavefunction Ψ(x,y,z)</a:t>
            </a:r>
            <a:endParaRPr sz="1800"/>
          </a:p>
        </p:txBody>
      </p:sp>
      <p:sp>
        <p:nvSpPr>
          <p:cNvPr id="187" name="Google Shape;187;p20"/>
          <p:cNvSpPr txBox="1"/>
          <p:nvPr/>
        </p:nvSpPr>
        <p:spPr>
          <a:xfrm>
            <a:off x="438500" y="4873819"/>
            <a:ext cx="5705400" cy="246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600" u="none" cap="none" strike="noStrike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Energy Eigenvalues E</a:t>
            </a:r>
            <a:endParaRPr sz="1800"/>
          </a:p>
        </p:txBody>
      </p:sp>
      <p:pic>
        <p:nvPicPr>
          <p:cNvPr id="188" name="Google Shape;188;p20" title="image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16175" y="1659649"/>
            <a:ext cx="4551826" cy="4512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20" title="Screenshot 2026-10-24 at 6.18.06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5250" y="2226531"/>
            <a:ext cx="5705400" cy="765569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20"/>
          <p:cNvSpPr txBox="1"/>
          <p:nvPr/>
        </p:nvSpPr>
        <p:spPr>
          <a:xfrm>
            <a:off x="438450" y="3375357"/>
            <a:ext cx="6024600" cy="246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600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Probability Density</a:t>
            </a:r>
            <a:r>
              <a:rPr b="1" i="0" lang="en-US" sz="1600" u="none" cap="none" strike="noStrike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b="1" lang="en-US" sz="1600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P</a:t>
            </a:r>
            <a:r>
              <a:rPr b="1" i="0" lang="en-US" sz="1600" u="none" cap="none" strike="noStrike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(x,y,z)</a:t>
            </a:r>
            <a:endParaRPr sz="1800"/>
          </a:p>
        </p:txBody>
      </p:sp>
      <p:pic>
        <p:nvPicPr>
          <p:cNvPr id="191" name="Google Shape;191;p20" title="Screenshot 2026-10-24 at 6.20.01 PM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75188" y="3864949"/>
            <a:ext cx="5705514" cy="765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20" title="Screenshot 2026-10-24 at 6.20.43 PM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38500" y="5334841"/>
            <a:ext cx="3070355" cy="765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F172A"/>
        </a:solidFill>
      </p:bgPr>
    </p:bg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21"/>
          <p:cNvSpPr txBox="1"/>
          <p:nvPr/>
        </p:nvSpPr>
        <p:spPr>
          <a:xfrm>
            <a:off x="2745581" y="2576512"/>
            <a:ext cx="67008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rgbClr val="F8FAFC"/>
                </a:solidFill>
                <a:latin typeface="Space Grotesk"/>
                <a:ea typeface="Space Grotesk"/>
                <a:cs typeface="Space Grotesk"/>
                <a:sym typeface="Space Grotesk"/>
              </a:rPr>
              <a:t>Atomic Orbitals</a:t>
            </a:r>
            <a:endParaRPr/>
          </a:p>
        </p:txBody>
      </p:sp>
      <p:sp>
        <p:nvSpPr>
          <p:cNvPr id="198" name="Google Shape;198;p21"/>
          <p:cNvSpPr txBox="1"/>
          <p:nvPr/>
        </p:nvSpPr>
        <p:spPr>
          <a:xfrm>
            <a:off x="2524125" y="3348037"/>
            <a:ext cx="7143900" cy="4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sz="1600">
                <a:solidFill>
                  <a:srgbClr val="475569"/>
                </a:solidFill>
                <a:latin typeface="Inter"/>
                <a:ea typeface="Inter"/>
                <a:cs typeface="Inter"/>
                <a:sym typeface="Inter"/>
              </a:rPr>
              <a:t>Probability distribution for electron orbitals. </a:t>
            </a:r>
            <a:endParaRPr sz="1600">
              <a:solidFill>
                <a:srgbClr val="475569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rgbClr val="94A3B8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199" name="Google Shape;199;p21"/>
          <p:cNvPicPr preferRelativeResize="0"/>
          <p:nvPr/>
        </p:nvPicPr>
        <p:blipFill>
          <a:blip r:embed="rId3">
            <a:alphaModFix amt="25000"/>
          </a:blip>
          <a:stretch>
            <a:fillRect/>
          </a:stretch>
        </p:blipFill>
        <p:spPr>
          <a:xfrm>
            <a:off x="0" y="0"/>
            <a:ext cx="12191971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8FAFC"/>
        </a:solidFill>
      </p:bgPr>
    </p:bg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2"/>
          <p:cNvSpPr txBox="1"/>
          <p:nvPr/>
        </p:nvSpPr>
        <p:spPr>
          <a:xfrm>
            <a:off x="609600" y="704850"/>
            <a:ext cx="115824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00" u="none" cap="none" strike="noStrike">
                <a:solidFill>
                  <a:srgbClr val="0F172A"/>
                </a:solidFill>
                <a:latin typeface="Space Grotesk"/>
                <a:ea typeface="Space Grotesk"/>
                <a:cs typeface="Space Grotesk"/>
                <a:sym typeface="Space Grotesk"/>
              </a:rPr>
              <a:t>Atomic Orbital</a:t>
            </a:r>
            <a:r>
              <a:rPr b="1" lang="en-US" sz="2400">
                <a:solidFill>
                  <a:srgbClr val="0F172A"/>
                </a:solidFill>
                <a:latin typeface="Space Grotesk"/>
                <a:ea typeface="Space Grotesk"/>
                <a:cs typeface="Space Grotesk"/>
                <a:sym typeface="Space Grotesk"/>
              </a:rPr>
              <a:t>s</a:t>
            </a:r>
            <a:endParaRPr/>
          </a:p>
        </p:txBody>
      </p:sp>
      <p:sp>
        <p:nvSpPr>
          <p:cNvPr id="205" name="Google Shape;205;p22"/>
          <p:cNvSpPr txBox="1"/>
          <p:nvPr/>
        </p:nvSpPr>
        <p:spPr>
          <a:xfrm>
            <a:off x="609600" y="1928525"/>
            <a:ext cx="4717200" cy="2313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330200" lvl="0" marL="457200" marR="0" rtl="0" algn="l">
              <a:lnSpc>
                <a:spcPct val="139925"/>
              </a:lnSpc>
              <a:spcBef>
                <a:spcPts val="0"/>
              </a:spcBef>
              <a:spcAft>
                <a:spcPts val="0"/>
              </a:spcAft>
              <a:buSzPts val="1600"/>
              <a:buChar char="-"/>
            </a:pPr>
            <a:r>
              <a:rPr lang="en-US" sz="1600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Orbitals are </a:t>
            </a:r>
            <a:r>
              <a:rPr b="1" lang="en-US" sz="1600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3D probability clouds</a:t>
            </a:r>
            <a:endParaRPr sz="1600">
              <a:solidFill>
                <a:srgbClr val="0F172A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-330200" lvl="0" marL="457200" marR="0" rtl="0" algn="l">
              <a:lnSpc>
                <a:spcPct val="139925"/>
              </a:lnSpc>
              <a:spcBef>
                <a:spcPts val="0"/>
              </a:spcBef>
              <a:spcAft>
                <a:spcPts val="0"/>
              </a:spcAft>
              <a:buClr>
                <a:srgbClr val="0F172A"/>
              </a:buClr>
              <a:buSzPts val="1600"/>
              <a:buFont typeface="Inter"/>
              <a:buChar char="-"/>
            </a:pPr>
            <a:r>
              <a:rPr lang="en-US" sz="1600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Use 3 quantum numbers: </a:t>
            </a:r>
            <a:r>
              <a:rPr i="1" lang="en-US" sz="1600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n</a:t>
            </a:r>
            <a:r>
              <a:rPr lang="en-US" sz="1600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, </a:t>
            </a:r>
            <a:r>
              <a:rPr i="1" lang="en-US" sz="1600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l</a:t>
            </a:r>
            <a:r>
              <a:rPr lang="en-US" sz="1600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, and </a:t>
            </a:r>
            <a:r>
              <a:rPr i="1" lang="en-US" sz="1600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m</a:t>
            </a:r>
            <a:endParaRPr i="1" sz="1600">
              <a:solidFill>
                <a:srgbClr val="0F172A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-330200" lvl="0" marL="457200" marR="0" rtl="0" algn="l">
              <a:lnSpc>
                <a:spcPct val="139925"/>
              </a:lnSpc>
              <a:spcBef>
                <a:spcPts val="0"/>
              </a:spcBef>
              <a:spcAft>
                <a:spcPts val="0"/>
              </a:spcAft>
              <a:buClr>
                <a:srgbClr val="0F172A"/>
              </a:buClr>
              <a:buSzPts val="1600"/>
              <a:buFont typeface="Inter"/>
              <a:buChar char="-"/>
            </a:pPr>
            <a:r>
              <a:rPr lang="en-US" sz="1600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4 types of orbitals: s, p, d, and f (determined by </a:t>
            </a:r>
            <a:r>
              <a:rPr i="1" lang="en-US" sz="1600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l</a:t>
            </a:r>
            <a:r>
              <a:rPr lang="en-US" sz="1600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) </a:t>
            </a:r>
            <a:endParaRPr sz="1600">
              <a:solidFill>
                <a:srgbClr val="0F172A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-330200" lvl="0" marL="457200" marR="0" rtl="0" algn="l">
              <a:lnSpc>
                <a:spcPct val="139925"/>
              </a:lnSpc>
              <a:spcBef>
                <a:spcPts val="0"/>
              </a:spcBef>
              <a:spcAft>
                <a:spcPts val="0"/>
              </a:spcAft>
              <a:buClr>
                <a:srgbClr val="0F172A"/>
              </a:buClr>
              <a:buSzPts val="1600"/>
              <a:buFont typeface="Inter"/>
              <a:buChar char="-"/>
            </a:pPr>
            <a:r>
              <a:rPr lang="en-US" sz="1600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As atom gains electrons, they fill in a specific order</a:t>
            </a:r>
            <a:endParaRPr sz="1600">
              <a:solidFill>
                <a:srgbClr val="0F172A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-330200" lvl="0" marL="457200" marR="0" rtl="0" algn="l">
              <a:lnSpc>
                <a:spcPct val="139925"/>
              </a:lnSpc>
              <a:spcBef>
                <a:spcPts val="0"/>
              </a:spcBef>
              <a:spcAft>
                <a:spcPts val="0"/>
              </a:spcAft>
              <a:buClr>
                <a:srgbClr val="0F172A"/>
              </a:buClr>
              <a:buSzPts val="1600"/>
              <a:buFont typeface="Inter"/>
              <a:buChar char="-"/>
            </a:pPr>
            <a:r>
              <a:rPr lang="en-US" sz="1600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(Simulation up to Z = 36) </a:t>
            </a:r>
            <a:endParaRPr sz="1600">
              <a:solidFill>
                <a:srgbClr val="0F172A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206" name="Google Shape;206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50225" y="689475"/>
            <a:ext cx="4313029" cy="547905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Google Shape;207;p22" title="Screenshot 2026-10-24 at 6.35.03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0800" y="5420025"/>
            <a:ext cx="4979403" cy="384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" name="Google Shape;212;p23" title="image.png"/>
          <p:cNvPicPr preferRelativeResize="0"/>
          <p:nvPr/>
        </p:nvPicPr>
        <p:blipFill rotWithShape="1">
          <a:blip r:embed="rId3">
            <a:alphaModFix/>
          </a:blip>
          <a:srcRect b="4154" l="0" r="0" t="4154"/>
          <a:stretch/>
        </p:blipFill>
        <p:spPr>
          <a:xfrm>
            <a:off x="6214050" y="1876875"/>
            <a:ext cx="5680248" cy="3903249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23"/>
          <p:cNvSpPr txBox="1"/>
          <p:nvPr/>
        </p:nvSpPr>
        <p:spPr>
          <a:xfrm>
            <a:off x="609600" y="704850"/>
            <a:ext cx="115824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0F172A"/>
                </a:solidFill>
                <a:latin typeface="Space Grotesk"/>
                <a:ea typeface="Space Grotesk"/>
                <a:cs typeface="Space Grotesk"/>
                <a:sym typeface="Space Grotesk"/>
              </a:rPr>
              <a:t>Wavefunction, Probability Density, and Energy</a:t>
            </a:r>
            <a:endParaRPr/>
          </a:p>
        </p:txBody>
      </p:sp>
      <p:pic>
        <p:nvPicPr>
          <p:cNvPr id="214" name="Google Shape;214;p23" title="Screenshot 2026-10-24 at 6.35.23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8450" y="2268575"/>
            <a:ext cx="4928351" cy="612575"/>
          </a:xfrm>
          <a:prstGeom prst="rect">
            <a:avLst/>
          </a:prstGeom>
          <a:noFill/>
          <a:ln>
            <a:noFill/>
          </a:ln>
        </p:spPr>
      </p:pic>
      <p:sp>
        <p:nvSpPr>
          <p:cNvPr id="215" name="Google Shape;215;p23"/>
          <p:cNvSpPr txBox="1"/>
          <p:nvPr/>
        </p:nvSpPr>
        <p:spPr>
          <a:xfrm>
            <a:off x="438450" y="1876881"/>
            <a:ext cx="6024600" cy="246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600" u="none" cap="none" strike="noStrike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Spatial Wavefunction </a:t>
            </a:r>
            <a:r>
              <a:rPr b="1" i="0" lang="en-US" sz="1600" u="none" cap="none" strike="noStrike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Ψ</a:t>
            </a:r>
            <a:r>
              <a:rPr b="1" lang="en-US" sz="1600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(r, Θ, ɸ)</a:t>
            </a:r>
            <a:endParaRPr sz="1800"/>
          </a:p>
        </p:txBody>
      </p:sp>
      <p:pic>
        <p:nvPicPr>
          <p:cNvPr id="216" name="Google Shape;216;p23" title="Screenshot 2026-10-24 at 6.36.15 PM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38450" y="3774775"/>
            <a:ext cx="5277099" cy="369300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Google Shape;217;p23"/>
          <p:cNvSpPr txBox="1"/>
          <p:nvPr/>
        </p:nvSpPr>
        <p:spPr>
          <a:xfrm>
            <a:off x="438450" y="3375357"/>
            <a:ext cx="6024600" cy="246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600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Probability Density</a:t>
            </a:r>
            <a:r>
              <a:rPr b="1" i="0" lang="en-US" sz="1600" u="none" cap="none" strike="noStrike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b="1" lang="en-US" sz="1600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P</a:t>
            </a:r>
            <a:r>
              <a:rPr b="1" i="0" lang="en-US" sz="1600" u="none" cap="none" strike="noStrike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(</a:t>
            </a:r>
            <a:r>
              <a:rPr b="1" lang="en-US" sz="1600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r, Θ, ɸ</a:t>
            </a:r>
            <a:r>
              <a:rPr b="1" i="0" lang="en-US" sz="1600" u="none" cap="none" strike="noStrike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)</a:t>
            </a:r>
            <a:endParaRPr sz="1800"/>
          </a:p>
        </p:txBody>
      </p:sp>
      <p:pic>
        <p:nvPicPr>
          <p:cNvPr id="218" name="Google Shape;218;p23" title="Screenshot 2026-10-24 at 6.37.31 PM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38450" y="4963850"/>
            <a:ext cx="4133499" cy="735975"/>
          </a:xfrm>
          <a:prstGeom prst="rect">
            <a:avLst/>
          </a:prstGeom>
          <a:noFill/>
          <a:ln>
            <a:noFill/>
          </a:ln>
        </p:spPr>
      </p:pic>
      <p:sp>
        <p:nvSpPr>
          <p:cNvPr id="219" name="Google Shape;219;p23"/>
          <p:cNvSpPr txBox="1"/>
          <p:nvPr/>
        </p:nvSpPr>
        <p:spPr>
          <a:xfrm>
            <a:off x="438450" y="4513019"/>
            <a:ext cx="5705400" cy="246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600" u="none" cap="none" strike="noStrike">
                <a:solidFill>
                  <a:srgbClr val="0F172A"/>
                </a:solidFill>
                <a:latin typeface="Inter"/>
                <a:ea typeface="Inter"/>
                <a:cs typeface="Inter"/>
                <a:sym typeface="Inter"/>
              </a:rPr>
              <a:t>Energy Eigenvalues E</a:t>
            </a:r>
            <a:endParaRPr sz="18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F172A"/>
        </a:solidFill>
      </p:bgPr>
    </p:bg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24"/>
          <p:cNvSpPr txBox="1"/>
          <p:nvPr/>
        </p:nvSpPr>
        <p:spPr>
          <a:xfrm>
            <a:off x="2745581" y="2576512"/>
            <a:ext cx="67008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rgbClr val="F8FAFC"/>
                </a:solidFill>
                <a:latin typeface="Space Grotesk"/>
                <a:ea typeface="Space Grotesk"/>
                <a:cs typeface="Space Grotesk"/>
                <a:sym typeface="Space Grotesk"/>
              </a:rPr>
              <a:t>Questions</a:t>
            </a:r>
            <a:r>
              <a:rPr b="1" lang="en-US" sz="3600">
                <a:solidFill>
                  <a:srgbClr val="F8FAFC"/>
                </a:solidFill>
                <a:latin typeface="Space Grotesk"/>
                <a:ea typeface="Space Grotesk"/>
                <a:cs typeface="Space Grotesk"/>
                <a:sym typeface="Space Grotesk"/>
              </a:rPr>
              <a:t>?</a:t>
            </a:r>
            <a:endParaRPr/>
          </a:p>
        </p:txBody>
      </p:sp>
      <p:sp>
        <p:nvSpPr>
          <p:cNvPr id="225" name="Google Shape;225;p24"/>
          <p:cNvSpPr txBox="1"/>
          <p:nvPr/>
        </p:nvSpPr>
        <p:spPr>
          <a:xfrm>
            <a:off x="2524125" y="3348037"/>
            <a:ext cx="7143900" cy="231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>
                <a:solidFill>
                  <a:srgbClr val="94A3B8"/>
                </a:solidFill>
                <a:latin typeface="Inter"/>
                <a:ea typeface="Inter"/>
                <a:cs typeface="Inter"/>
                <a:sym typeface="Inter"/>
              </a:rPr>
              <a:t>Thank you!</a:t>
            </a:r>
            <a:endParaRPr/>
          </a:p>
        </p:txBody>
      </p:sp>
      <p:pic>
        <p:nvPicPr>
          <p:cNvPr id="226" name="Google Shape;226;p24"/>
          <p:cNvPicPr preferRelativeResize="0"/>
          <p:nvPr/>
        </p:nvPicPr>
        <p:blipFill>
          <a:blip r:embed="rId3">
            <a:alphaModFix amt="25000"/>
          </a:blip>
          <a:stretch>
            <a:fillRect/>
          </a:stretch>
        </p:blipFill>
        <p:spPr>
          <a:xfrm>
            <a:off x="0" y="0"/>
            <a:ext cx="12191971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