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org&amp;utm_campaign=index&amp;utm_content=thumbnail&amp;_=20201002010528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412" r:id="rId2"/>
    <p:sldId id="419" r:id="rId3"/>
    <p:sldId id="426" r:id="rId4"/>
    <p:sldId id="432" r:id="rId5"/>
    <p:sldId id="434" r:id="rId6"/>
    <p:sldId id="435" r:id="rId7"/>
    <p:sldId id="431" r:id="rId8"/>
    <p:sldId id="428" r:id="rId9"/>
    <p:sldId id="427" r:id="rId10"/>
    <p:sldId id="430" r:id="rId11"/>
    <p:sldId id="429" r:id="rId12"/>
    <p:sldId id="433" r:id="rId13"/>
    <p:sldId id="418" r:id="rId14"/>
    <p:sldId id="436" r:id="rId15"/>
    <p:sldId id="43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953"/>
    <p:restoredTop sz="94694"/>
  </p:normalViewPr>
  <p:slideViewPr>
    <p:cSldViewPr snapToGrid="0">
      <p:cViewPr varScale="1">
        <p:scale>
          <a:sx n="104" d="100"/>
          <a:sy n="104" d="100"/>
        </p:scale>
        <p:origin x="224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0B8455-0E4A-8F4E-8B4C-F39C7FCD144E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D64D7A-17C6-4243-91EE-0CD8B0AC3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29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E3B6B-F11C-14EE-F493-4B1B57CAB0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AE36DD-1E45-009F-2E53-F9CCF07A57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8A7FD5-4AAC-7A59-765E-05E3E65E9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13A18-6008-784D-AACB-00CCDFBD98EF}" type="datetime1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509F10-6365-F7D7-6AE8-910067BC4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5F4B63-0942-3433-E990-E76277B57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6669-AD17-4140-A03F-D84AA8151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818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695CA-1A2E-CB49-4D17-C6414F31A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F77B9-7DC4-E5A5-9938-E954E8703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9E45A7-C276-0B9D-700A-F62F6AB89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19A78-FED0-3546-9AB2-FF01E5D723E7}" type="datetime1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16A592-116F-51C8-CA03-6089CDBB0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02F767-5A7B-38BC-2F5F-D8279195F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6669-AD17-4140-A03F-D84AA8151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18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F02BA-5D15-F05C-A2DA-B7397E549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C85961-5EA5-8E08-F49F-E16158CAD1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C9DFFA-D0F6-ECC0-68C4-2D7ECF568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2380D-58FC-4644-9D82-E040C76CB9A2}" type="datetime1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59D83-7E81-2367-5B61-DDE0BB5B0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7E7E40-9A53-0322-817A-42B1ED68C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6669-AD17-4140-A03F-D84AA8151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16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555E3-CDCB-7A7A-B26D-85AE0D7FE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F1D7B-9DD7-5FCB-A766-C372E89DBB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AD02C5-2B0A-1DAD-6621-0778AA258A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CD8C95-1149-DE99-208E-911E8E2CE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EF565-4B73-4E49-9A60-E1B91F83E326}" type="datetime1">
              <a:rPr lang="en-US" smtClean="0"/>
              <a:t>10/22/26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56E72C-F670-D50A-E8FA-4196B787A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FF09EA-96EE-4013-A4AC-F49B937FE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6669-AD17-4140-A03F-D84AA8151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173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4CFCA-A23D-0257-7432-73BA14415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8E8C0E-8512-251A-B818-78C049DB65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220D74-2273-BC02-AFC9-06B119553F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737C4E-E1B2-1FFD-8AFB-1480A252D3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563B2B-45AC-46AC-5BC4-14760437B5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9AB6C5-C414-1D2B-0987-4E73B9BA2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30EF6-4873-404A-8011-6BD9B83E098A}" type="datetime1">
              <a:rPr lang="en-US" smtClean="0"/>
              <a:t>10/22/26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FA2541-F40E-5550-8500-2EDBA029B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71CE4E-F296-3216-55D8-1B09747ED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6669-AD17-4140-A03F-D84AA8151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835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11E30-B6DC-3C5A-4228-6BCDB9DC3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DCB3E6-51B2-248E-8468-51B0AB796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EC6CD-B0D3-6548-BA02-CDAA4556404F}" type="datetime1">
              <a:rPr lang="en-US" smtClean="0"/>
              <a:t>10/22/26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04ADA1-CAA9-8FCD-1F29-ECF12AAA7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E6A917-8637-54D7-5BDB-D30C8677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6669-AD17-4140-A03F-D84AA8151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750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848F19-BB59-9B36-9BF9-C7A1EB351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7EACB-C121-EE4A-BBD6-F52CB70B3368}" type="datetime1">
              <a:rPr lang="en-US" smtClean="0"/>
              <a:t>10/22/26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26468F-1BAD-AB64-C0DB-5BBB2A209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B9D987-DA47-328A-5AAA-23D7BA533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6669-AD17-4140-A03F-D84AA8151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963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22617-FCA9-C998-4D46-01A653D4E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4B1C9F-767D-A4FA-0E22-9F72962151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3FC19D-91E9-45C7-E96E-A47D71724C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E8E585-CF46-0994-9ABB-67E411553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105CD-0D40-054B-A0E4-44AF40115827}" type="datetime1">
              <a:rPr lang="en-US" smtClean="0"/>
              <a:t>10/22/26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1AC365-8A98-DFAF-9ABD-CA81CF969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A7C2D1-EFE0-88AA-4F08-B9E9C1E69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6669-AD17-4140-A03F-D84AA8151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240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1F7FD-1BFB-725D-B703-601D7C261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984964-07D3-96C3-F19B-56B275FC29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ED9E9A-1337-6EEB-5AB4-FA50F4BE27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794DA9-F473-1640-3B4C-4AC0A6E4F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A0658-7305-504A-9EFC-FBB19E86E08D}" type="datetime1">
              <a:rPr lang="en-US" smtClean="0"/>
              <a:t>10/22/26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89123F-D5A0-05E5-44D0-5AB3953EF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FB1D69-DE43-D341-2A99-1D5396094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6669-AD17-4140-A03F-D84AA8151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028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9DF45-C86C-863B-8932-0478445AB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AACA70-D40F-DBD2-2162-756AD45C8E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9FE089-735F-37B1-E3C2-F1228716E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6B88-1A3D-554A-91E1-535C6736AE34}" type="datetime1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DB72CE-8D55-29E9-E605-83BB36BD8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01085-09CC-B514-A07F-CCFC5229F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6669-AD17-4140-A03F-D84AA8151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593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7EA1C9-6A4F-798E-3159-F7D98E4F86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D39DA6-F749-2DCE-49E6-39D8907C44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5C85B1-3122-B7DA-9BAB-6EAB775E6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732D1-3DEE-E442-B201-A17087E24A4A}" type="datetime1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D604B4-38A8-9974-41C3-BC2B39721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2FE4D4-24AC-59EE-0BE4-EF799A78A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6669-AD17-4140-A03F-D84AA8151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140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B7B621-67D8-5D05-EB6D-8BF8CECCA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C2DE8-478A-3814-F1D2-C0F153745B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D8C8F8-BB70-8170-9635-81429C4328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1C3817-EE62-574C-AD8C-76C33FAC5970}" type="datetime1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05B52B-5B15-40A8-8471-DE46A178ED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C304F1-99D8-855A-0199-7F844E372A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4F6669-AD17-4140-A03F-D84AA8151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6413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org&amp;utm_campaign=index&amp;utm_content=thumbnail&amp;_=20201002010528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7E5AC4-B44C-AEC3-656A-F02140920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5A6D7-11E7-6D45-74B1-D30EE2A86C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277" y="516617"/>
            <a:ext cx="10531523" cy="1513115"/>
          </a:xfrm>
        </p:spPr>
        <p:txBody>
          <a:bodyPr>
            <a:normAutofit/>
          </a:bodyPr>
          <a:lstStyle/>
          <a:p>
            <a:r>
              <a:rPr lang="en-US" sz="4800" dirty="0"/>
              <a:t>Plans and Ideas for </a:t>
            </a:r>
            <a:br>
              <a:rPr lang="en-US" sz="4800" dirty="0"/>
            </a:br>
            <a:r>
              <a:rPr lang="en-US" sz="4800" dirty="0"/>
              <a:t>VR for Science at UCLA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C4E0E8-7C6B-52FE-7705-A78CA8CF00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26230"/>
            <a:ext cx="9144000" cy="1131570"/>
          </a:xfrm>
        </p:spPr>
        <p:txBody>
          <a:bodyPr>
            <a:normAutofit/>
          </a:bodyPr>
          <a:lstStyle/>
          <a:p>
            <a:r>
              <a:rPr lang="en-US" sz="2800" dirty="0"/>
              <a:t>Jay Hauser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926F277-F840-6902-957B-21CFB714C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9197F-F5EE-4C4E-883C-8257A48C41CF}" type="slidenum">
              <a:rPr lang="en-GB" sz="1400" smtClean="0">
                <a:ea typeface="Roboto" panose="02000000000000000000" pitchFamily="2" charset="0"/>
              </a:rPr>
              <a:t>1</a:t>
            </a:fld>
            <a:endParaRPr lang="en-GB" sz="1400" dirty="0"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201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73A0F-70A4-0D43-BAC2-8BD836745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5C3EA-963C-3A3C-C8B7-7B27FCC70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6346"/>
            <a:ext cx="10515600" cy="1325563"/>
          </a:xfrm>
        </p:spPr>
        <p:txBody>
          <a:bodyPr/>
          <a:lstStyle/>
          <a:p>
            <a:r>
              <a:rPr lang="en-US" dirty="0"/>
              <a:t>Categories: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0C02C7-53CA-E3D6-D3FB-2F9DC14D67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1909"/>
            <a:ext cx="10515600" cy="5000956"/>
          </a:xfrm>
        </p:spPr>
        <p:txBody>
          <a:bodyPr>
            <a:normAutofit/>
          </a:bodyPr>
          <a:lstStyle/>
          <a:p>
            <a:r>
              <a:rPr lang="en-US" sz="3000" dirty="0"/>
              <a:t>Development of existing apps</a:t>
            </a:r>
          </a:p>
          <a:p>
            <a:endParaRPr lang="en-US" sz="3000" dirty="0"/>
          </a:p>
          <a:p>
            <a:r>
              <a:rPr lang="en-US" sz="3000" dirty="0"/>
              <a:t>Possible new apps</a:t>
            </a:r>
          </a:p>
          <a:p>
            <a:endParaRPr lang="en-US" sz="3000" dirty="0"/>
          </a:p>
          <a:p>
            <a:r>
              <a:rPr lang="en-US" sz="3000" dirty="0"/>
              <a:t>Possible new directions</a:t>
            </a:r>
            <a:endParaRPr lang="en-US" dirty="0"/>
          </a:p>
          <a:p>
            <a:endParaRPr lang="en-US" dirty="0"/>
          </a:p>
          <a:p>
            <a:r>
              <a:rPr lang="en-US" dirty="0"/>
              <a:t>If not indicated otherwise, nobody is yet working on these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603C0A-532D-7593-5142-92C96E384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6669-AD17-4140-A03F-D84AA815180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787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FD2F4-55E5-C176-480A-EC8A47C14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5379"/>
            <a:ext cx="10515600" cy="1325563"/>
          </a:xfrm>
        </p:spPr>
        <p:txBody>
          <a:bodyPr/>
          <a:lstStyle/>
          <a:p>
            <a:r>
              <a:rPr lang="en-US" dirty="0"/>
              <a:t>Development of existing apps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77E4B7-7422-20D9-A65C-C5B0179361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282" y="2121323"/>
            <a:ext cx="4648200" cy="3839235"/>
          </a:xfrm>
        </p:spPr>
        <p:txBody>
          <a:bodyPr>
            <a:normAutofit/>
          </a:bodyPr>
          <a:lstStyle/>
          <a:p>
            <a:r>
              <a:rPr lang="en-US" dirty="0"/>
              <a:t>CMSVR and CEDVR for the massively upgraded detector being built right now, especially</a:t>
            </a:r>
          </a:p>
          <a:p>
            <a:endParaRPr lang="en-US" dirty="0"/>
          </a:p>
          <a:p>
            <a:pPr lvl="1"/>
            <a:r>
              <a:rPr lang="en-US" dirty="0"/>
              <a:t>Novel picosecond timing detector!</a:t>
            </a:r>
          </a:p>
          <a:p>
            <a:pPr lvl="1"/>
            <a:r>
              <a:rPr lang="en-US" dirty="0"/>
              <a:t>Novel endcap calorimeter with 3D energy plus timing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5DF7FE-8125-F44D-1DCC-613FF501E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6669-AD17-4140-A03F-D84AA815180C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 descr="&lt;noautolink&gt;CMS NSF DOE.jpg&lt;/noautolink&gt;">
            <a:extLst>
              <a:ext uri="{FF2B5EF4-FFF2-40B4-BE49-F238E27FC236}">
                <a16:creationId xmlns:a16="http://schemas.microsoft.com/office/drawing/2014/main" id="{E726EE59-96E7-CDA4-F893-153AFF509F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628"/>
          <a:stretch>
            <a:fillRect/>
          </a:stretch>
        </p:blipFill>
        <p:spPr>
          <a:xfrm>
            <a:off x="5283497" y="1487597"/>
            <a:ext cx="6799645" cy="4404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652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36342-6141-CEB5-89FA-3DF92F085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9246D-4B34-FF8D-7524-DD6E20552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5379"/>
            <a:ext cx="10515600" cy="1325563"/>
          </a:xfrm>
        </p:spPr>
        <p:txBody>
          <a:bodyPr/>
          <a:lstStyle/>
          <a:p>
            <a:r>
              <a:rPr lang="en-US" dirty="0"/>
              <a:t>…Development of existing apps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6416A6-31B9-21C3-7942-E920730F3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5144"/>
            <a:ext cx="10515600" cy="5072742"/>
          </a:xfrm>
        </p:spPr>
        <p:txBody>
          <a:bodyPr>
            <a:normAutofit/>
          </a:bodyPr>
          <a:lstStyle/>
          <a:p>
            <a:r>
              <a:rPr lang="en-US" sz="3200" dirty="0" err="1"/>
              <a:t>VRFields</a:t>
            </a:r>
            <a:endParaRPr lang="en-US" sz="3200" dirty="0"/>
          </a:p>
          <a:p>
            <a:pPr lvl="1"/>
            <a:r>
              <a:rPr lang="en-US" sz="2800" dirty="0"/>
              <a:t>Add ion and neutral atom traps used in AMO physics e.g. quantum computers</a:t>
            </a:r>
          </a:p>
          <a:p>
            <a:pPr lvl="2"/>
            <a:r>
              <a:rPr lang="en-US" sz="2400" dirty="0"/>
              <a:t>Penning, Paul, MOT traps (underway)</a:t>
            </a:r>
          </a:p>
          <a:p>
            <a:pPr lvl="1"/>
            <a:r>
              <a:rPr lang="en-US" sz="2800" dirty="0"/>
              <a:t>Make it an app accessible to a web browser in headset (underway)</a:t>
            </a:r>
          </a:p>
          <a:p>
            <a:pPr lvl="1"/>
            <a:r>
              <a:rPr lang="en-US" sz="2800" dirty="0"/>
              <a:t>Use it as a guinea pig for trying to develop VR apps with strong use of AI tools (underway)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BC242A-FD1E-8092-A728-B56E457E4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6669-AD17-4140-A03F-D84AA815180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36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A9E64-D86B-CFCD-EC91-4A509FC43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5E73E-A1F5-6326-FD4D-415C327F8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5379"/>
            <a:ext cx="10515600" cy="1325563"/>
          </a:xfrm>
        </p:spPr>
        <p:txBody>
          <a:bodyPr/>
          <a:lstStyle/>
          <a:p>
            <a:r>
              <a:rPr lang="en-US" dirty="0"/>
              <a:t>…Development of existing apps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E1C16B-FB44-9A7A-6655-5189AA3864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118" y="1893498"/>
            <a:ext cx="5298744" cy="3071004"/>
          </a:xfrm>
        </p:spPr>
        <p:txBody>
          <a:bodyPr>
            <a:normAutofit/>
          </a:bodyPr>
          <a:lstStyle/>
          <a:p>
            <a:r>
              <a:rPr lang="en-US" dirty="0"/>
              <a:t>ROOTVR </a:t>
            </a:r>
          </a:p>
          <a:p>
            <a:pPr lvl="1"/>
            <a:r>
              <a:rPr lang="en-US" dirty="0"/>
              <a:t>Add new displays to take more advantage of VR capabilities, like contour plots/movies</a:t>
            </a:r>
          </a:p>
          <a:p>
            <a:pPr lvl="1"/>
            <a:r>
              <a:rPr lang="en-US" dirty="0"/>
              <a:t>transparency variations for immersion into CAT scans, TSA luggage scans, 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05B82E-05DE-9686-F8F9-3537FAB80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6669-AD17-4140-A03F-D84AA815180C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 descr="The Results Of A Head CT Scan">
            <a:extLst>
              <a:ext uri="{FF2B5EF4-FFF2-40B4-BE49-F238E27FC236}">
                <a16:creationId xmlns:a16="http://schemas.microsoft.com/office/drawing/2014/main" id="{93CB93D9-10A8-A30D-9377-AFC0CA0819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4322" y="1282890"/>
            <a:ext cx="5703455" cy="27180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6EEEB9-08E9-7C43-34C2-4D5EB4D7A0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721208" y="3738883"/>
            <a:ext cx="2393187" cy="3206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019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65E37-4355-22BE-9386-3C1C5C61F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A9E2-8A28-245E-92B2-5AB26889B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5379"/>
            <a:ext cx="10515600" cy="1325563"/>
          </a:xfrm>
        </p:spPr>
        <p:txBody>
          <a:bodyPr/>
          <a:lstStyle/>
          <a:p>
            <a:r>
              <a:rPr lang="en-US" dirty="0"/>
              <a:t>…Development of existing apps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FD56C1-60BD-A32B-C23D-D33FFA1AF0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892" y="1610178"/>
            <a:ext cx="4443484" cy="4746172"/>
          </a:xfrm>
        </p:spPr>
        <p:txBody>
          <a:bodyPr>
            <a:normAutofit/>
          </a:bodyPr>
          <a:lstStyle/>
          <a:p>
            <a:r>
              <a:rPr lang="en-US" dirty="0"/>
              <a:t>ROOTVR </a:t>
            </a:r>
          </a:p>
          <a:p>
            <a:pPr lvl="1"/>
            <a:r>
              <a:rPr lang="en-US" dirty="0"/>
              <a:t>Figure out how to display very large datasets (underway)</a:t>
            </a:r>
          </a:p>
          <a:p>
            <a:pPr lvl="1"/>
            <a:r>
              <a:rPr lang="en-US" dirty="0"/>
              <a:t>Figure out how to make 3D and 4D data displays completely immersive (like simulated development of the early universe)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B4A264-7B9E-98BB-26BB-EBA47BBBF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6669-AD17-4140-A03F-D84AA815180C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 descr="A teal cosmic map of the universe on a black background. Earth is at the center of this thin slice of the full map. There is a magnified section showing the underlying structure of matter in our universe.">
            <a:extLst>
              <a:ext uri="{FF2B5EF4-FFF2-40B4-BE49-F238E27FC236}">
                <a16:creationId xmlns:a16="http://schemas.microsoft.com/office/drawing/2014/main" id="{ED3A97C4-3363-13DD-9EF6-F9462EF92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2883" y="908160"/>
            <a:ext cx="4099117" cy="27380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A4091E8-1CDF-3F63-5814-412F9CB286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170" y="5042406"/>
            <a:ext cx="10558342" cy="157021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DA11985-31BB-ED3E-1628-7560170FEF13}"/>
              </a:ext>
            </a:extLst>
          </p:cNvPr>
          <p:cNvSpPr txBox="1"/>
          <p:nvPr/>
        </p:nvSpPr>
        <p:spPr>
          <a:xfrm>
            <a:off x="8598092" y="3261810"/>
            <a:ext cx="3262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DESI 4-billion galaxy sky survey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301D51-2B46-FFDF-11B8-FF976E243A0B}"/>
              </a:ext>
            </a:extLst>
          </p:cNvPr>
          <p:cNvSpPr txBox="1"/>
          <p:nvPr/>
        </p:nvSpPr>
        <p:spPr>
          <a:xfrm>
            <a:off x="6701051" y="4599296"/>
            <a:ext cx="3572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Millennium Simulation Project</a:t>
            </a:r>
          </a:p>
        </p:txBody>
      </p:sp>
    </p:spTree>
    <p:extLst>
      <p:ext uri="{BB962C8B-B14F-4D97-AF65-F5344CB8AC3E}">
        <p14:creationId xmlns:p14="http://schemas.microsoft.com/office/powerpoint/2010/main" val="2166738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6B12E-E576-C3DD-706E-37DC54D37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45D01-348C-29FC-E936-885C2B721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5379"/>
            <a:ext cx="10515600" cy="1325563"/>
          </a:xfrm>
        </p:spPr>
        <p:txBody>
          <a:bodyPr/>
          <a:lstStyle/>
          <a:p>
            <a:r>
              <a:rPr lang="en-US" dirty="0"/>
              <a:t>…Development of existing apps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B85116-152B-9332-5B62-E1BD22A151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892" y="1610178"/>
            <a:ext cx="4443484" cy="4746172"/>
          </a:xfrm>
        </p:spPr>
        <p:txBody>
          <a:bodyPr>
            <a:normAutofit/>
          </a:bodyPr>
          <a:lstStyle/>
          <a:p>
            <a:r>
              <a:rPr lang="en-US" dirty="0"/>
              <a:t>ROOTVR </a:t>
            </a:r>
          </a:p>
          <a:p>
            <a:pPr lvl="1"/>
            <a:r>
              <a:rPr lang="en-US" dirty="0"/>
              <a:t>Look for cool science data samples to plot, such as fluid flow or plasma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070D67-49D1-B527-13D2-B1842701E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6669-AD17-4140-A03F-D84AA815180C}" type="slidenum">
              <a:rPr lang="en-US" smtClean="0"/>
              <a:t>7</a:t>
            </a:fld>
            <a:endParaRPr lang="en-US"/>
          </a:p>
        </p:txBody>
      </p:sp>
      <p:pic>
        <p:nvPicPr>
          <p:cNvPr id="7" name="Picture 6" descr="Image">
            <a:extLst>
              <a:ext uri="{FF2B5EF4-FFF2-40B4-BE49-F238E27FC236}">
                <a16:creationId xmlns:a16="http://schemas.microsoft.com/office/drawing/2014/main" id="{019192D5-9815-CE7A-8C51-D0B7DFDB4E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5431" y="2015865"/>
            <a:ext cx="6117677" cy="389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408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1CE901-5592-4A4C-9C6A-F70239B25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C17BC-3C6E-C936-426C-528DF22A6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5379"/>
            <a:ext cx="10515600" cy="1325563"/>
          </a:xfrm>
        </p:spPr>
        <p:txBody>
          <a:bodyPr/>
          <a:lstStyle/>
          <a:p>
            <a:r>
              <a:rPr lang="en-US" dirty="0"/>
              <a:t>Development of existing apps…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DAB665-37BC-0B2E-8139-009A4BDEF7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41714"/>
            <a:ext cx="10515600" cy="474617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“Publish” to Meta App Lab some of our additional apps that we will demo today:</a:t>
            </a:r>
          </a:p>
          <a:p>
            <a:pPr lvl="1"/>
            <a:r>
              <a:rPr lang="en-US" dirty="0"/>
              <a:t>Dark matter detection in liquid Xenon (Nicholas)</a:t>
            </a:r>
          </a:p>
          <a:p>
            <a:pPr lvl="1"/>
            <a:r>
              <a:rPr lang="en-US" dirty="0"/>
              <a:t>Proton decay in Super-K like detector (Trevor)</a:t>
            </a:r>
          </a:p>
          <a:p>
            <a:pPr lvl="1"/>
            <a:r>
              <a:rPr lang="en-US" dirty="0"/>
              <a:t>Atomic orbitals (Andrew D)</a:t>
            </a:r>
          </a:p>
          <a:p>
            <a:pPr lvl="1"/>
            <a:endParaRPr lang="en-US" dirty="0"/>
          </a:p>
          <a:p>
            <a:r>
              <a:rPr lang="en-US" dirty="0"/>
              <a:t>Write up and submit articles for publication</a:t>
            </a:r>
          </a:p>
          <a:p>
            <a:pPr lvl="1"/>
            <a:r>
              <a:rPr lang="en-US" dirty="0">
                <a:sym typeface="Wingdings" pitchFamily="2" charset="2"/>
              </a:rPr>
              <a:t> </a:t>
            </a:r>
            <a:r>
              <a:rPr lang="en-US" dirty="0"/>
              <a:t>G4VR submitted</a:t>
            </a:r>
          </a:p>
          <a:p>
            <a:pPr lvl="1"/>
            <a:r>
              <a:rPr lang="en-US" dirty="0"/>
              <a:t>CEDVR have a draft soon to submit</a:t>
            </a:r>
          </a:p>
          <a:p>
            <a:pPr lvl="1"/>
            <a:r>
              <a:rPr lang="en-US" dirty="0"/>
              <a:t>Nothing yet for ROOTVR (of great interest to CERN scientists)</a:t>
            </a:r>
          </a:p>
          <a:p>
            <a:pPr lvl="1"/>
            <a:r>
              <a:rPr lang="en-US" dirty="0"/>
              <a:t>Nothing yet for VR Fields (e.g. Physics Teacher)</a:t>
            </a:r>
          </a:p>
          <a:p>
            <a:pPr lvl="1"/>
            <a:r>
              <a:rPr lang="en-US" dirty="0"/>
              <a:t>Nothing written yet for Hypercubes (math teacher journal??)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3256BB-1B20-8976-6E50-54BA984D0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6669-AD17-4140-A03F-D84AA815180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329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1A64F-9FBD-4CEE-4E38-DF2A28D68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8"/>
            <a:ext cx="10515600" cy="1325563"/>
          </a:xfrm>
        </p:spPr>
        <p:txBody>
          <a:bodyPr/>
          <a:lstStyle/>
          <a:p>
            <a:r>
              <a:rPr lang="en-US" dirty="0"/>
              <a:t>Possible new apps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CD36A-7954-3D9F-69FF-0FA2A58D2F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857" y="1542597"/>
            <a:ext cx="4173644" cy="4760232"/>
          </a:xfrm>
        </p:spPr>
        <p:txBody>
          <a:bodyPr>
            <a:normAutofit/>
          </a:bodyPr>
          <a:lstStyle/>
          <a:p>
            <a:r>
              <a:rPr lang="en-US" dirty="0"/>
              <a:t>Gravitational motion</a:t>
            </a:r>
          </a:p>
          <a:p>
            <a:pPr lvl="1"/>
            <a:r>
              <a:rPr lang="en-US" dirty="0"/>
              <a:t>2-body </a:t>
            </a:r>
            <a:r>
              <a:rPr lang="en-US" dirty="0">
                <a:sym typeface="Wingdings" pitchFamily="2" charset="2"/>
              </a:rPr>
              <a:t> 3-body or more planetary system (underway)</a:t>
            </a:r>
          </a:p>
          <a:p>
            <a:pPr lvl="1"/>
            <a:r>
              <a:rPr lang="en-US" dirty="0">
                <a:sym typeface="Wingdings" pitchFamily="2" charset="2"/>
              </a:rPr>
              <a:t>Self-gravitating galaxy, globular clusters</a:t>
            </a:r>
          </a:p>
          <a:p>
            <a:pPr lvl="1"/>
            <a:r>
              <a:rPr lang="en-US" dirty="0">
                <a:sym typeface="Wingdings" pitchFamily="2" charset="2"/>
              </a:rPr>
              <a:t>The galactic center of the Milky Way and its massive black hole (Ghez 2020 Physics Nobel prize)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1B6B88-97AC-DAFE-6530-D970649BA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6669-AD17-4140-A03F-D84AA815180C}" type="slidenum">
              <a:rPr lang="en-US" smtClean="0"/>
              <a:t>9</a:t>
            </a:fld>
            <a:endParaRPr lang="en-US"/>
          </a:p>
        </p:txBody>
      </p:sp>
      <p:pic>
        <p:nvPicPr>
          <p:cNvPr id="5" name="Picture 4" descr="File:Globular star cluster Messier 4.jpg">
            <a:extLst>
              <a:ext uri="{FF2B5EF4-FFF2-40B4-BE49-F238E27FC236}">
                <a16:creationId xmlns:a16="http://schemas.microsoft.com/office/drawing/2014/main" id="{198CFA62-E6BE-E11F-0C6E-A0F65C5605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830" t="33694" r="28270" b="25643"/>
          <a:stretch>
            <a:fillRect/>
          </a:stretch>
        </p:blipFill>
        <p:spPr>
          <a:xfrm>
            <a:off x="9180916" y="509216"/>
            <a:ext cx="2696060" cy="24703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91C9CB9-F592-542B-3D70-C30C08F1C2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1933" y="3500489"/>
            <a:ext cx="5372053" cy="3280589"/>
          </a:xfrm>
          <a:prstGeom prst="rect">
            <a:avLst/>
          </a:prstGeom>
        </p:spPr>
      </p:pic>
      <p:pic>
        <p:nvPicPr>
          <p:cNvPr id="8" name="Picture 7" descr="Three-body problem, #math #problem #Threebody #calculus #physics">
            <a:extLst>
              <a:ext uri="{FF2B5EF4-FFF2-40B4-BE49-F238E27FC236}">
                <a16:creationId xmlns:a16="http://schemas.microsoft.com/office/drawing/2014/main" id="{00F95718-AE57-73F4-B5B7-9D76BB1EAF3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44410"/>
          <a:stretch>
            <a:fillRect/>
          </a:stretch>
        </p:blipFill>
        <p:spPr>
          <a:xfrm>
            <a:off x="5322624" y="258662"/>
            <a:ext cx="2742992" cy="272092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7DEB1C5-E24C-45BF-AB8D-4A0A7A87F626}"/>
              </a:ext>
            </a:extLst>
          </p:cNvPr>
          <p:cNvSpPr txBox="1"/>
          <p:nvPr/>
        </p:nvSpPr>
        <p:spPr>
          <a:xfrm>
            <a:off x="5391491" y="2904828"/>
            <a:ext cx="26960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(very entertaining Netflix series)</a:t>
            </a:r>
          </a:p>
        </p:txBody>
      </p:sp>
    </p:spTree>
    <p:extLst>
      <p:ext uri="{BB962C8B-B14F-4D97-AF65-F5344CB8AC3E}">
        <p14:creationId xmlns:p14="http://schemas.microsoft.com/office/powerpoint/2010/main" val="561725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AF221C-942E-64D1-1467-E240265287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09D8FE7-8F67-6EA0-D985-EBC42E7172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1443" y="136525"/>
            <a:ext cx="5497286" cy="330397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18C70F-0C84-3442-3431-5C8EF99ED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8"/>
            <a:ext cx="10515600" cy="1325563"/>
          </a:xfrm>
        </p:spPr>
        <p:txBody>
          <a:bodyPr/>
          <a:lstStyle/>
          <a:p>
            <a:r>
              <a:rPr lang="en-US" dirty="0"/>
              <a:t>Possible new apps…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265D37-7A1D-ACFB-CF40-4A593A0F8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6669-AD17-4140-A03F-D84AA815180C}" type="slidenum">
              <a:rPr lang="en-US" smtClean="0"/>
              <a:t>10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387A1-2107-823E-E138-D8C2E87665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112" y="1724368"/>
            <a:ext cx="3069772" cy="4128291"/>
          </a:xfrm>
        </p:spPr>
        <p:txBody>
          <a:bodyPr/>
          <a:lstStyle/>
          <a:p>
            <a:r>
              <a:rPr lang="en-US" dirty="0">
                <a:sym typeface="Wingdings" pitchFamily="2" charset="2"/>
              </a:rPr>
              <a:t> “Star Trek” type display of star fields as user speed increases </a:t>
            </a:r>
            <a:r>
              <a:rPr lang="en-US" dirty="0" err="1">
                <a:sym typeface="Wingdings" pitchFamily="2" charset="2"/>
              </a:rPr>
              <a:t>relativistically</a:t>
            </a:r>
            <a:r>
              <a:rPr lang="en-US" dirty="0">
                <a:sym typeface="Wingdings" pitchFamily="2" charset="2"/>
              </a:rPr>
              <a:t>.  </a:t>
            </a:r>
          </a:p>
          <a:p>
            <a:pPr lvl="1"/>
            <a:r>
              <a:rPr lang="en-US" dirty="0">
                <a:sym typeface="Wingdings" pitchFamily="2" charset="2"/>
              </a:rPr>
              <a:t>Not just blue shifts in front, red shifts in back, but distortions as well</a:t>
            </a:r>
          </a:p>
        </p:txBody>
      </p:sp>
      <p:pic>
        <p:nvPicPr>
          <p:cNvPr id="6" name="gitters-h0.9-xe-640x480.mp4">
            <a:hlinkClick r:id="" action="ppaction://media"/>
            <a:extLst>
              <a:ext uri="{FF2B5EF4-FFF2-40B4-BE49-F238E27FC236}">
                <a16:creationId xmlns:a16="http://schemas.microsoft.com/office/drawing/2014/main" id="{DF052778-F9C1-3003-1DD5-6134FBA7DDA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96000" y="3668878"/>
            <a:ext cx="4103914" cy="3077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890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E3C067-7F52-355A-0D52-D146EE885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D7F46-09CE-A522-046D-946CAD85E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8"/>
            <a:ext cx="10515600" cy="1325563"/>
          </a:xfrm>
        </p:spPr>
        <p:txBody>
          <a:bodyPr/>
          <a:lstStyle/>
          <a:p>
            <a:r>
              <a:rPr lang="en-US" dirty="0"/>
              <a:t>Possible new apps…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E2689F-C966-41C9-C108-26C24DFFF3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857" y="1542597"/>
            <a:ext cx="11070771" cy="4760232"/>
          </a:xfrm>
        </p:spPr>
        <p:txBody>
          <a:bodyPr/>
          <a:lstStyle/>
          <a:p>
            <a:r>
              <a:rPr lang="en-US" dirty="0">
                <a:sym typeface="Wingdings" pitchFamily="2" charset="2"/>
              </a:rPr>
              <a:t>VR add-on to fluid flow with the open-source </a:t>
            </a:r>
            <a:r>
              <a:rPr lang="en-US" dirty="0" err="1">
                <a:sym typeface="Wingdings" pitchFamily="2" charset="2"/>
              </a:rPr>
              <a:t>Fenics</a:t>
            </a:r>
            <a:r>
              <a:rPr lang="en-US" dirty="0">
                <a:sym typeface="Wingdings" pitchFamily="2" charset="2"/>
              </a:rPr>
              <a:t> package.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C8BA01-C02E-29BE-F4EA-BA57EB28B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6669-AD17-4140-A03F-D84AA815180C}" type="slidenum">
              <a:rPr lang="en-US" smtClean="0"/>
              <a:t>11</a:t>
            </a:fld>
            <a:endParaRPr lang="en-US"/>
          </a:p>
        </p:txBody>
      </p:sp>
      <p:pic>
        <p:nvPicPr>
          <p:cNvPr id="5" name="Picture 4" descr="secondaryFlowSpiral0">
            <a:extLst>
              <a:ext uri="{FF2B5EF4-FFF2-40B4-BE49-F238E27FC236}">
                <a16:creationId xmlns:a16="http://schemas.microsoft.com/office/drawing/2014/main" id="{6F6E1CD4-3013-D165-AAEB-2D8369DD94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3077" y="2329543"/>
            <a:ext cx="5377579" cy="2655430"/>
          </a:xfrm>
          <a:prstGeom prst="rect">
            <a:avLst/>
          </a:prstGeom>
        </p:spPr>
      </p:pic>
      <p:pic>
        <p:nvPicPr>
          <p:cNvPr id="6" name="m2-res_720p.mp4">
            <a:hlinkClick r:id="" action="ppaction://media"/>
            <a:extLst>
              <a:ext uri="{FF2B5EF4-FFF2-40B4-BE49-F238E27FC236}">
                <a16:creationId xmlns:a16="http://schemas.microsoft.com/office/drawing/2014/main" id="{2295354D-E654-AFE8-40CE-607DCC383DD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344" y="3233057"/>
            <a:ext cx="6370342" cy="3583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028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7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33B2B-E636-E0E8-3921-86129D7D1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2D066-9670-ABE4-2AC9-165FC6F9C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8"/>
            <a:ext cx="10515600" cy="1325563"/>
          </a:xfrm>
        </p:spPr>
        <p:txBody>
          <a:bodyPr/>
          <a:lstStyle/>
          <a:p>
            <a:r>
              <a:rPr lang="en-US" dirty="0"/>
              <a:t>Possible new apps…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7CCFEC-C4A4-1D0D-5F65-422558ADA4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153" y="1365174"/>
            <a:ext cx="11070771" cy="1173307"/>
          </a:xfrm>
        </p:spPr>
        <p:txBody>
          <a:bodyPr/>
          <a:lstStyle/>
          <a:p>
            <a:r>
              <a:rPr lang="en-US" dirty="0">
                <a:sym typeface="Wingdings" pitchFamily="2" charset="2"/>
              </a:rPr>
              <a:t>UCLA Miao group imaging of atoms using advanced </a:t>
            </a:r>
            <a:r>
              <a:rPr lang="en-US" dirty="0" err="1">
                <a:sym typeface="Wingdings" pitchFamily="2" charset="2"/>
              </a:rPr>
              <a:t>lenseless</a:t>
            </a:r>
            <a:r>
              <a:rPr lang="en-US" dirty="0">
                <a:sym typeface="Wingdings" pitchFamily="2" charset="2"/>
              </a:rPr>
              <a:t> diffraction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4FBC2B-AA66-12C1-DB8B-AA695E05C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6669-AD17-4140-A03F-D84AA815180C}" type="slidenum">
              <a:rPr lang="en-US" smtClean="0"/>
              <a:t>12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33F1EA-952C-0269-C5D4-89FFBB5DEE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217" y="2169013"/>
            <a:ext cx="5787027" cy="45524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E8EEADF-A75F-4CEA-5A93-0F0D5A3F89E2}"/>
              </a:ext>
            </a:extLst>
          </p:cNvPr>
          <p:cNvSpPr txBox="1"/>
          <p:nvPr/>
        </p:nvSpPr>
        <p:spPr>
          <a:xfrm>
            <a:off x="489857" y="2905270"/>
            <a:ext cx="421715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“Identification of the 3-D coordinates of 6,569 iron and 16,627 platinum atoms in an iron-platinum nanoparticle to correlate 3-D atomic arrangements with material properties at the single-atom level.”</a:t>
            </a:r>
          </a:p>
        </p:txBody>
      </p:sp>
    </p:spTree>
    <p:extLst>
      <p:ext uri="{BB962C8B-B14F-4D97-AF65-F5344CB8AC3E}">
        <p14:creationId xmlns:p14="http://schemas.microsoft.com/office/powerpoint/2010/main" val="30334030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4C4FE1-A1D8-343F-2DD5-A678C1AB0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57C37-5621-41FD-157D-AFEFADD0F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possible new directions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594D75-9D5F-C4C4-42AE-B7FA6871C5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02187"/>
          </a:xfrm>
        </p:spPr>
        <p:txBody>
          <a:bodyPr>
            <a:normAutofit/>
          </a:bodyPr>
          <a:lstStyle/>
          <a:p>
            <a:r>
              <a:rPr lang="en-US" dirty="0"/>
              <a:t>Create VR add-ons to </a:t>
            </a:r>
            <a:r>
              <a:rPr lang="en-US" dirty="0" err="1"/>
              <a:t>PyROOT</a:t>
            </a:r>
            <a:r>
              <a:rPr lang="en-US" dirty="0"/>
              <a:t> (Python-based ROOT), </a:t>
            </a:r>
            <a:r>
              <a:rPr lang="en-US" dirty="0" err="1"/>
              <a:t>mathplotlib</a:t>
            </a:r>
            <a:r>
              <a:rPr lang="en-US" dirty="0"/>
              <a:t>, or other data analysis packages</a:t>
            </a:r>
          </a:p>
          <a:p>
            <a:endParaRPr lang="en-US" dirty="0"/>
          </a:p>
          <a:p>
            <a:r>
              <a:rPr lang="en-US" dirty="0"/>
              <a:t>Investigate higher-resolution, but expensive, headsets, such as Apple Vision Pro $3500, Samsung Galaxy XR $1800, or newer Augmented Reality (AR) headsets</a:t>
            </a:r>
          </a:p>
          <a:p>
            <a:endParaRPr lang="en-US" dirty="0"/>
          </a:p>
          <a:p>
            <a:r>
              <a:rPr lang="en-US" dirty="0"/>
              <a:t>Investigate “foveated streaming” with best resolution only where you are looking, for faster performance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609565-1A40-B954-B07F-B49AE36A5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6669-AD17-4140-A03F-D84AA815180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231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B5467-2C38-0EAF-30C7-1353E1BE0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3511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600" dirty="0"/>
              <a:t>Your ideas?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C471F-ED10-3AE5-D9BC-A4F9F3D62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6669-AD17-4140-A03F-D84AA815180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0613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1AA63-3C99-319A-3735-A24F17329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70594"/>
            <a:ext cx="10515600" cy="4165932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Thanks for coming here today</a:t>
            </a:r>
            <a:br>
              <a:rPr lang="en-US" sz="5400" dirty="0"/>
            </a:br>
            <a:br>
              <a:rPr lang="en-US" sz="5400" dirty="0"/>
            </a:br>
            <a:r>
              <a:rPr lang="en-US" sz="5400" dirty="0"/>
              <a:t>Enjoy the rest of the demos!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9BD094C-7AEC-2BA9-0C7E-7DD4E6134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6669-AD17-4140-A03F-D84AA815180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9055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9889</TotalTime>
  <Words>573</Words>
  <Application>Microsoft Macintosh PowerPoint</Application>
  <PresentationFormat>Widescreen</PresentationFormat>
  <Paragraphs>85</Paragraphs>
  <Slides>15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Aptos</vt:lpstr>
      <vt:lpstr>Aptos Display</vt:lpstr>
      <vt:lpstr>Arial</vt:lpstr>
      <vt:lpstr>Roboto</vt:lpstr>
      <vt:lpstr>Wingdings</vt:lpstr>
      <vt:lpstr>Office Theme</vt:lpstr>
      <vt:lpstr>Plans and Ideas for  VR for Science at UCLA</vt:lpstr>
      <vt:lpstr>Categories:</vt:lpstr>
      <vt:lpstr>Development of existing apps</vt:lpstr>
      <vt:lpstr>…Development of existing apps</vt:lpstr>
      <vt:lpstr>…Development of existing apps</vt:lpstr>
      <vt:lpstr>…Development of existing apps</vt:lpstr>
      <vt:lpstr>…Development of existing apps</vt:lpstr>
      <vt:lpstr>Development of existing apps…</vt:lpstr>
      <vt:lpstr>Possible new apps</vt:lpstr>
      <vt:lpstr>Possible new apps…</vt:lpstr>
      <vt:lpstr>Possible new apps…</vt:lpstr>
      <vt:lpstr>Possible new apps…</vt:lpstr>
      <vt:lpstr>Other possible new directions</vt:lpstr>
      <vt:lpstr>Your ideas?</vt:lpstr>
      <vt:lpstr>Thanks for coming here today  Enjoy the rest of the demos!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Benjamin Jobilal</dc:creator>
  <cp:lastModifiedBy>Jay Hauser</cp:lastModifiedBy>
  <cp:revision>40</cp:revision>
  <dcterms:created xsi:type="dcterms:W3CDTF">2025-10-23T16:37:59Z</dcterms:created>
  <dcterms:modified xsi:type="dcterms:W3CDTF">2026-10-23T15:56:41Z</dcterms:modified>
</cp:coreProperties>
</file>