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media1.mov" ContentType="video/unknown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等线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BE2"/>
          </a:solidFill>
        </a:fill>
      </a:tcStyle>
    </a:wholeTbl>
    <a:band2H>
      <a:tcTxStyle b="def" i="def"/>
      <a:tcStyle>
        <a:tcBdr/>
        <a:fill>
          <a:solidFill>
            <a:srgbClr val="E7E7F1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4" name="Shape 20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等线"/>
      </a:defRPr>
    </a:lvl1pPr>
    <a:lvl2pPr indent="228600" latinLnBrk="0">
      <a:defRPr sz="1200">
        <a:latin typeface="+mn-lt"/>
        <a:ea typeface="+mn-ea"/>
        <a:cs typeface="+mn-cs"/>
        <a:sym typeface="等线"/>
      </a:defRPr>
    </a:lvl2pPr>
    <a:lvl3pPr indent="457200" latinLnBrk="0">
      <a:defRPr sz="1200">
        <a:latin typeface="+mn-lt"/>
        <a:ea typeface="+mn-ea"/>
        <a:cs typeface="+mn-cs"/>
        <a:sym typeface="等线"/>
      </a:defRPr>
    </a:lvl3pPr>
    <a:lvl4pPr indent="685800" latinLnBrk="0">
      <a:defRPr sz="1200">
        <a:latin typeface="+mn-lt"/>
        <a:ea typeface="+mn-ea"/>
        <a:cs typeface="+mn-cs"/>
        <a:sym typeface="等线"/>
      </a:defRPr>
    </a:lvl4pPr>
    <a:lvl5pPr indent="914400" latinLnBrk="0">
      <a:defRPr sz="1200">
        <a:latin typeface="+mn-lt"/>
        <a:ea typeface="+mn-ea"/>
        <a:cs typeface="+mn-cs"/>
        <a:sym typeface="等线"/>
      </a:defRPr>
    </a:lvl5pPr>
    <a:lvl6pPr indent="1143000" latinLnBrk="0">
      <a:defRPr sz="1200">
        <a:latin typeface="+mn-lt"/>
        <a:ea typeface="+mn-ea"/>
        <a:cs typeface="+mn-cs"/>
        <a:sym typeface="等线"/>
      </a:defRPr>
    </a:lvl6pPr>
    <a:lvl7pPr indent="1371600" latinLnBrk="0">
      <a:defRPr sz="1200">
        <a:latin typeface="+mn-lt"/>
        <a:ea typeface="+mn-ea"/>
        <a:cs typeface="+mn-cs"/>
        <a:sym typeface="等线"/>
      </a:defRPr>
    </a:lvl7pPr>
    <a:lvl8pPr indent="1600200" latinLnBrk="0">
      <a:defRPr sz="1200">
        <a:latin typeface="+mn-lt"/>
        <a:ea typeface="+mn-ea"/>
        <a:cs typeface="+mn-cs"/>
        <a:sym typeface="等线"/>
      </a:defRPr>
    </a:lvl8pPr>
    <a:lvl9pPr indent="1828800" latinLnBrk="0">
      <a:defRPr sz="1200">
        <a:latin typeface="+mn-lt"/>
        <a:ea typeface="+mn-ea"/>
        <a:cs typeface="+mn-cs"/>
        <a:sym typeface="等线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矩形 3"/>
          <p:cNvGrpSpPr/>
          <p:nvPr/>
        </p:nvGrpSpPr>
        <p:grpSpPr>
          <a:xfrm>
            <a:off x="-1" y="6639983"/>
            <a:ext cx="3060002" cy="215901"/>
            <a:chOff x="0" y="0"/>
            <a:chExt cx="3060000" cy="215900"/>
          </a:xfrm>
        </p:grpSpPr>
        <p:sp>
          <p:nvSpPr>
            <p:cNvPr id="20" name="Rectangle"/>
            <p:cNvSpPr/>
            <p:nvPr/>
          </p:nvSpPr>
          <p:spPr>
            <a:xfrm>
              <a:off x="0" y="19688"/>
              <a:ext cx="3060001" cy="176524"/>
            </a:xfrm>
            <a:prstGeom prst="rect">
              <a:avLst/>
            </a:prstGeom>
            <a:solidFill>
              <a:srgbClr val="191C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21" name="Benjamin Jobilal"/>
            <p:cNvSpPr txBox="1"/>
            <p:nvPr/>
          </p:nvSpPr>
          <p:spPr>
            <a:xfrm>
              <a:off x="0" y="0"/>
              <a:ext cx="3060000" cy="215901"/>
            </a:xfrm>
            <a:prstGeom prst="rect">
              <a:avLst/>
            </a:prstGeom>
            <a:solidFill>
              <a:srgbClr val="3C6945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9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Benjamin Jobilal</a:t>
              </a:r>
            </a:p>
          </p:txBody>
        </p:sp>
      </p:grpSp>
      <p:grpSp>
        <p:nvGrpSpPr>
          <p:cNvPr id="25" name="矩形 4"/>
          <p:cNvGrpSpPr/>
          <p:nvPr/>
        </p:nvGrpSpPr>
        <p:grpSpPr>
          <a:xfrm>
            <a:off x="3032999" y="6637866"/>
            <a:ext cx="3060001" cy="220134"/>
            <a:chOff x="0" y="0"/>
            <a:chExt cx="3060000" cy="220133"/>
          </a:xfrm>
        </p:grpSpPr>
        <p:sp>
          <p:nvSpPr>
            <p:cNvPr id="23" name="Rectangle"/>
            <p:cNvSpPr/>
            <p:nvPr/>
          </p:nvSpPr>
          <p:spPr>
            <a:xfrm>
              <a:off x="0" y="0"/>
              <a:ext cx="3060001" cy="220134"/>
            </a:xfrm>
            <a:prstGeom prst="rect">
              <a:avLst/>
            </a:prstGeom>
            <a:solidFill>
              <a:srgbClr val="252A8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24" name="G4VR: A Virtual Reality Extension for Geant4"/>
            <p:cNvSpPr/>
            <p:nvPr/>
          </p:nvSpPr>
          <p:spPr>
            <a:xfrm>
              <a:off x="0" y="110066"/>
              <a:ext cx="30600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805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9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G4VR: A Virtual Reality Extension for Geant4</a:t>
              </a:r>
            </a:p>
          </p:txBody>
        </p:sp>
      </p:grpSp>
      <p:sp>
        <p:nvSpPr>
          <p:cNvPr id="26" name="矩形 5"/>
          <p:cNvSpPr/>
          <p:nvPr/>
        </p:nvSpPr>
        <p:spPr>
          <a:xfrm>
            <a:off x="6083999" y="6637866"/>
            <a:ext cx="3060001" cy="220135"/>
          </a:xfrm>
          <a:prstGeom prst="rect">
            <a:avLst/>
          </a:prstGeom>
          <a:solidFill>
            <a:srgbClr val="67B47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7" name="日期占位符 3"/>
          <p:cNvSpPr txBox="1"/>
          <p:nvPr/>
        </p:nvSpPr>
        <p:spPr>
          <a:xfrm>
            <a:off x="7433432" y="6613313"/>
            <a:ext cx="91628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10/25/2026</a:t>
            </a:r>
          </a:p>
        </p:txBody>
      </p:sp>
      <p:sp>
        <p:nvSpPr>
          <p:cNvPr id="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9" name="Body Level One…"/>
          <p:cNvSpPr txBox="1"/>
          <p:nvPr>
            <p:ph type="body" sz="quarter" idx="1"/>
          </p:nvPr>
        </p:nvSpPr>
        <p:spPr>
          <a:xfrm>
            <a:off x="1114424" y="2983970"/>
            <a:ext cx="6858001" cy="1113897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2000">
                <a:latin typeface="+mn-lt"/>
                <a:ea typeface="+mn-ea"/>
                <a:cs typeface="+mn-cs"/>
                <a:sym typeface="等线"/>
              </a:defRPr>
            </a:lvl1pPr>
            <a:lvl2pPr marL="0" indent="342900" algn="ctr">
              <a:buClrTx/>
              <a:buSzTx/>
              <a:buFontTx/>
              <a:buNone/>
              <a:defRPr sz="2000">
                <a:latin typeface="+mn-lt"/>
                <a:ea typeface="+mn-ea"/>
                <a:cs typeface="+mn-cs"/>
                <a:sym typeface="等线"/>
              </a:defRPr>
            </a:lvl2pPr>
            <a:lvl3pPr marL="0" indent="685800" algn="ctr">
              <a:buClrTx/>
              <a:buSzTx/>
              <a:buFontTx/>
              <a:buNone/>
              <a:defRPr sz="2000">
                <a:latin typeface="+mn-lt"/>
                <a:ea typeface="+mn-ea"/>
                <a:cs typeface="+mn-cs"/>
                <a:sym typeface="等线"/>
              </a:defRPr>
            </a:lvl3pPr>
            <a:lvl4pPr marL="0" indent="1028700" algn="ctr">
              <a:buClrTx/>
              <a:buSzTx/>
              <a:buFontTx/>
              <a:buNone/>
              <a:defRPr sz="2000">
                <a:latin typeface="+mn-lt"/>
                <a:ea typeface="+mn-ea"/>
                <a:cs typeface="+mn-cs"/>
                <a:sym typeface="等线"/>
              </a:defRPr>
            </a:lvl4pPr>
            <a:lvl5pPr marL="0" indent="1371600" algn="ctr">
              <a:buClrTx/>
              <a:buSzTx/>
              <a:buFontTx/>
              <a:buNone/>
              <a:defRPr sz="2000">
                <a:latin typeface="+mn-lt"/>
                <a:ea typeface="+mn-ea"/>
                <a:cs typeface="+mn-cs"/>
                <a:sym typeface="等线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圆角矩形 6"/>
          <p:cNvSpPr/>
          <p:nvPr/>
        </p:nvSpPr>
        <p:spPr>
          <a:xfrm>
            <a:off x="609596" y="1402663"/>
            <a:ext cx="7890935" cy="1058335"/>
          </a:xfrm>
          <a:prstGeom prst="roundRect">
            <a:avLst>
              <a:gd name="adj" fmla="val 16667"/>
            </a:avLst>
          </a:prstGeom>
          <a:solidFill>
            <a:srgbClr val="3C6945"/>
          </a:solidFill>
          <a:ln w="6350">
            <a:solidFill>
              <a:schemeClr val="accent1"/>
            </a:solidFill>
            <a:miter/>
          </a:ln>
          <a:effectLst>
            <a:outerShdw sx="100000" sy="100000" kx="0" ky="0" algn="b" rotWithShape="0" blurRad="50800" dist="38100" dir="654000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" name="Title Text"/>
          <p:cNvSpPr txBox="1"/>
          <p:nvPr>
            <p:ph type="title"/>
          </p:nvPr>
        </p:nvSpPr>
        <p:spPr>
          <a:xfrm>
            <a:off x="1143000" y="1579812"/>
            <a:ext cx="6858000" cy="848377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5"/>
          <p:cNvSpPr/>
          <p:nvPr/>
        </p:nvSpPr>
        <p:spPr>
          <a:xfrm>
            <a:off x="6083999" y="6637866"/>
            <a:ext cx="3060001" cy="220135"/>
          </a:xfrm>
          <a:prstGeom prst="rect">
            <a:avLst/>
          </a:prstGeom>
          <a:solidFill>
            <a:srgbClr val="67B47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9" name="Title Text"/>
          <p:cNvSpPr txBox="1"/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45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0" name="Body Level One…"/>
          <p:cNvSpPr txBox="1"/>
          <p:nvPr>
            <p:ph type="body" sz="quarter" idx="1"/>
          </p:nvPr>
        </p:nvSpPr>
        <p:spPr>
          <a:xfrm>
            <a:off x="623887" y="4589464"/>
            <a:ext cx="7886701" cy="1500188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>
                <a:solidFill>
                  <a:srgbClr val="888888"/>
                </a:solidFill>
                <a:latin typeface="+mn-lt"/>
                <a:ea typeface="+mn-ea"/>
                <a:cs typeface="+mn-cs"/>
                <a:sym typeface="等线"/>
              </a:defRPr>
            </a:lvl1pPr>
            <a:lvl2pPr marL="0" indent="342900">
              <a:buClrTx/>
              <a:buSzTx/>
              <a:buFontTx/>
              <a:buNone/>
              <a:defRPr sz="1800">
                <a:solidFill>
                  <a:srgbClr val="888888"/>
                </a:solidFill>
                <a:latin typeface="+mn-lt"/>
                <a:ea typeface="+mn-ea"/>
                <a:cs typeface="+mn-cs"/>
                <a:sym typeface="等线"/>
              </a:defRPr>
            </a:lvl2pPr>
            <a:lvl3pPr marL="0" indent="685800">
              <a:buClrTx/>
              <a:buSzTx/>
              <a:buFontTx/>
              <a:buNone/>
              <a:defRPr sz="1800">
                <a:solidFill>
                  <a:srgbClr val="888888"/>
                </a:solidFill>
                <a:latin typeface="+mn-lt"/>
                <a:ea typeface="+mn-ea"/>
                <a:cs typeface="+mn-cs"/>
                <a:sym typeface="等线"/>
              </a:defRPr>
            </a:lvl3pPr>
            <a:lvl4pPr marL="0" indent="1028700">
              <a:buClrTx/>
              <a:buSzTx/>
              <a:buFontTx/>
              <a:buNone/>
              <a:defRPr sz="1800">
                <a:solidFill>
                  <a:srgbClr val="888888"/>
                </a:solidFill>
                <a:latin typeface="+mn-lt"/>
                <a:ea typeface="+mn-ea"/>
                <a:cs typeface="+mn-cs"/>
                <a:sym typeface="等线"/>
              </a:defRPr>
            </a:lvl4pPr>
            <a:lvl5pPr marL="0" indent="1371600">
              <a:buClrTx/>
              <a:buSzTx/>
              <a:buFontTx/>
              <a:buNone/>
              <a:defRPr sz="1800">
                <a:solidFill>
                  <a:srgbClr val="888888"/>
                </a:solidFill>
                <a:latin typeface="+mn-lt"/>
                <a:ea typeface="+mn-ea"/>
                <a:cs typeface="+mn-cs"/>
                <a:sym typeface="等线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日期占位符 3"/>
          <p:cNvSpPr txBox="1"/>
          <p:nvPr/>
        </p:nvSpPr>
        <p:spPr>
          <a:xfrm>
            <a:off x="7433432" y="6613313"/>
            <a:ext cx="91628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10/25/2026</a:t>
            </a:r>
          </a:p>
        </p:txBody>
      </p:sp>
      <p:grpSp>
        <p:nvGrpSpPr>
          <p:cNvPr id="54" name="矩形 3"/>
          <p:cNvGrpSpPr/>
          <p:nvPr/>
        </p:nvGrpSpPr>
        <p:grpSpPr>
          <a:xfrm>
            <a:off x="-1" y="6639983"/>
            <a:ext cx="3060002" cy="215901"/>
            <a:chOff x="0" y="0"/>
            <a:chExt cx="3060000" cy="215900"/>
          </a:xfrm>
        </p:grpSpPr>
        <p:sp>
          <p:nvSpPr>
            <p:cNvPr id="52" name="Rectangle"/>
            <p:cNvSpPr/>
            <p:nvPr/>
          </p:nvSpPr>
          <p:spPr>
            <a:xfrm>
              <a:off x="0" y="19688"/>
              <a:ext cx="3060001" cy="176524"/>
            </a:xfrm>
            <a:prstGeom prst="rect">
              <a:avLst/>
            </a:prstGeom>
            <a:solidFill>
              <a:srgbClr val="191C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53" name="Benjamin Jobilal"/>
            <p:cNvSpPr txBox="1"/>
            <p:nvPr/>
          </p:nvSpPr>
          <p:spPr>
            <a:xfrm>
              <a:off x="0" y="0"/>
              <a:ext cx="3060000" cy="215901"/>
            </a:xfrm>
            <a:prstGeom prst="rect">
              <a:avLst/>
            </a:prstGeom>
            <a:solidFill>
              <a:srgbClr val="3C6945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9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Benjamin Jobilal</a:t>
              </a:r>
            </a:p>
          </p:txBody>
        </p:sp>
      </p:grpSp>
      <p:grpSp>
        <p:nvGrpSpPr>
          <p:cNvPr id="57" name="矩形 4"/>
          <p:cNvGrpSpPr/>
          <p:nvPr/>
        </p:nvGrpSpPr>
        <p:grpSpPr>
          <a:xfrm>
            <a:off x="3032999" y="6637866"/>
            <a:ext cx="3060001" cy="220134"/>
            <a:chOff x="0" y="0"/>
            <a:chExt cx="3060000" cy="220133"/>
          </a:xfrm>
        </p:grpSpPr>
        <p:sp>
          <p:nvSpPr>
            <p:cNvPr id="55" name="Rectangle"/>
            <p:cNvSpPr/>
            <p:nvPr/>
          </p:nvSpPr>
          <p:spPr>
            <a:xfrm>
              <a:off x="0" y="0"/>
              <a:ext cx="3060001" cy="220134"/>
            </a:xfrm>
            <a:prstGeom prst="rect">
              <a:avLst/>
            </a:prstGeom>
            <a:solidFill>
              <a:srgbClr val="252A8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56" name="G4VR: A Virtual Reality Extension for Geant4"/>
            <p:cNvSpPr/>
            <p:nvPr/>
          </p:nvSpPr>
          <p:spPr>
            <a:xfrm>
              <a:off x="0" y="110066"/>
              <a:ext cx="30600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805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9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G4VR: A Virtual Reality Extension for Geant4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5"/>
          <p:cNvSpPr/>
          <p:nvPr/>
        </p:nvSpPr>
        <p:spPr>
          <a:xfrm>
            <a:off x="6083999" y="6637866"/>
            <a:ext cx="3060001" cy="220135"/>
          </a:xfrm>
          <a:prstGeom prst="rect">
            <a:avLst/>
          </a:prstGeom>
          <a:solidFill>
            <a:srgbClr val="67B47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65" name="日期占位符 3"/>
          <p:cNvSpPr txBox="1"/>
          <p:nvPr/>
        </p:nvSpPr>
        <p:spPr>
          <a:xfrm>
            <a:off x="7433432" y="6638713"/>
            <a:ext cx="916288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000">
                <a:solidFill>
                  <a:srgbClr val="FFFFFF"/>
                </a:solidFill>
                <a:latin typeface="冬青黑体简体中文 W3"/>
                <a:ea typeface="冬青黑体简体中文 W3"/>
                <a:cs typeface="冬青黑体简体中文 W3"/>
                <a:sym typeface="冬青黑体简体中文 W3"/>
              </a:defRPr>
            </a:lvl1pPr>
          </a:lstStyle>
          <a:p>
            <a:pPr/>
            <a:r>
              <a:t>2018/9/23</a:t>
            </a:r>
          </a:p>
        </p:txBody>
      </p:sp>
      <p:sp>
        <p:nvSpPr>
          <p:cNvPr id="6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7" name="矩形 7"/>
          <p:cNvSpPr/>
          <p:nvPr/>
        </p:nvSpPr>
        <p:spPr>
          <a:xfrm>
            <a:off x="0" y="0"/>
            <a:ext cx="9144000" cy="942108"/>
          </a:xfrm>
          <a:prstGeom prst="rect">
            <a:avLst/>
          </a:prstGeom>
          <a:gradFill>
            <a:gsLst>
              <a:gs pos="0">
                <a:srgbClr val="FFFFFF"/>
              </a:gs>
              <a:gs pos="14408">
                <a:srgbClr val="498054"/>
              </a:gs>
              <a:gs pos="40000">
                <a:srgbClr val="3C6945"/>
              </a:gs>
            </a:gsLst>
            <a:lin ang="16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68" name="Body Level One…"/>
          <p:cNvSpPr txBox="1"/>
          <p:nvPr>
            <p:ph type="body" sz="half" idx="1"/>
          </p:nvPr>
        </p:nvSpPr>
        <p:spPr>
          <a:xfrm>
            <a:off x="628650" y="1126067"/>
            <a:ext cx="3886200" cy="505089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grpSp>
        <p:nvGrpSpPr>
          <p:cNvPr id="72" name="矩形 3"/>
          <p:cNvGrpSpPr/>
          <p:nvPr/>
        </p:nvGrpSpPr>
        <p:grpSpPr>
          <a:xfrm>
            <a:off x="-1" y="6639983"/>
            <a:ext cx="3060002" cy="215901"/>
            <a:chOff x="0" y="0"/>
            <a:chExt cx="3060000" cy="215900"/>
          </a:xfrm>
        </p:grpSpPr>
        <p:sp>
          <p:nvSpPr>
            <p:cNvPr id="70" name="Rectangle"/>
            <p:cNvSpPr/>
            <p:nvPr/>
          </p:nvSpPr>
          <p:spPr>
            <a:xfrm>
              <a:off x="0" y="19688"/>
              <a:ext cx="3060001" cy="176524"/>
            </a:xfrm>
            <a:prstGeom prst="rect">
              <a:avLst/>
            </a:prstGeom>
            <a:solidFill>
              <a:srgbClr val="191C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71" name="Benjamin Jobilal"/>
            <p:cNvSpPr txBox="1"/>
            <p:nvPr/>
          </p:nvSpPr>
          <p:spPr>
            <a:xfrm>
              <a:off x="0" y="0"/>
              <a:ext cx="3060000" cy="215901"/>
            </a:xfrm>
            <a:prstGeom prst="rect">
              <a:avLst/>
            </a:prstGeom>
            <a:solidFill>
              <a:srgbClr val="3C6945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9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Benjamin Jobilal</a:t>
              </a:r>
            </a:p>
          </p:txBody>
        </p:sp>
      </p:grpSp>
      <p:grpSp>
        <p:nvGrpSpPr>
          <p:cNvPr id="75" name="矩形 4"/>
          <p:cNvGrpSpPr/>
          <p:nvPr/>
        </p:nvGrpSpPr>
        <p:grpSpPr>
          <a:xfrm>
            <a:off x="3032999" y="6637866"/>
            <a:ext cx="3060001" cy="220134"/>
            <a:chOff x="0" y="0"/>
            <a:chExt cx="3060000" cy="220133"/>
          </a:xfrm>
        </p:grpSpPr>
        <p:sp>
          <p:nvSpPr>
            <p:cNvPr id="73" name="Rectangle"/>
            <p:cNvSpPr/>
            <p:nvPr/>
          </p:nvSpPr>
          <p:spPr>
            <a:xfrm>
              <a:off x="0" y="0"/>
              <a:ext cx="3060001" cy="220134"/>
            </a:xfrm>
            <a:prstGeom prst="rect">
              <a:avLst/>
            </a:prstGeom>
            <a:solidFill>
              <a:srgbClr val="252A8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74" name="G4VR: A Virtual Reality Extension for Geant4"/>
            <p:cNvSpPr/>
            <p:nvPr/>
          </p:nvSpPr>
          <p:spPr>
            <a:xfrm>
              <a:off x="0" y="110066"/>
              <a:ext cx="30600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805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9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G4VR: A Virtual Reality Extension for Geant4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矩形 3"/>
          <p:cNvGrpSpPr/>
          <p:nvPr/>
        </p:nvGrpSpPr>
        <p:grpSpPr>
          <a:xfrm>
            <a:off x="-1" y="6613313"/>
            <a:ext cx="3060002" cy="269241"/>
            <a:chOff x="0" y="0"/>
            <a:chExt cx="3060000" cy="269240"/>
          </a:xfrm>
        </p:grpSpPr>
        <p:sp>
          <p:nvSpPr>
            <p:cNvPr id="82" name="Rectangle"/>
            <p:cNvSpPr/>
            <p:nvPr/>
          </p:nvSpPr>
          <p:spPr>
            <a:xfrm>
              <a:off x="0" y="24553"/>
              <a:ext cx="3060001" cy="220134"/>
            </a:xfrm>
            <a:prstGeom prst="rect">
              <a:avLst/>
            </a:prstGeom>
            <a:solidFill>
              <a:srgbClr val="191C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83" name="author"/>
            <p:cNvSpPr txBox="1"/>
            <p:nvPr/>
          </p:nvSpPr>
          <p:spPr>
            <a:xfrm>
              <a:off x="0" y="0"/>
              <a:ext cx="3060001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author</a:t>
              </a:r>
            </a:p>
          </p:txBody>
        </p:sp>
      </p:grpSp>
      <p:grpSp>
        <p:nvGrpSpPr>
          <p:cNvPr id="87" name="矩形 4"/>
          <p:cNvGrpSpPr/>
          <p:nvPr/>
        </p:nvGrpSpPr>
        <p:grpSpPr>
          <a:xfrm>
            <a:off x="3032999" y="6613313"/>
            <a:ext cx="3060001" cy="269241"/>
            <a:chOff x="0" y="0"/>
            <a:chExt cx="3060000" cy="269240"/>
          </a:xfrm>
        </p:grpSpPr>
        <p:sp>
          <p:nvSpPr>
            <p:cNvPr id="85" name="Rectangle"/>
            <p:cNvSpPr/>
            <p:nvPr/>
          </p:nvSpPr>
          <p:spPr>
            <a:xfrm>
              <a:off x="0" y="24553"/>
              <a:ext cx="3060001" cy="220134"/>
            </a:xfrm>
            <a:prstGeom prst="rect">
              <a:avLst/>
            </a:prstGeom>
            <a:solidFill>
              <a:srgbClr val="252A8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86" name="title"/>
            <p:cNvSpPr txBox="1"/>
            <p:nvPr/>
          </p:nvSpPr>
          <p:spPr>
            <a:xfrm>
              <a:off x="0" y="-1"/>
              <a:ext cx="3060001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title</a:t>
              </a:r>
            </a:p>
          </p:txBody>
        </p:sp>
      </p:grpSp>
      <p:sp>
        <p:nvSpPr>
          <p:cNvPr id="88" name="矩形 5"/>
          <p:cNvSpPr/>
          <p:nvPr/>
        </p:nvSpPr>
        <p:spPr>
          <a:xfrm>
            <a:off x="6083999" y="6637866"/>
            <a:ext cx="3060001" cy="220135"/>
          </a:xfrm>
          <a:prstGeom prst="rect">
            <a:avLst/>
          </a:prstGeom>
          <a:solidFill>
            <a:srgbClr val="3138A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9" name="日期占位符 3"/>
          <p:cNvSpPr txBox="1"/>
          <p:nvPr/>
        </p:nvSpPr>
        <p:spPr>
          <a:xfrm>
            <a:off x="7433432" y="6638713"/>
            <a:ext cx="916288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000">
                <a:solidFill>
                  <a:srgbClr val="FFFFFF"/>
                </a:solidFill>
                <a:latin typeface="冬青黑体简体中文 W3"/>
                <a:ea typeface="冬青黑体简体中文 W3"/>
                <a:cs typeface="冬青黑体简体中文 W3"/>
                <a:sym typeface="冬青黑体简体中文 W3"/>
              </a:defRPr>
            </a:lvl1pPr>
          </a:lstStyle>
          <a:p>
            <a:pPr/>
            <a:r>
              <a:t>2018/9/23</a:t>
            </a:r>
          </a:p>
        </p:txBody>
      </p:sp>
      <p:sp>
        <p:nvSpPr>
          <p:cNvPr id="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1" name="矩形 6"/>
          <p:cNvSpPr/>
          <p:nvPr/>
        </p:nvSpPr>
        <p:spPr>
          <a:xfrm>
            <a:off x="0" y="0"/>
            <a:ext cx="9144000" cy="942108"/>
          </a:xfrm>
          <a:prstGeom prst="rect">
            <a:avLst/>
          </a:prstGeom>
          <a:gradFill>
            <a:gsLst>
              <a:gs pos="0">
                <a:srgbClr val="FFFFFF"/>
              </a:gs>
              <a:gs pos="13000">
                <a:srgbClr val="2C2DA9"/>
              </a:gs>
              <a:gs pos="40000">
                <a:srgbClr val="2C2DA9"/>
              </a:gs>
            </a:gsLst>
            <a:lin ang="16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92" name="Body Level One…"/>
          <p:cNvSpPr txBox="1"/>
          <p:nvPr>
            <p:ph type="body" sz="quarter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b="1" sz="1800">
                <a:latin typeface="+mn-lt"/>
                <a:ea typeface="+mn-ea"/>
                <a:cs typeface="+mn-cs"/>
                <a:sym typeface="等线"/>
              </a:defRPr>
            </a:lvl1pPr>
            <a:lvl2pPr marL="0" indent="342900">
              <a:buClrTx/>
              <a:buSzTx/>
              <a:buFontTx/>
              <a:buNone/>
              <a:defRPr b="1" sz="1800">
                <a:latin typeface="+mn-lt"/>
                <a:ea typeface="+mn-ea"/>
                <a:cs typeface="+mn-cs"/>
                <a:sym typeface="等线"/>
              </a:defRPr>
            </a:lvl2pPr>
            <a:lvl3pPr marL="0" indent="685800">
              <a:buClrTx/>
              <a:buSzTx/>
              <a:buFontTx/>
              <a:buNone/>
              <a:defRPr b="1" sz="1800">
                <a:latin typeface="+mn-lt"/>
                <a:ea typeface="+mn-ea"/>
                <a:cs typeface="+mn-cs"/>
                <a:sym typeface="等线"/>
              </a:defRPr>
            </a:lvl3pPr>
            <a:lvl4pPr marL="0" indent="1028700">
              <a:buClrTx/>
              <a:buSzTx/>
              <a:buFontTx/>
              <a:buNone/>
              <a:defRPr b="1" sz="1800">
                <a:latin typeface="+mn-lt"/>
                <a:ea typeface="+mn-ea"/>
                <a:cs typeface="+mn-cs"/>
                <a:sym typeface="等线"/>
              </a:defRPr>
            </a:lvl4pPr>
            <a:lvl5pPr marL="0" indent="1371600">
              <a:buClrTx/>
              <a:buSzTx/>
              <a:buFontTx/>
              <a:buNone/>
              <a:defRPr b="1" sz="1800">
                <a:latin typeface="+mn-lt"/>
                <a:ea typeface="+mn-ea"/>
                <a:cs typeface="+mn-cs"/>
                <a:sym typeface="等线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文本占位符 4"/>
          <p:cNvSpPr/>
          <p:nvPr>
            <p:ph type="body" sz="quarter" idx="21"/>
          </p:nvPr>
        </p:nvSpPr>
        <p:spPr>
          <a:xfrm>
            <a:off x="4629150" y="1681163"/>
            <a:ext cx="3887392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FontTx/>
              <a:buNone/>
              <a:defRPr b="1" sz="1800"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9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矩形 3"/>
          <p:cNvGrpSpPr/>
          <p:nvPr/>
        </p:nvGrpSpPr>
        <p:grpSpPr>
          <a:xfrm>
            <a:off x="-1" y="6613313"/>
            <a:ext cx="3060002" cy="269241"/>
            <a:chOff x="0" y="0"/>
            <a:chExt cx="3060000" cy="269240"/>
          </a:xfrm>
        </p:grpSpPr>
        <p:sp>
          <p:nvSpPr>
            <p:cNvPr id="101" name="Rectangle"/>
            <p:cNvSpPr/>
            <p:nvPr/>
          </p:nvSpPr>
          <p:spPr>
            <a:xfrm>
              <a:off x="0" y="24553"/>
              <a:ext cx="3060001" cy="220134"/>
            </a:xfrm>
            <a:prstGeom prst="rect">
              <a:avLst/>
            </a:prstGeom>
            <a:solidFill>
              <a:srgbClr val="191C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02" name="author"/>
            <p:cNvSpPr txBox="1"/>
            <p:nvPr/>
          </p:nvSpPr>
          <p:spPr>
            <a:xfrm>
              <a:off x="0" y="0"/>
              <a:ext cx="3060001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author</a:t>
              </a:r>
            </a:p>
          </p:txBody>
        </p:sp>
      </p:grpSp>
      <p:grpSp>
        <p:nvGrpSpPr>
          <p:cNvPr id="106" name="矩形 4"/>
          <p:cNvGrpSpPr/>
          <p:nvPr/>
        </p:nvGrpSpPr>
        <p:grpSpPr>
          <a:xfrm>
            <a:off x="3032999" y="6613313"/>
            <a:ext cx="3060001" cy="269241"/>
            <a:chOff x="0" y="0"/>
            <a:chExt cx="3060000" cy="269240"/>
          </a:xfrm>
        </p:grpSpPr>
        <p:sp>
          <p:nvSpPr>
            <p:cNvPr id="104" name="Rectangle"/>
            <p:cNvSpPr/>
            <p:nvPr/>
          </p:nvSpPr>
          <p:spPr>
            <a:xfrm>
              <a:off x="0" y="24553"/>
              <a:ext cx="3060001" cy="220134"/>
            </a:xfrm>
            <a:prstGeom prst="rect">
              <a:avLst/>
            </a:prstGeom>
            <a:solidFill>
              <a:srgbClr val="252A8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05" name="title"/>
            <p:cNvSpPr txBox="1"/>
            <p:nvPr/>
          </p:nvSpPr>
          <p:spPr>
            <a:xfrm>
              <a:off x="0" y="-1"/>
              <a:ext cx="3060001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title</a:t>
              </a:r>
            </a:p>
          </p:txBody>
        </p:sp>
      </p:grpSp>
      <p:sp>
        <p:nvSpPr>
          <p:cNvPr id="107" name="矩形 5"/>
          <p:cNvSpPr/>
          <p:nvPr/>
        </p:nvSpPr>
        <p:spPr>
          <a:xfrm>
            <a:off x="6083999" y="6637866"/>
            <a:ext cx="3060001" cy="220135"/>
          </a:xfrm>
          <a:prstGeom prst="rect">
            <a:avLst/>
          </a:prstGeom>
          <a:solidFill>
            <a:srgbClr val="3138A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8" name="日期占位符 3"/>
          <p:cNvSpPr txBox="1"/>
          <p:nvPr/>
        </p:nvSpPr>
        <p:spPr>
          <a:xfrm>
            <a:off x="7433432" y="6638713"/>
            <a:ext cx="916288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000">
                <a:solidFill>
                  <a:srgbClr val="FFFFFF"/>
                </a:solidFill>
                <a:latin typeface="冬青黑体简体中文 W3"/>
                <a:ea typeface="冬青黑体简体中文 W3"/>
                <a:cs typeface="冬青黑体简体中文 W3"/>
                <a:sym typeface="冬青黑体简体中文 W3"/>
              </a:defRPr>
            </a:lvl1pPr>
          </a:lstStyle>
          <a:p>
            <a:pPr/>
            <a:r>
              <a:t>2018/9/23</a:t>
            </a:r>
          </a:p>
        </p:txBody>
      </p:sp>
      <p:sp>
        <p:nvSpPr>
          <p:cNvPr id="10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0" name="矩形 2"/>
          <p:cNvSpPr/>
          <p:nvPr/>
        </p:nvSpPr>
        <p:spPr>
          <a:xfrm>
            <a:off x="0" y="0"/>
            <a:ext cx="9144000" cy="942108"/>
          </a:xfrm>
          <a:prstGeom prst="rect">
            <a:avLst/>
          </a:prstGeom>
          <a:gradFill>
            <a:gsLst>
              <a:gs pos="0">
                <a:srgbClr val="FFFFFF"/>
              </a:gs>
              <a:gs pos="13000">
                <a:srgbClr val="2C2DA9"/>
              </a:gs>
              <a:gs pos="40000">
                <a:srgbClr val="2C2DA9"/>
              </a:gs>
            </a:gsLst>
            <a:lin ang="16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1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矩形 5"/>
          <p:cNvSpPr/>
          <p:nvPr/>
        </p:nvSpPr>
        <p:spPr>
          <a:xfrm>
            <a:off x="6083999" y="6637866"/>
            <a:ext cx="3060001" cy="220135"/>
          </a:xfrm>
          <a:prstGeom prst="rect">
            <a:avLst/>
          </a:prstGeom>
          <a:solidFill>
            <a:srgbClr val="67B47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0" name="日期占位符 3"/>
          <p:cNvSpPr txBox="1"/>
          <p:nvPr/>
        </p:nvSpPr>
        <p:spPr>
          <a:xfrm>
            <a:off x="7433432" y="6613313"/>
            <a:ext cx="91628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10/25/2026</a:t>
            </a:r>
          </a:p>
        </p:txBody>
      </p:sp>
      <p:grpSp>
        <p:nvGrpSpPr>
          <p:cNvPr id="123" name="矩形 3"/>
          <p:cNvGrpSpPr/>
          <p:nvPr/>
        </p:nvGrpSpPr>
        <p:grpSpPr>
          <a:xfrm>
            <a:off x="-1" y="6639983"/>
            <a:ext cx="3060002" cy="215901"/>
            <a:chOff x="0" y="0"/>
            <a:chExt cx="3060000" cy="215900"/>
          </a:xfrm>
        </p:grpSpPr>
        <p:sp>
          <p:nvSpPr>
            <p:cNvPr id="121" name="Rectangle"/>
            <p:cNvSpPr/>
            <p:nvPr/>
          </p:nvSpPr>
          <p:spPr>
            <a:xfrm>
              <a:off x="0" y="19688"/>
              <a:ext cx="3060001" cy="176524"/>
            </a:xfrm>
            <a:prstGeom prst="rect">
              <a:avLst/>
            </a:prstGeom>
            <a:solidFill>
              <a:srgbClr val="191C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22" name="Benjamin Jobilal"/>
            <p:cNvSpPr txBox="1"/>
            <p:nvPr/>
          </p:nvSpPr>
          <p:spPr>
            <a:xfrm>
              <a:off x="0" y="0"/>
              <a:ext cx="3060000" cy="215901"/>
            </a:xfrm>
            <a:prstGeom prst="rect">
              <a:avLst/>
            </a:prstGeom>
            <a:solidFill>
              <a:srgbClr val="3C6945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9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Benjamin Jobilal</a:t>
              </a:r>
            </a:p>
          </p:txBody>
        </p:sp>
      </p:grpSp>
      <p:grpSp>
        <p:nvGrpSpPr>
          <p:cNvPr id="126" name="矩形 4"/>
          <p:cNvGrpSpPr/>
          <p:nvPr/>
        </p:nvGrpSpPr>
        <p:grpSpPr>
          <a:xfrm>
            <a:off x="3032999" y="6637866"/>
            <a:ext cx="3060001" cy="220134"/>
            <a:chOff x="0" y="0"/>
            <a:chExt cx="3060000" cy="220133"/>
          </a:xfrm>
        </p:grpSpPr>
        <p:sp>
          <p:nvSpPr>
            <p:cNvPr id="124" name="Rectangle"/>
            <p:cNvSpPr/>
            <p:nvPr/>
          </p:nvSpPr>
          <p:spPr>
            <a:xfrm>
              <a:off x="0" y="0"/>
              <a:ext cx="3060001" cy="220134"/>
            </a:xfrm>
            <a:prstGeom prst="rect">
              <a:avLst/>
            </a:prstGeom>
            <a:solidFill>
              <a:srgbClr val="252A8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25" name="G4VR: A Virtual Reality Extension for Geant4"/>
            <p:cNvSpPr/>
            <p:nvPr/>
          </p:nvSpPr>
          <p:spPr>
            <a:xfrm>
              <a:off x="0" y="110066"/>
              <a:ext cx="30600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805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9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G4VR: A Virtual Reality Extension for Geant4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矩形 3"/>
          <p:cNvGrpSpPr/>
          <p:nvPr/>
        </p:nvGrpSpPr>
        <p:grpSpPr>
          <a:xfrm>
            <a:off x="-1" y="6613313"/>
            <a:ext cx="3060002" cy="269241"/>
            <a:chOff x="0" y="0"/>
            <a:chExt cx="3060000" cy="269240"/>
          </a:xfrm>
        </p:grpSpPr>
        <p:sp>
          <p:nvSpPr>
            <p:cNvPr id="133" name="Rectangle"/>
            <p:cNvSpPr/>
            <p:nvPr/>
          </p:nvSpPr>
          <p:spPr>
            <a:xfrm>
              <a:off x="0" y="24553"/>
              <a:ext cx="3060001" cy="220134"/>
            </a:xfrm>
            <a:prstGeom prst="rect">
              <a:avLst/>
            </a:prstGeom>
            <a:solidFill>
              <a:srgbClr val="191C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34" name="author"/>
            <p:cNvSpPr txBox="1"/>
            <p:nvPr/>
          </p:nvSpPr>
          <p:spPr>
            <a:xfrm>
              <a:off x="0" y="0"/>
              <a:ext cx="3060001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author</a:t>
              </a:r>
            </a:p>
          </p:txBody>
        </p:sp>
      </p:grpSp>
      <p:grpSp>
        <p:nvGrpSpPr>
          <p:cNvPr id="138" name="矩形 4"/>
          <p:cNvGrpSpPr/>
          <p:nvPr/>
        </p:nvGrpSpPr>
        <p:grpSpPr>
          <a:xfrm>
            <a:off x="3032999" y="6613313"/>
            <a:ext cx="3060001" cy="269241"/>
            <a:chOff x="0" y="0"/>
            <a:chExt cx="3060000" cy="269240"/>
          </a:xfrm>
        </p:grpSpPr>
        <p:sp>
          <p:nvSpPr>
            <p:cNvPr id="136" name="Rectangle"/>
            <p:cNvSpPr/>
            <p:nvPr/>
          </p:nvSpPr>
          <p:spPr>
            <a:xfrm>
              <a:off x="0" y="24553"/>
              <a:ext cx="3060001" cy="220134"/>
            </a:xfrm>
            <a:prstGeom prst="rect">
              <a:avLst/>
            </a:prstGeom>
            <a:solidFill>
              <a:srgbClr val="252A8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37" name="title"/>
            <p:cNvSpPr txBox="1"/>
            <p:nvPr/>
          </p:nvSpPr>
          <p:spPr>
            <a:xfrm>
              <a:off x="0" y="-1"/>
              <a:ext cx="3060001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title</a:t>
              </a:r>
            </a:p>
          </p:txBody>
        </p:sp>
      </p:grpSp>
      <p:sp>
        <p:nvSpPr>
          <p:cNvPr id="139" name="矩形 5"/>
          <p:cNvSpPr/>
          <p:nvPr/>
        </p:nvSpPr>
        <p:spPr>
          <a:xfrm>
            <a:off x="6083999" y="6637866"/>
            <a:ext cx="3060001" cy="220135"/>
          </a:xfrm>
          <a:prstGeom prst="rect">
            <a:avLst/>
          </a:prstGeom>
          <a:solidFill>
            <a:srgbClr val="3138A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40" name="日期占位符 3"/>
          <p:cNvSpPr txBox="1"/>
          <p:nvPr/>
        </p:nvSpPr>
        <p:spPr>
          <a:xfrm>
            <a:off x="7433432" y="6638713"/>
            <a:ext cx="916288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000">
                <a:solidFill>
                  <a:srgbClr val="FFFFFF"/>
                </a:solidFill>
                <a:latin typeface="冬青黑体简体中文 W3"/>
                <a:ea typeface="冬青黑体简体中文 W3"/>
                <a:cs typeface="冬青黑体简体中文 W3"/>
                <a:sym typeface="冬青黑体简体中文 W3"/>
              </a:defRPr>
            </a:lvl1pPr>
          </a:lstStyle>
          <a:p>
            <a:pPr/>
            <a:r>
              <a:t>2018/9/23</a:t>
            </a:r>
          </a:p>
        </p:txBody>
      </p:sp>
      <p:sp>
        <p:nvSpPr>
          <p:cNvPr id="1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2" name="Title Text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3" name="Body Level One…"/>
          <p:cNvSpPr txBox="1"/>
          <p:nvPr>
            <p:ph type="body" sz="half" idx="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/>
          <a:lstStyle>
            <a:lvl1pPr marL="342900" indent="-342900">
              <a:defRPr sz="2400">
                <a:latin typeface="+mn-lt"/>
                <a:ea typeface="+mn-ea"/>
                <a:cs typeface="+mn-cs"/>
                <a:sym typeface="等线"/>
              </a:defRPr>
            </a:lvl1pPr>
            <a:lvl2pPr marL="538842" indent="-195942">
              <a:defRPr sz="2400">
                <a:latin typeface="+mn-lt"/>
                <a:ea typeface="+mn-ea"/>
                <a:cs typeface="+mn-cs"/>
                <a:sym typeface="等线"/>
              </a:defRPr>
            </a:lvl2pPr>
            <a:lvl3pPr marL="914400" indent="-228600">
              <a:defRPr sz="2400">
                <a:latin typeface="+mn-lt"/>
                <a:ea typeface="+mn-ea"/>
                <a:cs typeface="+mn-cs"/>
                <a:sym typeface="等线"/>
              </a:defRPr>
            </a:lvl3pPr>
            <a:lvl4pPr marL="1303019" indent="-274319">
              <a:defRPr sz="2400">
                <a:latin typeface="+mn-lt"/>
                <a:ea typeface="+mn-ea"/>
                <a:cs typeface="+mn-cs"/>
                <a:sym typeface="等线"/>
              </a:defRPr>
            </a:lvl4pPr>
            <a:lvl5pPr marL="1645920" indent="-274320">
              <a:defRPr sz="2400">
                <a:latin typeface="+mn-lt"/>
                <a:ea typeface="+mn-ea"/>
                <a:cs typeface="+mn-cs"/>
                <a:sym typeface="等线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" name="文本占位符 3"/>
          <p:cNvSpPr/>
          <p:nvPr>
            <p:ph type="body" sz="quarter" idx="21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2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矩形 3"/>
          <p:cNvGrpSpPr/>
          <p:nvPr/>
        </p:nvGrpSpPr>
        <p:grpSpPr>
          <a:xfrm>
            <a:off x="-1" y="6613313"/>
            <a:ext cx="3060002" cy="269241"/>
            <a:chOff x="0" y="0"/>
            <a:chExt cx="3060000" cy="269240"/>
          </a:xfrm>
        </p:grpSpPr>
        <p:sp>
          <p:nvSpPr>
            <p:cNvPr id="151" name="Rectangle"/>
            <p:cNvSpPr/>
            <p:nvPr/>
          </p:nvSpPr>
          <p:spPr>
            <a:xfrm>
              <a:off x="0" y="24553"/>
              <a:ext cx="3060001" cy="220134"/>
            </a:xfrm>
            <a:prstGeom prst="rect">
              <a:avLst/>
            </a:prstGeom>
            <a:solidFill>
              <a:srgbClr val="191C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2" name="author"/>
            <p:cNvSpPr txBox="1"/>
            <p:nvPr/>
          </p:nvSpPr>
          <p:spPr>
            <a:xfrm>
              <a:off x="0" y="0"/>
              <a:ext cx="3060001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author</a:t>
              </a:r>
            </a:p>
          </p:txBody>
        </p:sp>
      </p:grpSp>
      <p:grpSp>
        <p:nvGrpSpPr>
          <p:cNvPr id="156" name="矩形 4"/>
          <p:cNvGrpSpPr/>
          <p:nvPr/>
        </p:nvGrpSpPr>
        <p:grpSpPr>
          <a:xfrm>
            <a:off x="3032999" y="6613313"/>
            <a:ext cx="3060001" cy="269241"/>
            <a:chOff x="0" y="0"/>
            <a:chExt cx="3060000" cy="269240"/>
          </a:xfrm>
        </p:grpSpPr>
        <p:sp>
          <p:nvSpPr>
            <p:cNvPr id="154" name="Rectangle"/>
            <p:cNvSpPr/>
            <p:nvPr/>
          </p:nvSpPr>
          <p:spPr>
            <a:xfrm>
              <a:off x="0" y="24553"/>
              <a:ext cx="3060001" cy="220134"/>
            </a:xfrm>
            <a:prstGeom prst="rect">
              <a:avLst/>
            </a:prstGeom>
            <a:solidFill>
              <a:srgbClr val="252A8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5" name="title"/>
            <p:cNvSpPr txBox="1"/>
            <p:nvPr/>
          </p:nvSpPr>
          <p:spPr>
            <a:xfrm>
              <a:off x="0" y="-1"/>
              <a:ext cx="3060001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title</a:t>
              </a:r>
            </a:p>
          </p:txBody>
        </p:sp>
      </p:grpSp>
      <p:sp>
        <p:nvSpPr>
          <p:cNvPr id="157" name="矩形 5"/>
          <p:cNvSpPr/>
          <p:nvPr/>
        </p:nvSpPr>
        <p:spPr>
          <a:xfrm>
            <a:off x="6083999" y="6637866"/>
            <a:ext cx="3060001" cy="220135"/>
          </a:xfrm>
          <a:prstGeom prst="rect">
            <a:avLst/>
          </a:prstGeom>
          <a:solidFill>
            <a:srgbClr val="3138A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58" name="日期占位符 3"/>
          <p:cNvSpPr txBox="1"/>
          <p:nvPr/>
        </p:nvSpPr>
        <p:spPr>
          <a:xfrm>
            <a:off x="7433432" y="6638713"/>
            <a:ext cx="916288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000">
                <a:solidFill>
                  <a:srgbClr val="FFFFFF"/>
                </a:solidFill>
                <a:latin typeface="冬青黑体简体中文 W3"/>
                <a:ea typeface="冬青黑体简体中文 W3"/>
                <a:cs typeface="冬青黑体简体中文 W3"/>
                <a:sym typeface="冬青黑体简体中文 W3"/>
              </a:defRPr>
            </a:lvl1pPr>
          </a:lstStyle>
          <a:p>
            <a:pPr/>
            <a:r>
              <a:t>2018/9/23</a:t>
            </a:r>
          </a:p>
        </p:txBody>
      </p:sp>
      <p:sp>
        <p:nvSpPr>
          <p:cNvPr id="1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60" name="Title Text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1" name="图片占位符 2"/>
          <p:cNvSpPr/>
          <p:nvPr>
            <p:ph type="pic" sz="half" idx="2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62" name="Body Level One…"/>
          <p:cNvSpPr txBox="1"/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200">
                <a:latin typeface="+mn-lt"/>
                <a:ea typeface="+mn-ea"/>
                <a:cs typeface="+mn-cs"/>
                <a:sym typeface="等线"/>
              </a:defRPr>
            </a:lvl1pPr>
            <a:lvl2pPr marL="0" indent="342900">
              <a:buClrTx/>
              <a:buSzTx/>
              <a:buFontTx/>
              <a:buNone/>
              <a:defRPr sz="1200">
                <a:latin typeface="+mn-lt"/>
                <a:ea typeface="+mn-ea"/>
                <a:cs typeface="+mn-cs"/>
                <a:sym typeface="等线"/>
              </a:defRPr>
            </a:lvl2pPr>
            <a:lvl3pPr marL="0" indent="685800">
              <a:buClrTx/>
              <a:buSzTx/>
              <a:buFontTx/>
              <a:buNone/>
              <a:defRPr sz="1200">
                <a:latin typeface="+mn-lt"/>
                <a:ea typeface="+mn-ea"/>
                <a:cs typeface="+mn-cs"/>
                <a:sym typeface="等线"/>
              </a:defRPr>
            </a:lvl3pPr>
            <a:lvl4pPr marL="0" indent="1028700">
              <a:buClrTx/>
              <a:buSzTx/>
              <a:buFontTx/>
              <a:buNone/>
              <a:defRPr sz="1200">
                <a:latin typeface="+mn-lt"/>
                <a:ea typeface="+mn-ea"/>
                <a:cs typeface="+mn-cs"/>
                <a:sym typeface="等线"/>
              </a:defRPr>
            </a:lvl4pPr>
            <a:lvl5pPr marL="0" indent="1371600">
              <a:buClrTx/>
              <a:buSzTx/>
              <a:buFontTx/>
              <a:buNone/>
              <a:defRPr sz="1200">
                <a:latin typeface="+mn-lt"/>
                <a:ea typeface="+mn-ea"/>
                <a:cs typeface="+mn-cs"/>
                <a:sym typeface="等线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矩形 3"/>
          <p:cNvGrpSpPr/>
          <p:nvPr/>
        </p:nvGrpSpPr>
        <p:grpSpPr>
          <a:xfrm>
            <a:off x="-1" y="6613313"/>
            <a:ext cx="3060002" cy="269241"/>
            <a:chOff x="0" y="0"/>
            <a:chExt cx="3060000" cy="269240"/>
          </a:xfrm>
        </p:grpSpPr>
        <p:sp>
          <p:nvSpPr>
            <p:cNvPr id="169" name="Rectangle"/>
            <p:cNvSpPr/>
            <p:nvPr/>
          </p:nvSpPr>
          <p:spPr>
            <a:xfrm>
              <a:off x="0" y="24553"/>
              <a:ext cx="3060001" cy="220134"/>
            </a:xfrm>
            <a:prstGeom prst="rect">
              <a:avLst/>
            </a:prstGeom>
            <a:solidFill>
              <a:srgbClr val="191C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70" name="author"/>
            <p:cNvSpPr txBox="1"/>
            <p:nvPr/>
          </p:nvSpPr>
          <p:spPr>
            <a:xfrm>
              <a:off x="0" y="0"/>
              <a:ext cx="3060001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author</a:t>
              </a:r>
            </a:p>
          </p:txBody>
        </p:sp>
      </p:grpSp>
      <p:grpSp>
        <p:nvGrpSpPr>
          <p:cNvPr id="174" name="矩形 4"/>
          <p:cNvGrpSpPr/>
          <p:nvPr/>
        </p:nvGrpSpPr>
        <p:grpSpPr>
          <a:xfrm>
            <a:off x="3032999" y="6613313"/>
            <a:ext cx="3060001" cy="269241"/>
            <a:chOff x="0" y="0"/>
            <a:chExt cx="3060000" cy="269240"/>
          </a:xfrm>
        </p:grpSpPr>
        <p:sp>
          <p:nvSpPr>
            <p:cNvPr id="172" name="Rectangle"/>
            <p:cNvSpPr/>
            <p:nvPr/>
          </p:nvSpPr>
          <p:spPr>
            <a:xfrm>
              <a:off x="0" y="24553"/>
              <a:ext cx="3060001" cy="220134"/>
            </a:xfrm>
            <a:prstGeom prst="rect">
              <a:avLst/>
            </a:prstGeom>
            <a:solidFill>
              <a:srgbClr val="252A8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73" name="title"/>
            <p:cNvSpPr txBox="1"/>
            <p:nvPr/>
          </p:nvSpPr>
          <p:spPr>
            <a:xfrm>
              <a:off x="0" y="-1"/>
              <a:ext cx="3060001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title</a:t>
              </a:r>
            </a:p>
          </p:txBody>
        </p:sp>
      </p:grpSp>
      <p:sp>
        <p:nvSpPr>
          <p:cNvPr id="175" name="矩形 5"/>
          <p:cNvSpPr/>
          <p:nvPr/>
        </p:nvSpPr>
        <p:spPr>
          <a:xfrm>
            <a:off x="6083999" y="6637866"/>
            <a:ext cx="3060001" cy="220135"/>
          </a:xfrm>
          <a:prstGeom prst="rect">
            <a:avLst/>
          </a:prstGeom>
          <a:solidFill>
            <a:srgbClr val="3138A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76" name="日期占位符 3"/>
          <p:cNvSpPr txBox="1"/>
          <p:nvPr/>
        </p:nvSpPr>
        <p:spPr>
          <a:xfrm>
            <a:off x="7433432" y="6638713"/>
            <a:ext cx="916288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000">
                <a:solidFill>
                  <a:srgbClr val="FFFFFF"/>
                </a:solidFill>
                <a:latin typeface="冬青黑体简体中文 W3"/>
                <a:ea typeface="冬青黑体简体中文 W3"/>
                <a:cs typeface="冬青黑体简体中文 W3"/>
                <a:sym typeface="冬青黑体简体中文 W3"/>
              </a:defRPr>
            </a:lvl1pPr>
          </a:lstStyle>
          <a:p>
            <a:pPr/>
            <a:r>
              <a:t>2018/9/23</a:t>
            </a:r>
          </a:p>
        </p:txBody>
      </p:sp>
      <p:sp>
        <p:nvSpPr>
          <p:cNvPr id="1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8" name="Body Level One…"/>
          <p:cNvSpPr txBox="1"/>
          <p:nvPr>
            <p:ph type="body" idx="1"/>
          </p:nvPr>
        </p:nvSpPr>
        <p:spPr>
          <a:xfrm>
            <a:off x="628650" y="1193800"/>
            <a:ext cx="7886700" cy="498316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9" name="矩形 3"/>
          <p:cNvSpPr/>
          <p:nvPr/>
        </p:nvSpPr>
        <p:spPr>
          <a:xfrm>
            <a:off x="0" y="0"/>
            <a:ext cx="9144000" cy="942108"/>
          </a:xfrm>
          <a:prstGeom prst="rect">
            <a:avLst/>
          </a:prstGeom>
          <a:gradFill>
            <a:gsLst>
              <a:gs pos="0">
                <a:srgbClr val="FFFFFF"/>
              </a:gs>
              <a:gs pos="13000">
                <a:srgbClr val="2C2DA9"/>
              </a:gs>
              <a:gs pos="40000">
                <a:srgbClr val="2C2DA9"/>
              </a:gs>
            </a:gsLst>
            <a:lin ang="16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8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矩形 3"/>
          <p:cNvGrpSpPr/>
          <p:nvPr/>
        </p:nvGrpSpPr>
        <p:grpSpPr>
          <a:xfrm>
            <a:off x="-1" y="6613313"/>
            <a:ext cx="3060002" cy="269241"/>
            <a:chOff x="0" y="0"/>
            <a:chExt cx="3060000" cy="269240"/>
          </a:xfrm>
        </p:grpSpPr>
        <p:sp>
          <p:nvSpPr>
            <p:cNvPr id="187" name="Rectangle"/>
            <p:cNvSpPr/>
            <p:nvPr/>
          </p:nvSpPr>
          <p:spPr>
            <a:xfrm>
              <a:off x="0" y="24553"/>
              <a:ext cx="3060001" cy="220134"/>
            </a:xfrm>
            <a:prstGeom prst="rect">
              <a:avLst/>
            </a:prstGeom>
            <a:solidFill>
              <a:srgbClr val="191C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88" name="author"/>
            <p:cNvSpPr txBox="1"/>
            <p:nvPr/>
          </p:nvSpPr>
          <p:spPr>
            <a:xfrm>
              <a:off x="0" y="0"/>
              <a:ext cx="3060001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author</a:t>
              </a:r>
            </a:p>
          </p:txBody>
        </p:sp>
      </p:grpSp>
      <p:grpSp>
        <p:nvGrpSpPr>
          <p:cNvPr id="192" name="矩形 4"/>
          <p:cNvGrpSpPr/>
          <p:nvPr/>
        </p:nvGrpSpPr>
        <p:grpSpPr>
          <a:xfrm>
            <a:off x="3032999" y="6613313"/>
            <a:ext cx="3060001" cy="269241"/>
            <a:chOff x="0" y="0"/>
            <a:chExt cx="3060000" cy="269240"/>
          </a:xfrm>
        </p:grpSpPr>
        <p:sp>
          <p:nvSpPr>
            <p:cNvPr id="190" name="Rectangle"/>
            <p:cNvSpPr/>
            <p:nvPr/>
          </p:nvSpPr>
          <p:spPr>
            <a:xfrm>
              <a:off x="0" y="24553"/>
              <a:ext cx="3060001" cy="220134"/>
            </a:xfrm>
            <a:prstGeom prst="rect">
              <a:avLst/>
            </a:prstGeom>
            <a:solidFill>
              <a:srgbClr val="252A8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91" name="title"/>
            <p:cNvSpPr txBox="1"/>
            <p:nvPr/>
          </p:nvSpPr>
          <p:spPr>
            <a:xfrm>
              <a:off x="0" y="-1"/>
              <a:ext cx="3060001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title</a:t>
              </a:r>
            </a:p>
          </p:txBody>
        </p:sp>
      </p:grpSp>
      <p:sp>
        <p:nvSpPr>
          <p:cNvPr id="193" name="矩形 5"/>
          <p:cNvSpPr/>
          <p:nvPr/>
        </p:nvSpPr>
        <p:spPr>
          <a:xfrm>
            <a:off x="6083999" y="6637866"/>
            <a:ext cx="3060001" cy="220135"/>
          </a:xfrm>
          <a:prstGeom prst="rect">
            <a:avLst/>
          </a:prstGeom>
          <a:solidFill>
            <a:srgbClr val="3138A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94" name="日期占位符 3"/>
          <p:cNvSpPr txBox="1"/>
          <p:nvPr/>
        </p:nvSpPr>
        <p:spPr>
          <a:xfrm>
            <a:off x="7433432" y="6638713"/>
            <a:ext cx="916288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000">
                <a:solidFill>
                  <a:srgbClr val="FFFFFF"/>
                </a:solidFill>
                <a:latin typeface="冬青黑体简体中文 W3"/>
                <a:ea typeface="冬青黑体简体中文 W3"/>
                <a:cs typeface="冬青黑体简体中文 W3"/>
                <a:sym typeface="冬青黑体简体中文 W3"/>
              </a:defRPr>
            </a:lvl1pPr>
          </a:lstStyle>
          <a:p>
            <a:pPr/>
            <a:r>
              <a:t>2018/9/23</a:t>
            </a:r>
          </a:p>
        </p:txBody>
      </p:sp>
      <p:sp>
        <p:nvSpPr>
          <p:cNvPr id="1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6" name="Title Text"/>
          <p:cNvSpPr txBox="1"/>
          <p:nvPr>
            <p:ph type="title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/>
          <a:lstStyle>
            <a:lvl1pPr>
              <a:defRPr sz="33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7" name="Body Level One…"/>
          <p:cNvSpPr txBox="1"/>
          <p:nvPr>
            <p:ph type="body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矩形 3"/>
          <p:cNvGrpSpPr/>
          <p:nvPr/>
        </p:nvGrpSpPr>
        <p:grpSpPr>
          <a:xfrm>
            <a:off x="-1" y="6639983"/>
            <a:ext cx="3060002" cy="215901"/>
            <a:chOff x="0" y="0"/>
            <a:chExt cx="3060000" cy="215900"/>
          </a:xfrm>
        </p:grpSpPr>
        <p:sp>
          <p:nvSpPr>
            <p:cNvPr id="2" name="Rectangle"/>
            <p:cNvSpPr/>
            <p:nvPr/>
          </p:nvSpPr>
          <p:spPr>
            <a:xfrm>
              <a:off x="0" y="19688"/>
              <a:ext cx="3060001" cy="176524"/>
            </a:xfrm>
            <a:prstGeom prst="rect">
              <a:avLst/>
            </a:prstGeom>
            <a:solidFill>
              <a:srgbClr val="191C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3" name="Benjamin Jobilal"/>
            <p:cNvSpPr txBox="1"/>
            <p:nvPr/>
          </p:nvSpPr>
          <p:spPr>
            <a:xfrm>
              <a:off x="0" y="0"/>
              <a:ext cx="3060000" cy="215901"/>
            </a:xfrm>
            <a:prstGeom prst="rect">
              <a:avLst/>
            </a:prstGeom>
            <a:solidFill>
              <a:srgbClr val="3C6945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9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Benjamin Jobilal</a:t>
              </a:r>
            </a:p>
          </p:txBody>
        </p:sp>
      </p:grpSp>
      <p:grpSp>
        <p:nvGrpSpPr>
          <p:cNvPr id="7" name="矩形 4"/>
          <p:cNvGrpSpPr/>
          <p:nvPr/>
        </p:nvGrpSpPr>
        <p:grpSpPr>
          <a:xfrm>
            <a:off x="3032999" y="6637866"/>
            <a:ext cx="3060001" cy="220134"/>
            <a:chOff x="0" y="0"/>
            <a:chExt cx="3060000" cy="220133"/>
          </a:xfrm>
        </p:grpSpPr>
        <p:sp>
          <p:nvSpPr>
            <p:cNvPr id="5" name="Rectangle"/>
            <p:cNvSpPr/>
            <p:nvPr/>
          </p:nvSpPr>
          <p:spPr>
            <a:xfrm>
              <a:off x="0" y="0"/>
              <a:ext cx="3060001" cy="220134"/>
            </a:xfrm>
            <a:prstGeom prst="rect">
              <a:avLst/>
            </a:prstGeom>
            <a:solidFill>
              <a:srgbClr val="252A8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6" name="G4VR: A Virtual Reality Extension for Geant4"/>
            <p:cNvSpPr/>
            <p:nvPr/>
          </p:nvSpPr>
          <p:spPr>
            <a:xfrm>
              <a:off x="0" y="110066"/>
              <a:ext cx="30600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805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9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G4VR: A Virtual Reality Extension for Geant4</a:t>
              </a:r>
            </a:p>
          </p:txBody>
        </p:sp>
      </p:grpSp>
      <p:sp>
        <p:nvSpPr>
          <p:cNvPr id="8" name="矩形 5"/>
          <p:cNvSpPr/>
          <p:nvPr/>
        </p:nvSpPr>
        <p:spPr>
          <a:xfrm>
            <a:off x="6083999" y="6637866"/>
            <a:ext cx="3060001" cy="220135"/>
          </a:xfrm>
          <a:prstGeom prst="rect">
            <a:avLst/>
          </a:prstGeom>
          <a:solidFill>
            <a:srgbClr val="67B47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9" name="Slide Number"/>
          <p:cNvSpPr txBox="1"/>
          <p:nvPr>
            <p:ph type="sldNum" sz="quarter" idx="2"/>
          </p:nvPr>
        </p:nvSpPr>
        <p:spPr>
          <a:xfrm>
            <a:off x="8515350" y="6632361"/>
            <a:ext cx="231140" cy="2311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>
              <a:defRPr sz="1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0" name="矩形 6"/>
          <p:cNvSpPr/>
          <p:nvPr/>
        </p:nvSpPr>
        <p:spPr>
          <a:xfrm>
            <a:off x="0" y="0"/>
            <a:ext cx="9144000" cy="942108"/>
          </a:xfrm>
          <a:prstGeom prst="rect">
            <a:avLst/>
          </a:prstGeom>
          <a:gradFill>
            <a:gsLst>
              <a:gs pos="0">
                <a:srgbClr val="FFFFFF"/>
              </a:gs>
              <a:gs pos="13000">
                <a:srgbClr val="498054"/>
              </a:gs>
              <a:gs pos="40000">
                <a:srgbClr val="3C6945"/>
              </a:gs>
            </a:gsLst>
            <a:lin ang="162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1" name="Title Text"/>
          <p:cNvSpPr txBox="1"/>
          <p:nvPr>
            <p:ph type="title"/>
          </p:nvPr>
        </p:nvSpPr>
        <p:spPr>
          <a:xfrm>
            <a:off x="628650" y="48489"/>
            <a:ext cx="7886700" cy="845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idx="1"/>
          </p:nvPr>
        </p:nvSpPr>
        <p:spPr>
          <a:xfrm>
            <a:off x="628650" y="1205345"/>
            <a:ext cx="7886700" cy="4971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日期占位符 3"/>
          <p:cNvSpPr txBox="1"/>
          <p:nvPr/>
        </p:nvSpPr>
        <p:spPr>
          <a:xfrm>
            <a:off x="7433432" y="6613313"/>
            <a:ext cx="91628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10/25/2026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1pPr>
      <a:lvl2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2pPr>
      <a:lvl3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3pPr>
      <a:lvl4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4pPr>
      <a:lvl5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5pPr>
      <a:lvl6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6pPr>
      <a:lvl7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7pPr>
      <a:lvl8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8pPr>
      <a:lvl9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FFFFFF"/>
          </a:solidFill>
          <a:uFillTx/>
          <a:latin typeface="Gill Sans"/>
          <a:ea typeface="Gill Sans"/>
          <a:cs typeface="Gill Sans"/>
          <a:sym typeface="Gill Sans"/>
        </a:defRPr>
      </a:lvl9pPr>
    </p:titleStyle>
    <p:bodyStyle>
      <a:lvl1pPr marL="273050" marR="0" indent="-27305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542925" marR="0" indent="-200025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925830" marR="0" indent="-24003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13056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16485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19914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23343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26772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30201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4572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9144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1371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18288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22860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27432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32004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3657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hyperlink" Target="https://youtube.com/shorts/X4Vhv3YpUew?si=JZK_aTZATOZFi6e6" TargetMode="External"/><Relationship Id="rId7" Type="http://schemas.openxmlformats.org/officeDocument/2006/relationships/image" Target="../media/image28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29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27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32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vr.physics.ucla.edu/" TargetMode="External"/><Relationship Id="rId3" Type="http://schemas.openxmlformats.org/officeDocument/2006/relationships/hyperlink" Target="https://github.com/bjobilal/g4xr" TargetMode="External"/><Relationship Id="rId4" Type="http://schemas.openxmlformats.org/officeDocument/2006/relationships/hyperlink" Target="https://arxiv.org/pdf/2609.08926" TargetMode="Externa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日期占位符 3"/>
          <p:cNvSpPr txBox="1"/>
          <p:nvPr>
            <p:ph type="sldNum" sz="quarter" idx="2"/>
          </p:nvPr>
        </p:nvSpPr>
        <p:spPr>
          <a:xfrm>
            <a:off x="8515350" y="6632361"/>
            <a:ext cx="167640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7" name="副标题 2"/>
          <p:cNvSpPr txBox="1"/>
          <p:nvPr>
            <p:ph type="subTitle" sz="quarter" idx="1"/>
          </p:nvPr>
        </p:nvSpPr>
        <p:spPr>
          <a:xfrm>
            <a:off x="1114424" y="2983970"/>
            <a:ext cx="6858001" cy="889001"/>
          </a:xfrm>
          <a:prstGeom prst="rect">
            <a:avLst/>
          </a:prstGeom>
        </p:spPr>
        <p:txBody>
          <a:bodyPr/>
          <a:lstStyle/>
          <a:p>
            <a:pPr>
              <a:defRPr sz="1700">
                <a:latin typeface="Gill Sans"/>
                <a:ea typeface="Gill Sans"/>
                <a:cs typeface="Gill Sans"/>
                <a:sym typeface="Gill Sans"/>
              </a:defRPr>
            </a:pPr>
            <a:r>
              <a:rPr>
                <a:latin typeface="Gill Sans SemiBold"/>
                <a:ea typeface="Gill Sans SemiBold"/>
                <a:cs typeface="Gill Sans SemiBold"/>
                <a:sym typeface="Gill Sans SemiBold"/>
              </a:rPr>
              <a:t>Benjamin Jobilal</a:t>
            </a:r>
            <a:r>
              <a:rPr baseline="31999">
                <a:latin typeface="Gill Sans SemiBold"/>
                <a:ea typeface="Gill Sans SemiBold"/>
                <a:cs typeface="Gill Sans SemiBold"/>
                <a:sym typeface="Gill Sans SemiBold"/>
              </a:rPr>
              <a:t>1</a:t>
            </a:r>
            <a:r>
              <a:t> </a:t>
            </a:r>
          </a:p>
          <a:p>
            <a:pPr>
              <a:defRPr sz="1700">
                <a:latin typeface="Gill Sans"/>
                <a:ea typeface="Gill Sans"/>
                <a:cs typeface="Gill Sans"/>
                <a:sym typeface="Gill Sans"/>
              </a:defRPr>
            </a:pPr>
            <a:r>
              <a:t>Muhammad Ansar Iqbal</a:t>
            </a:r>
            <a:r>
              <a:rPr baseline="31999"/>
              <a:t>2</a:t>
            </a:r>
            <a:r>
              <a:t>, Jay Hauser</a:t>
            </a:r>
            <a:r>
              <a:rPr baseline="31999"/>
              <a:t>1</a:t>
            </a:r>
          </a:p>
        </p:txBody>
      </p:sp>
      <p:sp>
        <p:nvSpPr>
          <p:cNvPr id="208" name="标题 1"/>
          <p:cNvSpPr txBox="1"/>
          <p:nvPr>
            <p:ph type="ctrTitle"/>
          </p:nvPr>
        </p:nvSpPr>
        <p:spPr>
          <a:xfrm>
            <a:off x="1143000" y="1503612"/>
            <a:ext cx="6858000" cy="848377"/>
          </a:xfrm>
          <a:prstGeom prst="rect">
            <a:avLst/>
          </a:prstGeom>
        </p:spPr>
        <p:txBody>
          <a:bodyPr/>
          <a:lstStyle/>
          <a:p>
            <a:pPr/>
            <a:r>
              <a:t>G4VR: A Virtual Reality Extension for Geant4</a:t>
            </a:r>
          </a:p>
        </p:txBody>
      </p:sp>
      <p:pic>
        <p:nvPicPr>
          <p:cNvPr id="20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5481794"/>
            <a:ext cx="2209800" cy="839219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1University of California Los Angeles, 2University of Wisconsin-Madison"/>
          <p:cNvSpPr txBox="1"/>
          <p:nvPr/>
        </p:nvSpPr>
        <p:spPr>
          <a:xfrm>
            <a:off x="1143000" y="3946209"/>
            <a:ext cx="6858000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 defTabSz="685800">
              <a:lnSpc>
                <a:spcPct val="90000"/>
              </a:lnSpc>
              <a:spcBef>
                <a:spcPts val="700"/>
              </a:spcBef>
              <a:defRPr sz="1700">
                <a:latin typeface="Gill Sans"/>
                <a:ea typeface="Gill Sans"/>
                <a:cs typeface="Gill Sans"/>
                <a:sym typeface="Gill Sans"/>
              </a:defRPr>
            </a:pPr>
          </a:p>
          <a:p>
            <a:pPr algn="ctr" defTabSz="685800">
              <a:lnSpc>
                <a:spcPct val="90000"/>
              </a:lnSpc>
              <a:spcBef>
                <a:spcPts val="700"/>
              </a:spcBef>
              <a:defRPr sz="1700">
                <a:latin typeface="Gill Sans"/>
                <a:ea typeface="Gill Sans"/>
                <a:cs typeface="Gill Sans"/>
                <a:sym typeface="Gill Sans"/>
              </a:defRPr>
            </a:pPr>
            <a:r>
              <a:rPr baseline="31999"/>
              <a:t>1</a:t>
            </a:r>
            <a:r>
              <a:t>University of California Los Angeles, </a:t>
            </a:r>
            <a:r>
              <a:rPr baseline="31999"/>
              <a:t>2</a:t>
            </a:r>
            <a:r>
              <a:t>University of Wisconsin-Madison</a:t>
            </a:r>
          </a:p>
        </p:txBody>
      </p:sp>
      <p:pic>
        <p:nvPicPr>
          <p:cNvPr id="211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55049" y="5310853"/>
            <a:ext cx="3517901" cy="1181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日期占位符 3"/>
          <p:cNvSpPr txBox="1"/>
          <p:nvPr>
            <p:ph type="sldNum" sz="quarter" idx="2"/>
          </p:nvPr>
        </p:nvSpPr>
        <p:spPr>
          <a:xfrm>
            <a:off x="8515350" y="6632361"/>
            <a:ext cx="167640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4" name="标题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Simulations are </a:t>
            </a:r>
            <a:r>
              <a:rPr i="1"/>
              <a:t>necessary</a:t>
            </a:r>
            <a:r>
              <a:t> in physics!</a:t>
            </a:r>
          </a:p>
        </p:txBody>
      </p:sp>
      <p:sp>
        <p:nvSpPr>
          <p:cNvPr id="215" name="内容占位符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Let’s say you’re designing some experiment searching for some </a:t>
            </a:r>
            <a:r>
              <a:rPr i="1">
                <a:solidFill>
                  <a:srgbClr val="3031B9"/>
                </a:solidFill>
              </a:rPr>
              <a:t>exotic particle</a:t>
            </a:r>
            <a:endParaRPr i="1">
              <a:solidFill>
                <a:srgbClr val="3031B9"/>
              </a:solidFill>
            </a:endParaRPr>
          </a:p>
          <a:p>
            <a:pPr lvl="1" marL="571500" indent="-228600">
              <a:buClr>
                <a:srgbClr val="3C6945"/>
              </a:buClr>
              <a:buSzPct val="70000"/>
              <a:buChar char="✦"/>
              <a:defRPr i="1"/>
            </a:pPr>
            <a:r>
              <a:rPr u="sng"/>
              <a:t>Theorists</a:t>
            </a:r>
            <a:r>
              <a:t> </a:t>
            </a:r>
            <a:r>
              <a:rPr i="0"/>
              <a:t>will tell you the physics you need to know about the particle. </a:t>
            </a:r>
            <a:endParaRPr i="0"/>
          </a:p>
          <a:p>
            <a:pPr lvl="1" marL="571500" indent="-228600">
              <a:buClr>
                <a:srgbClr val="3C6945"/>
              </a:buClr>
              <a:buSzPct val="70000"/>
              <a:buChar char="✦"/>
              <a:defRPr i="1"/>
            </a:pPr>
            <a:r>
              <a:rPr u="sng"/>
              <a:t>Engineers</a:t>
            </a:r>
            <a:r>
              <a:t> </a:t>
            </a:r>
            <a:r>
              <a:rPr i="0"/>
              <a:t>will build the equipment you need to find this particle.</a:t>
            </a:r>
            <a:endParaRPr i="0"/>
          </a:p>
          <a:p>
            <a:pPr lvl="1" marL="571500" indent="-228600">
              <a:buClr>
                <a:srgbClr val="3C6945"/>
              </a:buClr>
              <a:buSzPct val="70000"/>
              <a:buChar char="✦"/>
              <a:defRPr i="1"/>
            </a:pPr>
            <a:r>
              <a:rPr u="sng"/>
              <a:t>Rich Swiss People</a:t>
            </a:r>
            <a:r>
              <a:t> </a:t>
            </a:r>
            <a:r>
              <a:rPr i="0"/>
              <a:t>will give you some money to get started. </a:t>
            </a:r>
            <a:endParaRPr i="0"/>
          </a:p>
          <a:p>
            <a:pPr lvl="1" marL="0" indent="342900">
              <a:buSzTx/>
              <a:buNone/>
              <a:defRPr i="1"/>
            </a:pPr>
            <a:endParaRPr i="0"/>
          </a:p>
          <a:p>
            <a:pPr lvl="1" marL="0" indent="0" algn="ctr">
              <a:buSzTx/>
              <a:buNone/>
              <a:defRPr b="1" i="1"/>
            </a:pPr>
            <a:endParaRPr b="0" i="0">
              <a:latin typeface="Gill Sans SemiBold"/>
              <a:ea typeface="Gill Sans SemiBold"/>
              <a:cs typeface="Gill Sans SemiBold"/>
              <a:sym typeface="Gill Sans SemiBold"/>
            </a:endParaRPr>
          </a:p>
          <a:p>
            <a:pPr lvl="1" marL="0" indent="0">
              <a:buSzTx/>
              <a:buNone/>
              <a:defRPr i="1"/>
            </a:pPr>
            <a:endParaRPr i="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日期占位符 3"/>
          <p:cNvSpPr txBox="1"/>
          <p:nvPr>
            <p:ph type="sldNum" sz="quarter" idx="2"/>
          </p:nvPr>
        </p:nvSpPr>
        <p:spPr>
          <a:xfrm>
            <a:off x="8515350" y="6632361"/>
            <a:ext cx="167640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8" name="标题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Simulations are </a:t>
            </a:r>
            <a:r>
              <a:rPr i="1"/>
              <a:t>necessary</a:t>
            </a:r>
            <a:r>
              <a:t> in physics!</a:t>
            </a:r>
          </a:p>
        </p:txBody>
      </p:sp>
      <p:sp>
        <p:nvSpPr>
          <p:cNvPr id="219" name="内容占位符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Let’s say you’re designing some experiment searching for some exotic particle</a:t>
            </a:r>
          </a:p>
          <a:p>
            <a:pPr lvl="1" marL="571500" indent="-228600">
              <a:buClr>
                <a:srgbClr val="3C6945"/>
              </a:buClr>
              <a:buSzPct val="70000"/>
              <a:buChar char="✦"/>
              <a:defRPr i="1"/>
            </a:pPr>
            <a:r>
              <a:t>Theorists </a:t>
            </a:r>
            <a:r>
              <a:rPr i="0"/>
              <a:t>will tell you the physics you need to know about the particle. </a:t>
            </a:r>
            <a:endParaRPr i="0"/>
          </a:p>
          <a:p>
            <a:pPr lvl="1" marL="571500" indent="-228600">
              <a:buClr>
                <a:srgbClr val="3C6945"/>
              </a:buClr>
              <a:buSzPct val="70000"/>
              <a:buChar char="✦"/>
              <a:defRPr i="1"/>
            </a:pPr>
            <a:r>
              <a:t>Engineers </a:t>
            </a:r>
            <a:r>
              <a:rPr i="0"/>
              <a:t>will build the equipment you need to find this particle.</a:t>
            </a:r>
            <a:endParaRPr i="0"/>
          </a:p>
          <a:p>
            <a:pPr lvl="1" marL="571500" indent="-228600">
              <a:buClr>
                <a:srgbClr val="3C6945"/>
              </a:buClr>
              <a:buSzPct val="70000"/>
              <a:buChar char="✦"/>
              <a:defRPr i="1"/>
            </a:pPr>
            <a:r>
              <a:t>Rich Swiss People </a:t>
            </a:r>
            <a:r>
              <a:rPr i="0"/>
              <a:t>will give you some money to get started. </a:t>
            </a:r>
            <a:endParaRPr i="0"/>
          </a:p>
          <a:p>
            <a:pPr lvl="1" marL="0" indent="342900">
              <a:buSzTx/>
              <a:buNone/>
              <a:defRPr i="1"/>
            </a:pPr>
            <a:endParaRPr i="0"/>
          </a:p>
          <a:p>
            <a:pPr lvl="1" marL="0" indent="0">
              <a:buSzTx/>
              <a:buNone/>
              <a:defRPr i="1"/>
            </a:pPr>
            <a:r>
              <a:rPr i="0" u="sng"/>
              <a:t>Only one question</a:t>
            </a:r>
            <a:r>
              <a:rPr i="0"/>
              <a:t>: how do you know you’ll find it?</a:t>
            </a:r>
            <a:endParaRPr i="0"/>
          </a:p>
          <a:p>
            <a:pPr lvl="1" marL="0" indent="0">
              <a:buSzTx/>
              <a:buNone/>
              <a:defRPr i="1"/>
            </a:pPr>
            <a:endParaRPr i="0"/>
          </a:p>
        </p:txBody>
      </p:sp>
      <p:pic>
        <p:nvPicPr>
          <p:cNvPr id="22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9887" t="0" r="7921" b="0"/>
          <a:stretch>
            <a:fillRect/>
          </a:stretch>
        </p:blipFill>
        <p:spPr>
          <a:xfrm>
            <a:off x="3928871" y="4268256"/>
            <a:ext cx="1286258" cy="15523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600" fill="norm" stroke="1" extrusionOk="0">
                <a:moveTo>
                  <a:pt x="11666" y="398"/>
                </a:moveTo>
                <a:cubicBezTo>
                  <a:pt x="11741" y="602"/>
                  <a:pt x="11879" y="704"/>
                  <a:pt x="12300" y="869"/>
                </a:cubicBezTo>
                <a:cubicBezTo>
                  <a:pt x="12984" y="1136"/>
                  <a:pt x="13984" y="1819"/>
                  <a:pt x="14483" y="2359"/>
                </a:cubicBezTo>
                <a:cubicBezTo>
                  <a:pt x="14599" y="2484"/>
                  <a:pt x="14770" y="2661"/>
                  <a:pt x="14864" y="2751"/>
                </a:cubicBezTo>
                <a:cubicBezTo>
                  <a:pt x="14957" y="2842"/>
                  <a:pt x="15118" y="3091"/>
                  <a:pt x="15221" y="3305"/>
                </a:cubicBezTo>
                <a:cubicBezTo>
                  <a:pt x="15325" y="3520"/>
                  <a:pt x="15447" y="3754"/>
                  <a:pt x="15492" y="3826"/>
                </a:cubicBezTo>
                <a:cubicBezTo>
                  <a:pt x="15827" y="4357"/>
                  <a:pt x="16041" y="4916"/>
                  <a:pt x="16041" y="5260"/>
                </a:cubicBezTo>
                <a:cubicBezTo>
                  <a:pt x="16042" y="5865"/>
                  <a:pt x="16075" y="6124"/>
                  <a:pt x="16160" y="6203"/>
                </a:cubicBezTo>
                <a:cubicBezTo>
                  <a:pt x="16313" y="6343"/>
                  <a:pt x="16226" y="6661"/>
                  <a:pt x="16022" y="6715"/>
                </a:cubicBezTo>
                <a:cubicBezTo>
                  <a:pt x="15930" y="6740"/>
                  <a:pt x="15922" y="6773"/>
                  <a:pt x="15944" y="7033"/>
                </a:cubicBezTo>
                <a:cubicBezTo>
                  <a:pt x="15958" y="7193"/>
                  <a:pt x="16001" y="7518"/>
                  <a:pt x="16040" y="7755"/>
                </a:cubicBezTo>
                <a:cubicBezTo>
                  <a:pt x="16109" y="8176"/>
                  <a:pt x="16108" y="8195"/>
                  <a:pt x="15968" y="8651"/>
                </a:cubicBezTo>
                <a:cubicBezTo>
                  <a:pt x="15798" y="9205"/>
                  <a:pt x="15792" y="9334"/>
                  <a:pt x="15928" y="9519"/>
                </a:cubicBezTo>
                <a:cubicBezTo>
                  <a:pt x="16048" y="9683"/>
                  <a:pt x="16191" y="9749"/>
                  <a:pt x="16694" y="9874"/>
                </a:cubicBezTo>
                <a:cubicBezTo>
                  <a:pt x="17224" y="10006"/>
                  <a:pt x="17462" y="10190"/>
                  <a:pt x="17751" y="10693"/>
                </a:cubicBezTo>
                <a:cubicBezTo>
                  <a:pt x="17937" y="11018"/>
                  <a:pt x="18073" y="11176"/>
                  <a:pt x="18446" y="11505"/>
                </a:cubicBezTo>
                <a:cubicBezTo>
                  <a:pt x="19328" y="12283"/>
                  <a:pt x="19456" y="12469"/>
                  <a:pt x="20652" y="14691"/>
                </a:cubicBezTo>
                <a:cubicBezTo>
                  <a:pt x="21003" y="15345"/>
                  <a:pt x="21439" y="16504"/>
                  <a:pt x="21512" y="16980"/>
                </a:cubicBezTo>
                <a:cubicBezTo>
                  <a:pt x="21576" y="17396"/>
                  <a:pt x="21513" y="17836"/>
                  <a:pt x="21352" y="18098"/>
                </a:cubicBezTo>
                <a:cubicBezTo>
                  <a:pt x="21290" y="18200"/>
                  <a:pt x="21043" y="18533"/>
                  <a:pt x="20804" y="18838"/>
                </a:cubicBezTo>
                <a:cubicBezTo>
                  <a:pt x="20204" y="19603"/>
                  <a:pt x="20165" y="19660"/>
                  <a:pt x="20019" y="19983"/>
                </a:cubicBezTo>
                <a:cubicBezTo>
                  <a:pt x="19949" y="20139"/>
                  <a:pt x="19818" y="20387"/>
                  <a:pt x="19729" y="20533"/>
                </a:cubicBezTo>
                <a:cubicBezTo>
                  <a:pt x="19641" y="20679"/>
                  <a:pt x="19517" y="20979"/>
                  <a:pt x="19455" y="21199"/>
                </a:cubicBezTo>
                <a:lnTo>
                  <a:pt x="19342" y="21600"/>
                </a:lnTo>
                <a:lnTo>
                  <a:pt x="107" y="21600"/>
                </a:lnTo>
                <a:lnTo>
                  <a:pt x="72" y="21305"/>
                </a:lnTo>
                <a:cubicBezTo>
                  <a:pt x="-9" y="20617"/>
                  <a:pt x="-24" y="19706"/>
                  <a:pt x="39" y="19293"/>
                </a:cubicBezTo>
                <a:cubicBezTo>
                  <a:pt x="97" y="18913"/>
                  <a:pt x="270" y="18242"/>
                  <a:pt x="562" y="17271"/>
                </a:cubicBezTo>
                <a:cubicBezTo>
                  <a:pt x="617" y="17091"/>
                  <a:pt x="688" y="16786"/>
                  <a:pt x="721" y="16594"/>
                </a:cubicBezTo>
                <a:cubicBezTo>
                  <a:pt x="823" y="15994"/>
                  <a:pt x="890" y="15643"/>
                  <a:pt x="962" y="15326"/>
                </a:cubicBezTo>
                <a:cubicBezTo>
                  <a:pt x="1000" y="15157"/>
                  <a:pt x="1060" y="14872"/>
                  <a:pt x="1095" y="14693"/>
                </a:cubicBezTo>
                <a:cubicBezTo>
                  <a:pt x="1175" y="14282"/>
                  <a:pt x="1305" y="13965"/>
                  <a:pt x="1535" y="13625"/>
                </a:cubicBezTo>
                <a:cubicBezTo>
                  <a:pt x="1754" y="13299"/>
                  <a:pt x="2287" y="12775"/>
                  <a:pt x="2686" y="12493"/>
                </a:cubicBezTo>
                <a:cubicBezTo>
                  <a:pt x="3405" y="11984"/>
                  <a:pt x="4079" y="11314"/>
                  <a:pt x="4378" y="10813"/>
                </a:cubicBezTo>
                <a:cubicBezTo>
                  <a:pt x="4621" y="10404"/>
                  <a:pt x="4655" y="10192"/>
                  <a:pt x="4663" y="9029"/>
                </a:cubicBezTo>
                <a:cubicBezTo>
                  <a:pt x="4666" y="8572"/>
                  <a:pt x="4696" y="8014"/>
                  <a:pt x="4729" y="7788"/>
                </a:cubicBezTo>
                <a:cubicBezTo>
                  <a:pt x="4788" y="7393"/>
                  <a:pt x="4777" y="6724"/>
                  <a:pt x="4690" y="5330"/>
                </a:cubicBezTo>
                <a:cubicBezTo>
                  <a:pt x="4660" y="4843"/>
                  <a:pt x="4669" y="4743"/>
                  <a:pt x="4766" y="4477"/>
                </a:cubicBezTo>
                <a:cubicBezTo>
                  <a:pt x="4903" y="4104"/>
                  <a:pt x="5140" y="3787"/>
                  <a:pt x="5349" y="3697"/>
                </a:cubicBezTo>
                <a:cubicBezTo>
                  <a:pt x="5445" y="3656"/>
                  <a:pt x="5546" y="3556"/>
                  <a:pt x="5607" y="3443"/>
                </a:cubicBezTo>
                <a:cubicBezTo>
                  <a:pt x="5661" y="3341"/>
                  <a:pt x="5773" y="3191"/>
                  <a:pt x="5855" y="3111"/>
                </a:cubicBezTo>
                <a:cubicBezTo>
                  <a:pt x="5937" y="3030"/>
                  <a:pt x="6042" y="2908"/>
                  <a:pt x="6087" y="2839"/>
                </a:cubicBezTo>
                <a:cubicBezTo>
                  <a:pt x="6133" y="2770"/>
                  <a:pt x="6271" y="2595"/>
                  <a:pt x="6393" y="2451"/>
                </a:cubicBezTo>
                <a:cubicBezTo>
                  <a:pt x="6516" y="2306"/>
                  <a:pt x="6617" y="2167"/>
                  <a:pt x="6617" y="2141"/>
                </a:cubicBezTo>
                <a:cubicBezTo>
                  <a:pt x="6617" y="2116"/>
                  <a:pt x="6779" y="1964"/>
                  <a:pt x="6976" y="1802"/>
                </a:cubicBezTo>
                <a:cubicBezTo>
                  <a:pt x="7376" y="1475"/>
                  <a:pt x="8245" y="1049"/>
                  <a:pt x="9023" y="799"/>
                </a:cubicBezTo>
                <a:cubicBezTo>
                  <a:pt x="9620" y="607"/>
                  <a:pt x="10074" y="390"/>
                  <a:pt x="10324" y="177"/>
                </a:cubicBezTo>
                <a:lnTo>
                  <a:pt x="10532" y="0"/>
                </a:lnTo>
                <a:lnTo>
                  <a:pt x="11241" y="0"/>
                </a:lnTo>
                <a:cubicBezTo>
                  <a:pt x="11545" y="4"/>
                  <a:pt x="11536" y="44"/>
                  <a:pt x="11666" y="398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日期占位符 3"/>
          <p:cNvSpPr txBox="1"/>
          <p:nvPr>
            <p:ph type="sldNum" sz="quarter" idx="2"/>
          </p:nvPr>
        </p:nvSpPr>
        <p:spPr>
          <a:xfrm>
            <a:off x="8515350" y="6632361"/>
            <a:ext cx="167640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23" name="标题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Simulations are </a:t>
            </a:r>
            <a:r>
              <a:rPr i="1"/>
              <a:t>necessary</a:t>
            </a:r>
            <a:r>
              <a:t> in physics!</a:t>
            </a:r>
          </a:p>
        </p:txBody>
      </p:sp>
      <p:sp>
        <p:nvSpPr>
          <p:cNvPr id="224" name="内容占位符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678941">
              <a:spcBef>
                <a:spcPts val="600"/>
              </a:spcBef>
              <a:buSzTx/>
              <a:buNone/>
              <a:defRPr sz="2079"/>
            </a:pPr>
            <a:r>
              <a:t>Let’s say you’re designing some experiment searching for some exotic particle</a:t>
            </a:r>
          </a:p>
          <a:p>
            <a:pPr lvl="1" marL="565784" indent="-226313" defTabSz="678941">
              <a:spcBef>
                <a:spcPts val="600"/>
              </a:spcBef>
              <a:buClr>
                <a:srgbClr val="3C6945"/>
              </a:buClr>
              <a:buSzPct val="70000"/>
              <a:buChar char="✦"/>
              <a:defRPr i="1" sz="2079"/>
            </a:pPr>
            <a:r>
              <a:t>Theorists </a:t>
            </a:r>
            <a:r>
              <a:rPr i="0"/>
              <a:t>will tell you the physics you need to know about the particle. </a:t>
            </a:r>
            <a:endParaRPr i="0"/>
          </a:p>
          <a:p>
            <a:pPr lvl="1" marL="565784" indent="-226313" defTabSz="678941">
              <a:spcBef>
                <a:spcPts val="600"/>
              </a:spcBef>
              <a:buClr>
                <a:srgbClr val="3C6945"/>
              </a:buClr>
              <a:buSzPct val="70000"/>
              <a:buChar char="✦"/>
              <a:defRPr i="1" sz="2079"/>
            </a:pPr>
            <a:r>
              <a:t>Engineers </a:t>
            </a:r>
            <a:r>
              <a:rPr i="0"/>
              <a:t>will build the equipment you need to find this particle.</a:t>
            </a:r>
            <a:endParaRPr i="0"/>
          </a:p>
          <a:p>
            <a:pPr lvl="1" marL="565784" indent="-226313" defTabSz="678941">
              <a:spcBef>
                <a:spcPts val="600"/>
              </a:spcBef>
              <a:buClr>
                <a:srgbClr val="3C6945"/>
              </a:buClr>
              <a:buSzPct val="70000"/>
              <a:buChar char="✦"/>
              <a:defRPr i="1" sz="2079"/>
            </a:pPr>
            <a:r>
              <a:t>Rich Swiss People </a:t>
            </a:r>
            <a:r>
              <a:rPr i="0"/>
              <a:t>will give you some money to get started. </a:t>
            </a:r>
            <a:endParaRPr i="0"/>
          </a:p>
          <a:p>
            <a:pPr lvl="1" marL="0" indent="339470" defTabSz="678941">
              <a:spcBef>
                <a:spcPts val="600"/>
              </a:spcBef>
              <a:buSzTx/>
              <a:buNone/>
              <a:defRPr i="1" sz="2079"/>
            </a:pPr>
            <a:endParaRPr i="0"/>
          </a:p>
          <a:p>
            <a:pPr lvl="1" marL="0" indent="0" defTabSz="678941">
              <a:spcBef>
                <a:spcPts val="600"/>
              </a:spcBef>
              <a:buSzTx/>
              <a:buNone/>
              <a:defRPr i="1" sz="2079"/>
            </a:pPr>
            <a:r>
              <a:rPr i="0" u="sng"/>
              <a:t>Only one question</a:t>
            </a:r>
            <a:r>
              <a:rPr i="0"/>
              <a:t>: how do you know you’ll find it?</a:t>
            </a:r>
            <a:endParaRPr i="0"/>
          </a:p>
          <a:p>
            <a:pPr lvl="1" marL="0" indent="0" algn="ctr" defTabSz="678941">
              <a:spcBef>
                <a:spcPts val="600"/>
              </a:spcBef>
              <a:buSzTx/>
              <a:buNone/>
              <a:defRPr b="1" i="1" sz="2079"/>
            </a:pPr>
            <a:endParaRPr b="0" i="0">
              <a:latin typeface="Gill Sans SemiBold"/>
              <a:ea typeface="Gill Sans SemiBold"/>
              <a:cs typeface="Gill Sans SemiBold"/>
              <a:sym typeface="Gill Sans SemiBold"/>
            </a:endParaRPr>
          </a:p>
          <a:p>
            <a:pPr lvl="1" marL="0" indent="0" algn="ctr" defTabSz="678941">
              <a:spcBef>
                <a:spcPts val="600"/>
              </a:spcBef>
              <a:buSzTx/>
              <a:buNone/>
              <a:defRPr b="1" i="1" sz="2079"/>
            </a:pPr>
            <a:r>
              <a:t>Simulations!</a:t>
            </a:r>
          </a:p>
          <a:p>
            <a:pPr lvl="1" marL="0" indent="0" defTabSz="678941">
              <a:spcBef>
                <a:spcPts val="600"/>
              </a:spcBef>
              <a:buSzTx/>
              <a:buNone/>
              <a:defRPr b="1" i="1" sz="2079"/>
            </a:pPr>
            <a:endParaRPr b="0" i="0">
              <a:latin typeface="Gill Sans SemiBold"/>
              <a:ea typeface="Gill Sans SemiBold"/>
              <a:cs typeface="Gill Sans SemiBold"/>
              <a:sym typeface="Gill Sans SemiBold"/>
            </a:endParaRPr>
          </a:p>
          <a:p>
            <a:pPr lvl="1" marL="226313" indent="-226313" defTabSz="678941">
              <a:spcBef>
                <a:spcPts val="600"/>
              </a:spcBef>
              <a:buClr>
                <a:srgbClr val="3C6945"/>
              </a:buClr>
              <a:buSzPct val="70000"/>
              <a:buChar char="✦"/>
              <a:defRPr i="1" sz="2079"/>
            </a:pPr>
            <a:r>
              <a:rPr i="0"/>
              <a:t> can tell you how much signal or background you get</a:t>
            </a:r>
            <a:endParaRPr i="0"/>
          </a:p>
          <a:p>
            <a:pPr lvl="1" marL="226313" indent="-226313" defTabSz="678941">
              <a:spcBef>
                <a:spcPts val="600"/>
              </a:spcBef>
              <a:buClr>
                <a:srgbClr val="3C6945"/>
              </a:buClr>
              <a:buSzPct val="70000"/>
              <a:buChar char="✦"/>
              <a:defRPr i="1" sz="2079"/>
            </a:pPr>
            <a:r>
              <a:rPr i="0"/>
              <a:t> can tell if your design is efficient</a:t>
            </a:r>
            <a:endParaRPr i="0"/>
          </a:p>
          <a:p>
            <a:pPr lvl="1" marL="226313" indent="-226313" defTabSz="678941">
              <a:spcBef>
                <a:spcPts val="600"/>
              </a:spcBef>
              <a:buClr>
                <a:srgbClr val="3C6945"/>
              </a:buClr>
              <a:buSzPct val="70000"/>
              <a:buChar char="✦"/>
              <a:defRPr i="1" sz="2079"/>
            </a:pPr>
            <a:r>
              <a:rPr i="0"/>
              <a:t> can help you understand your observations better, </a:t>
            </a:r>
            <a:r>
              <a:rPr>
                <a:solidFill>
                  <a:srgbClr val="535353"/>
                </a:solidFill>
              </a:rPr>
              <a:t>(and so on…)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lide Number"/>
          <p:cNvSpPr txBox="1"/>
          <p:nvPr>
            <p:ph type="sldNum" sz="quarter" idx="2"/>
          </p:nvPr>
        </p:nvSpPr>
        <p:spPr>
          <a:xfrm>
            <a:off x="8515350" y="6632361"/>
            <a:ext cx="167640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27" name="Enter Geant4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Enter </a:t>
            </a:r>
            <a:r>
              <a:rPr i="1"/>
              <a:t>Geant4</a:t>
            </a:r>
          </a:p>
        </p:txBody>
      </p:sp>
      <p:sp>
        <p:nvSpPr>
          <p:cNvPr id="228" name="Geant4 is one such simulation toolkit for simulating particle interactions in matter…"/>
          <p:cNvSpPr txBox="1"/>
          <p:nvPr>
            <p:ph type="body" sz="half" idx="1"/>
          </p:nvPr>
        </p:nvSpPr>
        <p:spPr>
          <a:xfrm>
            <a:off x="628650" y="1205345"/>
            <a:ext cx="7886700" cy="246764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>
                <a:solidFill>
                  <a:srgbClr val="498054"/>
                </a:solidFill>
              </a:rPr>
              <a:t>Geant4</a:t>
            </a:r>
            <a:r>
              <a:t> is one such simulation toolkit for </a:t>
            </a:r>
            <a:r>
              <a:rPr i="1"/>
              <a:t>simulating particle interactions in matter</a:t>
            </a:r>
          </a:p>
          <a:p>
            <a:pPr lvl="1" marL="615950" indent="-273050">
              <a:buClr>
                <a:srgbClr val="498054"/>
              </a:buClr>
              <a:buSzPct val="70000"/>
              <a:buChar char="✦"/>
            </a:pPr>
            <a:r>
              <a:t>Ubiquitous in experimental physics, medical physics, etc.                       </a:t>
            </a:r>
            <a14:m>
              <m:oMath>
                <m:r>
                  <a:rPr xmlns:a="http://schemas.openxmlformats.org/drawingml/2006/main" sz="22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→</m:t>
                </m:r>
              </m:oMath>
            </a14:m>
            <a:r>
              <a:t> definitely worth learning about!</a:t>
            </a:r>
          </a:p>
          <a:p>
            <a:pPr lvl="1" marL="615950" indent="-273050">
              <a:buClr>
                <a:srgbClr val="498054"/>
              </a:buClr>
              <a:buSzPct val="70000"/>
              <a:buChar char="✦"/>
            </a:pPr>
            <a:r>
              <a:t>Extensively used at CERN experiments. </a:t>
            </a:r>
          </a:p>
          <a:p>
            <a:pPr lvl="1" marL="0" indent="0">
              <a:buClr>
                <a:srgbClr val="498054"/>
              </a:buClr>
              <a:buSzTx/>
              <a:buNone/>
            </a:pPr>
            <a:r>
              <a:t>Bare workflow looks like: </a:t>
            </a:r>
          </a:p>
        </p:txBody>
      </p:sp>
      <p:grpSp>
        <p:nvGrpSpPr>
          <p:cNvPr id="231" name="Shoot Particles at it"/>
          <p:cNvGrpSpPr/>
          <p:nvPr/>
        </p:nvGrpSpPr>
        <p:grpSpPr>
          <a:xfrm>
            <a:off x="3435288" y="4063229"/>
            <a:ext cx="2027162" cy="548641"/>
            <a:chOff x="0" y="0"/>
            <a:chExt cx="2027160" cy="548640"/>
          </a:xfrm>
        </p:grpSpPr>
        <p:sp>
          <p:nvSpPr>
            <p:cNvPr id="230" name="Shoot Particles at it"/>
            <p:cNvSpPr txBox="1"/>
            <p:nvPr/>
          </p:nvSpPr>
          <p:spPr>
            <a:xfrm>
              <a:off x="50800" y="50799"/>
              <a:ext cx="1925561" cy="447042"/>
            </a:xfrm>
            <a:prstGeom prst="rect">
              <a:avLst/>
            </a:prstGeom>
            <a:solidFill>
              <a:schemeClr val="accent4">
                <a:lumOff val="25000"/>
              </a:schemeClr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normAutofit fontScale="100000" lnSpcReduction="0"/>
            </a:bodyPr>
            <a:lstStyle>
              <a:lvl1pPr algn="ctr">
                <a:defRPr sz="17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Shoot Particles at it</a:t>
              </a:r>
            </a:p>
          </p:txBody>
        </p:sp>
        <p:pic>
          <p:nvPicPr>
            <p:cNvPr id="229" name="Shoot Particles at it Shoot Particles at it" descr="Shoot Particles at it Shoot Particles at it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027161" cy="548641"/>
            </a:xfrm>
            <a:prstGeom prst="rect">
              <a:avLst/>
            </a:prstGeom>
            <a:effectLst/>
          </p:spPr>
        </p:pic>
      </p:grpSp>
      <p:grpSp>
        <p:nvGrpSpPr>
          <p:cNvPr id="234" name="Define Experiment"/>
          <p:cNvGrpSpPr/>
          <p:nvPr/>
        </p:nvGrpSpPr>
        <p:grpSpPr>
          <a:xfrm>
            <a:off x="389824" y="4056879"/>
            <a:ext cx="2052090" cy="561341"/>
            <a:chOff x="0" y="0"/>
            <a:chExt cx="2052089" cy="561340"/>
          </a:xfrm>
        </p:grpSpPr>
        <p:sp>
          <p:nvSpPr>
            <p:cNvPr id="233" name="Define Experiment"/>
            <p:cNvSpPr txBox="1"/>
            <p:nvPr/>
          </p:nvSpPr>
          <p:spPr>
            <a:xfrm>
              <a:off x="50800" y="50799"/>
              <a:ext cx="1950490" cy="459742"/>
            </a:xfrm>
            <a:prstGeom prst="rect">
              <a:avLst/>
            </a:prstGeom>
            <a:solidFill>
              <a:schemeClr val="accent4">
                <a:lumOff val="25000"/>
              </a:schemeClr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normAutofit fontScale="100000" lnSpcReduction="0"/>
            </a:bodyPr>
            <a:lstStyle>
              <a:lvl1pPr algn="ctr">
                <a:defRPr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Define Experiment</a:t>
              </a:r>
            </a:p>
          </p:txBody>
        </p:sp>
        <p:pic>
          <p:nvPicPr>
            <p:cNvPr id="232" name="Define Experiment Define Experiment" descr="Define Experiment Define Experiment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052090" cy="561341"/>
            </a:xfrm>
            <a:prstGeom prst="rect">
              <a:avLst/>
            </a:prstGeom>
            <a:effectLst/>
          </p:spPr>
        </p:pic>
      </p:grpSp>
      <p:grpSp>
        <p:nvGrpSpPr>
          <p:cNvPr id="237" name="See What Happens…"/>
          <p:cNvGrpSpPr/>
          <p:nvPr/>
        </p:nvGrpSpPr>
        <p:grpSpPr>
          <a:xfrm>
            <a:off x="6245562" y="3936229"/>
            <a:ext cx="2508614" cy="802641"/>
            <a:chOff x="0" y="0"/>
            <a:chExt cx="2508613" cy="802640"/>
          </a:xfrm>
        </p:grpSpPr>
        <p:sp>
          <p:nvSpPr>
            <p:cNvPr id="236" name="See What Happens…"/>
            <p:cNvSpPr txBox="1"/>
            <p:nvPr/>
          </p:nvSpPr>
          <p:spPr>
            <a:xfrm>
              <a:off x="50800" y="50799"/>
              <a:ext cx="2407014" cy="701042"/>
            </a:xfrm>
            <a:prstGeom prst="rect">
              <a:avLst/>
            </a:prstGeom>
            <a:solidFill>
              <a:schemeClr val="accent4">
                <a:lumOff val="25000"/>
              </a:schemeClr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normAutofit fontScale="100000" lnSpcReduction="0"/>
            </a:bodyPr>
            <a:lstStyle/>
            <a:p>
              <a:pPr algn="ctr">
                <a:defRPr sz="17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See What Happens </a:t>
              </a:r>
            </a:p>
            <a:p>
              <a:pPr algn="ctr">
                <a:defRPr sz="17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(Energy Dep., doses, etc.)</a:t>
              </a:r>
            </a:p>
          </p:txBody>
        </p:sp>
        <p:pic>
          <p:nvPicPr>
            <p:cNvPr id="235" name="See What Happens… See What Happens (Energy Dep., doses, etc.)" descr="See What Happens… See What Happens (Energy Dep., doses, etc.)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508614" cy="802641"/>
            </a:xfrm>
            <a:prstGeom prst="rect">
              <a:avLst/>
            </a:prstGeom>
            <a:effectLst/>
          </p:spPr>
        </p:pic>
      </p:grpSp>
      <p:sp>
        <p:nvSpPr>
          <p:cNvPr id="238" name="Line"/>
          <p:cNvSpPr/>
          <p:nvPr/>
        </p:nvSpPr>
        <p:spPr>
          <a:xfrm>
            <a:off x="2413582" y="4343899"/>
            <a:ext cx="1031934" cy="1"/>
          </a:xfrm>
          <a:prstGeom prst="line">
            <a:avLst/>
          </a:prstGeom>
          <a:ln w="38100">
            <a:solidFill>
              <a:schemeClr val="accent1">
                <a:lumOff val="-8392"/>
              </a:schemeClr>
            </a:solidFill>
            <a:miter/>
            <a:tailEnd type="triangle"/>
          </a:ln>
        </p:spPr>
        <p:txBody>
          <a:bodyPr lIns="45719" rIns="45719"/>
          <a:lstStyle/>
          <a:p>
            <a:pPr>
              <a:defRPr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39" name="Line"/>
          <p:cNvSpPr/>
          <p:nvPr/>
        </p:nvSpPr>
        <p:spPr>
          <a:xfrm>
            <a:off x="5413811" y="4342039"/>
            <a:ext cx="916288" cy="1"/>
          </a:xfrm>
          <a:prstGeom prst="line">
            <a:avLst/>
          </a:prstGeom>
          <a:ln w="38100">
            <a:solidFill>
              <a:schemeClr val="accent1">
                <a:lumOff val="-8392"/>
              </a:schemeClr>
            </a:solidFill>
            <a:miter/>
            <a:tailEnd type="triangle"/>
          </a:ln>
        </p:spPr>
        <p:txBody>
          <a:bodyPr lIns="45719" rIns="45719"/>
          <a:lstStyle/>
          <a:p>
            <a:pPr>
              <a:defRPr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lide Number"/>
          <p:cNvSpPr txBox="1"/>
          <p:nvPr>
            <p:ph type="sldNum" sz="quarter" idx="2"/>
          </p:nvPr>
        </p:nvSpPr>
        <p:spPr>
          <a:xfrm>
            <a:off x="8515350" y="6632361"/>
            <a:ext cx="167640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2" name="Enter Geant4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Enter </a:t>
            </a:r>
            <a:r>
              <a:rPr i="1"/>
              <a:t>Geant4</a:t>
            </a:r>
          </a:p>
        </p:txBody>
      </p:sp>
      <p:pic>
        <p:nvPicPr>
          <p:cNvPr id="24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61551" y="2113737"/>
            <a:ext cx="4253647" cy="32794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2360" y="1555597"/>
            <a:ext cx="3525373" cy="44687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日期占位符 3"/>
          <p:cNvSpPr txBox="1"/>
          <p:nvPr>
            <p:ph type="sldNum" sz="quarter" idx="2"/>
          </p:nvPr>
        </p:nvSpPr>
        <p:spPr>
          <a:xfrm>
            <a:off x="8515350" y="6632361"/>
            <a:ext cx="167640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7" name="标题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But Experiments are </a:t>
            </a:r>
            <a:r>
              <a:rPr i="1"/>
              <a:t>Complex</a:t>
            </a:r>
            <a:r>
              <a:t>…</a:t>
            </a:r>
          </a:p>
        </p:txBody>
      </p:sp>
      <p:sp>
        <p:nvSpPr>
          <p:cNvPr id="248" name="“Nice! My seemingly innocent simulation has completed!”"/>
          <p:cNvSpPr txBox="1"/>
          <p:nvPr/>
        </p:nvSpPr>
        <p:spPr>
          <a:xfrm>
            <a:off x="271779" y="1308611"/>
            <a:ext cx="586085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normAutofit fontScale="100000" lnSpcReduction="0"/>
          </a:bodyPr>
          <a:lstStyle>
            <a:lvl1pPr>
              <a:defRPr i="1" sz="21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“Nice! My seemingly innocent simulation has completed!”</a:t>
            </a:r>
          </a:p>
        </p:txBody>
      </p:sp>
      <p:pic>
        <p:nvPicPr>
          <p:cNvPr id="249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10975" t="12813" r="8183" b="10100"/>
          <a:stretch>
            <a:fillRect/>
          </a:stretch>
        </p:blipFill>
        <p:spPr>
          <a:xfrm>
            <a:off x="6449554" y="1131179"/>
            <a:ext cx="787690" cy="751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68" fill="norm" stroke="1" extrusionOk="0">
                <a:moveTo>
                  <a:pt x="9718" y="83"/>
                </a:moveTo>
                <a:cubicBezTo>
                  <a:pt x="9732" y="97"/>
                  <a:pt x="9782" y="108"/>
                  <a:pt x="9830" y="108"/>
                </a:cubicBezTo>
                <a:cubicBezTo>
                  <a:pt x="9877" y="108"/>
                  <a:pt x="9924" y="121"/>
                  <a:pt x="9933" y="136"/>
                </a:cubicBezTo>
                <a:cubicBezTo>
                  <a:pt x="9942" y="151"/>
                  <a:pt x="9970" y="164"/>
                  <a:pt x="9994" y="164"/>
                </a:cubicBezTo>
                <a:cubicBezTo>
                  <a:pt x="10053" y="164"/>
                  <a:pt x="10587" y="444"/>
                  <a:pt x="10587" y="476"/>
                </a:cubicBezTo>
                <a:cubicBezTo>
                  <a:pt x="10587" y="489"/>
                  <a:pt x="10605" y="500"/>
                  <a:pt x="10626" y="500"/>
                </a:cubicBezTo>
                <a:cubicBezTo>
                  <a:pt x="10686" y="500"/>
                  <a:pt x="11191" y="1040"/>
                  <a:pt x="11244" y="1161"/>
                </a:cubicBezTo>
                <a:cubicBezTo>
                  <a:pt x="11270" y="1221"/>
                  <a:pt x="11326" y="1322"/>
                  <a:pt x="11367" y="1386"/>
                </a:cubicBezTo>
                <a:cubicBezTo>
                  <a:pt x="11408" y="1450"/>
                  <a:pt x="11442" y="1528"/>
                  <a:pt x="11442" y="1559"/>
                </a:cubicBezTo>
                <a:cubicBezTo>
                  <a:pt x="11442" y="1590"/>
                  <a:pt x="11454" y="1623"/>
                  <a:pt x="11469" y="1633"/>
                </a:cubicBezTo>
                <a:cubicBezTo>
                  <a:pt x="11484" y="1642"/>
                  <a:pt x="11496" y="1680"/>
                  <a:pt x="11496" y="1717"/>
                </a:cubicBezTo>
                <a:cubicBezTo>
                  <a:pt x="11496" y="1753"/>
                  <a:pt x="11508" y="1791"/>
                  <a:pt x="11522" y="1801"/>
                </a:cubicBezTo>
                <a:cubicBezTo>
                  <a:pt x="11537" y="1810"/>
                  <a:pt x="11549" y="1848"/>
                  <a:pt x="11549" y="1885"/>
                </a:cubicBezTo>
                <a:cubicBezTo>
                  <a:pt x="11549" y="1921"/>
                  <a:pt x="11560" y="1958"/>
                  <a:pt x="11573" y="1967"/>
                </a:cubicBezTo>
                <a:cubicBezTo>
                  <a:pt x="11616" y="1995"/>
                  <a:pt x="11635" y="2211"/>
                  <a:pt x="11647" y="2805"/>
                </a:cubicBezTo>
                <a:cubicBezTo>
                  <a:pt x="11654" y="3189"/>
                  <a:pt x="11649" y="3401"/>
                  <a:pt x="11630" y="3420"/>
                </a:cubicBezTo>
                <a:cubicBezTo>
                  <a:pt x="11615" y="3436"/>
                  <a:pt x="11603" y="3515"/>
                  <a:pt x="11603" y="3595"/>
                </a:cubicBezTo>
                <a:cubicBezTo>
                  <a:pt x="11603" y="3676"/>
                  <a:pt x="11591" y="3750"/>
                  <a:pt x="11576" y="3759"/>
                </a:cubicBezTo>
                <a:cubicBezTo>
                  <a:pt x="11561" y="3769"/>
                  <a:pt x="11549" y="3807"/>
                  <a:pt x="11549" y="3844"/>
                </a:cubicBezTo>
                <a:cubicBezTo>
                  <a:pt x="11549" y="3880"/>
                  <a:pt x="11536" y="3946"/>
                  <a:pt x="11519" y="3989"/>
                </a:cubicBezTo>
                <a:cubicBezTo>
                  <a:pt x="11503" y="4032"/>
                  <a:pt x="11479" y="4095"/>
                  <a:pt x="11466" y="4130"/>
                </a:cubicBezTo>
                <a:cubicBezTo>
                  <a:pt x="11417" y="4260"/>
                  <a:pt x="11382" y="4348"/>
                  <a:pt x="11359" y="4395"/>
                </a:cubicBezTo>
                <a:cubicBezTo>
                  <a:pt x="11346" y="4422"/>
                  <a:pt x="11335" y="4458"/>
                  <a:pt x="11335" y="4474"/>
                </a:cubicBezTo>
                <a:cubicBezTo>
                  <a:pt x="11335" y="4491"/>
                  <a:pt x="11299" y="4560"/>
                  <a:pt x="11255" y="4627"/>
                </a:cubicBezTo>
                <a:cubicBezTo>
                  <a:pt x="11211" y="4694"/>
                  <a:pt x="11175" y="4757"/>
                  <a:pt x="11175" y="4767"/>
                </a:cubicBezTo>
                <a:cubicBezTo>
                  <a:pt x="11175" y="4789"/>
                  <a:pt x="11016" y="5033"/>
                  <a:pt x="10969" y="5083"/>
                </a:cubicBezTo>
                <a:cubicBezTo>
                  <a:pt x="10950" y="5104"/>
                  <a:pt x="10935" y="5131"/>
                  <a:pt x="10935" y="5143"/>
                </a:cubicBezTo>
                <a:cubicBezTo>
                  <a:pt x="10935" y="5208"/>
                  <a:pt x="10273" y="5840"/>
                  <a:pt x="10044" y="5993"/>
                </a:cubicBezTo>
                <a:lnTo>
                  <a:pt x="9968" y="6044"/>
                </a:lnTo>
                <a:lnTo>
                  <a:pt x="10026" y="6109"/>
                </a:lnTo>
                <a:lnTo>
                  <a:pt x="10084" y="6173"/>
                </a:lnTo>
                <a:lnTo>
                  <a:pt x="10249" y="6089"/>
                </a:lnTo>
                <a:cubicBezTo>
                  <a:pt x="10339" y="6042"/>
                  <a:pt x="10438" y="5995"/>
                  <a:pt x="10467" y="5984"/>
                </a:cubicBezTo>
                <a:cubicBezTo>
                  <a:pt x="10496" y="5973"/>
                  <a:pt x="10573" y="5937"/>
                  <a:pt x="10637" y="5904"/>
                </a:cubicBezTo>
                <a:cubicBezTo>
                  <a:pt x="10700" y="5871"/>
                  <a:pt x="10775" y="5844"/>
                  <a:pt x="10802" y="5844"/>
                </a:cubicBezTo>
                <a:cubicBezTo>
                  <a:pt x="10829" y="5844"/>
                  <a:pt x="10859" y="5831"/>
                  <a:pt x="10868" y="5816"/>
                </a:cubicBezTo>
                <a:cubicBezTo>
                  <a:pt x="10877" y="5800"/>
                  <a:pt x="10905" y="5788"/>
                  <a:pt x="10931" y="5788"/>
                </a:cubicBezTo>
                <a:cubicBezTo>
                  <a:pt x="10957" y="5788"/>
                  <a:pt x="11028" y="5763"/>
                  <a:pt x="11089" y="5732"/>
                </a:cubicBezTo>
                <a:cubicBezTo>
                  <a:pt x="11149" y="5701"/>
                  <a:pt x="11211" y="5676"/>
                  <a:pt x="11226" y="5676"/>
                </a:cubicBezTo>
                <a:cubicBezTo>
                  <a:pt x="11241" y="5676"/>
                  <a:pt x="11311" y="5638"/>
                  <a:pt x="11380" y="5592"/>
                </a:cubicBezTo>
                <a:cubicBezTo>
                  <a:pt x="11576" y="5462"/>
                  <a:pt x="11660" y="5444"/>
                  <a:pt x="12177" y="5419"/>
                </a:cubicBezTo>
                <a:cubicBezTo>
                  <a:pt x="12976" y="5382"/>
                  <a:pt x="13310" y="5347"/>
                  <a:pt x="13460" y="5286"/>
                </a:cubicBezTo>
                <a:cubicBezTo>
                  <a:pt x="13599" y="5228"/>
                  <a:pt x="13712" y="5200"/>
                  <a:pt x="13804" y="5200"/>
                </a:cubicBezTo>
                <a:cubicBezTo>
                  <a:pt x="13895" y="5200"/>
                  <a:pt x="13900" y="5196"/>
                  <a:pt x="13862" y="5156"/>
                </a:cubicBezTo>
                <a:cubicBezTo>
                  <a:pt x="13839" y="5132"/>
                  <a:pt x="13820" y="5082"/>
                  <a:pt x="13820" y="5045"/>
                </a:cubicBezTo>
                <a:cubicBezTo>
                  <a:pt x="13820" y="4963"/>
                  <a:pt x="13947" y="4810"/>
                  <a:pt x="14021" y="4804"/>
                </a:cubicBezTo>
                <a:cubicBezTo>
                  <a:pt x="14340" y="4777"/>
                  <a:pt x="14461" y="4860"/>
                  <a:pt x="14461" y="5106"/>
                </a:cubicBezTo>
                <a:cubicBezTo>
                  <a:pt x="14461" y="5222"/>
                  <a:pt x="14471" y="5256"/>
                  <a:pt x="14502" y="5256"/>
                </a:cubicBezTo>
                <a:cubicBezTo>
                  <a:pt x="14524" y="5256"/>
                  <a:pt x="14588" y="5287"/>
                  <a:pt x="14642" y="5325"/>
                </a:cubicBezTo>
                <a:cubicBezTo>
                  <a:pt x="14735" y="5388"/>
                  <a:pt x="14922" y="5450"/>
                  <a:pt x="15028" y="5451"/>
                </a:cubicBezTo>
                <a:cubicBezTo>
                  <a:pt x="15057" y="5452"/>
                  <a:pt x="15093" y="5405"/>
                  <a:pt x="15127" y="5326"/>
                </a:cubicBezTo>
                <a:cubicBezTo>
                  <a:pt x="15158" y="5252"/>
                  <a:pt x="15208" y="5187"/>
                  <a:pt x="15248" y="5168"/>
                </a:cubicBezTo>
                <a:cubicBezTo>
                  <a:pt x="15286" y="5150"/>
                  <a:pt x="15316" y="5125"/>
                  <a:pt x="15316" y="5112"/>
                </a:cubicBezTo>
                <a:cubicBezTo>
                  <a:pt x="15316" y="5099"/>
                  <a:pt x="15340" y="5088"/>
                  <a:pt x="15368" y="5088"/>
                </a:cubicBezTo>
                <a:cubicBezTo>
                  <a:pt x="15397" y="5088"/>
                  <a:pt x="15428" y="5076"/>
                  <a:pt x="15437" y="5060"/>
                </a:cubicBezTo>
                <a:cubicBezTo>
                  <a:pt x="15458" y="5024"/>
                  <a:pt x="15949" y="5024"/>
                  <a:pt x="15971" y="5060"/>
                </a:cubicBezTo>
                <a:cubicBezTo>
                  <a:pt x="15980" y="5076"/>
                  <a:pt x="16034" y="5088"/>
                  <a:pt x="16091" y="5088"/>
                </a:cubicBezTo>
                <a:cubicBezTo>
                  <a:pt x="16148" y="5088"/>
                  <a:pt x="16202" y="5101"/>
                  <a:pt x="16211" y="5116"/>
                </a:cubicBezTo>
                <a:cubicBezTo>
                  <a:pt x="16221" y="5132"/>
                  <a:pt x="16257" y="5144"/>
                  <a:pt x="16292" y="5144"/>
                </a:cubicBezTo>
                <a:cubicBezTo>
                  <a:pt x="16327" y="5144"/>
                  <a:pt x="16363" y="5157"/>
                  <a:pt x="16372" y="5172"/>
                </a:cubicBezTo>
                <a:cubicBezTo>
                  <a:pt x="16381" y="5188"/>
                  <a:pt x="16406" y="5200"/>
                  <a:pt x="16427" y="5200"/>
                </a:cubicBezTo>
                <a:cubicBezTo>
                  <a:pt x="16448" y="5200"/>
                  <a:pt x="16517" y="5224"/>
                  <a:pt x="16579" y="5253"/>
                </a:cubicBezTo>
                <a:cubicBezTo>
                  <a:pt x="16641" y="5282"/>
                  <a:pt x="16765" y="5334"/>
                  <a:pt x="16853" y="5369"/>
                </a:cubicBezTo>
                <a:cubicBezTo>
                  <a:pt x="17061" y="5451"/>
                  <a:pt x="17810" y="5832"/>
                  <a:pt x="17948" y="5927"/>
                </a:cubicBezTo>
                <a:cubicBezTo>
                  <a:pt x="18007" y="5967"/>
                  <a:pt x="18088" y="6017"/>
                  <a:pt x="18129" y="6038"/>
                </a:cubicBezTo>
                <a:cubicBezTo>
                  <a:pt x="18169" y="6060"/>
                  <a:pt x="18202" y="6087"/>
                  <a:pt x="18202" y="6100"/>
                </a:cubicBezTo>
                <a:cubicBezTo>
                  <a:pt x="18202" y="6113"/>
                  <a:pt x="18218" y="6124"/>
                  <a:pt x="18238" y="6124"/>
                </a:cubicBezTo>
                <a:cubicBezTo>
                  <a:pt x="18258" y="6124"/>
                  <a:pt x="18312" y="6161"/>
                  <a:pt x="18358" y="6207"/>
                </a:cubicBezTo>
                <a:cubicBezTo>
                  <a:pt x="18404" y="6254"/>
                  <a:pt x="18452" y="6291"/>
                  <a:pt x="18464" y="6291"/>
                </a:cubicBezTo>
                <a:cubicBezTo>
                  <a:pt x="18476" y="6291"/>
                  <a:pt x="18531" y="6335"/>
                  <a:pt x="18588" y="6389"/>
                </a:cubicBezTo>
                <a:cubicBezTo>
                  <a:pt x="18644" y="6443"/>
                  <a:pt x="18699" y="6487"/>
                  <a:pt x="18711" y="6487"/>
                </a:cubicBezTo>
                <a:cubicBezTo>
                  <a:pt x="18742" y="6487"/>
                  <a:pt x="19725" y="7520"/>
                  <a:pt x="19725" y="7552"/>
                </a:cubicBezTo>
                <a:cubicBezTo>
                  <a:pt x="19725" y="7567"/>
                  <a:pt x="19761" y="7618"/>
                  <a:pt x="19805" y="7667"/>
                </a:cubicBezTo>
                <a:cubicBezTo>
                  <a:pt x="19849" y="7715"/>
                  <a:pt x="19885" y="7765"/>
                  <a:pt x="19885" y="7778"/>
                </a:cubicBezTo>
                <a:cubicBezTo>
                  <a:pt x="19885" y="7791"/>
                  <a:pt x="19933" y="7854"/>
                  <a:pt x="19992" y="7918"/>
                </a:cubicBezTo>
                <a:cubicBezTo>
                  <a:pt x="20051" y="7981"/>
                  <a:pt x="20099" y="8049"/>
                  <a:pt x="20099" y="8069"/>
                </a:cubicBezTo>
                <a:cubicBezTo>
                  <a:pt x="20099" y="8089"/>
                  <a:pt x="20109" y="8110"/>
                  <a:pt x="20121" y="8115"/>
                </a:cubicBezTo>
                <a:cubicBezTo>
                  <a:pt x="20146" y="8125"/>
                  <a:pt x="20420" y="8545"/>
                  <a:pt x="20420" y="8573"/>
                </a:cubicBezTo>
                <a:cubicBezTo>
                  <a:pt x="20420" y="8583"/>
                  <a:pt x="20446" y="8629"/>
                  <a:pt x="20478" y="8676"/>
                </a:cubicBezTo>
                <a:cubicBezTo>
                  <a:pt x="20541" y="8770"/>
                  <a:pt x="20874" y="9469"/>
                  <a:pt x="20874" y="9509"/>
                </a:cubicBezTo>
                <a:cubicBezTo>
                  <a:pt x="20874" y="9532"/>
                  <a:pt x="21005" y="9847"/>
                  <a:pt x="21063" y="9963"/>
                </a:cubicBezTo>
                <a:cubicBezTo>
                  <a:pt x="21077" y="9990"/>
                  <a:pt x="21088" y="10036"/>
                  <a:pt x="21088" y="10067"/>
                </a:cubicBezTo>
                <a:cubicBezTo>
                  <a:pt x="21088" y="10097"/>
                  <a:pt x="21100" y="10129"/>
                  <a:pt x="21114" y="10139"/>
                </a:cubicBezTo>
                <a:cubicBezTo>
                  <a:pt x="21129" y="10148"/>
                  <a:pt x="21141" y="10186"/>
                  <a:pt x="21141" y="10222"/>
                </a:cubicBezTo>
                <a:cubicBezTo>
                  <a:pt x="21141" y="10259"/>
                  <a:pt x="21153" y="10297"/>
                  <a:pt x="21168" y="10306"/>
                </a:cubicBezTo>
                <a:cubicBezTo>
                  <a:pt x="21182" y="10316"/>
                  <a:pt x="21194" y="10354"/>
                  <a:pt x="21194" y="10390"/>
                </a:cubicBezTo>
                <a:cubicBezTo>
                  <a:pt x="21194" y="10427"/>
                  <a:pt x="21206" y="10465"/>
                  <a:pt x="21221" y="10474"/>
                </a:cubicBezTo>
                <a:cubicBezTo>
                  <a:pt x="21236" y="10484"/>
                  <a:pt x="21248" y="10522"/>
                  <a:pt x="21248" y="10558"/>
                </a:cubicBezTo>
                <a:cubicBezTo>
                  <a:pt x="21248" y="10595"/>
                  <a:pt x="21260" y="10633"/>
                  <a:pt x="21275" y="10642"/>
                </a:cubicBezTo>
                <a:cubicBezTo>
                  <a:pt x="21289" y="10652"/>
                  <a:pt x="21301" y="10702"/>
                  <a:pt x="21301" y="10754"/>
                </a:cubicBezTo>
                <a:cubicBezTo>
                  <a:pt x="21301" y="10806"/>
                  <a:pt x="21313" y="10856"/>
                  <a:pt x="21328" y="10866"/>
                </a:cubicBezTo>
                <a:cubicBezTo>
                  <a:pt x="21343" y="10875"/>
                  <a:pt x="21355" y="10926"/>
                  <a:pt x="21355" y="10978"/>
                </a:cubicBezTo>
                <a:cubicBezTo>
                  <a:pt x="21355" y="11030"/>
                  <a:pt x="21367" y="11080"/>
                  <a:pt x="21381" y="11090"/>
                </a:cubicBezTo>
                <a:cubicBezTo>
                  <a:pt x="21396" y="11099"/>
                  <a:pt x="21408" y="11162"/>
                  <a:pt x="21408" y="11230"/>
                </a:cubicBezTo>
                <a:cubicBezTo>
                  <a:pt x="21408" y="11297"/>
                  <a:pt x="21420" y="11360"/>
                  <a:pt x="21435" y="11370"/>
                </a:cubicBezTo>
                <a:cubicBezTo>
                  <a:pt x="21450" y="11379"/>
                  <a:pt x="21462" y="11442"/>
                  <a:pt x="21462" y="11510"/>
                </a:cubicBezTo>
                <a:cubicBezTo>
                  <a:pt x="21462" y="11577"/>
                  <a:pt x="21474" y="11640"/>
                  <a:pt x="21488" y="11649"/>
                </a:cubicBezTo>
                <a:cubicBezTo>
                  <a:pt x="21503" y="11659"/>
                  <a:pt x="21515" y="11733"/>
                  <a:pt x="21515" y="11813"/>
                </a:cubicBezTo>
                <a:cubicBezTo>
                  <a:pt x="21515" y="11894"/>
                  <a:pt x="21526" y="11972"/>
                  <a:pt x="21540" y="11987"/>
                </a:cubicBezTo>
                <a:cubicBezTo>
                  <a:pt x="21576" y="12026"/>
                  <a:pt x="21600" y="12542"/>
                  <a:pt x="21600" y="13258"/>
                </a:cubicBezTo>
                <a:cubicBezTo>
                  <a:pt x="21599" y="13941"/>
                  <a:pt x="21581" y="14303"/>
                  <a:pt x="21542" y="14391"/>
                </a:cubicBezTo>
                <a:cubicBezTo>
                  <a:pt x="21528" y="14422"/>
                  <a:pt x="21512" y="14523"/>
                  <a:pt x="21505" y="14615"/>
                </a:cubicBezTo>
                <a:cubicBezTo>
                  <a:pt x="21488" y="14839"/>
                  <a:pt x="21463" y="14995"/>
                  <a:pt x="21435" y="15063"/>
                </a:cubicBezTo>
                <a:cubicBezTo>
                  <a:pt x="21422" y="15094"/>
                  <a:pt x="21404" y="15163"/>
                  <a:pt x="21395" y="15217"/>
                </a:cubicBezTo>
                <a:cubicBezTo>
                  <a:pt x="21386" y="15271"/>
                  <a:pt x="21372" y="15356"/>
                  <a:pt x="21364" y="15406"/>
                </a:cubicBezTo>
                <a:cubicBezTo>
                  <a:pt x="21356" y="15456"/>
                  <a:pt x="21338" y="15504"/>
                  <a:pt x="21325" y="15512"/>
                </a:cubicBezTo>
                <a:cubicBezTo>
                  <a:pt x="21312" y="15521"/>
                  <a:pt x="21301" y="15558"/>
                  <a:pt x="21301" y="15594"/>
                </a:cubicBezTo>
                <a:cubicBezTo>
                  <a:pt x="21301" y="15631"/>
                  <a:pt x="21289" y="15669"/>
                  <a:pt x="21275" y="15678"/>
                </a:cubicBezTo>
                <a:cubicBezTo>
                  <a:pt x="21260" y="15688"/>
                  <a:pt x="21248" y="15726"/>
                  <a:pt x="21248" y="15762"/>
                </a:cubicBezTo>
                <a:cubicBezTo>
                  <a:pt x="21248" y="15799"/>
                  <a:pt x="21236" y="15837"/>
                  <a:pt x="21221" y="15846"/>
                </a:cubicBezTo>
                <a:cubicBezTo>
                  <a:pt x="21206" y="15856"/>
                  <a:pt x="21194" y="15894"/>
                  <a:pt x="21194" y="15932"/>
                </a:cubicBezTo>
                <a:cubicBezTo>
                  <a:pt x="21194" y="15998"/>
                  <a:pt x="21186" y="16024"/>
                  <a:pt x="21118" y="16161"/>
                </a:cubicBezTo>
                <a:cubicBezTo>
                  <a:pt x="21101" y="16195"/>
                  <a:pt x="21088" y="16242"/>
                  <a:pt x="21088" y="16265"/>
                </a:cubicBezTo>
                <a:cubicBezTo>
                  <a:pt x="21088" y="16288"/>
                  <a:pt x="21064" y="16351"/>
                  <a:pt x="21034" y="16406"/>
                </a:cubicBezTo>
                <a:cubicBezTo>
                  <a:pt x="21005" y="16461"/>
                  <a:pt x="20981" y="16522"/>
                  <a:pt x="20981" y="16542"/>
                </a:cubicBezTo>
                <a:cubicBezTo>
                  <a:pt x="20981" y="16588"/>
                  <a:pt x="20661" y="17240"/>
                  <a:pt x="20518" y="17483"/>
                </a:cubicBezTo>
                <a:cubicBezTo>
                  <a:pt x="20460" y="17583"/>
                  <a:pt x="20389" y="17710"/>
                  <a:pt x="20360" y="17766"/>
                </a:cubicBezTo>
                <a:cubicBezTo>
                  <a:pt x="20308" y="17864"/>
                  <a:pt x="19936" y="18399"/>
                  <a:pt x="19779" y="18599"/>
                </a:cubicBezTo>
                <a:cubicBezTo>
                  <a:pt x="19735" y="18654"/>
                  <a:pt x="19642" y="18774"/>
                  <a:pt x="19572" y="18865"/>
                </a:cubicBezTo>
                <a:cubicBezTo>
                  <a:pt x="19385" y="19106"/>
                  <a:pt x="18983" y="19507"/>
                  <a:pt x="18706" y="19729"/>
                </a:cubicBezTo>
                <a:cubicBezTo>
                  <a:pt x="18512" y="19884"/>
                  <a:pt x="17978" y="20246"/>
                  <a:pt x="17781" y="20357"/>
                </a:cubicBezTo>
                <a:cubicBezTo>
                  <a:pt x="17411" y="20563"/>
                  <a:pt x="16825" y="20868"/>
                  <a:pt x="16798" y="20868"/>
                </a:cubicBezTo>
                <a:cubicBezTo>
                  <a:pt x="16782" y="20869"/>
                  <a:pt x="16719" y="20894"/>
                  <a:pt x="16659" y="20924"/>
                </a:cubicBezTo>
                <a:cubicBezTo>
                  <a:pt x="16598" y="20955"/>
                  <a:pt x="16532" y="20980"/>
                  <a:pt x="16512" y="20980"/>
                </a:cubicBezTo>
                <a:cubicBezTo>
                  <a:pt x="16492" y="20980"/>
                  <a:pt x="16465" y="20991"/>
                  <a:pt x="16451" y="21005"/>
                </a:cubicBezTo>
                <a:cubicBezTo>
                  <a:pt x="16388" y="21065"/>
                  <a:pt x="15620" y="21288"/>
                  <a:pt x="15475" y="21288"/>
                </a:cubicBezTo>
                <a:cubicBezTo>
                  <a:pt x="15433" y="21288"/>
                  <a:pt x="15393" y="21299"/>
                  <a:pt x="15385" y="21313"/>
                </a:cubicBezTo>
                <a:cubicBezTo>
                  <a:pt x="15377" y="21327"/>
                  <a:pt x="15325" y="21346"/>
                  <a:pt x="15270" y="21354"/>
                </a:cubicBezTo>
                <a:cubicBezTo>
                  <a:pt x="15215" y="21363"/>
                  <a:pt x="15091" y="21384"/>
                  <a:pt x="14996" y="21401"/>
                </a:cubicBezTo>
                <a:cubicBezTo>
                  <a:pt x="14900" y="21418"/>
                  <a:pt x="14750" y="21438"/>
                  <a:pt x="14662" y="21446"/>
                </a:cubicBezTo>
                <a:cubicBezTo>
                  <a:pt x="14574" y="21454"/>
                  <a:pt x="14490" y="21472"/>
                  <a:pt x="14476" y="21486"/>
                </a:cubicBezTo>
                <a:cubicBezTo>
                  <a:pt x="14462" y="21501"/>
                  <a:pt x="14388" y="21512"/>
                  <a:pt x="14311" y="21512"/>
                </a:cubicBezTo>
                <a:cubicBezTo>
                  <a:pt x="14234" y="21512"/>
                  <a:pt x="14163" y="21525"/>
                  <a:pt x="14154" y="21540"/>
                </a:cubicBezTo>
                <a:cubicBezTo>
                  <a:pt x="14144" y="21557"/>
                  <a:pt x="13932" y="21568"/>
                  <a:pt x="13606" y="21568"/>
                </a:cubicBezTo>
                <a:cubicBezTo>
                  <a:pt x="13281" y="21568"/>
                  <a:pt x="13069" y="21557"/>
                  <a:pt x="13059" y="21540"/>
                </a:cubicBezTo>
                <a:cubicBezTo>
                  <a:pt x="13049" y="21524"/>
                  <a:pt x="12918" y="21512"/>
                  <a:pt x="12755" y="21512"/>
                </a:cubicBezTo>
                <a:cubicBezTo>
                  <a:pt x="12597" y="21512"/>
                  <a:pt x="12457" y="21501"/>
                  <a:pt x="12443" y="21487"/>
                </a:cubicBezTo>
                <a:cubicBezTo>
                  <a:pt x="12429" y="21472"/>
                  <a:pt x="12351" y="21454"/>
                  <a:pt x="12271" y="21445"/>
                </a:cubicBezTo>
                <a:cubicBezTo>
                  <a:pt x="12007" y="21418"/>
                  <a:pt x="11752" y="21378"/>
                  <a:pt x="11629" y="21345"/>
                </a:cubicBezTo>
                <a:cubicBezTo>
                  <a:pt x="11563" y="21327"/>
                  <a:pt x="11455" y="21302"/>
                  <a:pt x="11389" y="21289"/>
                </a:cubicBezTo>
                <a:cubicBezTo>
                  <a:pt x="11001" y="21214"/>
                  <a:pt x="10231" y="20894"/>
                  <a:pt x="9906" y="20673"/>
                </a:cubicBezTo>
                <a:cubicBezTo>
                  <a:pt x="9847" y="20633"/>
                  <a:pt x="9739" y="20570"/>
                  <a:pt x="9666" y="20533"/>
                </a:cubicBezTo>
                <a:cubicBezTo>
                  <a:pt x="9523" y="20461"/>
                  <a:pt x="9316" y="20323"/>
                  <a:pt x="9254" y="20259"/>
                </a:cubicBezTo>
                <a:cubicBezTo>
                  <a:pt x="9234" y="20238"/>
                  <a:pt x="9189" y="20202"/>
                  <a:pt x="9155" y="20179"/>
                </a:cubicBezTo>
                <a:cubicBezTo>
                  <a:pt x="9084" y="20130"/>
                  <a:pt x="8958" y="19880"/>
                  <a:pt x="8958" y="19787"/>
                </a:cubicBezTo>
                <a:cubicBezTo>
                  <a:pt x="8958" y="19752"/>
                  <a:pt x="8934" y="19669"/>
                  <a:pt x="8906" y="19603"/>
                </a:cubicBezTo>
                <a:cubicBezTo>
                  <a:pt x="8877" y="19537"/>
                  <a:pt x="8846" y="19446"/>
                  <a:pt x="8837" y="19401"/>
                </a:cubicBezTo>
                <a:cubicBezTo>
                  <a:pt x="8825" y="19344"/>
                  <a:pt x="8687" y="19177"/>
                  <a:pt x="8388" y="18861"/>
                </a:cubicBezTo>
                <a:cubicBezTo>
                  <a:pt x="8150" y="18609"/>
                  <a:pt x="7939" y="18369"/>
                  <a:pt x="7919" y="18328"/>
                </a:cubicBezTo>
                <a:cubicBezTo>
                  <a:pt x="7870" y="18226"/>
                  <a:pt x="7647" y="17874"/>
                  <a:pt x="7588" y="17807"/>
                </a:cubicBezTo>
                <a:cubicBezTo>
                  <a:pt x="7563" y="17777"/>
                  <a:pt x="7541" y="17742"/>
                  <a:pt x="7541" y="17730"/>
                </a:cubicBezTo>
                <a:cubicBezTo>
                  <a:pt x="7541" y="17718"/>
                  <a:pt x="7524" y="17685"/>
                  <a:pt x="7503" y="17658"/>
                </a:cubicBezTo>
                <a:cubicBezTo>
                  <a:pt x="7407" y="17535"/>
                  <a:pt x="7274" y="17341"/>
                  <a:pt x="7274" y="17324"/>
                </a:cubicBezTo>
                <a:cubicBezTo>
                  <a:pt x="7274" y="17300"/>
                  <a:pt x="6927" y="16819"/>
                  <a:pt x="6838" y="16721"/>
                </a:cubicBezTo>
                <a:cubicBezTo>
                  <a:pt x="6797" y="16675"/>
                  <a:pt x="6741" y="16644"/>
                  <a:pt x="6699" y="16644"/>
                </a:cubicBezTo>
                <a:cubicBezTo>
                  <a:pt x="6661" y="16644"/>
                  <a:pt x="6605" y="16630"/>
                  <a:pt x="6575" y="16613"/>
                </a:cubicBezTo>
                <a:cubicBezTo>
                  <a:pt x="6536" y="16591"/>
                  <a:pt x="6501" y="16592"/>
                  <a:pt x="6446" y="16616"/>
                </a:cubicBezTo>
                <a:cubicBezTo>
                  <a:pt x="6350" y="16657"/>
                  <a:pt x="6278" y="16634"/>
                  <a:pt x="6156" y="16519"/>
                </a:cubicBezTo>
                <a:cubicBezTo>
                  <a:pt x="6001" y="16375"/>
                  <a:pt x="5969" y="16364"/>
                  <a:pt x="5874" y="16422"/>
                </a:cubicBezTo>
                <a:cubicBezTo>
                  <a:pt x="5703" y="16528"/>
                  <a:pt x="4883" y="16525"/>
                  <a:pt x="4489" y="16417"/>
                </a:cubicBezTo>
                <a:cubicBezTo>
                  <a:pt x="4350" y="16379"/>
                  <a:pt x="4202" y="16220"/>
                  <a:pt x="4199" y="16104"/>
                </a:cubicBezTo>
                <a:cubicBezTo>
                  <a:pt x="4195" y="15963"/>
                  <a:pt x="4067" y="15737"/>
                  <a:pt x="3981" y="15720"/>
                </a:cubicBezTo>
                <a:cubicBezTo>
                  <a:pt x="3941" y="15713"/>
                  <a:pt x="3887" y="15687"/>
                  <a:pt x="3862" y="15664"/>
                </a:cubicBezTo>
                <a:cubicBezTo>
                  <a:pt x="3760" y="15573"/>
                  <a:pt x="3644" y="15499"/>
                  <a:pt x="3387" y="15361"/>
                </a:cubicBezTo>
                <a:cubicBezTo>
                  <a:pt x="3240" y="15282"/>
                  <a:pt x="3041" y="15167"/>
                  <a:pt x="2946" y="15106"/>
                </a:cubicBezTo>
                <a:cubicBezTo>
                  <a:pt x="2850" y="15044"/>
                  <a:pt x="2748" y="14983"/>
                  <a:pt x="2718" y="14969"/>
                </a:cubicBezTo>
                <a:cubicBezTo>
                  <a:pt x="2688" y="14954"/>
                  <a:pt x="2647" y="14923"/>
                  <a:pt x="2628" y="14898"/>
                </a:cubicBezTo>
                <a:cubicBezTo>
                  <a:pt x="2608" y="14873"/>
                  <a:pt x="2582" y="14853"/>
                  <a:pt x="2569" y="14853"/>
                </a:cubicBezTo>
                <a:cubicBezTo>
                  <a:pt x="2556" y="14853"/>
                  <a:pt x="2494" y="14812"/>
                  <a:pt x="2430" y="14762"/>
                </a:cubicBezTo>
                <a:cubicBezTo>
                  <a:pt x="2367" y="14712"/>
                  <a:pt x="2281" y="14646"/>
                  <a:pt x="2240" y="14615"/>
                </a:cubicBezTo>
                <a:cubicBezTo>
                  <a:pt x="2167" y="14561"/>
                  <a:pt x="2089" y="14498"/>
                  <a:pt x="1814" y="14274"/>
                </a:cubicBezTo>
                <a:cubicBezTo>
                  <a:pt x="1491" y="14011"/>
                  <a:pt x="808" y="13229"/>
                  <a:pt x="808" y="13122"/>
                </a:cubicBezTo>
                <a:cubicBezTo>
                  <a:pt x="808" y="13110"/>
                  <a:pt x="784" y="13076"/>
                  <a:pt x="755" y="13048"/>
                </a:cubicBezTo>
                <a:cubicBezTo>
                  <a:pt x="726" y="13021"/>
                  <a:pt x="702" y="12986"/>
                  <a:pt x="702" y="12972"/>
                </a:cubicBezTo>
                <a:cubicBezTo>
                  <a:pt x="702" y="12958"/>
                  <a:pt x="668" y="12894"/>
                  <a:pt x="627" y="12830"/>
                </a:cubicBezTo>
                <a:cubicBezTo>
                  <a:pt x="559" y="12722"/>
                  <a:pt x="458" y="12514"/>
                  <a:pt x="407" y="12377"/>
                </a:cubicBezTo>
                <a:cubicBezTo>
                  <a:pt x="396" y="12346"/>
                  <a:pt x="368" y="12277"/>
                  <a:pt x="346" y="12223"/>
                </a:cubicBezTo>
                <a:cubicBezTo>
                  <a:pt x="296" y="12104"/>
                  <a:pt x="183" y="11751"/>
                  <a:pt x="140" y="11581"/>
                </a:cubicBezTo>
                <a:cubicBezTo>
                  <a:pt x="25" y="11123"/>
                  <a:pt x="1" y="10823"/>
                  <a:pt x="0" y="9845"/>
                </a:cubicBezTo>
                <a:cubicBezTo>
                  <a:pt x="0" y="8693"/>
                  <a:pt x="13" y="8578"/>
                  <a:pt x="220" y="7914"/>
                </a:cubicBezTo>
                <a:cubicBezTo>
                  <a:pt x="306" y="7637"/>
                  <a:pt x="744" y="6683"/>
                  <a:pt x="785" y="6683"/>
                </a:cubicBezTo>
                <a:cubicBezTo>
                  <a:pt x="798" y="6683"/>
                  <a:pt x="808" y="6667"/>
                  <a:pt x="808" y="6646"/>
                </a:cubicBezTo>
                <a:cubicBezTo>
                  <a:pt x="808" y="6626"/>
                  <a:pt x="833" y="6583"/>
                  <a:pt x="862" y="6550"/>
                </a:cubicBezTo>
                <a:cubicBezTo>
                  <a:pt x="891" y="6517"/>
                  <a:pt x="915" y="6479"/>
                  <a:pt x="915" y="6466"/>
                </a:cubicBezTo>
                <a:cubicBezTo>
                  <a:pt x="915" y="6453"/>
                  <a:pt x="956" y="6393"/>
                  <a:pt x="1007" y="6332"/>
                </a:cubicBezTo>
                <a:cubicBezTo>
                  <a:pt x="1057" y="6271"/>
                  <a:pt x="1156" y="6148"/>
                  <a:pt x="1227" y="6058"/>
                </a:cubicBezTo>
                <a:cubicBezTo>
                  <a:pt x="1455" y="5769"/>
                  <a:pt x="1964" y="5258"/>
                  <a:pt x="2212" y="5070"/>
                </a:cubicBezTo>
                <a:cubicBezTo>
                  <a:pt x="2256" y="5036"/>
                  <a:pt x="2349" y="4964"/>
                  <a:pt x="2418" y="4909"/>
                </a:cubicBezTo>
                <a:cubicBezTo>
                  <a:pt x="2488" y="4854"/>
                  <a:pt x="2556" y="4808"/>
                  <a:pt x="2568" y="4808"/>
                </a:cubicBezTo>
                <a:cubicBezTo>
                  <a:pt x="2580" y="4808"/>
                  <a:pt x="2612" y="4783"/>
                  <a:pt x="2639" y="4753"/>
                </a:cubicBezTo>
                <a:cubicBezTo>
                  <a:pt x="2665" y="4722"/>
                  <a:pt x="2698" y="4697"/>
                  <a:pt x="2712" y="4697"/>
                </a:cubicBezTo>
                <a:cubicBezTo>
                  <a:pt x="2726" y="4697"/>
                  <a:pt x="2771" y="4671"/>
                  <a:pt x="2812" y="4641"/>
                </a:cubicBezTo>
                <a:cubicBezTo>
                  <a:pt x="2853" y="4610"/>
                  <a:pt x="2975" y="4537"/>
                  <a:pt x="3083" y="4478"/>
                </a:cubicBezTo>
                <a:cubicBezTo>
                  <a:pt x="3191" y="4419"/>
                  <a:pt x="3304" y="4357"/>
                  <a:pt x="3333" y="4340"/>
                </a:cubicBezTo>
                <a:cubicBezTo>
                  <a:pt x="3464" y="4265"/>
                  <a:pt x="3830" y="4106"/>
                  <a:pt x="4001" y="4051"/>
                </a:cubicBezTo>
                <a:cubicBezTo>
                  <a:pt x="4104" y="4018"/>
                  <a:pt x="4209" y="3980"/>
                  <a:pt x="4235" y="3966"/>
                </a:cubicBezTo>
                <a:cubicBezTo>
                  <a:pt x="4260" y="3952"/>
                  <a:pt x="4323" y="3941"/>
                  <a:pt x="4373" y="3941"/>
                </a:cubicBezTo>
                <a:cubicBezTo>
                  <a:pt x="4424" y="3941"/>
                  <a:pt x="4473" y="3929"/>
                  <a:pt x="4482" y="3913"/>
                </a:cubicBezTo>
                <a:cubicBezTo>
                  <a:pt x="4491" y="3898"/>
                  <a:pt x="4563" y="3885"/>
                  <a:pt x="4643" y="3885"/>
                </a:cubicBezTo>
                <a:cubicBezTo>
                  <a:pt x="4722" y="3885"/>
                  <a:pt x="4794" y="3873"/>
                  <a:pt x="4803" y="3857"/>
                </a:cubicBezTo>
                <a:cubicBezTo>
                  <a:pt x="4813" y="3840"/>
                  <a:pt x="5030" y="3829"/>
                  <a:pt x="5364" y="3829"/>
                </a:cubicBezTo>
                <a:cubicBezTo>
                  <a:pt x="5698" y="3829"/>
                  <a:pt x="5915" y="3840"/>
                  <a:pt x="5925" y="3857"/>
                </a:cubicBezTo>
                <a:cubicBezTo>
                  <a:pt x="5934" y="3873"/>
                  <a:pt x="6018" y="3885"/>
                  <a:pt x="6112" y="3885"/>
                </a:cubicBezTo>
                <a:cubicBezTo>
                  <a:pt x="6206" y="3885"/>
                  <a:pt x="6289" y="3896"/>
                  <a:pt x="6297" y="3910"/>
                </a:cubicBezTo>
                <a:cubicBezTo>
                  <a:pt x="6310" y="3932"/>
                  <a:pt x="6405" y="3956"/>
                  <a:pt x="6563" y="3976"/>
                </a:cubicBezTo>
                <a:cubicBezTo>
                  <a:pt x="6678" y="3991"/>
                  <a:pt x="6834" y="3496"/>
                  <a:pt x="6954" y="2738"/>
                </a:cubicBezTo>
                <a:cubicBezTo>
                  <a:pt x="6968" y="2653"/>
                  <a:pt x="6992" y="2509"/>
                  <a:pt x="7008" y="2416"/>
                </a:cubicBezTo>
                <a:cubicBezTo>
                  <a:pt x="7024" y="2324"/>
                  <a:pt x="7043" y="2179"/>
                  <a:pt x="7051" y="2095"/>
                </a:cubicBezTo>
                <a:cubicBezTo>
                  <a:pt x="7059" y="2010"/>
                  <a:pt x="7076" y="1929"/>
                  <a:pt x="7090" y="1914"/>
                </a:cubicBezTo>
                <a:cubicBezTo>
                  <a:pt x="7103" y="1899"/>
                  <a:pt x="7114" y="1850"/>
                  <a:pt x="7114" y="1804"/>
                </a:cubicBezTo>
                <a:cubicBezTo>
                  <a:pt x="7114" y="1721"/>
                  <a:pt x="7154" y="1563"/>
                  <a:pt x="7197" y="1472"/>
                </a:cubicBezTo>
                <a:cubicBezTo>
                  <a:pt x="7210" y="1446"/>
                  <a:pt x="7221" y="1408"/>
                  <a:pt x="7221" y="1388"/>
                </a:cubicBezTo>
                <a:cubicBezTo>
                  <a:pt x="7220" y="1335"/>
                  <a:pt x="7439" y="891"/>
                  <a:pt x="7465" y="891"/>
                </a:cubicBezTo>
                <a:cubicBezTo>
                  <a:pt x="7478" y="891"/>
                  <a:pt x="7488" y="873"/>
                  <a:pt x="7488" y="851"/>
                </a:cubicBezTo>
                <a:cubicBezTo>
                  <a:pt x="7488" y="798"/>
                  <a:pt x="7880" y="388"/>
                  <a:pt x="7930" y="388"/>
                </a:cubicBezTo>
                <a:cubicBezTo>
                  <a:pt x="7951" y="388"/>
                  <a:pt x="7969" y="377"/>
                  <a:pt x="7969" y="364"/>
                </a:cubicBezTo>
                <a:cubicBezTo>
                  <a:pt x="7969" y="333"/>
                  <a:pt x="8396" y="107"/>
                  <a:pt x="8455" y="108"/>
                </a:cubicBezTo>
                <a:cubicBezTo>
                  <a:pt x="8480" y="108"/>
                  <a:pt x="8508" y="95"/>
                  <a:pt x="8517" y="80"/>
                </a:cubicBezTo>
                <a:cubicBezTo>
                  <a:pt x="8526" y="65"/>
                  <a:pt x="8572" y="52"/>
                  <a:pt x="8620" y="52"/>
                </a:cubicBezTo>
                <a:cubicBezTo>
                  <a:pt x="8667" y="52"/>
                  <a:pt x="8719" y="39"/>
                  <a:pt x="8735" y="22"/>
                </a:cubicBezTo>
                <a:cubicBezTo>
                  <a:pt x="8787" y="-32"/>
                  <a:pt x="9656" y="21"/>
                  <a:pt x="9718" y="83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日期占位符 3"/>
          <p:cNvSpPr txBox="1"/>
          <p:nvPr>
            <p:ph type="sldNum" sz="quarter" idx="2"/>
          </p:nvPr>
        </p:nvSpPr>
        <p:spPr>
          <a:xfrm>
            <a:off x="8515350" y="6632361"/>
            <a:ext cx="167640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2" name="标题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Experiments are </a:t>
            </a:r>
            <a:r>
              <a:rPr i="1"/>
              <a:t>Complex</a:t>
            </a:r>
            <a:r>
              <a:t>…</a:t>
            </a:r>
          </a:p>
        </p:txBody>
      </p:sp>
      <p:pic>
        <p:nvPicPr>
          <p:cNvPr id="25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21109" t="3231" r="0" b="30559"/>
          <a:stretch>
            <a:fillRect/>
          </a:stretch>
        </p:blipFill>
        <p:spPr>
          <a:xfrm>
            <a:off x="2270552" y="2119846"/>
            <a:ext cx="4584897" cy="291798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01600" dist="25400" dir="5400000">
              <a:srgbClr val="000000">
                <a:alpha val="75000"/>
              </a:srgbClr>
            </a:outerShdw>
          </a:effectLst>
        </p:spPr>
      </p:pic>
      <p:sp>
        <p:nvSpPr>
          <p:cNvPr id="254" name="“Nice! My seemingly innocent simulation has completed!”"/>
          <p:cNvSpPr txBox="1"/>
          <p:nvPr/>
        </p:nvSpPr>
        <p:spPr>
          <a:xfrm>
            <a:off x="271779" y="1308611"/>
            <a:ext cx="586085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normAutofit fontScale="100000" lnSpcReduction="0"/>
          </a:bodyPr>
          <a:lstStyle>
            <a:lvl1pPr>
              <a:defRPr i="1" sz="21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“Nice! My seemingly innocent simulation has completed!”</a:t>
            </a:r>
          </a:p>
        </p:txBody>
      </p:sp>
      <p:sp>
        <p:nvSpPr>
          <p:cNvPr id="255" name="Erm…"/>
          <p:cNvSpPr txBox="1"/>
          <p:nvPr/>
        </p:nvSpPr>
        <p:spPr>
          <a:xfrm>
            <a:off x="7497731" y="5735163"/>
            <a:ext cx="78769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normAutofit fontScale="100000" lnSpcReduction="0"/>
          </a:bodyPr>
          <a:lstStyle>
            <a:lvl1pPr>
              <a:defRPr i="1" sz="21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Erm…</a:t>
            </a:r>
          </a:p>
        </p:txBody>
      </p:sp>
      <p:pic>
        <p:nvPicPr>
          <p:cNvPr id="256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10975" t="12813" r="8183" b="10100"/>
          <a:stretch>
            <a:fillRect/>
          </a:stretch>
        </p:blipFill>
        <p:spPr>
          <a:xfrm>
            <a:off x="6449554" y="1131179"/>
            <a:ext cx="787690" cy="751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68" fill="norm" stroke="1" extrusionOk="0">
                <a:moveTo>
                  <a:pt x="9718" y="83"/>
                </a:moveTo>
                <a:cubicBezTo>
                  <a:pt x="9732" y="97"/>
                  <a:pt x="9782" y="108"/>
                  <a:pt x="9830" y="108"/>
                </a:cubicBezTo>
                <a:cubicBezTo>
                  <a:pt x="9877" y="108"/>
                  <a:pt x="9924" y="121"/>
                  <a:pt x="9933" y="136"/>
                </a:cubicBezTo>
                <a:cubicBezTo>
                  <a:pt x="9942" y="151"/>
                  <a:pt x="9970" y="164"/>
                  <a:pt x="9994" y="164"/>
                </a:cubicBezTo>
                <a:cubicBezTo>
                  <a:pt x="10053" y="164"/>
                  <a:pt x="10587" y="444"/>
                  <a:pt x="10587" y="476"/>
                </a:cubicBezTo>
                <a:cubicBezTo>
                  <a:pt x="10587" y="489"/>
                  <a:pt x="10605" y="500"/>
                  <a:pt x="10626" y="500"/>
                </a:cubicBezTo>
                <a:cubicBezTo>
                  <a:pt x="10686" y="500"/>
                  <a:pt x="11191" y="1040"/>
                  <a:pt x="11244" y="1161"/>
                </a:cubicBezTo>
                <a:cubicBezTo>
                  <a:pt x="11270" y="1221"/>
                  <a:pt x="11326" y="1322"/>
                  <a:pt x="11367" y="1386"/>
                </a:cubicBezTo>
                <a:cubicBezTo>
                  <a:pt x="11408" y="1450"/>
                  <a:pt x="11442" y="1528"/>
                  <a:pt x="11442" y="1559"/>
                </a:cubicBezTo>
                <a:cubicBezTo>
                  <a:pt x="11442" y="1590"/>
                  <a:pt x="11454" y="1623"/>
                  <a:pt x="11469" y="1633"/>
                </a:cubicBezTo>
                <a:cubicBezTo>
                  <a:pt x="11484" y="1642"/>
                  <a:pt x="11496" y="1680"/>
                  <a:pt x="11496" y="1717"/>
                </a:cubicBezTo>
                <a:cubicBezTo>
                  <a:pt x="11496" y="1753"/>
                  <a:pt x="11508" y="1791"/>
                  <a:pt x="11522" y="1801"/>
                </a:cubicBezTo>
                <a:cubicBezTo>
                  <a:pt x="11537" y="1810"/>
                  <a:pt x="11549" y="1848"/>
                  <a:pt x="11549" y="1885"/>
                </a:cubicBezTo>
                <a:cubicBezTo>
                  <a:pt x="11549" y="1921"/>
                  <a:pt x="11560" y="1958"/>
                  <a:pt x="11573" y="1967"/>
                </a:cubicBezTo>
                <a:cubicBezTo>
                  <a:pt x="11616" y="1995"/>
                  <a:pt x="11635" y="2211"/>
                  <a:pt x="11647" y="2805"/>
                </a:cubicBezTo>
                <a:cubicBezTo>
                  <a:pt x="11654" y="3189"/>
                  <a:pt x="11649" y="3401"/>
                  <a:pt x="11630" y="3420"/>
                </a:cubicBezTo>
                <a:cubicBezTo>
                  <a:pt x="11615" y="3436"/>
                  <a:pt x="11603" y="3515"/>
                  <a:pt x="11603" y="3595"/>
                </a:cubicBezTo>
                <a:cubicBezTo>
                  <a:pt x="11603" y="3676"/>
                  <a:pt x="11591" y="3750"/>
                  <a:pt x="11576" y="3759"/>
                </a:cubicBezTo>
                <a:cubicBezTo>
                  <a:pt x="11561" y="3769"/>
                  <a:pt x="11549" y="3807"/>
                  <a:pt x="11549" y="3844"/>
                </a:cubicBezTo>
                <a:cubicBezTo>
                  <a:pt x="11549" y="3880"/>
                  <a:pt x="11536" y="3946"/>
                  <a:pt x="11519" y="3989"/>
                </a:cubicBezTo>
                <a:cubicBezTo>
                  <a:pt x="11503" y="4032"/>
                  <a:pt x="11479" y="4095"/>
                  <a:pt x="11466" y="4130"/>
                </a:cubicBezTo>
                <a:cubicBezTo>
                  <a:pt x="11417" y="4260"/>
                  <a:pt x="11382" y="4348"/>
                  <a:pt x="11359" y="4395"/>
                </a:cubicBezTo>
                <a:cubicBezTo>
                  <a:pt x="11346" y="4422"/>
                  <a:pt x="11335" y="4458"/>
                  <a:pt x="11335" y="4474"/>
                </a:cubicBezTo>
                <a:cubicBezTo>
                  <a:pt x="11335" y="4491"/>
                  <a:pt x="11299" y="4560"/>
                  <a:pt x="11255" y="4627"/>
                </a:cubicBezTo>
                <a:cubicBezTo>
                  <a:pt x="11211" y="4694"/>
                  <a:pt x="11175" y="4757"/>
                  <a:pt x="11175" y="4767"/>
                </a:cubicBezTo>
                <a:cubicBezTo>
                  <a:pt x="11175" y="4789"/>
                  <a:pt x="11016" y="5033"/>
                  <a:pt x="10969" y="5083"/>
                </a:cubicBezTo>
                <a:cubicBezTo>
                  <a:pt x="10950" y="5104"/>
                  <a:pt x="10935" y="5131"/>
                  <a:pt x="10935" y="5143"/>
                </a:cubicBezTo>
                <a:cubicBezTo>
                  <a:pt x="10935" y="5208"/>
                  <a:pt x="10273" y="5840"/>
                  <a:pt x="10044" y="5993"/>
                </a:cubicBezTo>
                <a:lnTo>
                  <a:pt x="9968" y="6044"/>
                </a:lnTo>
                <a:lnTo>
                  <a:pt x="10026" y="6109"/>
                </a:lnTo>
                <a:lnTo>
                  <a:pt x="10084" y="6173"/>
                </a:lnTo>
                <a:lnTo>
                  <a:pt x="10249" y="6089"/>
                </a:lnTo>
                <a:cubicBezTo>
                  <a:pt x="10339" y="6042"/>
                  <a:pt x="10438" y="5995"/>
                  <a:pt x="10467" y="5984"/>
                </a:cubicBezTo>
                <a:cubicBezTo>
                  <a:pt x="10496" y="5973"/>
                  <a:pt x="10573" y="5937"/>
                  <a:pt x="10637" y="5904"/>
                </a:cubicBezTo>
                <a:cubicBezTo>
                  <a:pt x="10700" y="5871"/>
                  <a:pt x="10775" y="5844"/>
                  <a:pt x="10802" y="5844"/>
                </a:cubicBezTo>
                <a:cubicBezTo>
                  <a:pt x="10829" y="5844"/>
                  <a:pt x="10859" y="5831"/>
                  <a:pt x="10868" y="5816"/>
                </a:cubicBezTo>
                <a:cubicBezTo>
                  <a:pt x="10877" y="5800"/>
                  <a:pt x="10905" y="5788"/>
                  <a:pt x="10931" y="5788"/>
                </a:cubicBezTo>
                <a:cubicBezTo>
                  <a:pt x="10957" y="5788"/>
                  <a:pt x="11028" y="5763"/>
                  <a:pt x="11089" y="5732"/>
                </a:cubicBezTo>
                <a:cubicBezTo>
                  <a:pt x="11149" y="5701"/>
                  <a:pt x="11211" y="5676"/>
                  <a:pt x="11226" y="5676"/>
                </a:cubicBezTo>
                <a:cubicBezTo>
                  <a:pt x="11241" y="5676"/>
                  <a:pt x="11311" y="5638"/>
                  <a:pt x="11380" y="5592"/>
                </a:cubicBezTo>
                <a:cubicBezTo>
                  <a:pt x="11576" y="5462"/>
                  <a:pt x="11660" y="5444"/>
                  <a:pt x="12177" y="5419"/>
                </a:cubicBezTo>
                <a:cubicBezTo>
                  <a:pt x="12976" y="5382"/>
                  <a:pt x="13310" y="5347"/>
                  <a:pt x="13460" y="5286"/>
                </a:cubicBezTo>
                <a:cubicBezTo>
                  <a:pt x="13599" y="5228"/>
                  <a:pt x="13712" y="5200"/>
                  <a:pt x="13804" y="5200"/>
                </a:cubicBezTo>
                <a:cubicBezTo>
                  <a:pt x="13895" y="5200"/>
                  <a:pt x="13900" y="5196"/>
                  <a:pt x="13862" y="5156"/>
                </a:cubicBezTo>
                <a:cubicBezTo>
                  <a:pt x="13839" y="5132"/>
                  <a:pt x="13820" y="5082"/>
                  <a:pt x="13820" y="5045"/>
                </a:cubicBezTo>
                <a:cubicBezTo>
                  <a:pt x="13820" y="4963"/>
                  <a:pt x="13947" y="4810"/>
                  <a:pt x="14021" y="4804"/>
                </a:cubicBezTo>
                <a:cubicBezTo>
                  <a:pt x="14340" y="4777"/>
                  <a:pt x="14461" y="4860"/>
                  <a:pt x="14461" y="5106"/>
                </a:cubicBezTo>
                <a:cubicBezTo>
                  <a:pt x="14461" y="5222"/>
                  <a:pt x="14471" y="5256"/>
                  <a:pt x="14502" y="5256"/>
                </a:cubicBezTo>
                <a:cubicBezTo>
                  <a:pt x="14524" y="5256"/>
                  <a:pt x="14588" y="5287"/>
                  <a:pt x="14642" y="5325"/>
                </a:cubicBezTo>
                <a:cubicBezTo>
                  <a:pt x="14735" y="5388"/>
                  <a:pt x="14922" y="5450"/>
                  <a:pt x="15028" y="5451"/>
                </a:cubicBezTo>
                <a:cubicBezTo>
                  <a:pt x="15057" y="5452"/>
                  <a:pt x="15093" y="5405"/>
                  <a:pt x="15127" y="5326"/>
                </a:cubicBezTo>
                <a:cubicBezTo>
                  <a:pt x="15158" y="5252"/>
                  <a:pt x="15208" y="5187"/>
                  <a:pt x="15248" y="5168"/>
                </a:cubicBezTo>
                <a:cubicBezTo>
                  <a:pt x="15286" y="5150"/>
                  <a:pt x="15316" y="5125"/>
                  <a:pt x="15316" y="5112"/>
                </a:cubicBezTo>
                <a:cubicBezTo>
                  <a:pt x="15316" y="5099"/>
                  <a:pt x="15340" y="5088"/>
                  <a:pt x="15368" y="5088"/>
                </a:cubicBezTo>
                <a:cubicBezTo>
                  <a:pt x="15397" y="5088"/>
                  <a:pt x="15428" y="5076"/>
                  <a:pt x="15437" y="5060"/>
                </a:cubicBezTo>
                <a:cubicBezTo>
                  <a:pt x="15458" y="5024"/>
                  <a:pt x="15949" y="5024"/>
                  <a:pt x="15971" y="5060"/>
                </a:cubicBezTo>
                <a:cubicBezTo>
                  <a:pt x="15980" y="5076"/>
                  <a:pt x="16034" y="5088"/>
                  <a:pt x="16091" y="5088"/>
                </a:cubicBezTo>
                <a:cubicBezTo>
                  <a:pt x="16148" y="5088"/>
                  <a:pt x="16202" y="5101"/>
                  <a:pt x="16211" y="5116"/>
                </a:cubicBezTo>
                <a:cubicBezTo>
                  <a:pt x="16221" y="5132"/>
                  <a:pt x="16257" y="5144"/>
                  <a:pt x="16292" y="5144"/>
                </a:cubicBezTo>
                <a:cubicBezTo>
                  <a:pt x="16327" y="5144"/>
                  <a:pt x="16363" y="5157"/>
                  <a:pt x="16372" y="5172"/>
                </a:cubicBezTo>
                <a:cubicBezTo>
                  <a:pt x="16381" y="5188"/>
                  <a:pt x="16406" y="5200"/>
                  <a:pt x="16427" y="5200"/>
                </a:cubicBezTo>
                <a:cubicBezTo>
                  <a:pt x="16448" y="5200"/>
                  <a:pt x="16517" y="5224"/>
                  <a:pt x="16579" y="5253"/>
                </a:cubicBezTo>
                <a:cubicBezTo>
                  <a:pt x="16641" y="5282"/>
                  <a:pt x="16765" y="5334"/>
                  <a:pt x="16853" y="5369"/>
                </a:cubicBezTo>
                <a:cubicBezTo>
                  <a:pt x="17061" y="5451"/>
                  <a:pt x="17810" y="5832"/>
                  <a:pt x="17948" y="5927"/>
                </a:cubicBezTo>
                <a:cubicBezTo>
                  <a:pt x="18007" y="5967"/>
                  <a:pt x="18088" y="6017"/>
                  <a:pt x="18129" y="6038"/>
                </a:cubicBezTo>
                <a:cubicBezTo>
                  <a:pt x="18169" y="6060"/>
                  <a:pt x="18202" y="6087"/>
                  <a:pt x="18202" y="6100"/>
                </a:cubicBezTo>
                <a:cubicBezTo>
                  <a:pt x="18202" y="6113"/>
                  <a:pt x="18218" y="6124"/>
                  <a:pt x="18238" y="6124"/>
                </a:cubicBezTo>
                <a:cubicBezTo>
                  <a:pt x="18258" y="6124"/>
                  <a:pt x="18312" y="6161"/>
                  <a:pt x="18358" y="6207"/>
                </a:cubicBezTo>
                <a:cubicBezTo>
                  <a:pt x="18404" y="6254"/>
                  <a:pt x="18452" y="6291"/>
                  <a:pt x="18464" y="6291"/>
                </a:cubicBezTo>
                <a:cubicBezTo>
                  <a:pt x="18476" y="6291"/>
                  <a:pt x="18531" y="6335"/>
                  <a:pt x="18588" y="6389"/>
                </a:cubicBezTo>
                <a:cubicBezTo>
                  <a:pt x="18644" y="6443"/>
                  <a:pt x="18699" y="6487"/>
                  <a:pt x="18711" y="6487"/>
                </a:cubicBezTo>
                <a:cubicBezTo>
                  <a:pt x="18742" y="6487"/>
                  <a:pt x="19725" y="7520"/>
                  <a:pt x="19725" y="7552"/>
                </a:cubicBezTo>
                <a:cubicBezTo>
                  <a:pt x="19725" y="7567"/>
                  <a:pt x="19761" y="7618"/>
                  <a:pt x="19805" y="7667"/>
                </a:cubicBezTo>
                <a:cubicBezTo>
                  <a:pt x="19849" y="7715"/>
                  <a:pt x="19885" y="7765"/>
                  <a:pt x="19885" y="7778"/>
                </a:cubicBezTo>
                <a:cubicBezTo>
                  <a:pt x="19885" y="7791"/>
                  <a:pt x="19933" y="7854"/>
                  <a:pt x="19992" y="7918"/>
                </a:cubicBezTo>
                <a:cubicBezTo>
                  <a:pt x="20051" y="7981"/>
                  <a:pt x="20099" y="8049"/>
                  <a:pt x="20099" y="8069"/>
                </a:cubicBezTo>
                <a:cubicBezTo>
                  <a:pt x="20099" y="8089"/>
                  <a:pt x="20109" y="8110"/>
                  <a:pt x="20121" y="8115"/>
                </a:cubicBezTo>
                <a:cubicBezTo>
                  <a:pt x="20146" y="8125"/>
                  <a:pt x="20420" y="8545"/>
                  <a:pt x="20420" y="8573"/>
                </a:cubicBezTo>
                <a:cubicBezTo>
                  <a:pt x="20420" y="8583"/>
                  <a:pt x="20446" y="8629"/>
                  <a:pt x="20478" y="8676"/>
                </a:cubicBezTo>
                <a:cubicBezTo>
                  <a:pt x="20541" y="8770"/>
                  <a:pt x="20874" y="9469"/>
                  <a:pt x="20874" y="9509"/>
                </a:cubicBezTo>
                <a:cubicBezTo>
                  <a:pt x="20874" y="9532"/>
                  <a:pt x="21005" y="9847"/>
                  <a:pt x="21063" y="9963"/>
                </a:cubicBezTo>
                <a:cubicBezTo>
                  <a:pt x="21077" y="9990"/>
                  <a:pt x="21088" y="10036"/>
                  <a:pt x="21088" y="10067"/>
                </a:cubicBezTo>
                <a:cubicBezTo>
                  <a:pt x="21088" y="10097"/>
                  <a:pt x="21100" y="10129"/>
                  <a:pt x="21114" y="10139"/>
                </a:cubicBezTo>
                <a:cubicBezTo>
                  <a:pt x="21129" y="10148"/>
                  <a:pt x="21141" y="10186"/>
                  <a:pt x="21141" y="10222"/>
                </a:cubicBezTo>
                <a:cubicBezTo>
                  <a:pt x="21141" y="10259"/>
                  <a:pt x="21153" y="10297"/>
                  <a:pt x="21168" y="10306"/>
                </a:cubicBezTo>
                <a:cubicBezTo>
                  <a:pt x="21182" y="10316"/>
                  <a:pt x="21194" y="10354"/>
                  <a:pt x="21194" y="10390"/>
                </a:cubicBezTo>
                <a:cubicBezTo>
                  <a:pt x="21194" y="10427"/>
                  <a:pt x="21206" y="10465"/>
                  <a:pt x="21221" y="10474"/>
                </a:cubicBezTo>
                <a:cubicBezTo>
                  <a:pt x="21236" y="10484"/>
                  <a:pt x="21248" y="10522"/>
                  <a:pt x="21248" y="10558"/>
                </a:cubicBezTo>
                <a:cubicBezTo>
                  <a:pt x="21248" y="10595"/>
                  <a:pt x="21260" y="10633"/>
                  <a:pt x="21275" y="10642"/>
                </a:cubicBezTo>
                <a:cubicBezTo>
                  <a:pt x="21289" y="10652"/>
                  <a:pt x="21301" y="10702"/>
                  <a:pt x="21301" y="10754"/>
                </a:cubicBezTo>
                <a:cubicBezTo>
                  <a:pt x="21301" y="10806"/>
                  <a:pt x="21313" y="10856"/>
                  <a:pt x="21328" y="10866"/>
                </a:cubicBezTo>
                <a:cubicBezTo>
                  <a:pt x="21343" y="10875"/>
                  <a:pt x="21355" y="10926"/>
                  <a:pt x="21355" y="10978"/>
                </a:cubicBezTo>
                <a:cubicBezTo>
                  <a:pt x="21355" y="11030"/>
                  <a:pt x="21367" y="11080"/>
                  <a:pt x="21381" y="11090"/>
                </a:cubicBezTo>
                <a:cubicBezTo>
                  <a:pt x="21396" y="11099"/>
                  <a:pt x="21408" y="11162"/>
                  <a:pt x="21408" y="11230"/>
                </a:cubicBezTo>
                <a:cubicBezTo>
                  <a:pt x="21408" y="11297"/>
                  <a:pt x="21420" y="11360"/>
                  <a:pt x="21435" y="11370"/>
                </a:cubicBezTo>
                <a:cubicBezTo>
                  <a:pt x="21450" y="11379"/>
                  <a:pt x="21462" y="11442"/>
                  <a:pt x="21462" y="11510"/>
                </a:cubicBezTo>
                <a:cubicBezTo>
                  <a:pt x="21462" y="11577"/>
                  <a:pt x="21474" y="11640"/>
                  <a:pt x="21488" y="11649"/>
                </a:cubicBezTo>
                <a:cubicBezTo>
                  <a:pt x="21503" y="11659"/>
                  <a:pt x="21515" y="11733"/>
                  <a:pt x="21515" y="11813"/>
                </a:cubicBezTo>
                <a:cubicBezTo>
                  <a:pt x="21515" y="11894"/>
                  <a:pt x="21526" y="11972"/>
                  <a:pt x="21540" y="11987"/>
                </a:cubicBezTo>
                <a:cubicBezTo>
                  <a:pt x="21576" y="12026"/>
                  <a:pt x="21600" y="12542"/>
                  <a:pt x="21600" y="13258"/>
                </a:cubicBezTo>
                <a:cubicBezTo>
                  <a:pt x="21599" y="13941"/>
                  <a:pt x="21581" y="14303"/>
                  <a:pt x="21542" y="14391"/>
                </a:cubicBezTo>
                <a:cubicBezTo>
                  <a:pt x="21528" y="14422"/>
                  <a:pt x="21512" y="14523"/>
                  <a:pt x="21505" y="14615"/>
                </a:cubicBezTo>
                <a:cubicBezTo>
                  <a:pt x="21488" y="14839"/>
                  <a:pt x="21463" y="14995"/>
                  <a:pt x="21435" y="15063"/>
                </a:cubicBezTo>
                <a:cubicBezTo>
                  <a:pt x="21422" y="15094"/>
                  <a:pt x="21404" y="15163"/>
                  <a:pt x="21395" y="15217"/>
                </a:cubicBezTo>
                <a:cubicBezTo>
                  <a:pt x="21386" y="15271"/>
                  <a:pt x="21372" y="15356"/>
                  <a:pt x="21364" y="15406"/>
                </a:cubicBezTo>
                <a:cubicBezTo>
                  <a:pt x="21356" y="15456"/>
                  <a:pt x="21338" y="15504"/>
                  <a:pt x="21325" y="15512"/>
                </a:cubicBezTo>
                <a:cubicBezTo>
                  <a:pt x="21312" y="15521"/>
                  <a:pt x="21301" y="15558"/>
                  <a:pt x="21301" y="15594"/>
                </a:cubicBezTo>
                <a:cubicBezTo>
                  <a:pt x="21301" y="15631"/>
                  <a:pt x="21289" y="15669"/>
                  <a:pt x="21275" y="15678"/>
                </a:cubicBezTo>
                <a:cubicBezTo>
                  <a:pt x="21260" y="15688"/>
                  <a:pt x="21248" y="15726"/>
                  <a:pt x="21248" y="15762"/>
                </a:cubicBezTo>
                <a:cubicBezTo>
                  <a:pt x="21248" y="15799"/>
                  <a:pt x="21236" y="15837"/>
                  <a:pt x="21221" y="15846"/>
                </a:cubicBezTo>
                <a:cubicBezTo>
                  <a:pt x="21206" y="15856"/>
                  <a:pt x="21194" y="15894"/>
                  <a:pt x="21194" y="15932"/>
                </a:cubicBezTo>
                <a:cubicBezTo>
                  <a:pt x="21194" y="15998"/>
                  <a:pt x="21186" y="16024"/>
                  <a:pt x="21118" y="16161"/>
                </a:cubicBezTo>
                <a:cubicBezTo>
                  <a:pt x="21101" y="16195"/>
                  <a:pt x="21088" y="16242"/>
                  <a:pt x="21088" y="16265"/>
                </a:cubicBezTo>
                <a:cubicBezTo>
                  <a:pt x="21088" y="16288"/>
                  <a:pt x="21064" y="16351"/>
                  <a:pt x="21034" y="16406"/>
                </a:cubicBezTo>
                <a:cubicBezTo>
                  <a:pt x="21005" y="16461"/>
                  <a:pt x="20981" y="16522"/>
                  <a:pt x="20981" y="16542"/>
                </a:cubicBezTo>
                <a:cubicBezTo>
                  <a:pt x="20981" y="16588"/>
                  <a:pt x="20661" y="17240"/>
                  <a:pt x="20518" y="17483"/>
                </a:cubicBezTo>
                <a:cubicBezTo>
                  <a:pt x="20460" y="17583"/>
                  <a:pt x="20389" y="17710"/>
                  <a:pt x="20360" y="17766"/>
                </a:cubicBezTo>
                <a:cubicBezTo>
                  <a:pt x="20308" y="17864"/>
                  <a:pt x="19936" y="18399"/>
                  <a:pt x="19779" y="18599"/>
                </a:cubicBezTo>
                <a:cubicBezTo>
                  <a:pt x="19735" y="18654"/>
                  <a:pt x="19642" y="18774"/>
                  <a:pt x="19572" y="18865"/>
                </a:cubicBezTo>
                <a:cubicBezTo>
                  <a:pt x="19385" y="19106"/>
                  <a:pt x="18983" y="19507"/>
                  <a:pt x="18706" y="19729"/>
                </a:cubicBezTo>
                <a:cubicBezTo>
                  <a:pt x="18512" y="19884"/>
                  <a:pt x="17978" y="20246"/>
                  <a:pt x="17781" y="20357"/>
                </a:cubicBezTo>
                <a:cubicBezTo>
                  <a:pt x="17411" y="20563"/>
                  <a:pt x="16825" y="20868"/>
                  <a:pt x="16798" y="20868"/>
                </a:cubicBezTo>
                <a:cubicBezTo>
                  <a:pt x="16782" y="20869"/>
                  <a:pt x="16719" y="20894"/>
                  <a:pt x="16659" y="20924"/>
                </a:cubicBezTo>
                <a:cubicBezTo>
                  <a:pt x="16598" y="20955"/>
                  <a:pt x="16532" y="20980"/>
                  <a:pt x="16512" y="20980"/>
                </a:cubicBezTo>
                <a:cubicBezTo>
                  <a:pt x="16492" y="20980"/>
                  <a:pt x="16465" y="20991"/>
                  <a:pt x="16451" y="21005"/>
                </a:cubicBezTo>
                <a:cubicBezTo>
                  <a:pt x="16388" y="21065"/>
                  <a:pt x="15620" y="21288"/>
                  <a:pt x="15475" y="21288"/>
                </a:cubicBezTo>
                <a:cubicBezTo>
                  <a:pt x="15433" y="21288"/>
                  <a:pt x="15393" y="21299"/>
                  <a:pt x="15385" y="21313"/>
                </a:cubicBezTo>
                <a:cubicBezTo>
                  <a:pt x="15377" y="21327"/>
                  <a:pt x="15325" y="21346"/>
                  <a:pt x="15270" y="21354"/>
                </a:cubicBezTo>
                <a:cubicBezTo>
                  <a:pt x="15215" y="21363"/>
                  <a:pt x="15091" y="21384"/>
                  <a:pt x="14996" y="21401"/>
                </a:cubicBezTo>
                <a:cubicBezTo>
                  <a:pt x="14900" y="21418"/>
                  <a:pt x="14750" y="21438"/>
                  <a:pt x="14662" y="21446"/>
                </a:cubicBezTo>
                <a:cubicBezTo>
                  <a:pt x="14574" y="21454"/>
                  <a:pt x="14490" y="21472"/>
                  <a:pt x="14476" y="21486"/>
                </a:cubicBezTo>
                <a:cubicBezTo>
                  <a:pt x="14462" y="21501"/>
                  <a:pt x="14388" y="21512"/>
                  <a:pt x="14311" y="21512"/>
                </a:cubicBezTo>
                <a:cubicBezTo>
                  <a:pt x="14234" y="21512"/>
                  <a:pt x="14163" y="21525"/>
                  <a:pt x="14154" y="21540"/>
                </a:cubicBezTo>
                <a:cubicBezTo>
                  <a:pt x="14144" y="21557"/>
                  <a:pt x="13932" y="21568"/>
                  <a:pt x="13606" y="21568"/>
                </a:cubicBezTo>
                <a:cubicBezTo>
                  <a:pt x="13281" y="21568"/>
                  <a:pt x="13069" y="21557"/>
                  <a:pt x="13059" y="21540"/>
                </a:cubicBezTo>
                <a:cubicBezTo>
                  <a:pt x="13049" y="21524"/>
                  <a:pt x="12918" y="21512"/>
                  <a:pt x="12755" y="21512"/>
                </a:cubicBezTo>
                <a:cubicBezTo>
                  <a:pt x="12597" y="21512"/>
                  <a:pt x="12457" y="21501"/>
                  <a:pt x="12443" y="21487"/>
                </a:cubicBezTo>
                <a:cubicBezTo>
                  <a:pt x="12429" y="21472"/>
                  <a:pt x="12351" y="21454"/>
                  <a:pt x="12271" y="21445"/>
                </a:cubicBezTo>
                <a:cubicBezTo>
                  <a:pt x="12007" y="21418"/>
                  <a:pt x="11752" y="21378"/>
                  <a:pt x="11629" y="21345"/>
                </a:cubicBezTo>
                <a:cubicBezTo>
                  <a:pt x="11563" y="21327"/>
                  <a:pt x="11455" y="21302"/>
                  <a:pt x="11389" y="21289"/>
                </a:cubicBezTo>
                <a:cubicBezTo>
                  <a:pt x="11001" y="21214"/>
                  <a:pt x="10231" y="20894"/>
                  <a:pt x="9906" y="20673"/>
                </a:cubicBezTo>
                <a:cubicBezTo>
                  <a:pt x="9847" y="20633"/>
                  <a:pt x="9739" y="20570"/>
                  <a:pt x="9666" y="20533"/>
                </a:cubicBezTo>
                <a:cubicBezTo>
                  <a:pt x="9523" y="20461"/>
                  <a:pt x="9316" y="20323"/>
                  <a:pt x="9254" y="20259"/>
                </a:cubicBezTo>
                <a:cubicBezTo>
                  <a:pt x="9234" y="20238"/>
                  <a:pt x="9189" y="20202"/>
                  <a:pt x="9155" y="20179"/>
                </a:cubicBezTo>
                <a:cubicBezTo>
                  <a:pt x="9084" y="20130"/>
                  <a:pt x="8958" y="19880"/>
                  <a:pt x="8958" y="19787"/>
                </a:cubicBezTo>
                <a:cubicBezTo>
                  <a:pt x="8958" y="19752"/>
                  <a:pt x="8934" y="19669"/>
                  <a:pt x="8906" y="19603"/>
                </a:cubicBezTo>
                <a:cubicBezTo>
                  <a:pt x="8877" y="19537"/>
                  <a:pt x="8846" y="19446"/>
                  <a:pt x="8837" y="19401"/>
                </a:cubicBezTo>
                <a:cubicBezTo>
                  <a:pt x="8825" y="19344"/>
                  <a:pt x="8687" y="19177"/>
                  <a:pt x="8388" y="18861"/>
                </a:cubicBezTo>
                <a:cubicBezTo>
                  <a:pt x="8150" y="18609"/>
                  <a:pt x="7939" y="18369"/>
                  <a:pt x="7919" y="18328"/>
                </a:cubicBezTo>
                <a:cubicBezTo>
                  <a:pt x="7870" y="18226"/>
                  <a:pt x="7647" y="17874"/>
                  <a:pt x="7588" y="17807"/>
                </a:cubicBezTo>
                <a:cubicBezTo>
                  <a:pt x="7563" y="17777"/>
                  <a:pt x="7541" y="17742"/>
                  <a:pt x="7541" y="17730"/>
                </a:cubicBezTo>
                <a:cubicBezTo>
                  <a:pt x="7541" y="17718"/>
                  <a:pt x="7524" y="17685"/>
                  <a:pt x="7503" y="17658"/>
                </a:cubicBezTo>
                <a:cubicBezTo>
                  <a:pt x="7407" y="17535"/>
                  <a:pt x="7274" y="17341"/>
                  <a:pt x="7274" y="17324"/>
                </a:cubicBezTo>
                <a:cubicBezTo>
                  <a:pt x="7274" y="17300"/>
                  <a:pt x="6927" y="16819"/>
                  <a:pt x="6838" y="16721"/>
                </a:cubicBezTo>
                <a:cubicBezTo>
                  <a:pt x="6797" y="16675"/>
                  <a:pt x="6741" y="16644"/>
                  <a:pt x="6699" y="16644"/>
                </a:cubicBezTo>
                <a:cubicBezTo>
                  <a:pt x="6661" y="16644"/>
                  <a:pt x="6605" y="16630"/>
                  <a:pt x="6575" y="16613"/>
                </a:cubicBezTo>
                <a:cubicBezTo>
                  <a:pt x="6536" y="16591"/>
                  <a:pt x="6501" y="16592"/>
                  <a:pt x="6446" y="16616"/>
                </a:cubicBezTo>
                <a:cubicBezTo>
                  <a:pt x="6350" y="16657"/>
                  <a:pt x="6278" y="16634"/>
                  <a:pt x="6156" y="16519"/>
                </a:cubicBezTo>
                <a:cubicBezTo>
                  <a:pt x="6001" y="16375"/>
                  <a:pt x="5969" y="16364"/>
                  <a:pt x="5874" y="16422"/>
                </a:cubicBezTo>
                <a:cubicBezTo>
                  <a:pt x="5703" y="16528"/>
                  <a:pt x="4883" y="16525"/>
                  <a:pt x="4489" y="16417"/>
                </a:cubicBezTo>
                <a:cubicBezTo>
                  <a:pt x="4350" y="16379"/>
                  <a:pt x="4202" y="16220"/>
                  <a:pt x="4199" y="16104"/>
                </a:cubicBezTo>
                <a:cubicBezTo>
                  <a:pt x="4195" y="15963"/>
                  <a:pt x="4067" y="15737"/>
                  <a:pt x="3981" y="15720"/>
                </a:cubicBezTo>
                <a:cubicBezTo>
                  <a:pt x="3941" y="15713"/>
                  <a:pt x="3887" y="15687"/>
                  <a:pt x="3862" y="15664"/>
                </a:cubicBezTo>
                <a:cubicBezTo>
                  <a:pt x="3760" y="15573"/>
                  <a:pt x="3644" y="15499"/>
                  <a:pt x="3387" y="15361"/>
                </a:cubicBezTo>
                <a:cubicBezTo>
                  <a:pt x="3240" y="15282"/>
                  <a:pt x="3041" y="15167"/>
                  <a:pt x="2946" y="15106"/>
                </a:cubicBezTo>
                <a:cubicBezTo>
                  <a:pt x="2850" y="15044"/>
                  <a:pt x="2748" y="14983"/>
                  <a:pt x="2718" y="14969"/>
                </a:cubicBezTo>
                <a:cubicBezTo>
                  <a:pt x="2688" y="14954"/>
                  <a:pt x="2647" y="14923"/>
                  <a:pt x="2628" y="14898"/>
                </a:cubicBezTo>
                <a:cubicBezTo>
                  <a:pt x="2608" y="14873"/>
                  <a:pt x="2582" y="14853"/>
                  <a:pt x="2569" y="14853"/>
                </a:cubicBezTo>
                <a:cubicBezTo>
                  <a:pt x="2556" y="14853"/>
                  <a:pt x="2494" y="14812"/>
                  <a:pt x="2430" y="14762"/>
                </a:cubicBezTo>
                <a:cubicBezTo>
                  <a:pt x="2367" y="14712"/>
                  <a:pt x="2281" y="14646"/>
                  <a:pt x="2240" y="14615"/>
                </a:cubicBezTo>
                <a:cubicBezTo>
                  <a:pt x="2167" y="14561"/>
                  <a:pt x="2089" y="14498"/>
                  <a:pt x="1814" y="14274"/>
                </a:cubicBezTo>
                <a:cubicBezTo>
                  <a:pt x="1491" y="14011"/>
                  <a:pt x="808" y="13229"/>
                  <a:pt x="808" y="13122"/>
                </a:cubicBezTo>
                <a:cubicBezTo>
                  <a:pt x="808" y="13110"/>
                  <a:pt x="784" y="13076"/>
                  <a:pt x="755" y="13048"/>
                </a:cubicBezTo>
                <a:cubicBezTo>
                  <a:pt x="726" y="13021"/>
                  <a:pt x="702" y="12986"/>
                  <a:pt x="702" y="12972"/>
                </a:cubicBezTo>
                <a:cubicBezTo>
                  <a:pt x="702" y="12958"/>
                  <a:pt x="668" y="12894"/>
                  <a:pt x="627" y="12830"/>
                </a:cubicBezTo>
                <a:cubicBezTo>
                  <a:pt x="559" y="12722"/>
                  <a:pt x="458" y="12514"/>
                  <a:pt x="407" y="12377"/>
                </a:cubicBezTo>
                <a:cubicBezTo>
                  <a:pt x="396" y="12346"/>
                  <a:pt x="368" y="12277"/>
                  <a:pt x="346" y="12223"/>
                </a:cubicBezTo>
                <a:cubicBezTo>
                  <a:pt x="296" y="12104"/>
                  <a:pt x="183" y="11751"/>
                  <a:pt x="140" y="11581"/>
                </a:cubicBezTo>
                <a:cubicBezTo>
                  <a:pt x="25" y="11123"/>
                  <a:pt x="1" y="10823"/>
                  <a:pt x="0" y="9845"/>
                </a:cubicBezTo>
                <a:cubicBezTo>
                  <a:pt x="0" y="8693"/>
                  <a:pt x="13" y="8578"/>
                  <a:pt x="220" y="7914"/>
                </a:cubicBezTo>
                <a:cubicBezTo>
                  <a:pt x="306" y="7637"/>
                  <a:pt x="744" y="6683"/>
                  <a:pt x="785" y="6683"/>
                </a:cubicBezTo>
                <a:cubicBezTo>
                  <a:pt x="798" y="6683"/>
                  <a:pt x="808" y="6667"/>
                  <a:pt x="808" y="6646"/>
                </a:cubicBezTo>
                <a:cubicBezTo>
                  <a:pt x="808" y="6626"/>
                  <a:pt x="833" y="6583"/>
                  <a:pt x="862" y="6550"/>
                </a:cubicBezTo>
                <a:cubicBezTo>
                  <a:pt x="891" y="6517"/>
                  <a:pt x="915" y="6479"/>
                  <a:pt x="915" y="6466"/>
                </a:cubicBezTo>
                <a:cubicBezTo>
                  <a:pt x="915" y="6453"/>
                  <a:pt x="956" y="6393"/>
                  <a:pt x="1007" y="6332"/>
                </a:cubicBezTo>
                <a:cubicBezTo>
                  <a:pt x="1057" y="6271"/>
                  <a:pt x="1156" y="6148"/>
                  <a:pt x="1227" y="6058"/>
                </a:cubicBezTo>
                <a:cubicBezTo>
                  <a:pt x="1455" y="5769"/>
                  <a:pt x="1964" y="5258"/>
                  <a:pt x="2212" y="5070"/>
                </a:cubicBezTo>
                <a:cubicBezTo>
                  <a:pt x="2256" y="5036"/>
                  <a:pt x="2349" y="4964"/>
                  <a:pt x="2418" y="4909"/>
                </a:cubicBezTo>
                <a:cubicBezTo>
                  <a:pt x="2488" y="4854"/>
                  <a:pt x="2556" y="4808"/>
                  <a:pt x="2568" y="4808"/>
                </a:cubicBezTo>
                <a:cubicBezTo>
                  <a:pt x="2580" y="4808"/>
                  <a:pt x="2612" y="4783"/>
                  <a:pt x="2639" y="4753"/>
                </a:cubicBezTo>
                <a:cubicBezTo>
                  <a:pt x="2665" y="4722"/>
                  <a:pt x="2698" y="4697"/>
                  <a:pt x="2712" y="4697"/>
                </a:cubicBezTo>
                <a:cubicBezTo>
                  <a:pt x="2726" y="4697"/>
                  <a:pt x="2771" y="4671"/>
                  <a:pt x="2812" y="4641"/>
                </a:cubicBezTo>
                <a:cubicBezTo>
                  <a:pt x="2853" y="4610"/>
                  <a:pt x="2975" y="4537"/>
                  <a:pt x="3083" y="4478"/>
                </a:cubicBezTo>
                <a:cubicBezTo>
                  <a:pt x="3191" y="4419"/>
                  <a:pt x="3304" y="4357"/>
                  <a:pt x="3333" y="4340"/>
                </a:cubicBezTo>
                <a:cubicBezTo>
                  <a:pt x="3464" y="4265"/>
                  <a:pt x="3830" y="4106"/>
                  <a:pt x="4001" y="4051"/>
                </a:cubicBezTo>
                <a:cubicBezTo>
                  <a:pt x="4104" y="4018"/>
                  <a:pt x="4209" y="3980"/>
                  <a:pt x="4235" y="3966"/>
                </a:cubicBezTo>
                <a:cubicBezTo>
                  <a:pt x="4260" y="3952"/>
                  <a:pt x="4323" y="3941"/>
                  <a:pt x="4373" y="3941"/>
                </a:cubicBezTo>
                <a:cubicBezTo>
                  <a:pt x="4424" y="3941"/>
                  <a:pt x="4473" y="3929"/>
                  <a:pt x="4482" y="3913"/>
                </a:cubicBezTo>
                <a:cubicBezTo>
                  <a:pt x="4491" y="3898"/>
                  <a:pt x="4563" y="3885"/>
                  <a:pt x="4643" y="3885"/>
                </a:cubicBezTo>
                <a:cubicBezTo>
                  <a:pt x="4722" y="3885"/>
                  <a:pt x="4794" y="3873"/>
                  <a:pt x="4803" y="3857"/>
                </a:cubicBezTo>
                <a:cubicBezTo>
                  <a:pt x="4813" y="3840"/>
                  <a:pt x="5030" y="3829"/>
                  <a:pt x="5364" y="3829"/>
                </a:cubicBezTo>
                <a:cubicBezTo>
                  <a:pt x="5698" y="3829"/>
                  <a:pt x="5915" y="3840"/>
                  <a:pt x="5925" y="3857"/>
                </a:cubicBezTo>
                <a:cubicBezTo>
                  <a:pt x="5934" y="3873"/>
                  <a:pt x="6018" y="3885"/>
                  <a:pt x="6112" y="3885"/>
                </a:cubicBezTo>
                <a:cubicBezTo>
                  <a:pt x="6206" y="3885"/>
                  <a:pt x="6289" y="3896"/>
                  <a:pt x="6297" y="3910"/>
                </a:cubicBezTo>
                <a:cubicBezTo>
                  <a:pt x="6310" y="3932"/>
                  <a:pt x="6405" y="3956"/>
                  <a:pt x="6563" y="3976"/>
                </a:cubicBezTo>
                <a:cubicBezTo>
                  <a:pt x="6678" y="3991"/>
                  <a:pt x="6834" y="3496"/>
                  <a:pt x="6954" y="2738"/>
                </a:cubicBezTo>
                <a:cubicBezTo>
                  <a:pt x="6968" y="2653"/>
                  <a:pt x="6992" y="2509"/>
                  <a:pt x="7008" y="2416"/>
                </a:cubicBezTo>
                <a:cubicBezTo>
                  <a:pt x="7024" y="2324"/>
                  <a:pt x="7043" y="2179"/>
                  <a:pt x="7051" y="2095"/>
                </a:cubicBezTo>
                <a:cubicBezTo>
                  <a:pt x="7059" y="2010"/>
                  <a:pt x="7076" y="1929"/>
                  <a:pt x="7090" y="1914"/>
                </a:cubicBezTo>
                <a:cubicBezTo>
                  <a:pt x="7103" y="1899"/>
                  <a:pt x="7114" y="1850"/>
                  <a:pt x="7114" y="1804"/>
                </a:cubicBezTo>
                <a:cubicBezTo>
                  <a:pt x="7114" y="1721"/>
                  <a:pt x="7154" y="1563"/>
                  <a:pt x="7197" y="1472"/>
                </a:cubicBezTo>
                <a:cubicBezTo>
                  <a:pt x="7210" y="1446"/>
                  <a:pt x="7221" y="1408"/>
                  <a:pt x="7221" y="1388"/>
                </a:cubicBezTo>
                <a:cubicBezTo>
                  <a:pt x="7220" y="1335"/>
                  <a:pt x="7439" y="891"/>
                  <a:pt x="7465" y="891"/>
                </a:cubicBezTo>
                <a:cubicBezTo>
                  <a:pt x="7478" y="891"/>
                  <a:pt x="7488" y="873"/>
                  <a:pt x="7488" y="851"/>
                </a:cubicBezTo>
                <a:cubicBezTo>
                  <a:pt x="7488" y="798"/>
                  <a:pt x="7880" y="388"/>
                  <a:pt x="7930" y="388"/>
                </a:cubicBezTo>
                <a:cubicBezTo>
                  <a:pt x="7951" y="388"/>
                  <a:pt x="7969" y="377"/>
                  <a:pt x="7969" y="364"/>
                </a:cubicBezTo>
                <a:cubicBezTo>
                  <a:pt x="7969" y="333"/>
                  <a:pt x="8396" y="107"/>
                  <a:pt x="8455" y="108"/>
                </a:cubicBezTo>
                <a:cubicBezTo>
                  <a:pt x="8480" y="108"/>
                  <a:pt x="8508" y="95"/>
                  <a:pt x="8517" y="80"/>
                </a:cubicBezTo>
                <a:cubicBezTo>
                  <a:pt x="8526" y="65"/>
                  <a:pt x="8572" y="52"/>
                  <a:pt x="8620" y="52"/>
                </a:cubicBezTo>
                <a:cubicBezTo>
                  <a:pt x="8667" y="52"/>
                  <a:pt x="8719" y="39"/>
                  <a:pt x="8735" y="22"/>
                </a:cubicBezTo>
                <a:cubicBezTo>
                  <a:pt x="8787" y="-32"/>
                  <a:pt x="9656" y="21"/>
                  <a:pt x="9718" y="8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7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rcRect l="9887" t="0" r="7921" b="0"/>
          <a:stretch>
            <a:fillRect/>
          </a:stretch>
        </p:blipFill>
        <p:spPr>
          <a:xfrm>
            <a:off x="6417325" y="5275415"/>
            <a:ext cx="991100" cy="11961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600" fill="norm" stroke="1" extrusionOk="0">
                <a:moveTo>
                  <a:pt x="11666" y="398"/>
                </a:moveTo>
                <a:cubicBezTo>
                  <a:pt x="11741" y="602"/>
                  <a:pt x="11879" y="704"/>
                  <a:pt x="12300" y="869"/>
                </a:cubicBezTo>
                <a:cubicBezTo>
                  <a:pt x="12984" y="1136"/>
                  <a:pt x="13984" y="1819"/>
                  <a:pt x="14483" y="2359"/>
                </a:cubicBezTo>
                <a:cubicBezTo>
                  <a:pt x="14599" y="2484"/>
                  <a:pt x="14770" y="2661"/>
                  <a:pt x="14864" y="2751"/>
                </a:cubicBezTo>
                <a:cubicBezTo>
                  <a:pt x="14957" y="2842"/>
                  <a:pt x="15118" y="3091"/>
                  <a:pt x="15221" y="3305"/>
                </a:cubicBezTo>
                <a:cubicBezTo>
                  <a:pt x="15325" y="3520"/>
                  <a:pt x="15447" y="3754"/>
                  <a:pt x="15492" y="3826"/>
                </a:cubicBezTo>
                <a:cubicBezTo>
                  <a:pt x="15827" y="4357"/>
                  <a:pt x="16041" y="4916"/>
                  <a:pt x="16041" y="5260"/>
                </a:cubicBezTo>
                <a:cubicBezTo>
                  <a:pt x="16042" y="5865"/>
                  <a:pt x="16075" y="6124"/>
                  <a:pt x="16160" y="6203"/>
                </a:cubicBezTo>
                <a:cubicBezTo>
                  <a:pt x="16313" y="6343"/>
                  <a:pt x="16226" y="6661"/>
                  <a:pt x="16022" y="6715"/>
                </a:cubicBezTo>
                <a:cubicBezTo>
                  <a:pt x="15930" y="6740"/>
                  <a:pt x="15922" y="6773"/>
                  <a:pt x="15944" y="7033"/>
                </a:cubicBezTo>
                <a:cubicBezTo>
                  <a:pt x="15958" y="7193"/>
                  <a:pt x="16001" y="7518"/>
                  <a:pt x="16040" y="7755"/>
                </a:cubicBezTo>
                <a:cubicBezTo>
                  <a:pt x="16109" y="8176"/>
                  <a:pt x="16108" y="8195"/>
                  <a:pt x="15968" y="8651"/>
                </a:cubicBezTo>
                <a:cubicBezTo>
                  <a:pt x="15798" y="9205"/>
                  <a:pt x="15792" y="9334"/>
                  <a:pt x="15928" y="9519"/>
                </a:cubicBezTo>
                <a:cubicBezTo>
                  <a:pt x="16048" y="9683"/>
                  <a:pt x="16191" y="9749"/>
                  <a:pt x="16694" y="9874"/>
                </a:cubicBezTo>
                <a:cubicBezTo>
                  <a:pt x="17224" y="10006"/>
                  <a:pt x="17462" y="10190"/>
                  <a:pt x="17751" y="10693"/>
                </a:cubicBezTo>
                <a:cubicBezTo>
                  <a:pt x="17937" y="11018"/>
                  <a:pt x="18073" y="11176"/>
                  <a:pt x="18446" y="11505"/>
                </a:cubicBezTo>
                <a:cubicBezTo>
                  <a:pt x="19328" y="12283"/>
                  <a:pt x="19456" y="12469"/>
                  <a:pt x="20652" y="14691"/>
                </a:cubicBezTo>
                <a:cubicBezTo>
                  <a:pt x="21003" y="15345"/>
                  <a:pt x="21439" y="16504"/>
                  <a:pt x="21512" y="16980"/>
                </a:cubicBezTo>
                <a:cubicBezTo>
                  <a:pt x="21576" y="17396"/>
                  <a:pt x="21513" y="17836"/>
                  <a:pt x="21352" y="18098"/>
                </a:cubicBezTo>
                <a:cubicBezTo>
                  <a:pt x="21290" y="18200"/>
                  <a:pt x="21043" y="18533"/>
                  <a:pt x="20804" y="18838"/>
                </a:cubicBezTo>
                <a:cubicBezTo>
                  <a:pt x="20204" y="19603"/>
                  <a:pt x="20165" y="19660"/>
                  <a:pt x="20019" y="19983"/>
                </a:cubicBezTo>
                <a:cubicBezTo>
                  <a:pt x="19949" y="20139"/>
                  <a:pt x="19818" y="20387"/>
                  <a:pt x="19729" y="20533"/>
                </a:cubicBezTo>
                <a:cubicBezTo>
                  <a:pt x="19641" y="20679"/>
                  <a:pt x="19517" y="20979"/>
                  <a:pt x="19455" y="21199"/>
                </a:cubicBezTo>
                <a:lnTo>
                  <a:pt x="19342" y="21600"/>
                </a:lnTo>
                <a:lnTo>
                  <a:pt x="107" y="21600"/>
                </a:lnTo>
                <a:lnTo>
                  <a:pt x="72" y="21305"/>
                </a:lnTo>
                <a:cubicBezTo>
                  <a:pt x="-9" y="20617"/>
                  <a:pt x="-24" y="19706"/>
                  <a:pt x="39" y="19293"/>
                </a:cubicBezTo>
                <a:cubicBezTo>
                  <a:pt x="97" y="18913"/>
                  <a:pt x="270" y="18242"/>
                  <a:pt x="562" y="17271"/>
                </a:cubicBezTo>
                <a:cubicBezTo>
                  <a:pt x="617" y="17091"/>
                  <a:pt x="688" y="16786"/>
                  <a:pt x="721" y="16594"/>
                </a:cubicBezTo>
                <a:cubicBezTo>
                  <a:pt x="823" y="15994"/>
                  <a:pt x="890" y="15643"/>
                  <a:pt x="962" y="15326"/>
                </a:cubicBezTo>
                <a:cubicBezTo>
                  <a:pt x="1000" y="15157"/>
                  <a:pt x="1060" y="14872"/>
                  <a:pt x="1095" y="14693"/>
                </a:cubicBezTo>
                <a:cubicBezTo>
                  <a:pt x="1175" y="14282"/>
                  <a:pt x="1305" y="13965"/>
                  <a:pt x="1535" y="13625"/>
                </a:cubicBezTo>
                <a:cubicBezTo>
                  <a:pt x="1754" y="13299"/>
                  <a:pt x="2287" y="12775"/>
                  <a:pt x="2686" y="12493"/>
                </a:cubicBezTo>
                <a:cubicBezTo>
                  <a:pt x="3405" y="11984"/>
                  <a:pt x="4079" y="11314"/>
                  <a:pt x="4378" y="10813"/>
                </a:cubicBezTo>
                <a:cubicBezTo>
                  <a:pt x="4621" y="10404"/>
                  <a:pt x="4655" y="10192"/>
                  <a:pt x="4663" y="9029"/>
                </a:cubicBezTo>
                <a:cubicBezTo>
                  <a:pt x="4666" y="8572"/>
                  <a:pt x="4696" y="8014"/>
                  <a:pt x="4729" y="7788"/>
                </a:cubicBezTo>
                <a:cubicBezTo>
                  <a:pt x="4788" y="7393"/>
                  <a:pt x="4777" y="6724"/>
                  <a:pt x="4690" y="5330"/>
                </a:cubicBezTo>
                <a:cubicBezTo>
                  <a:pt x="4660" y="4843"/>
                  <a:pt x="4669" y="4743"/>
                  <a:pt x="4766" y="4477"/>
                </a:cubicBezTo>
                <a:cubicBezTo>
                  <a:pt x="4903" y="4104"/>
                  <a:pt x="5140" y="3787"/>
                  <a:pt x="5349" y="3697"/>
                </a:cubicBezTo>
                <a:cubicBezTo>
                  <a:pt x="5445" y="3656"/>
                  <a:pt x="5546" y="3556"/>
                  <a:pt x="5607" y="3443"/>
                </a:cubicBezTo>
                <a:cubicBezTo>
                  <a:pt x="5661" y="3341"/>
                  <a:pt x="5773" y="3191"/>
                  <a:pt x="5855" y="3111"/>
                </a:cubicBezTo>
                <a:cubicBezTo>
                  <a:pt x="5937" y="3030"/>
                  <a:pt x="6042" y="2908"/>
                  <a:pt x="6087" y="2839"/>
                </a:cubicBezTo>
                <a:cubicBezTo>
                  <a:pt x="6133" y="2770"/>
                  <a:pt x="6271" y="2595"/>
                  <a:pt x="6393" y="2451"/>
                </a:cubicBezTo>
                <a:cubicBezTo>
                  <a:pt x="6516" y="2306"/>
                  <a:pt x="6617" y="2167"/>
                  <a:pt x="6617" y="2141"/>
                </a:cubicBezTo>
                <a:cubicBezTo>
                  <a:pt x="6617" y="2116"/>
                  <a:pt x="6779" y="1964"/>
                  <a:pt x="6976" y="1802"/>
                </a:cubicBezTo>
                <a:cubicBezTo>
                  <a:pt x="7376" y="1475"/>
                  <a:pt x="8245" y="1049"/>
                  <a:pt x="9023" y="799"/>
                </a:cubicBezTo>
                <a:cubicBezTo>
                  <a:pt x="9620" y="607"/>
                  <a:pt x="10074" y="390"/>
                  <a:pt x="10324" y="177"/>
                </a:cubicBezTo>
                <a:lnTo>
                  <a:pt x="10532" y="0"/>
                </a:lnTo>
                <a:lnTo>
                  <a:pt x="11241" y="0"/>
                </a:lnTo>
                <a:cubicBezTo>
                  <a:pt x="11545" y="4"/>
                  <a:pt x="11536" y="44"/>
                  <a:pt x="11666" y="398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You can now “insert” yourself into the event and see what unfolded!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You can now “insert” yourself into the event and see what unfolded!</a:t>
            </a:r>
          </a:p>
          <a:p>
            <a:pPr lvl="1" marL="615950" indent="-273050">
              <a:buClr>
                <a:schemeClr val="accent6">
                  <a:lumOff val="-9568"/>
                </a:schemeClr>
              </a:buClr>
              <a:buSzPct val="70000"/>
              <a:buChar char="✦"/>
            </a:pPr>
            <a:r>
              <a:t>Allows deep immersion and understanding that is </a:t>
            </a:r>
            <a:r>
              <a:rPr i="1"/>
              <a:t>tricky otherwise</a:t>
            </a:r>
          </a:p>
          <a:p>
            <a:pPr lvl="1" marL="615950" indent="-273050">
              <a:buClr>
                <a:schemeClr val="accent6">
                  <a:lumOff val="-9568"/>
                </a:schemeClr>
              </a:buClr>
              <a:buSzPct val="70000"/>
              <a:buChar char="✦"/>
            </a:pPr>
            <a:r>
              <a:t>VR event displays exist for </a:t>
            </a:r>
            <a:r>
              <a:rPr u="sng"/>
              <a:t>JUNO</a:t>
            </a:r>
            <a:r>
              <a:t> and Belle II experiment simulations</a:t>
            </a:r>
          </a:p>
          <a:p>
            <a:pPr lvl="1" marL="615950" indent="-273050">
              <a:buClr>
                <a:schemeClr val="accent6">
                  <a:lumOff val="-9568"/>
                </a:schemeClr>
              </a:buClr>
              <a:buSzPct val="70000"/>
              <a:buChar char="✦"/>
            </a:pPr>
            <a:r>
              <a:rPr u="sng"/>
              <a:t>CED-VR</a:t>
            </a:r>
            <a:r>
              <a:t> for the CMS Experiment is developed by the UCLA VR Lab</a:t>
            </a:r>
          </a:p>
        </p:txBody>
      </p:sp>
      <p:sp>
        <p:nvSpPr>
          <p:cNvPr id="260" name="Slide Number"/>
          <p:cNvSpPr txBox="1"/>
          <p:nvPr>
            <p:ph type="sldNum" sz="quarter" idx="2"/>
          </p:nvPr>
        </p:nvSpPr>
        <p:spPr>
          <a:xfrm>
            <a:off x="8515350" y="6632361"/>
            <a:ext cx="167640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1" name="Enter Virtual Real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Enter </a:t>
            </a:r>
            <a:r>
              <a:rPr i="1"/>
              <a:t>Virtual Reality</a:t>
            </a:r>
          </a:p>
        </p:txBody>
      </p:sp>
      <p:pic>
        <p:nvPicPr>
          <p:cNvPr id="26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3920" y="3621237"/>
            <a:ext cx="3213101" cy="22225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01600" dist="25400" dir="5400000">
              <a:srgbClr val="000000">
                <a:alpha val="75000"/>
              </a:srgbClr>
            </a:outerShdw>
          </a:effectLst>
        </p:spPr>
      </p:pic>
      <p:pic>
        <p:nvPicPr>
          <p:cNvPr id="263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35956" y="3621237"/>
            <a:ext cx="3346980" cy="22225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01600" dist="25400" dir="5400000">
              <a:srgbClr val="000000">
                <a:alpha val="75000"/>
              </a:srgbClr>
            </a:outerShdw>
          </a:effectLst>
        </p:spPr>
      </p:pic>
      <p:sp>
        <p:nvSpPr>
          <p:cNvPr id="264" name="CED-VR"/>
          <p:cNvSpPr txBox="1"/>
          <p:nvPr/>
        </p:nvSpPr>
        <p:spPr>
          <a:xfrm>
            <a:off x="2058205" y="5962274"/>
            <a:ext cx="72453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normAutofit fontScale="100000" lnSpcReduction="0"/>
          </a:bodyPr>
          <a:lstStyle>
            <a:lvl1pPr>
              <a:defRPr sz="1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CED-VR</a:t>
            </a:r>
          </a:p>
        </p:txBody>
      </p:sp>
      <p:sp>
        <p:nvSpPr>
          <p:cNvPr id="265" name="JUNO"/>
          <p:cNvSpPr txBox="1"/>
          <p:nvPr/>
        </p:nvSpPr>
        <p:spPr>
          <a:xfrm>
            <a:off x="6347180" y="5962274"/>
            <a:ext cx="55966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normAutofit fontScale="100000" lnSpcReduction="0"/>
          </a:bodyPr>
          <a:lstStyle>
            <a:lvl1pPr>
              <a:defRPr sz="1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JUNO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8" name="Enter Virtual Real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Enter </a:t>
            </a:r>
            <a:r>
              <a:rPr i="1"/>
              <a:t>Virtual Reality</a:t>
            </a:r>
          </a:p>
        </p:txBody>
      </p:sp>
      <p:grpSp>
        <p:nvGrpSpPr>
          <p:cNvPr id="271" name="Group"/>
          <p:cNvGrpSpPr/>
          <p:nvPr/>
        </p:nvGrpSpPr>
        <p:grpSpPr>
          <a:xfrm>
            <a:off x="860505" y="2617928"/>
            <a:ext cx="2162858" cy="1622144"/>
            <a:chOff x="0" y="0"/>
            <a:chExt cx="2162856" cy="1622142"/>
          </a:xfrm>
        </p:grpSpPr>
        <p:pic>
          <p:nvPicPr>
            <p:cNvPr id="269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162857" cy="1622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0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69746" b="0"/>
            <a:stretch>
              <a:fillRect/>
            </a:stretch>
          </p:blipFill>
          <p:spPr>
            <a:xfrm>
              <a:off x="797458" y="274543"/>
              <a:ext cx="567941" cy="6302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72" name="Geant4 Simulation"/>
          <p:cNvSpPr txBox="1"/>
          <p:nvPr/>
        </p:nvSpPr>
        <p:spPr>
          <a:xfrm>
            <a:off x="1095411" y="4331546"/>
            <a:ext cx="169304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sz="1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Geant4 Simulation</a:t>
            </a:r>
          </a:p>
        </p:txBody>
      </p:sp>
      <p:grpSp>
        <p:nvGrpSpPr>
          <p:cNvPr id="281" name="Group"/>
          <p:cNvGrpSpPr/>
          <p:nvPr/>
        </p:nvGrpSpPr>
        <p:grpSpPr>
          <a:xfrm>
            <a:off x="3522905" y="1455605"/>
            <a:ext cx="5497446" cy="4695261"/>
            <a:chOff x="0" y="261620"/>
            <a:chExt cx="5497444" cy="4695259"/>
          </a:xfrm>
        </p:grpSpPr>
        <p:pic>
          <p:nvPicPr>
            <p:cNvPr id="273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67193" y="764342"/>
              <a:ext cx="4163060" cy="41925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4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24863" t="51183" r="53264" b="0"/>
            <a:stretch>
              <a:fillRect/>
            </a:stretch>
          </p:blipFill>
          <p:spPr>
            <a:xfrm>
              <a:off x="4297635" y="872133"/>
              <a:ext cx="972222" cy="12213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5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52247" t="51821" r="29165" b="0"/>
            <a:stretch>
              <a:fillRect/>
            </a:stretch>
          </p:blipFill>
          <p:spPr>
            <a:xfrm>
              <a:off x="263632" y="880110"/>
              <a:ext cx="826228" cy="12053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6" name="pasted-movie.png" descr="pasted-movie.png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28656" t="15348" r="28656" b="24417"/>
            <a:stretch>
              <a:fillRect/>
            </a:stretch>
          </p:blipFill>
          <p:spPr>
            <a:xfrm>
              <a:off x="2340964" y="589687"/>
              <a:ext cx="815517" cy="7062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7" name="Right Controller…"/>
            <p:cNvSpPr/>
            <p:nvPr/>
          </p:nvSpPr>
          <p:spPr>
            <a:xfrm>
              <a:off x="0" y="2294280"/>
              <a:ext cx="169304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 algn="ctr">
                <a:defRPr sz="11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Right Controller</a:t>
              </a:r>
            </a:p>
            <a:p>
              <a:pPr algn="ctr">
                <a:defRPr sz="11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(locomotion/interaction)</a:t>
              </a:r>
            </a:p>
          </p:txBody>
        </p:sp>
        <p:sp>
          <p:nvSpPr>
            <p:cNvPr id="278" name="Left Controller…"/>
            <p:cNvSpPr/>
            <p:nvPr/>
          </p:nvSpPr>
          <p:spPr>
            <a:xfrm>
              <a:off x="3804399" y="2294280"/>
              <a:ext cx="169304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 algn="ctr">
                <a:defRPr sz="11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Left Controller</a:t>
              </a:r>
            </a:p>
            <a:p>
              <a:pPr algn="ctr">
                <a:defRPr sz="11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(locomotion/interaction)</a:t>
              </a:r>
            </a:p>
          </p:txBody>
        </p:sp>
        <p:sp>
          <p:nvSpPr>
            <p:cNvPr id="279" name="VR Headset (Meta Quest 2+)…"/>
            <p:cNvSpPr/>
            <p:nvPr/>
          </p:nvSpPr>
          <p:spPr>
            <a:xfrm>
              <a:off x="582987" y="261620"/>
              <a:ext cx="433147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 algn="ctr">
                <a:defRPr sz="15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VR Headset (Meta Quest 2+)</a:t>
              </a:r>
            </a:p>
            <a:p>
              <a:pPr algn="ctr">
                <a:defRPr sz="15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Running G4VR</a:t>
              </a:r>
            </a:p>
          </p:txBody>
        </p:sp>
        <p:sp>
          <p:nvSpPr>
            <p:cNvPr id="280" name="Equation"/>
            <p:cNvSpPr txBox="1"/>
            <p:nvPr/>
          </p:nvSpPr>
          <p:spPr>
            <a:xfrm>
              <a:off x="2381807" y="1901245"/>
              <a:ext cx="733832" cy="5647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14400" latinLnBrk="1"/>
              <a14:m>
                <m:oMathPara>
                  <m:oMathParaPr>
                    <m:jc m:val="centerGroup"/>
                  </m:oMathParaPr>
                  <m:oMath>
                    <m:m>
                      <m:mPr>
                        <m:ctrlPr>
                          <a:rPr xmlns:a="http://schemas.openxmlformats.org/drawingml/2006/main" sz="40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  <m:baseJc m:val="center"/>
                        <m:plcHide m:val="on"/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</m:mPr>
                      <m:mr>
                        <m:e>
                          <m:sSub>
                            <m:e>
                              <m:argPr>
                                <m:scrLvl m:val="0"/>
                              </m:argPr>
                              <m:r>
                                <m:rPr>
                                  <m:scr m:val="script"/>
                                </m:rP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m:rPr>
                                  <m:sty m:val="p"/>
                                </m:rP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b>
                          </m:sSub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e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f>
                            <m:fPr>
                              <m:ctrlP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  <m:type m:val="bar"/>
                            </m:fPr>
                            <m:num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bSup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ν</m:t>
                              </m:r>
                            </m:sub>
                            <m:sup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sup>
                          </m:sSubSup>
                          <m:sSup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  <m:sup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ν</m:t>
                              </m:r>
                            </m:sup>
                          </m:sSup>
                        </m:e>
                      </m:mr>
                      <m:mr>
                        <m:e/>
                        <m:e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  <m:bar>
                            <m:barPr>
                              <m:ctrlP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  <m:pos m:val="top"/>
                            </m:barPr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ψ</m:t>
                              </m:r>
                            </m:e>
                          </m:bar>
                          <m:sSup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p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sup>
                          </m:sSup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sub>
                          </m:sSub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</m:mr>
                      <m:mr>
                        <m:e/>
                        <m:e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sub>
                          </m:sSub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ϕ</m:t>
                          </m:r>
                          <m:sSup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p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sup>
                          </m:sSup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ϕ</m:t>
                          </m:r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mr>
                      <m:mr>
                        <m:e/>
                        <m:e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sSup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</m:e>
                            <m:sup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ϕ</m:t>
                              </m:r>
                            </m:e>
                            <m:sup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ϕ</m:t>
                          </m:r>
                        </m:e>
                      </m:mr>
                      <m:mr>
                        <m:e/>
                        <m:e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λ</m:t>
                          </m:r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ϕ</m:t>
                              </m:r>
                            </m:e>
                            <m:sup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ϕ</m:t>
                          </m:r>
                          <m:sSup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mr>
                      <m:mr>
                        <m:e/>
                        <m:e>
                          <m:r>
                            <a:rPr xmlns:a="http://schemas.openxmlformats.org/drawingml/2006/main" sz="400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d>
                            <m:dPr>
                              <m:ctrlP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rgPr>
                                <m:scrLvl m:val="0"/>
                              </m:argPr>
                              <m:sSub>
                                <m:e>
                                  <m:argPr>
                                    <m:scrLvl m:val="0"/>
                                  </m:argPr>
                                  <m:bar>
                                    <m:barPr>
                                      <m:ctrlPr>
                                        <a:rPr xmlns:a="http://schemas.openxmlformats.org/drawingml/2006/main" sz="400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  <m:pos m:val="top"/>
                                    </m:barPr>
                                    <m:e>
                                      <m:argPr>
                                        <m:scrLvl m:val="0"/>
                                      </m:argPr>
                                      <m:r>
                                        <a:rPr xmlns:a="http://schemas.openxmlformats.org/drawingml/2006/main" sz="400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ψ</m:t>
                                      </m:r>
                                    </m:e>
                                  </m:bar>
                                </m:e>
                                <m:sub>
                                  <m:argPr>
                                    <m:scrLvl m:val="0"/>
                                  </m:argPr>
                                  <m:r>
                                    <a:rPr xmlns:a="http://schemas.openxmlformats.org/drawingml/2006/main" sz="400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</m:sub>
                              </m:sSub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ϕ</m:t>
                              </m:r>
                              <m:sSub>
                                <m:e>
                                  <m:argPr>
                                    <m:scrLvl m:val="0"/>
                                  </m:argPr>
                                  <m:r>
                                    <a:rPr xmlns:a="http://schemas.openxmlformats.org/drawingml/2006/main" sz="400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argPr>
                                    <m:scrLvl m:val="0"/>
                                  </m:argPr>
                                  <m:r>
                                    <a:rPr xmlns:a="http://schemas.openxmlformats.org/drawingml/2006/main" sz="400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sub>
                              </m:sSub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xmlns:a="http://schemas.openxmlformats.org/drawingml/2006/main" sz="400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d>
                        </m:e>
                      </m:mr>
                    </m:m>
                  </m:oMath>
                </m:oMathPara>
              </a14:m>
              <a:endParaRPr sz="400">
                <a:solidFill>
                  <a:srgbClr val="FFFFFF"/>
                </a:solidFill>
              </a:endParaRPr>
            </a:p>
          </p:txBody>
        </p:sp>
      </p:grpSp>
      <p:grpSp>
        <p:nvGrpSpPr>
          <p:cNvPr id="284" name="For Geant4, we have developed G4VR - a VR app to visualize Geant4 simulations"/>
          <p:cNvGrpSpPr/>
          <p:nvPr/>
        </p:nvGrpSpPr>
        <p:grpSpPr>
          <a:xfrm>
            <a:off x="623149" y="1234202"/>
            <a:ext cx="3463406" cy="612141"/>
            <a:chOff x="0" y="0"/>
            <a:chExt cx="3463405" cy="612140"/>
          </a:xfrm>
        </p:grpSpPr>
        <p:sp>
          <p:nvSpPr>
            <p:cNvPr id="283" name="For Geant4, we have developed G4VR - a VR app to visualize Geant4 simulations"/>
            <p:cNvSpPr txBox="1"/>
            <p:nvPr/>
          </p:nvSpPr>
          <p:spPr>
            <a:xfrm>
              <a:off x="19050" y="19049"/>
              <a:ext cx="3425306" cy="574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 algn="ctr">
                <a:defRPr sz="1500">
                  <a:solidFill>
                    <a:srgbClr val="535353"/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For Geant4, we have developed </a:t>
              </a:r>
              <a:r>
                <a:rPr>
                  <a:solidFill>
                    <a:srgbClr val="3C6945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rPr>
                <a:t>G4VR</a:t>
              </a:r>
              <a:r>
                <a:t> - a VR app to visualize Geant4 simulations</a:t>
              </a:r>
            </a:p>
          </p:txBody>
        </p:sp>
        <p:pic>
          <p:nvPicPr>
            <p:cNvPr id="282" name="For Geant4, we have developed G4VR - a VR app to visualize Geant4 simulations For Geant4, we have developed G4VR - a VR app to visualize Geant4 simulations" descr="For Geant4, we have developed G4VR - a VR app to visualize Geant4 simulations For Geant4, we have developed G4VR - a VR app to visualize Geant4 simulations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3463406" cy="61214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7" name="G4XR: The Xr Driv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i="1"/>
              <a:t>G4XR: </a:t>
            </a:r>
            <a:r>
              <a:t>The Xr Driver</a:t>
            </a:r>
          </a:p>
        </p:txBody>
      </p:sp>
      <p:grpSp>
        <p:nvGrpSpPr>
          <p:cNvPr id="290" name="Group"/>
          <p:cNvGrpSpPr/>
          <p:nvPr/>
        </p:nvGrpSpPr>
        <p:grpSpPr>
          <a:xfrm>
            <a:off x="165559" y="4339266"/>
            <a:ext cx="2162858" cy="1622144"/>
            <a:chOff x="0" y="0"/>
            <a:chExt cx="2162856" cy="1622142"/>
          </a:xfrm>
        </p:grpSpPr>
        <p:pic>
          <p:nvPicPr>
            <p:cNvPr id="288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162857" cy="1622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9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69746" b="0"/>
            <a:stretch>
              <a:fillRect/>
            </a:stretch>
          </p:blipFill>
          <p:spPr>
            <a:xfrm>
              <a:off x="797458" y="274543"/>
              <a:ext cx="567941" cy="6302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91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rcRect l="28656" t="15348" r="28656" b="24417"/>
          <a:stretch>
            <a:fillRect/>
          </a:stretch>
        </p:blipFill>
        <p:spPr>
          <a:xfrm>
            <a:off x="7096066" y="4240393"/>
            <a:ext cx="1873193" cy="16221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4" name="How to communicate between Geant4 and G4VR…?"/>
          <p:cNvGrpSpPr/>
          <p:nvPr/>
        </p:nvGrpSpPr>
        <p:grpSpPr>
          <a:xfrm>
            <a:off x="434645" y="1113954"/>
            <a:ext cx="8274710" cy="459741"/>
            <a:chOff x="0" y="0"/>
            <a:chExt cx="8274709" cy="459740"/>
          </a:xfrm>
        </p:grpSpPr>
        <p:sp>
          <p:nvSpPr>
            <p:cNvPr id="293" name="How to communicate between Geant4 and G4VR…?"/>
            <p:cNvSpPr txBox="1"/>
            <p:nvPr/>
          </p:nvSpPr>
          <p:spPr>
            <a:xfrm>
              <a:off x="19050" y="19049"/>
              <a:ext cx="8236610" cy="421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>
              <a:lvl1pPr algn="ctr">
                <a:defRPr i="1" sz="20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How to communicate between Geant4 and G4VR…?</a:t>
              </a:r>
            </a:p>
          </p:txBody>
        </p:sp>
        <p:pic>
          <p:nvPicPr>
            <p:cNvPr id="292" name="How to communicate between Geant4 and G4VR…? How to communicate between Geant4 and G4VR…?" descr="How to communicate between Geant4 and G4VR…? How to communicate between Geant4 and G4VR…?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8274710" cy="459741"/>
            </a:xfrm>
            <a:prstGeom prst="rect">
              <a:avLst/>
            </a:prstGeom>
            <a:effectLst/>
          </p:spPr>
        </p:pic>
      </p:grpSp>
      <p:sp>
        <p:nvSpPr>
          <p:cNvPr id="295" name="Geant4"/>
          <p:cNvSpPr txBox="1"/>
          <p:nvPr/>
        </p:nvSpPr>
        <p:spPr>
          <a:xfrm>
            <a:off x="400464" y="5945156"/>
            <a:ext cx="169304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sz="1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Geant4</a:t>
            </a:r>
          </a:p>
        </p:txBody>
      </p:sp>
      <p:sp>
        <p:nvSpPr>
          <p:cNvPr id="296" name="G4VR"/>
          <p:cNvSpPr txBox="1"/>
          <p:nvPr/>
        </p:nvSpPr>
        <p:spPr>
          <a:xfrm>
            <a:off x="7186139" y="5945156"/>
            <a:ext cx="169304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sz="1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G4VR</a:t>
            </a:r>
          </a:p>
        </p:txBody>
      </p:sp>
      <p:sp>
        <p:nvSpPr>
          <p:cNvPr id="297" name="Introducing the G4Xr driver!…"/>
          <p:cNvSpPr txBox="1"/>
          <p:nvPr>
            <p:ph type="body" sz="half" idx="1"/>
          </p:nvPr>
        </p:nvSpPr>
        <p:spPr>
          <a:xfrm>
            <a:off x="425645" y="1745541"/>
            <a:ext cx="8274710" cy="2537784"/>
          </a:xfrm>
          <a:prstGeom prst="rect">
            <a:avLst/>
          </a:prstGeom>
          <a:ln>
            <a:solidFill>
              <a:schemeClr val="accent6">
                <a:lumOff val="-9568"/>
              </a:schemeClr>
            </a:solidFill>
          </a:ln>
        </p:spPr>
        <p:txBody>
          <a:bodyPr/>
          <a:lstStyle/>
          <a:p>
            <a:pPr marL="0" indent="0" defTabSz="651509">
              <a:spcBef>
                <a:spcPts val="600"/>
              </a:spcBef>
              <a:buSzTx/>
              <a:buNone/>
              <a:defRPr sz="1994"/>
            </a:pPr>
            <a:r>
              <a:t>Introducing the G4Xr driver!</a:t>
            </a:r>
          </a:p>
          <a:p>
            <a:pPr marL="217170" indent="-217170" defTabSz="651509">
              <a:spcBef>
                <a:spcPts val="600"/>
              </a:spcBef>
              <a:buClr>
                <a:schemeClr val="accent6">
                  <a:lumOff val="-9568"/>
                </a:schemeClr>
              </a:buClr>
              <a:buSzPct val="70000"/>
              <a:buChar char="✦"/>
              <a:defRPr sz="1994"/>
            </a:pPr>
            <a:r>
              <a:t>New visualization driver developed for Geant4. </a:t>
            </a:r>
          </a:p>
          <a:p>
            <a:pPr marL="217170" indent="-217170" defTabSz="651509">
              <a:spcBef>
                <a:spcPts val="600"/>
              </a:spcBef>
              <a:buClr>
                <a:schemeClr val="accent6">
                  <a:lumOff val="-9568"/>
                </a:schemeClr>
              </a:buClr>
              <a:buSzPct val="70000"/>
              <a:buChar char="✦"/>
              <a:defRPr sz="1994"/>
            </a:pPr>
            <a:r>
              <a:t>Produces </a:t>
            </a:r>
            <a:r>
              <a:rPr>
                <a:solidFill>
                  <a:schemeClr val="accent4">
                    <a:lumOff val="-9999"/>
                  </a:schemeClr>
                </a:solidFill>
              </a:rPr>
              <a:t>experiment geometries (</a:t>
            </a:r>
            <a:r>
              <a:rPr i="1">
                <a:solidFill>
                  <a:schemeClr val="accent4">
                    <a:lumOff val="-9999"/>
                  </a:schemeClr>
                </a:solidFill>
              </a:rPr>
              <a:t>GLB format</a:t>
            </a:r>
            <a:r>
              <a:rPr>
                <a:solidFill>
                  <a:schemeClr val="accent4">
                    <a:lumOff val="-9999"/>
                  </a:schemeClr>
                </a:solidFill>
              </a:rPr>
              <a:t>)</a:t>
            </a:r>
            <a:r>
              <a:t> and </a:t>
            </a:r>
            <a:r>
              <a:rPr>
                <a:solidFill>
                  <a:schemeClr val="accent5">
                    <a:satOff val="-19091"/>
                    <a:lumOff val="-11921"/>
                  </a:schemeClr>
                </a:solidFill>
              </a:rPr>
              <a:t>track assets (</a:t>
            </a:r>
            <a:r>
              <a:rPr i="1">
                <a:solidFill>
                  <a:schemeClr val="accent5">
                    <a:satOff val="-19091"/>
                    <a:lumOff val="-11921"/>
                  </a:schemeClr>
                </a:solidFill>
              </a:rPr>
              <a:t>binaries</a:t>
            </a:r>
            <a:r>
              <a:rPr>
                <a:solidFill>
                  <a:schemeClr val="accent5">
                    <a:satOff val="-19091"/>
                    <a:lumOff val="-11921"/>
                  </a:schemeClr>
                </a:solidFill>
              </a:rPr>
              <a:t>)</a:t>
            </a:r>
            <a:endParaRPr>
              <a:solidFill>
                <a:schemeClr val="accent5">
                  <a:satOff val="-19091"/>
                  <a:lumOff val="-11921"/>
                </a:schemeClr>
              </a:solidFill>
            </a:endParaRPr>
          </a:p>
          <a:p>
            <a:pPr lvl="1" indent="-217170" defTabSz="651509">
              <a:spcBef>
                <a:spcPts val="600"/>
              </a:spcBef>
              <a:buClr>
                <a:schemeClr val="accent6">
                  <a:lumOff val="-9568"/>
                </a:schemeClr>
              </a:buClr>
              <a:buSzPct val="70000"/>
              <a:buChar char="✦"/>
              <a:defRPr sz="1994"/>
            </a:pPr>
            <a:r>
              <a:t>One track asset per run </a:t>
            </a:r>
            <a14:m>
              <m:oMath>
                <m:r>
                  <a:rPr xmlns:a="http://schemas.openxmlformats.org/drawingml/2006/main" sz="20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⟶</m:t>
                </m:r>
              </m:oMath>
            </a14:m>
            <a:r>
              <a:t> aggregated events </a:t>
            </a:r>
          </a:p>
          <a:p>
            <a:pPr marL="217170" indent="-217170" defTabSz="651509">
              <a:spcBef>
                <a:spcPts val="600"/>
              </a:spcBef>
              <a:buClr>
                <a:schemeClr val="accent6">
                  <a:lumOff val="-9568"/>
                </a:schemeClr>
              </a:buClr>
              <a:buSzPct val="70000"/>
              <a:buChar char="✦"/>
              <a:defRPr sz="1994"/>
            </a:pPr>
            <a:r>
              <a:t>Automatically sets up and pushes to a server that G4VR can find</a:t>
            </a:r>
          </a:p>
          <a:p>
            <a:pPr lvl="1" indent="-217170" defTabSz="651509">
              <a:spcBef>
                <a:spcPts val="600"/>
              </a:spcBef>
              <a:buClr>
                <a:schemeClr val="accent6">
                  <a:lumOff val="-9568"/>
                </a:schemeClr>
              </a:buClr>
              <a:buSzPct val="70000"/>
              <a:buChar char="✦"/>
              <a:defRPr sz="1994"/>
            </a:pPr>
            <a:r>
              <a:t>Runs on the local network from the user’s device</a:t>
            </a:r>
          </a:p>
          <a:p>
            <a:pPr lvl="1" indent="-217170" defTabSz="651509">
              <a:spcBef>
                <a:spcPts val="600"/>
              </a:spcBef>
              <a:buClr>
                <a:schemeClr val="accent6">
                  <a:lumOff val="-9568"/>
                </a:schemeClr>
              </a:buClr>
              <a:buSzPct val="70000"/>
              <a:buChar char="✦"/>
              <a:defRPr sz="1994"/>
            </a:pPr>
            <a:r>
              <a:rPr i="1">
                <a:solidFill>
                  <a:srgbClr val="72784A"/>
                </a:solidFill>
              </a:rPr>
              <a:t>User simply enters a URL in G4VR!</a:t>
            </a:r>
          </a:p>
        </p:txBody>
      </p:sp>
      <p:sp>
        <p:nvSpPr>
          <p:cNvPr id="298" name="Cloud"/>
          <p:cNvSpPr/>
          <p:nvPr/>
        </p:nvSpPr>
        <p:spPr>
          <a:xfrm>
            <a:off x="3825454" y="4601554"/>
            <a:ext cx="1493092" cy="899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603" y="0"/>
                </a:moveTo>
                <a:cubicBezTo>
                  <a:pt x="7967" y="0"/>
                  <a:pt x="5720" y="2939"/>
                  <a:pt x="4858" y="7062"/>
                </a:cubicBezTo>
                <a:cubicBezTo>
                  <a:pt x="4628" y="6992"/>
                  <a:pt x="4391" y="6953"/>
                  <a:pt x="4150" y="6953"/>
                </a:cubicBezTo>
                <a:cubicBezTo>
                  <a:pt x="1857" y="6953"/>
                  <a:pt x="0" y="10233"/>
                  <a:pt x="0" y="14278"/>
                </a:cubicBezTo>
                <a:cubicBezTo>
                  <a:pt x="0" y="18323"/>
                  <a:pt x="1857" y="21600"/>
                  <a:pt x="4150" y="21600"/>
                </a:cubicBezTo>
                <a:cubicBezTo>
                  <a:pt x="4193" y="21600"/>
                  <a:pt x="4237" y="21597"/>
                  <a:pt x="4280" y="21594"/>
                </a:cubicBezTo>
                <a:lnTo>
                  <a:pt x="10532" y="21597"/>
                </a:lnTo>
                <a:cubicBezTo>
                  <a:pt x="10555" y="21598"/>
                  <a:pt x="10579" y="21600"/>
                  <a:pt x="10603" y="21600"/>
                </a:cubicBezTo>
                <a:cubicBezTo>
                  <a:pt x="10626" y="21600"/>
                  <a:pt x="10648" y="21598"/>
                  <a:pt x="10672" y="21597"/>
                </a:cubicBezTo>
                <a:lnTo>
                  <a:pt x="18141" y="21600"/>
                </a:lnTo>
                <a:cubicBezTo>
                  <a:pt x="20051" y="21600"/>
                  <a:pt x="21600" y="18868"/>
                  <a:pt x="21600" y="15496"/>
                </a:cubicBezTo>
                <a:cubicBezTo>
                  <a:pt x="21600" y="12124"/>
                  <a:pt x="20051" y="9389"/>
                  <a:pt x="18141" y="9389"/>
                </a:cubicBezTo>
                <a:cubicBezTo>
                  <a:pt x="17627" y="9389"/>
                  <a:pt x="17139" y="9589"/>
                  <a:pt x="16701" y="9943"/>
                </a:cubicBezTo>
                <a:cubicBezTo>
                  <a:pt x="16453" y="4379"/>
                  <a:pt x="13819" y="0"/>
                  <a:pt x="10603" y="0"/>
                </a:cubicBezTo>
                <a:close/>
              </a:path>
            </a:pathLst>
          </a:custGeom>
          <a:solidFill>
            <a:srgbClr val="DDDDDD"/>
          </a:solidFill>
          <a:ln w="381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chemeClr val="accent6">
                    <a:lumOff val="-9568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99" name="Line"/>
          <p:cNvSpPr/>
          <p:nvPr/>
        </p:nvSpPr>
        <p:spPr>
          <a:xfrm>
            <a:off x="2154492" y="5060611"/>
            <a:ext cx="1531192" cy="1"/>
          </a:xfrm>
          <a:prstGeom prst="line">
            <a:avLst/>
          </a:prstGeom>
          <a:ln w="3810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>
              <a:defRPr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00" name="Line"/>
          <p:cNvSpPr/>
          <p:nvPr/>
        </p:nvSpPr>
        <p:spPr>
          <a:xfrm>
            <a:off x="5451235" y="5051464"/>
            <a:ext cx="1531192" cy="1"/>
          </a:xfrm>
          <a:prstGeom prst="line">
            <a:avLst/>
          </a:prstGeom>
          <a:ln w="3810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>
              <a:defRPr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01" name="GLB, binaries"/>
          <p:cNvSpPr txBox="1"/>
          <p:nvPr/>
        </p:nvSpPr>
        <p:spPr>
          <a:xfrm>
            <a:off x="1999719" y="4678953"/>
            <a:ext cx="1693046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sz="1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GLB, binaries</a:t>
            </a:r>
          </a:p>
        </p:txBody>
      </p:sp>
      <p:sp>
        <p:nvSpPr>
          <p:cNvPr id="302" name="via provided URL"/>
          <p:cNvSpPr txBox="1"/>
          <p:nvPr/>
        </p:nvSpPr>
        <p:spPr>
          <a:xfrm>
            <a:off x="5370307" y="5135284"/>
            <a:ext cx="169304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sz="1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via provided URL</a:t>
            </a:r>
          </a:p>
        </p:txBody>
      </p:sp>
      <p:sp>
        <p:nvSpPr>
          <p:cNvPr id="303" name="Local Server…"/>
          <p:cNvSpPr txBox="1"/>
          <p:nvPr/>
        </p:nvSpPr>
        <p:spPr>
          <a:xfrm>
            <a:off x="3716477" y="5843556"/>
            <a:ext cx="1693046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algn="ctr">
              <a:defRPr sz="1400">
                <a:latin typeface="Gill Sans"/>
                <a:ea typeface="Gill Sans"/>
                <a:cs typeface="Gill Sans"/>
                <a:sym typeface="Gill Sans"/>
              </a:defRPr>
            </a:pPr>
            <a:r>
              <a:t>Local Server </a:t>
            </a:r>
          </a:p>
          <a:p>
            <a:pPr algn="ctr">
              <a:defRPr sz="1400">
                <a:latin typeface="Gill Sans"/>
                <a:ea typeface="Gill Sans"/>
                <a:cs typeface="Gill Sans"/>
                <a:sym typeface="Gill Sans"/>
              </a:defRPr>
            </a:pPr>
            <a:r>
              <a:t>Created by G4Xr</a:t>
            </a:r>
          </a:p>
        </p:txBody>
      </p:sp>
      <p:sp>
        <p:nvSpPr>
          <p:cNvPr id="304" name="Retrieval"/>
          <p:cNvSpPr txBox="1"/>
          <p:nvPr/>
        </p:nvSpPr>
        <p:spPr>
          <a:xfrm>
            <a:off x="5370307" y="4680825"/>
            <a:ext cx="1693047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sz="1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Retrieval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07" name="G4XR: The Xr Driv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i="1"/>
              <a:t>G4XR: </a:t>
            </a:r>
            <a:r>
              <a:t>The Xr Driver</a:t>
            </a:r>
          </a:p>
        </p:txBody>
      </p:sp>
      <p:grpSp>
        <p:nvGrpSpPr>
          <p:cNvPr id="321" name="Group"/>
          <p:cNvGrpSpPr/>
          <p:nvPr/>
        </p:nvGrpSpPr>
        <p:grpSpPr>
          <a:xfrm>
            <a:off x="533128" y="896664"/>
            <a:ext cx="8094603" cy="1922211"/>
            <a:chOff x="0" y="0"/>
            <a:chExt cx="8094601" cy="1922209"/>
          </a:xfrm>
        </p:grpSpPr>
        <p:grpSp>
          <p:nvGrpSpPr>
            <p:cNvPr id="310" name="Group"/>
            <p:cNvGrpSpPr/>
            <p:nvPr/>
          </p:nvGrpSpPr>
          <p:grpSpPr>
            <a:xfrm>
              <a:off x="0" y="90909"/>
              <a:ext cx="1988649" cy="1491487"/>
              <a:chOff x="0" y="0"/>
              <a:chExt cx="1988648" cy="1491486"/>
            </a:xfrm>
          </p:grpSpPr>
          <p:pic>
            <p:nvPicPr>
              <p:cNvPr id="308" name="pasted-movie.png" descr="pasted-movie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0" y="0"/>
                <a:ext cx="1988649" cy="149148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09" name="pasted-movie.png" descr="pasted-movie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l="0" t="0" r="69746" b="0"/>
              <a:stretch>
                <a:fillRect/>
              </a:stretch>
            </p:blipFill>
            <p:spPr>
              <a:xfrm>
                <a:off x="733226" y="252430"/>
                <a:ext cx="522197" cy="5795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311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28656" t="15348" r="28656" b="24417"/>
            <a:stretch>
              <a:fillRect/>
            </a:stretch>
          </p:blipFill>
          <p:spPr>
            <a:xfrm>
              <a:off x="6372286" y="0"/>
              <a:ext cx="1722316" cy="14914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2" name="Geant4"/>
            <p:cNvSpPr txBox="1"/>
            <p:nvPr/>
          </p:nvSpPr>
          <p:spPr>
            <a:xfrm>
              <a:off x="215984" y="1567452"/>
              <a:ext cx="1556680" cy="2709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>
              <a:lvl1pPr algn="ctr" defTabSz="406908">
                <a:defRPr sz="1246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Geant4</a:t>
              </a:r>
            </a:p>
          </p:txBody>
        </p:sp>
        <p:sp>
          <p:nvSpPr>
            <p:cNvPr id="313" name="G4VR"/>
            <p:cNvSpPr txBox="1"/>
            <p:nvPr/>
          </p:nvSpPr>
          <p:spPr>
            <a:xfrm>
              <a:off x="6455104" y="1567452"/>
              <a:ext cx="1556680" cy="2709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>
              <a:lvl1pPr algn="ctr" defTabSz="406908">
                <a:defRPr sz="1246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G4VR</a:t>
              </a:r>
            </a:p>
          </p:txBody>
        </p:sp>
        <p:sp>
          <p:nvSpPr>
            <p:cNvPr id="314" name="Cloud"/>
            <p:cNvSpPr/>
            <p:nvPr/>
          </p:nvSpPr>
          <p:spPr>
            <a:xfrm>
              <a:off x="3365107" y="332071"/>
              <a:ext cx="1372830" cy="827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603" y="0"/>
                  </a:moveTo>
                  <a:cubicBezTo>
                    <a:pt x="7967" y="0"/>
                    <a:pt x="5720" y="2939"/>
                    <a:pt x="4858" y="7062"/>
                  </a:cubicBezTo>
                  <a:cubicBezTo>
                    <a:pt x="4628" y="6992"/>
                    <a:pt x="4391" y="6953"/>
                    <a:pt x="4150" y="6953"/>
                  </a:cubicBezTo>
                  <a:cubicBezTo>
                    <a:pt x="1857" y="6953"/>
                    <a:pt x="0" y="10233"/>
                    <a:pt x="0" y="14278"/>
                  </a:cubicBezTo>
                  <a:cubicBezTo>
                    <a:pt x="0" y="18323"/>
                    <a:pt x="1857" y="21600"/>
                    <a:pt x="4150" y="21600"/>
                  </a:cubicBezTo>
                  <a:cubicBezTo>
                    <a:pt x="4193" y="21600"/>
                    <a:pt x="4237" y="21597"/>
                    <a:pt x="4280" y="21594"/>
                  </a:cubicBezTo>
                  <a:lnTo>
                    <a:pt x="10532" y="21597"/>
                  </a:lnTo>
                  <a:cubicBezTo>
                    <a:pt x="10555" y="21598"/>
                    <a:pt x="10579" y="21600"/>
                    <a:pt x="10603" y="21600"/>
                  </a:cubicBezTo>
                  <a:cubicBezTo>
                    <a:pt x="10626" y="21600"/>
                    <a:pt x="10648" y="21598"/>
                    <a:pt x="10672" y="21597"/>
                  </a:cubicBezTo>
                  <a:lnTo>
                    <a:pt x="18141" y="21600"/>
                  </a:lnTo>
                  <a:cubicBezTo>
                    <a:pt x="20051" y="21600"/>
                    <a:pt x="21600" y="18868"/>
                    <a:pt x="21600" y="15496"/>
                  </a:cubicBezTo>
                  <a:cubicBezTo>
                    <a:pt x="21600" y="12124"/>
                    <a:pt x="20051" y="9389"/>
                    <a:pt x="18141" y="9389"/>
                  </a:cubicBezTo>
                  <a:cubicBezTo>
                    <a:pt x="17627" y="9389"/>
                    <a:pt x="17139" y="9589"/>
                    <a:pt x="16701" y="9943"/>
                  </a:cubicBezTo>
                  <a:cubicBezTo>
                    <a:pt x="16453" y="4379"/>
                    <a:pt x="13819" y="0"/>
                    <a:pt x="10603" y="0"/>
                  </a:cubicBezTo>
                  <a:close/>
                </a:path>
              </a:pathLst>
            </a:custGeom>
            <a:solidFill>
              <a:srgbClr val="DDDDDD"/>
            </a:solidFill>
            <a:ln w="381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chemeClr val="accent6">
                      <a:lumOff val="-9568"/>
                    </a:schemeClr>
                  </a:solidFill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315" name="Line"/>
            <p:cNvSpPr/>
            <p:nvPr/>
          </p:nvSpPr>
          <p:spPr>
            <a:xfrm>
              <a:off x="1828734" y="754153"/>
              <a:ext cx="1407861" cy="1"/>
            </a:xfrm>
            <a:prstGeom prst="line">
              <a:avLst/>
            </a:prstGeom>
            <a:noFill/>
            <a:ln w="38100" cap="flat">
              <a:solidFill>
                <a:schemeClr val="accent1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316" name="Line"/>
            <p:cNvSpPr/>
            <p:nvPr/>
          </p:nvSpPr>
          <p:spPr>
            <a:xfrm>
              <a:off x="4859939" y="745743"/>
              <a:ext cx="1407861" cy="1"/>
            </a:xfrm>
            <a:prstGeom prst="line">
              <a:avLst/>
            </a:prstGeom>
            <a:noFill/>
            <a:ln w="38100" cap="flat">
              <a:solidFill>
                <a:schemeClr val="accent1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317" name="GLB, binaries"/>
            <p:cNvSpPr txBox="1"/>
            <p:nvPr/>
          </p:nvSpPr>
          <p:spPr>
            <a:xfrm>
              <a:off x="1686426" y="403235"/>
              <a:ext cx="1556680" cy="2709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>
              <a:lvl1pPr algn="ctr" defTabSz="406908">
                <a:defRPr sz="1246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GLB, binaries</a:t>
              </a:r>
            </a:p>
          </p:txBody>
        </p:sp>
        <p:sp>
          <p:nvSpPr>
            <p:cNvPr id="318" name="via provided URL"/>
            <p:cNvSpPr txBox="1"/>
            <p:nvPr/>
          </p:nvSpPr>
          <p:spPr>
            <a:xfrm>
              <a:off x="4785529" y="822811"/>
              <a:ext cx="1556680" cy="2709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>
              <a:lvl1pPr algn="ctr" defTabSz="406908">
                <a:defRPr sz="1246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via provided URL</a:t>
              </a:r>
            </a:p>
          </p:txBody>
        </p:sp>
        <p:sp>
          <p:nvSpPr>
            <p:cNvPr id="319" name="Local Server…"/>
            <p:cNvSpPr txBox="1"/>
            <p:nvPr/>
          </p:nvSpPr>
          <p:spPr>
            <a:xfrm>
              <a:off x="3273182" y="1483602"/>
              <a:ext cx="1556680" cy="438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 algn="ctr" defTabSz="406908">
                <a:defRPr sz="1246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Local Server</a:t>
              </a:r>
            </a:p>
            <a:p>
              <a:pPr algn="ctr" defTabSz="406908">
                <a:defRPr sz="1246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Created by G4Xr</a:t>
              </a:r>
            </a:p>
          </p:txBody>
        </p:sp>
        <p:sp>
          <p:nvSpPr>
            <p:cNvPr id="320" name="Retrieval"/>
            <p:cNvSpPr txBox="1"/>
            <p:nvPr/>
          </p:nvSpPr>
          <p:spPr>
            <a:xfrm>
              <a:off x="4785529" y="404957"/>
              <a:ext cx="1556680" cy="2709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>
              <a:lvl1pPr algn="ctr" defTabSz="406908">
                <a:defRPr sz="1246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Retrieval</a:t>
              </a:r>
            </a:p>
          </p:txBody>
        </p:sp>
      </p:grpSp>
      <p:sp>
        <p:nvSpPr>
          <p:cNvPr id="322" name="/vis/open Xr            # launch G4Xr instance…"/>
          <p:cNvSpPr txBox="1"/>
          <p:nvPr>
            <p:ph type="body" sz="quarter" idx="1"/>
          </p:nvPr>
        </p:nvSpPr>
        <p:spPr>
          <a:xfrm>
            <a:off x="431455" y="3405101"/>
            <a:ext cx="8274710" cy="643822"/>
          </a:xfrm>
          <a:prstGeom prst="rect">
            <a:avLst/>
          </a:prstGeom>
          <a:solidFill>
            <a:srgbClr val="DDDDDD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0" indent="571500">
              <a:buSzTx/>
              <a:buNone/>
              <a:defRPr sz="1500">
                <a:latin typeface="Andale Mono"/>
                <a:ea typeface="Andale Mono"/>
                <a:cs typeface="Andale Mono"/>
                <a:sym typeface="Andale Mono"/>
              </a:defRPr>
            </a:pPr>
            <a:r>
              <a:t>/vis/open Xr            # launch G4Xr instance</a:t>
            </a:r>
          </a:p>
          <a:p>
            <a:pPr marL="0" indent="571500">
              <a:buSzTx/>
              <a:buNone/>
              <a:defRPr sz="1500">
                <a:latin typeface="Andale Mono"/>
                <a:ea typeface="Andale Mono"/>
                <a:cs typeface="Andale Mono"/>
                <a:sym typeface="Andale Mono"/>
              </a:defRPr>
            </a:pPr>
            <a:r>
              <a:t>/run/beamOn 100         # run some events</a:t>
            </a:r>
          </a:p>
        </p:txBody>
      </p:sp>
      <p:sp>
        <p:nvSpPr>
          <p:cNvPr id="323" name="Example Usage (Geant4 console)"/>
          <p:cNvSpPr txBox="1"/>
          <p:nvPr/>
        </p:nvSpPr>
        <p:spPr>
          <a:xfrm>
            <a:off x="401865" y="2930434"/>
            <a:ext cx="3911396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i="1" sz="20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Example Usage (Geant4 console)</a:t>
            </a:r>
          </a:p>
        </p:txBody>
      </p:sp>
      <p:sp>
        <p:nvSpPr>
          <p:cNvPr id="324" name="Data Persistence (save to launch and view later w/o simulation)"/>
          <p:cNvSpPr txBox="1"/>
          <p:nvPr/>
        </p:nvSpPr>
        <p:spPr>
          <a:xfrm>
            <a:off x="413485" y="4297226"/>
            <a:ext cx="7799125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i="1" sz="20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Data Persistence (save to launch and view later w/o simulation)</a:t>
            </a:r>
          </a:p>
        </p:txBody>
      </p:sp>
      <p:sp>
        <p:nvSpPr>
          <p:cNvPr id="325" name="/Xr/session “mysim”     # persist and call the session “mysim”…"/>
          <p:cNvSpPr txBox="1"/>
          <p:nvPr/>
        </p:nvSpPr>
        <p:spPr>
          <a:xfrm>
            <a:off x="443074" y="4771894"/>
            <a:ext cx="8274711" cy="929409"/>
          </a:xfrm>
          <a:prstGeom prst="rect">
            <a:avLst/>
          </a:prstGeom>
          <a:solidFill>
            <a:srgbClr val="DDDDDD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indent="571500" defTabSz="685800">
              <a:lnSpc>
                <a:spcPct val="90000"/>
              </a:lnSpc>
              <a:spcBef>
                <a:spcPts val="700"/>
              </a:spcBef>
              <a:buClr>
                <a:schemeClr val="accent1"/>
              </a:buClr>
              <a:buFont typeface="Arial"/>
              <a:defRPr sz="1500">
                <a:latin typeface="Andale Mono"/>
                <a:ea typeface="Andale Mono"/>
                <a:cs typeface="Andale Mono"/>
                <a:sym typeface="Andale Mono"/>
              </a:defRPr>
            </a:pPr>
            <a:r>
              <a:t>/Xr/session “mysim”     # persist and call the session “mysim”</a:t>
            </a:r>
          </a:p>
          <a:p>
            <a:pPr indent="571500" defTabSz="685800">
              <a:lnSpc>
                <a:spcPct val="90000"/>
              </a:lnSpc>
              <a:spcBef>
                <a:spcPts val="700"/>
              </a:spcBef>
              <a:buClr>
                <a:schemeClr val="accent1"/>
              </a:buClr>
              <a:buFont typeface="Arial"/>
              <a:defRPr sz="1500">
                <a:latin typeface="Andale Mono"/>
                <a:ea typeface="Andale Mono"/>
                <a:cs typeface="Andale Mono"/>
                <a:sym typeface="Andale Mono"/>
              </a:defRPr>
            </a:pPr>
            <a:r>
              <a:t>/vis/open Xr            # launch G4Xr instance</a:t>
            </a:r>
          </a:p>
          <a:p>
            <a:pPr indent="571500" defTabSz="685800">
              <a:lnSpc>
                <a:spcPct val="90000"/>
              </a:lnSpc>
              <a:spcBef>
                <a:spcPts val="700"/>
              </a:spcBef>
              <a:buClr>
                <a:schemeClr val="accent1"/>
              </a:buClr>
              <a:buFont typeface="Arial"/>
              <a:defRPr sz="1500">
                <a:latin typeface="Andale Mono"/>
                <a:ea typeface="Andale Mono"/>
                <a:cs typeface="Andale Mono"/>
                <a:sym typeface="Andale Mono"/>
              </a:defRPr>
            </a:pPr>
            <a:r>
              <a:t>/run/beamOn 100         # run some events</a:t>
            </a:r>
          </a:p>
        </p:txBody>
      </p:sp>
      <p:sp>
        <p:nvSpPr>
          <p:cNvPr id="326" name="Saves the assets locally to mysim.zip and provides a script to launch the server at a later time in G4VR"/>
          <p:cNvSpPr txBox="1"/>
          <p:nvPr/>
        </p:nvSpPr>
        <p:spPr>
          <a:xfrm>
            <a:off x="962274" y="5792430"/>
            <a:ext cx="7236311" cy="506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algn="ctr" defTabSz="333756">
              <a:defRPr sz="1460">
                <a:latin typeface="Gill Sans"/>
                <a:ea typeface="Gill Sans"/>
                <a:cs typeface="Gill Sans"/>
                <a:sym typeface="Gill Sans"/>
              </a:defRPr>
            </a:pPr>
            <a:r>
              <a:t>Saves the assets locally to </a:t>
            </a:r>
            <a:r>
              <a:rPr>
                <a:latin typeface="Andale Mono"/>
                <a:ea typeface="Andale Mono"/>
                <a:cs typeface="Andale Mono"/>
                <a:sym typeface="Andale Mono"/>
              </a:rPr>
              <a:t>mysim.zip</a:t>
            </a:r>
            <a:r>
              <a:t> and provides a script to launch the server at a later time in G4VR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29" name="G4VR: Feature Over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i="1"/>
            </a:pPr>
            <a:r>
              <a:t>G4VR: </a:t>
            </a:r>
            <a:r>
              <a:rPr i="0"/>
              <a:t>Feature</a:t>
            </a:r>
            <a:r>
              <a:t> </a:t>
            </a:r>
            <a:r>
              <a:rPr i="0"/>
              <a:t>Overview</a:t>
            </a:r>
          </a:p>
        </p:txBody>
      </p:sp>
      <p:pic>
        <p:nvPicPr>
          <p:cNvPr id="330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9260" t="24442" r="19401" b="19950"/>
          <a:stretch>
            <a:fillRect/>
          </a:stretch>
        </p:blipFill>
        <p:spPr>
          <a:xfrm>
            <a:off x="3864175" y="1672750"/>
            <a:ext cx="1397650" cy="1267070"/>
          </a:xfrm>
          <a:prstGeom prst="rect">
            <a:avLst/>
          </a:prstGeom>
          <a:ln w="38100">
            <a:solidFill>
              <a:schemeClr val="accent6">
                <a:lumOff val="-9568"/>
              </a:schemeClr>
            </a:solidFill>
            <a:miter/>
          </a:ln>
          <a:effectLst>
            <a:outerShdw sx="100000" sy="100000" kx="0" ky="0" algn="b" rotWithShape="0" blurRad="101600" dist="25400" dir="5400000">
              <a:srgbClr val="000000">
                <a:alpha val="75000"/>
              </a:srgbClr>
            </a:outerShdw>
          </a:effectLst>
        </p:spPr>
      </p:pic>
      <p:sp>
        <p:nvSpPr>
          <p:cNvPr id="331" name="Track Features…"/>
          <p:cNvSpPr/>
          <p:nvPr/>
        </p:nvSpPr>
        <p:spPr>
          <a:xfrm>
            <a:off x="776351" y="3945834"/>
            <a:ext cx="1507298" cy="1270001"/>
          </a:xfrm>
          <a:prstGeom prst="roundRect">
            <a:avLst>
              <a:gd name="adj" fmla="val 15000"/>
            </a:avLst>
          </a:prstGeom>
          <a:solidFill>
            <a:schemeClr val="accent5">
              <a:lumOff val="20196"/>
            </a:schemeClr>
          </a:solidFill>
          <a:ln w="38100">
            <a:solidFill>
              <a:schemeClr val="accent5">
                <a:satOff val="-19091"/>
                <a:lumOff val="-11921"/>
              </a:schemeClr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1700">
                <a:latin typeface="Gill Sans"/>
                <a:ea typeface="Gill Sans"/>
                <a:cs typeface="Gill Sans"/>
                <a:sym typeface="Gill Sans"/>
              </a:defRPr>
            </a:pPr>
            <a:r>
              <a:t>Track Features</a:t>
            </a:r>
          </a:p>
          <a:p>
            <a:pPr algn="ctr">
              <a:defRPr sz="1100">
                <a:latin typeface="Gill Sans"/>
                <a:ea typeface="Gill Sans"/>
                <a:cs typeface="Gill Sans"/>
                <a:sym typeface="Gill Sans"/>
              </a:defRPr>
            </a:pPr>
          </a:p>
          <a:p>
            <a:pPr algn="ctr">
              <a:defRPr sz="1100">
                <a:latin typeface="Gill Sans"/>
                <a:ea typeface="Gill Sans"/>
                <a:cs typeface="Gill Sans"/>
                <a:sym typeface="Gill Sans"/>
              </a:defRPr>
            </a:pPr>
            <a:r>
              <a:t>Physical data from each step of each track </a:t>
            </a:r>
          </a:p>
        </p:txBody>
      </p:sp>
      <p:sp>
        <p:nvSpPr>
          <p:cNvPr id="332" name="Edep…"/>
          <p:cNvSpPr/>
          <p:nvPr/>
        </p:nvSpPr>
        <p:spPr>
          <a:xfrm>
            <a:off x="2776182" y="3945834"/>
            <a:ext cx="1507298" cy="1270001"/>
          </a:xfrm>
          <a:prstGeom prst="roundRect">
            <a:avLst>
              <a:gd name="adj" fmla="val 15000"/>
            </a:avLst>
          </a:prstGeom>
          <a:solidFill>
            <a:schemeClr val="accent5">
              <a:lumOff val="20196"/>
            </a:schemeClr>
          </a:solidFill>
          <a:ln w="38100">
            <a:solidFill>
              <a:schemeClr val="accent5">
                <a:satOff val="-19091"/>
                <a:lumOff val="-11921"/>
              </a:schemeClr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1700">
                <a:latin typeface="Gill Sans"/>
                <a:ea typeface="Gill Sans"/>
                <a:cs typeface="Gill Sans"/>
                <a:sym typeface="Gill Sans"/>
              </a:defRPr>
            </a:pPr>
            <a:r>
              <a:t>Edep</a:t>
            </a:r>
          </a:p>
          <a:p>
            <a:pPr algn="ctr">
              <a:defRPr sz="1100">
                <a:latin typeface="Gill Sans"/>
                <a:ea typeface="Gill Sans"/>
                <a:cs typeface="Gill Sans"/>
                <a:sym typeface="Gill Sans"/>
              </a:defRPr>
            </a:pPr>
          </a:p>
          <a:p>
            <a:pPr algn="ctr">
              <a:defRPr sz="1100">
                <a:latin typeface="Gill Sans"/>
                <a:ea typeface="Gill Sans"/>
                <a:cs typeface="Gill Sans"/>
                <a:sym typeface="Gill Sans"/>
              </a:defRPr>
            </a:pPr>
            <a:r>
              <a:t>Determining energy depositions in different volumes</a:t>
            </a:r>
          </a:p>
        </p:txBody>
      </p:sp>
      <p:sp>
        <p:nvSpPr>
          <p:cNvPr id="333" name="Movies…"/>
          <p:cNvSpPr/>
          <p:nvPr/>
        </p:nvSpPr>
        <p:spPr>
          <a:xfrm>
            <a:off x="7014773" y="3945834"/>
            <a:ext cx="1493521" cy="1270001"/>
          </a:xfrm>
          <a:prstGeom prst="roundRect">
            <a:avLst>
              <a:gd name="adj" fmla="val 15000"/>
            </a:avLst>
          </a:prstGeom>
          <a:solidFill>
            <a:schemeClr val="accent5">
              <a:lumOff val="20196"/>
            </a:schemeClr>
          </a:solidFill>
          <a:ln w="38100">
            <a:solidFill>
              <a:schemeClr val="accent5">
                <a:satOff val="-19091"/>
                <a:lumOff val="-11921"/>
              </a:schemeClr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1700">
                <a:latin typeface="Gill Sans"/>
                <a:ea typeface="Gill Sans"/>
                <a:cs typeface="Gill Sans"/>
                <a:sym typeface="Gill Sans"/>
              </a:defRPr>
            </a:pPr>
            <a:r>
              <a:t>Movies</a:t>
            </a:r>
          </a:p>
          <a:p>
            <a:pPr algn="ctr">
              <a:defRPr sz="1100">
                <a:latin typeface="Gill Sans"/>
                <a:ea typeface="Gill Sans"/>
                <a:cs typeface="Gill Sans"/>
                <a:sym typeface="Gill Sans"/>
              </a:defRPr>
            </a:pPr>
          </a:p>
          <a:p>
            <a:pPr algn="ctr">
              <a:defRPr sz="1100">
                <a:latin typeface="Gill Sans"/>
                <a:ea typeface="Gill Sans"/>
                <a:cs typeface="Gill Sans"/>
                <a:sym typeface="Gill Sans"/>
              </a:defRPr>
            </a:pPr>
            <a:r>
              <a:t>30s visualization of the full event</a:t>
            </a:r>
          </a:p>
        </p:txBody>
      </p:sp>
      <p:sp>
        <p:nvSpPr>
          <p:cNvPr id="334" name="Time Evolution…"/>
          <p:cNvSpPr/>
          <p:nvPr/>
        </p:nvSpPr>
        <p:spPr>
          <a:xfrm>
            <a:off x="4895477" y="3945834"/>
            <a:ext cx="1507299" cy="1270001"/>
          </a:xfrm>
          <a:prstGeom prst="roundRect">
            <a:avLst>
              <a:gd name="adj" fmla="val 15000"/>
            </a:avLst>
          </a:prstGeom>
          <a:solidFill>
            <a:schemeClr val="accent5">
              <a:lumOff val="20196"/>
            </a:schemeClr>
          </a:solidFill>
          <a:ln w="38100">
            <a:solidFill>
              <a:schemeClr val="accent5">
                <a:satOff val="-19091"/>
                <a:lumOff val="-11921"/>
              </a:schemeClr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1600">
                <a:latin typeface="Gill Sans"/>
                <a:ea typeface="Gill Sans"/>
                <a:cs typeface="Gill Sans"/>
                <a:sym typeface="Gill Sans"/>
              </a:defRPr>
            </a:pPr>
            <a:r>
              <a:t>Time Evolution</a:t>
            </a:r>
          </a:p>
          <a:p>
            <a:pPr algn="ctr">
              <a:defRPr sz="1100">
                <a:latin typeface="Gill Sans"/>
                <a:ea typeface="Gill Sans"/>
                <a:cs typeface="Gill Sans"/>
                <a:sym typeface="Gill Sans"/>
              </a:defRPr>
            </a:pPr>
          </a:p>
          <a:p>
            <a:pPr algn="ctr">
              <a:defRPr>
                <a:latin typeface="Gill Sans"/>
                <a:ea typeface="Gill Sans"/>
                <a:cs typeface="Gill Sans"/>
                <a:sym typeface="Gill Sans"/>
              </a:defRPr>
            </a:pPr>
            <a:r>
              <a:rPr sz="1100"/>
              <a:t>Chronological</a:t>
            </a:r>
            <a:r>
              <a:t> </a:t>
            </a:r>
            <a:r>
              <a:rPr sz="1100"/>
              <a:t>event</a:t>
            </a:r>
            <a:r>
              <a:t> </a:t>
            </a:r>
            <a:r>
              <a:rPr sz="1100"/>
              <a:t>flow</a:t>
            </a:r>
          </a:p>
        </p:txBody>
      </p:sp>
      <p:sp>
        <p:nvSpPr>
          <p:cNvPr id="335" name="Line"/>
          <p:cNvSpPr/>
          <p:nvPr/>
        </p:nvSpPr>
        <p:spPr>
          <a:xfrm rot="18900000">
            <a:off x="1648634" y="2711500"/>
            <a:ext cx="2841867" cy="1449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2917" y="661"/>
                  <a:pt x="5779" y="2046"/>
                  <a:pt x="8518" y="4123"/>
                </a:cubicBezTo>
                <a:cubicBezTo>
                  <a:pt x="13505" y="7904"/>
                  <a:pt x="17981" y="13884"/>
                  <a:pt x="21600" y="21600"/>
                </a:cubicBezTo>
              </a:path>
            </a:pathLst>
          </a:custGeom>
          <a:ln w="38100">
            <a:solidFill>
              <a:schemeClr val="accent6">
                <a:lumOff val="-9568"/>
              </a:schemeClr>
            </a:solidFill>
            <a:miter/>
            <a:headEnd type="triangle"/>
          </a:ln>
        </p:spPr>
        <p:txBody>
          <a:bodyPr lIns="45719" rIns="45719"/>
          <a:lstStyle/>
          <a:p>
            <a:pPr>
              <a:defRPr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36" name="Line"/>
          <p:cNvSpPr/>
          <p:nvPr/>
        </p:nvSpPr>
        <p:spPr>
          <a:xfrm flipH="1" flipV="1">
            <a:off x="4566976" y="2934836"/>
            <a:ext cx="1001798" cy="1001798"/>
          </a:xfrm>
          <a:prstGeom prst="line">
            <a:avLst/>
          </a:prstGeom>
          <a:ln w="38100">
            <a:solidFill>
              <a:schemeClr val="accent6">
                <a:lumOff val="-9568"/>
              </a:schemeClr>
            </a:solidFill>
            <a:miter/>
            <a:headEnd type="triangle"/>
          </a:ln>
        </p:spPr>
        <p:txBody>
          <a:bodyPr lIns="45719" rIns="45719"/>
          <a:lstStyle/>
          <a:p>
            <a:pPr>
              <a:defRPr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37" name="Line"/>
          <p:cNvSpPr/>
          <p:nvPr/>
        </p:nvSpPr>
        <p:spPr>
          <a:xfrm flipV="1">
            <a:off x="3581698" y="2934836"/>
            <a:ext cx="1001799" cy="1001798"/>
          </a:xfrm>
          <a:prstGeom prst="line">
            <a:avLst/>
          </a:prstGeom>
          <a:ln w="38100">
            <a:solidFill>
              <a:schemeClr val="accent6">
                <a:lumOff val="-9568"/>
              </a:schemeClr>
            </a:solidFill>
            <a:miter/>
            <a:headEnd type="triangle"/>
          </a:ln>
        </p:spPr>
        <p:txBody>
          <a:bodyPr lIns="45719" rIns="45719"/>
          <a:lstStyle/>
          <a:p>
            <a:pPr>
              <a:defRPr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38" name="Line"/>
          <p:cNvSpPr/>
          <p:nvPr/>
        </p:nvSpPr>
        <p:spPr>
          <a:xfrm>
            <a:off x="4979565" y="2943224"/>
            <a:ext cx="2738951" cy="9793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3030" y="595"/>
                  <a:pt x="6002" y="2027"/>
                  <a:pt x="8838" y="4250"/>
                </a:cubicBezTo>
                <a:cubicBezTo>
                  <a:pt x="13706" y="8067"/>
                  <a:pt x="18053" y="14086"/>
                  <a:pt x="21600" y="21600"/>
                </a:cubicBezTo>
              </a:path>
            </a:pathLst>
          </a:custGeom>
          <a:ln w="38100">
            <a:solidFill>
              <a:schemeClr val="accent6">
                <a:lumOff val="-9568"/>
              </a:schemeClr>
            </a:solidFill>
            <a:miter/>
            <a:tailEnd type="triangle"/>
          </a:ln>
        </p:spPr>
        <p:txBody>
          <a:bodyPr lIns="45719" rIns="45719"/>
          <a:lstStyle/>
          <a:p>
            <a:pPr>
              <a:defRPr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41" name="G4VR: Track Featu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G4VR: </a:t>
            </a:r>
            <a:r>
              <a:rPr i="1"/>
              <a:t>Track Features</a:t>
            </a:r>
          </a:p>
        </p:txBody>
      </p:sp>
      <p:sp>
        <p:nvSpPr>
          <p:cNvPr id="342" name="Use controllers to interact with tracks in the scene and access step-level information…"/>
          <p:cNvSpPr txBox="1"/>
          <p:nvPr>
            <p:ph type="body" sz="quarter" idx="1"/>
          </p:nvPr>
        </p:nvSpPr>
        <p:spPr>
          <a:xfrm>
            <a:off x="425645" y="1085815"/>
            <a:ext cx="8274710" cy="718482"/>
          </a:xfrm>
          <a:prstGeom prst="rect">
            <a:avLst/>
          </a:prstGeom>
          <a:ln>
            <a:solidFill>
              <a:schemeClr val="accent6">
                <a:lumOff val="-9568"/>
              </a:schemeClr>
            </a:solidFill>
          </a:ln>
        </p:spPr>
        <p:txBody>
          <a:bodyPr/>
          <a:lstStyle/>
          <a:p>
            <a:pPr marL="228600" indent="-228600">
              <a:buClr>
                <a:schemeClr val="accent6">
                  <a:lumOff val="-9568"/>
                </a:schemeClr>
              </a:buClr>
              <a:buSzPct val="70000"/>
              <a:buChar char="✦"/>
              <a:defRPr sz="1700"/>
            </a:pPr>
            <a:r>
              <a:t>Use controllers to interact with tracks in the scene and access step-level information</a:t>
            </a:r>
          </a:p>
          <a:p>
            <a:pPr marL="228600" indent="-228600">
              <a:buClr>
                <a:schemeClr val="accent6">
                  <a:lumOff val="-9568"/>
                </a:schemeClr>
              </a:buClr>
              <a:buSzPct val="70000"/>
              <a:buChar char="✦"/>
              <a:defRPr sz="1700"/>
            </a:pPr>
            <a:r>
              <a:t>Filter tracks by type (</a:t>
            </a:r>
            <a14:m>
              <m:oMath>
                <m:sSup>
                  <m:e>
                    <m:r>
                      <a:rPr xmlns:a="http://schemas.openxmlformats.org/drawingml/2006/main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e</m:t>
                    </m:r>
                  </m:e>
                  <m:sup>
                    <m:r>
                      <a:rPr xmlns:a="http://schemas.openxmlformats.org/drawingml/2006/main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sup>
                </m:sSup>
                <m:r>
                  <a:rPr xmlns:a="http://schemas.openxmlformats.org/drawingml/2006/main" sz="17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,</m:t>
                </m:r>
                <m:sSup>
                  <m:e>
                    <m:r>
                      <a:rPr xmlns:a="http://schemas.openxmlformats.org/drawingml/2006/main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e</m:t>
                    </m:r>
                  </m:e>
                  <m:sup>
                    <m:r>
                      <a:rPr xmlns:a="http://schemas.openxmlformats.org/drawingml/2006/main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-</m:t>
                    </m:r>
                  </m:sup>
                </m:sSup>
                <m:r>
                  <a:rPr xmlns:a="http://schemas.openxmlformats.org/drawingml/2006/main" sz="17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17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p</m:t>
                </m:r>
                <m:r>
                  <a:rPr xmlns:a="http://schemas.openxmlformats.org/drawingml/2006/main" sz="17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17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n</m:t>
                </m:r>
                <m:r>
                  <a:rPr xmlns:a="http://schemas.openxmlformats.org/drawingml/2006/main" sz="17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,</m:t>
                </m:r>
                <m:sSup>
                  <m:e>
                    <m:r>
                      <a:rPr xmlns:a="http://schemas.openxmlformats.org/drawingml/2006/main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e>
                  <m:sup>
                    <m:r>
                      <a:rPr xmlns:a="http://schemas.openxmlformats.org/drawingml/2006/main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sup>
                </m:sSup>
                <m:r>
                  <a:rPr xmlns:a="http://schemas.openxmlformats.org/drawingml/2006/main" sz="17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,</m:t>
                </m:r>
                <m:sSup>
                  <m:e>
                    <m:r>
                      <a:rPr xmlns:a="http://schemas.openxmlformats.org/drawingml/2006/main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K</m:t>
                    </m:r>
                  </m:e>
                  <m:sup>
                    <m:r>
                      <a:rPr xmlns:a="http://schemas.openxmlformats.org/drawingml/2006/main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-</m:t>
                    </m:r>
                  </m:sup>
                </m:sSup>
              </m:oMath>
            </a14:m>
            <a:r>
              <a:t>, etc.)</a:t>
            </a:r>
          </a:p>
        </p:txBody>
      </p:sp>
      <p:pic>
        <p:nvPicPr>
          <p:cNvPr id="34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27" y="2694605"/>
            <a:ext cx="4121074" cy="26519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4640" t="0" r="2447" b="0"/>
          <a:stretch>
            <a:fillRect/>
          </a:stretch>
        </p:blipFill>
        <p:spPr>
          <a:xfrm>
            <a:off x="4321176" y="1948003"/>
            <a:ext cx="4086468" cy="4639039"/>
          </a:xfrm>
          <a:prstGeom prst="rect">
            <a:avLst/>
          </a:prstGeom>
          <a:ln w="12700">
            <a:miter lim="400000"/>
          </a:ln>
        </p:spPr>
      </p:pic>
      <p:sp>
        <p:nvSpPr>
          <p:cNvPr id="351" name="Connection Line"/>
          <p:cNvSpPr/>
          <p:nvPr/>
        </p:nvSpPr>
        <p:spPr>
          <a:xfrm>
            <a:off x="8409823" y="2931265"/>
            <a:ext cx="446716" cy="26880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01" h="21600" fill="norm" stroke="1" extrusionOk="0">
                <a:moveTo>
                  <a:pt x="381" y="21600"/>
                </a:moveTo>
                <a:cubicBezTo>
                  <a:pt x="21600" y="12979"/>
                  <a:pt x="21473" y="5779"/>
                  <a:pt x="0" y="0"/>
                </a:cubicBezTo>
              </a:path>
            </a:pathLst>
          </a:custGeom>
          <a:ln w="50800">
            <a:solidFill>
              <a:srgbClr val="3031B9"/>
            </a:solidFill>
            <a:prstDash val="sysDot"/>
            <a:miter lim="400000"/>
            <a:headEnd type="triangle"/>
          </a:ln>
        </p:spPr>
        <p:txBody>
          <a:bodyPr/>
          <a:lstStyle/>
          <a:p>
            <a:pPr/>
          </a:p>
        </p:txBody>
      </p:sp>
      <p:sp>
        <p:nvSpPr>
          <p:cNvPr id="346" name="Remove optical photons"/>
          <p:cNvSpPr txBox="1"/>
          <p:nvPr/>
        </p:nvSpPr>
        <p:spPr>
          <a:xfrm>
            <a:off x="8520912" y="3824317"/>
            <a:ext cx="577952" cy="5867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sz="11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Remove optical photons</a:t>
            </a:r>
          </a:p>
        </p:txBody>
      </p:sp>
      <p:grpSp>
        <p:nvGrpSpPr>
          <p:cNvPr id="349" name="VR Controller to point and select"/>
          <p:cNvGrpSpPr/>
          <p:nvPr/>
        </p:nvGrpSpPr>
        <p:grpSpPr>
          <a:xfrm>
            <a:off x="1251902" y="5813261"/>
            <a:ext cx="2179567" cy="624841"/>
            <a:chOff x="0" y="0"/>
            <a:chExt cx="2179566" cy="624840"/>
          </a:xfrm>
        </p:grpSpPr>
        <p:sp>
          <p:nvSpPr>
            <p:cNvPr id="348" name="VR Controller to point and select"/>
            <p:cNvSpPr txBox="1"/>
            <p:nvPr/>
          </p:nvSpPr>
          <p:spPr>
            <a:xfrm>
              <a:off x="50800" y="50799"/>
              <a:ext cx="2077967" cy="5232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>
              <a:lvl1pPr algn="ctr">
                <a:defRPr sz="11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VR Controller to point and select</a:t>
              </a:r>
            </a:p>
          </p:txBody>
        </p:sp>
        <p:pic>
          <p:nvPicPr>
            <p:cNvPr id="347" name="VR Controller to point and select VR Controller to point and select" descr="VR Controller to point and select VR Controller to point and select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179567" cy="624841"/>
            </a:xfrm>
            <a:prstGeom prst="rect">
              <a:avLst/>
            </a:prstGeom>
            <a:effectLst/>
          </p:spPr>
        </p:pic>
      </p:grpSp>
      <p:sp>
        <p:nvSpPr>
          <p:cNvPr id="350" name="Line"/>
          <p:cNvSpPr/>
          <p:nvPr/>
        </p:nvSpPr>
        <p:spPr>
          <a:xfrm flipH="1" flipV="1">
            <a:off x="1391508" y="5369947"/>
            <a:ext cx="986004" cy="463097"/>
          </a:xfrm>
          <a:prstGeom prst="line">
            <a:avLst/>
          </a:prstGeom>
          <a:ln w="3810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>
              <a:defRPr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54" name="G4VR: Ede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G4VR: </a:t>
            </a:r>
            <a:r>
              <a:rPr i="1"/>
              <a:t>Edep</a:t>
            </a:r>
          </a:p>
        </p:txBody>
      </p:sp>
      <p:sp>
        <p:nvSpPr>
          <p:cNvPr id="355" name="Visualization of the energy deposited in each detector volume defined by the user."/>
          <p:cNvSpPr txBox="1"/>
          <p:nvPr>
            <p:ph type="body" sz="quarter" idx="1"/>
          </p:nvPr>
        </p:nvSpPr>
        <p:spPr>
          <a:xfrm>
            <a:off x="434645" y="1196901"/>
            <a:ext cx="8274710" cy="424213"/>
          </a:xfrm>
          <a:prstGeom prst="rect">
            <a:avLst/>
          </a:prstGeom>
          <a:ln>
            <a:solidFill>
              <a:schemeClr val="accent6">
                <a:lumOff val="-9568"/>
              </a:schemeClr>
            </a:solidFill>
          </a:ln>
        </p:spPr>
        <p:txBody>
          <a:bodyPr/>
          <a:lstStyle>
            <a:lvl1pPr marL="228600" indent="-228600">
              <a:buClr>
                <a:schemeClr val="accent6">
                  <a:lumOff val="-9568"/>
                </a:schemeClr>
              </a:buClr>
              <a:buSzPct val="70000"/>
              <a:buChar char="✦"/>
              <a:defRPr sz="1700"/>
            </a:lvl1pPr>
          </a:lstStyle>
          <a:p>
            <a:pPr/>
            <a:r>
              <a:t>Visualization of the energy deposited in each detector volume defined by the user. </a:t>
            </a:r>
          </a:p>
        </p:txBody>
      </p:sp>
      <p:pic>
        <p:nvPicPr>
          <p:cNvPr id="35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0" r="51167" b="0"/>
          <a:stretch>
            <a:fillRect/>
          </a:stretch>
        </p:blipFill>
        <p:spPr>
          <a:xfrm>
            <a:off x="26478" y="2424208"/>
            <a:ext cx="4465224" cy="27336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7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50989" t="0" r="0" b="0"/>
          <a:stretch>
            <a:fillRect/>
          </a:stretch>
        </p:blipFill>
        <p:spPr>
          <a:xfrm>
            <a:off x="4574067" y="2426324"/>
            <a:ext cx="4481497" cy="27336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0" name="Global energy scale for all edeps in all volumes"/>
          <p:cNvGrpSpPr/>
          <p:nvPr/>
        </p:nvGrpSpPr>
        <p:grpSpPr>
          <a:xfrm>
            <a:off x="417329" y="5212088"/>
            <a:ext cx="3683522" cy="638745"/>
            <a:chOff x="0" y="0"/>
            <a:chExt cx="3683521" cy="638743"/>
          </a:xfrm>
        </p:grpSpPr>
        <p:sp>
          <p:nvSpPr>
            <p:cNvPr id="359" name="Global energy scale for all edeps in all volumes"/>
            <p:cNvSpPr txBox="1"/>
            <p:nvPr/>
          </p:nvSpPr>
          <p:spPr>
            <a:xfrm>
              <a:off x="50800" y="50800"/>
              <a:ext cx="3581922" cy="537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>
              <a:lvl1pPr algn="ctr" defTabSz="320039">
                <a:defRPr sz="1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Global energy scale for all edeps in all volumes</a:t>
              </a:r>
            </a:p>
          </p:txBody>
        </p:sp>
        <p:pic>
          <p:nvPicPr>
            <p:cNvPr id="358" name="Global energy scale for all edeps in all volumes Global energy scale for all edeps in all volumes" descr="Global energy scale for all edeps in all volumes Global energy scale for all edeps in all volumes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683522" cy="638744"/>
            </a:xfrm>
            <a:prstGeom prst="rect">
              <a:avLst/>
            </a:prstGeom>
            <a:effectLst/>
          </p:spPr>
        </p:pic>
      </p:grpSp>
      <p:grpSp>
        <p:nvGrpSpPr>
          <p:cNvPr id="363" name="Interacting with volumes using the controller (white line) returns the edep value in it"/>
          <p:cNvGrpSpPr/>
          <p:nvPr/>
        </p:nvGrpSpPr>
        <p:grpSpPr>
          <a:xfrm>
            <a:off x="4973054" y="5212088"/>
            <a:ext cx="3683523" cy="638745"/>
            <a:chOff x="0" y="0"/>
            <a:chExt cx="3683521" cy="638743"/>
          </a:xfrm>
        </p:grpSpPr>
        <p:sp>
          <p:nvSpPr>
            <p:cNvPr id="362" name="Interacting with volumes using the controller (white line) returns the edep value in it"/>
            <p:cNvSpPr txBox="1"/>
            <p:nvPr/>
          </p:nvSpPr>
          <p:spPr>
            <a:xfrm>
              <a:off x="50800" y="50800"/>
              <a:ext cx="3581922" cy="537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>
              <a:lvl1pPr algn="ctr" defTabSz="260604">
                <a:defRPr sz="114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Interacting with volumes using the controller (white line) returns the edep value in it</a:t>
              </a:r>
            </a:p>
          </p:txBody>
        </p:sp>
        <p:pic>
          <p:nvPicPr>
            <p:cNvPr id="361" name="Interacting with volumes using the controller (white line) returns the edep value in it Interacting with volumes using the controller (white line) returns the edep value in it" descr="Interacting with volumes using the controller (white line) returns the edep value in it Interacting with volumes using the controller (white line) returns the edep value in it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683522" cy="63874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66" name="G4VR: Movi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G4VR: </a:t>
            </a:r>
            <a:r>
              <a:rPr i="1"/>
              <a:t>Movie</a:t>
            </a:r>
          </a:p>
        </p:txBody>
      </p:sp>
      <p:sp>
        <p:nvSpPr>
          <p:cNvPr id="367" name="Event scaled down to a 30s interval to show a quick overview of the run."/>
          <p:cNvSpPr txBox="1"/>
          <p:nvPr>
            <p:ph type="body" sz="quarter" idx="1"/>
          </p:nvPr>
        </p:nvSpPr>
        <p:spPr>
          <a:xfrm>
            <a:off x="434645" y="1090986"/>
            <a:ext cx="8274710" cy="383394"/>
          </a:xfrm>
          <a:prstGeom prst="rect">
            <a:avLst/>
          </a:prstGeom>
          <a:ln>
            <a:solidFill>
              <a:schemeClr val="accent6">
                <a:lumOff val="-9568"/>
              </a:schemeClr>
            </a:solidFill>
          </a:ln>
        </p:spPr>
        <p:txBody>
          <a:bodyPr/>
          <a:lstStyle>
            <a:lvl1pPr marL="228600" indent="-228600">
              <a:buClr>
                <a:schemeClr val="accent6">
                  <a:lumOff val="-9568"/>
                </a:schemeClr>
              </a:buClr>
              <a:buSzPct val="70000"/>
              <a:buChar char="✦"/>
              <a:defRPr sz="1600"/>
            </a:lvl1pPr>
          </a:lstStyle>
          <a:p>
            <a:pPr/>
            <a:r>
              <a:t>Event scaled down to a 30s interval to show a quick overview of the run. </a:t>
            </a:r>
          </a:p>
        </p:txBody>
      </p:sp>
      <p:pic>
        <p:nvPicPr>
          <p:cNvPr id="368" name="G4VR_movie_start.png" descr="G4VR_movie_star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59" y="1671748"/>
            <a:ext cx="2872884" cy="1891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9" name="G4VR_movie_mid.png" descr="G4VR_movie_mi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84870" y="2949337"/>
            <a:ext cx="2946374" cy="19886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G4VR_movie_end.png" descr="G4VR_movie_end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28471" y="4482704"/>
            <a:ext cx="3060001" cy="2130755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Connection Line"/>
          <p:cNvSpPr/>
          <p:nvPr/>
        </p:nvSpPr>
        <p:spPr>
          <a:xfrm>
            <a:off x="1498193" y="3563563"/>
            <a:ext cx="1486665" cy="4998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10394" y="21195"/>
                  <a:pt x="3194" y="13995"/>
                  <a:pt x="0" y="0"/>
                </a:cubicBezTo>
              </a:path>
            </a:pathLst>
          </a:custGeom>
          <a:ln w="50800">
            <a:solidFill>
              <a:srgbClr val="3031B9"/>
            </a:solidFill>
            <a:prstDash val="sysDot"/>
            <a:miter lim="400000"/>
            <a:headEnd type="triangle"/>
          </a:ln>
        </p:spPr>
        <p:txBody>
          <a:bodyPr/>
          <a:lstStyle/>
          <a:p>
            <a:pPr/>
          </a:p>
        </p:txBody>
      </p:sp>
      <p:sp>
        <p:nvSpPr>
          <p:cNvPr id="380" name="Connection Line"/>
          <p:cNvSpPr/>
          <p:nvPr/>
        </p:nvSpPr>
        <p:spPr>
          <a:xfrm>
            <a:off x="4581500" y="4937986"/>
            <a:ext cx="1446959" cy="667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10641" y="19632"/>
                  <a:pt x="3441" y="12432"/>
                  <a:pt x="0" y="0"/>
                </a:cubicBezTo>
              </a:path>
            </a:pathLst>
          </a:custGeom>
          <a:ln w="50800">
            <a:solidFill>
              <a:srgbClr val="3031B9"/>
            </a:solidFill>
            <a:prstDash val="sysDot"/>
            <a:miter lim="400000"/>
            <a:headEnd type="triangle"/>
          </a:ln>
        </p:spPr>
        <p:txBody>
          <a:bodyPr/>
          <a:lstStyle/>
          <a:p>
            <a:pPr/>
          </a:p>
        </p:txBody>
      </p:sp>
      <p:grpSp>
        <p:nvGrpSpPr>
          <p:cNvPr id="375" name="Example B5 in G4VR"/>
          <p:cNvGrpSpPr/>
          <p:nvPr/>
        </p:nvGrpSpPr>
        <p:grpSpPr>
          <a:xfrm>
            <a:off x="6059681" y="1932070"/>
            <a:ext cx="2415589" cy="533485"/>
            <a:chOff x="0" y="0"/>
            <a:chExt cx="2415588" cy="533484"/>
          </a:xfrm>
        </p:grpSpPr>
        <p:sp>
          <p:nvSpPr>
            <p:cNvPr id="374" name="Example B5 in G4VR"/>
            <p:cNvSpPr txBox="1"/>
            <p:nvPr/>
          </p:nvSpPr>
          <p:spPr>
            <a:xfrm>
              <a:off x="50800" y="50800"/>
              <a:ext cx="2313989" cy="4318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 algn="ctr" defTabSz="548640">
                <a:lnSpc>
                  <a:spcPct val="90000"/>
                </a:lnSpc>
                <a:spcBef>
                  <a:spcPts val="500"/>
                </a:spcBef>
                <a:buClr>
                  <a:schemeClr val="accent6">
                    <a:lumOff val="-9568"/>
                  </a:schemeClr>
                </a:buClr>
                <a:buFont typeface="Arial"/>
                <a:defRPr sz="168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Example B5 in G4VR</a:t>
              </a:r>
            </a:p>
          </p:txBody>
        </p:sp>
        <p:pic>
          <p:nvPicPr>
            <p:cNvPr id="373" name="Example B5 in G4VR Example B5 in G4VR" descr="Example B5 in G4VR Example B5 in G4VR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415589" cy="533485"/>
            </a:xfrm>
            <a:prstGeom prst="rect">
              <a:avLst/>
            </a:prstGeom>
            <a:effectLst/>
          </p:spPr>
        </p:pic>
      </p:grpSp>
      <p:grpSp>
        <p:nvGrpSpPr>
          <p:cNvPr id="378" name="Feature Inspired by Geant4 EXAMLE? Movies…"/>
          <p:cNvGrpSpPr/>
          <p:nvPr/>
        </p:nvGrpSpPr>
        <p:grpSpPr>
          <a:xfrm>
            <a:off x="428669" y="5059430"/>
            <a:ext cx="3025566" cy="759808"/>
            <a:chOff x="0" y="0"/>
            <a:chExt cx="3025564" cy="759807"/>
          </a:xfrm>
        </p:grpSpPr>
        <p:sp>
          <p:nvSpPr>
            <p:cNvPr id="377" name="Feature Inspired by Geant4 EXAMLE? Movies…"/>
            <p:cNvSpPr txBox="1"/>
            <p:nvPr/>
          </p:nvSpPr>
          <p:spPr>
            <a:xfrm>
              <a:off x="50800" y="50800"/>
              <a:ext cx="2923965" cy="658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/>
            <a:p>
              <a:pPr algn="ctr" defTabSz="610361">
                <a:lnSpc>
                  <a:spcPct val="90000"/>
                </a:lnSpc>
                <a:spcBef>
                  <a:spcPts val="600"/>
                </a:spcBef>
                <a:buClr>
                  <a:schemeClr val="accent6">
                    <a:lumOff val="-9568"/>
                  </a:schemeClr>
                </a:buClr>
                <a:buFont typeface="Arial"/>
                <a:defRPr sz="1157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Feature Inspired by Geant4 </a:t>
              </a:r>
              <a:r>
                <a:rPr>
                  <a:solidFill>
                    <a:schemeClr val="accent6"/>
                  </a:solidFill>
                </a:rPr>
                <a:t>EXAMLE</a:t>
              </a:r>
              <a:r>
                <a:t>? Movies</a:t>
              </a:r>
            </a:p>
            <a:p>
              <a:pPr algn="ctr" defTabSz="610361">
                <a:lnSpc>
                  <a:spcPct val="90000"/>
                </a:lnSpc>
                <a:spcBef>
                  <a:spcPts val="600"/>
                </a:spcBef>
                <a:buClr>
                  <a:schemeClr val="accent6">
                    <a:lumOff val="-9568"/>
                  </a:schemeClr>
                </a:buClr>
                <a:buFont typeface="Arial"/>
                <a:defRPr sz="1157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u="sng">
                  <a:solidFill>
                    <a:srgbClr val="0563C1"/>
                  </a:solidFill>
                  <a:uFill>
                    <a:solidFill>
                      <a:srgbClr val="0563C1"/>
                    </a:solidFill>
                  </a:uFill>
                  <a:hlinkClick r:id="rId6" invalidUrl="" action="" tgtFrame="" tooltip="" history="1" highlightClick="0" endSnd="0"/>
                </a:rPr>
                <a:t>An Example from Physino</a:t>
              </a:r>
            </a:p>
          </p:txBody>
        </p:sp>
        <p:pic>
          <p:nvPicPr>
            <p:cNvPr id="376" name="Feature Inspired by Geant4 EXAMLE? Movies… Feature Inspired by Geant4 EXAMLE? MoviesAn Example from Physino" descr="Feature Inspired by Geant4 EXAMLE? Movies… Feature Inspired by Geant4 EXAMLE? MoviesAn Example from Physino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3025565" cy="75980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83" name="G4VR: Movi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G4VR: </a:t>
            </a:r>
            <a:r>
              <a:rPr i="1"/>
              <a:t>Movie</a:t>
            </a:r>
          </a:p>
        </p:txBody>
      </p:sp>
      <p:sp>
        <p:nvSpPr>
          <p:cNvPr id="384" name="Event scaled down to a 30s interval to show a quick overview of the run."/>
          <p:cNvSpPr txBox="1"/>
          <p:nvPr>
            <p:ph type="body" sz="quarter" idx="1"/>
          </p:nvPr>
        </p:nvSpPr>
        <p:spPr>
          <a:xfrm>
            <a:off x="434645" y="1090986"/>
            <a:ext cx="8274710" cy="383394"/>
          </a:xfrm>
          <a:prstGeom prst="rect">
            <a:avLst/>
          </a:prstGeom>
          <a:ln>
            <a:solidFill>
              <a:schemeClr val="accent6">
                <a:lumOff val="-9568"/>
              </a:schemeClr>
            </a:solidFill>
          </a:ln>
        </p:spPr>
        <p:txBody>
          <a:bodyPr/>
          <a:lstStyle>
            <a:lvl1pPr marL="228600" indent="-228600">
              <a:buClr>
                <a:schemeClr val="accent6">
                  <a:lumOff val="-9568"/>
                </a:schemeClr>
              </a:buClr>
              <a:buSzPct val="70000"/>
              <a:buChar char="✦"/>
              <a:defRPr sz="1600"/>
            </a:lvl1pPr>
          </a:lstStyle>
          <a:p>
            <a:pPr/>
            <a:r>
              <a:t>Event scaled down to a 30s interval to show a quick overview of the run. </a:t>
            </a:r>
          </a:p>
        </p:txBody>
      </p:sp>
      <p:pic>
        <p:nvPicPr>
          <p:cNvPr id="385" name="movie-B5-calo.mov" descr="movie-B5-calo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62363" y="1868028"/>
            <a:ext cx="7019274" cy="43846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71" fill="hold"/>
                                        <p:tgtEl>
                                          <p:spTgt spid="3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385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38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8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88" name="G4VR: Time Ev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G4VR: </a:t>
            </a:r>
            <a:r>
              <a:rPr i="1"/>
              <a:t>Time Evolution</a:t>
            </a:r>
          </a:p>
        </p:txBody>
      </p:sp>
      <p:sp>
        <p:nvSpPr>
          <p:cNvPr id="389" name="Similar to Movies, but only tracks appearing up to a certain time are displayed   discretized compared to a movie."/>
          <p:cNvSpPr txBox="1"/>
          <p:nvPr>
            <p:ph type="body" sz="quarter" idx="1"/>
          </p:nvPr>
        </p:nvSpPr>
        <p:spPr>
          <a:xfrm>
            <a:off x="434645" y="1196901"/>
            <a:ext cx="8274710" cy="520785"/>
          </a:xfrm>
          <a:prstGeom prst="rect">
            <a:avLst/>
          </a:prstGeom>
          <a:ln>
            <a:solidFill>
              <a:schemeClr val="accent6">
                <a:lumOff val="-9568"/>
              </a:schemeClr>
            </a:solidFill>
          </a:ln>
        </p:spPr>
        <p:txBody>
          <a:bodyPr/>
          <a:lstStyle/>
          <a:p>
            <a:pPr marL="208026" indent="-208026" defTabSz="624078">
              <a:spcBef>
                <a:spcPts val="600"/>
              </a:spcBef>
              <a:buClr>
                <a:schemeClr val="accent6">
                  <a:lumOff val="-9568"/>
                </a:schemeClr>
              </a:buClr>
              <a:buSzPct val="70000"/>
              <a:buChar char="✦"/>
              <a:defRPr sz="1456"/>
            </a:pPr>
            <a:r>
              <a:t>Similar to </a:t>
            </a:r>
            <a:r>
              <a:rPr>
                <a:solidFill>
                  <a:srgbClr val="3031B9"/>
                </a:solidFill>
              </a:rPr>
              <a:t>Movies</a:t>
            </a:r>
            <a:r>
              <a:t>, but only tracks appearing up to a certain time are displayed </a:t>
            </a:r>
            <a14:m>
              <m:oMath>
                <m:r>
                  <a:rPr xmlns:a="http://schemas.openxmlformats.org/drawingml/2006/main" sz="15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⟶</m:t>
                </m:r>
              </m:oMath>
            </a14:m>
            <a:r>
              <a:t> discretized compared to a movie. </a:t>
            </a:r>
            <a:endParaRPr sz="1600"/>
          </a:p>
        </p:txBody>
      </p:sp>
      <p:pic>
        <p:nvPicPr>
          <p:cNvPr id="390" name="G4VR_time_mid.png" descr="G4VR_time_mi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38" y="1768769"/>
            <a:ext cx="4501815" cy="2478666"/>
          </a:xfrm>
          <a:prstGeom prst="rect">
            <a:avLst/>
          </a:prstGeom>
          <a:ln w="12700">
            <a:miter lim="400000"/>
          </a:ln>
        </p:spPr>
      </p:pic>
      <p:pic>
        <p:nvPicPr>
          <p:cNvPr id="391" name="G4VR_time_end.png" descr="G4VR_time_end.png"/>
          <p:cNvPicPr>
            <a:picLocks noChangeAspect="1"/>
          </p:cNvPicPr>
          <p:nvPr/>
        </p:nvPicPr>
        <p:blipFill>
          <a:blip r:embed="rId3">
            <a:extLst/>
          </a:blip>
          <a:srcRect l="7735" t="0" r="0" b="0"/>
          <a:stretch>
            <a:fillRect/>
          </a:stretch>
        </p:blipFill>
        <p:spPr>
          <a:xfrm>
            <a:off x="4561057" y="3975018"/>
            <a:ext cx="4501815" cy="2447762"/>
          </a:xfrm>
          <a:prstGeom prst="rect">
            <a:avLst/>
          </a:prstGeom>
          <a:ln w="12700">
            <a:miter lim="400000"/>
          </a:ln>
        </p:spPr>
      </p:pic>
      <p:sp>
        <p:nvSpPr>
          <p:cNvPr id="396" name="Connection Line"/>
          <p:cNvSpPr/>
          <p:nvPr/>
        </p:nvSpPr>
        <p:spPr>
          <a:xfrm>
            <a:off x="2139436" y="4249236"/>
            <a:ext cx="2421600" cy="1242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72" fill="norm" stroke="1" extrusionOk="0">
                <a:moveTo>
                  <a:pt x="21600" y="21042"/>
                </a:moveTo>
                <a:cubicBezTo>
                  <a:pt x="8565" y="21600"/>
                  <a:pt x="1365" y="14586"/>
                  <a:pt x="0" y="0"/>
                </a:cubicBezTo>
              </a:path>
            </a:pathLst>
          </a:custGeom>
          <a:ln w="50800">
            <a:solidFill>
              <a:srgbClr val="3031B9"/>
            </a:solidFill>
            <a:prstDash val="sysDot"/>
            <a:miter lim="400000"/>
            <a:headEnd type="triangle"/>
          </a:ln>
        </p:spPr>
        <p:txBody>
          <a:bodyPr/>
          <a:lstStyle/>
          <a:p>
            <a:pPr/>
          </a:p>
        </p:txBody>
      </p:sp>
      <p:grpSp>
        <p:nvGrpSpPr>
          <p:cNvPr id="395" name="Example B4a in G4VR"/>
          <p:cNvGrpSpPr/>
          <p:nvPr/>
        </p:nvGrpSpPr>
        <p:grpSpPr>
          <a:xfrm>
            <a:off x="5604169" y="2452819"/>
            <a:ext cx="2415590" cy="533486"/>
            <a:chOff x="0" y="0"/>
            <a:chExt cx="2415588" cy="533484"/>
          </a:xfrm>
        </p:grpSpPr>
        <p:sp>
          <p:nvSpPr>
            <p:cNvPr id="394" name="Example B4a in G4VR"/>
            <p:cNvSpPr txBox="1"/>
            <p:nvPr/>
          </p:nvSpPr>
          <p:spPr>
            <a:xfrm>
              <a:off x="50800" y="50800"/>
              <a:ext cx="2313989" cy="4318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 algn="ctr" defTabSz="548640">
                <a:lnSpc>
                  <a:spcPct val="90000"/>
                </a:lnSpc>
                <a:spcBef>
                  <a:spcPts val="500"/>
                </a:spcBef>
                <a:buClr>
                  <a:schemeClr val="accent6">
                    <a:lumOff val="-9568"/>
                  </a:schemeClr>
                </a:buClr>
                <a:buFont typeface="Arial"/>
                <a:defRPr sz="168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Example B4a in G4VR</a:t>
              </a:r>
            </a:p>
          </p:txBody>
        </p:sp>
        <p:pic>
          <p:nvPicPr>
            <p:cNvPr id="393" name="Example B4a in G4VR Example B4a in G4VR" descr="Example B4a in G4VR Example B4a in G4VR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415589" cy="53348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99" name="Applic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Applications</a:t>
            </a:r>
          </a:p>
        </p:txBody>
      </p:sp>
      <p:pic>
        <p:nvPicPr>
          <p:cNvPr id="40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6978" y="1557098"/>
            <a:ext cx="4292043" cy="241643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01600" dist="25400" dir="5400000">
              <a:srgbClr val="000000">
                <a:alpha val="75000"/>
              </a:srgbClr>
            </a:outerShdw>
          </a:effectLst>
        </p:spPr>
      </p:pic>
      <p:sp>
        <p:nvSpPr>
          <p:cNvPr id="401" name="We have positive feedback!"/>
          <p:cNvSpPr txBox="1"/>
          <p:nvPr>
            <p:ph type="body" sz="quarter" idx="1"/>
          </p:nvPr>
        </p:nvSpPr>
        <p:spPr>
          <a:xfrm>
            <a:off x="425645" y="967418"/>
            <a:ext cx="8274710" cy="413181"/>
          </a:xfrm>
          <a:prstGeom prst="rect">
            <a:avLst/>
          </a:prstGeom>
          <a:ln>
            <a:solidFill>
              <a:srgbClr val="A7A7A7"/>
            </a:solidFill>
          </a:ln>
        </p:spPr>
        <p:txBody>
          <a:bodyPr/>
          <a:lstStyle>
            <a:lvl1pPr marL="0" indent="0" algn="ctr">
              <a:buClr>
                <a:schemeClr val="accent6">
                  <a:lumOff val="-9568"/>
                </a:schemeClr>
              </a:buClr>
              <a:buSzTx/>
              <a:buNone/>
              <a:defRPr i="1"/>
            </a:lvl1pPr>
          </a:lstStyle>
          <a:p>
            <a:pPr/>
            <a:r>
              <a:t>We have positive feedback!</a:t>
            </a:r>
          </a:p>
        </p:txBody>
      </p:sp>
      <p:sp>
        <p:nvSpPr>
          <p:cNvPr id="402" name="CaliX LXe Time Projection Chamber (UCLA)…"/>
          <p:cNvSpPr txBox="1"/>
          <p:nvPr/>
        </p:nvSpPr>
        <p:spPr>
          <a:xfrm>
            <a:off x="4949790" y="1610429"/>
            <a:ext cx="3509739" cy="2309770"/>
          </a:xfrm>
          <a:prstGeom prst="rect">
            <a:avLst/>
          </a:prstGeom>
          <a:ln w="12700">
            <a:solidFill>
              <a:srgbClr val="A7A7A7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 defTabSz="685800">
              <a:lnSpc>
                <a:spcPct val="90000"/>
              </a:lnSpc>
              <a:spcBef>
                <a:spcPts val="700"/>
              </a:spcBef>
              <a:buClr>
                <a:schemeClr val="accent6">
                  <a:lumOff val="-9568"/>
                </a:schemeClr>
              </a:buClr>
              <a:buFont typeface="Arial"/>
              <a:defRPr i="1" sz="2100">
                <a:latin typeface="Gill Sans"/>
                <a:ea typeface="Gill Sans"/>
                <a:cs typeface="Gill Sans"/>
                <a:sym typeface="Gill Sans"/>
              </a:defRPr>
            </a:pPr>
            <a:r>
              <a:t>CaliX LXe Time Projection Chamber (UCLA)</a:t>
            </a:r>
          </a:p>
          <a:p>
            <a:pPr marL="228600" indent="-228600" defTabSz="685800">
              <a:lnSpc>
                <a:spcPct val="90000"/>
              </a:lnSpc>
              <a:spcBef>
                <a:spcPts val="700"/>
              </a:spcBef>
              <a:buSzPct val="70000"/>
              <a:buChar char="✦"/>
              <a:defRPr sz="19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Picture on the left shows a scintillation signal and electrons drifting up. </a:t>
            </a:r>
          </a:p>
          <a:p>
            <a:pPr marL="228600" indent="-228600" defTabSz="685800">
              <a:lnSpc>
                <a:spcPct val="90000"/>
              </a:lnSpc>
              <a:spcBef>
                <a:spcPts val="700"/>
              </a:spcBef>
              <a:buSzPct val="70000"/>
              <a:buChar char="✦"/>
              <a:defRPr sz="19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G4VR useful in debugging the simulation from track-level data.  </a:t>
            </a:r>
          </a:p>
        </p:txBody>
      </p:sp>
      <p:sp>
        <p:nvSpPr>
          <p:cNvPr id="403" name="Proton Decay Simulation…"/>
          <p:cNvSpPr txBox="1"/>
          <p:nvPr/>
        </p:nvSpPr>
        <p:spPr>
          <a:xfrm>
            <a:off x="688130" y="4150029"/>
            <a:ext cx="3509740" cy="2309771"/>
          </a:xfrm>
          <a:prstGeom prst="rect">
            <a:avLst/>
          </a:prstGeom>
          <a:ln w="12700">
            <a:solidFill>
              <a:srgbClr val="A7A7A7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 defTabSz="685800">
              <a:lnSpc>
                <a:spcPct val="90000"/>
              </a:lnSpc>
              <a:spcBef>
                <a:spcPts val="700"/>
              </a:spcBef>
              <a:buClr>
                <a:schemeClr val="accent6">
                  <a:lumOff val="-9568"/>
                </a:schemeClr>
              </a:buClr>
              <a:buFont typeface="Arial"/>
              <a:defRPr i="1" sz="2100">
                <a:latin typeface="Gill Sans"/>
                <a:ea typeface="Gill Sans"/>
                <a:cs typeface="Gill Sans"/>
                <a:sym typeface="Gill Sans"/>
              </a:defRPr>
            </a:pPr>
            <a:r>
              <a:t>Proton Decay Simulation</a:t>
            </a:r>
          </a:p>
          <a:p>
            <a:pPr algn="ctr" defTabSz="685800">
              <a:lnSpc>
                <a:spcPct val="90000"/>
              </a:lnSpc>
              <a:spcBef>
                <a:spcPts val="700"/>
              </a:spcBef>
              <a:buClr>
                <a:schemeClr val="accent6">
                  <a:lumOff val="-9568"/>
                </a:schemeClr>
              </a:buClr>
              <a:buFont typeface="Arial"/>
              <a:defRPr i="1" sz="2100">
                <a:latin typeface="Gill Sans"/>
                <a:ea typeface="Gill Sans"/>
                <a:cs typeface="Gill Sans"/>
                <a:sym typeface="Gill Sans"/>
              </a:defRPr>
            </a:pPr>
            <a:r>
              <a:t>(UCLA)</a:t>
            </a:r>
          </a:p>
          <a:p>
            <a:pPr marL="228600" indent="-228600" defTabSz="685800">
              <a:lnSpc>
                <a:spcPct val="90000"/>
              </a:lnSpc>
              <a:spcBef>
                <a:spcPts val="700"/>
              </a:spcBef>
              <a:buSzPct val="70000"/>
              <a:buChar char="✦"/>
              <a:defRPr sz="19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Simulation of proton decay in a Super-Kamiokande-like detector. </a:t>
            </a:r>
          </a:p>
          <a:p>
            <a:pPr marL="228600" indent="-228600" defTabSz="685800">
              <a:lnSpc>
                <a:spcPct val="90000"/>
              </a:lnSpc>
              <a:spcBef>
                <a:spcPts val="700"/>
              </a:spcBef>
              <a:buSzPct val="70000"/>
              <a:buChar char="✦"/>
              <a:defRPr sz="19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Picture on the right shows Cherenkov radiation as a result. </a:t>
            </a:r>
          </a:p>
        </p:txBody>
      </p:sp>
      <p:pic>
        <p:nvPicPr>
          <p:cNvPr id="404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24452" y="4311378"/>
            <a:ext cx="3760416" cy="198707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01600" dist="25400" dir="540000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07" name="Meta Quest Performance Benchmark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Meta Quest Performance Benchmarking</a:t>
            </a:r>
          </a:p>
        </p:txBody>
      </p:sp>
      <p:sp>
        <p:nvSpPr>
          <p:cNvPr id="408" name="Performance consistently above 60 FPS (Meta Standard)…"/>
          <p:cNvSpPr txBox="1"/>
          <p:nvPr>
            <p:ph type="body" sz="quarter" idx="1"/>
          </p:nvPr>
        </p:nvSpPr>
        <p:spPr>
          <a:xfrm>
            <a:off x="628650" y="1393622"/>
            <a:ext cx="2716342" cy="1780790"/>
          </a:xfrm>
          <a:prstGeom prst="rect">
            <a:avLst/>
          </a:prstGeom>
        </p:spPr>
        <p:txBody>
          <a:bodyPr/>
          <a:lstStyle/>
          <a:p>
            <a:pPr marL="207518" indent="-207518" defTabSz="521208">
              <a:spcBef>
                <a:spcPts val="500"/>
              </a:spcBef>
              <a:buClr>
                <a:srgbClr val="3031B9"/>
              </a:buClr>
              <a:buSzPct val="70000"/>
              <a:buChar char="✦"/>
              <a:defRPr sz="1596"/>
            </a:pPr>
            <a:r>
              <a:t>Performance </a:t>
            </a:r>
            <a:r>
              <a:rPr i="1">
                <a:solidFill>
                  <a:srgbClr val="3031B9"/>
                </a:solidFill>
              </a:rPr>
              <a:t>consistently above 60 FPS</a:t>
            </a:r>
            <a:r>
              <a:rPr i="1"/>
              <a:t> </a:t>
            </a:r>
            <a:r>
              <a:t>(Meta Standard)</a:t>
            </a:r>
          </a:p>
          <a:p>
            <a:pPr marL="207518" indent="-207518" defTabSz="521208">
              <a:spcBef>
                <a:spcPts val="500"/>
              </a:spcBef>
              <a:buClr>
                <a:srgbClr val="3031B9"/>
              </a:buClr>
              <a:buSzPct val="70000"/>
              <a:buChar char="✦"/>
              <a:defRPr sz="1596"/>
            </a:pPr>
            <a:r>
              <a:t>Switching to and from edep, movie mode can be heavy. </a:t>
            </a:r>
          </a:p>
          <a:p>
            <a:pPr marL="207518" indent="-207518" defTabSz="521208">
              <a:spcBef>
                <a:spcPts val="500"/>
              </a:spcBef>
              <a:buClr>
                <a:srgbClr val="3031B9"/>
              </a:buClr>
              <a:buSzPct val="70000"/>
              <a:buChar char="✦"/>
              <a:defRPr sz="1596"/>
            </a:pPr>
            <a:r>
              <a:t>Load up time for very large events can vary from </a:t>
            </a:r>
            <a:r>
              <a:rPr i="1"/>
              <a:t>a few seconds to a minute. </a:t>
            </a:r>
          </a:p>
        </p:txBody>
      </p:sp>
      <p:pic>
        <p:nvPicPr>
          <p:cNvPr id="409" name="trend.png" descr="tren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69019" y="1393622"/>
            <a:ext cx="2849264" cy="178079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0" name="trend_steps.png" descr="trend_step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13800" y="1357647"/>
            <a:ext cx="2964382" cy="1852739"/>
          </a:xfrm>
          <a:prstGeom prst="rect">
            <a:avLst/>
          </a:prstGeom>
          <a:ln w="12700">
            <a:miter lim="400000"/>
          </a:ln>
        </p:spPr>
      </p:pic>
      <p:pic>
        <p:nvPicPr>
          <p:cNvPr id="411" name="memory.png" descr="memory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92262" y="3602467"/>
            <a:ext cx="3883692" cy="2427308"/>
          </a:xfrm>
          <a:prstGeom prst="rect">
            <a:avLst/>
          </a:prstGeom>
          <a:ln w="12700">
            <a:miter lim="400000"/>
          </a:ln>
        </p:spPr>
      </p:pic>
      <p:sp>
        <p:nvSpPr>
          <p:cNvPr id="412" name="No memory concerns up to 50k steps…"/>
          <p:cNvSpPr txBox="1"/>
          <p:nvPr/>
        </p:nvSpPr>
        <p:spPr>
          <a:xfrm>
            <a:off x="5245454" y="3917798"/>
            <a:ext cx="3419072" cy="1582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marL="273050" indent="-273050" defTabSz="685800">
              <a:lnSpc>
                <a:spcPct val="90000"/>
              </a:lnSpc>
              <a:spcBef>
                <a:spcPts val="700"/>
              </a:spcBef>
              <a:buClr>
                <a:srgbClr val="3031B9"/>
              </a:buClr>
              <a:buSzPct val="70000"/>
              <a:buFont typeface="Arial"/>
              <a:buChar char="✦"/>
              <a:defRPr sz="2100">
                <a:latin typeface="Gill Sans"/>
                <a:ea typeface="Gill Sans"/>
                <a:cs typeface="Gill Sans"/>
                <a:sym typeface="Gill Sans"/>
              </a:defRPr>
            </a:pPr>
            <a:r>
              <a:t>No memory concerns up to 50k steps</a:t>
            </a:r>
          </a:p>
          <a:p>
            <a:pPr marL="273050" indent="-273050" defTabSz="685800">
              <a:lnSpc>
                <a:spcPct val="90000"/>
              </a:lnSpc>
              <a:spcBef>
                <a:spcPts val="700"/>
              </a:spcBef>
              <a:buClr>
                <a:srgbClr val="3031B9"/>
              </a:buClr>
              <a:buSzPct val="70000"/>
              <a:buFont typeface="Arial"/>
              <a:buChar char="✦"/>
              <a:defRPr sz="2100">
                <a:latin typeface="Gill Sans"/>
                <a:ea typeface="Gill Sans"/>
                <a:cs typeface="Gill Sans"/>
                <a:sym typeface="Gill Sans"/>
              </a:defRPr>
            </a:pPr>
            <a:r>
              <a:t>Available headset memory quickly reduces with more steps </a:t>
            </a:r>
          </a:p>
        </p:txBody>
      </p:sp>
      <p:sp>
        <p:nvSpPr>
          <p:cNvPr id="413" name="Line"/>
          <p:cNvSpPr/>
          <p:nvPr/>
        </p:nvSpPr>
        <p:spPr>
          <a:xfrm>
            <a:off x="2399215" y="4291702"/>
            <a:ext cx="2037308" cy="1048838"/>
          </a:xfrm>
          <a:prstGeom prst="line">
            <a:avLst/>
          </a:prstGeom>
          <a:ln>
            <a:solidFill>
              <a:srgbClr val="498054"/>
            </a:solidFill>
            <a:custDash>
              <a:ds d="200000" sp="200000"/>
            </a:custDash>
            <a:miter lim="400000"/>
          </a:ln>
        </p:spPr>
        <p:txBody>
          <a:bodyPr lIns="45719" rIns="45719"/>
          <a:lstStyle/>
          <a:p>
            <a:pPr>
              <a:defRPr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414" name="Not great!"/>
          <p:cNvSpPr txBox="1"/>
          <p:nvPr/>
        </p:nvSpPr>
        <p:spPr>
          <a:xfrm rot="2052001">
            <a:off x="3182545" y="4098290"/>
            <a:ext cx="914882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normAutofit fontScale="100000" lnSpcReduction="0"/>
          </a:bodyPr>
          <a:lstStyle>
            <a:lvl1pPr>
              <a:defRPr sz="15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Not great!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17" name="Looking Forwar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Looking </a:t>
            </a:r>
            <a:r>
              <a:rPr i="1"/>
              <a:t>Forward</a:t>
            </a:r>
          </a:p>
        </p:txBody>
      </p:sp>
      <p:sp>
        <p:nvSpPr>
          <p:cNvPr id="418" name="G4VR can be found on the UCLA Physics VR Lab page: https://vr.physics.ucla.edu/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SzPct val="70000"/>
              <a:buChar char="✦"/>
            </a:pPr>
            <a:r>
              <a:t>G4VR can be found on the UCLA Physics VR Lab page: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https://vr.physics.ucla.edu/</a:t>
            </a:r>
          </a:p>
          <a:p>
            <a:pPr lvl="1" marL="615950" indent="-273050">
              <a:buSzPct val="70000"/>
              <a:buChar char="✤"/>
            </a:pPr>
            <a:r>
              <a:t>Three built-in Geant4 examples: B4a, B3a, B5. Easy to load and view in VR.</a:t>
            </a:r>
          </a:p>
          <a:p>
            <a:pPr>
              <a:buSzPct val="70000"/>
              <a:buChar char="✦"/>
            </a:pPr>
          </a:p>
          <a:p>
            <a:pPr>
              <a:buSzPct val="70000"/>
              <a:buChar char="✦"/>
            </a:pPr>
            <a:r>
              <a:t>Driver available for install on GitHub: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https://github.com/bjobilal/g4xr</a:t>
            </a:r>
          </a:p>
          <a:p>
            <a:pPr lvl="1" marL="615950" indent="-273050">
              <a:buSzPct val="70000"/>
              <a:buChar char="✤"/>
            </a:pPr>
            <a:r>
              <a:t>Currently binds to </a:t>
            </a:r>
            <a:r>
              <a:rPr u="sng"/>
              <a:t>Geant4 v11.3.2</a:t>
            </a:r>
          </a:p>
          <a:p>
            <a:pPr lvl="1" marL="615950" indent="-273050">
              <a:buSzPct val="70000"/>
              <a:buChar char="✤"/>
            </a:pPr>
            <a:r>
              <a:t>Have asked vis team to make this an official Geant4 plugin!</a:t>
            </a:r>
          </a:p>
          <a:p>
            <a:pPr>
              <a:buSzPct val="70000"/>
              <a:buChar char="✦"/>
            </a:pPr>
          </a:p>
          <a:p>
            <a:pPr>
              <a:buSzPct val="70000"/>
              <a:buChar char="✦"/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arXiv:2609.08926</a:t>
            </a:r>
            <a:r>
              <a:t> provides further details and usage instructions.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21" name="Thank You!"/>
          <p:cNvSpPr txBox="1"/>
          <p:nvPr/>
        </p:nvSpPr>
        <p:spPr>
          <a:xfrm>
            <a:off x="3103318" y="1106749"/>
            <a:ext cx="293736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normAutofit fontScale="100000" lnSpcReduction="0"/>
          </a:bodyPr>
          <a:lstStyle>
            <a:lvl1pPr>
              <a:defRPr i="1" sz="55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Thank You!</a:t>
            </a:r>
          </a:p>
        </p:txBody>
      </p:sp>
      <p:pic>
        <p:nvPicPr>
          <p:cNvPr id="42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9" t="2960" r="2089" b="15"/>
          <a:stretch>
            <a:fillRect/>
          </a:stretch>
        </p:blipFill>
        <p:spPr>
          <a:xfrm>
            <a:off x="3949957" y="2469352"/>
            <a:ext cx="1481528" cy="1919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83" fill="norm" stroke="1" extrusionOk="0">
                <a:moveTo>
                  <a:pt x="11801" y="38"/>
                </a:moveTo>
                <a:cubicBezTo>
                  <a:pt x="11813" y="50"/>
                  <a:pt x="11880" y="81"/>
                  <a:pt x="12042" y="147"/>
                </a:cubicBezTo>
                <a:cubicBezTo>
                  <a:pt x="12069" y="159"/>
                  <a:pt x="12098" y="173"/>
                  <a:pt x="12105" y="179"/>
                </a:cubicBezTo>
                <a:cubicBezTo>
                  <a:pt x="12112" y="186"/>
                  <a:pt x="12188" y="227"/>
                  <a:pt x="12274" y="272"/>
                </a:cubicBezTo>
                <a:cubicBezTo>
                  <a:pt x="12536" y="408"/>
                  <a:pt x="12805" y="634"/>
                  <a:pt x="12951" y="840"/>
                </a:cubicBezTo>
                <a:cubicBezTo>
                  <a:pt x="12978" y="877"/>
                  <a:pt x="13013" y="921"/>
                  <a:pt x="13029" y="937"/>
                </a:cubicBezTo>
                <a:cubicBezTo>
                  <a:pt x="13045" y="953"/>
                  <a:pt x="13086" y="1006"/>
                  <a:pt x="13120" y="1054"/>
                </a:cubicBezTo>
                <a:cubicBezTo>
                  <a:pt x="13154" y="1102"/>
                  <a:pt x="13223" y="1197"/>
                  <a:pt x="13274" y="1265"/>
                </a:cubicBezTo>
                <a:cubicBezTo>
                  <a:pt x="13324" y="1333"/>
                  <a:pt x="13366" y="1396"/>
                  <a:pt x="13366" y="1406"/>
                </a:cubicBezTo>
                <a:cubicBezTo>
                  <a:pt x="13366" y="1416"/>
                  <a:pt x="13408" y="1456"/>
                  <a:pt x="13460" y="1497"/>
                </a:cubicBezTo>
                <a:cubicBezTo>
                  <a:pt x="13554" y="1569"/>
                  <a:pt x="13686" y="1618"/>
                  <a:pt x="13788" y="1618"/>
                </a:cubicBezTo>
                <a:cubicBezTo>
                  <a:pt x="13817" y="1618"/>
                  <a:pt x="13858" y="1631"/>
                  <a:pt x="13879" y="1647"/>
                </a:cubicBezTo>
                <a:cubicBezTo>
                  <a:pt x="13900" y="1663"/>
                  <a:pt x="13945" y="1676"/>
                  <a:pt x="13980" y="1676"/>
                </a:cubicBezTo>
                <a:cubicBezTo>
                  <a:pt x="14015" y="1676"/>
                  <a:pt x="14051" y="1685"/>
                  <a:pt x="14059" y="1696"/>
                </a:cubicBezTo>
                <a:cubicBezTo>
                  <a:pt x="14068" y="1707"/>
                  <a:pt x="14092" y="1715"/>
                  <a:pt x="14114" y="1715"/>
                </a:cubicBezTo>
                <a:cubicBezTo>
                  <a:pt x="14135" y="1715"/>
                  <a:pt x="14206" y="1736"/>
                  <a:pt x="14271" y="1761"/>
                </a:cubicBezTo>
                <a:cubicBezTo>
                  <a:pt x="14336" y="1786"/>
                  <a:pt x="14431" y="1818"/>
                  <a:pt x="14483" y="1831"/>
                </a:cubicBezTo>
                <a:cubicBezTo>
                  <a:pt x="14534" y="1844"/>
                  <a:pt x="14576" y="1863"/>
                  <a:pt x="14576" y="1873"/>
                </a:cubicBezTo>
                <a:cubicBezTo>
                  <a:pt x="14576" y="1882"/>
                  <a:pt x="14599" y="1891"/>
                  <a:pt x="14627" y="1891"/>
                </a:cubicBezTo>
                <a:cubicBezTo>
                  <a:pt x="14655" y="1891"/>
                  <a:pt x="14677" y="1899"/>
                  <a:pt x="14677" y="1910"/>
                </a:cubicBezTo>
                <a:cubicBezTo>
                  <a:pt x="14677" y="1921"/>
                  <a:pt x="14699" y="1929"/>
                  <a:pt x="14726" y="1929"/>
                </a:cubicBezTo>
                <a:cubicBezTo>
                  <a:pt x="14752" y="1929"/>
                  <a:pt x="14778" y="1936"/>
                  <a:pt x="14782" y="1944"/>
                </a:cubicBezTo>
                <a:cubicBezTo>
                  <a:pt x="14792" y="1961"/>
                  <a:pt x="14997" y="2066"/>
                  <a:pt x="15021" y="2066"/>
                </a:cubicBezTo>
                <a:cubicBezTo>
                  <a:pt x="15030" y="2066"/>
                  <a:pt x="15107" y="2121"/>
                  <a:pt x="15191" y="2188"/>
                </a:cubicBezTo>
                <a:cubicBezTo>
                  <a:pt x="15276" y="2255"/>
                  <a:pt x="15391" y="2336"/>
                  <a:pt x="15447" y="2368"/>
                </a:cubicBezTo>
                <a:cubicBezTo>
                  <a:pt x="15502" y="2400"/>
                  <a:pt x="15581" y="2450"/>
                  <a:pt x="15623" y="2479"/>
                </a:cubicBezTo>
                <a:cubicBezTo>
                  <a:pt x="15665" y="2509"/>
                  <a:pt x="15713" y="2533"/>
                  <a:pt x="15730" y="2533"/>
                </a:cubicBezTo>
                <a:cubicBezTo>
                  <a:pt x="15748" y="2533"/>
                  <a:pt x="15762" y="2541"/>
                  <a:pt x="15762" y="2551"/>
                </a:cubicBezTo>
                <a:cubicBezTo>
                  <a:pt x="15762" y="2576"/>
                  <a:pt x="15910" y="2630"/>
                  <a:pt x="15980" y="2630"/>
                </a:cubicBezTo>
                <a:cubicBezTo>
                  <a:pt x="16097" y="2630"/>
                  <a:pt x="16251" y="2733"/>
                  <a:pt x="16280" y="2829"/>
                </a:cubicBezTo>
                <a:cubicBezTo>
                  <a:pt x="16288" y="2859"/>
                  <a:pt x="16306" y="2888"/>
                  <a:pt x="16319" y="2894"/>
                </a:cubicBezTo>
                <a:cubicBezTo>
                  <a:pt x="16331" y="2900"/>
                  <a:pt x="16342" y="2919"/>
                  <a:pt x="16342" y="2935"/>
                </a:cubicBezTo>
                <a:cubicBezTo>
                  <a:pt x="16342" y="2977"/>
                  <a:pt x="16474" y="3135"/>
                  <a:pt x="16509" y="3135"/>
                </a:cubicBezTo>
                <a:cubicBezTo>
                  <a:pt x="16540" y="3136"/>
                  <a:pt x="16732" y="3283"/>
                  <a:pt x="16734" y="3306"/>
                </a:cubicBezTo>
                <a:cubicBezTo>
                  <a:pt x="16734" y="3314"/>
                  <a:pt x="16759" y="3378"/>
                  <a:pt x="16788" y="3447"/>
                </a:cubicBezTo>
                <a:cubicBezTo>
                  <a:pt x="16835" y="3558"/>
                  <a:pt x="16841" y="3618"/>
                  <a:pt x="16840" y="3934"/>
                </a:cubicBezTo>
                <a:cubicBezTo>
                  <a:pt x="16840" y="4132"/>
                  <a:pt x="16828" y="4316"/>
                  <a:pt x="16815" y="4343"/>
                </a:cubicBezTo>
                <a:cubicBezTo>
                  <a:pt x="16802" y="4370"/>
                  <a:pt x="16782" y="4461"/>
                  <a:pt x="16771" y="4547"/>
                </a:cubicBezTo>
                <a:cubicBezTo>
                  <a:pt x="16745" y="4749"/>
                  <a:pt x="16731" y="4793"/>
                  <a:pt x="16664" y="4882"/>
                </a:cubicBezTo>
                <a:cubicBezTo>
                  <a:pt x="16593" y="4975"/>
                  <a:pt x="16573" y="4995"/>
                  <a:pt x="16483" y="5059"/>
                </a:cubicBezTo>
                <a:cubicBezTo>
                  <a:pt x="16310" y="5183"/>
                  <a:pt x="16284" y="5198"/>
                  <a:pt x="16263" y="5188"/>
                </a:cubicBezTo>
                <a:cubicBezTo>
                  <a:pt x="16251" y="5182"/>
                  <a:pt x="16241" y="5186"/>
                  <a:pt x="16241" y="5196"/>
                </a:cubicBezTo>
                <a:cubicBezTo>
                  <a:pt x="16241" y="5206"/>
                  <a:pt x="16219" y="5218"/>
                  <a:pt x="16193" y="5224"/>
                </a:cubicBezTo>
                <a:cubicBezTo>
                  <a:pt x="16144" y="5234"/>
                  <a:pt x="16039" y="5390"/>
                  <a:pt x="16039" y="5453"/>
                </a:cubicBezTo>
                <a:cubicBezTo>
                  <a:pt x="16039" y="5472"/>
                  <a:pt x="16025" y="5491"/>
                  <a:pt x="16008" y="5496"/>
                </a:cubicBezTo>
                <a:cubicBezTo>
                  <a:pt x="15986" y="5501"/>
                  <a:pt x="15973" y="5598"/>
                  <a:pt x="15964" y="5833"/>
                </a:cubicBezTo>
                <a:cubicBezTo>
                  <a:pt x="15956" y="6014"/>
                  <a:pt x="15941" y="6173"/>
                  <a:pt x="15930" y="6186"/>
                </a:cubicBezTo>
                <a:cubicBezTo>
                  <a:pt x="15910" y="6211"/>
                  <a:pt x="15944" y="6380"/>
                  <a:pt x="16003" y="6550"/>
                </a:cubicBezTo>
                <a:cubicBezTo>
                  <a:pt x="16025" y="6613"/>
                  <a:pt x="16028" y="6658"/>
                  <a:pt x="16013" y="6680"/>
                </a:cubicBezTo>
                <a:cubicBezTo>
                  <a:pt x="15985" y="6720"/>
                  <a:pt x="15981" y="6841"/>
                  <a:pt x="16007" y="6861"/>
                </a:cubicBezTo>
                <a:cubicBezTo>
                  <a:pt x="16017" y="6868"/>
                  <a:pt x="16044" y="6914"/>
                  <a:pt x="16068" y="6963"/>
                </a:cubicBezTo>
                <a:cubicBezTo>
                  <a:pt x="16106" y="7039"/>
                  <a:pt x="16107" y="7060"/>
                  <a:pt x="16078" y="7124"/>
                </a:cubicBezTo>
                <a:cubicBezTo>
                  <a:pt x="16020" y="7252"/>
                  <a:pt x="15935" y="7367"/>
                  <a:pt x="15867" y="7414"/>
                </a:cubicBezTo>
                <a:cubicBezTo>
                  <a:pt x="15807" y="7455"/>
                  <a:pt x="15801" y="7471"/>
                  <a:pt x="15807" y="7579"/>
                </a:cubicBezTo>
                <a:cubicBezTo>
                  <a:pt x="15811" y="7645"/>
                  <a:pt x="15823" y="7703"/>
                  <a:pt x="15835" y="7709"/>
                </a:cubicBezTo>
                <a:cubicBezTo>
                  <a:pt x="15846" y="7715"/>
                  <a:pt x="15862" y="7789"/>
                  <a:pt x="15869" y="7875"/>
                </a:cubicBezTo>
                <a:cubicBezTo>
                  <a:pt x="15877" y="7961"/>
                  <a:pt x="15902" y="8064"/>
                  <a:pt x="15924" y="8104"/>
                </a:cubicBezTo>
                <a:cubicBezTo>
                  <a:pt x="15947" y="8145"/>
                  <a:pt x="15964" y="8206"/>
                  <a:pt x="15962" y="8241"/>
                </a:cubicBezTo>
                <a:cubicBezTo>
                  <a:pt x="15960" y="8275"/>
                  <a:pt x="15973" y="8347"/>
                  <a:pt x="15991" y="8401"/>
                </a:cubicBezTo>
                <a:cubicBezTo>
                  <a:pt x="16009" y="8455"/>
                  <a:pt x="16023" y="8604"/>
                  <a:pt x="16022" y="8741"/>
                </a:cubicBezTo>
                <a:cubicBezTo>
                  <a:pt x="16021" y="8951"/>
                  <a:pt x="16010" y="9038"/>
                  <a:pt x="15958" y="9210"/>
                </a:cubicBezTo>
                <a:cubicBezTo>
                  <a:pt x="15953" y="9227"/>
                  <a:pt x="15930" y="9264"/>
                  <a:pt x="15906" y="9292"/>
                </a:cubicBezTo>
                <a:cubicBezTo>
                  <a:pt x="15882" y="9320"/>
                  <a:pt x="15863" y="9357"/>
                  <a:pt x="15863" y="9373"/>
                </a:cubicBezTo>
                <a:cubicBezTo>
                  <a:pt x="15863" y="9389"/>
                  <a:pt x="15854" y="9403"/>
                  <a:pt x="15844" y="9403"/>
                </a:cubicBezTo>
                <a:cubicBezTo>
                  <a:pt x="15806" y="9403"/>
                  <a:pt x="15769" y="9543"/>
                  <a:pt x="15764" y="9702"/>
                </a:cubicBezTo>
                <a:cubicBezTo>
                  <a:pt x="15760" y="9824"/>
                  <a:pt x="15772" y="9895"/>
                  <a:pt x="15813" y="9988"/>
                </a:cubicBezTo>
                <a:cubicBezTo>
                  <a:pt x="15863" y="10104"/>
                  <a:pt x="16005" y="10262"/>
                  <a:pt x="16128" y="10340"/>
                </a:cubicBezTo>
                <a:cubicBezTo>
                  <a:pt x="16155" y="10357"/>
                  <a:pt x="16205" y="10390"/>
                  <a:pt x="16239" y="10413"/>
                </a:cubicBezTo>
                <a:cubicBezTo>
                  <a:pt x="16272" y="10435"/>
                  <a:pt x="16314" y="10454"/>
                  <a:pt x="16332" y="10454"/>
                </a:cubicBezTo>
                <a:cubicBezTo>
                  <a:pt x="16351" y="10454"/>
                  <a:pt x="16406" y="10471"/>
                  <a:pt x="16455" y="10493"/>
                </a:cubicBezTo>
                <a:cubicBezTo>
                  <a:pt x="16505" y="10514"/>
                  <a:pt x="16568" y="10532"/>
                  <a:pt x="16595" y="10532"/>
                </a:cubicBezTo>
                <a:cubicBezTo>
                  <a:pt x="16622" y="10532"/>
                  <a:pt x="16645" y="10540"/>
                  <a:pt x="16645" y="10551"/>
                </a:cubicBezTo>
                <a:cubicBezTo>
                  <a:pt x="16645" y="10562"/>
                  <a:pt x="16667" y="10571"/>
                  <a:pt x="16694" y="10571"/>
                </a:cubicBezTo>
                <a:cubicBezTo>
                  <a:pt x="16720" y="10571"/>
                  <a:pt x="16750" y="10579"/>
                  <a:pt x="16758" y="10590"/>
                </a:cubicBezTo>
                <a:cubicBezTo>
                  <a:pt x="16767" y="10601"/>
                  <a:pt x="16794" y="10609"/>
                  <a:pt x="16820" y="10609"/>
                </a:cubicBezTo>
                <a:cubicBezTo>
                  <a:pt x="16845" y="10609"/>
                  <a:pt x="16880" y="10623"/>
                  <a:pt x="16897" y="10639"/>
                </a:cubicBezTo>
                <a:cubicBezTo>
                  <a:pt x="16914" y="10655"/>
                  <a:pt x="16947" y="10668"/>
                  <a:pt x="16971" y="10668"/>
                </a:cubicBezTo>
                <a:cubicBezTo>
                  <a:pt x="17031" y="10668"/>
                  <a:pt x="17200" y="10784"/>
                  <a:pt x="17288" y="10885"/>
                </a:cubicBezTo>
                <a:cubicBezTo>
                  <a:pt x="17328" y="10931"/>
                  <a:pt x="17373" y="10978"/>
                  <a:pt x="17387" y="10989"/>
                </a:cubicBezTo>
                <a:cubicBezTo>
                  <a:pt x="17423" y="11017"/>
                  <a:pt x="17527" y="11167"/>
                  <a:pt x="17527" y="11192"/>
                </a:cubicBezTo>
                <a:cubicBezTo>
                  <a:pt x="17527" y="11212"/>
                  <a:pt x="17646" y="11405"/>
                  <a:pt x="17726" y="11516"/>
                </a:cubicBezTo>
                <a:cubicBezTo>
                  <a:pt x="17749" y="11549"/>
                  <a:pt x="17825" y="11636"/>
                  <a:pt x="17893" y="11710"/>
                </a:cubicBezTo>
                <a:cubicBezTo>
                  <a:pt x="17962" y="11785"/>
                  <a:pt x="18020" y="11855"/>
                  <a:pt x="18022" y="11867"/>
                </a:cubicBezTo>
                <a:cubicBezTo>
                  <a:pt x="18024" y="11879"/>
                  <a:pt x="18068" y="11921"/>
                  <a:pt x="18119" y="11960"/>
                </a:cubicBezTo>
                <a:cubicBezTo>
                  <a:pt x="18170" y="11999"/>
                  <a:pt x="18223" y="12057"/>
                  <a:pt x="18238" y="12089"/>
                </a:cubicBezTo>
                <a:cubicBezTo>
                  <a:pt x="18252" y="12121"/>
                  <a:pt x="18274" y="12147"/>
                  <a:pt x="18287" y="12147"/>
                </a:cubicBezTo>
                <a:cubicBezTo>
                  <a:pt x="18299" y="12147"/>
                  <a:pt x="18309" y="12159"/>
                  <a:pt x="18309" y="12174"/>
                </a:cubicBezTo>
                <a:cubicBezTo>
                  <a:pt x="18309" y="12188"/>
                  <a:pt x="18326" y="12211"/>
                  <a:pt x="18346" y="12224"/>
                </a:cubicBezTo>
                <a:cubicBezTo>
                  <a:pt x="18366" y="12237"/>
                  <a:pt x="18423" y="12310"/>
                  <a:pt x="18473" y="12387"/>
                </a:cubicBezTo>
                <a:cubicBezTo>
                  <a:pt x="18523" y="12464"/>
                  <a:pt x="18592" y="12561"/>
                  <a:pt x="18625" y="12604"/>
                </a:cubicBezTo>
                <a:cubicBezTo>
                  <a:pt x="18658" y="12647"/>
                  <a:pt x="18697" y="12704"/>
                  <a:pt x="18711" y="12731"/>
                </a:cubicBezTo>
                <a:cubicBezTo>
                  <a:pt x="18726" y="12758"/>
                  <a:pt x="18750" y="12793"/>
                  <a:pt x="18764" y="12809"/>
                </a:cubicBezTo>
                <a:cubicBezTo>
                  <a:pt x="18778" y="12825"/>
                  <a:pt x="18830" y="12904"/>
                  <a:pt x="18880" y="12984"/>
                </a:cubicBezTo>
                <a:cubicBezTo>
                  <a:pt x="18930" y="13064"/>
                  <a:pt x="18979" y="13134"/>
                  <a:pt x="18989" y="13139"/>
                </a:cubicBezTo>
                <a:cubicBezTo>
                  <a:pt x="18999" y="13145"/>
                  <a:pt x="19015" y="13178"/>
                  <a:pt x="19024" y="13214"/>
                </a:cubicBezTo>
                <a:cubicBezTo>
                  <a:pt x="19033" y="13249"/>
                  <a:pt x="19057" y="13291"/>
                  <a:pt x="19078" y="13308"/>
                </a:cubicBezTo>
                <a:cubicBezTo>
                  <a:pt x="19100" y="13324"/>
                  <a:pt x="19111" y="13344"/>
                  <a:pt x="19104" y="13353"/>
                </a:cubicBezTo>
                <a:cubicBezTo>
                  <a:pt x="19098" y="13361"/>
                  <a:pt x="19120" y="13392"/>
                  <a:pt x="19155" y="13420"/>
                </a:cubicBezTo>
                <a:cubicBezTo>
                  <a:pt x="19189" y="13449"/>
                  <a:pt x="19218" y="13478"/>
                  <a:pt x="19218" y="13486"/>
                </a:cubicBezTo>
                <a:cubicBezTo>
                  <a:pt x="19218" y="13493"/>
                  <a:pt x="19241" y="13521"/>
                  <a:pt x="19268" y="13548"/>
                </a:cubicBezTo>
                <a:cubicBezTo>
                  <a:pt x="19295" y="13575"/>
                  <a:pt x="19317" y="13609"/>
                  <a:pt x="19318" y="13623"/>
                </a:cubicBezTo>
                <a:cubicBezTo>
                  <a:pt x="19318" y="13650"/>
                  <a:pt x="19375" y="13758"/>
                  <a:pt x="19425" y="13830"/>
                </a:cubicBezTo>
                <a:cubicBezTo>
                  <a:pt x="19518" y="13962"/>
                  <a:pt x="19598" y="14100"/>
                  <a:pt x="19645" y="14210"/>
                </a:cubicBezTo>
                <a:cubicBezTo>
                  <a:pt x="19700" y="14338"/>
                  <a:pt x="19800" y="14541"/>
                  <a:pt x="19861" y="14648"/>
                </a:cubicBezTo>
                <a:cubicBezTo>
                  <a:pt x="19879" y="14680"/>
                  <a:pt x="19908" y="14741"/>
                  <a:pt x="19925" y="14784"/>
                </a:cubicBezTo>
                <a:cubicBezTo>
                  <a:pt x="19941" y="14827"/>
                  <a:pt x="19964" y="14871"/>
                  <a:pt x="19974" y="14881"/>
                </a:cubicBezTo>
                <a:cubicBezTo>
                  <a:pt x="19984" y="14892"/>
                  <a:pt x="19999" y="14927"/>
                  <a:pt x="20007" y="14959"/>
                </a:cubicBezTo>
                <a:cubicBezTo>
                  <a:pt x="20028" y="15049"/>
                  <a:pt x="20120" y="15255"/>
                  <a:pt x="20215" y="15426"/>
                </a:cubicBezTo>
                <a:cubicBezTo>
                  <a:pt x="20263" y="15512"/>
                  <a:pt x="20302" y="15593"/>
                  <a:pt x="20302" y="15607"/>
                </a:cubicBezTo>
                <a:cubicBezTo>
                  <a:pt x="20302" y="15657"/>
                  <a:pt x="20521" y="16008"/>
                  <a:pt x="20615" y="16107"/>
                </a:cubicBezTo>
                <a:cubicBezTo>
                  <a:pt x="20645" y="16140"/>
                  <a:pt x="20730" y="16258"/>
                  <a:pt x="20803" y="16370"/>
                </a:cubicBezTo>
                <a:cubicBezTo>
                  <a:pt x="20876" y="16483"/>
                  <a:pt x="20963" y="16612"/>
                  <a:pt x="20996" y="16659"/>
                </a:cubicBezTo>
                <a:cubicBezTo>
                  <a:pt x="21029" y="16705"/>
                  <a:pt x="21064" y="16762"/>
                  <a:pt x="21073" y="16785"/>
                </a:cubicBezTo>
                <a:cubicBezTo>
                  <a:pt x="21082" y="16808"/>
                  <a:pt x="21123" y="16884"/>
                  <a:pt x="21164" y="16954"/>
                </a:cubicBezTo>
                <a:cubicBezTo>
                  <a:pt x="21279" y="17149"/>
                  <a:pt x="21281" y="17154"/>
                  <a:pt x="21300" y="17226"/>
                </a:cubicBezTo>
                <a:cubicBezTo>
                  <a:pt x="21309" y="17264"/>
                  <a:pt x="21331" y="17316"/>
                  <a:pt x="21348" y="17343"/>
                </a:cubicBezTo>
                <a:cubicBezTo>
                  <a:pt x="21365" y="17370"/>
                  <a:pt x="21388" y="17427"/>
                  <a:pt x="21398" y="17470"/>
                </a:cubicBezTo>
                <a:cubicBezTo>
                  <a:pt x="21408" y="17512"/>
                  <a:pt x="21424" y="17556"/>
                  <a:pt x="21433" y="17567"/>
                </a:cubicBezTo>
                <a:cubicBezTo>
                  <a:pt x="21448" y="17585"/>
                  <a:pt x="21495" y="17852"/>
                  <a:pt x="21526" y="18102"/>
                </a:cubicBezTo>
                <a:cubicBezTo>
                  <a:pt x="21533" y="18161"/>
                  <a:pt x="21551" y="18240"/>
                  <a:pt x="21565" y="18277"/>
                </a:cubicBezTo>
                <a:cubicBezTo>
                  <a:pt x="21596" y="18358"/>
                  <a:pt x="21581" y="18879"/>
                  <a:pt x="21541" y="19095"/>
                </a:cubicBezTo>
                <a:cubicBezTo>
                  <a:pt x="21500" y="19322"/>
                  <a:pt x="21447" y="19504"/>
                  <a:pt x="21391" y="19611"/>
                </a:cubicBezTo>
                <a:cubicBezTo>
                  <a:pt x="21363" y="19664"/>
                  <a:pt x="21325" y="19739"/>
                  <a:pt x="21307" y="19776"/>
                </a:cubicBezTo>
                <a:cubicBezTo>
                  <a:pt x="21288" y="19813"/>
                  <a:pt x="21267" y="19848"/>
                  <a:pt x="21260" y="19854"/>
                </a:cubicBezTo>
                <a:cubicBezTo>
                  <a:pt x="21253" y="19859"/>
                  <a:pt x="21202" y="19931"/>
                  <a:pt x="21147" y="20014"/>
                </a:cubicBezTo>
                <a:cubicBezTo>
                  <a:pt x="21092" y="20097"/>
                  <a:pt x="21039" y="20165"/>
                  <a:pt x="21030" y="20165"/>
                </a:cubicBezTo>
                <a:cubicBezTo>
                  <a:pt x="21021" y="20165"/>
                  <a:pt x="20977" y="20224"/>
                  <a:pt x="20932" y="20297"/>
                </a:cubicBezTo>
                <a:cubicBezTo>
                  <a:pt x="20887" y="20369"/>
                  <a:pt x="20833" y="20443"/>
                  <a:pt x="20812" y="20462"/>
                </a:cubicBezTo>
                <a:cubicBezTo>
                  <a:pt x="20791" y="20481"/>
                  <a:pt x="20781" y="20496"/>
                  <a:pt x="20791" y="20496"/>
                </a:cubicBezTo>
                <a:cubicBezTo>
                  <a:pt x="20801" y="20496"/>
                  <a:pt x="20789" y="20522"/>
                  <a:pt x="20764" y="20554"/>
                </a:cubicBezTo>
                <a:cubicBezTo>
                  <a:pt x="20740" y="20587"/>
                  <a:pt x="20711" y="20613"/>
                  <a:pt x="20700" y="20613"/>
                </a:cubicBezTo>
                <a:cubicBezTo>
                  <a:pt x="20689" y="20613"/>
                  <a:pt x="20680" y="20626"/>
                  <a:pt x="20680" y="20642"/>
                </a:cubicBezTo>
                <a:cubicBezTo>
                  <a:pt x="20680" y="20659"/>
                  <a:pt x="20669" y="20687"/>
                  <a:pt x="20656" y="20706"/>
                </a:cubicBezTo>
                <a:cubicBezTo>
                  <a:pt x="20614" y="20765"/>
                  <a:pt x="20478" y="20997"/>
                  <a:pt x="20478" y="21010"/>
                </a:cubicBezTo>
                <a:cubicBezTo>
                  <a:pt x="20478" y="21017"/>
                  <a:pt x="20458" y="21059"/>
                  <a:pt x="20432" y="21104"/>
                </a:cubicBezTo>
                <a:cubicBezTo>
                  <a:pt x="20378" y="21200"/>
                  <a:pt x="20328" y="21307"/>
                  <a:pt x="20310" y="21362"/>
                </a:cubicBezTo>
                <a:cubicBezTo>
                  <a:pt x="20303" y="21384"/>
                  <a:pt x="20288" y="21419"/>
                  <a:pt x="20276" y="21440"/>
                </a:cubicBezTo>
                <a:cubicBezTo>
                  <a:pt x="20263" y="21461"/>
                  <a:pt x="20250" y="21501"/>
                  <a:pt x="20246" y="21528"/>
                </a:cubicBezTo>
                <a:lnTo>
                  <a:pt x="20239" y="21576"/>
                </a:lnTo>
                <a:lnTo>
                  <a:pt x="10145" y="21581"/>
                </a:lnTo>
                <a:cubicBezTo>
                  <a:pt x="2087" y="21585"/>
                  <a:pt x="47" y="21581"/>
                  <a:pt x="31" y="21562"/>
                </a:cubicBezTo>
                <a:cubicBezTo>
                  <a:pt x="20" y="21548"/>
                  <a:pt x="7" y="21029"/>
                  <a:pt x="2" y="20408"/>
                </a:cubicBezTo>
                <a:cubicBezTo>
                  <a:pt x="-4" y="19555"/>
                  <a:pt x="2" y="19247"/>
                  <a:pt x="26" y="19143"/>
                </a:cubicBezTo>
                <a:cubicBezTo>
                  <a:pt x="44" y="19069"/>
                  <a:pt x="55" y="18966"/>
                  <a:pt x="51" y="18916"/>
                </a:cubicBezTo>
                <a:cubicBezTo>
                  <a:pt x="47" y="18866"/>
                  <a:pt x="61" y="18778"/>
                  <a:pt x="83" y="18721"/>
                </a:cubicBezTo>
                <a:cubicBezTo>
                  <a:pt x="104" y="18664"/>
                  <a:pt x="133" y="18570"/>
                  <a:pt x="146" y="18511"/>
                </a:cubicBezTo>
                <a:cubicBezTo>
                  <a:pt x="160" y="18452"/>
                  <a:pt x="184" y="18369"/>
                  <a:pt x="200" y="18326"/>
                </a:cubicBezTo>
                <a:cubicBezTo>
                  <a:pt x="216" y="18283"/>
                  <a:pt x="244" y="18196"/>
                  <a:pt x="263" y="18131"/>
                </a:cubicBezTo>
                <a:cubicBezTo>
                  <a:pt x="281" y="18067"/>
                  <a:pt x="310" y="17981"/>
                  <a:pt x="326" y="17939"/>
                </a:cubicBezTo>
                <a:cubicBezTo>
                  <a:pt x="342" y="17898"/>
                  <a:pt x="359" y="17849"/>
                  <a:pt x="364" y="17830"/>
                </a:cubicBezTo>
                <a:cubicBezTo>
                  <a:pt x="368" y="17811"/>
                  <a:pt x="390" y="17755"/>
                  <a:pt x="412" y="17705"/>
                </a:cubicBezTo>
                <a:cubicBezTo>
                  <a:pt x="434" y="17655"/>
                  <a:pt x="452" y="17595"/>
                  <a:pt x="452" y="17570"/>
                </a:cubicBezTo>
                <a:cubicBezTo>
                  <a:pt x="452" y="17546"/>
                  <a:pt x="462" y="17518"/>
                  <a:pt x="474" y="17508"/>
                </a:cubicBezTo>
                <a:cubicBezTo>
                  <a:pt x="507" y="17480"/>
                  <a:pt x="554" y="17363"/>
                  <a:pt x="567" y="17275"/>
                </a:cubicBezTo>
                <a:cubicBezTo>
                  <a:pt x="574" y="17232"/>
                  <a:pt x="590" y="17167"/>
                  <a:pt x="603" y="17129"/>
                </a:cubicBezTo>
                <a:cubicBezTo>
                  <a:pt x="616" y="17092"/>
                  <a:pt x="639" y="16988"/>
                  <a:pt x="653" y="16898"/>
                </a:cubicBezTo>
                <a:cubicBezTo>
                  <a:pt x="667" y="16808"/>
                  <a:pt x="690" y="16724"/>
                  <a:pt x="704" y="16711"/>
                </a:cubicBezTo>
                <a:cubicBezTo>
                  <a:pt x="717" y="16698"/>
                  <a:pt x="736" y="16597"/>
                  <a:pt x="745" y="16485"/>
                </a:cubicBezTo>
                <a:cubicBezTo>
                  <a:pt x="754" y="16374"/>
                  <a:pt x="771" y="16273"/>
                  <a:pt x="782" y="16262"/>
                </a:cubicBezTo>
                <a:cubicBezTo>
                  <a:pt x="794" y="16251"/>
                  <a:pt x="809" y="16203"/>
                  <a:pt x="816" y="16155"/>
                </a:cubicBezTo>
                <a:cubicBezTo>
                  <a:pt x="824" y="16107"/>
                  <a:pt x="847" y="15977"/>
                  <a:pt x="869" y="15864"/>
                </a:cubicBezTo>
                <a:cubicBezTo>
                  <a:pt x="890" y="15752"/>
                  <a:pt x="919" y="15585"/>
                  <a:pt x="932" y="15494"/>
                </a:cubicBezTo>
                <a:cubicBezTo>
                  <a:pt x="946" y="15403"/>
                  <a:pt x="973" y="15289"/>
                  <a:pt x="993" y="15240"/>
                </a:cubicBezTo>
                <a:cubicBezTo>
                  <a:pt x="1013" y="15191"/>
                  <a:pt x="1038" y="15113"/>
                  <a:pt x="1047" y="15065"/>
                </a:cubicBezTo>
                <a:cubicBezTo>
                  <a:pt x="1056" y="15018"/>
                  <a:pt x="1072" y="14970"/>
                  <a:pt x="1083" y="14959"/>
                </a:cubicBezTo>
                <a:cubicBezTo>
                  <a:pt x="1093" y="14948"/>
                  <a:pt x="1108" y="14913"/>
                  <a:pt x="1115" y="14881"/>
                </a:cubicBezTo>
                <a:cubicBezTo>
                  <a:pt x="1123" y="14849"/>
                  <a:pt x="1153" y="14762"/>
                  <a:pt x="1182" y="14687"/>
                </a:cubicBezTo>
                <a:cubicBezTo>
                  <a:pt x="1211" y="14612"/>
                  <a:pt x="1240" y="14536"/>
                  <a:pt x="1245" y="14518"/>
                </a:cubicBezTo>
                <a:cubicBezTo>
                  <a:pt x="1251" y="14500"/>
                  <a:pt x="1273" y="14464"/>
                  <a:pt x="1295" y="14438"/>
                </a:cubicBezTo>
                <a:cubicBezTo>
                  <a:pt x="1317" y="14413"/>
                  <a:pt x="1327" y="14386"/>
                  <a:pt x="1318" y="14379"/>
                </a:cubicBezTo>
                <a:cubicBezTo>
                  <a:pt x="1309" y="14371"/>
                  <a:pt x="1314" y="14366"/>
                  <a:pt x="1330" y="14366"/>
                </a:cubicBezTo>
                <a:cubicBezTo>
                  <a:pt x="1347" y="14366"/>
                  <a:pt x="1360" y="14346"/>
                  <a:pt x="1361" y="14322"/>
                </a:cubicBezTo>
                <a:cubicBezTo>
                  <a:pt x="1361" y="14298"/>
                  <a:pt x="1378" y="14261"/>
                  <a:pt x="1398" y="14240"/>
                </a:cubicBezTo>
                <a:cubicBezTo>
                  <a:pt x="1419" y="14219"/>
                  <a:pt x="1436" y="14187"/>
                  <a:pt x="1436" y="14167"/>
                </a:cubicBezTo>
                <a:cubicBezTo>
                  <a:pt x="1436" y="14148"/>
                  <a:pt x="1445" y="14132"/>
                  <a:pt x="1458" y="14132"/>
                </a:cubicBezTo>
                <a:cubicBezTo>
                  <a:pt x="1470" y="14132"/>
                  <a:pt x="1486" y="14108"/>
                  <a:pt x="1494" y="14079"/>
                </a:cubicBezTo>
                <a:cubicBezTo>
                  <a:pt x="1501" y="14049"/>
                  <a:pt x="1562" y="13972"/>
                  <a:pt x="1629" y="13906"/>
                </a:cubicBezTo>
                <a:cubicBezTo>
                  <a:pt x="1696" y="13841"/>
                  <a:pt x="1768" y="13768"/>
                  <a:pt x="1789" y="13743"/>
                </a:cubicBezTo>
                <a:cubicBezTo>
                  <a:pt x="1809" y="13719"/>
                  <a:pt x="1838" y="13689"/>
                  <a:pt x="1852" y="13677"/>
                </a:cubicBezTo>
                <a:cubicBezTo>
                  <a:pt x="1866" y="13665"/>
                  <a:pt x="1922" y="13611"/>
                  <a:pt x="1978" y="13558"/>
                </a:cubicBezTo>
                <a:cubicBezTo>
                  <a:pt x="2033" y="13504"/>
                  <a:pt x="2107" y="13442"/>
                  <a:pt x="2142" y="13419"/>
                </a:cubicBezTo>
                <a:cubicBezTo>
                  <a:pt x="2176" y="13396"/>
                  <a:pt x="2256" y="13324"/>
                  <a:pt x="2318" y="13259"/>
                </a:cubicBezTo>
                <a:cubicBezTo>
                  <a:pt x="2381" y="13194"/>
                  <a:pt x="2446" y="13141"/>
                  <a:pt x="2464" y="13140"/>
                </a:cubicBezTo>
                <a:cubicBezTo>
                  <a:pt x="2482" y="13140"/>
                  <a:pt x="2504" y="13124"/>
                  <a:pt x="2513" y="13105"/>
                </a:cubicBezTo>
                <a:cubicBezTo>
                  <a:pt x="2522" y="13087"/>
                  <a:pt x="2536" y="13067"/>
                  <a:pt x="2544" y="13062"/>
                </a:cubicBezTo>
                <a:cubicBezTo>
                  <a:pt x="2569" y="13046"/>
                  <a:pt x="2823" y="12791"/>
                  <a:pt x="2823" y="12782"/>
                </a:cubicBezTo>
                <a:cubicBezTo>
                  <a:pt x="2823" y="12777"/>
                  <a:pt x="2858" y="12744"/>
                  <a:pt x="2902" y="12709"/>
                </a:cubicBezTo>
                <a:cubicBezTo>
                  <a:pt x="2946" y="12673"/>
                  <a:pt x="3007" y="12613"/>
                  <a:pt x="3038" y="12575"/>
                </a:cubicBezTo>
                <a:cubicBezTo>
                  <a:pt x="3069" y="12538"/>
                  <a:pt x="3129" y="12476"/>
                  <a:pt x="3172" y="12439"/>
                </a:cubicBezTo>
                <a:cubicBezTo>
                  <a:pt x="3215" y="12401"/>
                  <a:pt x="3270" y="12340"/>
                  <a:pt x="3295" y="12303"/>
                </a:cubicBezTo>
                <a:cubicBezTo>
                  <a:pt x="3320" y="12265"/>
                  <a:pt x="3357" y="12216"/>
                  <a:pt x="3378" y="12193"/>
                </a:cubicBezTo>
                <a:cubicBezTo>
                  <a:pt x="3398" y="12170"/>
                  <a:pt x="3433" y="12132"/>
                  <a:pt x="3453" y="12109"/>
                </a:cubicBezTo>
                <a:cubicBezTo>
                  <a:pt x="3515" y="12039"/>
                  <a:pt x="3877" y="11675"/>
                  <a:pt x="3945" y="11614"/>
                </a:cubicBezTo>
                <a:cubicBezTo>
                  <a:pt x="3980" y="11583"/>
                  <a:pt x="4008" y="11552"/>
                  <a:pt x="4008" y="11544"/>
                </a:cubicBezTo>
                <a:cubicBezTo>
                  <a:pt x="4008" y="11536"/>
                  <a:pt x="4031" y="11514"/>
                  <a:pt x="4059" y="11495"/>
                </a:cubicBezTo>
                <a:cubicBezTo>
                  <a:pt x="4086" y="11476"/>
                  <a:pt x="4109" y="11452"/>
                  <a:pt x="4109" y="11443"/>
                </a:cubicBezTo>
                <a:cubicBezTo>
                  <a:pt x="4109" y="11434"/>
                  <a:pt x="4160" y="11364"/>
                  <a:pt x="4223" y="11286"/>
                </a:cubicBezTo>
                <a:cubicBezTo>
                  <a:pt x="4285" y="11209"/>
                  <a:pt x="4336" y="11132"/>
                  <a:pt x="4336" y="11115"/>
                </a:cubicBezTo>
                <a:cubicBezTo>
                  <a:pt x="4336" y="11098"/>
                  <a:pt x="4347" y="11076"/>
                  <a:pt x="4360" y="11066"/>
                </a:cubicBezTo>
                <a:cubicBezTo>
                  <a:pt x="4479" y="10973"/>
                  <a:pt x="4505" y="10326"/>
                  <a:pt x="4475" y="8216"/>
                </a:cubicBezTo>
                <a:cubicBezTo>
                  <a:pt x="4468" y="7718"/>
                  <a:pt x="4452" y="7293"/>
                  <a:pt x="4439" y="7272"/>
                </a:cubicBezTo>
                <a:cubicBezTo>
                  <a:pt x="4426" y="7250"/>
                  <a:pt x="4410" y="7174"/>
                  <a:pt x="4404" y="7101"/>
                </a:cubicBezTo>
                <a:cubicBezTo>
                  <a:pt x="4398" y="7029"/>
                  <a:pt x="4381" y="6959"/>
                  <a:pt x="4367" y="6946"/>
                </a:cubicBezTo>
                <a:cubicBezTo>
                  <a:pt x="4297" y="6880"/>
                  <a:pt x="4282" y="6735"/>
                  <a:pt x="4283" y="6146"/>
                </a:cubicBezTo>
                <a:cubicBezTo>
                  <a:pt x="4285" y="5447"/>
                  <a:pt x="4293" y="5407"/>
                  <a:pt x="4528" y="5030"/>
                </a:cubicBezTo>
                <a:cubicBezTo>
                  <a:pt x="4626" y="4873"/>
                  <a:pt x="4631" y="4843"/>
                  <a:pt x="4588" y="4625"/>
                </a:cubicBezTo>
                <a:cubicBezTo>
                  <a:pt x="4548" y="4422"/>
                  <a:pt x="4528" y="3730"/>
                  <a:pt x="4559" y="3642"/>
                </a:cubicBezTo>
                <a:cubicBezTo>
                  <a:pt x="4573" y="3605"/>
                  <a:pt x="4596" y="3504"/>
                  <a:pt x="4610" y="3418"/>
                </a:cubicBezTo>
                <a:cubicBezTo>
                  <a:pt x="4625" y="3333"/>
                  <a:pt x="4642" y="3245"/>
                  <a:pt x="4648" y="3224"/>
                </a:cubicBezTo>
                <a:cubicBezTo>
                  <a:pt x="4723" y="2951"/>
                  <a:pt x="4875" y="2701"/>
                  <a:pt x="5009" y="2630"/>
                </a:cubicBezTo>
                <a:cubicBezTo>
                  <a:pt x="5059" y="2603"/>
                  <a:pt x="5137" y="2553"/>
                  <a:pt x="5183" y="2519"/>
                </a:cubicBezTo>
                <a:cubicBezTo>
                  <a:pt x="5256" y="2465"/>
                  <a:pt x="5284" y="2457"/>
                  <a:pt x="5420" y="2453"/>
                </a:cubicBezTo>
                <a:cubicBezTo>
                  <a:pt x="5505" y="2450"/>
                  <a:pt x="5580" y="2441"/>
                  <a:pt x="5587" y="2432"/>
                </a:cubicBezTo>
                <a:cubicBezTo>
                  <a:pt x="5594" y="2423"/>
                  <a:pt x="5626" y="2416"/>
                  <a:pt x="5657" y="2416"/>
                </a:cubicBezTo>
                <a:cubicBezTo>
                  <a:pt x="5729" y="2416"/>
                  <a:pt x="5820" y="2352"/>
                  <a:pt x="5864" y="2269"/>
                </a:cubicBezTo>
                <a:cubicBezTo>
                  <a:pt x="5884" y="2233"/>
                  <a:pt x="5927" y="2181"/>
                  <a:pt x="5961" y="2153"/>
                </a:cubicBezTo>
                <a:cubicBezTo>
                  <a:pt x="5995" y="2124"/>
                  <a:pt x="6027" y="2095"/>
                  <a:pt x="6031" y="2087"/>
                </a:cubicBezTo>
                <a:cubicBezTo>
                  <a:pt x="6035" y="2080"/>
                  <a:pt x="6131" y="2024"/>
                  <a:pt x="6244" y="1964"/>
                </a:cubicBezTo>
                <a:cubicBezTo>
                  <a:pt x="6461" y="1849"/>
                  <a:pt x="6696" y="1754"/>
                  <a:pt x="6767" y="1754"/>
                </a:cubicBezTo>
                <a:cubicBezTo>
                  <a:pt x="6821" y="1754"/>
                  <a:pt x="6898" y="1721"/>
                  <a:pt x="7022" y="1641"/>
                </a:cubicBezTo>
                <a:cubicBezTo>
                  <a:pt x="7078" y="1606"/>
                  <a:pt x="7137" y="1569"/>
                  <a:pt x="7154" y="1559"/>
                </a:cubicBezTo>
                <a:cubicBezTo>
                  <a:pt x="7170" y="1549"/>
                  <a:pt x="7241" y="1540"/>
                  <a:pt x="7312" y="1540"/>
                </a:cubicBezTo>
                <a:cubicBezTo>
                  <a:pt x="7439" y="1540"/>
                  <a:pt x="7534" y="1514"/>
                  <a:pt x="7572" y="1467"/>
                </a:cubicBezTo>
                <a:cubicBezTo>
                  <a:pt x="7583" y="1454"/>
                  <a:pt x="7607" y="1443"/>
                  <a:pt x="7625" y="1443"/>
                </a:cubicBezTo>
                <a:cubicBezTo>
                  <a:pt x="7643" y="1443"/>
                  <a:pt x="7678" y="1425"/>
                  <a:pt x="7703" y="1404"/>
                </a:cubicBezTo>
                <a:cubicBezTo>
                  <a:pt x="7728" y="1383"/>
                  <a:pt x="7776" y="1365"/>
                  <a:pt x="7808" y="1365"/>
                </a:cubicBezTo>
                <a:cubicBezTo>
                  <a:pt x="7841" y="1365"/>
                  <a:pt x="7867" y="1356"/>
                  <a:pt x="7867" y="1346"/>
                </a:cubicBezTo>
                <a:cubicBezTo>
                  <a:pt x="7867" y="1335"/>
                  <a:pt x="7883" y="1326"/>
                  <a:pt x="7903" y="1326"/>
                </a:cubicBezTo>
                <a:cubicBezTo>
                  <a:pt x="7948" y="1326"/>
                  <a:pt x="8096" y="1212"/>
                  <a:pt x="8145" y="1139"/>
                </a:cubicBezTo>
                <a:cubicBezTo>
                  <a:pt x="8185" y="1080"/>
                  <a:pt x="8192" y="1071"/>
                  <a:pt x="8271" y="997"/>
                </a:cubicBezTo>
                <a:cubicBezTo>
                  <a:pt x="8299" y="971"/>
                  <a:pt x="8321" y="945"/>
                  <a:pt x="8322" y="939"/>
                </a:cubicBezTo>
                <a:cubicBezTo>
                  <a:pt x="8322" y="932"/>
                  <a:pt x="8353" y="900"/>
                  <a:pt x="8391" y="866"/>
                </a:cubicBezTo>
                <a:cubicBezTo>
                  <a:pt x="8429" y="832"/>
                  <a:pt x="8477" y="786"/>
                  <a:pt x="8498" y="762"/>
                </a:cubicBezTo>
                <a:cubicBezTo>
                  <a:pt x="8615" y="631"/>
                  <a:pt x="8925" y="373"/>
                  <a:pt x="8966" y="372"/>
                </a:cubicBezTo>
                <a:cubicBezTo>
                  <a:pt x="8979" y="372"/>
                  <a:pt x="9033" y="342"/>
                  <a:pt x="9086" y="304"/>
                </a:cubicBezTo>
                <a:cubicBezTo>
                  <a:pt x="9138" y="267"/>
                  <a:pt x="9193" y="236"/>
                  <a:pt x="9208" y="236"/>
                </a:cubicBezTo>
                <a:cubicBezTo>
                  <a:pt x="9222" y="236"/>
                  <a:pt x="9266" y="218"/>
                  <a:pt x="9306" y="197"/>
                </a:cubicBezTo>
                <a:cubicBezTo>
                  <a:pt x="9368" y="163"/>
                  <a:pt x="9447" y="133"/>
                  <a:pt x="9721" y="41"/>
                </a:cubicBezTo>
                <a:cubicBezTo>
                  <a:pt x="9880" y="-12"/>
                  <a:pt x="11749" y="-15"/>
                  <a:pt x="11801" y="38"/>
                </a:cubicBezTo>
                <a:close/>
                <a:moveTo>
                  <a:pt x="12018" y="1153"/>
                </a:moveTo>
                <a:cubicBezTo>
                  <a:pt x="12011" y="1159"/>
                  <a:pt x="12001" y="1218"/>
                  <a:pt x="11998" y="1284"/>
                </a:cubicBezTo>
                <a:cubicBezTo>
                  <a:pt x="11990" y="1425"/>
                  <a:pt x="12009" y="1442"/>
                  <a:pt x="12176" y="1443"/>
                </a:cubicBezTo>
                <a:cubicBezTo>
                  <a:pt x="12277" y="1443"/>
                  <a:pt x="12283" y="1440"/>
                  <a:pt x="12267" y="1399"/>
                </a:cubicBezTo>
                <a:cubicBezTo>
                  <a:pt x="12257" y="1375"/>
                  <a:pt x="12239" y="1352"/>
                  <a:pt x="12227" y="1349"/>
                </a:cubicBezTo>
                <a:cubicBezTo>
                  <a:pt x="12215" y="1345"/>
                  <a:pt x="12205" y="1332"/>
                  <a:pt x="12205" y="1319"/>
                </a:cubicBezTo>
                <a:cubicBezTo>
                  <a:pt x="12205" y="1289"/>
                  <a:pt x="12036" y="1139"/>
                  <a:pt x="12018" y="1153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C2CAA"/>
      </a:accent1>
      <a:accent2>
        <a:srgbClr val="A94F0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normAutofit fontScale="100000" lnSpcReduction="0"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C2CAA"/>
      </a:accent1>
      <a:accent2>
        <a:srgbClr val="A94F0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Helvetica"/>
        <a:ea typeface="Helvetica"/>
        <a:cs typeface="Helvetica"/>
      </a:majorFont>
      <a:minorFont>
        <a:latin typeface="等线"/>
        <a:ea typeface="等线"/>
        <a:cs typeface="等线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normAutofit fontScale="100000" lnSpcReduction="0"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