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404" r:id="rId3"/>
    <p:sldId id="427" r:id="rId4"/>
    <p:sldId id="426" r:id="rId5"/>
    <p:sldId id="271" r:id="rId6"/>
    <p:sldId id="401" r:id="rId7"/>
    <p:sldId id="430" r:id="rId8"/>
    <p:sldId id="399" r:id="rId9"/>
    <p:sldId id="392" r:id="rId10"/>
    <p:sldId id="398" r:id="rId11"/>
    <p:sldId id="428" r:id="rId12"/>
    <p:sldId id="269" r:id="rId13"/>
    <p:sldId id="270" r:id="rId14"/>
    <p:sldId id="425" r:id="rId15"/>
    <p:sldId id="42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01"/>
    <p:restoredTop sz="94694"/>
  </p:normalViewPr>
  <p:slideViewPr>
    <p:cSldViewPr snapToGrid="0">
      <p:cViewPr varScale="1">
        <p:scale>
          <a:sx n="117" d="100"/>
          <a:sy n="117" d="100"/>
        </p:scale>
        <p:origin x="62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0B8455-0E4A-8F4E-8B4C-F39C7FCD144E}"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D64D7A-17C6-4243-91EE-0CD8B0AC32E0}" type="slidenum">
              <a:rPr lang="en-US" smtClean="0"/>
              <a:t>‹#›</a:t>
            </a:fld>
            <a:endParaRPr lang="en-US"/>
          </a:p>
        </p:txBody>
      </p:sp>
    </p:spTree>
    <p:extLst>
      <p:ext uri="{BB962C8B-B14F-4D97-AF65-F5344CB8AC3E}">
        <p14:creationId xmlns:p14="http://schemas.microsoft.com/office/powerpoint/2010/main" val="60529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01B67-125D-552A-EF0F-763EAFE9F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06C16-65B4-2ACA-4915-17370FC68DF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CF697F-F8CB-5A74-F43B-D2630D9A48CF}"/>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2D3682BC-115A-5411-608A-CB2084A22EC6}"/>
              </a:ext>
            </a:extLst>
          </p:cNvPr>
          <p:cNvSpPr>
            <a:spLocks noGrp="1"/>
          </p:cNvSpPr>
          <p:nvPr>
            <p:ph type="sldNum" sz="quarter" idx="5"/>
          </p:nvPr>
        </p:nvSpPr>
        <p:spPr/>
        <p:txBody>
          <a:bodyPr/>
          <a:lstStyle/>
          <a:p>
            <a:fld id="{ECD64D7A-17C6-4243-91EE-0CD8B0AC32E0}" type="slidenum">
              <a:rPr lang="en-US" smtClean="0"/>
              <a:t>5</a:t>
            </a:fld>
            <a:endParaRPr lang="en-US"/>
          </a:p>
        </p:txBody>
      </p:sp>
    </p:spTree>
    <p:extLst>
      <p:ext uri="{BB962C8B-B14F-4D97-AF65-F5344CB8AC3E}">
        <p14:creationId xmlns:p14="http://schemas.microsoft.com/office/powerpoint/2010/main" val="4020579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175F2-C404-55E2-7227-C9E421195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68F05A-B12F-3740-160B-B434420418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A6B934-31EB-AC71-6C6C-B2D3642A9251}"/>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1B876EC4-B90F-6936-5DA6-1EF2E2276AF9}"/>
              </a:ext>
            </a:extLst>
          </p:cNvPr>
          <p:cNvSpPr>
            <a:spLocks noGrp="1"/>
          </p:cNvSpPr>
          <p:nvPr>
            <p:ph type="sldNum" sz="quarter" idx="5"/>
          </p:nvPr>
        </p:nvSpPr>
        <p:spPr/>
        <p:txBody>
          <a:bodyPr/>
          <a:lstStyle/>
          <a:p>
            <a:fld id="{ECD64D7A-17C6-4243-91EE-0CD8B0AC32E0}" type="slidenum">
              <a:rPr lang="en-US" smtClean="0"/>
              <a:t>6</a:t>
            </a:fld>
            <a:endParaRPr lang="en-US"/>
          </a:p>
        </p:txBody>
      </p:sp>
    </p:spTree>
    <p:extLst>
      <p:ext uri="{BB962C8B-B14F-4D97-AF65-F5344CB8AC3E}">
        <p14:creationId xmlns:p14="http://schemas.microsoft.com/office/powerpoint/2010/main" val="94899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1999E-2E49-746B-965C-84815D8C2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2AF2A-9834-0097-2BEE-F9355977B5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50187D-7D9A-1576-601C-8AE4EAFF32E8}"/>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DEE5AB87-6145-59FB-7978-8E07F1725D71}"/>
              </a:ext>
            </a:extLst>
          </p:cNvPr>
          <p:cNvSpPr>
            <a:spLocks noGrp="1"/>
          </p:cNvSpPr>
          <p:nvPr>
            <p:ph type="sldNum" sz="quarter" idx="5"/>
          </p:nvPr>
        </p:nvSpPr>
        <p:spPr/>
        <p:txBody>
          <a:bodyPr/>
          <a:lstStyle/>
          <a:p>
            <a:fld id="{ECD64D7A-17C6-4243-91EE-0CD8B0AC32E0}" type="slidenum">
              <a:rPr lang="en-US" smtClean="0"/>
              <a:t>7</a:t>
            </a:fld>
            <a:endParaRPr lang="en-US"/>
          </a:p>
        </p:txBody>
      </p:sp>
    </p:spTree>
    <p:extLst>
      <p:ext uri="{BB962C8B-B14F-4D97-AF65-F5344CB8AC3E}">
        <p14:creationId xmlns:p14="http://schemas.microsoft.com/office/powerpoint/2010/main" val="117800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1999E-2E49-746B-965C-84815D8C2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2AF2A-9834-0097-2BEE-F9355977B5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50187D-7D9A-1576-601C-8AE4EAFF32E8}"/>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DEE5AB87-6145-59FB-7978-8E07F1725D71}"/>
              </a:ext>
            </a:extLst>
          </p:cNvPr>
          <p:cNvSpPr>
            <a:spLocks noGrp="1"/>
          </p:cNvSpPr>
          <p:nvPr>
            <p:ph type="sldNum" sz="quarter" idx="5"/>
          </p:nvPr>
        </p:nvSpPr>
        <p:spPr/>
        <p:txBody>
          <a:bodyPr/>
          <a:lstStyle/>
          <a:p>
            <a:fld id="{ECD64D7A-17C6-4243-91EE-0CD8B0AC32E0}" type="slidenum">
              <a:rPr lang="en-US" smtClean="0"/>
              <a:t>8</a:t>
            </a:fld>
            <a:endParaRPr lang="en-US"/>
          </a:p>
        </p:txBody>
      </p:sp>
    </p:spTree>
    <p:extLst>
      <p:ext uri="{BB962C8B-B14F-4D97-AF65-F5344CB8AC3E}">
        <p14:creationId xmlns:p14="http://schemas.microsoft.com/office/powerpoint/2010/main" val="1178007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Add slide numbers</a:t>
            </a:r>
          </a:p>
        </p:txBody>
      </p:sp>
      <p:sp>
        <p:nvSpPr>
          <p:cNvPr id="4" name="Slide Number Placeholder 3"/>
          <p:cNvSpPr>
            <a:spLocks noGrp="1"/>
          </p:cNvSpPr>
          <p:nvPr>
            <p:ph type="sldNum" sz="quarter" idx="5"/>
          </p:nvPr>
        </p:nvSpPr>
        <p:spPr/>
        <p:txBody>
          <a:bodyPr/>
          <a:lstStyle/>
          <a:p>
            <a:fld id="{ECD64D7A-17C6-4243-91EE-0CD8B0AC32E0}" type="slidenum">
              <a:rPr lang="en-US" smtClean="0"/>
              <a:t>12</a:t>
            </a:fld>
            <a:endParaRPr lang="en-US"/>
          </a:p>
        </p:txBody>
      </p:sp>
    </p:spTree>
    <p:extLst>
      <p:ext uri="{BB962C8B-B14F-4D97-AF65-F5344CB8AC3E}">
        <p14:creationId xmlns:p14="http://schemas.microsoft.com/office/powerpoint/2010/main" val="759205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D3601-CE27-73A6-16A6-C3E23DDF4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717E0-5A67-7BBD-FB21-3FC73BC6A1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2F9A18-0475-5890-42E0-73E15067606C}"/>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757F809F-C771-DE97-34F3-CDD2DACF67D4}"/>
              </a:ext>
            </a:extLst>
          </p:cNvPr>
          <p:cNvSpPr>
            <a:spLocks noGrp="1"/>
          </p:cNvSpPr>
          <p:nvPr>
            <p:ph type="sldNum" sz="quarter" idx="5"/>
          </p:nvPr>
        </p:nvSpPr>
        <p:spPr/>
        <p:txBody>
          <a:bodyPr/>
          <a:lstStyle/>
          <a:p>
            <a:fld id="{ECD64D7A-17C6-4243-91EE-0CD8B0AC32E0}" type="slidenum">
              <a:rPr lang="en-US" smtClean="0"/>
              <a:t>13</a:t>
            </a:fld>
            <a:endParaRPr lang="en-US"/>
          </a:p>
        </p:txBody>
      </p:sp>
    </p:spTree>
    <p:extLst>
      <p:ext uri="{BB962C8B-B14F-4D97-AF65-F5344CB8AC3E}">
        <p14:creationId xmlns:p14="http://schemas.microsoft.com/office/powerpoint/2010/main" val="102631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5E769-FFC5-3763-E0F7-18A88D198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DF967-F6E4-8B26-C249-65C439B401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16FC13-BD88-9883-C400-6BB0D5B12064}"/>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3E96718C-48D2-104E-7C12-5C11A79618F7}"/>
              </a:ext>
            </a:extLst>
          </p:cNvPr>
          <p:cNvSpPr>
            <a:spLocks noGrp="1"/>
          </p:cNvSpPr>
          <p:nvPr>
            <p:ph type="sldNum" sz="quarter" idx="5"/>
          </p:nvPr>
        </p:nvSpPr>
        <p:spPr/>
        <p:txBody>
          <a:bodyPr/>
          <a:lstStyle/>
          <a:p>
            <a:fld id="{ECD64D7A-17C6-4243-91EE-0CD8B0AC32E0}" type="slidenum">
              <a:rPr lang="en-US" smtClean="0"/>
              <a:t>14</a:t>
            </a:fld>
            <a:endParaRPr lang="en-US"/>
          </a:p>
        </p:txBody>
      </p:sp>
    </p:spTree>
    <p:extLst>
      <p:ext uri="{BB962C8B-B14F-4D97-AF65-F5344CB8AC3E}">
        <p14:creationId xmlns:p14="http://schemas.microsoft.com/office/powerpoint/2010/main" val="1441985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6E7FF-8A00-009E-CE19-ACF67C3C9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8DBA0-9B80-C5ED-54B9-3E8BC63269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04582C-0CAC-C777-2CB2-7D9BF309D196}"/>
              </a:ext>
            </a:extLst>
          </p:cNvPr>
          <p:cNvSpPr>
            <a:spLocks noGrp="1"/>
          </p:cNvSpPr>
          <p:nvPr>
            <p:ph type="body" idx="1"/>
          </p:nvPr>
        </p:nvSpPr>
        <p:spPr/>
        <p:txBody>
          <a:bodyPr/>
          <a:lstStyle/>
          <a:p>
            <a:r>
              <a:rPr lang="en-US" dirty="0"/>
              <a:t>Add slide numbers</a:t>
            </a:r>
          </a:p>
        </p:txBody>
      </p:sp>
      <p:sp>
        <p:nvSpPr>
          <p:cNvPr id="4" name="Slide Number Placeholder 3">
            <a:extLst>
              <a:ext uri="{FF2B5EF4-FFF2-40B4-BE49-F238E27FC236}">
                <a16:creationId xmlns:a16="http://schemas.microsoft.com/office/drawing/2014/main" id="{99473334-6C5E-9B0F-5F0A-515E54D383A7}"/>
              </a:ext>
            </a:extLst>
          </p:cNvPr>
          <p:cNvSpPr>
            <a:spLocks noGrp="1"/>
          </p:cNvSpPr>
          <p:nvPr>
            <p:ph type="sldNum" sz="quarter" idx="5"/>
          </p:nvPr>
        </p:nvSpPr>
        <p:spPr/>
        <p:txBody>
          <a:bodyPr/>
          <a:lstStyle/>
          <a:p>
            <a:fld id="{ECD64D7A-17C6-4243-91EE-0CD8B0AC32E0}" type="slidenum">
              <a:rPr lang="en-US" smtClean="0"/>
              <a:t>15</a:t>
            </a:fld>
            <a:endParaRPr lang="en-US"/>
          </a:p>
        </p:txBody>
      </p:sp>
    </p:spTree>
    <p:extLst>
      <p:ext uri="{BB962C8B-B14F-4D97-AF65-F5344CB8AC3E}">
        <p14:creationId xmlns:p14="http://schemas.microsoft.com/office/powerpoint/2010/main" val="980573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E3B6B-F11C-14EE-F493-4B1B57CAB0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AE36DD-1E45-009F-2E53-F9CCF07A57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8A7FD5-4AAC-7A59-765E-05E3E65E9BB9}"/>
              </a:ext>
            </a:extLst>
          </p:cNvPr>
          <p:cNvSpPr>
            <a:spLocks noGrp="1"/>
          </p:cNvSpPr>
          <p:nvPr>
            <p:ph type="dt" sz="half" idx="10"/>
          </p:nvPr>
        </p:nvSpPr>
        <p:spPr/>
        <p:txBody>
          <a:bodyPr/>
          <a:lstStyle/>
          <a:p>
            <a:fld id="{23D13A18-6008-784D-AACB-00CCDFBD98EF}" type="datetime1">
              <a:rPr lang="en-US" smtClean="0"/>
              <a:t>10/20/26</a:t>
            </a:fld>
            <a:endParaRPr lang="en-US"/>
          </a:p>
        </p:txBody>
      </p:sp>
      <p:sp>
        <p:nvSpPr>
          <p:cNvPr id="5" name="Footer Placeholder 4">
            <a:extLst>
              <a:ext uri="{FF2B5EF4-FFF2-40B4-BE49-F238E27FC236}">
                <a16:creationId xmlns:a16="http://schemas.microsoft.com/office/drawing/2014/main" id="{F5509F10-6365-F7D7-6AE8-910067BC4E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F4B63-0942-3433-E990-E76277B577B5}"/>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1990818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695CA-1A2E-CB49-4D17-C6414F31A2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5F77B9-7DC4-E5A5-9938-E954E87034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9E45A7-C276-0B9D-700A-F62F6AB894D9}"/>
              </a:ext>
            </a:extLst>
          </p:cNvPr>
          <p:cNvSpPr>
            <a:spLocks noGrp="1"/>
          </p:cNvSpPr>
          <p:nvPr>
            <p:ph type="dt" sz="half" idx="10"/>
          </p:nvPr>
        </p:nvSpPr>
        <p:spPr/>
        <p:txBody>
          <a:bodyPr/>
          <a:lstStyle/>
          <a:p>
            <a:fld id="{5B519A78-FED0-3546-9AB2-FF01E5D723E7}" type="datetime1">
              <a:rPr lang="en-US" smtClean="0"/>
              <a:t>10/20/26</a:t>
            </a:fld>
            <a:endParaRPr lang="en-US"/>
          </a:p>
        </p:txBody>
      </p:sp>
      <p:sp>
        <p:nvSpPr>
          <p:cNvPr id="5" name="Footer Placeholder 4">
            <a:extLst>
              <a:ext uri="{FF2B5EF4-FFF2-40B4-BE49-F238E27FC236}">
                <a16:creationId xmlns:a16="http://schemas.microsoft.com/office/drawing/2014/main" id="{FC16A592-116F-51C8-CA03-6089CDBB0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02F767-5A7B-38BC-2F5F-D8279195F6AF}"/>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2065018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F02BA-5D15-F05C-A2DA-B7397E5499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C85961-5EA5-8E08-F49F-E16158CAD1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C9DFFA-D0F6-ECC0-68C4-2D7ECF568802}"/>
              </a:ext>
            </a:extLst>
          </p:cNvPr>
          <p:cNvSpPr>
            <a:spLocks noGrp="1"/>
          </p:cNvSpPr>
          <p:nvPr>
            <p:ph type="dt" sz="half" idx="10"/>
          </p:nvPr>
        </p:nvSpPr>
        <p:spPr/>
        <p:txBody>
          <a:bodyPr/>
          <a:lstStyle/>
          <a:p>
            <a:fld id="{5A62380D-58FC-4644-9D82-E040C76CB9A2}" type="datetime1">
              <a:rPr lang="en-US" smtClean="0"/>
              <a:t>10/20/26</a:t>
            </a:fld>
            <a:endParaRPr lang="en-US"/>
          </a:p>
        </p:txBody>
      </p:sp>
      <p:sp>
        <p:nvSpPr>
          <p:cNvPr id="5" name="Footer Placeholder 4">
            <a:extLst>
              <a:ext uri="{FF2B5EF4-FFF2-40B4-BE49-F238E27FC236}">
                <a16:creationId xmlns:a16="http://schemas.microsoft.com/office/drawing/2014/main" id="{E1D59D83-7E81-2367-5B61-DDE0BB5B0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E7E40-9A53-0322-817A-42B1ED68C4C3}"/>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125116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555E3-CDCB-7A7A-B26D-85AE0D7FEF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8F1D7B-9DD7-5FCB-A766-C372E89DBB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AD02C5-2B0A-1DAD-6621-0778AA258A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CD8C95-1149-DE99-208E-911E8E2CEE76}"/>
              </a:ext>
            </a:extLst>
          </p:cNvPr>
          <p:cNvSpPr>
            <a:spLocks noGrp="1"/>
          </p:cNvSpPr>
          <p:nvPr>
            <p:ph type="dt" sz="half" idx="10"/>
          </p:nvPr>
        </p:nvSpPr>
        <p:spPr/>
        <p:txBody>
          <a:bodyPr/>
          <a:lstStyle/>
          <a:p>
            <a:fld id="{095EF565-4B73-4E49-9A60-E1B91F83E326}" type="datetime1">
              <a:rPr lang="en-US" smtClean="0"/>
              <a:t>10/20/26</a:t>
            </a:fld>
            <a:endParaRPr lang="en-US"/>
          </a:p>
        </p:txBody>
      </p:sp>
      <p:sp>
        <p:nvSpPr>
          <p:cNvPr id="6" name="Footer Placeholder 5">
            <a:extLst>
              <a:ext uri="{FF2B5EF4-FFF2-40B4-BE49-F238E27FC236}">
                <a16:creationId xmlns:a16="http://schemas.microsoft.com/office/drawing/2014/main" id="{F456E72C-F670-D50A-E8FA-4196B787AA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FF09EA-96EE-4013-A4AC-F49B937FEC16}"/>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277417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4CFCA-A23D-0257-7432-73BA14415A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8E8C0E-8512-251A-B818-78C049DB65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220D74-2273-BC02-AFC9-06B119553F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737C4E-E1B2-1FFD-8AFB-1480A252D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563B2B-45AC-46AC-5BC4-14760437B5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9AB6C5-C414-1D2B-0987-4E73B9BA23C0}"/>
              </a:ext>
            </a:extLst>
          </p:cNvPr>
          <p:cNvSpPr>
            <a:spLocks noGrp="1"/>
          </p:cNvSpPr>
          <p:nvPr>
            <p:ph type="dt" sz="half" idx="10"/>
          </p:nvPr>
        </p:nvSpPr>
        <p:spPr/>
        <p:txBody>
          <a:bodyPr/>
          <a:lstStyle/>
          <a:p>
            <a:fld id="{55B30EF6-4873-404A-8011-6BD9B83E098A}" type="datetime1">
              <a:rPr lang="en-US" smtClean="0"/>
              <a:t>10/20/26</a:t>
            </a:fld>
            <a:endParaRPr lang="en-US"/>
          </a:p>
        </p:txBody>
      </p:sp>
      <p:sp>
        <p:nvSpPr>
          <p:cNvPr id="8" name="Footer Placeholder 7">
            <a:extLst>
              <a:ext uri="{FF2B5EF4-FFF2-40B4-BE49-F238E27FC236}">
                <a16:creationId xmlns:a16="http://schemas.microsoft.com/office/drawing/2014/main" id="{2BFA2541-F40E-5550-8500-2EDBA029B6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71CE4E-F296-3216-55D8-1B09747ED338}"/>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2026835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1E30-B6DC-3C5A-4228-6BCDB9DC3F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DCB3E6-51B2-248E-8468-51B0AB79675B}"/>
              </a:ext>
            </a:extLst>
          </p:cNvPr>
          <p:cNvSpPr>
            <a:spLocks noGrp="1"/>
          </p:cNvSpPr>
          <p:nvPr>
            <p:ph type="dt" sz="half" idx="10"/>
          </p:nvPr>
        </p:nvSpPr>
        <p:spPr/>
        <p:txBody>
          <a:bodyPr/>
          <a:lstStyle/>
          <a:p>
            <a:fld id="{E5CEC6CD-B0D3-6548-BA02-CDAA4556404F}" type="datetime1">
              <a:rPr lang="en-US" smtClean="0"/>
              <a:t>10/20/26</a:t>
            </a:fld>
            <a:endParaRPr lang="en-US"/>
          </a:p>
        </p:txBody>
      </p:sp>
      <p:sp>
        <p:nvSpPr>
          <p:cNvPr id="4" name="Footer Placeholder 3">
            <a:extLst>
              <a:ext uri="{FF2B5EF4-FFF2-40B4-BE49-F238E27FC236}">
                <a16:creationId xmlns:a16="http://schemas.microsoft.com/office/drawing/2014/main" id="{0504ADA1-CAA9-8FCD-1F29-ECF12AAA70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E6A917-8637-54D7-5BDB-D30C867785C8}"/>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4294750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848F19-BB59-9B36-9BF9-C7A1EB351EA3}"/>
              </a:ext>
            </a:extLst>
          </p:cNvPr>
          <p:cNvSpPr>
            <a:spLocks noGrp="1"/>
          </p:cNvSpPr>
          <p:nvPr>
            <p:ph type="dt" sz="half" idx="10"/>
          </p:nvPr>
        </p:nvSpPr>
        <p:spPr/>
        <p:txBody>
          <a:bodyPr/>
          <a:lstStyle/>
          <a:p>
            <a:fld id="{13F7EACB-C121-EE4A-BBD6-F52CB70B3368}" type="datetime1">
              <a:rPr lang="en-US" smtClean="0"/>
              <a:t>10/20/26</a:t>
            </a:fld>
            <a:endParaRPr lang="en-US"/>
          </a:p>
        </p:txBody>
      </p:sp>
      <p:sp>
        <p:nvSpPr>
          <p:cNvPr id="3" name="Footer Placeholder 2">
            <a:extLst>
              <a:ext uri="{FF2B5EF4-FFF2-40B4-BE49-F238E27FC236}">
                <a16:creationId xmlns:a16="http://schemas.microsoft.com/office/drawing/2014/main" id="{5426468F-1BAD-AB64-C0DB-5BBB2A2093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B9D987-DA47-328A-5AAA-23D7BA533B36}"/>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974963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2617-FCA9-C998-4D46-01A653D4E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4B1C9F-767D-A4FA-0E22-9F72962151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3FC19D-91E9-45C7-E96E-A47D71724C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E8E585-CF46-0994-9ABB-67E411553BFB}"/>
              </a:ext>
            </a:extLst>
          </p:cNvPr>
          <p:cNvSpPr>
            <a:spLocks noGrp="1"/>
          </p:cNvSpPr>
          <p:nvPr>
            <p:ph type="dt" sz="half" idx="10"/>
          </p:nvPr>
        </p:nvSpPr>
        <p:spPr/>
        <p:txBody>
          <a:bodyPr/>
          <a:lstStyle/>
          <a:p>
            <a:fld id="{220105CD-0D40-054B-A0E4-44AF40115827}" type="datetime1">
              <a:rPr lang="en-US" smtClean="0"/>
              <a:t>10/20/26</a:t>
            </a:fld>
            <a:endParaRPr lang="en-US"/>
          </a:p>
        </p:txBody>
      </p:sp>
      <p:sp>
        <p:nvSpPr>
          <p:cNvPr id="6" name="Footer Placeholder 5">
            <a:extLst>
              <a:ext uri="{FF2B5EF4-FFF2-40B4-BE49-F238E27FC236}">
                <a16:creationId xmlns:a16="http://schemas.microsoft.com/office/drawing/2014/main" id="{ED1AC365-8A98-DFAF-9ABD-CA81CF9696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A7C2D1-EFE0-88AA-4F08-B9E9C1E696C5}"/>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629240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1F7FD-1BFB-725D-B703-601D7C2612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984964-07D3-96C3-F19B-56B275FC29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7ED9E9A-1337-6EEB-5AB4-FA50F4BE27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794DA9-F473-1640-3B4C-4AC0A6E4FEB4}"/>
              </a:ext>
            </a:extLst>
          </p:cNvPr>
          <p:cNvSpPr>
            <a:spLocks noGrp="1"/>
          </p:cNvSpPr>
          <p:nvPr>
            <p:ph type="dt" sz="half" idx="10"/>
          </p:nvPr>
        </p:nvSpPr>
        <p:spPr/>
        <p:txBody>
          <a:bodyPr/>
          <a:lstStyle/>
          <a:p>
            <a:fld id="{4C2A0658-7305-504A-9EFC-FBB19E86E08D}" type="datetime1">
              <a:rPr lang="en-US" smtClean="0"/>
              <a:t>10/20/26</a:t>
            </a:fld>
            <a:endParaRPr lang="en-US"/>
          </a:p>
        </p:txBody>
      </p:sp>
      <p:sp>
        <p:nvSpPr>
          <p:cNvPr id="6" name="Footer Placeholder 5">
            <a:extLst>
              <a:ext uri="{FF2B5EF4-FFF2-40B4-BE49-F238E27FC236}">
                <a16:creationId xmlns:a16="http://schemas.microsoft.com/office/drawing/2014/main" id="{3F89123F-D5A0-05E5-44D0-5AB3953EF1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FB1D69-DE43-D341-2A99-1D539609437D}"/>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3109028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DF45-C86C-863B-8932-0478445AB0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AACA70-D40F-DBD2-2162-756AD45C8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FE089-735F-37B1-E3C2-F1228716E2D1}"/>
              </a:ext>
            </a:extLst>
          </p:cNvPr>
          <p:cNvSpPr>
            <a:spLocks noGrp="1"/>
          </p:cNvSpPr>
          <p:nvPr>
            <p:ph type="dt" sz="half" idx="10"/>
          </p:nvPr>
        </p:nvSpPr>
        <p:spPr/>
        <p:txBody>
          <a:bodyPr/>
          <a:lstStyle/>
          <a:p>
            <a:fld id="{7CD96B88-1A3D-554A-91E1-535C6736AE34}" type="datetime1">
              <a:rPr lang="en-US" smtClean="0"/>
              <a:t>10/20/26</a:t>
            </a:fld>
            <a:endParaRPr lang="en-US"/>
          </a:p>
        </p:txBody>
      </p:sp>
      <p:sp>
        <p:nvSpPr>
          <p:cNvPr id="5" name="Footer Placeholder 4">
            <a:extLst>
              <a:ext uri="{FF2B5EF4-FFF2-40B4-BE49-F238E27FC236}">
                <a16:creationId xmlns:a16="http://schemas.microsoft.com/office/drawing/2014/main" id="{88DB72CE-8D55-29E9-E605-83BB36BD82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C01085-09CC-B514-A07F-CCFC5229F37A}"/>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2869593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7EA1C9-6A4F-798E-3159-F7D98E4F86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D39DA6-F749-2DCE-49E6-39D8907C44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5C85B1-3122-B7DA-9BAB-6EAB775E662D}"/>
              </a:ext>
            </a:extLst>
          </p:cNvPr>
          <p:cNvSpPr>
            <a:spLocks noGrp="1"/>
          </p:cNvSpPr>
          <p:nvPr>
            <p:ph type="dt" sz="half" idx="10"/>
          </p:nvPr>
        </p:nvSpPr>
        <p:spPr/>
        <p:txBody>
          <a:bodyPr/>
          <a:lstStyle/>
          <a:p>
            <a:fld id="{EA5732D1-3DEE-E442-B201-A17087E24A4A}" type="datetime1">
              <a:rPr lang="en-US" smtClean="0"/>
              <a:t>10/20/26</a:t>
            </a:fld>
            <a:endParaRPr lang="en-US"/>
          </a:p>
        </p:txBody>
      </p:sp>
      <p:sp>
        <p:nvSpPr>
          <p:cNvPr id="5" name="Footer Placeholder 4">
            <a:extLst>
              <a:ext uri="{FF2B5EF4-FFF2-40B4-BE49-F238E27FC236}">
                <a16:creationId xmlns:a16="http://schemas.microsoft.com/office/drawing/2014/main" id="{83D604B4-38A8-9974-41C3-BC2B39721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2FE4D4-24AC-59EE-0BE4-EF799A78AC02}"/>
              </a:ext>
            </a:extLst>
          </p:cNvPr>
          <p:cNvSpPr>
            <a:spLocks noGrp="1"/>
          </p:cNvSpPr>
          <p:nvPr>
            <p:ph type="sldNum" sz="quarter" idx="12"/>
          </p:nvPr>
        </p:nvSpPr>
        <p:spPr/>
        <p:txBody>
          <a:bodyPr/>
          <a:lstStyle/>
          <a:p>
            <a:fld id="{0F4F6669-AD17-4140-A03F-D84AA815180C}" type="slidenum">
              <a:rPr lang="en-US" smtClean="0"/>
              <a:t>‹#›</a:t>
            </a:fld>
            <a:endParaRPr lang="en-US"/>
          </a:p>
        </p:txBody>
      </p:sp>
    </p:spTree>
    <p:extLst>
      <p:ext uri="{BB962C8B-B14F-4D97-AF65-F5344CB8AC3E}">
        <p14:creationId xmlns:p14="http://schemas.microsoft.com/office/powerpoint/2010/main" val="806140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B7B621-67D8-5D05-EB6D-8BF8CECCA1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EC2DE8-478A-3814-F1D2-C0F153745B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8C8F8-BB70-8170-9635-81429C4328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1C3817-EE62-574C-AD8C-76C33FAC5970}" type="datetime1">
              <a:rPr lang="en-US" smtClean="0"/>
              <a:t>10/20/26</a:t>
            </a:fld>
            <a:endParaRPr lang="en-US"/>
          </a:p>
        </p:txBody>
      </p:sp>
      <p:sp>
        <p:nvSpPr>
          <p:cNvPr id="5" name="Footer Placeholder 4">
            <a:extLst>
              <a:ext uri="{FF2B5EF4-FFF2-40B4-BE49-F238E27FC236}">
                <a16:creationId xmlns:a16="http://schemas.microsoft.com/office/drawing/2014/main" id="{1505B52B-5B15-40A8-8471-DE46A178ED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6C304F1-99D8-855A-0199-7F844E372A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4F6669-AD17-4140-A03F-D84AA815180C}" type="slidenum">
              <a:rPr lang="en-US" smtClean="0"/>
              <a:t>‹#›</a:t>
            </a:fld>
            <a:endParaRPr lang="en-US"/>
          </a:p>
        </p:txBody>
      </p:sp>
    </p:spTree>
    <p:extLst>
      <p:ext uri="{BB962C8B-B14F-4D97-AF65-F5344CB8AC3E}">
        <p14:creationId xmlns:p14="http://schemas.microsoft.com/office/powerpoint/2010/main" val="231564136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vr.physics.ucla.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5C7E-4351-DA0E-AB0A-3DE2022D46A7}"/>
              </a:ext>
            </a:extLst>
          </p:cNvPr>
          <p:cNvSpPr>
            <a:spLocks noGrp="1"/>
          </p:cNvSpPr>
          <p:nvPr>
            <p:ph type="ctrTitle"/>
          </p:nvPr>
        </p:nvSpPr>
        <p:spPr>
          <a:xfrm>
            <a:off x="518160" y="350223"/>
            <a:ext cx="11289030" cy="1257893"/>
          </a:xfrm>
        </p:spPr>
        <p:txBody>
          <a:bodyPr>
            <a:noAutofit/>
          </a:bodyPr>
          <a:lstStyle/>
          <a:p>
            <a:r>
              <a:rPr lang="en-US" sz="4400" dirty="0"/>
              <a:t>2</a:t>
            </a:r>
            <a:r>
              <a:rPr lang="en-US" sz="4400" baseline="30000" dirty="0"/>
              <a:t>nd</a:t>
            </a:r>
            <a:r>
              <a:rPr lang="en-US" sz="4400" dirty="0"/>
              <a:t> Virtual Reality for Science at UCLA Workshop</a:t>
            </a:r>
          </a:p>
        </p:txBody>
      </p:sp>
      <p:sp>
        <p:nvSpPr>
          <p:cNvPr id="3" name="Subtitle 2">
            <a:extLst>
              <a:ext uri="{FF2B5EF4-FFF2-40B4-BE49-F238E27FC236}">
                <a16:creationId xmlns:a16="http://schemas.microsoft.com/office/drawing/2014/main" id="{640A9D71-60EC-B144-798A-048607E8D5AD}"/>
              </a:ext>
            </a:extLst>
          </p:cNvPr>
          <p:cNvSpPr>
            <a:spLocks noGrp="1"/>
          </p:cNvSpPr>
          <p:nvPr>
            <p:ph type="subTitle" idx="1"/>
          </p:nvPr>
        </p:nvSpPr>
        <p:spPr>
          <a:xfrm>
            <a:off x="62402" y="2747563"/>
            <a:ext cx="11813911" cy="2356529"/>
          </a:xfrm>
        </p:spPr>
        <p:txBody>
          <a:bodyPr>
            <a:normAutofit/>
          </a:bodyPr>
          <a:lstStyle/>
          <a:p>
            <a:r>
              <a:rPr lang="en-US" sz="5800" dirty="0"/>
              <a:t>An </a:t>
            </a:r>
            <a:r>
              <a:rPr lang="en-US" sz="5800"/>
              <a:t>introduction and overview</a:t>
            </a:r>
            <a:endParaRPr lang="en-US" sz="5800" dirty="0"/>
          </a:p>
          <a:p>
            <a:r>
              <a:rPr lang="en-US" sz="3200" dirty="0"/>
              <a:t>25-Oct-2026</a:t>
            </a:r>
          </a:p>
          <a:p>
            <a:r>
              <a:rPr lang="en-US" sz="3200" dirty="0"/>
              <a:t>Jay Hauser</a:t>
            </a:r>
            <a:endParaRPr lang="en-US" sz="3200" baseline="30000" dirty="0"/>
          </a:p>
        </p:txBody>
      </p:sp>
      <p:sp>
        <p:nvSpPr>
          <p:cNvPr id="4" name="Slide Number Placeholder 3">
            <a:extLst>
              <a:ext uri="{FF2B5EF4-FFF2-40B4-BE49-F238E27FC236}">
                <a16:creationId xmlns:a16="http://schemas.microsoft.com/office/drawing/2014/main" id="{0F1C70AE-CD28-A44C-B612-5A6700CEA699}"/>
              </a:ext>
            </a:extLst>
          </p:cNvPr>
          <p:cNvSpPr>
            <a:spLocks noGrp="1"/>
          </p:cNvSpPr>
          <p:nvPr>
            <p:ph type="sldNum" sz="quarter" idx="12"/>
          </p:nvPr>
        </p:nvSpPr>
        <p:spPr/>
        <p:txBody>
          <a:bodyPr/>
          <a:lstStyle/>
          <a:p>
            <a:fld id="{0F4F6669-AD17-4140-A03F-D84AA815180C}" type="slidenum">
              <a:rPr lang="en-US" smtClean="0"/>
              <a:t>1</a:t>
            </a:fld>
            <a:endParaRPr lang="en-US"/>
          </a:p>
        </p:txBody>
      </p:sp>
    </p:spTree>
    <p:extLst>
      <p:ext uri="{BB962C8B-B14F-4D97-AF65-F5344CB8AC3E}">
        <p14:creationId xmlns:p14="http://schemas.microsoft.com/office/powerpoint/2010/main" val="1303953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5819-5494-8D9B-ED7D-8373AF5178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1E3D8-16CE-FBCC-DB15-31EDDA135305}"/>
              </a:ext>
            </a:extLst>
          </p:cNvPr>
          <p:cNvSpPr>
            <a:spLocks noGrp="1"/>
          </p:cNvSpPr>
          <p:nvPr>
            <p:ph type="title"/>
          </p:nvPr>
        </p:nvSpPr>
        <p:spPr>
          <a:xfrm>
            <a:off x="838200" y="56652"/>
            <a:ext cx="10913124" cy="1129891"/>
          </a:xfrm>
        </p:spPr>
        <p:txBody>
          <a:bodyPr/>
          <a:lstStyle/>
          <a:p>
            <a:r>
              <a:rPr lang="en-US" dirty="0"/>
              <a:t>Virtual Reality for Science – Why?</a:t>
            </a:r>
          </a:p>
        </p:txBody>
      </p:sp>
      <p:sp>
        <p:nvSpPr>
          <p:cNvPr id="3" name="Content Placeholder 2">
            <a:extLst>
              <a:ext uri="{FF2B5EF4-FFF2-40B4-BE49-F238E27FC236}">
                <a16:creationId xmlns:a16="http://schemas.microsoft.com/office/drawing/2014/main" id="{E80C02F0-E788-D543-F0C6-39FD7CEFC45C}"/>
              </a:ext>
            </a:extLst>
          </p:cNvPr>
          <p:cNvSpPr>
            <a:spLocks noGrp="1"/>
          </p:cNvSpPr>
          <p:nvPr>
            <p:ph idx="1"/>
          </p:nvPr>
        </p:nvSpPr>
        <p:spPr>
          <a:xfrm>
            <a:off x="484217" y="1186543"/>
            <a:ext cx="11392095" cy="5356040"/>
          </a:xfrm>
        </p:spPr>
        <p:txBody>
          <a:bodyPr>
            <a:normAutofit fontScale="92500" lnSpcReduction="10000"/>
          </a:bodyPr>
          <a:lstStyle/>
          <a:p>
            <a:r>
              <a:rPr lang="en-US" dirty="0"/>
              <a:t>2D plots and pictures are universally used to convey complex information - almost all scientific journal articles contain them</a:t>
            </a:r>
          </a:p>
          <a:p>
            <a:r>
              <a:rPr lang="en-US" dirty="0"/>
              <a:t>Our binocular vision allows us to see information in the 3</a:t>
            </a:r>
            <a:r>
              <a:rPr lang="en-US" baseline="30000" dirty="0"/>
              <a:t>rd</a:t>
            </a:r>
            <a:r>
              <a:rPr lang="en-US" dirty="0"/>
              <a:t> dimension, but this is not available on printed pages or computer screens</a:t>
            </a:r>
          </a:p>
          <a:p>
            <a:r>
              <a:rPr lang="en-US" dirty="0"/>
              <a:t>Virtual Reality (VR) headsets offer four huge advantages:</a:t>
            </a:r>
          </a:p>
          <a:p>
            <a:pPr lvl="1"/>
            <a:r>
              <a:rPr lang="en-US" dirty="0"/>
              <a:t>360-degree viewing (actually 4</a:t>
            </a:r>
            <a:r>
              <a:rPr lang="en-US" dirty="0">
                <a:latin typeface="Symbol" pitchFamily="2" charset="2"/>
              </a:rPr>
              <a:t>p</a:t>
            </a:r>
            <a:r>
              <a:rPr lang="en-US" dirty="0"/>
              <a:t> square steradians, since 4</a:t>
            </a:r>
            <a:r>
              <a:rPr lang="en-US" dirty="0">
                <a:latin typeface="Symbol" pitchFamily="2" charset="2"/>
              </a:rPr>
              <a:t>p</a:t>
            </a:r>
            <a:r>
              <a:rPr lang="en-US" dirty="0"/>
              <a:t> is the area of the unit sphere) </a:t>
            </a:r>
          </a:p>
          <a:p>
            <a:pPr lvl="1"/>
            <a:r>
              <a:rPr lang="en-US" dirty="0"/>
              <a:t>Binocular vision for the 3</a:t>
            </a:r>
            <a:r>
              <a:rPr lang="en-US" baseline="30000" dirty="0"/>
              <a:t>rd</a:t>
            </a:r>
            <a:r>
              <a:rPr lang="en-US" dirty="0"/>
              <a:t> dimension</a:t>
            </a:r>
          </a:p>
          <a:p>
            <a:pPr lvl="1"/>
            <a:r>
              <a:rPr lang="en-US" dirty="0"/>
              <a:t>The 4</a:t>
            </a:r>
            <a:r>
              <a:rPr lang="en-US" baseline="30000" dirty="0"/>
              <a:t>th</a:t>
            </a:r>
            <a:r>
              <a:rPr lang="en-US" dirty="0"/>
              <a:t> dimension – time variation</a:t>
            </a:r>
          </a:p>
          <a:p>
            <a:pPr lvl="1"/>
            <a:r>
              <a:rPr lang="en-US" dirty="0"/>
              <a:t>Going beyond “</a:t>
            </a:r>
            <a:r>
              <a:rPr lang="en-US" dirty="0" err="1"/>
              <a:t>Youtube</a:t>
            </a:r>
            <a:r>
              <a:rPr lang="en-US" dirty="0"/>
              <a:t> 360”, immersive applications allow you to move physically or with the aid of handsets within the virtual space, offering different perspectives – 3 additional dimensions?</a:t>
            </a:r>
          </a:p>
          <a:p>
            <a:pPr lvl="1"/>
            <a:endParaRPr lang="en-US" dirty="0"/>
          </a:p>
          <a:p>
            <a:r>
              <a:rPr lang="en-US" dirty="0"/>
              <a:t>VR thus offers the possibility of much better understanding of complex  scientific phenomena</a:t>
            </a:r>
          </a:p>
          <a:p>
            <a:endParaRPr lang="en-US" dirty="0">
              <a:solidFill>
                <a:srgbClr val="92D050"/>
              </a:solidFill>
              <a:sym typeface="Wingdings" pitchFamily="2" charset="2"/>
            </a:endParaRPr>
          </a:p>
          <a:p>
            <a:pPr marL="0" indent="0">
              <a:buNone/>
            </a:pPr>
            <a:endParaRPr lang="en-US" dirty="0"/>
          </a:p>
        </p:txBody>
      </p:sp>
      <p:sp>
        <p:nvSpPr>
          <p:cNvPr id="4" name="Slide Number Placeholder 3">
            <a:extLst>
              <a:ext uri="{FF2B5EF4-FFF2-40B4-BE49-F238E27FC236}">
                <a16:creationId xmlns:a16="http://schemas.microsoft.com/office/drawing/2014/main" id="{6317692D-9FA5-8512-0799-41E004AFD78C}"/>
              </a:ext>
            </a:extLst>
          </p:cNvPr>
          <p:cNvSpPr>
            <a:spLocks noGrp="1"/>
          </p:cNvSpPr>
          <p:nvPr>
            <p:ph type="sldNum" sz="quarter" idx="12"/>
          </p:nvPr>
        </p:nvSpPr>
        <p:spPr/>
        <p:txBody>
          <a:bodyPr/>
          <a:lstStyle/>
          <a:p>
            <a:fld id="{0F4F6669-AD17-4140-A03F-D84AA815180C}" type="slidenum">
              <a:rPr lang="en-US" smtClean="0"/>
              <a:t>2</a:t>
            </a:fld>
            <a:endParaRPr lang="en-US"/>
          </a:p>
        </p:txBody>
      </p:sp>
    </p:spTree>
    <p:extLst>
      <p:ext uri="{BB962C8B-B14F-4D97-AF65-F5344CB8AC3E}">
        <p14:creationId xmlns:p14="http://schemas.microsoft.com/office/powerpoint/2010/main" val="2119722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F911B-7A6F-A0DC-A4FF-53E24FAB6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4720D-E9B4-E70F-04AF-8EFBBF4CBF9D}"/>
              </a:ext>
            </a:extLst>
          </p:cNvPr>
          <p:cNvSpPr>
            <a:spLocks noGrp="1"/>
          </p:cNvSpPr>
          <p:nvPr>
            <p:ph type="title"/>
          </p:nvPr>
        </p:nvSpPr>
        <p:spPr>
          <a:xfrm>
            <a:off x="838200" y="56652"/>
            <a:ext cx="10913124" cy="1308784"/>
          </a:xfrm>
        </p:spPr>
        <p:txBody>
          <a:bodyPr/>
          <a:lstStyle/>
          <a:p>
            <a:r>
              <a:rPr lang="en-US" dirty="0"/>
              <a:t>Virtual Reality for Science – Why NOW?</a:t>
            </a:r>
          </a:p>
        </p:txBody>
      </p:sp>
      <p:sp>
        <p:nvSpPr>
          <p:cNvPr id="3" name="Content Placeholder 2">
            <a:extLst>
              <a:ext uri="{FF2B5EF4-FFF2-40B4-BE49-F238E27FC236}">
                <a16:creationId xmlns:a16="http://schemas.microsoft.com/office/drawing/2014/main" id="{5BE3C07D-604C-84A0-6D95-324FDADEB2BD}"/>
              </a:ext>
            </a:extLst>
          </p:cNvPr>
          <p:cNvSpPr>
            <a:spLocks noGrp="1"/>
          </p:cNvSpPr>
          <p:nvPr>
            <p:ph idx="1"/>
          </p:nvPr>
        </p:nvSpPr>
        <p:spPr>
          <a:xfrm>
            <a:off x="440675" y="1365435"/>
            <a:ext cx="11392095" cy="5356040"/>
          </a:xfrm>
        </p:spPr>
        <p:txBody>
          <a:bodyPr>
            <a:normAutofit/>
          </a:bodyPr>
          <a:lstStyle/>
          <a:p>
            <a:r>
              <a:rPr lang="en-US" dirty="0"/>
              <a:t>The hardware is ready and </a:t>
            </a:r>
            <a:r>
              <a:rPr lang="en-US" i="1" dirty="0"/>
              <a:t>relatively</a:t>
            </a:r>
            <a:r>
              <a:rPr lang="en-US" dirty="0"/>
              <a:t> inexpensive (~$600 for Quest 3)</a:t>
            </a:r>
          </a:p>
          <a:p>
            <a:r>
              <a:rPr lang="en-US" dirty="0">
                <a:sym typeface="Wingdings" pitchFamily="2" charset="2"/>
              </a:rPr>
              <a:t>Much software has been prepared for easy development</a:t>
            </a:r>
          </a:p>
          <a:p>
            <a:pPr lvl="1"/>
            <a:r>
              <a:rPr lang="en-US" dirty="0">
                <a:sym typeface="Wingdings" pitchFamily="2" charset="2"/>
              </a:rPr>
              <a:t>Unity, Unreal engines</a:t>
            </a:r>
          </a:p>
          <a:p>
            <a:pPr lvl="1"/>
            <a:r>
              <a:rPr lang="en-US" dirty="0">
                <a:sym typeface="Wingdings" pitchFamily="2" charset="2"/>
              </a:rPr>
              <a:t>Zuck helped – he thought it would make him many $billions</a:t>
            </a:r>
          </a:p>
          <a:p>
            <a:r>
              <a:rPr lang="en-US" dirty="0">
                <a:sym typeface="Wingdings" pitchFamily="2" charset="2"/>
              </a:rPr>
              <a:t>There is surprisingly little competition</a:t>
            </a:r>
          </a:p>
          <a:p>
            <a:pPr lvl="1"/>
            <a:r>
              <a:rPr lang="en-US" dirty="0">
                <a:sym typeface="Wingdings" pitchFamily="2" charset="2"/>
              </a:rPr>
              <a:t>Hard to “sell” VR, given how little money has been made</a:t>
            </a:r>
          </a:p>
          <a:p>
            <a:pPr lvl="1"/>
            <a:r>
              <a:rPr lang="en-US" dirty="0">
                <a:sym typeface="Wingdings" pitchFamily="2" charset="2"/>
              </a:rPr>
              <a:t>Visualization is individual, and most people don’t have headsets</a:t>
            </a:r>
          </a:p>
          <a:p>
            <a:pPr lvl="1"/>
            <a:r>
              <a:rPr lang="en-US" dirty="0">
                <a:sym typeface="Wingdings" pitchFamily="2" charset="2"/>
              </a:rPr>
              <a:t>VR software isn’t something academics normally put on a list of publications</a:t>
            </a:r>
          </a:p>
          <a:p>
            <a:pPr lvl="2"/>
            <a:r>
              <a:rPr lang="en-US" dirty="0">
                <a:sym typeface="Wingdings" pitchFamily="2" charset="2"/>
              </a:rPr>
              <a:t>Though our group is preparing several papers ABOUT our software</a:t>
            </a:r>
          </a:p>
          <a:p>
            <a:endParaRPr lang="en-US" dirty="0">
              <a:sym typeface="Wingdings" pitchFamily="2" charset="2"/>
            </a:endParaRPr>
          </a:p>
          <a:p>
            <a:r>
              <a:rPr lang="en-US" dirty="0">
                <a:sym typeface="Wingdings" pitchFamily="2" charset="2"/>
              </a:rPr>
              <a:t>As a result, it is still early days for scientific VR visualization</a:t>
            </a:r>
          </a:p>
          <a:p>
            <a:pPr lvl="1"/>
            <a:r>
              <a:rPr lang="en-US" dirty="0">
                <a:sym typeface="Wingdings" pitchFamily="2" charset="2"/>
              </a:rPr>
              <a:t>Plenty of low-hanging fruit to be picked</a:t>
            </a:r>
          </a:p>
          <a:p>
            <a:endParaRPr lang="en-US" dirty="0">
              <a:sym typeface="Wingdings" pitchFamily="2" charset="2"/>
            </a:endParaRPr>
          </a:p>
          <a:p>
            <a:pPr marL="0" indent="0">
              <a:buNone/>
            </a:pPr>
            <a:endParaRPr lang="en-US" dirty="0"/>
          </a:p>
        </p:txBody>
      </p:sp>
      <p:sp>
        <p:nvSpPr>
          <p:cNvPr id="4" name="Slide Number Placeholder 3">
            <a:extLst>
              <a:ext uri="{FF2B5EF4-FFF2-40B4-BE49-F238E27FC236}">
                <a16:creationId xmlns:a16="http://schemas.microsoft.com/office/drawing/2014/main" id="{CA46916D-AF1E-890B-E785-7802A70CB1EF}"/>
              </a:ext>
            </a:extLst>
          </p:cNvPr>
          <p:cNvSpPr>
            <a:spLocks noGrp="1"/>
          </p:cNvSpPr>
          <p:nvPr>
            <p:ph type="sldNum" sz="quarter" idx="12"/>
          </p:nvPr>
        </p:nvSpPr>
        <p:spPr/>
        <p:txBody>
          <a:bodyPr/>
          <a:lstStyle/>
          <a:p>
            <a:fld id="{0F4F6669-AD17-4140-A03F-D84AA815180C}" type="slidenum">
              <a:rPr lang="en-US" smtClean="0"/>
              <a:t>3</a:t>
            </a:fld>
            <a:endParaRPr lang="en-US"/>
          </a:p>
        </p:txBody>
      </p:sp>
    </p:spTree>
    <p:extLst>
      <p:ext uri="{BB962C8B-B14F-4D97-AF65-F5344CB8AC3E}">
        <p14:creationId xmlns:p14="http://schemas.microsoft.com/office/powerpoint/2010/main" val="408383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BF724-E807-26C9-3D80-C2F12B3101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50E0E-8AED-E81B-A8A0-173C860E3FF5}"/>
              </a:ext>
            </a:extLst>
          </p:cNvPr>
          <p:cNvSpPr>
            <a:spLocks noGrp="1"/>
          </p:cNvSpPr>
          <p:nvPr>
            <p:ph type="title"/>
          </p:nvPr>
        </p:nvSpPr>
        <p:spPr>
          <a:xfrm>
            <a:off x="838200" y="56651"/>
            <a:ext cx="10515600" cy="1325563"/>
          </a:xfrm>
        </p:spPr>
        <p:txBody>
          <a:bodyPr/>
          <a:lstStyle/>
          <a:p>
            <a:r>
              <a:rPr lang="en-US" dirty="0"/>
              <a:t>Virtual Reality for Science at UCLA</a:t>
            </a:r>
          </a:p>
        </p:txBody>
      </p:sp>
      <p:sp>
        <p:nvSpPr>
          <p:cNvPr id="3" name="Content Placeholder 2">
            <a:extLst>
              <a:ext uri="{FF2B5EF4-FFF2-40B4-BE49-F238E27FC236}">
                <a16:creationId xmlns:a16="http://schemas.microsoft.com/office/drawing/2014/main" id="{83A3A488-8F1B-54A9-6A41-C1205CD989F3}"/>
              </a:ext>
            </a:extLst>
          </p:cNvPr>
          <p:cNvSpPr>
            <a:spLocks noGrp="1"/>
          </p:cNvSpPr>
          <p:nvPr>
            <p:ph idx="1"/>
          </p:nvPr>
        </p:nvSpPr>
        <p:spPr>
          <a:xfrm>
            <a:off x="440675" y="1284239"/>
            <a:ext cx="11402981" cy="5339261"/>
          </a:xfrm>
        </p:spPr>
        <p:txBody>
          <a:bodyPr>
            <a:normAutofit/>
          </a:bodyPr>
          <a:lstStyle/>
          <a:p>
            <a:r>
              <a:rPr lang="en-US" dirty="0"/>
              <a:t>We started in 2022 with two VR visualizations for the CMS detector</a:t>
            </a:r>
          </a:p>
          <a:p>
            <a:pPr lvl="1"/>
            <a:r>
              <a:rPr lang="en-US" sz="2000" dirty="0"/>
              <a:t>Protons hit protons at high energy in the Large Hadron Collider at the CERN laboratory, and particles come streaming out from the point of collisions.  By studying the particles carefully, the Higgs particle was discovered in 2012.  These days, CMS studies the Higgs particle in detail and looks for signatures of new physics</a:t>
            </a:r>
          </a:p>
          <a:p>
            <a:pPr lvl="1"/>
            <a:r>
              <a:rPr lang="en-US" sz="2000" dirty="0"/>
              <a:t>CMSVR shows the particle detector apparatus, while CEDVR shows the data for one collision</a:t>
            </a:r>
          </a:p>
          <a:p>
            <a:endParaRPr lang="en-US" dirty="0">
              <a:solidFill>
                <a:srgbClr val="92D050"/>
              </a:solidFill>
              <a:sym typeface="Wingdings" pitchFamily="2" charset="2"/>
            </a:endParaRPr>
          </a:p>
          <a:p>
            <a:r>
              <a:rPr lang="en-US" dirty="0"/>
              <a:t>The UCLA Physics VR lab has produced a range of applications</a:t>
            </a:r>
          </a:p>
          <a:p>
            <a:pPr lvl="1"/>
            <a:r>
              <a:rPr lang="en-US" dirty="0"/>
              <a:t>See </a:t>
            </a:r>
            <a:r>
              <a:rPr lang="en-US" dirty="0">
                <a:hlinkClick r:id="rId2"/>
              </a:rPr>
              <a:t>https://vr.physics.ucla.edu</a:t>
            </a:r>
            <a:r>
              <a:rPr lang="en-US" dirty="0"/>
              <a:t> for the most mature apps</a:t>
            </a:r>
          </a:p>
          <a:p>
            <a:pPr lvl="1"/>
            <a:r>
              <a:rPr lang="en-US" dirty="0">
                <a:sym typeface="Wingdings" pitchFamily="2" charset="2"/>
              </a:rPr>
              <a:t>Most of the work has been and will continue to be done by UCLA undergraduates</a:t>
            </a:r>
          </a:p>
          <a:p>
            <a:pPr marL="0" indent="0">
              <a:buNone/>
            </a:pPr>
            <a:endParaRPr lang="en-US" dirty="0"/>
          </a:p>
          <a:p>
            <a:pPr marL="0" indent="0">
              <a:buNone/>
            </a:pPr>
            <a:r>
              <a:rPr lang="en-US" dirty="0"/>
              <a:t>A few screenshots to give you a little flavor of the applications follow</a:t>
            </a:r>
          </a:p>
        </p:txBody>
      </p:sp>
      <p:sp>
        <p:nvSpPr>
          <p:cNvPr id="4" name="Slide Number Placeholder 3">
            <a:extLst>
              <a:ext uri="{FF2B5EF4-FFF2-40B4-BE49-F238E27FC236}">
                <a16:creationId xmlns:a16="http://schemas.microsoft.com/office/drawing/2014/main" id="{620F210A-13C3-03FC-FE16-D534AE7AEBA9}"/>
              </a:ext>
            </a:extLst>
          </p:cNvPr>
          <p:cNvSpPr>
            <a:spLocks noGrp="1"/>
          </p:cNvSpPr>
          <p:nvPr>
            <p:ph type="sldNum" sz="quarter" idx="12"/>
          </p:nvPr>
        </p:nvSpPr>
        <p:spPr/>
        <p:txBody>
          <a:bodyPr/>
          <a:lstStyle/>
          <a:p>
            <a:fld id="{0F4F6669-AD17-4140-A03F-D84AA815180C}" type="slidenum">
              <a:rPr lang="en-US" smtClean="0"/>
              <a:t>4</a:t>
            </a:fld>
            <a:endParaRPr lang="en-US"/>
          </a:p>
        </p:txBody>
      </p:sp>
    </p:spTree>
    <p:extLst>
      <p:ext uri="{BB962C8B-B14F-4D97-AF65-F5344CB8AC3E}">
        <p14:creationId xmlns:p14="http://schemas.microsoft.com/office/powerpoint/2010/main" val="191395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30CCF-F8E2-1E81-DD6E-771275177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4E3CB-2608-7DF1-795E-5A60E87A3337}"/>
              </a:ext>
            </a:extLst>
          </p:cNvPr>
          <p:cNvSpPr>
            <a:spLocks noGrp="1"/>
          </p:cNvSpPr>
          <p:nvPr>
            <p:ph type="title"/>
          </p:nvPr>
        </p:nvSpPr>
        <p:spPr>
          <a:xfrm>
            <a:off x="264405" y="125633"/>
            <a:ext cx="11644829" cy="1325563"/>
          </a:xfrm>
        </p:spPr>
        <p:txBody>
          <a:bodyPr/>
          <a:lstStyle/>
          <a:p>
            <a:pPr marL="228600" indent="-228600">
              <a:buFont typeface="Arial" panose="020B0604020202020204" pitchFamily="34" charset="0"/>
              <a:buChar char="•"/>
            </a:pPr>
            <a:r>
              <a:rPr lang="en-US" dirty="0"/>
              <a:t>Open a portal to the CMS detector with </a:t>
            </a:r>
            <a:r>
              <a:rPr lang="en-US" dirty="0">
                <a:solidFill>
                  <a:srgbClr val="00B050"/>
                </a:solidFill>
              </a:rPr>
              <a:t>CMS VR</a:t>
            </a:r>
            <a:endParaRPr lang="en-US" dirty="0"/>
          </a:p>
        </p:txBody>
      </p:sp>
      <p:pic>
        <p:nvPicPr>
          <p:cNvPr id="4" name="Picture 3">
            <a:extLst>
              <a:ext uri="{FF2B5EF4-FFF2-40B4-BE49-F238E27FC236}">
                <a16:creationId xmlns:a16="http://schemas.microsoft.com/office/drawing/2014/main" id="{215A6C13-951F-5E5A-83D6-1D0A8582BE97}"/>
              </a:ext>
            </a:extLst>
          </p:cNvPr>
          <p:cNvPicPr>
            <a:picLocks noChangeAspect="1"/>
          </p:cNvPicPr>
          <p:nvPr/>
        </p:nvPicPr>
        <p:blipFill rotWithShape="1">
          <a:blip r:embed="rId3">
            <a:extLst>
              <a:ext uri="{28A0092B-C50C-407E-A947-70E740481C1C}">
                <a14:useLocalDpi xmlns:a14="http://schemas.microsoft.com/office/drawing/2010/main" val="0"/>
              </a:ext>
            </a:extLst>
          </a:blip>
          <a:srcRect l="24186" r="19120"/>
          <a:stretch/>
        </p:blipFill>
        <p:spPr>
          <a:xfrm>
            <a:off x="6183088" y="1908795"/>
            <a:ext cx="5889577" cy="4584081"/>
          </a:xfrm>
          <a:prstGeom prst="rect">
            <a:avLst/>
          </a:prstGeom>
        </p:spPr>
      </p:pic>
      <p:pic>
        <p:nvPicPr>
          <p:cNvPr id="6" name="Picture 5">
            <a:extLst>
              <a:ext uri="{FF2B5EF4-FFF2-40B4-BE49-F238E27FC236}">
                <a16:creationId xmlns:a16="http://schemas.microsoft.com/office/drawing/2014/main" id="{E3B78B5B-EFCF-E96F-0295-E7CDE27F44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875" t="9088" r="26250" b="709"/>
          <a:stretch/>
        </p:blipFill>
        <p:spPr>
          <a:xfrm>
            <a:off x="119336" y="1896578"/>
            <a:ext cx="5889578" cy="4584081"/>
          </a:xfrm>
          <a:prstGeom prst="rect">
            <a:avLst/>
          </a:prstGeom>
        </p:spPr>
      </p:pic>
      <p:sp>
        <p:nvSpPr>
          <p:cNvPr id="7" name="Slide Number Placeholder 6">
            <a:extLst>
              <a:ext uri="{FF2B5EF4-FFF2-40B4-BE49-F238E27FC236}">
                <a16:creationId xmlns:a16="http://schemas.microsoft.com/office/drawing/2014/main" id="{8A69C66E-E2CC-678E-7924-213C94132ECF}"/>
              </a:ext>
            </a:extLst>
          </p:cNvPr>
          <p:cNvSpPr>
            <a:spLocks noGrp="1"/>
          </p:cNvSpPr>
          <p:nvPr>
            <p:ph type="sldNum" sz="quarter" idx="12"/>
          </p:nvPr>
        </p:nvSpPr>
        <p:spPr/>
        <p:txBody>
          <a:bodyPr/>
          <a:lstStyle/>
          <a:p>
            <a:fld id="{0F4F6669-AD17-4140-A03F-D84AA815180C}" type="slidenum">
              <a:rPr lang="en-US" smtClean="0"/>
              <a:t>5</a:t>
            </a:fld>
            <a:endParaRPr lang="en-US"/>
          </a:p>
        </p:txBody>
      </p:sp>
      <p:sp>
        <p:nvSpPr>
          <p:cNvPr id="8" name="Content Placeholder 7">
            <a:extLst>
              <a:ext uri="{FF2B5EF4-FFF2-40B4-BE49-F238E27FC236}">
                <a16:creationId xmlns:a16="http://schemas.microsoft.com/office/drawing/2014/main" id="{749390E6-DB16-8504-9213-574E161E8B9F}"/>
              </a:ext>
            </a:extLst>
          </p:cNvPr>
          <p:cNvSpPr>
            <a:spLocks noGrp="1"/>
          </p:cNvSpPr>
          <p:nvPr>
            <p:ph idx="1"/>
          </p:nvPr>
        </p:nvSpPr>
        <p:spPr>
          <a:xfrm>
            <a:off x="990600" y="1101266"/>
            <a:ext cx="6640286" cy="673106"/>
          </a:xfrm>
        </p:spPr>
        <p:txBody>
          <a:bodyPr/>
          <a:lstStyle/>
          <a:p>
            <a:endParaRPr lang="en-US" dirty="0"/>
          </a:p>
        </p:txBody>
      </p:sp>
    </p:spTree>
    <p:extLst>
      <p:ext uri="{BB962C8B-B14F-4D97-AF65-F5344CB8AC3E}">
        <p14:creationId xmlns:p14="http://schemas.microsoft.com/office/powerpoint/2010/main" val="2355885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2E0B8-F207-A438-DEE2-2F998B637878}"/>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DCE7EF0B-8D50-4A91-4F93-8BE21589B8F9}"/>
              </a:ext>
            </a:extLst>
          </p:cNvPr>
          <p:cNvSpPr>
            <a:spLocks noGrp="1"/>
          </p:cNvSpPr>
          <p:nvPr>
            <p:ph type="sldNum" sz="quarter" idx="12"/>
          </p:nvPr>
        </p:nvSpPr>
        <p:spPr/>
        <p:txBody>
          <a:bodyPr/>
          <a:lstStyle/>
          <a:p>
            <a:fld id="{0F4F6669-AD17-4140-A03F-D84AA815180C}" type="slidenum">
              <a:rPr lang="en-US" smtClean="0"/>
              <a:t>6</a:t>
            </a:fld>
            <a:endParaRPr lang="en-US"/>
          </a:p>
        </p:txBody>
      </p:sp>
      <p:pic>
        <p:nvPicPr>
          <p:cNvPr id="2" name="Google Shape;168;g3989120e508_0_93" title="presentation.png">
            <a:extLst>
              <a:ext uri="{FF2B5EF4-FFF2-40B4-BE49-F238E27FC236}">
                <a16:creationId xmlns:a16="http://schemas.microsoft.com/office/drawing/2014/main" id="{7CEB47A6-44BE-5E62-942D-13151BCD365D}"/>
              </a:ext>
            </a:extLst>
          </p:cNvPr>
          <p:cNvPicPr preferRelativeResize="0">
            <a:picLocks/>
          </p:cNvPicPr>
          <p:nvPr/>
        </p:nvPicPr>
        <p:blipFill rotWithShape="1">
          <a:blip r:embed="rId3">
            <a:alphaModFix/>
          </a:blip>
          <a:srcRect l="16406" r="16406"/>
          <a:stretch/>
        </p:blipFill>
        <p:spPr>
          <a:xfrm>
            <a:off x="1405709" y="1"/>
            <a:ext cx="8182369" cy="6850688"/>
          </a:xfrm>
          <a:prstGeom prst="rect">
            <a:avLst/>
          </a:prstGeom>
        </p:spPr>
      </p:pic>
    </p:spTree>
    <p:extLst>
      <p:ext uri="{BB962C8B-B14F-4D97-AF65-F5344CB8AC3E}">
        <p14:creationId xmlns:p14="http://schemas.microsoft.com/office/powerpoint/2010/main" val="320057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BC07A-52CA-BAA0-11F5-238AD8044E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142A4-0DC0-5A4C-E16A-9DE5B032D804}"/>
              </a:ext>
            </a:extLst>
          </p:cNvPr>
          <p:cNvSpPr>
            <a:spLocks noGrp="1"/>
          </p:cNvSpPr>
          <p:nvPr>
            <p:ph type="title"/>
          </p:nvPr>
        </p:nvSpPr>
        <p:spPr>
          <a:xfrm>
            <a:off x="1" y="-26760"/>
            <a:ext cx="12115800" cy="1060904"/>
          </a:xfrm>
        </p:spPr>
        <p:txBody>
          <a:bodyPr>
            <a:normAutofit/>
          </a:bodyPr>
          <a:lstStyle/>
          <a:p>
            <a:pPr algn="ctr"/>
            <a:r>
              <a:rPr lang="en-US" sz="4000" dirty="0"/>
              <a:t>Explore LHC Data with </a:t>
            </a:r>
            <a:r>
              <a:rPr lang="en-US" sz="4000" dirty="0">
                <a:solidFill>
                  <a:srgbClr val="00B050"/>
                </a:solidFill>
              </a:rPr>
              <a:t>CEDVR</a:t>
            </a:r>
            <a:r>
              <a:rPr lang="en-US" sz="4000" dirty="0"/>
              <a:t> (</a:t>
            </a:r>
            <a:r>
              <a:rPr lang="en-US" sz="4000" dirty="0" err="1"/>
              <a:t>Cms</a:t>
            </a:r>
            <a:r>
              <a:rPr lang="en-US" sz="4000" dirty="0"/>
              <a:t> Event Display in VR)</a:t>
            </a:r>
          </a:p>
        </p:txBody>
      </p:sp>
      <p:sp>
        <p:nvSpPr>
          <p:cNvPr id="6" name="Slide Number Placeholder 5">
            <a:extLst>
              <a:ext uri="{FF2B5EF4-FFF2-40B4-BE49-F238E27FC236}">
                <a16:creationId xmlns:a16="http://schemas.microsoft.com/office/drawing/2014/main" id="{6C1DE307-657B-242C-77B2-207FCC9A1925}"/>
              </a:ext>
            </a:extLst>
          </p:cNvPr>
          <p:cNvSpPr>
            <a:spLocks noGrp="1"/>
          </p:cNvSpPr>
          <p:nvPr>
            <p:ph type="sldNum" sz="quarter" idx="12"/>
          </p:nvPr>
        </p:nvSpPr>
        <p:spPr/>
        <p:txBody>
          <a:bodyPr/>
          <a:lstStyle/>
          <a:p>
            <a:fld id="{0F4F6669-AD17-4140-A03F-D84AA815180C}" type="slidenum">
              <a:rPr lang="en-US" smtClean="0"/>
              <a:t>7</a:t>
            </a:fld>
            <a:endParaRPr lang="en-US"/>
          </a:p>
        </p:txBody>
      </p:sp>
      <p:sp>
        <p:nvSpPr>
          <p:cNvPr id="3" name="TextBox 2">
            <a:extLst>
              <a:ext uri="{FF2B5EF4-FFF2-40B4-BE49-F238E27FC236}">
                <a16:creationId xmlns:a16="http://schemas.microsoft.com/office/drawing/2014/main" id="{586B4230-218A-3438-08C0-518C6EBB2946}"/>
              </a:ext>
            </a:extLst>
          </p:cNvPr>
          <p:cNvSpPr txBox="1"/>
          <p:nvPr/>
        </p:nvSpPr>
        <p:spPr>
          <a:xfrm>
            <a:off x="1291056" y="1191055"/>
            <a:ext cx="3684022" cy="461665"/>
          </a:xfrm>
          <a:prstGeom prst="rect">
            <a:avLst/>
          </a:prstGeom>
          <a:noFill/>
        </p:spPr>
        <p:txBody>
          <a:bodyPr wrap="none" rtlCol="0">
            <a:spAutoFit/>
          </a:bodyPr>
          <a:lstStyle/>
          <a:p>
            <a:r>
              <a:rPr lang="en-US" sz="2400" dirty="0"/>
              <a:t>Data in normal x-y-z space</a:t>
            </a:r>
          </a:p>
        </p:txBody>
      </p:sp>
      <p:sp>
        <p:nvSpPr>
          <p:cNvPr id="7" name="TextBox 6">
            <a:extLst>
              <a:ext uri="{FF2B5EF4-FFF2-40B4-BE49-F238E27FC236}">
                <a16:creationId xmlns:a16="http://schemas.microsoft.com/office/drawing/2014/main" id="{7FCE9383-4B86-E286-EB33-1ABF50F1AAB1}"/>
              </a:ext>
            </a:extLst>
          </p:cNvPr>
          <p:cNvSpPr txBox="1"/>
          <p:nvPr/>
        </p:nvSpPr>
        <p:spPr>
          <a:xfrm>
            <a:off x="6904299" y="1191056"/>
            <a:ext cx="3412601" cy="461665"/>
          </a:xfrm>
          <a:prstGeom prst="rect">
            <a:avLst/>
          </a:prstGeom>
          <a:noFill/>
        </p:spPr>
        <p:txBody>
          <a:bodyPr wrap="none" rtlCol="0">
            <a:spAutoFit/>
          </a:bodyPr>
          <a:lstStyle/>
          <a:p>
            <a:r>
              <a:rPr lang="en-US" sz="2400" dirty="0"/>
              <a:t>“LEGO” plot for energies</a:t>
            </a:r>
          </a:p>
        </p:txBody>
      </p:sp>
      <p:pic>
        <p:nvPicPr>
          <p:cNvPr id="8" name="Google Shape;184;g3989120e508_0_48" title="175a535ea63c496aacb579da34c186c1.JPG">
            <a:extLst>
              <a:ext uri="{FF2B5EF4-FFF2-40B4-BE49-F238E27FC236}">
                <a16:creationId xmlns:a16="http://schemas.microsoft.com/office/drawing/2014/main" id="{85C4E96B-8FF7-9A3E-B830-DB5017659D8B}"/>
              </a:ext>
            </a:extLst>
          </p:cNvPr>
          <p:cNvPicPr preferRelativeResize="0">
            <a:picLocks/>
          </p:cNvPicPr>
          <p:nvPr/>
        </p:nvPicPr>
        <p:blipFill rotWithShape="1">
          <a:blip r:embed="rId3">
            <a:alphaModFix/>
          </a:blip>
          <a:srcRect l="16406" r="16406"/>
          <a:stretch/>
        </p:blipFill>
        <p:spPr>
          <a:xfrm>
            <a:off x="403816" y="1893273"/>
            <a:ext cx="5458503" cy="4570130"/>
          </a:xfrm>
          <a:prstGeom prst="rect">
            <a:avLst/>
          </a:prstGeom>
        </p:spPr>
      </p:pic>
      <p:pic>
        <p:nvPicPr>
          <p:cNvPr id="9" name="Google Shape;193;g3989120e508_0_57" title="815ded082b97445c8091bbc166449f19.JPG">
            <a:extLst>
              <a:ext uri="{FF2B5EF4-FFF2-40B4-BE49-F238E27FC236}">
                <a16:creationId xmlns:a16="http://schemas.microsoft.com/office/drawing/2014/main" id="{98C94820-77BB-9102-6798-61838DAD8743}"/>
              </a:ext>
            </a:extLst>
          </p:cNvPr>
          <p:cNvPicPr preferRelativeResize="0">
            <a:picLocks/>
          </p:cNvPicPr>
          <p:nvPr/>
        </p:nvPicPr>
        <p:blipFill rotWithShape="1">
          <a:blip r:embed="rId4">
            <a:alphaModFix/>
          </a:blip>
          <a:srcRect l="16406" r="16406"/>
          <a:stretch/>
        </p:blipFill>
        <p:spPr>
          <a:xfrm>
            <a:off x="6360159" y="1893273"/>
            <a:ext cx="5458503" cy="4570130"/>
          </a:xfrm>
          <a:prstGeom prst="rect">
            <a:avLst/>
          </a:prstGeom>
        </p:spPr>
      </p:pic>
    </p:spTree>
    <p:extLst>
      <p:ext uri="{BB962C8B-B14F-4D97-AF65-F5344CB8AC3E}">
        <p14:creationId xmlns:p14="http://schemas.microsoft.com/office/powerpoint/2010/main" val="252819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BC07A-52CA-BAA0-11F5-238AD8044E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142A4-0DC0-5A4C-E16A-9DE5B032D804}"/>
              </a:ext>
            </a:extLst>
          </p:cNvPr>
          <p:cNvSpPr>
            <a:spLocks noGrp="1"/>
          </p:cNvSpPr>
          <p:nvPr>
            <p:ph type="title"/>
          </p:nvPr>
        </p:nvSpPr>
        <p:spPr>
          <a:xfrm>
            <a:off x="264405" y="-26761"/>
            <a:ext cx="11644829" cy="1325563"/>
          </a:xfrm>
        </p:spPr>
        <p:txBody>
          <a:bodyPr/>
          <a:lstStyle/>
          <a:p>
            <a:pPr algn="ctr"/>
            <a:r>
              <a:rPr lang="en-US" dirty="0"/>
              <a:t>Explore LHC Data with </a:t>
            </a:r>
            <a:r>
              <a:rPr lang="en-US" dirty="0">
                <a:solidFill>
                  <a:srgbClr val="00B050"/>
                </a:solidFill>
              </a:rPr>
              <a:t>CEDVR</a:t>
            </a:r>
            <a:endParaRPr lang="en-US" dirty="0"/>
          </a:p>
        </p:txBody>
      </p:sp>
      <p:pic>
        <p:nvPicPr>
          <p:cNvPr id="4" name="Picture 3">
            <a:extLst>
              <a:ext uri="{FF2B5EF4-FFF2-40B4-BE49-F238E27FC236}">
                <a16:creationId xmlns:a16="http://schemas.microsoft.com/office/drawing/2014/main" id="{93A98E2D-777F-A8F7-F362-269B99EED9A7}"/>
              </a:ext>
            </a:extLst>
          </p:cNvPr>
          <p:cNvPicPr>
            <a:picLocks noChangeAspect="1"/>
          </p:cNvPicPr>
          <p:nvPr/>
        </p:nvPicPr>
        <p:blipFill>
          <a:blip r:embed="rId3">
            <a:extLst>
              <a:ext uri="{28A0092B-C50C-407E-A947-70E740481C1C}">
                <a14:useLocalDpi xmlns:a14="http://schemas.microsoft.com/office/drawing/2010/main" val="0"/>
              </a:ext>
            </a:extLst>
          </a:blip>
          <a:srcRect l="11" r="11"/>
          <a:stretch/>
        </p:blipFill>
        <p:spPr>
          <a:xfrm>
            <a:off x="119336" y="1900677"/>
            <a:ext cx="5904656" cy="4579982"/>
          </a:xfrm>
          <a:prstGeom prst="rect">
            <a:avLst/>
          </a:prstGeom>
        </p:spPr>
      </p:pic>
      <p:pic>
        <p:nvPicPr>
          <p:cNvPr id="5" name="Picture 4">
            <a:extLst>
              <a:ext uri="{FF2B5EF4-FFF2-40B4-BE49-F238E27FC236}">
                <a16:creationId xmlns:a16="http://schemas.microsoft.com/office/drawing/2014/main" id="{4213BA89-E0BD-A178-8601-146DD3A78643}"/>
              </a:ext>
            </a:extLst>
          </p:cNvPr>
          <p:cNvPicPr>
            <a:picLocks noChangeAspect="1"/>
          </p:cNvPicPr>
          <p:nvPr/>
        </p:nvPicPr>
        <p:blipFill>
          <a:blip r:embed="rId4">
            <a:extLst>
              <a:ext uri="{28A0092B-C50C-407E-A947-70E740481C1C}">
                <a14:useLocalDpi xmlns:a14="http://schemas.microsoft.com/office/drawing/2010/main" val="0"/>
              </a:ext>
            </a:extLst>
          </a:blip>
          <a:srcRect l="13740" r="13740"/>
          <a:stretch/>
        </p:blipFill>
        <p:spPr>
          <a:xfrm>
            <a:off x="6168006" y="1900677"/>
            <a:ext cx="5904657" cy="4579982"/>
          </a:xfrm>
          <a:prstGeom prst="rect">
            <a:avLst/>
          </a:prstGeom>
        </p:spPr>
      </p:pic>
      <p:sp>
        <p:nvSpPr>
          <p:cNvPr id="6" name="Slide Number Placeholder 5">
            <a:extLst>
              <a:ext uri="{FF2B5EF4-FFF2-40B4-BE49-F238E27FC236}">
                <a16:creationId xmlns:a16="http://schemas.microsoft.com/office/drawing/2014/main" id="{6C1DE307-657B-242C-77B2-207FCC9A1925}"/>
              </a:ext>
            </a:extLst>
          </p:cNvPr>
          <p:cNvSpPr>
            <a:spLocks noGrp="1"/>
          </p:cNvSpPr>
          <p:nvPr>
            <p:ph type="sldNum" sz="quarter" idx="12"/>
          </p:nvPr>
        </p:nvSpPr>
        <p:spPr/>
        <p:txBody>
          <a:bodyPr/>
          <a:lstStyle/>
          <a:p>
            <a:fld id="{0F4F6669-AD17-4140-A03F-D84AA815180C}" type="slidenum">
              <a:rPr lang="en-US" smtClean="0"/>
              <a:t>8</a:t>
            </a:fld>
            <a:endParaRPr lang="en-US"/>
          </a:p>
        </p:txBody>
      </p:sp>
    </p:spTree>
    <p:extLst>
      <p:ext uri="{BB962C8B-B14F-4D97-AF65-F5344CB8AC3E}">
        <p14:creationId xmlns:p14="http://schemas.microsoft.com/office/powerpoint/2010/main" val="881028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481C6-B09A-D41C-F36F-4B07D788B293}"/>
            </a:ext>
          </a:extLst>
        </p:cNvPr>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2FFC69DD-4B6E-F45E-C2C7-9127111686AC}"/>
              </a:ext>
            </a:extLst>
          </p:cNvPr>
          <p:cNvSpPr>
            <a:spLocks noGrp="1"/>
          </p:cNvSpPr>
          <p:nvPr>
            <p:ph type="sldNum" sz="quarter" idx="12"/>
          </p:nvPr>
        </p:nvSpPr>
        <p:spPr>
          <a:xfrm>
            <a:off x="8838717" y="6480659"/>
            <a:ext cx="2844800" cy="365125"/>
          </a:xfrm>
        </p:spPr>
        <p:txBody>
          <a:bodyPr/>
          <a:lstStyle/>
          <a:p>
            <a:fld id="{9089197F-F5EE-4C4E-883C-8257A48C41CF}" type="slidenum">
              <a:rPr lang="en-GB" sz="1400" smtClean="0">
                <a:ea typeface="Roboto" panose="02000000000000000000" pitchFamily="2" charset="0"/>
              </a:rPr>
              <a:t>9</a:t>
            </a:fld>
            <a:endParaRPr lang="en-GB" sz="1400" dirty="0">
              <a:ea typeface="Roboto" panose="02000000000000000000" pitchFamily="2" charset="0"/>
            </a:endParaRPr>
          </a:p>
        </p:txBody>
      </p:sp>
      <p:pic>
        <p:nvPicPr>
          <p:cNvPr id="6" name="Picture 5">
            <a:extLst>
              <a:ext uri="{FF2B5EF4-FFF2-40B4-BE49-F238E27FC236}">
                <a16:creationId xmlns:a16="http://schemas.microsoft.com/office/drawing/2014/main" id="{F3531DDD-BEA7-D1A9-D79A-F7A9B6A9CD4E}"/>
              </a:ext>
            </a:extLst>
          </p:cNvPr>
          <p:cNvPicPr>
            <a:picLocks noChangeAspect="1"/>
          </p:cNvPicPr>
          <p:nvPr/>
        </p:nvPicPr>
        <p:blipFill>
          <a:blip r:embed="rId2"/>
          <a:stretch>
            <a:fillRect/>
          </a:stretch>
        </p:blipFill>
        <p:spPr>
          <a:xfrm>
            <a:off x="0" y="-12215"/>
            <a:ext cx="12192000" cy="6858000"/>
          </a:xfrm>
          <a:prstGeom prst="rect">
            <a:avLst/>
          </a:prstGeom>
        </p:spPr>
      </p:pic>
      <p:sp>
        <p:nvSpPr>
          <p:cNvPr id="7" name="Title 1">
            <a:extLst>
              <a:ext uri="{FF2B5EF4-FFF2-40B4-BE49-F238E27FC236}">
                <a16:creationId xmlns:a16="http://schemas.microsoft.com/office/drawing/2014/main" id="{578D647E-4A54-4DED-879D-703162AD77C8}"/>
              </a:ext>
            </a:extLst>
          </p:cNvPr>
          <p:cNvSpPr>
            <a:spLocks noGrp="1"/>
          </p:cNvSpPr>
          <p:nvPr>
            <p:ph type="title"/>
          </p:nvPr>
        </p:nvSpPr>
        <p:spPr>
          <a:xfrm>
            <a:off x="711375" y="32776"/>
            <a:ext cx="10043711" cy="725545"/>
          </a:xfrm>
        </p:spPr>
        <p:txBody>
          <a:bodyPr>
            <a:normAutofit fontScale="90000"/>
          </a:bodyPr>
          <a:lstStyle/>
          <a:p>
            <a:r>
              <a:rPr lang="en-US" dirty="0"/>
              <a:t>Electric field lines of point charges in </a:t>
            </a:r>
            <a:r>
              <a:rPr lang="en-US" dirty="0">
                <a:solidFill>
                  <a:srgbClr val="00B050"/>
                </a:solidFill>
              </a:rPr>
              <a:t>VR Fields</a:t>
            </a:r>
          </a:p>
        </p:txBody>
      </p:sp>
    </p:spTree>
    <p:extLst>
      <p:ext uri="{BB962C8B-B14F-4D97-AF65-F5344CB8AC3E}">
        <p14:creationId xmlns:p14="http://schemas.microsoft.com/office/powerpoint/2010/main" val="3704265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DA8D1-7511-3A4A-2D13-08D13D8E2D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71BBAD9-35B1-E459-12D2-17F00EFCA343}"/>
              </a:ext>
            </a:extLst>
          </p:cNvPr>
          <p:cNvPicPr>
            <a:picLocks noChangeAspect="1"/>
          </p:cNvPicPr>
          <p:nvPr/>
        </p:nvPicPr>
        <p:blipFill>
          <a:blip r:embed="rId2"/>
          <a:stretch>
            <a:fillRect/>
          </a:stretch>
        </p:blipFill>
        <p:spPr>
          <a:xfrm>
            <a:off x="1" y="7232"/>
            <a:ext cx="12179146" cy="6850769"/>
          </a:xfrm>
          <a:prstGeom prst="rect">
            <a:avLst/>
          </a:prstGeom>
        </p:spPr>
      </p:pic>
      <p:sp>
        <p:nvSpPr>
          <p:cNvPr id="13" name="Slide Number Placeholder 5">
            <a:extLst>
              <a:ext uri="{FF2B5EF4-FFF2-40B4-BE49-F238E27FC236}">
                <a16:creationId xmlns:a16="http://schemas.microsoft.com/office/drawing/2014/main" id="{23B6F834-CEB6-D2C8-B307-A30085A98321}"/>
              </a:ext>
            </a:extLst>
          </p:cNvPr>
          <p:cNvSpPr>
            <a:spLocks noGrp="1"/>
          </p:cNvSpPr>
          <p:nvPr>
            <p:ph type="sldNum" sz="quarter" idx="12"/>
          </p:nvPr>
        </p:nvSpPr>
        <p:spPr>
          <a:xfrm>
            <a:off x="8838717" y="6480659"/>
            <a:ext cx="2844800" cy="365125"/>
          </a:xfrm>
        </p:spPr>
        <p:txBody>
          <a:bodyPr/>
          <a:lstStyle/>
          <a:p>
            <a:fld id="{9089197F-F5EE-4C4E-883C-8257A48C41CF}" type="slidenum">
              <a:rPr lang="en-GB" sz="1400" smtClean="0">
                <a:ea typeface="Roboto" panose="02000000000000000000" pitchFamily="2" charset="0"/>
              </a:rPr>
              <a:t>10</a:t>
            </a:fld>
            <a:endParaRPr lang="en-GB" sz="1400" dirty="0">
              <a:ea typeface="Roboto" panose="02000000000000000000" pitchFamily="2" charset="0"/>
            </a:endParaRPr>
          </a:p>
        </p:txBody>
      </p:sp>
      <p:sp>
        <p:nvSpPr>
          <p:cNvPr id="2" name="Title 1">
            <a:extLst>
              <a:ext uri="{FF2B5EF4-FFF2-40B4-BE49-F238E27FC236}">
                <a16:creationId xmlns:a16="http://schemas.microsoft.com/office/drawing/2014/main" id="{CDDAA141-CFAE-0FA2-DAA5-0DD06846BC0E}"/>
              </a:ext>
            </a:extLst>
          </p:cNvPr>
          <p:cNvSpPr>
            <a:spLocks noGrp="1"/>
          </p:cNvSpPr>
          <p:nvPr>
            <p:ph type="title"/>
          </p:nvPr>
        </p:nvSpPr>
        <p:spPr>
          <a:xfrm>
            <a:off x="518711" y="409191"/>
            <a:ext cx="10929218" cy="3019809"/>
          </a:xfrm>
        </p:spPr>
        <p:txBody>
          <a:bodyPr>
            <a:noAutofit/>
          </a:bodyPr>
          <a:lstStyle/>
          <a:p>
            <a:r>
              <a:rPr lang="en-US" sz="3600" dirty="0"/>
              <a:t>Hypercubes:</a:t>
            </a:r>
            <a:br>
              <a:rPr lang="en-US" sz="3600" dirty="0"/>
            </a:br>
            <a:br>
              <a:rPr lang="en-US" sz="3600" dirty="0"/>
            </a:br>
            <a:r>
              <a:rPr lang="en-US" sz="3200" dirty="0"/>
              <a:t>rotate manually </a:t>
            </a:r>
            <a:br>
              <a:rPr lang="en-US" sz="3200" dirty="0"/>
            </a:br>
            <a:r>
              <a:rPr lang="en-US" sz="3200" dirty="0"/>
              <a:t>or automatically</a:t>
            </a:r>
            <a:br>
              <a:rPr lang="en-US" sz="3200" dirty="0"/>
            </a:br>
            <a:br>
              <a:rPr lang="en-US" sz="3200" dirty="0"/>
            </a:br>
            <a:r>
              <a:rPr lang="en-US" sz="3200" dirty="0"/>
              <a:t>(what is D?)</a:t>
            </a:r>
            <a:endParaRPr lang="en-US" sz="3600" dirty="0"/>
          </a:p>
        </p:txBody>
      </p:sp>
    </p:spTree>
    <p:extLst>
      <p:ext uri="{BB962C8B-B14F-4D97-AF65-F5344CB8AC3E}">
        <p14:creationId xmlns:p14="http://schemas.microsoft.com/office/powerpoint/2010/main" val="2363513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BC4BB-4853-7475-C10E-FA7488949A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49092-2D8A-613B-578A-575D120402D5}"/>
              </a:ext>
            </a:extLst>
          </p:cNvPr>
          <p:cNvSpPr>
            <a:spLocks noGrp="1"/>
          </p:cNvSpPr>
          <p:nvPr>
            <p:ph type="title"/>
          </p:nvPr>
        </p:nvSpPr>
        <p:spPr>
          <a:xfrm>
            <a:off x="838200" y="82096"/>
            <a:ext cx="10515600" cy="1325563"/>
          </a:xfrm>
        </p:spPr>
        <p:txBody>
          <a:bodyPr/>
          <a:lstStyle/>
          <a:p>
            <a:r>
              <a:rPr lang="en-US" dirty="0"/>
              <a:t>What are the purposes of this workshop?</a:t>
            </a:r>
          </a:p>
        </p:txBody>
      </p:sp>
      <p:sp>
        <p:nvSpPr>
          <p:cNvPr id="3" name="Content Placeholder 2">
            <a:extLst>
              <a:ext uri="{FF2B5EF4-FFF2-40B4-BE49-F238E27FC236}">
                <a16:creationId xmlns:a16="http://schemas.microsoft.com/office/drawing/2014/main" id="{BAEF910A-18AB-798D-6F52-08DDABD586CD}"/>
              </a:ext>
            </a:extLst>
          </p:cNvPr>
          <p:cNvSpPr>
            <a:spLocks noGrp="1"/>
          </p:cNvSpPr>
          <p:nvPr>
            <p:ph idx="1"/>
          </p:nvPr>
        </p:nvSpPr>
        <p:spPr>
          <a:xfrm>
            <a:off x="533400" y="1273628"/>
            <a:ext cx="11266714" cy="5082721"/>
          </a:xfrm>
        </p:spPr>
        <p:txBody>
          <a:bodyPr/>
          <a:lstStyle/>
          <a:p>
            <a:r>
              <a:rPr lang="en-US" dirty="0"/>
              <a:t>For us developers:</a:t>
            </a:r>
          </a:p>
          <a:p>
            <a:pPr lvl="1"/>
            <a:r>
              <a:rPr lang="en-US" dirty="0"/>
              <a:t>A good checkpoint – can we get everything running smoothly?</a:t>
            </a:r>
          </a:p>
          <a:p>
            <a:pPr lvl="1"/>
            <a:r>
              <a:rPr lang="en-US" dirty="0"/>
              <a:t>Showing demos – user feedback from a semi-expert audience (you!)</a:t>
            </a:r>
          </a:p>
          <a:p>
            <a:pPr lvl="1"/>
            <a:r>
              <a:rPr lang="en-US" dirty="0"/>
              <a:t>Ideas, stimulated by seeing each others demos and hearing your comments</a:t>
            </a:r>
          </a:p>
          <a:p>
            <a:endParaRPr lang="en-US" dirty="0"/>
          </a:p>
          <a:p>
            <a:r>
              <a:rPr lang="en-US" dirty="0"/>
              <a:t>For the general audience:</a:t>
            </a:r>
          </a:p>
          <a:p>
            <a:pPr lvl="1"/>
            <a:r>
              <a:rPr lang="en-US" dirty="0"/>
              <a:t>Fun demos today!</a:t>
            </a:r>
          </a:p>
          <a:p>
            <a:pPr lvl="1"/>
            <a:r>
              <a:rPr lang="en-US" dirty="0"/>
              <a:t>Interesting science and technology presentations and discussions</a:t>
            </a:r>
          </a:p>
          <a:p>
            <a:pPr lvl="1"/>
            <a:r>
              <a:rPr lang="en-US" dirty="0"/>
              <a:t>Maybe you want to pursue some VR topic you hear about, or something else.  My group is a community with a lot of experience that will provide feedback and support you in this.</a:t>
            </a:r>
          </a:p>
        </p:txBody>
      </p:sp>
      <p:sp>
        <p:nvSpPr>
          <p:cNvPr id="4" name="Slide Number Placeholder 3">
            <a:extLst>
              <a:ext uri="{FF2B5EF4-FFF2-40B4-BE49-F238E27FC236}">
                <a16:creationId xmlns:a16="http://schemas.microsoft.com/office/drawing/2014/main" id="{52458AA9-6596-6423-E300-9742FBEA0E23}"/>
              </a:ext>
            </a:extLst>
          </p:cNvPr>
          <p:cNvSpPr>
            <a:spLocks noGrp="1"/>
          </p:cNvSpPr>
          <p:nvPr>
            <p:ph type="sldNum" sz="quarter" idx="12"/>
          </p:nvPr>
        </p:nvSpPr>
        <p:spPr/>
        <p:txBody>
          <a:bodyPr/>
          <a:lstStyle/>
          <a:p>
            <a:fld id="{0F4F6669-AD17-4140-A03F-D84AA815180C}" type="slidenum">
              <a:rPr lang="en-US" smtClean="0"/>
              <a:t>11</a:t>
            </a:fld>
            <a:endParaRPr lang="en-US"/>
          </a:p>
        </p:txBody>
      </p:sp>
    </p:spTree>
    <p:extLst>
      <p:ext uri="{BB962C8B-B14F-4D97-AF65-F5344CB8AC3E}">
        <p14:creationId xmlns:p14="http://schemas.microsoft.com/office/powerpoint/2010/main" val="287123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8845-60F4-B5EC-87FF-39E2BC7B7A45}"/>
              </a:ext>
            </a:extLst>
          </p:cNvPr>
          <p:cNvSpPr>
            <a:spLocks noGrp="1"/>
          </p:cNvSpPr>
          <p:nvPr>
            <p:ph type="title"/>
          </p:nvPr>
        </p:nvSpPr>
        <p:spPr>
          <a:xfrm>
            <a:off x="838200" y="147405"/>
            <a:ext cx="10515600" cy="1325563"/>
          </a:xfrm>
        </p:spPr>
        <p:txBody>
          <a:bodyPr/>
          <a:lstStyle/>
          <a:p>
            <a:r>
              <a:rPr lang="en-US" dirty="0"/>
              <a:t>The VR Toolkit</a:t>
            </a:r>
          </a:p>
        </p:txBody>
      </p:sp>
      <p:sp>
        <p:nvSpPr>
          <p:cNvPr id="3" name="Content Placeholder 2">
            <a:extLst>
              <a:ext uri="{FF2B5EF4-FFF2-40B4-BE49-F238E27FC236}">
                <a16:creationId xmlns:a16="http://schemas.microsoft.com/office/drawing/2014/main" id="{772B2177-ED44-5BB6-33EA-A0EB3BFDA91B}"/>
              </a:ext>
            </a:extLst>
          </p:cNvPr>
          <p:cNvSpPr>
            <a:spLocks noGrp="1"/>
          </p:cNvSpPr>
          <p:nvPr>
            <p:ph idx="1"/>
          </p:nvPr>
        </p:nvSpPr>
        <p:spPr>
          <a:xfrm>
            <a:off x="653138" y="1469571"/>
            <a:ext cx="11136086" cy="4707392"/>
          </a:xfrm>
        </p:spPr>
        <p:txBody>
          <a:bodyPr/>
          <a:lstStyle/>
          <a:p>
            <a:r>
              <a:rPr lang="en-US" dirty="0"/>
              <a:t>We have developed VR apps (APKs) in Unity – a game development platform with VR features. </a:t>
            </a:r>
          </a:p>
          <a:p>
            <a:r>
              <a:rPr lang="en-US" dirty="0"/>
              <a:t>To use any APK, the user must have an Oculus headset (Quest 2+) and controllers.</a:t>
            </a:r>
          </a:p>
        </p:txBody>
      </p:sp>
      <p:pic>
        <p:nvPicPr>
          <p:cNvPr id="3074" name="Picture 2" descr="Meta Quest 3 VR Headset | GameStop">
            <a:extLst>
              <a:ext uri="{FF2B5EF4-FFF2-40B4-BE49-F238E27FC236}">
                <a16:creationId xmlns:a16="http://schemas.microsoft.com/office/drawing/2014/main" id="{A0BF0B4D-7976-C1BF-97BA-7A25450A2AA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907" b="89977" l="8000" r="92643">
                        <a14:foregroundMark x1="8071" y1="55944" x2="18071" y2="60490"/>
                        <a14:foregroundMark x1="18071" y1="60490" x2="8000" y2="55128"/>
                        <a14:foregroundMark x1="8000" y1="55128" x2="8071" y2="56410"/>
                        <a14:foregroundMark x1="9571" y1="64336" x2="20071" y2="65501"/>
                        <a14:foregroundMark x1="20071" y1="65501" x2="20571" y2="60490"/>
                        <a14:foregroundMark x1="76500" y1="61772" x2="86857" y2="67599"/>
                        <a14:foregroundMark x1="86857" y1="67599" x2="78714" y2="55361"/>
                        <a14:foregroundMark x1="78714" y1="55361" x2="76786" y2="60140"/>
                        <a14:foregroundMark x1="89857" y1="55944" x2="92643" y2="59674"/>
                        <a14:foregroundMark x1="47786" y1="33333" x2="64929" y2="44172"/>
                        <a14:foregroundMark x1="68286" y1="46737" x2="64214" y2="42541"/>
                        <a14:foregroundMark x1="65500" y1="39977" x2="67786" y2="45921"/>
                        <a14:foregroundMark x1="62929" y1="38345" x2="68571" y2="52797"/>
                        <a14:foregroundMark x1="68571" y1="52797" x2="68571" y2="54312"/>
                        <a14:foregroundMark x1="63429" y1="37995" x2="67286" y2="44639"/>
                        <a14:foregroundMark x1="60571" y1="35897" x2="69714" y2="45804"/>
                        <a14:foregroundMark x1="69714" y1="45804" x2="70071" y2="50932"/>
                        <a14:foregroundMark x1="62429" y1="37995" x2="66786" y2="44639"/>
                        <a14:foregroundMark x1="20857" y1="56876" x2="22214" y2="59441"/>
                        <a14:foregroundMark x1="21000" y1="57343" x2="21429" y2="57110"/>
                        <a14:foregroundMark x1="52500" y1="22844" x2="58714" y2="32984"/>
                        <a14:foregroundMark x1="58286" y1="33217" x2="68000" y2="40793"/>
                        <a14:foregroundMark x1="68000" y1="40793" x2="69000" y2="45688"/>
                        <a14:foregroundMark x1="60857" y1="34615" x2="69714" y2="45105"/>
                        <a14:foregroundMark x1="69714" y1="45105" x2="70000" y2="47436"/>
                        <a14:foregroundMark x1="69286" y1="54196" x2="48643" y2="68415"/>
                        <a14:foregroundMark x1="48643" y1="68415" x2="59000" y2="67249"/>
                      </a14:backgroundRemoval>
                    </a14:imgEffect>
                  </a14:imgLayer>
                </a14:imgProps>
              </a:ext>
              <a:ext uri="{28A0092B-C50C-407E-A947-70E740481C1C}">
                <a14:useLocalDpi xmlns:a14="http://schemas.microsoft.com/office/drawing/2010/main" val="0"/>
              </a:ext>
            </a:extLst>
          </a:blip>
          <a:srcRect/>
          <a:stretch>
            <a:fillRect/>
          </a:stretch>
        </p:blipFill>
        <p:spPr bwMode="auto">
          <a:xfrm>
            <a:off x="877710" y="4001294"/>
            <a:ext cx="4571758" cy="28018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white virtual reality headset&#10;&#10;AI-generated content may be incorrect.">
            <a:extLst>
              <a:ext uri="{FF2B5EF4-FFF2-40B4-BE49-F238E27FC236}">
                <a16:creationId xmlns:a16="http://schemas.microsoft.com/office/drawing/2014/main" id="{86449B73-8BDF-59B5-BEF3-BD1A62D92CAA}"/>
              </a:ext>
            </a:extLst>
          </p:cNvPr>
          <p:cNvPicPr>
            <a:picLocks noChangeAspect="1"/>
          </p:cNvPicPr>
          <p:nvPr/>
        </p:nvPicPr>
        <p:blipFill>
          <a:blip r:embed="rId5"/>
          <a:stretch>
            <a:fillRect/>
          </a:stretch>
        </p:blipFill>
        <p:spPr>
          <a:xfrm>
            <a:off x="5910938" y="3510086"/>
            <a:ext cx="4989327" cy="2801814"/>
          </a:xfrm>
          <a:prstGeom prst="rect">
            <a:avLst/>
          </a:prstGeom>
        </p:spPr>
      </p:pic>
      <p:sp>
        <p:nvSpPr>
          <p:cNvPr id="6" name="TextBox 5">
            <a:extLst>
              <a:ext uri="{FF2B5EF4-FFF2-40B4-BE49-F238E27FC236}">
                <a16:creationId xmlns:a16="http://schemas.microsoft.com/office/drawing/2014/main" id="{5FE2A58F-3E9A-1FA0-61C6-410A05C65E0B}"/>
              </a:ext>
            </a:extLst>
          </p:cNvPr>
          <p:cNvSpPr txBox="1"/>
          <p:nvPr/>
        </p:nvSpPr>
        <p:spPr>
          <a:xfrm>
            <a:off x="966798" y="6305370"/>
            <a:ext cx="4393582" cy="369332"/>
          </a:xfrm>
          <a:prstGeom prst="rect">
            <a:avLst/>
          </a:prstGeom>
          <a:noFill/>
        </p:spPr>
        <p:txBody>
          <a:bodyPr wrap="square" rtlCol="0">
            <a:spAutoFit/>
          </a:bodyPr>
          <a:lstStyle/>
          <a:p>
            <a:pPr algn="ctr"/>
            <a:r>
              <a:rPr lang="en-US" dirty="0"/>
              <a:t>Oculus Quest 3</a:t>
            </a:r>
          </a:p>
        </p:txBody>
      </p:sp>
      <p:sp>
        <p:nvSpPr>
          <p:cNvPr id="7" name="TextBox 6">
            <a:extLst>
              <a:ext uri="{FF2B5EF4-FFF2-40B4-BE49-F238E27FC236}">
                <a16:creationId xmlns:a16="http://schemas.microsoft.com/office/drawing/2014/main" id="{D9112185-D08F-48D5-A036-FD0CEB4ED12E}"/>
              </a:ext>
            </a:extLst>
          </p:cNvPr>
          <p:cNvSpPr txBox="1"/>
          <p:nvPr/>
        </p:nvSpPr>
        <p:spPr>
          <a:xfrm>
            <a:off x="6208810" y="6305370"/>
            <a:ext cx="4393582" cy="369332"/>
          </a:xfrm>
          <a:prstGeom prst="rect">
            <a:avLst/>
          </a:prstGeom>
          <a:noFill/>
        </p:spPr>
        <p:txBody>
          <a:bodyPr wrap="square" rtlCol="0">
            <a:spAutoFit/>
          </a:bodyPr>
          <a:lstStyle/>
          <a:p>
            <a:pPr algn="ctr"/>
            <a:r>
              <a:rPr lang="en-US" dirty="0"/>
              <a:t>Oculus Quest 2</a:t>
            </a:r>
          </a:p>
        </p:txBody>
      </p:sp>
      <p:sp>
        <p:nvSpPr>
          <p:cNvPr id="4" name="Slide Number Placeholder 3">
            <a:extLst>
              <a:ext uri="{FF2B5EF4-FFF2-40B4-BE49-F238E27FC236}">
                <a16:creationId xmlns:a16="http://schemas.microsoft.com/office/drawing/2014/main" id="{3CA61758-5145-D0EF-D49F-2E1D415CC272}"/>
              </a:ext>
            </a:extLst>
          </p:cNvPr>
          <p:cNvSpPr>
            <a:spLocks noGrp="1"/>
          </p:cNvSpPr>
          <p:nvPr>
            <p:ph type="sldNum" sz="quarter" idx="12"/>
          </p:nvPr>
        </p:nvSpPr>
        <p:spPr/>
        <p:txBody>
          <a:bodyPr/>
          <a:lstStyle/>
          <a:p>
            <a:fld id="{0F4F6669-AD17-4140-A03F-D84AA815180C}" type="slidenum">
              <a:rPr lang="en-US" smtClean="0"/>
              <a:t>12</a:t>
            </a:fld>
            <a:endParaRPr lang="en-US"/>
          </a:p>
        </p:txBody>
      </p:sp>
    </p:spTree>
    <p:extLst>
      <p:ext uri="{BB962C8B-B14F-4D97-AF65-F5344CB8AC3E}">
        <p14:creationId xmlns:p14="http://schemas.microsoft.com/office/powerpoint/2010/main" val="2903411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F9528-0594-5E32-3C67-F36A8215E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0C561-1487-DF87-6FF5-9DB34E110DB5}"/>
              </a:ext>
            </a:extLst>
          </p:cNvPr>
          <p:cNvSpPr>
            <a:spLocks noGrp="1"/>
          </p:cNvSpPr>
          <p:nvPr>
            <p:ph type="title"/>
          </p:nvPr>
        </p:nvSpPr>
        <p:spPr>
          <a:xfrm>
            <a:off x="273585" y="0"/>
            <a:ext cx="11644829" cy="1325563"/>
          </a:xfrm>
        </p:spPr>
        <p:txBody>
          <a:bodyPr/>
          <a:lstStyle/>
          <a:p>
            <a:r>
              <a:rPr lang="en-US" dirty="0"/>
              <a:t>Demo sessions:</a:t>
            </a:r>
          </a:p>
        </p:txBody>
      </p:sp>
      <p:sp>
        <p:nvSpPr>
          <p:cNvPr id="3" name="Content Placeholder 2">
            <a:extLst>
              <a:ext uri="{FF2B5EF4-FFF2-40B4-BE49-F238E27FC236}">
                <a16:creationId xmlns:a16="http://schemas.microsoft.com/office/drawing/2014/main" id="{AECF9462-5DD8-DBBC-E4C1-24690F3373F3}"/>
              </a:ext>
            </a:extLst>
          </p:cNvPr>
          <p:cNvSpPr>
            <a:spLocks noGrp="1"/>
          </p:cNvSpPr>
          <p:nvPr>
            <p:ph idx="1"/>
          </p:nvPr>
        </p:nvSpPr>
        <p:spPr>
          <a:xfrm>
            <a:off x="457200" y="1208316"/>
            <a:ext cx="11071034" cy="5012417"/>
          </a:xfrm>
        </p:spPr>
        <p:txBody>
          <a:bodyPr>
            <a:normAutofit/>
          </a:bodyPr>
          <a:lstStyle/>
          <a:p>
            <a:r>
              <a:rPr lang="en-US" dirty="0"/>
              <a:t>There are two ~hour-long demo sessions with 5 stations</a:t>
            </a:r>
          </a:p>
          <a:p>
            <a:r>
              <a:rPr lang="en-US" dirty="0"/>
              <a:t>We will use 2 stations in this room (left and right front), and 3 stations in the lobby (North, middle, and South)</a:t>
            </a:r>
          </a:p>
          <a:p>
            <a:endParaRPr lang="en-US" dirty="0"/>
          </a:p>
          <a:p>
            <a:r>
              <a:rPr lang="en-US" dirty="0"/>
              <a:t>Demo session #1 is 9:30-10:20 a.m.</a:t>
            </a:r>
          </a:p>
          <a:p>
            <a:pPr lvl="1"/>
            <a:r>
              <a:rPr lang="en-US" dirty="0"/>
              <a:t>This room: VR Fields, ROOTVR</a:t>
            </a:r>
          </a:p>
          <a:p>
            <a:pPr lvl="1"/>
            <a:r>
              <a:rPr lang="en-US" dirty="0"/>
              <a:t>PAB lobby: CEDVR, CMSVR, and VR Orbitals</a:t>
            </a:r>
          </a:p>
          <a:p>
            <a:endParaRPr lang="en-US" dirty="0"/>
          </a:p>
          <a:p>
            <a:r>
              <a:rPr lang="en-US" dirty="0"/>
              <a:t>Demo session #2 is 11:20-12:10 p.m. (or so, can run long)</a:t>
            </a:r>
          </a:p>
          <a:p>
            <a:pPr lvl="1"/>
            <a:r>
              <a:rPr lang="en-US" dirty="0"/>
              <a:t>This room: Hypercubes, ROOTVR</a:t>
            </a:r>
          </a:p>
          <a:p>
            <a:pPr lvl="1"/>
            <a:r>
              <a:rPr lang="en-US" dirty="0"/>
              <a:t>PAB lobby: Proton decay in Super-K, Dark Matter in liquid Xe, and G4VR</a:t>
            </a:r>
          </a:p>
          <a:p>
            <a:endParaRPr lang="en-US" dirty="0"/>
          </a:p>
        </p:txBody>
      </p:sp>
      <p:sp>
        <p:nvSpPr>
          <p:cNvPr id="4" name="Slide Number Placeholder 3">
            <a:extLst>
              <a:ext uri="{FF2B5EF4-FFF2-40B4-BE49-F238E27FC236}">
                <a16:creationId xmlns:a16="http://schemas.microsoft.com/office/drawing/2014/main" id="{84B79124-D72D-F75F-75A8-2DD600EE6D4A}"/>
              </a:ext>
            </a:extLst>
          </p:cNvPr>
          <p:cNvSpPr>
            <a:spLocks noGrp="1"/>
          </p:cNvSpPr>
          <p:nvPr>
            <p:ph type="sldNum" sz="quarter" idx="12"/>
          </p:nvPr>
        </p:nvSpPr>
        <p:spPr/>
        <p:txBody>
          <a:bodyPr/>
          <a:lstStyle/>
          <a:p>
            <a:fld id="{0F4F6669-AD17-4140-A03F-D84AA815180C}" type="slidenum">
              <a:rPr lang="en-US" smtClean="0"/>
              <a:t>13</a:t>
            </a:fld>
            <a:endParaRPr lang="en-US"/>
          </a:p>
        </p:txBody>
      </p:sp>
    </p:spTree>
    <p:extLst>
      <p:ext uri="{BB962C8B-B14F-4D97-AF65-F5344CB8AC3E}">
        <p14:creationId xmlns:p14="http://schemas.microsoft.com/office/powerpoint/2010/main" val="1399856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983EF-B956-EEAD-688D-AA463A3E6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6F08D-F957-29EC-0856-001A2AB6DB14}"/>
              </a:ext>
            </a:extLst>
          </p:cNvPr>
          <p:cNvSpPr>
            <a:spLocks noGrp="1"/>
          </p:cNvSpPr>
          <p:nvPr>
            <p:ph type="title"/>
          </p:nvPr>
        </p:nvSpPr>
        <p:spPr>
          <a:xfrm>
            <a:off x="273585" y="136525"/>
            <a:ext cx="11644829" cy="1325563"/>
          </a:xfrm>
        </p:spPr>
        <p:txBody>
          <a:bodyPr/>
          <a:lstStyle/>
          <a:p>
            <a:r>
              <a:rPr lang="en-US" dirty="0"/>
              <a:t>Talks before demo session #1:</a:t>
            </a:r>
          </a:p>
        </p:txBody>
      </p:sp>
      <p:sp>
        <p:nvSpPr>
          <p:cNvPr id="3" name="Content Placeholder 2">
            <a:extLst>
              <a:ext uri="{FF2B5EF4-FFF2-40B4-BE49-F238E27FC236}">
                <a16:creationId xmlns:a16="http://schemas.microsoft.com/office/drawing/2014/main" id="{DBDCC845-1212-9D26-F13F-07BFE699AAD1}"/>
              </a:ext>
            </a:extLst>
          </p:cNvPr>
          <p:cNvSpPr>
            <a:spLocks noGrp="1"/>
          </p:cNvSpPr>
          <p:nvPr>
            <p:ph idx="1"/>
          </p:nvPr>
        </p:nvSpPr>
        <p:spPr>
          <a:xfrm>
            <a:off x="478972" y="1572029"/>
            <a:ext cx="11071034" cy="4667409"/>
          </a:xfrm>
        </p:spPr>
        <p:txBody>
          <a:bodyPr>
            <a:normAutofit/>
          </a:bodyPr>
          <a:lstStyle/>
          <a:p>
            <a:pPr marL="514350" indent="-514350">
              <a:buAutoNum type="arabicPeriod"/>
            </a:pPr>
            <a:r>
              <a:rPr lang="en-US" dirty="0"/>
              <a:t>Exploring the CMS Detector and LHC Data with </a:t>
            </a:r>
            <a:r>
              <a:rPr lang="en-US" dirty="0">
                <a:solidFill>
                  <a:srgbClr val="00B050"/>
                </a:solidFill>
              </a:rPr>
              <a:t>CMS VR</a:t>
            </a:r>
            <a:r>
              <a:rPr lang="en-US" dirty="0"/>
              <a:t> and </a:t>
            </a:r>
            <a:r>
              <a:rPr lang="en-US" dirty="0">
                <a:solidFill>
                  <a:srgbClr val="00B050"/>
                </a:solidFill>
              </a:rPr>
              <a:t>CEDVR</a:t>
            </a:r>
            <a:r>
              <a:rPr lang="en-US" dirty="0"/>
              <a:t> (Ansar Iqbal, over Zoom from CERN in Geneva, Switzerland)</a:t>
            </a:r>
          </a:p>
          <a:p>
            <a:pPr marL="514350" indent="-514350">
              <a:buAutoNum type="arabicPeriod"/>
            </a:pPr>
            <a:endParaRPr lang="en-US" dirty="0"/>
          </a:p>
          <a:p>
            <a:pPr marL="514350" indent="-514350">
              <a:buAutoNum type="arabicPeriod"/>
            </a:pPr>
            <a:r>
              <a:rPr lang="en-US" dirty="0"/>
              <a:t>Interacting with E and B fields with </a:t>
            </a:r>
            <a:r>
              <a:rPr lang="en-US" dirty="0">
                <a:solidFill>
                  <a:srgbClr val="00B050"/>
                </a:solidFill>
              </a:rPr>
              <a:t>VR Fields</a:t>
            </a:r>
            <a:r>
              <a:rPr lang="en-US" dirty="0"/>
              <a:t> (Rin </a:t>
            </a:r>
            <a:r>
              <a:rPr lang="en-US" dirty="0" err="1"/>
              <a:t>Fudemberg</a:t>
            </a:r>
            <a:r>
              <a:rPr lang="en-US" dirty="0"/>
              <a:t>)</a:t>
            </a:r>
          </a:p>
          <a:p>
            <a:pPr marL="514350" indent="-514350">
              <a:buAutoNum type="arabicPeriod"/>
            </a:pPr>
            <a:endParaRPr lang="en-US" dirty="0"/>
          </a:p>
          <a:p>
            <a:pPr marL="514350" indent="-514350">
              <a:buAutoNum type="arabicPeriod"/>
            </a:pPr>
            <a:r>
              <a:rPr lang="en-US" dirty="0"/>
              <a:t>Quantum orbitals in VR (Andrew Douglas)</a:t>
            </a:r>
          </a:p>
          <a:p>
            <a:pPr marL="514350" indent="-514350">
              <a:buAutoNum type="arabicPeriod"/>
            </a:pPr>
            <a:endParaRPr lang="en-US" dirty="0"/>
          </a:p>
          <a:p>
            <a:r>
              <a:rPr lang="en-US" dirty="0"/>
              <a:t>Scientific multidimensional data displays with </a:t>
            </a:r>
            <a:r>
              <a:rPr lang="en-US" dirty="0">
                <a:solidFill>
                  <a:srgbClr val="00B050"/>
                </a:solidFill>
              </a:rPr>
              <a:t>ROOTVR</a:t>
            </a:r>
            <a:r>
              <a:rPr lang="en-US" dirty="0"/>
              <a:t> (Aryan </a:t>
            </a:r>
            <a:r>
              <a:rPr lang="en-US" dirty="0" err="1"/>
              <a:t>Mosavian</a:t>
            </a:r>
            <a:r>
              <a:rPr lang="en-US" dirty="0"/>
              <a:t>-Pour)</a:t>
            </a:r>
          </a:p>
        </p:txBody>
      </p:sp>
      <p:sp>
        <p:nvSpPr>
          <p:cNvPr id="4" name="Slide Number Placeholder 3">
            <a:extLst>
              <a:ext uri="{FF2B5EF4-FFF2-40B4-BE49-F238E27FC236}">
                <a16:creationId xmlns:a16="http://schemas.microsoft.com/office/drawing/2014/main" id="{8C106A4B-B0AC-7056-C5F6-DF02F1D63CD2}"/>
              </a:ext>
            </a:extLst>
          </p:cNvPr>
          <p:cNvSpPr>
            <a:spLocks noGrp="1"/>
          </p:cNvSpPr>
          <p:nvPr>
            <p:ph type="sldNum" sz="quarter" idx="12"/>
          </p:nvPr>
        </p:nvSpPr>
        <p:spPr/>
        <p:txBody>
          <a:bodyPr/>
          <a:lstStyle/>
          <a:p>
            <a:fld id="{0F4F6669-AD17-4140-A03F-D84AA815180C}" type="slidenum">
              <a:rPr lang="en-US" smtClean="0"/>
              <a:t>14</a:t>
            </a:fld>
            <a:endParaRPr lang="en-US"/>
          </a:p>
        </p:txBody>
      </p:sp>
    </p:spTree>
    <p:extLst>
      <p:ext uri="{BB962C8B-B14F-4D97-AF65-F5344CB8AC3E}">
        <p14:creationId xmlns:p14="http://schemas.microsoft.com/office/powerpoint/2010/main" val="128805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FDA9F-6453-559C-DA55-DD4F67761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E9313-6361-A764-E2C9-0ED145A88F42}"/>
              </a:ext>
            </a:extLst>
          </p:cNvPr>
          <p:cNvSpPr>
            <a:spLocks noGrp="1"/>
          </p:cNvSpPr>
          <p:nvPr>
            <p:ph type="title"/>
          </p:nvPr>
        </p:nvSpPr>
        <p:spPr>
          <a:xfrm>
            <a:off x="273585" y="136525"/>
            <a:ext cx="11644829" cy="1325563"/>
          </a:xfrm>
        </p:spPr>
        <p:txBody>
          <a:bodyPr/>
          <a:lstStyle/>
          <a:p>
            <a:r>
              <a:rPr lang="en-US" dirty="0"/>
              <a:t>Talks before demo session #2:</a:t>
            </a:r>
          </a:p>
        </p:txBody>
      </p:sp>
      <p:sp>
        <p:nvSpPr>
          <p:cNvPr id="3" name="Content Placeholder 2">
            <a:extLst>
              <a:ext uri="{FF2B5EF4-FFF2-40B4-BE49-F238E27FC236}">
                <a16:creationId xmlns:a16="http://schemas.microsoft.com/office/drawing/2014/main" id="{97606EF5-DBA4-265E-68D7-8F7EF6F84837}"/>
              </a:ext>
            </a:extLst>
          </p:cNvPr>
          <p:cNvSpPr>
            <a:spLocks noGrp="1"/>
          </p:cNvSpPr>
          <p:nvPr>
            <p:ph idx="1"/>
          </p:nvPr>
        </p:nvSpPr>
        <p:spPr>
          <a:xfrm>
            <a:off x="478972" y="1572029"/>
            <a:ext cx="11071034" cy="4667409"/>
          </a:xfrm>
        </p:spPr>
        <p:txBody>
          <a:bodyPr>
            <a:normAutofit lnSpcReduction="10000"/>
          </a:bodyPr>
          <a:lstStyle/>
          <a:p>
            <a:pPr marL="514350" indent="-514350">
              <a:buAutoNum type="arabicPeriod"/>
            </a:pPr>
            <a:r>
              <a:rPr lang="en-US" dirty="0"/>
              <a:t>Visualizing particle interactions with matter with </a:t>
            </a:r>
            <a:r>
              <a:rPr lang="en-US" dirty="0">
                <a:solidFill>
                  <a:srgbClr val="00B050"/>
                </a:solidFill>
              </a:rPr>
              <a:t>G4VR</a:t>
            </a:r>
            <a:r>
              <a:rPr lang="en-US" dirty="0"/>
              <a:t> (Benjamin </a:t>
            </a:r>
            <a:r>
              <a:rPr lang="en-US" dirty="0" err="1"/>
              <a:t>Jobilal</a:t>
            </a:r>
            <a:r>
              <a:rPr lang="en-US" dirty="0"/>
              <a:t>)</a:t>
            </a:r>
          </a:p>
          <a:p>
            <a:pPr marL="514350" indent="-514350">
              <a:buAutoNum type="arabicPeriod"/>
            </a:pPr>
            <a:endParaRPr lang="en-US" dirty="0"/>
          </a:p>
          <a:p>
            <a:pPr marL="514350" indent="-514350">
              <a:buAutoNum type="arabicPeriod"/>
            </a:pPr>
            <a:r>
              <a:rPr lang="en-US" dirty="0"/>
              <a:t>Simulating proton decay in a Super-K-like detector and visualizing it using G4VR (Trevor Waltersdorf)</a:t>
            </a:r>
          </a:p>
          <a:p>
            <a:pPr marL="514350" indent="-514350">
              <a:buAutoNum type="arabicPeriod"/>
            </a:pPr>
            <a:endParaRPr lang="en-US" dirty="0"/>
          </a:p>
          <a:p>
            <a:pPr marL="514350" indent="-514350">
              <a:buAutoNum type="arabicPeriod"/>
            </a:pPr>
            <a:r>
              <a:rPr lang="en-US" dirty="0"/>
              <a:t>Simulating dark matter interactions and visualizing with G4VR (Nicholas Farhadian)</a:t>
            </a:r>
          </a:p>
          <a:p>
            <a:pPr marL="514350" indent="-514350">
              <a:buAutoNum type="arabicPeriod"/>
            </a:pPr>
            <a:endParaRPr lang="en-US" dirty="0"/>
          </a:p>
          <a:p>
            <a:pPr marL="514350" indent="-514350">
              <a:buAutoNum type="arabicPeriod"/>
            </a:pPr>
            <a:r>
              <a:rPr lang="en-US" dirty="0"/>
              <a:t>Plans and ideas for future VR development </a:t>
            </a:r>
            <a:r>
              <a:rPr lang="en-US"/>
              <a:t>at UCLA </a:t>
            </a:r>
            <a:r>
              <a:rPr lang="en-US" dirty="0"/>
              <a:t>(Jay Hauser)</a:t>
            </a:r>
          </a:p>
        </p:txBody>
      </p:sp>
      <p:sp>
        <p:nvSpPr>
          <p:cNvPr id="4" name="Slide Number Placeholder 3">
            <a:extLst>
              <a:ext uri="{FF2B5EF4-FFF2-40B4-BE49-F238E27FC236}">
                <a16:creationId xmlns:a16="http://schemas.microsoft.com/office/drawing/2014/main" id="{5B8666EB-9BF5-4ACB-2B01-8CD0F61268C6}"/>
              </a:ext>
            </a:extLst>
          </p:cNvPr>
          <p:cNvSpPr>
            <a:spLocks noGrp="1"/>
          </p:cNvSpPr>
          <p:nvPr>
            <p:ph type="sldNum" sz="quarter" idx="12"/>
          </p:nvPr>
        </p:nvSpPr>
        <p:spPr/>
        <p:txBody>
          <a:bodyPr/>
          <a:lstStyle/>
          <a:p>
            <a:fld id="{0F4F6669-AD17-4140-A03F-D84AA815180C}" type="slidenum">
              <a:rPr lang="en-US" smtClean="0"/>
              <a:t>15</a:t>
            </a:fld>
            <a:endParaRPr lang="en-US"/>
          </a:p>
        </p:txBody>
      </p:sp>
    </p:spTree>
    <p:extLst>
      <p:ext uri="{BB962C8B-B14F-4D97-AF65-F5344CB8AC3E}">
        <p14:creationId xmlns:p14="http://schemas.microsoft.com/office/powerpoint/2010/main" val="3806678880"/>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8740</TotalTime>
  <Words>898</Words>
  <Application>Microsoft Macintosh PowerPoint</Application>
  <PresentationFormat>Widescreen</PresentationFormat>
  <Paragraphs>117</Paragraphs>
  <Slides>15</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Roboto</vt:lpstr>
      <vt:lpstr>Symbol</vt:lpstr>
      <vt:lpstr>Wingdings</vt:lpstr>
      <vt:lpstr>Office Theme</vt:lpstr>
      <vt:lpstr>2nd Virtual Reality for Science at UCLA Workshop</vt:lpstr>
      <vt:lpstr>Virtual Reality for Science – Why?</vt:lpstr>
      <vt:lpstr>Virtual Reality for Science – Why NOW?</vt:lpstr>
      <vt:lpstr>Virtual Reality for Science at UCLA</vt:lpstr>
      <vt:lpstr>Open a portal to the CMS detector with CMS VR</vt:lpstr>
      <vt:lpstr>PowerPoint Presentation</vt:lpstr>
      <vt:lpstr>Explore LHC Data with CEDVR (Cms Event Display in VR)</vt:lpstr>
      <vt:lpstr>Explore LHC Data with CEDVR</vt:lpstr>
      <vt:lpstr>Electric field lines of point charges in VR Fields</vt:lpstr>
      <vt:lpstr>Hypercubes:  rotate manually  or automatically  (what is D?)</vt:lpstr>
      <vt:lpstr>What are the purposes of this workshop?</vt:lpstr>
      <vt:lpstr>The VR Toolkit</vt:lpstr>
      <vt:lpstr>Demo sessions:</vt:lpstr>
      <vt:lpstr>Talks before demo session #1:</vt:lpstr>
      <vt:lpstr>Talks before demo session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Jobilal</dc:creator>
  <cp:lastModifiedBy>Jay Hauser</cp:lastModifiedBy>
  <cp:revision>40</cp:revision>
  <dcterms:created xsi:type="dcterms:W3CDTF">2025-10-23T16:37:59Z</dcterms:created>
  <dcterms:modified xsi:type="dcterms:W3CDTF">2026-10-20T22:21:52Z</dcterms:modified>
</cp:coreProperties>
</file>