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85" d="100"/>
          <a:sy n="85" d="100"/>
        </p:scale>
        <p:origin x="81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558162-8ED5-4E3C-B0D0-A633B09EC3DE}" type="datetimeFigureOut">
              <a:rPr lang="en-CH" smtClean="0"/>
              <a:t>29/09/2026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1AC3F0-A145-42AE-97A2-87B5D04903CD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708446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1AC3F0-A145-42AE-97A2-87B5D04903CD}" type="slidenum">
              <a:rPr lang="en-CH" smtClean="0"/>
              <a:t>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99404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E7508-CF74-0A1A-0A13-35FFFE47EA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4CDB5B-3343-DA59-304E-48E48FA309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698259-5874-E908-5BBD-07C74D1CF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5EA5D-F75B-4792-8C8D-7D577421E814}" type="datetimeFigureOut">
              <a:rPr lang="en-CH" smtClean="0"/>
              <a:t>29/09/2026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51BD8-6F9D-6CF4-F573-DDA04D5F7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A74B00-5A0E-2C40-4CDF-C97992B26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2BF54-FEC1-4FDD-AC70-60A82F564F7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134998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5828B-8938-ACFF-737C-F070F1898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650FB-C8A6-BBF9-FA4A-3CC13417F2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31B87-9CC4-8958-8437-B57DCE6E6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5EA5D-F75B-4792-8C8D-7D577421E814}" type="datetimeFigureOut">
              <a:rPr lang="en-CH" smtClean="0"/>
              <a:t>29/09/2026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5F35E-9297-2639-5786-A26DBFB26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51551D-FEB8-6EA4-92FB-6BE9617A5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2BF54-FEC1-4FDD-AC70-60A82F564F7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77599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2D246-61B3-E3FC-B14B-69AC24C6A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1FD333-A33D-A644-8D13-5FA0E37FAD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EDABF7-7DB0-FBC6-A780-39E4C07CB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5EA5D-F75B-4792-8C8D-7D577421E814}" type="datetimeFigureOut">
              <a:rPr lang="en-CH" smtClean="0"/>
              <a:t>29/09/2026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376C78-21B2-94DC-FF75-EDC492BA6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17569-7508-C078-E1A7-3EE488D9E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2BF54-FEC1-4FDD-AC70-60A82F564F7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775475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59602-0D1B-5F84-998B-9A5B938C0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49916-42A2-7852-E306-C5CEC39C82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7E2215-CF0D-63DA-FCC9-5653C9B837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E35C3B-DAE0-913C-4EA9-6C5D65A97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5EA5D-F75B-4792-8C8D-7D577421E814}" type="datetimeFigureOut">
              <a:rPr lang="en-CH" smtClean="0"/>
              <a:t>29/09/2026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E5B0E0-6ACA-831A-F459-7EF65AF68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EEADF1-645C-203E-C72A-6E1480E37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2BF54-FEC1-4FDD-AC70-60A82F564F7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54667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7EFAD-0452-6659-7051-017EB3B8E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C04ECB-609B-6C90-D3F0-CCE884BCCC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FD4F3D-6876-8DBC-C94C-D5E13EFB4D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41D4A2-5138-11FE-0420-1BF3431B5D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FB312C-57A6-B93C-EFC9-BEE5358CC4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1E968B-2CB1-34E7-9EA7-F438CF011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5EA5D-F75B-4792-8C8D-7D577421E814}" type="datetimeFigureOut">
              <a:rPr lang="en-CH" smtClean="0"/>
              <a:t>29/09/2026</a:t>
            </a:fld>
            <a:endParaRPr lang="en-C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2DCA66-F7F9-6C78-DE45-8BAE0828C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504E65-7147-BA73-FCE4-2FDB28E16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2BF54-FEC1-4FDD-AC70-60A82F564F7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91269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EE835-532A-BB8A-AF4E-073DB90E9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E71424-0F1B-D654-A3B1-9E1B8123C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5EA5D-F75B-4792-8C8D-7D577421E814}" type="datetimeFigureOut">
              <a:rPr lang="en-CH" smtClean="0"/>
              <a:t>29/09/2026</a:t>
            </a:fld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3AB02E-19F6-7324-9BD9-E3C2E6AB5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848167-EF7A-26DA-6EF5-B8C661ABB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2BF54-FEC1-4FDD-AC70-60A82F564F7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77392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B90ED9-7B63-C251-8FC3-1EADC495E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5EA5D-F75B-4792-8C8D-7D577421E814}" type="datetimeFigureOut">
              <a:rPr lang="en-CH" smtClean="0"/>
              <a:t>29/09/2026</a:t>
            </a:fld>
            <a:endParaRPr lang="en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C7935E-9E4C-ED20-E29A-C87E18E51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A30409-1455-5967-9049-1EB1760DB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2BF54-FEC1-4FDD-AC70-60A82F564F7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67759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23BE0-B23B-7A78-C958-96C9E40D0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731E9-F9D5-9F94-097D-E53931997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F89A9B-ED5E-A49C-9A21-2E8C5BFD01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8F641C-2A51-6880-0170-800EB01C3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5EA5D-F75B-4792-8C8D-7D577421E814}" type="datetimeFigureOut">
              <a:rPr lang="en-CH" smtClean="0"/>
              <a:t>29/09/2026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17D62E-F0FB-E362-7F8C-E944FB329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3B68BD-974C-646E-7F17-76ECC12BA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2BF54-FEC1-4FDD-AC70-60A82F564F7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623711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44E58-CDCA-BE42-4476-7F8473224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C44978-4A3B-350F-F838-7BDDE0EA9B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53FE4C-A169-E1D2-0F97-4AC55FF3E6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52569A-F3DB-3C5B-90CF-053D43105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5EA5D-F75B-4792-8C8D-7D577421E814}" type="datetimeFigureOut">
              <a:rPr lang="en-CH" smtClean="0"/>
              <a:t>29/09/2026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E654F7-C637-1AC5-9FC1-1F5C340C9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ACC6D8-D826-DBBB-2876-A6674C930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2BF54-FEC1-4FDD-AC70-60A82F564F7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717912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82B3D-F530-D5CE-CDD6-8E588B2BD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298E8A-7AD1-FDD0-62BD-3DED0A68A9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195C53-20F9-5A87-9EFF-49C22A718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5EA5D-F75B-4792-8C8D-7D577421E814}" type="datetimeFigureOut">
              <a:rPr lang="en-CH" smtClean="0"/>
              <a:t>29/09/2026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0B1CED-4A5F-A2E2-24F0-F6D018257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FA303-51DA-32AC-0A50-B2931F37D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2BF54-FEC1-4FDD-AC70-60A82F564F7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905526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510F925-058A-A069-59E2-1040D9DAE6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70A83F-961B-CC07-4207-3C7D91A8E7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1E355F-48A2-E829-3379-CECD14B42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5EA5D-F75B-4792-8C8D-7D577421E814}" type="datetimeFigureOut">
              <a:rPr lang="en-CH" smtClean="0"/>
              <a:t>29/09/2026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F15DD7-F2D7-1D1E-9064-3EEA2499E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BA6D27-1B47-F7B8-9984-298CA9014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2BF54-FEC1-4FDD-AC70-60A82F564F7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70872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78D340-80C0-E8F5-E9CA-9CCACCD8D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CD1931-C5EF-5847-A95A-05280D9C19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11B33A-E96A-AFFB-ABD6-C6373BEAC5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5EA5D-F75B-4792-8C8D-7D577421E814}" type="datetimeFigureOut">
              <a:rPr lang="en-CH" smtClean="0"/>
              <a:t>29/09/2026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2E7EBD-BEDE-FD4A-B9B5-31AFD7A8E8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50A24-8526-257A-FCFB-A4F457A993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2BF54-FEC1-4FDD-AC70-60A82F564F7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81731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BD30B-CBC0-17B9-F9D1-81AE1E8B91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H" noProof="0" dirty="0"/>
              <a:t>Status Degradation Study</a:t>
            </a:r>
            <a:br>
              <a:rPr lang="en-CH" noProof="0" dirty="0"/>
            </a:br>
            <a:r>
              <a:rPr lang="en-CH" noProof="0" dirty="0"/>
              <a:t>29.09.2026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488025-D062-B106-8EA9-7FA140B981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H" noProof="0" dirty="0"/>
              <a:t>Collection of what has </a:t>
            </a:r>
            <a:r>
              <a:rPr lang="en-CH" noProof="0" dirty="0" err="1"/>
              <a:t>happend</a:t>
            </a:r>
            <a:r>
              <a:rPr lang="en-CH" noProof="0" dirty="0"/>
              <a:t> and what needs to still happen</a:t>
            </a:r>
          </a:p>
          <a:p>
            <a:r>
              <a:rPr lang="en-CH" noProof="0" dirty="0"/>
              <a:t>Martin Weber</a:t>
            </a:r>
          </a:p>
        </p:txBody>
      </p:sp>
    </p:spTree>
    <p:extLst>
      <p:ext uri="{BB962C8B-B14F-4D97-AF65-F5344CB8AC3E}">
        <p14:creationId xmlns:p14="http://schemas.microsoft.com/office/powerpoint/2010/main" val="3693578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44B96-04B0-815C-E1B4-7DA9E3D72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noProof="0" dirty="0"/>
              <a:t>What was done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2F4D9-F106-0A61-CAC1-86A5435FD8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H" noProof="0" dirty="0"/>
              <a:t>[ACL production introduction (mirror, glue, coating)]</a:t>
            </a:r>
          </a:p>
          <a:p>
            <a:r>
              <a:rPr lang="en-CH" noProof="0" dirty="0"/>
              <a:t>Light feedthrough tests </a:t>
            </a:r>
          </a:p>
          <a:p>
            <a:r>
              <a:rPr lang="en-CH" noProof="0" dirty="0"/>
              <a:t>Vacuum test</a:t>
            </a:r>
          </a:p>
          <a:p>
            <a:r>
              <a:rPr lang="en-CH" noProof="0" dirty="0"/>
              <a:t>Sensor Setup (integration into </a:t>
            </a:r>
            <a:r>
              <a:rPr lang="en-CH" noProof="0" dirty="0" err="1"/>
              <a:t>influxBD</a:t>
            </a:r>
            <a:r>
              <a:rPr lang="en-CH" noProof="0" dirty="0"/>
              <a:t> and Grafana)</a:t>
            </a:r>
          </a:p>
          <a:p>
            <a:r>
              <a:rPr lang="en-CH" noProof="0" dirty="0"/>
              <a:t>Light readout data acquisition</a:t>
            </a:r>
          </a:p>
          <a:p>
            <a:r>
              <a:rPr lang="en-CH" noProof="0" dirty="0" err="1"/>
              <a:t>Darkbox</a:t>
            </a:r>
            <a:r>
              <a:rPr lang="en-CH" noProof="0" dirty="0"/>
              <a:t> light tightness test</a:t>
            </a:r>
          </a:p>
          <a:p>
            <a:r>
              <a:rPr lang="en-CH" noProof="0" dirty="0"/>
              <a:t>Preliminary Argon flow tests</a:t>
            </a:r>
          </a:p>
          <a:p>
            <a:r>
              <a:rPr lang="en-CH" noProof="0" dirty="0" err="1"/>
              <a:t>Darkbox</a:t>
            </a:r>
            <a:r>
              <a:rPr lang="en-CH" noProof="0" dirty="0"/>
              <a:t> test (</a:t>
            </a:r>
            <a:r>
              <a:rPr lang="en-CH" noProof="0" dirty="0" err="1"/>
              <a:t>SiPMs</a:t>
            </a:r>
            <a:r>
              <a:rPr lang="en-CH" noProof="0" dirty="0"/>
              <a:t> and pulser LEDs)</a:t>
            </a:r>
          </a:p>
        </p:txBody>
      </p:sp>
    </p:spTree>
    <p:extLst>
      <p:ext uri="{BB962C8B-B14F-4D97-AF65-F5344CB8AC3E}">
        <p14:creationId xmlns:p14="http://schemas.microsoft.com/office/powerpoint/2010/main" val="380245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BA788-BF51-7AF6-5A16-97BB964E8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noProof="0" dirty="0"/>
              <a:t>What </a:t>
            </a:r>
            <a:r>
              <a:rPr lang="en-CH" dirty="0"/>
              <a:t>I still want to do (experimentally)</a:t>
            </a:r>
            <a:endParaRPr lang="en-CH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34D76-57B5-91CF-7B13-C94369071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H" dirty="0"/>
              <a:t>Sensor Calibration (ongoing)</a:t>
            </a:r>
          </a:p>
          <a:p>
            <a:pPr lvl="1"/>
            <a:r>
              <a:rPr lang="en-CH" dirty="0"/>
              <a:t>Anticipate differences between ambient and Argon atmosphere.</a:t>
            </a:r>
          </a:p>
          <a:p>
            <a:pPr lvl="1"/>
            <a:r>
              <a:rPr lang="en-CH" dirty="0"/>
              <a:t>Incorporate calibration into Arduino code.</a:t>
            </a:r>
          </a:p>
          <a:p>
            <a:pPr lvl="1"/>
            <a:r>
              <a:rPr lang="en-CH" dirty="0"/>
              <a:t>Calculate partial water pressure and automate reading (</a:t>
            </a:r>
            <a:r>
              <a:rPr lang="fr-CH" dirty="0"/>
              <a:t>G</a:t>
            </a:r>
            <a:r>
              <a:rPr lang="en-CH" dirty="0" err="1"/>
              <a:t>rafana</a:t>
            </a:r>
            <a:r>
              <a:rPr lang="en-CH" dirty="0"/>
              <a:t>, Influx?)</a:t>
            </a:r>
          </a:p>
          <a:p>
            <a:endParaRPr lang="en-CH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80A724-5DDA-AAAF-4A63-4C81F621E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918" y="3567614"/>
            <a:ext cx="7678164" cy="274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564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4301B-E05F-3C11-3928-48192DA61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What I still want to do (experimentally)</a:t>
            </a:r>
            <a:endParaRPr lang="en-CH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D99D53-85D2-1462-B874-93A8C4587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H" noProof="0" dirty="0"/>
              <a:t>In depth vacuum chamber test</a:t>
            </a:r>
          </a:p>
          <a:p>
            <a:pPr lvl="1"/>
            <a:r>
              <a:rPr lang="en-CH" dirty="0"/>
              <a:t>(Vacuum leak test: pull vacuum with sensors and let sit for a period of time)</a:t>
            </a:r>
          </a:p>
          <a:p>
            <a:pPr lvl="1"/>
            <a:r>
              <a:rPr lang="en-CH" dirty="0"/>
              <a:t>Quantified Argon leak test: pull vacuum, flush with Argon, adjust argon flow meter to keep humidity (temperature and pressure) stable. Quantify Argon usage</a:t>
            </a:r>
          </a:p>
          <a:p>
            <a:pPr lvl="1"/>
            <a:endParaRPr lang="en-CH" noProof="0" dirty="0"/>
          </a:p>
        </p:txBody>
      </p:sp>
    </p:spTree>
    <p:extLst>
      <p:ext uri="{BB962C8B-B14F-4D97-AF65-F5344CB8AC3E}">
        <p14:creationId xmlns:p14="http://schemas.microsoft.com/office/powerpoint/2010/main" val="1471432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2861B-48E4-893E-111A-15ADC1DAE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BB333-3BE7-6D14-4FC8-FA6BD4CA8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What I still want to do (experimentally)</a:t>
            </a:r>
            <a:endParaRPr lang="en-CH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18E19-8BFB-0C3A-DEC8-1CF794D3A4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H" noProof="0" dirty="0"/>
              <a:t>First “degradation” test</a:t>
            </a:r>
            <a:endParaRPr lang="en-CH" dirty="0"/>
          </a:p>
          <a:p>
            <a:pPr lvl="1"/>
            <a:r>
              <a:rPr lang="fr-CH" noProof="0" dirty="0"/>
              <a:t>T</a:t>
            </a:r>
            <a:r>
              <a:rPr lang="en-CH" noProof="0" dirty="0"/>
              <a:t>wo equally good </a:t>
            </a:r>
            <a:r>
              <a:rPr lang="en-CH" noProof="0" dirty="0" err="1"/>
              <a:t>Arclights</a:t>
            </a:r>
            <a:r>
              <a:rPr lang="en-CH" dirty="0"/>
              <a:t>, both into </a:t>
            </a:r>
            <a:r>
              <a:rPr lang="en-CH" dirty="0" err="1"/>
              <a:t>darkboxes</a:t>
            </a:r>
            <a:r>
              <a:rPr lang="en-CH" dirty="0"/>
              <a:t>, one in Argon the other in ambient.</a:t>
            </a:r>
          </a:p>
          <a:p>
            <a:pPr lvl="1"/>
            <a:r>
              <a:rPr lang="en-CH" dirty="0"/>
              <a:t>Leave in boxes with periodic measurements via in situ pulser LEDs (how long?)</a:t>
            </a:r>
          </a:p>
          <a:p>
            <a:pPr lvl="1"/>
            <a:endParaRPr lang="en-CH" dirty="0"/>
          </a:p>
          <a:p>
            <a:pPr lvl="1"/>
            <a:endParaRPr lang="en-CH" noProof="0" dirty="0"/>
          </a:p>
        </p:txBody>
      </p:sp>
    </p:spTree>
    <p:extLst>
      <p:ext uri="{BB962C8B-B14F-4D97-AF65-F5344CB8AC3E}">
        <p14:creationId xmlns:p14="http://schemas.microsoft.com/office/powerpoint/2010/main" val="2164558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0F820-AFB2-D831-9573-F30014A6E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B7D1E-2067-BE7F-44EE-6664828EC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What I still want to do (experimentally)</a:t>
            </a:r>
            <a:endParaRPr lang="en-CH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FF7551-B66B-0107-A254-3F91F8852B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H" noProof="0" dirty="0"/>
              <a:t>Full / partial scale degradation study</a:t>
            </a:r>
            <a:endParaRPr lang="en-CH" dirty="0"/>
          </a:p>
          <a:p>
            <a:pPr lvl="1"/>
            <a:r>
              <a:rPr lang="en-CH" dirty="0"/>
              <a:t>4 or 5 similar </a:t>
            </a:r>
            <a:r>
              <a:rPr lang="en-CH" dirty="0" err="1"/>
              <a:t>Arclights</a:t>
            </a:r>
            <a:r>
              <a:rPr lang="en-CH" dirty="0"/>
              <a:t>, Degradation UV running, periodic measurements with in situ pulser LEDs, full 2D measurement after study</a:t>
            </a:r>
          </a:p>
          <a:p>
            <a:pPr lvl="1"/>
            <a:r>
              <a:rPr lang="en-CH" dirty="0"/>
              <a:t>Length? Most degradation happens at the beginning.</a:t>
            </a:r>
          </a:p>
          <a:p>
            <a:pPr lvl="1"/>
            <a:endParaRPr lang="en-CH" dirty="0"/>
          </a:p>
          <a:p>
            <a:pPr lvl="1"/>
            <a:endParaRPr lang="en-CH" noProof="0" dirty="0"/>
          </a:p>
        </p:txBody>
      </p:sp>
    </p:spTree>
    <p:extLst>
      <p:ext uri="{BB962C8B-B14F-4D97-AF65-F5344CB8AC3E}">
        <p14:creationId xmlns:p14="http://schemas.microsoft.com/office/powerpoint/2010/main" val="4028098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96BD8-5866-87AC-5577-62E45B7D6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Thesis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6A2F78-6D45-8EE6-03FD-18A829F844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H" dirty="0"/>
              <a:t>Introduction into DUNE</a:t>
            </a:r>
          </a:p>
          <a:p>
            <a:r>
              <a:rPr lang="en-CH" dirty="0" err="1"/>
              <a:t>SiPMs</a:t>
            </a:r>
            <a:r>
              <a:rPr lang="en-CH" dirty="0"/>
              <a:t> + Sensors</a:t>
            </a:r>
          </a:p>
          <a:p>
            <a:pPr lvl="1"/>
            <a:r>
              <a:rPr lang="en-CH" dirty="0"/>
              <a:t>Theory</a:t>
            </a:r>
          </a:p>
          <a:p>
            <a:pPr lvl="1"/>
            <a:r>
              <a:rPr lang="en-CH" dirty="0"/>
              <a:t>Calibration</a:t>
            </a:r>
          </a:p>
          <a:p>
            <a:r>
              <a:rPr lang="en-CH" dirty="0"/>
              <a:t>Experimental Setup</a:t>
            </a:r>
          </a:p>
          <a:p>
            <a:pPr lvl="1"/>
            <a:r>
              <a:rPr lang="en-CH" dirty="0"/>
              <a:t>Idea, Build, Data acquisition, Tests</a:t>
            </a:r>
          </a:p>
          <a:p>
            <a:r>
              <a:rPr lang="en-CH" dirty="0"/>
              <a:t>Degradation Study</a:t>
            </a:r>
          </a:p>
          <a:p>
            <a:pPr lvl="1"/>
            <a:r>
              <a:rPr lang="en-CH" dirty="0"/>
              <a:t>Experiment</a:t>
            </a:r>
          </a:p>
          <a:p>
            <a:pPr lvl="1"/>
            <a:r>
              <a:rPr lang="en-CH" dirty="0"/>
              <a:t>Analysis</a:t>
            </a:r>
          </a:p>
          <a:p>
            <a:pPr lvl="1"/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707387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FA45A-AF59-A96B-732B-BC7621E15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Timeframe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22A7B7-F316-A47B-D5ED-C1C80CC9E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H" dirty="0"/>
              <a:t>Due date end November!!!</a:t>
            </a:r>
          </a:p>
        </p:txBody>
      </p:sp>
    </p:spTree>
    <p:extLst>
      <p:ext uri="{BB962C8B-B14F-4D97-AF65-F5344CB8AC3E}">
        <p14:creationId xmlns:p14="http://schemas.microsoft.com/office/powerpoint/2010/main" val="3551154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292</Words>
  <Application>Microsoft Office PowerPoint</Application>
  <PresentationFormat>Widescreen</PresentationFormat>
  <Paragraphs>42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Status Degradation Study 29.09.2026</vt:lpstr>
      <vt:lpstr>What was done</vt:lpstr>
      <vt:lpstr>What I still want to do (experimentally)</vt:lpstr>
      <vt:lpstr>What I still want to do (experimentally)</vt:lpstr>
      <vt:lpstr>What I still want to do (experimentally)</vt:lpstr>
      <vt:lpstr>What I still want to do (experimentally)</vt:lpstr>
      <vt:lpstr>Thesis</vt:lpstr>
      <vt:lpstr>Timeframe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Martin Weber</dc:creator>
  <cp:lastModifiedBy>Martin Weber</cp:lastModifiedBy>
  <cp:revision>7</cp:revision>
  <dcterms:created xsi:type="dcterms:W3CDTF">2026-09-28T07:18:35Z</dcterms:created>
  <dcterms:modified xsi:type="dcterms:W3CDTF">2026-09-29T14:00:09Z</dcterms:modified>
</cp:coreProperties>
</file>