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80"/>
  </p:notesMasterIdLst>
  <p:sldIdLst>
    <p:sldId id="666" r:id="rId3"/>
    <p:sldId id="748" r:id="rId4"/>
    <p:sldId id="764" r:id="rId5"/>
    <p:sldId id="786" r:id="rId6"/>
    <p:sldId id="824" r:id="rId7"/>
    <p:sldId id="804" r:id="rId8"/>
    <p:sldId id="801" r:id="rId9"/>
    <p:sldId id="802" r:id="rId10"/>
    <p:sldId id="803" r:id="rId11"/>
    <p:sldId id="781" r:id="rId12"/>
    <p:sldId id="808" r:id="rId13"/>
    <p:sldId id="766" r:id="rId14"/>
    <p:sldId id="812" r:id="rId15"/>
    <p:sldId id="814" r:id="rId16"/>
    <p:sldId id="815" r:id="rId17"/>
    <p:sldId id="769" r:id="rId18"/>
    <p:sldId id="783" r:id="rId19"/>
    <p:sldId id="770" r:id="rId20"/>
    <p:sldId id="771" r:id="rId21"/>
    <p:sldId id="773" r:id="rId22"/>
    <p:sldId id="789" r:id="rId23"/>
    <p:sldId id="774" r:id="rId24"/>
    <p:sldId id="790" r:id="rId25"/>
    <p:sldId id="779" r:id="rId26"/>
    <p:sldId id="775" r:id="rId27"/>
    <p:sldId id="791" r:id="rId28"/>
    <p:sldId id="820" r:id="rId29"/>
    <p:sldId id="796" r:id="rId30"/>
    <p:sldId id="668" r:id="rId31"/>
    <p:sldId id="805" r:id="rId32"/>
    <p:sldId id="826" r:id="rId33"/>
    <p:sldId id="825" r:id="rId34"/>
    <p:sldId id="807" r:id="rId35"/>
    <p:sldId id="797" r:id="rId36"/>
    <p:sldId id="845" r:id="rId37"/>
    <p:sldId id="846" r:id="rId38"/>
    <p:sldId id="848" r:id="rId39"/>
    <p:sldId id="849" r:id="rId40"/>
    <p:sldId id="850" r:id="rId41"/>
    <p:sldId id="851" r:id="rId42"/>
    <p:sldId id="859" r:id="rId43"/>
    <p:sldId id="860" r:id="rId44"/>
    <p:sldId id="861" r:id="rId45"/>
    <p:sldId id="862" r:id="rId46"/>
    <p:sldId id="863" r:id="rId47"/>
    <p:sldId id="852" r:id="rId48"/>
    <p:sldId id="853" r:id="rId49"/>
    <p:sldId id="854" r:id="rId50"/>
    <p:sldId id="855" r:id="rId51"/>
    <p:sldId id="856" r:id="rId52"/>
    <p:sldId id="857" r:id="rId53"/>
    <p:sldId id="858" r:id="rId54"/>
    <p:sldId id="816" r:id="rId55"/>
    <p:sldId id="840" r:id="rId56"/>
    <p:sldId id="841" r:id="rId57"/>
    <p:sldId id="810" r:id="rId58"/>
    <p:sldId id="835" r:id="rId59"/>
    <p:sldId id="836" r:id="rId60"/>
    <p:sldId id="837" r:id="rId61"/>
    <p:sldId id="838" r:id="rId62"/>
    <p:sldId id="839" r:id="rId63"/>
    <p:sldId id="821" r:id="rId64"/>
    <p:sldId id="829" r:id="rId65"/>
    <p:sldId id="830" r:id="rId66"/>
    <p:sldId id="831" r:id="rId67"/>
    <p:sldId id="832" r:id="rId68"/>
    <p:sldId id="833" r:id="rId69"/>
    <p:sldId id="834" r:id="rId70"/>
    <p:sldId id="798" r:id="rId71"/>
    <p:sldId id="827" r:id="rId72"/>
    <p:sldId id="828" r:id="rId73"/>
    <p:sldId id="822" r:id="rId74"/>
    <p:sldId id="799" r:id="rId75"/>
    <p:sldId id="864" r:id="rId76"/>
    <p:sldId id="842" r:id="rId77"/>
    <p:sldId id="844" r:id="rId78"/>
    <p:sldId id="823" r:id="rId79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02"/>
    <p:restoredTop sz="83199"/>
  </p:normalViewPr>
  <p:slideViewPr>
    <p:cSldViewPr snapToGrid="0">
      <p:cViewPr>
        <p:scale>
          <a:sx n="80" d="100"/>
          <a:sy n="80" d="100"/>
        </p:scale>
        <p:origin x="544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80D19-BAE0-A74A-935E-D8979AA1831E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D53B9-4E50-4140-B8C2-3097086AABD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507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-first have-and</a:t>
            </a:r>
          </a:p>
          <a:p>
            <a:r>
              <a:rPr lang="en-DE" dirty="0"/>
              <a:t>-then want to talk about </a:t>
            </a:r>
          </a:p>
          <a:p>
            <a:r>
              <a:rPr lang="en-DE" dirty="0"/>
              <a:t>-in next section want to describe how </a:t>
            </a:r>
          </a:p>
          <a:p>
            <a:r>
              <a:rPr lang="en-DE" dirty="0"/>
              <a:t>-finally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3452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-of interest</a:t>
            </a:r>
          </a:p>
          <a:p>
            <a:r>
              <a:rPr lang="en-DE" dirty="0"/>
              <a:t>-three setups that I used to first, second, third</a:t>
            </a:r>
          </a:p>
          <a:p>
            <a:r>
              <a:rPr lang="en-DE" dirty="0"/>
              <a:t>-find position with 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2449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A8D6C-3EDA-C30C-99F5-DF2AE24B9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C9302-EE53-6CE9-0BAB-98B7B2EEB3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42AE9A-046D-F67A-3644-8D52CE745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-there are three of more interest </a:t>
            </a:r>
          </a:p>
          <a:p>
            <a:r>
              <a:rPr lang="en-GB" dirty="0"/>
              <a:t>-T</a:t>
            </a:r>
            <a:r>
              <a:rPr lang="en-DE" dirty="0"/>
              <a:t>ypically becomes relevant in the range</a:t>
            </a:r>
          </a:p>
          <a:p>
            <a:r>
              <a:rPr lang="en-DE" dirty="0"/>
              <a:t>-orbital, generally quasi free electrons</a:t>
            </a:r>
          </a:p>
          <a:p>
            <a:r>
              <a:rPr lang="en-DE" dirty="0"/>
              <a:t>	-&gt;occurs when photon energy significantly larger than binding energy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F8944F-3DB7-E2AD-A83C-4DFCBD77B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28522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-energy transfer during compton scattering depends on scattering angle </a:t>
            </a:r>
          </a:p>
          <a:p>
            <a:r>
              <a:rPr lang="en-DE" dirty="0"/>
              <a:t>-CE of Cs: 477 keV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-full-energy peak: deposition of full gamma energy through photoelectric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79990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-emitted photons, scintillation light</a:t>
            </a:r>
          </a:p>
          <a:p>
            <a:r>
              <a:rPr lang="en-DE" dirty="0"/>
              <a:t>-stokes: energy difference between energy levels is smaller during emission, causes longer wavelength of photon</a:t>
            </a:r>
          </a:p>
          <a:p>
            <a:r>
              <a:rPr lang="en-DE" dirty="0"/>
              <a:t>-PVT: polyvinyl toluene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-POPOP: </a:t>
            </a:r>
            <a:r>
              <a:rPr lang="en-GB" dirty="0"/>
              <a:t>1,4-bis(5-phenyloxazol-2-yl) benzene, wavelength shifter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-typically fast decay time of 2-3 ns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14847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-in SiPM APDs are operated in photon counting mode</a:t>
            </a:r>
          </a:p>
          <a:p>
            <a:r>
              <a:rPr lang="en-DE" dirty="0"/>
              <a:t>-the amplitude distribution obtained by detecting very small quantities of light is SPE</a:t>
            </a:r>
          </a:p>
          <a:p>
            <a:r>
              <a:rPr lang="en-DE" dirty="0"/>
              <a:t>	-&gt;where first peak corresponds to</a:t>
            </a:r>
          </a:p>
          <a:p>
            <a:r>
              <a:rPr lang="en-DE" dirty="0"/>
              <a:t>	-&gt;the better these peaks are seperated, the better the single res of SiPM</a:t>
            </a:r>
          </a:p>
          <a:p>
            <a:endParaRPr lang="en-DE" dirty="0"/>
          </a:p>
          <a:p>
            <a:r>
              <a:rPr lang="en-DE" dirty="0"/>
              <a:t>-avalanche influences charge on electrode, causes it to detect electric charge</a:t>
            </a:r>
          </a:p>
          <a:p>
            <a:r>
              <a:rPr lang="en-DE" dirty="0"/>
              <a:t>-self-sustaining: does not matter how many charge carriers initially created, APD emits a signal either way</a:t>
            </a:r>
          </a:p>
          <a:p>
            <a:r>
              <a:rPr lang="en-DE" dirty="0"/>
              <a:t>	-&gt;number of APDs that emit signal is proportional to detected photons</a:t>
            </a:r>
          </a:p>
          <a:p>
            <a:r>
              <a:rPr lang="en-DE" dirty="0"/>
              <a:t>	</a:t>
            </a:r>
          </a:p>
          <a:p>
            <a:r>
              <a:rPr lang="en-DE" dirty="0"/>
              <a:t>-pedestal: electronic noise, is for SiPM much larger than fluctuations during each avalanche (which influences actual pe peak width in addition to electronic noise)</a:t>
            </a:r>
          </a:p>
          <a:p>
            <a:r>
              <a:rPr lang="en-DE" dirty="0"/>
              <a:t>	-&gt;that’s why SNR can be used to determine single photon resolution 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459851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-compare own</a:t>
            </a:r>
          </a:p>
          <a:p>
            <a:r>
              <a:rPr lang="en-DE" dirty="0"/>
              <a:t>-geometry was compatible</a:t>
            </a:r>
          </a:p>
          <a:p>
            <a:r>
              <a:rPr lang="en-DE" dirty="0"/>
              <a:t>-used amp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33338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-five scint</a:t>
            </a:r>
          </a:p>
          <a:p>
            <a:r>
              <a:rPr lang="en-DE" dirty="0"/>
              <a:t>-five sipm</a:t>
            </a:r>
          </a:p>
          <a:p>
            <a:endParaRPr lang="en-DE" dirty="0"/>
          </a:p>
          <a:p>
            <a:r>
              <a:rPr lang="en-DE" dirty="0"/>
              <a:t>-ps: 423</a:t>
            </a:r>
          </a:p>
          <a:p>
            <a:r>
              <a:rPr lang="en-DE" dirty="0"/>
              <a:t>-pvt:425 nm</a:t>
            </a:r>
          </a:p>
          <a:p>
            <a:r>
              <a:rPr lang="en-DE" dirty="0"/>
              <a:t>-sipm: peak at 420 nm</a:t>
            </a:r>
          </a:p>
          <a:p>
            <a:r>
              <a:rPr lang="en-DE" dirty="0"/>
              <a:t>-two with reflective paint</a:t>
            </a:r>
          </a:p>
          <a:p>
            <a:r>
              <a:rPr lang="en-DE" dirty="0"/>
              <a:t>-one with tyvek dry 90% reflection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41727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-using five scint and SiPMs: assembled five det</a:t>
            </a:r>
          </a:p>
          <a:p>
            <a:r>
              <a:rPr lang="en-DE" dirty="0"/>
              <a:t>-OD: , ND:, BD: only one with 4in1</a:t>
            </a:r>
          </a:p>
          <a:p>
            <a:r>
              <a:rPr lang="en-DE" dirty="0"/>
              <a:t>-first step for new was</a:t>
            </a:r>
          </a:p>
          <a:p>
            <a:r>
              <a:rPr lang="en-DE" dirty="0"/>
              <a:t>-next step and all following the same for all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13732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B18E2-2186-1840-D43C-6D050F641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9065D-F480-8F6A-1198-021FA82C7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04319-E5AC-0226-A9A4-24756314E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-first one: to study single photon response by looking at SPE </a:t>
            </a:r>
          </a:p>
          <a:p>
            <a:r>
              <a:rPr lang="en-DE" dirty="0"/>
              <a:t>-read out on the osc</a:t>
            </a:r>
          </a:p>
          <a:p>
            <a:r>
              <a:rPr lang="en-DE" dirty="0"/>
              <a:t>-see example of SPE spectr as shown on osc screen</a:t>
            </a:r>
          </a:p>
          <a:p>
            <a:endParaRPr lang="en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-%ND2 with different amp because others were in athens 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0E635-2F87-7F32-B786-0C6C006614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935738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2E803-F1CE-9DCC-37CE-1262F2C57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B10D34-D5D6-279C-1119-F799DC61C6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DD4636-EB43-B145-9606-2C7440B075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-for study of CE position or to measure what I call uncorr</a:t>
            </a:r>
          </a:p>
          <a:p>
            <a:r>
              <a:rPr lang="en-DE" dirty="0"/>
              <a:t>-now detectin high energy gamma </a:t>
            </a:r>
          </a:p>
          <a:p>
            <a:r>
              <a:rPr lang="en-DE" dirty="0"/>
              <a:t>-att as not to saturate</a:t>
            </a:r>
          </a:p>
          <a:p>
            <a:r>
              <a:rPr lang="en-DE" dirty="0"/>
              <a:t>-ATTENUATOR 20dB except BD</a:t>
            </a:r>
          </a:p>
          <a:p>
            <a:endParaRPr lang="en-DE" dirty="0"/>
          </a:p>
          <a:p>
            <a:r>
              <a:rPr lang="en-DE" dirty="0"/>
              <a:t>-ND2 with different amp because others were in athens 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F3B60-B949-A7D4-A047-F45CA389E7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40524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41DC9-1454-0979-B073-6001ACB83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FFBCEF-E177-283C-B3F3-2EAABBD86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4ABC7-D1D2-FBC4-726C-4F259626F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-shows amp distr of signals det with two det, explained later on</a:t>
            </a:r>
          </a:p>
          <a:p>
            <a:r>
              <a:rPr lang="en-DE" dirty="0"/>
              <a:t>-wanted to detect gamma hitting one and then second</a:t>
            </a:r>
          </a:p>
          <a:p>
            <a:r>
              <a:rPr lang="en-DE" dirty="0"/>
              <a:t>	-&gt;close together: arrive almost simultaneous</a:t>
            </a:r>
          </a:p>
          <a:p>
            <a:endParaRPr lang="en-DE" dirty="0"/>
          </a:p>
          <a:p>
            <a:r>
              <a:rPr lang="en-DE" dirty="0"/>
              <a:t>-ATT 10 dB NOT AMP</a:t>
            </a:r>
          </a:p>
          <a:p>
            <a:r>
              <a:rPr lang="en-DE" dirty="0"/>
              <a:t>-ND2 with different amp because others were in athens </a:t>
            </a:r>
          </a:p>
          <a:p>
            <a:endParaRPr lang="en-DE" dirty="0"/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CA1EF-9326-2F08-AFF1-856BFDEC98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18095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-Setup and Hold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-where one detector chose as trigger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-set window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-det1 triggered, if signal prod det: det2 needs at most ±4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-see pic: means all events contain 2 signals close </a:t>
            </a:r>
          </a:p>
          <a:p>
            <a:r>
              <a:rPr lang="en-DE" dirty="0"/>
              <a:t>-only two combinations: ODs and ND1-OD1</a:t>
            </a:r>
          </a:p>
          <a:p>
            <a:r>
              <a:rPr lang="en-DE" dirty="0"/>
              <a:t>	-&gt;OD once with trig on ch1, once on ch2 for OD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-trigger on one channel, -&gt;when I later say trigger on OD so and so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92055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-here see signal/wfm det with no source for single-photon response characterization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43086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-needed for analysis amp of wfm</a:t>
            </a:r>
          </a:p>
          <a:p>
            <a:r>
              <a:rPr lang="en-DE" dirty="0"/>
              <a:t>-tried two methods for that</a:t>
            </a:r>
          </a:p>
          <a:p>
            <a:r>
              <a:rPr lang="en-DE" dirty="0"/>
              <a:t>-bit of noise: to counteract first method was</a:t>
            </a:r>
          </a:p>
          <a:p>
            <a:r>
              <a:rPr lang="en-DE" dirty="0"/>
              <a:t>-second find min max of og wfm </a:t>
            </a:r>
          </a:p>
          <a:p>
            <a:r>
              <a:rPr lang="en-DE" dirty="0"/>
              <a:t>	-then calc their average within a window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50727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-pink markers show position of 55% of amplitude </a:t>
            </a:r>
          </a:p>
          <a:p>
            <a:r>
              <a:rPr lang="en-DE" dirty="0"/>
              <a:t>	-&gt;kept time indeces of these markers as signal trigger time </a:t>
            </a:r>
          </a:p>
          <a:p>
            <a:r>
              <a:rPr lang="en-DE" dirty="0"/>
              <a:t>	-&gt;used for analysis of the signal timing, show at the 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19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86790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</a:t>
            </a:r>
            <a:r>
              <a:rPr lang="en-GB" dirty="0" err="1"/>
              <a:t>distr</a:t>
            </a:r>
            <a:r>
              <a:rPr lang="en-GB" dirty="0"/>
              <a:t> of amps of signals detected w/o source: SPE spectrum</a:t>
            </a:r>
          </a:p>
          <a:p>
            <a:r>
              <a:rPr lang="en-GB" dirty="0"/>
              <a:t>-which is fitted with gaussian </a:t>
            </a:r>
            <a:r>
              <a:rPr lang="en-GB" dirty="0" err="1"/>
              <a:t>func</a:t>
            </a:r>
            <a:r>
              <a:rPr lang="en-GB" dirty="0"/>
              <a:t> </a:t>
            </a:r>
          </a:p>
          <a:p>
            <a:r>
              <a:rPr lang="en-GB" dirty="0"/>
              <a:t>-using mean of </a:t>
            </a:r>
            <a:r>
              <a:rPr lang="en-GB" dirty="0" err="1"/>
              <a:t>gaus</a:t>
            </a:r>
            <a:r>
              <a:rPr lang="en-GB" dirty="0"/>
              <a:t>-&gt;find relation between number of pe and amp</a:t>
            </a:r>
          </a:p>
          <a:p>
            <a:r>
              <a:rPr lang="en-GB" dirty="0"/>
              <a:t>T</a:t>
            </a:r>
            <a:r>
              <a:rPr lang="en-DE" dirty="0"/>
              <a:t>o convert signal amp to pe </a:t>
            </a:r>
          </a:p>
          <a:p>
            <a:r>
              <a:rPr lang="en-DE" dirty="0"/>
              <a:t>-also used these results to chose method</a:t>
            </a:r>
          </a:p>
          <a:p>
            <a:r>
              <a:rPr lang="en-DE" dirty="0"/>
              <a:t>-no det pe should correspond to no signal = 0V </a:t>
            </a:r>
          </a:p>
          <a:p>
            <a:r>
              <a:rPr lang="en-DE" dirty="0"/>
              <a:t>	-&gt;chose method for which lin fit hat y-intercept closest to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298710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677C0-3464-E199-27A2-180F70210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944109-4283-69B9-3FAF-A62E9E680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C3B06-AF10-B2E9-0492-9BBD665D3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-gen looking at spe spectra showed that </a:t>
            </a:r>
          </a:p>
          <a:p>
            <a:r>
              <a:rPr lang="en-DE" dirty="0"/>
              <a:t>-BD: 4in1 sums output from four instead of only 2, seems to worsen resolution, previous measurements of SPE with 4in1 used amp, therefore seemed to have better resolution</a:t>
            </a:r>
          </a:p>
          <a:p>
            <a:r>
              <a:rPr lang="en-DE" dirty="0"/>
              <a:t>	-&gt;signal of one photon does not have higher amplitude, but noise is summed</a:t>
            </a:r>
          </a:p>
          <a:p>
            <a:r>
              <a:rPr lang="en-DE" dirty="0"/>
              <a:t>-ND2: at 5 and 10 mV</a:t>
            </a:r>
          </a:p>
          <a:p>
            <a:r>
              <a:rPr lang="en-DE" dirty="0"/>
              <a:t>-OD and ND1 spectra very similar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5A6E3-6529-7101-7B43-CF9FC6771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21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024835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</a:t>
            </a:r>
            <a:r>
              <a:rPr lang="en-GB" dirty="0" err="1"/>
              <a:t>analys</a:t>
            </a:r>
            <a:r>
              <a:rPr lang="en-GB" dirty="0"/>
              <a:t> of signals obtained with one det and source leads to amp </a:t>
            </a:r>
            <a:r>
              <a:rPr lang="en-GB" dirty="0" err="1"/>
              <a:t>distr</a:t>
            </a:r>
            <a:r>
              <a:rPr lang="en-GB" dirty="0"/>
              <a:t> of </a:t>
            </a:r>
            <a:r>
              <a:rPr lang="en-GB" dirty="0" err="1"/>
              <a:t>uncorr</a:t>
            </a:r>
            <a:r>
              <a:rPr lang="en-GB" dirty="0"/>
              <a:t> signals is </a:t>
            </a:r>
            <a:r>
              <a:rPr lang="en-GB" dirty="0" err="1"/>
              <a:t>compton</a:t>
            </a:r>
            <a:r>
              <a:rPr lang="en-GB" dirty="0"/>
              <a:t> spectrum </a:t>
            </a:r>
          </a:p>
          <a:p>
            <a:endParaRPr lang="en-GB" dirty="0"/>
          </a:p>
          <a:p>
            <a:r>
              <a:rPr lang="en-GB" dirty="0"/>
              <a:t>W</a:t>
            </a:r>
            <a:r>
              <a:rPr lang="en-DE" dirty="0"/>
              <a:t>ith averaged10 found histogram, </a:t>
            </a:r>
          </a:p>
          <a:p>
            <a:r>
              <a:rPr lang="en-GB" dirty="0"/>
              <a:t>E</a:t>
            </a:r>
            <a:r>
              <a:rPr lang="en-DE" dirty="0"/>
              <a:t>rf(x)= 2/sqrt(pi) \int_0^x e^(-t^2) dt</a:t>
            </a:r>
          </a:p>
          <a:p>
            <a:r>
              <a:rPr lang="en-DE" dirty="0"/>
              <a:t>-g: a-y at left edge , b-slope before edge , sigma–half width , c-background, x0-steepest decent</a:t>
            </a:r>
          </a:p>
          <a:p>
            <a:r>
              <a:rPr lang="en-DE" dirty="0"/>
              <a:t>-fermi: a-amplitude, c-background, sigma-width of transition, </a:t>
            </a:r>
          </a:p>
          <a:p>
            <a:r>
              <a:rPr lang="en-DE" dirty="0"/>
              <a:t>-f: a-amplitude, b-background, sigma-width of transition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727015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E41ED-3E92-EF48-3C23-19C062A2F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640C11-7B84-34A0-1551-5E463F7B9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391ACA-6E7D-95F9-0A14-0DBD0C10F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-CE position found with fit converted into no of p.e.</a:t>
            </a:r>
          </a:p>
          <a:p>
            <a:r>
              <a:rPr lang="en-DE" dirty="0"/>
              <a:t>-as can see: deposition of 477 keV leads to approx triple </a:t>
            </a:r>
          </a:p>
          <a:p>
            <a:r>
              <a:rPr lang="en-DE" dirty="0"/>
              <a:t>-larger vol of scint used for BD appears to lead to fewer detected </a:t>
            </a:r>
          </a:p>
          <a:p>
            <a:r>
              <a:rPr lang="en-DE" dirty="0"/>
              <a:t>	-&gt;dont know influence of pvt and tyvek</a:t>
            </a:r>
          </a:p>
          <a:p>
            <a:endParaRPr lang="en-DE" dirty="0"/>
          </a:p>
          <a:p>
            <a:r>
              <a:rPr lang="en-DE" dirty="0"/>
              <a:t>-after analysis of SPE: only present averaged 10</a:t>
            </a:r>
          </a:p>
          <a:p>
            <a:r>
              <a:rPr lang="en-DE" dirty="0"/>
              <a:t>-gamma ray depositing 477.34keV leads to almost triple the detected photoelectrons for NPCB compared to OPCB </a:t>
            </a:r>
          </a:p>
          <a:p>
            <a:r>
              <a:rPr lang="en-DE" dirty="0"/>
              <a:t>	-&gt;only difference: paint vs alu </a:t>
            </a:r>
          </a:p>
          <a:p>
            <a:r>
              <a:rPr lang="en-DE" dirty="0"/>
              <a:t>	-&gt;ND1 vs ND2: 4 layers vs 2 layers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81A74-1637-CD65-9227-468886BF8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089271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67E5-7DDB-F125-003B-663AF5D23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B166B0-8265-1205-0543-282D1EB07B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B83E3-CD7D-B71A-CAC6-F74600999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-exp identic amp distr from both det, showing to peaks: one corresponding to CE at 477 and one to second order CE at 77 </a:t>
            </a:r>
          </a:p>
          <a:p>
            <a:endParaRPr lang="en-DE" dirty="0"/>
          </a:p>
          <a:p>
            <a:r>
              <a:rPr lang="en-DE" dirty="0"/>
              <a:t>-since two detectors, meaning two channels: one histogram per channel/detector</a:t>
            </a:r>
          </a:p>
          <a:p>
            <a:r>
              <a:rPr lang="en-DE" dirty="0"/>
              <a:t>-expect two peaks bc now have two detectors:  Ce477 and CE77, gamma does 180 at first detector and another 180 at second </a:t>
            </a:r>
          </a:p>
          <a:p>
            <a:r>
              <a:rPr lang="en-DE" dirty="0"/>
              <a:t>	-&gt; as said for uncorr: CE477 at 477.34</a:t>
            </a:r>
          </a:p>
          <a:p>
            <a:r>
              <a:rPr lang="en-DE" dirty="0"/>
              <a:t>	-&gt;means second order must be at 77.25</a:t>
            </a:r>
          </a:p>
          <a:p>
            <a:r>
              <a:rPr lang="en-DE" dirty="0"/>
              <a:t>-gaussian fit, peak und peak plus sigma </a:t>
            </a:r>
          </a:p>
          <a:p>
            <a:r>
              <a:rPr lang="en-DE" dirty="0"/>
              <a:t>	-&gt;peak plus sigma for CE477 because closer to where uncorr edge was taken </a:t>
            </a:r>
          </a:p>
          <a:p>
            <a:r>
              <a:rPr lang="en-DE" dirty="0"/>
              <a:t>	-&gt;unsure if is case for CE77,  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1D9F1-8CAE-189F-B9FA-7AF33E78B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036354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-since signals of one event caused by same gamma: </a:t>
            </a:r>
          </a:p>
          <a:p>
            <a:r>
              <a:rPr lang="en-DE" dirty="0"/>
              <a:t>	-tot e deposit by gamma during two interact with det should</a:t>
            </a:r>
          </a:p>
          <a:p>
            <a:r>
              <a:rPr lang="en-DE" dirty="0"/>
              <a:t>	-e diff between e deposited in two det should be</a:t>
            </a:r>
          </a:p>
          <a:p>
            <a:r>
              <a:rPr lang="en-DE" dirty="0"/>
              <a:t>-amp distr using signals that fulfill a criterion leads to distributions such as</a:t>
            </a:r>
          </a:p>
          <a:p>
            <a:r>
              <a:rPr lang="en-DE" dirty="0"/>
              <a:t>-still not ident, but symm</a:t>
            </a:r>
          </a:p>
          <a:p>
            <a:r>
              <a:rPr lang="en-DE" dirty="0"/>
              <a:t>	-&gt;could be explained by non-iso</a:t>
            </a:r>
          </a:p>
          <a:p>
            <a:r>
              <a:rPr lang="en-DE" dirty="0"/>
              <a:t>-peaks once again fitted with gaussian func</a:t>
            </a:r>
          </a:p>
          <a:p>
            <a:r>
              <a:rPr lang="en-DE" dirty="0"/>
              <a:t>-results can be interpreted by comparing to expected ratio of the CEs</a:t>
            </a:r>
          </a:p>
          <a:p>
            <a:endParaRPr lang="en-DE" dirty="0"/>
          </a:p>
          <a:p>
            <a:r>
              <a:rPr lang="en-DE" dirty="0"/>
              <a:t>-explain anisotropic as theory for asymmetry </a:t>
            </a:r>
          </a:p>
          <a:p>
            <a:r>
              <a:rPr lang="en-DE" dirty="0"/>
              <a:t>	-&gt;same number of low amp ch1 as high amp ch2, vice versa</a:t>
            </a:r>
          </a:p>
          <a:p>
            <a:r>
              <a:rPr lang="en-DE" dirty="0"/>
              <a:t>	-&gt;not overly precise bc values in keV definitely not the same amp for every detector</a:t>
            </a:r>
          </a:p>
          <a:p>
            <a:r>
              <a:rPr lang="en-DE" dirty="0"/>
              <a:t>-apart from that: know that expected ratio of CE77 to CE477,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65748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C7013-B0FC-3008-5B0A-AC26C2BC2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5F7094-6F1F-6DDA-216C-0B3514742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ADD70-7F51-58EB-B06A-B801ED168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-comparing results from setup with two old, trig on 1, to setup again with old, but trig 2 shows: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-unfortunately, one amp was saturated during measurement with ND-OD, thats why not showing</a:t>
            </a:r>
          </a:p>
          <a:p>
            <a:endParaRPr lang="en-DE" dirty="0"/>
          </a:p>
          <a:p>
            <a:r>
              <a:rPr lang="en-DE" dirty="0"/>
              <a:t>-corner: reminder of where CE477 is expected based on uncorr with only one detector</a:t>
            </a:r>
          </a:p>
          <a:p>
            <a:r>
              <a:rPr lang="en-DE" dirty="0"/>
              <a:t>-know what 477 keV translates to terms of signal amplitude </a:t>
            </a:r>
          </a:p>
          <a:p>
            <a:r>
              <a:rPr lang="en-DE" dirty="0"/>
              <a:t>	-&gt;can calculate expected CE77 amplitude for each detector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0CDA4-2DD6-643B-53CE-DCF52922C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778555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35E05-C38D-94AA-E641-F4F84EDA2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E149B-64F2-C021-5249-757ED3FAD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512E4-1A0E-FFD4-D3C7-3E56B7C6A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-as mentioned used time indeces of 55% of amp markers as signal trigger time</a:t>
            </a:r>
          </a:p>
          <a:p>
            <a:r>
              <a:rPr lang="en-DE" dirty="0"/>
              <a:t>-difference of the two signal triger times in each event leads to distr </a:t>
            </a:r>
          </a:p>
          <a:p>
            <a:r>
              <a:rPr lang="en-DE" dirty="0"/>
              <a:t>-on the left: trig on OD1, right: trig on OD2</a:t>
            </a:r>
          </a:p>
          <a:p>
            <a:endParaRPr lang="en-DE" dirty="0"/>
          </a:p>
          <a:p>
            <a:r>
              <a:rPr lang="en-DE" dirty="0"/>
              <a:t>-left: mean=2.046±0.0054ns, sigma=0.49±0.0045ns</a:t>
            </a:r>
          </a:p>
          <a:p>
            <a:r>
              <a:rPr lang="en-DE" dirty="0"/>
              <a:t>-right: mean=2.028±0.0053ns, sigma=0.4829±0.0044ns</a:t>
            </a:r>
          </a:p>
          <a:p>
            <a:r>
              <a:rPr lang="en-DE" dirty="0"/>
              <a:t>-see wfm from beginning: two signals per event</a:t>
            </a:r>
          </a:p>
          <a:p>
            <a:r>
              <a:rPr lang="en-DE" dirty="0"/>
              <a:t>	-&gt;take signal timing of each find difference of signal timing for each event</a:t>
            </a:r>
          </a:p>
          <a:p>
            <a:r>
              <a:rPr lang="en-DE" dirty="0"/>
              <a:t>	=&gt;create hist containg all the differences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DE" dirty="0"/>
              <a:t>-wanted to see if trigger influences timing of two signals, difference of 2 ns  </a:t>
            </a:r>
          </a:p>
          <a:p>
            <a:r>
              <a:rPr lang="en-DE" dirty="0"/>
              <a:t>-mentioned in exp setup: one channel chosen to be triggered on</a:t>
            </a:r>
          </a:p>
          <a:p>
            <a:r>
              <a:rPr lang="en-DE" dirty="0"/>
              <a:t>	-&gt;two setups identical except for which channel is triggered on</a:t>
            </a:r>
          </a:p>
          <a:p>
            <a:r>
              <a:rPr lang="en-DE" dirty="0"/>
              <a:t>-could check cable length hypo with 50 ohm splitter and one detector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D6476-CE4D-E9EE-05FD-B69883D792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361723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-painting scint instead of wrapping in alu leads to </a:t>
            </a:r>
          </a:p>
          <a:p>
            <a:r>
              <a:rPr lang="en-DE" dirty="0"/>
              <a:t>-larger scint vol leads to fewer det pe, meaning leads to worse performance</a:t>
            </a:r>
          </a:p>
          <a:p>
            <a:r>
              <a:rPr lang="en-DE" dirty="0"/>
              <a:t>-were able to detect correlated signals with two detectors </a:t>
            </a:r>
          </a:p>
          <a:p>
            <a:r>
              <a:rPr lang="en-DE" dirty="0"/>
              <a:t>-choice of det/channel that was trig on did have signif influence on results</a:t>
            </a:r>
          </a:p>
          <a:p>
            <a:endParaRPr lang="en-DE" dirty="0"/>
          </a:p>
          <a:p>
            <a:r>
              <a:rPr lang="en-DE" dirty="0"/>
              <a:t>-expected lower collection eff bc ratio volume scint to size opt window different: volume larger in comparison</a:t>
            </a:r>
          </a:p>
          <a:p>
            <a:r>
              <a:rPr lang="en-DE" dirty="0"/>
              <a:t>	-&gt;also larger volume more reabsorption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28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624239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-scint mechanism determined by carbon atom structure (1s</a:t>
            </a:r>
            <a:r>
              <a:rPr lang="en-DE" baseline="30000" dirty="0"/>
              <a:t>2 </a:t>
            </a:r>
            <a:r>
              <a:rPr lang="en-DE" baseline="0" dirty="0"/>
              <a:t>,2s</a:t>
            </a:r>
            <a:r>
              <a:rPr lang="en-DE" baseline="30000" dirty="0"/>
              <a:t>2</a:t>
            </a:r>
            <a:r>
              <a:rPr lang="en-DE" baseline="0" dirty="0"/>
              <a:t>,2p</a:t>
            </a:r>
            <a:r>
              <a:rPr lang="en-DE" baseline="30000" dirty="0"/>
              <a:t>2</a:t>
            </a:r>
            <a:r>
              <a:rPr lang="en-DE" baseline="0" dirty="0"/>
              <a:t>) in compounds: </a:t>
            </a:r>
            <a:r>
              <a:rPr lang="en-DE" dirty="0"/>
              <a:t>(1s</a:t>
            </a:r>
            <a:r>
              <a:rPr lang="en-DE" baseline="30000" dirty="0"/>
              <a:t>2 </a:t>
            </a:r>
            <a:r>
              <a:rPr lang="en-DE" baseline="0" dirty="0"/>
              <a:t>,2s</a:t>
            </a:r>
            <a:r>
              <a:rPr lang="en-DE" baseline="30000" dirty="0"/>
              <a:t>2</a:t>
            </a:r>
            <a:r>
              <a:rPr lang="en-DE" baseline="0" dirty="0"/>
              <a:t>,2p</a:t>
            </a:r>
            <a:r>
              <a:rPr lang="en-DE" baseline="30000" dirty="0"/>
              <a:t>3</a:t>
            </a:r>
            <a:r>
              <a:rPr lang="en-DE" baseline="0" dirty="0"/>
              <a:t>) -&gt;luminescent transitions in sp2 (three sp hybrid slightly higher than s, one p) or sp hybridization, one p unchanged (pi) more weakly bound</a:t>
            </a:r>
          </a:p>
          <a:p>
            <a:r>
              <a:rPr lang="en-DE" baseline="0" dirty="0"/>
              <a:t>-excitation of pi in singlet state: prompt fluorescence</a:t>
            </a:r>
          </a:p>
          <a:p>
            <a:r>
              <a:rPr lang="en-DE" baseline="0" dirty="0"/>
              <a:t>-ionisation of pi electrons, recombination:  population of triplet state(more strongly bound than S, antisymm spin, smaller radiusphos)</a:t>
            </a:r>
          </a:p>
          <a:p>
            <a:r>
              <a:rPr lang="en-DE" baseline="0" dirty="0"/>
              <a:t>-excitation of other electrons: dissipates thermally</a:t>
            </a:r>
          </a:p>
          <a:p>
            <a:r>
              <a:rPr lang="en-DE" baseline="0" dirty="0"/>
              <a:t>-ionisation other electrons: radiation damage</a:t>
            </a:r>
          </a:p>
          <a:p>
            <a:endParaRPr lang="en-DE" baseline="0" dirty="0"/>
          </a:p>
          <a:p>
            <a:r>
              <a:rPr lang="en-DE" baseline="0" dirty="0"/>
              <a:t>-prompt fluo:from S exc to S0i</a:t>
            </a:r>
          </a:p>
          <a:p>
            <a:r>
              <a:rPr lang="en-DE" baseline="0" dirty="0"/>
              <a:t>-delayed: T occup., more energy deposited, back to 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33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42943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-Förster transition: radiationless dipole-dipole resonance interaction</a:t>
            </a:r>
          </a:p>
          <a:p>
            <a:r>
              <a:rPr lang="en-DE" dirty="0"/>
              <a:t>	-&gt;very sensitive to distance between molecules</a:t>
            </a:r>
          </a:p>
          <a:p>
            <a:r>
              <a:rPr lang="en-DE" dirty="0"/>
              <a:t>	-&gt;Donor causes oscillation of acceptor/ virtual photon exchange</a:t>
            </a:r>
          </a:p>
          <a:p>
            <a:r>
              <a:rPr lang="en-DE" dirty="0"/>
              <a:t>	-&gt;emission and absorption spectrum overlap </a:t>
            </a:r>
          </a:p>
          <a:p>
            <a:r>
              <a:rPr lang="en-DE" dirty="0"/>
              <a:t>-d_E: distance between centers</a:t>
            </a:r>
          </a:p>
          <a:p>
            <a:r>
              <a:rPr lang="en-DE" dirty="0"/>
              <a:t>-light yield: photons per deposited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34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003884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-Photo Detection Efficiency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37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5491207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26D4F-68F9-D392-9422-D709CF52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89666-1597-E9A2-1E2D-C26EEE6CC4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A87BB5-B2E5-EA92-FB0B-FD70E860C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90BF7-E55D-E707-32C6-DF23869AD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38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778991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59C5F-BC92-AFF2-ADE2-16E2D4B10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4CE2EF-01F2-F7F5-6313-A54F7E354F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77EBF-BFCC-EBA3-7C8A-ECA515A75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96BFF-01A1-FC7E-AB61-D282A1C5C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39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944814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28697-8870-AEFD-CFC3-165BE92D5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E64F8-535B-4B20-756A-B1B5447E2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8FC35-A820-1C6C-71F4-024DF715C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98BF1-246A-5077-FF42-D69CCF8BC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40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653581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C7E31-AE8E-30D4-A14F-7AA7859F9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DFEA75-C329-8799-D108-F10B9CE41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E7C176-8FBD-C007-3BE3-7EB4D95D56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-NPCB2 with different amp because others were in athens </a:t>
            </a:r>
          </a:p>
          <a:p>
            <a:r>
              <a:rPr lang="en-DE" dirty="0"/>
              <a:t>-Corr: only two combinations: OPCBs and NPCB1-OPCB1</a:t>
            </a:r>
          </a:p>
          <a:p>
            <a:r>
              <a:rPr lang="en-DE" dirty="0"/>
              <a:t>	-&gt;OPCB: once with trig on ch1, once on ch2 for OPCB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0E6EB-11EE-0052-5479-82A3A04DFD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53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8149209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9BABC-BB6C-FF7D-55AE-0AE732A36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3BD34-1431-DDE5-272D-2DDF2020F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DBDA9-1668-76F5-4DC4-6FFF45B05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8D1E6-5EC6-C441-C93D-80B4AF050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54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3954785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CDD6-A220-F08E-E125-1FC60AE9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D12C7F-DE7C-433F-ACF2-A9D4967EC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68FFA-2D06-83BF-508C-2ACF88CDA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18CF1-8E1A-3812-9432-DDED63C3AE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55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12850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0A403-4BE2-E021-B56B-64A08237B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BB8841-5E7D-B021-947D-76FF07666C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4B5EEB-3BEF-B1D7-79CA-E1F8E86EA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54125A-E3F5-4CF6-6A8C-3B6EAA662D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56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732935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ACC7-9D85-E883-610E-118A362D2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A53A3B-0EA4-AFB1-A0DF-58F5ED3061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DDB1A5-5480-9895-DF4A-4DFE136A8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OPCB_CH2 </a:t>
            </a:r>
            <a:r>
              <a:rPr lang="de-DE" dirty="0" err="1"/>
              <a:t>left</a:t>
            </a:r>
            <a:r>
              <a:rPr lang="de-DE" dirty="0"/>
              <a:t>: Ch1, </a:t>
            </a:r>
            <a:r>
              <a:rPr lang="de-DE" dirty="0" err="1"/>
              <a:t>right</a:t>
            </a:r>
            <a:r>
              <a:rPr lang="de-DE" dirty="0"/>
              <a:t>: ch2  </a:t>
            </a:r>
            <a:r>
              <a:rPr lang="en-DE" dirty="0"/>
              <a:t>no selection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7C89A-3BEE-452C-7389-27B3CE4103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2066-4E4B-504B-BFE2-CD4E7BAD6C9F}" type="slidenum">
              <a:rPr lang="en-DE" smtClean="0"/>
              <a:t>69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190691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34C5E-4352-50D1-E8C5-B65DFE02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FB9F51-B6C4-E9C6-D424-8FA481ACF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F7BF0D-ECF8-10EA-5503-2B204FAF3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-hist: saturated signals</a:t>
            </a:r>
          </a:p>
          <a:p>
            <a:r>
              <a:rPr lang="en-DE" dirty="0"/>
              <a:t>-appendix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8C1D4-E5A3-DD07-59CB-81DB973450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72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719398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838BD-D686-1834-2464-B9A63556E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98EAE-42D7-0433-DA59-C30463982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0D98D-A0E9-915B-186C-708EE0311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NPCB </a:t>
            </a:r>
            <a:r>
              <a:rPr lang="de-DE" dirty="0" err="1"/>
              <a:t>left</a:t>
            </a:r>
            <a:r>
              <a:rPr lang="de-DE" dirty="0"/>
              <a:t>: Ch1, </a:t>
            </a:r>
            <a:r>
              <a:rPr lang="de-DE" dirty="0" err="1"/>
              <a:t>right</a:t>
            </a:r>
            <a:r>
              <a:rPr lang="de-DE" dirty="0"/>
              <a:t>: ch2  </a:t>
            </a:r>
            <a:r>
              <a:rPr lang="en-DE" dirty="0"/>
              <a:t>no selection</a:t>
            </a:r>
          </a:p>
          <a:p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5770C-9951-0A4C-435D-AF32254E2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4F2066-4E4B-504B-BFE2-CD4E7BAD6C9F}" type="slidenum">
              <a:rPr lang="en-DE" smtClean="0"/>
              <a:t>73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952101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74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75606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D9578-E64E-1D0D-34D9-396F46C61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B43429-1E3C-3850-236A-71165F96E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8E583C-2EA2-37C0-9A9F-B14C77EB3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-appendix</a:t>
            </a:r>
          </a:p>
          <a:p>
            <a:endParaRPr lang="en-DE" dirty="0"/>
          </a:p>
          <a:p>
            <a:r>
              <a:rPr lang="en-DE" dirty="0"/>
              <a:t>-used for neutron scattering, majority of program not needed for this simulation</a:t>
            </a:r>
          </a:p>
          <a:p>
            <a:r>
              <a:rPr lang="en-DE" dirty="0"/>
              <a:t>-time restraint, not more than that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4F130-F305-265B-89E8-786534F57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D53B9-4E50-4140-B8C2-3097086AABDE}" type="slidenum">
              <a:rPr lang="en-DE" smtClean="0"/>
              <a:t>77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55600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82980-A6ED-B427-1985-CE193BE99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59363A-1EEA-391C-A743-B5F6C79AF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03D38-5B4D-5360-ADD5-6E5ED675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779E2-BC03-AE5E-98CD-903AB8ED6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B7DCB-8013-A74E-63D2-24D7EACAE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356967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056F-773E-3C7B-4D06-EAEB6824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66D83-47F0-C0D0-888F-2293063C2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E5B452-A08E-2645-6FAA-F0C1D1E3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76A30-B031-075C-1FA1-9D3BADD5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22840-6B15-3598-12B3-0615A2DE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96765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76377-853E-AB1C-34FF-88D364D2C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8E3E7-FB7F-5F02-7695-D29C0C147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9F332-09E7-953D-5554-24AF22A3C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D3D3F-068D-C73C-31FC-2BF683DA7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1E3E0-83A9-7422-7D01-2BA6E6954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980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E46F-C7A7-FDA1-9663-948A92DD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2D48B-D96E-BFDA-0919-0CA45EDBF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07635-A114-683C-1A9F-CA921C9B6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8FCAB-F997-EE59-661F-A8705CA82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7D9AE-CC19-09C4-459D-483FBD73E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233F9-CCB8-76DF-0F1D-E490AA694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92146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87A38-2323-08B6-1F7A-1AA2C5A9C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8E50B-47E0-5791-2E35-9C0AE361D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C8B11-27B3-7EF0-AD92-50AE8606A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AEAC9E-8887-36F4-762B-F84729FDD9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C19D5-A685-B4BA-51B1-8FF5E6868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454261-D25F-5463-6135-B17D0EC65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BF7E9-8E7A-0183-3868-1556A5B3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042C26-88EE-B394-AC8B-16746B13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713621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8D4C-B8FF-CA50-198D-BA281FC6F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22BCA-3F57-F424-1E96-D9A83659D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2CCEA6-C834-3F23-4557-3F7D8846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3E6C8-35AC-4BB5-BFDF-F018E926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7638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65B9BF-D042-2570-5302-0508A271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D86370-F155-4F82-9F79-89793FE6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7721C-9FC6-F550-271A-13CB3F52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76732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E4DAF-0744-BA01-C7A8-5C46DBCA7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1672D-47DE-9459-D7C6-332CBBEF9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72EBF-5D83-C8AC-9C33-37E56EB53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E39B1-C0F7-D44D-FAC1-22B9B3DA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AD876-FAE2-9EC1-A563-4A8700846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6FAAF-4E70-9C24-7EEF-4B11B67BB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62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975FF-335C-9B30-1E80-6CCB21911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D3ED0-9985-56F3-54A9-A95CED1A07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DFA87-1D8C-D01E-F154-4D8398250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1E2C5-C3E9-520B-BF10-3060946DC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66E9C-EC21-19E8-EE92-7B953AA5F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4A1D8-F294-CF01-4C38-DE1FA3138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356460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DBD2-9D6A-58A4-B938-D5DBF6BB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62208-8D57-5AD1-5249-BE19DC355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1363F-B849-CBC3-2098-E96262A67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67228-D00E-9F00-875B-8AE4DD0FD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CDAD1-9BA6-6B48-DBBE-DE4D88FB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52136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5CB038-D383-13FE-56F9-C431CD6380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F704C3-BC9E-5AAE-8DEF-7DBAB7062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8108BE-5965-D830-3409-21E425238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AEE0A-7CEE-E75F-92F7-8F36447D4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A59A4-794F-A297-FEE9-4401954F7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14091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 descr="Logo der Universität Hamburg">
            <a:extLst>
              <a:ext uri="{FF2B5EF4-FFF2-40B4-BE49-F238E27FC236}">
                <a16:creationId xmlns:a16="http://schemas.microsoft.com/office/drawing/2014/main" id="{7B0EE754-E1E0-A5A0-D9D1-3B741E903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82" y="0"/>
            <a:ext cx="3461329" cy="1604797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7381" y="4435307"/>
            <a:ext cx="6432715" cy="625877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00000"/>
              </a:lnSpc>
              <a:defRPr sz="3467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1" name="Person">
            <a:extLst>
              <a:ext uri="{FF2B5EF4-FFF2-40B4-BE49-F238E27FC236}">
                <a16:creationId xmlns:a16="http://schemas.microsoft.com/office/drawing/2014/main" id="{D42A4AC9-20EE-7518-5501-9C75AFE90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7380" y="5445224"/>
            <a:ext cx="6432715" cy="473195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133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FCBF30C3-33D1-752C-FC76-BA17BF1B52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132" y="5829267"/>
            <a:ext cx="6432715" cy="575733"/>
          </a:xfrm>
        </p:spPr>
        <p:txBody>
          <a:bodyPr>
            <a:normAutofit/>
          </a:bodyPr>
          <a:lstStyle>
            <a:lvl1pPr marL="0" indent="0">
              <a:buNone/>
              <a:defRPr sz="2133" b="0" i="0">
                <a:latin typeface="+mn-lt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55018" y="0"/>
            <a:ext cx="4642923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6" name="Copyright">
            <a:extLst>
              <a:ext uri="{FF2B5EF4-FFF2-40B4-BE49-F238E27FC236}">
                <a16:creationId xmlns:a16="http://schemas.microsoft.com/office/drawing/2014/main" id="{0E1FD2E4-6DF4-BF5A-4349-163545BE0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94142" y="6561125"/>
            <a:ext cx="603800" cy="296876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tx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692095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HH-Logo" descr="Logo der Universität Hamburg">
            <a:extLst>
              <a:ext uri="{FF2B5EF4-FFF2-40B4-BE49-F238E27FC236}">
                <a16:creationId xmlns:a16="http://schemas.microsoft.com/office/drawing/2014/main" id="{7B0EE754-E1E0-A5A0-D9D1-3B741E903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82" y="0"/>
            <a:ext cx="3461329" cy="1604797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7381" y="4435307"/>
            <a:ext cx="6432715" cy="625877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00000"/>
              </a:lnSpc>
              <a:defRPr sz="3467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11" name="Person">
            <a:extLst>
              <a:ext uri="{FF2B5EF4-FFF2-40B4-BE49-F238E27FC236}">
                <a16:creationId xmlns:a16="http://schemas.microsoft.com/office/drawing/2014/main" id="{D42A4AC9-20EE-7518-5501-9C75AFE90B6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7380" y="5445224"/>
            <a:ext cx="6432715" cy="473195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133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7" name="Datum">
            <a:extLst>
              <a:ext uri="{FF2B5EF4-FFF2-40B4-BE49-F238E27FC236}">
                <a16:creationId xmlns:a16="http://schemas.microsoft.com/office/drawing/2014/main" id="{FCBF30C3-33D1-752C-FC76-BA17BF1B521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132" y="5829267"/>
            <a:ext cx="6432715" cy="575733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55018" y="0"/>
            <a:ext cx="4642923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6" name="Copyright">
            <a:extLst>
              <a:ext uri="{FF2B5EF4-FFF2-40B4-BE49-F238E27FC236}">
                <a16:creationId xmlns:a16="http://schemas.microsoft.com/office/drawing/2014/main" id="{0E1FD2E4-6DF4-BF5A-4349-163545BE0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20751" y="6539901"/>
            <a:ext cx="577191" cy="31810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tx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</a:t>
            </a:r>
          </a:p>
        </p:txBody>
      </p:sp>
    </p:spTree>
    <p:extLst>
      <p:ext uri="{BB962C8B-B14F-4D97-AF65-F5344CB8AC3E}">
        <p14:creationId xmlns:p14="http://schemas.microsoft.com/office/powerpoint/2010/main" val="2800346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breites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85CCA211-4FA3-DE47-9381-1796FDA2B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82" y="0"/>
            <a:ext cx="3461329" cy="1604797"/>
          </a:xfrm>
          <a:prstGeom prst="rect">
            <a:avLst/>
          </a:prstGeom>
        </p:spPr>
      </p:pic>
      <p:sp>
        <p:nvSpPr>
          <p:cNvPr id="2" name="Titel">
            <a:extLst>
              <a:ext uri="{FF2B5EF4-FFF2-40B4-BE49-F238E27FC236}">
                <a16:creationId xmlns:a16="http://schemas.microsoft.com/office/drawing/2014/main" id="{212D9A33-9A12-B80E-DCB8-72E1ADC3E8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7381" y="4582160"/>
            <a:ext cx="3839995" cy="521233"/>
          </a:xfrm>
        </p:spPr>
        <p:txBody>
          <a:bodyPr wrap="square" lIns="0" anchor="b" anchorCtr="0">
            <a:spAutoFit/>
          </a:bodyPr>
          <a:lstStyle>
            <a:lvl1pPr algn="l">
              <a:lnSpc>
                <a:spcPct val="110000"/>
              </a:lnSpc>
              <a:defRPr sz="2667"/>
            </a:lvl1pPr>
          </a:lstStyle>
          <a:p>
            <a:r>
              <a:rPr lang="de-DE" dirty="0"/>
              <a:t>Titel der Präsentation</a:t>
            </a:r>
          </a:p>
        </p:txBody>
      </p:sp>
      <p:sp>
        <p:nvSpPr>
          <p:cNvPr id="3" name="Person">
            <a:extLst>
              <a:ext uri="{FF2B5EF4-FFF2-40B4-BE49-F238E27FC236}">
                <a16:creationId xmlns:a16="http://schemas.microsoft.com/office/drawing/2014/main" id="{49607EE8-9A52-264C-0A8E-04314631BB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7382" y="5445224"/>
            <a:ext cx="3839997" cy="473195"/>
          </a:xfrm>
        </p:spPr>
        <p:txBody>
          <a:bodyPr wrap="square" lIns="0" tIns="36000" bIns="36000" anchor="b" anchorCtr="0">
            <a:normAutofit/>
          </a:bodyPr>
          <a:lstStyle>
            <a:lvl1pPr marL="0" indent="0" algn="l">
              <a:buNone/>
              <a:defRPr sz="1867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de-DE" dirty="0"/>
              <a:t>(Titel) Vorname Nachname</a:t>
            </a:r>
          </a:p>
        </p:txBody>
      </p:sp>
      <p:sp>
        <p:nvSpPr>
          <p:cNvPr id="8" name="Datum">
            <a:extLst>
              <a:ext uri="{FF2B5EF4-FFF2-40B4-BE49-F238E27FC236}">
                <a16:creationId xmlns:a16="http://schemas.microsoft.com/office/drawing/2014/main" id="{DA956C75-6071-5A72-5101-E9E0F0B38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133" y="5829267"/>
            <a:ext cx="3845244" cy="575733"/>
          </a:xfrm>
        </p:spPr>
        <p:txBody>
          <a:bodyPr/>
          <a:lstStyle>
            <a:lvl1pPr marL="0" indent="0">
              <a:buNone/>
              <a:defRPr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905ACCED-057A-5F1D-E5CC-5F73BBA4A6C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56669" y="0"/>
            <a:ext cx="753533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2" name="Copyright">
            <a:extLst>
              <a:ext uri="{FF2B5EF4-FFF2-40B4-BE49-F238E27FC236}">
                <a16:creationId xmlns:a16="http://schemas.microsoft.com/office/drawing/2014/main" id="{75D257FE-24B9-E7DF-27AC-9DC6B024D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664031" y="6539901"/>
            <a:ext cx="533911" cy="31810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tx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</a:t>
            </a:r>
          </a:p>
        </p:txBody>
      </p:sp>
    </p:spTree>
    <p:extLst>
      <p:ext uri="{BB962C8B-B14F-4D97-AF65-F5344CB8AC3E}">
        <p14:creationId xmlns:p14="http://schemas.microsoft.com/office/powerpoint/2010/main" val="1976876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(ohne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HH-Logo" descr="Logo der Universität Hamburg">
            <a:extLst>
              <a:ext uri="{FF2B5EF4-FFF2-40B4-BE49-F238E27FC236}">
                <a16:creationId xmlns:a16="http://schemas.microsoft.com/office/drawing/2014/main" id="{A58A1DC7-81D7-0178-6AA2-CE7389355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82" y="0"/>
            <a:ext cx="3461329" cy="1604797"/>
          </a:xfrm>
          <a:prstGeom prst="rect">
            <a:avLst/>
          </a:prstGeom>
        </p:spPr>
      </p:pic>
      <p:sp>
        <p:nvSpPr>
          <p:cNvPr id="5" name="Titel">
            <a:extLst>
              <a:ext uri="{FF2B5EF4-FFF2-40B4-BE49-F238E27FC236}">
                <a16:creationId xmlns:a16="http://schemas.microsoft.com/office/drawing/2014/main" id="{19332011-8135-2225-4921-150D6415C2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7381" y="4293097"/>
            <a:ext cx="9217024" cy="1370460"/>
          </a:xfrm>
        </p:spPr>
        <p:txBody>
          <a:bodyPr wrap="square" lIns="0" anchor="b" anchorCtr="0">
            <a:normAutofit/>
          </a:bodyPr>
          <a:lstStyle>
            <a:lvl1pPr algn="l">
              <a:lnSpc>
                <a:spcPct val="110000"/>
              </a:lnSpc>
              <a:defRPr sz="3200"/>
            </a:lvl1pPr>
          </a:lstStyle>
          <a:p>
            <a:r>
              <a:rPr lang="de-DE" dirty="0"/>
              <a:t>Vorstellung des neuen Exzellenzclusters „Understanding XYZ“</a:t>
            </a:r>
          </a:p>
        </p:txBody>
      </p:sp>
      <p:sp>
        <p:nvSpPr>
          <p:cNvPr id="9" name="Person">
            <a:extLst>
              <a:ext uri="{FF2B5EF4-FFF2-40B4-BE49-F238E27FC236}">
                <a16:creationId xmlns:a16="http://schemas.microsoft.com/office/drawing/2014/main" id="{6C7258FA-754E-8F00-113F-DF369E71B0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59563" y="5909458"/>
            <a:ext cx="7968885" cy="426173"/>
          </a:xfrm>
        </p:spPr>
        <p:txBody>
          <a:bodyPr wrap="none" tIns="0" bIns="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33" b="1" i="0">
                <a:solidFill>
                  <a:schemeClr val="accent2"/>
                </a:solidFill>
                <a:latin typeface="TheSans UHH" panose="020B0502050302020203" pitchFamily="34" charset="77"/>
              </a:defRPr>
            </a:lvl1pPr>
          </a:lstStyle>
          <a:p>
            <a:pPr lvl="0"/>
            <a:r>
              <a:rPr lang="de-DE" dirty="0"/>
              <a:t>(Titel) Vorname Nachname</a:t>
            </a:r>
          </a:p>
        </p:txBody>
      </p:sp>
      <p:sp>
        <p:nvSpPr>
          <p:cNvPr id="3" name="Datum">
            <a:extLst>
              <a:ext uri="{FF2B5EF4-FFF2-40B4-BE49-F238E27FC236}">
                <a16:creationId xmlns:a16="http://schemas.microsoft.com/office/drawing/2014/main" id="{561DAFA2-5F25-5D62-43E1-96363D6D69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133" y="5829268"/>
            <a:ext cx="1445409" cy="535096"/>
          </a:xfrm>
        </p:spPr>
        <p:txBody>
          <a:bodyPr/>
          <a:lstStyle>
            <a:lvl1pPr marL="0" indent="0">
              <a:buNone/>
              <a:defRPr sz="2400" b="0" i="0">
                <a:latin typeface="TheSans UHH SemiLight Caps" panose="020B0402050302020203" pitchFamily="34" charset="77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3303830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ein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3712" y="1509184"/>
            <a:ext cx="8256488" cy="3937001"/>
          </a:xfrm>
        </p:spPr>
        <p:txBody>
          <a:bodyPr lIns="0">
            <a:normAutofit/>
          </a:bodyPr>
          <a:lstStyle>
            <a:lvl1pPr marL="457189" indent="-575986">
              <a:lnSpc>
                <a:spcPct val="110000"/>
              </a:lnSpc>
              <a:spcBef>
                <a:spcPts val="2400"/>
              </a:spcBef>
              <a:buSzPct val="180000"/>
              <a:buFont typeface="+mj-lt"/>
              <a:buAutoNum type="arabicPlain"/>
              <a:defRPr sz="2667"/>
            </a:lvl1pPr>
            <a:lvl2pPr marL="1066773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 sz="2667"/>
            </a:lvl2pPr>
            <a:lvl3pPr marL="1676358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 sz="2667"/>
            </a:lvl3pPr>
            <a:lvl4pPr marL="2285943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 sz="2667"/>
            </a:lvl4pPr>
            <a:lvl5pPr marL="2895528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 sz="2667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B159FC35-01D5-3D9B-4190-D9C5FC36B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E4430A3C-2541-14FB-44D9-E3672892AF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85791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(zweispalti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lIns="0"/>
          <a:lstStyle/>
          <a:p>
            <a:r>
              <a:rPr lang="de-DE" dirty="0"/>
              <a:t>Agenda (zweispaltig)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435" y="1892830"/>
            <a:ext cx="10752765" cy="3264927"/>
          </a:xfrm>
        </p:spPr>
        <p:txBody>
          <a:bodyPr lIns="0" numCol="2" spcCol="180000"/>
          <a:lstStyle>
            <a:lvl1pPr marL="457189" indent="-457189">
              <a:lnSpc>
                <a:spcPct val="110000"/>
              </a:lnSpc>
              <a:buSzPct val="180000"/>
              <a:buFont typeface="+mj-lt"/>
              <a:buAutoNum type="arabicPlain"/>
              <a:defRPr/>
            </a:lvl1pPr>
            <a:lvl2pPr marL="990575" indent="-380990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2pPr>
            <a:lvl3pPr marL="1676358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3pPr>
            <a:lvl4pPr marL="2285943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4pPr>
            <a:lvl5pPr marL="2895528" indent="-457189">
              <a:lnSpc>
                <a:spcPct val="110000"/>
              </a:lnSpc>
              <a:buSzPct val="10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DA8BD811-AB80-6771-3C5B-8A71DDAD88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13CB44A2-3722-CFA6-C04F-90B773B51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3786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67" y="3984449"/>
            <a:ext cx="5975781" cy="692690"/>
          </a:xfrm>
        </p:spPr>
        <p:txBody>
          <a:bodyPr anchor="b">
            <a:spAutoFit/>
          </a:bodyPr>
          <a:lstStyle>
            <a:lvl1pPr>
              <a:lnSpc>
                <a:spcPct val="110000"/>
              </a:lnSpc>
              <a:defRPr sz="3733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17A60BCC-5616-273E-2AA8-BB9E0C10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FA120FAF-72E8-3893-7931-08E06A0777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56819" y="536624"/>
            <a:ext cx="6103277" cy="2451890"/>
          </a:xfrm>
        </p:spPr>
        <p:txBody>
          <a:bodyPr wrap="square" lIns="0">
            <a:spAutoFit/>
          </a:bodyPr>
          <a:lstStyle>
            <a:lvl1pPr marL="0" indent="0">
              <a:buNone/>
              <a:defRPr sz="15333">
                <a:solidFill>
                  <a:schemeClr val="accent2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35334" y="0"/>
            <a:ext cx="4657063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13" name="Copyright">
            <a:extLst>
              <a:ext uri="{FF2B5EF4-FFF2-40B4-BE49-F238E27FC236}">
                <a16:creationId xmlns:a16="http://schemas.microsoft.com/office/drawing/2014/main" id="{D440C51C-B06F-CB2E-ED83-8E483E7779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66487" y="6539900"/>
            <a:ext cx="931455" cy="31810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tx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pic>
        <p:nvPicPr>
          <p:cNvPr id="4" name="UHH-Logo">
            <a:extLst>
              <a:ext uri="{FF2B5EF4-FFF2-40B4-BE49-F238E27FC236}">
                <a16:creationId xmlns:a16="http://schemas.microsoft.com/office/drawing/2014/main" id="{D9B3E6FA-960E-96B0-B53A-73021BB11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" y="5503702"/>
            <a:ext cx="2358852" cy="1093649"/>
          </a:xfrm>
          <a:prstGeom prst="rect">
            <a:avLst/>
          </a:prstGeom>
        </p:spPr>
      </p:pic>
      <p:sp>
        <p:nvSpPr>
          <p:cNvPr id="6" name="Datumsplatzhalter">
            <a:extLst>
              <a:ext uri="{FF2B5EF4-FFF2-40B4-BE49-F238E27FC236}">
                <a16:creationId xmlns:a16="http://schemas.microsoft.com/office/drawing/2014/main" id="{6F15DAC3-6FD9-0866-D987-4FF0DF5E7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7" name="Fußzeilenplatzhalter">
            <a:extLst>
              <a:ext uri="{FF2B5EF4-FFF2-40B4-BE49-F238E27FC236}">
                <a16:creationId xmlns:a16="http://schemas.microsoft.com/office/drawing/2014/main" id="{BE06C47F-82E8-8701-5EC1-831DF30A6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6715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nittsüberschrift (auf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9C441111-369E-A65C-85C0-6BD35550F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1" name="Bildplatzhalter">
            <a:extLst>
              <a:ext uri="{FF2B5EF4-FFF2-40B4-BE49-F238E27FC236}">
                <a16:creationId xmlns:a16="http://schemas.microsoft.com/office/drawing/2014/main" id="{02B05530-5D4E-70F8-52DA-FDF69546D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396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3" name="Copyright">
            <a:extLst>
              <a:ext uri="{FF2B5EF4-FFF2-40B4-BE49-F238E27FC236}">
                <a16:creationId xmlns:a16="http://schemas.microsoft.com/office/drawing/2014/main" id="{DF8F1031-7DA1-B48B-66B9-8557FAFE06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66487" y="6539900"/>
            <a:ext cx="931455" cy="31810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tx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1D405C45-0DD4-C48A-FA2D-9BDC7F7EB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3091"/>
            <a:ext cx="4559829" cy="1530158"/>
          </a:xfrm>
          <a:solidFill>
            <a:schemeClr val="accent2"/>
          </a:solidFill>
        </p:spPr>
        <p:txBody>
          <a:bodyPr wrap="square" lIns="540000" tIns="270000" rIns="360000" bIns="270000" anchor="b">
            <a:sp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DB7858C6-DCA2-C893-3EE8-987458DD8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D369F843-3366-1209-6128-E5DC123E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6239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4"/>
            <a:ext cx="8256488" cy="3937001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9B302F5-284F-3079-6EAC-C920CD76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71C7B469-3DC0-7EC7-FA90-6C165FB1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9367073-303F-D294-FFA0-CB0A3A86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CEE53C70-75A7-A62E-53DB-69DDC21A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681586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blau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2060DD5D-EE2C-1DE9-17FB-CFD0B6F63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4"/>
            <a:ext cx="8256488" cy="3937001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tx1"/>
              </a:buClr>
              <a:defRPr/>
            </a:lvl1pPr>
            <a:lvl2pPr>
              <a:lnSpc>
                <a:spcPct val="110000"/>
              </a:lnSpc>
              <a:buClr>
                <a:schemeClr val="tx1"/>
              </a:buClr>
              <a:defRPr/>
            </a:lvl2pPr>
            <a:lvl3pPr>
              <a:lnSpc>
                <a:spcPct val="110000"/>
              </a:lnSpc>
              <a:buClr>
                <a:schemeClr val="tx1"/>
              </a:buClr>
              <a:defRPr/>
            </a:lvl3pPr>
            <a:lvl4pPr>
              <a:lnSpc>
                <a:spcPct val="110000"/>
              </a:lnSpc>
              <a:buClr>
                <a:schemeClr val="tx1"/>
              </a:buClr>
              <a:defRPr/>
            </a:lvl4pPr>
            <a:lvl5pPr>
              <a:lnSpc>
                <a:spcPct val="110000"/>
              </a:lnSpc>
              <a:buClr>
                <a:schemeClr val="tx1"/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4587A11D-BE80-671B-6AF9-9C02BBFD0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F3FCC813-C10C-BF29-F6C2-5F382BA4E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6114D8C-4BDC-53CF-1F7F-A0EAB3E232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pic>
        <p:nvPicPr>
          <p:cNvPr id="8" name="UHH-Logo">
            <a:extLst>
              <a:ext uri="{FF2B5EF4-FFF2-40B4-BE49-F238E27FC236}">
                <a16:creationId xmlns:a16="http://schemas.microsoft.com/office/drawing/2014/main" id="{DDF7A498-007A-4940-A1C8-8533934B6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5884801"/>
            <a:ext cx="1589549" cy="5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499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blau/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">
            <a:extLst>
              <a:ext uri="{FF2B5EF4-FFF2-40B4-BE49-F238E27FC236}">
                <a16:creationId xmlns:a16="http://schemas.microsoft.com/office/drawing/2014/main" id="{5AFF9095-81B9-BCB9-F995-76D7A95EC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46771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bg1"/>
              </a:solidFill>
            </a:endParaRP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F30FE764-F7B3-C3A0-BE17-FF59C3C4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B54A2940-BCB3-827D-5062-53A2A8B1B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3"/>
            <a:ext cx="8256488" cy="3167956"/>
          </a:xfrm>
        </p:spPr>
        <p:txBody>
          <a:bodyPr lIns="0"/>
          <a:lstStyle>
            <a:lvl1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BCE49DE1-412F-9551-E6D9-B0052C749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1A332F47-736B-CDE0-6752-F10D3D68B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5C11D619-E32A-2CEE-9965-9C829412BC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6059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mit schmalem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6624307" cy="767788"/>
          </a:xfrm>
        </p:spPr>
        <p:txBody>
          <a:bodyPr l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509184"/>
            <a:ext cx="6144253" cy="393700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559869" y="0"/>
            <a:ext cx="4642577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36C21B6C-1199-7410-D70C-DF13D6B43E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66487" y="6539900"/>
            <a:ext cx="931455" cy="318100"/>
          </a:xfrm>
          <a:solidFill>
            <a:schemeClr val="bg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tx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338EC3EA-D4DA-303C-806E-472FC6B32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9AAC19B7-37FD-AA89-39AA-F7DF9419D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4BFEEC7F-37CA-96F1-CC3A-8A300A1C2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2286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(mit breitem Foto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155943"/>
            <a:ext cx="937320" cy="3661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452670"/>
            <a:ext cx="3743987" cy="767788"/>
          </a:xfrm>
        </p:spPr>
        <p:txBody>
          <a:bodyPr l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509184"/>
            <a:ext cx="3743987" cy="3937000"/>
          </a:xfrm>
        </p:spPr>
        <p:txBody>
          <a:bodyPr lIns="0"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Bildplatzhalter">
            <a:extLst>
              <a:ext uri="{FF2B5EF4-FFF2-40B4-BE49-F238E27FC236}">
                <a16:creationId xmlns:a16="http://schemas.microsoft.com/office/drawing/2014/main" id="{C35977E2-0412-120B-2CE6-634B43C86E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56668" y="0"/>
            <a:ext cx="7535729" cy="685800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6F379341-4B7C-56ED-E5CE-3AF27C9C07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266487" y="6539901"/>
            <a:ext cx="931455" cy="318100"/>
          </a:xfrm>
          <a:solidFill>
            <a:schemeClr val="tx1">
              <a:alpha val="75000"/>
            </a:schemeClr>
          </a:solidFill>
        </p:spPr>
        <p:txBody>
          <a:bodyPr wrap="none" lIns="72000" rIns="72000" anchor="b" anchorCtr="0">
            <a:spAutoFit/>
          </a:bodyPr>
          <a:lstStyle>
            <a:lvl1pPr marL="0" indent="0" algn="r">
              <a:buNone/>
              <a:defRPr sz="1467">
                <a:solidFill>
                  <a:schemeClr val="bg1"/>
                </a:solidFill>
              </a:defRPr>
            </a:lvl1pPr>
            <a:lvl2pPr marL="609585" indent="0">
              <a:buNone/>
              <a:defRPr>
                <a:solidFill>
                  <a:schemeClr val="tx1"/>
                </a:solidFill>
              </a:defRPr>
            </a:lvl2pPr>
            <a:lvl3pPr marL="1219170" indent="0">
              <a:buNone/>
              <a:defRPr>
                <a:solidFill>
                  <a:schemeClr val="tx1"/>
                </a:solidFill>
              </a:defRPr>
            </a:lvl3pPr>
            <a:lvl4pPr marL="1828754" indent="0">
              <a:buNone/>
              <a:defRPr>
                <a:solidFill>
                  <a:schemeClr val="tx1"/>
                </a:solidFill>
              </a:defRPr>
            </a:lvl4pPr>
            <a:lvl5pPr marL="2438339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Foto: UHH</a:t>
            </a:r>
          </a:p>
        </p:txBody>
      </p:sp>
      <p:sp>
        <p:nvSpPr>
          <p:cNvPr id="11" name="Datumsplatzhalter">
            <a:extLst>
              <a:ext uri="{FF2B5EF4-FFF2-40B4-BE49-F238E27FC236}">
                <a16:creationId xmlns:a16="http://schemas.microsoft.com/office/drawing/2014/main" id="{7D88BC12-8F4E-BFC6-264F-89270375E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Fußzeilenplatzhalter">
            <a:extLst>
              <a:ext uri="{FF2B5EF4-FFF2-40B4-BE49-F238E27FC236}">
                <a16:creationId xmlns:a16="http://schemas.microsoft.com/office/drawing/2014/main" id="{F86D739E-9299-6C18-D483-F75B8037A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3" name="UHH-Logo">
            <a:extLst>
              <a:ext uri="{FF2B5EF4-FFF2-40B4-BE49-F238E27FC236}">
                <a16:creationId xmlns:a16="http://schemas.microsoft.com/office/drawing/2014/main" id="{0D7FA967-DDA5-444C-B0B7-9945EA7E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1800" y="5884801"/>
            <a:ext cx="1589549" cy="5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849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el und Inhalt (mit Beschreibu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aues Rechteck">
            <a:extLst>
              <a:ext uri="{FF2B5EF4-FFF2-40B4-BE49-F238E27FC236}">
                <a16:creationId xmlns:a16="http://schemas.microsoft.com/office/drawing/2014/main" id="{14BDBED3-5910-DE22-D9E0-EF5709BC0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49819" y="0"/>
            <a:ext cx="464218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509184"/>
            <a:ext cx="7008349" cy="393700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33432" y="1509184"/>
            <a:ext cx="3826768" cy="2563821"/>
          </a:xfrm>
        </p:spPr>
        <p:txBody>
          <a:bodyPr lIns="0" anchor="t" anchorCtr="0">
            <a:normAutofit/>
          </a:bodyPr>
          <a:lstStyle>
            <a:lvl1pPr marL="380990" indent="-380990">
              <a:lnSpc>
                <a:spcPct val="120000"/>
              </a:lnSpc>
              <a:buClr>
                <a:schemeClr val="bg1"/>
              </a:buClr>
              <a:buFont typeface="Wingdings" pitchFamily="2" charset="2"/>
              <a:buChar char="§"/>
              <a:defRPr sz="1867">
                <a:solidFill>
                  <a:schemeClr val="bg1"/>
                </a:solidFill>
              </a:defRPr>
            </a:lvl1pPr>
            <a:lvl2pPr marL="609585" indent="0">
              <a:buNone/>
              <a:defRPr sz="1867"/>
            </a:lvl2pPr>
            <a:lvl3pPr marL="1219170" indent="0">
              <a:buNone/>
              <a:defRPr sz="1867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F6365823-088A-8693-C71E-3BE224B70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9D5144-004E-1E45-907B-65C86CA25C3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0406DA75-B94C-88A6-DC22-02C95D67C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670BC1F-CA78-59FB-8906-557B8A8BB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49819" y="6153347"/>
            <a:ext cx="3333056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10193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964934C-EA16-90F9-FF01-DDA26AEA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8A498CDC-352F-BF56-E3E4-9366FD040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3" name="Datumsplatzhalter">
            <a:extLst>
              <a:ext uri="{FF2B5EF4-FFF2-40B4-BE49-F238E27FC236}">
                <a16:creationId xmlns:a16="http://schemas.microsoft.com/office/drawing/2014/main" id="{B324906E-3EC6-43D0-38B0-7F3BC8939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511DF910-5AC6-4699-67BD-422B03AEE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89345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A6F2484B-6A49-A01C-CB00-04C3C61D9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6EB1508-E0F4-F09F-03BC-AA73731C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Fußzeilenplatzhalter">
            <a:extLst>
              <a:ext uri="{FF2B5EF4-FFF2-40B4-BE49-F238E27FC236}">
                <a16:creationId xmlns:a16="http://schemas.microsoft.com/office/drawing/2014/main" id="{AA413CEF-D37C-976C-E37F-68A4D6D80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0074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22CAA55-EBA8-B65A-0AFD-E54B4AB9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2C284ADE-10D9-51D8-79D6-838CA156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1800" y="1513325"/>
            <a:ext cx="5280157" cy="3932859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CB799E1F-ECFF-810B-2A66-CDC2F619B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043" y="1513325"/>
            <a:ext cx="5280157" cy="3932859"/>
          </a:xfrm>
        </p:spPr>
        <p:txBody>
          <a:bodyPr l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">
            <a:extLst>
              <a:ext uri="{FF2B5EF4-FFF2-40B4-BE49-F238E27FC236}">
                <a16:creationId xmlns:a16="http://schemas.microsoft.com/office/drawing/2014/main" id="{E58634C5-D0B6-1717-8CE0-5AE7DF487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0792" y="6155943"/>
            <a:ext cx="937320" cy="3661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256A2770-1A1F-77F6-78D7-E44AEAE9E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1BB2272B-6D56-1FA3-D138-FFB24858D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51708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">
            <a:extLst>
              <a:ext uri="{FF2B5EF4-FFF2-40B4-BE49-F238E27FC236}">
                <a16:creationId xmlns:a16="http://schemas.microsoft.com/office/drawing/2014/main" id="{CD2ED777-FF9B-1F8E-A73B-AE96714D0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11328400" cy="767788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37D0021-4AE9-12EF-77C5-6E40087CF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1" y="1511107"/>
            <a:ext cx="5280156" cy="815909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">
            <a:extLst>
              <a:ext uri="{FF2B5EF4-FFF2-40B4-BE49-F238E27FC236}">
                <a16:creationId xmlns:a16="http://schemas.microsoft.com/office/drawing/2014/main" id="{5A6B0E0E-75A2-F94A-0962-615DE4EB2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801" y="2506133"/>
            <a:ext cx="5280156" cy="2940051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04117240-25E0-9C7E-438D-28789BCE676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480045" y="1511107"/>
            <a:ext cx="5280156" cy="825500"/>
          </a:xfrm>
        </p:spPr>
        <p:txBody>
          <a:bodyPr anchor="b">
            <a:normAutofit/>
          </a:bodyPr>
          <a:lstStyle>
            <a:lvl1pPr marL="0" indent="0">
              <a:buNone/>
              <a:defRPr sz="2667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CE98A3E-1FE1-0DB5-2352-C9DF207F4B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045" y="2506133"/>
            <a:ext cx="5280156" cy="2940051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Foliennummernplatzhalter">
            <a:extLst>
              <a:ext uri="{FF2B5EF4-FFF2-40B4-BE49-F238E27FC236}">
                <a16:creationId xmlns:a16="http://schemas.microsoft.com/office/drawing/2014/main" id="{2D7E17B0-6C39-E84C-8C98-5FA3A41CA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1D790461-F92A-CC5D-2798-7693BAA1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DDED3A4E-19FA-52ED-810A-479DD1F26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67156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71CA5E38-AD06-052F-D243-EF2FC83E63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452670"/>
            <a:ext cx="4224867" cy="767788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C6CD7452-71E2-D02E-ACAE-A574F4E5A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1801" y="1509184"/>
            <a:ext cx="4224867" cy="3937000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Inhaltsplatzhalter">
            <a:extLst>
              <a:ext uri="{FF2B5EF4-FFF2-40B4-BE49-F238E27FC236}">
                <a16:creationId xmlns:a16="http://schemas.microsoft.com/office/drawing/2014/main" id="{7610A72B-21A5-96FD-DCC8-D60D15D1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452670"/>
            <a:ext cx="6576483" cy="4993515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">
            <a:extLst>
              <a:ext uri="{FF2B5EF4-FFF2-40B4-BE49-F238E27FC236}">
                <a16:creationId xmlns:a16="http://schemas.microsoft.com/office/drawing/2014/main" id="{32C229D4-8F43-CC72-97C2-B0866651D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2" name="Datumsplatzhalter">
            <a:extLst>
              <a:ext uri="{FF2B5EF4-FFF2-40B4-BE49-F238E27FC236}">
                <a16:creationId xmlns:a16="http://schemas.microsoft.com/office/drawing/2014/main" id="{AB98D548-7EFA-0993-27E3-142384E1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3A89B385-8C99-FB81-B57F-F3ED4EB9C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44754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">
            <a:extLst>
              <a:ext uri="{FF2B5EF4-FFF2-40B4-BE49-F238E27FC236}">
                <a16:creationId xmlns:a16="http://schemas.microsoft.com/office/drawing/2014/main" id="{A7BA631A-EF29-8182-4001-4759D6684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0" y="452670"/>
            <a:ext cx="4224867" cy="767788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sp>
        <p:nvSpPr>
          <p:cNvPr id="4" name="Textplatzhalter">
            <a:extLst>
              <a:ext uri="{FF2B5EF4-FFF2-40B4-BE49-F238E27FC236}">
                <a16:creationId xmlns:a16="http://schemas.microsoft.com/office/drawing/2014/main" id="{9690B3AD-4342-072E-81A9-FF969E28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1801" y="2057400"/>
            <a:ext cx="4224867" cy="3388784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Bildplatzhalter">
            <a:extLst>
              <a:ext uri="{FF2B5EF4-FFF2-40B4-BE49-F238E27FC236}">
                <a16:creationId xmlns:a16="http://schemas.microsoft.com/office/drawing/2014/main" id="{2922ACD9-FFDA-7A98-706E-2EE5D82A6D4B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423925" y="452967"/>
            <a:ext cx="6336275" cy="4993217"/>
          </a:xfrm>
        </p:spPr>
        <p:txBody>
          <a:bodyPr>
            <a:normAutofit/>
          </a:bodyPr>
          <a:lstStyle>
            <a:lvl1pPr marL="0" indent="0">
              <a:buNone/>
              <a:defRPr sz="2133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 dirty="0"/>
              <a:t>Bild einfügen und mit Alternativtext versehen</a:t>
            </a:r>
          </a:p>
        </p:txBody>
      </p:sp>
      <p:sp>
        <p:nvSpPr>
          <p:cNvPr id="2" name="Foliennummernplatzhalter">
            <a:extLst>
              <a:ext uri="{FF2B5EF4-FFF2-40B4-BE49-F238E27FC236}">
                <a16:creationId xmlns:a16="http://schemas.microsoft.com/office/drawing/2014/main" id="{42E28986-8242-C2CB-3C35-2C7D2E91C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0792" y="6155943"/>
            <a:ext cx="937320" cy="36618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09D5144-004E-1E45-907B-65C86CA25C3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Datumsplatzhalter">
            <a:extLst>
              <a:ext uri="{FF2B5EF4-FFF2-40B4-BE49-F238E27FC236}">
                <a16:creationId xmlns:a16="http://schemas.microsoft.com/office/drawing/2014/main" id="{38E4443A-0699-BA84-956E-50A918F28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ußzeilenplatzhalter">
            <a:extLst>
              <a:ext uri="{FF2B5EF4-FFF2-40B4-BE49-F238E27FC236}">
                <a16:creationId xmlns:a16="http://schemas.microsoft.com/office/drawing/2014/main" id="{2B7E7A43-F431-D033-68A6-04D5F8AE6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8368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43FE6B7B-AECD-5DB3-3C5A-BC472D3EB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90EE0EAE-B40D-ABFA-DF3B-1E0A271EB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73D19A3A-9D19-25EC-0099-B725FA01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EAEFFCCA-FF96-1BD5-82EC-A8E5D8FC7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CC773BF3-EE87-D7D3-42AC-14118F40B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87953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">
            <a:extLst>
              <a:ext uri="{FF2B5EF4-FFF2-40B4-BE49-F238E27FC236}">
                <a16:creationId xmlns:a16="http://schemas.microsoft.com/office/drawing/2014/main" id="{739204E3-4520-F5FE-68EE-32837232A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6185"/>
            <a:ext cx="2628900" cy="5810249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">
            <a:extLst>
              <a:ext uri="{FF2B5EF4-FFF2-40B4-BE49-F238E27FC236}">
                <a16:creationId xmlns:a16="http://schemas.microsoft.com/office/drawing/2014/main" id="{223D141D-59D3-B9C9-964F-A39EADF29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6185"/>
            <a:ext cx="7683500" cy="581024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">
            <a:extLst>
              <a:ext uri="{FF2B5EF4-FFF2-40B4-BE49-F238E27FC236}">
                <a16:creationId xmlns:a16="http://schemas.microsoft.com/office/drawing/2014/main" id="{F81C2F92-9DFB-31EA-C968-2E1243100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155943"/>
            <a:ext cx="937320" cy="366183"/>
          </a:xfrm>
          <a:prstGeom prst="rect">
            <a:avLst/>
          </a:prstGeom>
        </p:spPr>
        <p:txBody>
          <a:bodyPr/>
          <a:lstStyle/>
          <a:p>
            <a:fld id="{309D5144-004E-1E45-907B-65C86CA25C3F}" type="slidenum">
              <a:rPr lang="de-DE" smtClean="0"/>
              <a:t>‹#›</a:t>
            </a:fld>
            <a:endParaRPr lang="de-DE"/>
          </a:p>
        </p:txBody>
      </p:sp>
      <p:sp>
        <p:nvSpPr>
          <p:cNvPr id="7" name="Datumsplatzhalter">
            <a:extLst>
              <a:ext uri="{FF2B5EF4-FFF2-40B4-BE49-F238E27FC236}">
                <a16:creationId xmlns:a16="http://schemas.microsoft.com/office/drawing/2014/main" id="{B38C2671-C222-21BA-E35B-E77593FA6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>
            <a:extLst>
              <a:ext uri="{FF2B5EF4-FFF2-40B4-BE49-F238E27FC236}">
                <a16:creationId xmlns:a16="http://schemas.microsoft.com/office/drawing/2014/main" id="{ADBC56CA-4587-858F-4917-69D3A260B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499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C88A7E-3BB6-DC9A-895F-272A1D321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EC535-648E-A520-6042-BED8A8CB3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74E9C-E233-2581-E297-A33A9FF34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A559E6-4F83-864E-A2B8-C5677FA87957}" type="datetimeFigureOut">
              <a:rPr lang="en-DE" smtClean="0"/>
              <a:t>20.09.26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607AE-1E26-687E-9DBF-D1EC0E598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FBC11-9340-B254-B698-DEA0F5E5E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F07A18-E8FF-3F47-AC87-74408F09681B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08766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">
            <a:extLst>
              <a:ext uri="{FF2B5EF4-FFF2-40B4-BE49-F238E27FC236}">
                <a16:creationId xmlns:a16="http://schemas.microsoft.com/office/drawing/2014/main" id="{42467729-862C-ACCE-B8E1-699AA571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11328400" cy="767788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">
            <a:extLst>
              <a:ext uri="{FF2B5EF4-FFF2-40B4-BE49-F238E27FC236}">
                <a16:creationId xmlns:a16="http://schemas.microsoft.com/office/drawing/2014/main" id="{EC447979-4F8F-513E-6D67-85083E82B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800" y="1509183"/>
            <a:ext cx="11328400" cy="391112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">
            <a:extLst>
              <a:ext uri="{FF2B5EF4-FFF2-40B4-BE49-F238E27FC236}">
                <a16:creationId xmlns:a16="http://schemas.microsoft.com/office/drawing/2014/main" id="{A38D8480-7034-8749-BB95-7BE05B39A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15947" y="6153346"/>
            <a:ext cx="133049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">
            <a:extLst>
              <a:ext uri="{FF2B5EF4-FFF2-40B4-BE49-F238E27FC236}">
                <a16:creationId xmlns:a16="http://schemas.microsoft.com/office/drawing/2014/main" id="{C8655903-FC10-2F8E-CBB3-890499D62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6107" y="6153347"/>
            <a:ext cx="382676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0" name="UHH-Logo">
            <a:extLst>
              <a:ext uri="{FF2B5EF4-FFF2-40B4-BE49-F238E27FC236}">
                <a16:creationId xmlns:a16="http://schemas.microsoft.com/office/drawing/2014/main" id="{EA56778A-D8C2-3522-4BDE-8E5736FA4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" y="5503702"/>
            <a:ext cx="2358852" cy="1093649"/>
          </a:xfrm>
          <a:prstGeom prst="rect">
            <a:avLst/>
          </a:prstGeom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F0FD46E1-37CF-B929-B565-E8D8B2CAE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3449650F-E03B-624E-B2AD-4F9591B58B11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261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 ftr="0" dt="0"/>
  <p:txStyles>
    <p:titleStyle>
      <a:lvl1pPr algn="l" defTabSz="1219170" rtl="0" eaLnBrk="1" latinLnBrk="0" hangingPunct="1">
        <a:lnSpc>
          <a:spcPct val="110000"/>
        </a:lnSpc>
        <a:spcBef>
          <a:spcPct val="0"/>
        </a:spcBef>
        <a:buNone/>
        <a:defRPr lang="de-DE" sz="3467" b="1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100000"/>
        </a:lnSpc>
        <a:spcBef>
          <a:spcPts val="1600"/>
        </a:spcBef>
        <a:buClr>
          <a:schemeClr val="tx2"/>
        </a:buClr>
        <a:buFont typeface="Wingdings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100000"/>
        </a:lnSpc>
        <a:spcBef>
          <a:spcPts val="667"/>
        </a:spcBef>
        <a:buClr>
          <a:schemeClr val="tx2"/>
        </a:buClr>
        <a:buFont typeface="Wingdings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100000"/>
        </a:lnSpc>
        <a:spcBef>
          <a:spcPts val="667"/>
        </a:spcBef>
        <a:buClr>
          <a:schemeClr val="tx2"/>
        </a:buClr>
        <a:buFont typeface="Wingdings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100000"/>
        </a:lnSpc>
        <a:spcBef>
          <a:spcPts val="667"/>
        </a:spcBef>
        <a:buClr>
          <a:schemeClr val="tx2"/>
        </a:buClr>
        <a:buFont typeface="Wingdings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100000"/>
        </a:lnSpc>
        <a:spcBef>
          <a:spcPts val="667"/>
        </a:spcBef>
        <a:buClr>
          <a:schemeClr val="tx2"/>
        </a:buClr>
        <a:buFont typeface="Wingdings" pitchFamily="2" charset="2"/>
        <a:buChar char="§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4">
          <p15:clr>
            <a:srgbClr val="F26B43"/>
          </p15:clr>
        </p15:guide>
        <p15:guide id="2" pos="204">
          <p15:clr>
            <a:srgbClr val="F26B43"/>
          </p15:clr>
        </p15:guide>
        <p15:guide id="3" pos="5556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573">
          <p15:clr>
            <a:srgbClr val="F26B43"/>
          </p15:clr>
        </p15:guide>
        <p15:guide id="6" orient="horz" pos="713">
          <p15:clr>
            <a:srgbClr val="F26B43"/>
          </p15:clr>
        </p15:guide>
        <p15:guide id="7" pos="3560">
          <p15:clr>
            <a:srgbClr val="F26B43"/>
          </p15:clr>
        </p15:guide>
        <p15:guide id="8" pos="22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3.png"/><Relationship Id="rId4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3.png"/><Relationship Id="rId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jpe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2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3.png"/><Relationship Id="rId4" Type="http://schemas.openxmlformats.org/officeDocument/2006/relationships/image" Target="../media/image99.em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4.png"/><Relationship Id="rId5" Type="http://schemas.openxmlformats.org/officeDocument/2006/relationships/image" Target="../media/image33.png"/><Relationship Id="rId4" Type="http://schemas.openxmlformats.org/officeDocument/2006/relationships/image" Target="../media/image103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3.png"/><Relationship Id="rId4" Type="http://schemas.openxmlformats.org/officeDocument/2006/relationships/image" Target="../media/image103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0705C76A-0CEE-5B65-5E61-E23757629F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31" y="2892231"/>
            <a:ext cx="6432715" cy="1692964"/>
          </a:xfrm>
        </p:spPr>
        <p:txBody>
          <a:bodyPr/>
          <a:lstStyle/>
          <a:p>
            <a:r>
              <a:rPr lang="de-DE" dirty="0"/>
              <a:t>Study of the </a:t>
            </a:r>
            <a:r>
              <a:rPr lang="de-DE" dirty="0" err="1"/>
              <a:t>performance</a:t>
            </a:r>
            <a:r>
              <a:rPr lang="de-DE" dirty="0"/>
              <a:t> of </a:t>
            </a:r>
            <a:r>
              <a:rPr lang="de-DE" dirty="0" err="1"/>
              <a:t>polystyrene-based</a:t>
            </a:r>
            <a:r>
              <a:rPr lang="de-DE" dirty="0"/>
              <a:t> </a:t>
            </a:r>
            <a:r>
              <a:rPr lang="de-DE" dirty="0" err="1"/>
              <a:t>plastic</a:t>
            </a:r>
            <a:r>
              <a:rPr lang="de-DE" dirty="0"/>
              <a:t> </a:t>
            </a:r>
            <a:r>
              <a:rPr lang="de-DE" dirty="0" err="1"/>
              <a:t>scintillators</a:t>
            </a:r>
            <a:endParaRPr lang="de-DE" dirty="0"/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6ABA5C89-5204-85CE-7E3B-09DDAC7DF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380" y="5445224"/>
            <a:ext cx="6432715" cy="473195"/>
          </a:xfrm>
        </p:spPr>
        <p:txBody>
          <a:bodyPr>
            <a:normAutofit/>
          </a:bodyPr>
          <a:lstStyle/>
          <a:p>
            <a:r>
              <a:rPr lang="de-DE" dirty="0"/>
              <a:t>Ira Schneider</a:t>
            </a:r>
          </a:p>
        </p:txBody>
      </p:sp>
      <p:sp>
        <p:nvSpPr>
          <p:cNvPr id="14" name="Datum">
            <a:extLst>
              <a:ext uri="{FF2B5EF4-FFF2-40B4-BE49-F238E27FC236}">
                <a16:creationId xmlns:a16="http://schemas.microsoft.com/office/drawing/2014/main" id="{1494E04C-AED1-60FB-0958-39C2E55F99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1924" y="5872793"/>
            <a:ext cx="6432715" cy="575733"/>
          </a:xfrm>
        </p:spPr>
        <p:txBody>
          <a:bodyPr/>
          <a:lstStyle/>
          <a:p>
            <a:r>
              <a:rPr lang="de-DE" dirty="0"/>
              <a:t>29.09.2026, Hamburg</a:t>
            </a:r>
          </a:p>
        </p:txBody>
      </p:sp>
      <p:pic>
        <p:nvPicPr>
          <p:cNvPr id="15" name="Grafik" descr="Wortmarke der Fakultät für Mathematik, Informatik und Naturwissenschaften">
            <a:extLst>
              <a:ext uri="{FF2B5EF4-FFF2-40B4-BE49-F238E27FC236}">
                <a16:creationId xmlns:a16="http://schemas.microsoft.com/office/drawing/2014/main" id="{436F1327-4FD0-40FF-27F8-791B8056A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862" y="801135"/>
            <a:ext cx="2208245" cy="515631"/>
          </a:xfrm>
          <a:prstGeom prst="rect">
            <a:avLst/>
          </a:prstGeom>
        </p:spPr>
      </p:pic>
      <p:pic>
        <p:nvPicPr>
          <p:cNvPr id="6" name="Bildplatzhalter">
            <a:extLst>
              <a:ext uri="{FF2B5EF4-FFF2-40B4-BE49-F238E27FC236}">
                <a16:creationId xmlns:a16="http://schemas.microsoft.com/office/drawing/2014/main" id="{3CF9BA12-B8BD-B390-ED6D-646818C410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500" t="11112" r="12500" b="15452"/>
          <a:stretch>
            <a:fillRect/>
          </a:stretch>
        </p:blipFill>
        <p:spPr>
          <a:xfrm rot="5400000">
            <a:off x="6244856" y="910861"/>
            <a:ext cx="6857997" cy="503628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FBAD8A-BB49-1E32-5D1A-0517CC5DD153}"/>
              </a:ext>
            </a:extLst>
          </p:cNvPr>
          <p:cNvSpPr txBox="1"/>
          <p:nvPr/>
        </p:nvSpPr>
        <p:spPr>
          <a:xfrm>
            <a:off x="7270186" y="6488663"/>
            <a:ext cx="5117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>
                <a:solidFill>
                  <a:schemeClr val="bg1"/>
                </a:solidFill>
              </a:rPr>
              <a:t>Experimental setup with two detectors and </a:t>
            </a:r>
            <a:r>
              <a:rPr lang="en-DE" baseline="30000" dirty="0">
                <a:solidFill>
                  <a:schemeClr val="bg1"/>
                </a:solidFill>
              </a:rPr>
              <a:t>137</a:t>
            </a:r>
            <a:r>
              <a:rPr lang="en-DE" dirty="0">
                <a:solidFill>
                  <a:schemeClr val="bg1"/>
                </a:solidFill>
              </a:rPr>
              <a:t>Cs</a:t>
            </a:r>
          </a:p>
        </p:txBody>
      </p:sp>
      <p:sp>
        <p:nvSpPr>
          <p:cNvPr id="8" name="Titel">
            <a:extLst>
              <a:ext uri="{FF2B5EF4-FFF2-40B4-BE49-F238E27FC236}">
                <a16:creationId xmlns:a16="http://schemas.microsoft.com/office/drawing/2014/main" id="{B4D36EF4-9A62-05C7-DFE9-3A39A079EF1C}"/>
              </a:ext>
            </a:extLst>
          </p:cNvPr>
          <p:cNvSpPr txBox="1">
            <a:spLocks/>
          </p:cNvSpPr>
          <p:nvPr/>
        </p:nvSpPr>
        <p:spPr>
          <a:xfrm>
            <a:off x="522130" y="4684284"/>
            <a:ext cx="6432715" cy="461665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4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Bachelor Thesis Colloquium </a:t>
            </a:r>
          </a:p>
        </p:txBody>
      </p:sp>
    </p:spTree>
    <p:extLst>
      <p:ext uri="{BB962C8B-B14F-4D97-AF65-F5344CB8AC3E}">
        <p14:creationId xmlns:p14="http://schemas.microsoft.com/office/powerpoint/2010/main" val="71000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">
            <a:extLst>
              <a:ext uri="{FF2B5EF4-FFF2-40B4-BE49-F238E27FC236}">
                <a16:creationId xmlns:a16="http://schemas.microsoft.com/office/drawing/2014/main" id="{94BCFC1B-EDB1-71E4-AC4F-B5EEE9160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11328400" cy="767788"/>
          </a:xfrm>
        </p:spPr>
        <p:txBody>
          <a:bodyPr/>
          <a:lstStyle/>
          <a:p>
            <a:r>
              <a:rPr lang="de-DE" dirty="0"/>
              <a:t>Table of </a:t>
            </a:r>
            <a:r>
              <a:rPr lang="de-DE" dirty="0" err="1"/>
              <a:t>contents</a:t>
            </a:r>
            <a:endParaRPr lang="de-DE" dirty="0"/>
          </a:p>
        </p:txBody>
      </p:sp>
      <p:sp>
        <p:nvSpPr>
          <p:cNvPr id="21" name="Inhaltsplatzhalter">
            <a:extLst>
              <a:ext uri="{FF2B5EF4-FFF2-40B4-BE49-F238E27FC236}">
                <a16:creationId xmlns:a16="http://schemas.microsoft.com/office/drawing/2014/main" id="{68C495D2-F20C-BBD9-ED55-DAC439DF9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460499"/>
            <a:ext cx="8256488" cy="3937001"/>
          </a:xfrm>
        </p:spPr>
        <p:txBody>
          <a:bodyPr>
            <a:normAutofit/>
          </a:bodyPr>
          <a:lstStyle/>
          <a:p>
            <a:r>
              <a:rPr lang="de-DE" sz="2400" dirty="0" err="1"/>
              <a:t>Introduction</a:t>
            </a:r>
            <a:endParaRPr lang="de-DE" sz="2400" dirty="0"/>
          </a:p>
          <a:p>
            <a:r>
              <a:rPr lang="de-DE" sz="2400" dirty="0"/>
              <a:t>Background</a:t>
            </a:r>
          </a:p>
          <a:p>
            <a:r>
              <a:rPr lang="de-DE" sz="2400" dirty="0"/>
              <a:t>Experimental Setup and Data Collection </a:t>
            </a:r>
          </a:p>
          <a:p>
            <a:r>
              <a:rPr lang="de-DE" sz="2400" dirty="0"/>
              <a:t>Analysis and </a:t>
            </a:r>
            <a:r>
              <a:rPr lang="de-DE" sz="2400" dirty="0" err="1"/>
              <a:t>Results</a:t>
            </a:r>
            <a:endParaRPr lang="de-DE" sz="2400" dirty="0"/>
          </a:p>
          <a:p>
            <a:r>
              <a:rPr lang="de-DE" sz="2400" dirty="0" err="1"/>
              <a:t>Conclusion</a:t>
            </a:r>
            <a:endParaRPr lang="de-DE" sz="2400" dirty="0"/>
          </a:p>
        </p:txBody>
      </p:sp>
      <p:sp>
        <p:nvSpPr>
          <p:cNvPr id="4" name="Foliennummernplatzhalter">
            <a:extLst>
              <a:ext uri="{FF2B5EF4-FFF2-40B4-BE49-F238E27FC236}">
                <a16:creationId xmlns:a16="http://schemas.microsoft.com/office/drawing/2014/main" id="{2C5475E3-B666-AE18-C8AE-B07CBFA9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</p:spPr>
        <p:txBody>
          <a:bodyPr/>
          <a:lstStyle/>
          <a:p>
            <a:pPr defTabSz="609585"/>
            <a:fld id="{3449650F-E03B-624E-B2AD-4F9591B58B11}" type="slidenum">
              <a:rPr lang="de-DE">
                <a:solidFill>
                  <a:srgbClr val="333333"/>
                </a:solidFill>
                <a:latin typeface="TheSans UHH"/>
              </a:rPr>
              <a:pPr defTabSz="609585"/>
              <a:t>2</a:t>
            </a:fld>
            <a:endParaRPr lang="de-DE" dirty="0">
              <a:solidFill>
                <a:srgbClr val="333333"/>
              </a:solidFill>
              <a:latin typeface="TheSans UHH"/>
            </a:endParaRPr>
          </a:p>
        </p:txBody>
      </p:sp>
    </p:spTree>
    <p:extLst>
      <p:ext uri="{BB962C8B-B14F-4D97-AF65-F5344CB8AC3E}">
        <p14:creationId xmlns:p14="http://schemas.microsoft.com/office/powerpoint/2010/main" val="3732671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3842CE5-7CCC-D947-6372-30E436BA9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ED97EFA-323F-86C0-8127-E8A0C4B49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1" y="1778696"/>
            <a:ext cx="11328399" cy="3532339"/>
          </a:xfrm>
        </p:spPr>
        <p:txBody>
          <a:bodyPr>
            <a:normAutofit/>
          </a:bodyPr>
          <a:lstStyle/>
          <a:p>
            <a:r>
              <a:rPr lang="de-DE" sz="2400" dirty="0"/>
              <a:t>Study of </a:t>
            </a:r>
            <a:r>
              <a:rPr lang="de-DE" sz="2400" dirty="0" err="1"/>
              <a:t>polystyrene-based</a:t>
            </a:r>
            <a:r>
              <a:rPr lang="de-DE" sz="2400" dirty="0"/>
              <a:t> </a:t>
            </a:r>
            <a:r>
              <a:rPr lang="de-DE" sz="2400" dirty="0" err="1"/>
              <a:t>plastic</a:t>
            </a:r>
            <a:r>
              <a:rPr lang="de-DE" sz="2400" dirty="0"/>
              <a:t> </a:t>
            </a:r>
            <a:r>
              <a:rPr lang="de-DE" sz="2400" dirty="0" err="1"/>
              <a:t>scintillators</a:t>
            </a:r>
            <a:r>
              <a:rPr lang="de-DE" sz="2400" dirty="0"/>
              <a:t> </a:t>
            </a:r>
            <a:r>
              <a:rPr lang="de-DE" sz="2400" dirty="0" err="1"/>
              <a:t>using</a:t>
            </a:r>
            <a:r>
              <a:rPr lang="de-DE" sz="2400" dirty="0"/>
              <a:t> a </a:t>
            </a:r>
            <a:r>
              <a:rPr lang="de-DE" sz="2400" dirty="0" err="1"/>
              <a:t>radioactive</a:t>
            </a:r>
            <a:r>
              <a:rPr lang="de-DE" sz="2400" dirty="0"/>
              <a:t> source</a:t>
            </a:r>
          </a:p>
          <a:p>
            <a:pPr lvl="1"/>
            <a:r>
              <a:rPr lang="de-DE" sz="2400" dirty="0" err="1"/>
              <a:t>Allow</a:t>
            </a:r>
            <a:r>
              <a:rPr lang="de-DE" sz="2400" dirty="0"/>
              <a:t> </a:t>
            </a:r>
            <a:r>
              <a:rPr lang="de-DE" sz="2400" dirty="0" err="1"/>
              <a:t>assembly</a:t>
            </a:r>
            <a:r>
              <a:rPr lang="de-DE" sz="2400" dirty="0"/>
              <a:t> of </a:t>
            </a:r>
            <a:r>
              <a:rPr lang="de-DE" sz="2400" dirty="0" err="1"/>
              <a:t>inexpensive</a:t>
            </a:r>
            <a:r>
              <a:rPr lang="de-DE" sz="2400" dirty="0"/>
              <a:t> </a:t>
            </a:r>
            <a:r>
              <a:rPr lang="de-DE" sz="2400" dirty="0" err="1"/>
              <a:t>detectors</a:t>
            </a:r>
            <a:r>
              <a:rPr lang="de-DE" sz="2400" dirty="0"/>
              <a:t> </a:t>
            </a:r>
            <a:r>
              <a:rPr lang="de-DE" sz="2400" dirty="0" err="1"/>
              <a:t>with</a:t>
            </a:r>
            <a:r>
              <a:rPr lang="de-DE" sz="2400" dirty="0"/>
              <a:t> a fast </a:t>
            </a:r>
            <a:r>
              <a:rPr lang="de-DE" sz="2400" dirty="0" err="1"/>
              <a:t>response</a:t>
            </a:r>
            <a:r>
              <a:rPr lang="de-DE" sz="2400" dirty="0"/>
              <a:t> time and high </a:t>
            </a:r>
            <a:r>
              <a:rPr lang="de-DE" sz="2400" dirty="0" err="1"/>
              <a:t>resolution</a:t>
            </a:r>
            <a:endParaRPr lang="de-DE" sz="2400" dirty="0"/>
          </a:p>
          <a:p>
            <a:r>
              <a:rPr lang="de-DE" sz="2400" dirty="0" err="1"/>
              <a:t>Characterization</a:t>
            </a:r>
            <a:r>
              <a:rPr lang="de-DE" sz="2400" dirty="0"/>
              <a:t> of the single-photon </a:t>
            </a:r>
            <a:r>
              <a:rPr lang="de-DE" sz="2400" dirty="0" err="1"/>
              <a:t>response</a:t>
            </a:r>
            <a:endParaRPr lang="de-DE" sz="2400" dirty="0"/>
          </a:p>
          <a:p>
            <a:r>
              <a:rPr lang="de-DE" sz="2400" dirty="0"/>
              <a:t>Study of the Compton </a:t>
            </a:r>
            <a:r>
              <a:rPr lang="de-DE" sz="2400" dirty="0" err="1"/>
              <a:t>edge</a:t>
            </a:r>
            <a:r>
              <a:rPr lang="de-DE" sz="2400" dirty="0"/>
              <a:t> </a:t>
            </a:r>
            <a:r>
              <a:rPr lang="de-DE" sz="2400" dirty="0" err="1"/>
              <a:t>position</a:t>
            </a:r>
            <a:r>
              <a:rPr lang="de-DE" sz="2400" dirty="0"/>
              <a:t> of </a:t>
            </a:r>
            <a:r>
              <a:rPr lang="de-DE" sz="2400" baseline="30000" dirty="0"/>
              <a:t>137</a:t>
            </a:r>
            <a:r>
              <a:rPr lang="de-DE" sz="2400" dirty="0"/>
              <a:t>Cs</a:t>
            </a:r>
          </a:p>
          <a:p>
            <a:r>
              <a:rPr lang="de-DE" sz="2400" dirty="0"/>
              <a:t>Study of </a:t>
            </a:r>
            <a:r>
              <a:rPr lang="de-DE" sz="2400" dirty="0" err="1"/>
              <a:t>signal</a:t>
            </a:r>
            <a:r>
              <a:rPr lang="de-DE" sz="2400" dirty="0"/>
              <a:t> </a:t>
            </a:r>
            <a:r>
              <a:rPr lang="de-DE" sz="2400" dirty="0" err="1"/>
              <a:t>correlations</a:t>
            </a:r>
            <a:r>
              <a:rPr lang="de-DE" sz="2400" dirty="0"/>
              <a:t> in </a:t>
            </a:r>
            <a:r>
              <a:rPr lang="de-DE" sz="2400" dirty="0" err="1"/>
              <a:t>two</a:t>
            </a:r>
            <a:r>
              <a:rPr lang="de-DE" sz="2400" dirty="0"/>
              <a:t> </a:t>
            </a:r>
            <a:r>
              <a:rPr lang="de-DE" sz="2400" dirty="0" err="1"/>
              <a:t>detectors</a:t>
            </a:r>
            <a:endParaRPr lang="de-DE" sz="24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3B95EC0-F695-04B6-6569-6C07E5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6831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EA6B-BAE1-DC21-F7DD-DE2513970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Background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C72CFE-5D89-6FC5-E169-288C4017C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76A9E-5ACB-9590-50C6-14C8105BF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B5C2EF-CBF8-B7DA-E408-2F64716F0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65" r="3325"/>
          <a:stretch>
            <a:fillRect/>
          </a:stretch>
        </p:blipFill>
        <p:spPr>
          <a:xfrm>
            <a:off x="8691554" y="3429000"/>
            <a:ext cx="3564195" cy="34430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34701C-FD0F-C592-0D1C-866E3EA166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01"/>
          <a:stretch>
            <a:fillRect/>
          </a:stretch>
        </p:blipFill>
        <p:spPr>
          <a:xfrm>
            <a:off x="8691554" y="-14005"/>
            <a:ext cx="3564194" cy="34430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EEC622B-6250-B40D-CF7F-0427694B80F0}"/>
              </a:ext>
            </a:extLst>
          </p:cNvPr>
          <p:cNvSpPr txBox="1"/>
          <p:nvPr/>
        </p:nvSpPr>
        <p:spPr>
          <a:xfrm>
            <a:off x="9264121" y="3076524"/>
            <a:ext cx="241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solidFill>
                  <a:schemeClr val="bg1"/>
                </a:solidFill>
                <a:latin typeface="TheSans UHH" panose="020B0502050302020203" pitchFamily="34" charset="77"/>
              </a:rPr>
              <a:t>Plastic scintillators from [1]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DA09F0-6394-4BE5-3A09-0A3E598E55B4}"/>
              </a:ext>
            </a:extLst>
          </p:cNvPr>
          <p:cNvSpPr txBox="1"/>
          <p:nvPr/>
        </p:nvSpPr>
        <p:spPr>
          <a:xfrm>
            <a:off x="9367963" y="6547373"/>
            <a:ext cx="22113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SiPM schematic from [2]</a:t>
            </a:r>
          </a:p>
        </p:txBody>
      </p:sp>
    </p:spTree>
    <p:extLst>
      <p:ext uri="{BB962C8B-B14F-4D97-AF65-F5344CB8AC3E}">
        <p14:creationId xmlns:p14="http://schemas.microsoft.com/office/powerpoint/2010/main" val="577778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40AD9-67FF-BA52-8A27-CC3EF2C2B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331441-D3EC-991A-9ED1-3918A63981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121" t="5781" r="38636" b="9300"/>
          <a:stretch>
            <a:fillRect/>
          </a:stretch>
        </p:blipFill>
        <p:spPr>
          <a:xfrm>
            <a:off x="8148026" y="69703"/>
            <a:ext cx="1977870" cy="13206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D4E06F-6926-9C7F-F064-18366F0C18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3" t="18716" r="72375" b="9300"/>
          <a:stretch>
            <a:fillRect/>
          </a:stretch>
        </p:blipFill>
        <p:spPr>
          <a:xfrm>
            <a:off x="5998013" y="270878"/>
            <a:ext cx="2061780" cy="1119514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A6C94D-AF92-6386-AC72-522A8E697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4"/>
            <a:ext cx="7089785" cy="4412645"/>
          </a:xfrm>
        </p:spPr>
        <p:txBody>
          <a:bodyPr>
            <a:normAutofit lnSpcReduction="10000"/>
          </a:bodyPr>
          <a:lstStyle/>
          <a:p>
            <a:r>
              <a:rPr lang="en-DE" dirty="0"/>
              <a:t>Photoelectric effect (a)</a:t>
            </a:r>
          </a:p>
          <a:p>
            <a:pPr lvl="1"/>
            <a:r>
              <a:rPr lang="en-GB" dirty="0"/>
              <a:t>E</a:t>
            </a:r>
            <a:r>
              <a:rPr lang="en-DE" dirty="0"/>
              <a:t>ntire energy from photon transferred to electron</a:t>
            </a:r>
          </a:p>
          <a:p>
            <a:pPr lvl="1"/>
            <a:r>
              <a:rPr lang="de-DE" dirty="0"/>
              <a:t>Up to </a:t>
            </a:r>
            <a:r>
              <a:rPr lang="de-DE" dirty="0" err="1"/>
              <a:t>tens</a:t>
            </a:r>
            <a:r>
              <a:rPr lang="de-DE" dirty="0"/>
              <a:t> of keV</a:t>
            </a:r>
            <a:endParaRPr lang="en-DE" dirty="0"/>
          </a:p>
          <a:p>
            <a:r>
              <a:rPr lang="en-DE" dirty="0"/>
              <a:t>Compton scattering (b)</a:t>
            </a:r>
          </a:p>
          <a:p>
            <a:pPr lvl="1"/>
            <a:r>
              <a:rPr lang="en-DE" dirty="0"/>
              <a:t>Photon scatters off a practically free electron</a:t>
            </a:r>
          </a:p>
          <a:p>
            <a:pPr lvl="1"/>
            <a:r>
              <a:rPr lang="en-DE" dirty="0"/>
              <a:t>In the hundreds keV to few MeV range</a:t>
            </a:r>
          </a:p>
          <a:p>
            <a:r>
              <a:rPr lang="en-DE" dirty="0"/>
              <a:t>Pair production (c)</a:t>
            </a:r>
          </a:p>
          <a:p>
            <a:pPr lvl="1"/>
            <a:r>
              <a:rPr lang="en-DE" dirty="0"/>
              <a:t>Photon converts into electron-positron pair</a:t>
            </a:r>
          </a:p>
          <a:p>
            <a:pPr lvl="1"/>
            <a:r>
              <a:rPr lang="de-DE" dirty="0"/>
              <a:t>In the MeV </a:t>
            </a:r>
            <a:r>
              <a:rPr lang="de-DE" dirty="0" err="1"/>
              <a:t>range</a:t>
            </a:r>
            <a:r>
              <a:rPr lang="de-DE" dirty="0"/>
              <a:t>, at </a:t>
            </a:r>
            <a:r>
              <a:rPr lang="de-DE" dirty="0" err="1"/>
              <a:t>minimum</a:t>
            </a:r>
            <a:r>
              <a:rPr lang="de-DE" dirty="0"/>
              <a:t> larger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masses</a:t>
            </a: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A9F77E-A63A-2677-07B7-D6733C77B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281" y="6509692"/>
            <a:ext cx="877325" cy="338555"/>
          </a:xfrm>
        </p:spPr>
        <p:txBody>
          <a:bodyPr/>
          <a:lstStyle/>
          <a:p>
            <a:fld id="{3449650F-E03B-624E-B2AD-4F9591B58B11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2B0FB6-100F-1953-5963-E463BDA6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97"/>
            <a:ext cx="6096000" cy="767788"/>
          </a:xfrm>
        </p:spPr>
        <p:txBody>
          <a:bodyPr>
            <a:normAutofit/>
          </a:bodyPr>
          <a:lstStyle/>
          <a:p>
            <a:pPr algn="ctr"/>
            <a:r>
              <a:rPr lang="en-DE" dirty="0"/>
              <a:t>Photon Interaction with Matter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53AAA5-7BF3-4325-D670-31FE3916BF39}"/>
              </a:ext>
            </a:extLst>
          </p:cNvPr>
          <p:cNvSpPr txBox="1"/>
          <p:nvPr/>
        </p:nvSpPr>
        <p:spPr>
          <a:xfrm>
            <a:off x="8105331" y="1451039"/>
            <a:ext cx="24639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Feynman diagrams from [3]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6526F7-8493-D531-C28F-C760D3BD6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835" t="-3386" r="4923" b="10086"/>
          <a:stretch>
            <a:fillRect/>
          </a:stretch>
        </p:blipFill>
        <p:spPr>
          <a:xfrm>
            <a:off x="10214129" y="-60646"/>
            <a:ext cx="1977871" cy="145103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C6C43B-21C8-A263-169D-6207AE9CBF90}"/>
              </a:ext>
            </a:extLst>
          </p:cNvPr>
          <p:cNvSpPr txBox="1"/>
          <p:nvPr/>
        </p:nvSpPr>
        <p:spPr>
          <a:xfrm>
            <a:off x="7777875" y="6580175"/>
            <a:ext cx="3282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Cross section for Carbon Z=6 from [3]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EDDAC7-22BA-9D96-9D65-5F81B2C670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954"/>
          <a:stretch>
            <a:fillRect/>
          </a:stretch>
        </p:blipFill>
        <p:spPr>
          <a:xfrm>
            <a:off x="6824380" y="1908384"/>
            <a:ext cx="5189225" cy="42725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79E3BE-1973-C3E1-18CA-BCB11C07A0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" t="91068" r="788" b="-111"/>
          <a:stretch>
            <a:fillRect/>
          </a:stretch>
        </p:blipFill>
        <p:spPr>
          <a:xfrm>
            <a:off x="6824382" y="6183950"/>
            <a:ext cx="5189224" cy="41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1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734554-E3BF-E9EC-6113-94E0390E5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70" y="3328550"/>
            <a:ext cx="6294211" cy="28702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F499FB-5379-2BBB-A053-2D3A0F26A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335049"/>
            <a:ext cx="9495972" cy="2093951"/>
          </a:xfrm>
        </p:spPr>
        <p:txBody>
          <a:bodyPr>
            <a:normAutofit/>
          </a:bodyPr>
          <a:lstStyle/>
          <a:p>
            <a:r>
              <a:rPr lang="en-DE" dirty="0"/>
              <a:t>Energy after scattering depends on scattering angle:</a:t>
            </a:r>
          </a:p>
          <a:p>
            <a:r>
              <a:rPr lang="en-DE" dirty="0"/>
              <a:t>Maximum energy deposition for a 180° scattering angle</a:t>
            </a:r>
          </a:p>
          <a:p>
            <a:pPr lvl="1"/>
            <a:r>
              <a:rPr lang="en-DE" dirty="0"/>
              <a:t>Causes Compton edge in the energy spectrum </a:t>
            </a:r>
          </a:p>
          <a:p>
            <a:r>
              <a:rPr lang="en-DE" dirty="0">
                <a:solidFill>
                  <a:srgbClr val="333333"/>
                </a:solidFill>
              </a:rPr>
              <a:t>Second order Compton edge: </a:t>
            </a:r>
            <a:r>
              <a:rPr lang="en-GB" dirty="0">
                <a:solidFill>
                  <a:srgbClr val="333333"/>
                </a:solidFill>
              </a:rPr>
              <a:t>P</a:t>
            </a:r>
            <a:r>
              <a:rPr lang="en-DE" dirty="0">
                <a:solidFill>
                  <a:srgbClr val="333333"/>
                </a:solidFill>
              </a:rPr>
              <a:t>hotons scatter with a 180° angle twice</a:t>
            </a:r>
          </a:p>
          <a:p>
            <a:pPr lvl="1"/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69C844-69DF-AAFF-DA30-E5A30BC95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0E6AFA-BDD6-A42B-FC60-1CDD6850B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Compton Scattering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2A9F5D-935F-DEF3-692D-E230AE8CB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0402" y="1183286"/>
            <a:ext cx="3164795" cy="875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666619-EFA7-92EC-2C1C-73F65E800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5400" y="3328550"/>
            <a:ext cx="4114800" cy="2870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8E3648-6602-88E0-B71C-51C6CE2A4978}"/>
              </a:ext>
            </a:extLst>
          </p:cNvPr>
          <p:cNvSpPr txBox="1"/>
          <p:nvPr/>
        </p:nvSpPr>
        <p:spPr>
          <a:xfrm>
            <a:off x="2970872" y="6198750"/>
            <a:ext cx="2138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baseline="30000" dirty="0">
                <a:latin typeface="TheSans UHH" panose="020B0502050302020203" pitchFamily="34" charset="77"/>
              </a:rPr>
              <a:t>137</a:t>
            </a:r>
            <a:r>
              <a:rPr lang="en-DE" sz="1600" dirty="0">
                <a:latin typeface="TheSans UHH" panose="020B0502050302020203" pitchFamily="34" charset="77"/>
              </a:rPr>
              <a:t>Cs spectrum from [4]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AAEB24-5ED3-F3DE-69DA-B1A835B093CE}"/>
              </a:ext>
            </a:extLst>
          </p:cNvPr>
          <p:cNvSpPr txBox="1"/>
          <p:nvPr/>
        </p:nvSpPr>
        <p:spPr>
          <a:xfrm>
            <a:off x="8021272" y="6066752"/>
            <a:ext cx="3665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600" dirty="0">
                <a:latin typeface="TheSans UHH" panose="020B0502050302020203" pitchFamily="34" charset="77"/>
              </a:rPr>
              <a:t>Energies of photon and electron after scattering from [5]</a:t>
            </a:r>
          </a:p>
        </p:txBody>
      </p:sp>
    </p:spTree>
    <p:extLst>
      <p:ext uri="{BB962C8B-B14F-4D97-AF65-F5344CB8AC3E}">
        <p14:creationId xmlns:p14="http://schemas.microsoft.com/office/powerpoint/2010/main" val="3485730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7B2E20-2F07-3F53-6562-1C487EE92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3"/>
            <a:ext cx="7004050" cy="5191867"/>
          </a:xfrm>
        </p:spPr>
        <p:txBody>
          <a:bodyPr>
            <a:normAutofit/>
          </a:bodyPr>
          <a:lstStyle/>
          <a:p>
            <a:r>
              <a:rPr lang="en-DE" dirty="0"/>
              <a:t>Scintillation: Luminescence caused by ionising radiation</a:t>
            </a:r>
          </a:p>
          <a:p>
            <a:r>
              <a:rPr lang="en-DE" dirty="0"/>
              <a:t>Example: charged particles/</a:t>
            </a:r>
            <a:r>
              <a:rPr lang="el-GR" dirty="0"/>
              <a:t>γ</a:t>
            </a:r>
            <a:r>
              <a:rPr lang="en-DE" dirty="0"/>
              <a:t>-rays cause excitation of molecules</a:t>
            </a:r>
          </a:p>
          <a:p>
            <a:pPr lvl="1"/>
            <a:r>
              <a:rPr lang="en-DE" dirty="0"/>
              <a:t>De-excitation by emitting photons</a:t>
            </a:r>
          </a:p>
          <a:p>
            <a:r>
              <a:rPr lang="en-DE" dirty="0"/>
              <a:t>Reabsorption of emitted photons surpressed by Stokes shift</a:t>
            </a:r>
          </a:p>
          <a:p>
            <a:r>
              <a:rPr lang="en-DE" dirty="0"/>
              <a:t>Plastic scintillators:</a:t>
            </a:r>
          </a:p>
          <a:p>
            <a:pPr lvl="1"/>
            <a:r>
              <a:rPr lang="en-DE" dirty="0"/>
              <a:t>Solvent , slow scintillator </a:t>
            </a:r>
          </a:p>
          <a:p>
            <a:pPr lvl="1"/>
            <a:r>
              <a:rPr lang="en-DE" dirty="0"/>
              <a:t>Additives, faster scintillation and wavelength shift </a:t>
            </a:r>
          </a:p>
          <a:p>
            <a:pPr lvl="1"/>
            <a:r>
              <a:rPr lang="en-DE" dirty="0"/>
              <a:t>Fast signals, inexpensive, wide variety forms</a:t>
            </a:r>
          </a:p>
          <a:p>
            <a:pPr lvl="1"/>
            <a:r>
              <a:rPr lang="en-GB" dirty="0"/>
              <a:t>T</a:t>
            </a:r>
            <a:r>
              <a:rPr lang="en-DE" dirty="0"/>
              <a:t>ypical combination: PVT, p-terphenyl, POPOP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24F0D2-CBF7-7A1B-AC77-1B6A7B6C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466E12-7A54-90CA-CCA5-FEDC7D2EF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Scintillating Materials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52D4FE-139E-A0C1-87DE-A869E6D36A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24127" y="2005992"/>
            <a:ext cx="3976901" cy="33618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B2A65C-8EF7-4F23-149B-850358208D8A}"/>
              </a:ext>
            </a:extLst>
          </p:cNvPr>
          <p:cNvSpPr txBox="1"/>
          <p:nvPr/>
        </p:nvSpPr>
        <p:spPr>
          <a:xfrm>
            <a:off x="8757282" y="5388020"/>
            <a:ext cx="1865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Stokes-shift from [6]</a:t>
            </a:r>
          </a:p>
        </p:txBody>
      </p:sp>
    </p:spTree>
    <p:extLst>
      <p:ext uri="{BB962C8B-B14F-4D97-AF65-F5344CB8AC3E}">
        <p14:creationId xmlns:p14="http://schemas.microsoft.com/office/powerpoint/2010/main" val="122476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8B72D2-1022-624E-3519-1D171E8C1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7684"/>
          <a:stretch>
            <a:fillRect/>
          </a:stretch>
        </p:blipFill>
        <p:spPr>
          <a:xfrm>
            <a:off x="7588397" y="0"/>
            <a:ext cx="4384242" cy="32040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93B80A-483F-8C78-0602-4C35BD398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1F3036-5F27-59EB-D3F7-FDC34EA70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6373107" cy="767788"/>
          </a:xfrm>
        </p:spPr>
        <p:txBody>
          <a:bodyPr/>
          <a:lstStyle/>
          <a:p>
            <a:pPr algn="ctr"/>
            <a:r>
              <a:rPr lang="en-DE" dirty="0"/>
              <a:t>Silicon Photomultipliers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FD4DEB-6BA1-2AC3-A164-9922028265E7}"/>
              </a:ext>
            </a:extLst>
          </p:cNvPr>
          <p:cNvSpPr txBox="1"/>
          <p:nvPr/>
        </p:nvSpPr>
        <p:spPr>
          <a:xfrm>
            <a:off x="608564" y="1442505"/>
            <a:ext cx="7212013" cy="4710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Array of Avalanche Photodiodes: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lang="en-DE" sz="2133" dirty="0">
                <a:solidFill>
                  <a:srgbClr val="333333"/>
                </a:solidFill>
              </a:rPr>
              <a:t>Photon absorped and creates charge carriers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E</a:t>
            </a: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lectrons are accelerated in electric field and create an avalanche through </a:t>
            </a:r>
            <a:r>
              <a:rPr lang="en-DE" sz="2133" dirty="0">
                <a:solidFill>
                  <a:srgbClr val="333333"/>
                </a:solidFill>
              </a:rPr>
              <a:t>ionization</a:t>
            </a:r>
          </a:p>
          <a:p>
            <a:pPr marL="304792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APDs operated in photon-counting mode: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Operated </a:t>
            </a:r>
            <a:r>
              <a:rPr lang="en-GB" sz="2133" dirty="0">
                <a:solidFill>
                  <a:srgbClr val="333333"/>
                </a:solidFill>
              </a:rPr>
              <a:t>at a voltage high enough for every photon to cause a self-sustaining avalanche</a:t>
            </a:r>
          </a:p>
          <a:p>
            <a:pPr marL="304792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Single-photoelectron spectrum:  separation and distance between peaks of the spectrum describe single-photon resolution</a:t>
            </a:r>
            <a:endParaRPr kumimoji="0" lang="en-DE" sz="2133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2A61900-CEB9-4CD1-47BF-DCF92CB32D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06885" y="3614285"/>
            <a:ext cx="3347266" cy="25707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7E2D98-F066-1D2C-5637-00D15680ED72}"/>
              </a:ext>
            </a:extLst>
          </p:cNvPr>
          <p:cNvSpPr txBox="1"/>
          <p:nvPr/>
        </p:nvSpPr>
        <p:spPr>
          <a:xfrm>
            <a:off x="8177547" y="3259723"/>
            <a:ext cx="3438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Schematic structure of an APD from [3]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66BBF9-DC33-5F67-9355-77055D42145E}"/>
              </a:ext>
            </a:extLst>
          </p:cNvPr>
          <p:cNvSpPr txBox="1"/>
          <p:nvPr/>
        </p:nvSpPr>
        <p:spPr>
          <a:xfrm>
            <a:off x="8917083" y="6137338"/>
            <a:ext cx="2115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spectrum example</a:t>
            </a:r>
          </a:p>
        </p:txBody>
      </p:sp>
    </p:spTree>
    <p:extLst>
      <p:ext uri="{BB962C8B-B14F-4D97-AF65-F5344CB8AC3E}">
        <p14:creationId xmlns:p14="http://schemas.microsoft.com/office/powerpoint/2010/main" val="1871260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D9CF6D9-B954-593B-B4A3-41EE4C02B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88" y="4533879"/>
            <a:ext cx="7213600" cy="229523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8911AC-2D89-67D9-CE5F-F07EFD6C6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023410"/>
            <a:ext cx="11760200" cy="3937001"/>
          </a:xfrm>
        </p:spPr>
        <p:txBody>
          <a:bodyPr/>
          <a:lstStyle/>
          <a:p>
            <a:r>
              <a:rPr lang="en-DE" dirty="0"/>
              <a:t>Four main components: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   </a:t>
            </a:r>
            <a:r>
              <a:rPr lang="en-DE" b="1" dirty="0"/>
              <a:t>Scintillator</a:t>
            </a:r>
            <a:r>
              <a:rPr lang="en-DE" dirty="0"/>
              <a:t>: converts deposited energy into photons, wrapped in light-reflective material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   </a:t>
            </a:r>
            <a:r>
              <a:rPr lang="en-DE" b="1" dirty="0"/>
              <a:t>Light guide</a:t>
            </a:r>
            <a:r>
              <a:rPr lang="en-DE" dirty="0"/>
              <a:t>: reduces loss of photons for detectors with incompatible scintillator and 			Photodetector window geometries 					Or </a:t>
            </a:r>
            <a:r>
              <a:rPr lang="en-DE" b="1" dirty="0"/>
              <a:t>wavelength shifter</a:t>
            </a:r>
            <a:r>
              <a:rPr lang="en-DE" dirty="0"/>
              <a:t>: if photodetector cannot detect scintillation light wavelength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   </a:t>
            </a:r>
            <a:r>
              <a:rPr lang="en-DE" b="1" dirty="0"/>
              <a:t>Photodetector</a:t>
            </a:r>
            <a:r>
              <a:rPr lang="en-DE" dirty="0"/>
              <a:t>: converts photons into electrons, emits an electric signal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   </a:t>
            </a:r>
            <a:r>
              <a:rPr lang="en-DE" b="1" dirty="0"/>
              <a:t>Amplifier</a:t>
            </a:r>
            <a:r>
              <a:rPr lang="en-DE" dirty="0"/>
              <a:t>: in case of low output signals </a:t>
            </a:r>
          </a:p>
          <a:p>
            <a:r>
              <a:rPr lang="en-DE" dirty="0"/>
              <a:t>Optical grease with similar refractive index to components for optical coupling and light-tight wrapping</a:t>
            </a:r>
          </a:p>
          <a:p>
            <a:pPr marL="1066785" lvl="1" indent="-457200">
              <a:buFont typeface="+mj-lt"/>
              <a:buAutoNum type="arabicPeriod"/>
            </a:pPr>
            <a:endParaRPr lang="en-DE" dirty="0"/>
          </a:p>
          <a:p>
            <a:pPr marL="609585" lvl="1" indent="0">
              <a:buNone/>
            </a:pP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928725-58B4-9099-BF07-A2D79CC10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C34048-FE21-B7AE-170B-393C1B96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Detector Structure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6B03F7-721C-46E7-018B-5096B5B9B33D}"/>
              </a:ext>
            </a:extLst>
          </p:cNvPr>
          <p:cNvSpPr txBox="1"/>
          <p:nvPr/>
        </p:nvSpPr>
        <p:spPr>
          <a:xfrm>
            <a:off x="867795" y="5115453"/>
            <a:ext cx="23468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600" dirty="0">
                <a:latin typeface="TheSans UHH" panose="020B0502050302020203" pitchFamily="34" charset="77"/>
              </a:rPr>
              <a:t>Schematic structure of a scintillation detector from [5]</a:t>
            </a:r>
          </a:p>
        </p:txBody>
      </p:sp>
    </p:spTree>
    <p:extLst>
      <p:ext uri="{BB962C8B-B14F-4D97-AF65-F5344CB8AC3E}">
        <p14:creationId xmlns:p14="http://schemas.microsoft.com/office/powerpoint/2010/main" val="3050139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C195E-F18C-B1FC-4B06-EF98C6246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568" y="3352546"/>
            <a:ext cx="5039362" cy="1324593"/>
          </a:xfrm>
        </p:spPr>
        <p:txBody>
          <a:bodyPr/>
          <a:lstStyle/>
          <a:p>
            <a:r>
              <a:rPr lang="de-DE" dirty="0"/>
              <a:t>Experimental Setup and Data Collection</a:t>
            </a: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77B74B-E632-02D5-BAE7-3808A3F2B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D0BDF-9BB8-1EC5-8475-38827A7CC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3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520ECA7-8371-7ECC-C559-FFA8CE5421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5829" r="14064"/>
          <a:stretch>
            <a:fillRect/>
          </a:stretch>
        </p:blipFill>
        <p:spPr>
          <a:xfrm>
            <a:off x="5780314" y="0"/>
            <a:ext cx="6411686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3375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ED4BB88-1CA7-34EF-C00C-8324CD531A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1800" y="1220458"/>
                <a:ext cx="11521592" cy="474449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DE" dirty="0"/>
                  <a:t>Scintillators:</a:t>
                </a:r>
              </a:p>
              <a:p>
                <a:pPr lvl="1"/>
                <a:r>
                  <a:rPr lang="en-DE" dirty="0"/>
                  <a:t>Two 1.1</a:t>
                </a:r>
                <a14:m>
                  <m:oMath xmlns:m="http://schemas.openxmlformats.org/officeDocument/2006/math">
                    <m:r>
                      <a:rPr lang="en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DE" dirty="0"/>
                  <a:t>1.1</a:t>
                </a:r>
                <a14:m>
                  <m:oMath xmlns:m="http://schemas.openxmlformats.org/officeDocument/2006/math">
                    <m:r>
                      <a:rPr lang="en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DE" dirty="0"/>
                  <a:t>1.5 cm</a:t>
                </a:r>
                <a:r>
                  <a:rPr lang="en-DE" baseline="30000" dirty="0"/>
                  <a:t>3 </a:t>
                </a:r>
                <a:r>
                  <a:rPr lang="en-DE" b="1" dirty="0"/>
                  <a:t>polystyrene-based scintillators</a:t>
                </a:r>
                <a:r>
                  <a:rPr lang="en-DE" baseline="30000" dirty="0"/>
                  <a:t>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(EPS100 by Epic Crystal Co.,Ltd.) </a:t>
                </a:r>
                <a:r>
                  <a:rPr lang="en-DE" dirty="0"/>
                  <a:t>wrapped in </a:t>
                </a:r>
                <a:r>
                  <a:rPr lang="en-DE" b="1" dirty="0"/>
                  <a:t>aluminum foil</a:t>
                </a:r>
              </a:p>
              <a:p>
                <a:pPr lvl="1"/>
                <a:r>
                  <a:rPr lang="en-D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Two </a:t>
                </a:r>
                <a:r>
                  <a:rPr lang="en-DE" dirty="0"/>
                  <a:t>1.1</a:t>
                </a:r>
                <a14:m>
                  <m:oMath xmlns:m="http://schemas.openxmlformats.org/officeDocument/2006/math">
                    <m:r>
                      <a:rPr lang="en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DE" dirty="0"/>
                  <a:t>1.1</a:t>
                </a:r>
                <a14:m>
                  <m:oMath xmlns:m="http://schemas.openxmlformats.org/officeDocument/2006/math">
                    <m:r>
                      <a:rPr lang="en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DE" dirty="0"/>
                  <a:t>1.5 cm</a:t>
                </a:r>
                <a:r>
                  <a:rPr lang="en-DE" baseline="30000" dirty="0"/>
                  <a:t>3 </a:t>
                </a:r>
                <a:r>
                  <a:rPr lang="en-DE" b="1" dirty="0"/>
                  <a:t>polystyrene-based scintillators</a:t>
                </a:r>
                <a:r>
                  <a:rPr lang="en-DE" b="1" baseline="30000" dirty="0"/>
                  <a:t>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(EPS100 by Epic Crystal Co.,Ltd.)</a:t>
                </a:r>
                <a:r>
                  <a:rPr lang="en-DE" dirty="0">
                    <a:solidFill>
                      <a:schemeClr val="tx1">
                        <a:lumMod val="50000"/>
                      </a:schemeClr>
                    </a:solidFill>
                  </a:rPr>
                  <a:t>,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GB" b="1" dirty="0">
                    <a:solidFill>
                      <a:schemeClr val="tx1">
                        <a:lumMod val="50000"/>
                      </a:schemeClr>
                    </a:solidFill>
                  </a:rPr>
                  <a:t>painted</a:t>
                </a:r>
                <a:r>
                  <a:rPr lang="en-GB" b="1" baseline="30000" dirty="0">
                    <a:solidFill>
                      <a:schemeClr val="tx1">
                        <a:lumMod val="50000"/>
                      </a:schemeClr>
                    </a:solidFill>
                  </a:rPr>
                  <a:t>1</a:t>
                </a:r>
                <a:r>
                  <a:rPr lang="en-GB" dirty="0">
                    <a:solidFill>
                      <a:schemeClr val="tx1">
                        <a:lumMod val="50000"/>
                      </a:schemeClr>
                    </a:solidFill>
                  </a:rPr>
                  <a:t> </a:t>
                </a:r>
              </a:p>
              <a:p>
                <a:pPr lvl="1"/>
                <a:r>
                  <a:rPr lang="en-GB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One</a:t>
                </a:r>
                <a:r>
                  <a:rPr lang="en-GB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DE" dirty="0"/>
                  <a:t>5</a:t>
                </a:r>
                <a14:m>
                  <m:oMath xmlns:m="http://schemas.openxmlformats.org/officeDocument/2006/math">
                    <m:r>
                      <a:rPr lang="en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DE" dirty="0"/>
                  <a:t>5</a:t>
                </a:r>
                <a14:m>
                  <m:oMath xmlns:m="http://schemas.openxmlformats.org/officeDocument/2006/math">
                    <m:r>
                      <a:rPr lang="en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DE" dirty="0"/>
                  <a:t>5.9 cm</a:t>
                </a:r>
                <a:r>
                  <a:rPr lang="en-DE" baseline="30000" dirty="0"/>
                  <a:t>3 </a:t>
                </a:r>
                <a:r>
                  <a:rPr lang="en-GB" b="1" dirty="0"/>
                  <a:t>polyvinyl toluene</a:t>
                </a:r>
                <a:r>
                  <a:rPr lang="en-DE" b="1" dirty="0"/>
                  <a:t> scintillator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(BC-408 by Luxium Solutions</a:t>
                </a:r>
                <a:r>
                  <a:rPr lang="en-DE" dirty="0">
                    <a:solidFill>
                      <a:schemeClr val="tx1">
                        <a:lumMod val="50000"/>
                      </a:schemeClr>
                    </a:solidFill>
                  </a:rPr>
                  <a:t>), wrapped in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DE" b="1" dirty="0">
                    <a:solidFill>
                      <a:schemeClr val="tx1">
                        <a:lumMod val="50000"/>
                      </a:schemeClr>
                    </a:solidFill>
                  </a:rPr>
                  <a:t>Tyvek</a:t>
                </a:r>
                <a:r>
                  <a:rPr lang="en-DE" dirty="0">
                    <a:solidFill>
                      <a:schemeClr val="tx1">
                        <a:lumMod val="50000"/>
                      </a:schemeClr>
                    </a:solidFill>
                  </a:rPr>
                  <a:t> (Dry)</a:t>
                </a:r>
              </a:p>
              <a:p>
                <a:r>
                  <a:rPr lang="en-D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SiPMs:</a:t>
                </a:r>
              </a:p>
              <a:p>
                <a:pPr lvl="1"/>
                <a:r>
                  <a:rPr lang="en-D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2in1: One </a:t>
                </a:r>
                <a:r>
                  <a:rPr lang="en-DE" dirty="0"/>
                  <a:t>NUV-MT </a:t>
                </a:r>
                <a:r>
                  <a:rPr lang="en-DE" b="1" dirty="0"/>
                  <a:t>dual channel SiPM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(AFBR-S4N66P024M by Broadcom)</a:t>
                </a:r>
              </a:p>
              <a:p>
                <a:pPr lvl="1"/>
                <a:r>
                  <a:rPr lang="en-DE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4in1: Two </a:t>
                </a:r>
                <a:r>
                  <a:rPr lang="en-DE" dirty="0"/>
                  <a:t>NUV-MT </a:t>
                </a:r>
                <a:r>
                  <a:rPr lang="en-DE" b="1" dirty="0"/>
                  <a:t>dual channel SiPMs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(AFBR-S4N66P024M by Broadcom)</a:t>
                </a:r>
              </a:p>
              <a:p>
                <a:r>
                  <a:rPr lang="en-GB" dirty="0"/>
                  <a:t>Silicone</a:t>
                </a:r>
                <a:r>
                  <a:rPr lang="en-GB" b="1" dirty="0"/>
                  <a:t> O</a:t>
                </a:r>
                <a:r>
                  <a:rPr lang="en-DE" b="1" dirty="0"/>
                  <a:t>ptical grease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(EGZ-SD65WH by Epic Crystal Co.,Ltd.)</a:t>
                </a:r>
              </a:p>
              <a:p>
                <a:r>
                  <a:rPr lang="en-DE" b="1" dirty="0"/>
                  <a:t>Black masking tape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(T137-1.0 by Thorlabs, Inc.)</a:t>
                </a:r>
              </a:p>
              <a:p>
                <a:r>
                  <a:rPr lang="en-DE" b="1" baseline="30000" dirty="0"/>
                  <a:t>1</a:t>
                </a:r>
                <a:r>
                  <a:rPr lang="en-DE" b="1" dirty="0"/>
                  <a:t>Reflective paint </a:t>
                </a:r>
                <a:r>
                  <a:rPr lang="en-DE" dirty="0"/>
                  <a:t>with TiO</a:t>
                </a:r>
                <a:r>
                  <a:rPr lang="en-DE" baseline="-25000" dirty="0"/>
                  <a:t>2 </a:t>
                </a:r>
                <a:r>
                  <a:rPr lang="en-DE" dirty="0"/>
                  <a:t>pigments </a:t>
                </a:r>
                <a:r>
                  <a:rPr lang="en-DE" dirty="0">
                    <a:solidFill>
                      <a:schemeClr val="tx1">
                        <a:lumMod val="60000"/>
                        <a:lumOff val="40000"/>
                      </a:schemeClr>
                    </a:solidFill>
                  </a:rPr>
                  <a:t>(EJ-510 by Eljen Technology)</a:t>
                </a:r>
              </a:p>
              <a:p>
                <a:endParaRPr lang="en-DE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  <a:p>
                <a:pPr lvl="1"/>
                <a:endParaRPr lang="en-DE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  <a:p>
                <a:pPr lvl="1"/>
                <a:endParaRPr lang="en-DE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ED4BB88-1CA7-34EF-C00C-8324CD531A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1800" y="1220458"/>
                <a:ext cx="11521592" cy="4744493"/>
              </a:xfrm>
              <a:blipFill>
                <a:blip r:embed="rId3"/>
                <a:stretch>
                  <a:fillRect l="-1322" t="-802" r="-441" b="-133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297D34-3A87-970F-E966-A0FF55AA8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0A8B77-38E1-58CD-27D7-42CCC8260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Detector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52F04B-90F9-22C0-7461-AEB81442BD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921" y="3429000"/>
            <a:ext cx="2763471" cy="2396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92FFB4-B01E-2E5B-647D-81807113E79C}"/>
              </a:ext>
            </a:extLst>
          </p:cNvPr>
          <p:cNvSpPr txBox="1"/>
          <p:nvPr/>
        </p:nvSpPr>
        <p:spPr>
          <a:xfrm>
            <a:off x="10064145" y="5814792"/>
            <a:ext cx="1015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4in1 SiPM</a:t>
            </a:r>
          </a:p>
        </p:txBody>
      </p:sp>
    </p:spTree>
    <p:extLst>
      <p:ext uri="{BB962C8B-B14F-4D97-AF65-F5344CB8AC3E}">
        <p14:creationId xmlns:p14="http://schemas.microsoft.com/office/powerpoint/2010/main" val="159264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435CB4-9EAE-C366-8CEA-EE13DE25F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106259"/>
            <a:ext cx="7243284" cy="5397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DE" dirty="0"/>
              <a:t>Three types of detector structure: </a:t>
            </a:r>
          </a:p>
          <a:p>
            <a:r>
              <a:rPr lang="en-GB" dirty="0"/>
              <a:t>Two</a:t>
            </a:r>
            <a:r>
              <a:rPr lang="en-GB" b="1" dirty="0"/>
              <a:t> OD</a:t>
            </a:r>
            <a:r>
              <a:rPr lang="en-GB" dirty="0"/>
              <a:t>: </a:t>
            </a:r>
          </a:p>
          <a:p>
            <a:pPr lvl="1"/>
            <a:r>
              <a:rPr lang="en-DE" dirty="0"/>
              <a:t>PS scintillator</a:t>
            </a:r>
            <a:r>
              <a:rPr lang="en-DE" baseline="30000" dirty="0"/>
              <a:t> </a:t>
            </a:r>
            <a:r>
              <a:rPr lang="en-DE" dirty="0"/>
              <a:t>wrapped in aluminum foil, attached to five sides </a:t>
            </a:r>
          </a:p>
          <a:p>
            <a:pPr lvl="1"/>
            <a:r>
              <a:rPr lang="en-DE" dirty="0"/>
              <a:t>One 2in1 SiPM</a:t>
            </a:r>
          </a:p>
          <a:p>
            <a:r>
              <a:rPr lang="en-GB" dirty="0"/>
              <a:t>Two</a:t>
            </a:r>
            <a:r>
              <a:rPr lang="en-GB" b="1" dirty="0"/>
              <a:t> ND</a:t>
            </a:r>
            <a:r>
              <a:rPr lang="en-GB" dirty="0"/>
              <a:t>: </a:t>
            </a:r>
          </a:p>
          <a:p>
            <a:pPr lvl="1"/>
            <a:r>
              <a:rPr lang="en-DE" dirty="0"/>
              <a:t>PS scintillator </a:t>
            </a:r>
            <a:r>
              <a:rPr lang="en-GB" dirty="0"/>
              <a:t>p</a:t>
            </a:r>
            <a:r>
              <a:rPr lang="en-DE" dirty="0"/>
              <a:t>ainted with reflective paint with TiO</a:t>
            </a:r>
            <a:r>
              <a:rPr lang="en-DE" baseline="-25000" dirty="0"/>
              <a:t>2 </a:t>
            </a:r>
            <a:r>
              <a:rPr lang="en-DE" dirty="0"/>
              <a:t>pigments </a:t>
            </a:r>
          </a:p>
          <a:p>
            <a:pPr lvl="1"/>
            <a:r>
              <a:rPr lang="en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One 2in1 SiPM</a:t>
            </a:r>
          </a:p>
          <a:p>
            <a:r>
              <a:rPr lang="en-GB" dirty="0"/>
              <a:t>One</a:t>
            </a:r>
            <a:r>
              <a:rPr lang="en-GB" b="1" dirty="0"/>
              <a:t> BD</a:t>
            </a:r>
            <a:r>
              <a:rPr lang="en-GB" dirty="0"/>
              <a:t>: </a:t>
            </a:r>
            <a:r>
              <a:rPr lang="en-DE" dirty="0"/>
              <a:t>PVT scintillator </a:t>
            </a:r>
            <a:r>
              <a:rPr lang="en-GB" dirty="0"/>
              <a:t>w</a:t>
            </a:r>
            <a:r>
              <a:rPr lang="en-DE" dirty="0"/>
              <a:t>rapped in Tyvek (Dry) </a:t>
            </a:r>
          </a:p>
          <a:p>
            <a:pPr lvl="1"/>
            <a:r>
              <a:rPr lang="en-DE" dirty="0"/>
              <a:t>One 4in1 SiPM</a:t>
            </a:r>
          </a:p>
          <a:p>
            <a:pPr lvl="1"/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C8AA0E-B208-5ADD-06A5-67702E21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4CDAB0-95E2-11A8-ED35-1FBDB55E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" y="354241"/>
            <a:ext cx="7557609" cy="767788"/>
          </a:xfrm>
        </p:spPr>
        <p:txBody>
          <a:bodyPr/>
          <a:lstStyle/>
          <a:p>
            <a:pPr algn="ctr"/>
            <a:r>
              <a:rPr lang="en-DE" dirty="0"/>
              <a:t>Detector Assembly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45DFA7-B9CE-BEE0-F362-0AEDF0294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5084" y="48684"/>
            <a:ext cx="4516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80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FAD5A-D7CF-CDB7-686E-11CA53B8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618473-9187-835E-AE55-0D862062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7B2FC27-D112-D3CA-F947-2B6DCD4CEC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14772" y="767788"/>
            <a:ext cx="7772399" cy="38616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BD3ECF0-A95E-5500-A46F-39D006D709AC}"/>
              </a:ext>
            </a:extLst>
          </p:cNvPr>
          <p:cNvSpPr txBox="1"/>
          <p:nvPr/>
        </p:nvSpPr>
        <p:spPr>
          <a:xfrm>
            <a:off x="18569354" y="-3165231"/>
            <a:ext cx="18473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DE" sz="1600" dirty="0">
              <a:latin typeface="TheSans UHH" panose="020B0502050302020203" pitchFamily="34" charset="77"/>
            </a:endParaRP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5F3296CB-976C-7CA9-D692-4C6E529A1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048" y="0"/>
            <a:ext cx="7772400" cy="767788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DE" dirty="0"/>
              <a:t>Single Photo-Electron Spectrum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B6B622-753B-CD1F-4ED1-88F0344A6B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56"/>
          <a:stretch>
            <a:fillRect/>
          </a:stretch>
        </p:blipFill>
        <p:spPr>
          <a:xfrm>
            <a:off x="2086970" y="4633241"/>
            <a:ext cx="8954068" cy="2224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548EE1-5261-4E63-DD6A-48889367E219}"/>
              </a:ext>
            </a:extLst>
          </p:cNvPr>
          <p:cNvSpPr txBox="1"/>
          <p:nvPr/>
        </p:nvSpPr>
        <p:spPr>
          <a:xfrm>
            <a:off x="0" y="4914623"/>
            <a:ext cx="2086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spectrum as shown by the oscilloscope</a:t>
            </a:r>
          </a:p>
        </p:txBody>
      </p:sp>
    </p:spTree>
    <p:extLst>
      <p:ext uri="{BB962C8B-B14F-4D97-AF65-F5344CB8AC3E}">
        <p14:creationId xmlns:p14="http://schemas.microsoft.com/office/powerpoint/2010/main" val="42049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33ADD-CEEE-309E-D98A-075F20891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537B2C-C045-16D5-32AC-72F487B3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6E71FAB-7922-C68A-0875-610F070404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14772" y="768229"/>
            <a:ext cx="7772399" cy="38607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D9B5EF2-589C-14E0-BD8B-4E9D7E32ED53}"/>
              </a:ext>
            </a:extLst>
          </p:cNvPr>
          <p:cNvSpPr txBox="1"/>
          <p:nvPr/>
        </p:nvSpPr>
        <p:spPr>
          <a:xfrm>
            <a:off x="18569354" y="-3165231"/>
            <a:ext cx="18473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DE" sz="1600" dirty="0">
              <a:latin typeface="TheSans UHH" panose="020B0502050302020203" pitchFamily="34" charset="77"/>
            </a:endParaRP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64FE06BE-2A9E-F585-6F42-2CF31059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048" y="0"/>
            <a:ext cx="7772400" cy="767788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DE" dirty="0"/>
              <a:t>Uncorrelated Signals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580CB1-F2CF-5645-F4C3-95F626114A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" r="20"/>
          <a:stretch/>
        </p:blipFill>
        <p:spPr>
          <a:xfrm>
            <a:off x="2086970" y="4633241"/>
            <a:ext cx="8954068" cy="2224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7F80294-34BA-8552-E537-F02FCE01D948}"/>
              </a:ext>
            </a:extLst>
          </p:cNvPr>
          <p:cNvSpPr txBox="1"/>
          <p:nvPr/>
        </p:nvSpPr>
        <p:spPr>
          <a:xfrm>
            <a:off x="0" y="4914623"/>
            <a:ext cx="2086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Oscilloscope screen for uncorrelated data measurement</a:t>
            </a:r>
          </a:p>
        </p:txBody>
      </p:sp>
    </p:spTree>
    <p:extLst>
      <p:ext uri="{BB962C8B-B14F-4D97-AF65-F5344CB8AC3E}">
        <p14:creationId xmlns:p14="http://schemas.microsoft.com/office/powerpoint/2010/main" val="641804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72392-24BC-8674-AB77-EF58C3AAE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38674D-DDC5-8F62-2218-DF1CBEA98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CBB7BD4-FF06-B547-03A5-267C218CA8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15659" y="768229"/>
            <a:ext cx="7770624" cy="38607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FB93FC-7C9B-3996-542F-48DEF1321146}"/>
              </a:ext>
            </a:extLst>
          </p:cNvPr>
          <p:cNvSpPr txBox="1"/>
          <p:nvPr/>
        </p:nvSpPr>
        <p:spPr>
          <a:xfrm>
            <a:off x="18569354" y="-3165231"/>
            <a:ext cx="18473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DE" sz="1600" dirty="0">
              <a:latin typeface="TheSans UHH" panose="020B0502050302020203" pitchFamily="34" charset="77"/>
            </a:endParaRP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E0383494-0316-6676-F493-C2E493EF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048" y="0"/>
            <a:ext cx="7772400" cy="767788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DE" dirty="0"/>
              <a:t>Correlated Signals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465FC8-F95D-2CC2-98F2-201873E3A4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0" b="70"/>
          <a:stretch/>
        </p:blipFill>
        <p:spPr>
          <a:xfrm>
            <a:off x="2086970" y="4633241"/>
            <a:ext cx="8954068" cy="22247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981659-E862-B26A-19D1-705962E3E05D}"/>
              </a:ext>
            </a:extLst>
          </p:cNvPr>
          <p:cNvSpPr txBox="1"/>
          <p:nvPr/>
        </p:nvSpPr>
        <p:spPr>
          <a:xfrm>
            <a:off x="0" y="4917060"/>
            <a:ext cx="2086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The output of two channels as seen on the oscilloscope</a:t>
            </a:r>
          </a:p>
        </p:txBody>
      </p:sp>
    </p:spTree>
    <p:extLst>
      <p:ext uri="{BB962C8B-B14F-4D97-AF65-F5344CB8AC3E}">
        <p14:creationId xmlns:p14="http://schemas.microsoft.com/office/powerpoint/2010/main" val="171493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FE9FD2-567D-F0B5-B2EC-6CCFAD672A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40" t="34781" r="13292" b="2638"/>
          <a:stretch>
            <a:fillRect/>
          </a:stretch>
        </p:blipFill>
        <p:spPr>
          <a:xfrm>
            <a:off x="0" y="4166425"/>
            <a:ext cx="12182151" cy="269157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B956E7-204A-A98B-11B9-87AE4864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>
                <a:solidFill>
                  <a:schemeClr val="bg1"/>
                </a:solidFill>
              </a:rPr>
              <a:pPr/>
              <a:t>16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022020-092F-56AF-4435-1F744F56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Trigger Logic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0C3AC3-0204-2D2E-3CBD-3AA2869C03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0939"/>
          <a:stretch>
            <a:fillRect/>
          </a:stretch>
        </p:blipFill>
        <p:spPr>
          <a:xfrm>
            <a:off x="8026391" y="1510600"/>
            <a:ext cx="2406108" cy="2319017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B1D89148-D7D7-72D9-743A-518BF2667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099" y="1661326"/>
            <a:ext cx="4625976" cy="2168291"/>
          </a:xfrm>
        </p:spPr>
        <p:txBody>
          <a:bodyPr>
            <a:normAutofit/>
          </a:bodyPr>
          <a:lstStyle/>
          <a:p>
            <a:r>
              <a:rPr lang="en-DE" dirty="0"/>
              <a:t>Trigger on one channel</a:t>
            </a:r>
          </a:p>
          <a:p>
            <a:r>
              <a:rPr lang="en-DE" dirty="0"/>
              <a:t>Hold for ±4 ns</a:t>
            </a:r>
          </a:p>
          <a:p>
            <a:r>
              <a:rPr lang="en-DE" dirty="0"/>
              <a:t>Event is kept if the other channel also produces a signal in the ±4 ns window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4379D5-7BBA-90F7-B2B5-FC582610C953}"/>
              </a:ext>
            </a:extLst>
          </p:cNvPr>
          <p:cNvSpPr txBox="1"/>
          <p:nvPr/>
        </p:nvSpPr>
        <p:spPr>
          <a:xfrm>
            <a:off x="3452340" y="6519446"/>
            <a:ext cx="52774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solidFill>
                  <a:schemeClr val="bg1"/>
                </a:solidFill>
                <a:latin typeface="TheSans UHH" panose="020B0502050302020203" pitchFamily="34" charset="77"/>
              </a:rPr>
              <a:t>Waveforms from two detectors as shown on the Oscilloscope</a:t>
            </a:r>
          </a:p>
        </p:txBody>
      </p:sp>
    </p:spTree>
    <p:extLst>
      <p:ext uri="{BB962C8B-B14F-4D97-AF65-F5344CB8AC3E}">
        <p14:creationId xmlns:p14="http://schemas.microsoft.com/office/powerpoint/2010/main" val="1984806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811BEA1-7394-3B0C-6B47-B53C03F16D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82"/>
          <a:stretch>
            <a:fillRect/>
          </a:stretch>
        </p:blipFill>
        <p:spPr>
          <a:xfrm>
            <a:off x="5912041" y="133109"/>
            <a:ext cx="6279958" cy="65917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1D3088-6A4A-3F7A-2658-34E199B78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Data Analysis and Results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FF7AE-735A-10E6-6C2E-A196EA11E5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E25ACA-6A49-EAF4-4D2C-40B81F61CCEE}"/>
              </a:ext>
            </a:extLst>
          </p:cNvPr>
          <p:cNvSpPr txBox="1"/>
          <p:nvPr/>
        </p:nvSpPr>
        <p:spPr>
          <a:xfrm>
            <a:off x="7194716" y="6519446"/>
            <a:ext cx="34933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Example waveform SPE spectrum – OD1</a:t>
            </a:r>
          </a:p>
        </p:txBody>
      </p:sp>
    </p:spTree>
    <p:extLst>
      <p:ext uri="{BB962C8B-B14F-4D97-AF65-F5344CB8AC3E}">
        <p14:creationId xmlns:p14="http://schemas.microsoft.com/office/powerpoint/2010/main" val="1469349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8E46DEC-6199-B0CD-0FD4-1EB29DF185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40149" y="1362517"/>
            <a:ext cx="6951851" cy="451779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7758DB-D3F9-8282-38E3-4205E99B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14CFA7-00DC-6F6C-2A0E-E35C41F9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Analysis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5A5B35A-453A-3146-0DD9-8A5C32D2E647}"/>
              </a:ext>
            </a:extLst>
          </p:cNvPr>
          <p:cNvSpPr txBox="1">
            <a:spLocks/>
          </p:cNvSpPr>
          <p:nvPr/>
        </p:nvSpPr>
        <p:spPr>
          <a:xfrm>
            <a:off x="281847" y="1410693"/>
            <a:ext cx="5630069" cy="4677167"/>
          </a:xfrm>
          <a:prstGeom prst="rect">
            <a:avLst/>
          </a:prstGeom>
        </p:spPr>
        <p:txBody>
          <a:bodyPr/>
          <a:lstStyle>
            <a:lvl1pPr marL="304792" indent="-304792" algn="l" defTabSz="1219170" rtl="0" eaLnBrk="1" latinLnBrk="0" hangingPunct="1">
              <a:lnSpc>
                <a:spcPct val="100000"/>
              </a:lnSpc>
              <a:spcBef>
                <a:spcPts val="1600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0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</a:t>
            </a:r>
            <a:r>
              <a:rPr lang="en-DE" dirty="0"/>
              <a:t>nput: binary waveform output file from Oscilloscope</a:t>
            </a:r>
          </a:p>
          <a:p>
            <a:r>
              <a:rPr lang="en-DE" dirty="0"/>
              <a:t>Method 1: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Smooth waveform with a moving average filter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Find amplitudes</a:t>
            </a:r>
          </a:p>
          <a:p>
            <a:r>
              <a:rPr lang="en-DE" dirty="0"/>
              <a:t>Method 2: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Find amplitudes</a:t>
            </a:r>
          </a:p>
          <a:p>
            <a:pPr marL="1066785" lvl="1" indent="-457200">
              <a:buFont typeface="+mj-lt"/>
              <a:buAutoNum type="arabicPeriod"/>
            </a:pPr>
            <a:r>
              <a:rPr lang="en-DE" dirty="0"/>
              <a:t>Calculate average of the amplitudes within a window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DAE67E-CD36-6507-4FE9-F1CB4D1EF934}"/>
              </a:ext>
            </a:extLst>
          </p:cNvPr>
          <p:cNvSpPr txBox="1"/>
          <p:nvPr/>
        </p:nvSpPr>
        <p:spPr>
          <a:xfrm>
            <a:off x="6583684" y="6025913"/>
            <a:ext cx="42647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E</a:t>
            </a:r>
            <a:r>
              <a:rPr lang="en-DE" sz="1600" dirty="0"/>
              <a:t>xample waveform of the SPE spectrum – OD1</a:t>
            </a:r>
          </a:p>
        </p:txBody>
      </p:sp>
    </p:spTree>
    <p:extLst>
      <p:ext uri="{BB962C8B-B14F-4D97-AF65-F5344CB8AC3E}">
        <p14:creationId xmlns:p14="http://schemas.microsoft.com/office/powerpoint/2010/main" val="1552918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D8BB6DE-CD33-4A9A-A537-78CDFD0577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3" r="708"/>
          <a:stretch>
            <a:fillRect/>
          </a:stretch>
        </p:blipFill>
        <p:spPr>
          <a:xfrm>
            <a:off x="3557589" y="695163"/>
            <a:ext cx="8210524" cy="5322921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1A462-D4AB-8497-AEC5-2B5140E37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0792" y="6155943"/>
            <a:ext cx="937320" cy="36618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449650F-E03B-624E-B2AD-4F9591B58B11}" type="slidenum">
              <a:rPr lang="de-DE" smtClean="0"/>
              <a:pPr>
                <a:spcAft>
                  <a:spcPts val="600"/>
                </a:spcAft>
              </a:pPr>
              <a:t>19</a:t>
            </a:fld>
            <a:endParaRPr lang="de-DE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12F00C6E-7CFF-D9F5-2F24-B75C90FAAB90}"/>
              </a:ext>
            </a:extLst>
          </p:cNvPr>
          <p:cNvSpPr txBox="1">
            <a:spLocks/>
          </p:cNvSpPr>
          <p:nvPr/>
        </p:nvSpPr>
        <p:spPr>
          <a:xfrm>
            <a:off x="423888" y="1683103"/>
            <a:ext cx="3289228" cy="2866280"/>
          </a:xfrm>
          <a:prstGeom prst="rect">
            <a:avLst/>
          </a:prstGeom>
        </p:spPr>
        <p:txBody>
          <a:bodyPr vert="horz" lIns="0" tIns="45720" rIns="91440" bIns="45720" rtlCol="0">
            <a:normAutofit fontScale="92500" lnSpcReduction="10000"/>
          </a:bodyPr>
          <a:lstStyle>
            <a:lvl1pPr marL="304792" indent="-304792" algn="l" defTabSz="1219170" rtl="0" eaLnBrk="1" latinLnBrk="0" hangingPunct="1">
              <a:lnSpc>
                <a:spcPct val="110000"/>
              </a:lnSpc>
              <a:spcBef>
                <a:spcPts val="1600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dirty="0"/>
              <a:t>Example waveform from the Correlated signals</a:t>
            </a:r>
          </a:p>
          <a:p>
            <a:r>
              <a:rPr lang="en-DE" dirty="0"/>
              <a:t>Two waveforms from two channels</a:t>
            </a:r>
          </a:p>
          <a:p>
            <a:r>
              <a:rPr lang="en-DE" dirty="0"/>
              <a:t>Find trigger times at e.g. 55% of the total amplitude </a:t>
            </a:r>
          </a:p>
          <a:p>
            <a:r>
              <a:rPr lang="en-DE" dirty="0"/>
              <a:t>Baseline in light blue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0193D0-4279-3023-4D8F-14583DD6A845}"/>
              </a:ext>
            </a:extLst>
          </p:cNvPr>
          <p:cNvSpPr txBox="1"/>
          <p:nvPr/>
        </p:nvSpPr>
        <p:spPr>
          <a:xfrm>
            <a:off x="5417929" y="6090432"/>
            <a:ext cx="40546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Example waveforms: OD1-OD2, trigger on OD1</a:t>
            </a:r>
          </a:p>
        </p:txBody>
      </p:sp>
    </p:spTree>
    <p:extLst>
      <p:ext uri="{BB962C8B-B14F-4D97-AF65-F5344CB8AC3E}">
        <p14:creationId xmlns:p14="http://schemas.microsoft.com/office/powerpoint/2010/main" val="42345127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9071FAD-589A-AE8C-20B1-8E8BB71BA5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1179678" y="1740584"/>
            <a:ext cx="3784399" cy="60274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774D4D-B910-495A-BC09-1D33F8A70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SPE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7EA77-B28B-F2C8-D5DF-8989CAAD6D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DE" dirty="0"/>
              <a:t>Find peaks </a:t>
            </a:r>
          </a:p>
          <a:p>
            <a:r>
              <a:rPr lang="en-DE" dirty="0"/>
              <a:t>Gaussian fit around each peak</a:t>
            </a:r>
          </a:p>
          <a:p>
            <a:r>
              <a:rPr lang="en-DE" dirty="0"/>
              <a:t>Gaussian statistics kept in a CSV file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DF53C-71C1-AB5A-6AD5-63AD2C0B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20</a:t>
            </a:fld>
            <a:endParaRPr lang="de-D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80C592-7C74-0C07-6F0F-A41B4C6357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801" y="6646484"/>
            <a:ext cx="845466" cy="1537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601E20-9975-FDE7-1F20-264B56623A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27"/>
          <a:stretch>
            <a:fillRect/>
          </a:stretch>
        </p:blipFill>
        <p:spPr>
          <a:xfrm rot="5400000">
            <a:off x="6084335" y="228153"/>
            <a:ext cx="5451345" cy="5900381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DFFF111-66D5-A31D-B6A0-31A00E226FF5}"/>
              </a:ext>
            </a:extLst>
          </p:cNvPr>
          <p:cNvSpPr txBox="1">
            <a:spLocks/>
          </p:cNvSpPr>
          <p:nvPr/>
        </p:nvSpPr>
        <p:spPr>
          <a:xfrm>
            <a:off x="6607064" y="5720720"/>
            <a:ext cx="5280156" cy="100262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304792" indent="-304792" algn="l" defTabSz="1219170" rtl="0" eaLnBrk="1" latinLnBrk="0" hangingPunct="1">
              <a:lnSpc>
                <a:spcPct val="110000"/>
              </a:lnSpc>
              <a:spcBef>
                <a:spcPts val="1600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110000"/>
              </a:lnSpc>
              <a:spcBef>
                <a:spcPts val="667"/>
              </a:spcBef>
              <a:buClr>
                <a:schemeClr val="tx2"/>
              </a:buClr>
              <a:buFont typeface="Wingdings" pitchFamily="2" charset="2"/>
              <a:buChar char="§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600" dirty="0"/>
              <a:t>Calibration line for the conversion from amplitude to photoelectrons – ND2</a:t>
            </a:r>
            <a:endParaRPr lang="en-DE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403A41-8C5E-477F-B5FB-F654D27A0B85}"/>
              </a:ext>
            </a:extLst>
          </p:cNvPr>
          <p:cNvSpPr txBox="1"/>
          <p:nvPr/>
        </p:nvSpPr>
        <p:spPr>
          <a:xfrm>
            <a:off x="2090678" y="6517900"/>
            <a:ext cx="19319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spectrum NPCB2</a:t>
            </a:r>
          </a:p>
        </p:txBody>
      </p:sp>
    </p:spTree>
    <p:extLst>
      <p:ext uri="{BB962C8B-B14F-4D97-AF65-F5344CB8AC3E}">
        <p14:creationId xmlns:p14="http://schemas.microsoft.com/office/powerpoint/2010/main" val="39035660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44AFB-729F-2DD8-F52D-632ED7AA9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7E881-4EF3-AF5B-9E31-57CBAC41F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5428017" cy="767788"/>
          </a:xfrm>
        </p:spPr>
        <p:txBody>
          <a:bodyPr/>
          <a:lstStyle/>
          <a:p>
            <a:pPr algn="ctr"/>
            <a:r>
              <a:rPr lang="en-DE" dirty="0"/>
              <a:t>SPE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6006F-81AA-B853-9A00-E8BFFBD58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708" y="2254493"/>
            <a:ext cx="5664200" cy="2990697"/>
          </a:xfrm>
        </p:spPr>
        <p:txBody>
          <a:bodyPr>
            <a:normAutofit/>
          </a:bodyPr>
          <a:lstStyle/>
          <a:p>
            <a:r>
              <a:rPr lang="en-DE" dirty="0"/>
              <a:t>Single-photon resolution: well separated discrete peaks of the SPE Spectrum</a:t>
            </a:r>
          </a:p>
          <a:p>
            <a:r>
              <a:rPr lang="en-GB" dirty="0"/>
              <a:t>BD: uses 4in1 </a:t>
            </a:r>
            <a:r>
              <a:rPr lang="en-GB" dirty="0" err="1"/>
              <a:t>SiPM</a:t>
            </a:r>
            <a:r>
              <a:rPr lang="en-GB" dirty="0"/>
              <a:t> instead of 2in1 </a:t>
            </a:r>
            <a:r>
              <a:rPr lang="en-GB" dirty="0" err="1"/>
              <a:t>SiPM</a:t>
            </a:r>
            <a:endParaRPr lang="en-GB" dirty="0"/>
          </a:p>
          <a:p>
            <a:pPr lvl="1"/>
            <a:r>
              <a:rPr lang="en-GB" dirty="0"/>
              <a:t>Worsens single-photon resolution</a:t>
            </a:r>
            <a:endParaRPr lang="en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0A0EF0-C068-E373-C8B5-048274FBC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21</a:t>
            </a:fld>
            <a:endParaRPr lang="de-D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F49657-6F70-7E60-0A6A-F9ED280EA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291" y="79203"/>
            <a:ext cx="6096000" cy="29747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F5597A6-E317-153F-31F3-4F44094B9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292" y="3528750"/>
            <a:ext cx="6096000" cy="29906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8B18150-5EFB-AE25-1C1B-948A37740D4E}"/>
              </a:ext>
            </a:extLst>
          </p:cNvPr>
          <p:cNvSpPr txBox="1"/>
          <p:nvPr/>
        </p:nvSpPr>
        <p:spPr>
          <a:xfrm>
            <a:off x="7862718" y="3053920"/>
            <a:ext cx="1734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spectrum OD1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71B443-DE5C-7176-3DD8-6BE718505FC8}"/>
              </a:ext>
            </a:extLst>
          </p:cNvPr>
          <p:cNvSpPr txBox="1"/>
          <p:nvPr/>
        </p:nvSpPr>
        <p:spPr>
          <a:xfrm>
            <a:off x="7926837" y="6519446"/>
            <a:ext cx="1606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spectrum BD</a:t>
            </a:r>
          </a:p>
        </p:txBody>
      </p:sp>
    </p:spTree>
    <p:extLst>
      <p:ext uri="{BB962C8B-B14F-4D97-AF65-F5344CB8AC3E}">
        <p14:creationId xmlns:p14="http://schemas.microsoft.com/office/powerpoint/2010/main" val="266561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D242C-B06A-0CAB-BCF8-3BFBE4A3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ACD3F5-D5A4-0509-366B-783C71924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32262"/>
            <a:ext cx="6096001" cy="767788"/>
          </a:xfrm>
        </p:spPr>
        <p:txBody>
          <a:bodyPr/>
          <a:lstStyle/>
          <a:p>
            <a:pPr algn="ctr"/>
            <a:r>
              <a:rPr lang="en-DE" dirty="0"/>
              <a:t>Uncorrelated Signals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187DE2-E94A-08A2-FC10-5A8855C1D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933" y="424072"/>
            <a:ext cx="6328289" cy="58236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19A45DBF-8BFD-9CA9-F6DB-8EF99AC9CE0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96253" y="1393177"/>
                <a:ext cx="6214797" cy="456144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dirty="0">
                    <a:solidFill>
                      <a:schemeClr val="tx1">
                        <a:lumMod val="50000"/>
                      </a:schemeClr>
                    </a:solidFill>
                  </a:rPr>
                  <a:t>Compton edge of </a:t>
                </a:r>
                <a:r>
                  <a:rPr lang="en-GB" baseline="30000" dirty="0">
                    <a:solidFill>
                      <a:schemeClr val="tx1">
                        <a:lumMod val="50000"/>
                      </a:schemeClr>
                    </a:solidFill>
                  </a:rPr>
                  <a:t>137</a:t>
                </a:r>
                <a:r>
                  <a:rPr lang="en-GB" dirty="0">
                    <a:solidFill>
                      <a:schemeClr val="tx1">
                        <a:lumMod val="50000"/>
                      </a:schemeClr>
                    </a:solidFill>
                  </a:rPr>
                  <a:t>Cs spectrum: 477.34 keV</a:t>
                </a:r>
              </a:p>
              <a:p>
                <a:pPr>
                  <a:lnSpc>
                    <a:spcPct val="150000"/>
                  </a:lnSpc>
                </a:pPr>
                <a:r>
                  <a:rPr lang="en-GB" dirty="0">
                    <a:solidFill>
                      <a:schemeClr val="tx1">
                        <a:lumMod val="50000"/>
                      </a:schemeClr>
                    </a:solidFill>
                  </a:rPr>
                  <a:t>Fit functions for the Compton edge: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de-DE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de-DE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𝑏𝑥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DE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(1−</m:t>
                      </m:r>
                      <m:r>
                        <a:rPr lang="de-DE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𝑒𝑟𝑓</m:t>
                      </m:r>
                      <m:r>
                        <a:rPr lang="de-DE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de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i="1" baseline="-250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DE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de-DE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))+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de-DE" i="1" smtClean="0">
                          <a:solidFill>
                            <a:srgbClr val="008200"/>
                          </a:solidFill>
                          <a:latin typeface="Cambria Math" panose="02040503050406030204" pitchFamily="18" charset="0"/>
                        </a:rPr>
                        <m:t>𝑓𝑒𝑟𝑚𝑖</m:t>
                      </m:r>
                      <m:r>
                        <a:rPr lang="de-DE" i="1" smtClean="0">
                          <a:solidFill>
                            <a:srgbClr val="0082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82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0082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0082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de-DE" i="1">
                                  <a:solidFill>
                                    <a:srgbClr val="0082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rgbClr val="0082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de-DE" i="1">
                                      <a:solidFill>
                                        <a:srgbClr val="0082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i="1">
                                      <a:solidFill>
                                        <a:srgbClr val="0082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de-DE" i="1">
                                      <a:solidFill>
                                        <a:srgbClr val="0082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de-DE" i="1">
                                      <a:solidFill>
                                        <a:srgbClr val="0082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de-DE" i="1" baseline="-25000">
                                      <a:solidFill>
                                        <a:srgbClr val="0082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en-DE" i="1">
                                      <a:solidFill>
                                        <a:srgbClr val="0082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r>
                        <a:rPr lang="de-DE" i="1">
                          <a:solidFill>
                            <a:srgbClr val="0082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de-DE" i="1">
                          <a:solidFill>
                            <a:srgbClr val="0082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DE" dirty="0">
                  <a:solidFill>
                    <a:srgbClr val="0082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de-DE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e-DE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de-DE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DE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de-DE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de-DE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de-DE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erf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de-DE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de-DE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de-DE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DE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de-DE" i="1">
                                              <a:solidFill>
                                                <a:srgbClr val="0070C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DE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  <m:r>
                        <a:rPr lang="de-DE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de-DE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DE" dirty="0">
                  <a:solidFill>
                    <a:srgbClr val="0070C0"/>
                  </a:solidFill>
                </a:endParaRPr>
              </a:p>
              <a:p>
                <a:r>
                  <a:rPr lang="en-GB" dirty="0">
                    <a:solidFill>
                      <a:schemeClr val="tx1">
                        <a:lumMod val="50000"/>
                      </a:schemeClr>
                    </a:solidFill>
                  </a:rPr>
                  <a:t>Parameter describing Compton edge: x</a:t>
                </a:r>
                <a:r>
                  <a:rPr lang="en-GB" baseline="-250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</mc:Choice>
        <mc:Fallback>
          <p:sp>
            <p:nvSpPr>
              <p:cNvPr id="10" name="Content Placeholder 9">
                <a:extLst>
                  <a:ext uri="{FF2B5EF4-FFF2-40B4-BE49-F238E27FC236}">
                    <a16:creationId xmlns:a16="http://schemas.microsoft.com/office/drawing/2014/main" id="{19A45DBF-8BFD-9CA9-F6DB-8EF99AC9CE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96253" y="1393177"/>
                <a:ext cx="6214797" cy="4561447"/>
              </a:xfrm>
              <a:blipFill>
                <a:blip r:embed="rId4"/>
                <a:stretch>
                  <a:fillRect l="-244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CAF5E15-3B09-D9E7-73A1-F6466A1C0BFE}"/>
              </a:ext>
            </a:extLst>
          </p:cNvPr>
          <p:cNvSpPr txBox="1"/>
          <p:nvPr/>
        </p:nvSpPr>
        <p:spPr>
          <a:xfrm>
            <a:off x="7543504" y="6095374"/>
            <a:ext cx="2204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OD1 Compton spectrum</a:t>
            </a:r>
          </a:p>
        </p:txBody>
      </p:sp>
    </p:spTree>
    <p:extLst>
      <p:ext uri="{BB962C8B-B14F-4D97-AF65-F5344CB8AC3E}">
        <p14:creationId xmlns:p14="http://schemas.microsoft.com/office/powerpoint/2010/main" val="4293364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6C6FE-DE21-CC20-6F58-A127AB3D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E21D32F-127C-F80F-CACE-614B9979BA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1537" y="1718453"/>
                <a:ext cx="5877042" cy="3937001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dirty="0"/>
                  <a:t>F</a:t>
                </a:r>
                <a:r>
                  <a:rPr lang="en-DE" dirty="0"/>
                  <a:t>it function provides Compton edge position</a:t>
                </a:r>
              </a:p>
              <a:p>
                <a:r>
                  <a:rPr lang="en-DE" dirty="0"/>
                  <a:t>Comparison of detector performance:</a:t>
                </a:r>
              </a:p>
              <a:p>
                <a:pPr lvl="1"/>
                <a:r>
                  <a:rPr lang="de-DE" dirty="0" err="1"/>
                  <a:t>Compensate</a:t>
                </a:r>
                <a:r>
                  <a:rPr lang="de-DE" dirty="0"/>
                  <a:t> a</a:t>
                </a:r>
                <a:r>
                  <a:rPr lang="en-DE" dirty="0"/>
                  <a:t>ttenuation of 10 dB </a:t>
                </a:r>
                <a14:m>
                  <m:oMath xmlns:m="http://schemas.openxmlformats.org/officeDocument/2006/math">
                    <m: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3.1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62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DE" dirty="0"/>
                  <a:t> or 20 dB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×10)</m:t>
                    </m:r>
                  </m:oMath>
                </a14:m>
                <a:endParaRPr lang="en-DE" dirty="0"/>
              </a:p>
              <a:p>
                <a:pPr lvl="1"/>
                <a:r>
                  <a:rPr lang="en-DE" dirty="0"/>
                  <a:t>Convert from amplitude to photoelectrons (pe)</a:t>
                </a:r>
              </a:p>
              <a:p>
                <a:r>
                  <a:rPr lang="en-DE" dirty="0"/>
                  <a:t>Best performance: reflective paint</a:t>
                </a:r>
              </a:p>
              <a:p>
                <a:r>
                  <a:rPr lang="en-DE" dirty="0"/>
                  <a:t>Worst performance: larger scintillator volume and Tyvek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E21D32F-127C-F80F-CACE-614B9979BA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1537" y="1718453"/>
                <a:ext cx="5877042" cy="3937001"/>
              </a:xfrm>
              <a:blipFill>
                <a:blip r:embed="rId3"/>
                <a:stretch>
                  <a:fillRect l="-2586" t="-965" r="-21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7E5DBF-3CCD-9C5C-C2AA-4AA8A7642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7AF704C-553D-A3EF-55AF-7BBA38B5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Uncorrelated Signals – Compton Edge Study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CCD7FC-03F7-F5D3-EEA1-08946645F702}"/>
              </a:ext>
            </a:extLst>
          </p:cNvPr>
          <p:cNvSpPr txBox="1"/>
          <p:nvPr/>
        </p:nvSpPr>
        <p:spPr>
          <a:xfrm>
            <a:off x="6341526" y="4718049"/>
            <a:ext cx="60118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The number of detected photoelectrons corresponding to 477.34 keV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1E110-E0A4-9D5A-8E4B-4B8F1F1DB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1526" y="2417128"/>
            <a:ext cx="5723965" cy="230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75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437C-1F42-9686-80C1-7ABB7952F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D80746-59A6-1D5C-3991-A1E6E2210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71357" y="1215147"/>
            <a:ext cx="4088109" cy="4198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42DD10-D26D-F1B2-6D76-0E2F06A45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048446" y="1215147"/>
            <a:ext cx="4088109" cy="4198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9CCB3C-E5BF-44B4-A662-E5CCA555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74" y="488777"/>
            <a:ext cx="11328400" cy="767788"/>
          </a:xfrm>
        </p:spPr>
        <p:txBody>
          <a:bodyPr/>
          <a:lstStyle/>
          <a:p>
            <a:pPr algn="ctr"/>
            <a:r>
              <a:rPr lang="en-DE" dirty="0"/>
              <a:t>Correlated Signals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27528-4F83-1BC5-9D37-EAB15095A1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923" y="1542779"/>
            <a:ext cx="4258905" cy="4613164"/>
          </a:xfrm>
        </p:spPr>
        <p:txBody>
          <a:bodyPr>
            <a:normAutofit/>
          </a:bodyPr>
          <a:lstStyle/>
          <a:p>
            <a:r>
              <a:rPr lang="en-DE" dirty="0"/>
              <a:t>Expected: </a:t>
            </a:r>
          </a:p>
          <a:p>
            <a:endParaRPr lang="en-DE" dirty="0"/>
          </a:p>
          <a:p>
            <a:endParaRPr lang="en-DE" dirty="0"/>
          </a:p>
          <a:p>
            <a:endParaRPr lang="en-DE" dirty="0"/>
          </a:p>
          <a:p>
            <a:pPr marL="0" indent="0">
              <a:buNone/>
            </a:pPr>
            <a:endParaRPr lang="en-DE" dirty="0"/>
          </a:p>
          <a:p>
            <a:r>
              <a:rPr lang="en-DE" dirty="0">
                <a:solidFill>
                  <a:srgbClr val="333333"/>
                </a:solidFill>
              </a:rPr>
              <a:t>Second order Compton edge of </a:t>
            </a:r>
            <a:r>
              <a:rPr lang="en-DE" baseline="30000" dirty="0">
                <a:solidFill>
                  <a:srgbClr val="333333"/>
                </a:solidFill>
              </a:rPr>
              <a:t>137</a:t>
            </a:r>
            <a:r>
              <a:rPr lang="en-DE" dirty="0">
                <a:solidFill>
                  <a:srgbClr val="333333"/>
                </a:solidFill>
              </a:rPr>
              <a:t>Cs spectrum: 77.25 keV (CE77)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FD972-8899-B82E-FF99-F76660E3C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24</a:t>
            </a:fld>
            <a:endParaRPr lang="de-D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F0C317-BA31-F31D-CDD5-CDDCC00E5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1955" y="5101941"/>
            <a:ext cx="863646" cy="1570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610952-DED1-75CD-BC40-DCBEC3216DAE}"/>
              </a:ext>
            </a:extLst>
          </p:cNvPr>
          <p:cNvSpPr txBox="1"/>
          <p:nvPr/>
        </p:nvSpPr>
        <p:spPr>
          <a:xfrm>
            <a:off x="-239977" y="2017112"/>
            <a:ext cx="4351400" cy="23304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377" marR="0" lvl="1" indent="-304792" algn="l" defTabSz="1219170" rtl="0" eaLnBrk="1" fontAlgn="auto" latinLnBrk="0" hangingPunct="1">
              <a:lnSpc>
                <a:spcPct val="110000"/>
              </a:lnSpc>
              <a:spcBef>
                <a:spcPts val="667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Amplitude distributions showing two peaks of the same height </a:t>
            </a:r>
          </a:p>
          <a:p>
            <a:pPr marL="914377" marR="0" lvl="1" indent="-304792" algn="l" defTabSz="1219170" rtl="0" eaLnBrk="1" fontAlgn="auto" latinLnBrk="0" hangingPunct="1">
              <a:lnSpc>
                <a:spcPct val="110000"/>
              </a:lnSpc>
              <a:spcBef>
                <a:spcPts val="667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TheSans UHH"/>
                <a:ea typeface="+mn-ea"/>
                <a:cs typeface="+mn-cs"/>
              </a:rPr>
              <a:t>B</a:t>
            </a: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oth channels produce identical </a:t>
            </a:r>
            <a:r>
              <a:rPr lang="en-DE" sz="2133" dirty="0">
                <a:solidFill>
                  <a:srgbClr val="333333"/>
                </a:solidFill>
              </a:rPr>
              <a:t>distributions </a:t>
            </a: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for the same measurement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F1AD42-8DE3-2749-2AF2-F7EEEE539743}"/>
              </a:ext>
            </a:extLst>
          </p:cNvPr>
          <p:cNvSpPr txBox="1"/>
          <p:nvPr/>
        </p:nvSpPr>
        <p:spPr>
          <a:xfrm>
            <a:off x="4657928" y="5644761"/>
            <a:ext cx="6337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Output of two channels from the same data run OD1-OD2, trigger on OD1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E6AB04-0283-EB64-C40E-A11BA43AA6FD}"/>
              </a:ext>
            </a:extLst>
          </p:cNvPr>
          <p:cNvSpPr txBox="1"/>
          <p:nvPr/>
        </p:nvSpPr>
        <p:spPr>
          <a:xfrm>
            <a:off x="5103568" y="5203450"/>
            <a:ext cx="2223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Channel one Amplitudes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AF8CA6-3F63-A21E-FC25-CDD59F32D5B4}"/>
              </a:ext>
            </a:extLst>
          </p:cNvPr>
          <p:cNvSpPr txBox="1"/>
          <p:nvPr/>
        </p:nvSpPr>
        <p:spPr>
          <a:xfrm>
            <a:off x="8976169" y="5203450"/>
            <a:ext cx="22281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Channel two Amplitudes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2BD4B86-F0C8-F8B8-1158-6F56068B9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4866" y="5101941"/>
            <a:ext cx="863646" cy="15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4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BB2CDC6-6649-4128-22EE-60BD28C073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115340" y="1405469"/>
            <a:ext cx="3932858" cy="40470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95F8A2-9C9C-CA83-D7D9-0824A35798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3892687" y="1405469"/>
            <a:ext cx="3932858" cy="40470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2BA270-E068-44CA-19C3-7CAD48ECB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Correlated Signals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0511F8-FB31-63BE-EC70-086926484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1E92586-33AC-367A-9219-1304BB5B4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65625" y="1462570"/>
            <a:ext cx="4826375" cy="4544691"/>
          </a:xfrm>
        </p:spPr>
        <p:txBody>
          <a:bodyPr>
            <a:normAutofit/>
          </a:bodyPr>
          <a:lstStyle/>
          <a:p>
            <a:r>
              <a:rPr lang="en-GB" dirty="0"/>
              <a:t>S</a:t>
            </a:r>
            <a:r>
              <a:rPr lang="en-DE" dirty="0"/>
              <a:t>election criteria for signals within one event:</a:t>
            </a:r>
          </a:p>
          <a:p>
            <a:pPr lvl="1"/>
            <a:r>
              <a:rPr lang="en-GB" dirty="0"/>
              <a:t>Expected t</a:t>
            </a:r>
            <a:r>
              <a:rPr lang="en-DE" dirty="0"/>
              <a:t>otal energy a </a:t>
            </a:r>
            <a:r>
              <a:rPr lang="el-GR" dirty="0"/>
              <a:t>γ</a:t>
            </a:r>
            <a:r>
              <a:rPr lang="en-DE" dirty="0"/>
              <a:t>-ray deposits in both detectors</a:t>
            </a:r>
          </a:p>
          <a:p>
            <a:pPr marL="609585" lvl="1" indent="0">
              <a:buNone/>
            </a:pPr>
            <a:r>
              <a:rPr lang="en-DE" dirty="0"/>
              <a:t>         477 keV + 77 keV = 554 keV</a:t>
            </a:r>
          </a:p>
          <a:p>
            <a:pPr lvl="1"/>
            <a:r>
              <a:rPr lang="en-DE" dirty="0"/>
              <a:t>Expected energy difference between the signals of the two detectors </a:t>
            </a:r>
          </a:p>
          <a:p>
            <a:pPr marL="609585" lvl="1" indent="0">
              <a:buNone/>
            </a:pPr>
            <a:r>
              <a:rPr lang="en-DE" dirty="0"/>
              <a:t>         477 - 77 = 400 keV</a:t>
            </a:r>
          </a:p>
          <a:p>
            <a:pPr lvl="1"/>
            <a:r>
              <a:rPr lang="en-GB" dirty="0"/>
              <a:t>M</a:t>
            </a:r>
            <a:r>
              <a:rPr lang="en-DE" dirty="0"/>
              <a:t>argin of error: 15%</a:t>
            </a:r>
          </a:p>
          <a:p>
            <a:pPr marL="609585" lvl="1" indent="0">
              <a:buNone/>
            </a:pPr>
            <a:endParaRPr lang="en-DE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395CE17-F22E-8E0A-8CDB-9463CB001E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2919" y="5161674"/>
            <a:ext cx="863646" cy="15702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8052B1D-6EF0-2095-230A-B87DAB61B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380" y="5161674"/>
            <a:ext cx="863646" cy="1570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6120936-2474-A230-F09A-9133EE7A120C}"/>
              </a:ext>
            </a:extLst>
          </p:cNvPr>
          <p:cNvSpPr txBox="1"/>
          <p:nvPr/>
        </p:nvSpPr>
        <p:spPr>
          <a:xfrm>
            <a:off x="3835586" y="6155943"/>
            <a:ext cx="4520827" cy="435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tabLst/>
              <a:defRPr/>
            </a:pPr>
            <a:r>
              <a:rPr kumimoji="0" lang="en-DE" sz="2133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ea typeface="+mn-ea"/>
                <a:cs typeface="+mn-cs"/>
              </a:rPr>
              <a:t>Ratio: 77.25 keV/477.34 keV = 16.2%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C94978-A6F0-1984-2CB4-70B4048185AD}"/>
              </a:ext>
            </a:extLst>
          </p:cNvPr>
          <p:cNvSpPr txBox="1"/>
          <p:nvPr/>
        </p:nvSpPr>
        <p:spPr>
          <a:xfrm>
            <a:off x="1055897" y="5298987"/>
            <a:ext cx="63371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1600" dirty="0">
                <a:latin typeface="TheSans UHH" panose="020B0502050302020203" pitchFamily="34" charset="77"/>
              </a:rPr>
              <a:t>Output of two channels from the same data run OD1-OD2, trigger on OD1</a:t>
            </a:r>
          </a:p>
          <a:p>
            <a:pPr algn="ctr"/>
            <a:r>
              <a:rPr lang="en-GB" sz="1600" dirty="0">
                <a:latin typeface="TheSans UHH" panose="020B0502050302020203" pitchFamily="34" charset="77"/>
              </a:rPr>
              <a:t>E</a:t>
            </a:r>
            <a:r>
              <a:rPr lang="en-DE" sz="1600" dirty="0">
                <a:latin typeface="TheSans UHH" panose="020B0502050302020203" pitchFamily="34" charset="77"/>
              </a:rPr>
              <a:t>nergy difference selection criterion</a:t>
            </a:r>
          </a:p>
        </p:txBody>
      </p:sp>
    </p:spTree>
    <p:extLst>
      <p:ext uri="{BB962C8B-B14F-4D97-AF65-F5344CB8AC3E}">
        <p14:creationId xmlns:p14="http://schemas.microsoft.com/office/powerpoint/2010/main" val="1649360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BC02D-151E-328C-38EA-D0D0C383F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2F0AB6-79EE-C71B-EF36-C08FE4509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4"/>
            <a:ext cx="8256488" cy="4302069"/>
          </a:xfrm>
        </p:spPr>
        <p:txBody>
          <a:bodyPr>
            <a:normAutofit/>
          </a:bodyPr>
          <a:lstStyle/>
          <a:p>
            <a:r>
              <a:rPr lang="en-DE" dirty="0"/>
              <a:t>OD1-OD2 setup, trigger on OD1:</a:t>
            </a:r>
          </a:p>
          <a:p>
            <a:endParaRPr lang="en-DE" dirty="0"/>
          </a:p>
          <a:p>
            <a:pPr marL="0" indent="0">
              <a:buNone/>
            </a:pPr>
            <a:endParaRPr lang="en-DE" dirty="0"/>
          </a:p>
          <a:p>
            <a:r>
              <a:rPr lang="en-DE" dirty="0"/>
              <a:t>OD1-OD2 setup, trigger on OD2: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Differences negligible: the choice of trigger channel does not affect the measurement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2BAC58-2EFD-EFB3-DD5A-FC8BDBB6F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26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74733F-CBF2-DC83-EB34-CEC04EF57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300" y="452670"/>
            <a:ext cx="5664200" cy="767788"/>
          </a:xfrm>
        </p:spPr>
        <p:txBody>
          <a:bodyPr/>
          <a:lstStyle/>
          <a:p>
            <a:pPr algn="ctr"/>
            <a:r>
              <a:rPr lang="en-DE" dirty="0"/>
              <a:t>Correlated Signals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0BED22-BBDF-CDB5-EF91-99B080FB7D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29101" y="2625470"/>
            <a:ext cx="4631266" cy="1143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A8DECB1-8D82-AEDE-ECA2-5DD73DF455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1800" y="2016563"/>
            <a:ext cx="5689600" cy="9863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E56852-4DE8-E209-00BF-621E4DEF9E71}"/>
              </a:ext>
            </a:extLst>
          </p:cNvPr>
          <p:cNvSpPr txBox="1"/>
          <p:nvPr/>
        </p:nvSpPr>
        <p:spPr>
          <a:xfrm>
            <a:off x="7365790" y="4057196"/>
            <a:ext cx="3757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1600" dirty="0">
                <a:latin typeface="TheSans UHH" panose="020B0502050302020203" pitchFamily="34" charset="77"/>
              </a:rPr>
              <a:t>E</a:t>
            </a:r>
            <a:r>
              <a:rPr lang="en-DE" sz="1600" dirty="0">
                <a:latin typeface="TheSans UHH" panose="020B0502050302020203" pitchFamily="34" charset="77"/>
              </a:rPr>
              <a:t>xpected values for Ce77 and CE477 in p.e.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05D2CE-CFB9-0273-51DB-FE6C4E9B4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3730927"/>
            <a:ext cx="5689600" cy="99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37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1F49B-9A48-484F-B657-6F1506533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FAC75-924C-C982-CF3D-B0E0E899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6235" y="6177335"/>
            <a:ext cx="937320" cy="366183"/>
          </a:xfrm>
        </p:spPr>
        <p:txBody>
          <a:bodyPr/>
          <a:lstStyle/>
          <a:p>
            <a:fld id="{309D5144-004E-1E45-907B-65C86CA25C3F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EDA78C-1EAC-0758-5D43-DDBC77297016}"/>
              </a:ext>
            </a:extLst>
          </p:cNvPr>
          <p:cNvSpPr txBox="1"/>
          <p:nvPr/>
        </p:nvSpPr>
        <p:spPr>
          <a:xfrm>
            <a:off x="685799" y="1167850"/>
            <a:ext cx="10150435" cy="2700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GB" sz="2133" dirty="0">
                <a:solidFill>
                  <a:srgbClr val="333333">
                    <a:lumMod val="50000"/>
                  </a:srgbClr>
                </a:solidFill>
                <a:latin typeface="TheSans UHH"/>
              </a:rPr>
              <a:t>Estimated signal timing at 55% of the amplitude</a:t>
            </a: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GB" sz="2133" dirty="0">
                <a:solidFill>
                  <a:srgbClr val="333333">
                    <a:lumMod val="50000"/>
                  </a:srgbClr>
                </a:solidFill>
                <a:latin typeface="TheSans UHH"/>
              </a:rPr>
              <a:t>Expected signal timing difference between two detectors: </a:t>
            </a:r>
            <a:r>
              <a:rPr lang="en-GB" sz="2133" dirty="0" err="1">
                <a:solidFill>
                  <a:srgbClr val="333333">
                    <a:lumMod val="50000"/>
                  </a:srgbClr>
                </a:solidFill>
                <a:latin typeface="TheSans UHH"/>
              </a:rPr>
              <a:t>centered</a:t>
            </a:r>
            <a:r>
              <a:rPr lang="en-GB" sz="2133" dirty="0">
                <a:solidFill>
                  <a:srgbClr val="333333">
                    <a:lumMod val="50000"/>
                  </a:srgbClr>
                </a:solidFill>
                <a:latin typeface="TheSans UHH"/>
              </a:rPr>
              <a:t> around 0 ns</a:t>
            </a: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GB" sz="2133" dirty="0">
                <a:solidFill>
                  <a:srgbClr val="333333">
                    <a:lumMod val="50000"/>
                  </a:srgbClr>
                </a:solidFill>
                <a:latin typeface="TheSans UHH"/>
              </a:rPr>
              <a:t>Hypothesis: different cable lengths</a:t>
            </a: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endParaRPr lang="en-GB" sz="2133" dirty="0">
              <a:solidFill>
                <a:srgbClr val="333333">
                  <a:lumMod val="50000"/>
                </a:srgbClr>
              </a:solidFill>
              <a:latin typeface="TheSans UHH"/>
            </a:endParaRP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2133" b="0" i="0" u="none" strike="noStrike" kern="1200" cap="none" spc="0" normalizeH="0" baseline="0" noProof="0" dirty="0">
              <a:ln>
                <a:noFill/>
              </a:ln>
              <a:solidFill>
                <a:srgbClr val="333333">
                  <a:lumMod val="50000"/>
                </a:srgbClr>
              </a:solidFill>
              <a:effectLst/>
              <a:uLnTx/>
              <a:uFillTx/>
              <a:latin typeface="TheSans UHH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4627F0-4447-2592-C711-A0A9776AA061}"/>
              </a:ext>
            </a:extLst>
          </p:cNvPr>
          <p:cNvSpPr txBox="1"/>
          <p:nvPr/>
        </p:nvSpPr>
        <p:spPr>
          <a:xfrm>
            <a:off x="2573553" y="5838781"/>
            <a:ext cx="20877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Trigger on channel one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15D890-DC2D-690F-CA28-56E8387DFA3D}"/>
              </a:ext>
            </a:extLst>
          </p:cNvPr>
          <p:cNvSpPr txBox="1"/>
          <p:nvPr/>
        </p:nvSpPr>
        <p:spPr>
          <a:xfrm>
            <a:off x="7530697" y="5838782"/>
            <a:ext cx="2092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Trigger on channel two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4EF2542-B49C-8A6A-B60E-859E626C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11328400" cy="767788"/>
          </a:xfrm>
        </p:spPr>
        <p:txBody>
          <a:bodyPr/>
          <a:lstStyle/>
          <a:p>
            <a:pPr algn="ctr"/>
            <a:r>
              <a:rPr lang="en-DE" dirty="0"/>
              <a:t>Correlated Signals: Signal Timing Difference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24E7AB-B978-30E5-BB39-36FD058A2E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" r="-286"/>
          <a:stretch>
            <a:fillRect/>
          </a:stretch>
        </p:blipFill>
        <p:spPr>
          <a:xfrm>
            <a:off x="1185567" y="2726071"/>
            <a:ext cx="4877833" cy="31127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00ED52-3302-EA52-DC73-7EDB1E2FFC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556" r="-1221"/>
          <a:stretch>
            <a:fillRect/>
          </a:stretch>
        </p:blipFill>
        <p:spPr>
          <a:xfrm>
            <a:off x="6096000" y="2726070"/>
            <a:ext cx="4994233" cy="311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156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FFB59A-201C-8CB2-0E12-7C2B9C014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20458"/>
            <a:ext cx="11328399" cy="4789305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One 2in1 (dual-channel) </a:t>
            </a:r>
            <a:r>
              <a:rPr lang="en-GB" sz="2400" dirty="0" err="1"/>
              <a:t>SiPM</a:t>
            </a:r>
            <a:r>
              <a:rPr lang="en-GB" sz="2400" dirty="0"/>
              <a:t> delivers a better single-photon resolution than a 4in1 </a:t>
            </a:r>
            <a:r>
              <a:rPr lang="en-GB" sz="2400" dirty="0" err="1"/>
              <a:t>SiPM</a:t>
            </a:r>
            <a:endParaRPr lang="en-GB" sz="2400" dirty="0"/>
          </a:p>
          <a:p>
            <a:r>
              <a:rPr lang="en-GB" sz="2400" dirty="0"/>
              <a:t>Detector performance improves for scintillators covered in reflective paint: three times the photoelectrons compared to </a:t>
            </a:r>
            <a:r>
              <a:rPr lang="en-GB" sz="2400" dirty="0" err="1"/>
              <a:t>aluminum</a:t>
            </a:r>
            <a:r>
              <a:rPr lang="en-GB" sz="2400" dirty="0"/>
              <a:t> foil</a:t>
            </a:r>
          </a:p>
          <a:p>
            <a:r>
              <a:rPr lang="en-GB" sz="2400" dirty="0"/>
              <a:t>Lower collection efficiency with the larger scintillator</a:t>
            </a:r>
          </a:p>
          <a:p>
            <a:r>
              <a:rPr lang="en-GB" sz="2400" dirty="0"/>
              <a:t>Correlated data produced spectra that showed the Compton edge as well as the second order Compton edge</a:t>
            </a:r>
          </a:p>
          <a:p>
            <a:pPr lvl="1"/>
            <a:r>
              <a:rPr lang="en-GB" sz="2400" dirty="0"/>
              <a:t>Experimental setup was successfully used to detect </a:t>
            </a:r>
            <a:r>
              <a:rPr lang="el-GR" sz="2400" dirty="0"/>
              <a:t>γ-</a:t>
            </a:r>
            <a:r>
              <a:rPr lang="en-GB" sz="2400" dirty="0"/>
              <a:t>rays interacting with two detectors sequentially</a:t>
            </a:r>
            <a:endParaRPr lang="en-DE" sz="2400" dirty="0"/>
          </a:p>
          <a:p>
            <a:r>
              <a:rPr lang="en-DE" sz="2400" dirty="0"/>
              <a:t>Setup-And-Hold trigger channel does not influence the signal timing and measurement</a:t>
            </a:r>
          </a:p>
          <a:p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3BE823-ED3A-18A9-26C2-81FDAB02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28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F2355E-7A1D-7C0A-41F4-CE05E1DA3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353124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>
            <a:extLst>
              <a:ext uri="{FF2B5EF4-FFF2-40B4-BE49-F238E27FC236}">
                <a16:creationId xmlns:a16="http://schemas.microsoft.com/office/drawing/2014/main" id="{B4BE4660-5F58-43BF-4953-56B0640E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2697392"/>
            <a:ext cx="11328400" cy="1463216"/>
          </a:xfrm>
        </p:spPr>
        <p:txBody>
          <a:bodyPr>
            <a:normAutofit/>
          </a:bodyPr>
          <a:lstStyle/>
          <a:p>
            <a:pPr algn="ctr"/>
            <a:r>
              <a:rPr lang="de-DE" sz="4000" b="0" dirty="0" err="1"/>
              <a:t>Thank</a:t>
            </a:r>
            <a:r>
              <a:rPr lang="de-DE" sz="4000" b="0" dirty="0"/>
              <a:t> </a:t>
            </a:r>
            <a:r>
              <a:rPr lang="de-DE" sz="4000" b="0" dirty="0" err="1"/>
              <a:t>you</a:t>
            </a:r>
            <a:r>
              <a:rPr lang="de-DE" sz="4000" b="0" dirty="0"/>
              <a:t> for </a:t>
            </a:r>
            <a:r>
              <a:rPr lang="de-DE" sz="4000" b="0" dirty="0" err="1"/>
              <a:t>listening</a:t>
            </a:r>
            <a:r>
              <a:rPr lang="de-DE" sz="4000" b="0" dirty="0"/>
              <a:t>!</a:t>
            </a:r>
            <a:br>
              <a:rPr lang="de-DE" sz="4000" b="0" dirty="0"/>
            </a:br>
            <a:r>
              <a:rPr lang="de-DE" sz="4000" b="0" dirty="0"/>
              <a:t>Questions?</a:t>
            </a:r>
          </a:p>
        </p:txBody>
      </p:sp>
      <p:pic>
        <p:nvPicPr>
          <p:cNvPr id="12" name="Icon" descr="Illustration eines Fragezeichens">
            <a:extLst>
              <a:ext uri="{FF2B5EF4-FFF2-40B4-BE49-F238E27FC236}">
                <a16:creationId xmlns:a16="http://schemas.microsoft.com/office/drawing/2014/main" id="{8CFEDCB6-B266-0410-DE27-395F1C1BD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6373" y="1"/>
            <a:ext cx="2735627" cy="439502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71FF067C-94F6-675F-69F7-3693F8D7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2880" y="6155943"/>
            <a:ext cx="937320" cy="366183"/>
          </a:xfrm>
        </p:spPr>
        <p:txBody>
          <a:bodyPr/>
          <a:lstStyle/>
          <a:p>
            <a:fld id="{309D5144-004E-1E45-907B-65C86CA25C3F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005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1AEF89-7EF0-A478-6FB9-EEC2930AA1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20458"/>
            <a:ext cx="11328400" cy="476600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DE" dirty="0">
                <a:solidFill>
                  <a:srgbClr val="0070C0"/>
                </a:solidFill>
              </a:rPr>
              <a:t>[1]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Epic Crystal Co., Ltd. Plastic scintillator. https://</a:t>
            </a:r>
            <a:r>
              <a:rPr lang="en-GB" dirty="0" err="1">
                <a:solidFill>
                  <a:schemeClr val="bg2">
                    <a:lumMod val="10000"/>
                  </a:schemeClr>
                </a:solidFill>
              </a:rPr>
              <a:t>www.epic-crystal.com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/scintillation-crystals/plastic-</a:t>
            </a:r>
            <a:r>
              <a:rPr lang="en-GB" dirty="0" err="1">
                <a:solidFill>
                  <a:schemeClr val="bg2">
                    <a:lumMod val="10000"/>
                  </a:schemeClr>
                </a:solidFill>
              </a:rPr>
              <a:t>scintillator.html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, 2023, accessed: </a:t>
            </a:r>
            <a:r>
              <a:rPr lang="de-DE" dirty="0">
                <a:solidFill>
                  <a:schemeClr val="bg2">
                    <a:lumMod val="10000"/>
                  </a:schemeClr>
                </a:solidFill>
              </a:rPr>
              <a:t>20.09.2026.</a:t>
            </a:r>
            <a:endParaRPr lang="en-DE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en-DE" dirty="0">
                <a:solidFill>
                  <a:srgbClr val="0070C0"/>
                </a:solidFill>
              </a:rPr>
              <a:t>[2]</a:t>
            </a:r>
            <a:r>
              <a:rPr lang="en-DE" dirty="0"/>
              <a:t> Silizium Photomultiplier (SiPM) - Fraunhofer IMS. https://www.ims.fraunhofer.de/de/Kernkompetenz/Technology/Bildsensoren/Silizium-Photomultiplier.html, accessed:24.08.2026.</a:t>
            </a:r>
            <a:endParaRPr lang="en-DE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DE" dirty="0">
                <a:solidFill>
                  <a:srgbClr val="0070C0"/>
                </a:solidFill>
              </a:rPr>
              <a:t>[3] </a:t>
            </a:r>
            <a:r>
              <a:rPr lang="en-DE" dirty="0"/>
              <a:t>H. Kolanoski and N. Wermes. Particle detectors. Oxford University Press New York, 2022.</a:t>
            </a:r>
          </a:p>
          <a:p>
            <a:pPr marL="0" indent="0">
              <a:buNone/>
            </a:pPr>
            <a:r>
              <a:rPr lang="en-DE" dirty="0">
                <a:solidFill>
                  <a:srgbClr val="0070C0"/>
                </a:solidFill>
              </a:rPr>
              <a:t>[4] </a:t>
            </a:r>
            <a:r>
              <a:rPr lang="en-DE" dirty="0"/>
              <a:t>W. H. Geist, P. A. Santi, and M. T. Swinhoe. Nondestructive Assay of Nuclear Materials for Safeguards and Security. Springer Nature, 2 edition, 2024.</a:t>
            </a:r>
          </a:p>
          <a:p>
            <a:pPr marL="0" indent="0">
              <a:buNone/>
            </a:pPr>
            <a:r>
              <a:rPr lang="en-DE" dirty="0"/>
              <a:t>[</a:t>
            </a:r>
            <a:r>
              <a:rPr lang="en-DE" dirty="0">
                <a:solidFill>
                  <a:srgbClr val="0070C0"/>
                </a:solidFill>
              </a:rPr>
              <a:t>5] </a:t>
            </a:r>
            <a:r>
              <a:rPr lang="en-DE" dirty="0"/>
              <a:t>N. Rashid. Gamma ray spectroscopy of Co-60 radioactive source. 2018.</a:t>
            </a:r>
          </a:p>
          <a:p>
            <a:pPr marL="0" indent="0">
              <a:buNone/>
            </a:pPr>
            <a:r>
              <a:rPr lang="en-DE" dirty="0">
                <a:solidFill>
                  <a:srgbClr val="0070C0"/>
                </a:solidFill>
              </a:rPr>
              <a:t>[6] 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Wafa Mazi. Near-infrared fluorescent probes for sensitive determination of lysosomal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mitochon-drial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ph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live cells. 01 2019.</a:t>
            </a:r>
          </a:p>
          <a:p>
            <a:pPr marL="0" indent="0">
              <a:buNone/>
            </a:pPr>
            <a:r>
              <a:rPr lang="en-DE" dirty="0"/>
              <a:t>W. R. Leo. Techniques for Nuclear and Particle Physics Experiments. Springer Berlin Heidelberg, 2 edition, 1994. https://link.springer.com/book/10.1007/978-3-642-57920-2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24F24D-76E4-5400-64D4-90234967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7194E8B-DDFE-0953-9A88-B7C0A00A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592135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1DD9AE-655F-C339-01FC-36C149EA3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509184"/>
            <a:ext cx="11328400" cy="3937001"/>
          </a:xfrm>
        </p:spPr>
        <p:txBody>
          <a:bodyPr>
            <a:normAutofit/>
          </a:bodyPr>
          <a:lstStyle/>
          <a:p>
            <a:r>
              <a:rPr lang="en-DE" dirty="0"/>
              <a:t>Luxium Solutions, LLC. BC-400, BC-404, BC-408, BC-412, BC-416: Premium Plastic Scintillators. Luxium Solutions, LLC, 2023. https://luxiumsolutions.com/sites/default/files/2023-08/146337_Luxium_SGC%20BC400%20404%20408%20412%20416_FIN.pdf, accessed:20.09.2026.</a:t>
            </a:r>
          </a:p>
          <a:p>
            <a:r>
              <a:rPr lang="en-DE" dirty="0"/>
              <a:t>Plastic scintillator, 2023. https://www.epic-crystal.com/data/upload/20260206/69855ae234086.pdf, accessed: 01.09.2026.</a:t>
            </a:r>
          </a:p>
          <a:p>
            <a:r>
              <a:rPr lang="en-DE" dirty="0"/>
              <a:t>Broadcom Inc. AFBR-S4N66P024M: 2x1 NUV-MT Silicon Photomultiplier Array. Broadcom Inc., 2025. https://docs.broadcom.com/doc/AFBR-S4N66P024M-DS, accessed: 16.09.2026.</a:t>
            </a:r>
          </a:p>
          <a:p>
            <a:r>
              <a:rPr lang="en-DE" dirty="0"/>
              <a:t>Epic Crystal. EGZ-SD65WH: Optical Grease. Epic Crystal, 2023. https://www.epic-crystal.com/data/upload/20231019/6530e9e1d813b.pdf, accessed: 17.09.2026.</a:t>
            </a:r>
          </a:p>
          <a:p>
            <a:pPr marL="0" indent="0">
              <a:buNone/>
            </a:pP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979259-9DE4-3BCF-0BB7-9A4EBAE72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A2BCC6-69D5-D160-1256-5EB92D49B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References - Data Sheets</a:t>
            </a:r>
          </a:p>
        </p:txBody>
      </p:sp>
    </p:spTree>
    <p:extLst>
      <p:ext uri="{BB962C8B-B14F-4D97-AF65-F5344CB8AC3E}">
        <p14:creationId xmlns:p14="http://schemas.microsoft.com/office/powerpoint/2010/main" val="5973928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F23131-129A-F87F-F273-5F26BCB92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612901"/>
            <a:ext cx="11328400" cy="3632197"/>
          </a:xfrm>
        </p:spPr>
        <p:txBody>
          <a:bodyPr>
            <a:normAutofit/>
          </a:bodyPr>
          <a:lstStyle/>
          <a:p>
            <a:r>
              <a:rPr lang="en-DE" dirty="0"/>
              <a:t>Eljen Technology. EJ-510: Reflective Paint. Eljen Technology, 2021. https://eljentechnology.com/images/products/data_sheets/EJ-510.pdf, accessed: 18.09.2026.</a:t>
            </a:r>
          </a:p>
          <a:p>
            <a:r>
              <a:rPr lang="en-DE" dirty="0"/>
              <a:t>Mini-Circuits. ZFL-1000+: Coaxial Amplifier. Mini-Circuits, 2019. https://www.minicircuits.com/pdfs/ZFL-1000.pdf, accessed: 17.09.2026.</a:t>
            </a:r>
          </a:p>
          <a:p>
            <a:r>
              <a:rPr lang="en-DE" dirty="0"/>
              <a:t>Mini-Circuits. ZFL-1000LN+: Low Noise Amplifier. Mini-Circuits, 2019. https://www.minicircuits.com/pdfs/ZFL-1000LN%2B.pdf, accessed: 17.09.2026.</a:t>
            </a:r>
          </a:p>
          <a:p>
            <a:r>
              <a:rPr lang="en-DE" dirty="0"/>
              <a:t>Thorlabs. Black Masking Tape: T137-1.0. https://www.thorlabs.com/tape?tabName=Overview, accessed: 17.09.2026.</a:t>
            </a:r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endParaRPr lang="en-DE" dirty="0"/>
          </a:p>
          <a:p>
            <a:pPr marL="0" indent="0">
              <a:buNone/>
            </a:pPr>
            <a:endParaRPr lang="en-DE" dirty="0"/>
          </a:p>
          <a:p>
            <a:endParaRPr lang="en-DE" dirty="0"/>
          </a:p>
          <a:p>
            <a:endParaRPr lang="en-DE" dirty="0"/>
          </a:p>
          <a:p>
            <a:endParaRPr lang="en-DE" dirty="0"/>
          </a:p>
          <a:p>
            <a:endParaRPr lang="en-DE" dirty="0"/>
          </a:p>
          <a:p>
            <a:pPr marL="0" indent="0">
              <a:buNone/>
            </a:pP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7DBBA1-100B-0680-5A8A-188097BF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30F37AE-A0B9-85A5-40DD-BE4907140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11328400" cy="767788"/>
          </a:xfrm>
        </p:spPr>
        <p:txBody>
          <a:bodyPr/>
          <a:lstStyle/>
          <a:p>
            <a:pPr algn="ctr"/>
            <a:r>
              <a:rPr lang="en-DE" dirty="0"/>
              <a:t>References - Data Sheets</a:t>
            </a:r>
          </a:p>
        </p:txBody>
      </p:sp>
    </p:spTree>
    <p:extLst>
      <p:ext uri="{BB962C8B-B14F-4D97-AF65-F5344CB8AC3E}">
        <p14:creationId xmlns:p14="http://schemas.microsoft.com/office/powerpoint/2010/main" val="583085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7D9768D-E158-1B32-96BB-03EAFBFF9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239566"/>
            <a:ext cx="5902297" cy="59137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413F-A493-B0D1-4073-3B383007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0BC6C5-5752-4DCF-8F42-C88DAA97A855}"/>
              </a:ext>
            </a:extLst>
          </p:cNvPr>
          <p:cNvSpPr txBox="1"/>
          <p:nvPr/>
        </p:nvSpPr>
        <p:spPr>
          <a:xfrm>
            <a:off x="6280700" y="6350252"/>
            <a:ext cx="5532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Typical energy levels of </a:t>
            </a:r>
            <a:r>
              <a:rPr lang="el-GR" sz="1600" dirty="0">
                <a:latin typeface="TheSans UHH" panose="020B0502050302020203" pitchFamily="34" charset="77"/>
              </a:rPr>
              <a:t>π</a:t>
            </a:r>
            <a:r>
              <a:rPr lang="de-DE" sz="1600" dirty="0"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latin typeface="TheSans UHH" panose="020B0502050302020203" pitchFamily="34" charset="77"/>
              </a:rPr>
              <a:t>electrons</a:t>
            </a:r>
            <a:r>
              <a:rPr lang="de-DE" sz="1600" dirty="0">
                <a:latin typeface="TheSans UHH" panose="020B0502050302020203" pitchFamily="34" charset="77"/>
              </a:rPr>
              <a:t> in </a:t>
            </a:r>
            <a:r>
              <a:rPr lang="de-DE" sz="1600" dirty="0" err="1">
                <a:latin typeface="TheSans UHH" panose="020B0502050302020203" pitchFamily="34" charset="77"/>
              </a:rPr>
              <a:t>organic</a:t>
            </a:r>
            <a:r>
              <a:rPr lang="de-DE" sz="1600" dirty="0"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latin typeface="TheSans UHH" panose="020B0502050302020203" pitchFamily="34" charset="77"/>
              </a:rPr>
              <a:t>molecules</a:t>
            </a:r>
            <a:r>
              <a:rPr lang="de-DE" sz="1600" dirty="0">
                <a:latin typeface="TheSans UHH" panose="020B0502050302020203" pitchFamily="34" charset="77"/>
              </a:rPr>
              <a:t> </a:t>
            </a:r>
            <a:r>
              <a:rPr lang="de-DE" sz="1600" dirty="0" err="1">
                <a:latin typeface="TheSans UHH" panose="020B0502050302020203" pitchFamily="34" charset="77"/>
              </a:rPr>
              <a:t>from</a:t>
            </a:r>
            <a:r>
              <a:rPr lang="de-DE" sz="1600" dirty="0">
                <a:latin typeface="TheSans UHH" panose="020B0502050302020203" pitchFamily="34" charset="77"/>
              </a:rPr>
              <a:t> [3]</a:t>
            </a:r>
            <a:endParaRPr lang="en-DE" sz="1600" dirty="0">
              <a:latin typeface="TheSans UHH" panose="020B0502050302020203" pitchFamily="34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FCC963-79F1-EDA0-CB10-00A2FAB993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6876"/>
          <a:stretch>
            <a:fillRect/>
          </a:stretch>
        </p:blipFill>
        <p:spPr>
          <a:xfrm>
            <a:off x="621444" y="26404"/>
            <a:ext cx="4129007" cy="31700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D332E3-155F-8E59-0313-8205BF1A5F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124"/>
          <a:stretch>
            <a:fillRect/>
          </a:stretch>
        </p:blipFill>
        <p:spPr>
          <a:xfrm>
            <a:off x="864250" y="3166385"/>
            <a:ext cx="3643393" cy="31700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597910-7EDC-6554-0D56-359D6475FDF1}"/>
              </a:ext>
            </a:extLst>
          </p:cNvPr>
          <p:cNvSpPr txBox="1"/>
          <p:nvPr/>
        </p:nvSpPr>
        <p:spPr>
          <a:xfrm>
            <a:off x="1775094" y="6409658"/>
            <a:ext cx="2635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sz="1600" dirty="0">
                <a:latin typeface="TheSans UHH" panose="020B0502050302020203" pitchFamily="34" charset="77"/>
              </a:rPr>
              <a:t>Carbon in benzene </a:t>
            </a:r>
            <a:r>
              <a:rPr lang="en-DE" dirty="0"/>
              <a:t>(C</a:t>
            </a:r>
            <a:r>
              <a:rPr lang="en-DE" baseline="-25000" dirty="0"/>
              <a:t>6</a:t>
            </a:r>
            <a:r>
              <a:rPr lang="en-DE" dirty="0"/>
              <a:t>H</a:t>
            </a:r>
            <a:r>
              <a:rPr lang="en-DE" baseline="-25000" dirty="0"/>
              <a:t>6</a:t>
            </a:r>
            <a:r>
              <a:rPr lang="en-DE" sz="1600" dirty="0">
                <a:latin typeface="TheSans UHH" panose="020B0502050302020203" pitchFamily="34" charset="7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24552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1E53A8-A806-B54F-7828-C8B23F5A0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DA5992-83A8-2A30-AA81-065E6E679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Plastic Scintillators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1F556B-C64A-9036-EE9E-C7C7CEE0C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1410" y="2142231"/>
            <a:ext cx="4588790" cy="3089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FB68D8-414E-57D7-43CE-7B69D86A8214}"/>
              </a:ext>
            </a:extLst>
          </p:cNvPr>
          <p:cNvSpPr txBox="1"/>
          <p:nvPr/>
        </p:nvSpPr>
        <p:spPr>
          <a:xfrm>
            <a:off x="431800" y="1069548"/>
            <a:ext cx="7540625" cy="5679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Matrix, base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Often already a scintillator, slow and small light yield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 Excitons created, transferred to first </a:t>
            </a:r>
            <a:r>
              <a:rPr lang="en-GB" sz="2400" dirty="0" err="1">
                <a:solidFill>
                  <a:srgbClr val="333333"/>
                </a:solidFill>
                <a:latin typeface="TheSans UHH"/>
              </a:rPr>
              <a:t>fluophore</a:t>
            </a:r>
            <a:r>
              <a:rPr lang="en-GB" sz="2400" dirty="0">
                <a:solidFill>
                  <a:srgbClr val="333333"/>
                </a:solidFill>
                <a:latin typeface="TheSans UHH"/>
              </a:rPr>
              <a:t>, usually by FRET</a:t>
            </a: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First </a:t>
            </a:r>
            <a:r>
              <a:rPr lang="en-GB" sz="2400" dirty="0" err="1">
                <a:solidFill>
                  <a:srgbClr val="333333"/>
                </a:solidFill>
                <a:latin typeface="TheSans UHH"/>
              </a:rPr>
              <a:t>fluophore</a:t>
            </a:r>
            <a:endParaRPr lang="en-GB" sz="2400" dirty="0">
              <a:solidFill>
                <a:srgbClr val="333333"/>
              </a:solidFill>
              <a:latin typeface="TheSans UHH"/>
            </a:endParaRP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Higher yield and shorter rise time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 radiative transfer to second fluor</a:t>
            </a: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Second </a:t>
            </a:r>
            <a:r>
              <a:rPr lang="en-GB" sz="2400" dirty="0" err="1">
                <a:solidFill>
                  <a:srgbClr val="333333"/>
                </a:solidFill>
                <a:latin typeface="TheSans UHH"/>
              </a:rPr>
              <a:t>fluophore</a:t>
            </a:r>
            <a:r>
              <a:rPr lang="en-GB" sz="2400" dirty="0">
                <a:solidFill>
                  <a:srgbClr val="333333"/>
                </a:solidFill>
                <a:latin typeface="TheSans UHH"/>
              </a:rPr>
              <a:t>: </a:t>
            </a:r>
          </a:p>
          <a:p>
            <a:pPr marL="761992" lvl="1" indent="-304792" defTabSz="1219170">
              <a:lnSpc>
                <a:spcPct val="110000"/>
              </a:lnSpc>
              <a:spcBef>
                <a:spcPts val="1600"/>
              </a:spcBef>
              <a:buClr>
                <a:srgbClr val="0271BB"/>
              </a:buClr>
              <a:buFont typeface="Wingdings" pitchFamily="2" charset="2"/>
              <a:buChar char="§"/>
              <a:defRPr/>
            </a:pPr>
            <a:r>
              <a:rPr lang="en-GB" sz="2400" dirty="0">
                <a:solidFill>
                  <a:srgbClr val="333333"/>
                </a:solidFill>
                <a:latin typeface="TheSans UHH"/>
              </a:rPr>
              <a:t>larger emission wavelength but less local</a:t>
            </a:r>
          </a:p>
          <a:p>
            <a:pPr marL="304792" marR="0" lvl="0" indent="-304792" algn="l" defTabSz="1219170" rtl="0" eaLnBrk="1" fontAlgn="auto" latinLnBrk="0" hangingPunct="1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0271BB"/>
              </a:buClr>
              <a:buSzTx/>
              <a:buFont typeface="Wingdings" pitchFamily="2" charset="2"/>
              <a:buChar char="§"/>
              <a:tabLst/>
              <a:defRPr/>
            </a:pP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2142609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AE3A4-3224-C5ED-D0F5-84ED6062F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0" y="452670"/>
            <a:ext cx="11328400" cy="767788"/>
          </a:xfrm>
        </p:spPr>
        <p:txBody>
          <a:bodyPr anchor="t">
            <a:normAutofit/>
          </a:bodyPr>
          <a:lstStyle/>
          <a:p>
            <a:pPr algn="ctr"/>
            <a:r>
              <a:rPr lang="en-DE" dirty="0"/>
              <a:t>Data Sheets – Small Scintillators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619953-8A29-9C0F-8E94-D747C38023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369" b="-1"/>
          <a:stretch>
            <a:fillRect/>
          </a:stretch>
        </p:blipFill>
        <p:spPr>
          <a:xfrm>
            <a:off x="6911843" y="1462570"/>
            <a:ext cx="5280157" cy="3932859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968C29-E061-8DF9-EB91-9139BEFF5E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" r="-3" b="356"/>
          <a:stretch>
            <a:fillRect/>
          </a:stretch>
        </p:blipFill>
        <p:spPr>
          <a:xfrm>
            <a:off x="431800" y="1411816"/>
            <a:ext cx="5280157" cy="4077247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F0EE99-A132-EE95-58FA-0203D33FE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0792" y="6155943"/>
            <a:ext cx="937320" cy="36618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09D5144-004E-1E45-907B-65C86CA25C3F}" type="slidenum">
              <a:rPr lang="de-DE" smtClean="0"/>
              <a:pPr>
                <a:spcAft>
                  <a:spcPts val="600"/>
                </a:spcAft>
              </a:pPr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8046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DBE1AD5-FD28-0A5A-E45C-B1C6628A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A4F6-D4E3-5D0D-DF4B-74408A168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Data Sheets – Large Scintillator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87F941-2F89-DA32-FF3A-F8E2E0559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36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C856D5-6FBF-0F43-09BC-37E435C45D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801" b="35753"/>
          <a:stretch>
            <a:fillRect/>
          </a:stretch>
        </p:blipFill>
        <p:spPr>
          <a:xfrm>
            <a:off x="2244860" y="1085732"/>
            <a:ext cx="3357623" cy="35608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02AC1A-00E6-9BE8-9013-3F168B337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697" y="1108390"/>
            <a:ext cx="2606113" cy="34319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94B17D-DA4C-80DD-9713-0A2A66C129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686" r="22996" b="35753"/>
          <a:stretch>
            <a:fillRect/>
          </a:stretch>
        </p:blipFill>
        <p:spPr>
          <a:xfrm>
            <a:off x="5602483" y="1085731"/>
            <a:ext cx="879676" cy="3560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01942F-D3B9-EA58-FC27-8DFE431D6D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783" b="-1"/>
          <a:stretch>
            <a:fillRect/>
          </a:stretch>
        </p:blipFill>
        <p:spPr>
          <a:xfrm>
            <a:off x="2244860" y="4620797"/>
            <a:ext cx="7772400" cy="200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9440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70BB3F1-0467-1038-EC0F-63F343B4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7D32-CD08-B3E9-3584-5826583B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Data Sheets – SiPMs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009E8F-5D12-538B-D25A-2C412DFF9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37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973971-4DE6-DCD9-84EF-5F9FA5560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0" y="1220458"/>
            <a:ext cx="6215354" cy="42062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A7F3B8-E5CD-71B6-20C1-B0D95C5FF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0253" y="1220458"/>
            <a:ext cx="2909116" cy="24867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64D431-9BDC-A286-4E95-A9563E2B33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1495" y="3707173"/>
            <a:ext cx="2745606" cy="24662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D58450-0AB6-D3A1-91EC-75AAA86C9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0508" y="3707173"/>
            <a:ext cx="2840987" cy="25616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31A022-AD21-F6BD-6A08-B9913A2F63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6208" y="1125077"/>
            <a:ext cx="2890892" cy="248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29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EB3BD40-2983-5CB6-3DA6-B34FA2AA9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688EE-46BF-6707-8D7E-5EE4E927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Data Sheets – Reflective Paint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8D1C42-3A5A-CC32-F18D-AE8FABB7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38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08971-A7F4-4CF8-808A-86926DC07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250" y="1818527"/>
            <a:ext cx="5513952" cy="3220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282CBE-01F9-56FC-7185-799497F0C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2091296"/>
            <a:ext cx="5513952" cy="2675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590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DB7A489-E2AF-BD36-987C-3A034D723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360C4-B479-8625-1ABB-6553054E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Data Sheets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AB97CE-0251-1E96-AF29-C100FC0B1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39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665CA2-DD4C-7B0C-B4E9-0D9C61870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422" y="1811516"/>
            <a:ext cx="7772400" cy="24841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E22FE8-CDDE-57D9-4063-52C329B1E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750" y="4911343"/>
            <a:ext cx="7302500" cy="1244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BEDEDF-CC05-2767-14C0-247B49F42C63}"/>
              </a:ext>
            </a:extLst>
          </p:cNvPr>
          <p:cNvSpPr txBox="1"/>
          <p:nvPr/>
        </p:nvSpPr>
        <p:spPr>
          <a:xfrm>
            <a:off x="5395582" y="1331321"/>
            <a:ext cx="1554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latin typeface="TheSans UHH" panose="020B0502050302020203" pitchFamily="34" charset="77"/>
              </a:rPr>
              <a:t>Optical Grease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468D82-DF2C-5457-B610-9E4021354E21}"/>
              </a:ext>
            </a:extLst>
          </p:cNvPr>
          <p:cNvSpPr txBox="1"/>
          <p:nvPr/>
        </p:nvSpPr>
        <p:spPr>
          <a:xfrm>
            <a:off x="5195753" y="4418855"/>
            <a:ext cx="2008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latin typeface="TheSans UHH" panose="020B0502050302020203" pitchFamily="34" charset="77"/>
              </a:rPr>
              <a:t>Black Masking Tape</a:t>
            </a:r>
          </a:p>
        </p:txBody>
      </p:sp>
    </p:spTree>
    <p:extLst>
      <p:ext uri="{BB962C8B-B14F-4D97-AF65-F5344CB8AC3E}">
        <p14:creationId xmlns:p14="http://schemas.microsoft.com/office/powerpoint/2010/main" val="7695422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3C3F0D3-E229-08E9-3416-4D55279CC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88850-F3E7-D029-851D-E08B3E522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Data Sheets - Amplifiers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D4C900-4147-A589-C13D-780FB516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40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03936-DD4C-430A-D9D3-46DB1C2DF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15" y="2034761"/>
            <a:ext cx="4127500" cy="3530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681A4C-05F5-FFCF-F757-4DFEF55C3689}"/>
              </a:ext>
            </a:extLst>
          </p:cNvPr>
          <p:cNvSpPr txBox="1"/>
          <p:nvPr/>
        </p:nvSpPr>
        <p:spPr>
          <a:xfrm>
            <a:off x="2405628" y="1399184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400" dirty="0">
                <a:latin typeface="TheSans UHH" panose="020B0502050302020203" pitchFamily="34" charset="77"/>
              </a:rPr>
              <a:t>ZFL-1000+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1EB0C4-3CFD-F69E-25CD-6C00CA9DAE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89"/>
          <a:stretch>
            <a:fillRect/>
          </a:stretch>
        </p:blipFill>
        <p:spPr>
          <a:xfrm>
            <a:off x="6987487" y="2034761"/>
            <a:ext cx="4127502" cy="39287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41D46C-A575-54EA-91F9-017DC7DA5717}"/>
              </a:ext>
            </a:extLst>
          </p:cNvPr>
          <p:cNvSpPr txBox="1"/>
          <p:nvPr/>
        </p:nvSpPr>
        <p:spPr>
          <a:xfrm>
            <a:off x="8151793" y="1396777"/>
            <a:ext cx="1798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400" dirty="0">
                <a:latin typeface="TheSans UHH" panose="020B0502050302020203" pitchFamily="34" charset="77"/>
              </a:rPr>
              <a:t>ZFL-1000LN+</a:t>
            </a:r>
          </a:p>
        </p:txBody>
      </p:sp>
    </p:spTree>
    <p:extLst>
      <p:ext uri="{BB962C8B-B14F-4D97-AF65-F5344CB8AC3E}">
        <p14:creationId xmlns:p14="http://schemas.microsoft.com/office/powerpoint/2010/main" val="436523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27EC5FC-EB06-AB4E-968F-5E5749F36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7B300C-A503-496C-30E4-34E36FDE5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41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9FC3BD-2632-EFB8-0AB7-D9C76C5F75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025BB2-55EE-D39A-B668-BF4D0606FCC9}"/>
              </a:ext>
            </a:extLst>
          </p:cNvPr>
          <p:cNvSpPr txBox="1"/>
          <p:nvPr/>
        </p:nvSpPr>
        <p:spPr>
          <a:xfrm>
            <a:off x="5121213" y="6522126"/>
            <a:ext cx="174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Sepctrum OD1</a:t>
            </a:r>
          </a:p>
        </p:txBody>
      </p:sp>
    </p:spTree>
    <p:extLst>
      <p:ext uri="{BB962C8B-B14F-4D97-AF65-F5344CB8AC3E}">
        <p14:creationId xmlns:p14="http://schemas.microsoft.com/office/powerpoint/2010/main" val="1550023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A56E523-4019-6C0A-B4E9-7C5C88D2A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4EAE59-BC27-3FE6-F6EE-6804428E9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42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03D13-55E2-1ECB-3754-EF7556DC8F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3C5D28-052B-8A1B-5E8C-6CA78B7D5223}"/>
              </a:ext>
            </a:extLst>
          </p:cNvPr>
          <p:cNvSpPr txBox="1"/>
          <p:nvPr/>
        </p:nvSpPr>
        <p:spPr>
          <a:xfrm>
            <a:off x="5121213" y="6522126"/>
            <a:ext cx="174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Sepctrum OD2</a:t>
            </a:r>
          </a:p>
        </p:txBody>
      </p:sp>
    </p:spTree>
    <p:extLst>
      <p:ext uri="{BB962C8B-B14F-4D97-AF65-F5344CB8AC3E}">
        <p14:creationId xmlns:p14="http://schemas.microsoft.com/office/powerpoint/2010/main" val="21177417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7EA3A4F-7FF5-EB85-2B77-6D97B62A3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A64698-F46A-3F06-B6E0-E955351CD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43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234065-17D2-BFB6-F1C2-6C29C1C3E9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7641A4-0233-5E09-DD35-A45411FCFED6}"/>
              </a:ext>
            </a:extLst>
          </p:cNvPr>
          <p:cNvSpPr txBox="1"/>
          <p:nvPr/>
        </p:nvSpPr>
        <p:spPr>
          <a:xfrm>
            <a:off x="5121213" y="652212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Sepctrum ND1</a:t>
            </a:r>
          </a:p>
        </p:txBody>
      </p:sp>
    </p:spTree>
    <p:extLst>
      <p:ext uri="{BB962C8B-B14F-4D97-AF65-F5344CB8AC3E}">
        <p14:creationId xmlns:p14="http://schemas.microsoft.com/office/powerpoint/2010/main" val="2984338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1CF66AE-FF3A-3E35-4111-D1A97A5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428713-2E44-12E6-61FD-672349AA8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44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75EF4-5506-27EC-3D7E-F9C11686BA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E3461B-2CAF-8AB7-C6B7-2C914E0DF277}"/>
              </a:ext>
            </a:extLst>
          </p:cNvPr>
          <p:cNvSpPr txBox="1"/>
          <p:nvPr/>
        </p:nvSpPr>
        <p:spPr>
          <a:xfrm>
            <a:off x="5121213" y="6522126"/>
            <a:ext cx="174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Sepctrum ND2</a:t>
            </a:r>
          </a:p>
        </p:txBody>
      </p:sp>
    </p:spTree>
    <p:extLst>
      <p:ext uri="{BB962C8B-B14F-4D97-AF65-F5344CB8AC3E}">
        <p14:creationId xmlns:p14="http://schemas.microsoft.com/office/powerpoint/2010/main" val="15448415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402954-3C23-5E3A-0393-9128CF71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5CF0D5-24D0-67B5-9417-BFEDD54C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45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6EF417-4D57-9355-5305-404CF66F72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CBF34B-10CC-5DA9-AF2D-69360ED5D91B}"/>
              </a:ext>
            </a:extLst>
          </p:cNvPr>
          <p:cNvSpPr txBox="1"/>
          <p:nvPr/>
        </p:nvSpPr>
        <p:spPr>
          <a:xfrm>
            <a:off x="5185334" y="651944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SPE Sepctrum BD</a:t>
            </a:r>
          </a:p>
        </p:txBody>
      </p:sp>
    </p:spTree>
    <p:extLst>
      <p:ext uri="{BB962C8B-B14F-4D97-AF65-F5344CB8AC3E}">
        <p14:creationId xmlns:p14="http://schemas.microsoft.com/office/powerpoint/2010/main" val="20268349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00E2A5-7DCC-8EA4-27D3-F01A6A920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46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E45AA3-C029-A3A6-1D4E-66233D735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4FE577-3402-046A-3454-426FF445D7D7}"/>
              </a:ext>
            </a:extLst>
          </p:cNvPr>
          <p:cNvSpPr txBox="1"/>
          <p:nvPr/>
        </p:nvSpPr>
        <p:spPr>
          <a:xfrm>
            <a:off x="4886213" y="6522126"/>
            <a:ext cx="221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OD1</a:t>
            </a:r>
          </a:p>
        </p:txBody>
      </p:sp>
    </p:spTree>
    <p:extLst>
      <p:ext uri="{BB962C8B-B14F-4D97-AF65-F5344CB8AC3E}">
        <p14:creationId xmlns:p14="http://schemas.microsoft.com/office/powerpoint/2010/main" val="3589268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CE47BED-6BB8-2D4F-6C61-5CACB6E7E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6FFFB1-79E6-2EA7-E557-2BA3F391D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47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02D4A7-C525-F8CA-5B7D-3608C12AEB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3B6313-6C3B-91D8-92C6-E5A724109CCB}"/>
              </a:ext>
            </a:extLst>
          </p:cNvPr>
          <p:cNvSpPr txBox="1"/>
          <p:nvPr/>
        </p:nvSpPr>
        <p:spPr>
          <a:xfrm>
            <a:off x="4886213" y="6519446"/>
            <a:ext cx="2219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OD2</a:t>
            </a:r>
          </a:p>
        </p:txBody>
      </p:sp>
    </p:spTree>
    <p:extLst>
      <p:ext uri="{BB962C8B-B14F-4D97-AF65-F5344CB8AC3E}">
        <p14:creationId xmlns:p14="http://schemas.microsoft.com/office/powerpoint/2010/main" val="10765937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AEAD146-23C7-66D6-1323-7B3A6D0A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985193-275D-B6B6-836D-9FD63E339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48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DEFE7A-0BB0-0940-5836-FCE2411D4E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9B44A6-8131-6E24-1733-229452B2C1C6}"/>
              </a:ext>
            </a:extLst>
          </p:cNvPr>
          <p:cNvSpPr txBox="1"/>
          <p:nvPr/>
        </p:nvSpPr>
        <p:spPr>
          <a:xfrm>
            <a:off x="4886213" y="6519446"/>
            <a:ext cx="22159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ND1</a:t>
            </a:r>
          </a:p>
        </p:txBody>
      </p:sp>
    </p:spTree>
    <p:extLst>
      <p:ext uri="{BB962C8B-B14F-4D97-AF65-F5344CB8AC3E}">
        <p14:creationId xmlns:p14="http://schemas.microsoft.com/office/powerpoint/2010/main" val="10928332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2DF1969-AB7D-08FF-5DCD-7417B591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32A7DC-C31F-FD82-9974-B4899BD9B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49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FDAAC9-E04C-DD9F-F453-2EA5043DEF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7893AA-6C89-2661-A6E6-F7AD1AA48838}"/>
              </a:ext>
            </a:extLst>
          </p:cNvPr>
          <p:cNvSpPr txBox="1"/>
          <p:nvPr/>
        </p:nvSpPr>
        <p:spPr>
          <a:xfrm>
            <a:off x="4886213" y="6519446"/>
            <a:ext cx="3508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ND2 – No Threshold</a:t>
            </a:r>
          </a:p>
        </p:txBody>
      </p:sp>
    </p:spTree>
    <p:extLst>
      <p:ext uri="{BB962C8B-B14F-4D97-AF65-F5344CB8AC3E}">
        <p14:creationId xmlns:p14="http://schemas.microsoft.com/office/powerpoint/2010/main" val="12608173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77ADEA-FF93-81A7-D79A-0A5C1682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ACAFA6-9DB8-FCB9-6389-E755C9B1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50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ACF85-F67B-0880-07CC-FD12EB66E5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8AD912-1E29-3335-2DE8-CBE8C7A5FDA0}"/>
              </a:ext>
            </a:extLst>
          </p:cNvPr>
          <p:cNvSpPr txBox="1"/>
          <p:nvPr/>
        </p:nvSpPr>
        <p:spPr>
          <a:xfrm>
            <a:off x="4886213" y="6519446"/>
            <a:ext cx="38018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ND2 – 32 mV Threshold</a:t>
            </a:r>
          </a:p>
        </p:txBody>
      </p:sp>
    </p:spTree>
    <p:extLst>
      <p:ext uri="{BB962C8B-B14F-4D97-AF65-F5344CB8AC3E}">
        <p14:creationId xmlns:p14="http://schemas.microsoft.com/office/powerpoint/2010/main" val="118916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84E00CD-CD07-460A-BFFE-CC077F0BB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F2A876-8754-7FDD-FADA-20460BDE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51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9ED459-1BED-D089-35D5-998D5415D7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30D5DE-23A8-023B-5D93-E72FFE074485}"/>
              </a:ext>
            </a:extLst>
          </p:cNvPr>
          <p:cNvSpPr txBox="1"/>
          <p:nvPr/>
        </p:nvSpPr>
        <p:spPr>
          <a:xfrm>
            <a:off x="4886213" y="6519446"/>
            <a:ext cx="27610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BD – 20 dB</a:t>
            </a:r>
          </a:p>
        </p:txBody>
      </p:sp>
    </p:spTree>
    <p:extLst>
      <p:ext uri="{BB962C8B-B14F-4D97-AF65-F5344CB8AC3E}">
        <p14:creationId xmlns:p14="http://schemas.microsoft.com/office/powerpoint/2010/main" val="1779916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D08236D-D24E-1808-D461-051B45A6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041C87-4680-CA21-BB4F-F1DE862DE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52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44D228-B834-0B02-9EAB-57C6458A50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8787" y="0"/>
            <a:ext cx="11379200" cy="640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621906-FF6E-716F-3E1F-713E962FA894}"/>
              </a:ext>
            </a:extLst>
          </p:cNvPr>
          <p:cNvSpPr txBox="1"/>
          <p:nvPr/>
        </p:nvSpPr>
        <p:spPr>
          <a:xfrm>
            <a:off x="4886213" y="6519446"/>
            <a:ext cx="27610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Compton Sepctrum BD – 10 dB</a:t>
            </a:r>
          </a:p>
        </p:txBody>
      </p:sp>
    </p:spTree>
    <p:extLst>
      <p:ext uri="{BB962C8B-B14F-4D97-AF65-F5344CB8AC3E}">
        <p14:creationId xmlns:p14="http://schemas.microsoft.com/office/powerpoint/2010/main" val="35530599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7167ACE-7FED-FF4C-F5A8-6B8CABD69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B37C08-98F6-1FE1-065B-09D1C673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53</a:t>
            </a:fld>
            <a:endParaRPr lang="de-D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6EB18B4-015D-2D0E-410B-E9077F8783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394199" y="1498159"/>
            <a:ext cx="7772399" cy="38616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0676D39-D08E-553B-A807-A077498BFC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406899" y="1475114"/>
            <a:ext cx="7772399" cy="386168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468C957-7F1D-DF4E-8D39-3A6EB3BAE2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81499" y="1498159"/>
            <a:ext cx="7772399" cy="386168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FF3502C-87FA-1187-4960-3D4B6A2C244F}"/>
              </a:ext>
            </a:extLst>
          </p:cNvPr>
          <p:cNvSpPr txBox="1"/>
          <p:nvPr/>
        </p:nvSpPr>
        <p:spPr>
          <a:xfrm>
            <a:off x="18569354" y="-3165231"/>
            <a:ext cx="18473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endParaRPr lang="en-DE" sz="1600" dirty="0">
              <a:latin typeface="TheSans UHH" panose="020B0502050302020203" pitchFamily="34" charset="77"/>
            </a:endParaRPr>
          </a:p>
        </p:txBody>
      </p:sp>
      <p:pic>
        <p:nvPicPr>
          <p:cNvPr id="35" name="Bildplatzhalter">
            <a:extLst>
              <a:ext uri="{FF2B5EF4-FFF2-40B4-BE49-F238E27FC236}">
                <a16:creationId xmlns:a16="http://schemas.microsoft.com/office/drawing/2014/main" id="{59F36A3C-1341-1651-B925-5B9AA44877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951" b="10122"/>
          <a:stretch>
            <a:fillRect/>
          </a:stretch>
        </p:blipFill>
        <p:spPr>
          <a:xfrm rot="5400000">
            <a:off x="-1219200" y="1219201"/>
            <a:ext cx="6857997" cy="4419601"/>
          </a:xfrm>
          <a:prstGeom prst="rect">
            <a:avLst/>
          </a:prstGeom>
        </p:spPr>
      </p:pic>
      <p:sp>
        <p:nvSpPr>
          <p:cNvPr id="37" name="Title 3">
            <a:extLst>
              <a:ext uri="{FF2B5EF4-FFF2-40B4-BE49-F238E27FC236}">
                <a16:creationId xmlns:a16="http://schemas.microsoft.com/office/drawing/2014/main" id="{C44EEC49-7574-A079-CD82-F281B9BA6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600" y="353665"/>
            <a:ext cx="7772400" cy="767788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DE" dirty="0"/>
              <a:t>Single Photo-Electron Spectrum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13AD14C-6B19-5411-C66F-7F2260D868AE}"/>
              </a:ext>
            </a:extLst>
          </p:cNvPr>
          <p:cNvSpPr txBox="1"/>
          <p:nvPr/>
        </p:nvSpPr>
        <p:spPr>
          <a:xfrm>
            <a:off x="4419599" y="490135"/>
            <a:ext cx="7772401" cy="6258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DE" sz="3467" b="1" dirty="0">
                <a:latin typeface="+mj-lt"/>
              </a:rPr>
              <a:t>Uncorrelated Signals</a:t>
            </a:r>
            <a:endParaRPr lang="en-DE" b="1" dirty="0"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3A6087D-06E5-91DB-8BDA-9DD10071AA77}"/>
              </a:ext>
            </a:extLst>
          </p:cNvPr>
          <p:cNvSpPr txBox="1"/>
          <p:nvPr/>
        </p:nvSpPr>
        <p:spPr>
          <a:xfrm>
            <a:off x="4419599" y="498296"/>
            <a:ext cx="7772401" cy="6258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DE" sz="3467" b="1" dirty="0">
                <a:latin typeface="+mj-lt"/>
              </a:rPr>
              <a:t>Correlated Signals</a:t>
            </a:r>
            <a:endParaRPr lang="en-DE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101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8BAEED5-1A5B-276B-6832-41129109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A28A2C-83AC-E4EE-4C14-62724B6D2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09D5144-004E-1E45-907B-65C86CA25C3F}" type="slidenum">
              <a:rPr lang="de-DE" smtClean="0"/>
              <a:pPr>
                <a:spcAft>
                  <a:spcPts val="600"/>
                </a:spcAft>
              </a:pPr>
              <a:t>54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DF814-76B9-42B0-5FCD-CBD22463E0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" b="2"/>
          <a:stretch/>
        </p:blipFill>
        <p:spPr>
          <a:xfrm>
            <a:off x="400455" y="0"/>
            <a:ext cx="11122924" cy="6256432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912BE0-5707-2A9D-4193-2912FBE627B5}"/>
              </a:ext>
            </a:extLst>
          </p:cNvPr>
          <p:cNvSpPr txBox="1"/>
          <p:nvPr/>
        </p:nvSpPr>
        <p:spPr>
          <a:xfrm>
            <a:off x="1603648" y="6336437"/>
            <a:ext cx="8574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solidFill>
                  <a:schemeClr val="tx1">
                    <a:lumMod val="50000"/>
                  </a:schemeClr>
                </a:solidFill>
                <a:latin typeface="TheSans UHH" panose="020B0502050302020203" pitchFamily="34" charset="77"/>
              </a:rPr>
              <a:t>Screemshot of the Oscilloscope from a measurement with two detectors OD1-OD2, trigger on OD1</a:t>
            </a:r>
          </a:p>
        </p:txBody>
      </p:sp>
    </p:spTree>
    <p:extLst>
      <p:ext uri="{BB962C8B-B14F-4D97-AF65-F5344CB8AC3E}">
        <p14:creationId xmlns:p14="http://schemas.microsoft.com/office/powerpoint/2010/main" val="24011188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F07D43A-B7B4-0EF5-616A-274107EA2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AE0C10-A2F0-A16E-3103-50CC000CE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09D5144-004E-1E45-907B-65C86CA25C3F}" type="slidenum">
              <a:rPr lang="de-DE" smtClean="0"/>
              <a:pPr>
                <a:spcAft>
                  <a:spcPts val="600"/>
                </a:spcAft>
              </a:pPr>
              <a:t>55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29FD1-3C35-52EC-6E75-2BCB6C616C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" b="2"/>
          <a:stretch/>
        </p:blipFill>
        <p:spPr>
          <a:xfrm>
            <a:off x="400455" y="0"/>
            <a:ext cx="11122924" cy="6256432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0B3437-50E4-021E-66E2-CE16058CCB59}"/>
              </a:ext>
            </a:extLst>
          </p:cNvPr>
          <p:cNvSpPr txBox="1"/>
          <p:nvPr/>
        </p:nvSpPr>
        <p:spPr>
          <a:xfrm>
            <a:off x="1603648" y="6336437"/>
            <a:ext cx="8574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solidFill>
                  <a:schemeClr val="tx1">
                    <a:lumMod val="50000"/>
                  </a:schemeClr>
                </a:solidFill>
                <a:latin typeface="TheSans UHH" panose="020B0502050302020203" pitchFamily="34" charset="77"/>
              </a:rPr>
              <a:t>Screemshot of the Oscilloscope from a measurement with two detectors OD1-OD2, trigger on OD2</a:t>
            </a:r>
          </a:p>
        </p:txBody>
      </p:sp>
    </p:spTree>
    <p:extLst>
      <p:ext uri="{BB962C8B-B14F-4D97-AF65-F5344CB8AC3E}">
        <p14:creationId xmlns:p14="http://schemas.microsoft.com/office/powerpoint/2010/main" val="34994412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3A1A74-4DE9-16EC-0C2E-61C4D147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D881A1-6030-3CB6-5530-0DED8825CA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2875" y="6153346"/>
            <a:ext cx="877325" cy="36618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09D5144-004E-1E45-907B-65C86CA25C3F}" type="slidenum">
              <a:rPr lang="de-DE" smtClean="0"/>
              <a:pPr>
                <a:spcAft>
                  <a:spcPts val="600"/>
                </a:spcAft>
              </a:pPr>
              <a:t>56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32402A-E96B-D6E2-CF44-CDD19965D8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"/>
          <a:stretch>
            <a:fillRect/>
          </a:stretch>
        </p:blipFill>
        <p:spPr>
          <a:xfrm>
            <a:off x="400455" y="0"/>
            <a:ext cx="11122924" cy="6256432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9F8E30-83A4-116E-41CA-D5BDB9D6DA7B}"/>
              </a:ext>
            </a:extLst>
          </p:cNvPr>
          <p:cNvSpPr txBox="1"/>
          <p:nvPr/>
        </p:nvSpPr>
        <p:spPr>
          <a:xfrm>
            <a:off x="1603648" y="6336437"/>
            <a:ext cx="8567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solidFill>
                  <a:schemeClr val="tx1">
                    <a:lumMod val="50000"/>
                  </a:schemeClr>
                </a:solidFill>
                <a:latin typeface="TheSans UHH" panose="020B0502050302020203" pitchFamily="34" charset="77"/>
              </a:rPr>
              <a:t>Screemshot of the Oscilloscope from a measurement with two detectors ND1-OD1, trigger on ND1</a:t>
            </a:r>
          </a:p>
        </p:txBody>
      </p:sp>
    </p:spTree>
    <p:extLst>
      <p:ext uri="{BB962C8B-B14F-4D97-AF65-F5344CB8AC3E}">
        <p14:creationId xmlns:p14="http://schemas.microsoft.com/office/powerpoint/2010/main" val="16088224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CA0CA6-C3E5-F72B-5623-CE0B091FD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57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9D26AD-996F-8071-A79B-06ECAEC93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8186" y="641893"/>
            <a:ext cx="11275562" cy="5170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33E8FC-3910-BC18-03D4-88A1E3F3C358}"/>
              </a:ext>
            </a:extLst>
          </p:cNvPr>
          <p:cNvSpPr txBox="1"/>
          <p:nvPr/>
        </p:nvSpPr>
        <p:spPr>
          <a:xfrm>
            <a:off x="5035802" y="174760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OD1 SPE Spectrum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AEC6B-5002-7865-A3F8-260D6F289294}"/>
              </a:ext>
            </a:extLst>
          </p:cNvPr>
          <p:cNvSpPr txBox="1"/>
          <p:nvPr/>
        </p:nvSpPr>
        <p:spPr>
          <a:xfrm>
            <a:off x="2048718" y="5825386"/>
            <a:ext cx="3234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Linear y-scale Amplitude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1329BF-044F-45F9-8218-EE2A11006AB9}"/>
              </a:ext>
            </a:extLst>
          </p:cNvPr>
          <p:cNvSpPr txBox="1"/>
          <p:nvPr/>
        </p:nvSpPr>
        <p:spPr>
          <a:xfrm>
            <a:off x="7292000" y="5825386"/>
            <a:ext cx="3698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Logarithmic y-scale Amplitude distribution</a:t>
            </a:r>
          </a:p>
        </p:txBody>
      </p:sp>
    </p:spTree>
    <p:extLst>
      <p:ext uri="{BB962C8B-B14F-4D97-AF65-F5344CB8AC3E}">
        <p14:creationId xmlns:p14="http://schemas.microsoft.com/office/powerpoint/2010/main" val="42614594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C26804B-42B5-7BD8-C9EC-D0FB39F8E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48A4DE-BE46-25D9-988D-BADEEB2E5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58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35C621-6BB7-FE50-8E3B-C6BA1BE7F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4" y="641893"/>
            <a:ext cx="11308466" cy="5170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8A069A-DFB7-6EC2-804A-0807B8CC876E}"/>
              </a:ext>
            </a:extLst>
          </p:cNvPr>
          <p:cNvSpPr txBox="1"/>
          <p:nvPr/>
        </p:nvSpPr>
        <p:spPr>
          <a:xfrm>
            <a:off x="5035802" y="83652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OD2 SPE Spectrum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A9FEF-EFF1-6342-B99A-1805B688BF60}"/>
              </a:ext>
            </a:extLst>
          </p:cNvPr>
          <p:cNvSpPr txBox="1"/>
          <p:nvPr/>
        </p:nvSpPr>
        <p:spPr>
          <a:xfrm>
            <a:off x="2048718" y="5825386"/>
            <a:ext cx="3234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Linear y-scale Amplitude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009FBD-85F3-F1CF-DD35-11403E2A5524}"/>
              </a:ext>
            </a:extLst>
          </p:cNvPr>
          <p:cNvSpPr txBox="1"/>
          <p:nvPr/>
        </p:nvSpPr>
        <p:spPr>
          <a:xfrm>
            <a:off x="7292000" y="5825386"/>
            <a:ext cx="3698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Logarithmic y-scale Amplitude distribution</a:t>
            </a:r>
          </a:p>
        </p:txBody>
      </p:sp>
    </p:spTree>
    <p:extLst>
      <p:ext uri="{BB962C8B-B14F-4D97-AF65-F5344CB8AC3E}">
        <p14:creationId xmlns:p14="http://schemas.microsoft.com/office/powerpoint/2010/main" val="25329648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AFD44C-408F-8348-6069-DE8EF455E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D85B24-D87D-4B27-0775-F4226B85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59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995A0A-B772-897B-F8C5-4B43D8975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4257" y="641893"/>
            <a:ext cx="11283420" cy="5170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0F2C73-4D25-279A-BD0A-ED5007CA5E44}"/>
              </a:ext>
            </a:extLst>
          </p:cNvPr>
          <p:cNvSpPr txBox="1"/>
          <p:nvPr/>
        </p:nvSpPr>
        <p:spPr>
          <a:xfrm>
            <a:off x="5038206" y="98046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ND1 SPE Spectrum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E9C7F-292E-0F21-665F-E8A469E502F9}"/>
              </a:ext>
            </a:extLst>
          </p:cNvPr>
          <p:cNvSpPr txBox="1"/>
          <p:nvPr/>
        </p:nvSpPr>
        <p:spPr>
          <a:xfrm>
            <a:off x="2048718" y="5825386"/>
            <a:ext cx="3234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Linear y-scale Amplitude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991D1B-3ABB-4C4E-35EB-2838AE0F5A74}"/>
              </a:ext>
            </a:extLst>
          </p:cNvPr>
          <p:cNvSpPr txBox="1"/>
          <p:nvPr/>
        </p:nvSpPr>
        <p:spPr>
          <a:xfrm>
            <a:off x="7292000" y="5825386"/>
            <a:ext cx="3698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Logarithmic y-scale Amplitude distribution</a:t>
            </a:r>
          </a:p>
        </p:txBody>
      </p:sp>
    </p:spTree>
    <p:extLst>
      <p:ext uri="{BB962C8B-B14F-4D97-AF65-F5344CB8AC3E}">
        <p14:creationId xmlns:p14="http://schemas.microsoft.com/office/powerpoint/2010/main" val="336862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42691E4-79D7-B9C5-3F03-9389C56DB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3600C0-0BB4-F6A5-A79E-DDA0D805F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60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A2C335-5772-E1A5-DD95-7BDD210D8F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4257" y="655470"/>
            <a:ext cx="11283420" cy="51431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053EFC-B95A-94A9-9EE4-5E6AFE0B05FE}"/>
              </a:ext>
            </a:extLst>
          </p:cNvPr>
          <p:cNvSpPr txBox="1"/>
          <p:nvPr/>
        </p:nvSpPr>
        <p:spPr>
          <a:xfrm>
            <a:off x="5028239" y="98045"/>
            <a:ext cx="21355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ND2 SPE Spectrum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18C206-D226-B01A-BE4D-51196FEE62F6}"/>
              </a:ext>
            </a:extLst>
          </p:cNvPr>
          <p:cNvSpPr txBox="1"/>
          <p:nvPr/>
        </p:nvSpPr>
        <p:spPr>
          <a:xfrm>
            <a:off x="2048718" y="5825386"/>
            <a:ext cx="3234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Linear y-scale Amplitude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43A3AB-230A-96D0-D84F-C5AE64DA9419}"/>
              </a:ext>
            </a:extLst>
          </p:cNvPr>
          <p:cNvSpPr txBox="1"/>
          <p:nvPr/>
        </p:nvSpPr>
        <p:spPr>
          <a:xfrm>
            <a:off x="7292000" y="5825386"/>
            <a:ext cx="3698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Logarithmic y-scale Amplitude distribution</a:t>
            </a:r>
          </a:p>
        </p:txBody>
      </p:sp>
    </p:spTree>
    <p:extLst>
      <p:ext uri="{BB962C8B-B14F-4D97-AF65-F5344CB8AC3E}">
        <p14:creationId xmlns:p14="http://schemas.microsoft.com/office/powerpoint/2010/main" val="110856820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03E426D-9118-5921-E16F-4C5D10824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14198E-0AEF-0574-5DA5-708FFBA46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61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EB6C8F-6832-2E7A-0A12-3D788C9011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4257" y="675850"/>
            <a:ext cx="11283420" cy="51023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4F5478-E736-A6FE-325C-B060CED81208}"/>
              </a:ext>
            </a:extLst>
          </p:cNvPr>
          <p:cNvSpPr txBox="1"/>
          <p:nvPr/>
        </p:nvSpPr>
        <p:spPr>
          <a:xfrm>
            <a:off x="5115952" y="98044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BD SPE Spectrum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B6B8B-3492-2F9E-117A-D4D05191C3BB}"/>
              </a:ext>
            </a:extLst>
          </p:cNvPr>
          <p:cNvSpPr txBox="1"/>
          <p:nvPr/>
        </p:nvSpPr>
        <p:spPr>
          <a:xfrm>
            <a:off x="2048718" y="5825386"/>
            <a:ext cx="3234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Linear y-scale Amplitude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73E075-8F99-E140-710B-1579B070A2D7}"/>
              </a:ext>
            </a:extLst>
          </p:cNvPr>
          <p:cNvSpPr txBox="1"/>
          <p:nvPr/>
        </p:nvSpPr>
        <p:spPr>
          <a:xfrm>
            <a:off x="7292000" y="5825386"/>
            <a:ext cx="3698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Logarithmic y-scale Amplitude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8998932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F1A4F8-7792-62D7-AF86-C9B0DBE2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62</a:t>
            </a:fld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3">
                <a:extLst>
                  <a:ext uri="{FF2B5EF4-FFF2-40B4-BE49-F238E27FC236}">
                    <a16:creationId xmlns:a16="http://schemas.microsoft.com/office/drawing/2014/main" id="{69D63566-8190-1D34-B481-6CAE8CCD0E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80618" y="1379465"/>
                <a:ext cx="9642262" cy="436157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defPPr>
                  <a:defRPr lang="en-DE"/>
                </a:defPPr>
                <a:lvl1pPr marL="0" algn="l" defTabSz="914400" rtl="0" eaLnBrk="1" latinLnBrk="0" hangingPunct="1"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DE" sz="2400" dirty="0">
                    <a:ea typeface="Cambria Math" panose="02040503050406030204" pitchFamily="18" charset="0"/>
                  </a:rPr>
                  <a:t>OD1: 		</a:t>
                </a:r>
                <a14:m>
                  <m:oMath xmlns:m="http://schemas.openxmlformats.org/officeDocument/2006/math">
                    <m:r>
                      <a:rPr lang="de-DE" sz="24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DE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0.022±0.00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𝑚𝑉</m:t>
                    </m:r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sub>
                    </m:sSub>
                    <m:r>
                      <a:rPr lang="en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(2.905±0.002) </m:t>
                    </m:r>
                    <m:f>
                      <m:fPr>
                        <m:ctrlP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𝑚𝑉</m:t>
                        </m:r>
                      </m:num>
                      <m:den>
                        <m:r>
                          <a:rPr lang="de-DE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den>
                    </m:f>
                    <m:r>
                      <a:rPr lang="en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DE" sz="2400" dirty="0"/>
              </a:p>
              <a:p>
                <a:pPr>
                  <a:lnSpc>
                    <a:spcPct val="150000"/>
                  </a:lnSpc>
                  <a:buClr>
                    <a:srgbClr val="0271BB"/>
                  </a:buClr>
                </a:pPr>
                <a:r>
                  <a:rPr lang="en-DE" sz="2400" dirty="0">
                    <a:solidFill>
                      <a:srgbClr val="333333"/>
                    </a:solidFill>
                    <a:ea typeface="Cambria Math" panose="02040503050406030204" pitchFamily="18" charset="0"/>
                  </a:rPr>
                  <a:t>OD2: 		</a:t>
                </a:r>
                <a14:m>
                  <m:oMath xmlns:m="http://schemas.openxmlformats.org/officeDocument/2006/math">
                    <m:r>
                      <a:rPr lang="de-DE" sz="240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34±0.004)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𝑚𝑉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sub>
                    </m:sSub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868±0.002)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𝑚𝑉</m:t>
                        </m:r>
                      </m:num>
                      <m:den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den>
                    </m:f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DE" sz="2400" dirty="0">
                  <a:solidFill>
                    <a:srgbClr val="333333"/>
                  </a:solidFill>
                </a:endParaRPr>
              </a:p>
              <a:p>
                <a:pPr>
                  <a:lnSpc>
                    <a:spcPct val="150000"/>
                  </a:lnSpc>
                  <a:buClr>
                    <a:srgbClr val="0271BB"/>
                  </a:buClr>
                </a:pPr>
                <a:r>
                  <a:rPr lang="en-DE" sz="2400" dirty="0">
                    <a:solidFill>
                      <a:srgbClr val="333333"/>
                    </a:solidFill>
                    <a:ea typeface="Cambria Math" panose="02040503050406030204" pitchFamily="18" charset="0"/>
                  </a:rPr>
                  <a:t>ND1: 		</a:t>
                </a:r>
                <a14:m>
                  <m:oMath xmlns:m="http://schemas.openxmlformats.org/officeDocument/2006/math">
                    <m:r>
                      <a:rPr lang="de-DE" sz="240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56±0.006)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𝑚𝑉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sub>
                    </m:sSub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880±0.002)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𝑚𝑉</m:t>
                        </m:r>
                      </m:num>
                      <m:den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den>
                    </m:f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DE" sz="2400" dirty="0">
                  <a:solidFill>
                    <a:srgbClr val="333333"/>
                  </a:solidFill>
                </a:endParaRPr>
              </a:p>
              <a:p>
                <a:pPr>
                  <a:lnSpc>
                    <a:spcPct val="150000"/>
                  </a:lnSpc>
                  <a:buClr>
                    <a:srgbClr val="0271BB"/>
                  </a:buClr>
                </a:pPr>
                <a:r>
                  <a:rPr lang="en-DE" sz="2400" dirty="0">
                    <a:solidFill>
                      <a:srgbClr val="333333"/>
                    </a:solidFill>
                    <a:ea typeface="Cambria Math" panose="02040503050406030204" pitchFamily="18" charset="0"/>
                  </a:rPr>
                  <a:t>ND2: 		</a:t>
                </a:r>
                <a14:m>
                  <m:oMath xmlns:m="http://schemas.openxmlformats.org/officeDocument/2006/math">
                    <m:r>
                      <a:rPr lang="de-DE" sz="240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109±0.009)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𝑚𝑉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sub>
                    </m:sSub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(4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.9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23±0.004)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𝑚𝑉</m:t>
                        </m:r>
                      </m:num>
                      <m:den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den>
                    </m:f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DE" sz="2400" dirty="0">
                  <a:solidFill>
                    <a:srgbClr val="333333"/>
                  </a:solidFill>
                </a:endParaRPr>
              </a:p>
              <a:p>
                <a:pPr>
                  <a:lnSpc>
                    <a:spcPct val="150000"/>
                  </a:lnSpc>
                  <a:buClr>
                    <a:srgbClr val="0271BB"/>
                  </a:buClr>
                </a:pPr>
                <a:r>
                  <a:rPr lang="en-DE" sz="2400" dirty="0">
                    <a:solidFill>
                      <a:srgbClr val="333333"/>
                    </a:solidFill>
                    <a:ea typeface="Cambria Math" panose="02040503050406030204" pitchFamily="18" charset="0"/>
                  </a:rPr>
                  <a:t>BD: 		</a:t>
                </a:r>
                <a14:m>
                  <m:oMath xmlns:m="http://schemas.openxmlformats.org/officeDocument/2006/math">
                    <m:r>
                      <a:rPr lang="de-DE" sz="240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0.0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13±0.011)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𝑚𝑉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sub>
                    </m:sSub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sz="2400" i="1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(1.729±0.004)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𝑚𝑉</m:t>
                        </m:r>
                      </m:num>
                      <m:den>
                        <m:r>
                          <a:rPr lang="de-DE" sz="24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𝑝𝑒</m:t>
                        </m:r>
                      </m:den>
                    </m:f>
                    <m:r>
                      <a:rPr lang="en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sz="2400" i="1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DE" sz="2400" dirty="0">
                  <a:solidFill>
                    <a:srgbClr val="333333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DE" sz="2400" dirty="0"/>
              </a:p>
            </p:txBody>
          </p:sp>
        </mc:Choice>
        <mc:Fallback>
          <p:sp>
            <p:nvSpPr>
              <p:cNvPr id="3" name="Content Placeholder 3">
                <a:extLst>
                  <a:ext uri="{FF2B5EF4-FFF2-40B4-BE49-F238E27FC236}">
                    <a16:creationId xmlns:a16="http://schemas.microsoft.com/office/drawing/2014/main" id="{69D63566-8190-1D34-B481-6CAE8CCD0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0618" y="1379465"/>
                <a:ext cx="9642262" cy="4361577"/>
              </a:xfrm>
              <a:prstGeom prst="rect">
                <a:avLst/>
              </a:prstGeom>
              <a:blipFill>
                <a:blip r:embed="rId2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351E758-5A08-50DC-1558-F940B373BC22}"/>
              </a:ext>
            </a:extLst>
          </p:cNvPr>
          <p:cNvSpPr txBox="1"/>
          <p:nvPr/>
        </p:nvSpPr>
        <p:spPr>
          <a:xfrm>
            <a:off x="2209799" y="381563"/>
            <a:ext cx="7772401" cy="6258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DE" sz="3467" b="1" dirty="0">
                <a:latin typeface="+mj-lt"/>
              </a:rPr>
              <a:t>Calibration Curves</a:t>
            </a:r>
            <a:endParaRPr lang="en-DE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97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B0FD6C-2DB9-AEA0-FF3A-2567157CE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63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7529B-3E96-17AA-68F5-608072CD9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44" y="630897"/>
            <a:ext cx="11470511" cy="52290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25B341-EE0C-FF58-3FB9-AE8687F9AB30}"/>
              </a:ext>
            </a:extLst>
          </p:cNvPr>
          <p:cNvSpPr txBox="1"/>
          <p:nvPr/>
        </p:nvSpPr>
        <p:spPr>
          <a:xfrm>
            <a:off x="4732709" y="134875"/>
            <a:ext cx="27265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OD1 Compton Spectrum</a:t>
            </a:r>
          </a:p>
        </p:txBody>
      </p:sp>
    </p:spTree>
    <p:extLst>
      <p:ext uri="{BB962C8B-B14F-4D97-AF65-F5344CB8AC3E}">
        <p14:creationId xmlns:p14="http://schemas.microsoft.com/office/powerpoint/2010/main" val="21491688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7C06C4-1595-F898-2F77-7BB99DE3A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69294-3014-10E8-0D71-642D46990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64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148F30-1C7F-41D6-4F34-0153F0FDA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0744" y="648733"/>
            <a:ext cx="11470511" cy="51934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7DC05D-C7EA-8736-8C35-5D30F0413BC8}"/>
              </a:ext>
            </a:extLst>
          </p:cNvPr>
          <p:cNvSpPr txBox="1"/>
          <p:nvPr/>
        </p:nvSpPr>
        <p:spPr>
          <a:xfrm>
            <a:off x="4732709" y="134875"/>
            <a:ext cx="27265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OD2 Compton Spectrum</a:t>
            </a:r>
          </a:p>
        </p:txBody>
      </p:sp>
    </p:spTree>
    <p:extLst>
      <p:ext uri="{BB962C8B-B14F-4D97-AF65-F5344CB8AC3E}">
        <p14:creationId xmlns:p14="http://schemas.microsoft.com/office/powerpoint/2010/main" val="107167934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A3E5D22-4487-9CEA-D629-5545C88A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0912C2-C497-9124-8148-76A182FE5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65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7F341-2F55-5383-0F12-B5744E7B87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347" y="648733"/>
            <a:ext cx="10939304" cy="51934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6B02A0-A726-ECF5-7E19-EEF52C1659B3}"/>
              </a:ext>
            </a:extLst>
          </p:cNvPr>
          <p:cNvSpPr txBox="1"/>
          <p:nvPr/>
        </p:nvSpPr>
        <p:spPr>
          <a:xfrm>
            <a:off x="4735113" y="134875"/>
            <a:ext cx="2721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ND1 Compton Spectrum</a:t>
            </a:r>
          </a:p>
        </p:txBody>
      </p:sp>
    </p:spTree>
    <p:extLst>
      <p:ext uri="{BB962C8B-B14F-4D97-AF65-F5344CB8AC3E}">
        <p14:creationId xmlns:p14="http://schemas.microsoft.com/office/powerpoint/2010/main" val="18823548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812E349-4CC2-0950-C3BD-5B45E43F0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630B39-03AF-D895-C052-EB747F607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66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5A457F-F5D9-D9DE-5CCA-CE7AC92612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347" y="765383"/>
            <a:ext cx="10939304" cy="4960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BF484C-4C50-E8F1-C30F-3089DBAB2FAD}"/>
              </a:ext>
            </a:extLst>
          </p:cNvPr>
          <p:cNvSpPr txBox="1"/>
          <p:nvPr/>
        </p:nvSpPr>
        <p:spPr>
          <a:xfrm>
            <a:off x="4735113" y="134874"/>
            <a:ext cx="27217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ND2 Compton Spectrum</a:t>
            </a:r>
          </a:p>
        </p:txBody>
      </p:sp>
    </p:spTree>
    <p:extLst>
      <p:ext uri="{BB962C8B-B14F-4D97-AF65-F5344CB8AC3E}">
        <p14:creationId xmlns:p14="http://schemas.microsoft.com/office/powerpoint/2010/main" val="391199047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D4BBCA7-F304-0D4A-E98E-4A8232613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C8882D-B641-F116-2D61-8865B2B4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67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05211-68D7-0C2D-E9D0-842403E57D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347" y="772202"/>
            <a:ext cx="10939304" cy="49464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8F9A7C-2ADE-17C1-14EB-72588E2D34CA}"/>
              </a:ext>
            </a:extLst>
          </p:cNvPr>
          <p:cNvSpPr txBox="1"/>
          <p:nvPr/>
        </p:nvSpPr>
        <p:spPr>
          <a:xfrm>
            <a:off x="4812859" y="134873"/>
            <a:ext cx="2566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BD Compton Spectrum</a:t>
            </a:r>
          </a:p>
        </p:txBody>
      </p:sp>
    </p:spTree>
    <p:extLst>
      <p:ext uri="{BB962C8B-B14F-4D97-AF65-F5344CB8AC3E}">
        <p14:creationId xmlns:p14="http://schemas.microsoft.com/office/powerpoint/2010/main" val="42739605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F0B91C-944F-E057-D873-DB2848EAE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D0D19-DF87-AEF6-93EF-55956F07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68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FBBD7-D565-F63D-1095-F78BC349B7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987" y="555585"/>
            <a:ext cx="11615670" cy="5297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B9AA94-F0C7-5A8A-618D-1F80F19E76C5}"/>
              </a:ext>
            </a:extLst>
          </p:cNvPr>
          <p:cNvSpPr txBox="1"/>
          <p:nvPr/>
        </p:nvSpPr>
        <p:spPr>
          <a:xfrm>
            <a:off x="19241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OPCB1 signal amplitudes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FB5161-1A87-135A-1A6C-EB557BD38652}"/>
              </a:ext>
            </a:extLst>
          </p:cNvPr>
          <p:cNvSpPr txBox="1"/>
          <p:nvPr/>
        </p:nvSpPr>
        <p:spPr>
          <a:xfrm>
            <a:off x="80073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OPCB2 signal amplitudes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7C2C4A-D182-3EDF-36A3-5081C074AAD9}"/>
              </a:ext>
            </a:extLst>
          </p:cNvPr>
          <p:cNvSpPr txBox="1"/>
          <p:nvPr/>
        </p:nvSpPr>
        <p:spPr>
          <a:xfrm>
            <a:off x="2464698" y="52786"/>
            <a:ext cx="6896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OD1-OD2 setup, trigger on OD1 – total energy selection criterion</a:t>
            </a:r>
          </a:p>
        </p:txBody>
      </p:sp>
    </p:spTree>
    <p:extLst>
      <p:ext uri="{BB962C8B-B14F-4D97-AF65-F5344CB8AC3E}">
        <p14:creationId xmlns:p14="http://schemas.microsoft.com/office/powerpoint/2010/main" val="18605955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37F6D35-9A51-D9E8-9520-53E0E81E2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FC2911-2579-B454-C5C5-112C9388F7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6169211" y="-86010"/>
            <a:ext cx="5923973" cy="60959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6E07CB-01B2-6AAE-AC22-1DE004EB76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86010" y="-86011"/>
            <a:ext cx="5923974" cy="609599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D46953-A674-8004-0E47-0D555D4F6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040" y="5538693"/>
            <a:ext cx="1182322" cy="214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125823-61AC-1709-0E80-997C475B2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9036" y="5577530"/>
            <a:ext cx="1182322" cy="214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0D4E1-6375-1465-A3AE-2F34F42BBAF0}"/>
              </a:ext>
            </a:extLst>
          </p:cNvPr>
          <p:cNvSpPr txBox="1"/>
          <p:nvPr/>
        </p:nvSpPr>
        <p:spPr>
          <a:xfrm>
            <a:off x="19241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OPCB1 signal amplitudes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2FD07-EF20-6BE4-F52F-E8B62D4A4C7B}"/>
              </a:ext>
            </a:extLst>
          </p:cNvPr>
          <p:cNvSpPr txBox="1"/>
          <p:nvPr/>
        </p:nvSpPr>
        <p:spPr>
          <a:xfrm>
            <a:off x="80073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OPCB2 signal amplitudes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BDA821-C132-85D6-F8D2-66535ED97FBD}"/>
              </a:ext>
            </a:extLst>
          </p:cNvPr>
          <p:cNvSpPr txBox="1"/>
          <p:nvPr/>
        </p:nvSpPr>
        <p:spPr>
          <a:xfrm>
            <a:off x="4345129" y="98442"/>
            <a:ext cx="3476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OD1-OD2 setup, trigger on OD2</a:t>
            </a:r>
          </a:p>
        </p:txBody>
      </p:sp>
    </p:spTree>
    <p:extLst>
      <p:ext uri="{BB962C8B-B14F-4D97-AF65-F5344CB8AC3E}">
        <p14:creationId xmlns:p14="http://schemas.microsoft.com/office/powerpoint/2010/main" val="14317647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14F883-FCCB-6A77-B0A5-F306D612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70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F8C430-25C8-394C-F73B-A20B7260B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585"/>
            <a:ext cx="11825644" cy="5297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2A64E4-CB31-FFBA-B66C-11FE3C2A45ED}"/>
              </a:ext>
            </a:extLst>
          </p:cNvPr>
          <p:cNvSpPr txBox="1"/>
          <p:nvPr/>
        </p:nvSpPr>
        <p:spPr>
          <a:xfrm>
            <a:off x="19241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OPCB1 signal amplitudes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D73E6E-B514-9C34-4001-C53CA4EDD8FF}"/>
              </a:ext>
            </a:extLst>
          </p:cNvPr>
          <p:cNvSpPr txBox="1"/>
          <p:nvPr/>
        </p:nvSpPr>
        <p:spPr>
          <a:xfrm>
            <a:off x="80073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OPCB2 signal amplitudes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80A76-E091-DABC-BB6F-8C0B56B32298}"/>
              </a:ext>
            </a:extLst>
          </p:cNvPr>
          <p:cNvSpPr txBox="1"/>
          <p:nvPr/>
        </p:nvSpPr>
        <p:spPr>
          <a:xfrm>
            <a:off x="2464698" y="74793"/>
            <a:ext cx="6896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OD1-OD2 setup, trigger on OD2 – total energy selection criterion</a:t>
            </a:r>
          </a:p>
        </p:txBody>
      </p:sp>
    </p:spTree>
    <p:extLst>
      <p:ext uri="{BB962C8B-B14F-4D97-AF65-F5344CB8AC3E}">
        <p14:creationId xmlns:p14="http://schemas.microsoft.com/office/powerpoint/2010/main" val="31240609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A3A1D70-4CF4-D280-A17E-D9F513234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310376-D2BC-DCF6-14DB-24B524FF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71</a:t>
            </a:fld>
            <a:endParaRPr lang="de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DAA09A-2E50-511E-8FF7-E6015DAD0F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3659" y="555585"/>
            <a:ext cx="11758325" cy="5297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142526-5CC7-39AC-C748-C9763E47FEDB}"/>
              </a:ext>
            </a:extLst>
          </p:cNvPr>
          <p:cNvSpPr txBox="1"/>
          <p:nvPr/>
        </p:nvSpPr>
        <p:spPr>
          <a:xfrm>
            <a:off x="19241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OPCB1 signal amplitudes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4B26BD-EA67-9162-0800-D9BDFF87E54B}"/>
              </a:ext>
            </a:extLst>
          </p:cNvPr>
          <p:cNvSpPr txBox="1"/>
          <p:nvPr/>
        </p:nvSpPr>
        <p:spPr>
          <a:xfrm>
            <a:off x="8007331" y="568501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OPCB2 signal amplitudes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0F48FD-9B2A-ECCC-D4E6-AA7F1A2CE5C5}"/>
              </a:ext>
            </a:extLst>
          </p:cNvPr>
          <p:cNvSpPr txBox="1"/>
          <p:nvPr/>
        </p:nvSpPr>
        <p:spPr>
          <a:xfrm>
            <a:off x="2195521" y="52786"/>
            <a:ext cx="7434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OD1-OD2 setup, trigger on OD2 –energy difference selection criterion</a:t>
            </a:r>
          </a:p>
        </p:txBody>
      </p:sp>
    </p:spTree>
    <p:extLst>
      <p:ext uri="{BB962C8B-B14F-4D97-AF65-F5344CB8AC3E}">
        <p14:creationId xmlns:p14="http://schemas.microsoft.com/office/powerpoint/2010/main" val="11422103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6BE4CB-CB6D-AC9E-6949-4F09EBA12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2796F8-A9BD-FC0B-FB96-FECEC9EAD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458" y="2407934"/>
            <a:ext cx="7064349" cy="3937001"/>
          </a:xfrm>
        </p:spPr>
        <p:txBody>
          <a:bodyPr/>
          <a:lstStyle/>
          <a:p>
            <a:r>
              <a:rPr lang="en-DE" dirty="0"/>
              <a:t>ND1-OD1 setup, trigger on ND1</a:t>
            </a:r>
          </a:p>
          <a:p>
            <a:endParaRPr lang="en-DE" dirty="0"/>
          </a:p>
          <a:p>
            <a:endParaRPr lang="en-DE" dirty="0"/>
          </a:p>
          <a:p>
            <a:r>
              <a:rPr lang="en-DE" dirty="0"/>
              <a:t>Expected signal amplitude corresponding to 477.34 keV with 10 dB attenuation: 1542.9 mV </a:t>
            </a:r>
          </a:p>
          <a:p>
            <a:r>
              <a:rPr lang="en-DE" dirty="0"/>
              <a:t>Dynamic range of the amplifier: 800 mV	</a:t>
            </a:r>
          </a:p>
          <a:p>
            <a:pPr lvl="1"/>
            <a:r>
              <a:rPr lang="en-DE" dirty="0"/>
              <a:t>Amplifier was saturated for high energy signals from ND1</a:t>
            </a:r>
          </a:p>
          <a:p>
            <a:pPr marL="609585" lvl="1" indent="0">
              <a:buNone/>
            </a:pPr>
            <a:endParaRPr lang="en-D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F86C2A-245E-904F-FE7A-CA8AB089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72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0D1A3F0-B397-A621-D0F4-138CD65BE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7" y="408551"/>
            <a:ext cx="2921908" cy="1448824"/>
          </a:xfrm>
        </p:spPr>
        <p:txBody>
          <a:bodyPr>
            <a:normAutofit/>
          </a:bodyPr>
          <a:lstStyle/>
          <a:p>
            <a:pPr algn="ctr"/>
            <a:r>
              <a:rPr lang="en-DE" dirty="0"/>
              <a:t>Correlated Signals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AC18B-28DF-A2AF-8583-48190DDCBF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730" y="3005362"/>
            <a:ext cx="5676900" cy="9249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92037B-8BB4-AF10-9886-A06F9F5505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7857162" y="1325955"/>
            <a:ext cx="4272801" cy="4396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BDD4A1-001A-56A3-E07F-BEAD9974C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9865" y="5389626"/>
            <a:ext cx="893159" cy="1623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9D4679-6A75-2370-F2C2-54D002775B94}"/>
              </a:ext>
            </a:extLst>
          </p:cNvPr>
          <p:cNvSpPr txBox="1"/>
          <p:nvPr/>
        </p:nvSpPr>
        <p:spPr>
          <a:xfrm>
            <a:off x="8408929" y="5568515"/>
            <a:ext cx="2894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Amplitude distribution of NPCB1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379A90-6022-83B8-784B-5A1B4033DC4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852617" y="179997"/>
            <a:ext cx="4007265" cy="9963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C6C968-831A-7109-A204-9E30AB8EB7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4997" y="4250"/>
            <a:ext cx="3818810" cy="246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125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26E114-5DA6-A309-CD90-7CA4C21C2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66D390-A907-A39B-2CD9-3EBFF7F446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6182010" y="10298"/>
            <a:ext cx="5923972" cy="60959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B1CC60-ECC2-9E3A-DFBE-74BAE602BD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98809" y="10298"/>
            <a:ext cx="5923973" cy="60959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9CE7D2F-199B-E3CD-3932-1B2607A9FD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5947" y="5660613"/>
            <a:ext cx="1182322" cy="2149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C13DF4-8F44-851D-E6C7-9A3F8F0422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1940" y="5660613"/>
            <a:ext cx="1182322" cy="2149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239C8F-02C8-DA0C-A70F-BF902FA0FDD4}"/>
              </a:ext>
            </a:extLst>
          </p:cNvPr>
          <p:cNvSpPr txBox="1"/>
          <p:nvPr/>
        </p:nvSpPr>
        <p:spPr>
          <a:xfrm>
            <a:off x="1938532" y="5706304"/>
            <a:ext cx="22445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NPCB1 signal amplitudes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A548BD-4477-C7E4-B2A6-8060F8554898}"/>
              </a:ext>
            </a:extLst>
          </p:cNvPr>
          <p:cNvSpPr txBox="1"/>
          <p:nvPr/>
        </p:nvSpPr>
        <p:spPr>
          <a:xfrm>
            <a:off x="8021735" y="5706304"/>
            <a:ext cx="2247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OPCB1 signal amplitudes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F0ACB8-4219-609A-196C-D5C388754D6F}"/>
              </a:ext>
            </a:extLst>
          </p:cNvPr>
          <p:cNvSpPr txBox="1"/>
          <p:nvPr/>
        </p:nvSpPr>
        <p:spPr>
          <a:xfrm>
            <a:off x="4248923" y="87356"/>
            <a:ext cx="3694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TheSans UHH" panose="020B0502050302020203" pitchFamily="34" charset="77"/>
              </a:rPr>
              <a:t>ND1-OD1 setup, trigger on NPCB1</a:t>
            </a:r>
          </a:p>
        </p:txBody>
      </p:sp>
    </p:spTree>
    <p:extLst>
      <p:ext uri="{BB962C8B-B14F-4D97-AF65-F5344CB8AC3E}">
        <p14:creationId xmlns:p14="http://schemas.microsoft.com/office/powerpoint/2010/main" val="5925607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424203-EE6C-1B22-7D00-1BC7E38AC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74</a:t>
            </a:fld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9C6A85-3D49-5D47-605D-0B7E6943E5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3872" y="1134860"/>
            <a:ext cx="12048128" cy="38851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824C1C-294D-CF22-0F1F-DEE20C31EBA0}"/>
              </a:ext>
            </a:extLst>
          </p:cNvPr>
          <p:cNvSpPr txBox="1"/>
          <p:nvPr/>
        </p:nvSpPr>
        <p:spPr>
          <a:xfrm>
            <a:off x="1789459" y="5157788"/>
            <a:ext cx="2310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OD1-OD2, trigger on OD1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C38D39-3B35-67FC-92A4-178F575B449D}"/>
              </a:ext>
            </a:extLst>
          </p:cNvPr>
          <p:cNvSpPr txBox="1"/>
          <p:nvPr/>
        </p:nvSpPr>
        <p:spPr>
          <a:xfrm>
            <a:off x="8312064" y="5157788"/>
            <a:ext cx="25108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OD1-OD2, trigger on OPCB2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6BD38-B23F-1164-050A-9D291F02530A}"/>
              </a:ext>
            </a:extLst>
          </p:cNvPr>
          <p:cNvSpPr txBox="1"/>
          <p:nvPr/>
        </p:nvSpPr>
        <p:spPr>
          <a:xfrm>
            <a:off x="1789459" y="371237"/>
            <a:ext cx="8613081" cy="6258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DE" sz="3467" b="1" dirty="0">
                <a:latin typeface="+mj-lt"/>
              </a:rPr>
              <a:t>Signal Timing Difference – Selection Criterion</a:t>
            </a:r>
            <a:endParaRPr lang="en-DE" b="1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D7118D-5764-0354-4FEC-F72394E39857}"/>
              </a:ext>
            </a:extLst>
          </p:cNvPr>
          <p:cNvSpPr txBox="1"/>
          <p:nvPr/>
        </p:nvSpPr>
        <p:spPr>
          <a:xfrm>
            <a:off x="3119718" y="5836024"/>
            <a:ext cx="59388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1600" dirty="0">
                <a:latin typeface="TheSans UHH" panose="020B0502050302020203" pitchFamily="34" charset="77"/>
              </a:rPr>
              <a:t>=&gt;only from events fullfilling the energy difference selection criterion</a:t>
            </a:r>
          </a:p>
        </p:txBody>
      </p:sp>
    </p:spTree>
    <p:extLst>
      <p:ext uri="{BB962C8B-B14F-4D97-AF65-F5344CB8AC3E}">
        <p14:creationId xmlns:p14="http://schemas.microsoft.com/office/powerpoint/2010/main" val="108090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40D604-1BD0-1772-3802-5255295C9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75</a:t>
            </a:fld>
            <a:endParaRPr lang="de-D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F4709B-2DD5-89C8-F9C9-96CB7AD550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714" y="2362200"/>
            <a:ext cx="2553086" cy="17220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BD05BD-6552-348A-B078-189FFA51863F}"/>
              </a:ext>
            </a:extLst>
          </p:cNvPr>
          <p:cNvSpPr txBox="1"/>
          <p:nvPr/>
        </p:nvSpPr>
        <p:spPr>
          <a:xfrm>
            <a:off x="329414" y="1629118"/>
            <a:ext cx="20776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2000" dirty="0">
                <a:latin typeface="TheSans UHH" panose="020B0502050302020203" pitchFamily="34" charset="77"/>
              </a:rPr>
              <a:t>Uncorrelated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D11EF-F4B9-67F4-F078-AD187462C6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5" b="816"/>
          <a:stretch>
            <a:fillRect/>
          </a:stretch>
        </p:blipFill>
        <p:spPr>
          <a:xfrm>
            <a:off x="3231756" y="2362200"/>
            <a:ext cx="3990427" cy="19531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F71038-9992-9237-412D-132AE960C99C}"/>
              </a:ext>
            </a:extLst>
          </p:cNvPr>
          <p:cNvSpPr txBox="1"/>
          <p:nvPr/>
        </p:nvSpPr>
        <p:spPr>
          <a:xfrm>
            <a:off x="4325696" y="1629118"/>
            <a:ext cx="1807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2000" dirty="0">
                <a:latin typeface="TheSans UHH" panose="020B0502050302020203" pitchFamily="34" charset="77"/>
              </a:rPr>
              <a:t>Correlated 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759686-032A-E14E-FB56-088965390F5C}"/>
              </a:ext>
            </a:extLst>
          </p:cNvPr>
          <p:cNvSpPr txBox="1"/>
          <p:nvPr/>
        </p:nvSpPr>
        <p:spPr>
          <a:xfrm>
            <a:off x="2209799" y="381563"/>
            <a:ext cx="7772401" cy="6258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DE" sz="3467" b="1" dirty="0">
                <a:latin typeface="+mj-lt"/>
              </a:rPr>
              <a:t>Data in mV</a:t>
            </a:r>
            <a:endParaRPr lang="en-DE" b="1" dirty="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E1433D-1804-AABA-725F-A1C6885388D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56" b="3994"/>
          <a:stretch>
            <a:fillRect/>
          </a:stretch>
        </p:blipFill>
        <p:spPr>
          <a:xfrm>
            <a:off x="7891141" y="2362200"/>
            <a:ext cx="4182115" cy="8402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4912DC-9C16-21B6-51FA-4996E81B7531}"/>
              </a:ext>
            </a:extLst>
          </p:cNvPr>
          <p:cNvSpPr txBox="1"/>
          <p:nvPr/>
        </p:nvSpPr>
        <p:spPr>
          <a:xfrm>
            <a:off x="8291480" y="1629118"/>
            <a:ext cx="3381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sz="2000" dirty="0">
                <a:latin typeface="TheSans UHH" panose="020B0502050302020203" pitchFamily="34" charset="77"/>
              </a:rPr>
              <a:t>Coversion energy to amplitude</a:t>
            </a:r>
          </a:p>
        </p:txBody>
      </p:sp>
    </p:spTree>
    <p:extLst>
      <p:ext uri="{BB962C8B-B14F-4D97-AF65-F5344CB8AC3E}">
        <p14:creationId xmlns:p14="http://schemas.microsoft.com/office/powerpoint/2010/main" val="5975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C89D4-3ADA-4BD4-A420-665DE74CA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Additional Results Correlated Data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CB3378-7E03-C803-112C-DF3389D6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144-004E-1E45-907B-65C86CA25C3F}" type="slidenum">
              <a:rPr lang="de-DE" smtClean="0"/>
              <a:t>76</a:t>
            </a:fld>
            <a:endParaRPr lang="de-D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8F2283-5F9E-8A47-EF69-EBFF42B99E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2538" y="2559050"/>
            <a:ext cx="4814723" cy="1739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0DE3ED-2396-3F5A-408A-A29B566B6C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57825" y="2540000"/>
            <a:ext cx="4893299" cy="177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1F6754-C8FB-7E14-251E-4100A24863C3}"/>
              </a:ext>
            </a:extLst>
          </p:cNvPr>
          <p:cNvSpPr txBox="1"/>
          <p:nvPr/>
        </p:nvSpPr>
        <p:spPr>
          <a:xfrm>
            <a:off x="2077080" y="1829461"/>
            <a:ext cx="1865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400" dirty="0">
                <a:latin typeface="TheSans UHH" panose="020B0502050302020203" pitchFamily="34" charset="77"/>
              </a:rPr>
              <a:t>Results in mV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4558C2-4E6C-92F4-985F-1A78F327F959}"/>
              </a:ext>
            </a:extLst>
          </p:cNvPr>
          <p:cNvSpPr txBox="1"/>
          <p:nvPr/>
        </p:nvSpPr>
        <p:spPr>
          <a:xfrm>
            <a:off x="7846808" y="1829460"/>
            <a:ext cx="1915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400" dirty="0">
                <a:latin typeface="TheSans UHH" panose="020B0502050302020203" pitchFamily="34" charset="77"/>
              </a:rPr>
              <a:t>Results in p.e.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71DA6E-F14C-02BD-8D47-541F4CB770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71390" y="5139371"/>
            <a:ext cx="3985368" cy="9963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B8E341-C27D-D125-68E2-0618C16E684A}"/>
              </a:ext>
            </a:extLst>
          </p:cNvPr>
          <p:cNvSpPr txBox="1"/>
          <p:nvPr/>
        </p:nvSpPr>
        <p:spPr>
          <a:xfrm>
            <a:off x="4439265" y="4488328"/>
            <a:ext cx="3049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400" dirty="0">
                <a:latin typeface="TheSans UHH" panose="020B0502050302020203" pitchFamily="34" charset="77"/>
              </a:rPr>
              <a:t>Expected Values in p.e.</a:t>
            </a:r>
          </a:p>
        </p:txBody>
      </p:sp>
    </p:spTree>
    <p:extLst>
      <p:ext uri="{BB962C8B-B14F-4D97-AF65-F5344CB8AC3E}">
        <p14:creationId xmlns:p14="http://schemas.microsoft.com/office/powerpoint/2010/main" val="5882370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DF6ADAA-7610-6D2C-C00F-47F356D4F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93B67B-671C-18A3-38C3-2EB74F03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9650F-E03B-624E-B2AD-4F9591B58B11}" type="slidenum">
              <a:rPr lang="de-DE" smtClean="0"/>
              <a:pPr/>
              <a:t>77</a:t>
            </a:fld>
            <a:endParaRPr lang="de-D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DEC89D-5F1E-E176-45EA-4668C4C1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DE" dirty="0"/>
              <a:t>Simulation of the Experimental Setup using Geant 4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C2763DA-FE77-8732-8702-4D0206DD0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317704"/>
            <a:ext cx="5877205" cy="4425294"/>
          </a:xfrm>
        </p:spPr>
        <p:txBody>
          <a:bodyPr>
            <a:normAutofit/>
          </a:bodyPr>
          <a:lstStyle/>
          <a:p>
            <a:r>
              <a:rPr lang="en-DE" dirty="0"/>
              <a:t>Modified version of a simulation provided by the research group</a:t>
            </a:r>
          </a:p>
          <a:p>
            <a:r>
              <a:rPr lang="en-GB" dirty="0"/>
              <a:t>S</a:t>
            </a:r>
            <a:r>
              <a:rPr lang="en-DE" dirty="0"/>
              <a:t>o far: </a:t>
            </a:r>
          </a:p>
          <a:p>
            <a:pPr lvl="1"/>
            <a:r>
              <a:rPr lang="en-DE" dirty="0"/>
              <a:t>One polystyrene-based scintillator, five sides wrapped in reflective material </a:t>
            </a:r>
          </a:p>
          <a:p>
            <a:pPr lvl="1"/>
            <a:r>
              <a:rPr lang="en-GB" dirty="0"/>
              <a:t>S</a:t>
            </a:r>
            <a:r>
              <a:rPr lang="en-DE" dirty="0"/>
              <a:t>ame size as the real small scintillators</a:t>
            </a:r>
          </a:p>
          <a:p>
            <a:pPr lvl="1"/>
            <a:r>
              <a:rPr lang="en-DE" dirty="0"/>
              <a:t>661.66 keV </a:t>
            </a:r>
            <a:r>
              <a:rPr lang="el-GR" dirty="0"/>
              <a:t>γ</a:t>
            </a:r>
            <a:r>
              <a:rPr lang="de-DE" dirty="0"/>
              <a:t>-</a:t>
            </a:r>
            <a:r>
              <a:rPr lang="de-DE" dirty="0" err="1"/>
              <a:t>ray</a:t>
            </a:r>
            <a:r>
              <a:rPr lang="de-DE" dirty="0"/>
              <a:t> beam</a:t>
            </a:r>
          </a:p>
          <a:p>
            <a:pPr lvl="1"/>
            <a:r>
              <a:rPr lang="de-DE" dirty="0"/>
              <a:t>Energy of </a:t>
            </a:r>
            <a:r>
              <a:rPr lang="el-GR" dirty="0"/>
              <a:t>γ</a:t>
            </a:r>
            <a:r>
              <a:rPr lang="de-DE" dirty="0"/>
              <a:t>-</a:t>
            </a:r>
            <a:r>
              <a:rPr lang="de-DE" dirty="0" err="1"/>
              <a:t>ray</a:t>
            </a:r>
            <a:r>
              <a:rPr lang="de-DE" dirty="0"/>
              <a:t> </a:t>
            </a:r>
            <a:r>
              <a:rPr lang="de-DE" dirty="0" err="1"/>
              <a:t>escaping</a:t>
            </a:r>
            <a:r>
              <a:rPr lang="de-DE" dirty="0"/>
              <a:t> the </a:t>
            </a:r>
            <a:r>
              <a:rPr lang="de-DE" dirty="0" err="1"/>
              <a:t>scintillator</a:t>
            </a:r>
            <a:r>
              <a:rPr lang="de-DE" dirty="0"/>
              <a:t> </a:t>
            </a:r>
            <a:r>
              <a:rPr lang="de-DE" dirty="0" err="1"/>
              <a:t>recorded</a:t>
            </a:r>
            <a:endParaRPr lang="de-DE" dirty="0"/>
          </a:p>
          <a:p>
            <a:pPr lvl="1"/>
            <a:r>
              <a:rPr lang="de-DE" dirty="0"/>
              <a:t>Very slow </a:t>
            </a:r>
            <a:endParaRPr lang="en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21E18F-F0EC-2487-40BD-9958D5839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005" y="1317703"/>
            <a:ext cx="5451195" cy="47383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332B78-B404-257E-E3F9-35503A50F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462" y="5840242"/>
            <a:ext cx="148552" cy="16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30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enutzerdefiniertes Design">
  <a:themeElements>
    <a:clrScheme name="Benutzerdefiniert 6">
      <a:dk1>
        <a:srgbClr val="333333"/>
      </a:dk1>
      <a:lt1>
        <a:srgbClr val="FFFFFF"/>
      </a:lt1>
      <a:dk2>
        <a:srgbClr val="0271BB"/>
      </a:dk2>
      <a:lt2>
        <a:srgbClr val="F0F3F6"/>
      </a:lt2>
      <a:accent1>
        <a:srgbClr val="E2001A"/>
      </a:accent1>
      <a:accent2>
        <a:srgbClr val="0271BB"/>
      </a:accent2>
      <a:accent3>
        <a:srgbClr val="3B515B"/>
      </a:accent3>
      <a:accent4>
        <a:srgbClr val="F07F8C"/>
      </a:accent4>
      <a:accent5>
        <a:srgbClr val="80B8DD"/>
      </a:accent5>
      <a:accent6>
        <a:srgbClr val="9DA8AD"/>
      </a:accent6>
      <a:hlink>
        <a:srgbClr val="0271BB"/>
      </a:hlink>
      <a:folHlink>
        <a:srgbClr val="80B8DD"/>
      </a:folHlink>
    </a:clrScheme>
    <a:fontScheme name="Benutzerdefiniert 19">
      <a:majorFont>
        <a:latin typeface="TheSans UHH"/>
        <a:ea typeface=""/>
        <a:cs typeface=""/>
      </a:majorFont>
      <a:minorFont>
        <a:latin typeface="TheSans UH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3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smtClean="0">
            <a:latin typeface="TheSans UHH" panose="020B050205030202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30522-Vorlage-PPT-v12" id="{93E51D71-30E6-944F-AF76-1663F22A654C}" vid="{1A941132-CFFB-364C-ACFC-9EF91DACCF5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19363</TotalTime>
  <Words>4309</Words>
  <Application>Microsoft Macintosh PowerPoint</Application>
  <PresentationFormat>Widescreen</PresentationFormat>
  <Paragraphs>624</Paragraphs>
  <Slides>77</Slides>
  <Notes>40</Notes>
  <HiddenSlides>45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Aptos</vt:lpstr>
      <vt:lpstr>Aptos Display</vt:lpstr>
      <vt:lpstr>Arial</vt:lpstr>
      <vt:lpstr>Cambria Math</vt:lpstr>
      <vt:lpstr>TheSans UHH</vt:lpstr>
      <vt:lpstr>TheSans UHH SemiLight Caps</vt:lpstr>
      <vt:lpstr>Wingdings</vt:lpstr>
      <vt:lpstr>Office Theme</vt:lpstr>
      <vt:lpstr>Benutzerdefiniertes Design</vt:lpstr>
      <vt:lpstr>Study of the performance of polystyrene-based plastic scintillators</vt:lpstr>
      <vt:lpstr>Table of contents</vt:lpstr>
      <vt:lpstr>Introduction</vt:lpstr>
      <vt:lpstr>Background</vt:lpstr>
      <vt:lpstr>Photon Interaction with Matter</vt:lpstr>
      <vt:lpstr>Compton Scattering</vt:lpstr>
      <vt:lpstr>Scintillating Materials</vt:lpstr>
      <vt:lpstr>Silicon Photomultipliers</vt:lpstr>
      <vt:lpstr>Detector Structure</vt:lpstr>
      <vt:lpstr>Experimental Setup and Data Collection</vt:lpstr>
      <vt:lpstr>Detector information</vt:lpstr>
      <vt:lpstr>Detector Assembly</vt:lpstr>
      <vt:lpstr>Single Photo-Electron Spectrum</vt:lpstr>
      <vt:lpstr>Uncorrelated Signals</vt:lpstr>
      <vt:lpstr>Correlated Signals</vt:lpstr>
      <vt:lpstr>Trigger Logic </vt:lpstr>
      <vt:lpstr>Data Analysis and Results</vt:lpstr>
      <vt:lpstr>Analysis</vt:lpstr>
      <vt:lpstr>PowerPoint Presentation</vt:lpstr>
      <vt:lpstr>SPE Spectrum</vt:lpstr>
      <vt:lpstr>SPE Spectrum</vt:lpstr>
      <vt:lpstr>Uncorrelated Signals</vt:lpstr>
      <vt:lpstr>Uncorrelated Signals – Compton Edge Study</vt:lpstr>
      <vt:lpstr>Correlated Signals</vt:lpstr>
      <vt:lpstr>Correlated Signals</vt:lpstr>
      <vt:lpstr>Correlated Signals</vt:lpstr>
      <vt:lpstr>Correlated Signals: Signal Timing Difference</vt:lpstr>
      <vt:lpstr>Conclusion</vt:lpstr>
      <vt:lpstr>Thank you for listening! Questions?</vt:lpstr>
      <vt:lpstr>References</vt:lpstr>
      <vt:lpstr>References - Data Sheets</vt:lpstr>
      <vt:lpstr>References - Data Sheets</vt:lpstr>
      <vt:lpstr>PowerPoint Presentation</vt:lpstr>
      <vt:lpstr>Plastic Scintillators</vt:lpstr>
      <vt:lpstr>Data Sheets – Small Scintillators</vt:lpstr>
      <vt:lpstr>Data Sheets – Large Scintillator</vt:lpstr>
      <vt:lpstr>Data Sheets – SiPMs</vt:lpstr>
      <vt:lpstr>Data Sheets – Reflective Paint</vt:lpstr>
      <vt:lpstr>Data Sheets</vt:lpstr>
      <vt:lpstr>Data Sheets - Amplifiers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Single Photo-Electron Spectrum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Correlated Signals</vt:lpstr>
      <vt:lpstr>PowerPoint Presentation</vt:lpstr>
      <vt:lpstr>PowerPoint Presentation</vt:lpstr>
      <vt:lpstr>PowerPoint Presentation</vt:lpstr>
      <vt:lpstr>Additional Results Correlated Data</vt:lpstr>
      <vt:lpstr>Simulation of the Experimental Setup using Geant 4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Ira Schneider</dc:creator>
  <cp:lastModifiedBy>Ira Schneider</cp:lastModifiedBy>
  <cp:revision>24</cp:revision>
  <dcterms:created xsi:type="dcterms:W3CDTF">2026-09-15T12:10:58Z</dcterms:created>
  <dcterms:modified xsi:type="dcterms:W3CDTF">2026-09-29T11:12:11Z</dcterms:modified>
</cp:coreProperties>
</file>