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3.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4.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44" r:id="rId2"/>
    <p:sldMasterId id="2147483756" r:id="rId3"/>
    <p:sldMasterId id="2147483770" r:id="rId4"/>
  </p:sldMasterIdLst>
  <p:notesMasterIdLst>
    <p:notesMasterId r:id="rId63"/>
  </p:notesMasterIdLst>
  <p:sldIdLst>
    <p:sldId id="256" r:id="rId5"/>
    <p:sldId id="359" r:id="rId6"/>
    <p:sldId id="3922" r:id="rId7"/>
    <p:sldId id="360" r:id="rId8"/>
    <p:sldId id="365" r:id="rId9"/>
    <p:sldId id="1926" r:id="rId10"/>
    <p:sldId id="366" r:id="rId11"/>
    <p:sldId id="307" r:id="rId12"/>
    <p:sldId id="361" r:id="rId13"/>
    <p:sldId id="367" r:id="rId14"/>
    <p:sldId id="368" r:id="rId15"/>
    <p:sldId id="371" r:id="rId16"/>
    <p:sldId id="1927" r:id="rId17"/>
    <p:sldId id="3923" r:id="rId18"/>
    <p:sldId id="3924" r:id="rId19"/>
    <p:sldId id="3925" r:id="rId20"/>
    <p:sldId id="3926" r:id="rId21"/>
    <p:sldId id="3927" r:id="rId22"/>
    <p:sldId id="362" r:id="rId23"/>
    <p:sldId id="258" r:id="rId24"/>
    <p:sldId id="3949" r:id="rId25"/>
    <p:sldId id="291" r:id="rId26"/>
    <p:sldId id="288" r:id="rId27"/>
    <p:sldId id="3950" r:id="rId28"/>
    <p:sldId id="264" r:id="rId29"/>
    <p:sldId id="301" r:id="rId30"/>
    <p:sldId id="266" r:id="rId31"/>
    <p:sldId id="3942" r:id="rId32"/>
    <p:sldId id="1929" r:id="rId33"/>
    <p:sldId id="1931" r:id="rId34"/>
    <p:sldId id="3929" r:id="rId35"/>
    <p:sldId id="3948" r:id="rId36"/>
    <p:sldId id="3946" r:id="rId37"/>
    <p:sldId id="3947" r:id="rId38"/>
    <p:sldId id="363" r:id="rId39"/>
    <p:sldId id="3854" r:id="rId40"/>
    <p:sldId id="3855" r:id="rId41"/>
    <p:sldId id="261" r:id="rId42"/>
    <p:sldId id="260" r:id="rId43"/>
    <p:sldId id="262" r:id="rId44"/>
    <p:sldId id="265" r:id="rId45"/>
    <p:sldId id="630" r:id="rId46"/>
    <p:sldId id="3913" r:id="rId47"/>
    <p:sldId id="326" r:id="rId48"/>
    <p:sldId id="3918" r:id="rId49"/>
    <p:sldId id="353" r:id="rId50"/>
    <p:sldId id="315" r:id="rId51"/>
    <p:sldId id="345" r:id="rId52"/>
    <p:sldId id="348" r:id="rId53"/>
    <p:sldId id="316" r:id="rId54"/>
    <p:sldId id="318" r:id="rId55"/>
    <p:sldId id="319" r:id="rId56"/>
    <p:sldId id="320" r:id="rId57"/>
    <p:sldId id="287" r:id="rId58"/>
    <p:sldId id="289" r:id="rId59"/>
    <p:sldId id="3943" r:id="rId60"/>
    <p:sldId id="3944" r:id="rId61"/>
    <p:sldId id="3945"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4761"/>
    <a:srgbClr val="FAF3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597" autoAdjust="0"/>
  </p:normalViewPr>
  <p:slideViewPr>
    <p:cSldViewPr snapToGrid="0" showGuides="1">
      <p:cViewPr varScale="1">
        <p:scale>
          <a:sx n="82" d="100"/>
          <a:sy n="82" d="100"/>
        </p:scale>
        <p:origin x="677" y="67"/>
      </p:cViewPr>
      <p:guideLst/>
    </p:cSldViewPr>
  </p:slideViewPr>
  <p:notesTextViewPr>
    <p:cViewPr>
      <p:scale>
        <a:sx n="3" d="2"/>
        <a:sy n="3" d="2"/>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Elitebook%20INFN%20Roma2\Downloads\TestBeam_July_2026_check%20with%20Elif.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Elitebook%20INFN%20Roma2\Dropbox\FCC\tracker%20multiplicity.od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Elitebook%20INFN%20Roma2\Dropbox\FCC\RPC%20design%20diagram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Elitebook%20INFN%20Roma2\Dropbox\FCC\RPC%20design%20diagram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giuli\Dropbox\50x50_CO2_doping%20test\SF605_Ageing_and_Performance_02%20(2).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oleObject" Target="file:///C:\Users\sinem.simsek\Dropbox\CO2_doping%20test\ATLAS-Legacy\Sinem'sTalk\Icalib_vs_lumi_vs_gas%20(version%202025)%20(version%201).xlsb.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3.xml"/></Relationships>
</file>

<file path=ppt/charts/_rels/chart7.xml.rels><?xml version="1.0" encoding="UTF-8" standalone="yes"?>
<Relationships xmlns="http://schemas.openxmlformats.org/package/2006/relationships"><Relationship Id="rId3" Type="http://schemas.openxmlformats.org/officeDocument/2006/relationships/oleObject" Target="file:///C:\Users\aielli\Desktop\RPC%20charge.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GB" b="1" dirty="0"/>
              <a:t>High sensitivity vs Standard FE electronics</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903188850260194"/>
          <c:y val="0.10358681123807706"/>
          <c:w val="0.7592931389267098"/>
          <c:h val="0.78693830176239832"/>
        </c:manualLayout>
      </c:layout>
      <c:scatterChart>
        <c:scatterStyle val="lineMarker"/>
        <c:varyColors val="0"/>
        <c:ser>
          <c:idx val="2"/>
          <c:order val="1"/>
          <c:tx>
            <c:v>Efficiency of the New electronics</c:v>
          </c:tx>
          <c:spPr>
            <a:ln w="25400" cap="rnd">
              <a:noFill/>
              <a:round/>
            </a:ln>
            <a:effectLst/>
          </c:spPr>
          <c:marker>
            <c:symbol val="circle"/>
            <c:size val="7"/>
            <c:spPr>
              <a:solidFill>
                <a:srgbClr val="00B050"/>
              </a:solidFill>
              <a:ln w="9525">
                <a:solidFill>
                  <a:schemeClr val="accent3"/>
                </a:solidFill>
              </a:ln>
              <a:effectLst/>
            </c:spPr>
          </c:marker>
          <c:xVal>
            <c:numRef>
              <c:f>'3)20%ISO 2% 0%TFE'!$A$105:$A$129</c:f>
              <c:numCache>
                <c:formatCode>General</c:formatCode>
                <c:ptCount val="25"/>
                <c:pt idx="0">
                  <c:v>7000</c:v>
                </c:pt>
                <c:pt idx="1">
                  <c:v>7000</c:v>
                </c:pt>
                <c:pt idx="2">
                  <c:v>7200</c:v>
                </c:pt>
                <c:pt idx="3">
                  <c:v>7400</c:v>
                </c:pt>
                <c:pt idx="4">
                  <c:v>7400</c:v>
                </c:pt>
                <c:pt idx="5">
                  <c:v>7600</c:v>
                </c:pt>
                <c:pt idx="6">
                  <c:v>7600</c:v>
                </c:pt>
                <c:pt idx="7">
                  <c:v>7800</c:v>
                </c:pt>
                <c:pt idx="8">
                  <c:v>7800</c:v>
                </c:pt>
                <c:pt idx="9">
                  <c:v>8000</c:v>
                </c:pt>
                <c:pt idx="10">
                  <c:v>8100</c:v>
                </c:pt>
                <c:pt idx="11">
                  <c:v>8100</c:v>
                </c:pt>
                <c:pt idx="12">
                  <c:v>8200</c:v>
                </c:pt>
                <c:pt idx="13">
                  <c:v>8200</c:v>
                </c:pt>
                <c:pt idx="14">
                  <c:v>8300</c:v>
                </c:pt>
                <c:pt idx="15">
                  <c:v>8400</c:v>
                </c:pt>
                <c:pt idx="16">
                  <c:v>8400</c:v>
                </c:pt>
                <c:pt idx="17">
                  <c:v>8600</c:v>
                </c:pt>
                <c:pt idx="18">
                  <c:v>8800</c:v>
                </c:pt>
                <c:pt idx="19">
                  <c:v>9000</c:v>
                </c:pt>
                <c:pt idx="20">
                  <c:v>9000</c:v>
                </c:pt>
                <c:pt idx="21">
                  <c:v>9200</c:v>
                </c:pt>
                <c:pt idx="22">
                  <c:v>9200</c:v>
                </c:pt>
                <c:pt idx="23">
                  <c:v>9400</c:v>
                </c:pt>
                <c:pt idx="24">
                  <c:v>9600</c:v>
                </c:pt>
              </c:numCache>
            </c:numRef>
          </c:xVal>
          <c:yVal>
            <c:numRef>
              <c:f>'3)20%ISO 2% 0%TFE'!$B$105:$B$129</c:f>
              <c:numCache>
                <c:formatCode>General</c:formatCode>
                <c:ptCount val="25"/>
                <c:pt idx="0">
                  <c:v>8.5596451638004806E-4</c:v>
                </c:pt>
                <c:pt idx="1">
                  <c:v>1.9349845201238299E-3</c:v>
                </c:pt>
                <c:pt idx="2">
                  <c:v>1.7669201813013699E-3</c:v>
                </c:pt>
                <c:pt idx="3">
                  <c:v>4.0731689254239799E-3</c:v>
                </c:pt>
                <c:pt idx="4">
                  <c:v>4.90649221361018E-3</c:v>
                </c:pt>
                <c:pt idx="5">
                  <c:v>9.3279149734291897E-2</c:v>
                </c:pt>
                <c:pt idx="8">
                  <c:v>0.59441255262150694</c:v>
                </c:pt>
                <c:pt idx="9">
                  <c:v>0.87223930668157612</c:v>
                </c:pt>
                <c:pt idx="10">
                  <c:v>0.91793754538852501</c:v>
                </c:pt>
                <c:pt idx="11">
                  <c:v>0.91603442779725797</c:v>
                </c:pt>
                <c:pt idx="12">
                  <c:v>0.94226167988918208</c:v>
                </c:pt>
                <c:pt idx="13">
                  <c:v>0.93941472336534004</c:v>
                </c:pt>
                <c:pt idx="14">
                  <c:v>0.95447658899069299</c:v>
                </c:pt>
                <c:pt idx="15">
                  <c:v>0.96688700031476205</c:v>
                </c:pt>
                <c:pt idx="16">
                  <c:v>0.97012578616352196</c:v>
                </c:pt>
                <c:pt idx="17">
                  <c:v>0.98076800611348103</c:v>
                </c:pt>
                <c:pt idx="18">
                  <c:v>0.98619572261827604</c:v>
                </c:pt>
                <c:pt idx="19">
                  <c:v>0.98730079681274896</c:v>
                </c:pt>
                <c:pt idx="20">
                  <c:v>0.98966111430212489</c:v>
                </c:pt>
                <c:pt idx="21">
                  <c:v>0.98917707332692895</c:v>
                </c:pt>
                <c:pt idx="22">
                  <c:v>0.99035747883349001</c:v>
                </c:pt>
                <c:pt idx="23">
                  <c:v>0.99126339499010296</c:v>
                </c:pt>
                <c:pt idx="24">
                  <c:v>0.98958071805171899</c:v>
                </c:pt>
              </c:numCache>
            </c:numRef>
          </c:yVal>
          <c:smooth val="0"/>
          <c:extLst>
            <c:ext xmlns:c16="http://schemas.microsoft.com/office/drawing/2014/chart" uri="{C3380CC4-5D6E-409C-BE32-E72D297353CC}">
              <c16:uniqueId val="{00000000-B4A9-4D34-93A6-2AECC2AFA1AB}"/>
            </c:ext>
          </c:extLst>
        </c:ser>
        <c:ser>
          <c:idx val="4"/>
          <c:order val="2"/>
          <c:tx>
            <c:v>Efficiency of the ATLAS electronics</c:v>
          </c:tx>
          <c:spPr>
            <a:ln w="25400" cap="rnd">
              <a:noFill/>
              <a:round/>
            </a:ln>
            <a:effectLst/>
          </c:spPr>
          <c:marker>
            <c:symbol val="circle"/>
            <c:size val="7"/>
            <c:spPr>
              <a:solidFill>
                <a:schemeClr val="accent5"/>
              </a:solidFill>
              <a:ln w="9525">
                <a:solidFill>
                  <a:schemeClr val="accent5"/>
                </a:solidFill>
              </a:ln>
              <a:effectLst/>
            </c:spPr>
          </c:marker>
          <c:xVal>
            <c:numRef>
              <c:f>'3)20%ISO 2% 0%TFE'!$A$105:$A$129</c:f>
              <c:numCache>
                <c:formatCode>General</c:formatCode>
                <c:ptCount val="25"/>
                <c:pt idx="0">
                  <c:v>7000</c:v>
                </c:pt>
                <c:pt idx="1">
                  <c:v>7000</c:v>
                </c:pt>
                <c:pt idx="2">
                  <c:v>7200</c:v>
                </c:pt>
                <c:pt idx="3">
                  <c:v>7400</c:v>
                </c:pt>
                <c:pt idx="4">
                  <c:v>7400</c:v>
                </c:pt>
                <c:pt idx="5">
                  <c:v>7600</c:v>
                </c:pt>
                <c:pt idx="6">
                  <c:v>7600</c:v>
                </c:pt>
                <c:pt idx="7">
                  <c:v>7800</c:v>
                </c:pt>
                <c:pt idx="8">
                  <c:v>7800</c:v>
                </c:pt>
                <c:pt idx="9">
                  <c:v>8000</c:v>
                </c:pt>
                <c:pt idx="10">
                  <c:v>8100</c:v>
                </c:pt>
                <c:pt idx="11">
                  <c:v>8100</c:v>
                </c:pt>
                <c:pt idx="12">
                  <c:v>8200</c:v>
                </c:pt>
                <c:pt idx="13">
                  <c:v>8200</c:v>
                </c:pt>
                <c:pt idx="14">
                  <c:v>8300</c:v>
                </c:pt>
                <c:pt idx="15">
                  <c:v>8400</c:v>
                </c:pt>
                <c:pt idx="16">
                  <c:v>8400</c:v>
                </c:pt>
                <c:pt idx="17">
                  <c:v>8600</c:v>
                </c:pt>
                <c:pt idx="18">
                  <c:v>8800</c:v>
                </c:pt>
                <c:pt idx="19">
                  <c:v>9000</c:v>
                </c:pt>
                <c:pt idx="20">
                  <c:v>9000</c:v>
                </c:pt>
                <c:pt idx="21">
                  <c:v>9200</c:v>
                </c:pt>
                <c:pt idx="22">
                  <c:v>9200</c:v>
                </c:pt>
                <c:pt idx="23">
                  <c:v>9400</c:v>
                </c:pt>
                <c:pt idx="24">
                  <c:v>9600</c:v>
                </c:pt>
              </c:numCache>
            </c:numRef>
          </c:xVal>
          <c:yVal>
            <c:numRef>
              <c:f>'3)20%ISO 2% 0%TFE'!$C$105:$C$129</c:f>
              <c:numCache>
                <c:formatCode>General</c:formatCode>
                <c:ptCount val="25"/>
                <c:pt idx="0">
                  <c:v>1.0115944284491401E-3</c:v>
                </c:pt>
                <c:pt idx="2">
                  <c:v>2.1510332641929701E-3</c:v>
                </c:pt>
                <c:pt idx="3">
                  <c:v>1.1108642523883501E-3</c:v>
                </c:pt>
                <c:pt idx="5">
                  <c:v>1.8130665833072802E-3</c:v>
                </c:pt>
                <c:pt idx="6">
                  <c:v>2.7942967686465496E-3</c:v>
                </c:pt>
                <c:pt idx="7">
                  <c:v>2.4927722454224203E-2</c:v>
                </c:pt>
                <c:pt idx="8">
                  <c:v>2.0665901262916102E-2</c:v>
                </c:pt>
                <c:pt idx="9">
                  <c:v>0.17801230081073499</c:v>
                </c:pt>
                <c:pt idx="10">
                  <c:v>0.36975587955980105</c:v>
                </c:pt>
                <c:pt idx="13">
                  <c:v>0.55837524767565905</c:v>
                </c:pt>
                <c:pt idx="14">
                  <c:v>0.70557679821080699</c:v>
                </c:pt>
                <c:pt idx="15">
                  <c:v>0.79383065785331997</c:v>
                </c:pt>
                <c:pt idx="17">
                  <c:v>0.88963892249888499</c:v>
                </c:pt>
                <c:pt idx="18">
                  <c:v>0.929163966299416</c:v>
                </c:pt>
                <c:pt idx="19">
                  <c:v>0.94870517928286802</c:v>
                </c:pt>
                <c:pt idx="21">
                  <c:v>0.95792507204610899</c:v>
                </c:pt>
                <c:pt idx="24">
                  <c:v>0.96955812201857894</c:v>
                </c:pt>
              </c:numCache>
            </c:numRef>
          </c:yVal>
          <c:smooth val="0"/>
          <c:extLst>
            <c:ext xmlns:c16="http://schemas.microsoft.com/office/drawing/2014/chart" uri="{C3380CC4-5D6E-409C-BE32-E72D297353CC}">
              <c16:uniqueId val="{00000001-B4A9-4D34-93A6-2AECC2AFA1AB}"/>
            </c:ext>
          </c:extLst>
        </c:ser>
        <c:dLbls>
          <c:showLegendKey val="0"/>
          <c:showVal val="0"/>
          <c:showCatName val="0"/>
          <c:showSerName val="0"/>
          <c:showPercent val="0"/>
          <c:showBubbleSize val="0"/>
        </c:dLbls>
        <c:axId val="1910537360"/>
        <c:axId val="1910707200"/>
      </c:scatterChart>
      <c:scatterChart>
        <c:scatterStyle val="lineMarker"/>
        <c:varyColors val="0"/>
        <c:ser>
          <c:idx val="1"/>
          <c:order val="0"/>
          <c:tx>
            <c:v>Current density with ABS 33</c:v>
          </c:tx>
          <c:spPr>
            <a:ln w="25400" cap="rnd">
              <a:noFill/>
              <a:round/>
            </a:ln>
            <a:effectLst/>
          </c:spPr>
          <c:marker>
            <c:symbol val="circle"/>
            <c:size val="7"/>
            <c:spPr>
              <a:solidFill>
                <a:schemeClr val="accent2"/>
              </a:solidFill>
              <a:ln w="9525">
                <a:solidFill>
                  <a:schemeClr val="accent2"/>
                </a:solidFill>
              </a:ln>
              <a:effectLst/>
            </c:spPr>
          </c:marker>
          <c:xVal>
            <c:numRef>
              <c:f>'3)20%ISO 2% 0%TFE'!$A$84:$A$102</c:f>
              <c:numCache>
                <c:formatCode>General</c:formatCode>
                <c:ptCount val="19"/>
                <c:pt idx="0">
                  <c:v>7000</c:v>
                </c:pt>
                <c:pt idx="1">
                  <c:v>7200</c:v>
                </c:pt>
                <c:pt idx="2">
                  <c:v>7400</c:v>
                </c:pt>
                <c:pt idx="3">
                  <c:v>7600</c:v>
                </c:pt>
                <c:pt idx="4">
                  <c:v>7800</c:v>
                </c:pt>
                <c:pt idx="5">
                  <c:v>7900</c:v>
                </c:pt>
                <c:pt idx="6">
                  <c:v>8000</c:v>
                </c:pt>
                <c:pt idx="7">
                  <c:v>8100</c:v>
                </c:pt>
                <c:pt idx="8">
                  <c:v>8200</c:v>
                </c:pt>
                <c:pt idx="9">
                  <c:v>8300</c:v>
                </c:pt>
                <c:pt idx="10">
                  <c:v>8400</c:v>
                </c:pt>
                <c:pt idx="11">
                  <c:v>8500</c:v>
                </c:pt>
                <c:pt idx="12">
                  <c:v>8600</c:v>
                </c:pt>
                <c:pt idx="13">
                  <c:v>8800</c:v>
                </c:pt>
                <c:pt idx="14">
                  <c:v>9000</c:v>
                </c:pt>
                <c:pt idx="15">
                  <c:v>9200</c:v>
                </c:pt>
                <c:pt idx="16">
                  <c:v>9400</c:v>
                </c:pt>
                <c:pt idx="17">
                  <c:v>9600</c:v>
                </c:pt>
                <c:pt idx="18">
                  <c:v>9800</c:v>
                </c:pt>
              </c:numCache>
            </c:numRef>
          </c:xVal>
          <c:yVal>
            <c:numRef>
              <c:f>'3)20%ISO 2% 0%TFE'!$L$84:$L$102</c:f>
              <c:numCache>
                <c:formatCode>General</c:formatCode>
                <c:ptCount val="19"/>
                <c:pt idx="0">
                  <c:v>0.13600000000000001</c:v>
                </c:pt>
                <c:pt idx="1">
                  <c:v>0.16</c:v>
                </c:pt>
                <c:pt idx="2">
                  <c:v>0.20399999999999999</c:v>
                </c:pt>
                <c:pt idx="3">
                  <c:v>0.45200000000000001</c:v>
                </c:pt>
                <c:pt idx="4">
                  <c:v>1.5759999999999998</c:v>
                </c:pt>
                <c:pt idx="5">
                  <c:v>2.46</c:v>
                </c:pt>
                <c:pt idx="6">
                  <c:v>3.7719999999999998</c:v>
                </c:pt>
                <c:pt idx="7">
                  <c:v>5.38</c:v>
                </c:pt>
                <c:pt idx="8">
                  <c:v>7.2679999999999998</c:v>
                </c:pt>
                <c:pt idx="9">
                  <c:v>9.4160000000000004</c:v>
                </c:pt>
                <c:pt idx="10">
                  <c:v>11.764000000000001</c:v>
                </c:pt>
                <c:pt idx="11">
                  <c:v>14.36</c:v>
                </c:pt>
                <c:pt idx="12">
                  <c:v>17.28</c:v>
                </c:pt>
                <c:pt idx="13">
                  <c:v>24.475999999999999</c:v>
                </c:pt>
                <c:pt idx="14">
                  <c:v>37.055999999999997</c:v>
                </c:pt>
                <c:pt idx="15">
                  <c:v>57.468000000000004</c:v>
                </c:pt>
                <c:pt idx="16">
                  <c:v>82.507999999999996</c:v>
                </c:pt>
                <c:pt idx="17">
                  <c:v>117.556</c:v>
                </c:pt>
                <c:pt idx="18">
                  <c:v>162.364</c:v>
                </c:pt>
              </c:numCache>
            </c:numRef>
          </c:yVal>
          <c:smooth val="0"/>
          <c:extLst>
            <c:ext xmlns:c16="http://schemas.microsoft.com/office/drawing/2014/chart" uri="{C3380CC4-5D6E-409C-BE32-E72D297353CC}">
              <c16:uniqueId val="{00000002-B4A9-4D34-93A6-2AECC2AFA1AB}"/>
            </c:ext>
          </c:extLst>
        </c:ser>
        <c:ser>
          <c:idx val="0"/>
          <c:order val="3"/>
          <c:spPr>
            <a:ln w="25400" cap="rnd">
              <a:noFill/>
              <a:round/>
            </a:ln>
            <a:effectLst/>
          </c:spPr>
          <c:marker>
            <c:symbol val="circle"/>
            <c:size val="7"/>
            <c:spPr>
              <a:solidFill>
                <a:srgbClr val="FFC000"/>
              </a:solidFill>
              <a:ln w="9525">
                <a:solidFill>
                  <a:schemeClr val="accent1"/>
                </a:solidFill>
              </a:ln>
              <a:effectLst/>
            </c:spPr>
          </c:marker>
          <c:trendline>
            <c:spPr>
              <a:ln w="19050" cap="rnd">
                <a:solidFill>
                  <a:schemeClr val="accent1"/>
                </a:solidFill>
                <a:prstDash val="sysDot"/>
              </a:ln>
              <a:effectLst/>
            </c:spPr>
            <c:trendlineType val="linear"/>
            <c:forward val="700"/>
            <c:dispRSqr val="0"/>
            <c:dispEq val="1"/>
            <c:trendlineLbl>
              <c:numFmt formatCode="General" sourceLinked="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rendlineLbl>
          </c:trendline>
          <c:xVal>
            <c:numRef>
              <c:f>'3)20%ISO 2% 0%TFE'!$A$91:$A$96</c:f>
              <c:numCache>
                <c:formatCode>General</c:formatCode>
                <c:ptCount val="6"/>
                <c:pt idx="0">
                  <c:v>8100</c:v>
                </c:pt>
                <c:pt idx="1">
                  <c:v>8200</c:v>
                </c:pt>
                <c:pt idx="2">
                  <c:v>8300</c:v>
                </c:pt>
                <c:pt idx="3">
                  <c:v>8400</c:v>
                </c:pt>
                <c:pt idx="4">
                  <c:v>8500</c:v>
                </c:pt>
                <c:pt idx="5">
                  <c:v>8600</c:v>
                </c:pt>
              </c:numCache>
            </c:numRef>
          </c:xVal>
          <c:yVal>
            <c:numRef>
              <c:f>'3)20%ISO 2% 0%TFE'!$M$91:$M$96</c:f>
              <c:numCache>
                <c:formatCode>General</c:formatCode>
                <c:ptCount val="6"/>
                <c:pt idx="0">
                  <c:v>5.38</c:v>
                </c:pt>
                <c:pt idx="1">
                  <c:v>7.2679999999999998</c:v>
                </c:pt>
                <c:pt idx="2">
                  <c:v>9.4160000000000004</c:v>
                </c:pt>
                <c:pt idx="3">
                  <c:v>11.764000000000001</c:v>
                </c:pt>
                <c:pt idx="4">
                  <c:v>14.36</c:v>
                </c:pt>
                <c:pt idx="5">
                  <c:v>17.28</c:v>
                </c:pt>
              </c:numCache>
            </c:numRef>
          </c:yVal>
          <c:smooth val="0"/>
          <c:extLst>
            <c:ext xmlns:c16="http://schemas.microsoft.com/office/drawing/2014/chart" uri="{C3380CC4-5D6E-409C-BE32-E72D297353CC}">
              <c16:uniqueId val="{00000004-B4A9-4D34-93A6-2AECC2AFA1AB}"/>
            </c:ext>
          </c:extLst>
        </c:ser>
        <c:dLbls>
          <c:showLegendKey val="0"/>
          <c:showVal val="0"/>
          <c:showCatName val="0"/>
          <c:showSerName val="0"/>
          <c:showPercent val="0"/>
          <c:showBubbleSize val="0"/>
        </c:dLbls>
        <c:axId val="1986253391"/>
        <c:axId val="667316623"/>
      </c:scatterChart>
      <c:valAx>
        <c:axId val="1910537360"/>
        <c:scaling>
          <c:orientation val="minMax"/>
          <c:max val="9500"/>
          <c:min val="70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GB"/>
                  <a:t>Applied Voltage</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910707200"/>
        <c:crosses val="autoZero"/>
        <c:crossBetween val="midCat"/>
      </c:valAx>
      <c:valAx>
        <c:axId val="1910707200"/>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GB"/>
                  <a:t>Efficiency</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910537360"/>
        <c:crosses val="autoZero"/>
        <c:crossBetween val="midCat"/>
      </c:valAx>
      <c:valAx>
        <c:axId val="667316623"/>
        <c:scaling>
          <c:orientation val="minMax"/>
          <c:max val="100"/>
        </c:scaling>
        <c:delete val="0"/>
        <c:axPos val="r"/>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GB"/>
                  <a:t>Current density (</a:t>
                </a:r>
                <a:r>
                  <a:rPr lang="en-GB">
                    <a:latin typeface="Symbol" panose="05050102010706020507" pitchFamily="18" charset="2"/>
                  </a:rPr>
                  <a:t>m</a:t>
                </a:r>
                <a:r>
                  <a:rPr lang="en-GB"/>
                  <a:t>A/m^2)</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986253391"/>
        <c:crosses val="max"/>
        <c:crossBetween val="midCat"/>
      </c:valAx>
      <c:valAx>
        <c:axId val="1986253391"/>
        <c:scaling>
          <c:orientation val="minMax"/>
        </c:scaling>
        <c:delete val="1"/>
        <c:axPos val="b"/>
        <c:numFmt formatCode="General" sourceLinked="1"/>
        <c:majorTickMark val="out"/>
        <c:minorTickMark val="none"/>
        <c:tickLblPos val="nextTo"/>
        <c:crossAx val="667316623"/>
        <c:crosses val="autoZero"/>
        <c:crossBetween val="midCat"/>
      </c:valAx>
      <c:spPr>
        <a:noFill/>
        <a:ln>
          <a:noFill/>
        </a:ln>
        <a:effectLst/>
      </c:spPr>
    </c:plotArea>
    <c:legend>
      <c:legendPos val="r"/>
      <c:legendEntry>
        <c:idx val="3"/>
        <c:delete val="1"/>
      </c:legendEntry>
      <c:legendEntry>
        <c:idx val="4"/>
        <c:delete val="1"/>
      </c:legendEntry>
      <c:layout>
        <c:manualLayout>
          <c:xMode val="edge"/>
          <c:yMode val="edge"/>
          <c:x val="0.13381335831604618"/>
          <c:y val="0.16888713310710407"/>
          <c:w val="0.2516049162409939"/>
          <c:h val="0.3246003872831758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r>
              <a:rPr lang="en-GB"/>
              <a:t>Tracking efficiency vs. gas gap efficiency</a:t>
            </a:r>
          </a:p>
        </c:rich>
      </c:tx>
      <c:overlay val="0"/>
      <c:spPr>
        <a:noFill/>
        <a:ln>
          <a:noFill/>
        </a:ln>
        <a:effectLst/>
      </c:spPr>
      <c:txPr>
        <a:bodyPr rot="0" spcFirstLastPara="1" vertOverflow="ellipsis" vert="horz" wrap="square" anchor="ctr" anchorCtr="1"/>
        <a:lstStyle/>
        <a:p>
          <a:pPr>
            <a:defRPr sz="1400" b="1" i="0" u="none" strike="noStrike" kern="1200" cap="none" baseline="0">
              <a:solidFill>
                <a:schemeClr val="lt1">
                  <a:lumMod val="85000"/>
                </a:schemeClr>
              </a:solidFill>
              <a:latin typeface="+mn-lt"/>
              <a:ea typeface="+mn-ea"/>
              <a:cs typeface="+mn-cs"/>
            </a:defRPr>
          </a:pPr>
          <a:endParaRPr lang="en-US"/>
        </a:p>
      </c:txPr>
    </c:title>
    <c:autoTitleDeleted val="0"/>
    <c:plotArea>
      <c:layout/>
      <c:scatterChart>
        <c:scatterStyle val="smoothMarker"/>
        <c:varyColors val="0"/>
        <c:ser>
          <c:idx val="0"/>
          <c:order val="0"/>
          <c:tx>
            <c:strRef>
              <c:f>Foglio1!$B$1</c:f>
              <c:strCache>
                <c:ptCount val="1"/>
                <c:pt idx="0">
                  <c:v>P double</c:v>
                </c:pt>
              </c:strCache>
            </c:strRef>
          </c:tx>
          <c:spPr>
            <a:ln w="22225" cap="rnd">
              <a:solidFill>
                <a:schemeClr val="accent1"/>
              </a:solid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xVal>
            <c:numRef>
              <c:f>Foglio1!$A$2:$A$15</c:f>
              <c:numCache>
                <c:formatCode>General</c:formatCode>
                <c:ptCount val="14"/>
                <c:pt idx="0">
                  <c:v>0.86</c:v>
                </c:pt>
                <c:pt idx="1">
                  <c:v>0.87</c:v>
                </c:pt>
                <c:pt idx="2">
                  <c:v>0.88</c:v>
                </c:pt>
                <c:pt idx="3">
                  <c:v>0.89</c:v>
                </c:pt>
                <c:pt idx="4">
                  <c:v>0.9</c:v>
                </c:pt>
                <c:pt idx="5">
                  <c:v>0.91</c:v>
                </c:pt>
                <c:pt idx="6">
                  <c:v>0.92</c:v>
                </c:pt>
                <c:pt idx="7">
                  <c:v>0.93</c:v>
                </c:pt>
                <c:pt idx="8">
                  <c:v>0.94</c:v>
                </c:pt>
                <c:pt idx="9">
                  <c:v>0.95</c:v>
                </c:pt>
                <c:pt idx="10">
                  <c:v>0.96</c:v>
                </c:pt>
                <c:pt idx="11">
                  <c:v>0.97</c:v>
                </c:pt>
                <c:pt idx="12">
                  <c:v>0.98</c:v>
                </c:pt>
                <c:pt idx="13">
                  <c:v>0.99</c:v>
                </c:pt>
              </c:numCache>
            </c:numRef>
          </c:xVal>
          <c:yVal>
            <c:numRef>
              <c:f>Foglio1!$B$2:$B$15</c:f>
              <c:numCache>
                <c:formatCode>General</c:formatCode>
                <c:ptCount val="14"/>
                <c:pt idx="0">
                  <c:v>0.73959999999999992</c:v>
                </c:pt>
                <c:pt idx="1">
                  <c:v>0.75690000000000002</c:v>
                </c:pt>
                <c:pt idx="2">
                  <c:v>0.77439999999999998</c:v>
                </c:pt>
                <c:pt idx="3">
                  <c:v>0.79210000000000003</c:v>
                </c:pt>
                <c:pt idx="4">
                  <c:v>0.81</c:v>
                </c:pt>
                <c:pt idx="5">
                  <c:v>0.82810000000000006</c:v>
                </c:pt>
                <c:pt idx="6">
                  <c:v>0.84640000000000004</c:v>
                </c:pt>
                <c:pt idx="7">
                  <c:v>0.86490000000000011</c:v>
                </c:pt>
                <c:pt idx="8">
                  <c:v>0.88359999999999994</c:v>
                </c:pt>
                <c:pt idx="9">
                  <c:v>0.90249999999999997</c:v>
                </c:pt>
                <c:pt idx="10">
                  <c:v>0.92159999999999997</c:v>
                </c:pt>
                <c:pt idx="11">
                  <c:v>0.94089999999999996</c:v>
                </c:pt>
                <c:pt idx="12">
                  <c:v>0.96039999999999992</c:v>
                </c:pt>
                <c:pt idx="13">
                  <c:v>0.98009999999999997</c:v>
                </c:pt>
              </c:numCache>
            </c:numRef>
          </c:yVal>
          <c:smooth val="1"/>
          <c:extLst>
            <c:ext xmlns:c16="http://schemas.microsoft.com/office/drawing/2014/chart" uri="{C3380CC4-5D6E-409C-BE32-E72D297353CC}">
              <c16:uniqueId val="{00000000-5DEC-4924-91DB-AB46416097FD}"/>
            </c:ext>
          </c:extLst>
        </c:ser>
        <c:ser>
          <c:idx val="1"/>
          <c:order val="1"/>
          <c:tx>
            <c:strRef>
              <c:f>Foglio1!$C$1</c:f>
              <c:strCache>
                <c:ptCount val="1"/>
                <c:pt idx="0">
                  <c:v>P 2/3</c:v>
                </c:pt>
              </c:strCache>
            </c:strRef>
          </c:tx>
          <c:spPr>
            <a:ln w="22225" cap="rnd">
              <a:solidFill>
                <a:schemeClr val="accent2"/>
              </a:solidFill>
            </a:ln>
            <a:effectLst>
              <a:glow rad="139700">
                <a:schemeClr val="accent2">
                  <a:satMod val="175000"/>
                  <a:alpha val="14000"/>
                </a:schemeClr>
              </a:glow>
            </a:effectLst>
          </c:spPr>
          <c:marker>
            <c:symbol val="circle"/>
            <c:size val="3"/>
            <c:spPr>
              <a:solidFill>
                <a:schemeClr val="accent2">
                  <a:lumMod val="60000"/>
                  <a:lumOff val="40000"/>
                </a:schemeClr>
              </a:solidFill>
              <a:ln>
                <a:noFill/>
              </a:ln>
              <a:effectLst>
                <a:glow rad="63500">
                  <a:schemeClr val="accent2">
                    <a:satMod val="175000"/>
                    <a:alpha val="25000"/>
                  </a:schemeClr>
                </a:glow>
              </a:effectLst>
            </c:spPr>
          </c:marker>
          <c:xVal>
            <c:numRef>
              <c:f>Foglio1!$A$2:$A$15</c:f>
              <c:numCache>
                <c:formatCode>General</c:formatCode>
                <c:ptCount val="14"/>
                <c:pt idx="0">
                  <c:v>0.86</c:v>
                </c:pt>
                <c:pt idx="1">
                  <c:v>0.87</c:v>
                </c:pt>
                <c:pt idx="2">
                  <c:v>0.88</c:v>
                </c:pt>
                <c:pt idx="3">
                  <c:v>0.89</c:v>
                </c:pt>
                <c:pt idx="4">
                  <c:v>0.9</c:v>
                </c:pt>
                <c:pt idx="5">
                  <c:v>0.91</c:v>
                </c:pt>
                <c:pt idx="6">
                  <c:v>0.92</c:v>
                </c:pt>
                <c:pt idx="7">
                  <c:v>0.93</c:v>
                </c:pt>
                <c:pt idx="8">
                  <c:v>0.94</c:v>
                </c:pt>
                <c:pt idx="9">
                  <c:v>0.95</c:v>
                </c:pt>
                <c:pt idx="10">
                  <c:v>0.96</c:v>
                </c:pt>
                <c:pt idx="11">
                  <c:v>0.97</c:v>
                </c:pt>
                <c:pt idx="12">
                  <c:v>0.98</c:v>
                </c:pt>
                <c:pt idx="13">
                  <c:v>0.99</c:v>
                </c:pt>
              </c:numCache>
            </c:numRef>
          </c:xVal>
          <c:yVal>
            <c:numRef>
              <c:f>Foglio1!$C$2:$C$15</c:f>
              <c:numCache>
                <c:formatCode>General</c:formatCode>
                <c:ptCount val="14"/>
                <c:pt idx="0">
                  <c:v>0.94668799999999997</c:v>
                </c:pt>
                <c:pt idx="1">
                  <c:v>0.95369400000000004</c:v>
                </c:pt>
                <c:pt idx="2">
                  <c:v>0.960256</c:v>
                </c:pt>
                <c:pt idx="3">
                  <c:v>0.96636199999999994</c:v>
                </c:pt>
                <c:pt idx="4">
                  <c:v>0.97199999999999998</c:v>
                </c:pt>
                <c:pt idx="5">
                  <c:v>0.97715799999999997</c:v>
                </c:pt>
                <c:pt idx="6">
                  <c:v>0.98182400000000003</c:v>
                </c:pt>
                <c:pt idx="7">
                  <c:v>0.98598600000000025</c:v>
                </c:pt>
                <c:pt idx="8">
                  <c:v>0.98963200000000007</c:v>
                </c:pt>
                <c:pt idx="9">
                  <c:v>0.99275000000000024</c:v>
                </c:pt>
                <c:pt idx="10">
                  <c:v>0.99532800000000021</c:v>
                </c:pt>
                <c:pt idx="11">
                  <c:v>0.99735399999999985</c:v>
                </c:pt>
                <c:pt idx="12">
                  <c:v>0.99881599999999993</c:v>
                </c:pt>
                <c:pt idx="13">
                  <c:v>0.99970199999999987</c:v>
                </c:pt>
              </c:numCache>
            </c:numRef>
          </c:yVal>
          <c:smooth val="1"/>
          <c:extLst>
            <c:ext xmlns:c16="http://schemas.microsoft.com/office/drawing/2014/chart" uri="{C3380CC4-5D6E-409C-BE32-E72D297353CC}">
              <c16:uniqueId val="{00000001-5DEC-4924-91DB-AB46416097FD}"/>
            </c:ext>
          </c:extLst>
        </c:ser>
        <c:ser>
          <c:idx val="2"/>
          <c:order val="2"/>
          <c:tx>
            <c:strRef>
              <c:f>Foglio1!$D$1</c:f>
              <c:strCache>
                <c:ptCount val="1"/>
                <c:pt idx="0">
                  <c:v>P(3/4)</c:v>
                </c:pt>
              </c:strCache>
            </c:strRef>
          </c:tx>
          <c:spPr>
            <a:ln w="22225" cap="rnd">
              <a:solidFill>
                <a:schemeClr val="accent3"/>
              </a:solidFill>
            </a:ln>
            <a:effectLst>
              <a:glow rad="139700">
                <a:schemeClr val="accent3">
                  <a:satMod val="175000"/>
                  <a:alpha val="14000"/>
                </a:schemeClr>
              </a:glow>
            </a:effectLst>
          </c:spPr>
          <c:marker>
            <c:symbol val="circle"/>
            <c:size val="3"/>
            <c:spPr>
              <a:solidFill>
                <a:schemeClr val="accent3">
                  <a:lumMod val="60000"/>
                  <a:lumOff val="40000"/>
                </a:schemeClr>
              </a:solidFill>
              <a:ln>
                <a:noFill/>
              </a:ln>
              <a:effectLst>
                <a:glow rad="63500">
                  <a:schemeClr val="accent3">
                    <a:satMod val="175000"/>
                    <a:alpha val="25000"/>
                  </a:schemeClr>
                </a:glow>
              </a:effectLst>
            </c:spPr>
          </c:marker>
          <c:xVal>
            <c:numRef>
              <c:f>Foglio1!$A$2:$A$15</c:f>
              <c:numCache>
                <c:formatCode>General</c:formatCode>
                <c:ptCount val="14"/>
                <c:pt idx="0">
                  <c:v>0.86</c:v>
                </c:pt>
                <c:pt idx="1">
                  <c:v>0.87</c:v>
                </c:pt>
                <c:pt idx="2">
                  <c:v>0.88</c:v>
                </c:pt>
                <c:pt idx="3">
                  <c:v>0.89</c:v>
                </c:pt>
                <c:pt idx="4">
                  <c:v>0.9</c:v>
                </c:pt>
                <c:pt idx="5">
                  <c:v>0.91</c:v>
                </c:pt>
                <c:pt idx="6">
                  <c:v>0.92</c:v>
                </c:pt>
                <c:pt idx="7">
                  <c:v>0.93</c:v>
                </c:pt>
                <c:pt idx="8">
                  <c:v>0.94</c:v>
                </c:pt>
                <c:pt idx="9">
                  <c:v>0.95</c:v>
                </c:pt>
                <c:pt idx="10">
                  <c:v>0.96</c:v>
                </c:pt>
                <c:pt idx="11">
                  <c:v>0.97</c:v>
                </c:pt>
                <c:pt idx="12">
                  <c:v>0.98</c:v>
                </c:pt>
                <c:pt idx="13">
                  <c:v>0.99</c:v>
                </c:pt>
              </c:numCache>
            </c:numRef>
          </c:xVal>
          <c:yVal>
            <c:numRef>
              <c:f>Foglio1!$D$2:$D$15</c:f>
              <c:numCache>
                <c:formatCode>General</c:formatCode>
                <c:ptCount val="14"/>
                <c:pt idx="0">
                  <c:v>0.90319952000000026</c:v>
                </c:pt>
                <c:pt idx="1">
                  <c:v>0.91531917000000007</c:v>
                </c:pt>
                <c:pt idx="2">
                  <c:v>0.92680191999999995</c:v>
                </c:pt>
                <c:pt idx="3">
                  <c:v>0.93760876999999998</c:v>
                </c:pt>
                <c:pt idx="4">
                  <c:v>0.94769999999999999</c:v>
                </c:pt>
                <c:pt idx="5">
                  <c:v>0.95703517000000016</c:v>
                </c:pt>
                <c:pt idx="6">
                  <c:v>0.96557312000000017</c:v>
                </c:pt>
                <c:pt idx="7">
                  <c:v>0.97327196999999988</c:v>
                </c:pt>
                <c:pt idx="8">
                  <c:v>0.9800891199999997</c:v>
                </c:pt>
                <c:pt idx="9">
                  <c:v>0.98598124999999959</c:v>
                </c:pt>
                <c:pt idx="10">
                  <c:v>0.99090431999999984</c:v>
                </c:pt>
                <c:pt idx="11">
                  <c:v>0.99481357000000026</c:v>
                </c:pt>
                <c:pt idx="12">
                  <c:v>0.99766352000000014</c:v>
                </c:pt>
                <c:pt idx="13">
                  <c:v>0.99940796999999959</c:v>
                </c:pt>
              </c:numCache>
            </c:numRef>
          </c:yVal>
          <c:smooth val="1"/>
          <c:extLst>
            <c:ext xmlns:c16="http://schemas.microsoft.com/office/drawing/2014/chart" uri="{C3380CC4-5D6E-409C-BE32-E72D297353CC}">
              <c16:uniqueId val="{00000002-5DEC-4924-91DB-AB46416097FD}"/>
            </c:ext>
          </c:extLst>
        </c:ser>
        <c:ser>
          <c:idx val="3"/>
          <c:order val="3"/>
          <c:tx>
            <c:strRef>
              <c:f>Foglio1!$E$1</c:f>
              <c:strCache>
                <c:ptCount val="1"/>
                <c:pt idx="0">
                  <c:v>P triple</c:v>
                </c:pt>
              </c:strCache>
            </c:strRef>
          </c:tx>
          <c:spPr>
            <a:ln w="22225" cap="rnd">
              <a:solidFill>
                <a:schemeClr val="accent4"/>
              </a:solidFill>
            </a:ln>
            <a:effectLst>
              <a:glow rad="139700">
                <a:schemeClr val="accent4">
                  <a:satMod val="175000"/>
                  <a:alpha val="14000"/>
                </a:schemeClr>
              </a:glow>
            </a:effectLst>
          </c:spPr>
          <c:marker>
            <c:symbol val="circle"/>
            <c:size val="3"/>
            <c:spPr>
              <a:solidFill>
                <a:schemeClr val="accent4">
                  <a:lumMod val="60000"/>
                  <a:lumOff val="40000"/>
                </a:schemeClr>
              </a:solidFill>
              <a:ln>
                <a:noFill/>
              </a:ln>
              <a:effectLst>
                <a:glow rad="63500">
                  <a:schemeClr val="accent4">
                    <a:satMod val="175000"/>
                    <a:alpha val="25000"/>
                  </a:schemeClr>
                </a:glow>
              </a:effectLst>
            </c:spPr>
          </c:marker>
          <c:xVal>
            <c:numRef>
              <c:f>Foglio1!$A$2:$A$15</c:f>
              <c:numCache>
                <c:formatCode>General</c:formatCode>
                <c:ptCount val="14"/>
                <c:pt idx="0">
                  <c:v>0.86</c:v>
                </c:pt>
                <c:pt idx="1">
                  <c:v>0.87</c:v>
                </c:pt>
                <c:pt idx="2">
                  <c:v>0.88</c:v>
                </c:pt>
                <c:pt idx="3">
                  <c:v>0.89</c:v>
                </c:pt>
                <c:pt idx="4">
                  <c:v>0.9</c:v>
                </c:pt>
                <c:pt idx="5">
                  <c:v>0.91</c:v>
                </c:pt>
                <c:pt idx="6">
                  <c:v>0.92</c:v>
                </c:pt>
                <c:pt idx="7">
                  <c:v>0.93</c:v>
                </c:pt>
                <c:pt idx="8">
                  <c:v>0.94</c:v>
                </c:pt>
                <c:pt idx="9">
                  <c:v>0.95</c:v>
                </c:pt>
                <c:pt idx="10">
                  <c:v>0.96</c:v>
                </c:pt>
                <c:pt idx="11">
                  <c:v>0.97</c:v>
                </c:pt>
                <c:pt idx="12">
                  <c:v>0.98</c:v>
                </c:pt>
                <c:pt idx="13">
                  <c:v>0.99</c:v>
                </c:pt>
              </c:numCache>
            </c:numRef>
          </c:xVal>
          <c:yVal>
            <c:numRef>
              <c:f>Foglio1!$E$2:$E$15</c:f>
              <c:numCache>
                <c:formatCode>General</c:formatCode>
                <c:ptCount val="14"/>
                <c:pt idx="0">
                  <c:v>0.63605599999999995</c:v>
                </c:pt>
                <c:pt idx="1">
                  <c:v>0.65850300000000006</c:v>
                </c:pt>
                <c:pt idx="2">
                  <c:v>0.68147199999999997</c:v>
                </c:pt>
                <c:pt idx="3">
                  <c:v>0.70496900000000007</c:v>
                </c:pt>
                <c:pt idx="4">
                  <c:v>0.72900000000000009</c:v>
                </c:pt>
                <c:pt idx="5">
                  <c:v>0.7535710000000001</c:v>
                </c:pt>
                <c:pt idx="6">
                  <c:v>0.77868800000000005</c:v>
                </c:pt>
                <c:pt idx="7">
                  <c:v>0.8043570000000001</c:v>
                </c:pt>
                <c:pt idx="8">
                  <c:v>0.83058399999999988</c:v>
                </c:pt>
                <c:pt idx="9">
                  <c:v>0.85737499999999989</c:v>
                </c:pt>
                <c:pt idx="10">
                  <c:v>0.88473599999999997</c:v>
                </c:pt>
                <c:pt idx="11">
                  <c:v>0.91267299999999996</c:v>
                </c:pt>
                <c:pt idx="12">
                  <c:v>0.94119199999999992</c:v>
                </c:pt>
                <c:pt idx="13">
                  <c:v>0.97029899999999991</c:v>
                </c:pt>
              </c:numCache>
            </c:numRef>
          </c:yVal>
          <c:smooth val="1"/>
          <c:extLst>
            <c:ext xmlns:c16="http://schemas.microsoft.com/office/drawing/2014/chart" uri="{C3380CC4-5D6E-409C-BE32-E72D297353CC}">
              <c16:uniqueId val="{00000003-5DEC-4924-91DB-AB46416097FD}"/>
            </c:ext>
          </c:extLst>
        </c:ser>
        <c:dLbls>
          <c:showLegendKey val="0"/>
          <c:showVal val="0"/>
          <c:showCatName val="0"/>
          <c:showSerName val="0"/>
          <c:showPercent val="0"/>
          <c:showBubbleSize val="0"/>
        </c:dLbls>
        <c:axId val="1054003424"/>
        <c:axId val="1054007168"/>
      </c:scatterChart>
      <c:valAx>
        <c:axId val="1054007168"/>
        <c:scaling>
          <c:orientation val="minMax"/>
          <c:max val="1"/>
          <c:min val="0.8"/>
        </c:scaling>
        <c:delete val="0"/>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GB"/>
                  <a:t>Singel  track Trigger efficiency</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054003424"/>
        <c:crosses val="autoZero"/>
        <c:crossBetween val="midCat"/>
      </c:valAx>
      <c:valAx>
        <c:axId val="1054003424"/>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GB"/>
                  <a:t>Gas gap efficiency</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054007168"/>
        <c:crosses val="autoZero"/>
        <c:crossBetween val="midCat"/>
      </c:valAx>
      <c:spPr>
        <a:noFill/>
        <a:ln>
          <a:noFill/>
        </a:ln>
        <a:effectLst/>
      </c:spPr>
    </c:plotArea>
    <c:legend>
      <c:legendPos val="r"/>
      <c:layout>
        <c:manualLayout>
          <c:xMode val="edge"/>
          <c:yMode val="edge"/>
          <c:x val="0.38652978283234579"/>
          <c:y val="0.35404547584374346"/>
          <c:w val="0.18831624463246543"/>
          <c:h val="0.2065181962396967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bg1"/>
                </a:solidFill>
                <a:latin typeface="+mn-lt"/>
                <a:ea typeface="+mn-ea"/>
                <a:cs typeface="+mn-cs"/>
              </a:defRPr>
            </a:pPr>
            <a:r>
              <a:rPr lang="en-GB"/>
              <a:t>Time resolution vs. gas gap</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bg1"/>
              </a:solidFill>
              <a:latin typeface="+mn-lt"/>
              <a:ea typeface="+mn-ea"/>
              <a:cs typeface="+mn-cs"/>
            </a:defRPr>
          </a:pPr>
          <a:endParaRPr lang="en-US"/>
        </a:p>
      </c:txPr>
    </c:title>
    <c:autoTitleDeleted val="0"/>
    <c:plotArea>
      <c:layout>
        <c:manualLayout>
          <c:layoutTarget val="inner"/>
          <c:xMode val="edge"/>
          <c:yMode val="edge"/>
          <c:x val="0.13771528372664296"/>
          <c:y val="0.17171296296296296"/>
          <c:w val="0.76749033142588718"/>
          <c:h val="0.62271617089530473"/>
        </c:manualLayout>
      </c:layout>
      <c:scatterChart>
        <c:scatterStyle val="lineMarker"/>
        <c:varyColors val="0"/>
        <c:ser>
          <c:idx val="0"/>
          <c:order val="0"/>
          <c:tx>
            <c:v>Single gap (measured)</c:v>
          </c:tx>
          <c:spPr>
            <a:ln w="19050" cap="rnd">
              <a:noFill/>
              <a:round/>
            </a:ln>
            <a:effectLst/>
          </c:spPr>
          <c:marker>
            <c:symbol val="x"/>
            <c:size val="8"/>
            <c:spPr>
              <a:solidFill>
                <a:srgbClr val="FF0000"/>
              </a:solidFill>
              <a:ln w="9525">
                <a:solidFill>
                  <a:srgbClr val="FF0000"/>
                </a:solidFill>
              </a:ln>
              <a:effectLst/>
            </c:spPr>
          </c:marker>
          <c:dPt>
            <c:idx val="2"/>
            <c:marker>
              <c:symbol val="circle"/>
              <c:size val="5"/>
              <c:spPr>
                <a:solidFill>
                  <a:schemeClr val="accent1"/>
                </a:solidFill>
                <a:ln w="9525">
                  <a:solidFill>
                    <a:schemeClr val="accent1"/>
                  </a:solidFill>
                </a:ln>
                <a:effectLst/>
              </c:spPr>
            </c:marker>
            <c:bubble3D val="0"/>
            <c:extLst>
              <c:ext xmlns:c16="http://schemas.microsoft.com/office/drawing/2014/chart" uri="{C3380CC4-5D6E-409C-BE32-E72D297353CC}">
                <c16:uniqueId val="{00000000-ABB2-4D0A-8DE1-D74D8CBC05EA}"/>
              </c:ext>
            </c:extLst>
          </c:dPt>
          <c:trendline>
            <c:spPr>
              <a:ln w="31750" cap="rnd">
                <a:solidFill>
                  <a:schemeClr val="accent1"/>
                </a:solidFill>
                <a:prstDash val="sysDot"/>
              </a:ln>
              <a:effectLst/>
            </c:spPr>
            <c:trendlineType val="exp"/>
            <c:dispRSqr val="0"/>
            <c:dispEq val="0"/>
          </c:trendline>
          <c:xVal>
            <c:numRef>
              <c:f>Sheet1!$C$3:$C$7</c:f>
              <c:numCache>
                <c:formatCode>General</c:formatCode>
                <c:ptCount val="5"/>
                <c:pt idx="0">
                  <c:v>2</c:v>
                </c:pt>
                <c:pt idx="1">
                  <c:v>1</c:v>
                </c:pt>
                <c:pt idx="2">
                  <c:v>0.5</c:v>
                </c:pt>
                <c:pt idx="3">
                  <c:v>0.4</c:v>
                </c:pt>
                <c:pt idx="4">
                  <c:v>0.1</c:v>
                </c:pt>
              </c:numCache>
            </c:numRef>
          </c:xVal>
          <c:yVal>
            <c:numRef>
              <c:f>Sheet1!$D$3:$D$7</c:f>
              <c:numCache>
                <c:formatCode>General</c:formatCode>
                <c:ptCount val="5"/>
                <c:pt idx="0">
                  <c:v>1</c:v>
                </c:pt>
                <c:pt idx="1">
                  <c:v>0.3</c:v>
                </c:pt>
                <c:pt idx="2">
                  <c:v>0.16275347782717087</c:v>
                </c:pt>
                <c:pt idx="3">
                  <c:v>0.14199999999999999</c:v>
                </c:pt>
                <c:pt idx="4">
                  <c:v>0.1</c:v>
                </c:pt>
              </c:numCache>
            </c:numRef>
          </c:yVal>
          <c:smooth val="0"/>
          <c:extLst>
            <c:ext xmlns:c16="http://schemas.microsoft.com/office/drawing/2014/chart" uri="{C3380CC4-5D6E-409C-BE32-E72D297353CC}">
              <c16:uniqueId val="{00000002-ABB2-4D0A-8DE1-D74D8CBC05EA}"/>
            </c:ext>
          </c:extLst>
        </c:ser>
        <c:ser>
          <c:idx val="1"/>
          <c:order val="1"/>
          <c:tx>
            <c:v>Bi-gap (scaled by 1/rad(2))</c:v>
          </c:tx>
          <c:spPr>
            <a:ln w="25400" cap="rnd">
              <a:noFill/>
              <a:round/>
            </a:ln>
            <a:effectLst/>
          </c:spPr>
          <c:marker>
            <c:symbol val="circle"/>
            <c:size val="5"/>
            <c:spPr>
              <a:solidFill>
                <a:schemeClr val="accent2"/>
              </a:solidFill>
              <a:ln w="9525">
                <a:solidFill>
                  <a:schemeClr val="accent2"/>
                </a:solidFill>
              </a:ln>
              <a:effectLst/>
            </c:spPr>
          </c:marker>
          <c:trendline>
            <c:spPr>
              <a:ln w="31750" cap="rnd">
                <a:solidFill>
                  <a:schemeClr val="accent2"/>
                </a:solidFill>
                <a:prstDash val="sysDot"/>
              </a:ln>
              <a:effectLst/>
            </c:spPr>
            <c:trendlineType val="exp"/>
            <c:dispRSqr val="0"/>
            <c:dispEq val="0"/>
          </c:trendline>
          <c:xVal>
            <c:numRef>
              <c:f>Sheet1!$C$3:$C$7</c:f>
              <c:numCache>
                <c:formatCode>General</c:formatCode>
                <c:ptCount val="5"/>
                <c:pt idx="0">
                  <c:v>2</c:v>
                </c:pt>
                <c:pt idx="1">
                  <c:v>1</c:v>
                </c:pt>
                <c:pt idx="2">
                  <c:v>0.5</c:v>
                </c:pt>
                <c:pt idx="3">
                  <c:v>0.4</c:v>
                </c:pt>
                <c:pt idx="4">
                  <c:v>0.1</c:v>
                </c:pt>
              </c:numCache>
            </c:numRef>
          </c:xVal>
          <c:yVal>
            <c:numRef>
              <c:f>Sheet1!$E$3:$E$7</c:f>
              <c:numCache>
                <c:formatCode>General</c:formatCode>
                <c:ptCount val="5"/>
                <c:pt idx="0">
                  <c:v>0.70710678118654746</c:v>
                </c:pt>
                <c:pt idx="1">
                  <c:v>0.21213203435596423</c:v>
                </c:pt>
                <c:pt idx="2">
                  <c:v>0.11508408783328691</c:v>
                </c:pt>
                <c:pt idx="3">
                  <c:v>0.10040916292848973</c:v>
                </c:pt>
                <c:pt idx="4">
                  <c:v>7.0710678118654752E-2</c:v>
                </c:pt>
              </c:numCache>
            </c:numRef>
          </c:yVal>
          <c:smooth val="0"/>
          <c:extLst>
            <c:ext xmlns:c16="http://schemas.microsoft.com/office/drawing/2014/chart" uri="{C3380CC4-5D6E-409C-BE32-E72D297353CC}">
              <c16:uniqueId val="{00000004-ABB2-4D0A-8DE1-D74D8CBC05EA}"/>
            </c:ext>
          </c:extLst>
        </c:ser>
        <c:ser>
          <c:idx val="4"/>
          <c:order val="2"/>
          <c:tx>
            <c:v>Triplet</c:v>
          </c:tx>
          <c:spPr>
            <a:ln w="25400" cap="rnd">
              <a:noFill/>
              <a:round/>
            </a:ln>
            <a:effectLst/>
          </c:spPr>
          <c:marker>
            <c:symbol val="circle"/>
            <c:size val="5"/>
            <c:spPr>
              <a:solidFill>
                <a:schemeClr val="accent5"/>
              </a:solidFill>
              <a:ln w="9525">
                <a:solidFill>
                  <a:schemeClr val="accent5"/>
                </a:solidFill>
              </a:ln>
              <a:effectLst/>
            </c:spPr>
          </c:marker>
          <c:trendline>
            <c:spPr>
              <a:ln w="34925" cap="rnd">
                <a:solidFill>
                  <a:srgbClr val="92D050"/>
                </a:solidFill>
                <a:prstDash val="sysDot"/>
              </a:ln>
              <a:effectLst/>
            </c:spPr>
            <c:trendlineType val="exp"/>
            <c:dispRSqr val="0"/>
            <c:dispEq val="0"/>
          </c:trendline>
          <c:xVal>
            <c:numRef>
              <c:f>Sheet1!$C$3:$C$7</c:f>
              <c:numCache>
                <c:formatCode>General</c:formatCode>
                <c:ptCount val="5"/>
                <c:pt idx="0">
                  <c:v>2</c:v>
                </c:pt>
                <c:pt idx="1">
                  <c:v>1</c:v>
                </c:pt>
                <c:pt idx="2">
                  <c:v>0.5</c:v>
                </c:pt>
                <c:pt idx="3">
                  <c:v>0.4</c:v>
                </c:pt>
                <c:pt idx="4">
                  <c:v>0.1</c:v>
                </c:pt>
              </c:numCache>
            </c:numRef>
          </c:xVal>
          <c:yVal>
            <c:numRef>
              <c:f>Sheet1!$F$3:$F$7</c:f>
              <c:numCache>
                <c:formatCode>General</c:formatCode>
                <c:ptCount val="5"/>
                <c:pt idx="0">
                  <c:v>0.57735026918962584</c:v>
                </c:pt>
                <c:pt idx="1">
                  <c:v>0.17320508075688773</c:v>
                </c:pt>
                <c:pt idx="2">
                  <c:v>9.3965764235064891E-2</c:v>
                </c:pt>
                <c:pt idx="3">
                  <c:v>8.1983738224926855E-2</c:v>
                </c:pt>
                <c:pt idx="4">
                  <c:v>5.7735026918962581E-2</c:v>
                </c:pt>
              </c:numCache>
            </c:numRef>
          </c:yVal>
          <c:smooth val="0"/>
          <c:extLst>
            <c:ext xmlns:c16="http://schemas.microsoft.com/office/drawing/2014/chart" uri="{C3380CC4-5D6E-409C-BE32-E72D297353CC}">
              <c16:uniqueId val="{00000006-ABB2-4D0A-8DE1-D74D8CBC05EA}"/>
            </c:ext>
          </c:extLst>
        </c:ser>
        <c:ser>
          <c:idx val="2"/>
          <c:order val="3"/>
          <c:tx>
            <c:v>Double bi-gap (scaled by 1/2))</c:v>
          </c:tx>
          <c:spPr>
            <a:ln w="25400" cap="rnd">
              <a:noFill/>
              <a:round/>
            </a:ln>
            <a:effectLst/>
          </c:spPr>
          <c:marker>
            <c:symbol val="circle"/>
            <c:size val="5"/>
            <c:spPr>
              <a:solidFill>
                <a:schemeClr val="accent3"/>
              </a:solidFill>
              <a:ln w="9525">
                <a:solidFill>
                  <a:schemeClr val="accent3"/>
                </a:solidFill>
              </a:ln>
              <a:effectLst/>
            </c:spPr>
          </c:marker>
          <c:trendline>
            <c:spPr>
              <a:ln w="34925" cap="rnd">
                <a:solidFill>
                  <a:schemeClr val="bg1"/>
                </a:solidFill>
                <a:prstDash val="sysDot"/>
              </a:ln>
              <a:effectLst/>
            </c:spPr>
            <c:trendlineType val="exp"/>
            <c:dispRSqr val="0"/>
            <c:dispEq val="0"/>
          </c:trendline>
          <c:xVal>
            <c:numRef>
              <c:f>Sheet1!$C$3:$C$7</c:f>
              <c:numCache>
                <c:formatCode>General</c:formatCode>
                <c:ptCount val="5"/>
                <c:pt idx="0">
                  <c:v>2</c:v>
                </c:pt>
                <c:pt idx="1">
                  <c:v>1</c:v>
                </c:pt>
                <c:pt idx="2">
                  <c:v>0.5</c:v>
                </c:pt>
                <c:pt idx="3">
                  <c:v>0.4</c:v>
                </c:pt>
                <c:pt idx="4">
                  <c:v>0.1</c:v>
                </c:pt>
              </c:numCache>
            </c:numRef>
          </c:xVal>
          <c:yVal>
            <c:numRef>
              <c:f>Sheet1!$G$3:$G$7</c:f>
              <c:numCache>
                <c:formatCode>General</c:formatCode>
                <c:ptCount val="5"/>
                <c:pt idx="0">
                  <c:v>0.5</c:v>
                </c:pt>
                <c:pt idx="1">
                  <c:v>0.15</c:v>
                </c:pt>
                <c:pt idx="2">
                  <c:v>8.1376738913585434E-2</c:v>
                </c:pt>
                <c:pt idx="3">
                  <c:v>7.0999999999999994E-2</c:v>
                </c:pt>
                <c:pt idx="4">
                  <c:v>0.05</c:v>
                </c:pt>
              </c:numCache>
            </c:numRef>
          </c:yVal>
          <c:smooth val="0"/>
          <c:extLst>
            <c:ext xmlns:c16="http://schemas.microsoft.com/office/drawing/2014/chart" uri="{C3380CC4-5D6E-409C-BE32-E72D297353CC}">
              <c16:uniqueId val="{00000008-ABB2-4D0A-8DE1-D74D8CBC05EA}"/>
            </c:ext>
          </c:extLst>
        </c:ser>
        <c:ser>
          <c:idx val="3"/>
          <c:order val="4"/>
          <c:tx>
            <c:strRef>
              <c:f>Sheet1!$I$2</c:f>
              <c:strCache>
                <c:ptCount val="1"/>
                <c:pt idx="0">
                  <c:v>constant gap 2mm</c:v>
                </c:pt>
              </c:strCache>
            </c:strRef>
          </c:tx>
          <c:spPr>
            <a:ln w="25400" cap="rnd">
              <a:noFill/>
              <a:round/>
            </a:ln>
            <a:effectLst/>
          </c:spPr>
          <c:marker>
            <c:symbol val="circle"/>
            <c:size val="5"/>
            <c:spPr>
              <a:solidFill>
                <a:schemeClr val="accent4"/>
              </a:solidFill>
              <a:ln w="9525">
                <a:solidFill>
                  <a:schemeClr val="accent4"/>
                </a:solidFill>
              </a:ln>
              <a:effectLst/>
            </c:spPr>
          </c:marker>
          <c:trendline>
            <c:spPr>
              <a:ln w="25400" cap="rnd">
                <a:solidFill>
                  <a:srgbClr val="FFFF00"/>
                </a:solidFill>
                <a:prstDash val="solid"/>
              </a:ln>
              <a:effectLst/>
            </c:spPr>
            <c:trendlineType val="poly"/>
            <c:order val="2"/>
            <c:dispRSqr val="0"/>
            <c:dispEq val="0"/>
          </c:trendline>
          <c:xVal>
            <c:numRef>
              <c:f>Sheet1!$C$3:$C$5</c:f>
              <c:numCache>
                <c:formatCode>General</c:formatCode>
                <c:ptCount val="3"/>
                <c:pt idx="0">
                  <c:v>2</c:v>
                </c:pt>
                <c:pt idx="1">
                  <c:v>1</c:v>
                </c:pt>
                <c:pt idx="2">
                  <c:v>0.5</c:v>
                </c:pt>
              </c:numCache>
            </c:numRef>
          </c:xVal>
          <c:yVal>
            <c:numRef>
              <c:f>Sheet1!$I$3:$I$5</c:f>
              <c:numCache>
                <c:formatCode>General</c:formatCode>
                <c:ptCount val="3"/>
                <c:pt idx="0">
                  <c:v>1</c:v>
                </c:pt>
                <c:pt idx="1">
                  <c:v>0.21213203435596423</c:v>
                </c:pt>
                <c:pt idx="2">
                  <c:v>8.1376738913585434E-2</c:v>
                </c:pt>
              </c:numCache>
            </c:numRef>
          </c:yVal>
          <c:smooth val="0"/>
          <c:extLst>
            <c:ext xmlns:c16="http://schemas.microsoft.com/office/drawing/2014/chart" uri="{C3380CC4-5D6E-409C-BE32-E72D297353CC}">
              <c16:uniqueId val="{0000000A-ABB2-4D0A-8DE1-D74D8CBC05EA}"/>
            </c:ext>
          </c:extLst>
        </c:ser>
        <c:dLbls>
          <c:showLegendKey val="0"/>
          <c:showVal val="0"/>
          <c:showCatName val="0"/>
          <c:showSerName val="0"/>
          <c:showPercent val="0"/>
          <c:showBubbleSize val="0"/>
        </c:dLbls>
        <c:axId val="424184127"/>
        <c:axId val="424186207"/>
      </c:scatterChart>
      <c:valAx>
        <c:axId val="424184127"/>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r>
                  <a:rPr lang="en-GB"/>
                  <a:t>gas gap (mm)</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24186207"/>
        <c:crosses val="autoZero"/>
        <c:crossBetween val="midCat"/>
      </c:valAx>
      <c:valAx>
        <c:axId val="42418620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bg1"/>
                    </a:solidFill>
                    <a:latin typeface="+mn-lt"/>
                    <a:ea typeface="+mn-ea"/>
                    <a:cs typeface="+mn-cs"/>
                  </a:defRPr>
                </a:pPr>
                <a:r>
                  <a:rPr lang="en-GB"/>
                  <a:t>Time resolution (ns)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24184127"/>
        <c:crosses val="autoZero"/>
        <c:crossBetween val="midCat"/>
      </c:valAx>
      <c:spPr>
        <a:noFill/>
        <a:ln>
          <a:noFill/>
        </a:ln>
        <a:effectLst/>
      </c:spPr>
    </c:plotArea>
    <c:legend>
      <c:legendPos val="r"/>
      <c:legendEntry>
        <c:idx val="5"/>
        <c:delete val="1"/>
      </c:legendEntry>
      <c:legendEntry>
        <c:idx val="6"/>
        <c:delete val="1"/>
      </c:legendEntry>
      <c:legendEntry>
        <c:idx val="7"/>
        <c:delete val="1"/>
      </c:legendEntry>
      <c:legendEntry>
        <c:idx val="8"/>
        <c:delete val="1"/>
      </c:legendEntry>
      <c:layout>
        <c:manualLayout>
          <c:xMode val="edge"/>
          <c:yMode val="edge"/>
          <c:x val="8.3405417994996109E-2"/>
          <c:y val="0.16895026648483136"/>
          <c:w val="0.58581983040886576"/>
          <c:h val="0.3484220575097227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legend>
    <c:plotVisOnly val="1"/>
    <c:dispBlanksAs val="gap"/>
    <c:showDLblsOverMax val="0"/>
  </c:chart>
  <c:spPr>
    <a:solidFill>
      <a:schemeClr val="bg2">
        <a:lumMod val="25000"/>
      </a:schemeClr>
    </a:solidFill>
    <a:ln w="9525" cap="flat" cmpd="sng" algn="ctr">
      <a:solidFill>
        <a:schemeClr val="tx1">
          <a:lumMod val="15000"/>
          <a:lumOff val="85000"/>
        </a:schemeClr>
      </a:solidFill>
      <a:round/>
    </a:ln>
    <a:effectLst/>
  </c:spPr>
  <c:txPr>
    <a:bodyPr/>
    <a:lstStyle/>
    <a:p>
      <a:pPr>
        <a:defRPr sz="1400">
          <a:solidFill>
            <a:schemeClr val="bg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bg1"/>
                </a:solidFill>
                <a:latin typeface="+mn-lt"/>
                <a:ea typeface="+mn-ea"/>
                <a:cs typeface="+mn-cs"/>
              </a:defRPr>
            </a:pPr>
            <a:r>
              <a:rPr lang="en-GB"/>
              <a:t>Time resolution vs. gas gap</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bg1"/>
              </a:solidFill>
              <a:latin typeface="+mn-lt"/>
              <a:ea typeface="+mn-ea"/>
              <a:cs typeface="+mn-cs"/>
            </a:defRPr>
          </a:pPr>
          <a:endParaRPr lang="en-US"/>
        </a:p>
      </c:txPr>
    </c:title>
    <c:autoTitleDeleted val="0"/>
    <c:plotArea>
      <c:layout>
        <c:manualLayout>
          <c:layoutTarget val="inner"/>
          <c:xMode val="edge"/>
          <c:yMode val="edge"/>
          <c:x val="0.13771528372664296"/>
          <c:y val="0.17171296296296296"/>
          <c:w val="0.76749033142588718"/>
          <c:h val="0.62271617089530473"/>
        </c:manualLayout>
      </c:layout>
      <c:scatterChart>
        <c:scatterStyle val="lineMarker"/>
        <c:varyColors val="0"/>
        <c:ser>
          <c:idx val="0"/>
          <c:order val="0"/>
          <c:tx>
            <c:v>Single gap (measured)</c:v>
          </c:tx>
          <c:spPr>
            <a:ln w="19050" cap="rnd">
              <a:noFill/>
              <a:round/>
            </a:ln>
            <a:effectLst/>
          </c:spPr>
          <c:marker>
            <c:symbol val="x"/>
            <c:size val="8"/>
            <c:spPr>
              <a:solidFill>
                <a:srgbClr val="FF0000"/>
              </a:solidFill>
              <a:ln w="9525">
                <a:solidFill>
                  <a:srgbClr val="FF0000"/>
                </a:solidFill>
              </a:ln>
              <a:effectLst/>
            </c:spPr>
          </c:marker>
          <c:dPt>
            <c:idx val="2"/>
            <c:marker>
              <c:symbol val="circle"/>
              <c:size val="5"/>
              <c:spPr>
                <a:solidFill>
                  <a:schemeClr val="accent1"/>
                </a:solidFill>
                <a:ln w="9525">
                  <a:solidFill>
                    <a:schemeClr val="accent1"/>
                  </a:solidFill>
                </a:ln>
                <a:effectLst/>
              </c:spPr>
            </c:marker>
            <c:bubble3D val="0"/>
            <c:extLst>
              <c:ext xmlns:c16="http://schemas.microsoft.com/office/drawing/2014/chart" uri="{C3380CC4-5D6E-409C-BE32-E72D297353CC}">
                <c16:uniqueId val="{00000000-ABB2-4D0A-8DE1-D74D8CBC05EA}"/>
              </c:ext>
            </c:extLst>
          </c:dPt>
          <c:trendline>
            <c:spPr>
              <a:ln w="31750" cap="rnd">
                <a:solidFill>
                  <a:schemeClr val="accent1"/>
                </a:solidFill>
                <a:prstDash val="sysDot"/>
              </a:ln>
              <a:effectLst/>
            </c:spPr>
            <c:trendlineType val="exp"/>
            <c:dispRSqr val="0"/>
            <c:dispEq val="0"/>
          </c:trendline>
          <c:xVal>
            <c:numRef>
              <c:f>Sheet1!$C$3:$C$7</c:f>
              <c:numCache>
                <c:formatCode>General</c:formatCode>
                <c:ptCount val="5"/>
                <c:pt idx="0">
                  <c:v>2</c:v>
                </c:pt>
                <c:pt idx="1">
                  <c:v>1</c:v>
                </c:pt>
                <c:pt idx="2">
                  <c:v>0.5</c:v>
                </c:pt>
                <c:pt idx="3">
                  <c:v>0.4</c:v>
                </c:pt>
                <c:pt idx="4">
                  <c:v>0.1</c:v>
                </c:pt>
              </c:numCache>
            </c:numRef>
          </c:xVal>
          <c:yVal>
            <c:numRef>
              <c:f>Sheet1!$D$3:$D$7</c:f>
              <c:numCache>
                <c:formatCode>General</c:formatCode>
                <c:ptCount val="5"/>
                <c:pt idx="0">
                  <c:v>1</c:v>
                </c:pt>
                <c:pt idx="1">
                  <c:v>0.3</c:v>
                </c:pt>
                <c:pt idx="2">
                  <c:v>0.16275347782717087</c:v>
                </c:pt>
                <c:pt idx="3">
                  <c:v>0.14199999999999999</c:v>
                </c:pt>
                <c:pt idx="4">
                  <c:v>0.1</c:v>
                </c:pt>
              </c:numCache>
            </c:numRef>
          </c:yVal>
          <c:smooth val="0"/>
          <c:extLst>
            <c:ext xmlns:c16="http://schemas.microsoft.com/office/drawing/2014/chart" uri="{C3380CC4-5D6E-409C-BE32-E72D297353CC}">
              <c16:uniqueId val="{00000002-ABB2-4D0A-8DE1-D74D8CBC05EA}"/>
            </c:ext>
          </c:extLst>
        </c:ser>
        <c:ser>
          <c:idx val="1"/>
          <c:order val="1"/>
          <c:tx>
            <c:v>Bi-gap (scaled by 1/rad(2))</c:v>
          </c:tx>
          <c:spPr>
            <a:ln w="25400" cap="rnd">
              <a:noFill/>
              <a:round/>
            </a:ln>
            <a:effectLst/>
          </c:spPr>
          <c:marker>
            <c:symbol val="circle"/>
            <c:size val="5"/>
            <c:spPr>
              <a:solidFill>
                <a:schemeClr val="accent2"/>
              </a:solidFill>
              <a:ln w="9525">
                <a:solidFill>
                  <a:schemeClr val="accent2"/>
                </a:solidFill>
              </a:ln>
              <a:effectLst/>
            </c:spPr>
          </c:marker>
          <c:trendline>
            <c:spPr>
              <a:ln w="31750" cap="rnd">
                <a:solidFill>
                  <a:schemeClr val="accent2"/>
                </a:solidFill>
                <a:prstDash val="sysDot"/>
              </a:ln>
              <a:effectLst/>
            </c:spPr>
            <c:trendlineType val="exp"/>
            <c:dispRSqr val="0"/>
            <c:dispEq val="0"/>
          </c:trendline>
          <c:xVal>
            <c:numRef>
              <c:f>Sheet1!$C$3:$C$7</c:f>
              <c:numCache>
                <c:formatCode>General</c:formatCode>
                <c:ptCount val="5"/>
                <c:pt idx="0">
                  <c:v>2</c:v>
                </c:pt>
                <c:pt idx="1">
                  <c:v>1</c:v>
                </c:pt>
                <c:pt idx="2">
                  <c:v>0.5</c:v>
                </c:pt>
                <c:pt idx="3">
                  <c:v>0.4</c:v>
                </c:pt>
                <c:pt idx="4">
                  <c:v>0.1</c:v>
                </c:pt>
              </c:numCache>
            </c:numRef>
          </c:xVal>
          <c:yVal>
            <c:numRef>
              <c:f>Sheet1!$E$3:$E$7</c:f>
              <c:numCache>
                <c:formatCode>General</c:formatCode>
                <c:ptCount val="5"/>
                <c:pt idx="0">
                  <c:v>0.70710678118654746</c:v>
                </c:pt>
                <c:pt idx="1">
                  <c:v>0.21213203435596423</c:v>
                </c:pt>
                <c:pt idx="2">
                  <c:v>0.11508408783328691</c:v>
                </c:pt>
                <c:pt idx="3">
                  <c:v>0.10040916292848973</c:v>
                </c:pt>
                <c:pt idx="4">
                  <c:v>7.0710678118654752E-2</c:v>
                </c:pt>
              </c:numCache>
            </c:numRef>
          </c:yVal>
          <c:smooth val="0"/>
          <c:extLst>
            <c:ext xmlns:c16="http://schemas.microsoft.com/office/drawing/2014/chart" uri="{C3380CC4-5D6E-409C-BE32-E72D297353CC}">
              <c16:uniqueId val="{00000004-ABB2-4D0A-8DE1-D74D8CBC05EA}"/>
            </c:ext>
          </c:extLst>
        </c:ser>
        <c:ser>
          <c:idx val="4"/>
          <c:order val="2"/>
          <c:tx>
            <c:v>Triplet</c:v>
          </c:tx>
          <c:spPr>
            <a:ln w="25400" cap="rnd">
              <a:noFill/>
              <a:round/>
            </a:ln>
            <a:effectLst/>
          </c:spPr>
          <c:marker>
            <c:symbol val="circle"/>
            <c:size val="5"/>
            <c:spPr>
              <a:solidFill>
                <a:schemeClr val="accent5"/>
              </a:solidFill>
              <a:ln w="9525">
                <a:solidFill>
                  <a:schemeClr val="accent5"/>
                </a:solidFill>
              </a:ln>
              <a:effectLst/>
            </c:spPr>
          </c:marker>
          <c:trendline>
            <c:spPr>
              <a:ln w="34925" cap="rnd">
                <a:solidFill>
                  <a:srgbClr val="92D050"/>
                </a:solidFill>
                <a:prstDash val="sysDot"/>
              </a:ln>
              <a:effectLst/>
            </c:spPr>
            <c:trendlineType val="exp"/>
            <c:dispRSqr val="0"/>
            <c:dispEq val="0"/>
          </c:trendline>
          <c:xVal>
            <c:numRef>
              <c:f>Sheet1!$C$3:$C$7</c:f>
              <c:numCache>
                <c:formatCode>General</c:formatCode>
                <c:ptCount val="5"/>
                <c:pt idx="0">
                  <c:v>2</c:v>
                </c:pt>
                <c:pt idx="1">
                  <c:v>1</c:v>
                </c:pt>
                <c:pt idx="2">
                  <c:v>0.5</c:v>
                </c:pt>
                <c:pt idx="3">
                  <c:v>0.4</c:v>
                </c:pt>
                <c:pt idx="4">
                  <c:v>0.1</c:v>
                </c:pt>
              </c:numCache>
            </c:numRef>
          </c:xVal>
          <c:yVal>
            <c:numRef>
              <c:f>Sheet1!$F$3:$F$7</c:f>
              <c:numCache>
                <c:formatCode>General</c:formatCode>
                <c:ptCount val="5"/>
                <c:pt idx="0">
                  <c:v>0.57735026918962584</c:v>
                </c:pt>
                <c:pt idx="1">
                  <c:v>0.17320508075688773</c:v>
                </c:pt>
                <c:pt idx="2">
                  <c:v>9.3965764235064891E-2</c:v>
                </c:pt>
                <c:pt idx="3">
                  <c:v>8.1983738224926855E-2</c:v>
                </c:pt>
                <c:pt idx="4">
                  <c:v>5.7735026918962581E-2</c:v>
                </c:pt>
              </c:numCache>
            </c:numRef>
          </c:yVal>
          <c:smooth val="0"/>
          <c:extLst>
            <c:ext xmlns:c16="http://schemas.microsoft.com/office/drawing/2014/chart" uri="{C3380CC4-5D6E-409C-BE32-E72D297353CC}">
              <c16:uniqueId val="{00000006-ABB2-4D0A-8DE1-D74D8CBC05EA}"/>
            </c:ext>
          </c:extLst>
        </c:ser>
        <c:ser>
          <c:idx val="2"/>
          <c:order val="3"/>
          <c:tx>
            <c:v>Double bi-gap (scaled by 1/2))</c:v>
          </c:tx>
          <c:spPr>
            <a:ln w="25400" cap="rnd">
              <a:noFill/>
              <a:round/>
            </a:ln>
            <a:effectLst/>
          </c:spPr>
          <c:marker>
            <c:symbol val="circle"/>
            <c:size val="5"/>
            <c:spPr>
              <a:solidFill>
                <a:schemeClr val="accent3"/>
              </a:solidFill>
              <a:ln w="9525">
                <a:solidFill>
                  <a:schemeClr val="accent3"/>
                </a:solidFill>
              </a:ln>
              <a:effectLst/>
            </c:spPr>
          </c:marker>
          <c:trendline>
            <c:spPr>
              <a:ln w="34925" cap="rnd">
                <a:solidFill>
                  <a:schemeClr val="bg1"/>
                </a:solidFill>
                <a:prstDash val="sysDot"/>
              </a:ln>
              <a:effectLst/>
            </c:spPr>
            <c:trendlineType val="exp"/>
            <c:dispRSqr val="0"/>
            <c:dispEq val="0"/>
          </c:trendline>
          <c:xVal>
            <c:numRef>
              <c:f>Sheet1!$C$3:$C$7</c:f>
              <c:numCache>
                <c:formatCode>General</c:formatCode>
                <c:ptCount val="5"/>
                <c:pt idx="0">
                  <c:v>2</c:v>
                </c:pt>
                <c:pt idx="1">
                  <c:v>1</c:v>
                </c:pt>
                <c:pt idx="2">
                  <c:v>0.5</c:v>
                </c:pt>
                <c:pt idx="3">
                  <c:v>0.4</c:v>
                </c:pt>
                <c:pt idx="4">
                  <c:v>0.1</c:v>
                </c:pt>
              </c:numCache>
            </c:numRef>
          </c:xVal>
          <c:yVal>
            <c:numRef>
              <c:f>Sheet1!$G$3:$G$7</c:f>
              <c:numCache>
                <c:formatCode>General</c:formatCode>
                <c:ptCount val="5"/>
                <c:pt idx="0">
                  <c:v>0.5</c:v>
                </c:pt>
                <c:pt idx="1">
                  <c:v>0.15</c:v>
                </c:pt>
                <c:pt idx="2">
                  <c:v>8.1376738913585434E-2</c:v>
                </c:pt>
                <c:pt idx="3">
                  <c:v>7.0999999999999994E-2</c:v>
                </c:pt>
                <c:pt idx="4">
                  <c:v>0.05</c:v>
                </c:pt>
              </c:numCache>
            </c:numRef>
          </c:yVal>
          <c:smooth val="0"/>
          <c:extLst>
            <c:ext xmlns:c16="http://schemas.microsoft.com/office/drawing/2014/chart" uri="{C3380CC4-5D6E-409C-BE32-E72D297353CC}">
              <c16:uniqueId val="{00000008-ABB2-4D0A-8DE1-D74D8CBC05EA}"/>
            </c:ext>
          </c:extLst>
        </c:ser>
        <c:ser>
          <c:idx val="3"/>
          <c:order val="4"/>
          <c:tx>
            <c:strRef>
              <c:f>Sheet1!$I$2</c:f>
              <c:strCache>
                <c:ptCount val="1"/>
                <c:pt idx="0">
                  <c:v>constant gap 2mm</c:v>
                </c:pt>
              </c:strCache>
            </c:strRef>
          </c:tx>
          <c:spPr>
            <a:ln w="25400" cap="rnd">
              <a:noFill/>
              <a:round/>
            </a:ln>
            <a:effectLst/>
          </c:spPr>
          <c:marker>
            <c:symbol val="circle"/>
            <c:size val="5"/>
            <c:spPr>
              <a:solidFill>
                <a:schemeClr val="accent4"/>
              </a:solidFill>
              <a:ln w="9525">
                <a:solidFill>
                  <a:schemeClr val="accent4"/>
                </a:solidFill>
              </a:ln>
              <a:effectLst/>
            </c:spPr>
          </c:marker>
          <c:trendline>
            <c:spPr>
              <a:ln w="25400" cap="rnd">
                <a:solidFill>
                  <a:srgbClr val="FFFF00"/>
                </a:solidFill>
                <a:prstDash val="solid"/>
              </a:ln>
              <a:effectLst/>
            </c:spPr>
            <c:trendlineType val="poly"/>
            <c:order val="2"/>
            <c:dispRSqr val="0"/>
            <c:dispEq val="0"/>
          </c:trendline>
          <c:xVal>
            <c:numRef>
              <c:f>Sheet1!$C$3:$C$5</c:f>
              <c:numCache>
                <c:formatCode>General</c:formatCode>
                <c:ptCount val="3"/>
                <c:pt idx="0">
                  <c:v>2</c:v>
                </c:pt>
                <c:pt idx="1">
                  <c:v>1</c:v>
                </c:pt>
                <c:pt idx="2">
                  <c:v>0.5</c:v>
                </c:pt>
              </c:numCache>
            </c:numRef>
          </c:xVal>
          <c:yVal>
            <c:numRef>
              <c:f>Sheet1!$I$3:$I$5</c:f>
              <c:numCache>
                <c:formatCode>General</c:formatCode>
                <c:ptCount val="3"/>
                <c:pt idx="0">
                  <c:v>1</c:v>
                </c:pt>
                <c:pt idx="1">
                  <c:v>0.21213203435596423</c:v>
                </c:pt>
                <c:pt idx="2">
                  <c:v>8.1376738913585434E-2</c:v>
                </c:pt>
              </c:numCache>
            </c:numRef>
          </c:yVal>
          <c:smooth val="0"/>
          <c:extLst>
            <c:ext xmlns:c16="http://schemas.microsoft.com/office/drawing/2014/chart" uri="{C3380CC4-5D6E-409C-BE32-E72D297353CC}">
              <c16:uniqueId val="{0000000A-ABB2-4D0A-8DE1-D74D8CBC05EA}"/>
            </c:ext>
          </c:extLst>
        </c:ser>
        <c:dLbls>
          <c:showLegendKey val="0"/>
          <c:showVal val="0"/>
          <c:showCatName val="0"/>
          <c:showSerName val="0"/>
          <c:showPercent val="0"/>
          <c:showBubbleSize val="0"/>
        </c:dLbls>
        <c:axId val="424184127"/>
        <c:axId val="424186207"/>
      </c:scatterChart>
      <c:valAx>
        <c:axId val="424184127"/>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r>
                  <a:rPr lang="en-GB"/>
                  <a:t>gas gap (mm)</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24186207"/>
        <c:crosses val="autoZero"/>
        <c:crossBetween val="midCat"/>
      </c:valAx>
      <c:valAx>
        <c:axId val="42418620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bg1"/>
                    </a:solidFill>
                    <a:latin typeface="+mn-lt"/>
                    <a:ea typeface="+mn-ea"/>
                    <a:cs typeface="+mn-cs"/>
                  </a:defRPr>
                </a:pPr>
                <a:r>
                  <a:rPr lang="en-GB"/>
                  <a:t>Time resolution (ns)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424184127"/>
        <c:crosses val="autoZero"/>
        <c:crossBetween val="midCat"/>
      </c:valAx>
      <c:spPr>
        <a:noFill/>
        <a:ln>
          <a:noFill/>
        </a:ln>
        <a:effectLst/>
      </c:spPr>
    </c:plotArea>
    <c:legend>
      <c:legendPos val="r"/>
      <c:legendEntry>
        <c:idx val="5"/>
        <c:delete val="1"/>
      </c:legendEntry>
      <c:legendEntry>
        <c:idx val="6"/>
        <c:delete val="1"/>
      </c:legendEntry>
      <c:legendEntry>
        <c:idx val="7"/>
        <c:delete val="1"/>
      </c:legendEntry>
      <c:legendEntry>
        <c:idx val="8"/>
        <c:delete val="1"/>
      </c:legendEntry>
      <c:layout>
        <c:manualLayout>
          <c:xMode val="edge"/>
          <c:yMode val="edge"/>
          <c:x val="8.3405417994996109E-2"/>
          <c:y val="0.16895026648483136"/>
          <c:w val="0.58581983040886576"/>
          <c:h val="0.3484220575097227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legend>
    <c:plotVisOnly val="1"/>
    <c:dispBlanksAs val="gap"/>
    <c:showDLblsOverMax val="0"/>
  </c:chart>
  <c:spPr>
    <a:solidFill>
      <a:schemeClr val="bg2">
        <a:lumMod val="25000"/>
      </a:schemeClr>
    </a:solidFill>
    <a:ln w="9525" cap="flat" cmpd="sng" algn="ctr">
      <a:solidFill>
        <a:schemeClr val="tx1">
          <a:lumMod val="15000"/>
          <a:lumOff val="85000"/>
        </a:schemeClr>
      </a:solidFill>
      <a:round/>
    </a:ln>
    <a:effectLst/>
  </c:spPr>
  <c:txPr>
    <a:bodyPr/>
    <a:lstStyle/>
    <a:p>
      <a:pPr>
        <a:defRPr sz="1400">
          <a:solidFill>
            <a:schemeClr val="bg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Arial" panose="020B0604020202020204" pitchFamily="34" charset="0"/>
                <a:ea typeface="+mn-ea"/>
                <a:cs typeface="Arial" panose="020B0604020202020204" pitchFamily="34" charset="0"/>
              </a:defRPr>
            </a:pPr>
            <a:r>
              <a:rPr lang="en-GB"/>
              <a:t>Ageing Test of ATLAS-like RPC Under Irradiation</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1808762429928184"/>
          <c:y val="0.12251003783634243"/>
          <c:w val="0.7830331632961075"/>
          <c:h val="0.73487058779510706"/>
        </c:manualLayout>
      </c:layout>
      <c:scatterChart>
        <c:scatterStyle val="lineMarker"/>
        <c:varyColors val="0"/>
        <c:ser>
          <c:idx val="0"/>
          <c:order val="0"/>
          <c:tx>
            <c:v>Luminosity quivalent of integrated charge </c:v>
          </c:tx>
          <c:spPr>
            <a:ln w="25400" cap="rnd">
              <a:noFill/>
              <a:round/>
            </a:ln>
            <a:effectLst/>
          </c:spPr>
          <c:marker>
            <c:symbol val="circle"/>
            <c:size val="5"/>
            <c:spPr>
              <a:solidFill>
                <a:schemeClr val="accent1"/>
              </a:solidFill>
              <a:ln w="9525">
                <a:solidFill>
                  <a:schemeClr val="accent1"/>
                </a:solidFill>
              </a:ln>
              <a:effectLst/>
            </c:spPr>
          </c:marker>
          <c:xVal>
            <c:numRef>
              <c:f>IntCharge!$L$2:$L$237</c:f>
              <c:numCache>
                <c:formatCode>General</c:formatCode>
                <c:ptCount val="23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numCache>
            </c:numRef>
          </c:xVal>
          <c:yVal>
            <c:numRef>
              <c:f>IntCharge!$M$2:$M$237</c:f>
              <c:numCache>
                <c:formatCode>General</c:formatCode>
                <c:ptCount val="236"/>
                <c:pt idx="0">
                  <c:v>0</c:v>
                </c:pt>
                <c:pt idx="1">
                  <c:v>0</c:v>
                </c:pt>
                <c:pt idx="2">
                  <c:v>0</c:v>
                </c:pt>
                <c:pt idx="3">
                  <c:v>0</c:v>
                </c:pt>
                <c:pt idx="4">
                  <c:v>0</c:v>
                </c:pt>
                <c:pt idx="5">
                  <c:v>6.6011879431795956E-2</c:v>
                </c:pt>
                <c:pt idx="6">
                  <c:v>0.23299502823972609</c:v>
                </c:pt>
                <c:pt idx="7">
                  <c:v>0.40826283677023639</c:v>
                </c:pt>
                <c:pt idx="8">
                  <c:v>0.63504617236932781</c:v>
                </c:pt>
                <c:pt idx="9">
                  <c:v>0.89088258744546633</c:v>
                </c:pt>
                <c:pt idx="10">
                  <c:v>1.2789027614839821</c:v>
                </c:pt>
                <c:pt idx="11">
                  <c:v>1.9188115626343829</c:v>
                </c:pt>
                <c:pt idx="12">
                  <c:v>2.5003219776472605</c:v>
                </c:pt>
                <c:pt idx="13">
                  <c:v>3.0819643553336267</c:v>
                </c:pt>
                <c:pt idx="14">
                  <c:v>5.1462525675231978</c:v>
                </c:pt>
                <c:pt idx="15">
                  <c:v>13.349064375996621</c:v>
                </c:pt>
                <c:pt idx="16">
                  <c:v>19.381231671225432</c:v>
                </c:pt>
                <c:pt idx="17">
                  <c:v>19.458636941183286</c:v>
                </c:pt>
                <c:pt idx="18">
                  <c:v>19.505492703897463</c:v>
                </c:pt>
                <c:pt idx="19">
                  <c:v>19.628539677390581</c:v>
                </c:pt>
                <c:pt idx="20">
                  <c:v>24.500854475010534</c:v>
                </c:pt>
                <c:pt idx="21">
                  <c:v>35.684969073821392</c:v>
                </c:pt>
                <c:pt idx="22">
                  <c:v>46.869366500891431</c:v>
                </c:pt>
                <c:pt idx="23">
                  <c:v>58.145661121966064</c:v>
                </c:pt>
                <c:pt idx="24">
                  <c:v>63.317820074051902</c:v>
                </c:pt>
                <c:pt idx="25">
                  <c:v>66.070602118600291</c:v>
                </c:pt>
                <c:pt idx="26">
                  <c:v>77.690656436390469</c:v>
                </c:pt>
                <c:pt idx="27">
                  <c:v>88.347458166673221</c:v>
                </c:pt>
                <c:pt idx="28">
                  <c:v>97.400308775495319</c:v>
                </c:pt>
                <c:pt idx="29">
                  <c:v>105.75191583040447</c:v>
                </c:pt>
                <c:pt idx="30">
                  <c:v>113.52092534661713</c:v>
                </c:pt>
                <c:pt idx="31">
                  <c:v>118.5759937074758</c:v>
                </c:pt>
                <c:pt idx="32">
                  <c:v>122.13221636599707</c:v>
                </c:pt>
                <c:pt idx="33">
                  <c:v>130.90611374050471</c:v>
                </c:pt>
                <c:pt idx="34">
                  <c:v>135.55473692062773</c:v>
                </c:pt>
                <c:pt idx="35">
                  <c:v>145.3773011104912</c:v>
                </c:pt>
                <c:pt idx="36">
                  <c:v>153.47205137684762</c:v>
                </c:pt>
                <c:pt idx="37">
                  <c:v>160.65039964629486</c:v>
                </c:pt>
                <c:pt idx="38">
                  <c:v>160.77378173449685</c:v>
                </c:pt>
                <c:pt idx="39">
                  <c:v>162.7060206065656</c:v>
                </c:pt>
                <c:pt idx="40">
                  <c:v>170.21417840529332</c:v>
                </c:pt>
                <c:pt idx="41">
                  <c:v>179.68512960041886</c:v>
                </c:pt>
                <c:pt idx="42">
                  <c:v>187.80296760698212</c:v>
                </c:pt>
                <c:pt idx="43">
                  <c:v>196.15341140729706</c:v>
                </c:pt>
                <c:pt idx="44">
                  <c:v>205.19828251738372</c:v>
                </c:pt>
                <c:pt idx="45">
                  <c:v>210.54878972226774</c:v>
                </c:pt>
                <c:pt idx="46">
                  <c:v>217.84610906953543</c:v>
                </c:pt>
                <c:pt idx="47">
                  <c:v>226.31809507318752</c:v>
                </c:pt>
                <c:pt idx="48">
                  <c:v>235.29463013452948</c:v>
                </c:pt>
                <c:pt idx="49">
                  <c:v>244.28050397567759</c:v>
                </c:pt>
                <c:pt idx="50">
                  <c:v>252.3959602803086</c:v>
                </c:pt>
                <c:pt idx="51">
                  <c:v>256.49729226857721</c:v>
                </c:pt>
                <c:pt idx="52">
                  <c:v>260.2093425214868</c:v>
                </c:pt>
                <c:pt idx="53">
                  <c:v>266.8652065128436</c:v>
                </c:pt>
                <c:pt idx="54">
                  <c:v>270.03763075281404</c:v>
                </c:pt>
                <c:pt idx="55">
                  <c:v>270.16100474624017</c:v>
                </c:pt>
                <c:pt idx="56">
                  <c:v>270.31342296668532</c:v>
                </c:pt>
                <c:pt idx="57">
                  <c:v>270.45131108911067</c:v>
                </c:pt>
                <c:pt idx="58">
                  <c:v>270.99450227767733</c:v>
                </c:pt>
                <c:pt idx="59">
                  <c:v>271.51227554772885</c:v>
                </c:pt>
                <c:pt idx="60">
                  <c:v>271.92380618256539</c:v>
                </c:pt>
                <c:pt idx="61">
                  <c:v>272.11614535754182</c:v>
                </c:pt>
                <c:pt idx="62">
                  <c:v>272.34669030878956</c:v>
                </c:pt>
                <c:pt idx="63">
                  <c:v>272.43378524255468</c:v>
                </c:pt>
                <c:pt idx="64">
                  <c:v>272.51365000927422</c:v>
                </c:pt>
                <c:pt idx="65">
                  <c:v>272.60798079255335</c:v>
                </c:pt>
                <c:pt idx="66">
                  <c:v>272.73134321175479</c:v>
                </c:pt>
                <c:pt idx="67">
                  <c:v>272.8619665847574</c:v>
                </c:pt>
                <c:pt idx="68">
                  <c:v>275.72239936044281</c:v>
                </c:pt>
                <c:pt idx="69">
                  <c:v>279.05916139275723</c:v>
                </c:pt>
                <c:pt idx="70">
                  <c:v>287.00049359277267</c:v>
                </c:pt>
                <c:pt idx="71">
                  <c:v>292.52379714255642</c:v>
                </c:pt>
                <c:pt idx="72">
                  <c:v>301.6382618082481</c:v>
                </c:pt>
                <c:pt idx="73">
                  <c:v>306.90126005296059</c:v>
                </c:pt>
                <c:pt idx="74">
                  <c:v>316.99150425982856</c:v>
                </c:pt>
                <c:pt idx="75">
                  <c:v>320.4967771812652</c:v>
                </c:pt>
                <c:pt idx="76">
                  <c:v>320.55481763928952</c:v>
                </c:pt>
                <c:pt idx="77">
                  <c:v>320.62011806750098</c:v>
                </c:pt>
                <c:pt idx="78">
                  <c:v>323.69841200446746</c:v>
                </c:pt>
                <c:pt idx="79">
                  <c:v>331.04890148541455</c:v>
                </c:pt>
                <c:pt idx="80">
                  <c:v>335.65234929609676</c:v>
                </c:pt>
                <c:pt idx="81">
                  <c:v>346.02923657118384</c:v>
                </c:pt>
                <c:pt idx="82">
                  <c:v>352.51925031752899</c:v>
                </c:pt>
                <c:pt idx="83">
                  <c:v>364.91252965779381</c:v>
                </c:pt>
                <c:pt idx="84">
                  <c:v>377.94573686455118</c:v>
                </c:pt>
                <c:pt idx="85">
                  <c:v>390.55514714132744</c:v>
                </c:pt>
                <c:pt idx="86">
                  <c:v>403.06825392709771</c:v>
                </c:pt>
                <c:pt idx="87">
                  <c:v>411.76536915065401</c:v>
                </c:pt>
                <c:pt idx="88">
                  <c:v>423.51796533825058</c:v>
                </c:pt>
                <c:pt idx="89">
                  <c:v>432.15531636896935</c:v>
                </c:pt>
                <c:pt idx="90">
                  <c:v>436.8257446845742</c:v>
                </c:pt>
                <c:pt idx="91">
                  <c:v>441.37428674147509</c:v>
                </c:pt>
                <c:pt idx="92">
                  <c:v>445.90358380468797</c:v>
                </c:pt>
                <c:pt idx="93">
                  <c:v>450.29415468314897</c:v>
                </c:pt>
                <c:pt idx="94">
                  <c:v>462.22585862511147</c:v>
                </c:pt>
                <c:pt idx="95">
                  <c:v>481.14979506182181</c:v>
                </c:pt>
                <c:pt idx="96">
                  <c:v>481.25140603677784</c:v>
                </c:pt>
                <c:pt idx="97">
                  <c:v>484.99736774940834</c:v>
                </c:pt>
                <c:pt idx="98">
                  <c:v>494.03997082606952</c:v>
                </c:pt>
                <c:pt idx="99">
                  <c:v>502.3662330133314</c:v>
                </c:pt>
                <c:pt idx="100">
                  <c:v>510.8911395130263</c:v>
                </c:pt>
                <c:pt idx="101">
                  <c:v>515.63962820427946</c:v>
                </c:pt>
                <c:pt idx="102">
                  <c:v>523.37918432137167</c:v>
                </c:pt>
                <c:pt idx="103">
                  <c:v>531.55742031447892</c:v>
                </c:pt>
                <c:pt idx="104">
                  <c:v>541.67785351128589</c:v>
                </c:pt>
                <c:pt idx="105">
                  <c:v>552.22531137343947</c:v>
                </c:pt>
                <c:pt idx="106">
                  <c:v>558.30846653699996</c:v>
                </c:pt>
                <c:pt idx="107">
                  <c:v>568.5481470224355</c:v>
                </c:pt>
                <c:pt idx="108">
                  <c:v>574.76181986801555</c:v>
                </c:pt>
                <c:pt idx="109">
                  <c:v>585.36256769535987</c:v>
                </c:pt>
                <c:pt idx="110">
                  <c:v>594.45819253035984</c:v>
                </c:pt>
                <c:pt idx="111">
                  <c:v>603.17860149039461</c:v>
                </c:pt>
                <c:pt idx="112">
                  <c:v>611.30267732679943</c:v>
                </c:pt>
                <c:pt idx="113">
                  <c:v>618.93616340994959</c:v>
                </c:pt>
                <c:pt idx="114">
                  <c:v>627.02545534516787</c:v>
                </c:pt>
                <c:pt idx="115">
                  <c:v>632.90314794959511</c:v>
                </c:pt>
                <c:pt idx="116">
                  <c:v>638.67195054826368</c:v>
                </c:pt>
                <c:pt idx="117">
                  <c:v>639.00966094100738</c:v>
                </c:pt>
                <c:pt idx="118">
                  <c:v>642.98616544108961</c:v>
                </c:pt>
                <c:pt idx="119">
                  <c:v>650.90070240364389</c:v>
                </c:pt>
                <c:pt idx="120">
                  <c:v>654.06496643625314</c:v>
                </c:pt>
                <c:pt idx="129">
                  <c:v>656.74817686109259</c:v>
                </c:pt>
                <c:pt idx="130">
                  <c:v>666.9133048247902</c:v>
                </c:pt>
                <c:pt idx="131">
                  <c:v>677.1229458548504</c:v>
                </c:pt>
                <c:pt idx="132">
                  <c:v>687.51995038896735</c:v>
                </c:pt>
                <c:pt idx="133">
                  <c:v>698.03528546824145</c:v>
                </c:pt>
                <c:pt idx="134">
                  <c:v>705.4646798844725</c:v>
                </c:pt>
                <c:pt idx="135">
                  <c:v>714.79370860700681</c:v>
                </c:pt>
                <c:pt idx="136">
                  <c:v>724.28749049994269</c:v>
                </c:pt>
                <c:pt idx="137">
                  <c:v>734.3432132903007</c:v>
                </c:pt>
                <c:pt idx="138">
                  <c:v>744.52228422836106</c:v>
                </c:pt>
                <c:pt idx="139">
                  <c:v>752.71821059271065</c:v>
                </c:pt>
                <c:pt idx="140">
                  <c:v>759.8655860273002</c:v>
                </c:pt>
                <c:pt idx="141">
                  <c:v>762.65919025422068</c:v>
                </c:pt>
                <c:pt idx="142">
                  <c:v>766.2430383215742</c:v>
                </c:pt>
                <c:pt idx="143">
                  <c:v>767.97754606583192</c:v>
                </c:pt>
                <c:pt idx="146">
                  <c:v>767.99207109549332</c:v>
                </c:pt>
                <c:pt idx="147">
                  <c:v>768.11197040273544</c:v>
                </c:pt>
                <c:pt idx="148">
                  <c:v>768.17001227013316</c:v>
                </c:pt>
                <c:pt idx="149">
                  <c:v>768.72922740798663</c:v>
                </c:pt>
                <c:pt idx="150">
                  <c:v>768.78726812569823</c:v>
                </c:pt>
                <c:pt idx="151">
                  <c:v>769.10630391680468</c:v>
                </c:pt>
                <c:pt idx="152">
                  <c:v>769.18612645722681</c:v>
                </c:pt>
                <c:pt idx="153">
                  <c:v>769.31752500589562</c:v>
                </c:pt>
                <c:pt idx="154">
                  <c:v>769.50237655398951</c:v>
                </c:pt>
                <c:pt idx="155">
                  <c:v>769.574959986978</c:v>
                </c:pt>
                <c:pt idx="156">
                  <c:v>769.90425522560508</c:v>
                </c:pt>
                <c:pt idx="157">
                  <c:v>769.95509342927903</c:v>
                </c:pt>
                <c:pt idx="163">
                  <c:v>772.81648015802921</c:v>
                </c:pt>
                <c:pt idx="164">
                  <c:v>786.47513161979737</c:v>
                </c:pt>
                <c:pt idx="165">
                  <c:v>793.43038003665163</c:v>
                </c:pt>
                <c:pt idx="166">
                  <c:v>799.78481736313267</c:v>
                </c:pt>
                <c:pt idx="167">
                  <c:v>804.0948732423268</c:v>
                </c:pt>
                <c:pt idx="168">
                  <c:v>809.83335451389144</c:v>
                </c:pt>
                <c:pt idx="169">
                  <c:v>813.07655951926677</c:v>
                </c:pt>
                <c:pt idx="170">
                  <c:v>819.10991839649603</c:v>
                </c:pt>
                <c:pt idx="171">
                  <c:v>825.02754961668506</c:v>
                </c:pt>
                <c:pt idx="172">
                  <c:v>830.93748949104952</c:v>
                </c:pt>
                <c:pt idx="173">
                  <c:v>836.81139024556956</c:v>
                </c:pt>
                <c:pt idx="174">
                  <c:v>843.06612871078039</c:v>
                </c:pt>
                <c:pt idx="175">
                  <c:v>849.99037795557251</c:v>
                </c:pt>
                <c:pt idx="176">
                  <c:v>855.33794174020397</c:v>
                </c:pt>
                <c:pt idx="177">
                  <c:v>862.17783389038107</c:v>
                </c:pt>
                <c:pt idx="178">
                  <c:v>868.73262255103577</c:v>
                </c:pt>
                <c:pt idx="179">
                  <c:v>875.63768084493779</c:v>
                </c:pt>
                <c:pt idx="180">
                  <c:v>882.88995960505872</c:v>
                </c:pt>
                <c:pt idx="181">
                  <c:v>890.2346775919865</c:v>
                </c:pt>
                <c:pt idx="182">
                  <c:v>897.66940880578102</c:v>
                </c:pt>
                <c:pt idx="183">
                  <c:v>902.96253711357883</c:v>
                </c:pt>
                <c:pt idx="184">
                  <c:v>910.72306970749946</c:v>
                </c:pt>
                <c:pt idx="185">
                  <c:v>917.5006437279859</c:v>
                </c:pt>
                <c:pt idx="186">
                  <c:v>923.91463263679452</c:v>
                </c:pt>
                <c:pt idx="187">
                  <c:v>930.13136564795218</c:v>
                </c:pt>
                <c:pt idx="188">
                  <c:v>936.70680754738873</c:v>
                </c:pt>
                <c:pt idx="189">
                  <c:v>944.52189716051419</c:v>
                </c:pt>
                <c:pt idx="190">
                  <c:v>949.50858740049443</c:v>
                </c:pt>
                <c:pt idx="191">
                  <c:v>958.43695873777892</c:v>
                </c:pt>
                <c:pt idx="192">
                  <c:v>967.3435781990114</c:v>
                </c:pt>
                <c:pt idx="193">
                  <c:v>975.39129915086221</c:v>
                </c:pt>
                <c:pt idx="194">
                  <c:v>983.48901301495857</c:v>
                </c:pt>
                <c:pt idx="195">
                  <c:v>991.69883031645486</c:v>
                </c:pt>
                <c:pt idx="196">
                  <c:v>999.05505874924904</c:v>
                </c:pt>
                <c:pt idx="197">
                  <c:v>1003.9490703383005</c:v>
                </c:pt>
                <c:pt idx="198">
                  <c:v>1011.4420882949272</c:v>
                </c:pt>
                <c:pt idx="199">
                  <c:v>1018.1026334365956</c:v>
                </c:pt>
                <c:pt idx="200">
                  <c:v>1024.7611585948457</c:v>
                </c:pt>
                <c:pt idx="201">
                  <c:v>1031.6968675116357</c:v>
                </c:pt>
                <c:pt idx="202">
                  <c:v>1038.9928457843366</c:v>
                </c:pt>
                <c:pt idx="203">
                  <c:v>1046.6282460788464</c:v>
                </c:pt>
                <c:pt idx="204">
                  <c:v>1050.4918397705167</c:v>
                </c:pt>
                <c:pt idx="205">
                  <c:v>1055.1026937139109</c:v>
                </c:pt>
                <c:pt idx="206">
                  <c:v>1061.2712459488828</c:v>
                </c:pt>
                <c:pt idx="207">
                  <c:v>1068.0189813939462</c:v>
                </c:pt>
                <c:pt idx="208">
                  <c:v>1074.7793883393877</c:v>
                </c:pt>
                <c:pt idx="209">
                  <c:v>1081.5355952543739</c:v>
                </c:pt>
                <c:pt idx="210">
                  <c:v>1087.7490222876127</c:v>
                </c:pt>
                <c:pt idx="211">
                  <c:v>1091.1748292752607</c:v>
                </c:pt>
                <c:pt idx="212">
                  <c:v>1097.1558449966244</c:v>
                </c:pt>
                <c:pt idx="213">
                  <c:v>1103.1598413764875</c:v>
                </c:pt>
                <c:pt idx="214">
                  <c:v>1109.9070404504407</c:v>
                </c:pt>
                <c:pt idx="215">
                  <c:v>1117.4888692357715</c:v>
                </c:pt>
                <c:pt idx="216">
                  <c:v>1125.3910115080027</c:v>
                </c:pt>
                <c:pt idx="217">
                  <c:v>1132.8185322413424</c:v>
                </c:pt>
                <c:pt idx="218">
                  <c:v>1137.2140811379277</c:v>
                </c:pt>
                <c:pt idx="219">
                  <c:v>1144.424619380695</c:v>
                </c:pt>
                <c:pt idx="220">
                  <c:v>1151.2760028106611</c:v>
                </c:pt>
                <c:pt idx="221">
                  <c:v>1158.3446610002893</c:v>
                </c:pt>
                <c:pt idx="222">
                  <c:v>1165.3931112712753</c:v>
                </c:pt>
                <c:pt idx="223">
                  <c:v>1172.2785462701572</c:v>
                </c:pt>
                <c:pt idx="224">
                  <c:v>1178.579459547534</c:v>
                </c:pt>
                <c:pt idx="225">
                  <c:v>1184.2260447172393</c:v>
                </c:pt>
                <c:pt idx="226">
                  <c:v>1190.3417917303541</c:v>
                </c:pt>
                <c:pt idx="227">
                  <c:v>1196.9289197763683</c:v>
                </c:pt>
                <c:pt idx="228">
                  <c:v>1204.3580318620955</c:v>
                </c:pt>
                <c:pt idx="229">
                  <c:v>1210.9475249557865</c:v>
                </c:pt>
                <c:pt idx="230">
                  <c:v>1215.9923828834169</c:v>
                </c:pt>
                <c:pt idx="231">
                  <c:v>1221.1614173513033</c:v>
                </c:pt>
                <c:pt idx="232">
                  <c:v>1225.5542600234946</c:v>
                </c:pt>
                <c:pt idx="233">
                  <c:v>1231.7038877231398</c:v>
                </c:pt>
                <c:pt idx="234">
                  <c:v>1236.3802325595775</c:v>
                </c:pt>
                <c:pt idx="235">
                  <c:v>1236.4731305049295</c:v>
                </c:pt>
              </c:numCache>
            </c:numRef>
          </c:yVal>
          <c:smooth val="0"/>
          <c:extLst>
            <c:ext xmlns:c16="http://schemas.microsoft.com/office/drawing/2014/chart" uri="{C3380CC4-5D6E-409C-BE32-E72D297353CC}">
              <c16:uniqueId val="{00000000-CC9C-40DC-B919-2E1B4CEC1DC4}"/>
            </c:ext>
          </c:extLst>
        </c:ser>
        <c:dLbls>
          <c:showLegendKey val="0"/>
          <c:showVal val="0"/>
          <c:showCatName val="0"/>
          <c:showSerName val="0"/>
          <c:showPercent val="0"/>
          <c:showBubbleSize val="0"/>
        </c:dLbls>
        <c:axId val="807831375"/>
        <c:axId val="807831855"/>
      </c:scatterChart>
      <c:scatterChart>
        <c:scatterStyle val="lineMarker"/>
        <c:varyColors val="0"/>
        <c:ser>
          <c:idx val="1"/>
          <c:order val="1"/>
          <c:tx>
            <c:v>Resistivity</c:v>
          </c:tx>
          <c:spPr>
            <a:ln w="25400" cap="rnd">
              <a:noFill/>
              <a:round/>
            </a:ln>
            <a:effectLst/>
          </c:spPr>
          <c:marker>
            <c:symbol val="circle"/>
            <c:size val="6"/>
            <c:spPr>
              <a:solidFill>
                <a:srgbClr val="FFC000"/>
              </a:solidFill>
              <a:ln w="9525">
                <a:solidFill>
                  <a:srgbClr val="FFC000"/>
                </a:solidFill>
              </a:ln>
              <a:effectLst/>
            </c:spPr>
          </c:marker>
          <c:xVal>
            <c:numRef>
              <c:f>IntCharge!$P$7:$P$16</c:f>
              <c:numCache>
                <c:formatCode>General</c:formatCode>
                <c:ptCount val="10"/>
                <c:pt idx="0">
                  <c:v>17</c:v>
                </c:pt>
                <c:pt idx="1">
                  <c:v>20</c:v>
                </c:pt>
                <c:pt idx="2">
                  <c:v>47</c:v>
                </c:pt>
                <c:pt idx="3">
                  <c:v>76</c:v>
                </c:pt>
                <c:pt idx="4">
                  <c:v>83</c:v>
                </c:pt>
                <c:pt idx="5">
                  <c:v>90</c:v>
                </c:pt>
                <c:pt idx="6">
                  <c:v>118</c:v>
                </c:pt>
                <c:pt idx="7">
                  <c:v>150</c:v>
                </c:pt>
                <c:pt idx="8">
                  <c:v>256</c:v>
                </c:pt>
                <c:pt idx="9">
                  <c:v>262</c:v>
                </c:pt>
              </c:numCache>
            </c:numRef>
          </c:xVal>
          <c:yVal>
            <c:numRef>
              <c:f>IntCharge!$R$7:$R$16</c:f>
              <c:numCache>
                <c:formatCode>General</c:formatCode>
                <c:ptCount val="10"/>
                <c:pt idx="0">
                  <c:v>12</c:v>
                </c:pt>
                <c:pt idx="1">
                  <c:v>12</c:v>
                </c:pt>
                <c:pt idx="2">
                  <c:v>14</c:v>
                </c:pt>
                <c:pt idx="4">
                  <c:v>12</c:v>
                </c:pt>
                <c:pt idx="5">
                  <c:v>15</c:v>
                </c:pt>
                <c:pt idx="6">
                  <c:v>15</c:v>
                </c:pt>
                <c:pt idx="7">
                  <c:v>11</c:v>
                </c:pt>
                <c:pt idx="8">
                  <c:v>12</c:v>
                </c:pt>
                <c:pt idx="9">
                  <c:v>18</c:v>
                </c:pt>
              </c:numCache>
            </c:numRef>
          </c:yVal>
          <c:smooth val="0"/>
          <c:extLst>
            <c:ext xmlns:c16="http://schemas.microsoft.com/office/drawing/2014/chart" uri="{C3380CC4-5D6E-409C-BE32-E72D297353CC}">
              <c16:uniqueId val="{00000001-CC9C-40DC-B919-2E1B4CEC1DC4}"/>
            </c:ext>
          </c:extLst>
        </c:ser>
        <c:ser>
          <c:idx val="2"/>
          <c:order val="2"/>
          <c:tx>
            <c:v>Current at 4000V</c:v>
          </c:tx>
          <c:spPr>
            <a:ln w="25400" cap="rnd">
              <a:noFill/>
              <a:round/>
            </a:ln>
            <a:effectLst/>
          </c:spPr>
          <c:marker>
            <c:symbol val="triangle"/>
            <c:size val="6"/>
            <c:spPr>
              <a:solidFill>
                <a:srgbClr val="00B0F0"/>
              </a:solidFill>
              <a:ln w="9525">
                <a:solidFill>
                  <a:srgbClr val="00B0F0"/>
                </a:solidFill>
              </a:ln>
              <a:effectLst/>
            </c:spPr>
          </c:marker>
          <c:xVal>
            <c:numRef>
              <c:f>IntCharge!$P$19:$P$29</c:f>
              <c:numCache>
                <c:formatCode>General</c:formatCode>
                <c:ptCount val="11"/>
                <c:pt idx="0">
                  <c:v>17</c:v>
                </c:pt>
                <c:pt idx="1">
                  <c:v>20</c:v>
                </c:pt>
                <c:pt idx="2">
                  <c:v>29</c:v>
                </c:pt>
                <c:pt idx="3">
                  <c:v>40</c:v>
                </c:pt>
                <c:pt idx="4">
                  <c:v>47</c:v>
                </c:pt>
                <c:pt idx="5">
                  <c:v>76</c:v>
                </c:pt>
                <c:pt idx="6">
                  <c:v>83</c:v>
                </c:pt>
                <c:pt idx="7">
                  <c:v>90</c:v>
                </c:pt>
                <c:pt idx="8">
                  <c:v>118</c:v>
                </c:pt>
                <c:pt idx="9">
                  <c:v>197</c:v>
                </c:pt>
                <c:pt idx="10">
                  <c:v>261</c:v>
                </c:pt>
              </c:numCache>
            </c:numRef>
          </c:xVal>
          <c:yVal>
            <c:numRef>
              <c:f>IntCharge!$T$19:$T$29</c:f>
              <c:numCache>
                <c:formatCode>General</c:formatCode>
                <c:ptCount val="11"/>
                <c:pt idx="0">
                  <c:v>3</c:v>
                </c:pt>
                <c:pt idx="1">
                  <c:v>7.0000000000000009</c:v>
                </c:pt>
                <c:pt idx="2">
                  <c:v>7.0000000000000009</c:v>
                </c:pt>
                <c:pt idx="3">
                  <c:v>6</c:v>
                </c:pt>
                <c:pt idx="4">
                  <c:v>7.0000000000000009</c:v>
                </c:pt>
                <c:pt idx="5">
                  <c:v>8</c:v>
                </c:pt>
                <c:pt idx="6">
                  <c:v>7.0000000000000009</c:v>
                </c:pt>
                <c:pt idx="7">
                  <c:v>7.0000000000000009</c:v>
                </c:pt>
                <c:pt idx="8">
                  <c:v>8</c:v>
                </c:pt>
                <c:pt idx="9">
                  <c:v>6</c:v>
                </c:pt>
                <c:pt idx="10">
                  <c:v>8</c:v>
                </c:pt>
              </c:numCache>
            </c:numRef>
          </c:yVal>
          <c:smooth val="0"/>
          <c:extLst>
            <c:ext xmlns:c16="http://schemas.microsoft.com/office/drawing/2014/chart" uri="{C3380CC4-5D6E-409C-BE32-E72D297353CC}">
              <c16:uniqueId val="{00000002-CC9C-40DC-B919-2E1B4CEC1DC4}"/>
            </c:ext>
          </c:extLst>
        </c:ser>
        <c:dLbls>
          <c:showLegendKey val="0"/>
          <c:showVal val="0"/>
          <c:showCatName val="0"/>
          <c:showSerName val="0"/>
          <c:showPercent val="0"/>
          <c:showBubbleSize val="0"/>
        </c:dLbls>
        <c:axId val="1455024447"/>
        <c:axId val="1455023967"/>
      </c:scatterChart>
      <c:valAx>
        <c:axId val="807831375"/>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tr-TR"/>
                  <a:t>Days</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07831855"/>
        <c:crosses val="autoZero"/>
        <c:crossBetween val="midCat"/>
      </c:valAx>
      <c:valAx>
        <c:axId val="80783185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GB"/>
                  <a:t>Integrated luminosity equivalent of charge  fb-1)</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07831375"/>
        <c:crosses val="autoZero"/>
        <c:crossBetween val="midCat"/>
      </c:valAx>
      <c:valAx>
        <c:axId val="1455023967"/>
        <c:scaling>
          <c:orientation val="minMax"/>
        </c:scaling>
        <c:delete val="0"/>
        <c:axPos val="r"/>
        <c:title>
          <c:tx>
            <c:rich>
              <a:bodyPr rot="-54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GB"/>
                  <a:t>Ohmic current </a:t>
                </a:r>
                <a:r>
                  <a:rPr lang="tr-TR"/>
                  <a:t>x 10</a:t>
                </a:r>
                <a:r>
                  <a:rPr lang="en-US"/>
                  <a:t>0</a:t>
                </a:r>
                <a:r>
                  <a:rPr lang="tr-TR"/>
                  <a:t> </a:t>
                </a:r>
                <a:r>
                  <a:rPr lang="en-GB"/>
                  <a:t>(nA) </a:t>
                </a:r>
                <a:r>
                  <a:rPr lang="tr-TR"/>
                  <a:t>&amp;</a:t>
                </a:r>
                <a:r>
                  <a:rPr lang="en-GB"/>
                  <a:t> Plate resistivity  x 10 G cm</a:t>
                </a:r>
                <a:endParaRPr lang="tr-T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455024447"/>
        <c:crosses val="max"/>
        <c:crossBetween val="midCat"/>
        <c:majorUnit val="1"/>
      </c:valAx>
      <c:valAx>
        <c:axId val="1455024447"/>
        <c:scaling>
          <c:orientation val="minMax"/>
        </c:scaling>
        <c:delete val="1"/>
        <c:axPos val="b"/>
        <c:numFmt formatCode="General" sourceLinked="1"/>
        <c:majorTickMark val="out"/>
        <c:minorTickMark val="none"/>
        <c:tickLblPos val="nextTo"/>
        <c:crossAx val="1455023967"/>
        <c:crosses val="autoZero"/>
        <c:crossBetween val="midCat"/>
      </c:valAx>
      <c:spPr>
        <a:solidFill>
          <a:schemeClr val="tx2">
            <a:lumMod val="25000"/>
          </a:schemeClr>
        </a:solidFill>
        <a:ln>
          <a:noFill/>
        </a:ln>
        <a:effectLst/>
      </c:spPr>
    </c:plotArea>
    <c:legend>
      <c:legendPos val="r"/>
      <c:layout>
        <c:manualLayout>
          <c:xMode val="edge"/>
          <c:yMode val="edge"/>
          <c:x val="0.45433881128372217"/>
          <c:y val="0.69400584708296376"/>
          <c:w val="0.44996807050604665"/>
          <c:h val="0.162143055820083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800">
                <a:latin typeface="Arial" panose="020B0604020202020204" pitchFamily="34" charset="0"/>
                <a:cs typeface="Arial" panose="020B0604020202020204" pitchFamily="34" charset="0"/>
              </a:rPr>
              <a:t>RPC calibration current growth rate for  integrated average charge in steady LHC operation  </a:t>
            </a:r>
          </a:p>
        </c:rich>
      </c:tx>
      <c:layout>
        <c:manualLayout>
          <c:xMode val="edge"/>
          <c:yMode val="edge"/>
          <c:x val="0.16409429866213199"/>
          <c:y val="6.6825230815897071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8.4630623375496566E-2"/>
          <c:y val="0.18257402990427574"/>
          <c:w val="0.85135225711485285"/>
          <c:h val="0.65989927165959683"/>
        </c:manualLayout>
      </c:layout>
      <c:scatterChart>
        <c:scatterStyle val="smoothMarker"/>
        <c:varyColors val="0"/>
        <c:ser>
          <c:idx val="0"/>
          <c:order val="0"/>
          <c:tx>
            <c:v>2023 (Standard Mixture)</c:v>
          </c:tx>
          <c:spPr>
            <a:ln w="28575" cap="rnd">
              <a:solidFill>
                <a:srgbClr val="11FF7D"/>
              </a:solidFill>
              <a:round/>
            </a:ln>
            <a:effectLst/>
          </c:spPr>
          <c:marker>
            <c:symbol val="circle"/>
            <c:size val="6"/>
            <c:spPr>
              <a:solidFill>
                <a:srgbClr val="00B050"/>
              </a:solidFill>
              <a:ln w="9525">
                <a:solidFill>
                  <a:srgbClr val="11FF7D"/>
                </a:solidFill>
              </a:ln>
              <a:effectLst/>
            </c:spPr>
          </c:marker>
          <c:xVal>
            <c:numRef>
              <c:f>Sheet1!$V$5:$V$44</c:f>
              <c:numCache>
                <c:formatCode>General</c:formatCode>
                <c:ptCount val="40"/>
                <c:pt idx="0">
                  <c:v>-0.09</c:v>
                </c:pt>
                <c:pt idx="1">
                  <c:v>-0.08</c:v>
                </c:pt>
                <c:pt idx="2">
                  <c:v>-7.0000000000000007E-2</c:v>
                </c:pt>
                <c:pt idx="3">
                  <c:v>-0.06</c:v>
                </c:pt>
                <c:pt idx="4">
                  <c:v>-0.05</c:v>
                </c:pt>
                <c:pt idx="5">
                  <c:v>-3.9999999999999897E-2</c:v>
                </c:pt>
                <c:pt idx="6">
                  <c:v>-2.9999999999999898E-2</c:v>
                </c:pt>
                <c:pt idx="7">
                  <c:v>-1.99999999999999E-2</c:v>
                </c:pt>
                <c:pt idx="8">
                  <c:v>-9.99999999999991E-3</c:v>
                </c:pt>
                <c:pt idx="9">
                  <c:v>0</c:v>
                </c:pt>
                <c:pt idx="10">
                  <c:v>0.01</c:v>
                </c:pt>
                <c:pt idx="11">
                  <c:v>0.02</c:v>
                </c:pt>
                <c:pt idx="12">
                  <c:v>0.03</c:v>
                </c:pt>
                <c:pt idx="13">
                  <c:v>0.04</c:v>
                </c:pt>
                <c:pt idx="14">
                  <c:v>0.05</c:v>
                </c:pt>
                <c:pt idx="15">
                  <c:v>0.06</c:v>
                </c:pt>
                <c:pt idx="16">
                  <c:v>7.0000000000000007E-2</c:v>
                </c:pt>
                <c:pt idx="17">
                  <c:v>0.08</c:v>
                </c:pt>
                <c:pt idx="18">
                  <c:v>0.09</c:v>
                </c:pt>
                <c:pt idx="19">
                  <c:v>0.1</c:v>
                </c:pt>
                <c:pt idx="20">
                  <c:v>0.11</c:v>
                </c:pt>
                <c:pt idx="21">
                  <c:v>0.12</c:v>
                </c:pt>
                <c:pt idx="22">
                  <c:v>0.13</c:v>
                </c:pt>
                <c:pt idx="23">
                  <c:v>0.14000000000000001</c:v>
                </c:pt>
                <c:pt idx="24">
                  <c:v>0.15</c:v>
                </c:pt>
                <c:pt idx="25">
                  <c:v>0.16</c:v>
                </c:pt>
                <c:pt idx="26">
                  <c:v>0.17</c:v>
                </c:pt>
                <c:pt idx="27">
                  <c:v>0.18</c:v>
                </c:pt>
                <c:pt idx="28">
                  <c:v>0.19</c:v>
                </c:pt>
                <c:pt idx="29">
                  <c:v>0.2</c:v>
                </c:pt>
                <c:pt idx="30">
                  <c:v>0.21</c:v>
                </c:pt>
                <c:pt idx="31">
                  <c:v>0.22</c:v>
                </c:pt>
                <c:pt idx="32">
                  <c:v>0.23</c:v>
                </c:pt>
                <c:pt idx="33">
                  <c:v>0.24</c:v>
                </c:pt>
                <c:pt idx="34">
                  <c:v>0.25</c:v>
                </c:pt>
                <c:pt idx="35">
                  <c:v>0.26</c:v>
                </c:pt>
                <c:pt idx="36">
                  <c:v>0.27</c:v>
                </c:pt>
                <c:pt idx="37">
                  <c:v>0.28000000000000003</c:v>
                </c:pt>
                <c:pt idx="38">
                  <c:v>0.28999999999999998</c:v>
                </c:pt>
                <c:pt idx="39">
                  <c:v>0.3</c:v>
                </c:pt>
              </c:numCache>
            </c:numRef>
          </c:xVal>
          <c:yVal>
            <c:numRef>
              <c:f>Sheet1!$W$5:$W$44</c:f>
              <c:numCache>
                <c:formatCode>General</c:formatCode>
                <c:ptCount val="40"/>
                <c:pt idx="0">
                  <c:v>4</c:v>
                </c:pt>
                <c:pt idx="1">
                  <c:v>3</c:v>
                </c:pt>
                <c:pt idx="2">
                  <c:v>6</c:v>
                </c:pt>
                <c:pt idx="3">
                  <c:v>3</c:v>
                </c:pt>
                <c:pt idx="4">
                  <c:v>5</c:v>
                </c:pt>
                <c:pt idx="5">
                  <c:v>8</c:v>
                </c:pt>
                <c:pt idx="6">
                  <c:v>10</c:v>
                </c:pt>
                <c:pt idx="7">
                  <c:v>24</c:v>
                </c:pt>
                <c:pt idx="8">
                  <c:v>20</c:v>
                </c:pt>
                <c:pt idx="9">
                  <c:v>36</c:v>
                </c:pt>
                <c:pt idx="10">
                  <c:v>42</c:v>
                </c:pt>
                <c:pt idx="11">
                  <c:v>90</c:v>
                </c:pt>
                <c:pt idx="12">
                  <c:v>138</c:v>
                </c:pt>
                <c:pt idx="13">
                  <c:v>172</c:v>
                </c:pt>
                <c:pt idx="14">
                  <c:v>169</c:v>
                </c:pt>
                <c:pt idx="15">
                  <c:v>174</c:v>
                </c:pt>
                <c:pt idx="16">
                  <c:v>188</c:v>
                </c:pt>
                <c:pt idx="17">
                  <c:v>148</c:v>
                </c:pt>
                <c:pt idx="18">
                  <c:v>180</c:v>
                </c:pt>
                <c:pt idx="19">
                  <c:v>130</c:v>
                </c:pt>
                <c:pt idx="20">
                  <c:v>142</c:v>
                </c:pt>
                <c:pt idx="21">
                  <c:v>104</c:v>
                </c:pt>
                <c:pt idx="22">
                  <c:v>87</c:v>
                </c:pt>
                <c:pt idx="23">
                  <c:v>65</c:v>
                </c:pt>
                <c:pt idx="24">
                  <c:v>74</c:v>
                </c:pt>
                <c:pt idx="25">
                  <c:v>63</c:v>
                </c:pt>
                <c:pt idx="26">
                  <c:v>47</c:v>
                </c:pt>
                <c:pt idx="27">
                  <c:v>39</c:v>
                </c:pt>
                <c:pt idx="28">
                  <c:v>41</c:v>
                </c:pt>
                <c:pt idx="29">
                  <c:v>25</c:v>
                </c:pt>
                <c:pt idx="30">
                  <c:v>32</c:v>
                </c:pt>
                <c:pt idx="31">
                  <c:v>19</c:v>
                </c:pt>
                <c:pt idx="32">
                  <c:v>27</c:v>
                </c:pt>
                <c:pt idx="33">
                  <c:v>18</c:v>
                </c:pt>
                <c:pt idx="34">
                  <c:v>16</c:v>
                </c:pt>
                <c:pt idx="35">
                  <c:v>19</c:v>
                </c:pt>
                <c:pt idx="36">
                  <c:v>14</c:v>
                </c:pt>
                <c:pt idx="37">
                  <c:v>12</c:v>
                </c:pt>
                <c:pt idx="38">
                  <c:v>11</c:v>
                </c:pt>
                <c:pt idx="39">
                  <c:v>10</c:v>
                </c:pt>
              </c:numCache>
            </c:numRef>
          </c:yVal>
          <c:smooth val="1"/>
          <c:extLst>
            <c:ext xmlns:c16="http://schemas.microsoft.com/office/drawing/2014/chart" uri="{C3380CC4-5D6E-409C-BE32-E72D297353CC}">
              <c16:uniqueId val="{00000000-76F5-48AE-A29F-960C38B76791}"/>
            </c:ext>
          </c:extLst>
        </c:ser>
        <c:ser>
          <c:idx val="1"/>
          <c:order val="1"/>
          <c:tx>
            <c:v>2024 (30%CO2-1%SF6)</c:v>
          </c:tx>
          <c:spPr>
            <a:ln w="28575" cap="rnd">
              <a:solidFill>
                <a:schemeClr val="accent2"/>
              </a:solidFill>
              <a:round/>
            </a:ln>
            <a:effectLst/>
          </c:spPr>
          <c:marker>
            <c:symbol val="triangle"/>
            <c:size val="5"/>
            <c:spPr>
              <a:solidFill>
                <a:schemeClr val="accent2"/>
              </a:solidFill>
              <a:ln w="9525">
                <a:solidFill>
                  <a:schemeClr val="accent2"/>
                </a:solidFill>
              </a:ln>
              <a:effectLst/>
            </c:spPr>
          </c:marker>
          <c:xVal>
            <c:numRef>
              <c:f>Sheet1!$X$5:$X$44</c:f>
              <c:numCache>
                <c:formatCode>General</c:formatCode>
                <c:ptCount val="40"/>
                <c:pt idx="0">
                  <c:v>-0.09</c:v>
                </c:pt>
                <c:pt idx="1">
                  <c:v>-0.08</c:v>
                </c:pt>
                <c:pt idx="2">
                  <c:v>-7.0000000000000007E-2</c:v>
                </c:pt>
                <c:pt idx="3">
                  <c:v>-0.06</c:v>
                </c:pt>
                <c:pt idx="4">
                  <c:v>-0.05</c:v>
                </c:pt>
                <c:pt idx="5">
                  <c:v>-3.9999999999999897E-2</c:v>
                </c:pt>
                <c:pt idx="6">
                  <c:v>-2.9999999999999898E-2</c:v>
                </c:pt>
                <c:pt idx="7">
                  <c:v>-1.99999999999999E-2</c:v>
                </c:pt>
                <c:pt idx="8">
                  <c:v>-9.99999999999991E-3</c:v>
                </c:pt>
                <c:pt idx="9">
                  <c:v>0</c:v>
                </c:pt>
                <c:pt idx="10">
                  <c:v>0.01</c:v>
                </c:pt>
                <c:pt idx="11">
                  <c:v>0.02</c:v>
                </c:pt>
                <c:pt idx="12">
                  <c:v>0.03</c:v>
                </c:pt>
                <c:pt idx="13">
                  <c:v>0.04</c:v>
                </c:pt>
                <c:pt idx="14">
                  <c:v>0.05</c:v>
                </c:pt>
                <c:pt idx="15">
                  <c:v>0.06</c:v>
                </c:pt>
                <c:pt idx="16">
                  <c:v>7.0000000000000007E-2</c:v>
                </c:pt>
                <c:pt idx="17">
                  <c:v>0.08</c:v>
                </c:pt>
                <c:pt idx="18">
                  <c:v>0.09</c:v>
                </c:pt>
                <c:pt idx="19">
                  <c:v>0.1</c:v>
                </c:pt>
                <c:pt idx="20">
                  <c:v>0.11</c:v>
                </c:pt>
                <c:pt idx="21">
                  <c:v>0.12</c:v>
                </c:pt>
                <c:pt idx="22">
                  <c:v>0.13</c:v>
                </c:pt>
                <c:pt idx="23">
                  <c:v>0.14000000000000001</c:v>
                </c:pt>
                <c:pt idx="24">
                  <c:v>0.15</c:v>
                </c:pt>
                <c:pt idx="25">
                  <c:v>0.16</c:v>
                </c:pt>
                <c:pt idx="26">
                  <c:v>0.17</c:v>
                </c:pt>
                <c:pt idx="27">
                  <c:v>0.18</c:v>
                </c:pt>
                <c:pt idx="28">
                  <c:v>0.19</c:v>
                </c:pt>
                <c:pt idx="29">
                  <c:v>0.2</c:v>
                </c:pt>
                <c:pt idx="30">
                  <c:v>0.21</c:v>
                </c:pt>
                <c:pt idx="31">
                  <c:v>0.22</c:v>
                </c:pt>
                <c:pt idx="32">
                  <c:v>0.23</c:v>
                </c:pt>
                <c:pt idx="33">
                  <c:v>0.24</c:v>
                </c:pt>
                <c:pt idx="34">
                  <c:v>0.25</c:v>
                </c:pt>
                <c:pt idx="35">
                  <c:v>0.26</c:v>
                </c:pt>
                <c:pt idx="36">
                  <c:v>0.27</c:v>
                </c:pt>
                <c:pt idx="37">
                  <c:v>0.28000000000000003</c:v>
                </c:pt>
                <c:pt idx="38">
                  <c:v>0.28999999999999998</c:v>
                </c:pt>
                <c:pt idx="39">
                  <c:v>0.3</c:v>
                </c:pt>
              </c:numCache>
            </c:numRef>
          </c:xVal>
          <c:yVal>
            <c:numRef>
              <c:f>Sheet1!$Y$5:$Y$44</c:f>
              <c:numCache>
                <c:formatCode>General</c:formatCode>
                <c:ptCount val="40"/>
                <c:pt idx="0">
                  <c:v>7</c:v>
                </c:pt>
                <c:pt idx="1">
                  <c:v>3</c:v>
                </c:pt>
                <c:pt idx="2">
                  <c:v>2</c:v>
                </c:pt>
                <c:pt idx="3">
                  <c:v>10</c:v>
                </c:pt>
                <c:pt idx="4">
                  <c:v>14</c:v>
                </c:pt>
                <c:pt idx="5">
                  <c:v>19</c:v>
                </c:pt>
                <c:pt idx="6">
                  <c:v>12</c:v>
                </c:pt>
                <c:pt idx="7">
                  <c:v>30</c:v>
                </c:pt>
                <c:pt idx="8">
                  <c:v>45</c:v>
                </c:pt>
                <c:pt idx="9">
                  <c:v>100</c:v>
                </c:pt>
                <c:pt idx="10">
                  <c:v>187</c:v>
                </c:pt>
                <c:pt idx="11">
                  <c:v>271</c:v>
                </c:pt>
                <c:pt idx="12">
                  <c:v>250</c:v>
                </c:pt>
                <c:pt idx="13">
                  <c:v>215</c:v>
                </c:pt>
                <c:pt idx="14">
                  <c:v>233</c:v>
                </c:pt>
                <c:pt idx="15">
                  <c:v>200</c:v>
                </c:pt>
                <c:pt idx="16">
                  <c:v>186</c:v>
                </c:pt>
                <c:pt idx="17">
                  <c:v>134</c:v>
                </c:pt>
                <c:pt idx="18">
                  <c:v>119</c:v>
                </c:pt>
                <c:pt idx="19">
                  <c:v>100</c:v>
                </c:pt>
                <c:pt idx="20">
                  <c:v>73</c:v>
                </c:pt>
                <c:pt idx="21">
                  <c:v>53</c:v>
                </c:pt>
                <c:pt idx="22">
                  <c:v>51</c:v>
                </c:pt>
                <c:pt idx="23">
                  <c:v>39</c:v>
                </c:pt>
                <c:pt idx="24">
                  <c:v>44</c:v>
                </c:pt>
                <c:pt idx="25">
                  <c:v>27</c:v>
                </c:pt>
                <c:pt idx="26">
                  <c:v>23</c:v>
                </c:pt>
                <c:pt idx="27">
                  <c:v>37</c:v>
                </c:pt>
                <c:pt idx="28">
                  <c:v>28</c:v>
                </c:pt>
                <c:pt idx="29">
                  <c:v>26</c:v>
                </c:pt>
                <c:pt idx="30">
                  <c:v>15</c:v>
                </c:pt>
                <c:pt idx="31">
                  <c:v>15</c:v>
                </c:pt>
                <c:pt idx="32">
                  <c:v>13</c:v>
                </c:pt>
                <c:pt idx="33">
                  <c:v>8</c:v>
                </c:pt>
                <c:pt idx="34">
                  <c:v>10</c:v>
                </c:pt>
                <c:pt idx="35">
                  <c:v>6</c:v>
                </c:pt>
                <c:pt idx="36">
                  <c:v>6</c:v>
                </c:pt>
                <c:pt idx="37">
                  <c:v>9</c:v>
                </c:pt>
                <c:pt idx="38">
                  <c:v>8</c:v>
                </c:pt>
                <c:pt idx="39">
                  <c:v>8</c:v>
                </c:pt>
              </c:numCache>
            </c:numRef>
          </c:yVal>
          <c:smooth val="1"/>
          <c:extLst>
            <c:ext xmlns:c16="http://schemas.microsoft.com/office/drawing/2014/chart" uri="{C3380CC4-5D6E-409C-BE32-E72D297353CC}">
              <c16:uniqueId val="{00000001-76F5-48AE-A29F-960C38B76791}"/>
            </c:ext>
          </c:extLst>
        </c:ser>
        <c:ser>
          <c:idx val="2"/>
          <c:order val="2"/>
          <c:tx>
            <c:v>2025 (30%CO2-0.5%SF6)</c:v>
          </c:tx>
          <c:spPr>
            <a:ln w="28575" cap="rnd">
              <a:solidFill>
                <a:schemeClr val="accent4">
                  <a:lumMod val="60000"/>
                  <a:lumOff val="40000"/>
                </a:schemeClr>
              </a:solidFill>
              <a:round/>
            </a:ln>
            <a:effectLst/>
          </c:spPr>
          <c:marker>
            <c:symbol val="x"/>
            <c:size val="5"/>
            <c:spPr>
              <a:solidFill>
                <a:schemeClr val="accent3"/>
              </a:solidFill>
              <a:ln w="9525">
                <a:solidFill>
                  <a:schemeClr val="accent3"/>
                </a:solidFill>
              </a:ln>
              <a:effectLst/>
            </c:spPr>
          </c:marker>
          <c:trendline>
            <c:spPr>
              <a:ln w="19050" cap="rnd">
                <a:solidFill>
                  <a:schemeClr val="accent3"/>
                </a:solidFill>
                <a:prstDash val="sysDot"/>
              </a:ln>
              <a:effectLst/>
            </c:spPr>
            <c:trendlineType val="power"/>
            <c:dispRSqr val="0"/>
            <c:dispEq val="0"/>
          </c:trendline>
          <c:xVal>
            <c:numRef>
              <c:f>Sheet1!$X$5:$X$44</c:f>
              <c:numCache>
                <c:formatCode>General</c:formatCode>
                <c:ptCount val="40"/>
                <c:pt idx="0">
                  <c:v>-0.09</c:v>
                </c:pt>
                <c:pt idx="1">
                  <c:v>-0.08</c:v>
                </c:pt>
                <c:pt idx="2">
                  <c:v>-7.0000000000000007E-2</c:v>
                </c:pt>
                <c:pt idx="3">
                  <c:v>-0.06</c:v>
                </c:pt>
                <c:pt idx="4">
                  <c:v>-0.05</c:v>
                </c:pt>
                <c:pt idx="5">
                  <c:v>-3.9999999999999897E-2</c:v>
                </c:pt>
                <c:pt idx="6">
                  <c:v>-2.9999999999999898E-2</c:v>
                </c:pt>
                <c:pt idx="7">
                  <c:v>-1.99999999999999E-2</c:v>
                </c:pt>
                <c:pt idx="8">
                  <c:v>-9.99999999999991E-3</c:v>
                </c:pt>
                <c:pt idx="9">
                  <c:v>0</c:v>
                </c:pt>
                <c:pt idx="10">
                  <c:v>0.01</c:v>
                </c:pt>
                <c:pt idx="11">
                  <c:v>0.02</c:v>
                </c:pt>
                <c:pt idx="12">
                  <c:v>0.03</c:v>
                </c:pt>
                <c:pt idx="13">
                  <c:v>0.04</c:v>
                </c:pt>
                <c:pt idx="14">
                  <c:v>0.05</c:v>
                </c:pt>
                <c:pt idx="15">
                  <c:v>0.06</c:v>
                </c:pt>
                <c:pt idx="16">
                  <c:v>7.0000000000000007E-2</c:v>
                </c:pt>
                <c:pt idx="17">
                  <c:v>0.08</c:v>
                </c:pt>
                <c:pt idx="18">
                  <c:v>0.09</c:v>
                </c:pt>
                <c:pt idx="19">
                  <c:v>0.1</c:v>
                </c:pt>
                <c:pt idx="20">
                  <c:v>0.11</c:v>
                </c:pt>
                <c:pt idx="21">
                  <c:v>0.12</c:v>
                </c:pt>
                <c:pt idx="22">
                  <c:v>0.13</c:v>
                </c:pt>
                <c:pt idx="23">
                  <c:v>0.14000000000000001</c:v>
                </c:pt>
                <c:pt idx="24">
                  <c:v>0.15</c:v>
                </c:pt>
                <c:pt idx="25">
                  <c:v>0.16</c:v>
                </c:pt>
                <c:pt idx="26">
                  <c:v>0.17</c:v>
                </c:pt>
                <c:pt idx="27">
                  <c:v>0.18</c:v>
                </c:pt>
                <c:pt idx="28">
                  <c:v>0.19</c:v>
                </c:pt>
                <c:pt idx="29">
                  <c:v>0.2</c:v>
                </c:pt>
                <c:pt idx="30">
                  <c:v>0.21</c:v>
                </c:pt>
                <c:pt idx="31">
                  <c:v>0.22</c:v>
                </c:pt>
                <c:pt idx="32">
                  <c:v>0.23</c:v>
                </c:pt>
                <c:pt idx="33">
                  <c:v>0.24</c:v>
                </c:pt>
                <c:pt idx="34">
                  <c:v>0.25</c:v>
                </c:pt>
                <c:pt idx="35">
                  <c:v>0.26</c:v>
                </c:pt>
                <c:pt idx="36">
                  <c:v>0.27</c:v>
                </c:pt>
                <c:pt idx="37">
                  <c:v>0.28000000000000003</c:v>
                </c:pt>
                <c:pt idx="38">
                  <c:v>0.28999999999999998</c:v>
                </c:pt>
                <c:pt idx="39">
                  <c:v>0.3</c:v>
                </c:pt>
              </c:numCache>
            </c:numRef>
          </c:xVal>
          <c:yVal>
            <c:numRef>
              <c:f>Sheet1!$AA$5:$AA$44</c:f>
              <c:numCache>
                <c:formatCode>General</c:formatCode>
                <c:ptCount val="40"/>
                <c:pt idx="0">
                  <c:v>9</c:v>
                </c:pt>
                <c:pt idx="1">
                  <c:v>6</c:v>
                </c:pt>
                <c:pt idx="2">
                  <c:v>6</c:v>
                </c:pt>
                <c:pt idx="3">
                  <c:v>14</c:v>
                </c:pt>
                <c:pt idx="4">
                  <c:v>12</c:v>
                </c:pt>
                <c:pt idx="5">
                  <c:v>18</c:v>
                </c:pt>
                <c:pt idx="6">
                  <c:v>17</c:v>
                </c:pt>
                <c:pt idx="7">
                  <c:v>26</c:v>
                </c:pt>
                <c:pt idx="8">
                  <c:v>42</c:v>
                </c:pt>
                <c:pt idx="9">
                  <c:v>149</c:v>
                </c:pt>
                <c:pt idx="10">
                  <c:v>294</c:v>
                </c:pt>
                <c:pt idx="11">
                  <c:v>247</c:v>
                </c:pt>
                <c:pt idx="12">
                  <c:v>198</c:v>
                </c:pt>
                <c:pt idx="13">
                  <c:v>179</c:v>
                </c:pt>
                <c:pt idx="14">
                  <c:v>118</c:v>
                </c:pt>
                <c:pt idx="15">
                  <c:v>107</c:v>
                </c:pt>
                <c:pt idx="16">
                  <c:v>96</c:v>
                </c:pt>
                <c:pt idx="17">
                  <c:v>91</c:v>
                </c:pt>
                <c:pt idx="18">
                  <c:v>76</c:v>
                </c:pt>
                <c:pt idx="19">
                  <c:v>80</c:v>
                </c:pt>
                <c:pt idx="20">
                  <c:v>73</c:v>
                </c:pt>
                <c:pt idx="21">
                  <c:v>43</c:v>
                </c:pt>
                <c:pt idx="22">
                  <c:v>59</c:v>
                </c:pt>
                <c:pt idx="23">
                  <c:v>66</c:v>
                </c:pt>
                <c:pt idx="24">
                  <c:v>36</c:v>
                </c:pt>
                <c:pt idx="25">
                  <c:v>48</c:v>
                </c:pt>
                <c:pt idx="26">
                  <c:v>46</c:v>
                </c:pt>
                <c:pt idx="27">
                  <c:v>40</c:v>
                </c:pt>
                <c:pt idx="28">
                  <c:v>41</c:v>
                </c:pt>
                <c:pt idx="29">
                  <c:v>42</c:v>
                </c:pt>
                <c:pt idx="30">
                  <c:v>37</c:v>
                </c:pt>
                <c:pt idx="31">
                  <c:v>38</c:v>
                </c:pt>
                <c:pt idx="32">
                  <c:v>29</c:v>
                </c:pt>
                <c:pt idx="33">
                  <c:v>34</c:v>
                </c:pt>
                <c:pt idx="34">
                  <c:v>23</c:v>
                </c:pt>
                <c:pt idx="35">
                  <c:v>17</c:v>
                </c:pt>
                <c:pt idx="36">
                  <c:v>31</c:v>
                </c:pt>
                <c:pt idx="37">
                  <c:v>22</c:v>
                </c:pt>
                <c:pt idx="38">
                  <c:v>15</c:v>
                </c:pt>
                <c:pt idx="39">
                  <c:v>21</c:v>
                </c:pt>
              </c:numCache>
            </c:numRef>
          </c:yVal>
          <c:smooth val="1"/>
          <c:extLst>
            <c:ext xmlns:c16="http://schemas.microsoft.com/office/drawing/2014/chart" uri="{C3380CC4-5D6E-409C-BE32-E72D297353CC}">
              <c16:uniqueId val="{00000003-76F5-48AE-A29F-960C38B76791}"/>
            </c:ext>
          </c:extLst>
        </c:ser>
        <c:dLbls>
          <c:showLegendKey val="0"/>
          <c:showVal val="0"/>
          <c:showCatName val="0"/>
          <c:showSerName val="0"/>
          <c:showPercent val="0"/>
          <c:showBubbleSize val="0"/>
        </c:dLbls>
        <c:axId val="403538768"/>
        <c:axId val="403541168"/>
      </c:scatterChart>
      <c:valAx>
        <c:axId val="403538768"/>
        <c:scaling>
          <c:orientation val="minMax"/>
          <c:max val="0.30000000000000004"/>
          <c:min val="-0.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latin typeface="Arial" panose="020B0604020202020204" pitchFamily="34" charset="0"/>
                    <a:cs typeface="Arial" panose="020B0604020202020204" pitchFamily="34" charset="0"/>
                  </a:rPr>
                  <a:t>Calibration current growth rate (</a:t>
                </a:r>
                <a:r>
                  <a:rPr lang="el-GR" sz="1200">
                    <a:latin typeface="Arial" panose="020B0604020202020204" pitchFamily="34" charset="0"/>
                    <a:cs typeface="Arial" panose="020B0604020202020204" pitchFamily="34" charset="0"/>
                  </a:rPr>
                  <a:t>μ</a:t>
                </a:r>
                <a:r>
                  <a:rPr lang="en-US" sz="1200">
                    <a:latin typeface="Arial" panose="020B0604020202020204" pitchFamily="34" charset="0"/>
                    <a:cs typeface="Arial" panose="020B0604020202020204" pitchFamily="34" charset="0"/>
                  </a:rPr>
                  <a:t>A</a:t>
                </a:r>
                <a:r>
                  <a:rPr lang="tr-TR" sz="1200">
                    <a:latin typeface="Arial" panose="020B0604020202020204" pitchFamily="34" charset="0"/>
                    <a:cs typeface="Arial" panose="020B0604020202020204" pitchFamily="34" charset="0"/>
                  </a:rPr>
                  <a:t>/</a:t>
                </a:r>
                <a:r>
                  <a:rPr lang="en-US" sz="1200">
                    <a:latin typeface="Arial" panose="020B0604020202020204" pitchFamily="34" charset="0"/>
                    <a:cs typeface="Arial" panose="020B0604020202020204" pitchFamily="34" charset="0"/>
                  </a:rPr>
                  <a:t>10 fb</a:t>
                </a:r>
                <a:r>
                  <a:rPr lang="tr-TR" sz="1200" baseline="30000">
                    <a:latin typeface="Arial" panose="020B0604020202020204" pitchFamily="34" charset="0"/>
                    <a:cs typeface="Arial" panose="020B0604020202020204" pitchFamily="34" charset="0"/>
                  </a:rPr>
                  <a:t>-1</a:t>
                </a:r>
                <a:r>
                  <a:rPr lang="en-US" sz="1200">
                    <a:latin typeface="Arial" panose="020B0604020202020204" pitchFamily="34" charset="0"/>
                    <a:cs typeface="Arial" panose="020B0604020202020204" pitchFamily="34" charset="0"/>
                  </a:rPr>
                  <a:t>)</a:t>
                </a:r>
              </a:p>
            </c:rich>
          </c:tx>
          <c:layout>
            <c:manualLayout>
              <c:xMode val="edge"/>
              <c:yMode val="edge"/>
              <c:x val="0.32859185140114944"/>
              <c:y val="0.9146353624835452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03541168"/>
        <c:crosses val="autoZero"/>
        <c:crossBetween val="midCat"/>
      </c:valAx>
      <c:valAx>
        <c:axId val="403541168"/>
        <c:scaling>
          <c:orientation val="minMax"/>
          <c:max val="3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a:latin typeface="Arial" panose="020B0604020202020204" pitchFamily="34" charset="0"/>
                    <a:cs typeface="Arial" panose="020B0604020202020204" pitchFamily="34" charset="0"/>
                  </a:rPr>
                  <a:t>Number of gas gaps</a:t>
                </a:r>
              </a:p>
            </c:rich>
          </c:tx>
          <c:layout>
            <c:manualLayout>
              <c:xMode val="edge"/>
              <c:yMode val="edge"/>
              <c:x val="4.3232993628875775E-2"/>
              <c:y val="0.36541950490263231"/>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03538768"/>
        <c:crosses val="autoZero"/>
        <c:crossBetween val="midCat"/>
      </c:valAx>
      <c:spPr>
        <a:solidFill>
          <a:schemeClr val="tx2">
            <a:lumMod val="25000"/>
          </a:schemeClr>
        </a:solidFill>
        <a:ln>
          <a:noFill/>
        </a:ln>
        <a:effectLst/>
      </c:spPr>
    </c:plotArea>
    <c:legend>
      <c:legendPos val="r"/>
      <c:legendEntry>
        <c:idx val="3"/>
        <c:delete val="1"/>
      </c:legendEntry>
      <c:layout>
        <c:manualLayout>
          <c:xMode val="edge"/>
          <c:yMode val="edge"/>
          <c:x val="0.58647114644589082"/>
          <c:y val="0.38781833353937445"/>
          <c:w val="0.33019659122325917"/>
          <c:h val="0.2244265320742635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lt1"/>
                </a:solidFill>
                <a:latin typeface="+mn-lt"/>
                <a:ea typeface="+mn-ea"/>
                <a:cs typeface="+mn-cs"/>
              </a:defRPr>
            </a:pPr>
            <a:r>
              <a:rPr lang="en-US" sz="1200" dirty="0"/>
              <a:t>Integral charge per strip for a RPC</a:t>
            </a:r>
            <a:r>
              <a:rPr lang="en-US" sz="1200" baseline="0" dirty="0"/>
              <a:t> gap </a:t>
            </a:r>
            <a:endParaRPr lang="en-US" sz="1200" dirty="0"/>
          </a:p>
        </c:rich>
      </c:tx>
      <c:overlay val="0"/>
      <c:spPr>
        <a:noFill/>
        <a:ln>
          <a:noFill/>
        </a:ln>
        <a:effectLst/>
      </c:spPr>
      <c:txPr>
        <a:bodyPr rot="0" spcFirstLastPara="1" vertOverflow="ellipsis" vert="horz" wrap="square" anchor="ctr" anchorCtr="1"/>
        <a:lstStyle/>
        <a:p>
          <a:pPr>
            <a:defRPr sz="1200" b="1" i="0" u="none" strike="noStrike" kern="1200" baseline="0">
              <a:solidFill>
                <a:schemeClr val="lt1"/>
              </a:solidFill>
              <a:latin typeface="+mn-lt"/>
              <a:ea typeface="+mn-ea"/>
              <a:cs typeface="+mn-cs"/>
            </a:defRPr>
          </a:pPr>
          <a:endParaRPr lang="en-US"/>
        </a:p>
      </c:txPr>
    </c:title>
    <c:autoTitleDeleted val="0"/>
    <c:view3D>
      <c:rotX val="15"/>
      <c:rotY val="20"/>
      <c:rAngAx val="0"/>
    </c:view3D>
    <c:floor>
      <c:thickness val="0"/>
      <c:spPr>
        <a:solidFill>
          <a:schemeClr val="dk1">
            <a:tint val="95000"/>
          </a:schemeClr>
        </a:solidFill>
        <a:ln>
          <a:noFill/>
        </a:ln>
        <a:effectLst/>
        <a:scene3d>
          <a:camera prst="orthographicFront"/>
          <a:lightRig rig="threePt" dir="t"/>
        </a:scene3d>
        <a:sp3d/>
      </c:spPr>
    </c:floor>
    <c:sideWall>
      <c:thickness val="0"/>
      <c:spPr>
        <a:solidFill>
          <a:schemeClr val="dk1">
            <a:tint val="95000"/>
          </a:schemeClr>
        </a:solidFill>
        <a:ln>
          <a:noFill/>
        </a:ln>
        <a:effectLst/>
        <a:sp3d/>
      </c:spPr>
    </c:sideWall>
    <c:backWall>
      <c:thickness val="0"/>
      <c:spPr>
        <a:solidFill>
          <a:schemeClr val="dk1">
            <a:tint val="95000"/>
          </a:schemeClr>
        </a:solidFill>
        <a:ln>
          <a:noFill/>
        </a:ln>
        <a:effectLst/>
        <a:sp3d/>
      </c:spPr>
    </c:backWall>
    <c:plotArea>
      <c:layout>
        <c:manualLayout>
          <c:layoutTarget val="inner"/>
          <c:xMode val="edge"/>
          <c:yMode val="edge"/>
          <c:x val="6.9495332070833193E-2"/>
          <c:y val="9.6563531968142546E-2"/>
          <c:w val="0.91238330177081628"/>
          <c:h val="0.7802330130420444"/>
        </c:manualLayout>
      </c:layout>
      <c:bar3DChart>
        <c:barDir val="col"/>
        <c:grouping val="clustered"/>
        <c:varyColors val="0"/>
        <c:ser>
          <c:idx val="0"/>
          <c:order val="0"/>
          <c:tx>
            <c:v>Integral charge per strip</c:v>
          </c:tx>
          <c:spPr>
            <a:solidFill>
              <a:schemeClr val="accent1"/>
            </a:soli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dPt>
            <c:idx val="19"/>
            <c:invertIfNegative val="0"/>
            <c:bubble3D val="0"/>
            <c:spPr>
              <a:solidFill>
                <a:schemeClr val="accent1"/>
              </a:soli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extLst>
              <c:ext xmlns:c16="http://schemas.microsoft.com/office/drawing/2014/chart" uri="{C3380CC4-5D6E-409C-BE32-E72D297353CC}">
                <c16:uniqueId val="{00000001-49E4-4499-B56D-576882527EC8}"/>
              </c:ext>
            </c:extLst>
          </c:dPt>
          <c:val>
            <c:numRef>
              <c:f>Sheet1!$E$2:$E$21</c:f>
              <c:numCache>
                <c:formatCode>General</c:formatCode>
                <c:ptCount val="20"/>
                <c:pt idx="0">
                  <c:v>2.5037822500452032E-2</c:v>
                </c:pt>
                <c:pt idx="1">
                  <c:v>4.0768835945206236E-2</c:v>
                </c:pt>
                <c:pt idx="2">
                  <c:v>6.6353405470314972E-2</c:v>
                </c:pt>
                <c:pt idx="3">
                  <c:v>0.10786412337829844</c:v>
                </c:pt>
                <c:pt idx="4">
                  <c:v>0.17478980044765971</c:v>
                </c:pt>
                <c:pt idx="5">
                  <c:v>0.28090604007206332</c:v>
                </c:pt>
                <c:pt idx="6">
                  <c:v>0.44200324665842849</c:v>
                </c:pt>
                <c:pt idx="7">
                  <c:v>0.66090120652933992</c:v>
                </c:pt>
                <c:pt idx="8">
                  <c:v>0.88656510775027286</c:v>
                </c:pt>
                <c:pt idx="9">
                  <c:v>0.99023021850450665</c:v>
                </c:pt>
                <c:pt idx="10">
                  <c:v>0.88656510775027253</c:v>
                </c:pt>
                <c:pt idx="11">
                  <c:v>0.66090120652933992</c:v>
                </c:pt>
                <c:pt idx="12">
                  <c:v>0.44200324665842838</c:v>
                </c:pt>
                <c:pt idx="13">
                  <c:v>0.28090604007206382</c:v>
                </c:pt>
                <c:pt idx="14">
                  <c:v>0.17478980044765891</c:v>
                </c:pt>
                <c:pt idx="15">
                  <c:v>0.10786412337829868</c:v>
                </c:pt>
                <c:pt idx="16">
                  <c:v>6.6353405470315374E-2</c:v>
                </c:pt>
                <c:pt idx="17">
                  <c:v>4.0768835945206326E-2</c:v>
                </c:pt>
                <c:pt idx="18">
                  <c:v>2.5037822500451459E-2</c:v>
                </c:pt>
                <c:pt idx="19">
                  <c:v>1.5374129593618727E-2</c:v>
                </c:pt>
              </c:numCache>
            </c:numRef>
          </c:val>
          <c:extLst>
            <c:ext xmlns:c16="http://schemas.microsoft.com/office/drawing/2014/chart" uri="{C3380CC4-5D6E-409C-BE32-E72D297353CC}">
              <c16:uniqueId val="{00000002-49E4-4499-B56D-576882527EC8}"/>
            </c:ext>
          </c:extLst>
        </c:ser>
        <c:dLbls>
          <c:showLegendKey val="0"/>
          <c:showVal val="0"/>
          <c:showCatName val="0"/>
          <c:showSerName val="0"/>
          <c:showPercent val="0"/>
          <c:showBubbleSize val="0"/>
        </c:dLbls>
        <c:gapWidth val="150"/>
        <c:shape val="box"/>
        <c:axId val="377896656"/>
        <c:axId val="377897440"/>
        <c:axId val="0"/>
      </c:bar3DChart>
      <c:catAx>
        <c:axId val="377896656"/>
        <c:scaling>
          <c:orientation val="minMax"/>
        </c:scaling>
        <c:delete val="0"/>
        <c:axPos val="b"/>
        <c:majorGridlines>
          <c:spPr>
            <a:ln w="9525" cap="rnd" cmpd="sng" algn="ctr">
              <a:solidFill>
                <a:schemeClr val="accent5">
                  <a:lumMod val="60000"/>
                  <a:lumOff val="40000"/>
                </a:schemeClr>
              </a:solidFill>
              <a:prstDash val="solid"/>
              <a:round/>
            </a:ln>
            <a:effectLst/>
          </c:spPr>
        </c:majorGridlines>
        <c:title>
          <c:tx>
            <c:rich>
              <a:bodyPr rot="0" spcFirstLastPara="1" vertOverflow="ellipsis" vert="horz" wrap="square" anchor="ctr" anchorCtr="1"/>
              <a:lstStyle/>
              <a:p>
                <a:pPr>
                  <a:defRPr sz="1100" b="1" i="0" u="none" strike="noStrike" kern="1200" baseline="0">
                    <a:solidFill>
                      <a:schemeClr val="lt1"/>
                    </a:solidFill>
                    <a:latin typeface="+mn-lt"/>
                    <a:ea typeface="+mn-ea"/>
                    <a:cs typeface="+mn-cs"/>
                  </a:defRPr>
                </a:pPr>
                <a:r>
                  <a:rPr lang="it-IT" sz="1100"/>
                  <a:t>Strip</a:t>
                </a:r>
                <a:r>
                  <a:rPr lang="it-IT" sz="1100" baseline="0"/>
                  <a:t> coordinate (mm)</a:t>
                </a:r>
                <a:endParaRPr lang="it-IT" sz="1100"/>
              </a:p>
            </c:rich>
          </c:tx>
          <c:overlay val="0"/>
          <c:spPr>
            <a:noFill/>
            <a:ln>
              <a:noFill/>
            </a:ln>
            <a:effectLst/>
          </c:spPr>
          <c:txPr>
            <a:bodyPr rot="0" spcFirstLastPara="1" vertOverflow="ellipsis" vert="horz" wrap="square" anchor="ctr" anchorCtr="1"/>
            <a:lstStyle/>
            <a:p>
              <a:pPr>
                <a:defRPr sz="1100" b="1" i="0" u="none" strike="noStrike" kern="1200" baseline="0">
                  <a:solidFill>
                    <a:schemeClr val="lt1"/>
                  </a:solidFill>
                  <a:latin typeface="+mn-lt"/>
                  <a:ea typeface="+mn-ea"/>
                  <a:cs typeface="+mn-cs"/>
                </a:defRPr>
              </a:pPr>
              <a:endParaRPr lang="en-US"/>
            </a:p>
          </c:txPr>
        </c:title>
        <c:majorTickMark val="none"/>
        <c:minorTickMark val="none"/>
        <c:tickLblPos val="nextTo"/>
        <c:spPr>
          <a:noFill/>
          <a:ln w="9525" cap="rnd" cmpd="sng" algn="ctr">
            <a:solidFill>
              <a:schemeClr val="dk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lt1"/>
                </a:solidFill>
                <a:latin typeface="+mn-lt"/>
                <a:ea typeface="+mn-ea"/>
                <a:cs typeface="+mn-cs"/>
              </a:defRPr>
            </a:pPr>
            <a:endParaRPr lang="en-US"/>
          </a:p>
        </c:txPr>
        <c:crossAx val="377897440"/>
        <c:crosses val="autoZero"/>
        <c:auto val="1"/>
        <c:lblAlgn val="ctr"/>
        <c:lblOffset val="100"/>
        <c:noMultiLvlLbl val="0"/>
      </c:catAx>
      <c:valAx>
        <c:axId val="377897440"/>
        <c:scaling>
          <c:orientation val="minMax"/>
        </c:scaling>
        <c:delete val="0"/>
        <c:axPos val="l"/>
        <c:majorGridlines>
          <c:spPr>
            <a:ln w="9525" cap="rnd" cmpd="sng" algn="ctr">
              <a:solidFill>
                <a:schemeClr val="dk1">
                  <a:tint val="75000"/>
                </a:schemeClr>
              </a:solidFill>
              <a:prstDash val="solid"/>
              <a:round/>
            </a:ln>
            <a:effectLst/>
          </c:spPr>
        </c:majorGridlines>
        <c:numFmt formatCode="General" sourceLinked="1"/>
        <c:majorTickMark val="out"/>
        <c:minorTickMark val="none"/>
        <c:tickLblPos val="nextTo"/>
        <c:spPr>
          <a:noFill/>
          <a:ln w="9525" cap="rnd" cmpd="sng" algn="ctr">
            <a:solidFill>
              <a:schemeClr val="dk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lt1"/>
                </a:solidFill>
                <a:latin typeface="+mn-lt"/>
                <a:ea typeface="+mn-ea"/>
                <a:cs typeface="+mn-cs"/>
              </a:defRPr>
            </a:pPr>
            <a:endParaRPr lang="en-US"/>
          </a:p>
        </c:txPr>
        <c:crossAx val="37789665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rtl="0">
            <a:defRPr sz="1000" b="0" i="0" u="none" strike="noStrike" kern="1200" baseline="0">
              <a:solidFill>
                <a:schemeClr val="lt1"/>
              </a:solidFill>
              <a:latin typeface="+mn-lt"/>
              <a:ea typeface="+mn-ea"/>
              <a:cs typeface="+mn-cs"/>
            </a:defRPr>
          </a:pPr>
          <a:endParaRPr lang="en-US"/>
        </a:p>
      </c:txPr>
    </c:legend>
    <c:plotVisOnly val="1"/>
    <c:dispBlanksAs val="gap"/>
    <c:showDLblsOverMax val="0"/>
  </c:chart>
  <c:spPr>
    <a:solidFill>
      <a:schemeClr val="dk1"/>
    </a:solid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900" b="1"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9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400"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900" kern="1200"/>
    <cs:bodyPr/>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148">
  <cs:axisTitle>
    <cs:lnRef idx="0"/>
    <cs:fillRef idx="0"/>
    <cs:effectRef idx="0"/>
    <cs:fontRef idx="minor">
      <a:schemeClr val="lt1"/>
    </cs:fontRef>
    <cs:defRPr sz="1000" b="1" kern="1200"/>
  </cs:axisTitle>
  <cs:categoryAxis>
    <cs:lnRef idx="1">
      <a:schemeClr val="dk1">
        <a:tint val="75000"/>
      </a:schemeClr>
    </cs:lnRef>
    <cs:fillRef idx="0"/>
    <cs:effectRef idx="0"/>
    <cs:fontRef idx="minor">
      <a:schemeClr val="lt1"/>
    </cs:fontRef>
    <cs:spPr>
      <a:ln>
        <a:round/>
      </a:ln>
    </cs:spPr>
    <cs:defRPr sz="1000" kern="1200"/>
  </cs:categoryAxis>
  <cs:chartArea>
    <cs:lnRef idx="0"/>
    <cs:fillRef idx="1">
      <a:schemeClr val="dk1"/>
    </cs:fillRef>
    <cs:effectRef idx="0"/>
    <cs:fontRef idx="minor">
      <a:schemeClr val="lt1"/>
    </cs:fontRef>
    <cs:defRPr sz="1000" kern="1200"/>
  </cs:chartArea>
  <cs:dataLabel>
    <cs:lnRef idx="0"/>
    <cs:fillRef idx="0"/>
    <cs:effectRef idx="0"/>
    <cs:fontRef idx="minor">
      <a:schemeClr val="lt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3">
      <a:schemeClr val="dk1"/>
    </cs:effectRef>
    <cs:fontRef idx="minor">
      <a:schemeClr val="dk1"/>
    </cs:fontRef>
  </cs:dataPoint>
  <cs:dataPoint3D>
    <cs:lnRef idx="0"/>
    <cs:fillRef idx="1">
      <cs:styleClr val="auto"/>
    </cs:fillRef>
    <cs:effectRef idx="3">
      <a:schemeClr val="dk1"/>
    </cs:effectRef>
    <cs:fontRef idx="minor">
      <a:schemeClr val="dk1"/>
    </cs:fontRef>
  </cs:dataPoint3D>
  <cs:dataPointLine>
    <cs:lnRef idx="1">
      <cs:styleClr val="auto"/>
    </cs:lnRef>
    <cs:lineWidthScale>5</cs:lineWidthScale>
    <cs:fillRef idx="0"/>
    <cs:effectRef idx="0"/>
    <cs:fontRef idx="minor">
      <a:schemeClr val="dk2"/>
    </cs:fontRef>
    <cs:spPr>
      <a:ln cap="rnd">
        <a:round/>
      </a:ln>
    </cs:spPr>
  </cs:dataPointLine>
  <cs:dataPointMarker>
    <cs:lnRef idx="1">
      <cs:styleClr val="auto"/>
    </cs:lnRef>
    <cs:fillRef idx="3">
      <cs:styleClr val="auto"/>
    </cs:fillRef>
    <cs:effectRef idx="3">
      <a:schemeClr val="dk1"/>
    </cs:effectRef>
    <cs:fontRef idx="minor">
      <a:schemeClr val="dk1"/>
    </cs:fontRef>
    <cs:spPr>
      <a:ln>
        <a:round/>
      </a:ln>
    </cs:spPr>
  </cs:dataPointMarker>
  <cs:dataPointMarkerLayout/>
  <cs:dataPointWireframe>
    <cs:lnRef idx="1">
      <cs:styleClr val="auto"/>
    </cs:lnRef>
    <cs:fillRef idx="0"/>
    <cs:effectRef idx="0"/>
    <cs:fontRef idx="minor">
      <a:schemeClr val="dk2"/>
    </cs:fontRef>
    <cs:spPr>
      <a:ln>
        <a:round/>
      </a:ln>
    </cs:spPr>
  </cs:dataPointWireframe>
  <cs:dataTable>
    <cs:lnRef idx="1">
      <a:schemeClr val="lt1"/>
    </cs:lnRef>
    <cs:fillRef idx="0"/>
    <cs:effectRef idx="0"/>
    <cs:fontRef idx="minor">
      <a:schemeClr val="lt1"/>
    </cs:fontRef>
    <cs:spPr>
      <a:ln>
        <a:round/>
      </a:ln>
    </cs:spPr>
    <cs:defRPr sz="1000" kern="1200"/>
  </cs:dataTable>
  <cs:downBar>
    <cs:lnRef idx="0"/>
    <cs:fillRef idx="3" mods="ignoreCSTransforms">
      <cs:styleClr val="0">
        <a:shade val="25000"/>
      </cs:styleClr>
    </cs:fillRef>
    <cs:effectRef idx="3">
      <a:schemeClr val="dk1"/>
    </cs:effectRef>
    <cs:fontRef idx="minor">
      <a:schemeClr val="lt1"/>
    </cs:fontRef>
  </cs:downBar>
  <cs:dropLine>
    <cs:lnRef idx="1">
      <a:schemeClr val="lt1"/>
    </cs:lnRef>
    <cs:fillRef idx="0"/>
    <cs:effectRef idx="0"/>
    <cs:fontRef idx="minor">
      <a:schemeClr val="lt1"/>
    </cs:fontRef>
    <cs:spPr>
      <a:ln>
        <a:round/>
      </a:ln>
    </cs:spPr>
  </cs:dropLine>
  <cs:errorBar>
    <cs:lnRef idx="1">
      <a:schemeClr val="lt1"/>
    </cs:lnRef>
    <cs:fillRef idx="1">
      <a:schemeClr val="lt1"/>
    </cs:fillRef>
    <cs:effectRef idx="0"/>
    <cs:fontRef idx="minor">
      <a:schemeClr val="dk1"/>
    </cs:fontRef>
    <cs:spPr>
      <a:ln>
        <a:round/>
      </a:ln>
    </cs:spPr>
  </cs:errorBar>
  <cs:floor>
    <cs:lnRef idx="0"/>
    <cs:fillRef idx="1">
      <a:schemeClr val="dk1">
        <a:tint val="95000"/>
      </a:schemeClr>
    </cs:fillRef>
    <cs:effectRef idx="0"/>
    <cs:fontRef idx="minor">
      <a:schemeClr val="lt1"/>
    </cs:fontRef>
  </cs:floor>
  <cs:gridlineMajor>
    <cs:lnRef idx="1">
      <a:schemeClr val="dk1">
        <a:tint val="75000"/>
      </a:schemeClr>
    </cs:lnRef>
    <cs:fillRef idx="0"/>
    <cs:effectRef idx="0"/>
    <cs:fontRef idx="minor">
      <a:schemeClr val="dk2"/>
    </cs:fontRef>
    <cs:spPr>
      <a:ln>
        <a:round/>
      </a:ln>
    </cs:spPr>
  </cs:gridlineMajor>
  <cs:gridlineMinor>
    <cs:lnRef idx="1">
      <a:schemeClr val="dk1">
        <a:tint val="90000"/>
      </a:schemeClr>
    </cs:lnRef>
    <cs:fillRef idx="0"/>
    <cs:effectRef idx="0"/>
    <cs:fontRef idx="minor">
      <a:schemeClr val="dk2"/>
    </cs:fontRef>
    <cs:spPr>
      <a:ln>
        <a:round/>
      </a:ln>
    </cs:spPr>
  </cs:gridlineMinor>
  <cs:hiLoLine>
    <cs:lnRef idx="1">
      <a:schemeClr val="lt1"/>
    </cs:lnRef>
    <cs:fillRef idx="0"/>
    <cs:effectRef idx="0"/>
    <cs:fontRef idx="minor">
      <a:schemeClr val="lt1"/>
    </cs:fontRef>
    <cs:spPr>
      <a:ln>
        <a:round/>
      </a:ln>
    </cs:spPr>
  </cs:hiLoLine>
  <cs:leaderLine>
    <cs:lnRef idx="1">
      <a:schemeClr val="lt1"/>
    </cs:lnRef>
    <cs:fillRef idx="0"/>
    <cs:effectRef idx="0"/>
    <cs:fontRef idx="minor">
      <a:schemeClr val="lt1"/>
    </cs:fontRef>
    <cs:spPr>
      <a:ln>
        <a:round/>
      </a:ln>
    </cs:spPr>
  </cs:leaderLine>
  <cs:legend>
    <cs:lnRef idx="0"/>
    <cs:fillRef idx="0"/>
    <cs:effectRef idx="0"/>
    <cs:fontRef idx="minor">
      <a:schemeClr val="lt1"/>
    </cs:fontRef>
    <cs:defRPr sz="1000" kern="1200"/>
  </cs:legend>
  <cs:plotArea>
    <cs:lnRef idx="0"/>
    <cs:fillRef idx="1">
      <a:schemeClr val="dk1">
        <a:tint val="95000"/>
      </a:schemeClr>
    </cs:fillRef>
    <cs:effectRef idx="0"/>
    <cs:fontRef idx="minor">
      <a:schemeClr val="lt1"/>
    </cs:fontRef>
  </cs:plotArea>
  <cs:plotArea3D>
    <cs:lnRef idx="0"/>
    <cs:fillRef idx="0"/>
    <cs:effectRef idx="0"/>
    <cs:fontRef idx="minor">
      <a:schemeClr val="lt1"/>
    </cs:fontRef>
  </cs:plotArea3D>
  <cs:seriesAxis>
    <cs:lnRef idx="1">
      <a:schemeClr val="dk1">
        <a:tint val="75000"/>
      </a:schemeClr>
    </cs:lnRef>
    <cs:fillRef idx="0"/>
    <cs:effectRef idx="0"/>
    <cs:fontRef idx="minor">
      <a:schemeClr val="lt1"/>
    </cs:fontRef>
    <cs:spPr>
      <a:ln>
        <a:round/>
      </a:ln>
    </cs:spPr>
    <cs:defRPr sz="1000" kern="1200"/>
  </cs:seriesAxis>
  <cs:seriesLine>
    <cs:lnRef idx="1">
      <a:schemeClr val="lt1"/>
    </cs:lnRef>
    <cs:fillRef idx="0"/>
    <cs:effectRef idx="0"/>
    <cs:fontRef idx="minor">
      <a:schemeClr val="dk1"/>
    </cs:fontRef>
    <cs:spPr>
      <a:ln>
        <a:round/>
      </a:ln>
    </cs:spPr>
  </cs:seriesLine>
  <cs:title>
    <cs:lnRef idx="0"/>
    <cs:fillRef idx="0"/>
    <cs:effectRef idx="0"/>
    <cs:fontRef idx="minor">
      <a:schemeClr val="lt1"/>
    </cs:fontRef>
    <cs:defRPr sz="1800" b="1" kern="1200"/>
  </cs:title>
  <cs:trendline>
    <cs:lnRef idx="1">
      <a:schemeClr val="lt1"/>
    </cs:lnRef>
    <cs:fillRef idx="0"/>
    <cs:effectRef idx="0"/>
    <cs:fontRef idx="minor">
      <a:schemeClr val="lt1"/>
    </cs:fontRef>
    <cs:spPr>
      <a:ln cap="rnd">
        <a:round/>
      </a:ln>
    </cs:spPr>
  </cs:trendline>
  <cs:trendlineLabel>
    <cs:lnRef idx="0"/>
    <cs:fillRef idx="0"/>
    <cs:effectRef idx="0"/>
    <cs:fontRef idx="minor">
      <a:schemeClr val="lt1"/>
    </cs:fontRef>
    <cs:defRPr sz="1000" kern="1200"/>
  </cs:trendlineLabel>
  <cs:upBar>
    <cs:lnRef idx="0"/>
    <cs:fillRef idx="3" mods="ignoreCSTransforms">
      <cs:styleClr val="0">
        <a:tint val="25000"/>
      </cs:styleClr>
    </cs:fillRef>
    <cs:effectRef idx="3">
      <a:schemeClr val="dk1"/>
    </cs:effectRef>
    <cs:fontRef idx="minor">
      <a:schemeClr val="lt1"/>
    </cs:fontRef>
  </cs:upBar>
  <cs:valueAxis>
    <cs:lnRef idx="1">
      <a:schemeClr val="dk1">
        <a:tint val="75000"/>
      </a:schemeClr>
    </cs:lnRef>
    <cs:fillRef idx="0"/>
    <cs:effectRef idx="0"/>
    <cs:fontRef idx="minor">
      <a:schemeClr val="lt1"/>
    </cs:fontRef>
    <cs:spPr>
      <a:ln>
        <a:round/>
      </a:ln>
    </cs:spPr>
    <cs:defRPr sz="1000" kern="1200"/>
  </cs:valueAxis>
  <cs:wall>
    <cs:lnRef idx="0"/>
    <cs:fillRef idx="1">
      <a:schemeClr val="dk1">
        <a:tint val="95000"/>
      </a:schemeClr>
    </cs:fillRef>
    <cs:effectRef idx="0"/>
    <cs:fontRef idx="minor">
      <a:schemeClr val="lt1"/>
    </cs:fontRef>
  </cs:wall>
</cs:chartStyle>
</file>

<file path=ppt/drawings/_rels/drawing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image" Target="../media/image34.png"/></Relationships>
</file>

<file path=ppt/drawings/_rels/drawing3.x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8.wmf"/></Relationships>
</file>

<file path=ppt/drawings/drawing1.xml><?xml version="1.0" encoding="utf-8"?>
<c:userShapes xmlns:c="http://schemas.openxmlformats.org/drawingml/2006/chart">
  <cdr:relSizeAnchor xmlns:cdr="http://schemas.openxmlformats.org/drawingml/2006/chartDrawing">
    <cdr:from>
      <cdr:x>0.58574</cdr:x>
      <cdr:y>0.82348</cdr:y>
    </cdr:from>
    <cdr:to>
      <cdr:x>0.89972</cdr:x>
      <cdr:y>0.88183</cdr:y>
    </cdr:to>
    <cdr:sp macro="" textlink="">
      <cdr:nvSpPr>
        <cdr:cNvPr id="2" name="CasellaDiTesto 9">
          <a:extLst xmlns:a="http://schemas.openxmlformats.org/drawingml/2006/main">
            <a:ext uri="{FF2B5EF4-FFF2-40B4-BE49-F238E27FC236}">
              <a16:creationId xmlns:a16="http://schemas.microsoft.com/office/drawing/2014/main" id="{86DF41E5-17FC-48B8-A6C8-1686FC349272}"/>
            </a:ext>
          </a:extLst>
        </cdr:cNvPr>
        <cdr:cNvSpPr txBox="1"/>
      </cdr:nvSpPr>
      <cdr:spPr>
        <a:xfrm xmlns:a="http://schemas.openxmlformats.org/drawingml/2006/main">
          <a:off x="3938906" y="3583246"/>
          <a:ext cx="2111374" cy="253916"/>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1050" b="0" i="0" dirty="0">
              <a:effectLst/>
              <a:latin typeface="Helvetica" panose="020B0604020202020204" pitchFamily="34" charset="0"/>
            </a:rPr>
            <a:t>DOI:10.5281/zenodo.22809853</a:t>
          </a:r>
          <a:endParaRPr lang="en-US" sz="1050" b="0" dirty="0"/>
        </a:p>
      </cdr:txBody>
    </cdr:sp>
  </cdr:relSizeAnchor>
</c:userShapes>
</file>

<file path=ppt/drawings/drawing2.xml><?xml version="1.0" encoding="utf-8"?>
<c:userShapes xmlns:c="http://schemas.openxmlformats.org/drawingml/2006/chart">
  <cdr:relSizeAnchor xmlns:cdr="http://schemas.openxmlformats.org/drawingml/2006/chartDrawing">
    <cdr:from>
      <cdr:x>0.12752</cdr:x>
      <cdr:y>0.15398</cdr:y>
    </cdr:from>
    <cdr:to>
      <cdr:x>0.35187</cdr:x>
      <cdr:y>0.24396</cdr:y>
    </cdr:to>
    <cdr:pic>
      <cdr:nvPicPr>
        <cdr:cNvPr id="2" name="chart">
          <a:extLst xmlns:a="http://schemas.openxmlformats.org/drawingml/2006/main">
            <a:ext uri="{FF2B5EF4-FFF2-40B4-BE49-F238E27FC236}">
              <a16:creationId xmlns:a16="http://schemas.microsoft.com/office/drawing/2014/main" id="{A4597C00-3589-42C4-20F0-4C62D1552761}"/>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lum bright="70000" contrast="-70000"/>
        </a:blip>
        <a:stretch xmlns:a="http://schemas.openxmlformats.org/drawingml/2006/main">
          <a:fillRect/>
        </a:stretch>
      </cdr:blipFill>
      <cdr:spPr>
        <a:xfrm xmlns:a="http://schemas.openxmlformats.org/drawingml/2006/main">
          <a:off x="1176254" y="750279"/>
          <a:ext cx="2069428" cy="438434"/>
        </a:xfrm>
        <a:prstGeom xmlns:a="http://schemas.openxmlformats.org/drawingml/2006/main" prst="rect">
          <a:avLst/>
        </a:prstGeom>
      </cdr:spPr>
    </cdr:pic>
  </cdr:relSizeAnchor>
  <cdr:relSizeAnchor xmlns:cdr="http://schemas.openxmlformats.org/drawingml/2006/chartDrawing">
    <cdr:from>
      <cdr:x>0.12586</cdr:x>
      <cdr:y>0.1153</cdr:y>
    </cdr:from>
    <cdr:to>
      <cdr:x>0.36528</cdr:x>
      <cdr:y>0.18881</cdr:y>
    </cdr:to>
    <cdr:pic>
      <cdr:nvPicPr>
        <cdr:cNvPr id="3" name="chart">
          <a:extLst xmlns:a="http://schemas.openxmlformats.org/drawingml/2006/main">
            <a:ext uri="{FF2B5EF4-FFF2-40B4-BE49-F238E27FC236}">
              <a16:creationId xmlns:a16="http://schemas.microsoft.com/office/drawing/2014/main" id="{3D87973C-F7C4-80AB-B9C5-9AA2AF5FD21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lum bright="70000" contrast="-70000"/>
        </a:blip>
        <a:stretch xmlns:a="http://schemas.openxmlformats.org/drawingml/2006/main">
          <a:fillRect/>
        </a:stretch>
      </cdr:blipFill>
      <cdr:spPr>
        <a:xfrm xmlns:a="http://schemas.openxmlformats.org/drawingml/2006/main">
          <a:off x="1160972" y="561824"/>
          <a:ext cx="2208436" cy="358182"/>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0.63928</cdr:x>
      <cdr:y>0.24364</cdr:y>
    </cdr:from>
    <cdr:to>
      <cdr:x>0.88292</cdr:x>
      <cdr:y>0.31766</cdr:y>
    </cdr:to>
    <cdr:pic>
      <cdr:nvPicPr>
        <cdr:cNvPr id="2" name="chart">
          <a:extLst xmlns:a="http://schemas.openxmlformats.org/drawingml/2006/main">
            <a:ext uri="{FF2B5EF4-FFF2-40B4-BE49-F238E27FC236}">
              <a16:creationId xmlns:a16="http://schemas.microsoft.com/office/drawing/2014/main" id="{EAC4458E-1900-5E50-90AE-B7E60634B63A}"/>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lum bright="70000" contrast="-70000"/>
        </a:blip>
        <a:stretch xmlns:a="http://schemas.openxmlformats.org/drawingml/2006/main">
          <a:fillRect/>
        </a:stretch>
      </cdr:blipFill>
      <cdr:spPr>
        <a:xfrm xmlns:a="http://schemas.openxmlformats.org/drawingml/2006/main">
          <a:off x="4942500" y="1229783"/>
          <a:ext cx="1883667" cy="373610"/>
        </a:xfrm>
        <a:prstGeom xmlns:a="http://schemas.openxmlformats.org/drawingml/2006/main" prst="rect">
          <a:avLst/>
        </a:prstGeom>
      </cdr:spPr>
    </cdr:pic>
  </cdr:relSizeAnchor>
</c:userShapes>
</file>

<file path=ppt/drawings/drawing4.xml><?xml version="1.0" encoding="utf-8"?>
<c:userShapes xmlns:c="http://schemas.openxmlformats.org/drawingml/2006/chart">
  <cdr:relSizeAnchor xmlns:cdr="http://schemas.openxmlformats.org/drawingml/2006/chartDrawing">
    <cdr:from>
      <cdr:x>0.15455</cdr:x>
      <cdr:y>0.86031</cdr:y>
    </cdr:from>
    <cdr:to>
      <cdr:x>0.27101</cdr:x>
      <cdr:y>0.9258</cdr:y>
    </cdr:to>
    <cdr:sp macro="" textlink="">
      <cdr:nvSpPr>
        <cdr:cNvPr id="2" name="Text Box 21"/>
        <cdr:cNvSpPr txBox="1">
          <a:spLocks xmlns:a="http://schemas.openxmlformats.org/drawingml/2006/main" noChangeArrowheads="1"/>
        </cdr:cNvSpPr>
      </cdr:nvSpPr>
      <cdr:spPr bwMode="auto">
        <a:xfrm xmlns:a="http://schemas.openxmlformats.org/drawingml/2006/main">
          <a:off x="612068" y="2628292"/>
          <a:ext cx="461238" cy="200055"/>
        </a:xfrm>
        <a:prstGeom xmlns:a="http://schemas.openxmlformats.org/drawingml/2006/main" prst="rect">
          <a:avLst/>
        </a:prstGeom>
        <a:noFill xmlns:a="http://schemas.openxmlformats.org/drawingml/2006/main"/>
        <a:ln xmlns:a="http://schemas.openxmlformats.org/drawingml/2006/main" w="9525" algn="ctr">
          <a:noFill/>
          <a:miter lim="800000"/>
          <a:headEnd/>
          <a:tailEnd/>
        </a:ln>
        <a:effectLst xmlns:a="http://schemas.openxmlformats.org/drawingml/2006/main"/>
      </cdr:spPr>
      <cdr:txBody>
        <a:bodyPr xmlns:a="http://schemas.openxmlformats.org/drawingml/2006/main" wrap="square">
          <a:spAutoFit/>
        </a:bodyPr>
        <a:lstStyle xmlns:a="http://schemas.openxmlformats.org/drawingml/2006/main">
          <a:defPPr>
            <a:defRPr lang="ja-JP"/>
          </a:defPPr>
          <a:lvl1pPr algn="l" rtl="0" fontAlgn="base">
            <a:spcBef>
              <a:spcPct val="0"/>
            </a:spcBef>
            <a:spcAft>
              <a:spcPct val="0"/>
            </a:spcAft>
            <a:defRPr kumimoji="1" kern="1200">
              <a:solidFill>
                <a:sysClr val="windowText" lastClr="000000"/>
              </a:solidFill>
              <a:latin typeface="Arial" charset="0"/>
              <a:ea typeface="ＭＳ Ｐゴシック" charset="-128"/>
            </a:defRPr>
          </a:lvl1pPr>
          <a:lvl2pPr marL="457200" algn="l" rtl="0" fontAlgn="base">
            <a:spcBef>
              <a:spcPct val="0"/>
            </a:spcBef>
            <a:spcAft>
              <a:spcPct val="0"/>
            </a:spcAft>
            <a:defRPr kumimoji="1" kern="1200">
              <a:solidFill>
                <a:sysClr val="windowText" lastClr="000000"/>
              </a:solidFill>
              <a:latin typeface="Arial" charset="0"/>
              <a:ea typeface="ＭＳ Ｐゴシック" charset="-128"/>
            </a:defRPr>
          </a:lvl2pPr>
          <a:lvl3pPr marL="914400" algn="l" rtl="0" fontAlgn="base">
            <a:spcBef>
              <a:spcPct val="0"/>
            </a:spcBef>
            <a:spcAft>
              <a:spcPct val="0"/>
            </a:spcAft>
            <a:defRPr kumimoji="1" kern="1200">
              <a:solidFill>
                <a:sysClr val="windowText" lastClr="000000"/>
              </a:solidFill>
              <a:latin typeface="Arial" charset="0"/>
              <a:ea typeface="ＭＳ Ｐゴシック" charset="-128"/>
            </a:defRPr>
          </a:lvl3pPr>
          <a:lvl4pPr marL="1371600" algn="l" rtl="0" fontAlgn="base">
            <a:spcBef>
              <a:spcPct val="0"/>
            </a:spcBef>
            <a:spcAft>
              <a:spcPct val="0"/>
            </a:spcAft>
            <a:defRPr kumimoji="1" kern="1200">
              <a:solidFill>
                <a:sysClr val="windowText" lastClr="000000"/>
              </a:solidFill>
              <a:latin typeface="Arial" charset="0"/>
              <a:ea typeface="ＭＳ Ｐゴシック" charset="-128"/>
            </a:defRPr>
          </a:lvl4pPr>
          <a:lvl5pPr marL="1828800" algn="l" rtl="0" fontAlgn="base">
            <a:spcBef>
              <a:spcPct val="0"/>
            </a:spcBef>
            <a:spcAft>
              <a:spcPct val="0"/>
            </a:spcAft>
            <a:defRPr kumimoji="1" kern="1200">
              <a:solidFill>
                <a:sysClr val="windowText" lastClr="000000"/>
              </a:solidFill>
              <a:latin typeface="Arial" charset="0"/>
              <a:ea typeface="ＭＳ Ｐゴシック" charset="-128"/>
            </a:defRPr>
          </a:lvl5pPr>
          <a:lvl6pPr marL="2286000" algn="l" defTabSz="914400" rtl="0" eaLnBrk="1" latinLnBrk="0" hangingPunct="1">
            <a:defRPr kumimoji="1" kern="1200">
              <a:solidFill>
                <a:sysClr val="windowText" lastClr="000000"/>
              </a:solidFill>
              <a:latin typeface="Arial" charset="0"/>
              <a:ea typeface="ＭＳ Ｐゴシック" charset="-128"/>
            </a:defRPr>
          </a:lvl6pPr>
          <a:lvl7pPr marL="2743200" algn="l" defTabSz="914400" rtl="0" eaLnBrk="1" latinLnBrk="0" hangingPunct="1">
            <a:defRPr kumimoji="1" kern="1200">
              <a:solidFill>
                <a:sysClr val="windowText" lastClr="000000"/>
              </a:solidFill>
              <a:latin typeface="Arial" charset="0"/>
              <a:ea typeface="ＭＳ Ｐゴシック" charset="-128"/>
            </a:defRPr>
          </a:lvl7pPr>
          <a:lvl8pPr marL="3200400" algn="l" defTabSz="914400" rtl="0" eaLnBrk="1" latinLnBrk="0" hangingPunct="1">
            <a:defRPr kumimoji="1" kern="1200">
              <a:solidFill>
                <a:sysClr val="windowText" lastClr="000000"/>
              </a:solidFill>
              <a:latin typeface="Arial" charset="0"/>
              <a:ea typeface="ＭＳ Ｐゴシック" charset="-128"/>
            </a:defRPr>
          </a:lvl8pPr>
          <a:lvl9pPr marL="3657600" algn="l" defTabSz="914400" rtl="0" eaLnBrk="1" latinLnBrk="0" hangingPunct="1">
            <a:defRPr kumimoji="1" kern="1200">
              <a:solidFill>
                <a:sysClr val="windowText" lastClr="000000"/>
              </a:solidFill>
              <a:latin typeface="Arial" charset="0"/>
              <a:ea typeface="ＭＳ Ｐゴシック" charset="-128"/>
            </a:defRPr>
          </a:lvl9pPr>
        </a:lstStyle>
        <a:p xmlns:a="http://schemas.openxmlformats.org/drawingml/2006/main">
          <a:r>
            <a:rPr lang="en-US" sz="700" dirty="0">
              <a:solidFill>
                <a:srgbClr val="FB3413"/>
              </a:solidFill>
            </a:rPr>
            <a:t>2 mm</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E51665-B3D0-4A3D-BBE7-F4E86C642641}" type="datetimeFigureOut">
              <a:rPr lang="en-GB" smtClean="0"/>
              <a:t>15/10/2026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B97154-2FC9-4B5F-8792-F89BD57D6D79}" type="slidenum">
              <a:rPr lang="en-GB" smtClean="0"/>
              <a:t>‹N›</a:t>
            </a:fld>
            <a:endParaRPr lang="en-GB"/>
          </a:p>
        </p:txBody>
      </p:sp>
    </p:spTree>
    <p:extLst>
      <p:ext uri="{BB962C8B-B14F-4D97-AF65-F5344CB8AC3E}">
        <p14:creationId xmlns:p14="http://schemas.microsoft.com/office/powerpoint/2010/main" val="942160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US" dirty="0"/>
          </a:p>
        </p:txBody>
      </p:sp>
      <p:sp>
        <p:nvSpPr>
          <p:cNvPr id="4" name="Segnaposto numero diapositiva 3"/>
          <p:cNvSpPr>
            <a:spLocks noGrp="1"/>
          </p:cNvSpPr>
          <p:nvPr>
            <p:ph type="sldNum" sz="quarter" idx="5"/>
          </p:nvPr>
        </p:nvSpPr>
        <p:spPr/>
        <p:txBody>
          <a:bodyPr/>
          <a:lstStyle/>
          <a:p>
            <a:fld id="{A2AE82D3-B0DC-4ACF-8C05-E60CE886B127}" type="slidenum">
              <a:rPr lang="en-US" smtClean="0"/>
              <a:t>24</a:t>
            </a:fld>
            <a:endParaRPr lang="en-US"/>
          </a:p>
        </p:txBody>
      </p:sp>
    </p:spTree>
    <p:extLst>
      <p:ext uri="{BB962C8B-B14F-4D97-AF65-F5344CB8AC3E}">
        <p14:creationId xmlns:p14="http://schemas.microsoft.com/office/powerpoint/2010/main" val="4040559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At least six local hits are required across four gaps, with at most two contributions per gap. Rates sum 36 adjacent-pad combinations over the detector. For sparse occupancy, the accidental bound scales approximately as W⁵; exact Poisson values are plotted. W is a full sliding width after nominal light-flight offsets. Independent Poisson hits: 100 ε Hz/cm² per gap. No ATLAS selections are applied.</a:t>
            </a:r>
          </a:p>
          <a:p>
            <a:endParaRPr/>
          </a:p>
          <a:p>
            <a:r>
              <a:t>Source figure: 11_six_hit_l0_window.png. The plotted curves and numerical inputs are unchanged.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İn 2023 you dont have a stable flat top, the run is going down immedşately the integrated lumi is less, moreover the period of the lumi is much higher in 2025 so we tried to normalise it by a constant. </a:t>
            </a:r>
          </a:p>
        </p:txBody>
      </p:sp>
      <p:sp>
        <p:nvSpPr>
          <p:cNvPr id="4" name="Slide Number Placeholder 3"/>
          <p:cNvSpPr>
            <a:spLocks noGrp="1"/>
          </p:cNvSpPr>
          <p:nvPr>
            <p:ph type="sldNum" sz="quarter" idx="5"/>
          </p:nvPr>
        </p:nvSpPr>
        <p:spPr/>
        <p:txBody>
          <a:bodyPr/>
          <a:lstStyle/>
          <a:p>
            <a:fld id="{061A5486-D217-4CBD-B16B-2644F206D839}" type="slidenum">
              <a:rPr lang="tr-TR" smtClean="0"/>
              <a:t>34</a:t>
            </a:fld>
            <a:endParaRPr lang="tr-TR"/>
          </a:p>
        </p:txBody>
      </p:sp>
    </p:spTree>
    <p:extLst>
      <p:ext uri="{BB962C8B-B14F-4D97-AF65-F5344CB8AC3E}">
        <p14:creationId xmlns:p14="http://schemas.microsoft.com/office/powerpoint/2010/main" val="965153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958533A8-AA3E-4A37-95FD-A0EE55FF9E38}"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38</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919209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958533A8-AA3E-4A37-95FD-A0EE55FF9E38}" type="slidenum">
              <a:rPr kumimoji="0" lang="ko-KR" altLang="en-US" sz="1200" b="0" i="0" u="none" strike="noStrike" kern="1200" cap="none" spc="0" normalizeH="0" baseline="0" noProof="0" smtClean="0">
                <a:ln>
                  <a:noFill/>
                </a:ln>
                <a:solidFill>
                  <a:prstClr val="black"/>
                </a:solidFill>
                <a:effectLst/>
                <a:uLnTx/>
                <a:uFillTx/>
                <a:latin typeface="맑은 고딕" panose="020F0502020204030204"/>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41</a:t>
            </a:fld>
            <a:endParaRPr kumimoji="0" lang="ko-KR" altLang="en-US" sz="1200" b="0" i="0" u="none" strike="noStrike" kern="1200" cap="none" spc="0" normalizeH="0" baseline="0" noProof="0">
              <a:ln>
                <a:noFill/>
              </a:ln>
              <a:solidFill>
                <a:prstClr val="black"/>
              </a:solidFill>
              <a:effectLst/>
              <a:uLnTx/>
              <a:uFillTx/>
              <a:latin typeface="맑은 고딕"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239149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E9B8182-561D-4495-AAA8-74BC7A5C062E}" type="datetime1">
              <a:rPr lang="en-US" smtClean="0"/>
              <a:t>10/15/2026</a:t>
            </a:fld>
            <a:endParaRPr lang="en-GB"/>
          </a:p>
        </p:txBody>
      </p:sp>
      <p:sp>
        <p:nvSpPr>
          <p:cNvPr id="5" name="Footer Placeholder 4"/>
          <p:cNvSpPr>
            <a:spLocks noGrp="1"/>
          </p:cNvSpPr>
          <p:nvPr>
            <p:ph type="ftr" sz="quarter" idx="11"/>
          </p:nvPr>
        </p:nvSpPr>
        <p:spPr/>
        <p:txBody>
          <a:bodyPr/>
          <a:lstStyle/>
          <a:p>
            <a:r>
              <a:rPr lang="en-US"/>
              <a:t>G. Aielli - ISU</a:t>
            </a:r>
            <a:endParaRPr lang="en-GB"/>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263696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4BAE81-EAA1-471B-B82F-E24D6AD2A98C}" type="datetime1">
              <a:rPr lang="en-US" smtClean="0"/>
              <a:t>10/15/2026</a:t>
            </a:fld>
            <a:endParaRPr lang="en-GB"/>
          </a:p>
        </p:txBody>
      </p:sp>
      <p:sp>
        <p:nvSpPr>
          <p:cNvPr id="5" name="Footer Placeholder 4"/>
          <p:cNvSpPr>
            <a:spLocks noGrp="1"/>
          </p:cNvSpPr>
          <p:nvPr>
            <p:ph type="ftr" sz="quarter" idx="11"/>
          </p:nvPr>
        </p:nvSpPr>
        <p:spPr/>
        <p:txBody>
          <a:bodyPr/>
          <a:lstStyle/>
          <a:p>
            <a:r>
              <a:rPr lang="en-US"/>
              <a:t>G. Aielli - ISU</a:t>
            </a:r>
            <a:endParaRPr lang="en-GB"/>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079499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73D446E-8E66-4C12-82DC-955DF7EC4B00}" type="datetime1">
              <a:rPr lang="en-US" smtClean="0"/>
              <a:t>10/15/2026</a:t>
            </a:fld>
            <a:endParaRPr lang="en-GB"/>
          </a:p>
        </p:txBody>
      </p:sp>
      <p:sp>
        <p:nvSpPr>
          <p:cNvPr id="5" name="Footer Placeholder 4"/>
          <p:cNvSpPr>
            <a:spLocks noGrp="1"/>
          </p:cNvSpPr>
          <p:nvPr>
            <p:ph type="ftr" sz="quarter" idx="11"/>
          </p:nvPr>
        </p:nvSpPr>
        <p:spPr/>
        <p:txBody>
          <a:bodyPr/>
          <a:lstStyle/>
          <a:p>
            <a:r>
              <a:rPr lang="en-US"/>
              <a:t>G. Aielli - ISU</a:t>
            </a:r>
            <a:endParaRPr lang="en-GB"/>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487015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95D626-97E5-4E23-8646-05892BE16923}" type="datetime1">
              <a:rPr lang="en-US" smtClean="0"/>
              <a:t>10/15/2026</a:t>
            </a:fld>
            <a:endParaRPr lang="en-GB"/>
          </a:p>
        </p:txBody>
      </p:sp>
      <p:sp>
        <p:nvSpPr>
          <p:cNvPr id="6" name="Footer Placeholder 5"/>
          <p:cNvSpPr>
            <a:spLocks noGrp="1"/>
          </p:cNvSpPr>
          <p:nvPr>
            <p:ph type="ftr" sz="quarter" idx="11"/>
          </p:nvPr>
        </p:nvSpPr>
        <p:spPr/>
        <p:txBody>
          <a:bodyPr/>
          <a:lstStyle/>
          <a:p>
            <a:r>
              <a:rPr lang="en-US"/>
              <a:t>G. Aielli - ISU</a:t>
            </a:r>
            <a:endParaRPr lang="en-GB"/>
          </a:p>
        </p:txBody>
      </p:sp>
      <p:sp>
        <p:nvSpPr>
          <p:cNvPr id="7" name="Slide Number Placeholder 6"/>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3016245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612B64-39DC-46C2-B7F4-7886A848DCB9}" type="datetime1">
              <a:rPr lang="en-US" smtClean="0"/>
              <a:t>10/15/2026</a:t>
            </a:fld>
            <a:endParaRPr lang="en-GB"/>
          </a:p>
        </p:txBody>
      </p:sp>
      <p:sp>
        <p:nvSpPr>
          <p:cNvPr id="8" name="Footer Placeholder 7"/>
          <p:cNvSpPr>
            <a:spLocks noGrp="1"/>
          </p:cNvSpPr>
          <p:nvPr>
            <p:ph type="ftr" sz="quarter" idx="11"/>
          </p:nvPr>
        </p:nvSpPr>
        <p:spPr/>
        <p:txBody>
          <a:bodyPr/>
          <a:lstStyle/>
          <a:p>
            <a:r>
              <a:rPr lang="en-US"/>
              <a:t>G. Aielli - ISU</a:t>
            </a:r>
            <a:endParaRPr lang="en-GB"/>
          </a:p>
        </p:txBody>
      </p:sp>
      <p:sp>
        <p:nvSpPr>
          <p:cNvPr id="9" name="Slide Number Placeholder 8"/>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741921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768F04B-0783-482F-B554-2B05B055A784}" type="datetime1">
              <a:rPr lang="en-US" smtClean="0"/>
              <a:t>10/15/2026</a:t>
            </a:fld>
            <a:endParaRPr lang="en-GB"/>
          </a:p>
        </p:txBody>
      </p:sp>
      <p:sp>
        <p:nvSpPr>
          <p:cNvPr id="5" name="Footer Placeholder 3"/>
          <p:cNvSpPr>
            <a:spLocks noGrp="1"/>
          </p:cNvSpPr>
          <p:nvPr>
            <p:ph type="ftr" sz="quarter" idx="11"/>
          </p:nvPr>
        </p:nvSpPr>
        <p:spPr/>
        <p:txBody>
          <a:bodyPr/>
          <a:lstStyle/>
          <a:p>
            <a:r>
              <a:rPr lang="en-US"/>
              <a:t>G. Aielli - ISU</a:t>
            </a:r>
            <a:endParaRPr lang="en-GB"/>
          </a:p>
        </p:txBody>
      </p:sp>
      <p:sp>
        <p:nvSpPr>
          <p:cNvPr id="6" name="Slide Number Placeholder 4"/>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028613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462994F-5C14-4905-849C-5D2F27B83EB8}" type="datetime1">
              <a:rPr lang="en-US" smtClean="0"/>
              <a:t>10/15/2026</a:t>
            </a:fld>
            <a:endParaRPr lang="en-GB"/>
          </a:p>
        </p:txBody>
      </p:sp>
      <p:sp>
        <p:nvSpPr>
          <p:cNvPr id="5" name="Footer Placeholder 2"/>
          <p:cNvSpPr>
            <a:spLocks noGrp="1"/>
          </p:cNvSpPr>
          <p:nvPr>
            <p:ph type="ftr" sz="quarter" idx="11"/>
          </p:nvPr>
        </p:nvSpPr>
        <p:spPr/>
        <p:txBody>
          <a:bodyPr/>
          <a:lstStyle/>
          <a:p>
            <a:r>
              <a:rPr lang="en-US"/>
              <a:t>G. Aielli - ISU</a:t>
            </a:r>
            <a:endParaRPr lang="en-GB"/>
          </a:p>
        </p:txBody>
      </p:sp>
      <p:sp>
        <p:nvSpPr>
          <p:cNvPr id="6" name="Slide Number Placeholder 3"/>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637854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EF64A2ED-AAC7-4CFC-AA3E-9F530D57B822}" type="datetime1">
              <a:rPr lang="en-US" smtClean="0"/>
              <a:t>10/15/2026</a:t>
            </a:fld>
            <a:endParaRPr lang="en-GB"/>
          </a:p>
        </p:txBody>
      </p:sp>
      <p:sp>
        <p:nvSpPr>
          <p:cNvPr id="5" name="Footer Placeholder 5"/>
          <p:cNvSpPr>
            <a:spLocks noGrp="1"/>
          </p:cNvSpPr>
          <p:nvPr>
            <p:ph type="ftr" sz="quarter" idx="11"/>
          </p:nvPr>
        </p:nvSpPr>
        <p:spPr/>
        <p:txBody>
          <a:bodyPr/>
          <a:lstStyle/>
          <a:p>
            <a:r>
              <a:rPr lang="en-US"/>
              <a:t>G. Aielli - ISU</a:t>
            </a:r>
            <a:endParaRPr lang="en-GB"/>
          </a:p>
        </p:txBody>
      </p:sp>
      <p:sp>
        <p:nvSpPr>
          <p:cNvPr id="6" name="Slide Number Placeholder 6"/>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3951322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ED78760-3CD0-4F82-860E-1A7B43A81BE4}" type="datetime1">
              <a:rPr lang="en-US" smtClean="0"/>
              <a:t>10/15/2026</a:t>
            </a:fld>
            <a:endParaRPr lang="en-GB"/>
          </a:p>
        </p:txBody>
      </p:sp>
      <p:sp>
        <p:nvSpPr>
          <p:cNvPr id="6" name="Footer Placeholder 5"/>
          <p:cNvSpPr>
            <a:spLocks noGrp="1"/>
          </p:cNvSpPr>
          <p:nvPr>
            <p:ph type="ftr" sz="quarter" idx="11"/>
          </p:nvPr>
        </p:nvSpPr>
        <p:spPr/>
        <p:txBody>
          <a:bodyPr/>
          <a:lstStyle/>
          <a:p>
            <a:r>
              <a:rPr lang="en-US"/>
              <a:t>G. Aielli - ISU</a:t>
            </a:r>
            <a:endParaRPr lang="en-GB"/>
          </a:p>
        </p:txBody>
      </p:sp>
      <p:sp>
        <p:nvSpPr>
          <p:cNvPr id="7" name="Slide Number Placeholder 6"/>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1780788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C3FEA1C-969E-4DBC-B1BA-B1DAEDB6A88C}" type="datetime1">
              <a:rPr lang="en-US" smtClean="0"/>
              <a:t>10/15/2026</a:t>
            </a:fld>
            <a:endParaRPr lang="en-GB"/>
          </a:p>
        </p:txBody>
      </p:sp>
      <p:sp>
        <p:nvSpPr>
          <p:cNvPr id="6" name="Footer Placeholder 5"/>
          <p:cNvSpPr>
            <a:spLocks noGrp="1"/>
          </p:cNvSpPr>
          <p:nvPr>
            <p:ph type="ftr" sz="quarter" idx="11"/>
          </p:nvPr>
        </p:nvSpPr>
        <p:spPr/>
        <p:txBody>
          <a:bodyPr/>
          <a:lstStyle/>
          <a:p>
            <a:r>
              <a:rPr lang="en-US"/>
              <a:t>G. Aielli - ISU</a:t>
            </a:r>
            <a:endParaRPr lang="en-GB"/>
          </a:p>
        </p:txBody>
      </p:sp>
      <p:sp>
        <p:nvSpPr>
          <p:cNvPr id="7" name="Slide Number Placeholder 6"/>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3741019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F3B909C-BADB-4CA2-A44A-2B0DFF1539FB}" type="datetime1">
              <a:rPr lang="en-US" smtClean="0"/>
              <a:t>10/15/2026</a:t>
            </a:fld>
            <a:endParaRPr lang="en-GB"/>
          </a:p>
        </p:txBody>
      </p:sp>
      <p:sp>
        <p:nvSpPr>
          <p:cNvPr id="5" name="Footer Placeholder 4"/>
          <p:cNvSpPr>
            <a:spLocks noGrp="1"/>
          </p:cNvSpPr>
          <p:nvPr>
            <p:ph type="ftr" sz="quarter" idx="11"/>
          </p:nvPr>
        </p:nvSpPr>
        <p:spPr/>
        <p:txBody>
          <a:bodyPr/>
          <a:lstStyle/>
          <a:p>
            <a:r>
              <a:rPr lang="en-US"/>
              <a:t>G. Aielli - ISU</a:t>
            </a:r>
            <a:endParaRPr lang="en-GB"/>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692868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6B151E32-64E2-4BB0-BE04-CDE0365E3643}" type="datetime1">
              <a:rPr lang="en-US" smtClean="0"/>
              <a:t>10/15/2026</a:t>
            </a:fld>
            <a:endParaRPr lang="en-GB"/>
          </a:p>
        </p:txBody>
      </p:sp>
      <p:sp>
        <p:nvSpPr>
          <p:cNvPr id="5" name="Footer Placeholder 4"/>
          <p:cNvSpPr>
            <a:spLocks noGrp="1"/>
          </p:cNvSpPr>
          <p:nvPr>
            <p:ph type="ftr" sz="quarter" idx="11"/>
          </p:nvPr>
        </p:nvSpPr>
        <p:spPr/>
        <p:txBody>
          <a:bodyPr/>
          <a:lstStyle/>
          <a:p>
            <a:r>
              <a:rPr lang="en-US"/>
              <a:t>G. Aielli - ISU</a:t>
            </a:r>
            <a:endParaRPr lang="en-GB"/>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12516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4C0493-26CE-481B-B1FA-CD25B993A57E}" type="datetime1">
              <a:rPr lang="en-US" smtClean="0"/>
              <a:t>10/15/2026</a:t>
            </a:fld>
            <a:endParaRPr lang="en-GB"/>
          </a:p>
        </p:txBody>
      </p:sp>
      <p:sp>
        <p:nvSpPr>
          <p:cNvPr id="5" name="Footer Placeholder 4"/>
          <p:cNvSpPr>
            <a:spLocks noGrp="1"/>
          </p:cNvSpPr>
          <p:nvPr>
            <p:ph type="ftr" sz="quarter" idx="11"/>
          </p:nvPr>
        </p:nvSpPr>
        <p:spPr/>
        <p:txBody>
          <a:bodyPr/>
          <a:lstStyle/>
          <a:p>
            <a:r>
              <a:rPr lang="en-US"/>
              <a:t>G. Aielli - ISU</a:t>
            </a:r>
            <a:endParaRPr lang="en-GB"/>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38201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25A0607-BA03-4B5D-8C44-4BC198F926C8}" type="datetime1">
              <a:rPr lang="en-US" smtClean="0"/>
              <a:t>10/15/2026</a:t>
            </a:fld>
            <a:endParaRPr lang="en-GB"/>
          </a:p>
        </p:txBody>
      </p:sp>
      <p:sp>
        <p:nvSpPr>
          <p:cNvPr id="4" name="Footer Placeholder 4"/>
          <p:cNvSpPr>
            <a:spLocks noGrp="1"/>
          </p:cNvSpPr>
          <p:nvPr>
            <p:ph type="ftr" sz="quarter" idx="11"/>
          </p:nvPr>
        </p:nvSpPr>
        <p:spPr/>
        <p:txBody>
          <a:bodyPr/>
          <a:lstStyle/>
          <a:p>
            <a:r>
              <a:rPr lang="en-US"/>
              <a:t>G. Aielli - ISU</a:t>
            </a:r>
            <a:endParaRPr lang="en-GB"/>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4224546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28008F2-7487-4484-A949-210D81D7ED09}" type="datetime1">
              <a:rPr lang="en-US" smtClean="0"/>
              <a:t>10/15/2026</a:t>
            </a:fld>
            <a:endParaRPr lang="en-GB"/>
          </a:p>
        </p:txBody>
      </p:sp>
      <p:sp>
        <p:nvSpPr>
          <p:cNvPr id="4" name="Footer Placeholder 4"/>
          <p:cNvSpPr>
            <a:spLocks noGrp="1"/>
          </p:cNvSpPr>
          <p:nvPr>
            <p:ph type="ftr" sz="quarter" idx="11"/>
          </p:nvPr>
        </p:nvSpPr>
        <p:spPr/>
        <p:txBody>
          <a:bodyPr/>
          <a:lstStyle/>
          <a:p>
            <a:r>
              <a:rPr lang="en-US"/>
              <a:t>G. Aielli - ISU</a:t>
            </a:r>
            <a:endParaRPr lang="en-GB"/>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3951119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7AB66C-FF30-4989-982D-96ADD53C23A2}" type="datetime1">
              <a:rPr lang="en-US" smtClean="0"/>
              <a:t>10/15/2026</a:t>
            </a:fld>
            <a:endParaRPr lang="en-GB"/>
          </a:p>
        </p:txBody>
      </p:sp>
      <p:sp>
        <p:nvSpPr>
          <p:cNvPr id="5" name="Footer Placeholder 4"/>
          <p:cNvSpPr>
            <a:spLocks noGrp="1"/>
          </p:cNvSpPr>
          <p:nvPr>
            <p:ph type="ftr" sz="quarter" idx="11"/>
          </p:nvPr>
        </p:nvSpPr>
        <p:spPr/>
        <p:txBody>
          <a:bodyPr/>
          <a:lstStyle/>
          <a:p>
            <a:r>
              <a:rPr lang="en-US"/>
              <a:t>G. Aielli - ISU</a:t>
            </a:r>
            <a:endParaRPr lang="en-GB"/>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775484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5F6387-40FC-4336-AA50-D6C3EFA06484}" type="datetime1">
              <a:rPr lang="en-US" smtClean="0"/>
              <a:t>10/15/2026</a:t>
            </a:fld>
            <a:endParaRPr lang="en-GB"/>
          </a:p>
        </p:txBody>
      </p:sp>
      <p:sp>
        <p:nvSpPr>
          <p:cNvPr id="5" name="Footer Placeholder 4"/>
          <p:cNvSpPr>
            <a:spLocks noGrp="1"/>
          </p:cNvSpPr>
          <p:nvPr>
            <p:ph type="ftr" sz="quarter" idx="11"/>
          </p:nvPr>
        </p:nvSpPr>
        <p:spPr/>
        <p:txBody>
          <a:bodyPr/>
          <a:lstStyle/>
          <a:p>
            <a:r>
              <a:rPr lang="en-US"/>
              <a:t>G. Aielli - ISU</a:t>
            </a:r>
            <a:endParaRPr lang="en-GB"/>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4098904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480" y="274680"/>
            <a:ext cx="10972440" cy="114264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Calibri"/>
            </a:endParaRPr>
          </a:p>
        </p:txBody>
      </p:sp>
      <p:sp>
        <p:nvSpPr>
          <p:cNvPr id="6" name="PlaceHolder 2"/>
          <p:cNvSpPr>
            <a:spLocks noGrp="1"/>
          </p:cNvSpPr>
          <p:nvPr>
            <p:ph type="subTitle"/>
          </p:nvPr>
        </p:nvSpPr>
        <p:spPr>
          <a:xfrm>
            <a:off x="609480" y="1600200"/>
            <a:ext cx="10972440" cy="452556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2"/>
          </p:nvPr>
        </p:nvSpPr>
        <p:spPr/>
        <p:txBody>
          <a:bodyPr/>
          <a:lstStyle/>
          <a:p>
            <a:r>
              <a:rPr lang="en-GB"/>
              <a:t>G. Aielli - ISU</a:t>
            </a:r>
            <a:endParaRPr/>
          </a:p>
        </p:txBody>
      </p:sp>
      <p:sp>
        <p:nvSpPr>
          <p:cNvPr id="2" name="PlaceHolder 4"/>
          <p:cNvSpPr>
            <a:spLocks noGrp="1"/>
          </p:cNvSpPr>
          <p:nvPr>
            <p:ph type="sldNum" idx="3"/>
          </p:nvPr>
        </p:nvSpPr>
        <p:spPr/>
        <p:txBody>
          <a:bodyPr/>
          <a:lstStyle/>
          <a:p>
            <a:fld id="{A9C3B07E-6D34-4125-A58B-58D42B83F90E}" type="slidenum">
              <a:t>‹N›</a:t>
            </a:fld>
            <a:endParaRPr/>
          </a:p>
        </p:txBody>
      </p:sp>
      <p:sp>
        <p:nvSpPr>
          <p:cNvPr id="3" name="PlaceHolder 5"/>
          <p:cNvSpPr>
            <a:spLocks noGrp="1"/>
          </p:cNvSpPr>
          <p:nvPr>
            <p:ph type="dt" idx="1"/>
          </p:nvPr>
        </p:nvSpPr>
        <p:spPr/>
        <p:txBody>
          <a:bodyPr/>
          <a:lstStyle/>
          <a:p>
            <a:fld id="{65E2295C-4A35-4776-8EF8-B93ADCAE1F5B}" type="datetime1">
              <a:rPr lang="en-US" smtClean="0"/>
              <a:t>10/15/2026</a:t>
            </a:fld>
            <a:endParaRPr/>
          </a:p>
        </p:txBody>
      </p:sp>
    </p:spTree>
    <p:extLst>
      <p:ext uri="{BB962C8B-B14F-4D97-AF65-F5344CB8AC3E}">
        <p14:creationId xmlns:p14="http://schemas.microsoft.com/office/powerpoint/2010/main" val="2936778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마스터 부제목 스타일 편집</a:t>
            </a:r>
          </a:p>
        </p:txBody>
      </p:sp>
      <p:sp>
        <p:nvSpPr>
          <p:cNvPr id="4" name="날짜 개체 틀 3"/>
          <p:cNvSpPr>
            <a:spLocks noGrp="1"/>
          </p:cNvSpPr>
          <p:nvPr>
            <p:ph type="dt" sz="half" idx="10"/>
          </p:nvPr>
        </p:nvSpPr>
        <p:spPr/>
        <p:txBody>
          <a:bodyPr/>
          <a:lstStyle/>
          <a:p>
            <a:fld id="{CB32B3FF-4FCD-47E3-AC6D-3C8A3DC19508}" type="datetime1">
              <a:rPr lang="en-US" altLang="ko-KR" smtClean="0"/>
              <a:t>10/15/2026</a:t>
            </a:fld>
            <a:endParaRPr lang="ko-KR" altLang="en-US"/>
          </a:p>
        </p:txBody>
      </p:sp>
      <p:sp>
        <p:nvSpPr>
          <p:cNvPr id="5" name="바닥글 개체 틀 4"/>
          <p:cNvSpPr>
            <a:spLocks noGrp="1"/>
          </p:cNvSpPr>
          <p:nvPr>
            <p:ph type="ftr" sz="quarter" idx="11"/>
          </p:nvPr>
        </p:nvSpPr>
        <p:spPr/>
        <p:txBody>
          <a:bodyPr/>
          <a:lstStyle/>
          <a:p>
            <a:r>
              <a:rPr lang="en-US" altLang="ko-KR"/>
              <a:t>G. Aielli - ISU</a:t>
            </a:r>
            <a:endParaRPr lang="ko-KR" altLang="en-US"/>
          </a:p>
        </p:txBody>
      </p:sp>
      <p:sp>
        <p:nvSpPr>
          <p:cNvPr id="6" name="슬라이드 번호 개체 틀 5"/>
          <p:cNvSpPr>
            <a:spLocks noGrp="1"/>
          </p:cNvSpPr>
          <p:nvPr>
            <p:ph type="sldNum" sz="quarter" idx="12"/>
          </p:nvPr>
        </p:nvSpPr>
        <p:spPr/>
        <p:txBody>
          <a:bodyPr/>
          <a:lstStyle/>
          <a:p>
            <a:fld id="{19F2F4B9-0A86-4242-AC6B-E18761E915AC}" type="slidenum">
              <a:rPr lang="ko-KR" altLang="en-US" smtClean="0"/>
              <a:t>‹N›</a:t>
            </a:fld>
            <a:endParaRPr lang="ko-KR" altLang="en-US"/>
          </a:p>
        </p:txBody>
      </p:sp>
    </p:spTree>
    <p:extLst>
      <p:ext uri="{BB962C8B-B14F-4D97-AF65-F5344CB8AC3E}">
        <p14:creationId xmlns:p14="http://schemas.microsoft.com/office/powerpoint/2010/main" val="3556200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2B3769C8-3823-43C8-B7C3-CF342772EDC3}" type="datetime1">
              <a:rPr lang="en-US" altLang="ko-KR" smtClean="0"/>
              <a:t>10/15/2026</a:t>
            </a:fld>
            <a:endParaRPr lang="ko-KR" altLang="en-US"/>
          </a:p>
        </p:txBody>
      </p:sp>
      <p:sp>
        <p:nvSpPr>
          <p:cNvPr id="5" name="바닥글 개체 틀 4"/>
          <p:cNvSpPr>
            <a:spLocks noGrp="1"/>
          </p:cNvSpPr>
          <p:nvPr>
            <p:ph type="ftr" sz="quarter" idx="11"/>
          </p:nvPr>
        </p:nvSpPr>
        <p:spPr/>
        <p:txBody>
          <a:bodyPr/>
          <a:lstStyle/>
          <a:p>
            <a:r>
              <a:rPr lang="en-US" altLang="ko-KR"/>
              <a:t>G. Aielli - ISU</a:t>
            </a:r>
            <a:endParaRPr lang="ko-KR" altLang="en-US"/>
          </a:p>
        </p:txBody>
      </p:sp>
      <p:sp>
        <p:nvSpPr>
          <p:cNvPr id="6" name="슬라이드 번호 개체 틀 5"/>
          <p:cNvSpPr>
            <a:spLocks noGrp="1"/>
          </p:cNvSpPr>
          <p:nvPr>
            <p:ph type="sldNum" sz="quarter" idx="12"/>
          </p:nvPr>
        </p:nvSpPr>
        <p:spPr/>
        <p:txBody>
          <a:bodyPr/>
          <a:lstStyle/>
          <a:p>
            <a:fld id="{19F2F4B9-0A86-4242-AC6B-E18761E915AC}" type="slidenum">
              <a:rPr lang="ko-KR" altLang="en-US" smtClean="0"/>
              <a:t>‹N›</a:t>
            </a:fld>
            <a:endParaRPr lang="ko-KR" altLang="en-US"/>
          </a:p>
        </p:txBody>
      </p:sp>
    </p:spTree>
    <p:extLst>
      <p:ext uri="{BB962C8B-B14F-4D97-AF65-F5344CB8AC3E}">
        <p14:creationId xmlns:p14="http://schemas.microsoft.com/office/powerpoint/2010/main" val="36980885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3F1A6DE9-6EF3-42F3-B5FC-03F52C500491}" type="datetime1">
              <a:rPr lang="en-US" altLang="ko-KR" smtClean="0"/>
              <a:t>10/15/2026</a:t>
            </a:fld>
            <a:endParaRPr lang="ko-KR" altLang="en-US"/>
          </a:p>
        </p:txBody>
      </p:sp>
      <p:sp>
        <p:nvSpPr>
          <p:cNvPr id="5" name="바닥글 개체 틀 4"/>
          <p:cNvSpPr>
            <a:spLocks noGrp="1"/>
          </p:cNvSpPr>
          <p:nvPr>
            <p:ph type="ftr" sz="quarter" idx="11"/>
          </p:nvPr>
        </p:nvSpPr>
        <p:spPr/>
        <p:txBody>
          <a:bodyPr/>
          <a:lstStyle/>
          <a:p>
            <a:r>
              <a:rPr lang="en-US" altLang="ko-KR"/>
              <a:t>G. Aielli - ISU</a:t>
            </a:r>
            <a:endParaRPr lang="ko-KR" altLang="en-US"/>
          </a:p>
        </p:txBody>
      </p:sp>
      <p:sp>
        <p:nvSpPr>
          <p:cNvPr id="6" name="슬라이드 번호 개체 틀 5"/>
          <p:cNvSpPr>
            <a:spLocks noGrp="1"/>
          </p:cNvSpPr>
          <p:nvPr>
            <p:ph type="sldNum" sz="quarter" idx="12"/>
          </p:nvPr>
        </p:nvSpPr>
        <p:spPr/>
        <p:txBody>
          <a:bodyPr/>
          <a:lstStyle/>
          <a:p>
            <a:fld id="{19F2F4B9-0A86-4242-AC6B-E18761E915AC}" type="slidenum">
              <a:rPr lang="ko-KR" altLang="en-US" smtClean="0"/>
              <a:t>‹N›</a:t>
            </a:fld>
            <a:endParaRPr lang="ko-KR" altLang="en-US"/>
          </a:p>
        </p:txBody>
      </p:sp>
    </p:spTree>
    <p:extLst>
      <p:ext uri="{BB962C8B-B14F-4D97-AF65-F5344CB8AC3E}">
        <p14:creationId xmlns:p14="http://schemas.microsoft.com/office/powerpoint/2010/main" val="3921334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9F795CAB-BFB8-42C0-8C3F-F76AEE0B92F4}" type="datetime1">
              <a:rPr lang="en-US" altLang="ko-KR" smtClean="0"/>
              <a:t>10/15/2026</a:t>
            </a:fld>
            <a:endParaRPr lang="ko-KR" altLang="en-US"/>
          </a:p>
        </p:txBody>
      </p:sp>
      <p:sp>
        <p:nvSpPr>
          <p:cNvPr id="6" name="바닥글 개체 틀 5"/>
          <p:cNvSpPr>
            <a:spLocks noGrp="1"/>
          </p:cNvSpPr>
          <p:nvPr>
            <p:ph type="ftr" sz="quarter" idx="11"/>
          </p:nvPr>
        </p:nvSpPr>
        <p:spPr/>
        <p:txBody>
          <a:bodyPr/>
          <a:lstStyle/>
          <a:p>
            <a:r>
              <a:rPr lang="en-US" altLang="ko-KR"/>
              <a:t>G. Aielli - ISU</a:t>
            </a:r>
            <a:endParaRPr lang="ko-KR" altLang="en-US"/>
          </a:p>
        </p:txBody>
      </p:sp>
      <p:sp>
        <p:nvSpPr>
          <p:cNvPr id="7" name="슬라이드 번호 개체 틀 6"/>
          <p:cNvSpPr>
            <a:spLocks noGrp="1"/>
          </p:cNvSpPr>
          <p:nvPr>
            <p:ph type="sldNum" sz="quarter" idx="12"/>
          </p:nvPr>
        </p:nvSpPr>
        <p:spPr/>
        <p:txBody>
          <a:bodyPr/>
          <a:lstStyle/>
          <a:p>
            <a:fld id="{19F2F4B9-0A86-4242-AC6B-E18761E915AC}" type="slidenum">
              <a:rPr lang="ko-KR" altLang="en-US" smtClean="0"/>
              <a:t>‹N›</a:t>
            </a:fld>
            <a:endParaRPr lang="ko-KR" altLang="en-US"/>
          </a:p>
        </p:txBody>
      </p:sp>
    </p:spTree>
    <p:extLst>
      <p:ext uri="{BB962C8B-B14F-4D97-AF65-F5344CB8AC3E}">
        <p14:creationId xmlns:p14="http://schemas.microsoft.com/office/powerpoint/2010/main" val="1860509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0B66D57E-5740-40F7-8EA2-9A9C2C52D268}" type="datetime1">
              <a:rPr lang="en-US" altLang="ko-KR" smtClean="0"/>
              <a:t>10/15/2026</a:t>
            </a:fld>
            <a:endParaRPr lang="ko-KR" altLang="en-US"/>
          </a:p>
        </p:txBody>
      </p:sp>
      <p:sp>
        <p:nvSpPr>
          <p:cNvPr id="8" name="바닥글 개체 틀 7"/>
          <p:cNvSpPr>
            <a:spLocks noGrp="1"/>
          </p:cNvSpPr>
          <p:nvPr>
            <p:ph type="ftr" sz="quarter" idx="11"/>
          </p:nvPr>
        </p:nvSpPr>
        <p:spPr/>
        <p:txBody>
          <a:bodyPr/>
          <a:lstStyle/>
          <a:p>
            <a:r>
              <a:rPr lang="en-US" altLang="ko-KR"/>
              <a:t>G. Aielli - ISU</a:t>
            </a:r>
            <a:endParaRPr lang="ko-KR" altLang="en-US"/>
          </a:p>
        </p:txBody>
      </p:sp>
      <p:sp>
        <p:nvSpPr>
          <p:cNvPr id="9" name="슬라이드 번호 개체 틀 8"/>
          <p:cNvSpPr>
            <a:spLocks noGrp="1"/>
          </p:cNvSpPr>
          <p:nvPr>
            <p:ph type="sldNum" sz="quarter" idx="12"/>
          </p:nvPr>
        </p:nvSpPr>
        <p:spPr/>
        <p:txBody>
          <a:bodyPr/>
          <a:lstStyle/>
          <a:p>
            <a:fld id="{19F2F4B9-0A86-4242-AC6B-E18761E915AC}" type="slidenum">
              <a:rPr lang="ko-KR" altLang="en-US" smtClean="0"/>
              <a:t>‹N›</a:t>
            </a:fld>
            <a:endParaRPr lang="ko-KR" altLang="en-US"/>
          </a:p>
        </p:txBody>
      </p:sp>
    </p:spTree>
    <p:extLst>
      <p:ext uri="{BB962C8B-B14F-4D97-AF65-F5344CB8AC3E}">
        <p14:creationId xmlns:p14="http://schemas.microsoft.com/office/powerpoint/2010/main" val="3635307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539BAEED-4890-48D7-9160-189B3C9D10A3}" type="datetime1">
              <a:rPr lang="en-US" altLang="ko-KR" smtClean="0"/>
              <a:t>10/15/2026</a:t>
            </a:fld>
            <a:endParaRPr lang="ko-KR" altLang="en-US"/>
          </a:p>
        </p:txBody>
      </p:sp>
      <p:sp>
        <p:nvSpPr>
          <p:cNvPr id="4" name="바닥글 개체 틀 3"/>
          <p:cNvSpPr>
            <a:spLocks noGrp="1"/>
          </p:cNvSpPr>
          <p:nvPr>
            <p:ph type="ftr" sz="quarter" idx="11"/>
          </p:nvPr>
        </p:nvSpPr>
        <p:spPr/>
        <p:txBody>
          <a:bodyPr/>
          <a:lstStyle/>
          <a:p>
            <a:r>
              <a:rPr lang="en-US" altLang="ko-KR"/>
              <a:t>G. Aielli - ISU</a:t>
            </a:r>
            <a:endParaRPr lang="ko-KR" altLang="en-US"/>
          </a:p>
        </p:txBody>
      </p:sp>
      <p:sp>
        <p:nvSpPr>
          <p:cNvPr id="5" name="슬라이드 번호 개체 틀 4"/>
          <p:cNvSpPr>
            <a:spLocks noGrp="1"/>
          </p:cNvSpPr>
          <p:nvPr>
            <p:ph type="sldNum" sz="quarter" idx="12"/>
          </p:nvPr>
        </p:nvSpPr>
        <p:spPr/>
        <p:txBody>
          <a:bodyPr/>
          <a:lstStyle/>
          <a:p>
            <a:fld id="{19F2F4B9-0A86-4242-AC6B-E18761E915AC}" type="slidenum">
              <a:rPr lang="ko-KR" altLang="en-US" smtClean="0"/>
              <a:t>‹N›</a:t>
            </a:fld>
            <a:endParaRPr lang="ko-KR" altLang="en-US"/>
          </a:p>
        </p:txBody>
      </p:sp>
    </p:spTree>
    <p:extLst>
      <p:ext uri="{BB962C8B-B14F-4D97-AF65-F5344CB8AC3E}">
        <p14:creationId xmlns:p14="http://schemas.microsoft.com/office/powerpoint/2010/main" val="4006073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D03630BA-A956-47C1-892F-4C1546631540}" type="datetime1">
              <a:rPr lang="en-US" altLang="ko-KR" smtClean="0"/>
              <a:t>10/15/2026</a:t>
            </a:fld>
            <a:endParaRPr lang="ko-KR" altLang="en-US"/>
          </a:p>
        </p:txBody>
      </p:sp>
      <p:sp>
        <p:nvSpPr>
          <p:cNvPr id="3" name="바닥글 개체 틀 2"/>
          <p:cNvSpPr>
            <a:spLocks noGrp="1"/>
          </p:cNvSpPr>
          <p:nvPr>
            <p:ph type="ftr" sz="quarter" idx="11"/>
          </p:nvPr>
        </p:nvSpPr>
        <p:spPr/>
        <p:txBody>
          <a:bodyPr/>
          <a:lstStyle/>
          <a:p>
            <a:r>
              <a:rPr lang="en-US" altLang="ko-KR"/>
              <a:t>G. Aielli - ISU</a:t>
            </a:r>
            <a:endParaRPr lang="ko-KR" altLang="en-US"/>
          </a:p>
        </p:txBody>
      </p:sp>
      <p:sp>
        <p:nvSpPr>
          <p:cNvPr id="4" name="슬라이드 번호 개체 틀 3"/>
          <p:cNvSpPr>
            <a:spLocks noGrp="1"/>
          </p:cNvSpPr>
          <p:nvPr>
            <p:ph type="sldNum" sz="quarter" idx="12"/>
          </p:nvPr>
        </p:nvSpPr>
        <p:spPr/>
        <p:txBody>
          <a:bodyPr/>
          <a:lstStyle/>
          <a:p>
            <a:fld id="{19F2F4B9-0A86-4242-AC6B-E18761E915AC}" type="slidenum">
              <a:rPr lang="ko-KR" altLang="en-US" smtClean="0"/>
              <a:t>‹N›</a:t>
            </a:fld>
            <a:endParaRPr lang="ko-KR" altLang="en-US"/>
          </a:p>
        </p:txBody>
      </p:sp>
    </p:spTree>
    <p:extLst>
      <p:ext uri="{BB962C8B-B14F-4D97-AF65-F5344CB8AC3E}">
        <p14:creationId xmlns:p14="http://schemas.microsoft.com/office/powerpoint/2010/main" val="33216421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1D5D0023-A81D-4FF9-8E97-38A2C8D5DEA5}" type="datetime1">
              <a:rPr lang="en-US" altLang="ko-KR" smtClean="0"/>
              <a:t>10/15/2026</a:t>
            </a:fld>
            <a:endParaRPr lang="ko-KR" altLang="en-US"/>
          </a:p>
        </p:txBody>
      </p:sp>
      <p:sp>
        <p:nvSpPr>
          <p:cNvPr id="6" name="바닥글 개체 틀 5"/>
          <p:cNvSpPr>
            <a:spLocks noGrp="1"/>
          </p:cNvSpPr>
          <p:nvPr>
            <p:ph type="ftr" sz="quarter" idx="11"/>
          </p:nvPr>
        </p:nvSpPr>
        <p:spPr/>
        <p:txBody>
          <a:bodyPr/>
          <a:lstStyle/>
          <a:p>
            <a:r>
              <a:rPr lang="en-US" altLang="ko-KR"/>
              <a:t>G. Aielli - ISU</a:t>
            </a:r>
            <a:endParaRPr lang="ko-KR" altLang="en-US"/>
          </a:p>
        </p:txBody>
      </p:sp>
      <p:sp>
        <p:nvSpPr>
          <p:cNvPr id="7" name="슬라이드 번호 개체 틀 6"/>
          <p:cNvSpPr>
            <a:spLocks noGrp="1"/>
          </p:cNvSpPr>
          <p:nvPr>
            <p:ph type="sldNum" sz="quarter" idx="12"/>
          </p:nvPr>
        </p:nvSpPr>
        <p:spPr/>
        <p:txBody>
          <a:bodyPr/>
          <a:lstStyle/>
          <a:p>
            <a:fld id="{19F2F4B9-0A86-4242-AC6B-E18761E915AC}" type="slidenum">
              <a:rPr lang="ko-KR" altLang="en-US" smtClean="0"/>
              <a:t>‹N›</a:t>
            </a:fld>
            <a:endParaRPr lang="ko-KR" altLang="en-US"/>
          </a:p>
        </p:txBody>
      </p:sp>
    </p:spTree>
    <p:extLst>
      <p:ext uri="{BB962C8B-B14F-4D97-AF65-F5344CB8AC3E}">
        <p14:creationId xmlns:p14="http://schemas.microsoft.com/office/powerpoint/2010/main" val="35689279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E90F6984-DB79-461D-9296-604EC46B51B3}" type="datetime1">
              <a:rPr lang="en-US" altLang="ko-KR" smtClean="0"/>
              <a:t>10/15/2026</a:t>
            </a:fld>
            <a:endParaRPr lang="ko-KR" altLang="en-US"/>
          </a:p>
        </p:txBody>
      </p:sp>
      <p:sp>
        <p:nvSpPr>
          <p:cNvPr id="6" name="바닥글 개체 틀 5"/>
          <p:cNvSpPr>
            <a:spLocks noGrp="1"/>
          </p:cNvSpPr>
          <p:nvPr>
            <p:ph type="ftr" sz="quarter" idx="11"/>
          </p:nvPr>
        </p:nvSpPr>
        <p:spPr/>
        <p:txBody>
          <a:bodyPr/>
          <a:lstStyle/>
          <a:p>
            <a:r>
              <a:rPr lang="en-US" altLang="ko-KR"/>
              <a:t>G. Aielli - ISU</a:t>
            </a:r>
            <a:endParaRPr lang="ko-KR" altLang="en-US"/>
          </a:p>
        </p:txBody>
      </p:sp>
      <p:sp>
        <p:nvSpPr>
          <p:cNvPr id="7" name="슬라이드 번호 개체 틀 6"/>
          <p:cNvSpPr>
            <a:spLocks noGrp="1"/>
          </p:cNvSpPr>
          <p:nvPr>
            <p:ph type="sldNum" sz="quarter" idx="12"/>
          </p:nvPr>
        </p:nvSpPr>
        <p:spPr/>
        <p:txBody>
          <a:bodyPr/>
          <a:lstStyle/>
          <a:p>
            <a:fld id="{19F2F4B9-0A86-4242-AC6B-E18761E915AC}" type="slidenum">
              <a:rPr lang="ko-KR" altLang="en-US" smtClean="0"/>
              <a:t>‹N›</a:t>
            </a:fld>
            <a:endParaRPr lang="ko-KR" altLang="en-US"/>
          </a:p>
        </p:txBody>
      </p:sp>
    </p:spTree>
    <p:extLst>
      <p:ext uri="{BB962C8B-B14F-4D97-AF65-F5344CB8AC3E}">
        <p14:creationId xmlns:p14="http://schemas.microsoft.com/office/powerpoint/2010/main" val="12366444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0ED2DEF2-54BC-4CFB-A7D7-0A8F91058C6F}" type="datetime1">
              <a:rPr lang="en-US" altLang="ko-KR" smtClean="0"/>
              <a:t>10/15/2026</a:t>
            </a:fld>
            <a:endParaRPr lang="ko-KR" altLang="en-US"/>
          </a:p>
        </p:txBody>
      </p:sp>
      <p:sp>
        <p:nvSpPr>
          <p:cNvPr id="5" name="바닥글 개체 틀 4"/>
          <p:cNvSpPr>
            <a:spLocks noGrp="1"/>
          </p:cNvSpPr>
          <p:nvPr>
            <p:ph type="ftr" sz="quarter" idx="11"/>
          </p:nvPr>
        </p:nvSpPr>
        <p:spPr/>
        <p:txBody>
          <a:bodyPr/>
          <a:lstStyle/>
          <a:p>
            <a:r>
              <a:rPr lang="en-US" altLang="ko-KR"/>
              <a:t>G. Aielli - ISU</a:t>
            </a:r>
            <a:endParaRPr lang="ko-KR" altLang="en-US"/>
          </a:p>
        </p:txBody>
      </p:sp>
      <p:sp>
        <p:nvSpPr>
          <p:cNvPr id="6" name="슬라이드 번호 개체 틀 5"/>
          <p:cNvSpPr>
            <a:spLocks noGrp="1"/>
          </p:cNvSpPr>
          <p:nvPr>
            <p:ph type="sldNum" sz="quarter" idx="12"/>
          </p:nvPr>
        </p:nvSpPr>
        <p:spPr/>
        <p:txBody>
          <a:bodyPr/>
          <a:lstStyle/>
          <a:p>
            <a:fld id="{19F2F4B9-0A86-4242-AC6B-E18761E915AC}" type="slidenum">
              <a:rPr lang="ko-KR" altLang="en-US" smtClean="0"/>
              <a:t>‹N›</a:t>
            </a:fld>
            <a:endParaRPr lang="ko-KR" altLang="en-US"/>
          </a:p>
        </p:txBody>
      </p:sp>
    </p:spTree>
    <p:extLst>
      <p:ext uri="{BB962C8B-B14F-4D97-AF65-F5344CB8AC3E}">
        <p14:creationId xmlns:p14="http://schemas.microsoft.com/office/powerpoint/2010/main" val="16888517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202405B9-FB76-4CBF-AF76-A471F13693B8}" type="datetime1">
              <a:rPr lang="en-US" altLang="ko-KR" smtClean="0"/>
              <a:t>10/15/2026</a:t>
            </a:fld>
            <a:endParaRPr lang="ko-KR" altLang="en-US"/>
          </a:p>
        </p:txBody>
      </p:sp>
      <p:sp>
        <p:nvSpPr>
          <p:cNvPr id="5" name="바닥글 개체 틀 4"/>
          <p:cNvSpPr>
            <a:spLocks noGrp="1"/>
          </p:cNvSpPr>
          <p:nvPr>
            <p:ph type="ftr" sz="quarter" idx="11"/>
          </p:nvPr>
        </p:nvSpPr>
        <p:spPr/>
        <p:txBody>
          <a:bodyPr/>
          <a:lstStyle/>
          <a:p>
            <a:r>
              <a:rPr lang="en-US" altLang="ko-KR"/>
              <a:t>G. Aielli - ISU</a:t>
            </a:r>
            <a:endParaRPr lang="ko-KR" altLang="en-US"/>
          </a:p>
        </p:txBody>
      </p:sp>
      <p:sp>
        <p:nvSpPr>
          <p:cNvPr id="6" name="슬라이드 번호 개체 틀 5"/>
          <p:cNvSpPr>
            <a:spLocks noGrp="1"/>
          </p:cNvSpPr>
          <p:nvPr>
            <p:ph type="sldNum" sz="quarter" idx="12"/>
          </p:nvPr>
        </p:nvSpPr>
        <p:spPr/>
        <p:txBody>
          <a:bodyPr/>
          <a:lstStyle/>
          <a:p>
            <a:fld id="{19F2F4B9-0A86-4242-AC6B-E18761E915AC}" type="slidenum">
              <a:rPr lang="ko-KR" altLang="en-US" smtClean="0"/>
              <a:t>‹N›</a:t>
            </a:fld>
            <a:endParaRPr lang="ko-KR" altLang="en-US"/>
          </a:p>
        </p:txBody>
      </p:sp>
    </p:spTree>
    <p:extLst>
      <p:ext uri="{BB962C8B-B14F-4D97-AF65-F5344CB8AC3E}">
        <p14:creationId xmlns:p14="http://schemas.microsoft.com/office/powerpoint/2010/main" val="14948624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6A5A49E-B5F8-4506-9300-1C37032E4315}" type="datetime1">
              <a:rPr lang="en-US" smtClean="0"/>
              <a:t>10/15/2026</a:t>
            </a:fld>
            <a:endParaRPr lang="en-US"/>
          </a:p>
        </p:txBody>
      </p:sp>
      <p:sp>
        <p:nvSpPr>
          <p:cNvPr id="5" name="Footer Placeholder 4"/>
          <p:cNvSpPr>
            <a:spLocks noGrp="1"/>
          </p:cNvSpPr>
          <p:nvPr>
            <p:ph type="ftr" sz="quarter" idx="11"/>
          </p:nvPr>
        </p:nvSpPr>
        <p:spPr/>
        <p:txBody>
          <a:bodyPr/>
          <a:lstStyle/>
          <a:p>
            <a:r>
              <a:rPr lang="en-US"/>
              <a:t>G. Aielli - ISU</a:t>
            </a:r>
          </a:p>
        </p:txBody>
      </p:sp>
      <p:sp>
        <p:nvSpPr>
          <p:cNvPr id="6" name="Slide Number Placeholder 5"/>
          <p:cNvSpPr>
            <a:spLocks noGrp="1"/>
          </p:cNvSpPr>
          <p:nvPr>
            <p:ph type="sldNum" sz="quarter" idx="12"/>
          </p:nvPr>
        </p:nvSpPr>
        <p:spPr/>
        <p:txBody>
          <a:bodyPr/>
          <a:lstStyle/>
          <a:p>
            <a:fld id="{B2BF2BDC-C8A1-48BD-8AB0-2650962076F7}" type="slidenum">
              <a:rPr lang="en-US" smtClean="0"/>
              <a:t>‹N›</a:t>
            </a:fld>
            <a:endParaRPr lang="en-US"/>
          </a:p>
        </p:txBody>
      </p:sp>
    </p:spTree>
    <p:extLst>
      <p:ext uri="{BB962C8B-B14F-4D97-AF65-F5344CB8AC3E}">
        <p14:creationId xmlns:p14="http://schemas.microsoft.com/office/powerpoint/2010/main" val="2425572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E17BBF-8F5E-4F47-968A-A10364AFDAC9}" type="datetime1">
              <a:rPr lang="en-US" smtClean="0"/>
              <a:t>10/15/2026</a:t>
            </a:fld>
            <a:endParaRPr lang="en-US"/>
          </a:p>
        </p:txBody>
      </p:sp>
      <p:sp>
        <p:nvSpPr>
          <p:cNvPr id="5" name="Footer Placeholder 4"/>
          <p:cNvSpPr>
            <a:spLocks noGrp="1"/>
          </p:cNvSpPr>
          <p:nvPr>
            <p:ph type="ftr" sz="quarter" idx="11"/>
          </p:nvPr>
        </p:nvSpPr>
        <p:spPr/>
        <p:txBody>
          <a:bodyPr/>
          <a:lstStyle/>
          <a:p>
            <a:r>
              <a:rPr lang="en-US"/>
              <a:t>G. Aielli - ISU</a:t>
            </a:r>
          </a:p>
        </p:txBody>
      </p:sp>
      <p:sp>
        <p:nvSpPr>
          <p:cNvPr id="6" name="Slide Number Placeholder 5"/>
          <p:cNvSpPr>
            <a:spLocks noGrp="1"/>
          </p:cNvSpPr>
          <p:nvPr>
            <p:ph type="sldNum" sz="quarter" idx="12"/>
          </p:nvPr>
        </p:nvSpPr>
        <p:spPr/>
        <p:txBody>
          <a:bodyPr/>
          <a:lstStyle/>
          <a:p>
            <a:fld id="{B2BF2BDC-C8A1-48BD-8AB0-2650962076F7}" type="slidenum">
              <a:rPr lang="en-US" smtClean="0"/>
              <a:t>‹N›</a:t>
            </a:fld>
            <a:endParaRPr lang="en-US"/>
          </a:p>
        </p:txBody>
      </p:sp>
    </p:spTree>
    <p:extLst>
      <p:ext uri="{BB962C8B-B14F-4D97-AF65-F5344CB8AC3E}">
        <p14:creationId xmlns:p14="http://schemas.microsoft.com/office/powerpoint/2010/main" val="31561966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D79AAF-5B1F-4FBE-B42F-2D3947C3E905}" type="datetime1">
              <a:rPr lang="en-US" smtClean="0"/>
              <a:t>10/15/2026</a:t>
            </a:fld>
            <a:endParaRPr lang="en-US"/>
          </a:p>
        </p:txBody>
      </p:sp>
      <p:sp>
        <p:nvSpPr>
          <p:cNvPr id="5" name="Footer Placeholder 4"/>
          <p:cNvSpPr>
            <a:spLocks noGrp="1"/>
          </p:cNvSpPr>
          <p:nvPr>
            <p:ph type="ftr" sz="quarter" idx="11"/>
          </p:nvPr>
        </p:nvSpPr>
        <p:spPr/>
        <p:txBody>
          <a:bodyPr/>
          <a:lstStyle/>
          <a:p>
            <a:r>
              <a:rPr lang="en-US"/>
              <a:t>G. Aielli - ISU</a:t>
            </a:r>
          </a:p>
        </p:txBody>
      </p:sp>
      <p:sp>
        <p:nvSpPr>
          <p:cNvPr id="6" name="Slide Number Placeholder 5"/>
          <p:cNvSpPr>
            <a:spLocks noGrp="1"/>
          </p:cNvSpPr>
          <p:nvPr>
            <p:ph type="sldNum" sz="quarter" idx="12"/>
          </p:nvPr>
        </p:nvSpPr>
        <p:spPr/>
        <p:txBody>
          <a:bodyPr/>
          <a:lstStyle/>
          <a:p>
            <a:fld id="{B2BF2BDC-C8A1-48BD-8AB0-2650962076F7}" type="slidenum">
              <a:rPr lang="en-US" smtClean="0"/>
              <a:t>‹N›</a:t>
            </a:fld>
            <a:endParaRPr lang="en-US"/>
          </a:p>
        </p:txBody>
      </p:sp>
    </p:spTree>
    <p:extLst>
      <p:ext uri="{BB962C8B-B14F-4D97-AF65-F5344CB8AC3E}">
        <p14:creationId xmlns:p14="http://schemas.microsoft.com/office/powerpoint/2010/main" val="40301285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53F4599-D8AC-4257-866E-1E320F600612}" type="datetime1">
              <a:rPr lang="en-US" smtClean="0"/>
              <a:t>10/15/2026</a:t>
            </a:fld>
            <a:endParaRPr lang="en-US"/>
          </a:p>
        </p:txBody>
      </p:sp>
      <p:sp>
        <p:nvSpPr>
          <p:cNvPr id="6" name="Footer Placeholder 5"/>
          <p:cNvSpPr>
            <a:spLocks noGrp="1"/>
          </p:cNvSpPr>
          <p:nvPr>
            <p:ph type="ftr" sz="quarter" idx="11"/>
          </p:nvPr>
        </p:nvSpPr>
        <p:spPr/>
        <p:txBody>
          <a:bodyPr/>
          <a:lstStyle/>
          <a:p>
            <a:r>
              <a:rPr lang="en-US"/>
              <a:t>G. Aielli - ISU</a:t>
            </a:r>
          </a:p>
        </p:txBody>
      </p:sp>
      <p:sp>
        <p:nvSpPr>
          <p:cNvPr id="7" name="Slide Number Placeholder 6"/>
          <p:cNvSpPr>
            <a:spLocks noGrp="1"/>
          </p:cNvSpPr>
          <p:nvPr>
            <p:ph type="sldNum" sz="quarter" idx="12"/>
          </p:nvPr>
        </p:nvSpPr>
        <p:spPr/>
        <p:txBody>
          <a:bodyPr/>
          <a:lstStyle/>
          <a:p>
            <a:fld id="{B2BF2BDC-C8A1-48BD-8AB0-2650962076F7}" type="slidenum">
              <a:rPr lang="en-US" smtClean="0"/>
              <a:t>‹N›</a:t>
            </a:fld>
            <a:endParaRPr lang="en-US"/>
          </a:p>
        </p:txBody>
      </p:sp>
    </p:spTree>
    <p:extLst>
      <p:ext uri="{BB962C8B-B14F-4D97-AF65-F5344CB8AC3E}">
        <p14:creationId xmlns:p14="http://schemas.microsoft.com/office/powerpoint/2010/main" val="24787060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E9B9A4-7628-4186-B333-D3C75A5DCC82}" type="datetime1">
              <a:rPr lang="en-US" smtClean="0"/>
              <a:t>10/15/2026</a:t>
            </a:fld>
            <a:endParaRPr lang="en-US"/>
          </a:p>
        </p:txBody>
      </p:sp>
      <p:sp>
        <p:nvSpPr>
          <p:cNvPr id="8" name="Footer Placeholder 7"/>
          <p:cNvSpPr>
            <a:spLocks noGrp="1"/>
          </p:cNvSpPr>
          <p:nvPr>
            <p:ph type="ftr" sz="quarter" idx="11"/>
          </p:nvPr>
        </p:nvSpPr>
        <p:spPr/>
        <p:txBody>
          <a:bodyPr/>
          <a:lstStyle/>
          <a:p>
            <a:r>
              <a:rPr lang="en-US"/>
              <a:t>G. Aielli - ISU</a:t>
            </a:r>
          </a:p>
        </p:txBody>
      </p:sp>
      <p:sp>
        <p:nvSpPr>
          <p:cNvPr id="9" name="Slide Number Placeholder 8"/>
          <p:cNvSpPr>
            <a:spLocks noGrp="1"/>
          </p:cNvSpPr>
          <p:nvPr>
            <p:ph type="sldNum" sz="quarter" idx="12"/>
          </p:nvPr>
        </p:nvSpPr>
        <p:spPr/>
        <p:txBody>
          <a:bodyPr/>
          <a:lstStyle/>
          <a:p>
            <a:fld id="{B2BF2BDC-C8A1-48BD-8AB0-2650962076F7}" type="slidenum">
              <a:rPr lang="en-US" smtClean="0"/>
              <a:t>‹N›</a:t>
            </a:fld>
            <a:endParaRPr lang="en-US"/>
          </a:p>
        </p:txBody>
      </p:sp>
    </p:spTree>
    <p:extLst>
      <p:ext uri="{BB962C8B-B14F-4D97-AF65-F5344CB8AC3E}">
        <p14:creationId xmlns:p14="http://schemas.microsoft.com/office/powerpoint/2010/main" val="37858774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399375-9101-4DBA-B0B5-30F675EB1C56}" type="datetime1">
              <a:rPr lang="en-US" smtClean="0"/>
              <a:t>10/15/2026</a:t>
            </a:fld>
            <a:endParaRPr lang="en-US"/>
          </a:p>
        </p:txBody>
      </p:sp>
      <p:sp>
        <p:nvSpPr>
          <p:cNvPr id="4" name="Footer Placeholder 3"/>
          <p:cNvSpPr>
            <a:spLocks noGrp="1"/>
          </p:cNvSpPr>
          <p:nvPr>
            <p:ph type="ftr" sz="quarter" idx="11"/>
          </p:nvPr>
        </p:nvSpPr>
        <p:spPr/>
        <p:txBody>
          <a:bodyPr/>
          <a:lstStyle/>
          <a:p>
            <a:r>
              <a:rPr lang="en-US"/>
              <a:t>G. Aielli - ISU</a:t>
            </a:r>
          </a:p>
        </p:txBody>
      </p:sp>
      <p:sp>
        <p:nvSpPr>
          <p:cNvPr id="5" name="Slide Number Placeholder 4"/>
          <p:cNvSpPr>
            <a:spLocks noGrp="1"/>
          </p:cNvSpPr>
          <p:nvPr>
            <p:ph type="sldNum" sz="quarter" idx="12"/>
          </p:nvPr>
        </p:nvSpPr>
        <p:spPr/>
        <p:txBody>
          <a:bodyPr/>
          <a:lstStyle/>
          <a:p>
            <a:fld id="{B2BF2BDC-C8A1-48BD-8AB0-2650962076F7}" type="slidenum">
              <a:rPr lang="en-US" smtClean="0"/>
              <a:t>‹N›</a:t>
            </a:fld>
            <a:endParaRPr lang="en-US"/>
          </a:p>
        </p:txBody>
      </p:sp>
    </p:spTree>
    <p:extLst>
      <p:ext uri="{BB962C8B-B14F-4D97-AF65-F5344CB8AC3E}">
        <p14:creationId xmlns:p14="http://schemas.microsoft.com/office/powerpoint/2010/main" val="35403981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0E494-7FBF-42A2-9116-B1E7634C1317}" type="datetime1">
              <a:rPr lang="en-US" smtClean="0"/>
              <a:t>10/15/2026</a:t>
            </a:fld>
            <a:endParaRPr lang="en-US"/>
          </a:p>
        </p:txBody>
      </p:sp>
      <p:sp>
        <p:nvSpPr>
          <p:cNvPr id="3" name="Footer Placeholder 2"/>
          <p:cNvSpPr>
            <a:spLocks noGrp="1"/>
          </p:cNvSpPr>
          <p:nvPr>
            <p:ph type="ftr" sz="quarter" idx="11"/>
          </p:nvPr>
        </p:nvSpPr>
        <p:spPr/>
        <p:txBody>
          <a:bodyPr/>
          <a:lstStyle/>
          <a:p>
            <a:r>
              <a:rPr lang="en-US"/>
              <a:t>G. Aielli - ISU</a:t>
            </a:r>
          </a:p>
        </p:txBody>
      </p:sp>
      <p:sp>
        <p:nvSpPr>
          <p:cNvPr id="4" name="Slide Number Placeholder 3"/>
          <p:cNvSpPr>
            <a:spLocks noGrp="1"/>
          </p:cNvSpPr>
          <p:nvPr>
            <p:ph type="sldNum" sz="quarter" idx="12"/>
          </p:nvPr>
        </p:nvSpPr>
        <p:spPr/>
        <p:txBody>
          <a:bodyPr/>
          <a:lstStyle/>
          <a:p>
            <a:fld id="{B2BF2BDC-C8A1-48BD-8AB0-2650962076F7}" type="slidenum">
              <a:rPr lang="en-US" smtClean="0"/>
              <a:t>‹N›</a:t>
            </a:fld>
            <a:endParaRPr lang="en-US"/>
          </a:p>
        </p:txBody>
      </p:sp>
    </p:spTree>
    <p:extLst>
      <p:ext uri="{BB962C8B-B14F-4D97-AF65-F5344CB8AC3E}">
        <p14:creationId xmlns:p14="http://schemas.microsoft.com/office/powerpoint/2010/main" val="19551336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5C4EB19-75C9-4E38-8AC5-351C4FE5364E}" type="datetime1">
              <a:rPr lang="en-US" smtClean="0"/>
              <a:t>10/15/2026</a:t>
            </a:fld>
            <a:endParaRPr lang="en-US"/>
          </a:p>
        </p:txBody>
      </p:sp>
      <p:sp>
        <p:nvSpPr>
          <p:cNvPr id="6" name="Footer Placeholder 5"/>
          <p:cNvSpPr>
            <a:spLocks noGrp="1"/>
          </p:cNvSpPr>
          <p:nvPr>
            <p:ph type="ftr" sz="quarter" idx="11"/>
          </p:nvPr>
        </p:nvSpPr>
        <p:spPr/>
        <p:txBody>
          <a:bodyPr/>
          <a:lstStyle/>
          <a:p>
            <a:r>
              <a:rPr lang="en-US"/>
              <a:t>G. Aielli - ISU</a:t>
            </a:r>
          </a:p>
        </p:txBody>
      </p:sp>
      <p:sp>
        <p:nvSpPr>
          <p:cNvPr id="7" name="Slide Number Placeholder 6"/>
          <p:cNvSpPr>
            <a:spLocks noGrp="1"/>
          </p:cNvSpPr>
          <p:nvPr>
            <p:ph type="sldNum" sz="quarter" idx="12"/>
          </p:nvPr>
        </p:nvSpPr>
        <p:spPr/>
        <p:txBody>
          <a:bodyPr/>
          <a:lstStyle/>
          <a:p>
            <a:fld id="{B2BF2BDC-C8A1-48BD-8AB0-2650962076F7}" type="slidenum">
              <a:rPr lang="en-US" smtClean="0"/>
              <a:t>‹N›</a:t>
            </a:fld>
            <a:endParaRPr lang="en-US"/>
          </a:p>
        </p:txBody>
      </p:sp>
    </p:spTree>
    <p:extLst>
      <p:ext uri="{BB962C8B-B14F-4D97-AF65-F5344CB8AC3E}">
        <p14:creationId xmlns:p14="http://schemas.microsoft.com/office/powerpoint/2010/main" val="2992105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7BDBFB6-2CAA-43E6-9B61-19DDBEEDF469}" type="datetime1">
              <a:rPr lang="en-US" smtClean="0"/>
              <a:t>10/15/2026</a:t>
            </a:fld>
            <a:endParaRPr lang="en-US"/>
          </a:p>
        </p:txBody>
      </p:sp>
      <p:sp>
        <p:nvSpPr>
          <p:cNvPr id="6" name="Footer Placeholder 5"/>
          <p:cNvSpPr>
            <a:spLocks noGrp="1"/>
          </p:cNvSpPr>
          <p:nvPr>
            <p:ph type="ftr" sz="quarter" idx="11"/>
          </p:nvPr>
        </p:nvSpPr>
        <p:spPr/>
        <p:txBody>
          <a:bodyPr/>
          <a:lstStyle/>
          <a:p>
            <a:r>
              <a:rPr lang="en-US"/>
              <a:t>G. Aielli - ISU</a:t>
            </a:r>
          </a:p>
        </p:txBody>
      </p:sp>
      <p:sp>
        <p:nvSpPr>
          <p:cNvPr id="7" name="Slide Number Placeholder 6"/>
          <p:cNvSpPr>
            <a:spLocks noGrp="1"/>
          </p:cNvSpPr>
          <p:nvPr>
            <p:ph type="sldNum" sz="quarter" idx="12"/>
          </p:nvPr>
        </p:nvSpPr>
        <p:spPr/>
        <p:txBody>
          <a:bodyPr/>
          <a:lstStyle/>
          <a:p>
            <a:fld id="{B2BF2BDC-C8A1-48BD-8AB0-2650962076F7}" type="slidenum">
              <a:rPr lang="en-US" smtClean="0"/>
              <a:t>‹N›</a:t>
            </a:fld>
            <a:endParaRPr lang="en-US"/>
          </a:p>
        </p:txBody>
      </p:sp>
    </p:spTree>
    <p:extLst>
      <p:ext uri="{BB962C8B-B14F-4D97-AF65-F5344CB8AC3E}">
        <p14:creationId xmlns:p14="http://schemas.microsoft.com/office/powerpoint/2010/main" val="10056224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4CABB6-87BB-4933-822E-46D7970E0759}" type="datetime1">
              <a:rPr lang="en-US" smtClean="0"/>
              <a:t>10/15/2026</a:t>
            </a:fld>
            <a:endParaRPr lang="en-US"/>
          </a:p>
        </p:txBody>
      </p:sp>
      <p:sp>
        <p:nvSpPr>
          <p:cNvPr id="5" name="Footer Placeholder 4"/>
          <p:cNvSpPr>
            <a:spLocks noGrp="1"/>
          </p:cNvSpPr>
          <p:nvPr>
            <p:ph type="ftr" sz="quarter" idx="11"/>
          </p:nvPr>
        </p:nvSpPr>
        <p:spPr/>
        <p:txBody>
          <a:bodyPr/>
          <a:lstStyle/>
          <a:p>
            <a:r>
              <a:rPr lang="en-US"/>
              <a:t>G. Aielli - ISU</a:t>
            </a:r>
          </a:p>
        </p:txBody>
      </p:sp>
      <p:sp>
        <p:nvSpPr>
          <p:cNvPr id="6" name="Slide Number Placeholder 5"/>
          <p:cNvSpPr>
            <a:spLocks noGrp="1"/>
          </p:cNvSpPr>
          <p:nvPr>
            <p:ph type="sldNum" sz="quarter" idx="12"/>
          </p:nvPr>
        </p:nvSpPr>
        <p:spPr/>
        <p:txBody>
          <a:bodyPr/>
          <a:lstStyle/>
          <a:p>
            <a:fld id="{B2BF2BDC-C8A1-48BD-8AB0-2650962076F7}" type="slidenum">
              <a:rPr lang="en-US" smtClean="0"/>
              <a:t>‹N›</a:t>
            </a:fld>
            <a:endParaRPr lang="en-US"/>
          </a:p>
        </p:txBody>
      </p:sp>
    </p:spTree>
    <p:extLst>
      <p:ext uri="{BB962C8B-B14F-4D97-AF65-F5344CB8AC3E}">
        <p14:creationId xmlns:p14="http://schemas.microsoft.com/office/powerpoint/2010/main" val="6411195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4857E9-A682-41BA-8C18-043EC35A0CE9}" type="datetime1">
              <a:rPr lang="en-US" smtClean="0"/>
              <a:t>10/15/2026</a:t>
            </a:fld>
            <a:endParaRPr lang="en-US"/>
          </a:p>
        </p:txBody>
      </p:sp>
      <p:sp>
        <p:nvSpPr>
          <p:cNvPr id="5" name="Footer Placeholder 4"/>
          <p:cNvSpPr>
            <a:spLocks noGrp="1"/>
          </p:cNvSpPr>
          <p:nvPr>
            <p:ph type="ftr" sz="quarter" idx="11"/>
          </p:nvPr>
        </p:nvSpPr>
        <p:spPr/>
        <p:txBody>
          <a:bodyPr/>
          <a:lstStyle/>
          <a:p>
            <a:r>
              <a:rPr lang="en-US"/>
              <a:t>G. Aielli - ISU</a:t>
            </a:r>
          </a:p>
        </p:txBody>
      </p:sp>
      <p:sp>
        <p:nvSpPr>
          <p:cNvPr id="6" name="Slide Number Placeholder 5"/>
          <p:cNvSpPr>
            <a:spLocks noGrp="1"/>
          </p:cNvSpPr>
          <p:nvPr>
            <p:ph type="sldNum" sz="quarter" idx="12"/>
          </p:nvPr>
        </p:nvSpPr>
        <p:spPr/>
        <p:txBody>
          <a:bodyPr/>
          <a:lstStyle/>
          <a:p>
            <a:fld id="{B2BF2BDC-C8A1-48BD-8AB0-2650962076F7}" type="slidenum">
              <a:rPr lang="en-US" smtClean="0"/>
              <a:t>‹N›</a:t>
            </a:fld>
            <a:endParaRPr lang="en-US"/>
          </a:p>
        </p:txBody>
      </p:sp>
    </p:spTree>
    <p:extLst>
      <p:ext uri="{BB962C8B-B14F-4D97-AF65-F5344CB8AC3E}">
        <p14:creationId xmlns:p14="http://schemas.microsoft.com/office/powerpoint/2010/main" val="27839173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6507849"/>
            <a:ext cx="2743200" cy="365125"/>
          </a:xfrm>
        </p:spPr>
        <p:txBody>
          <a:bodyPr/>
          <a:lstStyle/>
          <a:p>
            <a:pPr>
              <a:lnSpc>
                <a:spcPct val="100000"/>
              </a:lnSpc>
            </a:pPr>
            <a:fld id="{43AE6518-C8A0-4B66-881B-ECCAE8E65A4E}" type="datetime1">
              <a:rPr lang="en-US" sz="1200" b="0" strike="noStrike" spc="-1" smtClean="0">
                <a:solidFill>
                  <a:srgbClr val="8B8B8B"/>
                </a:solidFill>
                <a:latin typeface="Calibri"/>
              </a:rPr>
              <a:t>10/15/2026</a:t>
            </a:fld>
            <a:endParaRPr lang="en-US" sz="1200" b="0" strike="noStrike" spc="-1">
              <a:latin typeface="Times New Roman"/>
            </a:endParaRPr>
          </a:p>
        </p:txBody>
      </p:sp>
      <p:sp>
        <p:nvSpPr>
          <p:cNvPr id="3" name="Footer Placeholder 2"/>
          <p:cNvSpPr>
            <a:spLocks noGrp="1"/>
          </p:cNvSpPr>
          <p:nvPr>
            <p:ph type="ftr" sz="quarter" idx="11"/>
          </p:nvPr>
        </p:nvSpPr>
        <p:spPr>
          <a:xfrm>
            <a:off x="2614904" y="6500973"/>
            <a:ext cx="6962192" cy="365125"/>
          </a:xfrm>
        </p:spPr>
        <p:txBody>
          <a:bodyPr/>
          <a:lstStyle>
            <a:lvl1pPr>
              <a:defRPr sz="1400"/>
            </a:lvl1pPr>
          </a:lstStyle>
          <a:p>
            <a:r>
              <a:rPr lang="en-US" spc="-1">
                <a:latin typeface="Times New Roman"/>
              </a:rPr>
              <a:t>G. Aielli - ISU</a:t>
            </a:r>
            <a:endParaRPr lang="en-US" spc="-1" dirty="0">
              <a:latin typeface="Times New Roman"/>
            </a:endParaRPr>
          </a:p>
        </p:txBody>
      </p:sp>
      <p:sp>
        <p:nvSpPr>
          <p:cNvPr id="4" name="Slide Number Placeholder 3"/>
          <p:cNvSpPr>
            <a:spLocks noGrp="1"/>
          </p:cNvSpPr>
          <p:nvPr>
            <p:ph type="sldNum" sz="quarter" idx="12"/>
          </p:nvPr>
        </p:nvSpPr>
        <p:spPr>
          <a:xfrm>
            <a:off x="9448800" y="6492874"/>
            <a:ext cx="2743200" cy="365125"/>
          </a:xfrm>
        </p:spPr>
        <p:txBody>
          <a:bodyPr/>
          <a:lstStyle>
            <a:lvl1pPr>
              <a:defRPr sz="1400">
                <a:latin typeface="Times New Roman" panose="02020603050405020304" pitchFamily="18" charset="0"/>
                <a:cs typeface="Times New Roman" panose="02020603050405020304" pitchFamily="18" charset="0"/>
              </a:defRPr>
            </a:lvl1pPr>
          </a:lstStyle>
          <a:p>
            <a:fld id="{35B42343-3733-4F6E-B19D-4CF9985B02CB}" type="slidenum">
              <a:rPr lang="en-US" spc="-1" smtClean="0">
                <a:solidFill>
                  <a:srgbClr val="8B8B8B"/>
                </a:solidFill>
              </a:rPr>
              <a:pPr/>
              <a:t>‹N›</a:t>
            </a:fld>
            <a:endParaRPr lang="en-US" spc="-1" dirty="0"/>
          </a:p>
        </p:txBody>
      </p:sp>
      <p:sp>
        <p:nvSpPr>
          <p:cNvPr id="8" name="CustomShape 2"/>
          <p:cNvSpPr/>
          <p:nvPr userDrawn="1"/>
        </p:nvSpPr>
        <p:spPr>
          <a:xfrm>
            <a:off x="130629" y="130630"/>
            <a:ext cx="11905861" cy="673416"/>
          </a:xfrm>
          <a:prstGeom prst="rect">
            <a:avLst/>
          </a:prstGeom>
          <a:gradFill flip="none" rotWithShape="1">
            <a:gsLst>
              <a:gs pos="100000">
                <a:schemeClr val="bg1"/>
              </a:gs>
              <a:gs pos="0">
                <a:srgbClr val="007E39"/>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p:style>
      </p:sp>
      <p:sp>
        <p:nvSpPr>
          <p:cNvPr id="9" name="Line 5"/>
          <p:cNvSpPr/>
          <p:nvPr userDrawn="1"/>
        </p:nvSpPr>
        <p:spPr>
          <a:xfrm>
            <a:off x="295560" y="6522480"/>
            <a:ext cx="11621880" cy="360"/>
          </a:xfrm>
          <a:prstGeom prst="line">
            <a:avLst/>
          </a:prstGeom>
          <a:ln>
            <a:solidFill>
              <a:srgbClr val="002060"/>
            </a:solidFill>
          </a:ln>
        </p:spPr>
        <p:style>
          <a:lnRef idx="1">
            <a:schemeClr val="accent1"/>
          </a:lnRef>
          <a:fillRef idx="0">
            <a:schemeClr val="accent1"/>
          </a:fillRef>
          <a:effectRef idx="0">
            <a:schemeClr val="accent1"/>
          </a:effectRef>
          <a:fontRef idx="minor"/>
        </p:style>
      </p:sp>
      <p:sp>
        <p:nvSpPr>
          <p:cNvPr id="16" name="Text Placeholder 4"/>
          <p:cNvSpPr>
            <a:spLocks noGrp="1"/>
          </p:cNvSpPr>
          <p:nvPr>
            <p:ph type="body" sz="quarter" idx="13"/>
          </p:nvPr>
        </p:nvSpPr>
        <p:spPr>
          <a:xfrm>
            <a:off x="317235" y="158168"/>
            <a:ext cx="11401943" cy="644265"/>
          </a:xfrm>
        </p:spPr>
        <p:txBody>
          <a:bodyPr>
            <a:normAutofit/>
          </a:bodyPr>
          <a:lstStyle>
            <a:lvl1pPr marL="0" indent="0">
              <a:buNone/>
              <a:defRPr sz="3600"/>
            </a:lvl1pPr>
          </a:lstStyle>
          <a:p>
            <a:endParaRPr lang="it-IT"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19080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F570631-EB63-4FAD-87C0-8ACBCE6978CE}" type="datetime1">
              <a:rPr lang="en-US" smtClean="0"/>
              <a:t>10/15/2026</a:t>
            </a:fld>
            <a:endParaRPr lang="en-GB"/>
          </a:p>
        </p:txBody>
      </p:sp>
      <p:sp>
        <p:nvSpPr>
          <p:cNvPr id="5" name="Footer Placeholder 4"/>
          <p:cNvSpPr>
            <a:spLocks noGrp="1"/>
          </p:cNvSpPr>
          <p:nvPr>
            <p:ph type="ftr" sz="quarter" idx="11"/>
          </p:nvPr>
        </p:nvSpPr>
        <p:spPr/>
        <p:txBody>
          <a:bodyPr/>
          <a:lstStyle/>
          <a:p>
            <a:r>
              <a:rPr lang="en-GB"/>
              <a:t>G. Aielli - ISU</a:t>
            </a:r>
          </a:p>
        </p:txBody>
      </p:sp>
      <p:sp>
        <p:nvSpPr>
          <p:cNvPr id="6" name="Slide Number Placeholder 5"/>
          <p:cNvSpPr>
            <a:spLocks noGrp="1"/>
          </p:cNvSpPr>
          <p:nvPr>
            <p:ph type="sldNum" sz="quarter" idx="12"/>
          </p:nvPr>
        </p:nvSpPr>
        <p:spPr/>
        <p:txBody>
          <a:bodyPr/>
          <a:lstStyle/>
          <a:p>
            <a:fld id="{C8572FBC-FF86-460D-A1E3-2F13FEF83FE9}" type="slidenum">
              <a:rPr lang="en-GB" smtClean="0"/>
              <a:t>‹N›</a:t>
            </a:fld>
            <a:endParaRPr lang="en-GB"/>
          </a:p>
        </p:txBody>
      </p:sp>
    </p:spTree>
    <p:extLst>
      <p:ext uri="{BB962C8B-B14F-4D97-AF65-F5344CB8AC3E}">
        <p14:creationId xmlns:p14="http://schemas.microsoft.com/office/powerpoint/2010/main" val="517749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A0D6AB-0638-4A54-9E98-B76D803274C2}" type="datetime1">
              <a:rPr lang="en-US" smtClean="0"/>
              <a:t>10/15/2026</a:t>
            </a:fld>
            <a:endParaRPr lang="en-GB"/>
          </a:p>
        </p:txBody>
      </p:sp>
      <p:sp>
        <p:nvSpPr>
          <p:cNvPr id="5" name="Footer Placeholder 4"/>
          <p:cNvSpPr>
            <a:spLocks noGrp="1"/>
          </p:cNvSpPr>
          <p:nvPr>
            <p:ph type="ftr" sz="quarter" idx="11"/>
          </p:nvPr>
        </p:nvSpPr>
        <p:spPr/>
        <p:txBody>
          <a:bodyPr/>
          <a:lstStyle/>
          <a:p>
            <a:r>
              <a:rPr lang="en-GB"/>
              <a:t>G. Aielli - ISU</a:t>
            </a:r>
          </a:p>
        </p:txBody>
      </p:sp>
      <p:sp>
        <p:nvSpPr>
          <p:cNvPr id="6" name="Slide Number Placeholder 5"/>
          <p:cNvSpPr>
            <a:spLocks noGrp="1"/>
          </p:cNvSpPr>
          <p:nvPr>
            <p:ph type="sldNum" sz="quarter" idx="12"/>
          </p:nvPr>
        </p:nvSpPr>
        <p:spPr/>
        <p:txBody>
          <a:bodyPr/>
          <a:lstStyle/>
          <a:p>
            <a:fld id="{C8572FBC-FF86-460D-A1E3-2F13FEF83FE9}" type="slidenum">
              <a:rPr lang="en-GB" smtClean="0"/>
              <a:t>‹N›</a:t>
            </a:fld>
            <a:endParaRPr lang="en-GB"/>
          </a:p>
        </p:txBody>
      </p:sp>
    </p:spTree>
    <p:extLst>
      <p:ext uri="{BB962C8B-B14F-4D97-AF65-F5344CB8AC3E}">
        <p14:creationId xmlns:p14="http://schemas.microsoft.com/office/powerpoint/2010/main" val="36381786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971F62D-92E3-4A38-93A2-775E58EBF320}" type="datetime1">
              <a:rPr lang="en-US" smtClean="0"/>
              <a:t>10/15/2026</a:t>
            </a:fld>
            <a:endParaRPr lang="en-GB"/>
          </a:p>
        </p:txBody>
      </p:sp>
      <p:sp>
        <p:nvSpPr>
          <p:cNvPr id="5" name="Footer Placeholder 4"/>
          <p:cNvSpPr>
            <a:spLocks noGrp="1"/>
          </p:cNvSpPr>
          <p:nvPr>
            <p:ph type="ftr" sz="quarter" idx="11"/>
          </p:nvPr>
        </p:nvSpPr>
        <p:spPr/>
        <p:txBody>
          <a:bodyPr/>
          <a:lstStyle/>
          <a:p>
            <a:r>
              <a:rPr lang="en-GB"/>
              <a:t>G. Aielli - ISU</a:t>
            </a:r>
          </a:p>
        </p:txBody>
      </p:sp>
      <p:sp>
        <p:nvSpPr>
          <p:cNvPr id="6" name="Slide Number Placeholder 5"/>
          <p:cNvSpPr>
            <a:spLocks noGrp="1"/>
          </p:cNvSpPr>
          <p:nvPr>
            <p:ph type="sldNum" sz="quarter" idx="12"/>
          </p:nvPr>
        </p:nvSpPr>
        <p:spPr/>
        <p:txBody>
          <a:bodyPr/>
          <a:lstStyle/>
          <a:p>
            <a:fld id="{C8572FBC-FF86-460D-A1E3-2F13FEF83FE9}" type="slidenum">
              <a:rPr lang="en-GB" smtClean="0"/>
              <a:t>‹N›</a:t>
            </a:fld>
            <a:endParaRPr lang="en-GB"/>
          </a:p>
        </p:txBody>
      </p:sp>
    </p:spTree>
    <p:extLst>
      <p:ext uri="{BB962C8B-B14F-4D97-AF65-F5344CB8AC3E}">
        <p14:creationId xmlns:p14="http://schemas.microsoft.com/office/powerpoint/2010/main" val="26928866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182BBAF-3915-4C5C-82FC-B5195A8E6860}" type="datetime1">
              <a:rPr lang="en-US" smtClean="0"/>
              <a:t>10/15/2026</a:t>
            </a:fld>
            <a:endParaRPr lang="en-GB"/>
          </a:p>
        </p:txBody>
      </p:sp>
      <p:sp>
        <p:nvSpPr>
          <p:cNvPr id="6" name="Footer Placeholder 5"/>
          <p:cNvSpPr>
            <a:spLocks noGrp="1"/>
          </p:cNvSpPr>
          <p:nvPr>
            <p:ph type="ftr" sz="quarter" idx="11"/>
          </p:nvPr>
        </p:nvSpPr>
        <p:spPr/>
        <p:txBody>
          <a:bodyPr/>
          <a:lstStyle/>
          <a:p>
            <a:r>
              <a:rPr lang="en-GB"/>
              <a:t>G. Aielli - ISU</a:t>
            </a:r>
          </a:p>
        </p:txBody>
      </p:sp>
      <p:sp>
        <p:nvSpPr>
          <p:cNvPr id="7" name="Slide Number Placeholder 6"/>
          <p:cNvSpPr>
            <a:spLocks noGrp="1"/>
          </p:cNvSpPr>
          <p:nvPr>
            <p:ph type="sldNum" sz="quarter" idx="12"/>
          </p:nvPr>
        </p:nvSpPr>
        <p:spPr/>
        <p:txBody>
          <a:bodyPr/>
          <a:lstStyle/>
          <a:p>
            <a:fld id="{C8572FBC-FF86-460D-A1E3-2F13FEF83FE9}" type="slidenum">
              <a:rPr lang="en-GB" smtClean="0"/>
              <a:t>‹N›</a:t>
            </a:fld>
            <a:endParaRPr lang="en-GB"/>
          </a:p>
        </p:txBody>
      </p:sp>
    </p:spTree>
    <p:extLst>
      <p:ext uri="{BB962C8B-B14F-4D97-AF65-F5344CB8AC3E}">
        <p14:creationId xmlns:p14="http://schemas.microsoft.com/office/powerpoint/2010/main" val="42009536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D948B3A-24DF-4667-80F7-254923ED4DBE}" type="datetime1">
              <a:rPr lang="en-US" smtClean="0"/>
              <a:t>10/15/2026</a:t>
            </a:fld>
            <a:endParaRPr lang="en-GB"/>
          </a:p>
        </p:txBody>
      </p:sp>
      <p:sp>
        <p:nvSpPr>
          <p:cNvPr id="8" name="Footer Placeholder 7"/>
          <p:cNvSpPr>
            <a:spLocks noGrp="1"/>
          </p:cNvSpPr>
          <p:nvPr>
            <p:ph type="ftr" sz="quarter" idx="11"/>
          </p:nvPr>
        </p:nvSpPr>
        <p:spPr/>
        <p:txBody>
          <a:bodyPr/>
          <a:lstStyle/>
          <a:p>
            <a:r>
              <a:rPr lang="en-GB"/>
              <a:t>G. Aielli - ISU</a:t>
            </a:r>
          </a:p>
        </p:txBody>
      </p:sp>
      <p:sp>
        <p:nvSpPr>
          <p:cNvPr id="9" name="Slide Number Placeholder 8"/>
          <p:cNvSpPr>
            <a:spLocks noGrp="1"/>
          </p:cNvSpPr>
          <p:nvPr>
            <p:ph type="sldNum" sz="quarter" idx="12"/>
          </p:nvPr>
        </p:nvSpPr>
        <p:spPr/>
        <p:txBody>
          <a:bodyPr/>
          <a:lstStyle/>
          <a:p>
            <a:fld id="{C8572FBC-FF86-460D-A1E3-2F13FEF83FE9}" type="slidenum">
              <a:rPr lang="en-GB" smtClean="0"/>
              <a:t>‹N›</a:t>
            </a:fld>
            <a:endParaRPr lang="en-GB"/>
          </a:p>
        </p:txBody>
      </p:sp>
    </p:spTree>
    <p:extLst>
      <p:ext uri="{BB962C8B-B14F-4D97-AF65-F5344CB8AC3E}">
        <p14:creationId xmlns:p14="http://schemas.microsoft.com/office/powerpoint/2010/main" val="10905628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CAB1BBE-EF96-4084-AB28-400E61B28179}" type="datetime1">
              <a:rPr lang="en-US" smtClean="0"/>
              <a:t>10/15/2026</a:t>
            </a:fld>
            <a:endParaRPr lang="en-GB"/>
          </a:p>
        </p:txBody>
      </p:sp>
      <p:sp>
        <p:nvSpPr>
          <p:cNvPr id="4" name="Footer Placeholder 3"/>
          <p:cNvSpPr>
            <a:spLocks noGrp="1"/>
          </p:cNvSpPr>
          <p:nvPr>
            <p:ph type="ftr" sz="quarter" idx="11"/>
          </p:nvPr>
        </p:nvSpPr>
        <p:spPr/>
        <p:txBody>
          <a:bodyPr/>
          <a:lstStyle/>
          <a:p>
            <a:r>
              <a:rPr lang="en-GB"/>
              <a:t>G. Aielli - ISU</a:t>
            </a:r>
          </a:p>
        </p:txBody>
      </p:sp>
      <p:sp>
        <p:nvSpPr>
          <p:cNvPr id="5" name="Slide Number Placeholder 4"/>
          <p:cNvSpPr>
            <a:spLocks noGrp="1"/>
          </p:cNvSpPr>
          <p:nvPr>
            <p:ph type="sldNum" sz="quarter" idx="12"/>
          </p:nvPr>
        </p:nvSpPr>
        <p:spPr/>
        <p:txBody>
          <a:bodyPr/>
          <a:lstStyle/>
          <a:p>
            <a:fld id="{C8572FBC-FF86-460D-A1E3-2F13FEF83FE9}" type="slidenum">
              <a:rPr lang="en-GB" smtClean="0"/>
              <a:t>‹N›</a:t>
            </a:fld>
            <a:endParaRPr lang="en-GB"/>
          </a:p>
        </p:txBody>
      </p:sp>
    </p:spTree>
    <p:extLst>
      <p:ext uri="{BB962C8B-B14F-4D97-AF65-F5344CB8AC3E}">
        <p14:creationId xmlns:p14="http://schemas.microsoft.com/office/powerpoint/2010/main" val="36488917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CCA628-7958-494D-AA1E-E1F87F9A9314}" type="datetime1">
              <a:rPr lang="en-US" smtClean="0"/>
              <a:t>10/15/2026</a:t>
            </a:fld>
            <a:endParaRPr lang="en-GB"/>
          </a:p>
        </p:txBody>
      </p:sp>
      <p:sp>
        <p:nvSpPr>
          <p:cNvPr id="3" name="Footer Placeholder 2"/>
          <p:cNvSpPr>
            <a:spLocks noGrp="1"/>
          </p:cNvSpPr>
          <p:nvPr>
            <p:ph type="ftr" sz="quarter" idx="11"/>
          </p:nvPr>
        </p:nvSpPr>
        <p:spPr/>
        <p:txBody>
          <a:bodyPr/>
          <a:lstStyle/>
          <a:p>
            <a:r>
              <a:rPr lang="en-GB"/>
              <a:t>G. Aielli - ISU</a:t>
            </a:r>
          </a:p>
        </p:txBody>
      </p:sp>
      <p:sp>
        <p:nvSpPr>
          <p:cNvPr id="4" name="Slide Number Placeholder 3"/>
          <p:cNvSpPr>
            <a:spLocks noGrp="1"/>
          </p:cNvSpPr>
          <p:nvPr>
            <p:ph type="sldNum" sz="quarter" idx="12"/>
          </p:nvPr>
        </p:nvSpPr>
        <p:spPr/>
        <p:txBody>
          <a:bodyPr/>
          <a:lstStyle/>
          <a:p>
            <a:fld id="{C8572FBC-FF86-460D-A1E3-2F13FEF83FE9}" type="slidenum">
              <a:rPr lang="en-GB" smtClean="0"/>
              <a:t>‹N›</a:t>
            </a:fld>
            <a:endParaRPr lang="en-GB"/>
          </a:p>
        </p:txBody>
      </p:sp>
    </p:spTree>
    <p:extLst>
      <p:ext uri="{BB962C8B-B14F-4D97-AF65-F5344CB8AC3E}">
        <p14:creationId xmlns:p14="http://schemas.microsoft.com/office/powerpoint/2010/main" val="8332442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CDF24B-5852-40CC-B914-F3CB71C8115F}" type="datetime1">
              <a:rPr lang="en-US" smtClean="0"/>
              <a:t>10/15/2026</a:t>
            </a:fld>
            <a:endParaRPr lang="en-GB"/>
          </a:p>
        </p:txBody>
      </p:sp>
      <p:sp>
        <p:nvSpPr>
          <p:cNvPr id="6" name="Footer Placeholder 5"/>
          <p:cNvSpPr>
            <a:spLocks noGrp="1"/>
          </p:cNvSpPr>
          <p:nvPr>
            <p:ph type="ftr" sz="quarter" idx="11"/>
          </p:nvPr>
        </p:nvSpPr>
        <p:spPr/>
        <p:txBody>
          <a:bodyPr/>
          <a:lstStyle/>
          <a:p>
            <a:r>
              <a:rPr lang="en-GB"/>
              <a:t>G. Aielli - ISU</a:t>
            </a:r>
          </a:p>
        </p:txBody>
      </p:sp>
      <p:sp>
        <p:nvSpPr>
          <p:cNvPr id="7" name="Slide Number Placeholder 6"/>
          <p:cNvSpPr>
            <a:spLocks noGrp="1"/>
          </p:cNvSpPr>
          <p:nvPr>
            <p:ph type="sldNum" sz="quarter" idx="12"/>
          </p:nvPr>
        </p:nvSpPr>
        <p:spPr/>
        <p:txBody>
          <a:bodyPr/>
          <a:lstStyle/>
          <a:p>
            <a:fld id="{C8572FBC-FF86-460D-A1E3-2F13FEF83FE9}" type="slidenum">
              <a:rPr lang="en-GB" smtClean="0"/>
              <a:t>‹N›</a:t>
            </a:fld>
            <a:endParaRPr lang="en-GB"/>
          </a:p>
        </p:txBody>
      </p:sp>
    </p:spTree>
    <p:extLst>
      <p:ext uri="{BB962C8B-B14F-4D97-AF65-F5344CB8AC3E}">
        <p14:creationId xmlns:p14="http://schemas.microsoft.com/office/powerpoint/2010/main" val="16698003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EF1BC4-A68D-43CD-9F6C-92464F4EEA1D}" type="datetime1">
              <a:rPr lang="en-US" smtClean="0"/>
              <a:t>10/15/2026</a:t>
            </a:fld>
            <a:endParaRPr lang="en-GB"/>
          </a:p>
        </p:txBody>
      </p:sp>
      <p:sp>
        <p:nvSpPr>
          <p:cNvPr id="6" name="Footer Placeholder 5"/>
          <p:cNvSpPr>
            <a:spLocks noGrp="1"/>
          </p:cNvSpPr>
          <p:nvPr>
            <p:ph type="ftr" sz="quarter" idx="11"/>
          </p:nvPr>
        </p:nvSpPr>
        <p:spPr/>
        <p:txBody>
          <a:bodyPr/>
          <a:lstStyle/>
          <a:p>
            <a:r>
              <a:rPr lang="en-GB"/>
              <a:t>G. Aielli - ISU</a:t>
            </a:r>
          </a:p>
        </p:txBody>
      </p:sp>
      <p:sp>
        <p:nvSpPr>
          <p:cNvPr id="7" name="Slide Number Placeholder 6"/>
          <p:cNvSpPr>
            <a:spLocks noGrp="1"/>
          </p:cNvSpPr>
          <p:nvPr>
            <p:ph type="sldNum" sz="quarter" idx="12"/>
          </p:nvPr>
        </p:nvSpPr>
        <p:spPr/>
        <p:txBody>
          <a:bodyPr/>
          <a:lstStyle/>
          <a:p>
            <a:fld id="{C8572FBC-FF86-460D-A1E3-2F13FEF83FE9}" type="slidenum">
              <a:rPr lang="en-GB" smtClean="0"/>
              <a:t>‹N›</a:t>
            </a:fld>
            <a:endParaRPr lang="en-GB"/>
          </a:p>
        </p:txBody>
      </p:sp>
    </p:spTree>
    <p:extLst>
      <p:ext uri="{BB962C8B-B14F-4D97-AF65-F5344CB8AC3E}">
        <p14:creationId xmlns:p14="http://schemas.microsoft.com/office/powerpoint/2010/main" val="37060496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10E4662-9C68-4A6A-820E-3A805C882E69}" type="datetime1">
              <a:rPr lang="en-US" smtClean="0"/>
              <a:t>10/15/2026</a:t>
            </a:fld>
            <a:endParaRPr lang="en-GB"/>
          </a:p>
        </p:txBody>
      </p:sp>
      <p:sp>
        <p:nvSpPr>
          <p:cNvPr id="5" name="Footer Placeholder 4"/>
          <p:cNvSpPr>
            <a:spLocks noGrp="1"/>
          </p:cNvSpPr>
          <p:nvPr>
            <p:ph type="ftr" sz="quarter" idx="11"/>
          </p:nvPr>
        </p:nvSpPr>
        <p:spPr/>
        <p:txBody>
          <a:bodyPr/>
          <a:lstStyle/>
          <a:p>
            <a:r>
              <a:rPr lang="en-GB"/>
              <a:t>G. Aielli - ISU</a:t>
            </a:r>
          </a:p>
        </p:txBody>
      </p:sp>
      <p:sp>
        <p:nvSpPr>
          <p:cNvPr id="6" name="Slide Number Placeholder 5"/>
          <p:cNvSpPr>
            <a:spLocks noGrp="1"/>
          </p:cNvSpPr>
          <p:nvPr>
            <p:ph type="sldNum" sz="quarter" idx="12"/>
          </p:nvPr>
        </p:nvSpPr>
        <p:spPr/>
        <p:txBody>
          <a:bodyPr/>
          <a:lstStyle/>
          <a:p>
            <a:fld id="{C8572FBC-FF86-460D-A1E3-2F13FEF83FE9}" type="slidenum">
              <a:rPr lang="en-GB" smtClean="0"/>
              <a:t>‹N›</a:t>
            </a:fld>
            <a:endParaRPr lang="en-GB"/>
          </a:p>
        </p:txBody>
      </p:sp>
    </p:spTree>
    <p:extLst>
      <p:ext uri="{BB962C8B-B14F-4D97-AF65-F5344CB8AC3E}">
        <p14:creationId xmlns:p14="http://schemas.microsoft.com/office/powerpoint/2010/main" val="29839452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DB79B5C-E867-470E-AC2D-B13464E724F7}" type="datetime1">
              <a:rPr lang="en-US" smtClean="0"/>
              <a:t>10/15/2026</a:t>
            </a:fld>
            <a:endParaRPr lang="en-GB"/>
          </a:p>
        </p:txBody>
      </p:sp>
      <p:sp>
        <p:nvSpPr>
          <p:cNvPr id="5" name="Footer Placeholder 4"/>
          <p:cNvSpPr>
            <a:spLocks noGrp="1"/>
          </p:cNvSpPr>
          <p:nvPr>
            <p:ph type="ftr" sz="quarter" idx="11"/>
          </p:nvPr>
        </p:nvSpPr>
        <p:spPr/>
        <p:txBody>
          <a:bodyPr/>
          <a:lstStyle/>
          <a:p>
            <a:r>
              <a:rPr lang="en-GB"/>
              <a:t>G. Aielli - ISU</a:t>
            </a:r>
          </a:p>
        </p:txBody>
      </p:sp>
      <p:sp>
        <p:nvSpPr>
          <p:cNvPr id="6" name="Slide Number Placeholder 5"/>
          <p:cNvSpPr>
            <a:spLocks noGrp="1"/>
          </p:cNvSpPr>
          <p:nvPr>
            <p:ph type="sldNum" sz="quarter" idx="12"/>
          </p:nvPr>
        </p:nvSpPr>
        <p:spPr/>
        <p:txBody>
          <a:bodyPr/>
          <a:lstStyle/>
          <a:p>
            <a:fld id="{C8572FBC-FF86-460D-A1E3-2F13FEF83FE9}" type="slidenum">
              <a:rPr lang="en-GB" smtClean="0"/>
              <a:t>‹N›</a:t>
            </a:fld>
            <a:endParaRPr lang="en-GB"/>
          </a:p>
        </p:txBody>
      </p:sp>
    </p:spTree>
    <p:extLst>
      <p:ext uri="{BB962C8B-B14F-4D97-AF65-F5344CB8AC3E}">
        <p14:creationId xmlns:p14="http://schemas.microsoft.com/office/powerpoint/2010/main" val="2930599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5179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3.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2A2CFC2-05CD-4A7E-9DEF-27B6A478F6A0}" type="datetime1">
              <a:rPr lang="en-US" smtClean="0"/>
              <a:t>10/15/2026</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G. Aielli - ISU</a:t>
            </a:r>
            <a:endParaRPr lang="en-GB"/>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8550EB5-7DBB-40B0-8DCD-2DF6D0BF0886}" type="slidenum">
              <a:rPr lang="en-GB" smtClean="0"/>
              <a:t>‹N›</a:t>
            </a:fld>
            <a:endParaRPr lang="en-GB"/>
          </a:p>
        </p:txBody>
      </p:sp>
    </p:spTree>
    <p:extLst>
      <p:ext uri="{BB962C8B-B14F-4D97-AF65-F5344CB8AC3E}">
        <p14:creationId xmlns:p14="http://schemas.microsoft.com/office/powerpoint/2010/main" val="1016371122"/>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69" r:id="rId18"/>
  </p:sldLayoutIdLst>
  <p:hf hd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A8758D-9401-4C43-8119-65F3FB42D271}" type="datetime1">
              <a:rPr lang="en-US" altLang="ko-KR" smtClean="0"/>
              <a:t>10/15/2026</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ko-KR"/>
              <a:t>G. Aielli - ISU</a:t>
            </a:r>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F2F4B9-0A86-4242-AC6B-E18761E915AC}" type="slidenum">
              <a:rPr lang="ko-KR" altLang="en-US" smtClean="0"/>
              <a:t>‹N›</a:t>
            </a:fld>
            <a:endParaRPr lang="ko-KR" altLang="en-US"/>
          </a:p>
        </p:txBody>
      </p:sp>
    </p:spTree>
    <p:extLst>
      <p:ext uri="{BB962C8B-B14F-4D97-AF65-F5344CB8AC3E}">
        <p14:creationId xmlns:p14="http://schemas.microsoft.com/office/powerpoint/2010/main" val="83477292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E15B9C-A68F-44A3-B078-F6F1952DA7A6}" type="datetime1">
              <a:rPr lang="en-US" smtClean="0"/>
              <a:t>10/15/2026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G. Aielli - ISU</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BF2BDC-C8A1-48BD-8AB0-2650962076F7}" type="slidenum">
              <a:rPr lang="en-US" smtClean="0"/>
              <a:t>‹N›</a:t>
            </a:fld>
            <a:endParaRPr lang="en-US"/>
          </a:p>
        </p:txBody>
      </p:sp>
    </p:spTree>
    <p:extLst>
      <p:ext uri="{BB962C8B-B14F-4D97-AF65-F5344CB8AC3E}">
        <p14:creationId xmlns:p14="http://schemas.microsoft.com/office/powerpoint/2010/main" val="17447994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3B7F8B-62BC-40F6-A8B2-63BFF1BAE226}" type="datetime1">
              <a:rPr lang="en-US" smtClean="0"/>
              <a:t>10/15/2026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G. Aielli - ISU</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572FBC-FF86-460D-A1E3-2F13FEF83FE9}" type="slidenum">
              <a:rPr lang="en-GB" smtClean="0"/>
              <a:t>‹N›</a:t>
            </a:fld>
            <a:endParaRPr lang="en-GB"/>
          </a:p>
        </p:txBody>
      </p:sp>
    </p:spTree>
    <p:extLst>
      <p:ext uri="{BB962C8B-B14F-4D97-AF65-F5344CB8AC3E}">
        <p14:creationId xmlns:p14="http://schemas.microsoft.com/office/powerpoint/2010/main" val="4198991862"/>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hyperlink" Target="http://cds.cern.ch/record/2319919" TargetMode="External"/><Relationship Id="rId2" Type="http://schemas.openxmlformats.org/officeDocument/2006/relationships/hyperlink" Target="https://doi.org/10.1088/1748-0221/15/12/C12004" TargetMode="External"/><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image" Target="../media/image17.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3" Type="http://schemas.openxmlformats.org/officeDocument/2006/relationships/hyperlink" Target="https://inspirehep.net/literature/2955768" TargetMode="External"/><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1.png"/><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3.xml"/><Relationship Id="rId5"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57.png"/><Relationship Id="rId4" Type="http://schemas.openxmlformats.org/officeDocument/2006/relationships/chart" Target="../charts/char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25.xml"/><Relationship Id="rId5" Type="http://schemas.openxmlformats.org/officeDocument/2006/relationships/image" Target="../media/image38.jpe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1.xml"/><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36.xml"/><Relationship Id="rId5" Type="http://schemas.openxmlformats.org/officeDocument/2006/relationships/image" Target="../media/image51.emf"/><Relationship Id="rId4" Type="http://schemas.openxmlformats.org/officeDocument/2006/relationships/image" Target="../media/image50.emf"/></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53.png"/><Relationship Id="rId4" Type="http://schemas.openxmlformats.org/officeDocument/2006/relationships/image" Target="../media/image52.png"/></Relationships>
</file>

<file path=ppt/slides/_rels/slide4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4.png"/><Relationship Id="rId7" Type="http://schemas.openxmlformats.org/officeDocument/2006/relationships/image" Target="../media/image61.png"/><Relationship Id="rId2" Type="http://schemas.openxmlformats.org/officeDocument/2006/relationships/slideLayout" Target="../slideLayouts/slideLayout33.xml"/><Relationship Id="rId1" Type="http://schemas.openxmlformats.org/officeDocument/2006/relationships/tags" Target="../tags/tag3.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5.jpeg"/><Relationship Id="rId9" Type="http://schemas.openxmlformats.org/officeDocument/2006/relationships/image" Target="../media/image6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470.png"/><Relationship Id="rId1" Type="http://schemas.openxmlformats.org/officeDocument/2006/relationships/slideLayout" Target="../slideLayouts/slideLayout2.xml"/><Relationship Id="rId5" Type="http://schemas.openxmlformats.org/officeDocument/2006/relationships/image" Target="../media/image67.emf"/><Relationship Id="rId4" Type="http://schemas.openxmlformats.org/officeDocument/2006/relationships/image" Target="../media/image66.png"/></Relationships>
</file>

<file path=ppt/slides/_rels/slide48.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8.wmf"/><Relationship Id="rId5" Type="http://schemas.openxmlformats.org/officeDocument/2006/relationships/oleObject" Target="../embeddings/oleObject1.bin"/><Relationship Id="rId4" Type="http://schemas.openxmlformats.org/officeDocument/2006/relationships/chart" Target="../charts/chart7.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520.png"/></Relationships>
</file>

<file path=ppt/slides/_rels/slide50.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emf"/></Relationships>
</file>

<file path=ppt/slides/_rels/slide5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138.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52.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6.png"/><Relationship Id="rId4" Type="http://schemas.openxmlformats.org/officeDocument/2006/relationships/hyperlink" Target="https://kt.cern/technologies/picotdc"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79.emf"/><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doi.org/10.1088/1748-0221/15/12/C12004" TargetMode="External"/><Relationship Id="rId2" Type="http://schemas.openxmlformats.org/officeDocument/2006/relationships/image" Target="../media/image82.emf"/><Relationship Id="rId1" Type="http://schemas.openxmlformats.org/officeDocument/2006/relationships/slideLayout" Target="../slideLayouts/slideLayout2.xml"/><Relationship Id="rId5" Type="http://schemas.openxmlformats.org/officeDocument/2006/relationships/image" Target="../media/image83.emf"/><Relationship Id="rId4" Type="http://schemas.openxmlformats.org/officeDocument/2006/relationships/image" Target="../media/image17.png"/></Relationships>
</file>

<file path=ppt/slides/_rels/slide56.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sz="6600" b="1" dirty="0"/>
              <a:t>Design and construction of RPC detectors</a:t>
            </a:r>
            <a:endParaRPr lang="en-GB" sz="6600" dirty="0"/>
          </a:p>
        </p:txBody>
      </p:sp>
      <p:sp>
        <p:nvSpPr>
          <p:cNvPr id="3" name="Subtitle 2"/>
          <p:cNvSpPr>
            <a:spLocks noGrp="1"/>
          </p:cNvSpPr>
          <p:nvPr>
            <p:ph type="subTitle" idx="1"/>
          </p:nvPr>
        </p:nvSpPr>
        <p:spPr>
          <a:xfrm>
            <a:off x="1154955" y="4691147"/>
            <a:ext cx="8825658" cy="861420"/>
          </a:xfrm>
        </p:spPr>
        <p:txBody>
          <a:bodyPr>
            <a:normAutofit/>
          </a:bodyPr>
          <a:lstStyle/>
          <a:p>
            <a:r>
              <a:rPr lang="en-GB" dirty="0"/>
              <a:t>G. </a:t>
            </a:r>
            <a:r>
              <a:rPr lang="en-GB"/>
              <a:t>Aielli</a:t>
            </a: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122559" cy="127274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753599" y="5912307"/>
            <a:ext cx="2438399" cy="942848"/>
          </a:xfrm>
          <a:prstGeom prst="rect">
            <a:avLst/>
          </a:prstGeom>
          <a:solidFill>
            <a:schemeClr val="tx1"/>
          </a:solidFill>
        </p:spPr>
      </p:pic>
      <p:sp>
        <p:nvSpPr>
          <p:cNvPr id="7" name="Slide Number Placeholder 6"/>
          <p:cNvSpPr>
            <a:spLocks noGrp="1"/>
          </p:cNvSpPr>
          <p:nvPr>
            <p:ph type="sldNum" sz="quarter" idx="12"/>
          </p:nvPr>
        </p:nvSpPr>
        <p:spPr/>
        <p:txBody>
          <a:bodyPr/>
          <a:lstStyle/>
          <a:p>
            <a:fld id="{F8550EB5-7DBB-40B0-8DCD-2DF6D0BF0886}" type="slidenum">
              <a:rPr lang="en-GB" smtClean="0"/>
              <a:t>1</a:t>
            </a:fld>
            <a:endParaRPr lang="en-GB" dirty="0"/>
          </a:p>
        </p:txBody>
      </p:sp>
      <p:sp>
        <p:nvSpPr>
          <p:cNvPr id="8" name="Date Placeholder 7"/>
          <p:cNvSpPr>
            <a:spLocks noGrp="1"/>
          </p:cNvSpPr>
          <p:nvPr>
            <p:ph type="dt" sz="half" idx="10"/>
          </p:nvPr>
        </p:nvSpPr>
        <p:spPr/>
        <p:txBody>
          <a:bodyPr/>
          <a:lstStyle/>
          <a:p>
            <a:fld id="{7497B4CE-5281-42A5-AAFC-805A297F88FF}" type="datetime1">
              <a:rPr lang="en-US" smtClean="0"/>
              <a:t>10/15/2026</a:t>
            </a:fld>
            <a:endParaRPr lang="en-GB" dirty="0"/>
          </a:p>
        </p:txBody>
      </p:sp>
      <p:sp>
        <p:nvSpPr>
          <p:cNvPr id="4" name="Footer Placeholder 3">
            <a:extLst>
              <a:ext uri="{FF2B5EF4-FFF2-40B4-BE49-F238E27FC236}">
                <a16:creationId xmlns:a16="http://schemas.microsoft.com/office/drawing/2014/main" id="{0C1142DE-C2C4-0961-D275-FCE9BCBE89A3}"/>
              </a:ext>
            </a:extLst>
          </p:cNvPr>
          <p:cNvSpPr>
            <a:spLocks noGrp="1"/>
          </p:cNvSpPr>
          <p:nvPr>
            <p:ph type="ftr" sz="quarter" idx="11"/>
          </p:nvPr>
        </p:nvSpPr>
        <p:spPr/>
        <p:txBody>
          <a:bodyPr/>
          <a:lstStyle/>
          <a:p>
            <a:r>
              <a:rPr lang="en-US"/>
              <a:t>G. Aielli - ISU</a:t>
            </a:r>
            <a:endParaRPr lang="en-GB" dirty="0"/>
          </a:p>
        </p:txBody>
      </p:sp>
      <p:pic>
        <p:nvPicPr>
          <p:cNvPr id="9" name="Picture 3" descr="Istinye University in Turkey Istanbul | United Education">
            <a:extLst>
              <a:ext uri="{FF2B5EF4-FFF2-40B4-BE49-F238E27FC236}">
                <a16:creationId xmlns:a16="http://schemas.microsoft.com/office/drawing/2014/main" id="{8EB04782-D543-A07D-F6E9-A7A79B8C543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5697" b="31141"/>
          <a:stretch/>
        </p:blipFill>
        <p:spPr bwMode="auto">
          <a:xfrm>
            <a:off x="0" y="5552567"/>
            <a:ext cx="3017878" cy="1302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17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A2B22-0688-E18E-5A7D-DF425DAAA28A}"/>
              </a:ext>
            </a:extLst>
          </p:cNvPr>
          <p:cNvSpPr>
            <a:spLocks noGrp="1"/>
          </p:cNvSpPr>
          <p:nvPr>
            <p:ph type="title"/>
          </p:nvPr>
        </p:nvSpPr>
        <p:spPr/>
        <p:txBody>
          <a:bodyPr/>
          <a:lstStyle/>
          <a:p>
            <a:r>
              <a:rPr lang="en-US" dirty="0"/>
              <a:t>RPC technical challenges vs. construction</a:t>
            </a:r>
          </a:p>
        </p:txBody>
      </p:sp>
      <p:sp>
        <p:nvSpPr>
          <p:cNvPr id="3" name="Text Placeholder 2">
            <a:extLst>
              <a:ext uri="{FF2B5EF4-FFF2-40B4-BE49-F238E27FC236}">
                <a16:creationId xmlns:a16="http://schemas.microsoft.com/office/drawing/2014/main" id="{6AE87C7A-2205-6673-0F22-ACDD289E9704}"/>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1BF5356E-F65E-C696-61DB-F474A3719B3D}"/>
              </a:ext>
            </a:extLst>
          </p:cNvPr>
          <p:cNvSpPr>
            <a:spLocks noGrp="1"/>
          </p:cNvSpPr>
          <p:nvPr>
            <p:ph type="dt" sz="half" idx="10"/>
          </p:nvPr>
        </p:nvSpPr>
        <p:spPr/>
        <p:txBody>
          <a:bodyPr/>
          <a:lstStyle/>
          <a:p>
            <a:fld id="{20F61058-EC96-4C5C-B352-FF25AC6928D5}" type="datetime1">
              <a:rPr lang="en-US" smtClean="0"/>
              <a:t>10/15/2026</a:t>
            </a:fld>
            <a:endParaRPr lang="en-GB"/>
          </a:p>
        </p:txBody>
      </p:sp>
      <p:sp>
        <p:nvSpPr>
          <p:cNvPr id="5" name="Slide Number Placeholder 4">
            <a:extLst>
              <a:ext uri="{FF2B5EF4-FFF2-40B4-BE49-F238E27FC236}">
                <a16:creationId xmlns:a16="http://schemas.microsoft.com/office/drawing/2014/main" id="{D4EF7658-3342-91E7-F50C-53C09C5A6136}"/>
              </a:ext>
            </a:extLst>
          </p:cNvPr>
          <p:cNvSpPr>
            <a:spLocks noGrp="1"/>
          </p:cNvSpPr>
          <p:nvPr>
            <p:ph type="sldNum" sz="quarter" idx="12"/>
          </p:nvPr>
        </p:nvSpPr>
        <p:spPr/>
        <p:txBody>
          <a:bodyPr/>
          <a:lstStyle/>
          <a:p>
            <a:fld id="{F8550EB5-7DBB-40B0-8DCD-2DF6D0BF0886}" type="slidenum">
              <a:rPr lang="en-GB" smtClean="0"/>
              <a:t>2</a:t>
            </a:fld>
            <a:endParaRPr lang="en-GB"/>
          </a:p>
        </p:txBody>
      </p:sp>
      <p:sp>
        <p:nvSpPr>
          <p:cNvPr id="6" name="Footer Placeholder 5">
            <a:extLst>
              <a:ext uri="{FF2B5EF4-FFF2-40B4-BE49-F238E27FC236}">
                <a16:creationId xmlns:a16="http://schemas.microsoft.com/office/drawing/2014/main" id="{5B150743-219F-A836-DB27-493C1E8FA100}"/>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3155316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D391C-220B-438F-686A-8ED82A754E0D}"/>
              </a:ext>
            </a:extLst>
          </p:cNvPr>
          <p:cNvSpPr>
            <a:spLocks noGrp="1"/>
          </p:cNvSpPr>
          <p:nvPr>
            <p:ph type="title"/>
          </p:nvPr>
        </p:nvSpPr>
        <p:spPr>
          <a:xfrm>
            <a:off x="374073" y="47270"/>
            <a:ext cx="10124466" cy="1016146"/>
          </a:xfrm>
        </p:spPr>
        <p:txBody>
          <a:bodyPr/>
          <a:lstStyle/>
          <a:p>
            <a:r>
              <a:rPr lang="en-US" dirty="0"/>
              <a:t>Features challenges and limits of RPCs</a:t>
            </a:r>
          </a:p>
        </p:txBody>
      </p:sp>
      <p:sp>
        <p:nvSpPr>
          <p:cNvPr id="8" name="Content Placeholder 7">
            <a:extLst>
              <a:ext uri="{FF2B5EF4-FFF2-40B4-BE49-F238E27FC236}">
                <a16:creationId xmlns:a16="http://schemas.microsoft.com/office/drawing/2014/main" id="{E9E4664D-E3D1-6EB4-B8F0-1AFE5A338616}"/>
              </a:ext>
            </a:extLst>
          </p:cNvPr>
          <p:cNvSpPr>
            <a:spLocks noGrp="1"/>
          </p:cNvSpPr>
          <p:nvPr>
            <p:ph idx="1"/>
          </p:nvPr>
        </p:nvSpPr>
        <p:spPr>
          <a:xfrm>
            <a:off x="465513" y="881150"/>
            <a:ext cx="9576028" cy="5929580"/>
          </a:xfrm>
        </p:spPr>
        <p:txBody>
          <a:bodyPr>
            <a:normAutofit/>
          </a:bodyPr>
          <a:lstStyle/>
          <a:p>
            <a:r>
              <a:rPr lang="en-US" dirty="0"/>
              <a:t>RPCs are fast and time sharp</a:t>
            </a:r>
          </a:p>
          <a:p>
            <a:pPr lvl="1"/>
            <a:r>
              <a:rPr lang="en-US" dirty="0"/>
              <a:t>Been used for many applications where timing is crucial</a:t>
            </a:r>
          </a:p>
          <a:p>
            <a:r>
              <a:rPr lang="en-US" dirty="0"/>
              <a:t>“Easy” and “Cheap”</a:t>
            </a:r>
          </a:p>
          <a:p>
            <a:pPr lvl="1"/>
            <a:r>
              <a:rPr lang="en-US" dirty="0"/>
              <a:t>So they are often built in very large modules</a:t>
            </a:r>
          </a:p>
          <a:p>
            <a:pPr lvl="1"/>
            <a:r>
              <a:rPr lang="en-US" dirty="0"/>
              <a:t>As thin as possible gas gaps for better timing</a:t>
            </a:r>
          </a:p>
          <a:p>
            <a:r>
              <a:rPr lang="en-US" dirty="0"/>
              <a:t>Most wanted: large-size, thin, fast signal devices, </a:t>
            </a:r>
          </a:p>
          <a:p>
            <a:r>
              <a:rPr lang="en-US" dirty="0"/>
              <a:t>…and yes, with very sensitive electronics…</a:t>
            </a:r>
          </a:p>
          <a:p>
            <a:r>
              <a:rPr lang="en-US" dirty="0"/>
              <a:t>Competing requirements challenge:</a:t>
            </a:r>
          </a:p>
          <a:p>
            <a:pPr lvl="1"/>
            <a:r>
              <a:rPr lang="en-US" dirty="0"/>
              <a:t>mechanical:</a:t>
            </a:r>
          </a:p>
          <a:p>
            <a:pPr lvl="2"/>
            <a:r>
              <a:rPr lang="en-US" dirty="0">
                <a:sym typeface="Wingdings" panose="05000000000000000000" pitchFamily="2" charset="2"/>
              </a:rPr>
              <a:t>Uniformity of gas change, rigidity, planarity, surface roughness and large surface</a:t>
            </a:r>
          </a:p>
          <a:p>
            <a:pPr lvl="1"/>
            <a:r>
              <a:rPr lang="en-US" dirty="0">
                <a:sym typeface="Wingdings" panose="05000000000000000000" pitchFamily="2" charset="2"/>
              </a:rPr>
              <a:t>Electronic:</a:t>
            </a:r>
          </a:p>
          <a:p>
            <a:pPr lvl="2">
              <a:tabLst>
                <a:tab pos="5827713" algn="l"/>
              </a:tabLst>
            </a:pPr>
            <a:r>
              <a:rPr lang="en-US" dirty="0">
                <a:sym typeface="Wingdings" panose="05000000000000000000" pitchFamily="2" charset="2"/>
              </a:rPr>
              <a:t>External and self-induced noise, reflections, sensitivity of electronics to all that</a:t>
            </a:r>
          </a:p>
          <a:p>
            <a:pPr>
              <a:tabLst>
                <a:tab pos="5827713" algn="l"/>
              </a:tabLst>
            </a:pPr>
            <a:r>
              <a:rPr lang="en-US" dirty="0"/>
              <a:t>We will touch those points in the next slides</a:t>
            </a:r>
          </a:p>
        </p:txBody>
      </p:sp>
      <p:sp>
        <p:nvSpPr>
          <p:cNvPr id="4" name="Date Placeholder 3">
            <a:extLst>
              <a:ext uri="{FF2B5EF4-FFF2-40B4-BE49-F238E27FC236}">
                <a16:creationId xmlns:a16="http://schemas.microsoft.com/office/drawing/2014/main" id="{C6BEB3C2-1248-D304-5E42-5E42238C31BB}"/>
              </a:ext>
            </a:extLst>
          </p:cNvPr>
          <p:cNvSpPr>
            <a:spLocks noGrp="1"/>
          </p:cNvSpPr>
          <p:nvPr>
            <p:ph type="dt" sz="half" idx="10"/>
          </p:nvPr>
        </p:nvSpPr>
        <p:spPr/>
        <p:txBody>
          <a:bodyPr/>
          <a:lstStyle/>
          <a:p>
            <a:fld id="{EB23D42C-608A-42B2-9851-8331ACC46539}" type="datetime1">
              <a:rPr lang="en-US" smtClean="0"/>
              <a:t>10/15/2026</a:t>
            </a:fld>
            <a:endParaRPr lang="en-GB"/>
          </a:p>
        </p:txBody>
      </p:sp>
      <p:sp>
        <p:nvSpPr>
          <p:cNvPr id="5" name="Footer Placeholder 4">
            <a:extLst>
              <a:ext uri="{FF2B5EF4-FFF2-40B4-BE49-F238E27FC236}">
                <a16:creationId xmlns:a16="http://schemas.microsoft.com/office/drawing/2014/main" id="{3B626828-2074-4C3B-4FF2-B2FAE8AE2C70}"/>
              </a:ext>
            </a:extLst>
          </p:cNvPr>
          <p:cNvSpPr>
            <a:spLocks noGrp="1"/>
          </p:cNvSpPr>
          <p:nvPr>
            <p:ph type="ftr" sz="quarter" idx="11"/>
          </p:nvPr>
        </p:nvSpPr>
        <p:spPr/>
        <p:txBody>
          <a:bodyPr/>
          <a:lstStyle/>
          <a:p>
            <a:r>
              <a:rPr lang="en-US"/>
              <a:t>G. Aielli - ISU</a:t>
            </a:r>
            <a:endParaRPr lang="en-GB"/>
          </a:p>
        </p:txBody>
      </p:sp>
      <p:sp>
        <p:nvSpPr>
          <p:cNvPr id="6" name="Slide Number Placeholder 5">
            <a:extLst>
              <a:ext uri="{FF2B5EF4-FFF2-40B4-BE49-F238E27FC236}">
                <a16:creationId xmlns:a16="http://schemas.microsoft.com/office/drawing/2014/main" id="{D642F96D-13FB-5B08-FB48-D8E91354A443}"/>
              </a:ext>
            </a:extLst>
          </p:cNvPr>
          <p:cNvSpPr>
            <a:spLocks noGrp="1"/>
          </p:cNvSpPr>
          <p:nvPr>
            <p:ph type="sldNum" sz="quarter" idx="12"/>
          </p:nvPr>
        </p:nvSpPr>
        <p:spPr/>
        <p:txBody>
          <a:bodyPr/>
          <a:lstStyle/>
          <a:p>
            <a:fld id="{F8550EB5-7DBB-40B0-8DCD-2DF6D0BF0886}" type="slidenum">
              <a:rPr lang="en-GB" smtClean="0"/>
              <a:t>3</a:t>
            </a:fld>
            <a:endParaRPr lang="en-GB"/>
          </a:p>
        </p:txBody>
      </p:sp>
    </p:spTree>
    <p:extLst>
      <p:ext uri="{BB962C8B-B14F-4D97-AF65-F5344CB8AC3E}">
        <p14:creationId xmlns:p14="http://schemas.microsoft.com/office/powerpoint/2010/main" val="3398110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EFB6AD-18B7-B370-64A1-1F9F22FA766F}"/>
              </a:ext>
            </a:extLst>
          </p:cNvPr>
          <p:cNvSpPr>
            <a:spLocks noGrp="1"/>
          </p:cNvSpPr>
          <p:nvPr>
            <p:ph type="title"/>
          </p:nvPr>
        </p:nvSpPr>
        <p:spPr>
          <a:xfrm>
            <a:off x="604547" y="0"/>
            <a:ext cx="9404723" cy="1400530"/>
          </a:xfrm>
        </p:spPr>
        <p:txBody>
          <a:bodyPr/>
          <a:lstStyle/>
          <a:p>
            <a:r>
              <a:rPr lang="en-US" dirty="0">
                <a:solidFill>
                  <a:srgbClr val="FF0000"/>
                </a:solidFill>
              </a:rPr>
              <a:t>Resistive</a:t>
            </a:r>
            <a:r>
              <a:rPr lang="en-US" dirty="0"/>
              <a:t> Plate Chamber</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DD70465A-6A80-EBC3-3269-68602E5F19E0}"/>
                  </a:ext>
                </a:extLst>
              </p:cNvPr>
              <p:cNvSpPr>
                <a:spLocks noGrp="1"/>
              </p:cNvSpPr>
              <p:nvPr>
                <p:ph idx="1"/>
              </p:nvPr>
            </p:nvSpPr>
            <p:spPr>
              <a:xfrm>
                <a:off x="1103312" y="914400"/>
                <a:ext cx="10087427" cy="5818909"/>
              </a:xfrm>
            </p:spPr>
            <p:txBody>
              <a:bodyPr>
                <a:normAutofit fontScale="85000" lnSpcReduction="20000"/>
              </a:bodyPr>
              <a:lstStyle/>
              <a:p>
                <a:r>
                  <a:rPr lang="en-US" dirty="0"/>
                  <a:t>One of the primary features of the RPC is the resistive electrodes</a:t>
                </a:r>
              </a:p>
              <a:p>
                <a:r>
                  <a:rPr lang="en-US" dirty="0"/>
                  <a:t>Requirements:</a:t>
                </a:r>
              </a:p>
              <a:p>
                <a:pPr lvl="1"/>
                <a:r>
                  <a:rPr lang="en-US" dirty="0"/>
                  <a:t>Uniformity: a continuous piece of material industrially produced</a:t>
                </a:r>
              </a:p>
              <a:p>
                <a:pPr lvl="1"/>
                <a:r>
                  <a:rPr lang="en-US" dirty="0"/>
                  <a:t>a volume resistivity ranging in between 10^8 - 10^12 Ohm cm</a:t>
                </a:r>
              </a:p>
              <a:p>
                <a:pPr lvl="1"/>
                <a:r>
                  <a:rPr lang="en-US" dirty="0"/>
                  <a:t>Relative Dielectric constant around 5-7</a:t>
                </a:r>
              </a:p>
              <a:p>
                <a:pPr lvl="1"/>
                <a:r>
                  <a:rPr lang="en-US" dirty="0"/>
                  <a:t>The resistivity should be stable in the detector lifetime </a:t>
                </a:r>
                <a:r>
                  <a:rPr lang="en-US" dirty="0">
                    <a:sym typeface="Wingdings" panose="05000000000000000000" pitchFamily="2" charset="2"/>
                  </a:rPr>
                  <a:t> carriers non depleted</a:t>
                </a:r>
              </a:p>
              <a:p>
                <a:pPr lvl="1"/>
                <a:r>
                  <a:rPr lang="en-US" dirty="0">
                    <a:sym typeface="Wingdings" panose="05000000000000000000" pitchFamily="2" charset="2"/>
                  </a:rPr>
                  <a:t>A continuous resistive layer is needed to localize the discharge, but it limits the rate capability: in presence of a uniform background, the voltage drop is </a:t>
                </a:r>
                <a14:m>
                  <m:oMath xmlns:m="http://schemas.openxmlformats.org/officeDocument/2006/math">
                    <m:r>
                      <a:rPr lang="en-US" i="1" smtClean="0">
                        <a:latin typeface="Cambria Math" panose="02040503050406030204" pitchFamily="18" charset="0"/>
                        <a:ea typeface="Cambria Math" panose="02040503050406030204" pitchFamily="18" charset="0"/>
                        <a:sym typeface="Wingdings" panose="05000000000000000000" pitchFamily="2" charset="2"/>
                      </a:rPr>
                      <m:t>∆</m:t>
                    </m:r>
                    <m:r>
                      <a:rPr lang="en-US" b="0" i="1" smtClean="0">
                        <a:latin typeface="Cambria Math" panose="02040503050406030204" pitchFamily="18" charset="0"/>
                        <a:ea typeface="Cambria Math" panose="02040503050406030204" pitchFamily="18" charset="0"/>
                        <a:sym typeface="Wingdings" panose="05000000000000000000" pitchFamily="2" charset="2"/>
                      </a:rPr>
                      <m:t>𝑉</m:t>
                    </m:r>
                    <m:r>
                      <a:rPr lang="en-US" b="0" i="1" smtClean="0">
                        <a:latin typeface="Cambria Math" panose="02040503050406030204" pitchFamily="18" charset="0"/>
                        <a:ea typeface="Cambria Math" panose="02040503050406030204" pitchFamily="18" charset="0"/>
                        <a:sym typeface="Wingdings" panose="05000000000000000000" pitchFamily="2" charset="2"/>
                      </a:rPr>
                      <m:t>=</m:t>
                    </m:r>
                    <m:r>
                      <a:rPr lang="en-US" b="0" i="1" smtClean="0">
                        <a:latin typeface="Cambria Math" panose="02040503050406030204" pitchFamily="18" charset="0"/>
                        <a:ea typeface="Cambria Math" panose="02040503050406030204" pitchFamily="18" charset="0"/>
                        <a:sym typeface="Wingdings" panose="05000000000000000000" pitchFamily="2" charset="2"/>
                      </a:rPr>
                      <m:t>𝐼𝑅</m:t>
                    </m:r>
                    <m:r>
                      <a:rPr lang="en-US" b="0" i="1" smtClean="0">
                        <a:latin typeface="Cambria Math" panose="02040503050406030204" pitchFamily="18" charset="0"/>
                        <a:ea typeface="Cambria Math" panose="02040503050406030204" pitchFamily="18" charset="0"/>
                        <a:sym typeface="Wingdings" panose="05000000000000000000" pitchFamily="2" charset="2"/>
                      </a:rPr>
                      <m:t>= </m:t>
                    </m:r>
                    <m:d>
                      <m:dPr>
                        <m:begChr m:val="⟨"/>
                        <m:endChr m:val="⟩"/>
                        <m:ctrlPr>
                          <a:rPr lang="en-US" b="0" i="1" smtClean="0">
                            <a:latin typeface="Cambria Math" panose="02040503050406030204" pitchFamily="18" charset="0"/>
                            <a:ea typeface="Cambria Math" panose="02040503050406030204" pitchFamily="18" charset="0"/>
                            <a:sym typeface="Wingdings" panose="05000000000000000000" pitchFamily="2" charset="2"/>
                          </a:rPr>
                        </m:ctrlPr>
                      </m:dPr>
                      <m:e>
                        <m:r>
                          <a:rPr lang="en-US" b="0" i="1" smtClean="0">
                            <a:latin typeface="Cambria Math" panose="02040503050406030204" pitchFamily="18" charset="0"/>
                            <a:ea typeface="Cambria Math" panose="02040503050406030204" pitchFamily="18" charset="0"/>
                            <a:sym typeface="Wingdings" panose="05000000000000000000" pitchFamily="2" charset="2"/>
                          </a:rPr>
                          <m:t>𝑄</m:t>
                        </m:r>
                      </m:e>
                    </m:d>
                    <m:d>
                      <m:dPr>
                        <m:ctrlPr>
                          <a:rPr lang="en-US" b="0" i="1" smtClean="0">
                            <a:latin typeface="Cambria Math" panose="02040503050406030204" pitchFamily="18" charset="0"/>
                            <a:ea typeface="Cambria Math" panose="02040503050406030204" pitchFamily="18" charset="0"/>
                            <a:sym typeface="Wingdings" panose="05000000000000000000" pitchFamily="2" charset="2"/>
                          </a:rPr>
                        </m:ctrlPr>
                      </m:dPr>
                      <m:e>
                        <m:r>
                          <a:rPr lang="en-US" b="0" i="1" smtClean="0">
                            <a:latin typeface="Cambria Math" panose="02040503050406030204" pitchFamily="18" charset="0"/>
                            <a:ea typeface="Cambria Math" panose="02040503050406030204" pitchFamily="18" charset="0"/>
                            <a:sym typeface="Wingdings" panose="05000000000000000000" pitchFamily="2" charset="2"/>
                          </a:rPr>
                          <m:t>𝑝𝐶</m:t>
                        </m:r>
                      </m:e>
                    </m:d>
                    <m:r>
                      <a:rPr lang="en-US" b="0" i="1" smtClean="0">
                        <a:latin typeface="Cambria Math" panose="02040503050406030204" pitchFamily="18" charset="0"/>
                        <a:ea typeface="Cambria Math" panose="02040503050406030204" pitchFamily="18" charset="0"/>
                        <a:sym typeface="Wingdings" panose="05000000000000000000" pitchFamily="2" charset="2"/>
                      </a:rPr>
                      <m:t>∙</m:t>
                    </m:r>
                    <m:r>
                      <a:rPr lang="en-US" b="0" i="1" smtClean="0">
                        <a:latin typeface="Cambria Math" panose="02040503050406030204" pitchFamily="18" charset="0"/>
                        <a:ea typeface="Cambria Math" panose="02040503050406030204" pitchFamily="18" charset="0"/>
                        <a:sym typeface="Wingdings" panose="05000000000000000000" pitchFamily="2" charset="2"/>
                      </a:rPr>
                      <m:t>𝑓</m:t>
                    </m:r>
                    <m:d>
                      <m:dPr>
                        <m:ctrlPr>
                          <a:rPr lang="en-US" b="0" i="1" smtClean="0">
                            <a:latin typeface="Cambria Math" panose="02040503050406030204" pitchFamily="18" charset="0"/>
                            <a:ea typeface="Cambria Math" panose="02040503050406030204" pitchFamily="18" charset="0"/>
                            <a:sym typeface="Wingdings" panose="05000000000000000000" pitchFamily="2" charset="2"/>
                          </a:rPr>
                        </m:ctrlPr>
                      </m:dPr>
                      <m:e>
                        <m:r>
                          <a:rPr lang="en-US" b="0" i="1" smtClean="0">
                            <a:latin typeface="Cambria Math" panose="02040503050406030204" pitchFamily="18" charset="0"/>
                            <a:ea typeface="Cambria Math" panose="02040503050406030204" pitchFamily="18" charset="0"/>
                            <a:sym typeface="Wingdings" panose="05000000000000000000" pitchFamily="2" charset="2"/>
                          </a:rPr>
                          <m:t>𝐻𝑧</m:t>
                        </m:r>
                      </m:e>
                    </m:d>
                    <m:r>
                      <a:rPr lang="en-US" b="0" i="1" smtClean="0">
                        <a:latin typeface="Cambria Math" panose="02040503050406030204" pitchFamily="18" charset="0"/>
                        <a:ea typeface="Cambria Math" panose="02040503050406030204" pitchFamily="18" charset="0"/>
                        <a:sym typeface="Wingdings" panose="05000000000000000000" pitchFamily="2" charset="2"/>
                      </a:rPr>
                      <m:t>∙</m:t>
                    </m:r>
                    <m:r>
                      <a:rPr lang="en-US" b="0" i="1" smtClean="0">
                        <a:latin typeface="Cambria Math" panose="02040503050406030204" pitchFamily="18" charset="0"/>
                        <a:ea typeface="Cambria Math" panose="02040503050406030204" pitchFamily="18" charset="0"/>
                        <a:sym typeface="Wingdings" panose="05000000000000000000" pitchFamily="2" charset="2"/>
                      </a:rPr>
                      <m:t>𝜌</m:t>
                    </m:r>
                    <m:d>
                      <m:dPr>
                        <m:ctrlPr>
                          <a:rPr lang="en-US" b="0" i="1" smtClean="0">
                            <a:latin typeface="Cambria Math" panose="02040503050406030204" pitchFamily="18" charset="0"/>
                            <a:ea typeface="Cambria Math" panose="02040503050406030204" pitchFamily="18" charset="0"/>
                            <a:sym typeface="Wingdings" panose="05000000000000000000" pitchFamily="2" charset="2"/>
                          </a:rPr>
                        </m:ctrlPr>
                      </m:dPr>
                      <m:e>
                        <m:r>
                          <a:rPr lang="en-US" b="0" i="1" smtClean="0">
                            <a:latin typeface="Cambria Math" panose="02040503050406030204" pitchFamily="18" charset="0"/>
                            <a:ea typeface="Cambria Math" panose="02040503050406030204" pitchFamily="18" charset="0"/>
                            <a:sym typeface="Wingdings" panose="05000000000000000000" pitchFamily="2" charset="2"/>
                          </a:rPr>
                          <m:t>𝑂</m:t>
                        </m:r>
                        <m:r>
                          <a:rPr lang="en-US" b="0" i="1" smtClean="0">
                            <a:latin typeface="Cambria Math" panose="02040503050406030204" pitchFamily="18" charset="0"/>
                            <a:ea typeface="Cambria Math" panose="02040503050406030204" pitchFamily="18" charset="0"/>
                            <a:sym typeface="Wingdings" panose="05000000000000000000" pitchFamily="2" charset="2"/>
                          </a:rPr>
                          <m:t>h</m:t>
                        </m:r>
                        <m:r>
                          <a:rPr lang="en-US" b="0" i="1" smtClean="0">
                            <a:latin typeface="Cambria Math" panose="02040503050406030204" pitchFamily="18" charset="0"/>
                            <a:ea typeface="Cambria Math" panose="02040503050406030204" pitchFamily="18" charset="0"/>
                            <a:sym typeface="Wingdings" panose="05000000000000000000" pitchFamily="2" charset="2"/>
                          </a:rPr>
                          <m:t>𝑚</m:t>
                        </m:r>
                        <m:r>
                          <a:rPr lang="en-US" b="0" i="1" smtClean="0">
                            <a:latin typeface="Cambria Math" panose="02040503050406030204" pitchFamily="18" charset="0"/>
                            <a:ea typeface="Cambria Math" panose="02040503050406030204" pitchFamily="18" charset="0"/>
                            <a:sym typeface="Wingdings" panose="05000000000000000000" pitchFamily="2" charset="2"/>
                          </a:rPr>
                          <m:t> </m:t>
                        </m:r>
                        <m:r>
                          <a:rPr lang="en-US" b="0" i="1" smtClean="0">
                            <a:latin typeface="Cambria Math" panose="02040503050406030204" pitchFamily="18" charset="0"/>
                            <a:ea typeface="Cambria Math" panose="02040503050406030204" pitchFamily="18" charset="0"/>
                            <a:sym typeface="Wingdings" panose="05000000000000000000" pitchFamily="2" charset="2"/>
                          </a:rPr>
                          <m:t>𝑐𝑚</m:t>
                        </m:r>
                      </m:e>
                    </m:d>
                    <m:r>
                      <a:rPr lang="en-US" b="0" i="1" smtClean="0">
                        <a:latin typeface="Cambria Math" panose="02040503050406030204" pitchFamily="18" charset="0"/>
                        <a:ea typeface="Cambria Math" panose="02040503050406030204" pitchFamily="18" charset="0"/>
                        <a:sym typeface="Wingdings" panose="05000000000000000000" pitchFamily="2" charset="2"/>
                      </a:rPr>
                      <m:t>∗</m:t>
                    </m:r>
                    <m:f>
                      <m:fPr>
                        <m:type m:val="skw"/>
                        <m:ctrlPr>
                          <a:rPr lang="en-US" b="0" i="1" smtClean="0">
                            <a:latin typeface="Cambria Math" panose="02040503050406030204" pitchFamily="18" charset="0"/>
                            <a:ea typeface="Cambria Math" panose="02040503050406030204" pitchFamily="18" charset="0"/>
                            <a:sym typeface="Wingdings" panose="05000000000000000000" pitchFamily="2" charset="2"/>
                          </a:rPr>
                        </m:ctrlPr>
                      </m:fPr>
                      <m:num>
                        <m:r>
                          <a:rPr lang="en-US" b="0" i="1" smtClean="0">
                            <a:latin typeface="Cambria Math" panose="02040503050406030204" pitchFamily="18" charset="0"/>
                            <a:ea typeface="Cambria Math" panose="02040503050406030204" pitchFamily="18" charset="0"/>
                            <a:sym typeface="Wingdings" panose="05000000000000000000" pitchFamily="2" charset="2"/>
                          </a:rPr>
                          <m:t>𝑑</m:t>
                        </m:r>
                      </m:num>
                      <m:den>
                        <m:r>
                          <a:rPr lang="en-US" b="0" i="1" smtClean="0">
                            <a:latin typeface="Cambria Math" panose="02040503050406030204" pitchFamily="18" charset="0"/>
                            <a:ea typeface="Cambria Math" panose="02040503050406030204" pitchFamily="18" charset="0"/>
                            <a:sym typeface="Wingdings" panose="05000000000000000000" pitchFamily="2" charset="2"/>
                          </a:rPr>
                          <m:t>𝑆</m:t>
                        </m:r>
                      </m:den>
                    </m:f>
                    <m:d>
                      <m:dPr>
                        <m:ctrlPr>
                          <a:rPr lang="en-US" i="1" smtClean="0">
                            <a:latin typeface="Cambria Math" panose="02040503050406030204" pitchFamily="18" charset="0"/>
                            <a:ea typeface="Cambria Math" panose="02040503050406030204" pitchFamily="18" charset="0"/>
                            <a:sym typeface="Wingdings" panose="05000000000000000000" pitchFamily="2" charset="2"/>
                          </a:rPr>
                        </m:ctrlPr>
                      </m:dPr>
                      <m:e>
                        <m:sSup>
                          <m:sSupPr>
                            <m:ctrlPr>
                              <a:rPr lang="en-US" i="1" smtClean="0">
                                <a:latin typeface="Cambria Math" panose="02040503050406030204" pitchFamily="18" charset="0"/>
                                <a:ea typeface="Cambria Math" panose="02040503050406030204" pitchFamily="18" charset="0"/>
                                <a:sym typeface="Wingdings" panose="05000000000000000000" pitchFamily="2" charset="2"/>
                              </a:rPr>
                            </m:ctrlPr>
                          </m:sSupPr>
                          <m:e>
                            <m:r>
                              <a:rPr lang="en-US" i="1">
                                <a:latin typeface="Cambria Math" panose="02040503050406030204" pitchFamily="18" charset="0"/>
                                <a:ea typeface="Cambria Math" panose="02040503050406030204" pitchFamily="18" charset="0"/>
                                <a:sym typeface="Wingdings" panose="05000000000000000000" pitchFamily="2" charset="2"/>
                              </a:rPr>
                              <m:t>𝑐𝑚</m:t>
                            </m:r>
                          </m:e>
                          <m:sup>
                            <m:r>
                              <a:rPr lang="en-US" i="1">
                                <a:latin typeface="Cambria Math" panose="02040503050406030204" pitchFamily="18" charset="0"/>
                                <a:ea typeface="Cambria Math" panose="02040503050406030204" pitchFamily="18" charset="0"/>
                                <a:sym typeface="Wingdings" panose="05000000000000000000" pitchFamily="2" charset="2"/>
                              </a:rPr>
                              <m:t>−</m:t>
                            </m:r>
                            <m:r>
                              <a:rPr lang="en-US" i="1">
                                <a:latin typeface="Cambria Math" panose="02040503050406030204" pitchFamily="18" charset="0"/>
                                <a:ea typeface="Cambria Math" panose="02040503050406030204" pitchFamily="18" charset="0"/>
                                <a:sym typeface="Wingdings" panose="05000000000000000000" pitchFamily="2" charset="2"/>
                              </a:rPr>
                              <m:t>1</m:t>
                            </m:r>
                          </m:sup>
                        </m:sSup>
                      </m:e>
                    </m:d>
                  </m:oMath>
                </a14:m>
                <a:endParaRPr lang="en-US" b="0" dirty="0">
                  <a:ea typeface="Cambria Math" panose="02040503050406030204" pitchFamily="18" charset="0"/>
                  <a:sym typeface="Wingdings" panose="05000000000000000000" pitchFamily="2" charset="2"/>
                </a:endParaRPr>
              </a:p>
              <a:p>
                <a:pPr marL="457200" lvl="1" indent="0">
                  <a:buNone/>
                </a:pPr>
                <a:endParaRPr lang="en-US" b="0" dirty="0">
                  <a:ea typeface="Cambria Math" panose="02040503050406030204" pitchFamily="18" charset="0"/>
                  <a:sym typeface="Wingdings" panose="05000000000000000000" pitchFamily="2" charset="2"/>
                </a:endParaRPr>
              </a:p>
              <a:p>
                <a:pPr marL="457200" lvl="1" indent="0">
                  <a:buNone/>
                </a:pPr>
                <a:endParaRPr lang="en-US" b="0" dirty="0">
                  <a:ea typeface="Cambria Math" panose="02040503050406030204" pitchFamily="18" charset="0"/>
                  <a:sym typeface="Wingdings" panose="05000000000000000000" pitchFamily="2" charset="2"/>
                </a:endParaRPr>
              </a:p>
              <a:p>
                <a:pPr marL="457200" lvl="1" indent="0">
                  <a:buNone/>
                </a:pPr>
                <a:endParaRPr lang="en-US" b="0" dirty="0">
                  <a:ea typeface="Cambria Math" panose="02040503050406030204" pitchFamily="18" charset="0"/>
                  <a:sym typeface="Wingdings" panose="05000000000000000000" pitchFamily="2" charset="2"/>
                </a:endParaRPr>
              </a:p>
              <a:p>
                <a:pPr marL="457200" lvl="1" indent="0">
                  <a:buNone/>
                </a:pPr>
                <a:endParaRPr lang="en-US" b="0" dirty="0">
                  <a:ea typeface="Cambria Math" panose="02040503050406030204" pitchFamily="18" charset="0"/>
                  <a:sym typeface="Wingdings" panose="05000000000000000000" pitchFamily="2" charset="2"/>
                </a:endParaRPr>
              </a:p>
              <a:p>
                <a:pPr lvl="1"/>
                <a:r>
                  <a:rPr lang="en-US" dirty="0"/>
                  <a:t>Having d=1 mm of electrode thickness and </a:t>
                </a:r>
                <a14:m>
                  <m:oMath xmlns:m="http://schemas.openxmlformats.org/officeDocument/2006/math">
                    <m:r>
                      <a:rPr lang="en-US" b="0" i="1" smtClean="0">
                        <a:latin typeface="Cambria Math" panose="02040503050406030204" pitchFamily="18" charset="0"/>
                        <a:ea typeface="Cambria Math" panose="02040503050406030204" pitchFamily="18" charset="0"/>
                        <a:sym typeface="Wingdings" panose="05000000000000000000" pitchFamily="2" charset="2"/>
                      </a:rPr>
                      <m:t>𝜌</m:t>
                    </m:r>
                    <m:r>
                      <a:rPr lang="en-US" b="0" i="1" smtClean="0">
                        <a:latin typeface="Cambria Math" panose="02040503050406030204" pitchFamily="18" charset="0"/>
                        <a:ea typeface="Cambria Math" panose="02040503050406030204" pitchFamily="18" charset="0"/>
                        <a:sym typeface="Wingdings" panose="05000000000000000000" pitchFamily="2" charset="2"/>
                      </a:rPr>
                      <m:t>=</m:t>
                    </m:r>
                    <m:sSup>
                      <m:sSupPr>
                        <m:ctrlPr>
                          <a:rPr lang="en-US" b="0" i="1" smtClean="0">
                            <a:latin typeface="Cambria Math" panose="02040503050406030204" pitchFamily="18" charset="0"/>
                            <a:ea typeface="Cambria Math" panose="02040503050406030204" pitchFamily="18" charset="0"/>
                            <a:sym typeface="Wingdings" panose="05000000000000000000" pitchFamily="2" charset="2"/>
                          </a:rPr>
                        </m:ctrlPr>
                      </m:sSupPr>
                      <m:e>
                        <m:r>
                          <a:rPr lang="en-US" b="0" i="1" smtClean="0">
                            <a:latin typeface="Cambria Math" panose="02040503050406030204" pitchFamily="18" charset="0"/>
                            <a:ea typeface="Cambria Math" panose="02040503050406030204" pitchFamily="18" charset="0"/>
                            <a:sym typeface="Wingdings" panose="05000000000000000000" pitchFamily="2" charset="2"/>
                          </a:rPr>
                          <m:t>10</m:t>
                        </m:r>
                      </m:e>
                      <m:sup>
                        <m:r>
                          <a:rPr lang="en-US" b="0" i="1" smtClean="0">
                            <a:latin typeface="Cambria Math" panose="02040503050406030204" pitchFamily="18" charset="0"/>
                            <a:ea typeface="Cambria Math" panose="02040503050406030204" pitchFamily="18" charset="0"/>
                            <a:sym typeface="Wingdings" panose="05000000000000000000" pitchFamily="2" charset="2"/>
                          </a:rPr>
                          <m:t>10</m:t>
                        </m:r>
                      </m:sup>
                    </m:sSup>
                    <m:d>
                      <m:dPr>
                        <m:ctrlPr>
                          <a:rPr lang="en-US" b="0" i="1" smtClean="0">
                            <a:latin typeface="Cambria Math" panose="02040503050406030204" pitchFamily="18" charset="0"/>
                            <a:ea typeface="Cambria Math" panose="02040503050406030204" pitchFamily="18" charset="0"/>
                            <a:sym typeface="Wingdings" panose="05000000000000000000" pitchFamily="2" charset="2"/>
                          </a:rPr>
                        </m:ctrlPr>
                      </m:dPr>
                      <m:e>
                        <m:r>
                          <a:rPr lang="en-US" b="0" i="1" smtClean="0">
                            <a:latin typeface="Cambria Math" panose="02040503050406030204" pitchFamily="18" charset="0"/>
                            <a:ea typeface="Cambria Math" panose="02040503050406030204" pitchFamily="18" charset="0"/>
                            <a:sym typeface="Wingdings" panose="05000000000000000000" pitchFamily="2" charset="2"/>
                          </a:rPr>
                          <m:t>𝑂</m:t>
                        </m:r>
                        <m:r>
                          <a:rPr lang="en-US" b="0" i="1" smtClean="0">
                            <a:latin typeface="Cambria Math" panose="02040503050406030204" pitchFamily="18" charset="0"/>
                            <a:ea typeface="Cambria Math" panose="02040503050406030204" pitchFamily="18" charset="0"/>
                            <a:sym typeface="Wingdings" panose="05000000000000000000" pitchFamily="2" charset="2"/>
                          </a:rPr>
                          <m:t>h</m:t>
                        </m:r>
                        <m:r>
                          <a:rPr lang="en-US" b="0" i="1" smtClean="0">
                            <a:latin typeface="Cambria Math" panose="02040503050406030204" pitchFamily="18" charset="0"/>
                            <a:ea typeface="Cambria Math" panose="02040503050406030204" pitchFamily="18" charset="0"/>
                            <a:sym typeface="Wingdings" panose="05000000000000000000" pitchFamily="2" charset="2"/>
                          </a:rPr>
                          <m:t>𝑚</m:t>
                        </m:r>
                        <m:r>
                          <a:rPr lang="en-US" b="0" i="1" smtClean="0">
                            <a:latin typeface="Cambria Math" panose="02040503050406030204" pitchFamily="18" charset="0"/>
                            <a:ea typeface="Cambria Math" panose="02040503050406030204" pitchFamily="18" charset="0"/>
                            <a:sym typeface="Wingdings" panose="05000000000000000000" pitchFamily="2" charset="2"/>
                          </a:rPr>
                          <m:t> </m:t>
                        </m:r>
                        <m:r>
                          <a:rPr lang="en-US" b="0" i="1" smtClean="0">
                            <a:latin typeface="Cambria Math" panose="02040503050406030204" pitchFamily="18" charset="0"/>
                            <a:ea typeface="Cambria Math" panose="02040503050406030204" pitchFamily="18" charset="0"/>
                            <a:sym typeface="Wingdings" panose="05000000000000000000" pitchFamily="2" charset="2"/>
                          </a:rPr>
                          <m:t>𝑐𝑚</m:t>
                        </m:r>
                      </m:e>
                    </m:d>
                  </m:oMath>
                </a14:m>
                <a:r>
                  <a:rPr lang="en-US" dirty="0"/>
                  <a:t>, a current of 10 </a:t>
                </a:r>
                <a:r>
                  <a:rPr lang="en-US" dirty="0">
                    <a:latin typeface="Symbol" panose="05050102010706020507" pitchFamily="18" charset="2"/>
                  </a:rPr>
                  <a:t>m</a:t>
                </a:r>
                <a:r>
                  <a:rPr lang="en-US" dirty="0"/>
                  <a:t>A given by a 1 MHz/m^2 of MIPS producing in average 10 </a:t>
                </a:r>
                <a:r>
                  <a:rPr lang="en-US" dirty="0" err="1"/>
                  <a:t>pC</a:t>
                </a:r>
                <a:r>
                  <a:rPr lang="en-US" dirty="0"/>
                  <a:t> of avalanche charge, would produce a field of 1 V/mm in the electrode</a:t>
                </a:r>
              </a:p>
              <a:p>
                <a:pPr lvl="1"/>
                <a:r>
                  <a:rPr lang="en-US" dirty="0"/>
                  <a:t>To be compared to the typical applied field of about 5000 V/mm</a:t>
                </a:r>
              </a:p>
              <a:p>
                <a:r>
                  <a:rPr lang="en-US" dirty="0"/>
                  <a:t>The field in the electrode should be “small” to have most of the field on the gas. Vice versa this limits the rate capability (through the voltage drop) and the longevity by </a:t>
                </a:r>
                <a:r>
                  <a:rPr lang="en-US" dirty="0" err="1"/>
                  <a:t>deplating</a:t>
                </a:r>
                <a:r>
                  <a:rPr lang="en-US" dirty="0"/>
                  <a:t> the electrode</a:t>
                </a:r>
              </a:p>
            </p:txBody>
          </p:sp>
        </mc:Choice>
        <mc:Fallback xmlns="">
          <p:sp>
            <p:nvSpPr>
              <p:cNvPr id="7" name="Content Placeholder 6">
                <a:extLst>
                  <a:ext uri="{FF2B5EF4-FFF2-40B4-BE49-F238E27FC236}">
                    <a16:creationId xmlns:a16="http://schemas.microsoft.com/office/drawing/2014/main" id="{DD70465A-6A80-EBC3-3269-68602E5F19E0}"/>
                  </a:ext>
                </a:extLst>
              </p:cNvPr>
              <p:cNvSpPr>
                <a:spLocks noGrp="1" noRot="1" noChangeAspect="1" noMove="1" noResize="1" noEditPoints="1" noAdjustHandles="1" noChangeArrowheads="1" noChangeShapeType="1" noTextEdit="1"/>
              </p:cNvSpPr>
              <p:nvPr>
                <p:ph idx="1"/>
              </p:nvPr>
            </p:nvSpPr>
            <p:spPr>
              <a:xfrm>
                <a:off x="1103312" y="914400"/>
                <a:ext cx="10087427" cy="5818909"/>
              </a:xfrm>
              <a:blipFill>
                <a:blip r:embed="rId2"/>
                <a:stretch>
                  <a:fillRect l="-121" t="-1152" r="-6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AEE9A86F-4600-DF35-6B2C-6295223A3287}"/>
              </a:ext>
            </a:extLst>
          </p:cNvPr>
          <p:cNvSpPr>
            <a:spLocks noGrp="1"/>
          </p:cNvSpPr>
          <p:nvPr>
            <p:ph type="dt" sz="half" idx="10"/>
          </p:nvPr>
        </p:nvSpPr>
        <p:spPr/>
        <p:txBody>
          <a:bodyPr/>
          <a:lstStyle/>
          <a:p>
            <a:fld id="{559E8D6B-5784-449F-9512-882E2C5AF842}" type="datetime1">
              <a:rPr lang="en-US" smtClean="0"/>
              <a:t>10/15/2026</a:t>
            </a:fld>
            <a:endParaRPr lang="en-GB"/>
          </a:p>
        </p:txBody>
      </p:sp>
      <p:sp>
        <p:nvSpPr>
          <p:cNvPr id="5" name="Slide Number Placeholder 4">
            <a:extLst>
              <a:ext uri="{FF2B5EF4-FFF2-40B4-BE49-F238E27FC236}">
                <a16:creationId xmlns:a16="http://schemas.microsoft.com/office/drawing/2014/main" id="{008460AE-DF6A-62EF-21DC-09D3C10AEA5C}"/>
              </a:ext>
            </a:extLst>
          </p:cNvPr>
          <p:cNvSpPr>
            <a:spLocks noGrp="1"/>
          </p:cNvSpPr>
          <p:nvPr>
            <p:ph type="sldNum" sz="quarter" idx="12"/>
          </p:nvPr>
        </p:nvSpPr>
        <p:spPr/>
        <p:txBody>
          <a:bodyPr/>
          <a:lstStyle/>
          <a:p>
            <a:fld id="{F8550EB5-7DBB-40B0-8DCD-2DF6D0BF0886}" type="slidenum">
              <a:rPr lang="en-GB" smtClean="0"/>
              <a:t>4</a:t>
            </a:fld>
            <a:endParaRPr lang="en-GB"/>
          </a:p>
        </p:txBody>
      </p:sp>
      <p:grpSp>
        <p:nvGrpSpPr>
          <p:cNvPr id="17" name="Group 16">
            <a:extLst>
              <a:ext uri="{FF2B5EF4-FFF2-40B4-BE49-F238E27FC236}">
                <a16:creationId xmlns:a16="http://schemas.microsoft.com/office/drawing/2014/main" id="{E521E37B-DD77-3959-FC67-D0B024707EB9}"/>
              </a:ext>
            </a:extLst>
          </p:cNvPr>
          <p:cNvGrpSpPr/>
          <p:nvPr/>
        </p:nvGrpSpPr>
        <p:grpSpPr>
          <a:xfrm>
            <a:off x="6800762" y="3288749"/>
            <a:ext cx="3697777" cy="1219226"/>
            <a:chOff x="6800762" y="3138639"/>
            <a:chExt cx="3697777" cy="1219226"/>
          </a:xfrm>
        </p:grpSpPr>
        <p:sp>
          <p:nvSpPr>
            <p:cNvPr id="8" name="Rectangle 7">
              <a:extLst>
                <a:ext uri="{FF2B5EF4-FFF2-40B4-BE49-F238E27FC236}">
                  <a16:creationId xmlns:a16="http://schemas.microsoft.com/office/drawing/2014/main" id="{20FF66AE-0818-AD63-6374-ABD1345B2056}"/>
                </a:ext>
              </a:extLst>
            </p:cNvPr>
            <p:cNvSpPr/>
            <p:nvPr/>
          </p:nvSpPr>
          <p:spPr>
            <a:xfrm>
              <a:off x="6800762" y="3429000"/>
              <a:ext cx="2327564" cy="29094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Symbol" panose="05050102010706020507" pitchFamily="18" charset="2"/>
                </a:rPr>
                <a:t>D</a:t>
              </a:r>
              <a:r>
                <a:rPr lang="en-US" dirty="0"/>
                <a:t>V=</a:t>
              </a:r>
              <a:r>
                <a:rPr lang="en-US" dirty="0" err="1"/>
                <a:t>i</a:t>
              </a:r>
              <a:r>
                <a:rPr lang="en-US" dirty="0"/>
                <a:t>*R</a:t>
              </a:r>
            </a:p>
          </p:txBody>
        </p:sp>
        <p:sp>
          <p:nvSpPr>
            <p:cNvPr id="9" name="Rectangle 8">
              <a:extLst>
                <a:ext uri="{FF2B5EF4-FFF2-40B4-BE49-F238E27FC236}">
                  <a16:creationId xmlns:a16="http://schemas.microsoft.com/office/drawing/2014/main" id="{807F46AF-ABD5-1B6B-8665-6DDD8E5ECDA0}"/>
                </a:ext>
              </a:extLst>
            </p:cNvPr>
            <p:cNvSpPr/>
            <p:nvPr/>
          </p:nvSpPr>
          <p:spPr>
            <a:xfrm>
              <a:off x="6800762" y="4066919"/>
              <a:ext cx="2327564" cy="290946"/>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Symbol" panose="05050102010706020507" pitchFamily="18" charset="2"/>
                </a:rPr>
                <a:t>D</a:t>
              </a:r>
              <a:r>
                <a:rPr lang="en-US" dirty="0"/>
                <a:t>V=</a:t>
              </a:r>
              <a:r>
                <a:rPr lang="en-US" dirty="0" err="1"/>
                <a:t>i</a:t>
              </a:r>
              <a:r>
                <a:rPr lang="en-US" dirty="0"/>
                <a:t>*R</a:t>
              </a:r>
            </a:p>
          </p:txBody>
        </p:sp>
        <p:sp>
          <p:nvSpPr>
            <p:cNvPr id="10" name="Oval 9">
              <a:extLst>
                <a:ext uri="{FF2B5EF4-FFF2-40B4-BE49-F238E27FC236}">
                  <a16:creationId xmlns:a16="http://schemas.microsoft.com/office/drawing/2014/main" id="{280C68D4-1623-B2E3-9DF4-5DFD874F10A5}"/>
                </a:ext>
              </a:extLst>
            </p:cNvPr>
            <p:cNvSpPr/>
            <p:nvPr/>
          </p:nvSpPr>
          <p:spPr>
            <a:xfrm>
              <a:off x="9660340" y="3495502"/>
              <a:ext cx="838199" cy="76768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t>
              </a:r>
            </a:p>
          </p:txBody>
        </p:sp>
        <p:cxnSp>
          <p:nvCxnSpPr>
            <p:cNvPr id="12" name="Connector: Elbow 11">
              <a:extLst>
                <a:ext uri="{FF2B5EF4-FFF2-40B4-BE49-F238E27FC236}">
                  <a16:creationId xmlns:a16="http://schemas.microsoft.com/office/drawing/2014/main" id="{ADEE4A71-50B1-2DDA-FCEC-B2743193BD32}"/>
                </a:ext>
              </a:extLst>
            </p:cNvPr>
            <p:cNvCxnSpPr>
              <a:stCxn id="10" idx="0"/>
              <a:endCxn id="8" idx="0"/>
            </p:cNvCxnSpPr>
            <p:nvPr/>
          </p:nvCxnSpPr>
          <p:spPr>
            <a:xfrm rot="16200000" flipV="1">
              <a:off x="8988741" y="2404803"/>
              <a:ext cx="66502" cy="2114896"/>
            </a:xfrm>
            <a:prstGeom prst="bentConnector3">
              <a:avLst>
                <a:gd name="adj1" fmla="val 443749"/>
              </a:avLst>
            </a:prstGeom>
          </p:spPr>
          <p:style>
            <a:lnRef idx="1">
              <a:schemeClr val="accent1"/>
            </a:lnRef>
            <a:fillRef idx="0">
              <a:schemeClr val="accent1"/>
            </a:fillRef>
            <a:effectRef idx="0">
              <a:schemeClr val="accent1"/>
            </a:effectRef>
            <a:fontRef idx="minor">
              <a:schemeClr val="tx1"/>
            </a:fontRef>
          </p:style>
        </p:cxnSp>
        <p:cxnSp>
          <p:nvCxnSpPr>
            <p:cNvPr id="14" name="Connector: Elbow 13">
              <a:extLst>
                <a:ext uri="{FF2B5EF4-FFF2-40B4-BE49-F238E27FC236}">
                  <a16:creationId xmlns:a16="http://schemas.microsoft.com/office/drawing/2014/main" id="{244CA098-5F0C-4B13-9C84-9B2DC3047326}"/>
                </a:ext>
              </a:extLst>
            </p:cNvPr>
            <p:cNvCxnSpPr>
              <a:stCxn id="10" idx="4"/>
              <a:endCxn id="9" idx="2"/>
            </p:cNvCxnSpPr>
            <p:nvPr/>
          </p:nvCxnSpPr>
          <p:spPr>
            <a:xfrm rot="5400000">
              <a:off x="8974654" y="3253079"/>
              <a:ext cx="94676" cy="2114896"/>
            </a:xfrm>
            <a:prstGeom prst="bentConnector3">
              <a:avLst>
                <a:gd name="adj1" fmla="val 341455"/>
              </a:avLst>
            </a:prstGeom>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A57F3B1-5D0F-784B-BB21-DEDB12614C43}"/>
                </a:ext>
              </a:extLst>
            </p:cNvPr>
            <p:cNvSpPr txBox="1"/>
            <p:nvPr/>
          </p:nvSpPr>
          <p:spPr>
            <a:xfrm>
              <a:off x="7537183" y="3720371"/>
              <a:ext cx="854721" cy="369332"/>
            </a:xfrm>
            <a:prstGeom prst="rect">
              <a:avLst/>
            </a:prstGeom>
            <a:noFill/>
          </p:spPr>
          <p:txBody>
            <a:bodyPr wrap="none" rtlCol="0">
              <a:spAutoFit/>
            </a:bodyPr>
            <a:lstStyle/>
            <a:p>
              <a:r>
                <a:rPr lang="en-US" dirty="0"/>
                <a:t>V-2</a:t>
              </a:r>
              <a:r>
                <a:rPr lang="en-US" dirty="0">
                  <a:latin typeface="Symbol" panose="05050102010706020507" pitchFamily="18" charset="2"/>
                </a:rPr>
                <a:t>D</a:t>
              </a:r>
              <a:r>
                <a:rPr lang="en-US" dirty="0"/>
                <a:t>V</a:t>
              </a:r>
            </a:p>
          </p:txBody>
        </p:sp>
        <p:sp>
          <p:nvSpPr>
            <p:cNvPr id="16" name="TextBox 15">
              <a:extLst>
                <a:ext uri="{FF2B5EF4-FFF2-40B4-BE49-F238E27FC236}">
                  <a16:creationId xmlns:a16="http://schemas.microsoft.com/office/drawing/2014/main" id="{50BBFA3A-EC5C-5E1B-57A4-4CED6DBEA600}"/>
                </a:ext>
              </a:extLst>
            </p:cNvPr>
            <p:cNvSpPr txBox="1"/>
            <p:nvPr/>
          </p:nvSpPr>
          <p:spPr>
            <a:xfrm>
              <a:off x="9333294" y="3138639"/>
              <a:ext cx="231154" cy="369332"/>
            </a:xfrm>
            <a:prstGeom prst="rect">
              <a:avLst/>
            </a:prstGeom>
            <a:noFill/>
          </p:spPr>
          <p:txBody>
            <a:bodyPr wrap="none" rtlCol="0">
              <a:spAutoFit/>
            </a:bodyPr>
            <a:lstStyle/>
            <a:p>
              <a:r>
                <a:rPr lang="en-US" dirty="0" err="1"/>
                <a:t>i</a:t>
              </a:r>
              <a:endParaRPr lang="en-US" dirty="0"/>
            </a:p>
          </p:txBody>
        </p:sp>
      </p:grpSp>
      <p:sp>
        <p:nvSpPr>
          <p:cNvPr id="18" name="Footer Placeholder 17">
            <a:extLst>
              <a:ext uri="{FF2B5EF4-FFF2-40B4-BE49-F238E27FC236}">
                <a16:creationId xmlns:a16="http://schemas.microsoft.com/office/drawing/2014/main" id="{7E60B717-B185-640E-5CDC-23B4C843FFD6}"/>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2716572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2EE56-C718-238E-2E4D-B52274F30CA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DB07E8E-FE63-EF24-1E91-77D2166F13B3}"/>
              </a:ext>
            </a:extLst>
          </p:cNvPr>
          <p:cNvSpPr>
            <a:spLocks noGrp="1"/>
          </p:cNvSpPr>
          <p:nvPr>
            <p:ph type="title"/>
          </p:nvPr>
        </p:nvSpPr>
        <p:spPr>
          <a:xfrm>
            <a:off x="604547" y="0"/>
            <a:ext cx="9404723" cy="1400530"/>
          </a:xfrm>
        </p:spPr>
        <p:txBody>
          <a:bodyPr/>
          <a:lstStyle/>
          <a:p>
            <a:r>
              <a:rPr lang="en-US" dirty="0">
                <a:solidFill>
                  <a:srgbClr val="FF0000"/>
                </a:solidFill>
              </a:rPr>
              <a:t>Resistive</a:t>
            </a:r>
            <a:r>
              <a:rPr lang="en-US" dirty="0"/>
              <a:t> Plate Construction</a:t>
            </a:r>
          </a:p>
        </p:txBody>
      </p:sp>
      <p:sp>
        <p:nvSpPr>
          <p:cNvPr id="7" name="Content Placeholder 6">
            <a:extLst>
              <a:ext uri="{FF2B5EF4-FFF2-40B4-BE49-F238E27FC236}">
                <a16:creationId xmlns:a16="http://schemas.microsoft.com/office/drawing/2014/main" id="{919EFCF8-83FC-4B96-61F6-B396723EA017}"/>
              </a:ext>
            </a:extLst>
          </p:cNvPr>
          <p:cNvSpPr>
            <a:spLocks noGrp="1"/>
          </p:cNvSpPr>
          <p:nvPr>
            <p:ph idx="1"/>
          </p:nvPr>
        </p:nvSpPr>
        <p:spPr>
          <a:xfrm>
            <a:off x="522403" y="814647"/>
            <a:ext cx="6270077" cy="5818909"/>
          </a:xfrm>
        </p:spPr>
        <p:txBody>
          <a:bodyPr>
            <a:normAutofit lnSpcReduction="10000"/>
          </a:bodyPr>
          <a:lstStyle/>
          <a:p>
            <a:r>
              <a:rPr lang="en-US" dirty="0"/>
              <a:t>Such resistivity range is not common for large plates of materials. Most commonly used material:</a:t>
            </a:r>
          </a:p>
          <a:p>
            <a:pPr lvl="1"/>
            <a:r>
              <a:rPr lang="en-US" dirty="0"/>
              <a:t>High Pressure Laminate ranging between 10^9 and 10^12 Ohm cm</a:t>
            </a:r>
          </a:p>
          <a:p>
            <a:pPr lvl="2"/>
            <a:r>
              <a:rPr lang="en-US" dirty="0"/>
              <a:t>Low cost per unit surface</a:t>
            </a:r>
          </a:p>
          <a:p>
            <a:pPr lvl="2"/>
            <a:r>
              <a:rPr lang="en-US" dirty="0"/>
              <a:t>High mechanical stability</a:t>
            </a:r>
          </a:p>
          <a:p>
            <a:pPr lvl="2"/>
            <a:r>
              <a:rPr lang="en-US" dirty="0"/>
              <a:t>Carriers are water ions (internal water concentration goes in equilibrium with the environment)</a:t>
            </a:r>
          </a:p>
          <a:p>
            <a:pPr lvl="2"/>
            <a:r>
              <a:rPr lang="en-US" dirty="0"/>
              <a:t>The plate is in between 1 and 2 mm</a:t>
            </a:r>
          </a:p>
          <a:p>
            <a:pPr lvl="1"/>
            <a:r>
              <a:rPr lang="en-US" dirty="0"/>
              <a:t>It is produced by pressing together at high temperature a core of several layers of kraft paper impregnated with phenolic resin, finished externally with melamine impregnated paper.</a:t>
            </a:r>
          </a:p>
          <a:p>
            <a:pPr lvl="1"/>
            <a:r>
              <a:rPr lang="en-US" dirty="0"/>
              <a:t>The hot press produces the resin polymerization</a:t>
            </a:r>
          </a:p>
          <a:p>
            <a:pPr lvl="1"/>
            <a:r>
              <a:rPr lang="en-US" dirty="0"/>
              <a:t>The melamine provides a harder surface and carries most of the resistivity</a:t>
            </a:r>
          </a:p>
          <a:p>
            <a:pPr lvl="1"/>
            <a:endParaRPr lang="en-US" dirty="0"/>
          </a:p>
        </p:txBody>
      </p:sp>
      <p:sp>
        <p:nvSpPr>
          <p:cNvPr id="4" name="Date Placeholder 3">
            <a:extLst>
              <a:ext uri="{FF2B5EF4-FFF2-40B4-BE49-F238E27FC236}">
                <a16:creationId xmlns:a16="http://schemas.microsoft.com/office/drawing/2014/main" id="{7A4470D5-7087-A558-BF70-8FAD2B4428F5}"/>
              </a:ext>
            </a:extLst>
          </p:cNvPr>
          <p:cNvSpPr>
            <a:spLocks noGrp="1"/>
          </p:cNvSpPr>
          <p:nvPr>
            <p:ph type="dt" sz="half" idx="10"/>
          </p:nvPr>
        </p:nvSpPr>
        <p:spPr/>
        <p:txBody>
          <a:bodyPr/>
          <a:lstStyle/>
          <a:p>
            <a:fld id="{0857C9F7-736D-412C-BB62-F80655524954}" type="datetime1">
              <a:rPr lang="en-US" smtClean="0"/>
              <a:t>10/15/2026</a:t>
            </a:fld>
            <a:endParaRPr lang="en-GB"/>
          </a:p>
        </p:txBody>
      </p:sp>
      <p:sp>
        <p:nvSpPr>
          <p:cNvPr id="5" name="Slide Number Placeholder 4">
            <a:extLst>
              <a:ext uri="{FF2B5EF4-FFF2-40B4-BE49-F238E27FC236}">
                <a16:creationId xmlns:a16="http://schemas.microsoft.com/office/drawing/2014/main" id="{9F41E813-0D4D-9B2E-0B12-D7227DB0BF74}"/>
              </a:ext>
            </a:extLst>
          </p:cNvPr>
          <p:cNvSpPr>
            <a:spLocks noGrp="1"/>
          </p:cNvSpPr>
          <p:nvPr>
            <p:ph type="sldNum" sz="quarter" idx="12"/>
          </p:nvPr>
        </p:nvSpPr>
        <p:spPr/>
        <p:txBody>
          <a:bodyPr/>
          <a:lstStyle/>
          <a:p>
            <a:fld id="{F8550EB5-7DBB-40B0-8DCD-2DF6D0BF0886}" type="slidenum">
              <a:rPr lang="en-GB" smtClean="0"/>
              <a:t>5</a:t>
            </a:fld>
            <a:endParaRPr lang="en-GB"/>
          </a:p>
        </p:txBody>
      </p:sp>
      <p:pic>
        <p:nvPicPr>
          <p:cNvPr id="1026" name="Picture 2" descr="High Pressure Laminate (HPL) — Material Intelligence">
            <a:extLst>
              <a:ext uri="{FF2B5EF4-FFF2-40B4-BE49-F238E27FC236}">
                <a16:creationId xmlns:a16="http://schemas.microsoft.com/office/drawing/2014/main" id="{F7D384E3-F374-AD40-4F76-E9BB8843A9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1544" y="1818000"/>
            <a:ext cx="3604595" cy="22139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emark: Sanding in industrial HPL production | Kündig AG">
            <a:extLst>
              <a:ext uri="{FF2B5EF4-FFF2-40B4-BE49-F238E27FC236}">
                <a16:creationId xmlns:a16="http://schemas.microsoft.com/office/drawing/2014/main" id="{44070629-7CB0-923E-E6E4-DB1EFB0F4C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1544" y="4243578"/>
            <a:ext cx="4779956" cy="2389978"/>
          </a:xfrm>
          <a:prstGeom prst="rect">
            <a:avLst/>
          </a:prstGeom>
          <a:noFill/>
          <a:extLst>
            <a:ext uri="{909E8E84-426E-40DD-AFC4-6F175D3DCCD1}">
              <a14:hiddenFill xmlns:a14="http://schemas.microsoft.com/office/drawing/2010/main">
                <a:solidFill>
                  <a:srgbClr val="FFFFFF"/>
                </a:solidFill>
              </a14:hiddenFill>
            </a:ext>
          </a:extLst>
        </p:spPr>
      </p:pic>
      <p:sp>
        <p:nvSpPr>
          <p:cNvPr id="11" name="Footer Placeholder 10">
            <a:extLst>
              <a:ext uri="{FF2B5EF4-FFF2-40B4-BE49-F238E27FC236}">
                <a16:creationId xmlns:a16="http://schemas.microsoft.com/office/drawing/2014/main" id="{EF674DEB-B881-7EB6-10CE-83A6E848803B}"/>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493741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9F4DE-1A43-E65D-B146-A5B4C1328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7C14EA-BFE2-C35C-E9E5-BDFCF1A2A6BC}"/>
              </a:ext>
            </a:extLst>
          </p:cNvPr>
          <p:cNvSpPr>
            <a:spLocks noGrp="1"/>
          </p:cNvSpPr>
          <p:nvPr>
            <p:ph type="title"/>
          </p:nvPr>
        </p:nvSpPr>
        <p:spPr>
          <a:xfrm>
            <a:off x="373923" y="242379"/>
            <a:ext cx="9905998" cy="818606"/>
          </a:xfrm>
        </p:spPr>
        <p:txBody>
          <a:bodyPr/>
          <a:lstStyle/>
          <a:p>
            <a:r>
              <a:rPr lang="en-US" dirty="0">
                <a:solidFill>
                  <a:srgbClr val="FF0000"/>
                </a:solidFill>
              </a:rPr>
              <a:t>Resistive</a:t>
            </a:r>
            <a:r>
              <a:rPr lang="en-US" dirty="0"/>
              <a:t> Plate Endurance</a:t>
            </a:r>
            <a:endParaRPr lang="en-US" sz="2400" dirty="0">
              <a:ln w="3175" cmpd="sng">
                <a:solidFill>
                  <a:srgbClr val="7030A0"/>
                </a:solidFill>
              </a:ln>
            </a:endParaRPr>
          </a:p>
        </p:txBody>
      </p:sp>
      <p:sp>
        <p:nvSpPr>
          <p:cNvPr id="3" name="Content Placeholder 2">
            <a:extLst>
              <a:ext uri="{FF2B5EF4-FFF2-40B4-BE49-F238E27FC236}">
                <a16:creationId xmlns:a16="http://schemas.microsoft.com/office/drawing/2014/main" id="{002CB76D-255B-B3E7-072A-44759195FBF8}"/>
              </a:ext>
            </a:extLst>
          </p:cNvPr>
          <p:cNvSpPr>
            <a:spLocks noGrp="1"/>
          </p:cNvSpPr>
          <p:nvPr>
            <p:ph idx="1"/>
          </p:nvPr>
        </p:nvSpPr>
        <p:spPr>
          <a:xfrm>
            <a:off x="241391" y="1060986"/>
            <a:ext cx="6185288" cy="1137909"/>
          </a:xfrm>
        </p:spPr>
        <p:txBody>
          <a:bodyPr anchor="t">
            <a:normAutofit fontScale="85000" lnSpcReduction="20000"/>
          </a:bodyPr>
          <a:lstStyle/>
          <a:p>
            <a:r>
              <a:rPr lang="en-US" dirty="0"/>
              <a:t>HPL is hygroscopic</a:t>
            </a:r>
          </a:p>
          <a:p>
            <a:r>
              <a:rPr lang="en-US" dirty="0"/>
              <a:t>It behaves as porous water container setting surrounding environment to an equilibrium point around 40% RH</a:t>
            </a:r>
          </a:p>
        </p:txBody>
      </p:sp>
      <p:sp>
        <p:nvSpPr>
          <p:cNvPr id="4" name="Content Placeholder 2">
            <a:extLst>
              <a:ext uri="{FF2B5EF4-FFF2-40B4-BE49-F238E27FC236}">
                <a16:creationId xmlns:a16="http://schemas.microsoft.com/office/drawing/2014/main" id="{F8D07D1B-4BD4-F98A-E7CF-7DD59B5126B6}"/>
              </a:ext>
            </a:extLst>
          </p:cNvPr>
          <p:cNvSpPr txBox="1">
            <a:spLocks/>
          </p:cNvSpPr>
          <p:nvPr/>
        </p:nvSpPr>
        <p:spPr>
          <a:xfrm>
            <a:off x="6228531" y="1060984"/>
            <a:ext cx="5589545" cy="5331189"/>
          </a:xfrm>
          <a:prstGeom prst="rect">
            <a:avLst/>
          </a:prstGeom>
        </p:spPr>
        <p:txBody>
          <a:bodyPr vert="horz" lIns="91440" tIns="45720" rIns="91440" bIns="45720" rtlCol="0" anchor="t">
            <a:normAutofit fontScale="85000" lnSpcReduction="2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dirty="0">
                <a:sym typeface="Wingdings" panose="05000000000000000000" pitchFamily="2" charset="2"/>
              </a:rPr>
              <a:t>HPL electrical conduction is mediated by water ions</a:t>
            </a:r>
          </a:p>
          <a:p>
            <a:r>
              <a:rPr lang="en-US" dirty="0">
                <a:sym typeface="Wingdings" panose="05000000000000000000" pitchFamily="2" charset="2"/>
              </a:rPr>
              <a:t>A constant availability of water molecules at the electrode anodic face, guarantees a stable conductivity</a:t>
            </a:r>
          </a:p>
          <a:p>
            <a:endParaRPr lang="en-US" dirty="0">
              <a:sym typeface="Wingdings" panose="05000000000000000000" pitchFamily="2" charset="2"/>
            </a:endParaRPr>
          </a:p>
          <a:p>
            <a:endParaRPr lang="en-US" dirty="0">
              <a:sym typeface="Wingdings" panose="05000000000000000000" pitchFamily="2" charset="2"/>
            </a:endParaRPr>
          </a:p>
          <a:p>
            <a:endParaRPr lang="en-US" dirty="0">
              <a:sym typeface="Wingdings" panose="05000000000000000000" pitchFamily="2" charset="2"/>
            </a:endParaRPr>
          </a:p>
          <a:p>
            <a:endParaRPr lang="en-US" dirty="0">
              <a:sym typeface="Wingdings" panose="05000000000000000000" pitchFamily="2" charset="2"/>
            </a:endParaRPr>
          </a:p>
          <a:p>
            <a:endParaRPr lang="en-US" dirty="0">
              <a:sym typeface="Wingdings" panose="05000000000000000000" pitchFamily="2" charset="2"/>
            </a:endParaRPr>
          </a:p>
          <a:p>
            <a:endParaRPr lang="en-US" dirty="0">
              <a:sym typeface="Wingdings" panose="05000000000000000000" pitchFamily="2" charset="2"/>
            </a:endParaRPr>
          </a:p>
          <a:p>
            <a:pPr marL="0" indent="0">
              <a:buNone/>
            </a:pPr>
            <a:endParaRPr lang="en-US" dirty="0">
              <a:sym typeface="Wingdings" panose="05000000000000000000" pitchFamily="2" charset="2"/>
            </a:endParaRPr>
          </a:p>
          <a:p>
            <a:pPr marL="0" indent="0">
              <a:buNone/>
            </a:pPr>
            <a:endParaRPr lang="en-US" dirty="0">
              <a:sym typeface="Wingdings" panose="05000000000000000000" pitchFamily="2" charset="2"/>
            </a:endParaRPr>
          </a:p>
          <a:p>
            <a:pPr marL="0" indent="0">
              <a:buNone/>
            </a:pPr>
            <a:endParaRPr lang="en-US" dirty="0">
              <a:sym typeface="Wingdings" panose="05000000000000000000" pitchFamily="2" charset="2"/>
            </a:endParaRPr>
          </a:p>
          <a:p>
            <a:pPr marL="0" indent="0">
              <a:buNone/>
            </a:pPr>
            <a:endParaRPr lang="en-US" dirty="0">
              <a:sym typeface="Wingdings" panose="05000000000000000000" pitchFamily="2" charset="2"/>
            </a:endParaRPr>
          </a:p>
          <a:p>
            <a:r>
              <a:rPr lang="en-US" dirty="0">
                <a:sym typeface="Wingdings" panose="05000000000000000000" pitchFamily="2" charset="2"/>
              </a:rPr>
              <a:t>To expose the anode side of each RPC electrode, both environment and gas must be kept at constant RH (around 40%)</a:t>
            </a:r>
          </a:p>
        </p:txBody>
      </p:sp>
      <p:pic>
        <p:nvPicPr>
          <p:cNvPr id="9" name="Picture 8">
            <a:extLst>
              <a:ext uri="{FF2B5EF4-FFF2-40B4-BE49-F238E27FC236}">
                <a16:creationId xmlns:a16="http://schemas.microsoft.com/office/drawing/2014/main" id="{2FF94249-1A0D-1D6A-A820-FF806C7D41DE}"/>
              </a:ext>
            </a:extLst>
          </p:cNvPr>
          <p:cNvPicPr>
            <a:picLocks noChangeAspect="1"/>
          </p:cNvPicPr>
          <p:nvPr/>
        </p:nvPicPr>
        <p:blipFill>
          <a:blip r:embed="rId2"/>
          <a:stretch>
            <a:fillRect/>
          </a:stretch>
        </p:blipFill>
        <p:spPr>
          <a:xfrm>
            <a:off x="439188" y="2107344"/>
            <a:ext cx="3818515" cy="4750656"/>
          </a:xfrm>
          <a:prstGeom prst="rect">
            <a:avLst/>
          </a:prstGeom>
        </p:spPr>
      </p:pic>
      <p:pic>
        <p:nvPicPr>
          <p:cNvPr id="11" name="Picture 10">
            <a:extLst>
              <a:ext uri="{FF2B5EF4-FFF2-40B4-BE49-F238E27FC236}">
                <a16:creationId xmlns:a16="http://schemas.microsoft.com/office/drawing/2014/main" id="{BEAFDB59-EEB4-122F-AD17-27DCC82E4EC1}"/>
              </a:ext>
            </a:extLst>
          </p:cNvPr>
          <p:cNvPicPr>
            <a:picLocks noChangeAspect="1"/>
          </p:cNvPicPr>
          <p:nvPr/>
        </p:nvPicPr>
        <p:blipFill>
          <a:blip r:embed="rId3"/>
          <a:stretch>
            <a:fillRect/>
          </a:stretch>
        </p:blipFill>
        <p:spPr>
          <a:xfrm>
            <a:off x="6569757" y="2198893"/>
            <a:ext cx="4907091" cy="2997200"/>
          </a:xfrm>
          <a:prstGeom prst="rect">
            <a:avLst/>
          </a:prstGeom>
        </p:spPr>
      </p:pic>
      <p:pic>
        <p:nvPicPr>
          <p:cNvPr id="13" name="Picture 12">
            <a:extLst>
              <a:ext uri="{FF2B5EF4-FFF2-40B4-BE49-F238E27FC236}">
                <a16:creationId xmlns:a16="http://schemas.microsoft.com/office/drawing/2014/main" id="{7D1385E3-91C6-4263-284A-A501CE57D75D}"/>
              </a:ext>
            </a:extLst>
          </p:cNvPr>
          <p:cNvPicPr>
            <a:picLocks noChangeAspect="1"/>
          </p:cNvPicPr>
          <p:nvPr/>
        </p:nvPicPr>
        <p:blipFill>
          <a:blip r:embed="rId4"/>
          <a:stretch>
            <a:fillRect/>
          </a:stretch>
        </p:blipFill>
        <p:spPr>
          <a:xfrm>
            <a:off x="4593062" y="2232973"/>
            <a:ext cx="1635467" cy="1196027"/>
          </a:xfrm>
          <a:prstGeom prst="rect">
            <a:avLst/>
          </a:prstGeom>
        </p:spPr>
      </p:pic>
      <p:sp>
        <p:nvSpPr>
          <p:cNvPr id="14" name="Rectangle 13">
            <a:extLst>
              <a:ext uri="{FF2B5EF4-FFF2-40B4-BE49-F238E27FC236}">
                <a16:creationId xmlns:a16="http://schemas.microsoft.com/office/drawing/2014/main" id="{C59E154E-0167-BFAB-EB21-65970389A621}"/>
              </a:ext>
            </a:extLst>
          </p:cNvPr>
          <p:cNvSpPr/>
          <p:nvPr/>
        </p:nvSpPr>
        <p:spPr>
          <a:xfrm>
            <a:off x="4979483" y="5469150"/>
            <a:ext cx="1247021" cy="172528"/>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42E91601-968C-3420-3859-C9CAA52EA122}"/>
              </a:ext>
            </a:extLst>
          </p:cNvPr>
          <p:cNvCxnSpPr>
            <a:cxnSpLocks/>
          </p:cNvCxnSpPr>
          <p:nvPr/>
        </p:nvCxnSpPr>
        <p:spPr>
          <a:xfrm>
            <a:off x="4979483" y="5469150"/>
            <a:ext cx="12470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904594C-43C7-6814-5815-DFF8DFECED19}"/>
              </a:ext>
            </a:extLst>
          </p:cNvPr>
          <p:cNvCxnSpPr>
            <a:cxnSpLocks/>
          </p:cNvCxnSpPr>
          <p:nvPr/>
        </p:nvCxnSpPr>
        <p:spPr>
          <a:xfrm>
            <a:off x="4979482" y="5641678"/>
            <a:ext cx="1247021" cy="0"/>
          </a:xfrm>
          <a:prstGeom prst="line">
            <a:avLst/>
          </a:prstGeom>
          <a:ln w="28575">
            <a:solidFill>
              <a:srgbClr val="31AEED"/>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8D97AF4-A0B6-2B92-6D56-5CC36B6B0B49}"/>
              </a:ext>
            </a:extLst>
          </p:cNvPr>
          <p:cNvSpPr/>
          <p:nvPr/>
        </p:nvSpPr>
        <p:spPr>
          <a:xfrm>
            <a:off x="4975418" y="6028961"/>
            <a:ext cx="1247021" cy="172528"/>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82375F87-177A-D090-7940-61BF5FCF2B35}"/>
              </a:ext>
            </a:extLst>
          </p:cNvPr>
          <p:cNvCxnSpPr>
            <a:cxnSpLocks/>
          </p:cNvCxnSpPr>
          <p:nvPr/>
        </p:nvCxnSpPr>
        <p:spPr>
          <a:xfrm>
            <a:off x="4975418" y="6028961"/>
            <a:ext cx="12470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47BA556-6ED5-F4A2-9B08-BDB88E45269E}"/>
              </a:ext>
            </a:extLst>
          </p:cNvPr>
          <p:cNvCxnSpPr>
            <a:cxnSpLocks/>
          </p:cNvCxnSpPr>
          <p:nvPr/>
        </p:nvCxnSpPr>
        <p:spPr>
          <a:xfrm>
            <a:off x="4975417" y="6201489"/>
            <a:ext cx="1247021" cy="0"/>
          </a:xfrm>
          <a:prstGeom prst="line">
            <a:avLst/>
          </a:prstGeom>
          <a:ln w="28575">
            <a:solidFill>
              <a:srgbClr val="31AEED"/>
            </a:solidFill>
          </a:ln>
        </p:spPr>
        <p:style>
          <a:lnRef idx="1">
            <a:schemeClr val="accent1"/>
          </a:lnRef>
          <a:fillRef idx="0">
            <a:schemeClr val="accent1"/>
          </a:fillRef>
          <a:effectRef idx="0">
            <a:schemeClr val="accent1"/>
          </a:effectRef>
          <a:fontRef idx="minor">
            <a:schemeClr val="tx1"/>
          </a:fontRef>
        </p:style>
      </p:cxnSp>
      <p:pic>
        <p:nvPicPr>
          <p:cNvPr id="21" name="Picture 12">
            <a:extLst>
              <a:ext uri="{FF2B5EF4-FFF2-40B4-BE49-F238E27FC236}">
                <a16:creationId xmlns:a16="http://schemas.microsoft.com/office/drawing/2014/main" id="{F4F3F861-AD1D-1DE7-3188-EE838796FCDF}"/>
              </a:ext>
            </a:extLst>
          </p:cNvPr>
          <p:cNvPicPr>
            <a:picLocks noChangeAspect="1" noChangeArrowheads="1"/>
          </p:cNvPicPr>
          <p:nvPr/>
        </p:nvPicPr>
        <p:blipFill>
          <a:blip r:embed="rId5" cstate="print">
            <a:lum bright="70000" contrast="-70000"/>
            <a:extLst>
              <a:ext uri="{28A0092B-C50C-407E-A947-70E740481C1C}">
                <a14:useLocalDpi xmlns:a14="http://schemas.microsoft.com/office/drawing/2010/main" val="0"/>
              </a:ext>
            </a:extLst>
          </a:blip>
          <a:srcRect/>
          <a:stretch>
            <a:fillRect/>
          </a:stretch>
        </p:blipFill>
        <p:spPr bwMode="auto">
          <a:xfrm>
            <a:off x="4304501" y="5505841"/>
            <a:ext cx="623778" cy="623778"/>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Connector: Elbow 22">
            <a:extLst>
              <a:ext uri="{FF2B5EF4-FFF2-40B4-BE49-F238E27FC236}">
                <a16:creationId xmlns:a16="http://schemas.microsoft.com/office/drawing/2014/main" id="{39A50775-36CD-0140-0D24-647F4628E50E}"/>
              </a:ext>
            </a:extLst>
          </p:cNvPr>
          <p:cNvCxnSpPr>
            <a:cxnSpLocks/>
            <a:endCxn id="14" idx="0"/>
          </p:cNvCxnSpPr>
          <p:nvPr/>
        </p:nvCxnSpPr>
        <p:spPr>
          <a:xfrm rot="5400000" flipH="1" flipV="1">
            <a:off x="5092892" y="4992648"/>
            <a:ext cx="33600" cy="986604"/>
          </a:xfrm>
          <a:prstGeom prst="bentConnector3">
            <a:avLst>
              <a:gd name="adj1" fmla="val 780357"/>
            </a:avLst>
          </a:prstGeom>
          <a:ln>
            <a:solidFill>
              <a:schemeClr val="tx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C498A28B-FF6F-5CFC-B233-25FD7BFCE17E}"/>
              </a:ext>
            </a:extLst>
          </p:cNvPr>
          <p:cNvCxnSpPr>
            <a:cxnSpLocks/>
            <a:endCxn id="18" idx="2"/>
          </p:cNvCxnSpPr>
          <p:nvPr/>
        </p:nvCxnSpPr>
        <p:spPr>
          <a:xfrm rot="16200000" flipH="1">
            <a:off x="5070179" y="5672738"/>
            <a:ext cx="74961" cy="982539"/>
          </a:xfrm>
          <a:prstGeom prst="bentConnector3">
            <a:avLst>
              <a:gd name="adj1" fmla="val 404959"/>
            </a:avLst>
          </a:prstGeom>
          <a:ln>
            <a:solidFill>
              <a:schemeClr val="tx1">
                <a:lumMod val="95000"/>
              </a:schemeClr>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5760D392-8F8E-1F4F-FA69-DD741D2B1779}"/>
              </a:ext>
            </a:extLst>
          </p:cNvPr>
          <p:cNvSpPr/>
          <p:nvPr/>
        </p:nvSpPr>
        <p:spPr>
          <a:xfrm>
            <a:off x="4975417" y="5675278"/>
            <a:ext cx="1247021" cy="353678"/>
          </a:xfrm>
          <a:prstGeom prst="rect">
            <a:avLst/>
          </a:prstGeom>
          <a:pattFill prst="pct10">
            <a:fgClr>
              <a:srgbClr val="A3DBF7"/>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t>RH=40%</a:t>
            </a:r>
          </a:p>
        </p:txBody>
      </p:sp>
      <p:sp>
        <p:nvSpPr>
          <p:cNvPr id="29" name="TextBox 28">
            <a:extLst>
              <a:ext uri="{FF2B5EF4-FFF2-40B4-BE49-F238E27FC236}">
                <a16:creationId xmlns:a16="http://schemas.microsoft.com/office/drawing/2014/main" id="{8B19658C-7240-54D4-C798-B7387B98FA4B}"/>
              </a:ext>
            </a:extLst>
          </p:cNvPr>
          <p:cNvSpPr txBox="1"/>
          <p:nvPr/>
        </p:nvSpPr>
        <p:spPr>
          <a:xfrm>
            <a:off x="5091860" y="5192146"/>
            <a:ext cx="1124675" cy="261610"/>
          </a:xfrm>
          <a:prstGeom prst="rect">
            <a:avLst/>
          </a:prstGeom>
          <a:noFill/>
        </p:spPr>
        <p:txBody>
          <a:bodyPr wrap="square">
            <a:spAutoFit/>
          </a:bodyPr>
          <a:lstStyle/>
          <a:p>
            <a:pPr algn="ctr"/>
            <a:r>
              <a:rPr lang="en-US" sz="1100" dirty="0"/>
              <a:t>RH=40%</a:t>
            </a:r>
          </a:p>
        </p:txBody>
      </p:sp>
      <p:sp>
        <p:nvSpPr>
          <p:cNvPr id="30" name="Arrow: Left 29">
            <a:extLst>
              <a:ext uri="{FF2B5EF4-FFF2-40B4-BE49-F238E27FC236}">
                <a16:creationId xmlns:a16="http://schemas.microsoft.com/office/drawing/2014/main" id="{18DD50E7-7FB9-AE48-4B6C-9A7BE038DA93}"/>
              </a:ext>
            </a:extLst>
          </p:cNvPr>
          <p:cNvSpPr/>
          <p:nvPr/>
        </p:nvSpPr>
        <p:spPr>
          <a:xfrm>
            <a:off x="4157330" y="2647507"/>
            <a:ext cx="623778" cy="253535"/>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Left 31">
            <a:extLst>
              <a:ext uri="{FF2B5EF4-FFF2-40B4-BE49-F238E27FC236}">
                <a16:creationId xmlns:a16="http://schemas.microsoft.com/office/drawing/2014/main" id="{A9B57668-FFF7-508F-86F8-446825A7BBB7}"/>
              </a:ext>
            </a:extLst>
          </p:cNvPr>
          <p:cNvSpPr/>
          <p:nvPr/>
        </p:nvSpPr>
        <p:spPr>
          <a:xfrm rot="10800000">
            <a:off x="6096000" y="6351669"/>
            <a:ext cx="623778" cy="253535"/>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Left 32">
            <a:extLst>
              <a:ext uri="{FF2B5EF4-FFF2-40B4-BE49-F238E27FC236}">
                <a16:creationId xmlns:a16="http://schemas.microsoft.com/office/drawing/2014/main" id="{C3EAB53F-DAD9-86CD-3F3F-11606FA221E6}"/>
              </a:ext>
            </a:extLst>
          </p:cNvPr>
          <p:cNvSpPr/>
          <p:nvPr/>
        </p:nvSpPr>
        <p:spPr>
          <a:xfrm rot="10800000">
            <a:off x="6216535" y="2616034"/>
            <a:ext cx="623778" cy="253535"/>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Date Placeholder 33">
            <a:extLst>
              <a:ext uri="{FF2B5EF4-FFF2-40B4-BE49-F238E27FC236}">
                <a16:creationId xmlns:a16="http://schemas.microsoft.com/office/drawing/2014/main" id="{D1445C5F-CC69-987B-D303-C1E1DA879C50}"/>
              </a:ext>
            </a:extLst>
          </p:cNvPr>
          <p:cNvSpPr>
            <a:spLocks noGrp="1"/>
          </p:cNvSpPr>
          <p:nvPr>
            <p:ph type="dt" sz="half" idx="10"/>
          </p:nvPr>
        </p:nvSpPr>
        <p:spPr>
          <a:xfrm>
            <a:off x="8954570" y="6436173"/>
            <a:ext cx="1600200" cy="365125"/>
          </a:xfrm>
        </p:spPr>
        <p:txBody>
          <a:bodyPr/>
          <a:lstStyle/>
          <a:p>
            <a:fld id="{AA7A4B90-5127-4243-B5BB-E3607761F67B}" type="datetime1">
              <a:rPr lang="en-US" smtClean="0"/>
              <a:t>10/15/2026</a:t>
            </a:fld>
            <a:endParaRPr lang="en-US" dirty="0"/>
          </a:p>
        </p:txBody>
      </p:sp>
      <p:sp>
        <p:nvSpPr>
          <p:cNvPr id="36" name="Slide Number Placeholder 35">
            <a:extLst>
              <a:ext uri="{FF2B5EF4-FFF2-40B4-BE49-F238E27FC236}">
                <a16:creationId xmlns:a16="http://schemas.microsoft.com/office/drawing/2014/main" id="{B292D54F-441F-D14A-60DF-49334A37323B}"/>
              </a:ext>
            </a:extLst>
          </p:cNvPr>
          <p:cNvSpPr>
            <a:spLocks noGrp="1"/>
          </p:cNvSpPr>
          <p:nvPr>
            <p:ph type="sldNum" sz="quarter" idx="12"/>
          </p:nvPr>
        </p:nvSpPr>
        <p:spPr/>
        <p:txBody>
          <a:bodyPr/>
          <a:lstStyle/>
          <a:p>
            <a:fld id="{3D386162-1254-4836-8907-E79B8C46EF85}" type="slidenum">
              <a:rPr lang="en-US" smtClean="0"/>
              <a:t>6</a:t>
            </a:fld>
            <a:endParaRPr lang="en-US"/>
          </a:p>
        </p:txBody>
      </p:sp>
      <p:sp>
        <p:nvSpPr>
          <p:cNvPr id="5" name="Footer Placeholder 4">
            <a:extLst>
              <a:ext uri="{FF2B5EF4-FFF2-40B4-BE49-F238E27FC236}">
                <a16:creationId xmlns:a16="http://schemas.microsoft.com/office/drawing/2014/main" id="{3B7702C9-C2ED-F68E-98ED-B6AD53F3E939}"/>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3697911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A4BB8-3F2F-2197-ED59-B0E86C0A83A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AD36141-5C3B-3CD2-6EA2-34B08B173BAB}"/>
              </a:ext>
            </a:extLst>
          </p:cNvPr>
          <p:cNvSpPr>
            <a:spLocks noGrp="1"/>
          </p:cNvSpPr>
          <p:nvPr>
            <p:ph type="title"/>
          </p:nvPr>
        </p:nvSpPr>
        <p:spPr>
          <a:xfrm>
            <a:off x="604547" y="0"/>
            <a:ext cx="9404723" cy="1400530"/>
          </a:xfrm>
        </p:spPr>
        <p:txBody>
          <a:bodyPr/>
          <a:lstStyle/>
          <a:p>
            <a:r>
              <a:rPr lang="en-US" dirty="0">
                <a:solidFill>
                  <a:srgbClr val="FF0000"/>
                </a:solidFill>
              </a:rPr>
              <a:t>Resistive</a:t>
            </a:r>
            <a:r>
              <a:rPr lang="en-US" dirty="0"/>
              <a:t> Plate Construction</a:t>
            </a:r>
          </a:p>
        </p:txBody>
      </p:sp>
      <p:sp>
        <p:nvSpPr>
          <p:cNvPr id="7" name="Content Placeholder 6">
            <a:extLst>
              <a:ext uri="{FF2B5EF4-FFF2-40B4-BE49-F238E27FC236}">
                <a16:creationId xmlns:a16="http://schemas.microsoft.com/office/drawing/2014/main" id="{93193E16-7944-6450-B074-25E5FC7030A1}"/>
              </a:ext>
            </a:extLst>
          </p:cNvPr>
          <p:cNvSpPr>
            <a:spLocks noGrp="1"/>
          </p:cNvSpPr>
          <p:nvPr>
            <p:ph idx="1"/>
          </p:nvPr>
        </p:nvSpPr>
        <p:spPr>
          <a:xfrm>
            <a:off x="522403" y="814647"/>
            <a:ext cx="7843831" cy="5818909"/>
          </a:xfrm>
        </p:spPr>
        <p:txBody>
          <a:bodyPr>
            <a:normAutofit lnSpcReduction="10000"/>
          </a:bodyPr>
          <a:lstStyle/>
          <a:p>
            <a:r>
              <a:rPr lang="en-US" dirty="0"/>
              <a:t>The other commonly used material is glass</a:t>
            </a:r>
          </a:p>
          <a:p>
            <a:r>
              <a:rPr lang="en-US" b="1" dirty="0"/>
              <a:t>Soda-lime glass</a:t>
            </a:r>
            <a:r>
              <a:rPr lang="en-US" dirty="0"/>
              <a:t>: The typical resistivity is 10</a:t>
            </a:r>
            <a:r>
              <a:rPr lang="en-US" baseline="30000" dirty="0"/>
              <a:t>12</a:t>
            </a:r>
            <a:r>
              <a:rPr lang="en-US" dirty="0"/>
              <a:t> Ω⋅</a:t>
            </a:r>
          </a:p>
          <a:p>
            <a:pPr lvl="1">
              <a:buFont typeface="Arial" panose="020B0604020202020204" pitchFamily="34" charset="0"/>
              <a:buChar char="•"/>
            </a:pPr>
            <a:r>
              <a:rPr lang="en-US" dirty="0"/>
              <a:t>This is the most commonly used type of glass in RPC detectors.</a:t>
            </a:r>
          </a:p>
          <a:p>
            <a:pPr lvl="1">
              <a:buFont typeface="Arial" panose="020B0604020202020204" pitchFamily="34" charset="0"/>
              <a:buChar char="•"/>
            </a:pPr>
            <a:r>
              <a:rPr lang="en-US" dirty="0"/>
              <a:t>It provides a good combination of:</a:t>
            </a:r>
          </a:p>
          <a:p>
            <a:pPr lvl="2" indent="-285750">
              <a:buFont typeface="Arial" panose="020B0604020202020204" pitchFamily="34" charset="0"/>
              <a:buChar char="•"/>
            </a:pPr>
            <a:r>
              <a:rPr lang="en-US" b="1" dirty="0"/>
              <a:t>Surface resistivity uniformity</a:t>
            </a:r>
            <a:r>
              <a:rPr lang="en-US" dirty="0"/>
              <a:t>, which is crucial for the consistent operation of the chamber.</a:t>
            </a:r>
          </a:p>
          <a:p>
            <a:pPr lvl="2" indent="-285750">
              <a:buFont typeface="Arial" panose="020B0604020202020204" pitchFamily="34" charset="0"/>
              <a:buChar char="•"/>
            </a:pPr>
            <a:r>
              <a:rPr lang="en-US" b="1" dirty="0"/>
              <a:t>Mechanical stability</a:t>
            </a:r>
            <a:r>
              <a:rPr lang="en-US" dirty="0"/>
              <a:t>, to maintain the flatness of the plates.</a:t>
            </a:r>
          </a:p>
          <a:p>
            <a:pPr lvl="1">
              <a:buFont typeface="Arial" panose="020B0604020202020204" pitchFamily="34" charset="0"/>
              <a:buChar char="•"/>
            </a:pPr>
            <a:r>
              <a:rPr lang="en-US" dirty="0"/>
              <a:t>It is relatively inexpensive and easy to process.</a:t>
            </a:r>
          </a:p>
          <a:p>
            <a:r>
              <a:rPr lang="en-US" dirty="0"/>
              <a:t>Drawbacks are the weight, fragility, and high resistivity, making it suitable for cosmic rays experiments.</a:t>
            </a:r>
          </a:p>
          <a:p>
            <a:r>
              <a:rPr lang="en-US" dirty="0"/>
              <a:t>Must be operated with a dry gas if in presence of fluorinated gases, since glass is very sensitive to HF</a:t>
            </a:r>
          </a:p>
          <a:p>
            <a:r>
              <a:rPr lang="en-US" dirty="0"/>
              <a:t>Advantage: more rigid and higher mechanical precision than HPL </a:t>
            </a:r>
            <a:r>
              <a:rPr lang="en-US" dirty="0">
                <a:sym typeface="Wingdings" panose="05000000000000000000" pitchFamily="2" charset="2"/>
              </a:rPr>
              <a:t> suitable for very thin electrodes</a:t>
            </a:r>
          </a:p>
          <a:p>
            <a:r>
              <a:rPr lang="en-US" dirty="0">
                <a:sym typeface="Wingdings" panose="05000000000000000000" pitchFamily="2" charset="2"/>
              </a:rPr>
              <a:t>It is the election material for the micro-multi gap RPCs where the electrode thickness is of the order of 0.2 mm</a:t>
            </a:r>
            <a:endParaRPr lang="en-US" dirty="0"/>
          </a:p>
          <a:p>
            <a:endParaRPr lang="en-US" dirty="0"/>
          </a:p>
          <a:p>
            <a:pPr lvl="1"/>
            <a:endParaRPr lang="en-US" dirty="0"/>
          </a:p>
        </p:txBody>
      </p:sp>
      <p:sp>
        <p:nvSpPr>
          <p:cNvPr id="4" name="Date Placeholder 3">
            <a:extLst>
              <a:ext uri="{FF2B5EF4-FFF2-40B4-BE49-F238E27FC236}">
                <a16:creationId xmlns:a16="http://schemas.microsoft.com/office/drawing/2014/main" id="{C214847A-9EB8-E71F-9050-25D75699B810}"/>
              </a:ext>
            </a:extLst>
          </p:cNvPr>
          <p:cNvSpPr>
            <a:spLocks noGrp="1"/>
          </p:cNvSpPr>
          <p:nvPr>
            <p:ph type="dt" sz="half" idx="10"/>
          </p:nvPr>
        </p:nvSpPr>
        <p:spPr/>
        <p:txBody>
          <a:bodyPr/>
          <a:lstStyle/>
          <a:p>
            <a:fld id="{9D3FB559-44A1-4369-906B-29FF47839FAF}" type="datetime1">
              <a:rPr lang="en-US" smtClean="0"/>
              <a:t>10/15/2026</a:t>
            </a:fld>
            <a:endParaRPr lang="en-GB"/>
          </a:p>
        </p:txBody>
      </p:sp>
      <p:sp>
        <p:nvSpPr>
          <p:cNvPr id="5" name="Slide Number Placeholder 4">
            <a:extLst>
              <a:ext uri="{FF2B5EF4-FFF2-40B4-BE49-F238E27FC236}">
                <a16:creationId xmlns:a16="http://schemas.microsoft.com/office/drawing/2014/main" id="{3197654B-EE4C-F947-C5ED-7EA2FFD8C2D9}"/>
              </a:ext>
            </a:extLst>
          </p:cNvPr>
          <p:cNvSpPr>
            <a:spLocks noGrp="1"/>
          </p:cNvSpPr>
          <p:nvPr>
            <p:ph type="sldNum" sz="quarter" idx="12"/>
          </p:nvPr>
        </p:nvSpPr>
        <p:spPr/>
        <p:txBody>
          <a:bodyPr/>
          <a:lstStyle/>
          <a:p>
            <a:fld id="{F8550EB5-7DBB-40B0-8DCD-2DF6D0BF0886}" type="slidenum">
              <a:rPr lang="en-GB" smtClean="0"/>
              <a:t>7</a:t>
            </a:fld>
            <a:endParaRPr lang="en-GB"/>
          </a:p>
        </p:txBody>
      </p:sp>
      <p:pic>
        <p:nvPicPr>
          <p:cNvPr id="2050" name="Picture 2">
            <a:extLst>
              <a:ext uri="{FF2B5EF4-FFF2-40B4-BE49-F238E27FC236}">
                <a16:creationId xmlns:a16="http://schemas.microsoft.com/office/drawing/2014/main" id="{BF3126DF-F74F-3D65-5D45-A0211AD239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0470" y="2822785"/>
            <a:ext cx="3657600" cy="1895475"/>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87F420C8-6EB7-44C7-ED66-7160D09AAB63}"/>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4206011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837612" y="6435725"/>
            <a:ext cx="1600200" cy="365125"/>
          </a:xfrm>
        </p:spPr>
        <p:txBody>
          <a:bodyPr/>
          <a:lstStyle/>
          <a:p>
            <a:fld id="{B849463A-B5BE-4CCB-A0FE-9412D2A7ED1E}" type="datetime1">
              <a:rPr lang="en-US" smtClean="0"/>
              <a:t>10/15/2026</a:t>
            </a:fld>
            <a:endParaRPr lang="en-US"/>
          </a:p>
        </p:txBody>
      </p:sp>
      <p:sp>
        <p:nvSpPr>
          <p:cNvPr id="6" name="Slide Number Placeholder 5"/>
          <p:cNvSpPr>
            <a:spLocks noGrp="1"/>
          </p:cNvSpPr>
          <p:nvPr>
            <p:ph type="sldNum" sz="quarter" idx="12"/>
          </p:nvPr>
        </p:nvSpPr>
        <p:spPr>
          <a:xfrm>
            <a:off x="10514012" y="6435725"/>
            <a:ext cx="551167" cy="365125"/>
          </a:xfrm>
        </p:spPr>
        <p:txBody>
          <a:bodyPr/>
          <a:lstStyle/>
          <a:p>
            <a:fld id="{3D386162-1254-4836-8907-E79B8C46EF85}" type="slidenum">
              <a:rPr lang="en-US" smtClean="0"/>
              <a:t>8</a:t>
            </a:fld>
            <a:endParaRPr lang="en-US"/>
          </a:p>
        </p:txBody>
      </p:sp>
      <p:sp>
        <p:nvSpPr>
          <p:cNvPr id="8" name="Title 1"/>
          <p:cNvSpPr>
            <a:spLocks noGrp="1"/>
          </p:cNvSpPr>
          <p:nvPr>
            <p:ph type="title"/>
          </p:nvPr>
        </p:nvSpPr>
        <p:spPr>
          <a:xfrm>
            <a:off x="1159181" y="132522"/>
            <a:ext cx="9905998" cy="821635"/>
          </a:xfrm>
        </p:spPr>
        <p:txBody>
          <a:bodyPr>
            <a:normAutofit/>
          </a:bodyPr>
          <a:lstStyle/>
          <a:p>
            <a:r>
              <a:rPr lang="en-US" dirty="0">
                <a:solidFill>
                  <a:srgbClr val="FF0000"/>
                </a:solidFill>
              </a:rPr>
              <a:t>Resistive</a:t>
            </a:r>
            <a:r>
              <a:rPr lang="en-US" dirty="0"/>
              <a:t> Plate alternatives</a:t>
            </a:r>
          </a:p>
        </p:txBody>
      </p:sp>
      <p:sp>
        <p:nvSpPr>
          <p:cNvPr id="9" name="Content Placeholder 2"/>
          <p:cNvSpPr txBox="1">
            <a:spLocks/>
          </p:cNvSpPr>
          <p:nvPr/>
        </p:nvSpPr>
        <p:spPr>
          <a:xfrm>
            <a:off x="471489" y="3655831"/>
            <a:ext cx="3829578" cy="2606883"/>
          </a:xfrm>
          <a:prstGeom prst="rect">
            <a:avLst/>
          </a:prstGeom>
        </p:spPr>
        <p:txBody>
          <a:bodyPr vert="horz" lIns="91440" tIns="45720" rIns="91440" bIns="45720" rtlCol="0" anchor="ctr">
            <a:normAutofit fontScale="92500" lnSpcReduction="2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lvl="1"/>
            <a:r>
              <a:rPr lang="en-US" sz="1500" spc="-1" dirty="0">
                <a:latin typeface="Arial"/>
              </a:rPr>
              <a:t>Carrier depletion effects </a:t>
            </a:r>
            <a:r>
              <a:rPr lang="en-US" sz="1500" spc="-1" dirty="0">
                <a:latin typeface="Arial"/>
                <a:sym typeface="Wingdings" panose="05000000000000000000" pitchFamily="2" charset="2"/>
              </a:rPr>
              <a:t> R&amp;D needed</a:t>
            </a:r>
            <a:endParaRPr lang="en-US" sz="1500" spc="-1" dirty="0">
              <a:latin typeface="Arial"/>
            </a:endParaRPr>
          </a:p>
          <a:p>
            <a:pPr lvl="1"/>
            <a:r>
              <a:rPr lang="en-US" sz="1500" spc="-1" dirty="0">
                <a:latin typeface="Arial"/>
              </a:rPr>
              <a:t>material non-homogeneities for large sizes </a:t>
            </a:r>
          </a:p>
          <a:p>
            <a:pPr lvl="1"/>
            <a:r>
              <a:rPr lang="en-US" sz="1500" spc="-1" dirty="0">
                <a:latin typeface="Arial"/>
              </a:rPr>
              <a:t>Thinning electrodes still possible.</a:t>
            </a:r>
          </a:p>
          <a:p>
            <a:pPr lvl="1"/>
            <a:r>
              <a:rPr lang="en-US" sz="1500" spc="-1" dirty="0">
                <a:latin typeface="Arial"/>
              </a:rPr>
              <a:t>Forced (no diffusion) gas distribution</a:t>
            </a:r>
          </a:p>
          <a:p>
            <a:r>
              <a:rPr lang="en-US" spc="-1" dirty="0">
                <a:latin typeface="Arial"/>
              </a:rPr>
              <a:t>Large margin achievable by lowering &lt;</a:t>
            </a:r>
            <a:r>
              <a:rPr lang="en-US" dirty="0">
                <a:solidFill>
                  <a:srgbClr val="FFFF00"/>
                </a:solidFill>
              </a:rPr>
              <a:t> Q </a:t>
            </a:r>
            <a:r>
              <a:rPr lang="en-US" spc="-1" dirty="0">
                <a:latin typeface="Arial"/>
              </a:rPr>
              <a:t>&gt;</a:t>
            </a:r>
          </a:p>
        </p:txBody>
      </p:sp>
      <p:sp>
        <p:nvSpPr>
          <p:cNvPr id="11" name="TextBox 10"/>
          <p:cNvSpPr txBox="1"/>
          <p:nvPr/>
        </p:nvSpPr>
        <p:spPr>
          <a:xfrm>
            <a:off x="3533930" y="6322021"/>
            <a:ext cx="7939994" cy="369332"/>
          </a:xfrm>
          <a:prstGeom prst="rect">
            <a:avLst/>
          </a:prstGeom>
          <a:solidFill>
            <a:srgbClr val="FFC000"/>
          </a:solidFill>
          <a:ln>
            <a:solidFill>
              <a:srgbClr val="FF0000"/>
            </a:solidFill>
          </a:ln>
        </p:spPr>
        <p:txBody>
          <a:bodyPr wrap="none" rtlCol="0">
            <a:spAutoFit/>
          </a:bodyPr>
          <a:lstStyle/>
          <a:p>
            <a:r>
              <a:rPr lang="en-US" dirty="0">
                <a:solidFill>
                  <a:srgbClr val="FF0000"/>
                </a:solidFill>
              </a:rPr>
              <a:t>FFC TARGET </a:t>
            </a:r>
            <a:r>
              <a:rPr lang="en-US" dirty="0">
                <a:solidFill>
                  <a:srgbClr val="FF0000"/>
                </a:solidFill>
                <a:sym typeface="Wingdings" panose="05000000000000000000" pitchFamily="2" charset="2"/>
              </a:rPr>
              <a:t> improve by a further order of magnitude by lowering R</a:t>
            </a:r>
            <a:endParaRPr lang="en-US" dirty="0">
              <a:solidFill>
                <a:srgbClr val="FF0000"/>
              </a:solidFill>
            </a:endParaRPr>
          </a:p>
        </p:txBody>
      </p:sp>
      <p:sp>
        <p:nvSpPr>
          <p:cNvPr id="12" name="Content Placeholder 11"/>
          <p:cNvSpPr>
            <a:spLocks noGrp="1"/>
          </p:cNvSpPr>
          <p:nvPr>
            <p:ph idx="1"/>
          </p:nvPr>
        </p:nvSpPr>
        <p:spPr>
          <a:xfrm>
            <a:off x="6280389" y="924485"/>
            <a:ext cx="5681133" cy="2731345"/>
          </a:xfrm>
        </p:spPr>
        <p:txBody>
          <a:bodyPr>
            <a:normAutofit fontScale="92500" lnSpcReduction="20000"/>
          </a:bodyPr>
          <a:lstStyle/>
          <a:p>
            <a:pPr marL="0" indent="0">
              <a:buNone/>
            </a:pPr>
            <a:r>
              <a:rPr lang="en-US" dirty="0"/>
              <a:t>A new device: single gap semi-conductor RPC</a:t>
            </a:r>
          </a:p>
          <a:p>
            <a:pPr marL="0" indent="0">
              <a:buNone/>
            </a:pPr>
            <a:r>
              <a:rPr lang="en-US" b="1" dirty="0">
                <a:solidFill>
                  <a:srgbClr val="FF0000"/>
                </a:solidFill>
              </a:rPr>
              <a:t>[</a:t>
            </a:r>
            <a:r>
              <a:rPr lang="en-US" dirty="0"/>
              <a:t>electronic carriers can not be depleted</a:t>
            </a:r>
            <a:r>
              <a:rPr lang="en-US" b="1" dirty="0">
                <a:solidFill>
                  <a:srgbClr val="FF0000"/>
                </a:solidFill>
              </a:rPr>
              <a:t>]</a:t>
            </a:r>
          </a:p>
          <a:p>
            <a:pPr lvl="1"/>
            <a:r>
              <a:rPr lang="en-US" dirty="0"/>
              <a:t>Counting rate &gt; 40 kHz</a:t>
            </a:r>
            <a:r>
              <a:rPr lang="en-US" dirty="0">
                <a:sym typeface="Wingdings" panose="05000000000000000000" pitchFamily="2" charset="2"/>
              </a:rPr>
              <a:t>/cm</a:t>
            </a:r>
            <a:r>
              <a:rPr lang="en-US" baseline="30000" dirty="0">
                <a:sym typeface="Wingdings" panose="05000000000000000000" pitchFamily="2" charset="2"/>
              </a:rPr>
              <a:t>2</a:t>
            </a:r>
            <a:endParaRPr lang="en-GB" dirty="0"/>
          </a:p>
          <a:p>
            <a:pPr lvl="1"/>
            <a:r>
              <a:rPr lang="en-GB" dirty="0"/>
              <a:t>0.6 mm GaAs electrodes </a:t>
            </a:r>
          </a:p>
          <a:p>
            <a:pPr lvl="1"/>
            <a:r>
              <a:rPr lang="en-GB" dirty="0"/>
              <a:t>Resistivity 1.4×10^8 Ωcm</a:t>
            </a:r>
          </a:p>
          <a:p>
            <a:pPr lvl="1"/>
            <a:r>
              <a:rPr lang="en-GB" dirty="0"/>
              <a:t>1 MHz/</a:t>
            </a:r>
            <a:r>
              <a:rPr lang="en-US" dirty="0">
                <a:sym typeface="Wingdings" panose="05000000000000000000" pitchFamily="2" charset="2"/>
              </a:rPr>
              <a:t>cm</a:t>
            </a:r>
            <a:r>
              <a:rPr lang="en-US" baseline="30000" dirty="0">
                <a:sym typeface="Wingdings" panose="05000000000000000000" pitchFamily="2" charset="2"/>
              </a:rPr>
              <a:t>2</a:t>
            </a:r>
            <a:r>
              <a:rPr lang="en-GB" dirty="0">
                <a:sym typeface="Wingdings" panose="05000000000000000000" pitchFamily="2" charset="2"/>
              </a:rPr>
              <a:t> </a:t>
            </a:r>
            <a:r>
              <a:rPr lang="en-GB" dirty="0"/>
              <a:t>seems possible</a:t>
            </a:r>
          </a:p>
          <a:p>
            <a:pPr lvl="1"/>
            <a:r>
              <a:rPr lang="en-GB" dirty="0"/>
              <a:t>Active area 6.25 cm</a:t>
            </a:r>
            <a:r>
              <a:rPr lang="en-GB" baseline="30000" dirty="0"/>
              <a:t>2</a:t>
            </a:r>
          </a:p>
          <a:p>
            <a:pPr lvl="1"/>
            <a:r>
              <a:rPr lang="en-US" sz="1200" spc="-1" dirty="0">
                <a:solidFill>
                  <a:srgbClr val="0563C1"/>
                </a:solidFill>
                <a:latin typeface="-apple-system"/>
                <a:hlinkClick r:id="rId2"/>
              </a:rPr>
              <a:t>10.1088/1748-0221/15/12/C12004</a:t>
            </a:r>
            <a:endParaRPr lang="en-GB" sz="1200" dirty="0"/>
          </a:p>
        </p:txBody>
      </p:sp>
      <p:pic>
        <p:nvPicPr>
          <p:cNvPr id="14" name="Immagine 23" descr="Immagine che contiene testo, mappa&#10;&#10;Descrizione generata automaticamente"/>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rcRect l="1929" t="3079" r="3615" b="2930"/>
          <a:stretch/>
        </p:blipFill>
        <p:spPr>
          <a:xfrm>
            <a:off x="7603067" y="3587540"/>
            <a:ext cx="3870857" cy="2726003"/>
          </a:xfrm>
          <a:prstGeom prst="rect">
            <a:avLst/>
          </a:prstGeom>
          <a:ln>
            <a:noFill/>
          </a:ln>
        </p:spPr>
      </p:pic>
      <p:pic>
        <p:nvPicPr>
          <p:cNvPr id="15" name="Immagine 30" descr="Immagine che contiene automobile, forno, sedendo, metallo&#10;&#10;Descrizione generata automaticamente"/>
          <p:cNvPicPr/>
          <p:nvPr/>
        </p:nvPicPr>
        <p:blipFill>
          <a:blip r:embed="rId5"/>
          <a:stretch/>
        </p:blipFill>
        <p:spPr>
          <a:xfrm>
            <a:off x="9637712" y="1507067"/>
            <a:ext cx="2446293" cy="2424547"/>
          </a:xfrm>
          <a:prstGeom prst="rect">
            <a:avLst/>
          </a:prstGeom>
          <a:ln>
            <a:noFill/>
          </a:ln>
          <a:effectLst>
            <a:outerShdw>
              <a:srgbClr val="000000">
                <a:alpha val="40000"/>
              </a:srgbClr>
            </a:outerShdw>
          </a:effectLst>
        </p:spPr>
      </p:pic>
      <p:sp>
        <p:nvSpPr>
          <p:cNvPr id="16" name="TextBox 15"/>
          <p:cNvSpPr txBox="1"/>
          <p:nvPr/>
        </p:nvSpPr>
        <p:spPr>
          <a:xfrm>
            <a:off x="7899809" y="3989152"/>
            <a:ext cx="2057878" cy="646331"/>
          </a:xfrm>
          <a:prstGeom prst="rect">
            <a:avLst/>
          </a:prstGeom>
          <a:noFill/>
        </p:spPr>
        <p:txBody>
          <a:bodyPr wrap="square" rtlCol="0">
            <a:spAutoFit/>
          </a:bodyPr>
          <a:lstStyle/>
          <a:p>
            <a:r>
              <a:rPr lang="en-US" dirty="0">
                <a:solidFill>
                  <a:srgbClr val="FF0000"/>
                </a:solidFill>
              </a:rPr>
              <a:t>Seamlessly achieved 40 kHz </a:t>
            </a:r>
          </a:p>
        </p:txBody>
      </p:sp>
      <p:sp>
        <p:nvSpPr>
          <p:cNvPr id="17" name="Right Arrow 16"/>
          <p:cNvSpPr/>
          <p:nvPr/>
        </p:nvSpPr>
        <p:spPr>
          <a:xfrm rot="19140047">
            <a:off x="9723475" y="3984861"/>
            <a:ext cx="511752" cy="194677"/>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6"/>
          <a:stretch>
            <a:fillRect/>
          </a:stretch>
        </p:blipFill>
        <p:spPr>
          <a:xfrm>
            <a:off x="4070231" y="3978024"/>
            <a:ext cx="2949915" cy="1962496"/>
          </a:xfrm>
          <a:prstGeom prst="rect">
            <a:avLst/>
          </a:prstGeom>
        </p:spPr>
      </p:pic>
      <p:sp>
        <p:nvSpPr>
          <p:cNvPr id="19" name="Content Placeholder 2"/>
          <p:cNvSpPr txBox="1">
            <a:spLocks/>
          </p:cNvSpPr>
          <p:nvPr/>
        </p:nvSpPr>
        <p:spPr>
          <a:xfrm>
            <a:off x="381371" y="914646"/>
            <a:ext cx="5977574" cy="2819405"/>
          </a:xfrm>
          <a:prstGeom prst="rect">
            <a:avLst/>
          </a:prstGeom>
        </p:spPr>
        <p:txBody>
          <a:bodyPr vert="horz" lIns="91440" tIns="45720" rIns="91440" bIns="45720" rtlCol="0" anchor="ctr">
            <a:normAutofit fontScale="92500" lnSpcReduction="1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dirty="0"/>
              <a:t>MRPC </a:t>
            </a:r>
            <a:r>
              <a:rPr lang="en-US" dirty="0">
                <a:sym typeface="Wingdings" panose="05000000000000000000" pitchFamily="2" charset="2"/>
              </a:rPr>
              <a:t></a:t>
            </a:r>
            <a:r>
              <a:rPr lang="en-US" dirty="0"/>
              <a:t>extreme exploitation of the detector geometry to extract the most of &lt;</a:t>
            </a:r>
            <a:r>
              <a:rPr lang="en-US" dirty="0">
                <a:solidFill>
                  <a:srgbClr val="FFFF00"/>
                </a:solidFill>
              </a:rPr>
              <a:t>Q</a:t>
            </a:r>
            <a:r>
              <a:rPr lang="en-US" dirty="0"/>
              <a:t>&gt;</a:t>
            </a:r>
          </a:p>
          <a:p>
            <a:pPr lvl="1"/>
            <a:r>
              <a:rPr lang="en-US" dirty="0">
                <a:sym typeface="Wingdings" panose="05000000000000000000" pitchFamily="2" charset="2"/>
              </a:rPr>
              <a:t>E.g. ALICE: 10 gas gaps of 0.25mm with 0.4 mm electrodes</a:t>
            </a:r>
          </a:p>
          <a:p>
            <a:pPr>
              <a:lnSpc>
                <a:spcPct val="100000"/>
              </a:lnSpc>
            </a:pPr>
            <a:r>
              <a:rPr lang="en-US" spc="-1" dirty="0">
                <a:latin typeface="Arial"/>
                <a:ea typeface="Noto Sans CJK SC"/>
              </a:rPr>
              <a:t>Main limitation </a:t>
            </a:r>
            <a:r>
              <a:rPr lang="en-US" spc="-1" dirty="0">
                <a:latin typeface="Arial"/>
                <a:ea typeface="Noto Sans CJK SC"/>
                <a:sym typeface="Wingdings" panose="05000000000000000000" pitchFamily="2" charset="2"/>
              </a:rPr>
              <a:t> </a:t>
            </a:r>
            <a:r>
              <a:rPr lang="en-US" spc="-1" dirty="0">
                <a:latin typeface="Arial"/>
                <a:ea typeface="Noto Sans CJK SC"/>
              </a:rPr>
              <a:t>thin </a:t>
            </a:r>
            <a:r>
              <a:rPr lang="en-US" spc="-1" dirty="0">
                <a:latin typeface="Arial"/>
              </a:rPr>
              <a:t>float glass limited to &lt; 1 kHz/cm² due to </a:t>
            </a:r>
            <a:r>
              <a:rPr lang="en-US" spc="-1" dirty="0">
                <a:latin typeface="Arial"/>
                <a:sym typeface="Symbol" panose="05050102010706020507" pitchFamily="18" charset="2"/>
              </a:rPr>
              <a:t></a:t>
            </a:r>
            <a:r>
              <a:rPr lang="en-US" spc="-1" dirty="0">
                <a:latin typeface="Arial"/>
              </a:rPr>
              <a:t>~10</a:t>
            </a:r>
            <a:r>
              <a:rPr lang="en-US" spc="-1" baseline="33000" dirty="0">
                <a:latin typeface="Arial"/>
              </a:rPr>
              <a:t>12 </a:t>
            </a:r>
            <a:r>
              <a:rPr lang="en-US" spc="-1" dirty="0">
                <a:latin typeface="Arial"/>
                <a:ea typeface="Arial"/>
              </a:rPr>
              <a:t>Ω/cm</a:t>
            </a:r>
            <a:r>
              <a:rPr lang="en-US" spc="-1" dirty="0">
                <a:latin typeface="Arial"/>
              </a:rPr>
              <a:t>.  </a:t>
            </a:r>
          </a:p>
          <a:p>
            <a:pPr>
              <a:lnSpc>
                <a:spcPct val="100000"/>
              </a:lnSpc>
            </a:pPr>
            <a:r>
              <a:rPr lang="en-US" sz="2100" spc="-1" dirty="0">
                <a:latin typeface="Arial"/>
                <a:ea typeface="Noto Sans CJK SC"/>
              </a:rPr>
              <a:t>New materials with low resistivity (down to 10</a:t>
            </a:r>
            <a:r>
              <a:rPr lang="en-US" sz="2100" spc="-1" baseline="33000" dirty="0">
                <a:latin typeface="Arial"/>
                <a:ea typeface="Noto Sans CJK SC"/>
              </a:rPr>
              <a:t>9-10 </a:t>
            </a:r>
            <a:r>
              <a:rPr lang="en-US" sz="2100" spc="-1" dirty="0">
                <a:latin typeface="Arial"/>
                <a:ea typeface="Arial"/>
              </a:rPr>
              <a:t>Ω/cm</a:t>
            </a:r>
            <a:r>
              <a:rPr lang="en-US" sz="2100" spc="-1" dirty="0">
                <a:latin typeface="Arial"/>
              </a:rPr>
              <a:t>) </a:t>
            </a:r>
            <a:r>
              <a:rPr lang="en-US" sz="2100" spc="-1" dirty="0">
                <a:latin typeface="Arial"/>
                <a:sym typeface="Wingdings" panose="05000000000000000000" pitchFamily="2" charset="2"/>
              </a:rPr>
              <a:t></a:t>
            </a:r>
            <a:r>
              <a:rPr lang="en-US" sz="2100" spc="-1" dirty="0">
                <a:latin typeface="Arial"/>
              </a:rPr>
              <a:t>(ceramics, plastics, glass,…) </a:t>
            </a:r>
            <a:r>
              <a:rPr lang="en-US" sz="900" spc="-1" dirty="0">
                <a:latin typeface="Arial"/>
              </a:rPr>
              <a:t>(</a:t>
            </a:r>
            <a:r>
              <a:rPr lang="en-US" sz="900" spc="-1" dirty="0">
                <a:solidFill>
                  <a:srgbClr val="FF8000"/>
                </a:solidFill>
                <a:latin typeface="Arial"/>
              </a:rPr>
              <a:t>10.1016/j.nima.2006.12.027, 10.1016/j.nima.2010.08.076, 10.1016/j.nima.2020.163483, 10.1088/1748-0221/14/09/C09007, </a:t>
            </a:r>
            <a:r>
              <a:rPr lang="en-US" sz="900" spc="-1" dirty="0">
                <a:solidFill>
                  <a:srgbClr val="FF8000"/>
                </a:solidFill>
                <a:latin typeface="Arial"/>
                <a:hlinkClick r:id="rId7"/>
              </a:rPr>
              <a:t>http://cds.cern.ch/record/2319919</a:t>
            </a:r>
            <a:endParaRPr lang="en-US" sz="700" spc="-1" dirty="0">
              <a:latin typeface="Arial"/>
            </a:endParaRPr>
          </a:p>
        </p:txBody>
      </p:sp>
      <p:sp>
        <p:nvSpPr>
          <p:cNvPr id="2" name="Footer Placeholder 1">
            <a:extLst>
              <a:ext uri="{FF2B5EF4-FFF2-40B4-BE49-F238E27FC236}">
                <a16:creationId xmlns:a16="http://schemas.microsoft.com/office/drawing/2014/main" id="{F46ABE8B-F36A-B9F2-5300-CACCE08DB1B2}"/>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2721318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CAF00-80C7-39E4-836E-1032E854012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85FC11D-7160-7E8D-CFF4-B43610B54861}"/>
              </a:ext>
            </a:extLst>
          </p:cNvPr>
          <p:cNvSpPr>
            <a:spLocks noGrp="1"/>
          </p:cNvSpPr>
          <p:nvPr>
            <p:ph type="title"/>
          </p:nvPr>
        </p:nvSpPr>
        <p:spPr>
          <a:xfrm>
            <a:off x="549129" y="47271"/>
            <a:ext cx="9404723" cy="1400530"/>
          </a:xfrm>
        </p:spPr>
        <p:txBody>
          <a:bodyPr/>
          <a:lstStyle/>
          <a:p>
            <a:r>
              <a:rPr lang="en-US" dirty="0">
                <a:solidFill>
                  <a:schemeClr val="tx1"/>
                </a:solidFill>
              </a:rPr>
              <a:t>Resistive</a:t>
            </a:r>
            <a:r>
              <a:rPr lang="en-US" dirty="0"/>
              <a:t> </a:t>
            </a:r>
            <a:r>
              <a:rPr lang="en-US" dirty="0">
                <a:solidFill>
                  <a:srgbClr val="FF0000"/>
                </a:solidFill>
              </a:rPr>
              <a:t>Plate</a:t>
            </a:r>
            <a:r>
              <a:rPr lang="en-US" dirty="0"/>
              <a:t> Chamber - surface</a:t>
            </a:r>
          </a:p>
        </p:txBody>
      </p:sp>
      <p:sp>
        <p:nvSpPr>
          <p:cNvPr id="7" name="Content Placeholder 6">
            <a:extLst>
              <a:ext uri="{FF2B5EF4-FFF2-40B4-BE49-F238E27FC236}">
                <a16:creationId xmlns:a16="http://schemas.microsoft.com/office/drawing/2014/main" id="{F288C5BD-270F-CDD5-B161-8A7B9FAFAE36}"/>
              </a:ext>
            </a:extLst>
          </p:cNvPr>
          <p:cNvSpPr>
            <a:spLocks noGrp="1"/>
          </p:cNvSpPr>
          <p:nvPr>
            <p:ph idx="1"/>
          </p:nvPr>
        </p:nvSpPr>
        <p:spPr>
          <a:xfrm>
            <a:off x="549129" y="1063416"/>
            <a:ext cx="10263447" cy="5306291"/>
          </a:xfrm>
        </p:spPr>
        <p:txBody>
          <a:bodyPr>
            <a:normAutofit lnSpcReduction="10000"/>
          </a:bodyPr>
          <a:lstStyle/>
          <a:p>
            <a:r>
              <a:rPr lang="en-US" dirty="0"/>
              <a:t>The other characterizing feature is the uniform and strong electric field </a:t>
            </a:r>
            <a:r>
              <a:rPr lang="en-US" dirty="0">
                <a:sym typeface="Wingdings" panose="05000000000000000000" pitchFamily="2" charset="2"/>
              </a:rPr>
              <a:t> plate configuration.</a:t>
            </a:r>
          </a:p>
          <a:p>
            <a:r>
              <a:rPr lang="en-US" dirty="0">
                <a:sym typeface="Wingdings" panose="05000000000000000000" pitchFamily="2" charset="2"/>
              </a:rPr>
              <a:t>The advantage is the production of a signal without delay and the naturally achieved 3D+t localization of the hit with high space-time resolution, on large surfaces.</a:t>
            </a:r>
          </a:p>
          <a:p>
            <a:r>
              <a:rPr lang="en-US" dirty="0">
                <a:sym typeface="Wingdings" panose="05000000000000000000" pitchFamily="2" charset="2"/>
              </a:rPr>
              <a:t>The disadvantage is that it is difficult to maintain such a configuration in a stable way, due to the spontaneous electron emission from the electrode surface, by edge effect (cold electron extraction)</a:t>
            </a:r>
          </a:p>
          <a:p>
            <a:r>
              <a:rPr lang="en-US" dirty="0">
                <a:sym typeface="Wingdings" panose="05000000000000000000" pitchFamily="2" charset="2"/>
              </a:rPr>
              <a:t>The resistive plate prevents the lateral propagation of the discharge, but the spontaneous discharges may overwhelm the detector response</a:t>
            </a:r>
          </a:p>
          <a:p>
            <a:pPr lvl="1"/>
            <a:r>
              <a:rPr lang="en-US" dirty="0">
                <a:sym typeface="Wingdings" panose="05000000000000000000" pitchFamily="2" charset="2"/>
              </a:rPr>
              <a:t>This is affecting in particular HPL electrodes  the surface finishing is determined mechanically determined by the press iron plate finishing. Moreover, HPL is a multilayer polymer. The expected local roughness distribution is wide, with an average of the order of 1 </a:t>
            </a:r>
            <a:r>
              <a:rPr lang="en-US" dirty="0">
                <a:latin typeface="Symbol" panose="05050102010706020507" pitchFamily="18" charset="2"/>
                <a:sym typeface="Wingdings" panose="05000000000000000000" pitchFamily="2" charset="2"/>
              </a:rPr>
              <a:t>m</a:t>
            </a:r>
            <a:r>
              <a:rPr lang="en-US" dirty="0">
                <a:sym typeface="Wingdings" panose="05000000000000000000" pitchFamily="2" charset="2"/>
              </a:rPr>
              <a:t>m</a:t>
            </a:r>
          </a:p>
          <a:p>
            <a:pPr lvl="1"/>
            <a:r>
              <a:rPr lang="en-US" dirty="0">
                <a:sym typeface="Wingdings" panose="05000000000000000000" pitchFamily="2" charset="2"/>
              </a:rPr>
              <a:t>Glass is a liquid so naturally smooth (roughness from 10 to 100 nm)</a:t>
            </a:r>
          </a:p>
          <a:p>
            <a:pPr lvl="1"/>
            <a:r>
              <a:rPr lang="en-US" dirty="0">
                <a:sym typeface="Wingdings" panose="05000000000000000000" pitchFamily="2" charset="2"/>
              </a:rPr>
              <a:t>silicon is a crystal cut along a specific layer (roughness of the order of a few nm)</a:t>
            </a:r>
            <a:endParaRPr lang="en-US" dirty="0"/>
          </a:p>
        </p:txBody>
      </p:sp>
      <p:sp>
        <p:nvSpPr>
          <p:cNvPr id="4" name="Date Placeholder 3">
            <a:extLst>
              <a:ext uri="{FF2B5EF4-FFF2-40B4-BE49-F238E27FC236}">
                <a16:creationId xmlns:a16="http://schemas.microsoft.com/office/drawing/2014/main" id="{24EF4AB3-A7DF-7BF4-83D5-16DEFAAD2BE2}"/>
              </a:ext>
            </a:extLst>
          </p:cNvPr>
          <p:cNvSpPr>
            <a:spLocks noGrp="1"/>
          </p:cNvSpPr>
          <p:nvPr>
            <p:ph type="dt" sz="half" idx="10"/>
          </p:nvPr>
        </p:nvSpPr>
        <p:spPr/>
        <p:txBody>
          <a:bodyPr/>
          <a:lstStyle/>
          <a:p>
            <a:fld id="{849ED6F7-09B8-4D03-AA20-B1F0D2DD4D40}" type="datetime1">
              <a:rPr lang="en-US" smtClean="0"/>
              <a:t>10/15/2026</a:t>
            </a:fld>
            <a:endParaRPr lang="en-GB"/>
          </a:p>
        </p:txBody>
      </p:sp>
      <p:sp>
        <p:nvSpPr>
          <p:cNvPr id="5" name="Slide Number Placeholder 4">
            <a:extLst>
              <a:ext uri="{FF2B5EF4-FFF2-40B4-BE49-F238E27FC236}">
                <a16:creationId xmlns:a16="http://schemas.microsoft.com/office/drawing/2014/main" id="{D08BB597-BC0B-99A7-DCAB-8089EA9F3E0B}"/>
              </a:ext>
            </a:extLst>
          </p:cNvPr>
          <p:cNvSpPr>
            <a:spLocks noGrp="1"/>
          </p:cNvSpPr>
          <p:nvPr>
            <p:ph type="sldNum" sz="quarter" idx="12"/>
          </p:nvPr>
        </p:nvSpPr>
        <p:spPr/>
        <p:txBody>
          <a:bodyPr/>
          <a:lstStyle/>
          <a:p>
            <a:fld id="{F8550EB5-7DBB-40B0-8DCD-2DF6D0BF0886}" type="slidenum">
              <a:rPr lang="en-GB" smtClean="0"/>
              <a:t>9</a:t>
            </a:fld>
            <a:endParaRPr lang="en-GB"/>
          </a:p>
        </p:txBody>
      </p:sp>
      <p:sp>
        <p:nvSpPr>
          <p:cNvPr id="2" name="Footer Placeholder 1">
            <a:extLst>
              <a:ext uri="{FF2B5EF4-FFF2-40B4-BE49-F238E27FC236}">
                <a16:creationId xmlns:a16="http://schemas.microsoft.com/office/drawing/2014/main" id="{F24F7B7C-9C2D-6C02-77E8-5690EAF4EA9B}"/>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3867003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688D8-39E4-DFC4-F0A2-5C5F43DB56D6}"/>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A0A6D00E-F151-D5E7-96BC-9CFBFD093EE6}"/>
              </a:ext>
            </a:extLst>
          </p:cNvPr>
          <p:cNvPicPr>
            <a:picLocks noChangeAspect="1"/>
          </p:cNvPicPr>
          <p:nvPr/>
        </p:nvPicPr>
        <p:blipFill>
          <a:blip r:embed="rId2"/>
          <a:stretch>
            <a:fillRect/>
          </a:stretch>
        </p:blipFill>
        <p:spPr>
          <a:xfrm>
            <a:off x="7894179" y="3657600"/>
            <a:ext cx="4297821" cy="3200400"/>
          </a:xfrm>
          <a:prstGeom prst="rect">
            <a:avLst/>
          </a:prstGeom>
        </p:spPr>
      </p:pic>
      <p:sp>
        <p:nvSpPr>
          <p:cNvPr id="6" name="Title 5">
            <a:extLst>
              <a:ext uri="{FF2B5EF4-FFF2-40B4-BE49-F238E27FC236}">
                <a16:creationId xmlns:a16="http://schemas.microsoft.com/office/drawing/2014/main" id="{319D5E52-6918-A4D0-12EA-FA542C82582A}"/>
              </a:ext>
            </a:extLst>
          </p:cNvPr>
          <p:cNvSpPr>
            <a:spLocks noGrp="1"/>
          </p:cNvSpPr>
          <p:nvPr>
            <p:ph type="title"/>
          </p:nvPr>
        </p:nvSpPr>
        <p:spPr/>
        <p:txBody>
          <a:bodyPr/>
          <a:lstStyle/>
          <a:p>
            <a:r>
              <a:rPr lang="en-US" dirty="0">
                <a:solidFill>
                  <a:schemeClr val="tx1"/>
                </a:solidFill>
              </a:rPr>
              <a:t>Resistive</a:t>
            </a:r>
            <a:r>
              <a:rPr lang="en-US" dirty="0"/>
              <a:t> </a:t>
            </a:r>
            <a:r>
              <a:rPr lang="en-US" dirty="0">
                <a:solidFill>
                  <a:srgbClr val="FF0000"/>
                </a:solidFill>
              </a:rPr>
              <a:t>Plate</a:t>
            </a:r>
            <a:r>
              <a:rPr lang="en-US" dirty="0"/>
              <a:t> Chamber – HPL case</a:t>
            </a:r>
          </a:p>
        </p:txBody>
      </p:sp>
      <p:sp>
        <p:nvSpPr>
          <p:cNvPr id="7" name="Content Placeholder 6">
            <a:extLst>
              <a:ext uri="{FF2B5EF4-FFF2-40B4-BE49-F238E27FC236}">
                <a16:creationId xmlns:a16="http://schemas.microsoft.com/office/drawing/2014/main" id="{BEA0C615-843B-1045-0BA8-E531F2C420E0}"/>
              </a:ext>
            </a:extLst>
          </p:cNvPr>
          <p:cNvSpPr>
            <a:spLocks noGrp="1"/>
          </p:cNvSpPr>
          <p:nvPr>
            <p:ph idx="1"/>
          </p:nvPr>
        </p:nvSpPr>
        <p:spPr>
          <a:xfrm>
            <a:off x="670624" y="1339736"/>
            <a:ext cx="6864733" cy="4800598"/>
          </a:xfrm>
        </p:spPr>
        <p:txBody>
          <a:bodyPr>
            <a:normAutofit fontScale="92500" lnSpcReduction="10000"/>
          </a:bodyPr>
          <a:lstStyle/>
          <a:p>
            <a:r>
              <a:rPr lang="en-US" dirty="0"/>
              <a:t>HPL was the first material used for RPCs</a:t>
            </a:r>
          </a:p>
          <a:p>
            <a:r>
              <a:rPr lang="en-US" dirty="0"/>
              <a:t>A very special procedure has been invented to have a glass-like finishing</a:t>
            </a:r>
          </a:p>
          <a:p>
            <a:r>
              <a:rPr lang="en-US" dirty="0"/>
              <a:t>Varnishing the internal surface with a few </a:t>
            </a:r>
            <a:r>
              <a:rPr lang="en-US" dirty="0">
                <a:latin typeface="Symbol" panose="05050102010706020507" pitchFamily="18" charset="2"/>
              </a:rPr>
              <a:t>m</a:t>
            </a:r>
            <a:r>
              <a:rPr lang="en-US" dirty="0"/>
              <a:t>m layer of linseed oil</a:t>
            </a:r>
          </a:p>
          <a:p>
            <a:pPr lvl="1"/>
            <a:r>
              <a:rPr lang="en-US" dirty="0"/>
              <a:t>Linseed oil was the “secret” of the Flemish painters in the XVI century…</a:t>
            </a:r>
          </a:p>
          <a:p>
            <a:pPr lvl="1"/>
            <a:r>
              <a:rPr lang="en-US" dirty="0"/>
              <a:t>Upon polymerization, linseed oil forms a hard and glossy surface, and its resistivity is similar to the one of HPL</a:t>
            </a:r>
          </a:p>
          <a:p>
            <a:pPr lvl="1"/>
            <a:r>
              <a:rPr lang="en-US" dirty="0"/>
              <a:t>Oiling is applied by slowly filling and emptying gas volumes vertically held, with a mixture of linseed oil and heptane, and subsequently stimulating the polymerization (oxygen driven) by flushing the gas volumes with clean air.</a:t>
            </a:r>
          </a:p>
          <a:p>
            <a:pPr lvl="1"/>
            <a:r>
              <a:rPr lang="en-US" dirty="0"/>
              <a:t>The polymerization lasts a few days and is performed at T&gt; 30 °C</a:t>
            </a:r>
          </a:p>
          <a:p>
            <a:endParaRPr lang="en-US" dirty="0"/>
          </a:p>
        </p:txBody>
      </p:sp>
      <p:sp>
        <p:nvSpPr>
          <p:cNvPr id="4" name="Date Placeholder 3">
            <a:extLst>
              <a:ext uri="{FF2B5EF4-FFF2-40B4-BE49-F238E27FC236}">
                <a16:creationId xmlns:a16="http://schemas.microsoft.com/office/drawing/2014/main" id="{ED8A7C53-6896-44FF-073C-1397CC9AB922}"/>
              </a:ext>
            </a:extLst>
          </p:cNvPr>
          <p:cNvSpPr>
            <a:spLocks noGrp="1"/>
          </p:cNvSpPr>
          <p:nvPr>
            <p:ph type="dt" sz="half" idx="10"/>
          </p:nvPr>
        </p:nvSpPr>
        <p:spPr/>
        <p:txBody>
          <a:bodyPr/>
          <a:lstStyle/>
          <a:p>
            <a:fld id="{9CD631C3-AF8D-45A8-8B59-9E9B3D9CCDE4}" type="datetime1">
              <a:rPr lang="en-US" smtClean="0"/>
              <a:t>10/15/2026</a:t>
            </a:fld>
            <a:endParaRPr lang="en-GB"/>
          </a:p>
        </p:txBody>
      </p:sp>
      <p:sp>
        <p:nvSpPr>
          <p:cNvPr id="5" name="Slide Number Placeholder 4">
            <a:extLst>
              <a:ext uri="{FF2B5EF4-FFF2-40B4-BE49-F238E27FC236}">
                <a16:creationId xmlns:a16="http://schemas.microsoft.com/office/drawing/2014/main" id="{EE053C0E-D5F8-7976-78A8-D70FEF54DC6B}"/>
              </a:ext>
            </a:extLst>
          </p:cNvPr>
          <p:cNvSpPr>
            <a:spLocks noGrp="1"/>
          </p:cNvSpPr>
          <p:nvPr>
            <p:ph type="sldNum" sz="quarter" idx="12"/>
          </p:nvPr>
        </p:nvSpPr>
        <p:spPr/>
        <p:txBody>
          <a:bodyPr/>
          <a:lstStyle/>
          <a:p>
            <a:fld id="{F8550EB5-7DBB-40B0-8DCD-2DF6D0BF0886}" type="slidenum">
              <a:rPr lang="en-GB" smtClean="0"/>
              <a:t>10</a:t>
            </a:fld>
            <a:endParaRPr lang="en-GB"/>
          </a:p>
        </p:txBody>
      </p:sp>
      <p:sp>
        <p:nvSpPr>
          <p:cNvPr id="2" name="Rectangle 1">
            <a:extLst>
              <a:ext uri="{FF2B5EF4-FFF2-40B4-BE49-F238E27FC236}">
                <a16:creationId xmlns:a16="http://schemas.microsoft.com/office/drawing/2014/main" id="{CB1579B8-BBDF-E472-0B3E-E81186C3B417}"/>
              </a:ext>
            </a:extLst>
          </p:cNvPr>
          <p:cNvSpPr/>
          <p:nvPr/>
        </p:nvSpPr>
        <p:spPr>
          <a:xfrm rot="5400000">
            <a:off x="9434945" y="2438400"/>
            <a:ext cx="1920240" cy="911629"/>
          </a:xfrm>
          <a:prstGeom prst="rect">
            <a:avLst/>
          </a:prstGeom>
          <a:solidFill>
            <a:schemeClr val="accent3">
              <a:lumMod val="50000"/>
            </a:schemeClr>
          </a:solidFill>
          <a:scene3d>
            <a:camera prst="isometricTopUp"/>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lowchart: Delay 2">
            <a:extLst>
              <a:ext uri="{FF2B5EF4-FFF2-40B4-BE49-F238E27FC236}">
                <a16:creationId xmlns:a16="http://schemas.microsoft.com/office/drawing/2014/main" id="{94B3214C-5729-20A5-CB24-DD0A7E8CA67B}"/>
              </a:ext>
            </a:extLst>
          </p:cNvPr>
          <p:cNvSpPr/>
          <p:nvPr/>
        </p:nvSpPr>
        <p:spPr>
          <a:xfrm rot="5400000">
            <a:off x="8121866" y="1953663"/>
            <a:ext cx="1103243" cy="902413"/>
          </a:xfrm>
          <a:prstGeom prst="flowChartDela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8354212E-20EB-5222-453F-E92F6479FD00}"/>
              </a:ext>
            </a:extLst>
          </p:cNvPr>
          <p:cNvSpPr/>
          <p:nvPr/>
        </p:nvSpPr>
        <p:spPr>
          <a:xfrm>
            <a:off x="8626003" y="2951922"/>
            <a:ext cx="1970642" cy="1896723"/>
          </a:xfrm>
          <a:custGeom>
            <a:avLst/>
            <a:gdLst>
              <a:gd name="connsiteX0" fmla="*/ 21040 w 1970642"/>
              <a:gd name="connsiteY0" fmla="*/ 0 h 1896723"/>
              <a:gd name="connsiteX1" fmla="*/ 21040 w 1970642"/>
              <a:gd name="connsiteY1" fmla="*/ 1431235 h 1896723"/>
              <a:gd name="connsiteX2" fmla="*/ 239701 w 1970642"/>
              <a:gd name="connsiteY2" fmla="*/ 1689652 h 1896723"/>
              <a:gd name="connsiteX3" fmla="*/ 965258 w 1970642"/>
              <a:gd name="connsiteY3" fmla="*/ 1878495 h 1896723"/>
              <a:gd name="connsiteX4" fmla="*/ 1829962 w 1970642"/>
              <a:gd name="connsiteY4" fmla="*/ 1222513 h 1896723"/>
              <a:gd name="connsiteX5" fmla="*/ 1959171 w 1970642"/>
              <a:gd name="connsiteY5" fmla="*/ 894521 h 1896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0642" h="1896723">
                <a:moveTo>
                  <a:pt x="21040" y="0"/>
                </a:moveTo>
                <a:cubicBezTo>
                  <a:pt x="2818" y="574813"/>
                  <a:pt x="-15403" y="1149626"/>
                  <a:pt x="21040" y="1431235"/>
                </a:cubicBezTo>
                <a:cubicBezTo>
                  <a:pt x="57483" y="1712844"/>
                  <a:pt x="82331" y="1615109"/>
                  <a:pt x="239701" y="1689652"/>
                </a:cubicBezTo>
                <a:cubicBezTo>
                  <a:pt x="397071" y="1764195"/>
                  <a:pt x="700215" y="1956351"/>
                  <a:pt x="965258" y="1878495"/>
                </a:cubicBezTo>
                <a:cubicBezTo>
                  <a:pt x="1230301" y="1800639"/>
                  <a:pt x="1664310" y="1386509"/>
                  <a:pt x="1829962" y="1222513"/>
                </a:cubicBezTo>
                <a:cubicBezTo>
                  <a:pt x="1995614" y="1058517"/>
                  <a:pt x="1977392" y="976519"/>
                  <a:pt x="1959171" y="894521"/>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Up-Down 9">
            <a:extLst>
              <a:ext uri="{FF2B5EF4-FFF2-40B4-BE49-F238E27FC236}">
                <a16:creationId xmlns:a16="http://schemas.microsoft.com/office/drawing/2014/main" id="{A0AED18F-2D5C-3FB6-1C83-29A2187DB2D4}"/>
              </a:ext>
            </a:extLst>
          </p:cNvPr>
          <p:cNvSpPr/>
          <p:nvPr/>
        </p:nvSpPr>
        <p:spPr>
          <a:xfrm>
            <a:off x="9246963" y="2117035"/>
            <a:ext cx="190006" cy="834887"/>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Delay 10">
            <a:extLst>
              <a:ext uri="{FF2B5EF4-FFF2-40B4-BE49-F238E27FC236}">
                <a16:creationId xmlns:a16="http://schemas.microsoft.com/office/drawing/2014/main" id="{958115D5-0A98-7990-D9D6-1CF3998A62DF}"/>
              </a:ext>
            </a:extLst>
          </p:cNvPr>
          <p:cNvSpPr/>
          <p:nvPr/>
        </p:nvSpPr>
        <p:spPr>
          <a:xfrm rot="5400000">
            <a:off x="8261942" y="2089171"/>
            <a:ext cx="823089" cy="902413"/>
          </a:xfrm>
          <a:prstGeom prst="flowChartDelay">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BE869888-DBB6-5A25-0B84-C2B6C709AEE4}"/>
              </a:ext>
            </a:extLst>
          </p:cNvPr>
          <p:cNvSpPr/>
          <p:nvPr/>
        </p:nvSpPr>
        <p:spPr>
          <a:xfrm>
            <a:off x="9829800" y="2107096"/>
            <a:ext cx="1152939" cy="1739347"/>
          </a:xfrm>
          <a:custGeom>
            <a:avLst/>
            <a:gdLst>
              <a:gd name="connsiteX0" fmla="*/ 228600 w 1152939"/>
              <a:gd name="connsiteY0" fmla="*/ 0 h 1739347"/>
              <a:gd name="connsiteX1" fmla="*/ 496957 w 1152939"/>
              <a:gd name="connsiteY1" fmla="*/ 19878 h 1739347"/>
              <a:gd name="connsiteX2" fmla="*/ 1152939 w 1152939"/>
              <a:gd name="connsiteY2" fmla="*/ 1143000 h 1739347"/>
              <a:gd name="connsiteX3" fmla="*/ 785191 w 1152939"/>
              <a:gd name="connsiteY3" fmla="*/ 1739347 h 1739347"/>
              <a:gd name="connsiteX4" fmla="*/ 0 w 1152939"/>
              <a:gd name="connsiteY4" fmla="*/ 437321 h 1739347"/>
              <a:gd name="connsiteX5" fmla="*/ 228600 w 1152939"/>
              <a:gd name="connsiteY5" fmla="*/ 0 h 1739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939" h="1739347">
                <a:moveTo>
                  <a:pt x="228600" y="0"/>
                </a:moveTo>
                <a:lnTo>
                  <a:pt x="496957" y="19878"/>
                </a:lnTo>
                <a:lnTo>
                  <a:pt x="1152939" y="1143000"/>
                </a:lnTo>
                <a:lnTo>
                  <a:pt x="785191" y="1739347"/>
                </a:lnTo>
                <a:lnTo>
                  <a:pt x="0" y="437321"/>
                </a:lnTo>
                <a:lnTo>
                  <a:pt x="228600" y="0"/>
                </a:lnTo>
                <a:close/>
              </a:path>
            </a:pathLst>
          </a:cu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15" name="Footer Placeholder 14">
            <a:extLst>
              <a:ext uri="{FF2B5EF4-FFF2-40B4-BE49-F238E27FC236}">
                <a16:creationId xmlns:a16="http://schemas.microsoft.com/office/drawing/2014/main" id="{B3C1A5B7-0A8C-CBF8-2C2D-8E6183AD4ACF}"/>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1728487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1901CB3-0BC0-AFB4-B6D7-BBDE0DC2A366}"/>
              </a:ext>
            </a:extLst>
          </p:cNvPr>
          <p:cNvSpPr>
            <a:spLocks noGrp="1"/>
          </p:cNvSpPr>
          <p:nvPr>
            <p:ph type="title"/>
          </p:nvPr>
        </p:nvSpPr>
        <p:spPr>
          <a:xfrm>
            <a:off x="646111" y="47271"/>
            <a:ext cx="9404723" cy="1400530"/>
          </a:xfrm>
        </p:spPr>
        <p:txBody>
          <a:bodyPr/>
          <a:lstStyle/>
          <a:p>
            <a:r>
              <a:rPr lang="en-US" dirty="0"/>
              <a:t>First plateau using linseed oil (by R. Cardarelli)</a:t>
            </a:r>
          </a:p>
        </p:txBody>
      </p:sp>
      <p:sp>
        <p:nvSpPr>
          <p:cNvPr id="4" name="Date Placeholder 3">
            <a:extLst>
              <a:ext uri="{FF2B5EF4-FFF2-40B4-BE49-F238E27FC236}">
                <a16:creationId xmlns:a16="http://schemas.microsoft.com/office/drawing/2014/main" id="{9C49D5D6-8B7B-446F-F456-DD680D4D596D}"/>
              </a:ext>
            </a:extLst>
          </p:cNvPr>
          <p:cNvSpPr>
            <a:spLocks noGrp="1"/>
          </p:cNvSpPr>
          <p:nvPr>
            <p:ph type="dt" sz="half" idx="10"/>
          </p:nvPr>
        </p:nvSpPr>
        <p:spPr/>
        <p:txBody>
          <a:bodyPr/>
          <a:lstStyle/>
          <a:p>
            <a:fld id="{94E64170-6962-4859-80E8-C2FC9C580F7D}" type="datetime1">
              <a:rPr lang="en-US" smtClean="0"/>
              <a:t>10/15/2026</a:t>
            </a:fld>
            <a:endParaRPr lang="en-GB"/>
          </a:p>
        </p:txBody>
      </p:sp>
      <p:sp>
        <p:nvSpPr>
          <p:cNvPr id="5" name="Slide Number Placeholder 4">
            <a:extLst>
              <a:ext uri="{FF2B5EF4-FFF2-40B4-BE49-F238E27FC236}">
                <a16:creationId xmlns:a16="http://schemas.microsoft.com/office/drawing/2014/main" id="{A6E4A727-A777-DE0C-D446-817383BA7D80}"/>
              </a:ext>
            </a:extLst>
          </p:cNvPr>
          <p:cNvSpPr>
            <a:spLocks noGrp="1"/>
          </p:cNvSpPr>
          <p:nvPr>
            <p:ph type="sldNum" sz="quarter" idx="12"/>
          </p:nvPr>
        </p:nvSpPr>
        <p:spPr/>
        <p:txBody>
          <a:bodyPr/>
          <a:lstStyle/>
          <a:p>
            <a:fld id="{F8550EB5-7DBB-40B0-8DCD-2DF6D0BF0886}" type="slidenum">
              <a:rPr lang="en-GB" smtClean="0"/>
              <a:t>11</a:t>
            </a:fld>
            <a:endParaRPr lang="en-GB"/>
          </a:p>
        </p:txBody>
      </p:sp>
      <p:pic>
        <p:nvPicPr>
          <p:cNvPr id="7" name="Picture 6">
            <a:extLst>
              <a:ext uri="{FF2B5EF4-FFF2-40B4-BE49-F238E27FC236}">
                <a16:creationId xmlns:a16="http://schemas.microsoft.com/office/drawing/2014/main" id="{33E9A0C6-F0F7-394B-9B4B-3634DEA4CC18}"/>
              </a:ext>
            </a:extLst>
          </p:cNvPr>
          <p:cNvPicPr>
            <a:picLocks noChangeAspect="1"/>
          </p:cNvPicPr>
          <p:nvPr/>
        </p:nvPicPr>
        <p:blipFill>
          <a:blip r:embed="rId2"/>
          <a:srcRect t="20571" b="-100"/>
          <a:stretch/>
        </p:blipFill>
        <p:spPr>
          <a:xfrm>
            <a:off x="1" y="1447801"/>
            <a:ext cx="12192000" cy="5518264"/>
          </a:xfrm>
          <a:prstGeom prst="rect">
            <a:avLst/>
          </a:prstGeom>
        </p:spPr>
      </p:pic>
      <p:sp>
        <p:nvSpPr>
          <p:cNvPr id="9" name="Footer Placeholder 8">
            <a:extLst>
              <a:ext uri="{FF2B5EF4-FFF2-40B4-BE49-F238E27FC236}">
                <a16:creationId xmlns:a16="http://schemas.microsoft.com/office/drawing/2014/main" id="{D0327D09-3C68-26E9-117C-FBF00D36A547}"/>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2945960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A89D3-01B0-EFFB-32C4-0373FD32ADE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6996D2C-0F15-9769-AB08-8BF22FD538E8}"/>
              </a:ext>
            </a:extLst>
          </p:cNvPr>
          <p:cNvSpPr>
            <a:spLocks noGrp="1"/>
          </p:cNvSpPr>
          <p:nvPr>
            <p:ph type="title"/>
          </p:nvPr>
        </p:nvSpPr>
        <p:spPr>
          <a:xfrm>
            <a:off x="0" y="294092"/>
            <a:ext cx="11231150" cy="1400530"/>
          </a:xfrm>
        </p:spPr>
        <p:txBody>
          <a:bodyPr/>
          <a:lstStyle/>
          <a:p>
            <a:r>
              <a:rPr lang="en-US" dirty="0">
                <a:solidFill>
                  <a:schemeClr val="tx1"/>
                </a:solidFill>
              </a:rPr>
              <a:t>Resistive</a:t>
            </a:r>
            <a:r>
              <a:rPr lang="en-US" dirty="0"/>
              <a:t> </a:t>
            </a:r>
            <a:r>
              <a:rPr lang="en-US" dirty="0">
                <a:solidFill>
                  <a:srgbClr val="FF0000"/>
                </a:solidFill>
              </a:rPr>
              <a:t>Plate</a:t>
            </a:r>
            <a:r>
              <a:rPr lang="en-US" dirty="0"/>
              <a:t> – ohmic contact</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8FC708B4-C34F-717D-4B5B-06F026461CAB}"/>
                  </a:ext>
                </a:extLst>
              </p:cNvPr>
              <p:cNvSpPr>
                <a:spLocks noGrp="1"/>
              </p:cNvSpPr>
              <p:nvPr>
                <p:ph idx="1"/>
              </p:nvPr>
            </p:nvSpPr>
            <p:spPr>
              <a:xfrm>
                <a:off x="450641" y="1338470"/>
                <a:ext cx="5958471" cy="5112025"/>
              </a:xfrm>
            </p:spPr>
            <p:txBody>
              <a:bodyPr>
                <a:normAutofit lnSpcReduction="10000"/>
              </a:bodyPr>
              <a:lstStyle/>
              <a:p>
                <a:r>
                  <a:rPr lang="en-US" dirty="0"/>
                  <a:t>The external face of the electrodes are treated with a graphite layer with a surface resistivity &lt;&lt; of the HPL one</a:t>
                </a:r>
              </a:p>
              <a:p>
                <a:r>
                  <a:rPr lang="en-US" dirty="0"/>
                  <a:t>This represents an ohmic contact and has the function of distributing the electric potential uniformly on the surface </a:t>
                </a:r>
              </a:p>
              <a:p>
                <a:r>
                  <a:rPr lang="en-US" dirty="0"/>
                  <a:t>Its surface resistivity is of the order of 100 </a:t>
                </a:r>
                <a:r>
                  <a:rPr lang="en-US" dirty="0" err="1"/>
                  <a:t>kOhm</a:t>
                </a:r>
                <a:r>
                  <a:rPr lang="en-US" dirty="0"/>
                  <a:t>/</a:t>
                </a:r>
                <a14:m>
                  <m:oMath xmlns:m="http://schemas.openxmlformats.org/officeDocument/2006/math">
                    <m:r>
                      <a:rPr lang="en-US" i="1" smtClean="0">
                        <a:latin typeface="Cambria Math" panose="02040503050406030204" pitchFamily="18" charset="0"/>
                      </a:rPr>
                      <m:t>⎕</m:t>
                    </m:r>
                  </m:oMath>
                </a14:m>
                <a:r>
                  <a:rPr lang="en-US" dirty="0"/>
                  <a:t> </a:t>
                </a:r>
              </a:p>
              <a:p>
                <a:pPr lvl="1"/>
                <a:r>
                  <a:rPr lang="en-US" dirty="0"/>
                  <a:t>Typical</a:t>
                </a:r>
                <a:r>
                  <a:rPr lang="en-US" dirty="0">
                    <a:latin typeface="Symbol" panose="05050102010706020507" pitchFamily="18" charset="2"/>
                  </a:rPr>
                  <a:t> t</a:t>
                </a:r>
                <a:r>
                  <a:rPr lang="en-US" dirty="0"/>
                  <a:t>=RC=10 pF*100 </a:t>
                </a:r>
                <a:r>
                  <a:rPr lang="en-US" dirty="0" err="1"/>
                  <a:t>kOhm</a:t>
                </a:r>
                <a:r>
                  <a:rPr lang="en-US" dirty="0"/>
                  <a:t> =  10</a:t>
                </a:r>
                <a:r>
                  <a:rPr lang="en-US" baseline="30000" dirty="0"/>
                  <a:t>-6 </a:t>
                </a:r>
                <a:r>
                  <a:rPr lang="en-US" dirty="0"/>
                  <a:t>s</a:t>
                </a:r>
              </a:p>
              <a:p>
                <a:pPr lvl="1"/>
                <a:r>
                  <a:rPr lang="en-US" dirty="0"/>
                  <a:t>Sufficiently slow to be transparent to the prompt avalanche signal (</a:t>
                </a:r>
                <a14:m>
                  <m:oMath xmlns:m="http://schemas.openxmlformats.org/officeDocument/2006/math">
                    <m:r>
                      <a:rPr lang="en-US" i="1" smtClean="0">
                        <a:latin typeface="Cambria Math" panose="02040503050406030204" pitchFamily="18" charset="0"/>
                        <a:ea typeface="Cambria Math" panose="02040503050406030204" pitchFamily="18" charset="0"/>
                      </a:rPr>
                      <m:t>𝜏</m:t>
                    </m:r>
                    <m:r>
                      <a:rPr lang="en-US"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𝑛𝑠</m:t>
                    </m:r>
                    <m:r>
                      <a:rPr lang="en-US" b="0" i="1" smtClean="0">
                        <a:latin typeface="Cambria Math" panose="02040503050406030204" pitchFamily="18" charset="0"/>
                        <a:ea typeface="Cambria Math" panose="02040503050406030204" pitchFamily="18" charset="0"/>
                      </a:rPr>
                      <m:t>)</m:t>
                    </m:r>
                  </m:oMath>
                </a14:m>
                <a:endParaRPr lang="en-US" dirty="0"/>
              </a:p>
              <a:p>
                <a:r>
                  <a:rPr lang="en-US" dirty="0"/>
                  <a:t>The graphite contact is progressively damaged by the electro-chemical reactions, using a thick layer, we demonstrate that the system can withstand the full ATLS program</a:t>
                </a:r>
              </a:p>
            </p:txBody>
          </p:sp>
        </mc:Choice>
        <mc:Fallback xmlns="">
          <p:sp>
            <p:nvSpPr>
              <p:cNvPr id="7" name="Content Placeholder 6">
                <a:extLst>
                  <a:ext uri="{FF2B5EF4-FFF2-40B4-BE49-F238E27FC236}">
                    <a16:creationId xmlns:a16="http://schemas.microsoft.com/office/drawing/2014/main" id="{8FC708B4-C34F-717D-4B5B-06F026461CAB}"/>
                  </a:ext>
                </a:extLst>
              </p:cNvPr>
              <p:cNvSpPr>
                <a:spLocks noGrp="1" noRot="1" noChangeAspect="1" noMove="1" noResize="1" noEditPoints="1" noAdjustHandles="1" noChangeArrowheads="1" noChangeShapeType="1" noTextEdit="1"/>
              </p:cNvSpPr>
              <p:nvPr>
                <p:ph idx="1"/>
              </p:nvPr>
            </p:nvSpPr>
            <p:spPr>
              <a:xfrm>
                <a:off x="450641" y="1338470"/>
                <a:ext cx="5958471" cy="5112025"/>
              </a:xfrm>
              <a:blipFill>
                <a:blip r:embed="rId2"/>
                <a:stretch>
                  <a:fillRect l="-512" t="-1313" r="-819" b="-597"/>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358FCE54-20D2-3721-E8FB-49F5EF2712F4}"/>
              </a:ext>
            </a:extLst>
          </p:cNvPr>
          <p:cNvSpPr>
            <a:spLocks noGrp="1"/>
          </p:cNvSpPr>
          <p:nvPr>
            <p:ph type="dt" sz="half" idx="10"/>
          </p:nvPr>
        </p:nvSpPr>
        <p:spPr/>
        <p:txBody>
          <a:bodyPr/>
          <a:lstStyle/>
          <a:p>
            <a:fld id="{4BDF2E77-7078-4419-A0C1-E847DE524E92}" type="datetime1">
              <a:rPr lang="en-US" smtClean="0"/>
              <a:t>10/15/2026</a:t>
            </a:fld>
            <a:endParaRPr lang="en-GB"/>
          </a:p>
        </p:txBody>
      </p:sp>
      <p:sp>
        <p:nvSpPr>
          <p:cNvPr id="5" name="Slide Number Placeholder 4">
            <a:extLst>
              <a:ext uri="{FF2B5EF4-FFF2-40B4-BE49-F238E27FC236}">
                <a16:creationId xmlns:a16="http://schemas.microsoft.com/office/drawing/2014/main" id="{749DFAF9-6EDE-847D-2052-00538727F4AD}"/>
              </a:ext>
            </a:extLst>
          </p:cNvPr>
          <p:cNvSpPr>
            <a:spLocks noGrp="1"/>
          </p:cNvSpPr>
          <p:nvPr>
            <p:ph type="sldNum" sz="quarter" idx="12"/>
          </p:nvPr>
        </p:nvSpPr>
        <p:spPr/>
        <p:txBody>
          <a:bodyPr/>
          <a:lstStyle/>
          <a:p>
            <a:fld id="{F8550EB5-7DBB-40B0-8DCD-2DF6D0BF0886}" type="slidenum">
              <a:rPr lang="en-GB" smtClean="0"/>
              <a:t>12</a:t>
            </a:fld>
            <a:endParaRPr lang="en-GB"/>
          </a:p>
        </p:txBody>
      </p:sp>
      <p:pic>
        <p:nvPicPr>
          <p:cNvPr id="14" name="object 4">
            <a:extLst>
              <a:ext uri="{FF2B5EF4-FFF2-40B4-BE49-F238E27FC236}">
                <a16:creationId xmlns:a16="http://schemas.microsoft.com/office/drawing/2014/main" id="{5BCD53AD-DDF4-8230-1C42-BD5E9C6AB4FA}"/>
              </a:ext>
            </a:extLst>
          </p:cNvPr>
          <p:cNvPicPr/>
          <p:nvPr/>
        </p:nvPicPr>
        <p:blipFill>
          <a:blip r:embed="rId3" cstate="print"/>
          <a:stretch>
            <a:fillRect/>
          </a:stretch>
        </p:blipFill>
        <p:spPr>
          <a:xfrm>
            <a:off x="6720625" y="1447801"/>
            <a:ext cx="3930313" cy="3018213"/>
          </a:xfrm>
          <a:prstGeom prst="rect">
            <a:avLst/>
          </a:prstGeom>
        </p:spPr>
      </p:pic>
      <p:sp>
        <p:nvSpPr>
          <p:cNvPr id="15" name="TextBox 14">
            <a:extLst>
              <a:ext uri="{FF2B5EF4-FFF2-40B4-BE49-F238E27FC236}">
                <a16:creationId xmlns:a16="http://schemas.microsoft.com/office/drawing/2014/main" id="{5D341AF9-B6E0-1591-1321-31BECB305C62}"/>
              </a:ext>
            </a:extLst>
          </p:cNvPr>
          <p:cNvSpPr txBox="1"/>
          <p:nvPr/>
        </p:nvSpPr>
        <p:spPr>
          <a:xfrm>
            <a:off x="6409112" y="4595519"/>
            <a:ext cx="4970088" cy="2031325"/>
          </a:xfrm>
          <a:prstGeom prst="rect">
            <a:avLst/>
          </a:prstGeom>
          <a:noFill/>
        </p:spPr>
        <p:txBody>
          <a:bodyPr wrap="square" rtlCol="0">
            <a:spAutoFit/>
          </a:bodyPr>
          <a:lstStyle/>
          <a:p>
            <a:r>
              <a:rPr lang="en-US" dirty="0"/>
              <a:t>Choice of the graphite: it is possible to obtain the same resistance per square with different amounts of graphite per unit surface, by adding a resin as a filler in between the graphite grains. Such a thicker structure is more resilient to chemical damage  </a:t>
            </a:r>
          </a:p>
        </p:txBody>
      </p:sp>
      <p:sp>
        <p:nvSpPr>
          <p:cNvPr id="16" name="Footer Placeholder 15">
            <a:extLst>
              <a:ext uri="{FF2B5EF4-FFF2-40B4-BE49-F238E27FC236}">
                <a16:creationId xmlns:a16="http://schemas.microsoft.com/office/drawing/2014/main" id="{E82FECE2-B3F2-7E38-2A16-FF1B1CA78E1B}"/>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2210925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059CA-FB6A-84E2-7B9F-D5606BE2110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94C6DAA-A51F-4EBC-51BE-E23730C98E1D}"/>
              </a:ext>
            </a:extLst>
          </p:cNvPr>
          <p:cNvSpPr>
            <a:spLocks noGrp="1"/>
          </p:cNvSpPr>
          <p:nvPr>
            <p:ph type="title"/>
          </p:nvPr>
        </p:nvSpPr>
        <p:spPr>
          <a:xfrm>
            <a:off x="0" y="294092"/>
            <a:ext cx="11231150" cy="1400530"/>
          </a:xfrm>
        </p:spPr>
        <p:txBody>
          <a:bodyPr/>
          <a:lstStyle/>
          <a:p>
            <a:r>
              <a:rPr lang="en-US" dirty="0">
                <a:solidFill>
                  <a:schemeClr val="tx1"/>
                </a:solidFill>
              </a:rPr>
              <a:t>Resistive</a:t>
            </a:r>
            <a:r>
              <a:rPr lang="en-US" dirty="0"/>
              <a:t> </a:t>
            </a:r>
            <a:r>
              <a:rPr lang="en-US" dirty="0">
                <a:solidFill>
                  <a:srgbClr val="FF0000"/>
                </a:solidFill>
              </a:rPr>
              <a:t>Plate</a:t>
            </a:r>
            <a:r>
              <a:rPr lang="en-US" dirty="0"/>
              <a:t> – electrode thickness </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6AAD83B9-EC1D-0F45-7E5F-B05119D64971}"/>
                  </a:ext>
                </a:extLst>
              </p:cNvPr>
              <p:cNvSpPr>
                <a:spLocks noGrp="1"/>
              </p:cNvSpPr>
              <p:nvPr>
                <p:ph idx="1"/>
              </p:nvPr>
            </p:nvSpPr>
            <p:spPr>
              <a:xfrm>
                <a:off x="450641" y="1338470"/>
                <a:ext cx="6573614" cy="5519530"/>
              </a:xfrm>
            </p:spPr>
            <p:txBody>
              <a:bodyPr>
                <a:normAutofit/>
              </a:bodyPr>
              <a:lstStyle/>
              <a:p>
                <a:r>
                  <a:rPr lang="en-US" dirty="0"/>
                  <a:t>The electrode thickness should be idealistically as thin as possible since the signal induction is given by the weighting field through the Ramo theorem as:</a:t>
                </a:r>
              </a:p>
              <a:p>
                <a:r>
                  <a:rPr lang="en-US" dirty="0"/>
                  <a:t>                                  Where </a:t>
                </a:r>
                <a14:m>
                  <m:oMath xmlns:m="http://schemas.openxmlformats.org/officeDocument/2006/math">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𝑤</m:t>
                            </m:r>
                          </m:sub>
                        </m:sSub>
                      </m:num>
                      <m:den>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i="1">
                                <a:latin typeface="Cambria Math" panose="02040503050406030204" pitchFamily="18" charset="0"/>
                              </a:rPr>
                              <m:t>𝑤</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box>
                          <m:boxPr>
                            <m:ctrlPr>
                              <a:rPr lang="en-US" b="0" i="1" smtClean="0">
                                <a:latin typeface="Cambria Math" panose="02040503050406030204" pitchFamily="18" charset="0"/>
                              </a:rPr>
                            </m:ctrlPr>
                          </m:boxPr>
                          <m:e>
                            <m:argPr>
                              <m:argSz m:val="-1"/>
                            </m:argP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𝑏</m:t>
                                </m:r>
                              </m:num>
                              <m:den>
                                <m:r>
                                  <a:rPr lang="en-US" b="0" i="1" smtClean="0">
                                    <a:latin typeface="Cambria Math" panose="02040503050406030204" pitchFamily="18" charset="0"/>
                                    <a:ea typeface="Cambria Math" panose="02040503050406030204" pitchFamily="18" charset="0"/>
                                  </a:rPr>
                                  <m:t>𝜀</m:t>
                                </m:r>
                              </m:den>
                            </m:f>
                            <m:r>
                              <a:rPr lang="en-US" b="0" i="1" smtClean="0">
                                <a:latin typeface="Cambria Math" panose="02040503050406030204" pitchFamily="18" charset="0"/>
                              </a:rPr>
                              <m:t>+</m:t>
                            </m:r>
                            <m:r>
                              <a:rPr lang="en-US" b="0" i="1" smtClean="0">
                                <a:latin typeface="Cambria Math" panose="02040503050406030204" pitchFamily="18" charset="0"/>
                              </a:rPr>
                              <m:t>𝑑</m:t>
                            </m:r>
                          </m:e>
                        </m:box>
                      </m:den>
                    </m:f>
                  </m:oMath>
                </a14:m>
                <a:endParaRPr lang="en-US" dirty="0"/>
              </a:p>
              <a:p>
                <a:r>
                  <a:rPr lang="en-US" dirty="0"/>
                  <a:t>Since </a:t>
                </a:r>
                <a:r>
                  <a:rPr lang="en-US" dirty="0">
                    <a:latin typeface="Symbol" panose="05050102010706020507" pitchFamily="18" charset="2"/>
                  </a:rPr>
                  <a:t>e</a:t>
                </a:r>
                <a:r>
                  <a:rPr lang="en-US" dirty="0"/>
                  <a:t> is about 7 the electrode thickness contribution is reduced:</a:t>
                </a:r>
              </a:p>
              <a:p>
                <a:r>
                  <a:rPr lang="en-US" dirty="0"/>
                  <a:t>Example: b=1mm d=2mm </a:t>
                </a:r>
                <a:r>
                  <a:rPr lang="en-US" dirty="0">
                    <a:sym typeface="Wingdings" panose="05000000000000000000" pitchFamily="2" charset="2"/>
                  </a:rPr>
                  <a:t> 77% we have a reduction of 23% for the signal with respect to a zero thickness electrode</a:t>
                </a:r>
              </a:p>
              <a:p>
                <a:r>
                  <a:rPr lang="en-US" dirty="0">
                    <a:sym typeface="Wingdings" panose="05000000000000000000" pitchFamily="2" charset="2"/>
                  </a:rPr>
                  <a:t>On the other side a too thin electrode becomes mechanically unstable due to the electrical force in between the electrodes</a:t>
                </a:r>
              </a:p>
              <a:p>
                <a:r>
                  <a:rPr lang="en-US" dirty="0">
                    <a:sym typeface="Wingdings" panose="05000000000000000000" pitchFamily="2" charset="2"/>
                  </a:rPr>
                  <a:t>Practical ranges are in between 1.4 and 2 mm</a:t>
                </a:r>
                <a:endParaRPr lang="en-US" dirty="0"/>
              </a:p>
            </p:txBody>
          </p:sp>
        </mc:Choice>
        <mc:Fallback xmlns="">
          <p:sp>
            <p:nvSpPr>
              <p:cNvPr id="7" name="Content Placeholder 6">
                <a:extLst>
                  <a:ext uri="{FF2B5EF4-FFF2-40B4-BE49-F238E27FC236}">
                    <a16:creationId xmlns:a16="http://schemas.microsoft.com/office/drawing/2014/main" id="{6AAD83B9-EC1D-0F45-7E5F-B05119D64971}"/>
                  </a:ext>
                </a:extLst>
              </p:cNvPr>
              <p:cNvSpPr>
                <a:spLocks noGrp="1" noRot="1" noChangeAspect="1" noMove="1" noResize="1" noEditPoints="1" noAdjustHandles="1" noChangeArrowheads="1" noChangeShapeType="1" noTextEdit="1"/>
              </p:cNvSpPr>
              <p:nvPr>
                <p:ph idx="1"/>
              </p:nvPr>
            </p:nvSpPr>
            <p:spPr>
              <a:xfrm>
                <a:off x="450641" y="1338470"/>
                <a:ext cx="6573614" cy="5519530"/>
              </a:xfrm>
              <a:blipFill>
                <a:blip r:embed="rId2"/>
                <a:stretch>
                  <a:fillRect l="-464" t="-66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C292DB22-3914-DAE1-AA6A-BE2F4EDC3D86}"/>
              </a:ext>
            </a:extLst>
          </p:cNvPr>
          <p:cNvSpPr>
            <a:spLocks noGrp="1"/>
          </p:cNvSpPr>
          <p:nvPr>
            <p:ph type="dt" sz="half" idx="10"/>
          </p:nvPr>
        </p:nvSpPr>
        <p:spPr/>
        <p:txBody>
          <a:bodyPr/>
          <a:lstStyle/>
          <a:p>
            <a:fld id="{6F885C50-92C5-448F-9CD4-96081A4C728B}" type="datetime1">
              <a:rPr lang="en-US" smtClean="0"/>
              <a:t>10/15/2026</a:t>
            </a:fld>
            <a:endParaRPr lang="en-GB"/>
          </a:p>
        </p:txBody>
      </p:sp>
      <p:sp>
        <p:nvSpPr>
          <p:cNvPr id="5" name="Slide Number Placeholder 4">
            <a:extLst>
              <a:ext uri="{FF2B5EF4-FFF2-40B4-BE49-F238E27FC236}">
                <a16:creationId xmlns:a16="http://schemas.microsoft.com/office/drawing/2014/main" id="{096B6356-30C8-0248-1E2E-2471E0201D6B}"/>
              </a:ext>
            </a:extLst>
          </p:cNvPr>
          <p:cNvSpPr>
            <a:spLocks noGrp="1"/>
          </p:cNvSpPr>
          <p:nvPr>
            <p:ph type="sldNum" sz="quarter" idx="12"/>
          </p:nvPr>
        </p:nvSpPr>
        <p:spPr/>
        <p:txBody>
          <a:bodyPr/>
          <a:lstStyle/>
          <a:p>
            <a:fld id="{F8550EB5-7DBB-40B0-8DCD-2DF6D0BF0886}" type="slidenum">
              <a:rPr lang="en-GB" smtClean="0"/>
              <a:t>13</a:t>
            </a:fld>
            <a:endParaRPr lang="en-GB"/>
          </a:p>
        </p:txBody>
      </p:sp>
      <p:pic>
        <p:nvPicPr>
          <p:cNvPr id="3" name="Picture 2">
            <a:extLst>
              <a:ext uri="{FF2B5EF4-FFF2-40B4-BE49-F238E27FC236}">
                <a16:creationId xmlns:a16="http://schemas.microsoft.com/office/drawing/2014/main" id="{7817B5C8-6BA1-12A2-7A3A-44555A5E9454}"/>
              </a:ext>
            </a:extLst>
          </p:cNvPr>
          <p:cNvPicPr>
            <a:picLocks noChangeAspect="1"/>
          </p:cNvPicPr>
          <p:nvPr/>
        </p:nvPicPr>
        <p:blipFill>
          <a:blip r:embed="rId3"/>
          <a:srcRect t="6596"/>
          <a:stretch/>
        </p:blipFill>
        <p:spPr>
          <a:xfrm>
            <a:off x="799036" y="2592015"/>
            <a:ext cx="2430827" cy="785554"/>
          </a:xfrm>
          <a:prstGeom prst="rect">
            <a:avLst/>
          </a:prstGeom>
        </p:spPr>
      </p:pic>
      <p:pic>
        <p:nvPicPr>
          <p:cNvPr id="9" name="Picture 8">
            <a:extLst>
              <a:ext uri="{FF2B5EF4-FFF2-40B4-BE49-F238E27FC236}">
                <a16:creationId xmlns:a16="http://schemas.microsoft.com/office/drawing/2014/main" id="{9F46A612-241F-DBD8-2CA0-A8F1C9163006}"/>
              </a:ext>
            </a:extLst>
          </p:cNvPr>
          <p:cNvPicPr>
            <a:picLocks noChangeAspect="1"/>
          </p:cNvPicPr>
          <p:nvPr/>
        </p:nvPicPr>
        <p:blipFill>
          <a:blip r:embed="rId4"/>
          <a:stretch>
            <a:fillRect/>
          </a:stretch>
        </p:blipFill>
        <p:spPr>
          <a:xfrm>
            <a:off x="6834502" y="1447801"/>
            <a:ext cx="3576227" cy="3073982"/>
          </a:xfrm>
          <a:prstGeom prst="rect">
            <a:avLst/>
          </a:prstGeom>
        </p:spPr>
      </p:pic>
      <p:sp>
        <p:nvSpPr>
          <p:cNvPr id="10" name="Footer Placeholder 9">
            <a:extLst>
              <a:ext uri="{FF2B5EF4-FFF2-40B4-BE49-F238E27FC236}">
                <a16:creationId xmlns:a16="http://schemas.microsoft.com/office/drawing/2014/main" id="{4040841E-98C8-B81E-D18B-FBC61DDBA39A}"/>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2067372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3105D-2629-FFD9-5AFC-0168FEDF3226}"/>
              </a:ext>
            </a:extLst>
          </p:cNvPr>
          <p:cNvSpPr>
            <a:spLocks noGrp="1"/>
          </p:cNvSpPr>
          <p:nvPr>
            <p:ph type="title"/>
          </p:nvPr>
        </p:nvSpPr>
        <p:spPr>
          <a:xfrm>
            <a:off x="191237" y="363151"/>
            <a:ext cx="10082959" cy="1016762"/>
          </a:xfrm>
        </p:spPr>
        <p:txBody>
          <a:bodyPr/>
          <a:lstStyle/>
          <a:p>
            <a:r>
              <a:rPr lang="en-US" dirty="0"/>
              <a:t>Discussion on the mechanical stability</a:t>
            </a:r>
          </a:p>
        </p:txBody>
      </p:sp>
      <p:sp>
        <p:nvSpPr>
          <p:cNvPr id="3" name="Content Placeholder 2">
            <a:extLst>
              <a:ext uri="{FF2B5EF4-FFF2-40B4-BE49-F238E27FC236}">
                <a16:creationId xmlns:a16="http://schemas.microsoft.com/office/drawing/2014/main" id="{75E7C1CD-1FDC-5653-7313-CE3558F0A3AD}"/>
              </a:ext>
            </a:extLst>
          </p:cNvPr>
          <p:cNvSpPr>
            <a:spLocks noGrp="1"/>
          </p:cNvSpPr>
          <p:nvPr>
            <p:ph idx="1"/>
          </p:nvPr>
        </p:nvSpPr>
        <p:spPr>
          <a:xfrm>
            <a:off x="388418" y="1447800"/>
            <a:ext cx="5289176" cy="4928062"/>
          </a:xfrm>
        </p:spPr>
        <p:txBody>
          <a:bodyPr/>
          <a:lstStyle/>
          <a:p>
            <a:r>
              <a:rPr lang="en-US" dirty="0"/>
              <a:t>When the electric field is on the plates are attracted by electrostatic force</a:t>
            </a:r>
          </a:p>
          <a:p>
            <a:r>
              <a:rPr lang="en-US" dirty="0"/>
              <a:t>Elements to consider:</a:t>
            </a:r>
          </a:p>
          <a:p>
            <a:pPr lvl="1"/>
            <a:r>
              <a:rPr lang="en-US" dirty="0"/>
              <a:t>Material rigidity</a:t>
            </a:r>
          </a:p>
          <a:p>
            <a:pPr lvl="1"/>
            <a:r>
              <a:rPr lang="en-US" dirty="0"/>
              <a:t>Material thickness</a:t>
            </a:r>
          </a:p>
          <a:p>
            <a:pPr lvl="1"/>
            <a:r>
              <a:rPr lang="en-US" dirty="0"/>
              <a:t>Distance and size of the spacers</a:t>
            </a:r>
          </a:p>
          <a:p>
            <a:pPr lvl="1"/>
            <a:r>
              <a:rPr lang="en-US" dirty="0"/>
              <a:t>Fixing of plate and spacer</a:t>
            </a:r>
          </a:p>
          <a:p>
            <a:pPr lvl="1"/>
            <a:r>
              <a:rPr lang="en-US" dirty="0"/>
              <a:t>Intensity of the field</a:t>
            </a:r>
          </a:p>
          <a:p>
            <a:r>
              <a:rPr lang="en-US" dirty="0"/>
              <a:t>The residual gas gap is smaller</a:t>
            </a:r>
          </a:p>
          <a:p>
            <a:pPr lvl="1"/>
            <a:r>
              <a:rPr lang="en-US" dirty="0"/>
              <a:t>In extreme cases it may trigger a pull-in effect due to the increase of E </a:t>
            </a:r>
          </a:p>
          <a:p>
            <a:pPr lvl="1"/>
            <a:r>
              <a:rPr lang="en-US" dirty="0"/>
              <a:t>The design should be such to make this effect negligible</a:t>
            </a:r>
          </a:p>
        </p:txBody>
      </p:sp>
      <p:sp>
        <p:nvSpPr>
          <p:cNvPr id="4" name="Date Placeholder 3">
            <a:extLst>
              <a:ext uri="{FF2B5EF4-FFF2-40B4-BE49-F238E27FC236}">
                <a16:creationId xmlns:a16="http://schemas.microsoft.com/office/drawing/2014/main" id="{8240FBBF-19BE-4A24-E7C1-41736DF2BA22}"/>
              </a:ext>
            </a:extLst>
          </p:cNvPr>
          <p:cNvSpPr>
            <a:spLocks noGrp="1"/>
          </p:cNvSpPr>
          <p:nvPr>
            <p:ph type="dt" sz="half" idx="10"/>
          </p:nvPr>
        </p:nvSpPr>
        <p:spPr/>
        <p:txBody>
          <a:bodyPr/>
          <a:lstStyle/>
          <a:p>
            <a:fld id="{31BF94BF-FA9E-4971-927A-26AA42E33E20}" type="datetime1">
              <a:rPr lang="en-US" smtClean="0"/>
              <a:t>10/15/2026</a:t>
            </a:fld>
            <a:endParaRPr lang="en-GB"/>
          </a:p>
        </p:txBody>
      </p:sp>
      <p:sp>
        <p:nvSpPr>
          <p:cNvPr id="5" name="Footer Placeholder 4">
            <a:extLst>
              <a:ext uri="{FF2B5EF4-FFF2-40B4-BE49-F238E27FC236}">
                <a16:creationId xmlns:a16="http://schemas.microsoft.com/office/drawing/2014/main" id="{456C390D-EDCE-EC20-C282-C6B8A45B0CE4}"/>
              </a:ext>
            </a:extLst>
          </p:cNvPr>
          <p:cNvSpPr>
            <a:spLocks noGrp="1"/>
          </p:cNvSpPr>
          <p:nvPr>
            <p:ph type="ftr" sz="quarter" idx="11"/>
          </p:nvPr>
        </p:nvSpPr>
        <p:spPr/>
        <p:txBody>
          <a:bodyPr/>
          <a:lstStyle/>
          <a:p>
            <a:r>
              <a:rPr lang="en-US"/>
              <a:t>G. Aielli - ISU</a:t>
            </a:r>
            <a:endParaRPr lang="en-GB"/>
          </a:p>
        </p:txBody>
      </p:sp>
      <p:sp>
        <p:nvSpPr>
          <p:cNvPr id="6" name="Slide Number Placeholder 5">
            <a:extLst>
              <a:ext uri="{FF2B5EF4-FFF2-40B4-BE49-F238E27FC236}">
                <a16:creationId xmlns:a16="http://schemas.microsoft.com/office/drawing/2014/main" id="{A85F5126-4653-8565-8137-499FF3563B27}"/>
              </a:ext>
            </a:extLst>
          </p:cNvPr>
          <p:cNvSpPr>
            <a:spLocks noGrp="1"/>
          </p:cNvSpPr>
          <p:nvPr>
            <p:ph type="sldNum" sz="quarter" idx="12"/>
          </p:nvPr>
        </p:nvSpPr>
        <p:spPr/>
        <p:txBody>
          <a:bodyPr/>
          <a:lstStyle/>
          <a:p>
            <a:fld id="{F8550EB5-7DBB-40B0-8DCD-2DF6D0BF0886}" type="slidenum">
              <a:rPr lang="en-GB" smtClean="0"/>
              <a:t>14</a:t>
            </a:fld>
            <a:endParaRPr lang="en-GB"/>
          </a:p>
        </p:txBody>
      </p:sp>
      <p:sp>
        <p:nvSpPr>
          <p:cNvPr id="7" name="Rectangle 6">
            <a:extLst>
              <a:ext uri="{FF2B5EF4-FFF2-40B4-BE49-F238E27FC236}">
                <a16:creationId xmlns:a16="http://schemas.microsoft.com/office/drawing/2014/main" id="{CBF26213-D76D-195C-994C-2068C4C3FA1E}"/>
              </a:ext>
            </a:extLst>
          </p:cNvPr>
          <p:cNvSpPr/>
          <p:nvPr/>
        </p:nvSpPr>
        <p:spPr>
          <a:xfrm>
            <a:off x="6543473" y="1617822"/>
            <a:ext cx="3264131" cy="1671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Rectangle 7">
            <a:extLst>
              <a:ext uri="{FF2B5EF4-FFF2-40B4-BE49-F238E27FC236}">
                <a16:creationId xmlns:a16="http://schemas.microsoft.com/office/drawing/2014/main" id="{2EE0142C-54EF-365C-B2F5-3DF3E4AE827D}"/>
              </a:ext>
            </a:extLst>
          </p:cNvPr>
          <p:cNvSpPr/>
          <p:nvPr/>
        </p:nvSpPr>
        <p:spPr>
          <a:xfrm>
            <a:off x="6543473" y="2017691"/>
            <a:ext cx="3264131" cy="1671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9" name="Rectangle 8">
            <a:extLst>
              <a:ext uri="{FF2B5EF4-FFF2-40B4-BE49-F238E27FC236}">
                <a16:creationId xmlns:a16="http://schemas.microsoft.com/office/drawing/2014/main" id="{E56DBF97-40E3-42CF-7BA2-AB5455C5D05F}"/>
              </a:ext>
            </a:extLst>
          </p:cNvPr>
          <p:cNvSpPr/>
          <p:nvPr/>
        </p:nvSpPr>
        <p:spPr>
          <a:xfrm>
            <a:off x="9200776" y="1784934"/>
            <a:ext cx="407324" cy="2327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505169-EB74-8FBB-12A8-FB731CA065CA}"/>
              </a:ext>
            </a:extLst>
          </p:cNvPr>
          <p:cNvSpPr/>
          <p:nvPr/>
        </p:nvSpPr>
        <p:spPr>
          <a:xfrm>
            <a:off x="6758219" y="1784934"/>
            <a:ext cx="407324" cy="2327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E03666A-EA00-C738-576E-3A0BE3B040BC}"/>
              </a:ext>
            </a:extLst>
          </p:cNvPr>
          <p:cNvSpPr/>
          <p:nvPr/>
        </p:nvSpPr>
        <p:spPr>
          <a:xfrm>
            <a:off x="9200776" y="3224923"/>
            <a:ext cx="407324" cy="2327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F23CFAA-7FAE-197E-210C-3864AE10B00E}"/>
              </a:ext>
            </a:extLst>
          </p:cNvPr>
          <p:cNvSpPr/>
          <p:nvPr/>
        </p:nvSpPr>
        <p:spPr>
          <a:xfrm>
            <a:off x="6758219" y="3224923"/>
            <a:ext cx="407324" cy="2327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862D57F3-FCC3-1C5C-6A32-EEC0D8FA6900}"/>
              </a:ext>
            </a:extLst>
          </p:cNvPr>
          <p:cNvSpPr/>
          <p:nvPr/>
        </p:nvSpPr>
        <p:spPr>
          <a:xfrm>
            <a:off x="7926156" y="2351583"/>
            <a:ext cx="498764" cy="61514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Block Arc 15">
            <a:extLst>
              <a:ext uri="{FF2B5EF4-FFF2-40B4-BE49-F238E27FC236}">
                <a16:creationId xmlns:a16="http://schemas.microsoft.com/office/drawing/2014/main" id="{BDDE9347-AB2C-A860-C142-19B3BA85407E}"/>
              </a:ext>
            </a:extLst>
          </p:cNvPr>
          <p:cNvSpPr/>
          <p:nvPr/>
        </p:nvSpPr>
        <p:spPr>
          <a:xfrm>
            <a:off x="6543473" y="3391175"/>
            <a:ext cx="3264131" cy="615142"/>
          </a:xfrm>
          <a:prstGeom prst="blockArc">
            <a:avLst>
              <a:gd name="adj1" fmla="val 11137804"/>
              <a:gd name="adj2" fmla="val 21376233"/>
              <a:gd name="adj3" fmla="val 2225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Block Arc 16">
            <a:extLst>
              <a:ext uri="{FF2B5EF4-FFF2-40B4-BE49-F238E27FC236}">
                <a16:creationId xmlns:a16="http://schemas.microsoft.com/office/drawing/2014/main" id="{9CA6758A-00E4-1EA0-74A0-6F11F19F0260}"/>
              </a:ext>
            </a:extLst>
          </p:cNvPr>
          <p:cNvSpPr/>
          <p:nvPr/>
        </p:nvSpPr>
        <p:spPr>
          <a:xfrm flipV="1">
            <a:off x="6526848" y="2656884"/>
            <a:ext cx="3264131" cy="615142"/>
          </a:xfrm>
          <a:prstGeom prst="blockArc">
            <a:avLst>
              <a:gd name="adj1" fmla="val 11137804"/>
              <a:gd name="adj2" fmla="val 21376233"/>
              <a:gd name="adj3" fmla="val 2225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49F36E81-22DD-2D5C-27E0-559542639CCE}"/>
              </a:ext>
            </a:extLst>
          </p:cNvPr>
          <p:cNvSpPr/>
          <p:nvPr/>
        </p:nvSpPr>
        <p:spPr>
          <a:xfrm>
            <a:off x="9217401" y="4564683"/>
            <a:ext cx="407324" cy="2327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73D64B2-0A27-29E4-7C57-ADCE0B93DC75}"/>
              </a:ext>
            </a:extLst>
          </p:cNvPr>
          <p:cNvSpPr/>
          <p:nvPr/>
        </p:nvSpPr>
        <p:spPr>
          <a:xfrm>
            <a:off x="6774844" y="4564683"/>
            <a:ext cx="407324" cy="2327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558BAB66-715C-0286-4403-DCD357539AEA}"/>
              </a:ext>
            </a:extLst>
          </p:cNvPr>
          <p:cNvSpPr/>
          <p:nvPr/>
        </p:nvSpPr>
        <p:spPr>
          <a:xfrm>
            <a:off x="7953865" y="3678463"/>
            <a:ext cx="498764" cy="61514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Block Arc 20">
            <a:extLst>
              <a:ext uri="{FF2B5EF4-FFF2-40B4-BE49-F238E27FC236}">
                <a16:creationId xmlns:a16="http://schemas.microsoft.com/office/drawing/2014/main" id="{01DC1A2F-AFB0-AB7E-DF0D-EDF4B0A8AA2E}"/>
              </a:ext>
            </a:extLst>
          </p:cNvPr>
          <p:cNvSpPr/>
          <p:nvPr/>
        </p:nvSpPr>
        <p:spPr>
          <a:xfrm>
            <a:off x="6560098" y="4730934"/>
            <a:ext cx="3264131" cy="712423"/>
          </a:xfrm>
          <a:prstGeom prst="blockArc">
            <a:avLst>
              <a:gd name="adj1" fmla="val 11137804"/>
              <a:gd name="adj2" fmla="val 21359902"/>
              <a:gd name="adj3" fmla="val 1857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Block Arc 21">
            <a:extLst>
              <a:ext uri="{FF2B5EF4-FFF2-40B4-BE49-F238E27FC236}">
                <a16:creationId xmlns:a16="http://schemas.microsoft.com/office/drawing/2014/main" id="{587B0689-6BD5-7C55-7F2A-D8CEBD02344F}"/>
              </a:ext>
            </a:extLst>
          </p:cNvPr>
          <p:cNvSpPr/>
          <p:nvPr/>
        </p:nvSpPr>
        <p:spPr>
          <a:xfrm flipV="1">
            <a:off x="6543473" y="3899363"/>
            <a:ext cx="3264131" cy="734291"/>
          </a:xfrm>
          <a:prstGeom prst="blockArc">
            <a:avLst>
              <a:gd name="adj1" fmla="val 11137804"/>
              <a:gd name="adj2" fmla="val 21381027"/>
              <a:gd name="adj3" fmla="val 2010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Rectangle 22">
            <a:extLst>
              <a:ext uri="{FF2B5EF4-FFF2-40B4-BE49-F238E27FC236}">
                <a16:creationId xmlns:a16="http://schemas.microsoft.com/office/drawing/2014/main" id="{58CA1226-21C1-4762-6E5A-223DC5FF58B8}"/>
              </a:ext>
            </a:extLst>
          </p:cNvPr>
          <p:cNvSpPr/>
          <p:nvPr/>
        </p:nvSpPr>
        <p:spPr>
          <a:xfrm>
            <a:off x="9228072" y="5881216"/>
            <a:ext cx="407324" cy="2327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F641E53-7D4F-7B7E-CA1D-912EC65F1471}"/>
              </a:ext>
            </a:extLst>
          </p:cNvPr>
          <p:cNvSpPr/>
          <p:nvPr/>
        </p:nvSpPr>
        <p:spPr>
          <a:xfrm>
            <a:off x="6785515" y="5881216"/>
            <a:ext cx="407324" cy="2327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Down 24">
            <a:extLst>
              <a:ext uri="{FF2B5EF4-FFF2-40B4-BE49-F238E27FC236}">
                <a16:creationId xmlns:a16="http://schemas.microsoft.com/office/drawing/2014/main" id="{87BE65DF-247A-E9FC-4829-58656660B654}"/>
              </a:ext>
            </a:extLst>
          </p:cNvPr>
          <p:cNvSpPr/>
          <p:nvPr/>
        </p:nvSpPr>
        <p:spPr>
          <a:xfrm>
            <a:off x="7964536" y="4994996"/>
            <a:ext cx="498764" cy="61514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Block Arc 25">
            <a:extLst>
              <a:ext uri="{FF2B5EF4-FFF2-40B4-BE49-F238E27FC236}">
                <a16:creationId xmlns:a16="http://schemas.microsoft.com/office/drawing/2014/main" id="{EDC8C621-8B55-2F29-A247-06C88952CAFA}"/>
              </a:ext>
            </a:extLst>
          </p:cNvPr>
          <p:cNvSpPr/>
          <p:nvPr/>
        </p:nvSpPr>
        <p:spPr>
          <a:xfrm>
            <a:off x="6570769" y="6029455"/>
            <a:ext cx="3264131" cy="847165"/>
          </a:xfrm>
          <a:prstGeom prst="blockArc">
            <a:avLst>
              <a:gd name="adj1" fmla="val 11137804"/>
              <a:gd name="adj2" fmla="val 21363380"/>
              <a:gd name="adj3" fmla="val 1676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Block Arc 26">
            <a:extLst>
              <a:ext uri="{FF2B5EF4-FFF2-40B4-BE49-F238E27FC236}">
                <a16:creationId xmlns:a16="http://schemas.microsoft.com/office/drawing/2014/main" id="{0C6F5265-58FB-F403-D424-7B4D3756296A}"/>
              </a:ext>
            </a:extLst>
          </p:cNvPr>
          <p:cNvSpPr/>
          <p:nvPr/>
        </p:nvSpPr>
        <p:spPr>
          <a:xfrm flipV="1">
            <a:off x="6554144" y="5060246"/>
            <a:ext cx="3264131" cy="919124"/>
          </a:xfrm>
          <a:prstGeom prst="blockArc">
            <a:avLst>
              <a:gd name="adj1" fmla="val 11137804"/>
              <a:gd name="adj2" fmla="val 21387017"/>
              <a:gd name="adj3" fmla="val 1682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51532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946C0-225D-08D1-00B2-3481E6BFC7D4}"/>
              </a:ext>
            </a:extLst>
          </p:cNvPr>
          <p:cNvSpPr>
            <a:spLocks noGrp="1"/>
          </p:cNvSpPr>
          <p:nvPr>
            <p:ph type="title"/>
          </p:nvPr>
        </p:nvSpPr>
        <p:spPr/>
        <p:txBody>
          <a:bodyPr/>
          <a:lstStyle/>
          <a:p>
            <a:r>
              <a:rPr lang="en-US" dirty="0"/>
              <a:t>An example</a:t>
            </a:r>
          </a:p>
        </p:txBody>
      </p:sp>
      <p:sp>
        <p:nvSpPr>
          <p:cNvPr id="4" name="Date Placeholder 3">
            <a:extLst>
              <a:ext uri="{FF2B5EF4-FFF2-40B4-BE49-F238E27FC236}">
                <a16:creationId xmlns:a16="http://schemas.microsoft.com/office/drawing/2014/main" id="{B95BE19B-EABC-A268-5AE6-4A2F5C242EE8}"/>
              </a:ext>
            </a:extLst>
          </p:cNvPr>
          <p:cNvSpPr>
            <a:spLocks noGrp="1"/>
          </p:cNvSpPr>
          <p:nvPr>
            <p:ph type="dt" sz="half" idx="10"/>
          </p:nvPr>
        </p:nvSpPr>
        <p:spPr/>
        <p:txBody>
          <a:bodyPr/>
          <a:lstStyle/>
          <a:p>
            <a:fld id="{7498FDD3-794B-418A-90BF-713379DE9AA8}" type="datetime1">
              <a:rPr lang="en-US" smtClean="0"/>
              <a:t>10/15/2026</a:t>
            </a:fld>
            <a:endParaRPr lang="en-GB"/>
          </a:p>
        </p:txBody>
      </p:sp>
      <p:sp>
        <p:nvSpPr>
          <p:cNvPr id="5" name="Footer Placeholder 4">
            <a:extLst>
              <a:ext uri="{FF2B5EF4-FFF2-40B4-BE49-F238E27FC236}">
                <a16:creationId xmlns:a16="http://schemas.microsoft.com/office/drawing/2014/main" id="{16A13E87-974F-70D0-33A3-F710BBEEDF20}"/>
              </a:ext>
            </a:extLst>
          </p:cNvPr>
          <p:cNvSpPr>
            <a:spLocks noGrp="1"/>
          </p:cNvSpPr>
          <p:nvPr>
            <p:ph type="ftr" sz="quarter" idx="11"/>
          </p:nvPr>
        </p:nvSpPr>
        <p:spPr/>
        <p:txBody>
          <a:bodyPr/>
          <a:lstStyle/>
          <a:p>
            <a:r>
              <a:rPr lang="en-US"/>
              <a:t>G. Aielli - ISU</a:t>
            </a:r>
            <a:endParaRPr lang="en-GB" dirty="0"/>
          </a:p>
        </p:txBody>
      </p:sp>
      <p:sp>
        <p:nvSpPr>
          <p:cNvPr id="6" name="Slide Number Placeholder 5">
            <a:extLst>
              <a:ext uri="{FF2B5EF4-FFF2-40B4-BE49-F238E27FC236}">
                <a16:creationId xmlns:a16="http://schemas.microsoft.com/office/drawing/2014/main" id="{BF1DFA50-7D6F-79A8-332F-DF7C586FCD47}"/>
              </a:ext>
            </a:extLst>
          </p:cNvPr>
          <p:cNvSpPr>
            <a:spLocks noGrp="1"/>
          </p:cNvSpPr>
          <p:nvPr>
            <p:ph type="sldNum" sz="quarter" idx="12"/>
          </p:nvPr>
        </p:nvSpPr>
        <p:spPr/>
        <p:txBody>
          <a:bodyPr/>
          <a:lstStyle/>
          <a:p>
            <a:fld id="{F8550EB5-7DBB-40B0-8DCD-2DF6D0BF0886}" type="slidenum">
              <a:rPr lang="en-GB" smtClean="0"/>
              <a:t>15</a:t>
            </a:fld>
            <a:endParaRPr lang="en-GB"/>
          </a:p>
        </p:txBody>
      </p:sp>
      <p:pic>
        <p:nvPicPr>
          <p:cNvPr id="15" name="Picture 14" descr="A math equations and numbers&#10;&#10;AI-generated content may be incorrect.">
            <a:extLst>
              <a:ext uri="{FF2B5EF4-FFF2-40B4-BE49-F238E27FC236}">
                <a16:creationId xmlns:a16="http://schemas.microsoft.com/office/drawing/2014/main" id="{83DAE979-88C4-5E96-C7EF-CD6338A418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111" y="1349621"/>
            <a:ext cx="9538776" cy="3655132"/>
          </a:xfrm>
          <a:prstGeom prst="rect">
            <a:avLst/>
          </a:prstGeom>
        </p:spPr>
      </p:pic>
      <p:sp>
        <p:nvSpPr>
          <p:cNvPr id="16" name="Content Placeholder 30">
            <a:extLst>
              <a:ext uri="{FF2B5EF4-FFF2-40B4-BE49-F238E27FC236}">
                <a16:creationId xmlns:a16="http://schemas.microsoft.com/office/drawing/2014/main" id="{60BCA539-AC93-DB8E-1693-6B6E2AD306B8}"/>
              </a:ext>
            </a:extLst>
          </p:cNvPr>
          <p:cNvSpPr>
            <a:spLocks noGrp="1"/>
          </p:cNvSpPr>
          <p:nvPr>
            <p:ph idx="1"/>
          </p:nvPr>
        </p:nvSpPr>
        <p:spPr>
          <a:xfrm>
            <a:off x="646110" y="5307595"/>
            <a:ext cx="8721625" cy="1063556"/>
          </a:xfrm>
        </p:spPr>
        <p:txBody>
          <a:bodyPr>
            <a:normAutofit lnSpcReduction="10000"/>
          </a:bodyPr>
          <a:lstStyle/>
          <a:p>
            <a:r>
              <a:rPr lang="en-US" dirty="0"/>
              <a:t>Typical literature value are used</a:t>
            </a:r>
          </a:p>
          <a:p>
            <a:r>
              <a:rPr lang="en-US" dirty="0"/>
              <a:t>For a more predictive calculation one should measure the material rigidity E directly </a:t>
            </a:r>
          </a:p>
        </p:txBody>
      </p:sp>
      <p:sp>
        <p:nvSpPr>
          <p:cNvPr id="3" name="TextBox 2"/>
          <p:cNvSpPr txBox="1"/>
          <p:nvPr/>
        </p:nvSpPr>
        <p:spPr>
          <a:xfrm>
            <a:off x="6993339" y="3549832"/>
            <a:ext cx="3191548" cy="646331"/>
          </a:xfrm>
          <a:prstGeom prst="rect">
            <a:avLst/>
          </a:prstGeom>
          <a:solidFill>
            <a:schemeClr val="accent2"/>
          </a:solidFill>
        </p:spPr>
        <p:txBody>
          <a:bodyPr wrap="square" rtlCol="0">
            <a:spAutoFit/>
          </a:bodyPr>
          <a:lstStyle/>
          <a:p>
            <a:r>
              <a:rPr lang="en-US" sz="1800" kern="1200" dirty="0">
                <a:solidFill>
                  <a:schemeClr val="bg1"/>
                </a:solidFill>
                <a:latin typeface="+mn-lt"/>
                <a:ea typeface="+mn-ea"/>
                <a:cs typeface="+mn-cs"/>
              </a:rPr>
              <a:t>E is the Young modulus</a:t>
            </a:r>
          </a:p>
          <a:p>
            <a:r>
              <a:rPr lang="en-US" dirty="0">
                <a:solidFill>
                  <a:schemeClr val="bg1"/>
                </a:solidFill>
                <a:latin typeface="Symbol" panose="05050102010706020507" pitchFamily="18" charset="2"/>
              </a:rPr>
              <a:t>n</a:t>
            </a:r>
            <a:r>
              <a:rPr lang="en-US" dirty="0">
                <a:solidFill>
                  <a:schemeClr val="bg1"/>
                </a:solidFill>
              </a:rPr>
              <a:t> is the Poisson coefficient</a:t>
            </a:r>
            <a:endParaRPr lang="en-US" sz="1800" kern="1200" dirty="0">
              <a:solidFill>
                <a:schemeClr val="bg1"/>
              </a:solidFill>
              <a:latin typeface="+mn-lt"/>
              <a:ea typeface="+mn-ea"/>
              <a:cs typeface="+mn-cs"/>
            </a:endParaRPr>
          </a:p>
        </p:txBody>
      </p:sp>
      <p:grpSp>
        <p:nvGrpSpPr>
          <p:cNvPr id="22" name="Gruppo 21">
            <a:extLst>
              <a:ext uri="{FF2B5EF4-FFF2-40B4-BE49-F238E27FC236}">
                <a16:creationId xmlns:a16="http://schemas.microsoft.com/office/drawing/2014/main" id="{392CBA15-607B-45E0-B272-544E7F4159BA}"/>
              </a:ext>
            </a:extLst>
          </p:cNvPr>
          <p:cNvGrpSpPr/>
          <p:nvPr/>
        </p:nvGrpSpPr>
        <p:grpSpPr>
          <a:xfrm>
            <a:off x="8343731" y="4276436"/>
            <a:ext cx="3417454" cy="2581564"/>
            <a:chOff x="8432801" y="4276436"/>
            <a:chExt cx="3417454" cy="2581564"/>
          </a:xfrm>
        </p:grpSpPr>
        <p:sp>
          <p:nvSpPr>
            <p:cNvPr id="21" name="Rettangolo 20">
              <a:extLst>
                <a:ext uri="{FF2B5EF4-FFF2-40B4-BE49-F238E27FC236}">
                  <a16:creationId xmlns:a16="http://schemas.microsoft.com/office/drawing/2014/main" id="{02DC1946-CF61-44CA-B15B-F58A1CE295E9}"/>
                </a:ext>
              </a:extLst>
            </p:cNvPr>
            <p:cNvSpPr/>
            <p:nvPr/>
          </p:nvSpPr>
          <p:spPr>
            <a:xfrm>
              <a:off x="8432801" y="4276436"/>
              <a:ext cx="3417454" cy="2581564"/>
            </a:xfrm>
            <a:prstGeom prst="rect">
              <a:avLst/>
            </a:prstGeom>
            <a:gradFill>
              <a:gsLst>
                <a:gs pos="0">
                  <a:schemeClr val="accent1">
                    <a:lumMod val="5000"/>
                    <a:lumOff val="95000"/>
                  </a:schemeClr>
                </a:gs>
                <a:gs pos="100000">
                  <a:srgbClr val="FF0000"/>
                </a:gs>
              </a:gsLst>
              <a:lin ang="5400000" scaled="1"/>
            </a:gradFill>
            <a:ln>
              <a:solidFill>
                <a:schemeClr val="bg1"/>
              </a:solidFill>
            </a:ln>
            <a:scene3d>
              <a:camera prst="isometricBottom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uppo 8">
              <a:extLst>
                <a:ext uri="{FF2B5EF4-FFF2-40B4-BE49-F238E27FC236}">
                  <a16:creationId xmlns:a16="http://schemas.microsoft.com/office/drawing/2014/main" id="{9A7E6E0E-A713-4F73-A708-F0A9D3805F66}"/>
                </a:ext>
              </a:extLst>
            </p:cNvPr>
            <p:cNvGrpSpPr/>
            <p:nvPr/>
          </p:nvGrpSpPr>
          <p:grpSpPr>
            <a:xfrm>
              <a:off x="9386590" y="5025496"/>
              <a:ext cx="1554933" cy="1451221"/>
              <a:chOff x="9386590" y="5025496"/>
              <a:chExt cx="1554933" cy="1451221"/>
            </a:xfrm>
            <a:scene3d>
              <a:camera prst="isometricTopUp"/>
              <a:lightRig rig="threePt" dir="t"/>
            </a:scene3d>
          </p:grpSpPr>
          <p:sp>
            <p:nvSpPr>
              <p:cNvPr id="13" name="Ovale 12">
                <a:extLst>
                  <a:ext uri="{FF2B5EF4-FFF2-40B4-BE49-F238E27FC236}">
                    <a16:creationId xmlns:a16="http://schemas.microsoft.com/office/drawing/2014/main" id="{E01339AF-FB03-4C41-85CE-F27FA35F1C1D}"/>
                  </a:ext>
                </a:extLst>
              </p:cNvPr>
              <p:cNvSpPr/>
              <p:nvPr/>
            </p:nvSpPr>
            <p:spPr>
              <a:xfrm>
                <a:off x="10779366" y="6320896"/>
                <a:ext cx="160867" cy="155821"/>
              </a:xfrm>
              <a:prstGeom prst="ellipse">
                <a:avLst/>
              </a:prstGeom>
              <a:solidFill>
                <a:schemeClr val="tx1">
                  <a:lumMod val="75000"/>
                </a:schemeClr>
              </a:solidFill>
              <a:ln>
                <a:solidFill>
                  <a:schemeClr val="bg1"/>
                </a:solidFill>
              </a:ln>
              <a:sp3d extrusionH="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e 13">
                <a:extLst>
                  <a:ext uri="{FF2B5EF4-FFF2-40B4-BE49-F238E27FC236}">
                    <a16:creationId xmlns:a16="http://schemas.microsoft.com/office/drawing/2014/main" id="{92093039-6715-4DDF-A535-0F2341FF5778}"/>
                  </a:ext>
                </a:extLst>
              </p:cNvPr>
              <p:cNvSpPr/>
              <p:nvPr/>
            </p:nvSpPr>
            <p:spPr>
              <a:xfrm>
                <a:off x="9386590" y="5025496"/>
                <a:ext cx="160867" cy="155821"/>
              </a:xfrm>
              <a:prstGeom prst="ellipse">
                <a:avLst/>
              </a:prstGeom>
              <a:solidFill>
                <a:schemeClr val="tx1">
                  <a:lumMod val="75000"/>
                </a:schemeClr>
              </a:solidFill>
              <a:ln>
                <a:solidFill>
                  <a:schemeClr val="bg1"/>
                </a:solidFill>
              </a:ln>
              <a:sp3d extrusionH="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e 16">
                <a:extLst>
                  <a:ext uri="{FF2B5EF4-FFF2-40B4-BE49-F238E27FC236}">
                    <a16:creationId xmlns:a16="http://schemas.microsoft.com/office/drawing/2014/main" id="{7EEFE8F1-1F7A-4A1D-8213-037CA9677358}"/>
                  </a:ext>
                </a:extLst>
              </p:cNvPr>
              <p:cNvSpPr/>
              <p:nvPr/>
            </p:nvSpPr>
            <p:spPr>
              <a:xfrm>
                <a:off x="10780656" y="5025496"/>
                <a:ext cx="160867" cy="155821"/>
              </a:xfrm>
              <a:prstGeom prst="ellipse">
                <a:avLst/>
              </a:prstGeom>
              <a:solidFill>
                <a:schemeClr val="tx1">
                  <a:lumMod val="75000"/>
                </a:schemeClr>
              </a:solidFill>
              <a:ln>
                <a:solidFill>
                  <a:schemeClr val="bg1"/>
                </a:solidFill>
              </a:ln>
              <a:sp3d extrusionH="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e 17">
                <a:extLst>
                  <a:ext uri="{FF2B5EF4-FFF2-40B4-BE49-F238E27FC236}">
                    <a16:creationId xmlns:a16="http://schemas.microsoft.com/office/drawing/2014/main" id="{74D1BE38-D096-42C8-A177-456D34AC4ED2}"/>
                  </a:ext>
                </a:extLst>
              </p:cNvPr>
              <p:cNvSpPr/>
              <p:nvPr/>
            </p:nvSpPr>
            <p:spPr>
              <a:xfrm>
                <a:off x="9390814" y="6312429"/>
                <a:ext cx="160867" cy="155821"/>
              </a:xfrm>
              <a:prstGeom prst="ellipse">
                <a:avLst/>
              </a:prstGeom>
              <a:solidFill>
                <a:schemeClr val="tx1">
                  <a:lumMod val="75000"/>
                </a:schemeClr>
              </a:solidFill>
              <a:ln>
                <a:solidFill>
                  <a:schemeClr val="bg1"/>
                </a:solidFill>
              </a:ln>
              <a:sp3d extrusionH="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ttangolo 19">
              <a:extLst>
                <a:ext uri="{FF2B5EF4-FFF2-40B4-BE49-F238E27FC236}">
                  <a16:creationId xmlns:a16="http://schemas.microsoft.com/office/drawing/2014/main" id="{62C3C249-A7DC-4731-8DA5-49269E2E1985}"/>
                </a:ext>
              </a:extLst>
            </p:cNvPr>
            <p:cNvSpPr/>
            <p:nvPr/>
          </p:nvSpPr>
          <p:spPr>
            <a:xfrm>
              <a:off x="9494289" y="5067232"/>
              <a:ext cx="1323851" cy="1373310"/>
            </a:xfrm>
            <a:prstGeom prst="rect">
              <a:avLst/>
            </a:prstGeom>
            <a:solidFill>
              <a:schemeClr val="accent2">
                <a:lumMod val="50000"/>
              </a:schemeClr>
            </a:solidFill>
            <a:ln>
              <a:solidFill>
                <a:schemeClr val="bg1"/>
              </a:solidFill>
            </a:ln>
            <a:scene3d>
              <a:camera prst="isometricBottomDown"/>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ccia in giù 9">
              <a:extLst>
                <a:ext uri="{FF2B5EF4-FFF2-40B4-BE49-F238E27FC236}">
                  <a16:creationId xmlns:a16="http://schemas.microsoft.com/office/drawing/2014/main" id="{ECEAFF12-0A5D-4394-8A0D-42E60940981D}"/>
                </a:ext>
              </a:extLst>
            </p:cNvPr>
            <p:cNvSpPr/>
            <p:nvPr/>
          </p:nvSpPr>
          <p:spPr>
            <a:xfrm>
              <a:off x="9560280" y="5527177"/>
              <a:ext cx="364584" cy="2972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Freccia in giù 22">
            <a:extLst>
              <a:ext uri="{FF2B5EF4-FFF2-40B4-BE49-F238E27FC236}">
                <a16:creationId xmlns:a16="http://schemas.microsoft.com/office/drawing/2014/main" id="{73CEB9B2-45DA-4E4B-89AA-113A8003D6C3}"/>
              </a:ext>
            </a:extLst>
          </p:cNvPr>
          <p:cNvSpPr/>
          <p:nvPr/>
        </p:nvSpPr>
        <p:spPr>
          <a:xfrm>
            <a:off x="9901785" y="5359764"/>
            <a:ext cx="364584" cy="2972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ccia in giù 23">
            <a:extLst>
              <a:ext uri="{FF2B5EF4-FFF2-40B4-BE49-F238E27FC236}">
                <a16:creationId xmlns:a16="http://schemas.microsoft.com/office/drawing/2014/main" id="{7162EEA5-8517-44ED-9725-2AD46A2D8E35}"/>
              </a:ext>
            </a:extLst>
          </p:cNvPr>
          <p:cNvSpPr/>
          <p:nvPr/>
        </p:nvSpPr>
        <p:spPr>
          <a:xfrm>
            <a:off x="10332207" y="5595517"/>
            <a:ext cx="364584" cy="2972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ccia in giù 24">
            <a:extLst>
              <a:ext uri="{FF2B5EF4-FFF2-40B4-BE49-F238E27FC236}">
                <a16:creationId xmlns:a16="http://schemas.microsoft.com/office/drawing/2014/main" id="{3061AA34-0779-4B99-B2F9-697F25129D81}"/>
              </a:ext>
            </a:extLst>
          </p:cNvPr>
          <p:cNvSpPr/>
          <p:nvPr/>
        </p:nvSpPr>
        <p:spPr>
          <a:xfrm>
            <a:off x="9935611" y="5744132"/>
            <a:ext cx="364584" cy="2972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asellaDiTesto 25">
            <a:extLst>
              <a:ext uri="{FF2B5EF4-FFF2-40B4-BE49-F238E27FC236}">
                <a16:creationId xmlns:a16="http://schemas.microsoft.com/office/drawing/2014/main" id="{5C8AE8CD-4C1D-4657-A70F-EF9795BDF475}"/>
              </a:ext>
            </a:extLst>
          </p:cNvPr>
          <p:cNvSpPr txBox="1"/>
          <p:nvPr/>
        </p:nvSpPr>
        <p:spPr>
          <a:xfrm>
            <a:off x="9335877" y="5109719"/>
            <a:ext cx="341760" cy="369332"/>
          </a:xfrm>
          <a:prstGeom prst="rect">
            <a:avLst/>
          </a:prstGeom>
          <a:noFill/>
        </p:spPr>
        <p:txBody>
          <a:bodyPr wrap="none" rtlCol="0">
            <a:spAutoFit/>
          </a:bodyPr>
          <a:lstStyle/>
          <a:p>
            <a:r>
              <a:rPr lang="en-US" dirty="0">
                <a:solidFill>
                  <a:schemeClr val="bg1"/>
                </a:solidFill>
              </a:rPr>
              <a:t>a</a:t>
            </a:r>
          </a:p>
        </p:txBody>
      </p:sp>
    </p:spTree>
    <p:extLst>
      <p:ext uri="{BB962C8B-B14F-4D97-AF65-F5344CB8AC3E}">
        <p14:creationId xmlns:p14="http://schemas.microsoft.com/office/powerpoint/2010/main" val="1475127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CE7E3-7436-94B2-ED2D-9D670A04D712}"/>
              </a:ext>
            </a:extLst>
          </p:cNvPr>
          <p:cNvSpPr>
            <a:spLocks noGrp="1"/>
          </p:cNvSpPr>
          <p:nvPr>
            <p:ph type="title"/>
          </p:nvPr>
        </p:nvSpPr>
        <p:spPr/>
        <p:txBody>
          <a:bodyPr/>
          <a:lstStyle/>
          <a:p>
            <a:r>
              <a:rPr lang="en-US" dirty="0"/>
              <a:t>Physical model</a:t>
            </a:r>
          </a:p>
        </p:txBody>
      </p:sp>
      <p:sp>
        <p:nvSpPr>
          <p:cNvPr id="4" name="Date Placeholder 3">
            <a:extLst>
              <a:ext uri="{FF2B5EF4-FFF2-40B4-BE49-F238E27FC236}">
                <a16:creationId xmlns:a16="http://schemas.microsoft.com/office/drawing/2014/main" id="{BD6EDA21-A683-E801-9B81-76CFCF7E645E}"/>
              </a:ext>
            </a:extLst>
          </p:cNvPr>
          <p:cNvSpPr>
            <a:spLocks noGrp="1"/>
          </p:cNvSpPr>
          <p:nvPr>
            <p:ph type="dt" sz="half" idx="10"/>
          </p:nvPr>
        </p:nvSpPr>
        <p:spPr/>
        <p:txBody>
          <a:bodyPr/>
          <a:lstStyle/>
          <a:p>
            <a:fld id="{A56F83B6-7A99-4F69-8E83-2BAE433CCD2E}" type="datetime1">
              <a:rPr lang="en-US" smtClean="0"/>
              <a:t>10/15/2026</a:t>
            </a:fld>
            <a:endParaRPr lang="en-GB"/>
          </a:p>
        </p:txBody>
      </p:sp>
      <p:sp>
        <p:nvSpPr>
          <p:cNvPr id="5" name="Footer Placeholder 4">
            <a:extLst>
              <a:ext uri="{FF2B5EF4-FFF2-40B4-BE49-F238E27FC236}">
                <a16:creationId xmlns:a16="http://schemas.microsoft.com/office/drawing/2014/main" id="{9186F6CE-C941-5B09-7585-3C3AC5EF2BCF}"/>
              </a:ext>
            </a:extLst>
          </p:cNvPr>
          <p:cNvSpPr>
            <a:spLocks noGrp="1"/>
          </p:cNvSpPr>
          <p:nvPr>
            <p:ph type="ftr" sz="quarter" idx="11"/>
          </p:nvPr>
        </p:nvSpPr>
        <p:spPr/>
        <p:txBody>
          <a:bodyPr/>
          <a:lstStyle/>
          <a:p>
            <a:r>
              <a:rPr lang="en-US"/>
              <a:t>G. Aielli - ISU</a:t>
            </a:r>
            <a:endParaRPr lang="en-GB"/>
          </a:p>
        </p:txBody>
      </p:sp>
      <p:sp>
        <p:nvSpPr>
          <p:cNvPr id="6" name="Slide Number Placeholder 5">
            <a:extLst>
              <a:ext uri="{FF2B5EF4-FFF2-40B4-BE49-F238E27FC236}">
                <a16:creationId xmlns:a16="http://schemas.microsoft.com/office/drawing/2014/main" id="{6E9CD45E-47B1-31F2-0E74-C33AFAE43445}"/>
              </a:ext>
            </a:extLst>
          </p:cNvPr>
          <p:cNvSpPr>
            <a:spLocks noGrp="1"/>
          </p:cNvSpPr>
          <p:nvPr>
            <p:ph type="sldNum" sz="quarter" idx="12"/>
          </p:nvPr>
        </p:nvSpPr>
        <p:spPr/>
        <p:txBody>
          <a:bodyPr/>
          <a:lstStyle/>
          <a:p>
            <a:fld id="{F8550EB5-7DBB-40B0-8DCD-2DF6D0BF0886}" type="slidenum">
              <a:rPr lang="en-GB" smtClean="0"/>
              <a:t>16</a:t>
            </a:fld>
            <a:endParaRPr lang="en-GB"/>
          </a:p>
        </p:txBody>
      </p:sp>
      <p:sp>
        <p:nvSpPr>
          <p:cNvPr id="31" name="Content Placeholder 30">
            <a:extLst>
              <a:ext uri="{FF2B5EF4-FFF2-40B4-BE49-F238E27FC236}">
                <a16:creationId xmlns:a16="http://schemas.microsoft.com/office/drawing/2014/main" id="{1341227D-BB3C-CAB5-82E6-7DE84F8D8523}"/>
              </a:ext>
            </a:extLst>
          </p:cNvPr>
          <p:cNvSpPr>
            <a:spLocks noGrp="1"/>
          </p:cNvSpPr>
          <p:nvPr>
            <p:ph idx="1"/>
          </p:nvPr>
        </p:nvSpPr>
        <p:spPr>
          <a:xfrm>
            <a:off x="344405" y="1279956"/>
            <a:ext cx="3124818" cy="5315271"/>
          </a:xfrm>
        </p:spPr>
        <p:txBody>
          <a:bodyPr>
            <a:normAutofit lnSpcReduction="10000"/>
          </a:bodyPr>
          <a:lstStyle/>
          <a:p>
            <a:r>
              <a:rPr lang="en-US" dirty="0"/>
              <a:t>For more accurate results, one should measure directly D on a realistic mock-up </a:t>
            </a:r>
          </a:p>
          <a:p>
            <a:r>
              <a:rPr lang="en-US" dirty="0"/>
              <a:t>By using different loads it is also possible to verify the linear deflection law</a:t>
            </a:r>
          </a:p>
          <a:p>
            <a:r>
              <a:rPr lang="en-US" dirty="0"/>
              <a:t>Notice that the deflection grows with the 4</a:t>
            </a:r>
            <a:r>
              <a:rPr lang="en-US" baseline="30000" dirty="0"/>
              <a:t>th</a:t>
            </a:r>
            <a:r>
              <a:rPr lang="en-US" dirty="0"/>
              <a:t> power of a and decrease with the 3</a:t>
            </a:r>
            <a:r>
              <a:rPr lang="en-US" baseline="30000" dirty="0"/>
              <a:t>rd</a:t>
            </a:r>
            <a:r>
              <a:rPr lang="en-US" dirty="0"/>
              <a:t> power of h</a:t>
            </a:r>
          </a:p>
          <a:p>
            <a:r>
              <a:rPr lang="en-US" dirty="0"/>
              <a:t>Implication on the spacers grid density</a:t>
            </a:r>
          </a:p>
        </p:txBody>
      </p:sp>
      <p:grpSp>
        <p:nvGrpSpPr>
          <p:cNvPr id="36" name="Group 35">
            <a:extLst>
              <a:ext uri="{FF2B5EF4-FFF2-40B4-BE49-F238E27FC236}">
                <a16:creationId xmlns:a16="http://schemas.microsoft.com/office/drawing/2014/main" id="{057364C8-A9C5-48CD-276E-8BDE97DBECD4}"/>
              </a:ext>
            </a:extLst>
          </p:cNvPr>
          <p:cNvGrpSpPr/>
          <p:nvPr/>
        </p:nvGrpSpPr>
        <p:grpSpPr>
          <a:xfrm>
            <a:off x="3620969" y="1152983"/>
            <a:ext cx="6825806" cy="5442244"/>
            <a:chOff x="3122707" y="1895763"/>
            <a:chExt cx="4089242" cy="2929692"/>
          </a:xfrm>
        </p:grpSpPr>
        <p:pic>
          <p:nvPicPr>
            <p:cNvPr id="33" name="Picture 32">
              <a:extLst>
                <a:ext uri="{FF2B5EF4-FFF2-40B4-BE49-F238E27FC236}">
                  <a16:creationId xmlns:a16="http://schemas.microsoft.com/office/drawing/2014/main" id="{4EF271A2-5A89-6C43-B8D0-0CE3D67970F2}"/>
                </a:ext>
              </a:extLst>
            </p:cNvPr>
            <p:cNvPicPr>
              <a:picLocks noChangeAspect="1"/>
            </p:cNvPicPr>
            <p:nvPr/>
          </p:nvPicPr>
          <p:blipFill>
            <a:blip r:embed="rId2"/>
            <a:srcRect l="122" t="12324" r="-122" b="6842"/>
            <a:stretch>
              <a:fillRect/>
            </a:stretch>
          </p:blipFill>
          <p:spPr>
            <a:xfrm>
              <a:off x="3122707" y="1895763"/>
              <a:ext cx="4089242" cy="1879793"/>
            </a:xfrm>
            <a:prstGeom prst="rect">
              <a:avLst/>
            </a:prstGeom>
          </p:spPr>
        </p:pic>
        <p:pic>
          <p:nvPicPr>
            <p:cNvPr id="35" name="Picture 34">
              <a:extLst>
                <a:ext uri="{FF2B5EF4-FFF2-40B4-BE49-F238E27FC236}">
                  <a16:creationId xmlns:a16="http://schemas.microsoft.com/office/drawing/2014/main" id="{768B02D2-F15D-0C90-B2A7-79DBA27D3A05}"/>
                </a:ext>
              </a:extLst>
            </p:cNvPr>
            <p:cNvPicPr>
              <a:picLocks noChangeAspect="1"/>
            </p:cNvPicPr>
            <p:nvPr/>
          </p:nvPicPr>
          <p:blipFill>
            <a:blip r:embed="rId3"/>
            <a:srcRect t="9678"/>
            <a:stretch>
              <a:fillRect/>
            </a:stretch>
          </p:blipFill>
          <p:spPr>
            <a:xfrm>
              <a:off x="3122707" y="3759935"/>
              <a:ext cx="4084270" cy="1065520"/>
            </a:xfrm>
            <a:prstGeom prst="rect">
              <a:avLst/>
            </a:prstGeom>
          </p:spPr>
        </p:pic>
      </p:grpSp>
    </p:spTree>
    <p:extLst>
      <p:ext uri="{BB962C8B-B14F-4D97-AF65-F5344CB8AC3E}">
        <p14:creationId xmlns:p14="http://schemas.microsoft.com/office/powerpoint/2010/main" val="3034786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AE6C1-CD36-DD8A-150B-32BBC30B9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AD7431-7394-285E-16E3-B569BB740D45}"/>
              </a:ext>
            </a:extLst>
          </p:cNvPr>
          <p:cNvSpPr>
            <a:spLocks noGrp="1"/>
          </p:cNvSpPr>
          <p:nvPr>
            <p:ph type="title"/>
          </p:nvPr>
        </p:nvSpPr>
        <p:spPr/>
        <p:txBody>
          <a:bodyPr/>
          <a:lstStyle/>
          <a:p>
            <a:r>
              <a:rPr lang="en-US" dirty="0"/>
              <a:t>Physical model - extrapolation</a:t>
            </a:r>
          </a:p>
        </p:txBody>
      </p:sp>
      <p:sp>
        <p:nvSpPr>
          <p:cNvPr id="4" name="Date Placeholder 3">
            <a:extLst>
              <a:ext uri="{FF2B5EF4-FFF2-40B4-BE49-F238E27FC236}">
                <a16:creationId xmlns:a16="http://schemas.microsoft.com/office/drawing/2014/main" id="{9AAB6764-7251-A2F1-1684-96F610CBAB29}"/>
              </a:ext>
            </a:extLst>
          </p:cNvPr>
          <p:cNvSpPr>
            <a:spLocks noGrp="1"/>
          </p:cNvSpPr>
          <p:nvPr>
            <p:ph type="dt" sz="half" idx="10"/>
          </p:nvPr>
        </p:nvSpPr>
        <p:spPr/>
        <p:txBody>
          <a:bodyPr/>
          <a:lstStyle/>
          <a:p>
            <a:fld id="{6193D33F-7D42-4235-A7CD-8A1C3BEF0159}" type="datetime1">
              <a:rPr lang="en-US" smtClean="0"/>
              <a:t>10/15/2026</a:t>
            </a:fld>
            <a:endParaRPr lang="en-GB"/>
          </a:p>
        </p:txBody>
      </p:sp>
      <p:sp>
        <p:nvSpPr>
          <p:cNvPr id="5" name="Footer Placeholder 4">
            <a:extLst>
              <a:ext uri="{FF2B5EF4-FFF2-40B4-BE49-F238E27FC236}">
                <a16:creationId xmlns:a16="http://schemas.microsoft.com/office/drawing/2014/main" id="{2C8ECD7D-0335-BF23-9616-2F61D88E9D75}"/>
              </a:ext>
            </a:extLst>
          </p:cNvPr>
          <p:cNvSpPr>
            <a:spLocks noGrp="1"/>
          </p:cNvSpPr>
          <p:nvPr>
            <p:ph type="ftr" sz="quarter" idx="11"/>
          </p:nvPr>
        </p:nvSpPr>
        <p:spPr/>
        <p:txBody>
          <a:bodyPr/>
          <a:lstStyle/>
          <a:p>
            <a:r>
              <a:rPr lang="en-US"/>
              <a:t>G. Aielli - ISU</a:t>
            </a:r>
            <a:endParaRPr lang="en-GB"/>
          </a:p>
        </p:txBody>
      </p:sp>
      <p:sp>
        <p:nvSpPr>
          <p:cNvPr id="6" name="Slide Number Placeholder 5">
            <a:extLst>
              <a:ext uri="{FF2B5EF4-FFF2-40B4-BE49-F238E27FC236}">
                <a16:creationId xmlns:a16="http://schemas.microsoft.com/office/drawing/2014/main" id="{1EFBAAF7-A863-483A-97EA-A5636A2659B3}"/>
              </a:ext>
            </a:extLst>
          </p:cNvPr>
          <p:cNvSpPr>
            <a:spLocks noGrp="1"/>
          </p:cNvSpPr>
          <p:nvPr>
            <p:ph type="sldNum" sz="quarter" idx="12"/>
          </p:nvPr>
        </p:nvSpPr>
        <p:spPr/>
        <p:txBody>
          <a:bodyPr/>
          <a:lstStyle/>
          <a:p>
            <a:fld id="{F8550EB5-7DBB-40B0-8DCD-2DF6D0BF0886}" type="slidenum">
              <a:rPr lang="en-GB" smtClean="0"/>
              <a:t>17</a:t>
            </a:fld>
            <a:endParaRPr lang="en-GB"/>
          </a:p>
        </p:txBody>
      </p:sp>
      <p:sp>
        <p:nvSpPr>
          <p:cNvPr id="31" name="Content Placeholder 30">
            <a:extLst>
              <a:ext uri="{FF2B5EF4-FFF2-40B4-BE49-F238E27FC236}">
                <a16:creationId xmlns:a16="http://schemas.microsoft.com/office/drawing/2014/main" id="{D15C0221-0DEF-026E-9E17-88EA4F5EA894}"/>
              </a:ext>
            </a:extLst>
          </p:cNvPr>
          <p:cNvSpPr>
            <a:spLocks noGrp="1"/>
          </p:cNvSpPr>
          <p:nvPr>
            <p:ph idx="1"/>
          </p:nvPr>
        </p:nvSpPr>
        <p:spPr>
          <a:xfrm>
            <a:off x="688951" y="5568894"/>
            <a:ext cx="8958881" cy="1238654"/>
          </a:xfrm>
        </p:spPr>
        <p:txBody>
          <a:bodyPr>
            <a:normAutofit/>
          </a:bodyPr>
          <a:lstStyle/>
          <a:p>
            <a:r>
              <a:rPr lang="en-US" dirty="0"/>
              <a:t>One can play with the model to find the most desired optimization</a:t>
            </a:r>
          </a:p>
          <a:p>
            <a:r>
              <a:rPr lang="en-US" dirty="0"/>
              <a:t>Changing a, h in particular and making statistical consideration on the stability of the expected values for D</a:t>
            </a:r>
          </a:p>
        </p:txBody>
      </p:sp>
      <p:pic>
        <p:nvPicPr>
          <p:cNvPr id="7" name="Picture 6">
            <a:extLst>
              <a:ext uri="{FF2B5EF4-FFF2-40B4-BE49-F238E27FC236}">
                <a16:creationId xmlns:a16="http://schemas.microsoft.com/office/drawing/2014/main" id="{11A43DFB-8883-010F-1715-773AC3C3FB88}"/>
              </a:ext>
            </a:extLst>
          </p:cNvPr>
          <p:cNvPicPr>
            <a:picLocks noChangeAspect="1"/>
          </p:cNvPicPr>
          <p:nvPr/>
        </p:nvPicPr>
        <p:blipFill>
          <a:blip r:embed="rId2"/>
          <a:stretch>
            <a:fillRect/>
          </a:stretch>
        </p:blipFill>
        <p:spPr>
          <a:xfrm>
            <a:off x="688952" y="1289105"/>
            <a:ext cx="8958882" cy="4279789"/>
          </a:xfrm>
          <a:prstGeom prst="rect">
            <a:avLst/>
          </a:prstGeom>
        </p:spPr>
      </p:pic>
    </p:spTree>
    <p:extLst>
      <p:ext uri="{BB962C8B-B14F-4D97-AF65-F5344CB8AC3E}">
        <p14:creationId xmlns:p14="http://schemas.microsoft.com/office/powerpoint/2010/main" val="2329328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8E0D-088F-40EB-C190-2DB8871CB110}"/>
              </a:ext>
            </a:extLst>
          </p:cNvPr>
          <p:cNvSpPr>
            <a:spLocks noGrp="1"/>
          </p:cNvSpPr>
          <p:nvPr>
            <p:ph type="title"/>
          </p:nvPr>
        </p:nvSpPr>
        <p:spPr/>
        <p:txBody>
          <a:bodyPr/>
          <a:lstStyle/>
          <a:p>
            <a:r>
              <a:rPr lang="en-US" dirty="0"/>
              <a:t>Mechanical stability – overpressure</a:t>
            </a:r>
          </a:p>
        </p:txBody>
      </p:sp>
      <p:sp>
        <p:nvSpPr>
          <p:cNvPr id="3" name="Content Placeholder 2">
            <a:extLst>
              <a:ext uri="{FF2B5EF4-FFF2-40B4-BE49-F238E27FC236}">
                <a16:creationId xmlns:a16="http://schemas.microsoft.com/office/drawing/2014/main" id="{06BFE6D5-01FE-4183-BAAA-C17F9676C073}"/>
              </a:ext>
            </a:extLst>
          </p:cNvPr>
          <p:cNvSpPr>
            <a:spLocks noGrp="1"/>
          </p:cNvSpPr>
          <p:nvPr>
            <p:ph idx="1"/>
          </p:nvPr>
        </p:nvSpPr>
        <p:spPr>
          <a:xfrm>
            <a:off x="705282" y="1279956"/>
            <a:ext cx="9647258" cy="5004466"/>
          </a:xfrm>
        </p:spPr>
        <p:txBody>
          <a:bodyPr>
            <a:normAutofit fontScale="92500" lnSpcReduction="20000"/>
          </a:bodyPr>
          <a:lstStyle/>
          <a:p>
            <a:r>
              <a:rPr lang="en-US" sz="2400" dirty="0"/>
              <a:t>The internal pressure of the gas </a:t>
            </a:r>
          </a:p>
          <a:p>
            <a:pPr lvl="1"/>
            <a:r>
              <a:rPr lang="en-US" dirty="0"/>
              <a:t>static pressure of the gas column (2.3 mbar/m for TFE</a:t>
            </a:r>
          </a:p>
          <a:p>
            <a:pPr lvl="1"/>
            <a:r>
              <a:rPr lang="en-US" dirty="0"/>
              <a:t>Dynamic pressure due to the gas flow</a:t>
            </a:r>
          </a:p>
          <a:p>
            <a:r>
              <a:rPr lang="en-US" sz="2400" dirty="0"/>
              <a:t>A small but continuous stress for the time life of the experiment</a:t>
            </a:r>
          </a:p>
          <a:p>
            <a:r>
              <a:rPr lang="en-US" sz="2400" dirty="0"/>
              <a:t>Neutralized by applying an external force to prevent spacer detachment</a:t>
            </a:r>
          </a:p>
          <a:p>
            <a:pPr marL="0" indent="0">
              <a:buNone/>
            </a:pPr>
            <a:endParaRPr lang="en-US" sz="2400" dirty="0"/>
          </a:p>
          <a:p>
            <a:pPr marL="0" indent="0">
              <a:buNone/>
            </a:pPr>
            <a:endParaRPr lang="en-US" sz="2400" dirty="0"/>
          </a:p>
          <a:p>
            <a:endParaRPr lang="en-US" sz="2400" dirty="0"/>
          </a:p>
          <a:p>
            <a:endParaRPr lang="en-US" sz="2400" dirty="0"/>
          </a:p>
          <a:p>
            <a:r>
              <a:rPr lang="en-US" sz="2400" dirty="0"/>
              <a:t>The force is applied just on the internal spacers, trough external thin spacers preventing the contact with the gas gap</a:t>
            </a:r>
          </a:p>
          <a:p>
            <a:r>
              <a:rPr lang="en-US" sz="2400" dirty="0">
                <a:solidFill>
                  <a:srgbClr val="FF0000"/>
                </a:solidFill>
                <a:highlight>
                  <a:srgbClr val="FFFF00"/>
                </a:highlight>
              </a:rPr>
              <a:t>If the gas is “light” and the flow is “low” the design of the mechanical frame can be greatly simplified</a:t>
            </a:r>
          </a:p>
        </p:txBody>
      </p:sp>
      <p:sp>
        <p:nvSpPr>
          <p:cNvPr id="4" name="Date Placeholder 3">
            <a:extLst>
              <a:ext uri="{FF2B5EF4-FFF2-40B4-BE49-F238E27FC236}">
                <a16:creationId xmlns:a16="http://schemas.microsoft.com/office/drawing/2014/main" id="{9CC71F0B-6AB5-A0A3-0820-DAEF5C4FAFA5}"/>
              </a:ext>
            </a:extLst>
          </p:cNvPr>
          <p:cNvSpPr>
            <a:spLocks noGrp="1"/>
          </p:cNvSpPr>
          <p:nvPr>
            <p:ph type="dt" sz="half" idx="10"/>
          </p:nvPr>
        </p:nvSpPr>
        <p:spPr/>
        <p:txBody>
          <a:bodyPr/>
          <a:lstStyle/>
          <a:p>
            <a:fld id="{54028DA0-5578-4AD4-8022-236EFBD8D9FB}" type="datetime1">
              <a:rPr lang="en-US" smtClean="0"/>
              <a:t>10/15/2026</a:t>
            </a:fld>
            <a:endParaRPr lang="en-GB"/>
          </a:p>
        </p:txBody>
      </p:sp>
      <p:sp>
        <p:nvSpPr>
          <p:cNvPr id="5" name="Footer Placeholder 4">
            <a:extLst>
              <a:ext uri="{FF2B5EF4-FFF2-40B4-BE49-F238E27FC236}">
                <a16:creationId xmlns:a16="http://schemas.microsoft.com/office/drawing/2014/main" id="{DC2C71D3-C95B-3C15-67DC-43F8AF4A1E82}"/>
              </a:ext>
            </a:extLst>
          </p:cNvPr>
          <p:cNvSpPr>
            <a:spLocks noGrp="1"/>
          </p:cNvSpPr>
          <p:nvPr>
            <p:ph type="ftr" sz="quarter" idx="11"/>
          </p:nvPr>
        </p:nvSpPr>
        <p:spPr/>
        <p:txBody>
          <a:bodyPr/>
          <a:lstStyle/>
          <a:p>
            <a:r>
              <a:rPr lang="en-US"/>
              <a:t>G. Aielli - ISU</a:t>
            </a:r>
            <a:endParaRPr lang="en-GB"/>
          </a:p>
        </p:txBody>
      </p:sp>
      <p:sp>
        <p:nvSpPr>
          <p:cNvPr id="6" name="Slide Number Placeholder 5">
            <a:extLst>
              <a:ext uri="{FF2B5EF4-FFF2-40B4-BE49-F238E27FC236}">
                <a16:creationId xmlns:a16="http://schemas.microsoft.com/office/drawing/2014/main" id="{84007555-0765-604F-A970-1197F9226672}"/>
              </a:ext>
            </a:extLst>
          </p:cNvPr>
          <p:cNvSpPr>
            <a:spLocks noGrp="1"/>
          </p:cNvSpPr>
          <p:nvPr>
            <p:ph type="sldNum" sz="quarter" idx="12"/>
          </p:nvPr>
        </p:nvSpPr>
        <p:spPr/>
        <p:txBody>
          <a:bodyPr/>
          <a:lstStyle/>
          <a:p>
            <a:fld id="{F8550EB5-7DBB-40B0-8DCD-2DF6D0BF0886}" type="slidenum">
              <a:rPr lang="en-GB" smtClean="0"/>
              <a:t>18</a:t>
            </a:fld>
            <a:endParaRPr lang="en-GB"/>
          </a:p>
        </p:txBody>
      </p:sp>
      <p:sp>
        <p:nvSpPr>
          <p:cNvPr id="7" name="Rectangle 6"/>
          <p:cNvSpPr/>
          <p:nvPr/>
        </p:nvSpPr>
        <p:spPr>
          <a:xfrm>
            <a:off x="2032000" y="3883985"/>
            <a:ext cx="6163733" cy="136472"/>
          </a:xfrm>
          <a:prstGeom prst="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2032000" y="4235926"/>
            <a:ext cx="6163733" cy="136472"/>
          </a:xfrm>
          <a:prstGeom prst="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2362200" y="4020457"/>
            <a:ext cx="338666" cy="216540"/>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4944533" y="4020457"/>
            <a:ext cx="338666" cy="216540"/>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7491903" y="4020457"/>
            <a:ext cx="338666" cy="216540"/>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2362200" y="3808789"/>
            <a:ext cx="338666" cy="75195"/>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4940300" y="3825722"/>
            <a:ext cx="338666" cy="75195"/>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7489786" y="3808789"/>
            <a:ext cx="338666" cy="75195"/>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2362200" y="4359945"/>
            <a:ext cx="338666" cy="75195"/>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4940300" y="4376878"/>
            <a:ext cx="338666" cy="75195"/>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7489786" y="4359945"/>
            <a:ext cx="338666" cy="75195"/>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2027766" y="3508860"/>
            <a:ext cx="6163733" cy="305878"/>
          </a:xfrm>
          <a:prstGeom prst="rect">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Rigid external structure</a:t>
            </a:r>
          </a:p>
        </p:txBody>
      </p:sp>
      <p:sp>
        <p:nvSpPr>
          <p:cNvPr id="19" name="Rectangle 18"/>
          <p:cNvSpPr/>
          <p:nvPr/>
        </p:nvSpPr>
        <p:spPr>
          <a:xfrm>
            <a:off x="2032000" y="4426810"/>
            <a:ext cx="6163733" cy="305878"/>
          </a:xfrm>
          <a:prstGeom prst="rect">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Rigid external structure</a:t>
            </a:r>
          </a:p>
        </p:txBody>
      </p:sp>
      <p:sp>
        <p:nvSpPr>
          <p:cNvPr id="20" name="TextBox 19"/>
          <p:cNvSpPr txBox="1"/>
          <p:nvPr/>
        </p:nvSpPr>
        <p:spPr>
          <a:xfrm>
            <a:off x="5803897" y="3914403"/>
            <a:ext cx="1167307" cy="369332"/>
          </a:xfrm>
          <a:prstGeom prst="rect">
            <a:avLst/>
          </a:prstGeom>
          <a:noFill/>
        </p:spPr>
        <p:txBody>
          <a:bodyPr wrap="none" rtlCol="0">
            <a:spAutoFit/>
          </a:bodyPr>
          <a:lstStyle/>
          <a:p>
            <a:r>
              <a:rPr lang="en-GB" dirty="0"/>
              <a:t>Gas gap</a:t>
            </a:r>
          </a:p>
        </p:txBody>
      </p:sp>
    </p:spTree>
    <p:extLst>
      <p:ext uri="{BB962C8B-B14F-4D97-AF65-F5344CB8AC3E}">
        <p14:creationId xmlns:p14="http://schemas.microsoft.com/office/powerpoint/2010/main" val="3205835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9CF64-83F0-51F2-4F74-1D517B4AD93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C4047F0-DE09-8317-9CC1-132AB6914589}"/>
              </a:ext>
            </a:extLst>
          </p:cNvPr>
          <p:cNvSpPr>
            <a:spLocks noGrp="1"/>
          </p:cNvSpPr>
          <p:nvPr>
            <p:ph type="title"/>
          </p:nvPr>
        </p:nvSpPr>
        <p:spPr>
          <a:xfrm>
            <a:off x="645130" y="47271"/>
            <a:ext cx="9404723" cy="1400530"/>
          </a:xfrm>
        </p:spPr>
        <p:txBody>
          <a:bodyPr/>
          <a:lstStyle/>
          <a:p>
            <a:r>
              <a:rPr lang="en-US" dirty="0">
                <a:solidFill>
                  <a:schemeClr val="tx1"/>
                </a:solidFill>
              </a:rPr>
              <a:t>Resistive</a:t>
            </a:r>
            <a:r>
              <a:rPr lang="en-US" dirty="0"/>
              <a:t> </a:t>
            </a:r>
            <a:r>
              <a:rPr lang="en-US" dirty="0">
                <a:solidFill>
                  <a:schemeClr val="tx1"/>
                </a:solidFill>
              </a:rPr>
              <a:t>Plate</a:t>
            </a:r>
            <a:r>
              <a:rPr lang="en-US" dirty="0"/>
              <a:t> </a:t>
            </a:r>
            <a:r>
              <a:rPr lang="en-US" dirty="0">
                <a:solidFill>
                  <a:srgbClr val="FF0000"/>
                </a:solidFill>
              </a:rPr>
              <a:t>Chamber gas gap</a:t>
            </a:r>
          </a:p>
        </p:txBody>
      </p:sp>
      <p:sp>
        <p:nvSpPr>
          <p:cNvPr id="7" name="Content Placeholder 6">
            <a:extLst>
              <a:ext uri="{FF2B5EF4-FFF2-40B4-BE49-F238E27FC236}">
                <a16:creationId xmlns:a16="http://schemas.microsoft.com/office/drawing/2014/main" id="{3E2AD911-7912-4EC2-B50A-306A7A8C1850}"/>
              </a:ext>
            </a:extLst>
          </p:cNvPr>
          <p:cNvSpPr>
            <a:spLocks noGrp="1"/>
          </p:cNvSpPr>
          <p:nvPr>
            <p:ph idx="1"/>
          </p:nvPr>
        </p:nvSpPr>
        <p:spPr>
          <a:xfrm>
            <a:off x="717701" y="902136"/>
            <a:ext cx="8946541" cy="1632757"/>
          </a:xfrm>
        </p:spPr>
        <p:txBody>
          <a:bodyPr>
            <a:normAutofit fontScale="92500" lnSpcReduction="20000"/>
          </a:bodyPr>
          <a:lstStyle/>
          <a:p>
            <a:r>
              <a:rPr lang="en-US" dirty="0"/>
              <a:t>We consider a chamber as a closed and defined gas volume </a:t>
            </a:r>
          </a:p>
          <a:p>
            <a:r>
              <a:rPr lang="en-US" dirty="0"/>
              <a:t>The electrodes are kept at constant distance by a set of spacers placed at a distance such that the catenary profile in between 2 spacers is &lt;&lt;&lt; of the gas gap</a:t>
            </a:r>
          </a:p>
          <a:p>
            <a:r>
              <a:rPr lang="en-US" dirty="0"/>
              <a:t>Having a more or less thin gas gap has pros and cons</a:t>
            </a:r>
          </a:p>
          <a:p>
            <a:endParaRPr lang="en-US" dirty="0"/>
          </a:p>
        </p:txBody>
      </p:sp>
      <p:sp>
        <p:nvSpPr>
          <p:cNvPr id="4" name="Date Placeholder 3">
            <a:extLst>
              <a:ext uri="{FF2B5EF4-FFF2-40B4-BE49-F238E27FC236}">
                <a16:creationId xmlns:a16="http://schemas.microsoft.com/office/drawing/2014/main" id="{B24E3512-D8EB-41A7-C6B0-5D5A47A8A8D7}"/>
              </a:ext>
            </a:extLst>
          </p:cNvPr>
          <p:cNvSpPr>
            <a:spLocks noGrp="1"/>
          </p:cNvSpPr>
          <p:nvPr>
            <p:ph type="dt" sz="half" idx="10"/>
          </p:nvPr>
        </p:nvSpPr>
        <p:spPr/>
        <p:txBody>
          <a:bodyPr/>
          <a:lstStyle/>
          <a:p>
            <a:fld id="{C2FF6B0E-5821-408C-A08B-EB50FE773C38}" type="datetime1">
              <a:rPr lang="en-US" smtClean="0"/>
              <a:t>10/15/2026</a:t>
            </a:fld>
            <a:endParaRPr lang="en-GB"/>
          </a:p>
        </p:txBody>
      </p:sp>
      <p:sp>
        <p:nvSpPr>
          <p:cNvPr id="5" name="Slide Number Placeholder 4">
            <a:extLst>
              <a:ext uri="{FF2B5EF4-FFF2-40B4-BE49-F238E27FC236}">
                <a16:creationId xmlns:a16="http://schemas.microsoft.com/office/drawing/2014/main" id="{5666C5BD-D4EE-6075-07D7-4FF7482B86BD}"/>
              </a:ext>
            </a:extLst>
          </p:cNvPr>
          <p:cNvSpPr>
            <a:spLocks noGrp="1"/>
          </p:cNvSpPr>
          <p:nvPr>
            <p:ph type="sldNum" sz="quarter" idx="12"/>
          </p:nvPr>
        </p:nvSpPr>
        <p:spPr/>
        <p:txBody>
          <a:bodyPr/>
          <a:lstStyle/>
          <a:p>
            <a:fld id="{F8550EB5-7DBB-40B0-8DCD-2DF6D0BF0886}" type="slidenum">
              <a:rPr lang="en-GB" smtClean="0"/>
              <a:t>19</a:t>
            </a:fld>
            <a:endParaRPr lang="en-GB"/>
          </a:p>
        </p:txBody>
      </p:sp>
      <p:pic>
        <p:nvPicPr>
          <p:cNvPr id="3" name="Picture 2">
            <a:extLst>
              <a:ext uri="{FF2B5EF4-FFF2-40B4-BE49-F238E27FC236}">
                <a16:creationId xmlns:a16="http://schemas.microsoft.com/office/drawing/2014/main" id="{0104741F-1773-1F2A-68E8-1D976569B0BE}"/>
              </a:ext>
            </a:extLst>
          </p:cNvPr>
          <p:cNvPicPr>
            <a:picLocks noChangeAspect="1"/>
          </p:cNvPicPr>
          <p:nvPr/>
        </p:nvPicPr>
        <p:blipFill>
          <a:blip r:embed="rId2"/>
          <a:srcRect t="15506" b="14494"/>
          <a:stretch/>
        </p:blipFill>
        <p:spPr>
          <a:xfrm>
            <a:off x="5631747" y="3429000"/>
            <a:ext cx="6560253" cy="3420199"/>
          </a:xfrm>
          <a:prstGeom prst="rect">
            <a:avLst/>
          </a:prstGeom>
        </p:spPr>
      </p:pic>
      <mc:AlternateContent xmlns:mc="http://schemas.openxmlformats.org/markup-compatibility/2006" xmlns:a14="http://schemas.microsoft.com/office/drawing/2010/main">
        <mc:Choice Requires="a14">
          <p:sp>
            <p:nvSpPr>
              <p:cNvPr id="8" name="Content Placeholder 6">
                <a:extLst>
                  <a:ext uri="{FF2B5EF4-FFF2-40B4-BE49-F238E27FC236}">
                    <a16:creationId xmlns:a16="http://schemas.microsoft.com/office/drawing/2014/main" id="{A7E3220D-CAC5-356A-EBB5-75D052734EEB}"/>
                  </a:ext>
                </a:extLst>
              </p:cNvPr>
              <p:cNvSpPr txBox="1">
                <a:spLocks/>
              </p:cNvSpPr>
              <p:nvPr/>
            </p:nvSpPr>
            <p:spPr>
              <a:xfrm>
                <a:off x="196444" y="2534893"/>
                <a:ext cx="5435303" cy="4339244"/>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en-US" dirty="0"/>
                  <a:t>Pro: </a:t>
                </a:r>
              </a:p>
              <a:p>
                <a:pPr lvl="1"/>
                <a:r>
                  <a:rPr lang="en-US" dirty="0"/>
                  <a:t>higher time resolution</a:t>
                </a:r>
              </a:p>
              <a:p>
                <a:pPr lvl="1"/>
                <a:r>
                  <a:rPr lang="en-US" dirty="0"/>
                  <a:t>Lower applied voltage</a:t>
                </a:r>
              </a:p>
              <a:p>
                <a:pPr lvl="1"/>
                <a:r>
                  <a:rPr lang="en-US" dirty="0"/>
                  <a:t>The same charge, produces a higher saturation of the field</a:t>
                </a:r>
              </a:p>
              <a:p>
                <a:pPr lvl="1"/>
                <a:r>
                  <a:rPr lang="en-US" dirty="0"/>
                  <a:t>Higher space resolution</a:t>
                </a:r>
              </a:p>
              <a:p>
                <a:r>
                  <a:rPr lang="en-US" dirty="0"/>
                  <a:t>Cons:</a:t>
                </a:r>
              </a:p>
              <a:p>
                <a:pPr lvl="1"/>
                <a:r>
                  <a:rPr lang="en-US" dirty="0"/>
                  <a:t>Less statistics of primaries </a:t>
                </a:r>
                <a:r>
                  <a:rPr lang="en-US" dirty="0">
                    <a:sym typeface="Wingdings" panose="05000000000000000000" pitchFamily="2" charset="2"/>
                  </a:rPr>
                  <a:t> </a:t>
                </a:r>
                <a:r>
                  <a:rPr lang="en-US" dirty="0"/>
                  <a:t>the bottom line is </a:t>
                </a: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m:t>
                            </m:r>
                          </m:num>
                          <m:den>
                            <m:r>
                              <a:rPr lang="en-US" b="0" i="1" smtClean="0">
                                <a:latin typeface="Cambria Math" panose="02040503050406030204" pitchFamily="18" charset="0"/>
                                <a:ea typeface="Cambria Math" panose="02040503050406030204" pitchFamily="18" charset="0"/>
                              </a:rPr>
                              <m:t>𝜆</m:t>
                            </m:r>
                          </m:den>
                        </m:f>
                      </m:sup>
                    </m:s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𝐸𝑓𝑓</m:t>
                    </m:r>
                  </m:oMath>
                </a14:m>
                <a:r>
                  <a:rPr lang="en-US" dirty="0"/>
                  <a:t> where </a:t>
                </a:r>
                <a:r>
                  <a:rPr lang="en-US" dirty="0">
                    <a:latin typeface="Symbol" panose="05050102010706020507" pitchFamily="18" charset="2"/>
                  </a:rPr>
                  <a:t>l</a:t>
                </a:r>
                <a:r>
                  <a:rPr lang="en-US" dirty="0"/>
                  <a:t> is the ionization mean free path</a:t>
                </a:r>
              </a:p>
              <a:p>
                <a:pPr lvl="1"/>
                <a:r>
                  <a:rPr lang="en-US" dirty="0"/>
                  <a:t>Higher mechanical sensitivity</a:t>
                </a:r>
              </a:p>
              <a:p>
                <a:pPr lvl="1"/>
                <a:r>
                  <a:rPr lang="en-US" dirty="0"/>
                  <a:t>Higher FE amplifier performance</a:t>
                </a:r>
              </a:p>
              <a:p>
                <a:pPr lvl="1"/>
                <a:endParaRPr lang="en-US" dirty="0"/>
              </a:p>
              <a:p>
                <a:endParaRPr lang="en-US" dirty="0"/>
              </a:p>
              <a:p>
                <a:endParaRPr lang="en-US" dirty="0"/>
              </a:p>
              <a:p>
                <a:endParaRPr lang="en-US" dirty="0"/>
              </a:p>
            </p:txBody>
          </p:sp>
        </mc:Choice>
        <mc:Fallback xmlns="">
          <p:sp>
            <p:nvSpPr>
              <p:cNvPr id="8" name="Content Placeholder 6">
                <a:extLst>
                  <a:ext uri="{FF2B5EF4-FFF2-40B4-BE49-F238E27FC236}">
                    <a16:creationId xmlns:a16="http://schemas.microsoft.com/office/drawing/2014/main" id="{A7E3220D-CAC5-356A-EBB5-75D052734EEB}"/>
                  </a:ext>
                </a:extLst>
              </p:cNvPr>
              <p:cNvSpPr txBox="1">
                <a:spLocks noRot="1" noChangeAspect="1" noMove="1" noResize="1" noEditPoints="1" noAdjustHandles="1" noChangeArrowheads="1" noChangeShapeType="1" noTextEdit="1"/>
              </p:cNvSpPr>
              <p:nvPr/>
            </p:nvSpPr>
            <p:spPr>
              <a:xfrm>
                <a:off x="196444" y="2534893"/>
                <a:ext cx="5435303" cy="4339244"/>
              </a:xfrm>
              <a:prstGeom prst="rect">
                <a:avLst/>
              </a:prstGeom>
              <a:blipFill>
                <a:blip r:embed="rId3"/>
                <a:stretch>
                  <a:fillRect l="-448" t="-1404"/>
                </a:stretch>
              </a:blipFill>
            </p:spPr>
            <p:txBody>
              <a:bodyPr/>
              <a:lstStyle/>
              <a:p>
                <a:r>
                  <a:rPr lang="en-US">
                    <a:noFill/>
                  </a:rPr>
                  <a:t> </a:t>
                </a:r>
              </a:p>
            </p:txBody>
          </p:sp>
        </mc:Fallback>
      </mc:AlternateContent>
      <p:sp>
        <p:nvSpPr>
          <p:cNvPr id="9" name="Footer Placeholder 8">
            <a:extLst>
              <a:ext uri="{FF2B5EF4-FFF2-40B4-BE49-F238E27FC236}">
                <a16:creationId xmlns:a16="http://schemas.microsoft.com/office/drawing/2014/main" id="{96AC286C-3E81-A428-D579-08D11D272841}"/>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2374700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a:extLst>
              <a:ext uri="{FF2B5EF4-FFF2-40B4-BE49-F238E27FC236}">
                <a16:creationId xmlns:a16="http://schemas.microsoft.com/office/drawing/2014/main" id="{B08EB73F-4605-4A0E-830B-80F9F91A1C66}"/>
              </a:ext>
            </a:extLst>
          </p:cNvPr>
          <p:cNvSpPr>
            <a:spLocks noGrp="1"/>
          </p:cNvSpPr>
          <p:nvPr/>
        </p:nvSpPr>
        <p:spPr>
          <a:xfrm>
            <a:off x="411480" y="228600"/>
            <a:ext cx="11155680" cy="41148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250" b="1" i="0">
                <a:solidFill>
                  <a:srgbClr val="111827"/>
                </a:solidFill>
                <a:latin typeface="Aptos Display"/>
                <a:ea typeface="Aptos Display"/>
                <a:cs typeface="Aptos Display"/>
              </a:defRPr>
            </a:pPr>
            <a:r>
              <a:rPr kumimoji="0" sz="3600" b="1" i="0" u="none" strike="noStrike" kern="1200" cap="none" spc="0" normalizeH="0" baseline="0" noProof="0" dirty="0">
                <a:ln>
                  <a:noFill/>
                </a:ln>
                <a:solidFill>
                  <a:srgbClr val="111827"/>
                </a:solidFill>
                <a:effectLst/>
                <a:uLnTx/>
                <a:uFillTx/>
                <a:latin typeface="Calibri" panose="020F0502020204030204" pitchFamily="34" charset="0"/>
                <a:ea typeface="Calibri" panose="020F0502020204030204" pitchFamily="34" charset="0"/>
                <a:cs typeface="Calibri" panose="020F0502020204030204" pitchFamily="34" charset="0"/>
              </a:rPr>
              <a:t>Primary Poisson probability and the useful gas gap</a:t>
            </a:r>
          </a:p>
        </p:txBody>
      </p:sp>
      <p:sp>
        <p:nvSpPr>
          <p:cNvPr id="2" name="Subtitle">
            <a:extLst>
              <a:ext uri="{FF2B5EF4-FFF2-40B4-BE49-F238E27FC236}">
                <a16:creationId xmlns:a16="http://schemas.microsoft.com/office/drawing/2014/main" id="{FFEE1D63-7C29-4AF7-B9C1-1B13A06E8F9D}"/>
              </a:ext>
            </a:extLst>
          </p:cNvPr>
          <p:cNvSpPr>
            <a:spLocks noGrp="1"/>
          </p:cNvSpPr>
          <p:nvPr/>
        </p:nvSpPr>
        <p:spPr>
          <a:xfrm>
            <a:off x="429768" y="686943"/>
            <a:ext cx="10972800" cy="256032"/>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0" i="0">
                <a:solidFill>
                  <a:srgbClr val="5F6B7A"/>
                </a:solidFill>
                <a:latin typeface="Aptos Display"/>
                <a:ea typeface="Aptos Display"/>
                <a:cs typeface="Aptos Display"/>
              </a:defRPr>
            </a:pPr>
            <a:r>
              <a:rPr kumimoji="0" sz="1400" b="1" i="0" u="none" strike="noStrike" kern="1200" cap="none" spc="0" normalizeH="0" baseline="0" noProof="0" dirty="0">
                <a:ln>
                  <a:noFill/>
                </a:ln>
                <a:solidFill>
                  <a:srgbClr val="5F6B7A"/>
                </a:solidFill>
                <a:effectLst/>
                <a:uLnTx/>
                <a:uFillTx/>
                <a:latin typeface="Aptos Display"/>
                <a:ea typeface="Aptos Display"/>
                <a:cs typeface="Aptos Display"/>
              </a:rPr>
              <a:t>The total gaseous target sets P(0); only ionizations inside the useful region can generate a detectable avalanche.</a:t>
            </a:r>
          </a:p>
        </p:txBody>
      </p:sp>
      <p:sp>
        <p:nvSpPr>
          <p:cNvPr id="3" name="Header divider">
            <a:extLst>
              <a:ext uri="{FF2B5EF4-FFF2-40B4-BE49-F238E27FC236}">
                <a16:creationId xmlns:a16="http://schemas.microsoft.com/office/drawing/2014/main" id="{82655B43-9189-4301-B1D4-260D81D6FE3B}"/>
              </a:ext>
            </a:extLst>
          </p:cNvPr>
          <p:cNvSpPr>
            <a:spLocks noGrp="1"/>
          </p:cNvSpPr>
          <p:nvPr/>
        </p:nvSpPr>
        <p:spPr>
          <a:xfrm>
            <a:off x="411480" y="1052513"/>
            <a:ext cx="11287125" cy="0"/>
          </a:xfrm>
          <a:prstGeom prst="line">
            <a:avLst/>
          </a:prstGeom>
          <a:noFill/>
          <a:ln w="9525">
            <a:solidFill>
              <a:srgbClr val="D6DEE8"/>
            </a:solidFill>
            <a:prstDash val="solid"/>
          </a:ln>
        </p:spPr>
      </p:sp>
      <p:sp>
        <p:nvSpPr>
          <p:cNvPr id="4" name="Poisson section label">
            <a:extLst>
              <a:ext uri="{FF2B5EF4-FFF2-40B4-BE49-F238E27FC236}">
                <a16:creationId xmlns:a16="http://schemas.microsoft.com/office/drawing/2014/main" id="{582DD564-7C0B-40F4-A8FF-1CE3EDE70970}"/>
              </a:ext>
            </a:extLst>
          </p:cNvPr>
          <p:cNvSpPr>
            <a:spLocks noGrp="1"/>
          </p:cNvSpPr>
          <p:nvPr/>
        </p:nvSpPr>
        <p:spPr>
          <a:xfrm>
            <a:off x="411480" y="1152525"/>
            <a:ext cx="5619750" cy="2286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75" b="1" i="0">
                <a:solidFill>
                  <a:srgbClr val="2B6CB0"/>
                </a:solidFill>
                <a:latin typeface="Aptos Display"/>
                <a:ea typeface="Aptos Display"/>
                <a:cs typeface="Aptos Display"/>
              </a:defRPr>
            </a:pPr>
            <a:r>
              <a:rPr kumimoji="0" sz="1000" b="1" i="0" u="none" strike="noStrike" kern="1200" cap="none" spc="0" normalizeH="0" baseline="0" noProof="0">
                <a:ln>
                  <a:noFill/>
                </a:ln>
                <a:solidFill>
                  <a:srgbClr val="2B6CB0"/>
                </a:solidFill>
                <a:effectLst/>
                <a:uLnTx/>
                <a:uFillTx/>
                <a:latin typeface="Aptos Display"/>
                <a:ea typeface="Aptos Display"/>
                <a:cs typeface="Aptos Display"/>
              </a:rPr>
              <a:t>PRIMARY-CLUSTER POISSON LIMIT</a:t>
            </a:r>
          </a:p>
        </p:txBody>
      </p:sp>
      <p:sp>
        <p:nvSpPr>
          <p:cNvPr id="5" name="Useful-gap section label">
            <a:extLst>
              <a:ext uri="{FF2B5EF4-FFF2-40B4-BE49-F238E27FC236}">
                <a16:creationId xmlns:a16="http://schemas.microsoft.com/office/drawing/2014/main" id="{C44F5C61-EB27-404F-8DE2-75266C6DD6D1}"/>
              </a:ext>
            </a:extLst>
          </p:cNvPr>
          <p:cNvSpPr>
            <a:spLocks noGrp="1"/>
          </p:cNvSpPr>
          <p:nvPr/>
        </p:nvSpPr>
        <p:spPr>
          <a:xfrm>
            <a:off x="6238875" y="1152525"/>
            <a:ext cx="5429250" cy="2286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75" b="1" i="0">
                <a:solidFill>
                  <a:srgbClr val="2F855A"/>
                </a:solidFill>
                <a:latin typeface="Aptos Display"/>
                <a:ea typeface="Aptos Display"/>
                <a:cs typeface="Aptos Display"/>
              </a:defRPr>
            </a:pPr>
            <a:r>
              <a:rPr kumimoji="0" sz="975" b="1" i="0" u="none" strike="noStrike" kern="1200" cap="none" spc="0" normalizeH="0" baseline="0" noProof="0">
                <a:ln>
                  <a:noFill/>
                </a:ln>
                <a:solidFill>
                  <a:srgbClr val="2F855A"/>
                </a:solidFill>
                <a:effectLst/>
                <a:uLnTx/>
                <a:uFillTx/>
                <a:latin typeface="Aptos Display"/>
                <a:ea typeface="Aptos Display"/>
                <a:cs typeface="Aptos Display"/>
              </a:rPr>
              <a:t>USEFUL GAP</a:t>
            </a:r>
          </a:p>
        </p:txBody>
      </p:sp>
      <p:pic>
        <p:nvPicPr>
          <p:cNvPr id="17" name="Immagine 16"/>
          <p:cNvPicPr>
            <a:picLocks noChangeAspect="1"/>
          </p:cNvPicPr>
          <p:nvPr/>
        </p:nvPicPr>
        <p:blipFill>
          <a:blip r:embed="rId3"/>
          <a:stretch/>
        </p:blipFill>
        <p:spPr>
          <a:xfrm>
            <a:off x="414394" y="1447800"/>
            <a:ext cx="5613923" cy="3524250"/>
          </a:xfrm>
          <a:prstGeom prst="rect">
            <a:avLst/>
          </a:prstGeom>
        </p:spPr>
      </p:pic>
      <p:sp>
        <p:nvSpPr>
          <p:cNvPr id="8" name="Poisson explanation">
            <a:extLst>
              <a:ext uri="{FF2B5EF4-FFF2-40B4-BE49-F238E27FC236}">
                <a16:creationId xmlns:a16="http://schemas.microsoft.com/office/drawing/2014/main" id="{63D938CC-3D59-4566-A7F4-0FEA0F0401C3}"/>
              </a:ext>
            </a:extLst>
          </p:cNvPr>
          <p:cNvSpPr>
            <a:spLocks noGrp="1"/>
          </p:cNvSpPr>
          <p:nvPr/>
        </p:nvSpPr>
        <p:spPr>
          <a:xfrm>
            <a:off x="411480" y="5057775"/>
            <a:ext cx="5619750" cy="542925"/>
          </a:xfrm>
          <a:prstGeom prst="rect">
            <a:avLst/>
          </a:prstGeom>
          <a:solidFill>
            <a:srgbClr val="EAF2FB"/>
          </a:solidFill>
          <a:ln w="0">
            <a:noFill/>
          </a:ln>
        </p:spPr>
        <p:txBody>
          <a:bodyPr wrap="square" lIns="114300" tIns="76200" rIns="114300" bIns="762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0" i="0">
                <a:solidFill>
                  <a:srgbClr val="111827"/>
                </a:solidFill>
                <a:latin typeface="Aptos Display"/>
                <a:ea typeface="Aptos Display"/>
                <a:cs typeface="Aptos Display"/>
              </a:defRPr>
            </a:pPr>
            <a:r>
              <a:rPr kumimoji="0" sz="1400" b="0" i="0" u="none" strike="noStrike" kern="1200" cap="none" spc="0" normalizeH="0" baseline="0" noProof="0">
                <a:ln>
                  <a:noFill/>
                </a:ln>
                <a:solidFill>
                  <a:srgbClr val="111827"/>
                </a:solidFill>
                <a:effectLst/>
                <a:uLnTx/>
                <a:uFillTx/>
                <a:latin typeface="Aptos Display"/>
                <a:ea typeface="Aptos Display"/>
                <a:cs typeface="Aptos Display"/>
              </a:rPr>
              <a:t>P(0) depends mainly on the total gaseous target: the gap thickness and the mixture density.</a:t>
            </a:r>
          </a:p>
        </p:txBody>
      </p:sp>
      <p:sp>
        <p:nvSpPr>
          <p:cNvPr id="9" name="Useful-gap explanation">
            <a:extLst>
              <a:ext uri="{FF2B5EF4-FFF2-40B4-BE49-F238E27FC236}">
                <a16:creationId xmlns:a16="http://schemas.microsoft.com/office/drawing/2014/main" id="{0DD20810-43F2-440F-A48E-437490A14B00}"/>
              </a:ext>
            </a:extLst>
          </p:cNvPr>
          <p:cNvSpPr>
            <a:spLocks noGrp="1"/>
          </p:cNvSpPr>
          <p:nvPr/>
        </p:nvSpPr>
        <p:spPr>
          <a:xfrm>
            <a:off x="6238875" y="4810125"/>
            <a:ext cx="5429250" cy="790575"/>
          </a:xfrm>
          <a:prstGeom prst="rect">
            <a:avLst/>
          </a:prstGeom>
          <a:solidFill>
            <a:srgbClr val="EAF6EF"/>
          </a:solidFill>
          <a:ln w="0">
            <a:noFill/>
          </a:ln>
        </p:spPr>
        <p:txBody>
          <a:bodyPr wrap="square" lIns="114300" tIns="76200" rIns="114300" bIns="762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0" i="0">
                <a:solidFill>
                  <a:srgbClr val="111827"/>
                </a:solidFill>
                <a:latin typeface="Aptos Display"/>
                <a:ea typeface="Aptos Display"/>
                <a:cs typeface="Aptos Display"/>
              </a:defRPr>
            </a:pPr>
            <a:r>
              <a:rPr kumimoji="0" sz="1400" b="0" i="0" u="none" strike="noStrike" kern="1200" cap="none" spc="0" normalizeH="0" baseline="0" noProof="0">
                <a:ln>
                  <a:noFill/>
                </a:ln>
                <a:solidFill>
                  <a:srgbClr val="111827"/>
                </a:solidFill>
                <a:effectLst/>
                <a:uLnTx/>
                <a:uFillTx/>
                <a:latin typeface="Aptos Display"/>
                <a:ea typeface="Aptos Display"/>
                <a:cs typeface="Aptos Display"/>
              </a:rPr>
              <a:t>The useful gap is empirical: it is the region where an ionization can develop into an avalanche large enough to be detected.</a:t>
            </a:r>
          </a:p>
        </p:txBody>
      </p:sp>
      <p:sp>
        <p:nvSpPr>
          <p:cNvPr id="10" name="P0 takeaway">
            <a:extLst>
              <a:ext uri="{FF2B5EF4-FFF2-40B4-BE49-F238E27FC236}">
                <a16:creationId xmlns:a16="http://schemas.microsoft.com/office/drawing/2014/main" id="{CC8090ED-FB49-4381-95B8-A527EC1ECC49}"/>
              </a:ext>
            </a:extLst>
          </p:cNvPr>
          <p:cNvSpPr>
            <a:spLocks noGrp="1"/>
          </p:cNvSpPr>
          <p:nvPr/>
        </p:nvSpPr>
        <p:spPr>
          <a:xfrm>
            <a:off x="640080" y="5800725"/>
            <a:ext cx="10972800" cy="457200"/>
          </a:xfrm>
          <a:prstGeom prst="rect">
            <a:avLst/>
          </a:prstGeom>
          <a:noFill/>
          <a:ln w="0">
            <a:noFill/>
          </a:ln>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25" b="1" i="0">
                <a:solidFill>
                  <a:srgbClr val="111827"/>
                </a:solidFill>
                <a:latin typeface="Aptos Display"/>
                <a:ea typeface="Aptos Display"/>
                <a:cs typeface="Aptos Display"/>
              </a:defRPr>
            </a:pPr>
            <a:r>
              <a:rPr kumimoji="0" sz="1400" b="1" i="0" u="none" strike="noStrike" kern="1200" cap="none" spc="0" normalizeH="0" baseline="0" noProof="0" dirty="0">
                <a:ln>
                  <a:noFill/>
                </a:ln>
                <a:solidFill>
                  <a:srgbClr val="111827"/>
                </a:solidFill>
                <a:effectLst/>
                <a:uLnTx/>
                <a:uFillTx/>
                <a:latin typeface="Aptos Display"/>
                <a:ea typeface="Aptos Display"/>
                <a:cs typeface="Aptos Display"/>
              </a:rPr>
              <a:t>Consequence: Poisson P(0) is smaller than the observed inefficiency because not every primary ionization lies inside the useful gap.</a:t>
            </a:r>
          </a:p>
        </p:txBody>
      </p:sp>
      <p:grpSp>
        <p:nvGrpSpPr>
          <p:cNvPr id="13" name="Gruppo 12">
            <a:extLst>
              <a:ext uri="{FF2B5EF4-FFF2-40B4-BE49-F238E27FC236}">
                <a16:creationId xmlns:a16="http://schemas.microsoft.com/office/drawing/2014/main" id="{EE65A656-148D-4F12-864A-EEFC30B72E67}"/>
              </a:ext>
            </a:extLst>
          </p:cNvPr>
          <p:cNvGrpSpPr>
            <a:grpSpLocks noChangeAspect="1"/>
          </p:cNvGrpSpPr>
          <p:nvPr/>
        </p:nvGrpSpPr>
        <p:grpSpPr>
          <a:xfrm>
            <a:off x="6238875" y="1293279"/>
            <a:ext cx="2761256" cy="3471153"/>
            <a:chOff x="1037968" y="1025352"/>
            <a:chExt cx="3772930" cy="4742921"/>
          </a:xfrm>
        </p:grpSpPr>
        <p:sp>
          <p:nvSpPr>
            <p:cNvPr id="14" name="Rectangle 3">
              <a:extLst>
                <a:ext uri="{FF2B5EF4-FFF2-40B4-BE49-F238E27FC236}">
                  <a16:creationId xmlns:a16="http://schemas.microsoft.com/office/drawing/2014/main" id="{F0AD75E3-250A-44B2-B43F-96DCE0B930F6}"/>
                </a:ext>
              </a:extLst>
            </p:cNvPr>
            <p:cNvSpPr/>
            <p:nvPr/>
          </p:nvSpPr>
          <p:spPr>
            <a:xfrm>
              <a:off x="1037968" y="1436586"/>
              <a:ext cx="3772930" cy="1647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4">
              <a:extLst>
                <a:ext uri="{FF2B5EF4-FFF2-40B4-BE49-F238E27FC236}">
                  <a16:creationId xmlns:a16="http://schemas.microsoft.com/office/drawing/2014/main" id="{1168C2F2-0236-44AA-85E7-96C4ED96CB7B}"/>
                </a:ext>
              </a:extLst>
            </p:cNvPr>
            <p:cNvSpPr/>
            <p:nvPr/>
          </p:nvSpPr>
          <p:spPr>
            <a:xfrm>
              <a:off x="1037968" y="5603516"/>
              <a:ext cx="3772930" cy="1647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5">
              <a:extLst>
                <a:ext uri="{FF2B5EF4-FFF2-40B4-BE49-F238E27FC236}">
                  <a16:creationId xmlns:a16="http://schemas.microsoft.com/office/drawing/2014/main" id="{D3546FF0-44A7-4939-A536-4016CAB78CC2}"/>
                </a:ext>
              </a:extLst>
            </p:cNvPr>
            <p:cNvSpPr/>
            <p:nvPr/>
          </p:nvSpPr>
          <p:spPr>
            <a:xfrm>
              <a:off x="2998573" y="1670817"/>
              <a:ext cx="107092" cy="9528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6">
              <a:extLst>
                <a:ext uri="{FF2B5EF4-FFF2-40B4-BE49-F238E27FC236}">
                  <a16:creationId xmlns:a16="http://schemas.microsoft.com/office/drawing/2014/main" id="{87CFD2BF-548C-42B9-822A-BCDB125F9C39}"/>
                </a:ext>
              </a:extLst>
            </p:cNvPr>
            <p:cNvSpPr/>
            <p:nvPr/>
          </p:nvSpPr>
          <p:spPr>
            <a:xfrm>
              <a:off x="2747112" y="2424579"/>
              <a:ext cx="107092" cy="9528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7">
              <a:extLst>
                <a:ext uri="{FF2B5EF4-FFF2-40B4-BE49-F238E27FC236}">
                  <a16:creationId xmlns:a16="http://schemas.microsoft.com/office/drawing/2014/main" id="{5A6006A8-383C-4082-BA4C-02125E5FDAEF}"/>
                </a:ext>
              </a:extLst>
            </p:cNvPr>
            <p:cNvSpPr/>
            <p:nvPr/>
          </p:nvSpPr>
          <p:spPr>
            <a:xfrm>
              <a:off x="2510892" y="3175573"/>
              <a:ext cx="107092" cy="9528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8">
              <a:extLst>
                <a:ext uri="{FF2B5EF4-FFF2-40B4-BE49-F238E27FC236}">
                  <a16:creationId xmlns:a16="http://schemas.microsoft.com/office/drawing/2014/main" id="{9401C453-2CCA-42EF-B4DA-A612782CD6D4}"/>
                </a:ext>
              </a:extLst>
            </p:cNvPr>
            <p:cNvSpPr/>
            <p:nvPr/>
          </p:nvSpPr>
          <p:spPr>
            <a:xfrm>
              <a:off x="2274671" y="3929335"/>
              <a:ext cx="107092" cy="9528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9">
              <a:extLst>
                <a:ext uri="{FF2B5EF4-FFF2-40B4-BE49-F238E27FC236}">
                  <a16:creationId xmlns:a16="http://schemas.microsoft.com/office/drawing/2014/main" id="{859D7E14-CA15-4257-BFC3-5A7F850E9FB4}"/>
                </a:ext>
              </a:extLst>
            </p:cNvPr>
            <p:cNvSpPr/>
            <p:nvPr/>
          </p:nvSpPr>
          <p:spPr>
            <a:xfrm>
              <a:off x="2046072" y="4638304"/>
              <a:ext cx="107092" cy="9528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10">
              <a:extLst>
                <a:ext uri="{FF2B5EF4-FFF2-40B4-BE49-F238E27FC236}">
                  <a16:creationId xmlns:a16="http://schemas.microsoft.com/office/drawing/2014/main" id="{54295C3F-E614-4A04-92D8-32259379A77E}"/>
                </a:ext>
              </a:extLst>
            </p:cNvPr>
            <p:cNvSpPr/>
            <p:nvPr/>
          </p:nvSpPr>
          <p:spPr>
            <a:xfrm>
              <a:off x="1794611" y="5392066"/>
              <a:ext cx="107092" cy="9528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4" name="Straight Arrow Connector 20">
              <a:extLst>
                <a:ext uri="{FF2B5EF4-FFF2-40B4-BE49-F238E27FC236}">
                  <a16:creationId xmlns:a16="http://schemas.microsoft.com/office/drawing/2014/main" id="{A7FB0B9E-29C7-4B78-B92C-885A01FDC1CB}"/>
                </a:ext>
              </a:extLst>
            </p:cNvPr>
            <p:cNvCxnSpPr/>
            <p:nvPr/>
          </p:nvCxnSpPr>
          <p:spPr>
            <a:xfrm>
              <a:off x="1645920" y="1601342"/>
              <a:ext cx="0" cy="2844000"/>
            </a:xfrm>
            <a:prstGeom prst="straightConnector1">
              <a:avLst/>
            </a:prstGeom>
            <a:ln w="127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TextBox 21">
              <a:extLst>
                <a:ext uri="{FF2B5EF4-FFF2-40B4-BE49-F238E27FC236}">
                  <a16:creationId xmlns:a16="http://schemas.microsoft.com/office/drawing/2014/main" id="{934AFD6E-98D6-46F7-9E22-B306A7B66245}"/>
                </a:ext>
              </a:extLst>
            </p:cNvPr>
            <p:cNvSpPr txBox="1"/>
            <p:nvPr/>
          </p:nvSpPr>
          <p:spPr>
            <a:xfrm rot="16200000">
              <a:off x="957867" y="3358745"/>
              <a:ext cx="11705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Useful gap</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6" name="Straight Arrow Connector 22">
              <a:extLst>
                <a:ext uri="{FF2B5EF4-FFF2-40B4-BE49-F238E27FC236}">
                  <a16:creationId xmlns:a16="http://schemas.microsoft.com/office/drawing/2014/main" id="{AC81264D-52A8-428D-80FC-40F67EBD5BDC}"/>
                </a:ext>
              </a:extLst>
            </p:cNvPr>
            <p:cNvCxnSpPr/>
            <p:nvPr/>
          </p:nvCxnSpPr>
          <p:spPr>
            <a:xfrm>
              <a:off x="4065371" y="1601342"/>
              <a:ext cx="15240" cy="4002174"/>
            </a:xfrm>
            <a:prstGeom prst="straightConnector1">
              <a:avLst/>
            </a:prstGeom>
            <a:ln w="127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TextBox 28">
              <a:extLst>
                <a:ext uri="{FF2B5EF4-FFF2-40B4-BE49-F238E27FC236}">
                  <a16:creationId xmlns:a16="http://schemas.microsoft.com/office/drawing/2014/main" id="{D1A71762-783B-4839-9CC6-514D8CDD39C6}"/>
                </a:ext>
              </a:extLst>
            </p:cNvPr>
            <p:cNvSpPr txBox="1"/>
            <p:nvPr/>
          </p:nvSpPr>
          <p:spPr>
            <a:xfrm rot="16200000">
              <a:off x="3418643" y="3494473"/>
              <a:ext cx="87979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gas gap</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Freeform 95">
              <a:extLst>
                <a:ext uri="{FF2B5EF4-FFF2-40B4-BE49-F238E27FC236}">
                  <a16:creationId xmlns:a16="http://schemas.microsoft.com/office/drawing/2014/main" id="{F9B17277-D2C0-42B4-A49C-02533B139B1C}"/>
                </a:ext>
              </a:extLst>
            </p:cNvPr>
            <p:cNvSpPr/>
            <p:nvPr/>
          </p:nvSpPr>
          <p:spPr>
            <a:xfrm>
              <a:off x="2224980" y="4039820"/>
              <a:ext cx="200582" cy="1563696"/>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FF000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31">
              <a:extLst>
                <a:ext uri="{FF2B5EF4-FFF2-40B4-BE49-F238E27FC236}">
                  <a16:creationId xmlns:a16="http://schemas.microsoft.com/office/drawing/2014/main" id="{7B274CF5-7BA4-4994-B54A-80644DD88D01}"/>
                </a:ext>
              </a:extLst>
            </p:cNvPr>
            <p:cNvCxnSpPr/>
            <p:nvPr/>
          </p:nvCxnSpPr>
          <p:spPr>
            <a:xfrm flipH="1">
              <a:off x="1749793" y="1025352"/>
              <a:ext cx="1510611" cy="4727720"/>
            </a:xfrm>
            <a:prstGeom prst="line">
              <a:avLst/>
            </a:prstGeom>
          </p:spPr>
          <p:style>
            <a:lnRef idx="1">
              <a:schemeClr val="accent1"/>
            </a:lnRef>
            <a:fillRef idx="0">
              <a:schemeClr val="accent1"/>
            </a:fillRef>
            <a:effectRef idx="0">
              <a:schemeClr val="accent1"/>
            </a:effectRef>
            <a:fontRef idx="minor">
              <a:schemeClr val="tx1"/>
            </a:fontRef>
          </p:style>
        </p:cxnSp>
        <p:sp>
          <p:nvSpPr>
            <p:cNvPr id="30" name="Freeform 94">
              <a:extLst>
                <a:ext uri="{FF2B5EF4-FFF2-40B4-BE49-F238E27FC236}">
                  <a16:creationId xmlns:a16="http://schemas.microsoft.com/office/drawing/2014/main" id="{EA6C6712-F945-4DC6-8E3C-E71E82AF6AB7}"/>
                </a:ext>
              </a:extLst>
            </p:cNvPr>
            <p:cNvSpPr/>
            <p:nvPr/>
          </p:nvSpPr>
          <p:spPr>
            <a:xfrm>
              <a:off x="1767097" y="5487350"/>
              <a:ext cx="134606" cy="107000"/>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989DB6"/>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reeform 97">
              <a:extLst>
                <a:ext uri="{FF2B5EF4-FFF2-40B4-BE49-F238E27FC236}">
                  <a16:creationId xmlns:a16="http://schemas.microsoft.com/office/drawing/2014/main" id="{B5BB62A9-2547-4029-AAE6-98B2291CB1D3}"/>
                </a:ext>
              </a:extLst>
            </p:cNvPr>
            <p:cNvSpPr/>
            <p:nvPr/>
          </p:nvSpPr>
          <p:spPr>
            <a:xfrm>
              <a:off x="2005576" y="4710644"/>
              <a:ext cx="179138" cy="909184"/>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B899D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Freeform 95">
              <a:extLst>
                <a:ext uri="{FF2B5EF4-FFF2-40B4-BE49-F238E27FC236}">
                  <a16:creationId xmlns:a16="http://schemas.microsoft.com/office/drawing/2014/main" id="{B593B7C9-D353-49AE-92C7-28CB741D0CD8}"/>
                </a:ext>
              </a:extLst>
            </p:cNvPr>
            <p:cNvSpPr/>
            <p:nvPr/>
          </p:nvSpPr>
          <p:spPr>
            <a:xfrm>
              <a:off x="2441395" y="3323131"/>
              <a:ext cx="218506" cy="2265183"/>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FF000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Freeform 95">
              <a:extLst>
                <a:ext uri="{FF2B5EF4-FFF2-40B4-BE49-F238E27FC236}">
                  <a16:creationId xmlns:a16="http://schemas.microsoft.com/office/drawing/2014/main" id="{D815122C-59C9-4313-9279-31E4172BC97E}"/>
                </a:ext>
              </a:extLst>
            </p:cNvPr>
            <p:cNvSpPr/>
            <p:nvPr/>
          </p:nvSpPr>
          <p:spPr>
            <a:xfrm>
              <a:off x="2691741" y="2545444"/>
              <a:ext cx="230874" cy="3042870"/>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FF000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95">
              <a:extLst>
                <a:ext uri="{FF2B5EF4-FFF2-40B4-BE49-F238E27FC236}">
                  <a16:creationId xmlns:a16="http://schemas.microsoft.com/office/drawing/2014/main" id="{A153BEA2-CFA9-4424-B921-D6E76B947B19}"/>
                </a:ext>
              </a:extLst>
            </p:cNvPr>
            <p:cNvSpPr/>
            <p:nvPr/>
          </p:nvSpPr>
          <p:spPr>
            <a:xfrm>
              <a:off x="2958596" y="1791682"/>
              <a:ext cx="236545" cy="3796632"/>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FF000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5" name="Straight Connector 26">
              <a:extLst>
                <a:ext uri="{FF2B5EF4-FFF2-40B4-BE49-F238E27FC236}">
                  <a16:creationId xmlns:a16="http://schemas.microsoft.com/office/drawing/2014/main" id="{C68803AF-5CE7-4CEC-B5B8-07312C76A947}"/>
                </a:ext>
              </a:extLst>
            </p:cNvPr>
            <p:cNvCxnSpPr/>
            <p:nvPr/>
          </p:nvCxnSpPr>
          <p:spPr>
            <a:xfrm>
              <a:off x="1112520" y="4445342"/>
              <a:ext cx="359664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grpSp>
      <p:grpSp>
        <p:nvGrpSpPr>
          <p:cNvPr id="36" name="Gruppo 35">
            <a:extLst>
              <a:ext uri="{FF2B5EF4-FFF2-40B4-BE49-F238E27FC236}">
                <a16:creationId xmlns:a16="http://schemas.microsoft.com/office/drawing/2014/main" id="{FF4BA324-D1A6-4D9E-946C-878F18807763}"/>
              </a:ext>
            </a:extLst>
          </p:cNvPr>
          <p:cNvGrpSpPr>
            <a:grpSpLocks noChangeAspect="1"/>
          </p:cNvGrpSpPr>
          <p:nvPr/>
        </p:nvGrpSpPr>
        <p:grpSpPr>
          <a:xfrm>
            <a:off x="9427499" y="1306499"/>
            <a:ext cx="2520085" cy="3157826"/>
            <a:chOff x="5770606" y="1025352"/>
            <a:chExt cx="3772930" cy="4727720"/>
          </a:xfrm>
        </p:grpSpPr>
        <p:sp>
          <p:nvSpPr>
            <p:cNvPr id="37" name="Rectangle 11">
              <a:extLst>
                <a:ext uri="{FF2B5EF4-FFF2-40B4-BE49-F238E27FC236}">
                  <a16:creationId xmlns:a16="http://schemas.microsoft.com/office/drawing/2014/main" id="{222AC546-8FC3-47C1-89D6-A486B51FED36}"/>
                </a:ext>
              </a:extLst>
            </p:cNvPr>
            <p:cNvSpPr/>
            <p:nvPr/>
          </p:nvSpPr>
          <p:spPr>
            <a:xfrm>
              <a:off x="5770606" y="1420871"/>
              <a:ext cx="3772930" cy="1804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12">
              <a:extLst>
                <a:ext uri="{FF2B5EF4-FFF2-40B4-BE49-F238E27FC236}">
                  <a16:creationId xmlns:a16="http://schemas.microsoft.com/office/drawing/2014/main" id="{280F2B5C-E32C-4687-9BE8-6DB7A7E00127}"/>
                </a:ext>
              </a:extLst>
            </p:cNvPr>
            <p:cNvSpPr/>
            <p:nvPr/>
          </p:nvSpPr>
          <p:spPr>
            <a:xfrm>
              <a:off x="5770606" y="3667623"/>
              <a:ext cx="3772930" cy="1845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13">
              <a:extLst>
                <a:ext uri="{FF2B5EF4-FFF2-40B4-BE49-F238E27FC236}">
                  <a16:creationId xmlns:a16="http://schemas.microsoft.com/office/drawing/2014/main" id="{BE3311F0-3D8E-4AC4-8EB2-96C163A1337C}"/>
                </a:ext>
              </a:extLst>
            </p:cNvPr>
            <p:cNvSpPr/>
            <p:nvPr/>
          </p:nvSpPr>
          <p:spPr>
            <a:xfrm>
              <a:off x="7677871" y="1670816"/>
              <a:ext cx="107092" cy="9528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14">
              <a:extLst>
                <a:ext uri="{FF2B5EF4-FFF2-40B4-BE49-F238E27FC236}">
                  <a16:creationId xmlns:a16="http://schemas.microsoft.com/office/drawing/2014/main" id="{2C1653FA-D15B-4567-B5A9-54A2070C1D23}"/>
                </a:ext>
              </a:extLst>
            </p:cNvPr>
            <p:cNvSpPr/>
            <p:nvPr/>
          </p:nvSpPr>
          <p:spPr>
            <a:xfrm>
              <a:off x="7449270" y="2424578"/>
              <a:ext cx="107092" cy="9528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15">
              <a:extLst>
                <a:ext uri="{FF2B5EF4-FFF2-40B4-BE49-F238E27FC236}">
                  <a16:creationId xmlns:a16="http://schemas.microsoft.com/office/drawing/2014/main" id="{C145E06E-1B45-408A-88DE-4097E61A0D59}"/>
                </a:ext>
              </a:extLst>
            </p:cNvPr>
            <p:cNvSpPr/>
            <p:nvPr/>
          </p:nvSpPr>
          <p:spPr>
            <a:xfrm>
              <a:off x="7190190" y="3175572"/>
              <a:ext cx="107092" cy="9528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97">
              <a:extLst>
                <a:ext uri="{FF2B5EF4-FFF2-40B4-BE49-F238E27FC236}">
                  <a16:creationId xmlns:a16="http://schemas.microsoft.com/office/drawing/2014/main" id="{3ABABE54-F03A-4EA7-A4DD-6E79AE5FF24C}"/>
                </a:ext>
              </a:extLst>
            </p:cNvPr>
            <p:cNvSpPr/>
            <p:nvPr/>
          </p:nvSpPr>
          <p:spPr>
            <a:xfrm>
              <a:off x="7174949" y="3307272"/>
              <a:ext cx="143115" cy="345111"/>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B899D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3" name="Straight Connector 36">
              <a:extLst>
                <a:ext uri="{FF2B5EF4-FFF2-40B4-BE49-F238E27FC236}">
                  <a16:creationId xmlns:a16="http://schemas.microsoft.com/office/drawing/2014/main" id="{52A40485-0981-4692-8570-9A2A71740A1C}"/>
                </a:ext>
              </a:extLst>
            </p:cNvPr>
            <p:cNvCxnSpPr/>
            <p:nvPr/>
          </p:nvCxnSpPr>
          <p:spPr>
            <a:xfrm flipH="1">
              <a:off x="6437048" y="1025352"/>
              <a:ext cx="1510611" cy="4727720"/>
            </a:xfrm>
            <a:prstGeom prst="line">
              <a:avLst/>
            </a:prstGeom>
          </p:spPr>
          <p:style>
            <a:lnRef idx="1">
              <a:schemeClr val="accent1"/>
            </a:lnRef>
            <a:fillRef idx="0">
              <a:schemeClr val="accent1"/>
            </a:fillRef>
            <a:effectRef idx="0">
              <a:schemeClr val="accent1"/>
            </a:effectRef>
            <a:fontRef idx="minor">
              <a:schemeClr val="tx1"/>
            </a:fontRef>
          </p:style>
        </p:cxnSp>
        <p:sp>
          <p:nvSpPr>
            <p:cNvPr id="44" name="Freeform 95">
              <a:extLst>
                <a:ext uri="{FF2B5EF4-FFF2-40B4-BE49-F238E27FC236}">
                  <a16:creationId xmlns:a16="http://schemas.microsoft.com/office/drawing/2014/main" id="{93F241C2-36B6-4B9E-9AEE-8DECD3E54DFA}"/>
                </a:ext>
              </a:extLst>
            </p:cNvPr>
            <p:cNvSpPr/>
            <p:nvPr/>
          </p:nvSpPr>
          <p:spPr>
            <a:xfrm>
              <a:off x="7391400" y="2555340"/>
              <a:ext cx="211707" cy="1112283"/>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FF000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Freeform 95">
              <a:extLst>
                <a:ext uri="{FF2B5EF4-FFF2-40B4-BE49-F238E27FC236}">
                  <a16:creationId xmlns:a16="http://schemas.microsoft.com/office/drawing/2014/main" id="{5A3C1C5C-F308-4C3F-BE6F-C22ACF5B87D0}"/>
                </a:ext>
              </a:extLst>
            </p:cNvPr>
            <p:cNvSpPr/>
            <p:nvPr/>
          </p:nvSpPr>
          <p:spPr>
            <a:xfrm>
              <a:off x="7625733" y="1833675"/>
              <a:ext cx="228838" cy="183394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FF000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6" name="Straight Arrow Connector 41">
              <a:extLst>
                <a:ext uri="{FF2B5EF4-FFF2-40B4-BE49-F238E27FC236}">
                  <a16:creationId xmlns:a16="http://schemas.microsoft.com/office/drawing/2014/main" id="{CF4778E4-06FF-4AC6-9D9F-4BDD97D24551}"/>
                </a:ext>
              </a:extLst>
            </p:cNvPr>
            <p:cNvCxnSpPr/>
            <p:nvPr/>
          </p:nvCxnSpPr>
          <p:spPr>
            <a:xfrm>
              <a:off x="6438841" y="1577109"/>
              <a:ext cx="0" cy="1422000"/>
            </a:xfrm>
            <a:prstGeom prst="straightConnector1">
              <a:avLst/>
            </a:prstGeom>
            <a:ln w="127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7" name="TextBox 42">
              <a:extLst>
                <a:ext uri="{FF2B5EF4-FFF2-40B4-BE49-F238E27FC236}">
                  <a16:creationId xmlns:a16="http://schemas.microsoft.com/office/drawing/2014/main" id="{19B09589-B71C-4DCB-84A1-74B08C4EC178}"/>
                </a:ext>
              </a:extLst>
            </p:cNvPr>
            <p:cNvSpPr txBox="1"/>
            <p:nvPr/>
          </p:nvSpPr>
          <p:spPr>
            <a:xfrm rot="16200000">
              <a:off x="5620035" y="2219809"/>
              <a:ext cx="11705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Useful gap</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8" name="Straight Arrow Connector 45">
              <a:extLst>
                <a:ext uri="{FF2B5EF4-FFF2-40B4-BE49-F238E27FC236}">
                  <a16:creationId xmlns:a16="http://schemas.microsoft.com/office/drawing/2014/main" id="{FB34B8EA-4758-4A80-897E-EE26A7982F58}"/>
                </a:ext>
              </a:extLst>
            </p:cNvPr>
            <p:cNvCxnSpPr/>
            <p:nvPr/>
          </p:nvCxnSpPr>
          <p:spPr>
            <a:xfrm>
              <a:off x="8928995" y="1616582"/>
              <a:ext cx="0" cy="2052000"/>
            </a:xfrm>
            <a:prstGeom prst="straightConnector1">
              <a:avLst/>
            </a:prstGeom>
            <a:ln w="127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TextBox 46">
              <a:extLst>
                <a:ext uri="{FF2B5EF4-FFF2-40B4-BE49-F238E27FC236}">
                  <a16:creationId xmlns:a16="http://schemas.microsoft.com/office/drawing/2014/main" id="{181ECFE2-FCDA-4922-8FF0-C5323AD8BED9}"/>
                </a:ext>
              </a:extLst>
            </p:cNvPr>
            <p:cNvSpPr txBox="1"/>
            <p:nvPr/>
          </p:nvSpPr>
          <p:spPr>
            <a:xfrm rot="16200000">
              <a:off x="8110189" y="2259282"/>
              <a:ext cx="11705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gas gap</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0" name="Straight Connector 27">
              <a:extLst>
                <a:ext uri="{FF2B5EF4-FFF2-40B4-BE49-F238E27FC236}">
                  <a16:creationId xmlns:a16="http://schemas.microsoft.com/office/drawing/2014/main" id="{16147390-B15E-4468-8930-74102DC43C19}"/>
                </a:ext>
              </a:extLst>
            </p:cNvPr>
            <p:cNvCxnSpPr/>
            <p:nvPr/>
          </p:nvCxnSpPr>
          <p:spPr>
            <a:xfrm>
              <a:off x="5858751" y="3023342"/>
              <a:ext cx="359664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46048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D163BD70-151B-4B01-9102-D25DF0A54BD2}"/>
              </a:ext>
            </a:extLst>
          </p:cNvPr>
          <p:cNvSpPr>
            <a:spLocks noGrp="1"/>
          </p:cNvSpPr>
          <p:nvPr/>
        </p:nvSpPr>
        <p:spPr>
          <a:xfrm>
            <a:off x="411480" y="228600"/>
            <a:ext cx="11155680" cy="41148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250" b="1" i="0">
                <a:solidFill>
                  <a:srgbClr val="111827"/>
                </a:solidFill>
                <a:latin typeface="Aptos Display"/>
                <a:ea typeface="Aptos Display"/>
                <a:cs typeface="Aptos Display"/>
              </a:defRPr>
            </a:pPr>
            <a:r>
              <a:rPr kumimoji="0" sz="4000" b="1" i="0" u="none" strike="noStrike" kern="1200" cap="none" spc="0" normalizeH="0" baseline="0" noProof="0" dirty="0">
                <a:ln>
                  <a:noFill/>
                </a:ln>
                <a:solidFill>
                  <a:srgbClr val="111827"/>
                </a:solidFill>
                <a:effectLst/>
                <a:uLnTx/>
                <a:uFillTx/>
                <a:latin typeface="Calibri Light" panose="020F0302020204030204"/>
                <a:ea typeface="Aptos Display"/>
                <a:cs typeface="Aptos Display"/>
              </a:rPr>
              <a:t>Effective maximum efficiency and constrained Poisson</a:t>
            </a:r>
          </a:p>
        </p:txBody>
      </p:sp>
      <p:sp>
        <p:nvSpPr>
          <p:cNvPr id="3" name="Header divider">
            <a:extLst>
              <a:ext uri="{FF2B5EF4-FFF2-40B4-BE49-F238E27FC236}">
                <a16:creationId xmlns:a16="http://schemas.microsoft.com/office/drawing/2014/main" id="{7649CB69-F7CC-4D02-9F77-9175282E2B2C}"/>
              </a:ext>
            </a:extLst>
          </p:cNvPr>
          <p:cNvSpPr>
            <a:spLocks noGrp="1"/>
          </p:cNvSpPr>
          <p:nvPr/>
        </p:nvSpPr>
        <p:spPr>
          <a:xfrm>
            <a:off x="411480" y="966788"/>
            <a:ext cx="11287125" cy="0"/>
          </a:xfrm>
          <a:prstGeom prst="line">
            <a:avLst/>
          </a:prstGeom>
          <a:noFill/>
          <a:ln w="9525">
            <a:solidFill>
              <a:srgbClr val="D6DEE8"/>
            </a:solidFill>
            <a:prstDash val="solid"/>
          </a:ln>
        </p:spPr>
      </p:sp>
      <p:sp>
        <p:nvSpPr>
          <p:cNvPr id="5" name="Effective maximum efficiency heading">
            <a:extLst>
              <a:ext uri="{FF2B5EF4-FFF2-40B4-BE49-F238E27FC236}">
                <a16:creationId xmlns:a16="http://schemas.microsoft.com/office/drawing/2014/main" id="{2BD96CC3-6C9F-47F3-B719-8E7F43E5D7C2}"/>
              </a:ext>
            </a:extLst>
          </p:cNvPr>
          <p:cNvSpPr>
            <a:spLocks noGrp="1"/>
          </p:cNvSpPr>
          <p:nvPr/>
        </p:nvSpPr>
        <p:spPr>
          <a:xfrm>
            <a:off x="6720840" y="1143000"/>
            <a:ext cx="4892040" cy="2286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63" b="1" i="0">
                <a:solidFill>
                  <a:srgbClr val="2B6CB0"/>
                </a:solidFill>
                <a:latin typeface="Aptos Display"/>
                <a:ea typeface="Aptos Display"/>
                <a:cs typeface="Aptos Display"/>
              </a:defRPr>
            </a:pPr>
            <a:r>
              <a:rPr kumimoji="0" sz="1600" b="1" i="0" u="none" strike="noStrike" kern="1200" cap="none" spc="0" normalizeH="0" baseline="0" noProof="0">
                <a:ln>
                  <a:noFill/>
                </a:ln>
                <a:solidFill>
                  <a:srgbClr val="2B6CB0"/>
                </a:solidFill>
                <a:effectLst/>
                <a:uLnTx/>
                <a:uFillTx/>
                <a:latin typeface="Aptos Display"/>
                <a:ea typeface="Aptos Display"/>
                <a:cs typeface="Aptos Display"/>
              </a:rPr>
              <a:t>1. Effective maximum efficiency</a:t>
            </a:r>
          </a:p>
        </p:txBody>
      </p:sp>
      <p:sp>
        <p:nvSpPr>
          <p:cNvPr id="6" name="Effective maximum efficiency body">
            <a:extLst>
              <a:ext uri="{FF2B5EF4-FFF2-40B4-BE49-F238E27FC236}">
                <a16:creationId xmlns:a16="http://schemas.microsoft.com/office/drawing/2014/main" id="{F7BCB610-F5DC-4898-A8BA-22554FB67E78}"/>
              </a:ext>
            </a:extLst>
          </p:cNvPr>
          <p:cNvSpPr>
            <a:spLocks noGrp="1"/>
          </p:cNvSpPr>
          <p:nvPr/>
        </p:nvSpPr>
        <p:spPr>
          <a:xfrm>
            <a:off x="6720840" y="1417320"/>
            <a:ext cx="4892040" cy="685800"/>
          </a:xfrm>
          <a:prstGeom prst="rect">
            <a:avLst/>
          </a:prstGeom>
          <a:solidFill>
            <a:srgbClr val="EAF2FB"/>
          </a:solidFill>
          <a:ln w="0">
            <a:noFill/>
          </a:ln>
        </p:spPr>
        <p:txBody>
          <a:bodyPr wrap="square" lIns="95250" tIns="66675" rIns="95250" bIns="66675"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40" b="0" i="0">
                <a:solidFill>
                  <a:srgbClr val="111827"/>
                </a:solidFill>
                <a:latin typeface="Aptos Display"/>
                <a:ea typeface="Aptos Display"/>
                <a:cs typeface="Aptos Display"/>
              </a:defRPr>
            </a:pPr>
            <a:r>
              <a:rPr kumimoji="0" sz="1600" b="0" i="0" u="none" strike="noStrike" kern="1200" cap="none" spc="0" normalizeH="0" baseline="0" noProof="0" dirty="0">
                <a:ln>
                  <a:noFill/>
                </a:ln>
                <a:solidFill>
                  <a:srgbClr val="111827"/>
                </a:solidFill>
                <a:effectLst/>
                <a:uLnTx/>
                <a:uFillTx/>
                <a:latin typeface="Aptos Display"/>
                <a:ea typeface="Aptos Display"/>
                <a:cs typeface="Aptos Display"/>
              </a:rPr>
              <a:t>An empirical working value rather than a rigorous limit. Efficiency may still increase with HV, but at increasing operating cost.</a:t>
            </a:r>
          </a:p>
        </p:txBody>
      </p:sp>
      <p:sp>
        <p:nvSpPr>
          <p:cNvPr id="7" name="Constrained Poisson heading">
            <a:extLst>
              <a:ext uri="{FF2B5EF4-FFF2-40B4-BE49-F238E27FC236}">
                <a16:creationId xmlns:a16="http://schemas.microsoft.com/office/drawing/2014/main" id="{08A77AA7-FEFA-4AAB-B699-278E4824FBBC}"/>
              </a:ext>
            </a:extLst>
          </p:cNvPr>
          <p:cNvSpPr>
            <a:spLocks noGrp="1"/>
          </p:cNvSpPr>
          <p:nvPr/>
        </p:nvSpPr>
        <p:spPr>
          <a:xfrm>
            <a:off x="6720840" y="2324100"/>
            <a:ext cx="4892040" cy="2286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63" b="1" i="0">
                <a:solidFill>
                  <a:srgbClr val="C8561A"/>
                </a:solidFill>
                <a:latin typeface="Aptos Display"/>
                <a:ea typeface="Aptos Display"/>
                <a:cs typeface="Aptos Display"/>
              </a:defRPr>
            </a:pPr>
            <a:r>
              <a:rPr kumimoji="0" sz="1600" b="1" i="0" u="none" strike="noStrike" kern="1200" cap="none" spc="0" normalizeH="0" baseline="0" noProof="0">
                <a:ln>
                  <a:noFill/>
                </a:ln>
                <a:solidFill>
                  <a:srgbClr val="C8561A"/>
                </a:solidFill>
                <a:effectLst/>
                <a:uLnTx/>
                <a:uFillTx/>
                <a:latin typeface="Aptos Display"/>
                <a:ea typeface="Aptos Display"/>
                <a:cs typeface="Aptos Display"/>
              </a:rPr>
              <a:t>2. Constrained Poisson prediction</a:t>
            </a:r>
          </a:p>
        </p:txBody>
      </p:sp>
      <p:sp>
        <p:nvSpPr>
          <p:cNvPr id="8" name="Constrained Poisson body">
            <a:extLst>
              <a:ext uri="{FF2B5EF4-FFF2-40B4-BE49-F238E27FC236}">
                <a16:creationId xmlns:a16="http://schemas.microsoft.com/office/drawing/2014/main" id="{B5BB6349-A138-4102-A2D1-890DE2250AB1}"/>
              </a:ext>
            </a:extLst>
          </p:cNvPr>
          <p:cNvSpPr>
            <a:spLocks noGrp="1"/>
          </p:cNvSpPr>
          <p:nvPr/>
        </p:nvSpPr>
        <p:spPr>
          <a:xfrm>
            <a:off x="6720840" y="2598420"/>
            <a:ext cx="4892040" cy="1013460"/>
          </a:xfrm>
          <a:prstGeom prst="rect">
            <a:avLst/>
          </a:prstGeom>
          <a:solidFill>
            <a:srgbClr val="FFF3E8"/>
          </a:solidFill>
          <a:ln w="0">
            <a:noFill/>
          </a:ln>
        </p:spPr>
        <p:txBody>
          <a:bodyPr wrap="square" lIns="95250" tIns="66675" rIns="95250" bIns="66675"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40" b="0" i="0">
                <a:solidFill>
                  <a:srgbClr val="111827"/>
                </a:solidFill>
                <a:latin typeface="Aptos Display"/>
                <a:ea typeface="Aptos Display"/>
                <a:cs typeface="Aptos Display"/>
              </a:defRPr>
            </a:pPr>
            <a:r>
              <a:rPr kumimoji="0" sz="1600" b="0" i="0" u="none" strike="noStrike" kern="1200" cap="none" spc="0" normalizeH="0" baseline="0" noProof="0" dirty="0">
                <a:ln>
                  <a:noFill/>
                </a:ln>
                <a:solidFill>
                  <a:srgbClr val="111827"/>
                </a:solidFill>
                <a:effectLst/>
                <a:uLnTx/>
                <a:uFillTx/>
                <a:latin typeface="Aptos Display"/>
                <a:ea typeface="Aptos Display"/>
                <a:cs typeface="Aptos Display"/>
              </a:rPr>
              <a:t>The Poisson maximum from primary-cluster statistics versus gas composition, normalized to the Standard-mixture measured efficiency and assuming 100% acceptance.</a:t>
            </a:r>
          </a:p>
        </p:txBody>
      </p:sp>
      <p:sp>
        <p:nvSpPr>
          <p:cNvPr id="9" name="Direct comparison heading">
            <a:extLst>
              <a:ext uri="{FF2B5EF4-FFF2-40B4-BE49-F238E27FC236}">
                <a16:creationId xmlns:a16="http://schemas.microsoft.com/office/drawing/2014/main" id="{D728DC12-D053-4684-90D6-3D76AC75B524}"/>
              </a:ext>
            </a:extLst>
          </p:cNvPr>
          <p:cNvSpPr>
            <a:spLocks noGrp="1"/>
          </p:cNvSpPr>
          <p:nvPr/>
        </p:nvSpPr>
        <p:spPr>
          <a:xfrm>
            <a:off x="6720840" y="3695700"/>
            <a:ext cx="4892040" cy="2286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63" b="1" i="0">
                <a:solidFill>
                  <a:srgbClr val="2F855A"/>
                </a:solidFill>
                <a:latin typeface="Aptos Display"/>
                <a:ea typeface="Aptos Display"/>
                <a:cs typeface="Aptos Display"/>
              </a:defRPr>
            </a:pPr>
            <a:r>
              <a:rPr kumimoji="0" sz="1600" b="1" i="0" u="none" strike="noStrike" kern="1200" cap="none" spc="0" normalizeH="0" baseline="0" noProof="0">
                <a:ln>
                  <a:noFill/>
                </a:ln>
                <a:solidFill>
                  <a:srgbClr val="2F855A"/>
                </a:solidFill>
                <a:effectLst/>
                <a:uLnTx/>
                <a:uFillTx/>
                <a:latin typeface="Aptos Display"/>
                <a:ea typeface="Aptos Display"/>
                <a:cs typeface="Aptos Display"/>
              </a:rPr>
              <a:t>3. Direct comparison</a:t>
            </a:r>
          </a:p>
        </p:txBody>
      </p:sp>
      <p:sp>
        <p:nvSpPr>
          <p:cNvPr id="10" name="Direct comparison body">
            <a:extLst>
              <a:ext uri="{FF2B5EF4-FFF2-40B4-BE49-F238E27FC236}">
                <a16:creationId xmlns:a16="http://schemas.microsoft.com/office/drawing/2014/main" id="{0E95D469-5758-43EE-9894-A7D51EF4227F}"/>
              </a:ext>
            </a:extLst>
          </p:cNvPr>
          <p:cNvSpPr>
            <a:spLocks noGrp="1"/>
          </p:cNvSpPr>
          <p:nvPr/>
        </p:nvSpPr>
        <p:spPr>
          <a:xfrm>
            <a:off x="6720840" y="3970020"/>
            <a:ext cx="4892040" cy="685800"/>
          </a:xfrm>
          <a:prstGeom prst="rect">
            <a:avLst/>
          </a:prstGeom>
          <a:solidFill>
            <a:srgbClr val="EAF6EF"/>
          </a:solidFill>
          <a:ln w="0">
            <a:noFill/>
          </a:ln>
        </p:spPr>
        <p:txBody>
          <a:bodyPr wrap="square" lIns="95250" tIns="66675" rIns="95250" bIns="66675"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40" b="0" i="0">
                <a:solidFill>
                  <a:srgbClr val="111827"/>
                </a:solidFill>
                <a:latin typeface="Aptos Display"/>
                <a:ea typeface="Aptos Display"/>
                <a:cs typeface="Aptos Display"/>
              </a:defRPr>
            </a:pPr>
            <a:r>
              <a:rPr kumimoji="0" sz="1600" b="0" i="0" u="none" strike="noStrike" kern="1200" cap="none" spc="0" normalizeH="0" baseline="0" noProof="0">
                <a:ln>
                  <a:noFill/>
                </a:ln>
                <a:solidFill>
                  <a:srgbClr val="111827"/>
                </a:solidFill>
                <a:effectLst/>
                <a:uLnTx/>
                <a:uFillTx/>
                <a:latin typeface="Aptos Display"/>
                <a:ea typeface="Aptos Display"/>
                <a:cs typeface="Aptos Display"/>
              </a:rPr>
              <a:t>The Poisson curve follows the decrease approximately, but shows a growing quantitative difference and a different functional shape.</a:t>
            </a:r>
          </a:p>
        </p:txBody>
      </p:sp>
      <p:sp>
        <p:nvSpPr>
          <p:cNvPr id="11" name="Constrained Poisson placeholder">
            <a:extLst>
              <a:ext uri="{FF2B5EF4-FFF2-40B4-BE49-F238E27FC236}">
                <a16:creationId xmlns:a16="http://schemas.microsoft.com/office/drawing/2014/main" id="{EA03CEC1-4512-4379-A5B5-FE28C0D26C48}"/>
              </a:ext>
            </a:extLst>
          </p:cNvPr>
          <p:cNvSpPr>
            <a:spLocks noGrp="1"/>
          </p:cNvSpPr>
          <p:nvPr/>
        </p:nvSpPr>
        <p:spPr>
          <a:xfrm>
            <a:off x="6720840" y="4914900"/>
            <a:ext cx="4892040" cy="566928"/>
          </a:xfrm>
          <a:prstGeom prst="rect">
            <a:avLst/>
          </a:prstGeom>
          <a:solidFill>
            <a:srgbClr val="FFFFFF"/>
          </a:solidFill>
          <a:ln w="9525">
            <a:solidFill>
              <a:srgbClr val="D6DEE8"/>
            </a:solidFill>
            <a:prstDash val="solid"/>
          </a:ln>
        </p:spPr>
        <p:txBody>
          <a:bodyPr wrap="square" lIns="76200" tIns="38100" rIns="76200" bIns="381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863" b="0" i="1">
                <a:solidFill>
                  <a:srgbClr val="5F6B7A"/>
                </a:solidFill>
                <a:latin typeface="Aptos Display"/>
                <a:ea typeface="Aptos Display"/>
                <a:cs typeface="Aptos Display"/>
              </a:defRPr>
            </a:pPr>
            <a:r>
              <a:rPr kumimoji="0" sz="900" b="0" i="1" u="none" strike="noStrike" kern="1200" cap="none" spc="0" normalizeH="0" baseline="0" noProof="0">
                <a:ln>
                  <a:noFill/>
                </a:ln>
                <a:solidFill>
                  <a:srgbClr val="5F6B7A"/>
                </a:solidFill>
                <a:effectLst/>
                <a:uLnTx/>
                <a:uFillTx/>
                <a:latin typeface="Aptos Display"/>
                <a:ea typeface="Aptos Display"/>
                <a:cs typeface="Aptos Display"/>
              </a:rPr>
              <a:t>Equation placeholder: constrained Poisson normalization</a:t>
            </a:r>
          </a:p>
        </p:txBody>
      </p:sp>
      <p:sp>
        <p:nvSpPr>
          <p:cNvPr id="12" name="Efficiency takeaway">
            <a:extLst>
              <a:ext uri="{FF2B5EF4-FFF2-40B4-BE49-F238E27FC236}">
                <a16:creationId xmlns:a16="http://schemas.microsoft.com/office/drawing/2014/main" id="{CBF05CBE-8238-4195-9A94-420EBC0824D0}"/>
              </a:ext>
            </a:extLst>
          </p:cNvPr>
          <p:cNvSpPr>
            <a:spLocks noGrp="1"/>
          </p:cNvSpPr>
          <p:nvPr/>
        </p:nvSpPr>
        <p:spPr>
          <a:xfrm>
            <a:off x="640080" y="5715000"/>
            <a:ext cx="10972800" cy="402336"/>
          </a:xfrm>
          <a:prstGeom prst="rect">
            <a:avLst/>
          </a:prstGeom>
          <a:noFill/>
          <a:ln w="0">
            <a:noFill/>
          </a:ln>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88" b="1" i="0">
                <a:solidFill>
                  <a:srgbClr val="111827"/>
                </a:solidFill>
                <a:latin typeface="Aptos Display"/>
                <a:ea typeface="Aptos Display"/>
                <a:cs typeface="Aptos Display"/>
              </a:defRPr>
            </a:pPr>
            <a:r>
              <a:rPr kumimoji="0" sz="1400" b="1" i="0" u="none" strike="noStrike" kern="1200" cap="none" spc="0" normalizeH="0" baseline="0" noProof="0" dirty="0">
                <a:ln>
                  <a:noFill/>
                </a:ln>
                <a:solidFill>
                  <a:srgbClr val="111827"/>
                </a:solidFill>
                <a:effectLst/>
                <a:uLnTx/>
                <a:uFillTx/>
                <a:latin typeface="Aptos Display"/>
                <a:ea typeface="Aptos Display"/>
                <a:cs typeface="Aptos Display"/>
              </a:rPr>
              <a:t>Takeaway: the primary Poisson constraint is a baseline; detector-dependent response is required to describe the measured effective plateau.</a:t>
            </a:r>
          </a:p>
        </p:txBody>
      </p:sp>
      <p:pic>
        <p:nvPicPr>
          <p:cNvPr id="13" name="Immagine 12">
            <a:extLst>
              <a:ext uri="{FF2B5EF4-FFF2-40B4-BE49-F238E27FC236}">
                <a16:creationId xmlns:a16="http://schemas.microsoft.com/office/drawing/2014/main" id="{F4EC5881-8E75-46AE-8322-A9098E35E3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395" y="1241108"/>
            <a:ext cx="6143967" cy="4357306"/>
          </a:xfrm>
          <a:prstGeom prst="rect">
            <a:avLst/>
          </a:prstGeom>
        </p:spPr>
      </p:pic>
    </p:spTree>
    <p:extLst>
      <p:ext uri="{BB962C8B-B14F-4D97-AF65-F5344CB8AC3E}">
        <p14:creationId xmlns:p14="http://schemas.microsoft.com/office/powerpoint/2010/main" val="115638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E41631C-BBB6-4D30-9715-E680B752D888}"/>
              </a:ext>
            </a:extLst>
          </p:cNvPr>
          <p:cNvSpPr>
            <a:spLocks noGrp="1"/>
          </p:cNvSpPr>
          <p:nvPr>
            <p:ph type="title"/>
          </p:nvPr>
        </p:nvSpPr>
        <p:spPr>
          <a:xfrm>
            <a:off x="514350" y="228600"/>
            <a:ext cx="11163300" cy="609600"/>
          </a:xfrm>
        </p:spPr>
        <p:txBody>
          <a:bodyPr wrap="none" lIns="0" tIns="0" rIns="0" bIns="0" anchor="ctr">
            <a:noAutofit/>
          </a:bodyPr>
          <a:lstStyle/>
          <a:p>
            <a:pPr>
              <a:defRPr sz="2850">
                <a:solidFill>
                  <a:srgbClr val="1F2937"/>
                </a:solidFill>
                <a:latin typeface="Arial"/>
                <a:ea typeface="Arial"/>
                <a:cs typeface="Arial"/>
              </a:defRPr>
            </a:pPr>
            <a:r>
              <a:rPr sz="2850">
                <a:solidFill>
                  <a:srgbClr val="1F2937"/>
                </a:solidFill>
                <a:latin typeface="Arial"/>
                <a:ea typeface="Arial"/>
                <a:cs typeface="Arial"/>
              </a:rPr>
              <a:t>Front-end electronics sensitivity test</a:t>
            </a:r>
          </a:p>
        </p:txBody>
      </p:sp>
      <p:sp>
        <p:nvSpPr>
          <p:cNvPr id="6" name="CasellaDiTesto 5">
            <a:extLst>
              <a:ext uri="{FF2B5EF4-FFF2-40B4-BE49-F238E27FC236}">
                <a16:creationId xmlns:a16="http://schemas.microsoft.com/office/drawing/2014/main" id="{A2E0BF15-2F14-48D5-A88B-AFF3EB5D5980}"/>
              </a:ext>
            </a:extLst>
          </p:cNvPr>
          <p:cNvSpPr>
            <a:spLocks noGrp="1"/>
          </p:cNvSpPr>
          <p:nvPr/>
        </p:nvSpPr>
        <p:spPr>
          <a:xfrm>
            <a:off x="514350" y="6305550"/>
            <a:ext cx="6667500" cy="36576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75">
                <a:solidFill>
                  <a:srgbClr val="1F2937"/>
                </a:solidFill>
                <a:latin typeface="Arial"/>
                <a:ea typeface="Arial"/>
                <a:cs typeface="Arial"/>
              </a:defRPr>
            </a:pPr>
            <a:r>
              <a:rPr kumimoji="0" sz="1000" b="0" i="0" u="none" strike="noStrike" kern="1200" cap="none" spc="0" normalizeH="0" baseline="0" noProof="0">
                <a:ln>
                  <a:noFill/>
                </a:ln>
                <a:solidFill>
                  <a:srgbClr val="5C6574"/>
                </a:solidFill>
                <a:effectLst/>
                <a:uLnTx/>
                <a:uFillTx/>
                <a:latin typeface="Arial"/>
                <a:ea typeface="Arial"/>
                <a:cs typeface="Arial"/>
                <a:hlinkClick r:id="rId3"/>
              </a:rPr>
              <a:t>[*] INSPIRE-HEP 2955768</a:t>
            </a:r>
          </a:p>
        </p:txBody>
      </p:sp>
      <p:sp>
        <p:nvSpPr>
          <p:cNvPr id="7" name="CasellaDiTesto 6">
            <a:extLst>
              <a:ext uri="{FF2B5EF4-FFF2-40B4-BE49-F238E27FC236}">
                <a16:creationId xmlns:a16="http://schemas.microsoft.com/office/drawing/2014/main" id="{4433F81F-F18C-4F97-8B0E-4D75F30C5CD2}"/>
              </a:ext>
            </a:extLst>
          </p:cNvPr>
          <p:cNvSpPr>
            <a:spLocks noGrp="1"/>
          </p:cNvSpPr>
          <p:nvPr/>
        </p:nvSpPr>
        <p:spPr>
          <a:xfrm>
            <a:off x="514350" y="5048250"/>
            <a:ext cx="11163300" cy="1188720"/>
          </a:xfrm>
          <a:prstGeom prst="rect">
            <a:avLst/>
          </a:prstGeom>
          <a:solidFill>
            <a:srgbClr val="F5F6F8"/>
          </a:solidFill>
          <a:ln w="9525">
            <a:solidFill>
              <a:srgbClr val="D7DBE0"/>
            </a:solidFill>
            <a:prstDash val="solid"/>
          </a:ln>
        </p:spPr>
        <p:txBody>
          <a:bodyPr wrap="square" lIns="209550" tIns="123825" rIns="171450" bIns="95250" anchor="ctr">
            <a:noAutofit/>
          </a:bodyPr>
          <a:lstStyle/>
          <a:p>
            <a:pPr marL="0" marR="0" lvl="0" indent="0" algn="l" defTabSz="914400" rtl="0" eaLnBrk="1" fontAlgn="auto" latinLnBrk="0" hangingPunct="1">
              <a:lnSpc>
                <a:spcPct val="100000"/>
              </a:lnSpc>
              <a:spcBef>
                <a:spcPts val="0"/>
              </a:spcBef>
              <a:spcAft>
                <a:spcPts val="500"/>
              </a:spcAft>
              <a:buClrTx/>
              <a:buSzTx/>
              <a:buFontTx/>
              <a:buNone/>
              <a:tabLst/>
              <a:defRPr sz="1500">
                <a:solidFill>
                  <a:srgbClr val="1F2937"/>
                </a:solidFill>
                <a:latin typeface="Arial"/>
                <a:ea typeface="Arial"/>
                <a:cs typeface="Arial"/>
              </a:defRPr>
            </a:pPr>
            <a:r>
              <a:rPr kumimoji="0" sz="1300" b="1" i="0" u="none" strike="noStrike" kern="1200" cap="none" spc="0" normalizeH="0" baseline="0" noProof="0">
                <a:ln>
                  <a:noFill/>
                </a:ln>
                <a:solidFill>
                  <a:srgbClr val="E11D2E"/>
                </a:solidFill>
                <a:effectLst/>
                <a:uLnTx/>
                <a:uFillTx/>
                <a:latin typeface="Arial"/>
                <a:ea typeface="Arial"/>
                <a:cs typeface="Arial"/>
              </a:rPr>
              <a:t>OBJECTIVE  </a:t>
            </a:r>
            <a:r>
              <a:rPr kumimoji="0" sz="1900" b="1" i="0" u="none" strike="noStrike" kern="1200" cap="none" spc="0" normalizeH="0" baseline="0" noProof="0">
                <a:ln>
                  <a:noFill/>
                </a:ln>
                <a:solidFill>
                  <a:srgbClr val="1F2937"/>
                </a:solidFill>
                <a:effectLst/>
                <a:uLnTx/>
                <a:uFillTx/>
                <a:latin typeface="Arial"/>
                <a:ea typeface="Arial"/>
                <a:cs typeface="Arial"/>
              </a:rPr>
              <a:t>Compare the two amplifiers event by event on the same avalanche signal.</a:t>
            </a:r>
          </a:p>
          <a:p>
            <a:pPr marL="0" marR="0" lvl="0" indent="0" algn="l" defTabSz="914400" rtl="0" eaLnBrk="1" fontAlgn="auto" latinLnBrk="0" hangingPunct="1">
              <a:lnSpc>
                <a:spcPct val="100000"/>
              </a:lnSpc>
              <a:spcBef>
                <a:spcPts val="0"/>
              </a:spcBef>
              <a:spcAft>
                <a:spcPts val="0"/>
              </a:spcAft>
              <a:buClrTx/>
              <a:buSzTx/>
              <a:buFontTx/>
              <a:buNone/>
              <a:tabLst/>
              <a:defRPr sz="1500">
                <a:solidFill>
                  <a:srgbClr val="1F2937"/>
                </a:solidFill>
                <a:latin typeface="Arial"/>
                <a:ea typeface="Arial"/>
                <a:cs typeface="Arial"/>
              </a:defRPr>
            </a:pPr>
            <a:r>
              <a:rPr kumimoji="0" sz="1500" b="0" i="0" u="none" strike="noStrike" kern="1200" cap="none" spc="0" normalizeH="0" baseline="0" noProof="0">
                <a:ln>
                  <a:noFill/>
                </a:ln>
                <a:solidFill>
                  <a:srgbClr val="1F2937"/>
                </a:solidFill>
                <a:effectLst/>
                <a:uLnTx/>
                <a:uFillTx/>
                <a:latin typeface="Arial"/>
                <a:ea typeface="Arial"/>
                <a:cs typeface="Arial"/>
              </a:rPr>
              <a:t>Both electronics record each avalanche simultaneously.</a:t>
            </a:r>
          </a:p>
        </p:txBody>
      </p:sp>
      <p:sp>
        <p:nvSpPr>
          <p:cNvPr id="8" name="Test configuration summary">
            <a:extLst>
              <a:ext uri="{FF2B5EF4-FFF2-40B4-BE49-F238E27FC236}">
                <a16:creationId xmlns:a16="http://schemas.microsoft.com/office/drawing/2014/main" id="{BBD99910-F8B4-4276-840F-8CD948827C1B}"/>
              </a:ext>
            </a:extLst>
          </p:cNvPr>
          <p:cNvSpPr>
            <a:spLocks noGrp="1"/>
          </p:cNvSpPr>
          <p:nvPr/>
        </p:nvSpPr>
        <p:spPr>
          <a:xfrm>
            <a:off x="514350" y="1028700"/>
            <a:ext cx="5143500" cy="3790950"/>
          </a:xfrm>
          <a:prstGeom prst="rect">
            <a:avLst/>
          </a:prstGeom>
          <a:noFill/>
          <a:ln w="0">
            <a:noFill/>
          </a:ln>
        </p:spPr>
        <p:txBody>
          <a:bodyPr wrap="square" lIns="0" tIns="38100" rIns="171450" bIns="38100" anchor="t">
            <a:noAutofit/>
          </a:bodyPr>
          <a:lstStyle/>
          <a:p>
            <a:pPr marL="0" marR="0" lvl="0" indent="0" algn="l" defTabSz="914400" rtl="0" eaLnBrk="1" fontAlgn="auto" latinLnBrk="0" hangingPunct="1">
              <a:lnSpc>
                <a:spcPct val="100000"/>
              </a:lnSpc>
              <a:spcBef>
                <a:spcPts val="0"/>
              </a:spcBef>
              <a:spcAft>
                <a:spcPts val="1000"/>
              </a:spcAft>
              <a:buClrTx/>
              <a:buSzTx/>
              <a:buFontTx/>
              <a:buNone/>
              <a:tabLst/>
              <a:defRPr sz="1500">
                <a:solidFill>
                  <a:srgbClr val="1F2937"/>
                </a:solidFill>
                <a:latin typeface="Arial"/>
                <a:ea typeface="Arial"/>
                <a:cs typeface="Arial"/>
              </a:defRPr>
            </a:pPr>
            <a:r>
              <a:rPr kumimoji="0" sz="1500" b="1" i="0" u="none" strike="noStrike" kern="1200" cap="none" spc="0" normalizeH="0" baseline="0" noProof="0" dirty="0">
                <a:ln>
                  <a:noFill/>
                </a:ln>
                <a:solidFill>
                  <a:srgbClr val="5C6574"/>
                </a:solidFill>
                <a:effectLst/>
                <a:uLnTx/>
                <a:uFillTx/>
                <a:latin typeface="Arial"/>
                <a:ea typeface="Arial"/>
                <a:cs typeface="Arial"/>
              </a:rPr>
              <a:t>TEST CONFIGURATION</a:t>
            </a:r>
          </a:p>
          <a:p>
            <a:pPr marL="254000" marR="0" lvl="0" indent="-127000" algn="l" defTabSz="914400" rtl="0" eaLnBrk="1" fontAlgn="auto" latinLnBrk="0" hangingPunct="1">
              <a:lnSpc>
                <a:spcPct val="100000"/>
              </a:lnSpc>
              <a:spcBef>
                <a:spcPts val="0"/>
              </a:spcBef>
              <a:spcAft>
                <a:spcPts val="800"/>
              </a:spcAft>
              <a:buClrTx/>
              <a:buSzTx/>
              <a:buFontTx/>
              <a:buChar char="•"/>
              <a:tabLst/>
              <a:defRPr sz="1500">
                <a:solidFill>
                  <a:srgbClr val="1F2937"/>
                </a:solidFill>
                <a:latin typeface="Arial"/>
                <a:ea typeface="Arial"/>
                <a:cs typeface="Arial"/>
              </a:defRPr>
            </a:pPr>
            <a:r>
              <a:rPr kumimoji="0" sz="1600" b="1" i="0" u="none" strike="noStrike" kern="1200" cap="none" spc="0" normalizeH="0" baseline="0" noProof="0" dirty="0">
                <a:ln>
                  <a:noFill/>
                </a:ln>
                <a:solidFill>
                  <a:srgbClr val="1F2937"/>
                </a:solidFill>
                <a:effectLst/>
                <a:uLnTx/>
                <a:uFillTx/>
                <a:latin typeface="Arial"/>
                <a:ea typeface="Arial"/>
                <a:cs typeface="Arial"/>
              </a:rPr>
              <a:t>Chamber: </a:t>
            </a:r>
            <a:r>
              <a:rPr kumimoji="0" sz="1600" b="0" i="0" u="none" strike="noStrike" kern="1200" cap="none" spc="0" normalizeH="0" baseline="0" noProof="0" dirty="0">
                <a:ln>
                  <a:noFill/>
                </a:ln>
                <a:solidFill>
                  <a:srgbClr val="1F2937"/>
                </a:solidFill>
                <a:effectLst/>
                <a:uLnTx/>
                <a:uFillTx/>
                <a:latin typeface="Arial"/>
                <a:ea typeface="Arial"/>
                <a:cs typeface="Arial"/>
              </a:rPr>
              <a:t>ATLAS-like layout [*]</a:t>
            </a:r>
          </a:p>
          <a:p>
            <a:pPr marL="254000" marR="0" lvl="0" indent="-127000" algn="l" defTabSz="914400" rtl="0" eaLnBrk="1" fontAlgn="auto" latinLnBrk="0" hangingPunct="1">
              <a:lnSpc>
                <a:spcPct val="100000"/>
              </a:lnSpc>
              <a:spcBef>
                <a:spcPts val="0"/>
              </a:spcBef>
              <a:spcAft>
                <a:spcPts val="800"/>
              </a:spcAft>
              <a:buClrTx/>
              <a:buSzTx/>
              <a:buFontTx/>
              <a:buChar char="•"/>
              <a:tabLst/>
              <a:defRPr sz="1500">
                <a:solidFill>
                  <a:srgbClr val="1F2937"/>
                </a:solidFill>
                <a:latin typeface="Arial"/>
                <a:ea typeface="Arial"/>
                <a:cs typeface="Arial"/>
              </a:defRPr>
            </a:pPr>
            <a:r>
              <a:rPr kumimoji="0" sz="1600" b="1" i="0" u="none" strike="noStrike" kern="1200" cap="none" spc="0" normalizeH="0" baseline="0" noProof="0" dirty="0">
                <a:ln>
                  <a:noFill/>
                </a:ln>
                <a:solidFill>
                  <a:srgbClr val="1F2937"/>
                </a:solidFill>
                <a:effectLst/>
                <a:uLnTx/>
                <a:uFillTx/>
                <a:latin typeface="Arial"/>
                <a:ea typeface="Arial"/>
                <a:cs typeface="Arial"/>
              </a:rPr>
              <a:t>Geometry: </a:t>
            </a:r>
            <a:r>
              <a:rPr kumimoji="0" sz="1600" b="0" i="0" u="none" strike="noStrike" kern="1200" cap="none" spc="0" normalizeH="0" baseline="0" noProof="0" dirty="0">
                <a:ln>
                  <a:noFill/>
                </a:ln>
                <a:solidFill>
                  <a:srgbClr val="1F2937"/>
                </a:solidFill>
                <a:effectLst/>
                <a:uLnTx/>
                <a:uFillTx/>
                <a:latin typeface="Arial"/>
                <a:ea typeface="Arial"/>
                <a:cs typeface="Arial"/>
              </a:rPr>
              <a:t>2 mm gas-gap doublet with one test chamber and one monitoring chamber</a:t>
            </a:r>
          </a:p>
          <a:p>
            <a:pPr marL="254000" marR="0" lvl="0" indent="-127000" algn="l" defTabSz="914400" rtl="0" eaLnBrk="1" fontAlgn="auto" latinLnBrk="0" hangingPunct="1">
              <a:lnSpc>
                <a:spcPct val="100000"/>
              </a:lnSpc>
              <a:spcBef>
                <a:spcPts val="0"/>
              </a:spcBef>
              <a:spcAft>
                <a:spcPts val="800"/>
              </a:spcAft>
              <a:buClrTx/>
              <a:buSzTx/>
              <a:buFontTx/>
              <a:buChar char="•"/>
              <a:tabLst/>
              <a:defRPr sz="1500">
                <a:solidFill>
                  <a:srgbClr val="1F2937"/>
                </a:solidFill>
                <a:latin typeface="Arial"/>
                <a:ea typeface="Arial"/>
                <a:cs typeface="Arial"/>
              </a:defRPr>
            </a:pPr>
            <a:r>
              <a:rPr kumimoji="0" sz="1600" b="1" i="0" u="none" strike="noStrike" kern="1200" cap="none" spc="0" normalizeH="0" baseline="0" noProof="0" dirty="0">
                <a:ln>
                  <a:noFill/>
                </a:ln>
                <a:solidFill>
                  <a:srgbClr val="1F2937"/>
                </a:solidFill>
                <a:effectLst/>
                <a:uLnTx/>
                <a:uFillTx/>
                <a:latin typeface="Arial"/>
                <a:ea typeface="Arial"/>
                <a:cs typeface="Arial"/>
              </a:rPr>
              <a:t>Test readout: </a:t>
            </a:r>
            <a:r>
              <a:rPr kumimoji="0" sz="1600" b="0" i="0" u="none" strike="noStrike" kern="1200" cap="none" spc="0" normalizeH="0" baseline="0" noProof="0" dirty="0">
                <a:ln>
                  <a:noFill/>
                </a:ln>
                <a:solidFill>
                  <a:srgbClr val="1F2937"/>
                </a:solidFill>
                <a:effectLst/>
                <a:uLnTx/>
                <a:uFillTx/>
                <a:latin typeface="Arial"/>
                <a:ea typeface="Arial"/>
                <a:cs typeface="Arial"/>
              </a:rPr>
              <a:t>vertical strips equipped with ATLAS electronics</a:t>
            </a:r>
          </a:p>
          <a:p>
            <a:pPr marL="254000" marR="0" lvl="0" indent="-127000" algn="l" defTabSz="914400" rtl="0" eaLnBrk="1" fontAlgn="auto" latinLnBrk="0" hangingPunct="1">
              <a:lnSpc>
                <a:spcPct val="100000"/>
              </a:lnSpc>
              <a:spcBef>
                <a:spcPts val="0"/>
              </a:spcBef>
              <a:spcAft>
                <a:spcPts val="0"/>
              </a:spcAft>
              <a:buClrTx/>
              <a:buSzTx/>
              <a:buFontTx/>
              <a:buChar char="•"/>
              <a:tabLst/>
              <a:defRPr sz="1500">
                <a:solidFill>
                  <a:srgbClr val="1F2937"/>
                </a:solidFill>
                <a:latin typeface="Arial"/>
                <a:ea typeface="Arial"/>
                <a:cs typeface="Arial"/>
              </a:defRPr>
            </a:pPr>
            <a:r>
              <a:rPr kumimoji="0" sz="1600" b="1" i="0" u="none" strike="noStrike" kern="1200" cap="none" spc="0" normalizeH="0" baseline="0" noProof="0" dirty="0">
                <a:ln>
                  <a:noFill/>
                </a:ln>
                <a:solidFill>
                  <a:srgbClr val="1F2937"/>
                </a:solidFill>
                <a:effectLst/>
                <a:uLnTx/>
                <a:uFillTx/>
                <a:latin typeface="Arial"/>
                <a:ea typeface="Arial"/>
                <a:cs typeface="Arial"/>
              </a:rPr>
              <a:t>Reference readout: </a:t>
            </a:r>
            <a:r>
              <a:rPr kumimoji="0" sz="1600" b="0" i="0" u="none" strike="noStrike" kern="1200" cap="none" spc="0" normalizeH="0" baseline="0" noProof="0" dirty="0">
                <a:ln>
                  <a:noFill/>
                </a:ln>
                <a:solidFill>
                  <a:srgbClr val="1F2937"/>
                </a:solidFill>
                <a:effectLst/>
                <a:uLnTx/>
                <a:uFillTx/>
                <a:latin typeface="Arial"/>
                <a:ea typeface="Arial"/>
                <a:cs typeface="Arial"/>
              </a:rPr>
              <a:t>horizontal strips equipped with a high-sensitivity analog preamplifier, the baseline for the Phase-1 and Phase-2 upgrades</a:t>
            </a:r>
          </a:p>
        </p:txBody>
      </p:sp>
      <p:sp>
        <p:nvSpPr>
          <p:cNvPr id="9" name="Exposure and mixture summary">
            <a:extLst>
              <a:ext uri="{FF2B5EF4-FFF2-40B4-BE49-F238E27FC236}">
                <a16:creationId xmlns:a16="http://schemas.microsoft.com/office/drawing/2014/main" id="{6133CC73-B59C-411E-8806-F6C754C399CE}"/>
              </a:ext>
            </a:extLst>
          </p:cNvPr>
          <p:cNvSpPr>
            <a:spLocks noGrp="1"/>
          </p:cNvSpPr>
          <p:nvPr/>
        </p:nvSpPr>
        <p:spPr>
          <a:xfrm>
            <a:off x="5962650" y="1028700"/>
            <a:ext cx="5715000" cy="3790950"/>
          </a:xfrm>
          <a:prstGeom prst="rect">
            <a:avLst/>
          </a:prstGeom>
          <a:noFill/>
          <a:ln w="0">
            <a:noFill/>
          </a:ln>
        </p:spPr>
        <p:txBody>
          <a:bodyPr wrap="square" lIns="0" tIns="38100" rIns="0" bIns="38100" anchor="t">
            <a:noAutofit/>
          </a:bodyPr>
          <a:lstStyle/>
          <a:p>
            <a:pPr marL="0" marR="0" lvl="0" indent="0" algn="l" defTabSz="914400" rtl="0" eaLnBrk="1" fontAlgn="auto" latinLnBrk="0" hangingPunct="1">
              <a:lnSpc>
                <a:spcPct val="100000"/>
              </a:lnSpc>
              <a:spcBef>
                <a:spcPts val="0"/>
              </a:spcBef>
              <a:spcAft>
                <a:spcPts val="1000"/>
              </a:spcAft>
              <a:buClrTx/>
              <a:buSzTx/>
              <a:buFontTx/>
              <a:buNone/>
              <a:tabLst/>
              <a:defRPr sz="1500">
                <a:solidFill>
                  <a:srgbClr val="1F2937"/>
                </a:solidFill>
                <a:latin typeface="Arial"/>
                <a:ea typeface="Arial"/>
                <a:cs typeface="Arial"/>
              </a:defRPr>
            </a:pPr>
            <a:r>
              <a:rPr kumimoji="0" sz="1500" b="1" i="0" u="none" strike="noStrike" kern="1200" cap="none" spc="0" normalizeH="0" baseline="0" noProof="0" dirty="0">
                <a:ln>
                  <a:noFill/>
                </a:ln>
                <a:solidFill>
                  <a:srgbClr val="5C6574"/>
                </a:solidFill>
                <a:effectLst/>
                <a:uLnTx/>
                <a:uFillTx/>
                <a:latin typeface="Arial"/>
                <a:ea typeface="Arial"/>
                <a:cs typeface="Arial"/>
              </a:rPr>
              <a:t>GIF++ EXPOSURE AND MEASUREMENTS</a:t>
            </a:r>
          </a:p>
          <a:p>
            <a:pPr marL="254000" marR="0" lvl="0" indent="-127000" algn="l" defTabSz="914400" rtl="0" eaLnBrk="1" fontAlgn="auto" latinLnBrk="0" hangingPunct="1">
              <a:lnSpc>
                <a:spcPct val="100000"/>
              </a:lnSpc>
              <a:spcBef>
                <a:spcPts val="0"/>
              </a:spcBef>
              <a:spcAft>
                <a:spcPts val="600"/>
              </a:spcAft>
              <a:buClrTx/>
              <a:buSzTx/>
              <a:buFontTx/>
              <a:buChar char="•"/>
              <a:tabLst/>
              <a:defRPr sz="1500">
                <a:solidFill>
                  <a:srgbClr val="1F2937"/>
                </a:solidFill>
                <a:latin typeface="Arial"/>
                <a:ea typeface="Arial"/>
                <a:cs typeface="Arial"/>
              </a:defRPr>
            </a:pPr>
            <a:r>
              <a:rPr kumimoji="0" sz="1600" b="1" i="0" u="none" strike="noStrike" kern="1200" cap="none" spc="0" normalizeH="0" baseline="0" noProof="0" dirty="0">
                <a:ln>
                  <a:noFill/>
                </a:ln>
                <a:solidFill>
                  <a:srgbClr val="1F2937"/>
                </a:solidFill>
                <a:effectLst/>
                <a:uLnTx/>
                <a:uFillTx/>
                <a:latin typeface="Arial"/>
                <a:ea typeface="Arial"/>
                <a:cs typeface="Arial"/>
              </a:rPr>
              <a:t>Beam and source exposure</a:t>
            </a:r>
          </a:p>
          <a:p>
            <a:pPr marL="254000" marR="0" lvl="0" indent="-127000" algn="l" defTabSz="914400" rtl="0" eaLnBrk="1" fontAlgn="auto" latinLnBrk="0" hangingPunct="1">
              <a:lnSpc>
                <a:spcPct val="100000"/>
              </a:lnSpc>
              <a:spcBef>
                <a:spcPts val="0"/>
              </a:spcBef>
              <a:spcAft>
                <a:spcPts val="600"/>
              </a:spcAft>
              <a:buClrTx/>
              <a:buSzTx/>
              <a:buFontTx/>
              <a:buChar char="•"/>
              <a:tabLst/>
              <a:defRPr sz="1500">
                <a:solidFill>
                  <a:srgbClr val="1F2937"/>
                </a:solidFill>
                <a:latin typeface="Arial"/>
                <a:ea typeface="Arial"/>
                <a:cs typeface="Arial"/>
              </a:defRPr>
            </a:pPr>
            <a:r>
              <a:rPr kumimoji="0" sz="1600" b="0" i="0" u="none" strike="noStrike" kern="1200" cap="none" spc="0" normalizeH="0" baseline="0" noProof="0" dirty="0">
                <a:ln>
                  <a:noFill/>
                </a:ln>
                <a:solidFill>
                  <a:srgbClr val="1F2937"/>
                </a:solidFill>
                <a:effectLst/>
                <a:uLnTx/>
                <a:uFillTx/>
                <a:latin typeface="Arial"/>
                <a:ea typeface="Arial"/>
                <a:cs typeface="Arial"/>
              </a:rPr>
              <a:t>Efficiency under irradiation</a:t>
            </a:r>
          </a:p>
          <a:p>
            <a:pPr marL="254000" marR="0" lvl="0" indent="-127000" algn="l" defTabSz="914400" rtl="0" eaLnBrk="1" fontAlgn="auto" latinLnBrk="0" hangingPunct="1">
              <a:lnSpc>
                <a:spcPct val="100000"/>
              </a:lnSpc>
              <a:spcBef>
                <a:spcPts val="0"/>
              </a:spcBef>
              <a:spcAft>
                <a:spcPts val="1100"/>
              </a:spcAft>
              <a:buClrTx/>
              <a:buSzTx/>
              <a:buFontTx/>
              <a:buChar char="•"/>
              <a:tabLst/>
              <a:defRPr sz="1500">
                <a:solidFill>
                  <a:srgbClr val="1F2937"/>
                </a:solidFill>
                <a:latin typeface="Arial"/>
                <a:ea typeface="Arial"/>
                <a:cs typeface="Arial"/>
              </a:defRPr>
            </a:pPr>
            <a:r>
              <a:rPr kumimoji="0" sz="1600" b="0" i="0" u="none" strike="noStrike" kern="1200" cap="none" spc="0" normalizeH="0" baseline="0" noProof="0" dirty="0">
                <a:ln>
                  <a:noFill/>
                </a:ln>
                <a:solidFill>
                  <a:srgbClr val="1F2937"/>
                </a:solidFill>
                <a:effectLst/>
                <a:uLnTx/>
                <a:uFillTx/>
                <a:latin typeface="Arial"/>
                <a:ea typeface="Arial"/>
                <a:cs typeface="Arial"/>
              </a:rPr>
              <a:t>V–A curve</a:t>
            </a:r>
          </a:p>
          <a:p>
            <a:pPr marL="0" marR="0" lvl="0" indent="0" algn="l" defTabSz="914400" rtl="0" eaLnBrk="1" fontAlgn="auto" latinLnBrk="0" hangingPunct="1">
              <a:lnSpc>
                <a:spcPct val="100000"/>
              </a:lnSpc>
              <a:spcBef>
                <a:spcPts val="0"/>
              </a:spcBef>
              <a:spcAft>
                <a:spcPts val="700"/>
              </a:spcAft>
              <a:buClrTx/>
              <a:buSzTx/>
              <a:buFontTx/>
              <a:buNone/>
              <a:tabLst/>
              <a:defRPr sz="1500">
                <a:solidFill>
                  <a:srgbClr val="1F2937"/>
                </a:solidFill>
                <a:latin typeface="Arial"/>
                <a:ea typeface="Arial"/>
                <a:cs typeface="Arial"/>
              </a:defRPr>
            </a:pPr>
            <a:r>
              <a:rPr kumimoji="0" sz="1500" b="1" i="0" u="none" strike="noStrike" kern="1200" cap="none" spc="0" normalizeH="0" baseline="0" noProof="0" dirty="0">
                <a:ln>
                  <a:noFill/>
                </a:ln>
                <a:solidFill>
                  <a:srgbClr val="5C6574"/>
                </a:solidFill>
                <a:effectLst/>
                <a:uLnTx/>
                <a:uFillTx/>
                <a:latin typeface="Arial"/>
                <a:ea typeface="Arial"/>
                <a:cs typeface="Arial"/>
              </a:rPr>
              <a:t>EXAMPLE GAS MIXTURE</a:t>
            </a:r>
          </a:p>
          <a:p>
            <a:pPr marL="0" marR="0" lvl="0" indent="0" algn="l" defTabSz="914400" rtl="0" eaLnBrk="1" fontAlgn="auto" latinLnBrk="0" hangingPunct="1">
              <a:lnSpc>
                <a:spcPct val="100000"/>
              </a:lnSpc>
              <a:spcBef>
                <a:spcPts val="0"/>
              </a:spcBef>
              <a:spcAft>
                <a:spcPts val="900"/>
              </a:spcAft>
              <a:buClrTx/>
              <a:buSzTx/>
              <a:buFontTx/>
              <a:buNone/>
              <a:tabLst/>
              <a:defRPr sz="1500">
                <a:solidFill>
                  <a:srgbClr val="1F2937"/>
                </a:solidFill>
                <a:latin typeface="Arial"/>
                <a:ea typeface="Arial"/>
                <a:cs typeface="Arial"/>
              </a:defRPr>
            </a:pPr>
            <a:r>
              <a:rPr kumimoji="0" sz="1600" b="0" i="0" u="none" strike="noStrike" kern="1200" cap="none" spc="0" normalizeH="0" baseline="0" noProof="0" dirty="0">
                <a:ln>
                  <a:noFill/>
                </a:ln>
                <a:solidFill>
                  <a:srgbClr val="1F2937"/>
                </a:solidFill>
                <a:effectLst/>
                <a:uLnTx/>
                <a:uFillTx/>
                <a:latin typeface="Arial"/>
                <a:ea typeface="Arial"/>
                <a:cs typeface="Arial"/>
              </a:rPr>
              <a:t>0% R134a     88% CO₂     10% </a:t>
            </a:r>
            <a:r>
              <a:rPr kumimoji="0" sz="1600" b="0" i="0" u="none" strike="noStrike" kern="1200" cap="none" spc="0" normalizeH="0" baseline="0" noProof="0" dirty="0" err="1">
                <a:ln>
                  <a:noFill/>
                </a:ln>
                <a:solidFill>
                  <a:srgbClr val="1F2937"/>
                </a:solidFill>
                <a:effectLst/>
                <a:uLnTx/>
                <a:uFillTx/>
                <a:latin typeface="Arial"/>
                <a:ea typeface="Arial"/>
                <a:cs typeface="Arial"/>
              </a:rPr>
              <a:t>i</a:t>
            </a:r>
            <a:r>
              <a:rPr kumimoji="0" sz="1600" b="0" i="0" u="none" strike="noStrike" kern="1200" cap="none" spc="0" normalizeH="0" baseline="0" noProof="0" dirty="0">
                <a:ln>
                  <a:noFill/>
                </a:ln>
                <a:solidFill>
                  <a:srgbClr val="1F2937"/>
                </a:solidFill>
                <a:effectLst/>
                <a:uLnTx/>
                <a:uFillTx/>
                <a:latin typeface="Arial"/>
                <a:ea typeface="Arial"/>
                <a:cs typeface="Arial"/>
              </a:rPr>
              <a:t>-C₄H₁₀     2% R1233zd</a:t>
            </a:r>
          </a:p>
          <a:p>
            <a:pPr marL="0" marR="0" lvl="0" indent="0" algn="l" defTabSz="914400" rtl="0" eaLnBrk="1" fontAlgn="auto" latinLnBrk="0" hangingPunct="1">
              <a:lnSpc>
                <a:spcPct val="100000"/>
              </a:lnSpc>
              <a:spcBef>
                <a:spcPts val="0"/>
              </a:spcBef>
              <a:spcAft>
                <a:spcPts val="0"/>
              </a:spcAft>
              <a:buClrTx/>
              <a:buSzTx/>
              <a:buFontTx/>
              <a:buNone/>
              <a:tabLst/>
              <a:defRPr sz="1500">
                <a:solidFill>
                  <a:srgbClr val="1F2937"/>
                </a:solidFill>
                <a:latin typeface="Arial"/>
                <a:ea typeface="Arial"/>
                <a:cs typeface="Arial"/>
              </a:defRPr>
            </a:pPr>
            <a:r>
              <a:rPr kumimoji="0" sz="1600" b="1" i="0" u="none" strike="noStrike" kern="1200" cap="none" spc="0" normalizeH="0" baseline="0" noProof="0" dirty="0">
                <a:ln>
                  <a:noFill/>
                </a:ln>
                <a:solidFill>
                  <a:srgbClr val="E11D2E"/>
                </a:solidFill>
                <a:effectLst/>
                <a:uLnTx/>
                <a:uFillTx/>
                <a:latin typeface="Arial"/>
                <a:ea typeface="Arial"/>
                <a:cs typeface="Arial"/>
              </a:rPr>
              <a:t>Flammable and freon-free. </a:t>
            </a:r>
            <a:r>
              <a:rPr kumimoji="0" sz="1600" b="0" i="0" u="none" strike="noStrike" kern="1200" cap="none" spc="0" normalizeH="0" baseline="0" noProof="0" dirty="0">
                <a:ln>
                  <a:noFill/>
                </a:ln>
                <a:solidFill>
                  <a:srgbClr val="E11D2E"/>
                </a:solidFill>
                <a:effectLst/>
                <a:uLnTx/>
                <a:uFillTx/>
                <a:latin typeface="Arial"/>
                <a:ea typeface="Arial"/>
                <a:cs typeface="Arial"/>
              </a:rPr>
              <a:t>Example only, not</a:t>
            </a:r>
            <a:r>
              <a:rPr kumimoji="0" lang="it-IT" sz="1600" b="0" i="0" u="none" strike="noStrike" kern="1200" cap="none" spc="0" normalizeH="0" baseline="0" noProof="0" dirty="0">
                <a:ln>
                  <a:noFill/>
                </a:ln>
                <a:solidFill>
                  <a:srgbClr val="E11D2E"/>
                </a:solidFill>
                <a:effectLst/>
                <a:uLnTx/>
                <a:uFillTx/>
                <a:latin typeface="Arial"/>
                <a:ea typeface="Arial"/>
                <a:cs typeface="Arial"/>
              </a:rPr>
              <a:t> (</a:t>
            </a:r>
            <a:r>
              <a:rPr kumimoji="0" lang="it-IT" sz="1600" b="0" i="0" u="none" strike="noStrike" kern="1200" cap="none" spc="0" normalizeH="0" baseline="0" noProof="0" dirty="0" err="1">
                <a:ln>
                  <a:noFill/>
                </a:ln>
                <a:solidFill>
                  <a:srgbClr val="E11D2E"/>
                </a:solidFill>
                <a:effectLst/>
                <a:uLnTx/>
                <a:uFillTx/>
                <a:latin typeface="Arial"/>
                <a:ea typeface="Arial"/>
                <a:cs typeface="Arial"/>
              </a:rPr>
              <a:t>yet</a:t>
            </a:r>
            <a:r>
              <a:rPr kumimoji="0" lang="it-IT" sz="1600" b="0" i="0" u="none" strike="noStrike" kern="1200" cap="none" spc="0" normalizeH="0" baseline="0" noProof="0" dirty="0">
                <a:ln>
                  <a:noFill/>
                </a:ln>
                <a:solidFill>
                  <a:srgbClr val="E11D2E"/>
                </a:solidFill>
                <a:effectLst/>
                <a:uLnTx/>
                <a:uFillTx/>
                <a:latin typeface="Arial"/>
                <a:ea typeface="Arial"/>
                <a:cs typeface="Arial"/>
              </a:rPr>
              <a:t>)</a:t>
            </a:r>
            <a:r>
              <a:rPr kumimoji="0" sz="1600" b="0" i="0" u="none" strike="noStrike" kern="1200" cap="none" spc="0" normalizeH="0" baseline="0" noProof="0" dirty="0">
                <a:ln>
                  <a:noFill/>
                </a:ln>
                <a:solidFill>
                  <a:srgbClr val="E11D2E"/>
                </a:solidFill>
                <a:effectLst/>
                <a:uLnTx/>
                <a:uFillTx/>
                <a:latin typeface="Arial"/>
                <a:ea typeface="Arial"/>
                <a:cs typeface="Arial"/>
              </a:rPr>
              <a:t> an official proposal.</a:t>
            </a:r>
          </a:p>
        </p:txBody>
      </p:sp>
      <p:sp>
        <p:nvSpPr>
          <p:cNvPr id="10" name="Objective accent">
            <a:extLst>
              <a:ext uri="{FF2B5EF4-FFF2-40B4-BE49-F238E27FC236}">
                <a16:creationId xmlns:a16="http://schemas.microsoft.com/office/drawing/2014/main" id="{99DBC205-A399-466C-BCA0-18FC50D4DF9B}"/>
              </a:ext>
            </a:extLst>
          </p:cNvPr>
          <p:cNvSpPr>
            <a:spLocks noGrp="1"/>
          </p:cNvSpPr>
          <p:nvPr/>
        </p:nvSpPr>
        <p:spPr>
          <a:xfrm>
            <a:off x="514350" y="5048250"/>
            <a:ext cx="66675" cy="990600"/>
          </a:xfrm>
          <a:prstGeom prst="rect">
            <a:avLst/>
          </a:prstGeom>
          <a:solidFill>
            <a:srgbClr val="E11D2E"/>
          </a:solidFill>
          <a:ln w="0">
            <a:noFill/>
          </a:ln>
        </p:spPr>
      </p:sp>
      <p:sp>
        <p:nvSpPr>
          <p:cNvPr id="3" name="Segnaposto data 2">
            <a:extLst>
              <a:ext uri="{FF2B5EF4-FFF2-40B4-BE49-F238E27FC236}">
                <a16:creationId xmlns:a16="http://schemas.microsoft.com/office/drawing/2014/main" id="{0A87AEDB-FBF0-4571-A537-6D863129A902}"/>
              </a:ext>
            </a:extLst>
          </p:cNvPr>
          <p:cNvSpPr>
            <a:spLocks noGrp="1"/>
          </p:cNvSpPr>
          <p:nvPr>
            <p:ph type="dt" sz="half" idx="10"/>
          </p:nvPr>
        </p:nvSpPr>
        <p:spPr/>
        <p:txBody>
          <a:bodyPr/>
          <a:lstStyle/>
          <a:p>
            <a:fld id="{BD2B9D7D-54D4-4E4B-98BA-03AE8F9DC0E5}" type="datetime1">
              <a:rPr lang="en-US" smtClean="0"/>
              <a:t>10/15/2026</a:t>
            </a:fld>
            <a:endParaRPr lang="en-GB"/>
          </a:p>
        </p:txBody>
      </p:sp>
      <p:sp>
        <p:nvSpPr>
          <p:cNvPr id="4" name="Segnaposto piè di pagina 3">
            <a:extLst>
              <a:ext uri="{FF2B5EF4-FFF2-40B4-BE49-F238E27FC236}">
                <a16:creationId xmlns:a16="http://schemas.microsoft.com/office/drawing/2014/main" id="{6026A7F4-7FB2-48FD-AF97-CE90ED9E6C62}"/>
              </a:ext>
            </a:extLst>
          </p:cNvPr>
          <p:cNvSpPr>
            <a:spLocks noGrp="1"/>
          </p:cNvSpPr>
          <p:nvPr>
            <p:ph type="ftr" sz="quarter" idx="11"/>
          </p:nvPr>
        </p:nvSpPr>
        <p:spPr/>
        <p:txBody>
          <a:bodyPr/>
          <a:lstStyle/>
          <a:p>
            <a:r>
              <a:rPr lang="en-GB"/>
              <a:t>G. Aielli - ISU</a:t>
            </a:r>
          </a:p>
        </p:txBody>
      </p:sp>
      <p:sp>
        <p:nvSpPr>
          <p:cNvPr id="5" name="Segnaposto numero diapositiva 4">
            <a:extLst>
              <a:ext uri="{FF2B5EF4-FFF2-40B4-BE49-F238E27FC236}">
                <a16:creationId xmlns:a16="http://schemas.microsoft.com/office/drawing/2014/main" id="{7F4E2938-2D76-4365-8599-B1B9B1DFEB9D}"/>
              </a:ext>
            </a:extLst>
          </p:cNvPr>
          <p:cNvSpPr>
            <a:spLocks noGrp="1"/>
          </p:cNvSpPr>
          <p:nvPr>
            <p:ph type="sldNum" sz="quarter" idx="12"/>
          </p:nvPr>
        </p:nvSpPr>
        <p:spPr/>
        <p:txBody>
          <a:bodyPr/>
          <a:lstStyle/>
          <a:p>
            <a:fld id="{C8572FBC-FF86-460D-A1E3-2F13FEF83FE9}" type="slidenum">
              <a:rPr lang="en-GB" smtClean="0"/>
              <a:t>22</a:t>
            </a:fld>
            <a:endParaRPr lang="en-GB"/>
          </a:p>
        </p:txBody>
      </p:sp>
    </p:spTree>
    <p:extLst>
      <p:ext uri="{BB962C8B-B14F-4D97-AF65-F5344CB8AC3E}">
        <p14:creationId xmlns:p14="http://schemas.microsoft.com/office/powerpoint/2010/main" val="3345065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91BF20EA-72AD-4E59-AE34-88D50ED43AD9}"/>
              </a:ext>
            </a:extLst>
          </p:cNvPr>
          <p:cNvSpPr/>
          <p:nvPr/>
        </p:nvSpPr>
        <p:spPr>
          <a:xfrm>
            <a:off x="2876550" y="1339391"/>
            <a:ext cx="1400175" cy="3470734"/>
          </a:xfrm>
          <a:prstGeom prst="rect">
            <a:avLst/>
          </a:prstGeom>
          <a:solidFill>
            <a:schemeClr val="accent1">
              <a:alpha val="1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B8AE0246-A521-4DB6-AF27-B1DC8FC3DE69}"/>
              </a:ext>
            </a:extLst>
          </p:cNvPr>
          <p:cNvSpPr>
            <a:spLocks noGrp="1"/>
          </p:cNvSpPr>
          <p:nvPr>
            <p:ph type="title"/>
          </p:nvPr>
        </p:nvSpPr>
        <p:spPr>
          <a:xfrm>
            <a:off x="970280" y="26930"/>
            <a:ext cx="10515600" cy="1023439"/>
          </a:xfrm>
        </p:spPr>
        <p:txBody>
          <a:bodyPr/>
          <a:lstStyle/>
          <a:p>
            <a:r>
              <a:rPr lang="en-US" dirty="0"/>
              <a:t>Voltage separation new vs. standard FE</a:t>
            </a:r>
          </a:p>
        </p:txBody>
      </p:sp>
      <p:pic>
        <p:nvPicPr>
          <p:cNvPr id="11" name="Segnaposto contenuto 10">
            <a:extLst>
              <a:ext uri="{FF2B5EF4-FFF2-40B4-BE49-F238E27FC236}">
                <a16:creationId xmlns:a16="http://schemas.microsoft.com/office/drawing/2014/main" id="{F3A32ADB-297A-4030-9A9A-3F15F09EA18C}"/>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r="48110"/>
          <a:stretch/>
        </p:blipFill>
        <p:spPr>
          <a:xfrm>
            <a:off x="7283450" y="1690688"/>
            <a:ext cx="4070350" cy="3268433"/>
          </a:xfrm>
        </p:spPr>
      </p:pic>
      <p:graphicFrame>
        <p:nvGraphicFramePr>
          <p:cNvPr id="8" name="Chart 4">
            <a:extLst>
              <a:ext uri="{FF2B5EF4-FFF2-40B4-BE49-F238E27FC236}">
                <a16:creationId xmlns:a16="http://schemas.microsoft.com/office/drawing/2014/main" id="{79D8B08A-3FAA-42DD-B66B-01559286CF01}"/>
              </a:ext>
            </a:extLst>
          </p:cNvPr>
          <p:cNvGraphicFramePr>
            <a:graphicFrameLocks noGrp="1"/>
          </p:cNvGraphicFramePr>
          <p:nvPr>
            <p:ph sz="half" idx="1"/>
          </p:nvPr>
        </p:nvGraphicFramePr>
        <p:xfrm>
          <a:off x="177800" y="919102"/>
          <a:ext cx="672465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9" name="CasellaDiTesto 8">
            <a:extLst>
              <a:ext uri="{FF2B5EF4-FFF2-40B4-BE49-F238E27FC236}">
                <a16:creationId xmlns:a16="http://schemas.microsoft.com/office/drawing/2014/main" id="{EEAB0FE7-210D-4542-A34E-3392F07ECCF8}"/>
              </a:ext>
            </a:extLst>
          </p:cNvPr>
          <p:cNvSpPr txBox="1"/>
          <p:nvPr/>
        </p:nvSpPr>
        <p:spPr>
          <a:xfrm>
            <a:off x="1084217" y="1339391"/>
            <a:ext cx="128759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Preliminary</a:t>
            </a:r>
          </a:p>
        </p:txBody>
      </p:sp>
      <p:sp>
        <p:nvSpPr>
          <p:cNvPr id="13" name="CasellaDiTesto 12">
            <a:extLst>
              <a:ext uri="{FF2B5EF4-FFF2-40B4-BE49-F238E27FC236}">
                <a16:creationId xmlns:a16="http://schemas.microsoft.com/office/drawing/2014/main" id="{21853750-916F-48EB-8093-2A6497B7E026}"/>
              </a:ext>
            </a:extLst>
          </p:cNvPr>
          <p:cNvSpPr txBox="1"/>
          <p:nvPr/>
        </p:nvSpPr>
        <p:spPr>
          <a:xfrm>
            <a:off x="818422" y="5317708"/>
            <a:ext cx="10667457" cy="1323439"/>
          </a:xfrm>
          <a:prstGeom prst="rect">
            <a:avLst/>
          </a:prstGeom>
          <a:solidFill>
            <a:srgbClr val="FFC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We observe that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this freon free mixture, is unsuitable for a standard ATLAS chamber working at Efficiency &gt; 90%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sensitivity of the new electronics allows to catch very small signals lowering by more of 600V the working point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the mixture becomes fully workable in saturated avalanche regime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CasellaDiTesto 9">
            <a:extLst>
              <a:ext uri="{FF2B5EF4-FFF2-40B4-BE49-F238E27FC236}">
                <a16:creationId xmlns:a16="http://schemas.microsoft.com/office/drawing/2014/main" id="{86DF41E5-17FC-48B8-A6C8-1686FC349272}"/>
              </a:ext>
            </a:extLst>
          </p:cNvPr>
          <p:cNvSpPr txBox="1"/>
          <p:nvPr/>
        </p:nvSpPr>
        <p:spPr>
          <a:xfrm>
            <a:off x="7993743" y="1400946"/>
            <a:ext cx="286729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DOI:10.5281/zenodo.22809853</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ttangolo 2">
            <a:extLst>
              <a:ext uri="{FF2B5EF4-FFF2-40B4-BE49-F238E27FC236}">
                <a16:creationId xmlns:a16="http://schemas.microsoft.com/office/drawing/2014/main" id="{F416C85B-A906-4D63-854A-4323E9EFF249}"/>
              </a:ext>
            </a:extLst>
          </p:cNvPr>
          <p:cNvSpPr/>
          <p:nvPr/>
        </p:nvSpPr>
        <p:spPr>
          <a:xfrm>
            <a:off x="8915400" y="1677944"/>
            <a:ext cx="2990850" cy="223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reccia bidirezionale orizzontale 4">
            <a:extLst>
              <a:ext uri="{FF2B5EF4-FFF2-40B4-BE49-F238E27FC236}">
                <a16:creationId xmlns:a16="http://schemas.microsoft.com/office/drawing/2014/main" id="{036F585E-D97C-477B-8502-74ACC876627B}"/>
              </a:ext>
            </a:extLst>
          </p:cNvPr>
          <p:cNvSpPr/>
          <p:nvPr/>
        </p:nvSpPr>
        <p:spPr>
          <a:xfrm>
            <a:off x="4135120" y="2186045"/>
            <a:ext cx="1400175" cy="29289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panose="020F0502020204030204"/>
                <a:ea typeface="+mn-ea"/>
                <a:cs typeface="+mn-cs"/>
              </a:rPr>
              <a:t>800 V</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 name="Connettore diritto 6">
            <a:extLst>
              <a:ext uri="{FF2B5EF4-FFF2-40B4-BE49-F238E27FC236}">
                <a16:creationId xmlns:a16="http://schemas.microsoft.com/office/drawing/2014/main" id="{45E6A73A-98CC-4253-A4BF-ADBA7264576F}"/>
              </a:ext>
            </a:extLst>
          </p:cNvPr>
          <p:cNvCxnSpPr/>
          <p:nvPr/>
        </p:nvCxnSpPr>
        <p:spPr>
          <a:xfrm>
            <a:off x="5516880" y="1524056"/>
            <a:ext cx="0" cy="1066744"/>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4" name="Connettore diritto 13">
            <a:extLst>
              <a:ext uri="{FF2B5EF4-FFF2-40B4-BE49-F238E27FC236}">
                <a16:creationId xmlns:a16="http://schemas.microsoft.com/office/drawing/2014/main" id="{2304E200-2E15-4BB3-A166-91E807C46D32}"/>
              </a:ext>
            </a:extLst>
          </p:cNvPr>
          <p:cNvCxnSpPr>
            <a:cxnSpLocks/>
          </p:cNvCxnSpPr>
          <p:nvPr/>
        </p:nvCxnSpPr>
        <p:spPr>
          <a:xfrm>
            <a:off x="4135120" y="1412194"/>
            <a:ext cx="0" cy="2885486"/>
          </a:xfrm>
          <a:prstGeom prst="line">
            <a:avLst/>
          </a:prstGeom>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6" name="Connettore diritto 15">
            <a:extLst>
              <a:ext uri="{FF2B5EF4-FFF2-40B4-BE49-F238E27FC236}">
                <a16:creationId xmlns:a16="http://schemas.microsoft.com/office/drawing/2014/main" id="{A0440D19-A8D1-48E8-95B3-5DF1C7BB2A57}"/>
              </a:ext>
            </a:extLst>
          </p:cNvPr>
          <p:cNvCxnSpPr/>
          <p:nvPr/>
        </p:nvCxnSpPr>
        <p:spPr>
          <a:xfrm>
            <a:off x="5535295" y="1524056"/>
            <a:ext cx="0" cy="1066744"/>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7" name="Connettore diritto 16">
            <a:extLst>
              <a:ext uri="{FF2B5EF4-FFF2-40B4-BE49-F238E27FC236}">
                <a16:creationId xmlns:a16="http://schemas.microsoft.com/office/drawing/2014/main" id="{9AB1E0AF-2C17-43BE-9B14-D9DC55B071C2}"/>
              </a:ext>
            </a:extLst>
          </p:cNvPr>
          <p:cNvCxnSpPr>
            <a:cxnSpLocks/>
          </p:cNvCxnSpPr>
          <p:nvPr/>
        </p:nvCxnSpPr>
        <p:spPr>
          <a:xfrm>
            <a:off x="4153535" y="1412194"/>
            <a:ext cx="0" cy="288548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 name="Segnaposto data 5">
            <a:extLst>
              <a:ext uri="{FF2B5EF4-FFF2-40B4-BE49-F238E27FC236}">
                <a16:creationId xmlns:a16="http://schemas.microsoft.com/office/drawing/2014/main" id="{4C42FA20-064F-47FC-8552-4D008CABBEF0}"/>
              </a:ext>
            </a:extLst>
          </p:cNvPr>
          <p:cNvSpPr>
            <a:spLocks noGrp="1"/>
          </p:cNvSpPr>
          <p:nvPr>
            <p:ph type="dt" sz="half" idx="10"/>
          </p:nvPr>
        </p:nvSpPr>
        <p:spPr/>
        <p:txBody>
          <a:bodyPr/>
          <a:lstStyle/>
          <a:p>
            <a:fld id="{59F62A5C-B44A-48AB-BD59-28180BDD3FA9}" type="datetime1">
              <a:rPr lang="en-US" smtClean="0"/>
              <a:t>10/15/2026</a:t>
            </a:fld>
            <a:endParaRPr lang="en-GB"/>
          </a:p>
        </p:txBody>
      </p:sp>
      <p:sp>
        <p:nvSpPr>
          <p:cNvPr id="12" name="Segnaposto piè di pagina 11">
            <a:extLst>
              <a:ext uri="{FF2B5EF4-FFF2-40B4-BE49-F238E27FC236}">
                <a16:creationId xmlns:a16="http://schemas.microsoft.com/office/drawing/2014/main" id="{9B67AB07-5B67-4F2D-848D-3F9081888CD0}"/>
              </a:ext>
            </a:extLst>
          </p:cNvPr>
          <p:cNvSpPr>
            <a:spLocks noGrp="1"/>
          </p:cNvSpPr>
          <p:nvPr>
            <p:ph type="ftr" sz="quarter" idx="11"/>
          </p:nvPr>
        </p:nvSpPr>
        <p:spPr/>
        <p:txBody>
          <a:bodyPr/>
          <a:lstStyle/>
          <a:p>
            <a:r>
              <a:rPr lang="en-GB"/>
              <a:t>G. Aielli - ISU</a:t>
            </a:r>
          </a:p>
        </p:txBody>
      </p:sp>
      <p:sp>
        <p:nvSpPr>
          <p:cNvPr id="15" name="Segnaposto numero diapositiva 14">
            <a:extLst>
              <a:ext uri="{FF2B5EF4-FFF2-40B4-BE49-F238E27FC236}">
                <a16:creationId xmlns:a16="http://schemas.microsoft.com/office/drawing/2014/main" id="{CFB2C4EA-475E-425F-9549-15C0D2549640}"/>
              </a:ext>
            </a:extLst>
          </p:cNvPr>
          <p:cNvSpPr>
            <a:spLocks noGrp="1"/>
          </p:cNvSpPr>
          <p:nvPr>
            <p:ph type="sldNum" sz="quarter" idx="12"/>
          </p:nvPr>
        </p:nvSpPr>
        <p:spPr/>
        <p:txBody>
          <a:bodyPr/>
          <a:lstStyle/>
          <a:p>
            <a:fld id="{C8572FBC-FF86-460D-A1E3-2F13FEF83FE9}" type="slidenum">
              <a:rPr lang="en-GB" smtClean="0"/>
              <a:t>23</a:t>
            </a:fld>
            <a:endParaRPr lang="en-GB"/>
          </a:p>
        </p:txBody>
      </p:sp>
    </p:spTree>
    <p:extLst>
      <p:ext uri="{BB962C8B-B14F-4D97-AF65-F5344CB8AC3E}">
        <p14:creationId xmlns:p14="http://schemas.microsoft.com/office/powerpoint/2010/main" val="3478164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4992B1-55DE-4DA5-958E-F758E5423BDD}"/>
              </a:ext>
            </a:extLst>
          </p:cNvPr>
          <p:cNvSpPr>
            <a:spLocks noGrp="1"/>
          </p:cNvSpPr>
          <p:nvPr>
            <p:ph type="title"/>
          </p:nvPr>
        </p:nvSpPr>
        <p:spPr>
          <a:xfrm>
            <a:off x="134934" y="17026"/>
            <a:ext cx="10515600" cy="1325563"/>
          </a:xfrm>
        </p:spPr>
        <p:txBody>
          <a:bodyPr/>
          <a:lstStyle/>
          <a:p>
            <a:r>
              <a:rPr lang="en-US" dirty="0"/>
              <a:t>Efficiency and Fake tracks rejection</a:t>
            </a:r>
          </a:p>
        </p:txBody>
      </p:sp>
      <p:sp>
        <p:nvSpPr>
          <p:cNvPr id="5" name="Segnaposto contenuto 4">
            <a:extLst>
              <a:ext uri="{FF2B5EF4-FFF2-40B4-BE49-F238E27FC236}">
                <a16:creationId xmlns:a16="http://schemas.microsoft.com/office/drawing/2014/main" id="{7D6113F6-FA76-4632-9F27-8B2A2F330147}"/>
              </a:ext>
            </a:extLst>
          </p:cNvPr>
          <p:cNvSpPr>
            <a:spLocks noGrp="1"/>
          </p:cNvSpPr>
          <p:nvPr>
            <p:ph idx="1"/>
          </p:nvPr>
        </p:nvSpPr>
        <p:spPr>
          <a:xfrm>
            <a:off x="380153" y="1162804"/>
            <a:ext cx="5150955" cy="2714660"/>
          </a:xfrm>
        </p:spPr>
        <p:txBody>
          <a:bodyPr>
            <a:normAutofit fontScale="62500" lnSpcReduction="20000"/>
          </a:bodyPr>
          <a:lstStyle/>
          <a:p>
            <a:r>
              <a:rPr lang="en-US" dirty="0"/>
              <a:t>Balance of Efficiency and fake rejection:</a:t>
            </a:r>
          </a:p>
          <a:p>
            <a:pPr lvl="1"/>
            <a:r>
              <a:rPr lang="en-US" dirty="0"/>
              <a:t>OR of layers boosts the efficiency and noise</a:t>
            </a:r>
          </a:p>
          <a:p>
            <a:pPr lvl="1"/>
            <a:r>
              <a:rPr lang="en-US" dirty="0"/>
              <a:t>AND of layers boosts the fake rejection at expense of efficiency</a:t>
            </a:r>
          </a:p>
          <a:p>
            <a:pPr lvl="1"/>
            <a:r>
              <a:rPr lang="en-US" dirty="0"/>
              <a:t>Majority (2oo3 3oo4) achieve both at expense of cost and bulkiness  </a:t>
            </a:r>
          </a:p>
          <a:p>
            <a:r>
              <a:rPr lang="en-US" dirty="0"/>
              <a:t>The physics target influences the performance goals: </a:t>
            </a:r>
          </a:p>
          <a:p>
            <a:pPr lvl="1"/>
            <a:r>
              <a:rPr lang="en-US" dirty="0"/>
              <a:t>Muon spectrometers are sensitive to single muons and rely on at most one hit per layer </a:t>
            </a:r>
          </a:p>
          <a:p>
            <a:pPr lvl="1"/>
            <a:r>
              <a:rPr lang="en-US" dirty="0"/>
              <a:t>Vertex detectors can rely no at least 2 tracks, the signal is intrinsically much stronger</a:t>
            </a:r>
          </a:p>
        </p:txBody>
      </p:sp>
      <p:sp>
        <p:nvSpPr>
          <p:cNvPr id="6" name="Rettangolo 5">
            <a:extLst>
              <a:ext uri="{FF2B5EF4-FFF2-40B4-BE49-F238E27FC236}">
                <a16:creationId xmlns:a16="http://schemas.microsoft.com/office/drawing/2014/main" id="{4FB052F6-9F8A-480C-B804-EFE9BB26AD5B}"/>
              </a:ext>
            </a:extLst>
          </p:cNvPr>
          <p:cNvSpPr/>
          <p:nvPr/>
        </p:nvSpPr>
        <p:spPr>
          <a:xfrm>
            <a:off x="6096000" y="1150388"/>
            <a:ext cx="2520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ttangolo 6">
            <a:extLst>
              <a:ext uri="{FF2B5EF4-FFF2-40B4-BE49-F238E27FC236}">
                <a16:creationId xmlns:a16="http://schemas.microsoft.com/office/drawing/2014/main" id="{117CCE25-6E4C-4183-8E61-02A09F886572}"/>
              </a:ext>
            </a:extLst>
          </p:cNvPr>
          <p:cNvSpPr/>
          <p:nvPr/>
        </p:nvSpPr>
        <p:spPr>
          <a:xfrm>
            <a:off x="6096000" y="1874764"/>
            <a:ext cx="2520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asellaDiTesto 7">
            <a:extLst>
              <a:ext uri="{FF2B5EF4-FFF2-40B4-BE49-F238E27FC236}">
                <a16:creationId xmlns:a16="http://schemas.microsoft.com/office/drawing/2014/main" id="{94BB5C22-DE52-48DC-8DC3-E83798C2B3D7}"/>
              </a:ext>
            </a:extLst>
          </p:cNvPr>
          <p:cNvSpPr txBox="1"/>
          <p:nvPr/>
        </p:nvSpPr>
        <p:spPr>
          <a:xfrm>
            <a:off x="6496050" y="1404110"/>
            <a:ext cx="363644" cy="369332"/>
          </a:xfrm>
          <a:prstGeom prst="rect">
            <a:avLst/>
          </a:prstGeom>
          <a:noFill/>
        </p:spPr>
        <p:txBody>
          <a:bodyPr wrap="square" rtlCol="0">
            <a:spAutoFit/>
          </a:bodyPr>
          <a:lstStyle/>
          <a:p>
            <a:r>
              <a:rPr lang="en-US" dirty="0"/>
              <a:t>d</a:t>
            </a:r>
          </a:p>
        </p:txBody>
      </p:sp>
      <p:sp>
        <p:nvSpPr>
          <p:cNvPr id="9" name="Rettangolo 8">
            <a:extLst>
              <a:ext uri="{FF2B5EF4-FFF2-40B4-BE49-F238E27FC236}">
                <a16:creationId xmlns:a16="http://schemas.microsoft.com/office/drawing/2014/main" id="{21F3996C-D102-4166-9287-B6971A214C55}"/>
              </a:ext>
            </a:extLst>
          </p:cNvPr>
          <p:cNvSpPr/>
          <p:nvPr/>
        </p:nvSpPr>
        <p:spPr>
          <a:xfrm>
            <a:off x="6096000" y="4617488"/>
            <a:ext cx="2520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ttangolo 9">
            <a:extLst>
              <a:ext uri="{FF2B5EF4-FFF2-40B4-BE49-F238E27FC236}">
                <a16:creationId xmlns:a16="http://schemas.microsoft.com/office/drawing/2014/main" id="{2D4C00CF-3714-4BB9-A763-789CAA176519}"/>
              </a:ext>
            </a:extLst>
          </p:cNvPr>
          <p:cNvSpPr/>
          <p:nvPr/>
        </p:nvSpPr>
        <p:spPr>
          <a:xfrm>
            <a:off x="6096000" y="5341864"/>
            <a:ext cx="2520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asellaDiTesto 10">
            <a:extLst>
              <a:ext uri="{FF2B5EF4-FFF2-40B4-BE49-F238E27FC236}">
                <a16:creationId xmlns:a16="http://schemas.microsoft.com/office/drawing/2014/main" id="{F0B5B2D3-AB26-4F11-B04D-1851B86C5EEE}"/>
              </a:ext>
            </a:extLst>
          </p:cNvPr>
          <p:cNvSpPr txBox="1"/>
          <p:nvPr/>
        </p:nvSpPr>
        <p:spPr>
          <a:xfrm>
            <a:off x="6496050" y="4871210"/>
            <a:ext cx="363644" cy="369332"/>
          </a:xfrm>
          <a:prstGeom prst="rect">
            <a:avLst/>
          </a:prstGeom>
          <a:noFill/>
        </p:spPr>
        <p:txBody>
          <a:bodyPr wrap="square" rtlCol="0">
            <a:spAutoFit/>
          </a:bodyPr>
          <a:lstStyle/>
          <a:p>
            <a:r>
              <a:rPr lang="en-US" dirty="0"/>
              <a:t>d</a:t>
            </a:r>
          </a:p>
        </p:txBody>
      </p:sp>
      <p:sp>
        <p:nvSpPr>
          <p:cNvPr id="12" name="Rettangolo 11">
            <a:extLst>
              <a:ext uri="{FF2B5EF4-FFF2-40B4-BE49-F238E27FC236}">
                <a16:creationId xmlns:a16="http://schemas.microsoft.com/office/drawing/2014/main" id="{EF4F3DE9-10BB-4E9B-937D-AA0CB5EDC3CB}"/>
              </a:ext>
            </a:extLst>
          </p:cNvPr>
          <p:cNvSpPr/>
          <p:nvPr/>
        </p:nvSpPr>
        <p:spPr>
          <a:xfrm>
            <a:off x="7673087" y="1150388"/>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ttangolo 12">
            <a:extLst>
              <a:ext uri="{FF2B5EF4-FFF2-40B4-BE49-F238E27FC236}">
                <a16:creationId xmlns:a16="http://schemas.microsoft.com/office/drawing/2014/main" id="{E1F0B9F7-D58B-45C5-8937-91D7967E2466}"/>
              </a:ext>
            </a:extLst>
          </p:cNvPr>
          <p:cNvSpPr/>
          <p:nvPr/>
        </p:nvSpPr>
        <p:spPr>
          <a:xfrm>
            <a:off x="8242893" y="1150388"/>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ttangolo 14">
            <a:extLst>
              <a:ext uri="{FF2B5EF4-FFF2-40B4-BE49-F238E27FC236}">
                <a16:creationId xmlns:a16="http://schemas.microsoft.com/office/drawing/2014/main" id="{0ABAD80A-30BC-4456-86F1-15DC6680BAE8}"/>
              </a:ext>
            </a:extLst>
          </p:cNvPr>
          <p:cNvSpPr/>
          <p:nvPr/>
        </p:nvSpPr>
        <p:spPr>
          <a:xfrm>
            <a:off x="8242893" y="1877800"/>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Connettore diritto 16">
            <a:extLst>
              <a:ext uri="{FF2B5EF4-FFF2-40B4-BE49-F238E27FC236}">
                <a16:creationId xmlns:a16="http://schemas.microsoft.com/office/drawing/2014/main" id="{A158E5F7-B539-4977-BA72-99517F87ADDA}"/>
              </a:ext>
            </a:extLst>
          </p:cNvPr>
          <p:cNvCxnSpPr>
            <a:cxnSpLocks/>
            <a:stCxn id="12" idx="0"/>
          </p:cNvCxnSpPr>
          <p:nvPr/>
        </p:nvCxnSpPr>
        <p:spPr>
          <a:xfrm>
            <a:off x="7739762" y="1150388"/>
            <a:ext cx="697019" cy="49920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nettore diritto 17">
            <a:extLst>
              <a:ext uri="{FF2B5EF4-FFF2-40B4-BE49-F238E27FC236}">
                <a16:creationId xmlns:a16="http://schemas.microsoft.com/office/drawing/2014/main" id="{B0A517C5-4DE0-4619-9DA9-A25655FD939E}"/>
              </a:ext>
            </a:extLst>
          </p:cNvPr>
          <p:cNvCxnSpPr>
            <a:cxnSpLocks/>
          </p:cNvCxnSpPr>
          <p:nvPr/>
        </p:nvCxnSpPr>
        <p:spPr>
          <a:xfrm>
            <a:off x="8309568" y="1150388"/>
            <a:ext cx="127213" cy="4992052"/>
          </a:xfrm>
          <a:prstGeom prst="line">
            <a:avLst/>
          </a:prstGeom>
        </p:spPr>
        <p:style>
          <a:lnRef idx="1">
            <a:schemeClr val="accent1"/>
          </a:lnRef>
          <a:fillRef idx="0">
            <a:schemeClr val="accent1"/>
          </a:fillRef>
          <a:effectRef idx="0">
            <a:schemeClr val="accent1"/>
          </a:effectRef>
          <a:fontRef idx="minor">
            <a:schemeClr val="tx1"/>
          </a:fontRef>
        </p:style>
      </p:cxnSp>
      <p:sp>
        <p:nvSpPr>
          <p:cNvPr id="22" name="Ovale 21">
            <a:extLst>
              <a:ext uri="{FF2B5EF4-FFF2-40B4-BE49-F238E27FC236}">
                <a16:creationId xmlns:a16="http://schemas.microsoft.com/office/drawing/2014/main" id="{EDCBC8B2-342D-4CAB-9B8B-5CF474FDF51E}"/>
              </a:ext>
            </a:extLst>
          </p:cNvPr>
          <p:cNvSpPr/>
          <p:nvPr/>
        </p:nvSpPr>
        <p:spPr>
          <a:xfrm>
            <a:off x="8148212" y="5872405"/>
            <a:ext cx="585738" cy="5667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asellaDiTesto 22">
            <a:extLst>
              <a:ext uri="{FF2B5EF4-FFF2-40B4-BE49-F238E27FC236}">
                <a16:creationId xmlns:a16="http://schemas.microsoft.com/office/drawing/2014/main" id="{3448419D-C3A1-4F47-A90E-3E0C6B06C2BD}"/>
              </a:ext>
            </a:extLst>
          </p:cNvPr>
          <p:cNvSpPr txBox="1"/>
          <p:nvPr/>
        </p:nvSpPr>
        <p:spPr>
          <a:xfrm>
            <a:off x="6135850" y="3577594"/>
            <a:ext cx="1243225" cy="369332"/>
          </a:xfrm>
          <a:prstGeom prst="rect">
            <a:avLst/>
          </a:prstGeom>
          <a:noFill/>
        </p:spPr>
        <p:txBody>
          <a:bodyPr wrap="none" rtlCol="0">
            <a:spAutoFit/>
          </a:bodyPr>
          <a:lstStyle/>
          <a:p>
            <a:r>
              <a:rPr lang="en-US" dirty="0"/>
              <a:t>Fake vertex</a:t>
            </a:r>
          </a:p>
        </p:txBody>
      </p:sp>
      <p:sp>
        <p:nvSpPr>
          <p:cNvPr id="24" name="Rettangolo 23">
            <a:extLst>
              <a:ext uri="{FF2B5EF4-FFF2-40B4-BE49-F238E27FC236}">
                <a16:creationId xmlns:a16="http://schemas.microsoft.com/office/drawing/2014/main" id="{D5F83A94-6455-487E-86E8-2E4E39D41A79}"/>
              </a:ext>
            </a:extLst>
          </p:cNvPr>
          <p:cNvSpPr/>
          <p:nvPr/>
        </p:nvSpPr>
        <p:spPr>
          <a:xfrm>
            <a:off x="9052028" y="1150388"/>
            <a:ext cx="2520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ttangolo 24">
            <a:extLst>
              <a:ext uri="{FF2B5EF4-FFF2-40B4-BE49-F238E27FC236}">
                <a16:creationId xmlns:a16="http://schemas.microsoft.com/office/drawing/2014/main" id="{295EFAC9-CD34-4DAA-BE26-6856784C5787}"/>
              </a:ext>
            </a:extLst>
          </p:cNvPr>
          <p:cNvSpPr/>
          <p:nvPr/>
        </p:nvSpPr>
        <p:spPr>
          <a:xfrm>
            <a:off x="9052028" y="1874764"/>
            <a:ext cx="2520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asellaDiTesto 25">
            <a:extLst>
              <a:ext uri="{FF2B5EF4-FFF2-40B4-BE49-F238E27FC236}">
                <a16:creationId xmlns:a16="http://schemas.microsoft.com/office/drawing/2014/main" id="{365DB791-14A1-4500-BA30-14A12C666F2B}"/>
              </a:ext>
            </a:extLst>
          </p:cNvPr>
          <p:cNvSpPr txBox="1"/>
          <p:nvPr/>
        </p:nvSpPr>
        <p:spPr>
          <a:xfrm>
            <a:off x="10071278" y="1404110"/>
            <a:ext cx="363644" cy="369332"/>
          </a:xfrm>
          <a:prstGeom prst="rect">
            <a:avLst/>
          </a:prstGeom>
          <a:noFill/>
        </p:spPr>
        <p:txBody>
          <a:bodyPr wrap="square" rtlCol="0">
            <a:spAutoFit/>
          </a:bodyPr>
          <a:lstStyle/>
          <a:p>
            <a:r>
              <a:rPr lang="en-US" dirty="0"/>
              <a:t>d</a:t>
            </a:r>
          </a:p>
        </p:txBody>
      </p:sp>
      <p:sp>
        <p:nvSpPr>
          <p:cNvPr id="27" name="Rettangolo 26">
            <a:extLst>
              <a:ext uri="{FF2B5EF4-FFF2-40B4-BE49-F238E27FC236}">
                <a16:creationId xmlns:a16="http://schemas.microsoft.com/office/drawing/2014/main" id="{0D1DE890-6371-4476-B362-00E439727682}"/>
              </a:ext>
            </a:extLst>
          </p:cNvPr>
          <p:cNvSpPr/>
          <p:nvPr/>
        </p:nvSpPr>
        <p:spPr>
          <a:xfrm>
            <a:off x="9052028" y="4617488"/>
            <a:ext cx="2520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ttangolo 27">
            <a:extLst>
              <a:ext uri="{FF2B5EF4-FFF2-40B4-BE49-F238E27FC236}">
                <a16:creationId xmlns:a16="http://schemas.microsoft.com/office/drawing/2014/main" id="{D589DB5E-61AD-49E8-B5B6-77CF5F068921}"/>
              </a:ext>
            </a:extLst>
          </p:cNvPr>
          <p:cNvSpPr/>
          <p:nvPr/>
        </p:nvSpPr>
        <p:spPr>
          <a:xfrm>
            <a:off x="9052028" y="5341864"/>
            <a:ext cx="2520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asellaDiTesto 28">
            <a:extLst>
              <a:ext uri="{FF2B5EF4-FFF2-40B4-BE49-F238E27FC236}">
                <a16:creationId xmlns:a16="http://schemas.microsoft.com/office/drawing/2014/main" id="{4BBE8EF7-D0E0-484E-BF94-042AF38C4F69}"/>
              </a:ext>
            </a:extLst>
          </p:cNvPr>
          <p:cNvSpPr txBox="1"/>
          <p:nvPr/>
        </p:nvSpPr>
        <p:spPr>
          <a:xfrm>
            <a:off x="10071278" y="4871210"/>
            <a:ext cx="363644" cy="369332"/>
          </a:xfrm>
          <a:prstGeom prst="rect">
            <a:avLst/>
          </a:prstGeom>
          <a:noFill/>
        </p:spPr>
        <p:txBody>
          <a:bodyPr wrap="square" rtlCol="0">
            <a:spAutoFit/>
          </a:bodyPr>
          <a:lstStyle/>
          <a:p>
            <a:r>
              <a:rPr lang="en-US" dirty="0"/>
              <a:t>d</a:t>
            </a:r>
          </a:p>
        </p:txBody>
      </p:sp>
      <p:sp>
        <p:nvSpPr>
          <p:cNvPr id="30" name="Rettangolo 29">
            <a:extLst>
              <a:ext uri="{FF2B5EF4-FFF2-40B4-BE49-F238E27FC236}">
                <a16:creationId xmlns:a16="http://schemas.microsoft.com/office/drawing/2014/main" id="{989E6ED7-17B0-4E8C-8D14-D1A83E831FFD}"/>
              </a:ext>
            </a:extLst>
          </p:cNvPr>
          <p:cNvSpPr/>
          <p:nvPr/>
        </p:nvSpPr>
        <p:spPr>
          <a:xfrm>
            <a:off x="10633253" y="1150388"/>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ttangolo 30">
            <a:extLst>
              <a:ext uri="{FF2B5EF4-FFF2-40B4-BE49-F238E27FC236}">
                <a16:creationId xmlns:a16="http://schemas.microsoft.com/office/drawing/2014/main" id="{4A657A80-F6CF-4893-8F41-7AB2635BFE2C}"/>
              </a:ext>
            </a:extLst>
          </p:cNvPr>
          <p:cNvSpPr/>
          <p:nvPr/>
        </p:nvSpPr>
        <p:spPr>
          <a:xfrm>
            <a:off x="11203059" y="1150388"/>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ttangolo 31">
            <a:extLst>
              <a:ext uri="{FF2B5EF4-FFF2-40B4-BE49-F238E27FC236}">
                <a16:creationId xmlns:a16="http://schemas.microsoft.com/office/drawing/2014/main" id="{258E2F24-F6EE-4950-9716-7FECA8334DB5}"/>
              </a:ext>
            </a:extLst>
          </p:cNvPr>
          <p:cNvSpPr/>
          <p:nvPr/>
        </p:nvSpPr>
        <p:spPr>
          <a:xfrm>
            <a:off x="10766603" y="1876074"/>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Connettore diritto 33">
            <a:extLst>
              <a:ext uri="{FF2B5EF4-FFF2-40B4-BE49-F238E27FC236}">
                <a16:creationId xmlns:a16="http://schemas.microsoft.com/office/drawing/2014/main" id="{CA4082B6-0026-4C76-AF96-0EDB84BEC18E}"/>
              </a:ext>
            </a:extLst>
          </p:cNvPr>
          <p:cNvCxnSpPr>
            <a:cxnSpLocks/>
          </p:cNvCxnSpPr>
          <p:nvPr/>
        </p:nvCxnSpPr>
        <p:spPr>
          <a:xfrm>
            <a:off x="10501596" y="193125"/>
            <a:ext cx="834813" cy="4424363"/>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Connettore diritto 34">
            <a:extLst>
              <a:ext uri="{FF2B5EF4-FFF2-40B4-BE49-F238E27FC236}">
                <a16:creationId xmlns:a16="http://schemas.microsoft.com/office/drawing/2014/main" id="{1609AF59-5AA9-4082-9FBC-C7FC65F609AA}"/>
              </a:ext>
            </a:extLst>
          </p:cNvPr>
          <p:cNvCxnSpPr>
            <a:cxnSpLocks/>
          </p:cNvCxnSpPr>
          <p:nvPr/>
        </p:nvCxnSpPr>
        <p:spPr>
          <a:xfrm>
            <a:off x="11269734" y="91525"/>
            <a:ext cx="0" cy="4525963"/>
          </a:xfrm>
          <a:prstGeom prst="line">
            <a:avLst/>
          </a:prstGeom>
        </p:spPr>
        <p:style>
          <a:lnRef idx="1">
            <a:schemeClr val="accent1"/>
          </a:lnRef>
          <a:fillRef idx="0">
            <a:schemeClr val="accent1"/>
          </a:fillRef>
          <a:effectRef idx="0">
            <a:schemeClr val="accent1"/>
          </a:effectRef>
          <a:fontRef idx="minor">
            <a:schemeClr val="tx1"/>
          </a:fontRef>
        </p:style>
      </p:cxnSp>
      <p:sp>
        <p:nvSpPr>
          <p:cNvPr id="36" name="Ovale 35">
            <a:extLst>
              <a:ext uri="{FF2B5EF4-FFF2-40B4-BE49-F238E27FC236}">
                <a16:creationId xmlns:a16="http://schemas.microsoft.com/office/drawing/2014/main" id="{C0314F7E-3E74-4F14-A01C-40060EBC7FEA}"/>
              </a:ext>
            </a:extLst>
          </p:cNvPr>
          <p:cNvSpPr/>
          <p:nvPr/>
        </p:nvSpPr>
        <p:spPr>
          <a:xfrm>
            <a:off x="11018168" y="3898350"/>
            <a:ext cx="583247" cy="5667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asellaDiTesto 36">
            <a:extLst>
              <a:ext uri="{FF2B5EF4-FFF2-40B4-BE49-F238E27FC236}">
                <a16:creationId xmlns:a16="http://schemas.microsoft.com/office/drawing/2014/main" id="{4B373C82-E9E3-4B0C-8B1C-6D8CC355606C}"/>
              </a:ext>
            </a:extLst>
          </p:cNvPr>
          <p:cNvSpPr txBox="1"/>
          <p:nvPr/>
        </p:nvSpPr>
        <p:spPr>
          <a:xfrm>
            <a:off x="9089069" y="3962168"/>
            <a:ext cx="1243225" cy="369332"/>
          </a:xfrm>
          <a:prstGeom prst="rect">
            <a:avLst/>
          </a:prstGeom>
          <a:noFill/>
        </p:spPr>
        <p:txBody>
          <a:bodyPr wrap="none" rtlCol="0">
            <a:spAutoFit/>
          </a:bodyPr>
          <a:lstStyle/>
          <a:p>
            <a:r>
              <a:rPr lang="en-US" dirty="0"/>
              <a:t>Fake vertex</a:t>
            </a:r>
          </a:p>
        </p:txBody>
      </p:sp>
      <p:sp>
        <p:nvSpPr>
          <p:cNvPr id="38" name="Rettangolo 37">
            <a:extLst>
              <a:ext uri="{FF2B5EF4-FFF2-40B4-BE49-F238E27FC236}">
                <a16:creationId xmlns:a16="http://schemas.microsoft.com/office/drawing/2014/main" id="{95AB5352-2FCF-40E3-9502-81328E6785A6}"/>
              </a:ext>
            </a:extLst>
          </p:cNvPr>
          <p:cNvSpPr/>
          <p:nvPr/>
        </p:nvSpPr>
        <p:spPr>
          <a:xfrm>
            <a:off x="9052028" y="468557"/>
            <a:ext cx="2520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ttangolo 39">
            <a:extLst>
              <a:ext uri="{FF2B5EF4-FFF2-40B4-BE49-F238E27FC236}">
                <a16:creationId xmlns:a16="http://schemas.microsoft.com/office/drawing/2014/main" id="{CFA56F67-D220-42D0-8D13-1C5F01F8B67C}"/>
              </a:ext>
            </a:extLst>
          </p:cNvPr>
          <p:cNvSpPr/>
          <p:nvPr/>
        </p:nvSpPr>
        <p:spPr>
          <a:xfrm>
            <a:off x="11203059" y="468557"/>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ttangolo 42">
            <a:extLst>
              <a:ext uri="{FF2B5EF4-FFF2-40B4-BE49-F238E27FC236}">
                <a16:creationId xmlns:a16="http://schemas.microsoft.com/office/drawing/2014/main" id="{98BD1EE3-FF3B-40FE-9613-B03CF3DF641E}"/>
              </a:ext>
            </a:extLst>
          </p:cNvPr>
          <p:cNvSpPr/>
          <p:nvPr/>
        </p:nvSpPr>
        <p:spPr>
          <a:xfrm>
            <a:off x="9052028" y="6066240"/>
            <a:ext cx="25200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ttangolo 38">
            <a:extLst>
              <a:ext uri="{FF2B5EF4-FFF2-40B4-BE49-F238E27FC236}">
                <a16:creationId xmlns:a16="http://schemas.microsoft.com/office/drawing/2014/main" id="{3B306686-DC93-4117-A59E-6EC568E3AC0B}"/>
              </a:ext>
            </a:extLst>
          </p:cNvPr>
          <p:cNvSpPr/>
          <p:nvPr/>
        </p:nvSpPr>
        <p:spPr>
          <a:xfrm>
            <a:off x="8151824" y="4617488"/>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ttangolo 41">
            <a:extLst>
              <a:ext uri="{FF2B5EF4-FFF2-40B4-BE49-F238E27FC236}">
                <a16:creationId xmlns:a16="http://schemas.microsoft.com/office/drawing/2014/main" id="{F5A20577-F3F3-4448-A28C-64DA7D9A44C3}"/>
              </a:ext>
            </a:extLst>
          </p:cNvPr>
          <p:cNvSpPr/>
          <p:nvPr/>
        </p:nvSpPr>
        <p:spPr>
          <a:xfrm>
            <a:off x="8261338" y="5341864"/>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ttangolo 43">
            <a:extLst>
              <a:ext uri="{FF2B5EF4-FFF2-40B4-BE49-F238E27FC236}">
                <a16:creationId xmlns:a16="http://schemas.microsoft.com/office/drawing/2014/main" id="{E26B3A30-1B2C-461E-BBF0-4AE7065ECA4A}"/>
              </a:ext>
            </a:extLst>
          </p:cNvPr>
          <p:cNvSpPr/>
          <p:nvPr/>
        </p:nvSpPr>
        <p:spPr>
          <a:xfrm>
            <a:off x="8382016" y="5341864"/>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5" name="Connettore diritto 44">
            <a:extLst>
              <a:ext uri="{FF2B5EF4-FFF2-40B4-BE49-F238E27FC236}">
                <a16:creationId xmlns:a16="http://schemas.microsoft.com/office/drawing/2014/main" id="{FBCCE196-5D13-4454-B727-B78962AC8686}"/>
              </a:ext>
            </a:extLst>
          </p:cNvPr>
          <p:cNvCxnSpPr>
            <a:cxnSpLocks/>
          </p:cNvCxnSpPr>
          <p:nvPr/>
        </p:nvCxnSpPr>
        <p:spPr>
          <a:xfrm>
            <a:off x="6340057" y="269044"/>
            <a:ext cx="834813" cy="4424363"/>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Connettore diritto 45">
            <a:extLst>
              <a:ext uri="{FF2B5EF4-FFF2-40B4-BE49-F238E27FC236}">
                <a16:creationId xmlns:a16="http://schemas.microsoft.com/office/drawing/2014/main" id="{4B1B8DD4-92FA-43F7-94B3-7633E59D15E7}"/>
              </a:ext>
            </a:extLst>
          </p:cNvPr>
          <p:cNvCxnSpPr>
            <a:cxnSpLocks/>
          </p:cNvCxnSpPr>
          <p:nvPr/>
        </p:nvCxnSpPr>
        <p:spPr>
          <a:xfrm>
            <a:off x="7108195" y="167444"/>
            <a:ext cx="0" cy="4525963"/>
          </a:xfrm>
          <a:prstGeom prst="line">
            <a:avLst/>
          </a:prstGeom>
        </p:spPr>
        <p:style>
          <a:lnRef idx="1">
            <a:schemeClr val="accent1"/>
          </a:lnRef>
          <a:fillRef idx="0">
            <a:schemeClr val="accent1"/>
          </a:fillRef>
          <a:effectRef idx="0">
            <a:schemeClr val="accent1"/>
          </a:effectRef>
          <a:fontRef idx="minor">
            <a:schemeClr val="tx1"/>
          </a:fontRef>
        </p:style>
      </p:cxnSp>
      <p:sp>
        <p:nvSpPr>
          <p:cNvPr id="47" name="Ovale 46">
            <a:extLst>
              <a:ext uri="{FF2B5EF4-FFF2-40B4-BE49-F238E27FC236}">
                <a16:creationId xmlns:a16="http://schemas.microsoft.com/office/drawing/2014/main" id="{84D6A40C-ED3D-43FD-B2CE-920CBC31CF01}"/>
              </a:ext>
            </a:extLst>
          </p:cNvPr>
          <p:cNvSpPr/>
          <p:nvPr/>
        </p:nvSpPr>
        <p:spPr>
          <a:xfrm>
            <a:off x="6856629" y="3974269"/>
            <a:ext cx="583247" cy="5667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ttangolo 47">
            <a:extLst>
              <a:ext uri="{FF2B5EF4-FFF2-40B4-BE49-F238E27FC236}">
                <a16:creationId xmlns:a16="http://schemas.microsoft.com/office/drawing/2014/main" id="{D156FD60-3363-4669-A46F-BCA477E8D859}"/>
              </a:ext>
            </a:extLst>
          </p:cNvPr>
          <p:cNvSpPr/>
          <p:nvPr/>
        </p:nvSpPr>
        <p:spPr>
          <a:xfrm>
            <a:off x="6488034" y="1147352"/>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ttangolo 48">
            <a:extLst>
              <a:ext uri="{FF2B5EF4-FFF2-40B4-BE49-F238E27FC236}">
                <a16:creationId xmlns:a16="http://schemas.microsoft.com/office/drawing/2014/main" id="{124A2D5C-A5B5-4FC4-8E74-BD716F10B32D}"/>
              </a:ext>
            </a:extLst>
          </p:cNvPr>
          <p:cNvSpPr/>
          <p:nvPr/>
        </p:nvSpPr>
        <p:spPr>
          <a:xfrm>
            <a:off x="7057840" y="1147352"/>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ttangolo 49">
            <a:extLst>
              <a:ext uri="{FF2B5EF4-FFF2-40B4-BE49-F238E27FC236}">
                <a16:creationId xmlns:a16="http://schemas.microsoft.com/office/drawing/2014/main" id="{AEDFF809-4484-45A7-A228-170D8A5CEAC2}"/>
              </a:ext>
            </a:extLst>
          </p:cNvPr>
          <p:cNvSpPr/>
          <p:nvPr/>
        </p:nvSpPr>
        <p:spPr>
          <a:xfrm>
            <a:off x="6621384" y="1873038"/>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ttangolo 50">
            <a:extLst>
              <a:ext uri="{FF2B5EF4-FFF2-40B4-BE49-F238E27FC236}">
                <a16:creationId xmlns:a16="http://schemas.microsoft.com/office/drawing/2014/main" id="{E8846CB8-6A35-4FE7-8747-318DCD6FF73B}"/>
              </a:ext>
            </a:extLst>
          </p:cNvPr>
          <p:cNvSpPr/>
          <p:nvPr/>
        </p:nvSpPr>
        <p:spPr>
          <a:xfrm>
            <a:off x="7057840" y="1874764"/>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2" name="Grafico 51">
            <a:extLst>
              <a:ext uri="{FF2B5EF4-FFF2-40B4-BE49-F238E27FC236}">
                <a16:creationId xmlns:a16="http://schemas.microsoft.com/office/drawing/2014/main" id="{7AC30F5A-DF7B-41AF-B1EC-4F8AD786BFB7}"/>
              </a:ext>
            </a:extLst>
          </p:cNvPr>
          <p:cNvGraphicFramePr>
            <a:graphicFrameLocks/>
          </p:cNvGraphicFramePr>
          <p:nvPr/>
        </p:nvGraphicFramePr>
        <p:xfrm>
          <a:off x="363833" y="3877463"/>
          <a:ext cx="4869787" cy="2885479"/>
        </p:xfrm>
        <a:graphic>
          <a:graphicData uri="http://schemas.openxmlformats.org/drawingml/2006/chart">
            <c:chart xmlns:c="http://schemas.openxmlformats.org/drawingml/2006/chart" xmlns:r="http://schemas.openxmlformats.org/officeDocument/2006/relationships" r:id="rId3"/>
          </a:graphicData>
        </a:graphic>
      </p:graphicFrame>
      <p:sp>
        <p:nvSpPr>
          <p:cNvPr id="53" name="Rettangolo 52">
            <a:extLst>
              <a:ext uri="{FF2B5EF4-FFF2-40B4-BE49-F238E27FC236}">
                <a16:creationId xmlns:a16="http://schemas.microsoft.com/office/drawing/2014/main" id="{099CC9CE-A340-410C-A319-259CC75857EE}"/>
              </a:ext>
            </a:extLst>
          </p:cNvPr>
          <p:cNvSpPr/>
          <p:nvPr/>
        </p:nvSpPr>
        <p:spPr>
          <a:xfrm>
            <a:off x="9145920" y="465813"/>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ttangolo 54">
            <a:extLst>
              <a:ext uri="{FF2B5EF4-FFF2-40B4-BE49-F238E27FC236}">
                <a16:creationId xmlns:a16="http://schemas.microsoft.com/office/drawing/2014/main" id="{757EEFA6-6D08-4C49-B14A-A21D446873E3}"/>
              </a:ext>
            </a:extLst>
          </p:cNvPr>
          <p:cNvSpPr/>
          <p:nvPr/>
        </p:nvSpPr>
        <p:spPr>
          <a:xfrm>
            <a:off x="9799318" y="5335768"/>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ttangolo 55">
            <a:extLst>
              <a:ext uri="{FF2B5EF4-FFF2-40B4-BE49-F238E27FC236}">
                <a16:creationId xmlns:a16="http://schemas.microsoft.com/office/drawing/2014/main" id="{BFC71D50-85AE-40EE-980D-16EA8565AE96}"/>
              </a:ext>
            </a:extLst>
          </p:cNvPr>
          <p:cNvSpPr/>
          <p:nvPr/>
        </p:nvSpPr>
        <p:spPr>
          <a:xfrm>
            <a:off x="9966627" y="4623584"/>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7" name="Connettore diritto 56">
            <a:extLst>
              <a:ext uri="{FF2B5EF4-FFF2-40B4-BE49-F238E27FC236}">
                <a16:creationId xmlns:a16="http://schemas.microsoft.com/office/drawing/2014/main" id="{17CF0C3B-4A51-4E11-9807-326B8D979250}"/>
              </a:ext>
            </a:extLst>
          </p:cNvPr>
          <p:cNvCxnSpPr>
            <a:cxnSpLocks/>
          </p:cNvCxnSpPr>
          <p:nvPr/>
        </p:nvCxnSpPr>
        <p:spPr>
          <a:xfrm>
            <a:off x="9157064" y="193125"/>
            <a:ext cx="903636" cy="6430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Connettore diritto 57">
            <a:extLst>
              <a:ext uri="{FF2B5EF4-FFF2-40B4-BE49-F238E27FC236}">
                <a16:creationId xmlns:a16="http://schemas.microsoft.com/office/drawing/2014/main" id="{FEECD217-F196-4AE2-8A53-28021BC2B8C6}"/>
              </a:ext>
            </a:extLst>
          </p:cNvPr>
          <p:cNvCxnSpPr>
            <a:cxnSpLocks/>
          </p:cNvCxnSpPr>
          <p:nvPr/>
        </p:nvCxnSpPr>
        <p:spPr>
          <a:xfrm>
            <a:off x="9925202" y="91525"/>
            <a:ext cx="146075" cy="6532475"/>
          </a:xfrm>
          <a:prstGeom prst="line">
            <a:avLst/>
          </a:prstGeom>
        </p:spPr>
        <p:style>
          <a:lnRef idx="1">
            <a:schemeClr val="accent1"/>
          </a:lnRef>
          <a:fillRef idx="0">
            <a:schemeClr val="accent1"/>
          </a:fillRef>
          <a:effectRef idx="0">
            <a:schemeClr val="accent1"/>
          </a:effectRef>
          <a:fontRef idx="minor">
            <a:schemeClr val="tx1"/>
          </a:fontRef>
        </p:style>
      </p:cxnSp>
      <p:sp>
        <p:nvSpPr>
          <p:cNvPr id="59" name="Ovale 58">
            <a:extLst>
              <a:ext uri="{FF2B5EF4-FFF2-40B4-BE49-F238E27FC236}">
                <a16:creationId xmlns:a16="http://schemas.microsoft.com/office/drawing/2014/main" id="{696391A8-3A2E-4AD2-84E5-CA01357E191C}"/>
              </a:ext>
            </a:extLst>
          </p:cNvPr>
          <p:cNvSpPr/>
          <p:nvPr/>
        </p:nvSpPr>
        <p:spPr>
          <a:xfrm>
            <a:off x="9779654" y="6262724"/>
            <a:ext cx="583247" cy="5667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ttangolo 59">
            <a:extLst>
              <a:ext uri="{FF2B5EF4-FFF2-40B4-BE49-F238E27FC236}">
                <a16:creationId xmlns:a16="http://schemas.microsoft.com/office/drawing/2014/main" id="{E616D10A-C38E-4394-86EC-FC0E84CAB28E}"/>
              </a:ext>
            </a:extLst>
          </p:cNvPr>
          <p:cNvSpPr/>
          <p:nvPr/>
        </p:nvSpPr>
        <p:spPr>
          <a:xfrm>
            <a:off x="9858527" y="468557"/>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ttangolo 60">
            <a:extLst>
              <a:ext uri="{FF2B5EF4-FFF2-40B4-BE49-F238E27FC236}">
                <a16:creationId xmlns:a16="http://schemas.microsoft.com/office/drawing/2014/main" id="{A6DD0BA8-143C-42AB-A610-78D587311B8D}"/>
              </a:ext>
            </a:extLst>
          </p:cNvPr>
          <p:cNvSpPr/>
          <p:nvPr/>
        </p:nvSpPr>
        <p:spPr>
          <a:xfrm>
            <a:off x="9917502" y="1880860"/>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ttangolo 61">
            <a:extLst>
              <a:ext uri="{FF2B5EF4-FFF2-40B4-BE49-F238E27FC236}">
                <a16:creationId xmlns:a16="http://schemas.microsoft.com/office/drawing/2014/main" id="{A63E62C5-1806-44F1-9C7B-E35A8BC14DE1}"/>
              </a:ext>
            </a:extLst>
          </p:cNvPr>
          <p:cNvSpPr/>
          <p:nvPr/>
        </p:nvSpPr>
        <p:spPr>
          <a:xfrm>
            <a:off x="10003939" y="6072030"/>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ttangolo 62">
            <a:extLst>
              <a:ext uri="{FF2B5EF4-FFF2-40B4-BE49-F238E27FC236}">
                <a16:creationId xmlns:a16="http://schemas.microsoft.com/office/drawing/2014/main" id="{E7F7BF59-A69A-4D6C-A17D-99DEED0FE549}"/>
              </a:ext>
            </a:extLst>
          </p:cNvPr>
          <p:cNvSpPr/>
          <p:nvPr/>
        </p:nvSpPr>
        <p:spPr>
          <a:xfrm>
            <a:off x="9330146" y="1873782"/>
            <a:ext cx="13335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egnaposto data 2">
            <a:extLst>
              <a:ext uri="{FF2B5EF4-FFF2-40B4-BE49-F238E27FC236}">
                <a16:creationId xmlns:a16="http://schemas.microsoft.com/office/drawing/2014/main" id="{A9929E07-20CB-4DD9-84EC-6594C3255BA4}"/>
              </a:ext>
            </a:extLst>
          </p:cNvPr>
          <p:cNvSpPr>
            <a:spLocks noGrp="1"/>
          </p:cNvSpPr>
          <p:nvPr>
            <p:ph type="dt" sz="half" idx="10"/>
          </p:nvPr>
        </p:nvSpPr>
        <p:spPr/>
        <p:txBody>
          <a:bodyPr/>
          <a:lstStyle/>
          <a:p>
            <a:fld id="{64F27DAF-F627-41D2-B225-4BD4456A46EC}" type="datetime1">
              <a:rPr lang="en-US" smtClean="0"/>
              <a:t>10/15/2026</a:t>
            </a:fld>
            <a:endParaRPr lang="en-GB"/>
          </a:p>
        </p:txBody>
      </p:sp>
      <p:sp>
        <p:nvSpPr>
          <p:cNvPr id="4" name="Segnaposto piè di pagina 3">
            <a:extLst>
              <a:ext uri="{FF2B5EF4-FFF2-40B4-BE49-F238E27FC236}">
                <a16:creationId xmlns:a16="http://schemas.microsoft.com/office/drawing/2014/main" id="{5917FA84-27B4-4523-B77D-B6D3CCACB18F}"/>
              </a:ext>
            </a:extLst>
          </p:cNvPr>
          <p:cNvSpPr>
            <a:spLocks noGrp="1"/>
          </p:cNvSpPr>
          <p:nvPr>
            <p:ph type="ftr" sz="quarter" idx="11"/>
          </p:nvPr>
        </p:nvSpPr>
        <p:spPr/>
        <p:txBody>
          <a:bodyPr/>
          <a:lstStyle/>
          <a:p>
            <a:r>
              <a:rPr lang="en-GB"/>
              <a:t>G. Aielli - ISU</a:t>
            </a:r>
          </a:p>
        </p:txBody>
      </p:sp>
      <p:sp>
        <p:nvSpPr>
          <p:cNvPr id="14" name="Segnaposto numero diapositiva 13">
            <a:extLst>
              <a:ext uri="{FF2B5EF4-FFF2-40B4-BE49-F238E27FC236}">
                <a16:creationId xmlns:a16="http://schemas.microsoft.com/office/drawing/2014/main" id="{93AAC351-6A7F-4E42-879D-D480B761B50B}"/>
              </a:ext>
            </a:extLst>
          </p:cNvPr>
          <p:cNvSpPr>
            <a:spLocks noGrp="1"/>
          </p:cNvSpPr>
          <p:nvPr>
            <p:ph type="sldNum" sz="quarter" idx="12"/>
          </p:nvPr>
        </p:nvSpPr>
        <p:spPr/>
        <p:txBody>
          <a:bodyPr/>
          <a:lstStyle/>
          <a:p>
            <a:fld id="{C8572FBC-FF86-460D-A1E3-2F13FEF83FE9}" type="slidenum">
              <a:rPr lang="en-GB" smtClean="0"/>
              <a:t>24</a:t>
            </a:fld>
            <a:endParaRPr lang="en-GB"/>
          </a:p>
        </p:txBody>
      </p:sp>
    </p:spTree>
    <p:extLst>
      <p:ext uri="{BB962C8B-B14F-4D97-AF65-F5344CB8AC3E}">
        <p14:creationId xmlns:p14="http://schemas.microsoft.com/office/powerpoint/2010/main" val="2629941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1">
            <a:extLst>
              <a:ext uri="{FF2B5EF4-FFF2-40B4-BE49-F238E27FC236}">
                <a16:creationId xmlns:a16="http://schemas.microsoft.com/office/drawing/2014/main" id="{00000000-0008-0000-0000-000002000000}"/>
              </a:ext>
            </a:extLst>
          </p:cNvPr>
          <p:cNvGraphicFramePr>
            <a:graphicFrameLocks/>
          </p:cNvGraphicFramePr>
          <p:nvPr/>
        </p:nvGraphicFramePr>
        <p:xfrm>
          <a:off x="456607" y="2581463"/>
          <a:ext cx="6229943" cy="3940562"/>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a:xfrm>
            <a:off x="987489" y="64772"/>
            <a:ext cx="10515600" cy="997728"/>
          </a:xfrm>
        </p:spPr>
        <p:txBody>
          <a:bodyPr/>
          <a:lstStyle/>
          <a:p>
            <a:r>
              <a:rPr lang="en-US" noProof="0" dirty="0"/>
              <a:t>RPC design – time resolution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886937" y="1250066"/>
                <a:ext cx="4936822" cy="5271959"/>
              </a:xfrm>
            </p:spPr>
            <p:txBody>
              <a:bodyPr>
                <a:normAutofit/>
              </a:bodyPr>
              <a:lstStyle/>
              <a:p>
                <a:r>
                  <a:rPr lang="en-US" noProof="0" dirty="0"/>
                  <a:t>Time resolution Depends mainly on:</a:t>
                </a:r>
              </a:p>
              <a:p>
                <a:pPr lvl="1"/>
                <a:r>
                  <a:rPr lang="en-US" noProof="0" dirty="0"/>
                  <a:t>Gas gap thickness </a:t>
                </a:r>
                <a:r>
                  <a:rPr lang="en-US" noProof="0" dirty="0">
                    <a:sym typeface="Wingdings" panose="05000000000000000000" pitchFamily="2" charset="2"/>
                  </a:rPr>
                  <a:t> resolution scales regularly with gas gap thickness</a:t>
                </a:r>
                <a:endParaRPr lang="en-US" noProof="0" dirty="0"/>
              </a:p>
              <a:p>
                <a:pPr lvl="1"/>
                <a:r>
                  <a:rPr lang="en-US" noProof="0" dirty="0"/>
                  <a:t>Number of gas gaps (suppressing fluctuations as </a:t>
                </a:r>
                <a14:m>
                  <m:oMath xmlns:m="http://schemas.openxmlformats.org/officeDocument/2006/math">
                    <m:f>
                      <m:fPr>
                        <m:type m:val="lin"/>
                        <m:ctrlPr>
                          <a:rPr lang="en-US" i="1" noProof="0" dirty="0" smtClean="0">
                            <a:latin typeface="Cambria Math" panose="02040503050406030204" pitchFamily="18" charset="0"/>
                          </a:rPr>
                        </m:ctrlPr>
                      </m:fPr>
                      <m:num>
                        <m:r>
                          <a:rPr lang="en-US" b="0" i="1" noProof="0" dirty="0" smtClean="0">
                            <a:latin typeface="Cambria Math" panose="02040503050406030204" pitchFamily="18" charset="0"/>
                          </a:rPr>
                          <m:t>1</m:t>
                        </m:r>
                      </m:num>
                      <m:den>
                        <m:rad>
                          <m:radPr>
                            <m:degHide m:val="on"/>
                            <m:ctrlPr>
                              <a:rPr lang="en-US" i="1" noProof="0" dirty="0" smtClean="0">
                                <a:latin typeface="Cambria Math" panose="02040503050406030204" pitchFamily="18" charset="0"/>
                              </a:rPr>
                            </m:ctrlPr>
                          </m:radPr>
                          <m:deg/>
                          <m:e>
                            <m:r>
                              <a:rPr lang="en-US" b="0" i="1" noProof="0" dirty="0" smtClean="0">
                                <a:latin typeface="Cambria Math" panose="02040503050406030204" pitchFamily="18" charset="0"/>
                              </a:rPr>
                              <m:t>𝑛</m:t>
                            </m:r>
                          </m:e>
                        </m:rad>
                      </m:den>
                    </m:f>
                  </m:oMath>
                </a14:m>
                <a:r>
                  <a:rPr lang="en-US" noProof="0" dirty="0"/>
                  <a:t>)</a:t>
                </a:r>
              </a:p>
              <a:p>
                <a:pPr lvl="1"/>
                <a:r>
                  <a:rPr lang="en-US" noProof="0" dirty="0"/>
                  <a:t>The gas drift velocity</a:t>
                </a:r>
              </a:p>
              <a:p>
                <a:r>
                  <a:rPr lang="en-US" dirty="0"/>
                  <a:t>Dependence on electronics</a:t>
                </a:r>
              </a:p>
              <a:p>
                <a:pPr lvl="1"/>
                <a:r>
                  <a:rPr lang="en-US" noProof="0" dirty="0"/>
                  <a:t>To make the electronic noise contribution  negligible for the time resolution it should be &lt;&lt; intrinsic signal fluctuations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886937" y="1250066"/>
                <a:ext cx="4936822" cy="5271959"/>
              </a:xfrm>
              <a:blipFill>
                <a:blip r:embed="rId5"/>
                <a:stretch>
                  <a:fillRect l="-2222" t="-1850" b="-2197"/>
                </a:stretch>
              </a:blipFill>
            </p:spPr>
            <p:txBody>
              <a:bodyPr/>
              <a:lstStyle/>
              <a:p>
                <a:r>
                  <a:rPr lang="en-US">
                    <a:noFill/>
                  </a:rPr>
                  <a:t> </a:t>
                </a:r>
              </a:p>
            </p:txBody>
          </p:sp>
        </mc:Fallback>
      </mc:AlternateContent>
      <p:sp>
        <p:nvSpPr>
          <p:cNvPr id="7" name="Content Placeholder 2">
            <a:extLst>
              <a:ext uri="{FF2B5EF4-FFF2-40B4-BE49-F238E27FC236}">
                <a16:creationId xmlns:a16="http://schemas.microsoft.com/office/drawing/2014/main" id="{F4906470-077A-4DEE-95B8-2A004367D07F}"/>
              </a:ext>
            </a:extLst>
          </p:cNvPr>
          <p:cNvSpPr txBox="1">
            <a:spLocks/>
          </p:cNvSpPr>
          <p:nvPr/>
        </p:nvSpPr>
        <p:spPr>
          <a:xfrm>
            <a:off x="456607" y="1166981"/>
            <a:ext cx="6430330" cy="1310001"/>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Time resolution taken for single gas gap and scaled for the number of gas gaps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Standard mixture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yellow line il for total gas gap = 2 mm</a:t>
            </a:r>
          </a:p>
        </p:txBody>
      </p:sp>
      <p:sp>
        <p:nvSpPr>
          <p:cNvPr id="4" name="Rettangolo 3">
            <a:extLst>
              <a:ext uri="{FF2B5EF4-FFF2-40B4-BE49-F238E27FC236}">
                <a16:creationId xmlns:a16="http://schemas.microsoft.com/office/drawing/2014/main" id="{914310FE-13E2-4913-BF44-67060C15FA10}"/>
              </a:ext>
            </a:extLst>
          </p:cNvPr>
          <p:cNvSpPr/>
          <p:nvPr/>
        </p:nvSpPr>
        <p:spPr>
          <a:xfrm>
            <a:off x="1344000" y="4648200"/>
            <a:ext cx="4752000" cy="95250"/>
          </a:xfrm>
          <a:prstGeom prst="rect">
            <a:avLst/>
          </a:prstGeom>
          <a:solidFill>
            <a:schemeClr val="accent2">
              <a:lumMod val="60000"/>
              <a:lumOff val="4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Segnaposto data 4">
            <a:extLst>
              <a:ext uri="{FF2B5EF4-FFF2-40B4-BE49-F238E27FC236}">
                <a16:creationId xmlns:a16="http://schemas.microsoft.com/office/drawing/2014/main" id="{C4D29B81-DCA5-498B-92DF-3FA6671D68C9}"/>
              </a:ext>
            </a:extLst>
          </p:cNvPr>
          <p:cNvSpPr>
            <a:spLocks noGrp="1"/>
          </p:cNvSpPr>
          <p:nvPr>
            <p:ph type="dt" sz="half" idx="10"/>
          </p:nvPr>
        </p:nvSpPr>
        <p:spPr/>
        <p:txBody>
          <a:bodyPr/>
          <a:lstStyle/>
          <a:p>
            <a:fld id="{D508411D-1ABA-4A9A-96DB-28684AC101ED}" type="datetime1">
              <a:rPr lang="en-US" smtClean="0"/>
              <a:t>10/15/2026</a:t>
            </a:fld>
            <a:endParaRPr lang="en-GB"/>
          </a:p>
        </p:txBody>
      </p:sp>
      <p:sp>
        <p:nvSpPr>
          <p:cNvPr id="6" name="Segnaposto piè di pagina 5">
            <a:extLst>
              <a:ext uri="{FF2B5EF4-FFF2-40B4-BE49-F238E27FC236}">
                <a16:creationId xmlns:a16="http://schemas.microsoft.com/office/drawing/2014/main" id="{6B27AB28-FE12-4D66-9AC4-C9D55F05CE9E}"/>
              </a:ext>
            </a:extLst>
          </p:cNvPr>
          <p:cNvSpPr>
            <a:spLocks noGrp="1"/>
          </p:cNvSpPr>
          <p:nvPr>
            <p:ph type="ftr" sz="quarter" idx="11"/>
          </p:nvPr>
        </p:nvSpPr>
        <p:spPr/>
        <p:txBody>
          <a:bodyPr/>
          <a:lstStyle/>
          <a:p>
            <a:r>
              <a:rPr lang="en-GB"/>
              <a:t>G. Aielli - ISU</a:t>
            </a:r>
          </a:p>
        </p:txBody>
      </p:sp>
      <p:sp>
        <p:nvSpPr>
          <p:cNvPr id="9" name="Segnaposto numero diapositiva 8">
            <a:extLst>
              <a:ext uri="{FF2B5EF4-FFF2-40B4-BE49-F238E27FC236}">
                <a16:creationId xmlns:a16="http://schemas.microsoft.com/office/drawing/2014/main" id="{1E9EA4C5-B4A3-49EE-8362-13448F93266A}"/>
              </a:ext>
            </a:extLst>
          </p:cNvPr>
          <p:cNvSpPr>
            <a:spLocks noGrp="1"/>
          </p:cNvSpPr>
          <p:nvPr>
            <p:ph type="sldNum" sz="quarter" idx="12"/>
          </p:nvPr>
        </p:nvSpPr>
        <p:spPr/>
        <p:txBody>
          <a:bodyPr/>
          <a:lstStyle/>
          <a:p>
            <a:fld id="{C8572FBC-FF86-460D-A1E3-2F13FEF83FE9}" type="slidenum">
              <a:rPr lang="en-GB" smtClean="0"/>
              <a:t>25</a:t>
            </a:fld>
            <a:endParaRPr lang="en-GB"/>
          </a:p>
        </p:txBody>
      </p:sp>
    </p:spTree>
    <p:extLst>
      <p:ext uri="{BB962C8B-B14F-4D97-AF65-F5344CB8AC3E}">
        <p14:creationId xmlns:p14="http://schemas.microsoft.com/office/powerpoint/2010/main" val="3877271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1">
            <a:extLst>
              <a:ext uri="{FF2B5EF4-FFF2-40B4-BE49-F238E27FC236}">
                <a16:creationId xmlns:a16="http://schemas.microsoft.com/office/drawing/2014/main" id="{00000000-0008-0000-0000-000002000000}"/>
              </a:ext>
            </a:extLst>
          </p:cNvPr>
          <p:cNvGraphicFramePr>
            <a:graphicFrameLocks/>
          </p:cNvGraphicFramePr>
          <p:nvPr/>
        </p:nvGraphicFramePr>
        <p:xfrm>
          <a:off x="456607" y="2581463"/>
          <a:ext cx="6229943" cy="3940562"/>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a:xfrm>
            <a:off x="987489" y="64772"/>
            <a:ext cx="10515600" cy="997728"/>
          </a:xfrm>
        </p:spPr>
        <p:txBody>
          <a:bodyPr/>
          <a:lstStyle/>
          <a:p>
            <a:r>
              <a:rPr lang="en-US" noProof="0" dirty="0"/>
              <a:t>RPC design – time resolution</a:t>
            </a:r>
          </a:p>
        </p:txBody>
      </p:sp>
      <p:sp>
        <p:nvSpPr>
          <p:cNvPr id="3" name="Content Placeholder 2"/>
          <p:cNvSpPr>
            <a:spLocks noGrp="1"/>
          </p:cNvSpPr>
          <p:nvPr>
            <p:ph idx="1"/>
          </p:nvPr>
        </p:nvSpPr>
        <p:spPr>
          <a:xfrm>
            <a:off x="6886937" y="1250066"/>
            <a:ext cx="4936822" cy="5271959"/>
          </a:xfrm>
        </p:spPr>
        <p:txBody>
          <a:bodyPr>
            <a:normAutofit fontScale="85000" lnSpcReduction="20000"/>
          </a:bodyPr>
          <a:lstStyle/>
          <a:p>
            <a:pPr marL="0" indent="0">
              <a:buNone/>
            </a:pPr>
            <a:r>
              <a:rPr lang="en-US" noProof="0" dirty="0"/>
              <a:t>Overall performance</a:t>
            </a:r>
          </a:p>
          <a:p>
            <a:r>
              <a:rPr lang="en-US" noProof="0" dirty="0"/>
              <a:t>Target: &gt; 2mm </a:t>
            </a:r>
          </a:p>
          <a:p>
            <a:r>
              <a:rPr lang="en-US" noProof="0" dirty="0"/>
              <a:t>Time res.: &gt; 0.5 ns</a:t>
            </a:r>
            <a:endParaRPr lang="en-US" dirty="0"/>
          </a:p>
          <a:p>
            <a:pPr marL="0" indent="0">
              <a:buNone/>
            </a:pPr>
            <a:r>
              <a:rPr lang="en-US" noProof="0" dirty="0"/>
              <a:t>Possible solutions:</a:t>
            </a:r>
          </a:p>
          <a:p>
            <a:pPr marL="514350" indent="-514350">
              <a:buFont typeface="+mj-lt"/>
              <a:buAutoNum type="arabicPeriod"/>
            </a:pPr>
            <a:r>
              <a:rPr lang="en-US" dirty="0"/>
              <a:t>Triplet with 1.5 mm &lt; gas gap &lt; 1.7 mm</a:t>
            </a:r>
          </a:p>
          <a:p>
            <a:pPr lvl="1"/>
            <a:r>
              <a:rPr lang="en-US" dirty="0"/>
              <a:t>Double hit </a:t>
            </a:r>
            <a:r>
              <a:rPr lang="en-US" dirty="0">
                <a:sym typeface="Wingdings" panose="05000000000000000000" pitchFamily="2" charset="2"/>
              </a:rPr>
              <a:t> 0.5 ns</a:t>
            </a:r>
          </a:p>
          <a:p>
            <a:pPr lvl="1"/>
            <a:r>
              <a:rPr lang="en-US" dirty="0">
                <a:sym typeface="Wingdings" panose="05000000000000000000" pitchFamily="2" charset="2"/>
              </a:rPr>
              <a:t>Triple hit  0.4 ns</a:t>
            </a:r>
          </a:p>
          <a:p>
            <a:pPr marL="514350" indent="-514350">
              <a:buFont typeface="+mj-lt"/>
              <a:buAutoNum type="arabicPeriod"/>
            </a:pPr>
            <a:r>
              <a:rPr lang="en-US" dirty="0">
                <a:sym typeface="Wingdings" panose="05000000000000000000" pitchFamily="2" charset="2"/>
              </a:rPr>
              <a:t>Doublet with gas gap = 2 mm</a:t>
            </a:r>
          </a:p>
          <a:p>
            <a:pPr lvl="1"/>
            <a:r>
              <a:rPr lang="en-US" dirty="0">
                <a:sym typeface="Wingdings" panose="05000000000000000000" pitchFamily="2" charset="2"/>
              </a:rPr>
              <a:t>R&amp;D needed to improve single gas gap time resolution to 0.7 ns</a:t>
            </a:r>
          </a:p>
          <a:p>
            <a:pPr lvl="1"/>
            <a:r>
              <a:rPr lang="en-US" dirty="0">
                <a:sym typeface="Wingdings" panose="05000000000000000000" pitchFamily="2" charset="2"/>
              </a:rPr>
              <a:t>Single hit  negligible fraction</a:t>
            </a:r>
          </a:p>
          <a:p>
            <a:pPr lvl="1"/>
            <a:r>
              <a:rPr lang="en-US" dirty="0">
                <a:sym typeface="Wingdings" panose="05000000000000000000" pitchFamily="2" charset="2"/>
              </a:rPr>
              <a:t>Double hit  0.5 ns</a:t>
            </a:r>
          </a:p>
          <a:p>
            <a:pPr marL="514350" indent="-514350">
              <a:buFont typeface="+mj-lt"/>
              <a:buAutoNum type="arabicPeriod"/>
            </a:pPr>
            <a:r>
              <a:rPr lang="en-US" dirty="0">
                <a:sym typeface="Wingdings" panose="05000000000000000000" pitchFamily="2" charset="2"/>
              </a:rPr>
              <a:t>Doublet with a 1+1mm bi-gap</a:t>
            </a:r>
          </a:p>
          <a:p>
            <a:pPr lvl="1"/>
            <a:r>
              <a:rPr lang="en-US" dirty="0"/>
              <a:t>Single hit </a:t>
            </a:r>
            <a:r>
              <a:rPr lang="en-US" dirty="0">
                <a:sym typeface="Wingdings" panose="05000000000000000000" pitchFamily="2" charset="2"/>
              </a:rPr>
              <a:t> 0.2 ns</a:t>
            </a:r>
          </a:p>
          <a:p>
            <a:pPr lvl="1"/>
            <a:r>
              <a:rPr lang="en-US" dirty="0">
                <a:sym typeface="Wingdings" panose="05000000000000000000" pitchFamily="2" charset="2"/>
              </a:rPr>
              <a:t>Double hit  0.13 ns</a:t>
            </a:r>
            <a:endParaRPr lang="en-US" dirty="0"/>
          </a:p>
          <a:p>
            <a:pPr marL="514350" indent="-514350">
              <a:buFont typeface="+mj-lt"/>
              <a:buAutoNum type="arabicPeriod"/>
            </a:pPr>
            <a:endParaRPr lang="en-US" noProof="0" dirty="0"/>
          </a:p>
        </p:txBody>
      </p:sp>
      <p:sp>
        <p:nvSpPr>
          <p:cNvPr id="7" name="Content Placeholder 2">
            <a:extLst>
              <a:ext uri="{FF2B5EF4-FFF2-40B4-BE49-F238E27FC236}">
                <a16:creationId xmlns:a16="http://schemas.microsoft.com/office/drawing/2014/main" id="{F4906470-077A-4DEE-95B8-2A004367D07F}"/>
              </a:ext>
            </a:extLst>
          </p:cNvPr>
          <p:cNvSpPr txBox="1">
            <a:spLocks/>
          </p:cNvSpPr>
          <p:nvPr/>
        </p:nvSpPr>
        <p:spPr>
          <a:xfrm>
            <a:off x="456607" y="1166981"/>
            <a:ext cx="6430330" cy="1310001"/>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Time resolution taken for single gas gap and scaled for the number of gas gaps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Standard mixture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yellow line il for total gas gap = 2 mm</a:t>
            </a:r>
          </a:p>
        </p:txBody>
      </p:sp>
      <p:sp>
        <p:nvSpPr>
          <p:cNvPr id="4" name="Rettangolo 3">
            <a:extLst>
              <a:ext uri="{FF2B5EF4-FFF2-40B4-BE49-F238E27FC236}">
                <a16:creationId xmlns:a16="http://schemas.microsoft.com/office/drawing/2014/main" id="{914310FE-13E2-4913-BF44-67060C15FA10}"/>
              </a:ext>
            </a:extLst>
          </p:cNvPr>
          <p:cNvSpPr/>
          <p:nvPr/>
        </p:nvSpPr>
        <p:spPr>
          <a:xfrm>
            <a:off x="1344000" y="4648200"/>
            <a:ext cx="4752000" cy="95250"/>
          </a:xfrm>
          <a:prstGeom prst="rect">
            <a:avLst/>
          </a:prstGeom>
          <a:solidFill>
            <a:schemeClr val="accent2">
              <a:lumMod val="60000"/>
              <a:lumOff val="4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Segnaposto data 4">
            <a:extLst>
              <a:ext uri="{FF2B5EF4-FFF2-40B4-BE49-F238E27FC236}">
                <a16:creationId xmlns:a16="http://schemas.microsoft.com/office/drawing/2014/main" id="{5F485819-39BD-467E-9083-EF6F84FA377C}"/>
              </a:ext>
            </a:extLst>
          </p:cNvPr>
          <p:cNvSpPr>
            <a:spLocks noGrp="1"/>
          </p:cNvSpPr>
          <p:nvPr>
            <p:ph type="dt" sz="half" idx="10"/>
          </p:nvPr>
        </p:nvSpPr>
        <p:spPr/>
        <p:txBody>
          <a:bodyPr/>
          <a:lstStyle/>
          <a:p>
            <a:fld id="{FE8566EE-2E18-4F9A-AA99-D9E01C79F6C6}" type="datetime1">
              <a:rPr lang="en-US" smtClean="0"/>
              <a:t>10/15/2026</a:t>
            </a:fld>
            <a:endParaRPr lang="en-GB"/>
          </a:p>
        </p:txBody>
      </p:sp>
      <p:sp>
        <p:nvSpPr>
          <p:cNvPr id="6" name="Segnaposto piè di pagina 5">
            <a:extLst>
              <a:ext uri="{FF2B5EF4-FFF2-40B4-BE49-F238E27FC236}">
                <a16:creationId xmlns:a16="http://schemas.microsoft.com/office/drawing/2014/main" id="{39B6F831-7799-43F6-91D1-A1B65A3E60DF}"/>
              </a:ext>
            </a:extLst>
          </p:cNvPr>
          <p:cNvSpPr>
            <a:spLocks noGrp="1"/>
          </p:cNvSpPr>
          <p:nvPr>
            <p:ph type="ftr" sz="quarter" idx="11"/>
          </p:nvPr>
        </p:nvSpPr>
        <p:spPr/>
        <p:txBody>
          <a:bodyPr/>
          <a:lstStyle/>
          <a:p>
            <a:r>
              <a:rPr lang="en-GB"/>
              <a:t>G. Aielli - ISU</a:t>
            </a:r>
          </a:p>
        </p:txBody>
      </p:sp>
      <p:sp>
        <p:nvSpPr>
          <p:cNvPr id="9" name="Segnaposto numero diapositiva 8">
            <a:extLst>
              <a:ext uri="{FF2B5EF4-FFF2-40B4-BE49-F238E27FC236}">
                <a16:creationId xmlns:a16="http://schemas.microsoft.com/office/drawing/2014/main" id="{ED3CC321-A6AE-4BC9-84C5-E08B4181DB69}"/>
              </a:ext>
            </a:extLst>
          </p:cNvPr>
          <p:cNvSpPr>
            <a:spLocks noGrp="1"/>
          </p:cNvSpPr>
          <p:nvPr>
            <p:ph type="sldNum" sz="quarter" idx="12"/>
          </p:nvPr>
        </p:nvSpPr>
        <p:spPr/>
        <p:txBody>
          <a:bodyPr/>
          <a:lstStyle/>
          <a:p>
            <a:fld id="{C8572FBC-FF86-460D-A1E3-2F13FEF83FE9}" type="slidenum">
              <a:rPr lang="en-GB" smtClean="0"/>
              <a:t>26</a:t>
            </a:fld>
            <a:endParaRPr lang="en-GB"/>
          </a:p>
        </p:txBody>
      </p:sp>
    </p:spTree>
    <p:extLst>
      <p:ext uri="{BB962C8B-B14F-4D97-AF65-F5344CB8AC3E}">
        <p14:creationId xmlns:p14="http://schemas.microsoft.com/office/powerpoint/2010/main" val="1288384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igure title">
            <a:extLst>
              <a:ext uri="{FF2B5EF4-FFF2-40B4-BE49-F238E27FC236}">
                <a16:creationId xmlns:a16="http://schemas.microsoft.com/office/drawing/2014/main" id="{FB1A9CA5-8AD3-4F55-B870-36E684130DDB}"/>
              </a:ext>
            </a:extLst>
          </p:cNvPr>
          <p:cNvSpPr>
            <a:spLocks noGrp="1"/>
          </p:cNvSpPr>
          <p:nvPr/>
        </p:nvSpPr>
        <p:spPr>
          <a:xfrm>
            <a:off x="400050" y="276225"/>
            <a:ext cx="11382375" cy="600075"/>
          </a:xfrm>
          <a:prstGeom prst="rect">
            <a:avLst/>
          </a:prstGeom>
          <a:noFill/>
          <a:ln w="0">
            <a:noFill/>
          </a:ln>
        </p:spPr>
        <p:txBody>
          <a:bodyPr lIns="0" tIns="0" rIns="0" bIns="0" anchor="t">
            <a:noAutofit/>
          </a:bodyPr>
          <a:lstStyle>
            <a:defPPr algn="l">
              <a:defRPr sz="3203" b="1">
                <a:solidFill>
                  <a:srgbClr val="111111"/>
                </a:solidFill>
                <a:latin typeface="Arial"/>
                <a:ea typeface="Arial"/>
                <a:cs typeface="Arial"/>
              </a:defRPr>
            </a:defPPr>
          </a:lstStyle>
          <a:p>
            <a:pPr algn="l">
              <a:defRPr sz="3203" b="1">
                <a:solidFill>
                  <a:srgbClr val="111111"/>
                </a:solidFill>
                <a:latin typeface="Arial"/>
                <a:ea typeface="Arial"/>
                <a:cs typeface="Arial"/>
              </a:defRPr>
            </a:pPr>
            <a:r>
              <a:rPr sz="3203" b="1">
                <a:solidFill>
                  <a:srgbClr val="111111"/>
                </a:solidFill>
                <a:latin typeface="Arial"/>
                <a:ea typeface="Arial"/>
                <a:cs typeface="Arial"/>
              </a:rPr>
              <a:t>Six-hit RPC trigger: window dependence</a:t>
            </a:r>
          </a:p>
        </p:txBody>
      </p:sp>
      <p:sp>
        <p:nvSpPr>
          <p:cNvPr id="2" name="Experimental conditions">
            <a:extLst>
              <a:ext uri="{FF2B5EF4-FFF2-40B4-BE49-F238E27FC236}">
                <a16:creationId xmlns:a16="http://schemas.microsoft.com/office/drawing/2014/main" id="{A6350A4C-AB1C-485A-8EF5-DC3C969649A8}"/>
              </a:ext>
            </a:extLst>
          </p:cNvPr>
          <p:cNvSpPr>
            <a:spLocks noGrp="1"/>
          </p:cNvSpPr>
          <p:nvPr/>
        </p:nvSpPr>
        <p:spPr>
          <a:xfrm>
            <a:off x="400050" y="933450"/>
            <a:ext cx="11382375" cy="276225"/>
          </a:xfrm>
          <a:prstGeom prst="rect">
            <a:avLst/>
          </a:prstGeom>
          <a:noFill/>
          <a:ln w="0">
            <a:noFill/>
          </a:ln>
        </p:spPr>
        <p:txBody>
          <a:bodyPr lIns="0" tIns="0" rIns="0" bIns="0" anchor="t">
            <a:noAutofit/>
          </a:bodyPr>
          <a:lstStyle>
            <a:defPPr algn="l">
              <a:defRPr sz="1500" b="0">
                <a:solidFill>
                  <a:srgbClr val="111111"/>
                </a:solidFill>
                <a:latin typeface="Arial"/>
                <a:ea typeface="Arial"/>
                <a:cs typeface="Arial"/>
              </a:defRPr>
            </a:defPPr>
          </a:lstStyle>
          <a:p>
            <a:pPr algn="l">
              <a:defRPr sz="1500" b="0">
                <a:solidFill>
                  <a:srgbClr val="111111"/>
                </a:solidFill>
                <a:latin typeface="Arial"/>
                <a:ea typeface="Arial"/>
                <a:cs typeface="Arial"/>
              </a:defRPr>
            </a:pPr>
            <a:r>
              <a:rPr sz="1500" b="0">
                <a:solidFill>
                  <a:srgbClr val="111111"/>
                </a:solidFill>
                <a:latin typeface="Arial"/>
                <a:ea typeface="Arial"/>
                <a:cs typeface="Arial"/>
              </a:rPr>
              <a:t>1600 m² detector · stations at 25 and 26 m · adjacent gaps separated by 2 cm</a:t>
            </a:r>
          </a:p>
        </p:txBody>
      </p:sp>
      <p:pic>
        <p:nvPicPr>
          <p:cNvPr id="3" name="Immagine 2">
            <a:extLst>
              <a:ext uri="{FF2B5EF4-FFF2-40B4-BE49-F238E27FC236}">
                <a16:creationId xmlns:a16="http://schemas.microsoft.com/office/drawing/2014/main" id="{5D1345A4-A58D-4055-A60B-9AF1AA8C37DF}"/>
              </a:ext>
            </a:extLst>
          </p:cNvPr>
          <p:cNvPicPr>
            <a:picLocks noChangeAspect="1"/>
          </p:cNvPicPr>
          <p:nvPr/>
        </p:nvPicPr>
        <p:blipFill>
          <a:blip r:embed="rId3"/>
          <a:stretch/>
        </p:blipFill>
        <p:spPr>
          <a:xfrm>
            <a:off x="190500" y="1428768"/>
            <a:ext cx="7334250" cy="4937724"/>
          </a:xfrm>
          <a:prstGeom prst="rect">
            <a:avLst/>
          </a:prstGeom>
        </p:spPr>
      </p:pic>
      <p:sp>
        <p:nvSpPr>
          <p:cNvPr id="5" name="Editable caption">
            <a:extLst>
              <a:ext uri="{FF2B5EF4-FFF2-40B4-BE49-F238E27FC236}">
                <a16:creationId xmlns:a16="http://schemas.microsoft.com/office/drawing/2014/main" id="{94932789-929E-4509-B403-F45962003AC1}"/>
              </a:ext>
            </a:extLst>
          </p:cNvPr>
          <p:cNvSpPr>
            <a:spLocks noGrp="1"/>
          </p:cNvSpPr>
          <p:nvPr/>
        </p:nvSpPr>
        <p:spPr>
          <a:xfrm>
            <a:off x="7715250" y="1752600"/>
            <a:ext cx="4076700" cy="4810125"/>
          </a:xfrm>
          <a:prstGeom prst="rect">
            <a:avLst/>
          </a:prstGeom>
          <a:noFill/>
          <a:ln w="0">
            <a:noFill/>
          </a:ln>
        </p:spPr>
        <p:txBody>
          <a:bodyPr lIns="0" tIns="0" rIns="0" bIns="0" anchor="t">
            <a:noAutofit/>
          </a:bodyPr>
          <a:lstStyle>
            <a:defPPr algn="l">
              <a:defRPr sz="1800" b="0">
                <a:solidFill>
                  <a:srgbClr val="111111"/>
                </a:solidFill>
                <a:latin typeface="Arial"/>
                <a:ea typeface="Arial"/>
                <a:cs typeface="Arial"/>
              </a:defRPr>
            </a:defPPr>
          </a:lstStyle>
          <a:p>
            <a:pPr algn="l">
              <a:defRPr sz="1800" b="0">
                <a:solidFill>
                  <a:srgbClr val="111111"/>
                </a:solidFill>
                <a:latin typeface="Arial"/>
                <a:ea typeface="Arial"/>
                <a:cs typeface="Arial"/>
              </a:defRPr>
            </a:pPr>
            <a:r>
              <a:rPr sz="1800" b="0" dirty="0">
                <a:solidFill>
                  <a:srgbClr val="111111"/>
                </a:solidFill>
                <a:latin typeface="Arial"/>
                <a:ea typeface="Arial"/>
                <a:cs typeface="Arial"/>
              </a:rPr>
              <a:t>At least six local hits are required across four gaps, with at most two contributions per gap. Rates sum 36 adjacent-pad combinations over the detector. For sparse occupancy, the accidental bound scales approximately as W⁵; exact Poisson values are plotted. W is a full sliding width after nominal light-flight offsets. Independent Poisson hits: 100 ε Hz/cm² per gap. No ATLAS selections are applied.</a:t>
            </a:r>
          </a:p>
        </p:txBody>
      </p:sp>
      <p:sp>
        <p:nvSpPr>
          <p:cNvPr id="4" name="Segnaposto data 3">
            <a:extLst>
              <a:ext uri="{FF2B5EF4-FFF2-40B4-BE49-F238E27FC236}">
                <a16:creationId xmlns:a16="http://schemas.microsoft.com/office/drawing/2014/main" id="{80F18ADF-E460-4F60-AAC8-2A4FB9B55FC3}"/>
              </a:ext>
            </a:extLst>
          </p:cNvPr>
          <p:cNvSpPr>
            <a:spLocks noGrp="1"/>
          </p:cNvSpPr>
          <p:nvPr>
            <p:ph type="dt" sz="half" idx="10"/>
          </p:nvPr>
        </p:nvSpPr>
        <p:spPr/>
        <p:txBody>
          <a:bodyPr/>
          <a:lstStyle/>
          <a:p>
            <a:fld id="{1B6FB705-1CEB-4C57-BD69-0502328757BE}" type="datetime1">
              <a:rPr lang="en-US" smtClean="0"/>
              <a:t>10/15/2026</a:t>
            </a:fld>
            <a:endParaRPr lang="en-GB"/>
          </a:p>
        </p:txBody>
      </p:sp>
      <p:sp>
        <p:nvSpPr>
          <p:cNvPr id="7" name="Segnaposto piè di pagina 6">
            <a:extLst>
              <a:ext uri="{FF2B5EF4-FFF2-40B4-BE49-F238E27FC236}">
                <a16:creationId xmlns:a16="http://schemas.microsoft.com/office/drawing/2014/main" id="{A5497DA0-0A6E-4151-ADEC-4B18D015E242}"/>
              </a:ext>
            </a:extLst>
          </p:cNvPr>
          <p:cNvSpPr>
            <a:spLocks noGrp="1"/>
          </p:cNvSpPr>
          <p:nvPr>
            <p:ph type="ftr" sz="quarter" idx="11"/>
          </p:nvPr>
        </p:nvSpPr>
        <p:spPr/>
        <p:txBody>
          <a:bodyPr/>
          <a:lstStyle/>
          <a:p>
            <a:r>
              <a:rPr lang="en-GB"/>
              <a:t>G. Aielli - ISU</a:t>
            </a:r>
          </a:p>
        </p:txBody>
      </p:sp>
      <p:sp>
        <p:nvSpPr>
          <p:cNvPr id="8" name="Segnaposto numero diapositiva 7">
            <a:extLst>
              <a:ext uri="{FF2B5EF4-FFF2-40B4-BE49-F238E27FC236}">
                <a16:creationId xmlns:a16="http://schemas.microsoft.com/office/drawing/2014/main" id="{E3BF1B2C-C882-4BD3-8554-1A65BB290426}"/>
              </a:ext>
            </a:extLst>
          </p:cNvPr>
          <p:cNvSpPr>
            <a:spLocks noGrp="1"/>
          </p:cNvSpPr>
          <p:nvPr>
            <p:ph type="sldNum" sz="quarter" idx="12"/>
          </p:nvPr>
        </p:nvSpPr>
        <p:spPr/>
        <p:txBody>
          <a:bodyPr/>
          <a:lstStyle/>
          <a:p>
            <a:fld id="{C8572FBC-FF86-460D-A1E3-2F13FEF83FE9}" type="slidenum">
              <a:rPr lang="en-GB" smtClean="0"/>
              <a:t>27</a:t>
            </a:fld>
            <a:endParaRPr lang="en-GB"/>
          </a:p>
        </p:txBody>
      </p:sp>
    </p:spTree>
    <p:extLst>
      <p:ext uri="{BB962C8B-B14F-4D97-AF65-F5344CB8AC3E}">
        <p14:creationId xmlns:p14="http://schemas.microsoft.com/office/powerpoint/2010/main" val="416555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4671" y="182499"/>
            <a:ext cx="9404723" cy="924941"/>
          </a:xfrm>
        </p:spPr>
        <p:txBody>
          <a:bodyPr/>
          <a:lstStyle/>
          <a:p>
            <a:r>
              <a:rPr lang="en-GB" dirty="0"/>
              <a:t>Next RPC design recipe</a:t>
            </a:r>
          </a:p>
        </p:txBody>
      </p:sp>
      <p:sp>
        <p:nvSpPr>
          <p:cNvPr id="5" name="Content Placeholder 4"/>
          <p:cNvSpPr>
            <a:spLocks noGrp="1"/>
          </p:cNvSpPr>
          <p:nvPr>
            <p:ph idx="1"/>
          </p:nvPr>
        </p:nvSpPr>
        <p:spPr>
          <a:xfrm>
            <a:off x="233437" y="1583029"/>
            <a:ext cx="6542315" cy="4985722"/>
          </a:xfrm>
        </p:spPr>
        <p:txBody>
          <a:bodyPr>
            <a:normAutofit/>
          </a:bodyPr>
          <a:lstStyle/>
          <a:p>
            <a:pPr marL="514350" indent="-514350">
              <a:buFont typeface="+mj-lt"/>
              <a:buAutoNum type="arabicPeriod"/>
            </a:pPr>
            <a:r>
              <a:rPr lang="en-GB" dirty="0"/>
              <a:t>Select target efficiency </a:t>
            </a:r>
            <a:r>
              <a:rPr lang="en-GB" dirty="0">
                <a:solidFill>
                  <a:srgbClr val="FFFF00"/>
                </a:solidFill>
                <a:sym typeface="Wingdings" panose="05000000000000000000" pitchFamily="2" charset="2"/>
              </a:rPr>
              <a:t> 99%</a:t>
            </a:r>
          </a:p>
          <a:p>
            <a:pPr marL="514350" indent="-514350">
              <a:buFont typeface="+mj-lt"/>
              <a:buAutoNum type="arabicPeriod"/>
            </a:pPr>
            <a:r>
              <a:rPr lang="en-GB" dirty="0">
                <a:sym typeface="Wingdings" panose="05000000000000000000" pitchFamily="2" charset="2"/>
              </a:rPr>
              <a:t>Select desired amount of CO2 </a:t>
            </a:r>
            <a:r>
              <a:rPr lang="en-GB" dirty="0">
                <a:solidFill>
                  <a:srgbClr val="FFFF00"/>
                </a:solidFill>
                <a:sym typeface="Wingdings" panose="05000000000000000000" pitchFamily="2" charset="2"/>
              </a:rPr>
              <a:t> &gt; 90%</a:t>
            </a:r>
          </a:p>
          <a:p>
            <a:pPr marL="514350" indent="-514350">
              <a:buFont typeface="+mj-lt"/>
              <a:buAutoNum type="arabicPeriod"/>
            </a:pPr>
            <a:r>
              <a:rPr lang="en-GB" dirty="0">
                <a:sym typeface="Wingdings" panose="05000000000000000000" pitchFamily="2" charset="2"/>
              </a:rPr>
              <a:t>Determine the total gas thickness needed per efficient unit </a:t>
            </a:r>
            <a:r>
              <a:rPr lang="en-GB" dirty="0">
                <a:solidFill>
                  <a:srgbClr val="FFFF00"/>
                </a:solidFill>
                <a:sym typeface="Wingdings" panose="05000000000000000000" pitchFamily="2" charset="2"/>
              </a:rPr>
              <a:t> 2mm </a:t>
            </a:r>
          </a:p>
          <a:p>
            <a:pPr marL="514350" indent="-514350">
              <a:buFont typeface="+mj-lt"/>
              <a:buAutoNum type="arabicPeriod"/>
            </a:pPr>
            <a:r>
              <a:rPr lang="en-GB" dirty="0">
                <a:sym typeface="Wingdings" panose="05000000000000000000" pitchFamily="2" charset="2"/>
              </a:rPr>
              <a:t>Select the target Time resolution:</a:t>
            </a:r>
          </a:p>
          <a:p>
            <a:pPr lvl="1"/>
            <a:r>
              <a:rPr lang="en-GB" dirty="0">
                <a:solidFill>
                  <a:srgbClr val="FFFF00"/>
                </a:solidFill>
                <a:sym typeface="Wingdings" panose="05000000000000000000" pitchFamily="2" charset="2"/>
              </a:rPr>
              <a:t>1 ns </a:t>
            </a:r>
            <a:r>
              <a:rPr lang="en-GB" dirty="0">
                <a:sym typeface="Wingdings" panose="05000000000000000000" pitchFamily="2" charset="2"/>
              </a:rPr>
              <a:t> single 2 mm gas gap  simple robust and low cost</a:t>
            </a:r>
          </a:p>
          <a:p>
            <a:pPr lvl="1"/>
            <a:r>
              <a:rPr lang="en-GB" dirty="0">
                <a:solidFill>
                  <a:srgbClr val="FFFF00"/>
                </a:solidFill>
                <a:sym typeface="Wingdings" panose="05000000000000000000" pitchFamily="2" charset="2"/>
              </a:rPr>
              <a:t>400 </a:t>
            </a:r>
            <a:r>
              <a:rPr lang="en-GB" dirty="0" err="1">
                <a:solidFill>
                  <a:srgbClr val="FFFF00"/>
                </a:solidFill>
                <a:sym typeface="Wingdings" panose="05000000000000000000" pitchFamily="2" charset="2"/>
              </a:rPr>
              <a:t>ps</a:t>
            </a:r>
            <a:r>
              <a:rPr lang="en-GB" dirty="0">
                <a:solidFill>
                  <a:srgbClr val="FF0000"/>
                </a:solidFill>
                <a:sym typeface="Wingdings" panose="05000000000000000000" pitchFamily="2" charset="2"/>
              </a:rPr>
              <a:t> </a:t>
            </a:r>
            <a:r>
              <a:rPr lang="en-GB" dirty="0">
                <a:sym typeface="Wingdings" panose="05000000000000000000" pitchFamily="2" charset="2"/>
              </a:rPr>
              <a:t> 1.4+1.4mm bi-gap --&gt; CMS phase2 established resolution to be verified</a:t>
            </a:r>
          </a:p>
          <a:p>
            <a:pPr lvl="1"/>
            <a:r>
              <a:rPr lang="en-GB" dirty="0">
                <a:solidFill>
                  <a:srgbClr val="FFFF00"/>
                </a:solidFill>
                <a:sym typeface="Wingdings" panose="05000000000000000000" pitchFamily="2" charset="2"/>
              </a:rPr>
              <a:t>200 </a:t>
            </a:r>
            <a:r>
              <a:rPr lang="en-GB" dirty="0" err="1">
                <a:solidFill>
                  <a:srgbClr val="FFFF00"/>
                </a:solidFill>
                <a:sym typeface="Wingdings" panose="05000000000000000000" pitchFamily="2" charset="2"/>
              </a:rPr>
              <a:t>ps</a:t>
            </a:r>
            <a:r>
              <a:rPr lang="en-GB" dirty="0">
                <a:solidFill>
                  <a:srgbClr val="FFFF00"/>
                </a:solidFill>
                <a:sym typeface="Wingdings" panose="05000000000000000000" pitchFamily="2" charset="2"/>
              </a:rPr>
              <a:t> </a:t>
            </a:r>
            <a:r>
              <a:rPr lang="en-GB" dirty="0">
                <a:sym typeface="Wingdings" panose="05000000000000000000" pitchFamily="2" charset="2"/>
              </a:rPr>
              <a:t> 1+1mm bi-gap --&gt; ATLAS phase2 established resolution to be verified</a:t>
            </a:r>
          </a:p>
          <a:p>
            <a:pPr lvl="1"/>
            <a:r>
              <a:rPr lang="it-IT" dirty="0">
                <a:sym typeface="Wingdings" panose="05000000000000000000" pitchFamily="2" charset="2"/>
              </a:rPr>
              <a:t>80 ps  2 x 0.5x0.5 mm bi-gap  </a:t>
            </a:r>
            <a:r>
              <a:rPr lang="it-IT" dirty="0">
                <a:solidFill>
                  <a:srgbClr val="FFFF00"/>
                </a:solidFill>
                <a:sym typeface="Wingdings" panose="05000000000000000000" pitchFamily="2" charset="2"/>
              </a:rPr>
              <a:t>critical R&amp;D is necessary</a:t>
            </a:r>
            <a:endParaRPr lang="en-GB" dirty="0">
              <a:solidFill>
                <a:srgbClr val="FFFF00"/>
              </a:solidFill>
              <a:sym typeface="Wingdings" panose="05000000000000000000" pitchFamily="2" charset="2"/>
            </a:endParaRPr>
          </a:p>
          <a:p>
            <a:pPr lvl="1"/>
            <a:endParaRPr lang="en-GB" dirty="0">
              <a:sym typeface="Wingdings" panose="05000000000000000000" pitchFamily="2" charset="2"/>
            </a:endParaRPr>
          </a:p>
          <a:p>
            <a:pPr lvl="1"/>
            <a:endParaRPr lang="en-GB" dirty="0"/>
          </a:p>
        </p:txBody>
      </p:sp>
      <p:sp>
        <p:nvSpPr>
          <p:cNvPr id="2" name="Rectangle 1"/>
          <p:cNvSpPr/>
          <p:nvPr/>
        </p:nvSpPr>
        <p:spPr>
          <a:xfrm>
            <a:off x="7840128" y="4521828"/>
            <a:ext cx="3589867" cy="84666"/>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7840128" y="4682695"/>
            <a:ext cx="3589867" cy="84666"/>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7840128" y="4598029"/>
            <a:ext cx="3589867" cy="84666"/>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7840128" y="4598029"/>
            <a:ext cx="169333" cy="8466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11260662" y="4598029"/>
            <a:ext cx="169333" cy="8466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7730065" y="3529242"/>
            <a:ext cx="3877733" cy="58725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7865532" y="5699310"/>
            <a:ext cx="3589867" cy="432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7865531" y="5792857"/>
            <a:ext cx="3589867" cy="432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7873999" y="5738652"/>
            <a:ext cx="3589867" cy="43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7857064" y="5731915"/>
            <a:ext cx="169333" cy="432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11286065" y="5738652"/>
            <a:ext cx="169333" cy="432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p:cNvCxnSpPr/>
          <p:nvPr/>
        </p:nvCxnSpPr>
        <p:spPr>
          <a:xfrm flipV="1">
            <a:off x="7865533" y="5886859"/>
            <a:ext cx="3589867" cy="0"/>
          </a:xfrm>
          <a:prstGeom prst="line">
            <a:avLst/>
          </a:prstGeom>
          <a:ln w="38100">
            <a:prstDash val="lgDash"/>
          </a:ln>
        </p:spPr>
        <p:style>
          <a:lnRef idx="1">
            <a:schemeClr val="accent2"/>
          </a:lnRef>
          <a:fillRef idx="0">
            <a:schemeClr val="accent2"/>
          </a:fillRef>
          <a:effectRef idx="0">
            <a:schemeClr val="accent2"/>
          </a:effectRef>
          <a:fontRef idx="minor">
            <a:schemeClr val="tx1"/>
          </a:fontRef>
        </p:style>
      </p:cxnSp>
      <p:sp>
        <p:nvSpPr>
          <p:cNvPr id="20" name="Rectangle 19"/>
          <p:cNvSpPr/>
          <p:nvPr/>
        </p:nvSpPr>
        <p:spPr>
          <a:xfrm>
            <a:off x="7857064" y="5554082"/>
            <a:ext cx="3589867" cy="432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7857063" y="5647629"/>
            <a:ext cx="3589867" cy="432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7865531" y="5593424"/>
            <a:ext cx="3589867" cy="43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7848596" y="5586687"/>
            <a:ext cx="169333" cy="432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11277597" y="5593424"/>
            <a:ext cx="169333" cy="432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7857064" y="6054509"/>
            <a:ext cx="3589867" cy="432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7857063" y="6148056"/>
            <a:ext cx="3589867" cy="432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7865531" y="6093851"/>
            <a:ext cx="3589867" cy="43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7848596" y="6087114"/>
            <a:ext cx="169333" cy="432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11277597" y="6093851"/>
            <a:ext cx="169333" cy="432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7848596" y="5909281"/>
            <a:ext cx="3589867" cy="432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7848595" y="6002828"/>
            <a:ext cx="3589867" cy="432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p:cNvSpPr/>
          <p:nvPr/>
        </p:nvSpPr>
        <p:spPr>
          <a:xfrm>
            <a:off x="7857063" y="5948623"/>
            <a:ext cx="3589867" cy="432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p:cNvSpPr/>
          <p:nvPr/>
        </p:nvSpPr>
        <p:spPr>
          <a:xfrm>
            <a:off x="7840128" y="5941886"/>
            <a:ext cx="169333" cy="432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11269129" y="5948623"/>
            <a:ext cx="169333" cy="432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5" name="Straight Connector 34"/>
          <p:cNvCxnSpPr/>
          <p:nvPr/>
        </p:nvCxnSpPr>
        <p:spPr>
          <a:xfrm flipV="1">
            <a:off x="7840128" y="4784295"/>
            <a:ext cx="3589867" cy="0"/>
          </a:xfrm>
          <a:prstGeom prst="line">
            <a:avLst/>
          </a:prstGeom>
          <a:ln w="38100">
            <a:prstDash val="lgDash"/>
          </a:ln>
        </p:spPr>
        <p:style>
          <a:lnRef idx="1">
            <a:schemeClr val="accent2"/>
          </a:lnRef>
          <a:fillRef idx="0">
            <a:schemeClr val="accent2"/>
          </a:fillRef>
          <a:effectRef idx="0">
            <a:schemeClr val="accent2"/>
          </a:effectRef>
          <a:fontRef idx="minor">
            <a:schemeClr val="tx1"/>
          </a:fontRef>
        </p:style>
      </p:cxnSp>
      <p:sp>
        <p:nvSpPr>
          <p:cNvPr id="40" name="Rectangle 39"/>
          <p:cNvSpPr/>
          <p:nvPr/>
        </p:nvSpPr>
        <p:spPr>
          <a:xfrm>
            <a:off x="7840128" y="4809687"/>
            <a:ext cx="3589867" cy="84666"/>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p:cNvSpPr/>
          <p:nvPr/>
        </p:nvSpPr>
        <p:spPr>
          <a:xfrm>
            <a:off x="7840128" y="4970554"/>
            <a:ext cx="3589867" cy="84666"/>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7840128" y="4885888"/>
            <a:ext cx="3589867" cy="84666"/>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7840128" y="4885888"/>
            <a:ext cx="169333" cy="8466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11260662" y="4885888"/>
            <a:ext cx="169333" cy="84666"/>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7873999" y="3657126"/>
            <a:ext cx="3589867" cy="1728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7873999" y="3817993"/>
            <a:ext cx="3589867" cy="1728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7873999" y="3733327"/>
            <a:ext cx="3589867" cy="1728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7873999" y="3733327"/>
            <a:ext cx="169333" cy="1728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11294533" y="3733327"/>
            <a:ext cx="169333" cy="1728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1" name="Straight Connector 50"/>
          <p:cNvCxnSpPr/>
          <p:nvPr/>
        </p:nvCxnSpPr>
        <p:spPr>
          <a:xfrm flipV="1">
            <a:off x="7890933" y="4007727"/>
            <a:ext cx="3589867" cy="0"/>
          </a:xfrm>
          <a:prstGeom prst="line">
            <a:avLst/>
          </a:prstGeom>
          <a:ln w="38100">
            <a:prstDash val="lgDash"/>
          </a:ln>
        </p:spPr>
        <p:style>
          <a:lnRef idx="1">
            <a:schemeClr val="accent2"/>
          </a:lnRef>
          <a:fillRef idx="0">
            <a:schemeClr val="accent2"/>
          </a:fillRef>
          <a:effectRef idx="0">
            <a:schemeClr val="accent2"/>
          </a:effectRef>
          <a:fontRef idx="minor">
            <a:schemeClr val="tx1"/>
          </a:fontRef>
        </p:style>
      </p:cxnSp>
      <p:cxnSp>
        <p:nvCxnSpPr>
          <p:cNvPr id="52" name="Straight Connector 51"/>
          <p:cNvCxnSpPr/>
          <p:nvPr/>
        </p:nvCxnSpPr>
        <p:spPr>
          <a:xfrm flipV="1">
            <a:off x="7890933" y="3626728"/>
            <a:ext cx="3589867" cy="0"/>
          </a:xfrm>
          <a:prstGeom prst="line">
            <a:avLst/>
          </a:prstGeom>
          <a:ln w="38100">
            <a:prstDash val="solid"/>
          </a:ln>
        </p:spPr>
        <p:style>
          <a:lnRef idx="1">
            <a:schemeClr val="accent2"/>
          </a:lnRef>
          <a:fillRef idx="0">
            <a:schemeClr val="accent2"/>
          </a:fillRef>
          <a:effectRef idx="0">
            <a:schemeClr val="accent2"/>
          </a:effectRef>
          <a:fontRef idx="minor">
            <a:schemeClr val="tx1"/>
          </a:fontRef>
        </p:style>
      </p:cxnSp>
      <p:sp>
        <p:nvSpPr>
          <p:cNvPr id="53" name="Rectangle 52"/>
          <p:cNvSpPr/>
          <p:nvPr/>
        </p:nvSpPr>
        <p:spPr>
          <a:xfrm>
            <a:off x="7730065" y="4437594"/>
            <a:ext cx="3877733" cy="66606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7721597" y="5507878"/>
            <a:ext cx="3877733" cy="75796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ight Arrow 54"/>
          <p:cNvSpPr/>
          <p:nvPr/>
        </p:nvSpPr>
        <p:spPr>
          <a:xfrm>
            <a:off x="6646333" y="3680676"/>
            <a:ext cx="939800" cy="298500"/>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2mm</a:t>
            </a:r>
          </a:p>
        </p:txBody>
      </p:sp>
      <p:sp>
        <p:nvSpPr>
          <p:cNvPr id="56" name="Right Arrow 55"/>
          <p:cNvSpPr/>
          <p:nvPr/>
        </p:nvSpPr>
        <p:spPr>
          <a:xfrm>
            <a:off x="6656005" y="4745103"/>
            <a:ext cx="939800" cy="298500"/>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2X1</a:t>
            </a:r>
          </a:p>
        </p:txBody>
      </p:sp>
      <p:sp>
        <p:nvSpPr>
          <p:cNvPr id="57" name="Right Brace 56"/>
          <p:cNvSpPr/>
          <p:nvPr/>
        </p:nvSpPr>
        <p:spPr>
          <a:xfrm>
            <a:off x="6117160" y="4359211"/>
            <a:ext cx="270934" cy="1070284"/>
          </a:xfrm>
          <a:prstGeom prst="rightBrace">
            <a:avLst>
              <a:gd name="adj1" fmla="val 52083"/>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8" name="Right Arrow 57"/>
          <p:cNvSpPr/>
          <p:nvPr/>
        </p:nvSpPr>
        <p:spPr>
          <a:xfrm>
            <a:off x="6656005" y="5772301"/>
            <a:ext cx="939800" cy="298500"/>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0.5x4</a:t>
            </a:r>
          </a:p>
        </p:txBody>
      </p:sp>
      <p:sp>
        <p:nvSpPr>
          <p:cNvPr id="9" name="Date Placeholder 8"/>
          <p:cNvSpPr>
            <a:spLocks noGrp="1"/>
          </p:cNvSpPr>
          <p:nvPr>
            <p:ph type="dt" sz="half" idx="10"/>
          </p:nvPr>
        </p:nvSpPr>
        <p:spPr/>
        <p:txBody>
          <a:bodyPr/>
          <a:lstStyle/>
          <a:p>
            <a:fld id="{2430A324-BE3B-4E6A-86EC-BBF9503A5A41}" type="datetime1">
              <a:rPr lang="en-US" smtClean="0"/>
              <a:t>10/15/2026</a:t>
            </a:fld>
            <a:endParaRPr lang="en-GB"/>
          </a:p>
        </p:txBody>
      </p:sp>
      <p:sp>
        <p:nvSpPr>
          <p:cNvPr id="10" name="Footer Placeholder 9"/>
          <p:cNvSpPr>
            <a:spLocks noGrp="1"/>
          </p:cNvSpPr>
          <p:nvPr>
            <p:ph type="ftr" sz="quarter" idx="11"/>
          </p:nvPr>
        </p:nvSpPr>
        <p:spPr/>
        <p:txBody>
          <a:bodyPr/>
          <a:lstStyle/>
          <a:p>
            <a:r>
              <a:rPr lang="en-US"/>
              <a:t>G. Aielli - ISU</a:t>
            </a:r>
            <a:endParaRPr lang="en-GB"/>
          </a:p>
        </p:txBody>
      </p:sp>
      <p:sp>
        <p:nvSpPr>
          <p:cNvPr id="11" name="Slide Number Placeholder 10"/>
          <p:cNvSpPr>
            <a:spLocks noGrp="1"/>
          </p:cNvSpPr>
          <p:nvPr>
            <p:ph type="sldNum" sz="quarter" idx="12"/>
          </p:nvPr>
        </p:nvSpPr>
        <p:spPr/>
        <p:txBody>
          <a:bodyPr/>
          <a:lstStyle/>
          <a:p>
            <a:fld id="{F8550EB5-7DBB-40B0-8DCD-2DF6D0BF0886}" type="slidenum">
              <a:rPr lang="en-GB" smtClean="0"/>
              <a:t>28</a:t>
            </a:fld>
            <a:endParaRPr lang="en-GB"/>
          </a:p>
        </p:txBody>
      </p:sp>
    </p:spTree>
    <p:extLst>
      <p:ext uri="{BB962C8B-B14F-4D97-AF65-F5344CB8AC3E}">
        <p14:creationId xmlns:p14="http://schemas.microsoft.com/office/powerpoint/2010/main" val="1093852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1AE1F-B061-D108-D379-93B33BE3E3A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77F5656-54FE-B5E3-DA95-99DECAF5BD36}"/>
              </a:ext>
            </a:extLst>
          </p:cNvPr>
          <p:cNvSpPr>
            <a:spLocks noGrp="1"/>
          </p:cNvSpPr>
          <p:nvPr>
            <p:ph type="title"/>
          </p:nvPr>
        </p:nvSpPr>
        <p:spPr>
          <a:xfrm>
            <a:off x="249838" y="59522"/>
            <a:ext cx="10049853" cy="1400530"/>
          </a:xfrm>
        </p:spPr>
        <p:txBody>
          <a:bodyPr/>
          <a:lstStyle/>
          <a:p>
            <a:r>
              <a:rPr lang="en-US" dirty="0">
                <a:solidFill>
                  <a:schemeClr val="tx1"/>
                </a:solidFill>
              </a:rPr>
              <a:t>Resistive</a:t>
            </a:r>
            <a:r>
              <a:rPr lang="en-US" dirty="0"/>
              <a:t> </a:t>
            </a:r>
            <a:r>
              <a:rPr lang="en-US" dirty="0">
                <a:solidFill>
                  <a:schemeClr val="tx1"/>
                </a:solidFill>
              </a:rPr>
              <a:t>Plate</a:t>
            </a:r>
            <a:r>
              <a:rPr lang="en-US" dirty="0"/>
              <a:t> </a:t>
            </a:r>
            <a:r>
              <a:rPr lang="en-US" dirty="0">
                <a:solidFill>
                  <a:srgbClr val="FF0000"/>
                </a:solidFill>
              </a:rPr>
              <a:t>Chamber vs. </a:t>
            </a:r>
            <a:r>
              <a:rPr lang="en-US" dirty="0">
                <a:solidFill>
                  <a:schemeClr val="tx1"/>
                </a:solidFill>
              </a:rPr>
              <a:t>amplifier</a:t>
            </a:r>
          </a:p>
        </p:txBody>
      </p:sp>
      <p:sp>
        <p:nvSpPr>
          <p:cNvPr id="7" name="Content Placeholder 6">
            <a:extLst>
              <a:ext uri="{FF2B5EF4-FFF2-40B4-BE49-F238E27FC236}">
                <a16:creationId xmlns:a16="http://schemas.microsoft.com/office/drawing/2014/main" id="{1D9C3F2E-22A8-C1ED-C4F7-DCAE935F833A}"/>
              </a:ext>
            </a:extLst>
          </p:cNvPr>
          <p:cNvSpPr>
            <a:spLocks noGrp="1"/>
          </p:cNvSpPr>
          <p:nvPr>
            <p:ph idx="1"/>
          </p:nvPr>
        </p:nvSpPr>
        <p:spPr>
          <a:xfrm>
            <a:off x="4845359" y="816555"/>
            <a:ext cx="5833079" cy="1778384"/>
          </a:xfrm>
        </p:spPr>
        <p:txBody>
          <a:bodyPr>
            <a:normAutofit fontScale="92500" lnSpcReduction="20000"/>
          </a:bodyPr>
          <a:lstStyle/>
          <a:p>
            <a:r>
              <a:rPr lang="en-US" dirty="0"/>
              <a:t>Two parameters are important to determine the maximum rate capability:</a:t>
            </a:r>
          </a:p>
          <a:p>
            <a:pPr lvl="1"/>
            <a:r>
              <a:rPr lang="en-US" dirty="0"/>
              <a:t>FE threshold</a:t>
            </a:r>
          </a:p>
          <a:p>
            <a:pPr lvl="1"/>
            <a:r>
              <a:rPr lang="en-US" dirty="0"/>
              <a:t>Asymmetry of the charge distribution</a:t>
            </a:r>
          </a:p>
          <a:p>
            <a:pPr lvl="1"/>
            <a:r>
              <a:rPr lang="en-US" dirty="0"/>
              <a:t>A perfectly saturated avalanche would produce a gaussian distribution</a:t>
            </a:r>
          </a:p>
          <a:p>
            <a:pPr lvl="1"/>
            <a:endParaRPr lang="en-US" dirty="0"/>
          </a:p>
        </p:txBody>
      </p:sp>
      <p:sp>
        <p:nvSpPr>
          <p:cNvPr id="4" name="Date Placeholder 3">
            <a:extLst>
              <a:ext uri="{FF2B5EF4-FFF2-40B4-BE49-F238E27FC236}">
                <a16:creationId xmlns:a16="http://schemas.microsoft.com/office/drawing/2014/main" id="{5390FDC8-2597-03D4-7910-54D3E52D900C}"/>
              </a:ext>
            </a:extLst>
          </p:cNvPr>
          <p:cNvSpPr>
            <a:spLocks noGrp="1"/>
          </p:cNvSpPr>
          <p:nvPr>
            <p:ph type="dt" sz="half" idx="10"/>
          </p:nvPr>
        </p:nvSpPr>
        <p:spPr/>
        <p:txBody>
          <a:bodyPr/>
          <a:lstStyle/>
          <a:p>
            <a:fld id="{E4D63C15-AB5B-4537-A72C-4AE76C228890}" type="datetime1">
              <a:rPr lang="en-US" smtClean="0"/>
              <a:t>10/15/2026</a:t>
            </a:fld>
            <a:endParaRPr lang="en-GB"/>
          </a:p>
        </p:txBody>
      </p:sp>
      <p:sp>
        <p:nvSpPr>
          <p:cNvPr id="5" name="Slide Number Placeholder 4">
            <a:extLst>
              <a:ext uri="{FF2B5EF4-FFF2-40B4-BE49-F238E27FC236}">
                <a16:creationId xmlns:a16="http://schemas.microsoft.com/office/drawing/2014/main" id="{08F7120B-A07D-0FE1-3819-29F4B5C6B136}"/>
              </a:ext>
            </a:extLst>
          </p:cNvPr>
          <p:cNvSpPr>
            <a:spLocks noGrp="1"/>
          </p:cNvSpPr>
          <p:nvPr>
            <p:ph type="sldNum" sz="quarter" idx="12"/>
          </p:nvPr>
        </p:nvSpPr>
        <p:spPr/>
        <p:txBody>
          <a:bodyPr/>
          <a:lstStyle/>
          <a:p>
            <a:fld id="{F8550EB5-7DBB-40B0-8DCD-2DF6D0BF0886}" type="slidenum">
              <a:rPr lang="en-GB" smtClean="0"/>
              <a:t>29</a:t>
            </a:fld>
            <a:endParaRPr lang="en-GB"/>
          </a:p>
        </p:txBody>
      </p:sp>
      <p:sp>
        <p:nvSpPr>
          <p:cNvPr id="2" name="Rectangle 1">
            <a:extLst>
              <a:ext uri="{FF2B5EF4-FFF2-40B4-BE49-F238E27FC236}">
                <a16:creationId xmlns:a16="http://schemas.microsoft.com/office/drawing/2014/main" id="{B5E0E4F6-004E-ED32-51A9-9D1BA8CD1658}"/>
              </a:ext>
            </a:extLst>
          </p:cNvPr>
          <p:cNvSpPr/>
          <p:nvPr/>
        </p:nvSpPr>
        <p:spPr>
          <a:xfrm>
            <a:off x="425776" y="1600868"/>
            <a:ext cx="4313885" cy="65045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Threshold on the injected signal </a:t>
            </a:r>
            <a:r>
              <a:rPr lang="en-US" dirty="0">
                <a:solidFill>
                  <a:schemeClr val="bg1"/>
                </a:solidFill>
                <a:sym typeface="Wingdings" panose="05000000000000000000" pitchFamily="2" charset="2"/>
              </a:rPr>
              <a:t></a:t>
            </a:r>
          </a:p>
          <a:p>
            <a:pPr algn="ctr"/>
            <a:r>
              <a:rPr lang="en-US" dirty="0">
                <a:solidFill>
                  <a:schemeClr val="bg1"/>
                </a:solidFill>
                <a:sym typeface="Wingdings" panose="05000000000000000000" pitchFamily="2" charset="2"/>
              </a:rPr>
              <a:t>20000 e- RMS</a:t>
            </a:r>
            <a:endParaRPr lang="en-US" dirty="0">
              <a:solidFill>
                <a:schemeClr val="bg1"/>
              </a:solidFill>
            </a:endParaRPr>
          </a:p>
        </p:txBody>
      </p:sp>
      <p:sp>
        <p:nvSpPr>
          <p:cNvPr id="3" name="Arrow: Down 2">
            <a:extLst>
              <a:ext uri="{FF2B5EF4-FFF2-40B4-BE49-F238E27FC236}">
                <a16:creationId xmlns:a16="http://schemas.microsoft.com/office/drawing/2014/main" id="{BDE8193F-07A0-0F78-AE81-AE67C322A28B}"/>
              </a:ext>
            </a:extLst>
          </p:cNvPr>
          <p:cNvSpPr/>
          <p:nvPr/>
        </p:nvSpPr>
        <p:spPr>
          <a:xfrm>
            <a:off x="1691595" y="2292576"/>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800CB26-4980-DA49-A835-44AB409B8F47}"/>
              </a:ext>
            </a:extLst>
          </p:cNvPr>
          <p:cNvSpPr/>
          <p:nvPr/>
        </p:nvSpPr>
        <p:spPr>
          <a:xfrm>
            <a:off x="425777" y="2647062"/>
            <a:ext cx="4313884" cy="841247"/>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Assuming to lose a factor 40 on the induction </a:t>
            </a:r>
            <a:r>
              <a:rPr lang="en-US" dirty="0">
                <a:sym typeface="Wingdings" panose="05000000000000000000" pitchFamily="2" charset="2"/>
              </a:rPr>
              <a:t> </a:t>
            </a:r>
          </a:p>
          <a:p>
            <a:pPr algn="ctr"/>
            <a:r>
              <a:rPr lang="en-US" sz="1400" dirty="0">
                <a:solidFill>
                  <a:srgbClr val="FF0000"/>
                </a:solidFill>
                <a:sym typeface="Wingdings" panose="05000000000000000000" pitchFamily="2" charset="2"/>
              </a:rPr>
              <a:t>avalanche geometry x </a:t>
            </a:r>
            <a:r>
              <a:rPr lang="en-US" sz="1400" dirty="0" err="1">
                <a:solidFill>
                  <a:srgbClr val="FF0000"/>
                </a:solidFill>
                <a:sym typeface="Wingdings" panose="05000000000000000000" pitchFamily="2" charset="2"/>
              </a:rPr>
              <a:t>Ramo</a:t>
            </a:r>
            <a:r>
              <a:rPr lang="en-US" sz="1400" dirty="0">
                <a:solidFill>
                  <a:srgbClr val="FF0000"/>
                </a:solidFill>
                <a:sym typeface="Wingdings" panose="05000000000000000000" pitchFamily="2" charset="2"/>
              </a:rPr>
              <a:t> x readout strip</a:t>
            </a:r>
            <a:endParaRPr lang="en-US" sz="1400" dirty="0">
              <a:solidFill>
                <a:srgbClr val="FF0000"/>
              </a:solidFill>
            </a:endParaRPr>
          </a:p>
        </p:txBody>
      </p:sp>
      <p:sp>
        <p:nvSpPr>
          <p:cNvPr id="9" name="Arrow: Down 8">
            <a:extLst>
              <a:ext uri="{FF2B5EF4-FFF2-40B4-BE49-F238E27FC236}">
                <a16:creationId xmlns:a16="http://schemas.microsoft.com/office/drawing/2014/main" id="{4E69BD81-7B00-FF3A-9784-AE4A3F89BD14}"/>
              </a:ext>
            </a:extLst>
          </p:cNvPr>
          <p:cNvSpPr/>
          <p:nvPr/>
        </p:nvSpPr>
        <p:spPr>
          <a:xfrm>
            <a:off x="1691595" y="3601845"/>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5C5E2A-8B01-856C-D912-5D44D8808327}"/>
              </a:ext>
            </a:extLst>
          </p:cNvPr>
          <p:cNvSpPr/>
          <p:nvPr/>
        </p:nvSpPr>
        <p:spPr>
          <a:xfrm>
            <a:off x="510463" y="3935001"/>
            <a:ext cx="4229198" cy="650450"/>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8*10^5 electrons for the minimum detectable signal</a:t>
            </a:r>
          </a:p>
        </p:txBody>
      </p:sp>
      <p:sp>
        <p:nvSpPr>
          <p:cNvPr id="11" name="Rectangle 10">
            <a:extLst>
              <a:ext uri="{FF2B5EF4-FFF2-40B4-BE49-F238E27FC236}">
                <a16:creationId xmlns:a16="http://schemas.microsoft.com/office/drawing/2014/main" id="{3A8F6864-DF6F-F199-812D-CBB2776B8A1F}"/>
              </a:ext>
            </a:extLst>
          </p:cNvPr>
          <p:cNvSpPr/>
          <p:nvPr/>
        </p:nvSpPr>
        <p:spPr>
          <a:xfrm>
            <a:off x="510462" y="5042341"/>
            <a:ext cx="4229198" cy="1484705"/>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b="1" dirty="0"/>
              <a:t>Rough assumptions on charge distribution for saturated avalanches</a:t>
            </a:r>
            <a:endParaRPr lang="en-US" dirty="0"/>
          </a:p>
          <a:p>
            <a:pPr marL="285750" indent="-285750">
              <a:buFont typeface="Arial" panose="020B0604020202020204" pitchFamily="34" charset="0"/>
              <a:buChar char="•"/>
            </a:pPr>
            <a:r>
              <a:rPr lang="en-US" dirty="0"/>
              <a:t>mode ≈ average ≈ 3 x minimum</a:t>
            </a:r>
          </a:p>
          <a:p>
            <a:pPr marL="285750" indent="-285750">
              <a:buFont typeface="Arial" panose="020B0604020202020204" pitchFamily="34" charset="0"/>
              <a:buChar char="•"/>
            </a:pPr>
            <a:r>
              <a:rPr lang="en-US" dirty="0"/>
              <a:t>Max ≈ 15 x minimum</a:t>
            </a:r>
          </a:p>
          <a:p>
            <a:pPr marL="285750" indent="-285750">
              <a:buFont typeface="Arial" panose="020B0604020202020204" pitchFamily="34" charset="0"/>
              <a:buChar char="•"/>
            </a:pPr>
            <a:endParaRPr lang="en-US" dirty="0"/>
          </a:p>
          <a:p>
            <a:endParaRPr lang="en-US" dirty="0"/>
          </a:p>
        </p:txBody>
      </p:sp>
      <p:sp>
        <p:nvSpPr>
          <p:cNvPr id="12" name="Arrow: Down 11">
            <a:extLst>
              <a:ext uri="{FF2B5EF4-FFF2-40B4-BE49-F238E27FC236}">
                <a16:creationId xmlns:a16="http://schemas.microsoft.com/office/drawing/2014/main" id="{E619472D-142B-40D5-1E9B-187FF90D75D4}"/>
              </a:ext>
            </a:extLst>
          </p:cNvPr>
          <p:cNvSpPr/>
          <p:nvPr/>
        </p:nvSpPr>
        <p:spPr>
          <a:xfrm>
            <a:off x="1691594" y="4676991"/>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12C0832C-1121-1FFA-20A0-29C0B23D7E02}"/>
              </a:ext>
            </a:extLst>
          </p:cNvPr>
          <p:cNvSpPr/>
          <p:nvPr/>
        </p:nvSpPr>
        <p:spPr>
          <a:xfrm rot="16200000">
            <a:off x="4759657" y="5578264"/>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BE99B-3CDC-C37E-2BE6-2151F0AEFF3E}"/>
              </a:ext>
            </a:extLst>
          </p:cNvPr>
          <p:cNvSpPr/>
          <p:nvPr/>
        </p:nvSpPr>
        <p:spPr>
          <a:xfrm>
            <a:off x="5194999" y="5056776"/>
            <a:ext cx="3029838" cy="1484705"/>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Ideal case~ 0.4 </a:t>
            </a:r>
            <a:r>
              <a:rPr lang="en-US" dirty="0" err="1"/>
              <a:t>pC</a:t>
            </a:r>
            <a:endParaRPr lang="en-US" dirty="0"/>
          </a:p>
          <a:p>
            <a:pPr marL="285750" indent="-285750">
              <a:buFont typeface="Arial" panose="020B0604020202020204" pitchFamily="34" charset="0"/>
              <a:buChar char="•"/>
            </a:pPr>
            <a:r>
              <a:rPr lang="en-US" dirty="0"/>
              <a:t> 7.5 times better of the single gap state of the art (3 </a:t>
            </a:r>
            <a:r>
              <a:rPr lang="en-US" dirty="0" err="1"/>
              <a:t>pC</a:t>
            </a:r>
            <a:r>
              <a:rPr lang="en-US" dirty="0"/>
              <a:t> real case)</a:t>
            </a:r>
            <a:endParaRPr lang="en-US" baseline="30000" dirty="0"/>
          </a:p>
        </p:txBody>
      </p:sp>
      <p:sp>
        <p:nvSpPr>
          <p:cNvPr id="15" name="Rectangle 14">
            <a:extLst>
              <a:ext uri="{FF2B5EF4-FFF2-40B4-BE49-F238E27FC236}">
                <a16:creationId xmlns:a16="http://schemas.microsoft.com/office/drawing/2014/main" id="{269E5C28-7C24-0638-641D-B367FA1E3036}"/>
              </a:ext>
            </a:extLst>
          </p:cNvPr>
          <p:cNvSpPr/>
          <p:nvPr/>
        </p:nvSpPr>
        <p:spPr>
          <a:xfrm>
            <a:off x="430572" y="896206"/>
            <a:ext cx="4309089" cy="65045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State of the art FE </a:t>
            </a:r>
            <a:r>
              <a:rPr lang="en-US" dirty="0">
                <a:solidFill>
                  <a:schemeClr val="bg1"/>
                </a:solidFill>
                <a:sym typeface="Wingdings" panose="05000000000000000000" pitchFamily="2" charset="2"/>
              </a:rPr>
              <a:t> </a:t>
            </a:r>
          </a:p>
          <a:p>
            <a:pPr algn="ctr"/>
            <a:r>
              <a:rPr lang="en-US" dirty="0">
                <a:solidFill>
                  <a:schemeClr val="bg1"/>
                </a:solidFill>
                <a:sym typeface="Wingdings" panose="05000000000000000000" pitchFamily="2" charset="2"/>
              </a:rPr>
              <a:t>noise = 4000 e- RMS</a:t>
            </a:r>
            <a:endParaRPr lang="en-US" dirty="0">
              <a:solidFill>
                <a:schemeClr val="bg1"/>
              </a:solidFill>
            </a:endParaRPr>
          </a:p>
        </p:txBody>
      </p:sp>
      <p:sp>
        <p:nvSpPr>
          <p:cNvPr id="16" name="Arrow: Down 15">
            <a:extLst>
              <a:ext uri="{FF2B5EF4-FFF2-40B4-BE49-F238E27FC236}">
                <a16:creationId xmlns:a16="http://schemas.microsoft.com/office/drawing/2014/main" id="{DE92D68D-8A91-2704-A6FC-3ECDC47844D6}"/>
              </a:ext>
            </a:extLst>
          </p:cNvPr>
          <p:cNvSpPr/>
          <p:nvPr/>
        </p:nvSpPr>
        <p:spPr>
          <a:xfrm rot="16200000">
            <a:off x="8212708" y="5642514"/>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192F9CA-5D2D-6D94-9B78-713B8BC177EF}"/>
              </a:ext>
            </a:extLst>
          </p:cNvPr>
          <p:cNvSpPr/>
          <p:nvPr/>
        </p:nvSpPr>
        <p:spPr>
          <a:xfrm>
            <a:off x="5199156" y="2605803"/>
            <a:ext cx="6811612" cy="2384415"/>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bg1"/>
                </a:solidFill>
              </a:rPr>
              <a:t>Gas gap optimization parameters:</a:t>
            </a:r>
          </a:p>
          <a:p>
            <a:pPr marL="285750" indent="-285750">
              <a:buFont typeface="Arial" panose="020B0604020202020204" pitchFamily="34" charset="0"/>
              <a:buChar char="•"/>
            </a:pPr>
            <a:r>
              <a:rPr lang="en-US" sz="1600" dirty="0">
                <a:solidFill>
                  <a:schemeClr val="bg1"/>
                </a:solidFill>
              </a:rPr>
              <a:t>As small as possible to achieve saturation with proportionally fewer electrons </a:t>
            </a:r>
            <a:r>
              <a:rPr lang="en-US" sz="1600" dirty="0">
                <a:solidFill>
                  <a:schemeClr val="bg1"/>
                </a:solidFill>
                <a:sym typeface="Wingdings" panose="05000000000000000000" pitchFamily="2" charset="2"/>
              </a:rPr>
              <a:t> 0.1 mm</a:t>
            </a:r>
          </a:p>
          <a:p>
            <a:pPr marL="285750" indent="-285750">
              <a:buFont typeface="Arial" panose="020B0604020202020204" pitchFamily="34" charset="0"/>
              <a:buChar char="•"/>
            </a:pPr>
            <a:r>
              <a:rPr lang="en-US" sz="1600" dirty="0">
                <a:solidFill>
                  <a:schemeClr val="bg1"/>
                </a:solidFill>
                <a:sym typeface="Wingdings" panose="05000000000000000000" pitchFamily="2" charset="2"/>
              </a:rPr>
              <a:t>Deep saturation also increases the induction efficiency</a:t>
            </a:r>
          </a:p>
          <a:p>
            <a:pPr marL="285750" indent="-285750">
              <a:buFont typeface="Arial" panose="020B0604020202020204" pitchFamily="34" charset="0"/>
              <a:buChar char="•"/>
            </a:pPr>
            <a:r>
              <a:rPr lang="en-US" sz="1600" dirty="0">
                <a:solidFill>
                  <a:schemeClr val="bg1"/>
                </a:solidFill>
                <a:sym typeface="Wingdings" panose="05000000000000000000" pitchFamily="2" charset="2"/>
              </a:rPr>
              <a:t>Below 1 mm gas gap P(0) is not negligible, and part of the advantage is lost due to the necessity of amplifying very unfavorable primary electrons (placed close to the anode) by increasing the electric field</a:t>
            </a:r>
          </a:p>
          <a:p>
            <a:pPr marL="285750" indent="-285750">
              <a:buFont typeface="Arial" panose="020B0604020202020204" pitchFamily="34" charset="0"/>
              <a:buChar char="•"/>
            </a:pPr>
            <a:r>
              <a:rPr lang="en-US" sz="1600" dirty="0">
                <a:solidFill>
                  <a:schemeClr val="bg1"/>
                </a:solidFill>
                <a:sym typeface="Wingdings" panose="05000000000000000000" pitchFamily="2" charset="2"/>
              </a:rPr>
              <a:t>Therefore, the MRPC use many tiny gas gaps </a:t>
            </a:r>
          </a:p>
        </p:txBody>
      </p:sp>
      <p:sp>
        <p:nvSpPr>
          <p:cNvPr id="18" name="Rectangle 17">
            <a:extLst>
              <a:ext uri="{FF2B5EF4-FFF2-40B4-BE49-F238E27FC236}">
                <a16:creationId xmlns:a16="http://schemas.microsoft.com/office/drawing/2014/main" id="{A9AE6590-12BB-5FC9-0EF1-864634D56FCA}"/>
              </a:ext>
            </a:extLst>
          </p:cNvPr>
          <p:cNvSpPr/>
          <p:nvPr/>
        </p:nvSpPr>
        <p:spPr>
          <a:xfrm>
            <a:off x="8611639" y="5042340"/>
            <a:ext cx="3514804" cy="1484705"/>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Worsening of FE performance proportionally reflects on &lt;Q&gt;</a:t>
            </a:r>
          </a:p>
          <a:p>
            <a:pPr algn="ctr"/>
            <a:r>
              <a:rPr lang="en-US" dirty="0"/>
              <a:t>Correlation between narrower gas gap and FE threshold</a:t>
            </a:r>
          </a:p>
        </p:txBody>
      </p:sp>
      <p:sp>
        <p:nvSpPr>
          <p:cNvPr id="19" name="Footer Placeholder 18">
            <a:extLst>
              <a:ext uri="{FF2B5EF4-FFF2-40B4-BE49-F238E27FC236}">
                <a16:creationId xmlns:a16="http://schemas.microsoft.com/office/drawing/2014/main" id="{9482FE76-00F3-1922-EF90-9CD90CADA526}"/>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10906342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31F3F6-3F76-85F1-9D86-EA164D3DF6D5}"/>
              </a:ext>
            </a:extLst>
          </p:cNvPr>
          <p:cNvSpPr>
            <a:spLocks noGrp="1"/>
          </p:cNvSpPr>
          <p:nvPr>
            <p:ph idx="1"/>
          </p:nvPr>
        </p:nvSpPr>
        <p:spPr>
          <a:xfrm>
            <a:off x="979744" y="1447801"/>
            <a:ext cx="8946541" cy="5070388"/>
          </a:xfrm>
        </p:spPr>
        <p:txBody>
          <a:bodyPr>
            <a:normAutofit fontScale="85000" lnSpcReduction="20000"/>
          </a:bodyPr>
          <a:lstStyle/>
          <a:p>
            <a:r>
              <a:rPr lang="en-US" dirty="0"/>
              <a:t>The RPC is typically a very large structure ( a few m^2)</a:t>
            </a:r>
          </a:p>
          <a:p>
            <a:r>
              <a:rPr lang="en-US" dirty="0"/>
              <a:t>A signal or a disturbance takes a few tens of ns to travel end to end</a:t>
            </a:r>
          </a:p>
          <a:p>
            <a:r>
              <a:rPr lang="en-US" dirty="0"/>
              <a:t>The amplifier and discriminator produce typically a fast transient resulting an in very high instantaneous current injected on the ground. This under any aspect is seen as a signal if the ground scheme is not able to dissipate or compensate it</a:t>
            </a:r>
          </a:p>
          <a:p>
            <a:r>
              <a:rPr lang="en-US" dirty="0"/>
              <a:t>There are the following types of noise:</a:t>
            </a:r>
          </a:p>
          <a:p>
            <a:pPr lvl="1"/>
            <a:r>
              <a:rPr lang="en-US" dirty="0"/>
              <a:t>Self-induced current coupled noise (diaphonicity), the one above</a:t>
            </a:r>
          </a:p>
          <a:p>
            <a:pPr lvl="1"/>
            <a:r>
              <a:rPr lang="en-US" dirty="0"/>
              <a:t>External noise coming from the environment, this can be dominant if the faraday cage is not strong enough</a:t>
            </a:r>
          </a:p>
          <a:p>
            <a:pPr lvl="1"/>
            <a:r>
              <a:rPr lang="en-US" dirty="0"/>
              <a:t>Intrinsic electronic noise, of the order od a few hundred to a few thousand of electrons</a:t>
            </a:r>
          </a:p>
          <a:p>
            <a:pPr lvl="1"/>
            <a:r>
              <a:rPr lang="en-US" dirty="0"/>
              <a:t>The first 2 are generally dominant unless the grounding is able to suppress them</a:t>
            </a:r>
          </a:p>
          <a:p>
            <a:pPr marL="57150" indent="0">
              <a:buNone/>
            </a:pPr>
            <a:r>
              <a:rPr lang="en-US" dirty="0"/>
              <a:t>Different RPC layout brought to different operative thresholds:</a:t>
            </a:r>
          </a:p>
          <a:p>
            <a:pPr marL="400050"/>
            <a:r>
              <a:rPr lang="en-US" dirty="0"/>
              <a:t>Legacy ATLAS – 20 </a:t>
            </a:r>
            <a:r>
              <a:rPr lang="en-US" dirty="0" err="1"/>
              <a:t>fC</a:t>
            </a:r>
            <a:r>
              <a:rPr lang="en-US" dirty="0"/>
              <a:t> one 2 mm gas gap</a:t>
            </a:r>
          </a:p>
          <a:p>
            <a:pPr marL="400050"/>
            <a:r>
              <a:rPr lang="en-US" dirty="0"/>
              <a:t>Legacy CMS – 40 </a:t>
            </a:r>
            <a:r>
              <a:rPr lang="en-US" dirty="0" err="1"/>
              <a:t>fC</a:t>
            </a:r>
            <a:r>
              <a:rPr lang="en-US" dirty="0"/>
              <a:t> two 2 mm gas gaps</a:t>
            </a:r>
          </a:p>
          <a:p>
            <a:pPr marL="400050"/>
            <a:r>
              <a:rPr lang="en-US" dirty="0"/>
              <a:t>Upgrade ATLAS 5 </a:t>
            </a:r>
            <a:r>
              <a:rPr lang="en-US" dirty="0" err="1"/>
              <a:t>fC</a:t>
            </a:r>
            <a:r>
              <a:rPr lang="en-US" dirty="0"/>
              <a:t> one 1 mm gas gap</a:t>
            </a:r>
          </a:p>
          <a:p>
            <a:pPr marL="400050"/>
            <a:r>
              <a:rPr lang="en-US" dirty="0"/>
              <a:t>Upgrade CMS 40 </a:t>
            </a:r>
            <a:r>
              <a:rPr lang="en-US" dirty="0" err="1"/>
              <a:t>fC</a:t>
            </a:r>
            <a:r>
              <a:rPr lang="en-US" dirty="0"/>
              <a:t> two 1.4 mm gas gaps</a:t>
            </a:r>
          </a:p>
          <a:p>
            <a:endParaRPr lang="en-US" dirty="0"/>
          </a:p>
        </p:txBody>
      </p:sp>
      <p:sp>
        <p:nvSpPr>
          <p:cNvPr id="4" name="Date Placeholder 3">
            <a:extLst>
              <a:ext uri="{FF2B5EF4-FFF2-40B4-BE49-F238E27FC236}">
                <a16:creationId xmlns:a16="http://schemas.microsoft.com/office/drawing/2014/main" id="{87391135-2D12-98D9-075B-89826E0AEF50}"/>
              </a:ext>
            </a:extLst>
          </p:cNvPr>
          <p:cNvSpPr>
            <a:spLocks noGrp="1"/>
          </p:cNvSpPr>
          <p:nvPr>
            <p:ph type="dt" sz="half" idx="10"/>
          </p:nvPr>
        </p:nvSpPr>
        <p:spPr/>
        <p:txBody>
          <a:bodyPr/>
          <a:lstStyle/>
          <a:p>
            <a:fld id="{EC44C2FC-BA22-44BD-A954-C7493EDCA745}" type="datetime1">
              <a:rPr lang="en-US" smtClean="0"/>
              <a:t>10/15/2026</a:t>
            </a:fld>
            <a:endParaRPr lang="en-GB"/>
          </a:p>
        </p:txBody>
      </p:sp>
      <p:sp>
        <p:nvSpPr>
          <p:cNvPr id="5" name="Slide Number Placeholder 4">
            <a:extLst>
              <a:ext uri="{FF2B5EF4-FFF2-40B4-BE49-F238E27FC236}">
                <a16:creationId xmlns:a16="http://schemas.microsoft.com/office/drawing/2014/main" id="{1A13F617-3CCB-59DC-32CB-71134A540BCB}"/>
              </a:ext>
            </a:extLst>
          </p:cNvPr>
          <p:cNvSpPr>
            <a:spLocks noGrp="1"/>
          </p:cNvSpPr>
          <p:nvPr>
            <p:ph type="sldNum" sz="quarter" idx="12"/>
          </p:nvPr>
        </p:nvSpPr>
        <p:spPr/>
        <p:txBody>
          <a:bodyPr/>
          <a:lstStyle/>
          <a:p>
            <a:fld id="{F8550EB5-7DBB-40B0-8DCD-2DF6D0BF0886}" type="slidenum">
              <a:rPr lang="en-GB" smtClean="0"/>
              <a:t>30</a:t>
            </a:fld>
            <a:endParaRPr lang="en-GB"/>
          </a:p>
        </p:txBody>
      </p:sp>
      <p:sp>
        <p:nvSpPr>
          <p:cNvPr id="6" name="Title 5">
            <a:extLst>
              <a:ext uri="{FF2B5EF4-FFF2-40B4-BE49-F238E27FC236}">
                <a16:creationId xmlns:a16="http://schemas.microsoft.com/office/drawing/2014/main" id="{518C3D58-0C3F-3B8D-27D6-AB2D9676DA1D}"/>
              </a:ext>
            </a:extLst>
          </p:cNvPr>
          <p:cNvSpPr>
            <a:spLocks noGrp="1"/>
          </p:cNvSpPr>
          <p:nvPr>
            <p:ph type="title"/>
          </p:nvPr>
        </p:nvSpPr>
        <p:spPr>
          <a:xfrm>
            <a:off x="646113" y="452438"/>
            <a:ext cx="9404350" cy="1400175"/>
          </a:xfrm>
        </p:spPr>
        <p:txBody>
          <a:bodyPr/>
          <a:lstStyle/>
          <a:p>
            <a:r>
              <a:rPr lang="en-US" dirty="0">
                <a:solidFill>
                  <a:schemeClr val="tx1"/>
                </a:solidFill>
              </a:rPr>
              <a:t>Resistive</a:t>
            </a:r>
            <a:r>
              <a:rPr lang="en-US" dirty="0"/>
              <a:t> </a:t>
            </a:r>
            <a:r>
              <a:rPr lang="en-US" dirty="0">
                <a:solidFill>
                  <a:schemeClr val="tx1"/>
                </a:solidFill>
              </a:rPr>
              <a:t>Plate</a:t>
            </a:r>
            <a:r>
              <a:rPr lang="en-US" dirty="0"/>
              <a:t> </a:t>
            </a:r>
            <a:r>
              <a:rPr lang="en-US" dirty="0">
                <a:solidFill>
                  <a:srgbClr val="FF0000"/>
                </a:solidFill>
              </a:rPr>
              <a:t>Chamber S/N</a:t>
            </a:r>
            <a:endParaRPr lang="en-US" dirty="0">
              <a:solidFill>
                <a:schemeClr val="tx1"/>
              </a:solidFill>
            </a:endParaRPr>
          </a:p>
        </p:txBody>
      </p:sp>
      <p:sp>
        <p:nvSpPr>
          <p:cNvPr id="7" name="Footer Placeholder 6">
            <a:extLst>
              <a:ext uri="{FF2B5EF4-FFF2-40B4-BE49-F238E27FC236}">
                <a16:creationId xmlns:a16="http://schemas.microsoft.com/office/drawing/2014/main" id="{0F2F5B0A-C9BC-DA92-DE39-C279F2AE79BB}"/>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34382248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A1FE1-A442-A569-2206-AAFEBE722AC4}"/>
              </a:ext>
            </a:extLst>
          </p:cNvPr>
          <p:cNvSpPr>
            <a:spLocks noGrp="1"/>
          </p:cNvSpPr>
          <p:nvPr>
            <p:ph type="title"/>
          </p:nvPr>
        </p:nvSpPr>
        <p:spPr/>
        <p:txBody>
          <a:bodyPr/>
          <a:lstStyle/>
          <a:p>
            <a:r>
              <a:rPr lang="en-US" dirty="0"/>
              <a:t>The RPC chamber: a </a:t>
            </a:r>
            <a:r>
              <a:rPr lang="en-US" dirty="0" err="1"/>
              <a:t>stripline</a:t>
            </a:r>
            <a:r>
              <a:rPr lang="en-US" dirty="0"/>
              <a:t> having the detector as dielectric</a:t>
            </a:r>
          </a:p>
        </p:txBody>
      </p:sp>
      <p:sp>
        <p:nvSpPr>
          <p:cNvPr id="3" name="Content Placeholder 2">
            <a:extLst>
              <a:ext uri="{FF2B5EF4-FFF2-40B4-BE49-F238E27FC236}">
                <a16:creationId xmlns:a16="http://schemas.microsoft.com/office/drawing/2014/main" id="{C52EEEC8-97EE-8000-D0B8-76C2EE0DA1F3}"/>
              </a:ext>
            </a:extLst>
          </p:cNvPr>
          <p:cNvSpPr>
            <a:spLocks noGrp="1"/>
          </p:cNvSpPr>
          <p:nvPr>
            <p:ph idx="1"/>
          </p:nvPr>
        </p:nvSpPr>
        <p:spPr>
          <a:xfrm>
            <a:off x="770803" y="2077856"/>
            <a:ext cx="9497203" cy="1471351"/>
          </a:xfrm>
        </p:spPr>
        <p:txBody>
          <a:bodyPr>
            <a:normAutofit/>
          </a:bodyPr>
          <a:lstStyle/>
          <a:p>
            <a:r>
              <a:rPr lang="en-US" dirty="0"/>
              <a:t>At the very origin of RPCs this was the driving concept for exploiting RPCs timing performance (R. Cardarelli private communication)</a:t>
            </a:r>
          </a:p>
        </p:txBody>
      </p:sp>
      <p:sp>
        <p:nvSpPr>
          <p:cNvPr id="4" name="Date Placeholder 3">
            <a:extLst>
              <a:ext uri="{FF2B5EF4-FFF2-40B4-BE49-F238E27FC236}">
                <a16:creationId xmlns:a16="http://schemas.microsoft.com/office/drawing/2014/main" id="{6A889315-3449-7CB6-AEBD-EB95E3C81087}"/>
              </a:ext>
            </a:extLst>
          </p:cNvPr>
          <p:cNvSpPr>
            <a:spLocks noGrp="1"/>
          </p:cNvSpPr>
          <p:nvPr>
            <p:ph type="dt" sz="half" idx="10"/>
          </p:nvPr>
        </p:nvSpPr>
        <p:spPr/>
        <p:txBody>
          <a:bodyPr/>
          <a:lstStyle/>
          <a:p>
            <a:fld id="{C38197D1-58EB-4B58-89F1-ECCE6EA6FAB8}" type="datetime1">
              <a:rPr lang="en-US" smtClean="0"/>
              <a:t>10/15/2026</a:t>
            </a:fld>
            <a:endParaRPr lang="en-GB"/>
          </a:p>
        </p:txBody>
      </p:sp>
      <p:sp>
        <p:nvSpPr>
          <p:cNvPr id="5" name="Footer Placeholder 4">
            <a:extLst>
              <a:ext uri="{FF2B5EF4-FFF2-40B4-BE49-F238E27FC236}">
                <a16:creationId xmlns:a16="http://schemas.microsoft.com/office/drawing/2014/main" id="{06244413-AE34-0D43-013E-3D49A74AE21B}"/>
              </a:ext>
            </a:extLst>
          </p:cNvPr>
          <p:cNvSpPr>
            <a:spLocks noGrp="1"/>
          </p:cNvSpPr>
          <p:nvPr>
            <p:ph type="ftr" sz="quarter" idx="11"/>
          </p:nvPr>
        </p:nvSpPr>
        <p:spPr/>
        <p:txBody>
          <a:bodyPr/>
          <a:lstStyle/>
          <a:p>
            <a:r>
              <a:rPr lang="en-US"/>
              <a:t>G. Aielli - ISU</a:t>
            </a:r>
            <a:endParaRPr lang="en-GB"/>
          </a:p>
        </p:txBody>
      </p:sp>
      <p:sp>
        <p:nvSpPr>
          <p:cNvPr id="6" name="Slide Number Placeholder 5">
            <a:extLst>
              <a:ext uri="{FF2B5EF4-FFF2-40B4-BE49-F238E27FC236}">
                <a16:creationId xmlns:a16="http://schemas.microsoft.com/office/drawing/2014/main" id="{40302E2D-3D37-E9DD-4203-03D4E539C864}"/>
              </a:ext>
            </a:extLst>
          </p:cNvPr>
          <p:cNvSpPr>
            <a:spLocks noGrp="1"/>
          </p:cNvSpPr>
          <p:nvPr>
            <p:ph type="sldNum" sz="quarter" idx="12"/>
          </p:nvPr>
        </p:nvSpPr>
        <p:spPr/>
        <p:txBody>
          <a:bodyPr/>
          <a:lstStyle/>
          <a:p>
            <a:fld id="{F8550EB5-7DBB-40B0-8DCD-2DF6D0BF0886}" type="slidenum">
              <a:rPr lang="en-GB" smtClean="0"/>
              <a:t>31</a:t>
            </a:fld>
            <a:endParaRPr lang="en-GB"/>
          </a:p>
        </p:txBody>
      </p:sp>
      <p:pic>
        <p:nvPicPr>
          <p:cNvPr id="8" name="Picture 7">
            <a:extLst>
              <a:ext uri="{FF2B5EF4-FFF2-40B4-BE49-F238E27FC236}">
                <a16:creationId xmlns:a16="http://schemas.microsoft.com/office/drawing/2014/main" id="{85E974B4-FBC9-E07D-3456-989E59D08978}"/>
              </a:ext>
            </a:extLst>
          </p:cNvPr>
          <p:cNvPicPr>
            <a:picLocks noChangeAspect="1"/>
          </p:cNvPicPr>
          <p:nvPr/>
        </p:nvPicPr>
        <p:blipFill>
          <a:blip r:embed="rId2"/>
          <a:stretch>
            <a:fillRect/>
          </a:stretch>
        </p:blipFill>
        <p:spPr>
          <a:xfrm>
            <a:off x="1923994" y="2871152"/>
            <a:ext cx="7110738" cy="2133600"/>
          </a:xfrm>
          <a:prstGeom prst="rect">
            <a:avLst/>
          </a:prstGeom>
        </p:spPr>
      </p:pic>
      <p:sp>
        <p:nvSpPr>
          <p:cNvPr id="9" name="Content Placeholder 2">
            <a:extLst>
              <a:ext uri="{FF2B5EF4-FFF2-40B4-BE49-F238E27FC236}">
                <a16:creationId xmlns:a16="http://schemas.microsoft.com/office/drawing/2014/main" id="{A9F74C40-F7A7-84C2-B24D-F9082DD210A7}"/>
              </a:ext>
            </a:extLst>
          </p:cNvPr>
          <p:cNvSpPr txBox="1">
            <a:spLocks/>
          </p:cNvSpPr>
          <p:nvPr/>
        </p:nvSpPr>
        <p:spPr>
          <a:xfrm>
            <a:off x="770803" y="5004752"/>
            <a:ext cx="5253855" cy="179986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en-US" dirty="0"/>
              <a:t>A large timing detector couldn’t be nothing but a fully matched </a:t>
            </a:r>
            <a:r>
              <a:rPr lang="en-US" dirty="0" err="1"/>
              <a:t>stripline</a:t>
            </a:r>
            <a:r>
              <a:rPr lang="en-US" dirty="0"/>
              <a:t> where the RPC is an “active” dielectric generating the signal internally</a:t>
            </a:r>
          </a:p>
        </p:txBody>
      </p:sp>
      <p:sp>
        <p:nvSpPr>
          <p:cNvPr id="10" name="Content Placeholder 2">
            <a:extLst>
              <a:ext uri="{FF2B5EF4-FFF2-40B4-BE49-F238E27FC236}">
                <a16:creationId xmlns:a16="http://schemas.microsoft.com/office/drawing/2014/main" id="{52E3A437-10DF-1C8E-D1EC-E728AA9ED4C5}"/>
              </a:ext>
            </a:extLst>
          </p:cNvPr>
          <p:cNvSpPr txBox="1">
            <a:spLocks/>
          </p:cNvSpPr>
          <p:nvPr/>
        </p:nvSpPr>
        <p:spPr>
          <a:xfrm>
            <a:off x="6096000" y="4983400"/>
            <a:ext cx="3598628" cy="162929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en-US" dirty="0"/>
              <a:t>The strip line was meant to propagate without distortion the signal to the FE electronics, also matched to the line</a:t>
            </a:r>
          </a:p>
        </p:txBody>
      </p:sp>
    </p:spTree>
    <p:extLst>
      <p:ext uri="{BB962C8B-B14F-4D97-AF65-F5344CB8AC3E}">
        <p14:creationId xmlns:p14="http://schemas.microsoft.com/office/powerpoint/2010/main" val="25149851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Consideration on Ageing</a:t>
            </a:r>
          </a:p>
        </p:txBody>
      </p:sp>
      <p:sp>
        <p:nvSpPr>
          <p:cNvPr id="8" name="Text Placeholder 7"/>
          <p:cNvSpPr>
            <a:spLocks noGrp="1"/>
          </p:cNvSpPr>
          <p:nvPr>
            <p:ph type="body" idx="1"/>
          </p:nvPr>
        </p:nvSpPr>
        <p:spPr/>
        <p:txBody>
          <a:bodyPr/>
          <a:lstStyle/>
          <a:p>
            <a:r>
              <a:rPr lang="en-GB" dirty="0"/>
              <a:t>Current it is used as a proxy for ageing effects but the same current may have very different effects</a:t>
            </a:r>
          </a:p>
        </p:txBody>
      </p:sp>
      <p:sp>
        <p:nvSpPr>
          <p:cNvPr id="4" name="Date Placeholder 3"/>
          <p:cNvSpPr>
            <a:spLocks noGrp="1"/>
          </p:cNvSpPr>
          <p:nvPr>
            <p:ph type="dt" sz="half" idx="10"/>
          </p:nvPr>
        </p:nvSpPr>
        <p:spPr/>
        <p:txBody>
          <a:bodyPr/>
          <a:lstStyle/>
          <a:p>
            <a:fld id="{C731BD10-2C3F-454E-9580-07C7D2FAD990}" type="datetime1">
              <a:rPr lang="en-US" smtClean="0"/>
              <a:t>10/15/2026</a:t>
            </a:fld>
            <a:endParaRPr lang="en-GB"/>
          </a:p>
        </p:txBody>
      </p:sp>
      <p:sp>
        <p:nvSpPr>
          <p:cNvPr id="5" name="Footer Placeholder 4"/>
          <p:cNvSpPr>
            <a:spLocks noGrp="1"/>
          </p:cNvSpPr>
          <p:nvPr>
            <p:ph type="ftr" sz="quarter" idx="11"/>
          </p:nvPr>
        </p:nvSpPr>
        <p:spPr/>
        <p:txBody>
          <a:bodyPr/>
          <a:lstStyle/>
          <a:p>
            <a:r>
              <a:rPr lang="en-US"/>
              <a:t>G. Aielli - ISU</a:t>
            </a:r>
            <a:endParaRPr lang="en-GB"/>
          </a:p>
        </p:txBody>
      </p:sp>
      <p:sp>
        <p:nvSpPr>
          <p:cNvPr id="6" name="Slide Number Placeholder 5"/>
          <p:cNvSpPr>
            <a:spLocks noGrp="1"/>
          </p:cNvSpPr>
          <p:nvPr>
            <p:ph type="sldNum" sz="quarter" idx="12"/>
          </p:nvPr>
        </p:nvSpPr>
        <p:spPr/>
        <p:txBody>
          <a:bodyPr/>
          <a:lstStyle/>
          <a:p>
            <a:fld id="{F8550EB5-7DBB-40B0-8DCD-2DF6D0BF0886}" type="slidenum">
              <a:rPr lang="en-GB" smtClean="0"/>
              <a:t>32</a:t>
            </a:fld>
            <a:endParaRPr lang="en-GB"/>
          </a:p>
        </p:txBody>
      </p:sp>
    </p:spTree>
    <p:extLst>
      <p:ext uri="{BB962C8B-B14F-4D97-AF65-F5344CB8AC3E}">
        <p14:creationId xmlns:p14="http://schemas.microsoft.com/office/powerpoint/2010/main" val="415210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E290BE-61AD-18C5-227C-CB8A18638C9E}"/>
              </a:ext>
            </a:extLst>
          </p:cNvPr>
          <p:cNvSpPr txBox="1"/>
          <p:nvPr/>
        </p:nvSpPr>
        <p:spPr>
          <a:xfrm>
            <a:off x="5731727" y="5372105"/>
            <a:ext cx="6460273" cy="1600438"/>
          </a:xfrm>
          <a:prstGeom prst="rect">
            <a:avLst/>
          </a:prstGeom>
          <a:noFill/>
        </p:spPr>
        <p:txBody>
          <a:bodyPr wrap="square" rtlCol="0">
            <a:spAutoFit/>
          </a:bodyPr>
          <a:lstStyle/>
          <a:p>
            <a:pPr algn="just">
              <a:buClr>
                <a:schemeClr val="tx1"/>
              </a:buClr>
            </a:pPr>
            <a:r>
              <a:rPr lang="tr-TR" b="1" dirty="0"/>
              <a:t>Results: </a:t>
            </a:r>
          </a:p>
          <a:p>
            <a:pPr marL="285750" indent="-285750" algn="just">
              <a:buClr>
                <a:schemeClr val="tx1"/>
              </a:buClr>
              <a:buFont typeface="Arial" panose="020B0604020202020204" pitchFamily="34" charset="0"/>
              <a:buChar char="•"/>
            </a:pPr>
            <a:r>
              <a:rPr lang="en-US" sz="1600" dirty="0"/>
              <a:t>The ohmic current remains excellent and stable over time.</a:t>
            </a:r>
            <a:endParaRPr lang="tr-TR" sz="1600" dirty="0"/>
          </a:p>
          <a:p>
            <a:pPr marL="285750" indent="-285750" algn="just">
              <a:buClr>
                <a:schemeClr val="tx1"/>
              </a:buClr>
              <a:buFont typeface="Arial" panose="020B0604020202020204" pitchFamily="34" charset="0"/>
              <a:buChar char="•"/>
            </a:pPr>
            <a:r>
              <a:rPr lang="en-US" sz="1600" dirty="0"/>
              <a:t>The electrode resistance was initially high, then increased by approximately 25% after the first exposure to radiation, and has remained stable since.</a:t>
            </a:r>
          </a:p>
          <a:p>
            <a:pPr algn="just"/>
            <a:endParaRPr lang="en-US" sz="1600" dirty="0"/>
          </a:p>
        </p:txBody>
      </p:sp>
      <p:graphicFrame>
        <p:nvGraphicFramePr>
          <p:cNvPr id="8" name="Chart 7">
            <a:extLst>
              <a:ext uri="{FF2B5EF4-FFF2-40B4-BE49-F238E27FC236}">
                <a16:creationId xmlns:a16="http://schemas.microsoft.com/office/drawing/2014/main" id="{BF43FB02-DFE7-D247-61F5-53241ECFABC4}"/>
              </a:ext>
            </a:extLst>
          </p:cNvPr>
          <p:cNvGraphicFramePr>
            <a:graphicFrameLocks/>
          </p:cNvGraphicFramePr>
          <p:nvPr>
            <p:extLst>
              <p:ext uri="{D42A27DB-BD31-4B8C-83A1-F6EECF244321}">
                <p14:modId xmlns:p14="http://schemas.microsoft.com/office/powerpoint/2010/main" val="2994017750"/>
              </p:ext>
            </p:extLst>
          </p:nvPr>
        </p:nvGraphicFramePr>
        <p:xfrm>
          <a:off x="1037492" y="700330"/>
          <a:ext cx="9224108" cy="4872564"/>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79CD00BA-117D-CFBE-E0B6-505D173FE2EF}"/>
              </a:ext>
            </a:extLst>
          </p:cNvPr>
          <p:cNvSpPr>
            <a:spLocks noGrp="1"/>
          </p:cNvSpPr>
          <p:nvPr>
            <p:ph type="title"/>
          </p:nvPr>
        </p:nvSpPr>
        <p:spPr>
          <a:xfrm>
            <a:off x="256039" y="-51655"/>
            <a:ext cx="10515600" cy="826858"/>
          </a:xfrm>
        </p:spPr>
        <p:txBody>
          <a:bodyPr/>
          <a:lstStyle/>
          <a:p>
            <a:r>
              <a:rPr lang="en-US" b="1" dirty="0">
                <a:latin typeface="+mn-lt"/>
              </a:rPr>
              <a:t>Ageing </a:t>
            </a:r>
            <a:r>
              <a:rPr lang="tr-TR" b="1" dirty="0">
                <a:latin typeface="+mn-lt"/>
              </a:rPr>
              <a:t>Test</a:t>
            </a:r>
            <a:r>
              <a:rPr lang="en-US" b="1" dirty="0">
                <a:latin typeface="+mn-lt"/>
              </a:rPr>
              <a:t> with 30% CO</a:t>
            </a:r>
            <a:r>
              <a:rPr lang="en-US" b="1" baseline="-25000" dirty="0">
                <a:latin typeface="+mn-lt"/>
              </a:rPr>
              <a:t>2</a:t>
            </a:r>
            <a:r>
              <a:rPr lang="en-US" b="1" dirty="0">
                <a:latin typeface="+mn-lt"/>
              </a:rPr>
              <a:t> + </a:t>
            </a:r>
            <a:r>
              <a:rPr lang="tr-TR" b="1" dirty="0">
                <a:latin typeface="+mn-lt"/>
              </a:rPr>
              <a:t>0.5 </a:t>
            </a:r>
            <a:r>
              <a:rPr lang="en-US" b="1" dirty="0">
                <a:latin typeface="+mn-lt"/>
              </a:rPr>
              <a:t>% SF6</a:t>
            </a:r>
            <a:endParaRPr lang="en-GB" b="1" dirty="0">
              <a:latin typeface="+mn-lt"/>
            </a:endParaRPr>
          </a:p>
        </p:txBody>
      </p:sp>
      <p:sp>
        <p:nvSpPr>
          <p:cNvPr id="3" name="Content Placeholder 2">
            <a:extLst>
              <a:ext uri="{FF2B5EF4-FFF2-40B4-BE49-F238E27FC236}">
                <a16:creationId xmlns:a16="http://schemas.microsoft.com/office/drawing/2014/main" id="{C32AE25A-CB9C-939C-2FC3-7BD4DCDEEBC7}"/>
              </a:ext>
            </a:extLst>
          </p:cNvPr>
          <p:cNvSpPr>
            <a:spLocks noGrp="1"/>
          </p:cNvSpPr>
          <p:nvPr>
            <p:ph idx="1"/>
          </p:nvPr>
        </p:nvSpPr>
        <p:spPr>
          <a:xfrm>
            <a:off x="1419225" y="2177256"/>
            <a:ext cx="10515600" cy="4351338"/>
          </a:xfrm>
        </p:spPr>
        <p:txBody>
          <a:bodyPr/>
          <a:lstStyle/>
          <a:p>
            <a:pPr marL="0" indent="0">
              <a:buNone/>
            </a:pPr>
            <a:endParaRPr lang="tr-TR" dirty="0">
              <a:latin typeface="+mn-lt"/>
            </a:endParaRPr>
          </a:p>
          <a:p>
            <a:pPr marL="0" indent="0">
              <a:buNone/>
            </a:pPr>
            <a:endParaRPr lang="en-GB" dirty="0">
              <a:latin typeface="+mn-lt"/>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3928046-75C0-C38D-82A6-E565546E1B36}"/>
                  </a:ext>
                </a:extLst>
              </p:cNvPr>
              <p:cNvSpPr txBox="1"/>
              <p:nvPr/>
            </p:nvSpPr>
            <p:spPr>
              <a:xfrm>
                <a:off x="182699" y="5596137"/>
                <a:ext cx="5646002" cy="1329018"/>
              </a:xfrm>
              <a:prstGeom prst="rect">
                <a:avLst/>
              </a:prstGeom>
              <a:noFill/>
            </p:spPr>
            <p:txBody>
              <a:bodyPr wrap="square">
                <a:spAutoFit/>
              </a:bodyPr>
              <a:lstStyle/>
              <a:p>
                <a:pPr marL="180000" indent="-285750">
                  <a:buClr>
                    <a:schemeClr val="tx1"/>
                  </a:buClr>
                  <a:buFont typeface="Wingdings" panose="05000000000000000000" pitchFamily="2" charset="2"/>
                  <a:buChar char="§"/>
                </a:pPr>
                <a:r>
                  <a:rPr lang="en-GB" sz="1600" dirty="0"/>
                  <a:t>Target </a:t>
                </a:r>
                <a:r>
                  <a:rPr lang="en-GB" sz="1600" dirty="0">
                    <a:sym typeface="Wingdings" panose="05000000000000000000" pitchFamily="2" charset="2"/>
                  </a:rPr>
                  <a:t></a:t>
                </a:r>
                <a:r>
                  <a:rPr lang="en-GB" sz="1600" dirty="0"/>
                  <a:t>Full HL-LHC program corresponds to ~ 3000 fb</a:t>
                </a:r>
                <a:r>
                  <a:rPr lang="en-GB" sz="1600" baseline="30000" dirty="0"/>
                  <a:t>-1</a:t>
                </a:r>
                <a:r>
                  <a:rPr lang="en-GB" sz="1600" dirty="0"/>
                  <a:t> </a:t>
                </a:r>
              </a:p>
              <a:p>
                <a:pPr marL="285750" indent="-285750">
                  <a:buClr>
                    <a:schemeClr val="tx1"/>
                  </a:buClr>
                  <a:buFont typeface="Wingdings" panose="05000000000000000000" pitchFamily="2" charset="2"/>
                  <a:buChar char="§"/>
                </a:pPr>
                <a:r>
                  <a:rPr lang="tr-TR" sz="1600" dirty="0"/>
                  <a:t>A</a:t>
                </a:r>
                <a:r>
                  <a:rPr lang="en-US" sz="1600" dirty="0" err="1"/>
                  <a:t>pproximately</a:t>
                </a:r>
                <a:r>
                  <a:rPr lang="en-US" sz="1600" dirty="0"/>
                  <a:t> 42% of this target has been reached, corresponding to about 1250 </a:t>
                </a:r>
                <a14:m>
                  <m:oMath xmlns:m="http://schemas.openxmlformats.org/officeDocument/2006/math">
                    <m:sSup>
                      <m:sSupPr>
                        <m:ctrlPr>
                          <a:rPr lang="ar-AE" sz="1600" i="1">
                            <a:latin typeface="Cambria Math" panose="02040503050406030204" pitchFamily="18" charset="0"/>
                          </a:rPr>
                        </m:ctrlPr>
                      </m:sSupPr>
                      <m:e>
                        <m:r>
                          <m:rPr>
                            <m:sty m:val="p"/>
                          </m:rPr>
                          <a:rPr lang="it-IT" sz="1600" i="0">
                            <a:latin typeface="Cambria Math" panose="02040503050406030204" pitchFamily="18" charset="0"/>
                          </a:rPr>
                          <m:t>fb</m:t>
                        </m:r>
                      </m:e>
                      <m:sup>
                        <m:r>
                          <a:rPr lang="ar-AE" sz="1600" i="0">
                            <a:latin typeface="Cambria Math" panose="02040503050406030204" pitchFamily="18" charset="0"/>
                          </a:rPr>
                          <m:t>−</m:t>
                        </m:r>
                        <m:r>
                          <a:rPr lang="ar-AE" sz="1600" i="0">
                            <a:latin typeface="Cambria Math" panose="02040503050406030204" pitchFamily="18" charset="0"/>
                          </a:rPr>
                          <m:t>1</m:t>
                        </m:r>
                      </m:sup>
                    </m:sSup>
                    <m:r>
                      <a:rPr lang="ar-AE" sz="1600" i="0">
                        <a:latin typeface="Cambria Math" panose="02040503050406030204" pitchFamily="18" charset="0"/>
                      </a:rPr>
                      <m:t> </m:t>
                    </m:r>
                  </m:oMath>
                </a14:m>
                <a:endParaRPr lang="tr-TR" sz="1600" dirty="0"/>
              </a:p>
              <a:p>
                <a:pPr>
                  <a:buClr>
                    <a:srgbClr val="C00000"/>
                  </a:buClr>
                </a:pPr>
                <a:endParaRPr lang="en-GB" sz="1600" dirty="0"/>
              </a:p>
            </p:txBody>
          </p:sp>
        </mc:Choice>
        <mc:Fallback xmlns="">
          <p:sp>
            <p:nvSpPr>
              <p:cNvPr id="6" name="TextBox 5">
                <a:extLst>
                  <a:ext uri="{FF2B5EF4-FFF2-40B4-BE49-F238E27FC236}">
                    <a16:creationId xmlns:a16="http://schemas.microsoft.com/office/drawing/2014/main" id="{E3928046-75C0-C38D-82A6-E565546E1B36}"/>
                  </a:ext>
                </a:extLst>
              </p:cNvPr>
              <p:cNvSpPr txBox="1">
                <a:spLocks noRot="1" noChangeAspect="1" noMove="1" noResize="1" noEditPoints="1" noAdjustHandles="1" noChangeArrowheads="1" noChangeShapeType="1" noTextEdit="1"/>
              </p:cNvSpPr>
              <p:nvPr/>
            </p:nvSpPr>
            <p:spPr>
              <a:xfrm>
                <a:off x="182699" y="5596137"/>
                <a:ext cx="5646002" cy="1329018"/>
              </a:xfrm>
              <a:prstGeom prst="rect">
                <a:avLst/>
              </a:prstGeom>
              <a:blipFill>
                <a:blip r:embed="rId3"/>
                <a:stretch>
                  <a:fillRect l="-432" t="-1835" r="-324"/>
                </a:stretch>
              </a:blipFill>
            </p:spPr>
            <p:txBody>
              <a:bodyPr/>
              <a:lstStyle/>
              <a:p>
                <a:r>
                  <a:rPr lang="en-GB">
                    <a:noFill/>
                  </a:rPr>
                  <a:t> </a:t>
                </a:r>
              </a:p>
            </p:txBody>
          </p:sp>
        </mc:Fallback>
      </mc:AlternateContent>
      <p:sp>
        <p:nvSpPr>
          <p:cNvPr id="4" name="Slide Number Placeholder 3">
            <a:extLst>
              <a:ext uri="{FF2B5EF4-FFF2-40B4-BE49-F238E27FC236}">
                <a16:creationId xmlns:a16="http://schemas.microsoft.com/office/drawing/2014/main" id="{1D1E27AD-953D-E6E5-4B50-352A215DABD0}"/>
              </a:ext>
            </a:extLst>
          </p:cNvPr>
          <p:cNvSpPr>
            <a:spLocks noGrp="1"/>
          </p:cNvSpPr>
          <p:nvPr>
            <p:ph type="sldNum" sz="quarter" idx="12"/>
          </p:nvPr>
        </p:nvSpPr>
        <p:spPr/>
        <p:txBody>
          <a:bodyPr/>
          <a:lstStyle/>
          <a:p>
            <a:fld id="{48D4E45D-76E4-429B-B278-63BF3D0F73A0}" type="slidenum">
              <a:rPr lang="en-GB" smtClean="0"/>
              <a:t>33</a:t>
            </a:fld>
            <a:endParaRPr lang="en-GB" dirty="0"/>
          </a:p>
        </p:txBody>
      </p:sp>
      <p:sp>
        <p:nvSpPr>
          <p:cNvPr id="7" name="Isosceles Triangle 6">
            <a:extLst>
              <a:ext uri="{FF2B5EF4-FFF2-40B4-BE49-F238E27FC236}">
                <a16:creationId xmlns:a16="http://schemas.microsoft.com/office/drawing/2014/main" id="{F3F90511-DBBA-0300-A9A0-49B136C056DF}"/>
              </a:ext>
            </a:extLst>
          </p:cNvPr>
          <p:cNvSpPr/>
          <p:nvPr/>
        </p:nvSpPr>
        <p:spPr>
          <a:xfrm>
            <a:off x="5815047" y="5748141"/>
            <a:ext cx="105532" cy="126924"/>
          </a:xfrm>
          <a:prstGeom prst="triangl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06FB56AD-0275-CDF9-53E8-38A1DF9B8923}"/>
              </a:ext>
            </a:extLst>
          </p:cNvPr>
          <p:cNvSpPr/>
          <p:nvPr/>
        </p:nvSpPr>
        <p:spPr>
          <a:xfrm>
            <a:off x="5815047" y="6009682"/>
            <a:ext cx="105532" cy="12692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9"/>
          <p:cNvSpPr>
            <a:spLocks noGrp="1"/>
          </p:cNvSpPr>
          <p:nvPr>
            <p:ph type="dt" sz="half" idx="10"/>
          </p:nvPr>
        </p:nvSpPr>
        <p:spPr/>
        <p:txBody>
          <a:bodyPr/>
          <a:lstStyle/>
          <a:p>
            <a:fld id="{55C570B3-D428-46FB-8E6D-C502BECC7F71}" type="datetime1">
              <a:rPr lang="en-US" smtClean="0"/>
              <a:t>10/15/2026</a:t>
            </a:fld>
            <a:endParaRPr lang="en-GB"/>
          </a:p>
        </p:txBody>
      </p:sp>
      <p:sp>
        <p:nvSpPr>
          <p:cNvPr id="11" name="Footer Placeholder 10"/>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3334688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B3D74-03BE-696F-2754-E53D10620ACD}"/>
              </a:ext>
            </a:extLst>
          </p:cNvPr>
          <p:cNvSpPr>
            <a:spLocks noGrp="1"/>
          </p:cNvSpPr>
          <p:nvPr>
            <p:ph type="title"/>
          </p:nvPr>
        </p:nvSpPr>
        <p:spPr>
          <a:xfrm>
            <a:off x="0" y="0"/>
            <a:ext cx="12506445" cy="1142640"/>
          </a:xfrm>
        </p:spPr>
        <p:txBody>
          <a:bodyPr/>
          <a:lstStyle/>
          <a:p>
            <a:r>
              <a:rPr lang="tr-TR" sz="3200" b="1" kern="100" dirty="0">
                <a:effectLst/>
                <a:latin typeface="+mn-lt"/>
                <a:ea typeface="Aptos" panose="020B0004020202020204" pitchFamily="34" charset="0"/>
                <a:cs typeface="Arial" panose="020B0604020202020204" pitchFamily="34" charset="0"/>
              </a:rPr>
              <a:t>C</a:t>
            </a:r>
            <a:r>
              <a:rPr lang="en-US" sz="3200" b="1" kern="100" dirty="0" err="1">
                <a:latin typeface="+mn-lt"/>
                <a:ea typeface="Aptos" panose="020B0004020202020204" pitchFamily="34" charset="0"/>
                <a:cs typeface="Arial" panose="020B0604020202020204" pitchFamily="34" charset="0"/>
              </a:rPr>
              <a:t>omparison</a:t>
            </a:r>
            <a:r>
              <a:rPr lang="en-US" sz="3200" b="1" kern="100" dirty="0">
                <a:latin typeface="+mn-lt"/>
                <a:ea typeface="Aptos" panose="020B0004020202020204" pitchFamily="34" charset="0"/>
                <a:cs typeface="Arial" panose="020B0604020202020204" pitchFamily="34" charset="0"/>
              </a:rPr>
              <a:t> of STD</a:t>
            </a:r>
            <a:r>
              <a:rPr lang="tr-TR" sz="3200" b="1" kern="100" dirty="0">
                <a:effectLst/>
                <a:latin typeface="+mn-lt"/>
                <a:ea typeface="Aptos" panose="020B0004020202020204" pitchFamily="34" charset="0"/>
                <a:cs typeface="Arial" panose="020B0604020202020204" pitchFamily="34" charset="0"/>
              </a:rPr>
              <a:t> &amp; N</a:t>
            </a:r>
            <a:r>
              <a:rPr lang="en-US" sz="3200" b="1" kern="100" dirty="0" err="1">
                <a:effectLst/>
                <a:latin typeface="+mn-lt"/>
                <a:ea typeface="Aptos" panose="020B0004020202020204" pitchFamily="34" charset="0"/>
                <a:cs typeface="Arial" panose="020B0604020202020204" pitchFamily="34" charset="0"/>
              </a:rPr>
              <a:t>ew</a:t>
            </a:r>
            <a:r>
              <a:rPr lang="tr-TR" sz="3200" b="1" kern="100" dirty="0">
                <a:effectLst/>
                <a:latin typeface="+mn-lt"/>
                <a:ea typeface="Aptos" panose="020B0004020202020204" pitchFamily="34" charset="0"/>
                <a:cs typeface="Arial" panose="020B0604020202020204" pitchFamily="34" charset="0"/>
              </a:rPr>
              <a:t> RPC G</a:t>
            </a:r>
            <a:r>
              <a:rPr lang="en-US" sz="3200" b="1" kern="100" dirty="0">
                <a:effectLst/>
                <a:latin typeface="+mn-lt"/>
                <a:ea typeface="Aptos" panose="020B0004020202020204" pitchFamily="34" charset="0"/>
                <a:cs typeface="Arial" panose="020B0604020202020204" pitchFamily="34" charset="0"/>
              </a:rPr>
              <a:t>as</a:t>
            </a:r>
            <a:r>
              <a:rPr lang="tr-TR" sz="3200" b="1" kern="100" dirty="0">
                <a:effectLst/>
                <a:latin typeface="+mn-lt"/>
                <a:ea typeface="Aptos" panose="020B0004020202020204" pitchFamily="34" charset="0"/>
                <a:cs typeface="Arial" panose="020B0604020202020204" pitchFamily="34" charset="0"/>
              </a:rPr>
              <a:t> M</a:t>
            </a:r>
            <a:r>
              <a:rPr lang="en-US" sz="3200" b="1" kern="100" dirty="0" err="1">
                <a:effectLst/>
                <a:latin typeface="+mn-lt"/>
                <a:ea typeface="Aptos" panose="020B0004020202020204" pitchFamily="34" charset="0"/>
                <a:cs typeface="Arial" panose="020B0604020202020204" pitchFamily="34" charset="0"/>
              </a:rPr>
              <a:t>ixture</a:t>
            </a:r>
            <a:r>
              <a:rPr lang="tr-TR" sz="3200" b="1" kern="100" dirty="0">
                <a:effectLst/>
                <a:latin typeface="+mn-lt"/>
                <a:ea typeface="Aptos" panose="020B0004020202020204" pitchFamily="34" charset="0"/>
                <a:cs typeface="Arial" panose="020B0604020202020204" pitchFamily="34" charset="0"/>
              </a:rPr>
              <a:t>s</a:t>
            </a:r>
            <a:r>
              <a:rPr lang="en-US" sz="3200" b="1" kern="100" dirty="0">
                <a:latin typeface="+mn-lt"/>
                <a:ea typeface="Aptos" panose="020B0004020202020204" pitchFamily="34" charset="0"/>
                <a:cs typeface="Arial" panose="020B0604020202020204" pitchFamily="34" charset="0"/>
              </a:rPr>
              <a:t> in </a:t>
            </a:r>
            <a:r>
              <a:rPr lang="en-US" sz="3200" b="1" kern="100" dirty="0">
                <a:effectLst/>
                <a:latin typeface="+mn-lt"/>
                <a:ea typeface="Aptos" panose="020B0004020202020204" pitchFamily="34" charset="0"/>
                <a:cs typeface="Arial" panose="020B0604020202020204" pitchFamily="34" charset="0"/>
              </a:rPr>
              <a:t>ATLAS Cavern</a:t>
            </a:r>
            <a:br>
              <a:rPr lang="tr-TR" sz="3600" kern="100" dirty="0">
                <a:effectLst/>
                <a:latin typeface="+mn-lt"/>
                <a:ea typeface="Aptos" panose="020B0004020202020204" pitchFamily="34" charset="0"/>
                <a:cs typeface="Arial" panose="020B0604020202020204" pitchFamily="34" charset="0"/>
              </a:rPr>
            </a:br>
            <a:endParaRPr lang="tr-TR" sz="3600" dirty="0">
              <a:latin typeface="+mn-lt"/>
            </a:endParaRPr>
          </a:p>
        </p:txBody>
      </p:sp>
      <p:sp>
        <p:nvSpPr>
          <p:cNvPr id="7" name="Slide Number Placeholder 6">
            <a:extLst>
              <a:ext uri="{FF2B5EF4-FFF2-40B4-BE49-F238E27FC236}">
                <a16:creationId xmlns:a16="http://schemas.microsoft.com/office/drawing/2014/main" id="{7A0EFF7F-B62F-A496-A8DD-0228FEE18A05}"/>
              </a:ext>
            </a:extLst>
          </p:cNvPr>
          <p:cNvSpPr>
            <a:spLocks noGrp="1"/>
          </p:cNvSpPr>
          <p:nvPr>
            <p:ph type="sldNum" idx="3"/>
          </p:nvPr>
        </p:nvSpPr>
        <p:spPr/>
        <p:txBody>
          <a:bodyPr/>
          <a:lstStyle/>
          <a:p>
            <a:fld id="{A9C3B07E-6D34-4125-A58B-58D42B83F90E}" type="slidenum">
              <a:rPr lang="tr-TR" smtClean="0"/>
              <a:t>34</a:t>
            </a:fld>
            <a:endParaRPr lang="tr-T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7544B1D-8543-78CC-F770-7DCC2F66374C}"/>
                  </a:ext>
                </a:extLst>
              </p:cNvPr>
              <p:cNvSpPr txBox="1"/>
              <p:nvPr/>
            </p:nvSpPr>
            <p:spPr>
              <a:xfrm>
                <a:off x="6909081" y="2503832"/>
                <a:ext cx="5141404" cy="2585323"/>
              </a:xfrm>
              <a:prstGeom prst="rect">
                <a:avLst/>
              </a:prstGeom>
              <a:noFill/>
            </p:spPr>
            <p:txBody>
              <a:bodyPr wrap="square">
                <a:spAutoFit/>
              </a:bodyPr>
              <a:lstStyle/>
              <a:p>
                <a:pPr algn="just" eaLnBrk="0" fontAlgn="base" hangingPunct="0">
                  <a:lnSpc>
                    <a:spcPct val="100000"/>
                  </a:lnSpc>
                  <a:spcAft>
                    <a:spcPct val="0"/>
                  </a:spcAft>
                </a:pPr>
                <a:r>
                  <a:rPr lang="tr-TR" b="1" dirty="0"/>
                  <a:t>Results:</a:t>
                </a:r>
              </a:p>
              <a:p>
                <a:pPr marL="285750" indent="-285750" algn="just" fontAlgn="base">
                  <a:buFont typeface="Arial" panose="020B0604020202020204" pitchFamily="34" charset="0"/>
                  <a:buChar char="•"/>
                </a:pPr>
                <a:r>
                  <a:rPr lang="en-US" dirty="0"/>
                  <a:t>The mixtures with reduced fluorinated-gas content show distributions more concentrated around zero</a:t>
                </a:r>
                <a:endParaRPr lang="tr-TR" dirty="0"/>
              </a:p>
              <a:p>
                <a:pPr algn="just" fontAlgn="base"/>
                <a:r>
                  <a:rPr lang="tr-TR" dirty="0">
                    <a:sym typeface="Wingdings" panose="05000000000000000000" pitchFamily="2" charset="2"/>
                  </a:rPr>
                  <a:t>      </a:t>
                </a:r>
                <a:r>
                  <a:rPr lang="en-US" b="1" dirty="0"/>
                  <a:t>smaller increase</a:t>
                </a:r>
                <a:r>
                  <a:rPr lang="tr-TR" b="1" dirty="0"/>
                  <a:t> i</a:t>
                </a:r>
                <a:r>
                  <a:rPr lang="en-US" b="1" dirty="0"/>
                  <a:t>n the rate of </a:t>
                </a:r>
                <a:r>
                  <a:rPr lang="en-US" b="1" dirty="0" err="1"/>
                  <a:t>I</a:t>
                </a:r>
                <a:r>
                  <a:rPr lang="en-US" b="1" baseline="-25000" dirty="0" err="1"/>
                  <a:t>calib</a:t>
                </a:r>
                <a:r>
                  <a:rPr lang="en-US" b="1" dirty="0"/>
                  <a:t>.</a:t>
                </a:r>
              </a:p>
              <a:p>
                <a:pPr marL="285750" indent="-285750" algn="just" eaLnBrk="0" fontAlgn="base" hangingPunct="0">
                  <a:lnSpc>
                    <a:spcPct val="100000"/>
                  </a:lnSpc>
                  <a:spcAft>
                    <a:spcPct val="0"/>
                  </a:spcAft>
                  <a:buFont typeface="Arial" panose="020B0604020202020204" pitchFamily="34" charset="0"/>
                  <a:buChar char="•"/>
                </a:pPr>
                <a:endParaRPr lang="tr-TR" dirty="0"/>
              </a:p>
              <a:p>
                <a:pPr marL="285750" indent="-285750" algn="just" eaLnBrk="0" fontAlgn="base" hangingPunct="0">
                  <a:lnSpc>
                    <a:spcPct val="100000"/>
                  </a:lnSpc>
                  <a:spcAft>
                    <a:spcPct val="0"/>
                  </a:spcAft>
                  <a:buFont typeface="Arial" panose="020B0604020202020204" pitchFamily="34" charset="0"/>
                  <a:buChar char="•"/>
                </a:pPr>
                <a:r>
                  <a:rPr lang="en-US" dirty="0"/>
                  <a:t>Halving the SF₆ fraction further reduces </a:t>
                </a:r>
                <a14:m>
                  <m:oMath xmlns:m="http://schemas.openxmlformats.org/officeDocument/2006/math">
                    <m:sSub>
                      <m:sSubPr>
                        <m:ctrlPr>
                          <a:rPr lang="en-US" i="1">
                            <a:latin typeface="Cambria Math" panose="02040503050406030204" pitchFamily="18" charset="0"/>
                          </a:rPr>
                        </m:ctrlPr>
                      </m:sSubPr>
                      <m:e>
                        <m:r>
                          <m:rPr>
                            <m:sty m:val="p"/>
                          </m:rPr>
                          <a:rPr lang="en-US" i="0">
                            <a:latin typeface="Cambria Math" panose="02040503050406030204" pitchFamily="18" charset="0"/>
                          </a:rPr>
                          <m:t>I</m:t>
                        </m:r>
                      </m:e>
                      <m:sub>
                        <m:r>
                          <m:rPr>
                            <m:sty m:val="p"/>
                          </m:rPr>
                          <a:rPr lang="en-US" i="0">
                            <a:latin typeface="Cambria Math" panose="02040503050406030204" pitchFamily="18" charset="0"/>
                          </a:rPr>
                          <m:t>calib</m:t>
                        </m:r>
                      </m:sub>
                    </m:sSub>
                  </m:oMath>
                </a14:m>
                <a:r>
                  <a:rPr lang="en-US" dirty="0"/>
                  <a:t>, due to </a:t>
                </a:r>
                <a:r>
                  <a:rPr lang="en-US" b="1" dirty="0"/>
                  <a:t>lower dark-current contribution</a:t>
                </a:r>
                <a:r>
                  <a:rPr lang="en-US" dirty="0"/>
                  <a:t>.</a:t>
                </a:r>
                <a:endParaRPr lang="tr-TR" dirty="0"/>
              </a:p>
            </p:txBody>
          </p:sp>
        </mc:Choice>
        <mc:Fallback xmlns="">
          <p:sp>
            <p:nvSpPr>
              <p:cNvPr id="5" name="TextBox 4">
                <a:extLst>
                  <a:ext uri="{FF2B5EF4-FFF2-40B4-BE49-F238E27FC236}">
                    <a16:creationId xmlns:a16="http://schemas.microsoft.com/office/drawing/2014/main" id="{07544B1D-8543-78CC-F770-7DCC2F66374C}"/>
                  </a:ext>
                </a:extLst>
              </p:cNvPr>
              <p:cNvSpPr txBox="1">
                <a:spLocks noRot="1" noChangeAspect="1" noMove="1" noResize="1" noEditPoints="1" noAdjustHandles="1" noChangeArrowheads="1" noChangeShapeType="1" noTextEdit="1"/>
              </p:cNvSpPr>
              <p:nvPr/>
            </p:nvSpPr>
            <p:spPr>
              <a:xfrm>
                <a:off x="6909081" y="2503832"/>
                <a:ext cx="5141404" cy="2585323"/>
              </a:xfrm>
              <a:prstGeom prst="rect">
                <a:avLst/>
              </a:prstGeom>
              <a:blipFill>
                <a:blip r:embed="rId3"/>
                <a:stretch>
                  <a:fillRect l="-948" t="-1415" r="-948" b="-2830"/>
                </a:stretch>
              </a:blipFill>
            </p:spPr>
            <p:txBody>
              <a:bodyPr/>
              <a:lstStyle/>
              <a:p>
                <a:r>
                  <a:rPr lang="en-GB">
                    <a:noFill/>
                  </a:rPr>
                  <a:t> </a:t>
                </a:r>
              </a:p>
            </p:txBody>
          </p:sp>
        </mc:Fallback>
      </mc:AlternateContent>
      <p:graphicFrame>
        <p:nvGraphicFramePr>
          <p:cNvPr id="6" name="Chart 5">
            <a:extLst>
              <a:ext uri="{FF2B5EF4-FFF2-40B4-BE49-F238E27FC236}">
                <a16:creationId xmlns:a16="http://schemas.microsoft.com/office/drawing/2014/main" id="{33A33DAB-8740-3C4B-08A3-455B191107D5}"/>
              </a:ext>
            </a:extLst>
          </p:cNvPr>
          <p:cNvGraphicFramePr>
            <a:graphicFrameLocks/>
          </p:cNvGraphicFramePr>
          <p:nvPr>
            <p:extLst>
              <p:ext uri="{D42A27DB-BD31-4B8C-83A1-F6EECF244321}">
                <p14:modId xmlns:p14="http://schemas.microsoft.com/office/powerpoint/2010/main" val="1556625899"/>
              </p:ext>
            </p:extLst>
          </p:nvPr>
        </p:nvGraphicFramePr>
        <p:xfrm>
          <a:off x="-80433" y="1701243"/>
          <a:ext cx="7323667" cy="5063776"/>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F0732BA-D1C7-F775-4008-87554B967E4F}"/>
                  </a:ext>
                </a:extLst>
              </p:cNvPr>
              <p:cNvSpPr txBox="1"/>
              <p:nvPr/>
            </p:nvSpPr>
            <p:spPr>
              <a:xfrm>
                <a:off x="7245093" y="5268469"/>
                <a:ext cx="4110566" cy="1179169"/>
              </a:xfrm>
              <a:prstGeom prst="rect">
                <a:avLst/>
              </a:prstGeom>
              <a:solidFill>
                <a:schemeClr val="accent2">
                  <a:lumMod val="60000"/>
                  <a:lumOff val="40000"/>
                </a:schemeClr>
              </a:solidFill>
            </p:spPr>
            <p:txBody>
              <a:bodyPr wrap="square" rtlCol="0">
                <a:spAutoFit/>
              </a:bodyPr>
              <a:lstStyle/>
              <a:p>
                <a:pPr algn="just" eaLnBrk="0" fontAlgn="base" hangingPunct="0">
                  <a:lnSpc>
                    <a:spcPct val="100000"/>
                  </a:lnSpc>
                  <a:spcAft>
                    <a:spcPct val="0"/>
                  </a:spcAft>
                </a:pPr>
                <a:r>
                  <a:rPr lang="tr-TR" sz="1400" dirty="0">
                    <a:solidFill>
                      <a:schemeClr val="bg1"/>
                    </a:solidFill>
                  </a:rPr>
                  <a:t>T</a:t>
                </a:r>
                <a:r>
                  <a:rPr lang="en-US" sz="1400" dirty="0">
                    <a:solidFill>
                      <a:schemeClr val="bg1"/>
                    </a:solidFill>
                  </a:rPr>
                  <a:t>he luminosity delivery rate in the selected periods</a:t>
                </a:r>
                <a:r>
                  <a:rPr lang="tr-TR" sz="1400" dirty="0">
                    <a:solidFill>
                      <a:schemeClr val="bg1"/>
                    </a:solidFill>
                  </a:rPr>
                  <a:t>:</a:t>
                </a:r>
              </a:p>
              <a:p>
                <a:pPr algn="just" eaLnBrk="0" fontAlgn="base" hangingPunct="0">
                  <a:lnSpc>
                    <a:spcPct val="100000"/>
                  </a:lnSpc>
                  <a:spcAft>
                    <a:spcPct val="0"/>
                  </a:spcAft>
                </a:pPr>
                <a:r>
                  <a:rPr lang="en-US" sz="1400" dirty="0">
                    <a:solidFill>
                      <a:schemeClr val="bg1"/>
                    </a:solidFill>
                  </a:rPr>
                  <a:t> in 2023</a:t>
                </a:r>
                <a:r>
                  <a:rPr lang="tr-TR" sz="1400" dirty="0">
                    <a:solidFill>
                      <a:schemeClr val="bg1"/>
                    </a:solidFill>
                  </a:rPr>
                  <a:t> was</a:t>
                </a:r>
                <a:r>
                  <a:rPr lang="en-US" sz="1400" dirty="0">
                    <a:solidFill>
                      <a:schemeClr val="bg1"/>
                    </a:solidFill>
                  </a:rPr>
                  <a:t> 0.31</a:t>
                </a:r>
                <a14:m>
                  <m:oMath xmlns:m="http://schemas.openxmlformats.org/officeDocument/2006/math">
                    <m:sSup>
                      <m:sSupPr>
                        <m:ctrlPr>
                          <a:rPr lang="tr-TR" sz="1400" i="1" dirty="0">
                            <a:solidFill>
                              <a:schemeClr val="bg1"/>
                            </a:solidFill>
                            <a:latin typeface="Cambria Math" panose="02040503050406030204" pitchFamily="18" charset="0"/>
                          </a:rPr>
                        </m:ctrlPr>
                      </m:sSupPr>
                      <m:e>
                        <m:r>
                          <a:rPr lang="tr-TR" sz="1400" dirty="0">
                            <a:solidFill>
                              <a:schemeClr val="bg1"/>
                            </a:solidFill>
                            <a:latin typeface="Cambria Math" panose="02040503050406030204" pitchFamily="18" charset="0"/>
                          </a:rPr>
                          <m:t> </m:t>
                        </m:r>
                        <m:r>
                          <m:rPr>
                            <m:sty m:val="p"/>
                          </m:rPr>
                          <a:rPr lang="tr-TR" sz="1400" dirty="0">
                            <a:solidFill>
                              <a:schemeClr val="bg1"/>
                            </a:solidFill>
                            <a:latin typeface="Cambria Math" panose="02040503050406030204" pitchFamily="18" charset="0"/>
                          </a:rPr>
                          <m:t>fb</m:t>
                        </m:r>
                      </m:e>
                      <m:sup>
                        <m:r>
                          <a:rPr lang="tr-TR" sz="1400" dirty="0">
                            <a:solidFill>
                              <a:schemeClr val="bg1"/>
                            </a:solidFill>
                            <a:latin typeface="Cambria Math" panose="02040503050406030204" pitchFamily="18" charset="0"/>
                          </a:rPr>
                          <m:t>−1</m:t>
                        </m:r>
                      </m:sup>
                    </m:sSup>
                  </m:oMath>
                </a14:m>
                <a:r>
                  <a:rPr lang="tr-TR" sz="1400" dirty="0">
                    <a:solidFill>
                      <a:schemeClr val="bg1"/>
                    </a:solidFill>
                  </a:rPr>
                  <a:t>/week</a:t>
                </a:r>
              </a:p>
              <a:p>
                <a:pPr algn="just" eaLnBrk="0" fontAlgn="base" hangingPunct="0">
                  <a:lnSpc>
                    <a:spcPct val="100000"/>
                  </a:lnSpc>
                  <a:spcAft>
                    <a:spcPct val="0"/>
                  </a:spcAft>
                </a:pPr>
                <a:r>
                  <a:rPr lang="tr-TR" sz="1400" dirty="0">
                    <a:solidFill>
                      <a:schemeClr val="bg1"/>
                    </a:solidFill>
                  </a:rPr>
                  <a:t> </a:t>
                </a:r>
                <a:r>
                  <a:rPr lang="en-US" sz="1400" dirty="0">
                    <a:solidFill>
                      <a:schemeClr val="bg1"/>
                    </a:solidFill>
                  </a:rPr>
                  <a:t>in </a:t>
                </a:r>
                <a:r>
                  <a:rPr lang="tr-TR" sz="1400" dirty="0">
                    <a:solidFill>
                      <a:schemeClr val="bg1"/>
                    </a:solidFill>
                  </a:rPr>
                  <a:t>20</a:t>
                </a:r>
                <a:r>
                  <a:rPr lang="en-US" sz="1400" dirty="0">
                    <a:solidFill>
                      <a:schemeClr val="bg1"/>
                    </a:solidFill>
                  </a:rPr>
                  <a:t>24 and </a:t>
                </a:r>
                <a:r>
                  <a:rPr lang="tr-TR" sz="1400" dirty="0">
                    <a:solidFill>
                      <a:schemeClr val="bg1"/>
                    </a:solidFill>
                  </a:rPr>
                  <a:t>20</a:t>
                </a:r>
                <a:r>
                  <a:rPr lang="en-US" sz="1400" dirty="0">
                    <a:solidFill>
                      <a:schemeClr val="bg1"/>
                    </a:solidFill>
                  </a:rPr>
                  <a:t>25 w</a:t>
                </a:r>
                <a:r>
                  <a:rPr lang="tr-TR" sz="1400" dirty="0">
                    <a:solidFill>
                      <a:schemeClr val="bg1"/>
                    </a:solidFill>
                  </a:rPr>
                  <a:t>ere</a:t>
                </a:r>
                <a:r>
                  <a:rPr lang="en-US" sz="1400" dirty="0">
                    <a:solidFill>
                      <a:schemeClr val="bg1"/>
                    </a:solidFill>
                  </a:rPr>
                  <a:t> 0.54</a:t>
                </a:r>
                <a:r>
                  <a:rPr lang="tr-TR" sz="1400" dirty="0">
                    <a:solidFill>
                      <a:schemeClr val="bg1"/>
                    </a:solidFill>
                  </a:rPr>
                  <a:t> </a:t>
                </a:r>
                <a14:m>
                  <m:oMath xmlns:m="http://schemas.openxmlformats.org/officeDocument/2006/math">
                    <m:sSup>
                      <m:sSupPr>
                        <m:ctrlPr>
                          <a:rPr lang="tr-TR" sz="1400" i="1" dirty="0">
                            <a:solidFill>
                              <a:schemeClr val="bg1"/>
                            </a:solidFill>
                            <a:latin typeface="Cambria Math" panose="02040503050406030204" pitchFamily="18" charset="0"/>
                          </a:rPr>
                        </m:ctrlPr>
                      </m:sSupPr>
                      <m:e>
                        <m:r>
                          <m:rPr>
                            <m:sty m:val="p"/>
                          </m:rPr>
                          <a:rPr lang="tr-TR" sz="1400" dirty="0">
                            <a:solidFill>
                              <a:schemeClr val="bg1"/>
                            </a:solidFill>
                            <a:latin typeface="Cambria Math" panose="02040503050406030204" pitchFamily="18" charset="0"/>
                          </a:rPr>
                          <m:t>fb</m:t>
                        </m:r>
                      </m:e>
                      <m:sup>
                        <m:r>
                          <a:rPr lang="tr-TR" sz="1400" dirty="0">
                            <a:solidFill>
                              <a:schemeClr val="bg1"/>
                            </a:solidFill>
                            <a:latin typeface="Cambria Math" panose="02040503050406030204" pitchFamily="18" charset="0"/>
                          </a:rPr>
                          <m:t>−1</m:t>
                        </m:r>
                      </m:sup>
                    </m:sSup>
                  </m:oMath>
                </a14:m>
                <a:r>
                  <a:rPr lang="tr-TR" sz="1400" dirty="0">
                    <a:solidFill>
                      <a:schemeClr val="bg1"/>
                    </a:solidFill>
                  </a:rPr>
                  <a:t>/week</a:t>
                </a:r>
              </a:p>
              <a:p>
                <a:endParaRPr lang="en-US" sz="1400" dirty="0">
                  <a:solidFill>
                    <a:schemeClr val="bg1"/>
                  </a:solidFill>
                </a:endParaRPr>
              </a:p>
            </p:txBody>
          </p:sp>
        </mc:Choice>
        <mc:Fallback xmlns="">
          <p:sp>
            <p:nvSpPr>
              <p:cNvPr id="4" name="TextBox 3">
                <a:extLst>
                  <a:ext uri="{FF2B5EF4-FFF2-40B4-BE49-F238E27FC236}">
                    <a16:creationId xmlns:a16="http://schemas.microsoft.com/office/drawing/2014/main" id="{FF0732BA-D1C7-F775-4008-87554B967E4F}"/>
                  </a:ext>
                </a:extLst>
              </p:cNvPr>
              <p:cNvSpPr txBox="1">
                <a:spLocks noRot="1" noChangeAspect="1" noMove="1" noResize="1" noEditPoints="1" noAdjustHandles="1" noChangeArrowheads="1" noChangeShapeType="1" noTextEdit="1"/>
              </p:cNvSpPr>
              <p:nvPr/>
            </p:nvSpPr>
            <p:spPr>
              <a:xfrm>
                <a:off x="7245093" y="5268469"/>
                <a:ext cx="4110566" cy="1179169"/>
              </a:xfrm>
              <a:prstGeom prst="rect">
                <a:avLst/>
              </a:prstGeom>
              <a:blipFill>
                <a:blip r:embed="rId5"/>
                <a:stretch>
                  <a:fillRect l="-296" t="-515" r="-296"/>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E5B88CE6-FB14-C346-565D-D635D90B50EE}"/>
              </a:ext>
            </a:extLst>
          </p:cNvPr>
          <p:cNvSpPr txBox="1"/>
          <p:nvPr/>
        </p:nvSpPr>
        <p:spPr>
          <a:xfrm>
            <a:off x="45738" y="774837"/>
            <a:ext cx="10179930" cy="646331"/>
          </a:xfrm>
          <a:prstGeom prst="rect">
            <a:avLst/>
          </a:prstGeom>
          <a:noFill/>
        </p:spPr>
        <p:txBody>
          <a:bodyPr wrap="square" rtlCol="0">
            <a:spAutoFit/>
          </a:bodyPr>
          <a:lstStyle/>
          <a:p>
            <a:pPr algn="just"/>
            <a:r>
              <a:rPr lang="en-US" b="1" dirty="0"/>
              <a:t>Calibration current ):</a:t>
            </a:r>
            <a:r>
              <a:rPr lang="en-US" dirty="0"/>
              <a:t> Current measured at the operating voltage without beam-induced background. For a stable detector, it should remain constant with accumulated charge</a:t>
            </a:r>
          </a:p>
        </p:txBody>
      </p:sp>
      <p:sp>
        <p:nvSpPr>
          <p:cNvPr id="12" name="TextBox 11">
            <a:extLst>
              <a:ext uri="{FF2B5EF4-FFF2-40B4-BE49-F238E27FC236}">
                <a16:creationId xmlns:a16="http://schemas.microsoft.com/office/drawing/2014/main" id="{3ABBCB62-3EDA-E7CD-82C6-97BE1C7C3F4D}"/>
              </a:ext>
            </a:extLst>
          </p:cNvPr>
          <p:cNvSpPr txBox="1"/>
          <p:nvPr/>
        </p:nvSpPr>
        <p:spPr>
          <a:xfrm>
            <a:off x="45738" y="1574351"/>
            <a:ext cx="8343438" cy="369332"/>
          </a:xfrm>
          <a:prstGeom prst="rect">
            <a:avLst/>
          </a:prstGeom>
          <a:noFill/>
        </p:spPr>
        <p:txBody>
          <a:bodyPr wrap="square">
            <a:spAutoFit/>
          </a:bodyPr>
          <a:lstStyle/>
          <a:p>
            <a:r>
              <a:rPr lang="en-US" dirty="0" err="1"/>
              <a:t>I</a:t>
            </a:r>
            <a:r>
              <a:rPr lang="en-US" baseline="-25000" dirty="0" err="1"/>
              <a:t>calib</a:t>
            </a:r>
            <a:r>
              <a:rPr lang="en-US" dirty="0"/>
              <a:t> growth rate ≈ 0 </a:t>
            </a:r>
            <a:r>
              <a:rPr lang="tr-TR" dirty="0"/>
              <a:t> </a:t>
            </a:r>
            <a:r>
              <a:rPr lang="tr-TR" dirty="0">
                <a:sym typeface="Wingdings" panose="05000000000000000000" pitchFamily="2" charset="2"/>
              </a:rPr>
              <a:t>  </a:t>
            </a:r>
            <a:r>
              <a:rPr lang="en-US" b="1" dirty="0"/>
              <a:t>no current increase with accumulated charge</a:t>
            </a:r>
          </a:p>
        </p:txBody>
      </p:sp>
      <p:sp>
        <p:nvSpPr>
          <p:cNvPr id="3" name="Date Placeholder 2"/>
          <p:cNvSpPr>
            <a:spLocks noGrp="1"/>
          </p:cNvSpPr>
          <p:nvPr>
            <p:ph type="dt" idx="1"/>
          </p:nvPr>
        </p:nvSpPr>
        <p:spPr/>
        <p:txBody>
          <a:bodyPr/>
          <a:lstStyle/>
          <a:p>
            <a:fld id="{7A97BF4A-7560-4976-8F91-4803B251EC50}" type="datetime1">
              <a:rPr lang="en-US" smtClean="0"/>
              <a:t>10/15/2026</a:t>
            </a:fld>
            <a:endParaRPr lang="en-US"/>
          </a:p>
        </p:txBody>
      </p:sp>
      <p:sp>
        <p:nvSpPr>
          <p:cNvPr id="9" name="Footer Placeholder 8"/>
          <p:cNvSpPr>
            <a:spLocks noGrp="1"/>
          </p:cNvSpPr>
          <p:nvPr>
            <p:ph type="ftr" idx="2"/>
          </p:nvPr>
        </p:nvSpPr>
        <p:spPr/>
        <p:txBody>
          <a:bodyPr/>
          <a:lstStyle/>
          <a:p>
            <a:r>
              <a:rPr lang="en-GB"/>
              <a:t>G. Aielli - ISU</a:t>
            </a:r>
          </a:p>
        </p:txBody>
      </p:sp>
    </p:spTree>
    <p:extLst>
      <p:ext uri="{BB962C8B-B14F-4D97-AF65-F5344CB8AC3E}">
        <p14:creationId xmlns:p14="http://schemas.microsoft.com/office/powerpoint/2010/main" val="9106622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A4AC8-01CA-6B1D-F4DB-C0496E5EE8EC}"/>
              </a:ext>
            </a:extLst>
          </p:cNvPr>
          <p:cNvSpPr>
            <a:spLocks noGrp="1"/>
          </p:cNvSpPr>
          <p:nvPr>
            <p:ph type="title"/>
          </p:nvPr>
        </p:nvSpPr>
        <p:spPr>
          <a:xfrm>
            <a:off x="748025" y="-24364"/>
            <a:ext cx="9905998" cy="841248"/>
          </a:xfrm>
        </p:spPr>
        <p:txBody>
          <a:bodyPr/>
          <a:lstStyle/>
          <a:p>
            <a:r>
              <a:rPr lang="en-US" dirty="0"/>
              <a:t>RPC Strength vs. weakness diagram</a:t>
            </a:r>
          </a:p>
        </p:txBody>
      </p:sp>
      <p:sp>
        <p:nvSpPr>
          <p:cNvPr id="7" name="Rectangle 6">
            <a:extLst>
              <a:ext uri="{FF2B5EF4-FFF2-40B4-BE49-F238E27FC236}">
                <a16:creationId xmlns:a16="http://schemas.microsoft.com/office/drawing/2014/main" id="{033CB4F3-4B1A-BFBF-06C2-9AF19A683E40}"/>
              </a:ext>
            </a:extLst>
          </p:cNvPr>
          <p:cNvSpPr/>
          <p:nvPr/>
        </p:nvSpPr>
        <p:spPr>
          <a:xfrm>
            <a:off x="4290844" y="846768"/>
            <a:ext cx="2846895" cy="65045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Gaseous target and multiplication coincide </a:t>
            </a:r>
          </a:p>
        </p:txBody>
      </p:sp>
      <p:sp>
        <p:nvSpPr>
          <p:cNvPr id="8" name="Rectangle 7">
            <a:extLst>
              <a:ext uri="{FF2B5EF4-FFF2-40B4-BE49-F238E27FC236}">
                <a16:creationId xmlns:a16="http://schemas.microsoft.com/office/drawing/2014/main" id="{EC67FB31-0FB5-6C08-A569-BC8BDC865A19}"/>
              </a:ext>
            </a:extLst>
          </p:cNvPr>
          <p:cNvSpPr/>
          <p:nvPr/>
        </p:nvSpPr>
        <p:spPr>
          <a:xfrm>
            <a:off x="4015228" y="1906208"/>
            <a:ext cx="3598415" cy="841247"/>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prompt avalanche </a:t>
            </a:r>
            <a:r>
              <a:rPr lang="en-US" dirty="0">
                <a:sym typeface="Wingdings" panose="05000000000000000000" pitchFamily="2" charset="2"/>
              </a:rPr>
              <a:t> high time resolution and efficiency</a:t>
            </a:r>
            <a:endParaRPr lang="en-US" dirty="0"/>
          </a:p>
        </p:txBody>
      </p:sp>
      <p:sp>
        <p:nvSpPr>
          <p:cNvPr id="9" name="Rectangle 8">
            <a:extLst>
              <a:ext uri="{FF2B5EF4-FFF2-40B4-BE49-F238E27FC236}">
                <a16:creationId xmlns:a16="http://schemas.microsoft.com/office/drawing/2014/main" id="{CD985CF1-FE05-C1D8-DD4D-BA1EFF196DC9}"/>
              </a:ext>
            </a:extLst>
          </p:cNvPr>
          <p:cNvSpPr/>
          <p:nvPr/>
        </p:nvSpPr>
        <p:spPr>
          <a:xfrm>
            <a:off x="8094063" y="2282614"/>
            <a:ext cx="3518817" cy="650450"/>
          </a:xfrm>
          <a:prstGeom prst="rect">
            <a:avLst/>
          </a:prstGeom>
          <a:solidFill>
            <a:srgbClr val="ED4761"/>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Very wide avalanche charge range and high &lt;Q&gt;</a:t>
            </a:r>
          </a:p>
        </p:txBody>
      </p:sp>
      <p:sp>
        <p:nvSpPr>
          <p:cNvPr id="14" name="Arrow: Down 13">
            <a:extLst>
              <a:ext uri="{FF2B5EF4-FFF2-40B4-BE49-F238E27FC236}">
                <a16:creationId xmlns:a16="http://schemas.microsoft.com/office/drawing/2014/main" id="{F3EBAD06-31CD-C53E-482E-A7F559E35F75}"/>
              </a:ext>
            </a:extLst>
          </p:cNvPr>
          <p:cNvSpPr/>
          <p:nvPr/>
        </p:nvSpPr>
        <p:spPr>
          <a:xfrm>
            <a:off x="9649284" y="3000965"/>
            <a:ext cx="576485" cy="433632"/>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6F03C68-0026-5C7B-A419-D7145873059E}"/>
              </a:ext>
            </a:extLst>
          </p:cNvPr>
          <p:cNvSpPr/>
          <p:nvPr/>
        </p:nvSpPr>
        <p:spPr>
          <a:xfrm>
            <a:off x="8100324" y="3502498"/>
            <a:ext cx="3512555" cy="1034696"/>
          </a:xfrm>
          <a:prstGeom prst="rect">
            <a:avLst/>
          </a:prstGeom>
          <a:solidFill>
            <a:srgbClr val="ED4761"/>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sym typeface="Wingdings" panose="05000000000000000000" pitchFamily="2" charset="2"/>
              </a:rPr>
              <a:t>High operating current</a:t>
            </a:r>
          </a:p>
          <a:p>
            <a:pPr marL="285750" indent="-285750">
              <a:buFont typeface="Arial" panose="020B0604020202020204" pitchFamily="34" charset="0"/>
              <a:buChar char="•"/>
            </a:pPr>
            <a:r>
              <a:rPr lang="en-US" dirty="0">
                <a:sym typeface="Wingdings" panose="05000000000000000000" pitchFamily="2" charset="2"/>
              </a:rPr>
              <a:t>transition to streamer</a:t>
            </a:r>
          </a:p>
          <a:p>
            <a:pPr marL="285750" indent="-285750">
              <a:buFont typeface="Arial" panose="020B0604020202020204" pitchFamily="34" charset="0"/>
              <a:buChar char="•"/>
            </a:pPr>
            <a:r>
              <a:rPr lang="en-US" dirty="0">
                <a:sym typeface="Wingdings" panose="05000000000000000000" pitchFamily="2" charset="2"/>
              </a:rPr>
              <a:t>limitation to rate capability</a:t>
            </a:r>
          </a:p>
        </p:txBody>
      </p:sp>
      <p:sp>
        <p:nvSpPr>
          <p:cNvPr id="16" name="Arrow: Down 15">
            <a:extLst>
              <a:ext uri="{FF2B5EF4-FFF2-40B4-BE49-F238E27FC236}">
                <a16:creationId xmlns:a16="http://schemas.microsoft.com/office/drawing/2014/main" id="{C4593522-7B49-0C77-F3F0-C2C9CAC4FCE4}"/>
              </a:ext>
            </a:extLst>
          </p:cNvPr>
          <p:cNvSpPr/>
          <p:nvPr/>
        </p:nvSpPr>
        <p:spPr>
          <a:xfrm>
            <a:off x="10225769" y="4581345"/>
            <a:ext cx="576485" cy="433632"/>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0691052-0D74-6851-9A6C-4166AFB10996}"/>
              </a:ext>
            </a:extLst>
          </p:cNvPr>
          <p:cNvSpPr/>
          <p:nvPr/>
        </p:nvSpPr>
        <p:spPr>
          <a:xfrm>
            <a:off x="8100325" y="5039046"/>
            <a:ext cx="3441225" cy="1544634"/>
          </a:xfrm>
          <a:prstGeom prst="rect">
            <a:avLst/>
          </a:prstGeom>
          <a:solidFill>
            <a:schemeClr val="accent6">
              <a:lumMod val="75000"/>
            </a:schemeClr>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Implications: </a:t>
            </a:r>
          </a:p>
          <a:p>
            <a:pPr marL="285750" indent="-285750">
              <a:buFont typeface="Arial" panose="020B0604020202020204" pitchFamily="34" charset="0"/>
              <a:buChar char="•"/>
            </a:pPr>
            <a:r>
              <a:rPr lang="en-US" dirty="0"/>
              <a:t>challenging electronics</a:t>
            </a:r>
          </a:p>
          <a:p>
            <a:pPr marL="285750" indent="-285750">
              <a:buFont typeface="Arial" panose="020B0604020202020204" pitchFamily="34" charset="0"/>
              <a:buChar char="•"/>
            </a:pPr>
            <a:r>
              <a:rPr lang="en-US" dirty="0"/>
              <a:t>“low” resistivity electrodes</a:t>
            </a:r>
          </a:p>
          <a:p>
            <a:pPr marL="285750" indent="-285750">
              <a:buFont typeface="Arial" panose="020B0604020202020204" pitchFamily="34" charset="0"/>
              <a:buChar char="•"/>
            </a:pPr>
            <a:r>
              <a:rPr lang="en-US" dirty="0"/>
              <a:t> electronegative gases </a:t>
            </a:r>
          </a:p>
          <a:p>
            <a:pPr marL="285750" indent="-285750">
              <a:buFont typeface="Arial" panose="020B0604020202020204" pitchFamily="34" charset="0"/>
              <a:buChar char="•"/>
            </a:pPr>
            <a:r>
              <a:rPr lang="en-US" dirty="0"/>
              <a:t>Thin multi-gaps</a:t>
            </a:r>
          </a:p>
        </p:txBody>
      </p:sp>
      <p:sp>
        <p:nvSpPr>
          <p:cNvPr id="18" name="Rectangle 17">
            <a:extLst>
              <a:ext uri="{FF2B5EF4-FFF2-40B4-BE49-F238E27FC236}">
                <a16:creationId xmlns:a16="http://schemas.microsoft.com/office/drawing/2014/main" id="{E89B462A-1063-FFF6-20D5-3809BA976D6C}"/>
              </a:ext>
            </a:extLst>
          </p:cNvPr>
          <p:cNvSpPr/>
          <p:nvPr/>
        </p:nvSpPr>
        <p:spPr>
          <a:xfrm>
            <a:off x="425777" y="861035"/>
            <a:ext cx="2931581" cy="65045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Continuous resistive electrode structure</a:t>
            </a:r>
          </a:p>
        </p:txBody>
      </p:sp>
      <p:sp>
        <p:nvSpPr>
          <p:cNvPr id="19" name="Arrow: Down 18">
            <a:extLst>
              <a:ext uri="{FF2B5EF4-FFF2-40B4-BE49-F238E27FC236}">
                <a16:creationId xmlns:a16="http://schemas.microsoft.com/office/drawing/2014/main" id="{71AE9209-2E75-1056-E5EB-6DA3DDB07137}"/>
              </a:ext>
            </a:extLst>
          </p:cNvPr>
          <p:cNvSpPr/>
          <p:nvPr/>
        </p:nvSpPr>
        <p:spPr>
          <a:xfrm>
            <a:off x="5458708" y="1552743"/>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854E2B2A-B574-E8FA-1A49-5EE62CE88400}"/>
              </a:ext>
            </a:extLst>
          </p:cNvPr>
          <p:cNvSpPr/>
          <p:nvPr/>
        </p:nvSpPr>
        <p:spPr>
          <a:xfrm rot="16200000">
            <a:off x="7312780" y="902454"/>
            <a:ext cx="484632" cy="567612"/>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a16="http://schemas.microsoft.com/office/drawing/2014/main" id="{73141C6D-2983-6278-0D6F-DCB6D42EC455}"/>
              </a:ext>
            </a:extLst>
          </p:cNvPr>
          <p:cNvSpPr/>
          <p:nvPr/>
        </p:nvSpPr>
        <p:spPr>
          <a:xfrm>
            <a:off x="1691595" y="1552743"/>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B835982-0843-6179-9E4B-D419F7E86524}"/>
              </a:ext>
            </a:extLst>
          </p:cNvPr>
          <p:cNvSpPr/>
          <p:nvPr/>
        </p:nvSpPr>
        <p:spPr>
          <a:xfrm>
            <a:off x="510463" y="1907229"/>
            <a:ext cx="2846895" cy="841247"/>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Simple and robust construction</a:t>
            </a:r>
          </a:p>
        </p:txBody>
      </p:sp>
      <p:sp>
        <p:nvSpPr>
          <p:cNvPr id="23" name="Arrow: Down 22">
            <a:extLst>
              <a:ext uri="{FF2B5EF4-FFF2-40B4-BE49-F238E27FC236}">
                <a16:creationId xmlns:a16="http://schemas.microsoft.com/office/drawing/2014/main" id="{49F447BB-B892-10E0-2403-EBA977AF4CE1}"/>
              </a:ext>
            </a:extLst>
          </p:cNvPr>
          <p:cNvSpPr/>
          <p:nvPr/>
        </p:nvSpPr>
        <p:spPr>
          <a:xfrm>
            <a:off x="1691595" y="2862012"/>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60C61D5-1749-5F80-C22D-6569632D4AFD}"/>
              </a:ext>
            </a:extLst>
          </p:cNvPr>
          <p:cNvSpPr/>
          <p:nvPr/>
        </p:nvSpPr>
        <p:spPr>
          <a:xfrm>
            <a:off x="510463" y="3227848"/>
            <a:ext cx="2846895" cy="454914"/>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Spark free</a:t>
            </a:r>
          </a:p>
        </p:txBody>
      </p:sp>
      <p:sp>
        <p:nvSpPr>
          <p:cNvPr id="25" name="Arrow: Down 24">
            <a:extLst>
              <a:ext uri="{FF2B5EF4-FFF2-40B4-BE49-F238E27FC236}">
                <a16:creationId xmlns:a16="http://schemas.microsoft.com/office/drawing/2014/main" id="{9A02E109-A83F-0FBB-314A-2C9750EC9035}"/>
              </a:ext>
            </a:extLst>
          </p:cNvPr>
          <p:cNvSpPr/>
          <p:nvPr/>
        </p:nvSpPr>
        <p:spPr>
          <a:xfrm>
            <a:off x="1691595" y="3803939"/>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DB18AC7-3C69-E05F-8E3D-191C28CD5980}"/>
              </a:ext>
            </a:extLst>
          </p:cNvPr>
          <p:cNvSpPr/>
          <p:nvPr/>
        </p:nvSpPr>
        <p:spPr>
          <a:xfrm>
            <a:off x="510463" y="4209983"/>
            <a:ext cx="2846895" cy="454914"/>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Low cost</a:t>
            </a:r>
          </a:p>
        </p:txBody>
      </p:sp>
      <p:sp>
        <p:nvSpPr>
          <p:cNvPr id="27" name="Rectangle 26">
            <a:extLst>
              <a:ext uri="{FF2B5EF4-FFF2-40B4-BE49-F238E27FC236}">
                <a16:creationId xmlns:a16="http://schemas.microsoft.com/office/drawing/2014/main" id="{FE21EC3E-FCD3-10CB-05BC-C8AABD0F538B}"/>
              </a:ext>
            </a:extLst>
          </p:cNvPr>
          <p:cNvSpPr/>
          <p:nvPr/>
        </p:nvSpPr>
        <p:spPr>
          <a:xfrm>
            <a:off x="510463" y="5087962"/>
            <a:ext cx="2846895" cy="1389201"/>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Easy to scale single module dimension to a few m^2 at constant unit cost and complexity</a:t>
            </a:r>
          </a:p>
        </p:txBody>
      </p:sp>
      <p:sp>
        <p:nvSpPr>
          <p:cNvPr id="28" name="Arrow: Down 27">
            <a:extLst>
              <a:ext uri="{FF2B5EF4-FFF2-40B4-BE49-F238E27FC236}">
                <a16:creationId xmlns:a16="http://schemas.microsoft.com/office/drawing/2014/main" id="{26186513-7D52-0B91-2E74-10DD74F7714B}"/>
              </a:ext>
            </a:extLst>
          </p:cNvPr>
          <p:cNvSpPr/>
          <p:nvPr/>
        </p:nvSpPr>
        <p:spPr>
          <a:xfrm>
            <a:off x="1691594" y="4738225"/>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5FCC1A2C-B090-CE62-DFE6-6F9E8922E370}"/>
              </a:ext>
            </a:extLst>
          </p:cNvPr>
          <p:cNvSpPr/>
          <p:nvPr/>
        </p:nvSpPr>
        <p:spPr>
          <a:xfrm>
            <a:off x="3490968" y="975561"/>
            <a:ext cx="756025" cy="440916"/>
          </a:xfrm>
          <a:prstGeom prst="right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283E893D-4850-C47C-C36B-A1A31B986725}"/>
              </a:ext>
            </a:extLst>
          </p:cNvPr>
          <p:cNvSpPr/>
          <p:nvPr/>
        </p:nvSpPr>
        <p:spPr>
          <a:xfrm>
            <a:off x="8005156" y="873760"/>
            <a:ext cx="3840480" cy="897243"/>
          </a:xfrm>
          <a:prstGeom prst="rect">
            <a:avLst/>
          </a:prstGeom>
          <a:solidFill>
            <a:srgbClr val="ED4761"/>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Cluster number and depth </a:t>
            </a:r>
          </a:p>
          <a:p>
            <a:pPr marL="285750" indent="-285750">
              <a:buFont typeface="Arial" panose="020B0604020202020204" pitchFamily="34" charset="0"/>
              <a:buChar char="•"/>
            </a:pPr>
            <a:r>
              <a:rPr lang="en-US" dirty="0"/>
              <a:t>Cluster size fluctuations </a:t>
            </a:r>
          </a:p>
          <a:p>
            <a:pPr marL="285750" indent="-285750">
              <a:buFont typeface="Arial" panose="020B0604020202020204" pitchFamily="34" charset="0"/>
              <a:buChar char="•"/>
            </a:pPr>
            <a:r>
              <a:rPr lang="en-US" dirty="0"/>
              <a:t>Multiplication fluctuations</a:t>
            </a:r>
          </a:p>
        </p:txBody>
      </p:sp>
      <p:sp>
        <p:nvSpPr>
          <p:cNvPr id="57" name="Arrow: Down 56">
            <a:extLst>
              <a:ext uri="{FF2B5EF4-FFF2-40B4-BE49-F238E27FC236}">
                <a16:creationId xmlns:a16="http://schemas.microsoft.com/office/drawing/2014/main" id="{776AB11F-D439-B9F1-6A1B-72750A111522}"/>
              </a:ext>
            </a:extLst>
          </p:cNvPr>
          <p:cNvSpPr/>
          <p:nvPr/>
        </p:nvSpPr>
        <p:spPr>
          <a:xfrm>
            <a:off x="9190848" y="1826907"/>
            <a:ext cx="576485" cy="433632"/>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444532B7-F379-8594-0102-59F2959FA7DA}"/>
              </a:ext>
            </a:extLst>
          </p:cNvPr>
          <p:cNvSpPr>
            <a:spLocks noGrp="1"/>
          </p:cNvSpPr>
          <p:nvPr>
            <p:ph type="dt" sz="half" idx="10"/>
          </p:nvPr>
        </p:nvSpPr>
        <p:spPr/>
        <p:txBody>
          <a:bodyPr/>
          <a:lstStyle/>
          <a:p>
            <a:fld id="{89D9BC11-AF23-485B-AB99-789064E8FF01}" type="datetime1">
              <a:rPr lang="en-US" smtClean="0"/>
              <a:t>10/15/2026</a:t>
            </a:fld>
            <a:endParaRPr lang="en-US"/>
          </a:p>
        </p:txBody>
      </p:sp>
      <p:sp>
        <p:nvSpPr>
          <p:cNvPr id="11" name="Slide Number Placeholder 10">
            <a:extLst>
              <a:ext uri="{FF2B5EF4-FFF2-40B4-BE49-F238E27FC236}">
                <a16:creationId xmlns:a16="http://schemas.microsoft.com/office/drawing/2014/main" id="{4E990819-5103-5E6D-F39D-31AE93134D40}"/>
              </a:ext>
            </a:extLst>
          </p:cNvPr>
          <p:cNvSpPr>
            <a:spLocks noGrp="1"/>
          </p:cNvSpPr>
          <p:nvPr>
            <p:ph type="sldNum" sz="quarter" idx="12"/>
          </p:nvPr>
        </p:nvSpPr>
        <p:spPr/>
        <p:txBody>
          <a:bodyPr/>
          <a:lstStyle/>
          <a:p>
            <a:fld id="{3D386162-1254-4836-8907-E79B8C46EF85}" type="slidenum">
              <a:rPr lang="en-US" smtClean="0"/>
              <a:t>35</a:t>
            </a:fld>
            <a:endParaRPr lang="en-US"/>
          </a:p>
        </p:txBody>
      </p:sp>
      <p:sp>
        <p:nvSpPr>
          <p:cNvPr id="4" name="Footer Placeholder 3">
            <a:extLst>
              <a:ext uri="{FF2B5EF4-FFF2-40B4-BE49-F238E27FC236}">
                <a16:creationId xmlns:a16="http://schemas.microsoft.com/office/drawing/2014/main" id="{0E7DC338-A403-C525-9AF6-9AA72CA78A2E}"/>
              </a:ext>
            </a:extLst>
          </p:cNvPr>
          <p:cNvSpPr>
            <a:spLocks noGrp="1"/>
          </p:cNvSpPr>
          <p:nvPr>
            <p:ph type="ftr" sz="quarter" idx="11"/>
          </p:nvPr>
        </p:nvSpPr>
        <p:spPr/>
        <p:txBody>
          <a:bodyPr/>
          <a:lstStyle/>
          <a:p>
            <a:r>
              <a:rPr lang="en-US"/>
              <a:t>G. Aielli - ISU</a:t>
            </a:r>
            <a:endParaRPr lang="en-GB"/>
          </a:p>
        </p:txBody>
      </p:sp>
      <p:sp>
        <p:nvSpPr>
          <p:cNvPr id="29" name="Arrow: Down 19">
            <a:extLst>
              <a:ext uri="{FF2B5EF4-FFF2-40B4-BE49-F238E27FC236}">
                <a16:creationId xmlns:a16="http://schemas.microsoft.com/office/drawing/2014/main" id="{854E2B2A-B574-E8FA-1A49-5EE62CE88400}"/>
              </a:ext>
            </a:extLst>
          </p:cNvPr>
          <p:cNvSpPr/>
          <p:nvPr/>
        </p:nvSpPr>
        <p:spPr>
          <a:xfrm rot="16200000">
            <a:off x="3620897" y="3071525"/>
            <a:ext cx="484632" cy="767559"/>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60C61D5-1749-5F80-C22D-6569632D4AFD}"/>
              </a:ext>
            </a:extLst>
          </p:cNvPr>
          <p:cNvSpPr/>
          <p:nvPr/>
        </p:nvSpPr>
        <p:spPr>
          <a:xfrm>
            <a:off x="4277577" y="3211256"/>
            <a:ext cx="2846895" cy="2204024"/>
          </a:xfrm>
          <a:prstGeom prst="rect">
            <a:avLst/>
          </a:prstGeom>
          <a:solidFill>
            <a:srgbClr val="31AEED"/>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Gain is a free parameter in RPCs which can be used to match the primary ionization of even just one electron with the </a:t>
            </a:r>
          </a:p>
        </p:txBody>
      </p:sp>
    </p:spTree>
    <p:extLst>
      <p:ext uri="{BB962C8B-B14F-4D97-AF65-F5344CB8AC3E}">
        <p14:creationId xmlns:p14="http://schemas.microsoft.com/office/powerpoint/2010/main" val="8734619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58E80-1168-769C-400F-9972FF659291}"/>
              </a:ext>
            </a:extLst>
          </p:cNvPr>
          <p:cNvSpPr>
            <a:spLocks noGrp="1"/>
          </p:cNvSpPr>
          <p:nvPr>
            <p:ph type="title"/>
          </p:nvPr>
        </p:nvSpPr>
        <p:spPr/>
        <p:txBody>
          <a:bodyPr/>
          <a:lstStyle/>
          <a:p>
            <a:r>
              <a:rPr lang="en-US" dirty="0"/>
              <a:t>RPC construction sites</a:t>
            </a:r>
          </a:p>
        </p:txBody>
      </p:sp>
      <p:sp>
        <p:nvSpPr>
          <p:cNvPr id="3" name="Text Placeholder 2">
            <a:extLst>
              <a:ext uri="{FF2B5EF4-FFF2-40B4-BE49-F238E27FC236}">
                <a16:creationId xmlns:a16="http://schemas.microsoft.com/office/drawing/2014/main" id="{A99A0128-7034-4634-AC5D-4D5D44FFE7C1}"/>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CB8E1A2A-2050-6753-4E6D-6A24664EB8BF}"/>
              </a:ext>
            </a:extLst>
          </p:cNvPr>
          <p:cNvSpPr>
            <a:spLocks noGrp="1"/>
          </p:cNvSpPr>
          <p:nvPr>
            <p:ph type="dt" sz="half" idx="10"/>
          </p:nvPr>
        </p:nvSpPr>
        <p:spPr/>
        <p:txBody>
          <a:bodyPr/>
          <a:lstStyle/>
          <a:p>
            <a:fld id="{7C93195E-18F0-4134-899E-C000AD265073}" type="datetime1">
              <a:rPr lang="en-US" smtClean="0"/>
              <a:t>10/15/2026</a:t>
            </a:fld>
            <a:endParaRPr lang="en-GB"/>
          </a:p>
        </p:txBody>
      </p:sp>
      <p:sp>
        <p:nvSpPr>
          <p:cNvPr id="5" name="Slide Number Placeholder 4">
            <a:extLst>
              <a:ext uri="{FF2B5EF4-FFF2-40B4-BE49-F238E27FC236}">
                <a16:creationId xmlns:a16="http://schemas.microsoft.com/office/drawing/2014/main" id="{AAF64F07-C58C-03CB-328D-27B8967F641E}"/>
              </a:ext>
            </a:extLst>
          </p:cNvPr>
          <p:cNvSpPr>
            <a:spLocks noGrp="1"/>
          </p:cNvSpPr>
          <p:nvPr>
            <p:ph type="sldNum" sz="quarter" idx="12"/>
          </p:nvPr>
        </p:nvSpPr>
        <p:spPr/>
        <p:txBody>
          <a:bodyPr/>
          <a:lstStyle/>
          <a:p>
            <a:fld id="{F8550EB5-7DBB-40B0-8DCD-2DF6D0BF0886}" type="slidenum">
              <a:rPr lang="en-GB" smtClean="0"/>
              <a:t>36</a:t>
            </a:fld>
            <a:endParaRPr lang="en-GB"/>
          </a:p>
        </p:txBody>
      </p:sp>
      <p:sp>
        <p:nvSpPr>
          <p:cNvPr id="6" name="Footer Placeholder 5">
            <a:extLst>
              <a:ext uri="{FF2B5EF4-FFF2-40B4-BE49-F238E27FC236}">
                <a16:creationId xmlns:a16="http://schemas.microsoft.com/office/drawing/2014/main" id="{FF56704B-6FD5-3FAD-41FD-607598B43382}"/>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931643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A4596E2-07B9-E205-544C-6B574375C45A}"/>
              </a:ext>
            </a:extLst>
          </p:cNvPr>
          <p:cNvSpPr>
            <a:spLocks noGrp="1"/>
          </p:cNvSpPr>
          <p:nvPr>
            <p:ph type="title"/>
          </p:nvPr>
        </p:nvSpPr>
        <p:spPr/>
        <p:txBody>
          <a:bodyPr/>
          <a:lstStyle/>
          <a:p>
            <a:r>
              <a:rPr lang="en-US" dirty="0"/>
              <a:t>Summary of the gas gaps production sites</a:t>
            </a:r>
          </a:p>
        </p:txBody>
      </p:sp>
      <p:sp>
        <p:nvSpPr>
          <p:cNvPr id="7" name="Content Placeholder 6">
            <a:extLst>
              <a:ext uri="{FF2B5EF4-FFF2-40B4-BE49-F238E27FC236}">
                <a16:creationId xmlns:a16="http://schemas.microsoft.com/office/drawing/2014/main" id="{CB4BCF44-65DF-80AB-9D6B-9F07A9C018BB}"/>
              </a:ext>
            </a:extLst>
          </p:cNvPr>
          <p:cNvSpPr>
            <a:spLocks noGrp="1"/>
          </p:cNvSpPr>
          <p:nvPr>
            <p:ph idx="1"/>
          </p:nvPr>
        </p:nvSpPr>
        <p:spPr/>
        <p:txBody>
          <a:bodyPr/>
          <a:lstStyle/>
          <a:p>
            <a:pPr marL="0" indent="0">
              <a:buNone/>
            </a:pPr>
            <a:r>
              <a:rPr lang="en-US" dirty="0"/>
              <a:t>Classic RPCs – main sites (known to me)</a:t>
            </a:r>
          </a:p>
          <a:p>
            <a:r>
              <a:rPr lang="en-US" dirty="0"/>
              <a:t>GTE (Colli – FR) it is the historical site where most of the classic RPCs have been built (ATLAS-CMS-ARGO-OPERA-</a:t>
            </a:r>
            <a:r>
              <a:rPr lang="en-US" dirty="0" err="1"/>
              <a:t>BaBar</a:t>
            </a:r>
            <a:r>
              <a:rPr lang="en-US" dirty="0"/>
              <a:t> </a:t>
            </a:r>
            <a:r>
              <a:rPr lang="en-US" dirty="0" err="1"/>
              <a:t>etc</a:t>
            </a:r>
            <a:r>
              <a:rPr lang="en-US" dirty="0"/>
              <a:t>)</a:t>
            </a:r>
          </a:p>
          <a:p>
            <a:r>
              <a:rPr lang="en-US" dirty="0"/>
              <a:t>Production in Korea for CMS (see next slides)</a:t>
            </a:r>
          </a:p>
          <a:p>
            <a:r>
              <a:rPr lang="en-US" dirty="0"/>
              <a:t>Production at MPI for ATLAS (new entry)</a:t>
            </a:r>
          </a:p>
          <a:p>
            <a:r>
              <a:rPr lang="en-US" dirty="0"/>
              <a:t>Production at USTC (new entry)</a:t>
            </a:r>
          </a:p>
          <a:p>
            <a:pPr marL="0" indent="0">
              <a:buNone/>
            </a:pPr>
            <a:r>
              <a:rPr lang="en-US" dirty="0"/>
              <a:t>MRPCs</a:t>
            </a:r>
          </a:p>
          <a:p>
            <a:r>
              <a:rPr lang="en-US" dirty="0"/>
              <a:t>Smaller productions – lab driven</a:t>
            </a:r>
          </a:p>
        </p:txBody>
      </p:sp>
      <p:sp>
        <p:nvSpPr>
          <p:cNvPr id="4" name="Date Placeholder 3">
            <a:extLst>
              <a:ext uri="{FF2B5EF4-FFF2-40B4-BE49-F238E27FC236}">
                <a16:creationId xmlns:a16="http://schemas.microsoft.com/office/drawing/2014/main" id="{6411F0BE-B5FB-43D1-7A08-51367F047502}"/>
              </a:ext>
            </a:extLst>
          </p:cNvPr>
          <p:cNvSpPr>
            <a:spLocks noGrp="1"/>
          </p:cNvSpPr>
          <p:nvPr>
            <p:ph type="dt" sz="half" idx="10"/>
          </p:nvPr>
        </p:nvSpPr>
        <p:spPr/>
        <p:txBody>
          <a:bodyPr/>
          <a:lstStyle/>
          <a:p>
            <a:fld id="{CD7E843E-08D0-4ADB-B4F6-79C639AD72AF}" type="datetime1">
              <a:rPr lang="en-US" smtClean="0"/>
              <a:t>10/15/2026</a:t>
            </a:fld>
            <a:endParaRPr lang="en-GB"/>
          </a:p>
        </p:txBody>
      </p:sp>
      <p:sp>
        <p:nvSpPr>
          <p:cNvPr id="5" name="Slide Number Placeholder 4">
            <a:extLst>
              <a:ext uri="{FF2B5EF4-FFF2-40B4-BE49-F238E27FC236}">
                <a16:creationId xmlns:a16="http://schemas.microsoft.com/office/drawing/2014/main" id="{687E5995-056D-2996-0DB5-C7ED18CED989}"/>
              </a:ext>
            </a:extLst>
          </p:cNvPr>
          <p:cNvSpPr>
            <a:spLocks noGrp="1"/>
          </p:cNvSpPr>
          <p:nvPr>
            <p:ph type="sldNum" sz="quarter" idx="12"/>
          </p:nvPr>
        </p:nvSpPr>
        <p:spPr/>
        <p:txBody>
          <a:bodyPr/>
          <a:lstStyle/>
          <a:p>
            <a:fld id="{F8550EB5-7DBB-40B0-8DCD-2DF6D0BF0886}" type="slidenum">
              <a:rPr lang="en-GB" smtClean="0"/>
              <a:t>37</a:t>
            </a:fld>
            <a:endParaRPr lang="en-GB"/>
          </a:p>
        </p:txBody>
      </p:sp>
      <p:sp>
        <p:nvSpPr>
          <p:cNvPr id="8" name="Footer Placeholder 7">
            <a:extLst>
              <a:ext uri="{FF2B5EF4-FFF2-40B4-BE49-F238E27FC236}">
                <a16:creationId xmlns:a16="http://schemas.microsoft.com/office/drawing/2014/main" id="{7937FA1A-3545-5238-1EE7-BE678557D0CE}"/>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3737289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9015" y="244208"/>
            <a:ext cx="11616077" cy="591108"/>
          </a:xfrm>
          <a:prstGeom prst="rect">
            <a:avLst/>
          </a:prstGeom>
        </p:spPr>
        <p:txBody>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1"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맑은 고딕" panose="020F0302020204030204"/>
                <a:ea typeface="+mj-ea"/>
                <a:cs typeface="Calibri Light"/>
              </a:rPr>
              <a:t> Outsourcing to private companies</a:t>
            </a:r>
            <a:endParaRPr kumimoji="0" lang="en-US" sz="1800" b="1" i="0" u="none" strike="noStrike" kern="1200" cap="none" spc="0" normalizeH="0" baseline="0" noProof="0" dirty="0">
              <a:ln>
                <a:noFill/>
              </a:ln>
              <a:solidFill>
                <a:srgbClr val="0099CC"/>
              </a:solidFill>
              <a:effectLst>
                <a:outerShdw blurRad="38100" dist="38100" dir="2700000" algn="tl">
                  <a:srgbClr val="000000">
                    <a:alpha val="43137"/>
                  </a:srgbClr>
                </a:outerShdw>
              </a:effectLst>
              <a:uLnTx/>
              <a:uFillTx/>
              <a:latin typeface="맑은 고딕" panose="020F0302020204030204"/>
              <a:ea typeface="+mj-ea"/>
              <a:cs typeface="+mj-cs"/>
            </a:endParaRPr>
          </a:p>
        </p:txBody>
      </p:sp>
      <p:pic>
        <p:nvPicPr>
          <p:cNvPr id="6" name="그림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380" y="1297205"/>
            <a:ext cx="6170947" cy="4911089"/>
          </a:xfrm>
          <a:prstGeom prst="rect">
            <a:avLst/>
          </a:prstGeom>
          <a:noFill/>
          <a:ln>
            <a:noFill/>
          </a:ln>
        </p:spPr>
      </p:pic>
      <p:pic>
        <p:nvPicPr>
          <p:cNvPr id="7" name="그림 6"/>
          <p:cNvPicPr/>
          <p:nvPr/>
        </p:nvPicPr>
        <p:blipFill>
          <a:blip r:embed="rId4">
            <a:extLst>
              <a:ext uri="{28A0092B-C50C-407E-A947-70E740481C1C}">
                <a14:useLocalDpi xmlns:a14="http://schemas.microsoft.com/office/drawing/2010/main" val="0"/>
              </a:ext>
            </a:extLst>
          </a:blip>
          <a:srcRect/>
          <a:stretch>
            <a:fillRect/>
          </a:stretch>
        </p:blipFill>
        <p:spPr bwMode="auto">
          <a:xfrm>
            <a:off x="6552697" y="3296920"/>
            <a:ext cx="5362575" cy="3059430"/>
          </a:xfrm>
          <a:prstGeom prst="rect">
            <a:avLst/>
          </a:prstGeom>
          <a:noFill/>
          <a:ln>
            <a:noFill/>
          </a:ln>
        </p:spPr>
      </p:pic>
      <p:pic>
        <p:nvPicPr>
          <p:cNvPr id="8" name="그림 7" descr="C:\Users\user\Desktop\RPC_workshop 20200831\photos 20.08.27\다미아\실크장비.jpg"/>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flipV="1">
            <a:off x="7239152" y="1016252"/>
            <a:ext cx="3989663" cy="2204592"/>
          </a:xfrm>
          <a:prstGeom prst="rect">
            <a:avLst/>
          </a:prstGeom>
          <a:noFill/>
          <a:ln>
            <a:noFill/>
          </a:ln>
        </p:spPr>
      </p:pic>
      <p:sp>
        <p:nvSpPr>
          <p:cNvPr id="9" name="직사각형 8"/>
          <p:cNvSpPr/>
          <p:nvPr/>
        </p:nvSpPr>
        <p:spPr>
          <a:xfrm>
            <a:off x="247260" y="803449"/>
            <a:ext cx="4700902" cy="369332"/>
          </a:xfrm>
          <a:prstGeom prst="rect">
            <a:avLst/>
          </a:prstGeom>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srgbClr val="0099CC"/>
                </a:solidFill>
                <a:effectLst/>
                <a:uLnTx/>
                <a:uFillTx/>
                <a:latin typeface="맑은 고딕" panose="020F0502020204030204"/>
                <a:ea typeface="맑은 고딕" panose="020B0503020000020004" pitchFamily="34" charset="-127"/>
                <a:cs typeface="Calibri Light"/>
              </a:rPr>
              <a:t>Brushing and washing with MEK for HPL</a:t>
            </a:r>
            <a:endParaRPr kumimoji="0" lang="en-US" altLang="ko-KR" sz="1400" b="1" i="0" u="none" strike="noStrike" kern="1200" cap="none" spc="0" normalizeH="0" baseline="0" noProof="0" dirty="0">
              <a:ln>
                <a:noFill/>
              </a:ln>
              <a:solidFill>
                <a:srgbClr val="0099CC"/>
              </a:solidFill>
              <a:effectLst/>
              <a:uLnTx/>
              <a:uFillTx/>
              <a:latin typeface="맑은 고딕" panose="020F0502020204030204"/>
              <a:ea typeface="맑은 고딕" panose="020B0503020000020004" pitchFamily="34" charset="-127"/>
              <a:cs typeface="+mn-cs"/>
            </a:endParaRPr>
          </a:p>
        </p:txBody>
      </p:sp>
      <p:sp>
        <p:nvSpPr>
          <p:cNvPr id="10" name="직사각형 9"/>
          <p:cNvSpPr/>
          <p:nvPr/>
        </p:nvSpPr>
        <p:spPr>
          <a:xfrm>
            <a:off x="5996683" y="335838"/>
            <a:ext cx="6195317" cy="615553"/>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srgbClr val="0099CC"/>
                </a:solidFill>
                <a:effectLst/>
                <a:uLnTx/>
                <a:uFillTx/>
                <a:latin typeface="맑은 고딕" panose="020F0502020204030204"/>
                <a:ea typeface="맑은 고딕" panose="020B0503020000020004" pitchFamily="34" charset="-127"/>
                <a:cs typeface="Calibri Light"/>
              </a:rPr>
              <a:t>Graphite printing facility</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6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34" charset="-127"/>
                <a:cs typeface="Calibri Light"/>
              </a:rPr>
              <a:t>More uniform surface resistivity ranging from 300 to 700 k</a:t>
            </a:r>
            <a:r>
              <a:rPr kumimoji="0" lang="el-GR" altLang="ko-KR" sz="1600" b="0" i="0" u="none" strike="noStrike" kern="1200" cap="none" spc="0" normalizeH="0" baseline="0" noProof="0" dirty="0">
                <a:ln>
                  <a:noFill/>
                </a:ln>
                <a:solidFill>
                  <a:prstClr val="black"/>
                </a:solidFill>
                <a:effectLst/>
                <a:uLnTx/>
                <a:uFillTx/>
                <a:latin typeface="Times New Roman" panose="02020603050405020304" pitchFamily="18" charset="0"/>
                <a:ea typeface="맑은 고딕" panose="020B0503020000020004" pitchFamily="34" charset="-127"/>
                <a:cs typeface="Times New Roman" panose="02020603050405020304" pitchFamily="18" charset="0"/>
              </a:rPr>
              <a:t>Ω</a:t>
            </a:r>
            <a:r>
              <a:rPr kumimoji="0" lang="en-US" altLang="ko-KR" sz="1600" b="0" i="0" u="none" strike="noStrike" kern="1200" cap="none" spc="0" normalizeH="0" baseline="0" noProof="0" dirty="0">
                <a:ln>
                  <a:noFill/>
                </a:ln>
                <a:solidFill>
                  <a:prstClr val="black"/>
                </a:solidFill>
                <a:effectLst/>
                <a:uLnTx/>
                <a:uFillTx/>
                <a:latin typeface="Times New Roman" panose="02020603050405020304" pitchFamily="18" charset="0"/>
                <a:ea typeface="맑은 고딕" panose="020B0503020000020004" pitchFamily="34" charset="-127"/>
                <a:cs typeface="Times New Roman" panose="02020603050405020304" pitchFamily="18" charset="0"/>
              </a:rPr>
              <a:t>/</a:t>
            </a:r>
            <a:r>
              <a:rPr kumimoji="0" lang="en-US" altLang="ko-KR" sz="1600" b="0" i="0" u="none" strike="noStrike" kern="1200" cap="none" spc="0" normalizeH="0" baseline="0" noProof="0" dirty="0" err="1">
                <a:ln>
                  <a:noFill/>
                </a:ln>
                <a:solidFill>
                  <a:prstClr val="black"/>
                </a:solidFill>
                <a:effectLst/>
                <a:uLnTx/>
                <a:uFillTx/>
                <a:latin typeface="Times New Roman" panose="02020603050405020304" pitchFamily="18" charset="0"/>
                <a:ea typeface="맑은 고딕" panose="020B0503020000020004" pitchFamily="34" charset="-127"/>
                <a:cs typeface="Times New Roman" panose="02020603050405020304" pitchFamily="18" charset="0"/>
              </a:rPr>
              <a:t>sq</a:t>
            </a:r>
            <a:endParaRPr kumimoji="0" lang="en-US" altLang="ko-KR" sz="16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34" charset="-127"/>
              <a:cs typeface="+mn-cs"/>
            </a:endParaRPr>
          </a:p>
        </p:txBody>
      </p:sp>
      <p:sp>
        <p:nvSpPr>
          <p:cNvPr id="2" name="Date Placeholder 1">
            <a:extLst>
              <a:ext uri="{FF2B5EF4-FFF2-40B4-BE49-F238E27FC236}">
                <a16:creationId xmlns:a16="http://schemas.microsoft.com/office/drawing/2014/main" id="{AA1CB60A-6143-8E23-E626-3B5CA38173D0}"/>
              </a:ext>
            </a:extLst>
          </p:cNvPr>
          <p:cNvSpPr>
            <a:spLocks noGrp="1"/>
          </p:cNvSpPr>
          <p:nvPr>
            <p:ph type="dt" sz="half" idx="10"/>
          </p:nvPr>
        </p:nvSpPr>
        <p:spPr/>
        <p:txBody>
          <a:bodyPr/>
          <a:lstStyle/>
          <a:p>
            <a:fld id="{B6B0713A-B4F3-457A-9BA4-B90213EEBB90}" type="datetime1">
              <a:rPr lang="en-US" altLang="ko-KR" smtClean="0"/>
              <a:t>10/15/2026</a:t>
            </a:fld>
            <a:endParaRPr lang="ko-KR" altLang="en-US"/>
          </a:p>
        </p:txBody>
      </p:sp>
      <p:sp>
        <p:nvSpPr>
          <p:cNvPr id="3" name="Slide Number Placeholder 2">
            <a:extLst>
              <a:ext uri="{FF2B5EF4-FFF2-40B4-BE49-F238E27FC236}">
                <a16:creationId xmlns:a16="http://schemas.microsoft.com/office/drawing/2014/main" id="{4794A805-F26D-58CB-9B95-FFD7A0D045D7}"/>
              </a:ext>
            </a:extLst>
          </p:cNvPr>
          <p:cNvSpPr>
            <a:spLocks noGrp="1"/>
          </p:cNvSpPr>
          <p:nvPr>
            <p:ph type="sldNum" sz="quarter" idx="12"/>
          </p:nvPr>
        </p:nvSpPr>
        <p:spPr/>
        <p:txBody>
          <a:bodyPr/>
          <a:lstStyle/>
          <a:p>
            <a:fld id="{19F2F4B9-0A86-4242-AC6B-E18761E915AC}" type="slidenum">
              <a:rPr lang="ko-KR" altLang="en-US" smtClean="0"/>
              <a:t>38</a:t>
            </a:fld>
            <a:endParaRPr lang="ko-KR" altLang="en-US"/>
          </a:p>
        </p:txBody>
      </p:sp>
      <p:sp>
        <p:nvSpPr>
          <p:cNvPr id="4" name="Footer Placeholder 3">
            <a:extLst>
              <a:ext uri="{FF2B5EF4-FFF2-40B4-BE49-F238E27FC236}">
                <a16:creationId xmlns:a16="http://schemas.microsoft.com/office/drawing/2014/main" id="{D751D2AA-1608-586A-6B2D-AF7605190485}"/>
              </a:ext>
            </a:extLst>
          </p:cNvPr>
          <p:cNvSpPr>
            <a:spLocks noGrp="1"/>
          </p:cNvSpPr>
          <p:nvPr>
            <p:ph type="ftr" sz="quarter" idx="11"/>
          </p:nvPr>
        </p:nvSpPr>
        <p:spPr/>
        <p:txBody>
          <a:bodyPr/>
          <a:lstStyle/>
          <a:p>
            <a:r>
              <a:rPr lang="en-US" altLang="ko-KR"/>
              <a:t>G. Aielli - ISU</a:t>
            </a:r>
            <a:endParaRPr lang="ko-KR" altLang="en-US"/>
          </a:p>
        </p:txBody>
      </p:sp>
    </p:spTree>
    <p:extLst>
      <p:ext uri="{BB962C8B-B14F-4D97-AF65-F5344CB8AC3E}">
        <p14:creationId xmlns:p14="http://schemas.microsoft.com/office/powerpoint/2010/main" val="970064010"/>
      </p:ext>
    </p:extLst>
  </p:cSld>
  <p:clrMapOvr>
    <a:masterClrMapping/>
  </p:clrMapOvr>
  <mc:AlternateContent xmlns:mc="http://schemas.openxmlformats.org/markup-compatibility/2006" xmlns:p14="http://schemas.microsoft.com/office/powerpoint/2010/main">
    <mc:Choice Requires="p14">
      <p:transition spd="slow" p14:dur="2000" advTm="52973"/>
    </mc:Choice>
    <mc:Fallback xmlns="">
      <p:transition spd="slow" advTm="52973"/>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2"/>
          <a:stretch>
            <a:fillRect/>
          </a:stretch>
        </p:blipFill>
        <p:spPr>
          <a:xfrm>
            <a:off x="201881" y="939222"/>
            <a:ext cx="11990119" cy="5330565"/>
          </a:xfrm>
          <a:prstGeom prst="rect">
            <a:avLst/>
          </a:prstGeom>
        </p:spPr>
      </p:pic>
      <p:sp>
        <p:nvSpPr>
          <p:cNvPr id="6" name="Title 1"/>
          <p:cNvSpPr txBox="1">
            <a:spLocks/>
          </p:cNvSpPr>
          <p:nvPr/>
        </p:nvSpPr>
        <p:spPr>
          <a:xfrm>
            <a:off x="119015" y="244208"/>
            <a:ext cx="11616077" cy="591108"/>
          </a:xfrm>
          <a:prstGeom prst="rect">
            <a:avLst/>
          </a:prstGeom>
        </p:spPr>
        <p:txBody>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1"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맑은 고딕" panose="020F0302020204030204"/>
                <a:ea typeface="+mj-ea"/>
                <a:cs typeface="Calibri Light"/>
              </a:rPr>
              <a:t> Outsourcing to private companies</a:t>
            </a:r>
            <a:endParaRPr kumimoji="0" lang="en-US" sz="1800" b="1" i="0" u="none" strike="noStrike" kern="1200" cap="none" spc="0" normalizeH="0" baseline="0" noProof="0" dirty="0">
              <a:ln>
                <a:noFill/>
              </a:ln>
              <a:solidFill>
                <a:srgbClr val="0099CC"/>
              </a:solidFill>
              <a:effectLst>
                <a:outerShdw blurRad="38100" dist="38100" dir="2700000" algn="tl">
                  <a:srgbClr val="000000">
                    <a:alpha val="43137"/>
                  </a:srgbClr>
                </a:outerShdw>
              </a:effectLst>
              <a:uLnTx/>
              <a:uFillTx/>
              <a:latin typeface="맑은 고딕" panose="020F0302020204030204"/>
              <a:ea typeface="+mj-ea"/>
              <a:cs typeface="+mj-cs"/>
            </a:endParaRPr>
          </a:p>
        </p:txBody>
      </p:sp>
      <p:sp>
        <p:nvSpPr>
          <p:cNvPr id="2" name="Date Placeholder 1">
            <a:extLst>
              <a:ext uri="{FF2B5EF4-FFF2-40B4-BE49-F238E27FC236}">
                <a16:creationId xmlns:a16="http://schemas.microsoft.com/office/drawing/2014/main" id="{FAD989AB-457B-95EC-0096-C799BBC703A7}"/>
              </a:ext>
            </a:extLst>
          </p:cNvPr>
          <p:cNvSpPr>
            <a:spLocks noGrp="1"/>
          </p:cNvSpPr>
          <p:nvPr>
            <p:ph type="dt" sz="half" idx="10"/>
          </p:nvPr>
        </p:nvSpPr>
        <p:spPr/>
        <p:txBody>
          <a:bodyPr/>
          <a:lstStyle/>
          <a:p>
            <a:fld id="{E1A55CCC-2511-4D94-80A9-6AA386F3CDF9}" type="datetime1">
              <a:rPr lang="en-US" altLang="ko-KR" smtClean="0"/>
              <a:t>10/15/2026</a:t>
            </a:fld>
            <a:endParaRPr lang="ko-KR" altLang="en-US"/>
          </a:p>
        </p:txBody>
      </p:sp>
      <p:sp>
        <p:nvSpPr>
          <p:cNvPr id="3" name="Slide Number Placeholder 2">
            <a:extLst>
              <a:ext uri="{FF2B5EF4-FFF2-40B4-BE49-F238E27FC236}">
                <a16:creationId xmlns:a16="http://schemas.microsoft.com/office/drawing/2014/main" id="{0397E7D4-DD47-7F5C-6F7B-E3B634E79FF8}"/>
              </a:ext>
            </a:extLst>
          </p:cNvPr>
          <p:cNvSpPr>
            <a:spLocks noGrp="1"/>
          </p:cNvSpPr>
          <p:nvPr>
            <p:ph type="sldNum" sz="quarter" idx="12"/>
          </p:nvPr>
        </p:nvSpPr>
        <p:spPr/>
        <p:txBody>
          <a:bodyPr/>
          <a:lstStyle/>
          <a:p>
            <a:fld id="{19F2F4B9-0A86-4242-AC6B-E18761E915AC}" type="slidenum">
              <a:rPr lang="ko-KR" altLang="en-US" smtClean="0"/>
              <a:t>39</a:t>
            </a:fld>
            <a:endParaRPr lang="ko-KR" altLang="en-US"/>
          </a:p>
        </p:txBody>
      </p:sp>
      <p:sp>
        <p:nvSpPr>
          <p:cNvPr id="4" name="Footer Placeholder 3">
            <a:extLst>
              <a:ext uri="{FF2B5EF4-FFF2-40B4-BE49-F238E27FC236}">
                <a16:creationId xmlns:a16="http://schemas.microsoft.com/office/drawing/2014/main" id="{E828629D-61E5-2D11-D95B-E2B9D64F01BA}"/>
              </a:ext>
            </a:extLst>
          </p:cNvPr>
          <p:cNvSpPr>
            <a:spLocks noGrp="1"/>
          </p:cNvSpPr>
          <p:nvPr>
            <p:ph type="ftr" sz="quarter" idx="11"/>
          </p:nvPr>
        </p:nvSpPr>
        <p:spPr/>
        <p:txBody>
          <a:bodyPr/>
          <a:lstStyle/>
          <a:p>
            <a:r>
              <a:rPr lang="en-US" altLang="ko-KR"/>
              <a:t>G. Aielli - ISU</a:t>
            </a:r>
            <a:endParaRPr lang="ko-KR" altLang="en-US"/>
          </a:p>
        </p:txBody>
      </p:sp>
    </p:spTree>
    <p:extLst>
      <p:ext uri="{BB962C8B-B14F-4D97-AF65-F5344CB8AC3E}">
        <p14:creationId xmlns:p14="http://schemas.microsoft.com/office/powerpoint/2010/main" val="15823584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2"/>
          <a:stretch>
            <a:fillRect/>
          </a:stretch>
        </p:blipFill>
        <p:spPr>
          <a:xfrm>
            <a:off x="256854" y="946815"/>
            <a:ext cx="11822130" cy="5364480"/>
          </a:xfrm>
          <a:prstGeom prst="rect">
            <a:avLst/>
          </a:prstGeom>
        </p:spPr>
      </p:pic>
      <p:sp>
        <p:nvSpPr>
          <p:cNvPr id="7" name="직사각형 6"/>
          <p:cNvSpPr/>
          <p:nvPr/>
        </p:nvSpPr>
        <p:spPr>
          <a:xfrm>
            <a:off x="6580909" y="746760"/>
            <a:ext cx="4744247" cy="400110"/>
          </a:xfrm>
          <a:prstGeom prst="rect">
            <a:avLst/>
          </a:prstGeom>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srgbClr val="0099FF"/>
                </a:solidFill>
                <a:effectLst>
                  <a:outerShdw blurRad="38100" dist="38100" dir="2700000" algn="tl">
                    <a:srgbClr val="000000">
                      <a:alpha val="43137"/>
                    </a:srgbClr>
                  </a:outerShdw>
                </a:effectLst>
                <a:uLnTx/>
                <a:uFillTx/>
                <a:latin typeface="Calibri" panose="020F0502020204030204" pitchFamily="34" charset="0"/>
                <a:ea typeface="맑은 고딕" panose="020B0503020000020004" pitchFamily="34" charset="-127"/>
                <a:cs typeface="Calibri" panose="020F0502020204030204" pitchFamily="34" charset="0"/>
              </a:rPr>
              <a:t>Minho Kang at KPS meeting on April 2020</a:t>
            </a:r>
            <a:endParaRPr kumimoji="0" lang="ko-KR" altLang="en-US" sz="2000" b="1" i="0" u="none" strike="noStrike" kern="1200" cap="none" spc="0" normalizeH="0" baseline="0" noProof="0" dirty="0">
              <a:ln>
                <a:noFill/>
              </a:ln>
              <a:solidFill>
                <a:srgbClr val="0099FF"/>
              </a:solidFill>
              <a:effectLst>
                <a:outerShdw blurRad="38100" dist="38100" dir="2700000" algn="tl">
                  <a:srgbClr val="000000">
                    <a:alpha val="43137"/>
                  </a:srgbClr>
                </a:outerShdw>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9" name="Title 1"/>
          <p:cNvSpPr txBox="1">
            <a:spLocks/>
          </p:cNvSpPr>
          <p:nvPr/>
        </p:nvSpPr>
        <p:spPr>
          <a:xfrm>
            <a:off x="119016" y="244208"/>
            <a:ext cx="2418702" cy="591108"/>
          </a:xfrm>
          <a:prstGeom prst="rect">
            <a:avLst/>
          </a:prstGeom>
        </p:spPr>
        <p:txBody>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1"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맑은 고딕" panose="020F0302020204030204"/>
                <a:ea typeface="+mj-ea"/>
                <a:cs typeface="Calibri Light"/>
              </a:rPr>
              <a:t> At KODEL</a:t>
            </a:r>
            <a:endParaRPr kumimoji="0" lang="en-US" sz="1800" b="1" i="0" u="none" strike="noStrike" kern="1200" cap="none" spc="0" normalizeH="0" baseline="0" noProof="0" dirty="0">
              <a:ln>
                <a:noFill/>
              </a:ln>
              <a:solidFill>
                <a:srgbClr val="0099CC"/>
              </a:solidFill>
              <a:effectLst>
                <a:outerShdw blurRad="38100" dist="38100" dir="2700000" algn="tl">
                  <a:srgbClr val="000000">
                    <a:alpha val="43137"/>
                  </a:srgbClr>
                </a:outerShdw>
              </a:effectLst>
              <a:uLnTx/>
              <a:uFillTx/>
              <a:latin typeface="맑은 고딕" panose="020F0302020204030204"/>
              <a:ea typeface="+mj-ea"/>
              <a:cs typeface="+mj-cs"/>
            </a:endParaRPr>
          </a:p>
        </p:txBody>
      </p:sp>
      <p:sp>
        <p:nvSpPr>
          <p:cNvPr id="2" name="Date Placeholder 1">
            <a:extLst>
              <a:ext uri="{FF2B5EF4-FFF2-40B4-BE49-F238E27FC236}">
                <a16:creationId xmlns:a16="http://schemas.microsoft.com/office/drawing/2014/main" id="{30AFF4F4-0A88-F8A6-2C45-6CBB6BA3C62A}"/>
              </a:ext>
            </a:extLst>
          </p:cNvPr>
          <p:cNvSpPr>
            <a:spLocks noGrp="1"/>
          </p:cNvSpPr>
          <p:nvPr>
            <p:ph type="dt" sz="half" idx="10"/>
          </p:nvPr>
        </p:nvSpPr>
        <p:spPr/>
        <p:txBody>
          <a:bodyPr/>
          <a:lstStyle/>
          <a:p>
            <a:fld id="{CF1D932C-2BE8-48EA-80FB-7A48966EF32A}" type="datetime1">
              <a:rPr lang="en-US" altLang="ko-KR" smtClean="0"/>
              <a:t>10/15/2026</a:t>
            </a:fld>
            <a:endParaRPr lang="ko-KR" altLang="en-US"/>
          </a:p>
        </p:txBody>
      </p:sp>
      <p:sp>
        <p:nvSpPr>
          <p:cNvPr id="3" name="Slide Number Placeholder 2">
            <a:extLst>
              <a:ext uri="{FF2B5EF4-FFF2-40B4-BE49-F238E27FC236}">
                <a16:creationId xmlns:a16="http://schemas.microsoft.com/office/drawing/2014/main" id="{DC48ACB5-06A8-0C54-2FE7-592AA29A94EB}"/>
              </a:ext>
            </a:extLst>
          </p:cNvPr>
          <p:cNvSpPr>
            <a:spLocks noGrp="1"/>
          </p:cNvSpPr>
          <p:nvPr>
            <p:ph type="sldNum" sz="quarter" idx="12"/>
          </p:nvPr>
        </p:nvSpPr>
        <p:spPr/>
        <p:txBody>
          <a:bodyPr/>
          <a:lstStyle/>
          <a:p>
            <a:fld id="{19F2F4B9-0A86-4242-AC6B-E18761E915AC}" type="slidenum">
              <a:rPr lang="ko-KR" altLang="en-US" smtClean="0"/>
              <a:t>40</a:t>
            </a:fld>
            <a:endParaRPr lang="ko-KR" altLang="en-US"/>
          </a:p>
        </p:txBody>
      </p:sp>
      <p:sp>
        <p:nvSpPr>
          <p:cNvPr id="4" name="Footer Placeholder 3">
            <a:extLst>
              <a:ext uri="{FF2B5EF4-FFF2-40B4-BE49-F238E27FC236}">
                <a16:creationId xmlns:a16="http://schemas.microsoft.com/office/drawing/2014/main" id="{BDFB2979-6CC3-1A13-3D19-232C1019B040}"/>
              </a:ext>
            </a:extLst>
          </p:cNvPr>
          <p:cNvSpPr>
            <a:spLocks noGrp="1"/>
          </p:cNvSpPr>
          <p:nvPr>
            <p:ph type="ftr" sz="quarter" idx="11"/>
          </p:nvPr>
        </p:nvSpPr>
        <p:spPr/>
        <p:txBody>
          <a:bodyPr/>
          <a:lstStyle/>
          <a:p>
            <a:r>
              <a:rPr lang="en-US" altLang="ko-KR"/>
              <a:t>G. Aielli - ISU</a:t>
            </a:r>
            <a:endParaRPr lang="ko-KR" altLang="en-US"/>
          </a:p>
        </p:txBody>
      </p:sp>
    </p:spTree>
    <p:extLst>
      <p:ext uri="{BB962C8B-B14F-4D97-AF65-F5344CB8AC3E}">
        <p14:creationId xmlns:p14="http://schemas.microsoft.com/office/powerpoint/2010/main" val="5275646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p:nvPr/>
        </p:nvPicPr>
        <p:blipFill>
          <a:blip r:embed="rId3">
            <a:extLst>
              <a:ext uri="{28A0092B-C50C-407E-A947-70E740481C1C}">
                <a14:useLocalDpi xmlns:a14="http://schemas.microsoft.com/office/drawing/2010/main" val="0"/>
              </a:ext>
            </a:extLst>
          </a:blip>
          <a:srcRect/>
          <a:stretch>
            <a:fillRect/>
          </a:stretch>
        </p:blipFill>
        <p:spPr bwMode="auto">
          <a:xfrm>
            <a:off x="191021" y="4107421"/>
            <a:ext cx="6472421" cy="2248929"/>
          </a:xfrm>
          <a:prstGeom prst="rect">
            <a:avLst/>
          </a:prstGeom>
          <a:noFill/>
          <a:ln>
            <a:noFill/>
          </a:ln>
        </p:spPr>
      </p:pic>
      <p:sp>
        <p:nvSpPr>
          <p:cNvPr id="7" name="직사각형 6"/>
          <p:cNvSpPr/>
          <p:nvPr/>
        </p:nvSpPr>
        <p:spPr>
          <a:xfrm>
            <a:off x="5164664" y="148112"/>
            <a:ext cx="7010402" cy="2623795"/>
          </a:xfrm>
          <a:prstGeom prst="rect">
            <a:avLst/>
          </a:prstGeom>
        </p:spPr>
        <p:txBody>
          <a:bodyPr wrap="square">
            <a:spAutoFit/>
          </a:bodyPr>
          <a:lstStyle/>
          <a:p>
            <a:pPr marL="0" marR="0" lvl="0" indent="0" algn="just" defTabSz="914400" rtl="0" eaLnBrk="1" fontAlgn="auto" latinLnBrk="1" hangingPunct="1">
              <a:lnSpc>
                <a:spcPct val="100000"/>
              </a:lnSpc>
              <a:spcBef>
                <a:spcPts val="0"/>
              </a:spcBef>
              <a:spcAft>
                <a:spcPts val="300"/>
              </a:spcAft>
              <a:buClrTx/>
              <a:buSzTx/>
              <a:buFontTx/>
              <a:buNone/>
              <a:tabLst>
                <a:tab pos="457200" algn="l"/>
              </a:tabLst>
              <a:defRPr/>
            </a:pPr>
            <a:r>
              <a:rPr kumimoji="0" lang="en-US" altLang="ko-KR" sz="2400" b="1" i="0" u="none" strike="noStrike" kern="1200" cap="none" spc="0" normalizeH="0" baseline="0" noProof="0" dirty="0">
                <a:ln>
                  <a:noFill/>
                </a:ln>
                <a:solidFill>
                  <a:srgbClr val="0000FF"/>
                </a:solidFill>
                <a:effectLst/>
                <a:uLnTx/>
                <a:uFillTx/>
                <a:latin typeface="Calibri" panose="020F0502020204030204" pitchFamily="34" charset="0"/>
                <a:ea typeface="맑은 고딕" panose="020B0503020000020004" pitchFamily="34" charset="-127"/>
                <a:cs typeface="Calibri" panose="020F0502020204030204" pitchFamily="34" charset="0"/>
              </a:rPr>
              <a:t>QC2 step2: three-step HV tests</a:t>
            </a:r>
          </a:p>
          <a:p>
            <a:pPr marL="342900" marR="0" lvl="0" indent="-342900" algn="just" defTabSz="914400" rtl="0" eaLnBrk="1" fontAlgn="auto" latinLnBrk="1" hangingPunct="1">
              <a:lnSpc>
                <a:spcPct val="100000"/>
              </a:lnSpc>
              <a:spcBef>
                <a:spcPts val="0"/>
              </a:spcBef>
              <a:spcAft>
                <a:spcPts val="0"/>
              </a:spcAft>
              <a:buClrTx/>
              <a:buSzTx/>
              <a:buFont typeface="+mj-lt"/>
              <a:buAutoNum type="arabicParenR"/>
              <a:tabLst>
                <a:tab pos="457200" algn="l"/>
              </a:tabLst>
              <a:defRPr/>
            </a:pP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1</a:t>
            </a:r>
            <a:r>
              <a:rPr kumimoji="0" lang="en-US" altLang="ko-KR" sz="1600" b="0" i="0" u="none" strike="noStrike" kern="1200" cap="none" spc="0" normalizeH="0" baseline="3000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st</a:t>
            </a: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 HV scan test</a:t>
            </a:r>
          </a:p>
          <a:p>
            <a:pPr marL="342900" marR="0" lvl="0" indent="-342900" algn="just" defTabSz="914400" rtl="0" eaLnBrk="1" fontAlgn="auto" latinLnBrk="1" hangingPunct="1">
              <a:lnSpc>
                <a:spcPct val="100000"/>
              </a:lnSpc>
              <a:spcBef>
                <a:spcPts val="0"/>
              </a:spcBef>
              <a:spcAft>
                <a:spcPts val="0"/>
              </a:spcAft>
              <a:buClrTx/>
              <a:buSzTx/>
              <a:buFont typeface="+mj-lt"/>
              <a:buAutoNum type="arabicParenR"/>
              <a:tabLst>
                <a:tab pos="457200" algn="l"/>
              </a:tabLst>
              <a:defRPr/>
            </a:pP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Long-term test for 120 hours</a:t>
            </a:r>
          </a:p>
          <a:p>
            <a:pPr marL="342900" marR="0" lvl="0" indent="-342900" algn="just" defTabSz="914400" rtl="0" eaLnBrk="1" fontAlgn="auto" latinLnBrk="1" hangingPunct="1">
              <a:lnSpc>
                <a:spcPct val="100000"/>
              </a:lnSpc>
              <a:spcBef>
                <a:spcPts val="0"/>
              </a:spcBef>
              <a:spcAft>
                <a:spcPts val="0"/>
              </a:spcAft>
              <a:buClrTx/>
              <a:buSzTx/>
              <a:buFont typeface="+mj-lt"/>
              <a:buAutoNum type="arabicParenR"/>
              <a:tabLst>
                <a:tab pos="457200" algn="l"/>
              </a:tabLst>
              <a:defRPr/>
            </a:pP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2</a:t>
            </a:r>
            <a:r>
              <a:rPr kumimoji="0" lang="en-US" altLang="ko-KR" sz="1600" b="0" i="0" u="none" strike="noStrike" kern="1200" cap="none" spc="0" normalizeH="0" baseline="3000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nd</a:t>
            </a: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 HV scan test </a:t>
            </a:r>
          </a:p>
          <a:p>
            <a:pPr marL="0" marR="0" lvl="0" indent="0" algn="just" defTabSz="914400" rtl="0" eaLnBrk="1" fontAlgn="auto" latinLnBrk="1" hangingPunct="1">
              <a:lnSpc>
                <a:spcPct val="100000"/>
              </a:lnSpc>
              <a:spcBef>
                <a:spcPts val="0"/>
              </a:spcBef>
              <a:spcAft>
                <a:spcPts val="600"/>
              </a:spcAft>
              <a:buClrTx/>
              <a:buSzTx/>
              <a:buFontTx/>
              <a:buNone/>
              <a:tabLst>
                <a:tab pos="457200" algn="l"/>
              </a:tabLst>
              <a:defRPr/>
            </a:pP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Operational gas = 95.2% TFE + 4.5% isobutene + 0.3 SF</a:t>
            </a:r>
            <a:r>
              <a:rPr kumimoji="0" lang="en-US" altLang="ko-KR" sz="1600" b="0" i="0" u="none" strike="noStrike" kern="1200" cap="none" spc="0" normalizeH="0" baseline="-2500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6</a:t>
            </a: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 with Gas humidity = 40% </a:t>
            </a:r>
          </a:p>
          <a:p>
            <a:pPr marL="0" marR="0" lvl="0" indent="0" algn="just" defTabSz="914400" rtl="0" eaLnBrk="1" fontAlgn="auto" latinLnBrk="1" hangingPunct="1">
              <a:lnSpc>
                <a:spcPct val="100000"/>
              </a:lnSpc>
              <a:spcBef>
                <a:spcPts val="0"/>
              </a:spcBef>
              <a:spcAft>
                <a:spcPts val="200"/>
              </a:spcAft>
              <a:buClrTx/>
              <a:buSzTx/>
              <a:buFontTx/>
              <a:buNone/>
              <a:tabLst>
                <a:tab pos="457200" algn="l"/>
              </a:tabLst>
              <a:defRPr/>
            </a:pPr>
            <a:r>
              <a:rPr kumimoji="0" lang="en-US" altLang="ko-KR" sz="1600" b="1" i="0" u="none" strike="noStrike" kern="1200" cap="none" spc="0" normalizeH="0" baseline="0" noProof="0" dirty="0">
                <a:ln>
                  <a:noFill/>
                </a:ln>
                <a:solidFill>
                  <a:srgbClr val="0099FF"/>
                </a:solidFill>
                <a:effectLst/>
                <a:uLnTx/>
                <a:uFillTx/>
                <a:latin typeface="Calibri" panose="020F0502020204030204" pitchFamily="34" charset="0"/>
                <a:ea typeface="맑은 고딕" panose="020B0503020000020004" pitchFamily="34" charset="-127"/>
                <a:cs typeface="Calibri" panose="020F0502020204030204" pitchFamily="34" charset="0"/>
              </a:rPr>
              <a:t>Requirements: </a:t>
            </a:r>
          </a:p>
          <a:p>
            <a:pPr marL="0" marR="0" lvl="0" indent="0" algn="just" defTabSz="914400" rtl="0" eaLnBrk="1" fontAlgn="auto" latinLnBrk="1" hangingPunct="1">
              <a:lnSpc>
                <a:spcPct val="100000"/>
              </a:lnSpc>
              <a:spcBef>
                <a:spcPts val="0"/>
              </a:spcBef>
              <a:spcAft>
                <a:spcPts val="200"/>
              </a:spcAft>
              <a:buClrTx/>
              <a:buSzTx/>
              <a:buFontTx/>
              <a:buNone/>
              <a:tabLst>
                <a:tab pos="457200" algn="l"/>
              </a:tabLst>
              <a:defRPr/>
            </a:pP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For </a:t>
            </a:r>
            <a:r>
              <a:rPr kumimoji="0" lang="en-US" altLang="ko-KR" sz="1600" b="0" i="0" u="none" strike="noStrike" kern="1200" cap="none" spc="0" normalizeH="0" baseline="0" noProof="0" dirty="0" err="1">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Ohmic</a:t>
            </a: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 current: current limit = 0.5 </a:t>
            </a:r>
            <a:r>
              <a:rPr kumimoji="0" lang="el-GR"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μ</a:t>
            </a: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A @5.0 kV</a:t>
            </a:r>
          </a:p>
          <a:p>
            <a:pPr marL="0" marR="0" lvl="0" indent="0" algn="just" defTabSz="914400" rtl="0" eaLnBrk="1" fontAlgn="auto" latinLnBrk="1" hangingPunct="1">
              <a:lnSpc>
                <a:spcPct val="100000"/>
              </a:lnSpc>
              <a:spcBef>
                <a:spcPts val="0"/>
              </a:spcBef>
              <a:spcAft>
                <a:spcPts val="200"/>
              </a:spcAft>
              <a:buClrTx/>
              <a:buSzTx/>
              <a:buFontTx/>
              <a:buNone/>
              <a:tabLst>
                <a:tab pos="457200" algn="l"/>
              </a:tabLst>
              <a:defRPr/>
            </a:pP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For operation: current limit = 2 </a:t>
            </a:r>
            <a:r>
              <a:rPr kumimoji="0" lang="el-GR"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μ</a:t>
            </a: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A at effective HV (7.5 kV)</a:t>
            </a:r>
          </a:p>
          <a:p>
            <a:pPr marL="285750" marR="0" lvl="0" indent="-285750" algn="just" defTabSz="914400" rtl="0" eaLnBrk="1" fontAlgn="auto" latinLnBrk="1" hangingPunct="1">
              <a:lnSpc>
                <a:spcPct val="100000"/>
              </a:lnSpc>
              <a:spcBef>
                <a:spcPts val="0"/>
              </a:spcBef>
              <a:spcAft>
                <a:spcPts val="200"/>
              </a:spcAft>
              <a:buClrTx/>
              <a:buSzTx/>
              <a:buFont typeface="Wingdings" panose="05000000000000000000" pitchFamily="2" charset="2"/>
              <a:buChar char="Ø"/>
              <a:tabLst>
                <a:tab pos="457200" algn="l"/>
              </a:tabLst>
              <a:defRPr/>
            </a:pPr>
            <a:r>
              <a:rPr kumimoji="0" lang="en-US" altLang="ko-KR" sz="1600" b="0" i="0" u="none" strike="noStrike" kern="1200" cap="none" spc="0" normalizeH="0" baseline="0" noProof="0" dirty="0">
                <a:ln>
                  <a:noFill/>
                </a:ln>
                <a:solidFill>
                  <a:prstClr val="black"/>
                </a:solidFill>
                <a:effectLst/>
                <a:uLnTx/>
                <a:uFillTx/>
                <a:latin typeface="Calibri" panose="020F0502020204030204" pitchFamily="34" charset="0"/>
                <a:ea typeface="맑은 고딕" panose="020B0503020000020004" pitchFamily="34" charset="-127"/>
                <a:cs typeface="Calibri" panose="020F0502020204030204" pitchFamily="34" charset="0"/>
              </a:rPr>
              <a:t>QC data for HV tests: csv excel format for currents, P, T, H (gas &amp; ambient) </a:t>
            </a:r>
          </a:p>
        </p:txBody>
      </p:sp>
      <p:pic>
        <p:nvPicPr>
          <p:cNvPr id="11" name="그림 10"/>
          <p:cNvPicPr>
            <a:picLocks noChangeAspect="1"/>
          </p:cNvPicPr>
          <p:nvPr/>
        </p:nvPicPr>
        <p:blipFill>
          <a:blip r:embed="rId4"/>
          <a:stretch>
            <a:fillRect/>
          </a:stretch>
        </p:blipFill>
        <p:spPr>
          <a:xfrm>
            <a:off x="191021" y="295665"/>
            <a:ext cx="4812780" cy="3609585"/>
          </a:xfrm>
          <a:prstGeom prst="rect">
            <a:avLst/>
          </a:prstGeom>
        </p:spPr>
      </p:pic>
      <p:pic>
        <p:nvPicPr>
          <p:cNvPr id="10" name="그림 9"/>
          <p:cNvPicPr>
            <a:picLocks noChangeAspect="1"/>
          </p:cNvPicPr>
          <p:nvPr/>
        </p:nvPicPr>
        <p:blipFill>
          <a:blip r:embed="rId5"/>
          <a:stretch>
            <a:fillRect/>
          </a:stretch>
        </p:blipFill>
        <p:spPr>
          <a:xfrm>
            <a:off x="1422400" y="2544054"/>
            <a:ext cx="1986646" cy="1489985"/>
          </a:xfrm>
          <a:prstGeom prst="rect">
            <a:avLst/>
          </a:prstGeom>
          <a:effectLst>
            <a:glow rad="101600">
              <a:srgbClr val="0000FF">
                <a:alpha val="40000"/>
              </a:srgbClr>
            </a:glow>
            <a:softEdge rad="12700"/>
          </a:effectLst>
        </p:spPr>
      </p:pic>
      <p:pic>
        <p:nvPicPr>
          <p:cNvPr id="6" name="그림 5"/>
          <p:cNvPicPr>
            <a:picLocks noChangeAspect="1"/>
          </p:cNvPicPr>
          <p:nvPr/>
        </p:nvPicPr>
        <p:blipFill>
          <a:blip r:embed="rId6"/>
          <a:stretch>
            <a:fillRect/>
          </a:stretch>
        </p:blipFill>
        <p:spPr>
          <a:xfrm>
            <a:off x="7120642" y="2804632"/>
            <a:ext cx="4612179" cy="3726468"/>
          </a:xfrm>
          <a:prstGeom prst="rect">
            <a:avLst/>
          </a:prstGeom>
        </p:spPr>
      </p:pic>
      <p:sp>
        <p:nvSpPr>
          <p:cNvPr id="15" name="직사각형 14"/>
          <p:cNvSpPr/>
          <p:nvPr/>
        </p:nvSpPr>
        <p:spPr>
          <a:xfrm>
            <a:off x="7747899" y="3227263"/>
            <a:ext cx="3380028" cy="383182"/>
          </a:xfrm>
          <a:prstGeom prst="rect">
            <a:avLst/>
          </a:prstGeom>
        </p:spPr>
        <p:txBody>
          <a:bodyPr wrap="none">
            <a:spAutoFit/>
          </a:bodyPr>
          <a:lstStyle/>
          <a:p>
            <a:pPr marL="0" marR="0" lvl="0" indent="0" algn="just" defTabSz="914400" rtl="0" eaLnBrk="1" fontAlgn="auto" latinLnBrk="1" hangingPunct="1">
              <a:lnSpc>
                <a:spcPct val="105000"/>
              </a:lnSpc>
              <a:spcBef>
                <a:spcPts val="0"/>
              </a:spcBef>
              <a:spcAft>
                <a:spcPts val="200"/>
              </a:spcAft>
              <a:buClrTx/>
              <a:buSzTx/>
              <a:buFontTx/>
              <a:buNone/>
              <a:tabLst>
                <a:tab pos="457200" algn="l"/>
              </a:tabLst>
              <a:defRPr/>
            </a:pPr>
            <a:r>
              <a:rPr kumimoji="0" lang="en-US" altLang="ko-KR" sz="1800" b="1" i="0" u="none" strike="noStrike" kern="1200" cap="none" spc="0" normalizeH="0" baseline="0" noProof="0" dirty="0">
                <a:ln>
                  <a:noFill/>
                </a:ln>
                <a:solidFill>
                  <a:srgbClr val="0099FF"/>
                </a:solidFill>
                <a:effectLst/>
                <a:uLnTx/>
                <a:uFillTx/>
                <a:latin typeface="Calibri" panose="020F0502020204030204" pitchFamily="34" charset="0"/>
                <a:ea typeface="맑은 고딕" panose="020B0503020000020004" pitchFamily="34" charset="-127"/>
                <a:cs typeface="Calibri" panose="020F0502020204030204" pitchFamily="34" charset="0"/>
              </a:rPr>
              <a:t>2</a:t>
            </a:r>
            <a:r>
              <a:rPr kumimoji="0" lang="en-US" altLang="ko-KR" sz="1800" b="1" i="0" u="none" strike="noStrike" kern="1200" cap="none" spc="0" normalizeH="0" baseline="30000" noProof="0" dirty="0">
                <a:ln>
                  <a:noFill/>
                </a:ln>
                <a:solidFill>
                  <a:srgbClr val="0099FF"/>
                </a:solidFill>
                <a:effectLst/>
                <a:uLnTx/>
                <a:uFillTx/>
                <a:latin typeface="Calibri" panose="020F0502020204030204" pitchFamily="34" charset="0"/>
                <a:ea typeface="맑은 고딕" panose="020B0503020000020004" pitchFamily="34" charset="-127"/>
                <a:cs typeface="Calibri" panose="020F0502020204030204" pitchFamily="34" charset="0"/>
              </a:rPr>
              <a:t>nd</a:t>
            </a:r>
            <a:r>
              <a:rPr kumimoji="0" lang="en-US" altLang="ko-KR" sz="1800" b="1" i="0" u="none" strike="noStrike" kern="1200" cap="none" spc="0" normalizeH="0" baseline="0" noProof="0" dirty="0">
                <a:ln>
                  <a:noFill/>
                </a:ln>
                <a:solidFill>
                  <a:srgbClr val="0099FF"/>
                </a:solidFill>
                <a:effectLst/>
                <a:uLnTx/>
                <a:uFillTx/>
                <a:latin typeface="Calibri" panose="020F0502020204030204" pitchFamily="34" charset="0"/>
                <a:ea typeface="맑은 고딕" panose="020B0503020000020004" pitchFamily="34" charset="-127"/>
                <a:cs typeface="Calibri" panose="020F0502020204030204" pitchFamily="34" charset="0"/>
              </a:rPr>
              <a:t> HV scan test for 1</a:t>
            </a:r>
            <a:r>
              <a:rPr kumimoji="0" lang="en-US" altLang="ko-KR" sz="1800" b="1" i="0" u="none" strike="noStrike" kern="1200" cap="none" spc="0" normalizeH="0" baseline="30000" noProof="0" dirty="0">
                <a:ln>
                  <a:noFill/>
                </a:ln>
                <a:solidFill>
                  <a:srgbClr val="0099FF"/>
                </a:solidFill>
                <a:effectLst/>
                <a:uLnTx/>
                <a:uFillTx/>
                <a:latin typeface="Calibri" panose="020F0502020204030204" pitchFamily="34" charset="0"/>
                <a:ea typeface="맑은 고딕" panose="020B0503020000020004" pitchFamily="34" charset="-127"/>
                <a:cs typeface="Calibri" panose="020F0502020204030204" pitchFamily="34" charset="0"/>
              </a:rPr>
              <a:t>st</a:t>
            </a:r>
            <a:r>
              <a:rPr kumimoji="0" lang="en-US" altLang="ko-KR" sz="1800" b="1" i="0" u="none" strike="noStrike" kern="1200" cap="none" spc="0" normalizeH="0" baseline="0" noProof="0" dirty="0">
                <a:ln>
                  <a:noFill/>
                </a:ln>
                <a:solidFill>
                  <a:srgbClr val="0099FF"/>
                </a:solidFill>
                <a:effectLst/>
                <a:uLnTx/>
                <a:uFillTx/>
                <a:latin typeface="Calibri" panose="020F0502020204030204" pitchFamily="34" charset="0"/>
                <a:ea typeface="맑은 고딕" panose="020B0503020000020004" pitchFamily="34" charset="-127"/>
                <a:cs typeface="Calibri" panose="020F0502020204030204" pitchFamily="34" charset="0"/>
              </a:rPr>
              <a:t> RE3.1 gaps</a:t>
            </a:r>
          </a:p>
        </p:txBody>
      </p:sp>
      <p:sp>
        <p:nvSpPr>
          <p:cNvPr id="16" name="직사각형 15"/>
          <p:cNvSpPr/>
          <p:nvPr/>
        </p:nvSpPr>
        <p:spPr>
          <a:xfrm>
            <a:off x="9625658" y="4720929"/>
            <a:ext cx="1802866" cy="307777"/>
          </a:xfrm>
          <a:prstGeom prst="rect">
            <a:avLst/>
          </a:prstGeom>
        </p:spPr>
        <p:txBody>
          <a:bodyPr wrap="none">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srgbClr val="0000FF"/>
                </a:solidFill>
                <a:effectLst/>
                <a:uLnTx/>
                <a:uFillTx/>
                <a:latin typeface="Calibri" panose="020F0502020204030204" pitchFamily="34" charset="0"/>
                <a:ea typeface="맑은 고딕" panose="020B0503020000020004" pitchFamily="34" charset="-127"/>
                <a:cs typeface="Calibri" panose="020F0502020204030204" pitchFamily="34" charset="0"/>
              </a:rPr>
              <a:t>Two gaps are rejected</a:t>
            </a:r>
            <a:endParaRPr kumimoji="0" lang="ko-KR" altLang="en-US" sz="14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34" charset="-127"/>
              <a:cs typeface="+mn-cs"/>
            </a:endParaRPr>
          </a:p>
        </p:txBody>
      </p:sp>
      <p:cxnSp>
        <p:nvCxnSpPr>
          <p:cNvPr id="17" name="직선 연결선 16"/>
          <p:cNvCxnSpPr/>
          <p:nvPr/>
        </p:nvCxnSpPr>
        <p:spPr>
          <a:xfrm>
            <a:off x="7494023" y="5113231"/>
            <a:ext cx="3987113" cy="0"/>
          </a:xfrm>
          <a:prstGeom prst="line">
            <a:avLst/>
          </a:prstGeom>
          <a:ln w="222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p:nvCxnSpPr>
        <p:spPr>
          <a:xfrm flipV="1">
            <a:off x="11195412" y="3039533"/>
            <a:ext cx="5988" cy="2848993"/>
          </a:xfrm>
          <a:prstGeom prst="line">
            <a:avLst/>
          </a:prstGeom>
          <a:ln w="19050">
            <a:solidFill>
              <a:srgbClr val="0099CC"/>
            </a:solidFill>
            <a:prstDash val="sysDash"/>
          </a:ln>
        </p:spPr>
        <p:style>
          <a:lnRef idx="1">
            <a:schemeClr val="accent1"/>
          </a:lnRef>
          <a:fillRef idx="0">
            <a:schemeClr val="accent1"/>
          </a:fillRef>
          <a:effectRef idx="0">
            <a:schemeClr val="accent1"/>
          </a:effectRef>
          <a:fontRef idx="minor">
            <a:schemeClr val="tx1"/>
          </a:fontRef>
        </p:style>
      </p:cxnSp>
      <p:sp>
        <p:nvSpPr>
          <p:cNvPr id="20" name="Title 1"/>
          <p:cNvSpPr txBox="1">
            <a:spLocks/>
          </p:cNvSpPr>
          <p:nvPr/>
        </p:nvSpPr>
        <p:spPr>
          <a:xfrm>
            <a:off x="113469" y="105612"/>
            <a:ext cx="2418702" cy="591108"/>
          </a:xfrm>
          <a:prstGeom prst="rect">
            <a:avLst/>
          </a:prstGeom>
        </p:spPr>
        <p:txBody>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1"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outerShdw blurRad="38100" dist="38100" dir="2700000" algn="tl">
                    <a:srgbClr val="000000">
                      <a:alpha val="43137"/>
                    </a:srgbClr>
                  </a:outerShdw>
                </a:effectLst>
                <a:uLnTx/>
                <a:uFillTx/>
                <a:latin typeface="맑은 고딕" panose="020F0302020204030204"/>
                <a:ea typeface="+mj-ea"/>
                <a:cs typeface="Calibri Light"/>
              </a:rPr>
              <a:t> At KODEL</a:t>
            </a:r>
            <a:endParaRPr kumimoji="0" lang="en-US" sz="1800" b="1" i="0" u="none" strike="noStrike" kern="1200" cap="none" spc="0" normalizeH="0" baseline="0" noProof="0" dirty="0">
              <a:ln>
                <a:noFill/>
              </a:ln>
              <a:solidFill>
                <a:srgbClr val="0099CC"/>
              </a:solidFill>
              <a:effectLst>
                <a:outerShdw blurRad="38100" dist="38100" dir="2700000" algn="tl">
                  <a:srgbClr val="000000">
                    <a:alpha val="43137"/>
                  </a:srgbClr>
                </a:outerShdw>
              </a:effectLst>
              <a:uLnTx/>
              <a:uFillTx/>
              <a:latin typeface="맑은 고딕" panose="020F0302020204030204"/>
              <a:ea typeface="+mj-ea"/>
              <a:cs typeface="+mj-cs"/>
            </a:endParaRPr>
          </a:p>
        </p:txBody>
      </p:sp>
      <p:sp>
        <p:nvSpPr>
          <p:cNvPr id="2" name="Date Placeholder 1">
            <a:extLst>
              <a:ext uri="{FF2B5EF4-FFF2-40B4-BE49-F238E27FC236}">
                <a16:creationId xmlns:a16="http://schemas.microsoft.com/office/drawing/2014/main" id="{4D5216B6-871C-24F2-6626-FDE4AEBC68C8}"/>
              </a:ext>
            </a:extLst>
          </p:cNvPr>
          <p:cNvSpPr>
            <a:spLocks noGrp="1"/>
          </p:cNvSpPr>
          <p:nvPr>
            <p:ph type="dt" sz="half" idx="10"/>
          </p:nvPr>
        </p:nvSpPr>
        <p:spPr/>
        <p:txBody>
          <a:bodyPr/>
          <a:lstStyle/>
          <a:p>
            <a:fld id="{7AED7719-EF9A-4B5D-BD00-3BBB7A8515AE}" type="datetime1">
              <a:rPr lang="en-US" altLang="ko-KR" smtClean="0"/>
              <a:t>10/15/2026</a:t>
            </a:fld>
            <a:endParaRPr lang="ko-KR" altLang="en-US"/>
          </a:p>
        </p:txBody>
      </p:sp>
      <p:sp>
        <p:nvSpPr>
          <p:cNvPr id="3" name="Slide Number Placeholder 2">
            <a:extLst>
              <a:ext uri="{FF2B5EF4-FFF2-40B4-BE49-F238E27FC236}">
                <a16:creationId xmlns:a16="http://schemas.microsoft.com/office/drawing/2014/main" id="{BC2936D1-65E5-7CC4-C163-55FA16EAEC64}"/>
              </a:ext>
            </a:extLst>
          </p:cNvPr>
          <p:cNvSpPr>
            <a:spLocks noGrp="1"/>
          </p:cNvSpPr>
          <p:nvPr>
            <p:ph type="sldNum" sz="quarter" idx="12"/>
          </p:nvPr>
        </p:nvSpPr>
        <p:spPr/>
        <p:txBody>
          <a:bodyPr/>
          <a:lstStyle/>
          <a:p>
            <a:fld id="{19F2F4B9-0A86-4242-AC6B-E18761E915AC}" type="slidenum">
              <a:rPr lang="ko-KR" altLang="en-US" smtClean="0"/>
              <a:t>41</a:t>
            </a:fld>
            <a:endParaRPr lang="ko-KR" altLang="en-US"/>
          </a:p>
        </p:txBody>
      </p:sp>
      <p:sp>
        <p:nvSpPr>
          <p:cNvPr id="4" name="Footer Placeholder 3">
            <a:extLst>
              <a:ext uri="{FF2B5EF4-FFF2-40B4-BE49-F238E27FC236}">
                <a16:creationId xmlns:a16="http://schemas.microsoft.com/office/drawing/2014/main" id="{DF6E9BAE-E6AD-82F8-993F-20D82D827ED1}"/>
              </a:ext>
            </a:extLst>
          </p:cNvPr>
          <p:cNvSpPr>
            <a:spLocks noGrp="1"/>
          </p:cNvSpPr>
          <p:nvPr>
            <p:ph type="ftr" sz="quarter" idx="11"/>
          </p:nvPr>
        </p:nvSpPr>
        <p:spPr/>
        <p:txBody>
          <a:bodyPr/>
          <a:lstStyle/>
          <a:p>
            <a:r>
              <a:rPr lang="en-US" altLang="ko-KR"/>
              <a:t>G. Aielli - ISU</a:t>
            </a:r>
            <a:endParaRPr lang="ko-KR" altLang="en-US"/>
          </a:p>
        </p:txBody>
      </p:sp>
    </p:spTree>
    <p:extLst>
      <p:ext uri="{BB962C8B-B14F-4D97-AF65-F5344CB8AC3E}">
        <p14:creationId xmlns:p14="http://schemas.microsoft.com/office/powerpoint/2010/main" val="1657619246"/>
      </p:ext>
    </p:extLst>
  </p:cSld>
  <p:clrMapOvr>
    <a:masterClrMapping/>
  </p:clrMapOvr>
  <mc:AlternateContent xmlns:mc="http://schemas.openxmlformats.org/markup-compatibility/2006" xmlns:p14="http://schemas.microsoft.com/office/powerpoint/2010/main">
    <mc:Choice Requires="p14">
      <p:transition spd="slow" p14:dur="2000" advTm="67183"/>
    </mc:Choice>
    <mc:Fallback xmlns="">
      <p:transition spd="slow" advTm="67183"/>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AE2B71-6AB2-4A60-8B58-6BCA179C7DA6}"/>
              </a:ext>
            </a:extLst>
          </p:cNvPr>
          <p:cNvSpPr>
            <a:spLocks noGrp="1"/>
          </p:cNvSpPr>
          <p:nvPr>
            <p:ph type="title"/>
          </p:nvPr>
        </p:nvSpPr>
        <p:spPr>
          <a:xfrm>
            <a:off x="838200" y="223139"/>
            <a:ext cx="10515600" cy="902327"/>
          </a:xfrm>
        </p:spPr>
        <p:txBody>
          <a:bodyPr>
            <a:normAutofit/>
          </a:bodyPr>
          <a:lstStyle/>
          <a:p>
            <a:r>
              <a:rPr lang="en-US" altLang="zh-CN" dirty="0"/>
              <a:t>MPI: qualification of 2 industrial producers</a:t>
            </a:r>
            <a:endParaRPr lang="zh-CN" altLang="en-US" dirty="0"/>
          </a:p>
        </p:txBody>
      </p:sp>
      <p:sp>
        <p:nvSpPr>
          <p:cNvPr id="9" name="内容占位符 4">
            <a:extLst>
              <a:ext uri="{FF2B5EF4-FFF2-40B4-BE49-F238E27FC236}">
                <a16:creationId xmlns:a16="http://schemas.microsoft.com/office/drawing/2014/main" id="{392C6C52-5E08-4A9E-8672-1138E1C96417}"/>
              </a:ext>
            </a:extLst>
          </p:cNvPr>
          <p:cNvSpPr txBox="1">
            <a:spLocks/>
          </p:cNvSpPr>
          <p:nvPr/>
        </p:nvSpPr>
        <p:spPr>
          <a:xfrm>
            <a:off x="2803407" y="1307933"/>
            <a:ext cx="9485113" cy="2049186"/>
          </a:xfrm>
          <a:prstGeom prst="rect">
            <a:avLst/>
          </a:prstGeom>
        </p:spPr>
        <p:txBody>
          <a:bodyPr vert="horz" lIns="91440" tIns="45720" rIns="91440" bIns="45720" rtlCol="0">
            <a:normAutofit fontScale="70000" lnSpcReduction="20000"/>
          </a:bodyPr>
          <a:lstStyle>
            <a:lvl1pPr marL="0" indent="-182880" algn="l" defTabSz="914400" rtl="0" eaLnBrk="1" latinLnBrk="0" hangingPunct="1">
              <a:lnSpc>
                <a:spcPct val="100000"/>
              </a:lnSpc>
              <a:spcBef>
                <a:spcPts val="1200"/>
              </a:spcBef>
              <a:buClr>
                <a:srgbClr val="0074A7"/>
              </a:buClr>
              <a:buFont typeface="Arial" panose="020B0604020202020204" pitchFamily="34" charset="0"/>
              <a:buChar char="•"/>
              <a:defRPr sz="2600" kern="1200">
                <a:solidFill>
                  <a:schemeClr val="tx1"/>
                </a:solidFill>
                <a:latin typeface="+mn-lt"/>
                <a:ea typeface="Microsoft YaHei UI" panose="020B0503020204020204" pitchFamily="34" charset="-122"/>
                <a:cs typeface="Arial" panose="020B0604020202020204" pitchFamily="34" charset="0"/>
              </a:defRPr>
            </a:lvl1pPr>
            <a:lvl2pPr marL="548640" indent="-182880" algn="l" defTabSz="914400" rtl="0" eaLnBrk="1" latinLnBrk="0" hangingPunct="1">
              <a:lnSpc>
                <a:spcPct val="90000"/>
              </a:lnSpc>
              <a:spcBef>
                <a:spcPts val="500"/>
              </a:spcBef>
              <a:buClr>
                <a:srgbClr val="0074A7"/>
              </a:buClr>
              <a:buFont typeface="Arial" panose="020B0604020202020204" pitchFamily="34" charset="0"/>
              <a:buChar char="•"/>
              <a:defRPr lang="zh-CN" altLang="en-US" sz="2000" kern="1200" dirty="0">
                <a:solidFill>
                  <a:schemeClr val="tx1"/>
                </a:solidFill>
                <a:latin typeface="+mn-lt"/>
                <a:ea typeface="Microsoft YaHei UI" panose="020B0503020204020204" pitchFamily="34" charset="-122"/>
                <a:cs typeface="Arial" panose="020B0604020202020204" pitchFamily="34" charset="0"/>
              </a:defRPr>
            </a:lvl2pPr>
            <a:lvl3pPr marL="1371600" indent="-27432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icrosoft YaHei UI"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icrosoft YaHei UI" panose="020B0503020204020204" pitchFamily="34" charset="-122"/>
                <a:ea typeface="Microsoft YaHei UI"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800" kern="1200">
                <a:solidFill>
                  <a:schemeClr val="tx1"/>
                </a:solidFill>
                <a:latin typeface="Microsoft YaHei UI" panose="020B0503020204020204" pitchFamily="34" charset="-122"/>
                <a:ea typeface="Microsoft YaHei UI"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
                <a:srgbClr val="0074A7"/>
              </a:buClr>
              <a:buSzTx/>
              <a:buFont typeface="Arial" panose="020B0604020202020204" pitchFamily="34" charset="0"/>
              <a:buNone/>
              <a:tabLst/>
              <a:defRPr/>
            </a:pPr>
            <a:r>
              <a:rPr kumimoji="0" lang="en-US" altLang="zh-CN" sz="2400" b="1" i="0" u="none" strike="noStrike" kern="1200" cap="none" spc="0" normalizeH="0" baseline="0" noProof="0" dirty="0">
                <a:ln>
                  <a:noFill/>
                </a:ln>
                <a:solidFill>
                  <a:prstClr val="black"/>
                </a:solidFill>
                <a:effectLst/>
                <a:uLnTx/>
                <a:uFillTx/>
                <a:latin typeface="Calibri" panose="020F0502020204030204"/>
                <a:ea typeface="Microsoft YaHei UI" panose="020B0503020204020204" pitchFamily="34" charset="-122"/>
                <a:cs typeface="Arial" panose="020B0604020202020204" pitchFamily="34" charset="0"/>
              </a:rPr>
              <a:t>The 2 producers are followed up directly by MPI personnel and based on the same design and equivalent procedure been implemented by INFN at GTE</a:t>
            </a:r>
          </a:p>
          <a:p>
            <a:pPr marL="0" marR="0" lvl="0" indent="-182880" algn="l" defTabSz="914400" rtl="0" eaLnBrk="1" fontAlgn="auto" latinLnBrk="0" hangingPunct="1">
              <a:lnSpc>
                <a:spcPct val="100000"/>
              </a:lnSpc>
              <a:spcBef>
                <a:spcPts val="1200"/>
              </a:spcBef>
              <a:spcAft>
                <a:spcPts val="0"/>
              </a:spcAft>
              <a:buClr>
                <a:srgbClr val="0074A7"/>
              </a:buClr>
              <a:buSzTx/>
              <a:buFont typeface="Arial" panose="020B0604020202020204" pitchFamily="34" charset="0"/>
              <a:buChar char="•"/>
              <a:tabLst/>
              <a:defRPr/>
            </a:pPr>
            <a:r>
              <a:rPr kumimoji="0" lang="en-US" altLang="zh-CN" sz="2400" b="0" i="0" u="none" strike="noStrike" kern="1200" cap="none" spc="0" normalizeH="0" baseline="0" noProof="0" dirty="0">
                <a:ln>
                  <a:noFill/>
                </a:ln>
                <a:solidFill>
                  <a:prstClr val="black"/>
                </a:solidFill>
                <a:effectLst/>
                <a:uLnTx/>
                <a:uFillTx/>
                <a:latin typeface="Calibri" panose="020F0502020204030204"/>
                <a:ea typeface="Microsoft YaHei UI" panose="020B0503020204020204" pitchFamily="34" charset="-122"/>
                <a:cs typeface="Arial" panose="020B0604020202020204" pitchFamily="34" charset="0"/>
              </a:rPr>
              <a:t>PHASE-0: Optimization of the production steps in interaction with companies  </a:t>
            </a:r>
          </a:p>
          <a:p>
            <a:pPr marL="0" marR="0" lvl="0" indent="-182880" algn="l" defTabSz="914400" rtl="0" eaLnBrk="1" fontAlgn="auto" latinLnBrk="0" hangingPunct="1">
              <a:lnSpc>
                <a:spcPct val="100000"/>
              </a:lnSpc>
              <a:spcBef>
                <a:spcPts val="1200"/>
              </a:spcBef>
              <a:spcAft>
                <a:spcPts val="0"/>
              </a:spcAft>
              <a:buClr>
                <a:srgbClr val="0074A7"/>
              </a:buClr>
              <a:buSzTx/>
              <a:buFont typeface="Arial" panose="020B0604020202020204" pitchFamily="34" charset="0"/>
              <a:buChar char="•"/>
              <a:tabLst/>
              <a:defRPr/>
            </a:pPr>
            <a:r>
              <a:rPr kumimoji="0" lang="en-US" altLang="zh-CN" sz="2400" b="0" i="0" u="none" strike="noStrike" kern="1200" cap="none" spc="0" normalizeH="0" baseline="0" noProof="0" dirty="0">
                <a:ln>
                  <a:noFill/>
                </a:ln>
                <a:solidFill>
                  <a:prstClr val="black"/>
                </a:solidFill>
                <a:effectLst/>
                <a:uLnTx/>
                <a:uFillTx/>
                <a:latin typeface="Calibri" panose="020F0502020204030204"/>
                <a:ea typeface="Microsoft YaHei UI" panose="020B0503020204020204" pitchFamily="34" charset="-122"/>
                <a:cs typeface="Arial" panose="020B0604020202020204" pitchFamily="34" charset="0"/>
              </a:rPr>
              <a:t>PHASE-1: Qualification of companies with test-sample prototypes  </a:t>
            </a:r>
          </a:p>
          <a:p>
            <a:pPr marL="0" marR="0" lvl="0" indent="-182880" algn="l" defTabSz="914400" rtl="0" eaLnBrk="1" fontAlgn="auto" latinLnBrk="0" hangingPunct="1">
              <a:lnSpc>
                <a:spcPct val="100000"/>
              </a:lnSpc>
              <a:spcBef>
                <a:spcPts val="1200"/>
              </a:spcBef>
              <a:spcAft>
                <a:spcPts val="0"/>
              </a:spcAft>
              <a:buClr>
                <a:srgbClr val="0074A7"/>
              </a:buClr>
              <a:buSzTx/>
              <a:buFont typeface="Arial" panose="020B0604020202020204" pitchFamily="34" charset="0"/>
              <a:buChar char="•"/>
              <a:tabLst/>
              <a:defRPr/>
            </a:pPr>
            <a:r>
              <a:rPr kumimoji="0" lang="en-US" altLang="zh-CN" sz="2400" b="0" i="0" u="none" strike="noStrike" kern="1200" cap="none" spc="0" normalizeH="0" baseline="0" noProof="0" dirty="0">
                <a:ln>
                  <a:noFill/>
                </a:ln>
                <a:solidFill>
                  <a:prstClr val="black"/>
                </a:solidFill>
                <a:effectLst/>
                <a:uLnTx/>
                <a:uFillTx/>
                <a:latin typeface="Calibri" panose="020F0502020204030204"/>
                <a:ea typeface="Microsoft YaHei UI" panose="020B0503020204020204" pitchFamily="34" charset="-122"/>
                <a:cs typeface="Arial" panose="020B0604020202020204" pitchFamily="34" charset="0"/>
              </a:rPr>
              <a:t>PHASE-2: Qualification of companies with both small- and real-scale prototypes </a:t>
            </a:r>
          </a:p>
          <a:p>
            <a:pPr marL="0" marR="0" lvl="0" indent="-182880" algn="l" defTabSz="914400" rtl="0" eaLnBrk="1" fontAlgn="auto" latinLnBrk="0" hangingPunct="1">
              <a:lnSpc>
                <a:spcPct val="100000"/>
              </a:lnSpc>
              <a:spcBef>
                <a:spcPts val="1200"/>
              </a:spcBef>
              <a:spcAft>
                <a:spcPts val="0"/>
              </a:spcAft>
              <a:buClr>
                <a:srgbClr val="0074A7"/>
              </a:buClr>
              <a:buSzTx/>
              <a:buFont typeface="Arial" panose="020B0604020202020204" pitchFamily="34" charset="0"/>
              <a:buChar char="•"/>
              <a:tabLst/>
              <a:defRPr/>
            </a:pPr>
            <a:r>
              <a:rPr kumimoji="0" lang="en-US" altLang="zh-CN" sz="2400" b="0" i="0" u="none" strike="noStrike" kern="1200" cap="none" spc="0" normalizeH="0" baseline="0" noProof="0" dirty="0">
                <a:ln>
                  <a:noFill/>
                </a:ln>
                <a:solidFill>
                  <a:prstClr val="black"/>
                </a:solidFill>
                <a:effectLst/>
                <a:uLnTx/>
                <a:uFillTx/>
                <a:latin typeface="Calibri" panose="020F0502020204030204"/>
                <a:ea typeface="Microsoft YaHei UI" panose="020B0503020204020204" pitchFamily="34" charset="-122"/>
                <a:cs typeface="Arial" panose="020B0604020202020204" pitchFamily="34" charset="0"/>
              </a:rPr>
              <a:t>The series production is planned to start for September 2024</a:t>
            </a:r>
          </a:p>
        </p:txBody>
      </p:sp>
      <p:grpSp>
        <p:nvGrpSpPr>
          <p:cNvPr id="79" name="Google Shape;79;p2"/>
          <p:cNvGrpSpPr/>
          <p:nvPr/>
        </p:nvGrpSpPr>
        <p:grpSpPr>
          <a:xfrm>
            <a:off x="0" y="1250455"/>
            <a:ext cx="2794175" cy="1996369"/>
            <a:chOff x="397797" y="3955275"/>
            <a:chExt cx="3804900" cy="2410262"/>
          </a:xfrm>
        </p:grpSpPr>
        <p:sp>
          <p:nvSpPr>
            <p:cNvPr id="80" name="Google Shape;80;p2"/>
            <p:cNvSpPr txBox="1"/>
            <p:nvPr/>
          </p:nvSpPr>
          <p:spPr>
            <a:xfrm>
              <a:off x="800250" y="4675375"/>
              <a:ext cx="3000000" cy="3693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it" sz="1200" b="0" i="0" u="none" strike="noStrike" kern="1200" cap="none" spc="0" normalizeH="0" baseline="0" noProof="0">
                  <a:ln>
                    <a:noFill/>
                  </a:ln>
                  <a:solidFill>
                    <a:srgbClr val="0000FF"/>
                  </a:solidFill>
                  <a:effectLst/>
                  <a:uLnTx/>
                  <a:uFillTx/>
                  <a:latin typeface="PT Sans Narrow"/>
                  <a:ea typeface="PT Sans Narrow"/>
                  <a:cs typeface="PT Sans Narrow"/>
                  <a:sym typeface="PT Sans Narrow"/>
                </a:rPr>
                <a:t>Website: https://www.mirion.com/</a:t>
              </a:r>
              <a:endParaRPr kumimoji="0" sz="1200" b="0" i="0" u="none" strike="noStrike" kern="1200" cap="none" spc="0" normalizeH="0" baseline="0" noProof="0">
                <a:ln>
                  <a:noFill/>
                </a:ln>
                <a:solidFill>
                  <a:srgbClr val="0000FF"/>
                </a:solidFill>
                <a:effectLst/>
                <a:uLnTx/>
                <a:uFillTx/>
                <a:latin typeface="PT Sans Narrow"/>
                <a:ea typeface="PT Sans Narrow"/>
                <a:cs typeface="PT Sans Narrow"/>
                <a:sym typeface="PT Sans Narrow"/>
              </a:endParaRPr>
            </a:p>
          </p:txBody>
        </p:sp>
        <p:sp>
          <p:nvSpPr>
            <p:cNvPr id="81" name="Google Shape;81;p2"/>
            <p:cNvSpPr txBox="1"/>
            <p:nvPr/>
          </p:nvSpPr>
          <p:spPr>
            <a:xfrm>
              <a:off x="397797" y="5996237"/>
              <a:ext cx="3804900" cy="3693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it" sz="1200" b="0" i="0" u="none" strike="noStrike" kern="1200" cap="none" spc="0" normalizeH="0" baseline="0" noProof="0" dirty="0">
                  <a:ln>
                    <a:noFill/>
                  </a:ln>
                  <a:solidFill>
                    <a:srgbClr val="0000FF"/>
                  </a:solidFill>
                  <a:effectLst/>
                  <a:uLnTx/>
                  <a:uFillTx/>
                  <a:latin typeface="PT Sans Narrow"/>
                  <a:ea typeface="PT Sans Narrow"/>
                  <a:cs typeface="PT Sans Narrow"/>
                  <a:sym typeface="PT Sans Narrow"/>
                </a:rPr>
                <a:t>Website: https://www.ptsmaschinenbau.com/</a:t>
              </a:r>
              <a:endParaRPr kumimoji="0" sz="1200" b="0" i="0" u="none" strike="noStrike" kern="1200" cap="none" spc="0" normalizeH="0" baseline="0" noProof="0" dirty="0">
                <a:ln>
                  <a:noFill/>
                </a:ln>
                <a:solidFill>
                  <a:srgbClr val="0000FF"/>
                </a:solidFill>
                <a:effectLst/>
                <a:uLnTx/>
                <a:uFillTx/>
                <a:latin typeface="PT Sans Narrow"/>
                <a:ea typeface="PT Sans Narrow"/>
                <a:cs typeface="PT Sans Narrow"/>
                <a:sym typeface="PT Sans Narrow"/>
              </a:endParaRPr>
            </a:p>
          </p:txBody>
        </p:sp>
        <p:pic>
          <p:nvPicPr>
            <p:cNvPr id="82" name="Google Shape;82;p2"/>
            <p:cNvPicPr preferRelativeResize="0"/>
            <p:nvPr/>
          </p:nvPicPr>
          <p:blipFill rotWithShape="1">
            <a:blip r:embed="rId2" cstate="print">
              <a:alphaModFix/>
              <a:extLst>
                <a:ext uri="{28A0092B-C50C-407E-A947-70E740481C1C}">
                  <a14:useLocalDpi xmlns:a14="http://schemas.microsoft.com/office/drawing/2010/main"/>
                </a:ext>
              </a:extLst>
            </a:blip>
            <a:srcRect/>
            <a:stretch/>
          </p:blipFill>
          <p:spPr>
            <a:xfrm>
              <a:off x="1027713" y="3955275"/>
              <a:ext cx="2545075" cy="776699"/>
            </a:xfrm>
            <a:prstGeom prst="rect">
              <a:avLst/>
            </a:prstGeom>
            <a:noFill/>
            <a:ln>
              <a:noFill/>
            </a:ln>
          </p:spPr>
        </p:pic>
        <p:pic>
          <p:nvPicPr>
            <p:cNvPr id="83" name="Google Shape;83;p2"/>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1375884" y="5299564"/>
              <a:ext cx="1848729" cy="636475"/>
            </a:xfrm>
            <a:prstGeom prst="rect">
              <a:avLst/>
            </a:prstGeom>
            <a:noFill/>
            <a:ln>
              <a:noFill/>
            </a:ln>
          </p:spPr>
        </p:pic>
      </p:grpSp>
      <p:pic>
        <p:nvPicPr>
          <p:cNvPr id="86" name="Google Shape;86;p2"/>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2498633" y="1845574"/>
            <a:ext cx="304774" cy="304775"/>
          </a:xfrm>
          <a:prstGeom prst="rect">
            <a:avLst/>
          </a:prstGeom>
          <a:noFill/>
          <a:ln>
            <a:noFill/>
          </a:ln>
        </p:spPr>
      </p:pic>
      <p:pic>
        <p:nvPicPr>
          <p:cNvPr id="87" name="Google Shape;87;p2"/>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2498633" y="2189149"/>
            <a:ext cx="304774" cy="304775"/>
          </a:xfrm>
          <a:prstGeom prst="rect">
            <a:avLst/>
          </a:prstGeom>
          <a:noFill/>
          <a:ln>
            <a:noFill/>
          </a:ln>
        </p:spPr>
      </p:pic>
      <p:cxnSp>
        <p:nvCxnSpPr>
          <p:cNvPr id="84" name="Google Shape;84;p2"/>
          <p:cNvCxnSpPr/>
          <p:nvPr/>
        </p:nvCxnSpPr>
        <p:spPr>
          <a:xfrm flipH="1">
            <a:off x="10100180" y="2702343"/>
            <a:ext cx="1529700" cy="6300"/>
          </a:xfrm>
          <a:prstGeom prst="straightConnector1">
            <a:avLst/>
          </a:prstGeom>
          <a:noFill/>
          <a:ln w="19050" cap="flat" cmpd="sng">
            <a:solidFill>
              <a:srgbClr val="FF0000"/>
            </a:solidFill>
            <a:prstDash val="solid"/>
            <a:round/>
            <a:headEnd type="none" w="sm" len="sm"/>
            <a:tailEnd type="triangle" w="med" len="med"/>
          </a:ln>
        </p:spPr>
      </p:cxnSp>
      <p:sp>
        <p:nvSpPr>
          <p:cNvPr id="85" name="Google Shape;85;p2"/>
          <p:cNvSpPr txBox="1"/>
          <p:nvPr/>
        </p:nvSpPr>
        <p:spPr>
          <a:xfrm rot="-1426">
            <a:off x="10142100" y="2421237"/>
            <a:ext cx="1446000" cy="3693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it" sz="1200" b="1" i="0" u="none" strike="noStrike" kern="1200" cap="none" spc="0" normalizeH="0" baseline="0" noProof="0" dirty="0">
                <a:ln>
                  <a:noFill/>
                </a:ln>
                <a:solidFill>
                  <a:srgbClr val="FF0000"/>
                </a:solidFill>
                <a:effectLst/>
                <a:uLnTx/>
                <a:uFillTx/>
                <a:latin typeface="Arial"/>
                <a:ea typeface="Arial"/>
                <a:cs typeface="Arial"/>
                <a:sym typeface="Arial"/>
              </a:rPr>
              <a:t>we are HERE!</a:t>
            </a:r>
            <a:endParaRPr kumimoji="0" sz="1200" b="1" i="0" u="none" strike="noStrike" kern="1200" cap="none" spc="0" normalizeH="0" baseline="0" noProof="0" dirty="0">
              <a:ln>
                <a:noFill/>
              </a:ln>
              <a:solidFill>
                <a:srgbClr val="FF0000"/>
              </a:solidFill>
              <a:effectLst/>
              <a:uLnTx/>
              <a:uFillTx/>
              <a:latin typeface="Arial"/>
              <a:ea typeface="Arial"/>
              <a:cs typeface="Arial"/>
              <a:sym typeface="Arial"/>
            </a:endParaRPr>
          </a:p>
        </p:txBody>
      </p:sp>
      <p:sp>
        <p:nvSpPr>
          <p:cNvPr id="7" name="Content Placeholder 3">
            <a:extLst>
              <a:ext uri="{FF2B5EF4-FFF2-40B4-BE49-F238E27FC236}">
                <a16:creationId xmlns:a16="http://schemas.microsoft.com/office/drawing/2014/main" id="{36F15D32-4008-7775-F2BC-A43E38A3385A}"/>
              </a:ext>
            </a:extLst>
          </p:cNvPr>
          <p:cNvSpPr txBox="1">
            <a:spLocks/>
          </p:cNvSpPr>
          <p:nvPr/>
        </p:nvSpPr>
        <p:spPr>
          <a:xfrm>
            <a:off x="462587" y="3496802"/>
            <a:ext cx="10082048" cy="211074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Certification plan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Small- and real-scale RPCs will undergo long-term irradiation for half a year in the CERN GIF++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Small and real scale prototypes per each company + dummies for oiling QC</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Small scale RPC are produced and just started irradiation at GIF++</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Real scale prototypes are under construction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Date Placeholder 7">
            <a:extLst>
              <a:ext uri="{FF2B5EF4-FFF2-40B4-BE49-F238E27FC236}">
                <a16:creationId xmlns:a16="http://schemas.microsoft.com/office/drawing/2014/main" id="{1177E009-44C2-924E-10FE-183F065FBB0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A06B81-CBE7-4312-998C-73D8226CDAC9}"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10/15/2026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69D0503F-545D-C4E3-8CA0-355DD33C351A}"/>
              </a:ext>
            </a:extLst>
          </p:cNvPr>
          <p:cNvSpPr>
            <a:spLocks noGrp="1"/>
          </p:cNvSpPr>
          <p:nvPr>
            <p:ph type="sldNum" sz="quarter" idx="12"/>
          </p:nvPr>
        </p:nvSpPr>
        <p:spPr/>
        <p:txBody>
          <a:bodyPr/>
          <a:lstStyle/>
          <a:p>
            <a:fld id="{B2BF2BDC-C8A1-48BD-8AB0-2650962076F7}" type="slidenum">
              <a:rPr lang="en-US" smtClean="0"/>
              <a:t>42</a:t>
            </a:fld>
            <a:endParaRPr lang="en-US"/>
          </a:p>
        </p:txBody>
      </p:sp>
      <p:sp>
        <p:nvSpPr>
          <p:cNvPr id="4" name="Footer Placeholder 3">
            <a:extLst>
              <a:ext uri="{FF2B5EF4-FFF2-40B4-BE49-F238E27FC236}">
                <a16:creationId xmlns:a16="http://schemas.microsoft.com/office/drawing/2014/main" id="{A1B903DC-10BC-C0E0-3EE5-B31122E35E80}"/>
              </a:ext>
            </a:extLst>
          </p:cNvPr>
          <p:cNvSpPr>
            <a:spLocks noGrp="1"/>
          </p:cNvSpPr>
          <p:nvPr>
            <p:ph type="ftr" sz="quarter" idx="11"/>
          </p:nvPr>
        </p:nvSpPr>
        <p:spPr/>
        <p:txBody>
          <a:bodyPr/>
          <a:lstStyle/>
          <a:p>
            <a:r>
              <a:rPr lang="en-US"/>
              <a:t>G. Aielli - ISU</a:t>
            </a:r>
          </a:p>
        </p:txBody>
      </p:sp>
    </p:spTree>
    <p:extLst>
      <p:ext uri="{BB962C8B-B14F-4D97-AF65-F5344CB8AC3E}">
        <p14:creationId xmlns:p14="http://schemas.microsoft.com/office/powerpoint/2010/main" val="35106820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0DC5F1A-188F-F57D-2279-FB5BC15517E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47737A7-8B4E-4EAF-8301-CD873507C99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10/15/2026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1DC86A7F-251B-7A81-BFE1-8F7C4D048F31}"/>
              </a:ext>
            </a:extLst>
          </p:cNvPr>
          <p:cNvPicPr>
            <a:picLocks noChangeAspect="1"/>
          </p:cNvPicPr>
          <p:nvPr/>
        </p:nvPicPr>
        <p:blipFill>
          <a:blip r:embed="rId2"/>
          <a:stretch>
            <a:fillRect/>
          </a:stretch>
        </p:blipFill>
        <p:spPr>
          <a:xfrm>
            <a:off x="7573" y="25400"/>
            <a:ext cx="6088428" cy="3403600"/>
          </a:xfrm>
          <a:prstGeom prst="rect">
            <a:avLst/>
          </a:prstGeom>
        </p:spPr>
      </p:pic>
      <p:pic>
        <p:nvPicPr>
          <p:cNvPr id="13" name="Picture 12">
            <a:extLst>
              <a:ext uri="{FF2B5EF4-FFF2-40B4-BE49-F238E27FC236}">
                <a16:creationId xmlns:a16="http://schemas.microsoft.com/office/drawing/2014/main" id="{5852B1EA-16FB-137C-37A8-186BB065B42B}"/>
              </a:ext>
            </a:extLst>
          </p:cNvPr>
          <p:cNvPicPr>
            <a:picLocks noChangeAspect="1"/>
          </p:cNvPicPr>
          <p:nvPr/>
        </p:nvPicPr>
        <p:blipFill>
          <a:blip r:embed="rId3"/>
          <a:stretch>
            <a:fillRect/>
          </a:stretch>
        </p:blipFill>
        <p:spPr>
          <a:xfrm>
            <a:off x="6095999" y="25400"/>
            <a:ext cx="6088428" cy="3403600"/>
          </a:xfrm>
          <a:prstGeom prst="rect">
            <a:avLst/>
          </a:prstGeom>
        </p:spPr>
      </p:pic>
      <p:pic>
        <p:nvPicPr>
          <p:cNvPr id="15" name="Picture 14">
            <a:extLst>
              <a:ext uri="{FF2B5EF4-FFF2-40B4-BE49-F238E27FC236}">
                <a16:creationId xmlns:a16="http://schemas.microsoft.com/office/drawing/2014/main" id="{7FD0DBD7-CD52-026A-6B1D-B68DEE36595D}"/>
              </a:ext>
            </a:extLst>
          </p:cNvPr>
          <p:cNvPicPr>
            <a:picLocks noChangeAspect="1"/>
          </p:cNvPicPr>
          <p:nvPr/>
        </p:nvPicPr>
        <p:blipFill>
          <a:blip r:embed="rId4"/>
          <a:stretch>
            <a:fillRect/>
          </a:stretch>
        </p:blipFill>
        <p:spPr>
          <a:xfrm>
            <a:off x="7572" y="3429000"/>
            <a:ext cx="6088427" cy="3403600"/>
          </a:xfrm>
          <a:prstGeom prst="rect">
            <a:avLst/>
          </a:prstGeom>
        </p:spPr>
      </p:pic>
      <p:pic>
        <p:nvPicPr>
          <p:cNvPr id="17" name="Picture 16">
            <a:extLst>
              <a:ext uri="{FF2B5EF4-FFF2-40B4-BE49-F238E27FC236}">
                <a16:creationId xmlns:a16="http://schemas.microsoft.com/office/drawing/2014/main" id="{F4957FBC-8F27-E974-1F3D-1A0621B75F5D}"/>
              </a:ext>
            </a:extLst>
          </p:cNvPr>
          <p:cNvPicPr>
            <a:picLocks noChangeAspect="1"/>
          </p:cNvPicPr>
          <p:nvPr/>
        </p:nvPicPr>
        <p:blipFill>
          <a:blip r:embed="rId5"/>
          <a:stretch>
            <a:fillRect/>
          </a:stretch>
        </p:blipFill>
        <p:spPr>
          <a:xfrm>
            <a:off x="6095999" y="3429000"/>
            <a:ext cx="6088428" cy="3403600"/>
          </a:xfrm>
          <a:prstGeom prst="rect">
            <a:avLst/>
          </a:prstGeom>
        </p:spPr>
      </p:pic>
      <p:sp>
        <p:nvSpPr>
          <p:cNvPr id="2" name="Slide Number Placeholder 1">
            <a:extLst>
              <a:ext uri="{FF2B5EF4-FFF2-40B4-BE49-F238E27FC236}">
                <a16:creationId xmlns:a16="http://schemas.microsoft.com/office/drawing/2014/main" id="{0C4F4C06-6B6B-B577-10EC-6CC8BF5C6988}"/>
              </a:ext>
            </a:extLst>
          </p:cNvPr>
          <p:cNvSpPr>
            <a:spLocks noGrp="1"/>
          </p:cNvSpPr>
          <p:nvPr>
            <p:ph type="sldNum" sz="quarter" idx="12"/>
          </p:nvPr>
        </p:nvSpPr>
        <p:spPr/>
        <p:txBody>
          <a:bodyPr/>
          <a:lstStyle/>
          <a:p>
            <a:fld id="{B2BF2BDC-C8A1-48BD-8AB0-2650962076F7}" type="slidenum">
              <a:rPr lang="en-US" smtClean="0"/>
              <a:t>43</a:t>
            </a:fld>
            <a:endParaRPr lang="en-US"/>
          </a:p>
        </p:txBody>
      </p:sp>
      <p:sp>
        <p:nvSpPr>
          <p:cNvPr id="3" name="Footer Placeholder 2">
            <a:extLst>
              <a:ext uri="{FF2B5EF4-FFF2-40B4-BE49-F238E27FC236}">
                <a16:creationId xmlns:a16="http://schemas.microsoft.com/office/drawing/2014/main" id="{8A03AFF2-930B-CEE7-A01B-A8CAFE692151}"/>
              </a:ext>
            </a:extLst>
          </p:cNvPr>
          <p:cNvSpPr>
            <a:spLocks noGrp="1"/>
          </p:cNvSpPr>
          <p:nvPr>
            <p:ph type="ftr" sz="quarter" idx="11"/>
          </p:nvPr>
        </p:nvSpPr>
        <p:spPr/>
        <p:txBody>
          <a:bodyPr/>
          <a:lstStyle/>
          <a:p>
            <a:r>
              <a:rPr lang="en-US"/>
              <a:t>G. Aielli - ISU</a:t>
            </a:r>
          </a:p>
        </p:txBody>
      </p:sp>
    </p:spTree>
    <p:extLst>
      <p:ext uri="{BB962C8B-B14F-4D97-AF65-F5344CB8AC3E}">
        <p14:creationId xmlns:p14="http://schemas.microsoft.com/office/powerpoint/2010/main" val="32968423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00" y="0"/>
            <a:ext cx="12192635" cy="973455"/>
          </a:xfrm>
          <a:solidFill>
            <a:srgbClr val="0070C0"/>
          </a:solidFill>
        </p:spPr>
        <p:txBody>
          <a:bodyPr>
            <a:normAutofit/>
          </a:bodyPr>
          <a:lstStyle/>
          <a:p>
            <a:pPr algn="ctr"/>
            <a:r>
              <a:rPr lang="en-US" altLang="zh-CN" sz="4800">
                <a:solidFill>
                  <a:schemeClr val="bg1"/>
                </a:solidFill>
                <a:sym typeface="+mn-ea"/>
              </a:rPr>
              <a:t>The platform of gas gap production at USTC</a:t>
            </a:r>
            <a:endParaRPr lang="en-US" altLang="zh-CN" sz="4800" dirty="0">
              <a:solidFill>
                <a:schemeClr val="bg1"/>
              </a:solidFill>
              <a:sym typeface="+mn-ea"/>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内容占位符 4"/>
          <p:cNvSpPr>
            <a:spLocks noGrp="1"/>
          </p:cNvSpPr>
          <p:nvPr>
            <p:ph idx="1"/>
          </p:nvPr>
        </p:nvSpPr>
        <p:spPr>
          <a:xfrm>
            <a:off x="151213" y="1070610"/>
            <a:ext cx="10516635" cy="4351338"/>
          </a:xfrm>
        </p:spPr>
        <p:txBody>
          <a:bodyPr/>
          <a:lstStyle/>
          <a:p>
            <a:r>
              <a:rPr lang="en-US" altLang="zh-CN" sz="2400" dirty="0"/>
              <a:t>A marble table as base:</a:t>
            </a:r>
          </a:p>
          <a:p>
            <a:pPr marL="0" indent="0">
              <a:buNone/>
            </a:pPr>
            <a:r>
              <a:rPr lang="en-US" altLang="zh-CN" sz="2400" dirty="0"/>
              <a:t>           2.5m×1.8m</a:t>
            </a:r>
          </a:p>
          <a:p>
            <a:r>
              <a:rPr lang="en-US" altLang="zh-CN" sz="2400" dirty="0"/>
              <a:t>A head stock supported by a </a:t>
            </a:r>
            <a:br>
              <a:rPr lang="en-US" altLang="zh-CN" sz="2400" dirty="0"/>
            </a:br>
            <a:r>
              <a:rPr lang="en-US" altLang="zh-CN" sz="2400" dirty="0"/>
              <a:t>gantry moving in 2-dimentional</a:t>
            </a:r>
            <a:br>
              <a:rPr lang="en-US" altLang="zh-CN" sz="2400" dirty="0"/>
            </a:br>
            <a:endParaRPr lang="en-US" altLang="zh-CN" sz="500" dirty="0"/>
          </a:p>
          <a:p>
            <a:r>
              <a:rPr lang="en-US" altLang="zh-CN" sz="2400" dirty="0"/>
              <a:t>9 holes among the table </a:t>
            </a:r>
            <a:br>
              <a:rPr lang="en-US" altLang="zh-CN" sz="2400" dirty="0"/>
            </a:br>
            <a:r>
              <a:rPr lang="en-US" altLang="zh-CN" sz="2400" dirty="0"/>
              <a:t>are connected to the </a:t>
            </a:r>
            <a:br>
              <a:rPr lang="en-US" altLang="zh-CN" sz="2400" dirty="0"/>
            </a:br>
            <a:r>
              <a:rPr lang="en-US" altLang="zh-CN" sz="2400" dirty="0"/>
              <a:t>vacuum system.</a:t>
            </a:r>
          </a:p>
        </p:txBody>
      </p:sp>
      <p:pic>
        <p:nvPicPr>
          <p:cNvPr id="7" name="图片 6"/>
          <p:cNvPicPr>
            <a:picLocks noChangeAspect="1"/>
          </p:cNvPicPr>
          <p:nvPr/>
        </p:nvPicPr>
        <p:blipFill>
          <a:blip r:embed="rId4"/>
          <a:stretch>
            <a:fillRect/>
          </a:stretch>
        </p:blipFill>
        <p:spPr>
          <a:xfrm>
            <a:off x="4663440" y="996315"/>
            <a:ext cx="7233920" cy="5427980"/>
          </a:xfrm>
          <a:prstGeom prst="rect">
            <a:avLst/>
          </a:prstGeom>
        </p:spPr>
      </p:pic>
      <p:cxnSp>
        <p:nvCxnSpPr>
          <p:cNvPr id="8" name="直接箭头连接符 7"/>
          <p:cNvCxnSpPr/>
          <p:nvPr/>
        </p:nvCxnSpPr>
        <p:spPr>
          <a:xfrm flipH="1">
            <a:off x="3576320" y="3363595"/>
            <a:ext cx="5034915" cy="183134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pic>
        <p:nvPicPr>
          <p:cNvPr id="9" name="图片 8"/>
          <p:cNvPicPr>
            <a:picLocks noChangeAspect="1"/>
          </p:cNvPicPr>
          <p:nvPr/>
        </p:nvPicPr>
        <p:blipFill>
          <a:blip r:embed="rId5"/>
          <a:stretch>
            <a:fillRect/>
          </a:stretch>
        </p:blipFill>
        <p:spPr>
          <a:xfrm>
            <a:off x="432435" y="4022090"/>
            <a:ext cx="3180080" cy="2402205"/>
          </a:xfrm>
          <a:prstGeom prst="rect">
            <a:avLst/>
          </a:prstGeom>
        </p:spPr>
      </p:pic>
      <p:sp>
        <p:nvSpPr>
          <p:cNvPr id="10" name="文本框 9"/>
          <p:cNvSpPr txBox="1"/>
          <p:nvPr/>
        </p:nvSpPr>
        <p:spPr>
          <a:xfrm>
            <a:off x="2765425" y="6424295"/>
            <a:ext cx="1412875" cy="368300"/>
          </a:xfrm>
          <a:prstGeom prst="rect">
            <a:avLst/>
          </a:prstGeom>
          <a:noFill/>
          <a:ln>
            <a:solidFill>
              <a:srgbClr val="FF0000"/>
            </a:solidFill>
          </a:ln>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a:ln>
                  <a:noFill/>
                </a:ln>
                <a:solidFill>
                  <a:srgbClr val="FF0000"/>
                </a:solidFill>
                <a:effectLst/>
                <a:uLnTx/>
                <a:uFillTx/>
                <a:latin typeface="Calibri" panose="020F0502020204030204"/>
                <a:ea typeface="等线" panose="02010600030101010101" pitchFamily="2" charset="-122"/>
                <a:cs typeface="+mn-cs"/>
              </a:rPr>
              <a:t>Glue syringe</a:t>
            </a:r>
          </a:p>
        </p:txBody>
      </p:sp>
      <p:sp>
        <p:nvSpPr>
          <p:cNvPr id="11" name="文本框 10"/>
          <p:cNvSpPr txBox="1"/>
          <p:nvPr/>
        </p:nvSpPr>
        <p:spPr>
          <a:xfrm>
            <a:off x="820420" y="6424295"/>
            <a:ext cx="1603375" cy="368300"/>
          </a:xfrm>
          <a:prstGeom prst="rect">
            <a:avLst/>
          </a:prstGeom>
          <a:noFill/>
          <a:ln>
            <a:solidFill>
              <a:srgbClr val="0070C0"/>
            </a:solidFill>
          </a:ln>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70C0"/>
                </a:solidFill>
                <a:effectLst/>
                <a:uLnTx/>
                <a:uFillTx/>
                <a:latin typeface="Calibri" panose="020F0502020204030204"/>
                <a:ea typeface="等线" panose="02010600030101010101" pitchFamily="2" charset="-122"/>
                <a:cs typeface="+mn-cs"/>
              </a:rPr>
              <a:t>Spacer pickers</a:t>
            </a:r>
          </a:p>
        </p:txBody>
      </p:sp>
      <p:sp>
        <p:nvSpPr>
          <p:cNvPr id="12" name="椭圆 11"/>
          <p:cNvSpPr/>
          <p:nvPr/>
        </p:nvSpPr>
        <p:spPr>
          <a:xfrm>
            <a:off x="1003935" y="5194935"/>
            <a:ext cx="1007745" cy="693420"/>
          </a:xfrm>
          <a:prstGeom prst="ellipse">
            <a:avLst/>
          </a:prstGeom>
          <a:noFill/>
          <a:ln w="3810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13" name="直接箭头连接符 12"/>
          <p:cNvCxnSpPr>
            <a:stCxn id="12" idx="4"/>
            <a:endCxn id="11" idx="0"/>
          </p:cNvCxnSpPr>
          <p:nvPr/>
        </p:nvCxnSpPr>
        <p:spPr>
          <a:xfrm>
            <a:off x="1508125" y="5888355"/>
            <a:ext cx="114300" cy="53594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sp>
        <p:nvSpPr>
          <p:cNvPr id="14" name="椭圆 13"/>
          <p:cNvSpPr/>
          <p:nvPr>
            <p:custDataLst>
              <p:tags r:id="rId1"/>
            </p:custDataLst>
          </p:nvPr>
        </p:nvSpPr>
        <p:spPr>
          <a:xfrm rot="5400000">
            <a:off x="1914525" y="4921885"/>
            <a:ext cx="1007745" cy="693420"/>
          </a:xfrm>
          <a:prstGeom prst="ellipse">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15" name="直接箭头连接符 14"/>
          <p:cNvCxnSpPr>
            <a:endCxn id="10" idx="0"/>
          </p:cNvCxnSpPr>
          <p:nvPr>
            <p:custDataLst>
              <p:tags r:id="rId2"/>
            </p:custDataLst>
          </p:nvPr>
        </p:nvCxnSpPr>
        <p:spPr>
          <a:xfrm>
            <a:off x="2512695" y="5772785"/>
            <a:ext cx="959485" cy="651510"/>
          </a:xfrm>
          <a:prstGeom prst="straightConnector1">
            <a:avLst/>
          </a:prstGeom>
          <a:ln w="38100">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3" name="Date Placeholder 2">
            <a:extLst>
              <a:ext uri="{FF2B5EF4-FFF2-40B4-BE49-F238E27FC236}">
                <a16:creationId xmlns:a16="http://schemas.microsoft.com/office/drawing/2014/main" id="{3C5471A6-F9DF-B289-4913-355761B853AB}"/>
              </a:ext>
            </a:extLst>
          </p:cNvPr>
          <p:cNvSpPr>
            <a:spLocks noGrp="1"/>
          </p:cNvSpPr>
          <p:nvPr>
            <p:ph type="dt" sz="half" idx="10"/>
          </p:nvPr>
        </p:nvSpPr>
        <p:spPr/>
        <p:txBody>
          <a:bodyPr/>
          <a:lstStyle/>
          <a:p>
            <a:fld id="{A9A657B6-F4C6-40A8-8962-3CACC58E8B46}" type="datetime1">
              <a:rPr lang="en-US" smtClean="0"/>
              <a:t>10/15/2026</a:t>
            </a:fld>
            <a:endParaRPr lang="en-US"/>
          </a:p>
        </p:txBody>
      </p:sp>
      <p:sp>
        <p:nvSpPr>
          <p:cNvPr id="6" name="Footer Placeholder 5">
            <a:extLst>
              <a:ext uri="{FF2B5EF4-FFF2-40B4-BE49-F238E27FC236}">
                <a16:creationId xmlns:a16="http://schemas.microsoft.com/office/drawing/2014/main" id="{555103FC-A630-77AD-5D2F-97A47810DE86}"/>
              </a:ext>
            </a:extLst>
          </p:cNvPr>
          <p:cNvSpPr>
            <a:spLocks noGrp="1"/>
          </p:cNvSpPr>
          <p:nvPr>
            <p:ph type="ftr" sz="quarter" idx="11"/>
          </p:nvPr>
        </p:nvSpPr>
        <p:spPr/>
        <p:txBody>
          <a:bodyPr/>
          <a:lstStyle/>
          <a:p>
            <a:r>
              <a:rPr lang="en-US"/>
              <a:t>G. Aielli - ISU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DD292-D441-77F5-E428-66D172BFF650}"/>
              </a:ext>
            </a:extLst>
          </p:cNvPr>
          <p:cNvSpPr>
            <a:spLocks noGrp="1"/>
          </p:cNvSpPr>
          <p:nvPr>
            <p:ph type="title"/>
          </p:nvPr>
        </p:nvSpPr>
        <p:spPr/>
        <p:txBody>
          <a:bodyPr/>
          <a:lstStyle/>
          <a:p>
            <a:r>
              <a:rPr lang="en-US" dirty="0"/>
              <a:t>Production steps</a:t>
            </a:r>
          </a:p>
        </p:txBody>
      </p:sp>
      <p:sp>
        <p:nvSpPr>
          <p:cNvPr id="5" name="Date Placeholder 4">
            <a:extLst>
              <a:ext uri="{FF2B5EF4-FFF2-40B4-BE49-F238E27FC236}">
                <a16:creationId xmlns:a16="http://schemas.microsoft.com/office/drawing/2014/main" id="{75D2FADF-731F-42F0-2139-01ED634367E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53DAD2-CC2B-481D-89A7-7D0F414D8C3D}"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10/15/2026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图片 9">
            <a:extLst>
              <a:ext uri="{FF2B5EF4-FFF2-40B4-BE49-F238E27FC236}">
                <a16:creationId xmlns:a16="http://schemas.microsoft.com/office/drawing/2014/main" id="{109F71A3-DD4D-3F92-F895-66F0B0A7D873}"/>
              </a:ext>
            </a:extLst>
          </p:cNvPr>
          <p:cNvPicPr>
            <a:picLocks noChangeAspect="1"/>
          </p:cNvPicPr>
          <p:nvPr/>
        </p:nvPicPr>
        <p:blipFill>
          <a:blip r:embed="rId3"/>
          <a:stretch>
            <a:fillRect/>
          </a:stretch>
        </p:blipFill>
        <p:spPr>
          <a:xfrm>
            <a:off x="1071292" y="1493532"/>
            <a:ext cx="1730620" cy="2096397"/>
          </a:xfrm>
          <a:prstGeom prst="rect">
            <a:avLst/>
          </a:prstGeom>
        </p:spPr>
      </p:pic>
      <p:pic>
        <p:nvPicPr>
          <p:cNvPr id="9" name="图片 23">
            <a:extLst>
              <a:ext uri="{FF2B5EF4-FFF2-40B4-BE49-F238E27FC236}">
                <a16:creationId xmlns:a16="http://schemas.microsoft.com/office/drawing/2014/main" id="{6303F018-E148-09C5-745B-6E2DEAA6920D}"/>
              </a:ext>
            </a:extLst>
          </p:cNvPr>
          <p:cNvPicPr>
            <a:picLocks noChangeAspect="1"/>
          </p:cNvPicPr>
          <p:nvPr>
            <p:custDataLst>
              <p:tags r:id="rId1"/>
            </p:custDataLst>
          </p:nvPr>
        </p:nvPicPr>
        <p:blipFill rotWithShape="1">
          <a:blip r:embed="rId4" cstate="print">
            <a:extLst>
              <a:ext uri="{28A0092B-C50C-407E-A947-70E740481C1C}">
                <a14:useLocalDpi xmlns:a14="http://schemas.microsoft.com/office/drawing/2010/main" val="0"/>
              </a:ext>
            </a:extLst>
          </a:blip>
          <a:srcRect b="8224"/>
          <a:stretch>
            <a:fillRect/>
          </a:stretch>
        </p:blipFill>
        <p:spPr>
          <a:xfrm>
            <a:off x="3014016" y="1500277"/>
            <a:ext cx="3034369" cy="2089652"/>
          </a:xfrm>
          <a:prstGeom prst="rect">
            <a:avLst/>
          </a:prstGeom>
        </p:spPr>
      </p:pic>
      <p:pic>
        <p:nvPicPr>
          <p:cNvPr id="10" name="图片 14">
            <a:extLst>
              <a:ext uri="{FF2B5EF4-FFF2-40B4-BE49-F238E27FC236}">
                <a16:creationId xmlns:a16="http://schemas.microsoft.com/office/drawing/2014/main" id="{A83B0572-0111-ADE4-5DA0-672D85BA64B4}"/>
              </a:ext>
            </a:extLst>
          </p:cNvPr>
          <p:cNvPicPr>
            <a:picLocks noChangeAspect="1"/>
          </p:cNvPicPr>
          <p:nvPr/>
        </p:nvPicPr>
        <p:blipFill>
          <a:blip r:embed="rId5"/>
          <a:stretch>
            <a:fillRect/>
          </a:stretch>
        </p:blipFill>
        <p:spPr>
          <a:xfrm rot="16200000">
            <a:off x="6420520" y="1500015"/>
            <a:ext cx="2088266" cy="2088790"/>
          </a:xfrm>
          <a:prstGeom prst="rect">
            <a:avLst/>
          </a:prstGeom>
        </p:spPr>
      </p:pic>
      <p:pic>
        <p:nvPicPr>
          <p:cNvPr id="14" name="图片 6">
            <a:extLst>
              <a:ext uri="{FF2B5EF4-FFF2-40B4-BE49-F238E27FC236}">
                <a16:creationId xmlns:a16="http://schemas.microsoft.com/office/drawing/2014/main" id="{D836BEBD-00A9-F927-E673-EDD62081B16A}"/>
              </a:ext>
            </a:extLst>
          </p:cNvPr>
          <p:cNvPicPr>
            <a:picLocks noChangeAspect="1"/>
          </p:cNvPicPr>
          <p:nvPr/>
        </p:nvPicPr>
        <p:blipFill>
          <a:blip r:embed="rId6"/>
          <a:srcRect b="4328"/>
          <a:stretch/>
        </p:blipFill>
        <p:spPr>
          <a:xfrm>
            <a:off x="9066114" y="1500277"/>
            <a:ext cx="1730620" cy="2329963"/>
          </a:xfrm>
          <a:prstGeom prst="rect">
            <a:avLst/>
          </a:prstGeom>
        </p:spPr>
      </p:pic>
      <p:pic>
        <p:nvPicPr>
          <p:cNvPr id="15" name="图片 3">
            <a:extLst>
              <a:ext uri="{FF2B5EF4-FFF2-40B4-BE49-F238E27FC236}">
                <a16:creationId xmlns:a16="http://schemas.microsoft.com/office/drawing/2014/main" id="{05D1ADA9-256C-12B8-03FB-11B3F5785979}"/>
              </a:ext>
            </a:extLst>
          </p:cNvPr>
          <p:cNvPicPr>
            <a:picLocks noChangeAspect="1"/>
          </p:cNvPicPr>
          <p:nvPr/>
        </p:nvPicPr>
        <p:blipFill>
          <a:blip r:embed="rId7"/>
          <a:stretch>
            <a:fillRect/>
          </a:stretch>
        </p:blipFill>
        <p:spPr>
          <a:xfrm>
            <a:off x="1071292" y="3910758"/>
            <a:ext cx="2531111" cy="1897703"/>
          </a:xfrm>
          <a:prstGeom prst="rect">
            <a:avLst/>
          </a:prstGeom>
        </p:spPr>
      </p:pic>
      <p:pic>
        <p:nvPicPr>
          <p:cNvPr id="16" name="图片 5">
            <a:extLst>
              <a:ext uri="{FF2B5EF4-FFF2-40B4-BE49-F238E27FC236}">
                <a16:creationId xmlns:a16="http://schemas.microsoft.com/office/drawing/2014/main" id="{55F6F77F-8BFD-F36C-A334-E4D694287FFA}"/>
              </a:ext>
            </a:extLst>
          </p:cNvPr>
          <p:cNvPicPr>
            <a:picLocks noChangeAspect="1"/>
          </p:cNvPicPr>
          <p:nvPr/>
        </p:nvPicPr>
        <p:blipFill>
          <a:blip r:embed="rId8"/>
          <a:stretch>
            <a:fillRect/>
          </a:stretch>
        </p:blipFill>
        <p:spPr>
          <a:xfrm>
            <a:off x="3764762" y="3916417"/>
            <a:ext cx="2531111" cy="1897857"/>
          </a:xfrm>
          <a:prstGeom prst="rect">
            <a:avLst/>
          </a:prstGeom>
        </p:spPr>
      </p:pic>
      <p:pic>
        <p:nvPicPr>
          <p:cNvPr id="17" name="图片 5">
            <a:extLst>
              <a:ext uri="{FF2B5EF4-FFF2-40B4-BE49-F238E27FC236}">
                <a16:creationId xmlns:a16="http://schemas.microsoft.com/office/drawing/2014/main" id="{D1EF481D-C171-8E4C-1EDC-719BB2E37169}"/>
              </a:ext>
            </a:extLst>
          </p:cNvPr>
          <p:cNvPicPr>
            <a:picLocks noChangeAspect="1"/>
          </p:cNvPicPr>
          <p:nvPr/>
        </p:nvPicPr>
        <p:blipFill>
          <a:blip r:embed="rId9"/>
          <a:srcRect l="12319" t="29474" r="11035" b="25648"/>
          <a:stretch/>
        </p:blipFill>
        <p:spPr>
          <a:xfrm>
            <a:off x="6661892" y="3910758"/>
            <a:ext cx="2429600" cy="1897703"/>
          </a:xfrm>
          <a:prstGeom prst="rect">
            <a:avLst/>
          </a:prstGeom>
        </p:spPr>
      </p:pic>
      <p:pic>
        <p:nvPicPr>
          <p:cNvPr id="18" name="图片 8">
            <a:extLst>
              <a:ext uri="{FF2B5EF4-FFF2-40B4-BE49-F238E27FC236}">
                <a16:creationId xmlns:a16="http://schemas.microsoft.com/office/drawing/2014/main" id="{BC92883F-66B2-319F-3299-8BF794B2B8E3}"/>
              </a:ext>
            </a:extLst>
          </p:cNvPr>
          <p:cNvPicPr>
            <a:picLocks noChangeAspect="1"/>
          </p:cNvPicPr>
          <p:nvPr/>
        </p:nvPicPr>
        <p:blipFill>
          <a:blip r:embed="rId10"/>
          <a:srcRect t="16469" r="20712"/>
          <a:stretch/>
        </p:blipFill>
        <p:spPr>
          <a:xfrm>
            <a:off x="9295152" y="3910758"/>
            <a:ext cx="2693470" cy="1919353"/>
          </a:xfrm>
          <a:prstGeom prst="rect">
            <a:avLst/>
          </a:prstGeom>
        </p:spPr>
      </p:pic>
      <p:sp>
        <p:nvSpPr>
          <p:cNvPr id="3" name="Slide Number Placeholder 2">
            <a:extLst>
              <a:ext uri="{FF2B5EF4-FFF2-40B4-BE49-F238E27FC236}">
                <a16:creationId xmlns:a16="http://schemas.microsoft.com/office/drawing/2014/main" id="{10F70A8B-3F75-E9D4-13E0-8C9D18CC1AA2}"/>
              </a:ext>
            </a:extLst>
          </p:cNvPr>
          <p:cNvSpPr>
            <a:spLocks noGrp="1"/>
          </p:cNvSpPr>
          <p:nvPr>
            <p:ph type="sldNum" sz="quarter" idx="12"/>
          </p:nvPr>
        </p:nvSpPr>
        <p:spPr/>
        <p:txBody>
          <a:bodyPr/>
          <a:lstStyle/>
          <a:p>
            <a:fld id="{B2BF2BDC-C8A1-48BD-8AB0-2650962076F7}" type="slidenum">
              <a:rPr lang="en-US" smtClean="0"/>
              <a:t>45</a:t>
            </a:fld>
            <a:endParaRPr lang="en-US"/>
          </a:p>
        </p:txBody>
      </p:sp>
      <p:sp>
        <p:nvSpPr>
          <p:cNvPr id="4" name="Footer Placeholder 3">
            <a:extLst>
              <a:ext uri="{FF2B5EF4-FFF2-40B4-BE49-F238E27FC236}">
                <a16:creationId xmlns:a16="http://schemas.microsoft.com/office/drawing/2014/main" id="{936F4A08-F369-CABF-AB96-66D1AA6FCDCD}"/>
              </a:ext>
            </a:extLst>
          </p:cNvPr>
          <p:cNvSpPr>
            <a:spLocks noGrp="1"/>
          </p:cNvSpPr>
          <p:nvPr>
            <p:ph type="ftr" sz="quarter" idx="11"/>
          </p:nvPr>
        </p:nvSpPr>
        <p:spPr/>
        <p:txBody>
          <a:bodyPr/>
          <a:lstStyle/>
          <a:p>
            <a:r>
              <a:rPr lang="en-US"/>
              <a:t>G. Aielli - ISU</a:t>
            </a:r>
          </a:p>
        </p:txBody>
      </p:sp>
    </p:spTree>
    <p:extLst>
      <p:ext uri="{BB962C8B-B14F-4D97-AF65-F5344CB8AC3E}">
        <p14:creationId xmlns:p14="http://schemas.microsoft.com/office/powerpoint/2010/main" val="23781240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B77A0-143D-1B4D-5461-E9F41F0A4BD9}"/>
              </a:ext>
            </a:extLst>
          </p:cNvPr>
          <p:cNvSpPr>
            <a:spLocks noGrp="1"/>
          </p:cNvSpPr>
          <p:nvPr>
            <p:ph type="title"/>
          </p:nvPr>
        </p:nvSpPr>
        <p:spPr/>
        <p:txBody>
          <a:bodyPr/>
          <a:lstStyle/>
          <a:p>
            <a:r>
              <a:rPr lang="en-US" dirty="0"/>
              <a:t>Backup</a:t>
            </a:r>
          </a:p>
        </p:txBody>
      </p:sp>
      <p:sp>
        <p:nvSpPr>
          <p:cNvPr id="3" name="Text Placeholder 2">
            <a:extLst>
              <a:ext uri="{FF2B5EF4-FFF2-40B4-BE49-F238E27FC236}">
                <a16:creationId xmlns:a16="http://schemas.microsoft.com/office/drawing/2014/main" id="{692F7CD1-0EDA-C4D1-1074-4BBE0E563790}"/>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0F45E895-D09D-C047-D24D-8151D5A18C3C}"/>
              </a:ext>
            </a:extLst>
          </p:cNvPr>
          <p:cNvSpPr>
            <a:spLocks noGrp="1"/>
          </p:cNvSpPr>
          <p:nvPr>
            <p:ph type="dt" sz="half" idx="10"/>
          </p:nvPr>
        </p:nvSpPr>
        <p:spPr/>
        <p:txBody>
          <a:bodyPr/>
          <a:lstStyle/>
          <a:p>
            <a:fld id="{0ABFC4A2-E320-4B71-AD2C-FBC5D84F5337}" type="datetime1">
              <a:rPr lang="en-US" smtClean="0"/>
              <a:t>10/15/2026</a:t>
            </a:fld>
            <a:endParaRPr lang="en-GB"/>
          </a:p>
        </p:txBody>
      </p:sp>
      <p:sp>
        <p:nvSpPr>
          <p:cNvPr id="5" name="Slide Number Placeholder 4">
            <a:extLst>
              <a:ext uri="{FF2B5EF4-FFF2-40B4-BE49-F238E27FC236}">
                <a16:creationId xmlns:a16="http://schemas.microsoft.com/office/drawing/2014/main" id="{196BC7DE-6919-A178-76A2-3567A1A7621D}"/>
              </a:ext>
            </a:extLst>
          </p:cNvPr>
          <p:cNvSpPr>
            <a:spLocks noGrp="1"/>
          </p:cNvSpPr>
          <p:nvPr>
            <p:ph type="sldNum" sz="quarter" idx="12"/>
          </p:nvPr>
        </p:nvSpPr>
        <p:spPr/>
        <p:txBody>
          <a:bodyPr/>
          <a:lstStyle/>
          <a:p>
            <a:fld id="{F8550EB5-7DBB-40B0-8DCD-2DF6D0BF0886}" type="slidenum">
              <a:rPr lang="en-GB" smtClean="0"/>
              <a:t>46</a:t>
            </a:fld>
            <a:endParaRPr lang="en-GB"/>
          </a:p>
        </p:txBody>
      </p:sp>
      <p:sp>
        <p:nvSpPr>
          <p:cNvPr id="6" name="Footer Placeholder 5">
            <a:extLst>
              <a:ext uri="{FF2B5EF4-FFF2-40B4-BE49-F238E27FC236}">
                <a16:creationId xmlns:a16="http://schemas.microsoft.com/office/drawing/2014/main" id="{2C008056-338C-5364-B2BC-3A2C7BC3178B}"/>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37156070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165113"/>
            <a:ext cx="9404723" cy="881812"/>
          </a:xfrm>
        </p:spPr>
        <p:txBody>
          <a:bodyPr/>
          <a:lstStyle/>
          <a:p>
            <a:r>
              <a:rPr lang="en-GB" dirty="0"/>
              <a:t>Space resolution principles</a:t>
            </a:r>
          </a:p>
        </p:txBody>
      </p:sp>
      <p:sp>
        <p:nvSpPr>
          <p:cNvPr id="3" name="Content Placeholder 2"/>
          <p:cNvSpPr>
            <a:spLocks noGrp="1"/>
          </p:cNvSpPr>
          <p:nvPr>
            <p:ph idx="1"/>
          </p:nvPr>
        </p:nvSpPr>
        <p:spPr>
          <a:xfrm>
            <a:off x="646112" y="1000325"/>
            <a:ext cx="10462612" cy="1869989"/>
          </a:xfrm>
        </p:spPr>
        <p:txBody>
          <a:bodyPr>
            <a:normAutofit/>
          </a:bodyPr>
          <a:lstStyle/>
          <a:p>
            <a:r>
              <a:rPr lang="it-IT" dirty="0"/>
              <a:t>Space resolution is driven by 2 factors</a:t>
            </a:r>
          </a:p>
          <a:p>
            <a:pPr lvl="1"/>
            <a:r>
              <a:rPr lang="it-IT" dirty="0"/>
              <a:t>Intrinsic  localization of the event</a:t>
            </a:r>
          </a:p>
          <a:p>
            <a:pPr lvl="1"/>
            <a:r>
              <a:rPr lang="it-IT" dirty="0"/>
              <a:t>Precision of the chamber geometry</a:t>
            </a:r>
          </a:p>
        </p:txBody>
      </p:sp>
      <p:sp>
        <p:nvSpPr>
          <p:cNvPr id="6" name="Oval 4"/>
          <p:cNvSpPr>
            <a:spLocks noChangeArrowheads="1"/>
          </p:cNvSpPr>
          <p:nvPr/>
        </p:nvSpPr>
        <p:spPr bwMode="auto">
          <a:xfrm>
            <a:off x="1299042" y="2867553"/>
            <a:ext cx="1592262" cy="1663700"/>
          </a:xfrm>
          <a:prstGeom prst="ellipse">
            <a:avLst/>
          </a:prstGeom>
          <a:solidFill>
            <a:schemeClr val="hlink"/>
          </a:solidFill>
          <a:ln w="38100">
            <a:solidFill>
              <a:srgbClr val="00B0F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dirty="0"/>
          </a:p>
        </p:txBody>
      </p:sp>
      <p:sp>
        <p:nvSpPr>
          <p:cNvPr id="7" name="Oval 33"/>
          <p:cNvSpPr>
            <a:spLocks noChangeArrowheads="1"/>
          </p:cNvSpPr>
          <p:nvPr/>
        </p:nvSpPr>
        <p:spPr bwMode="auto">
          <a:xfrm>
            <a:off x="1884829" y="3481915"/>
            <a:ext cx="400050" cy="47625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dirty="0"/>
          </a:p>
        </p:txBody>
      </p:sp>
      <p:sp>
        <p:nvSpPr>
          <p:cNvPr id="8" name="Oval 5"/>
          <p:cNvSpPr>
            <a:spLocks noChangeArrowheads="1"/>
          </p:cNvSpPr>
          <p:nvPr/>
        </p:nvSpPr>
        <p:spPr bwMode="auto">
          <a:xfrm>
            <a:off x="2026117" y="3662890"/>
            <a:ext cx="111125" cy="103188"/>
          </a:xfrm>
          <a:prstGeom prst="ellipse">
            <a:avLst/>
          </a:prstGeom>
          <a:solidFill>
            <a:srgbClr val="00B0F0"/>
          </a:solidFill>
          <a:ln w="9525">
            <a:solidFill>
              <a:srgbClr val="FF0000"/>
            </a:solidFill>
            <a:round/>
            <a:headEnd/>
            <a:tailEnd/>
          </a:ln>
          <a:effectLst/>
        </p:spPr>
        <p:txBody>
          <a:bodyPr wrap="none" anchor="ctr"/>
          <a:lstStyle/>
          <a:p>
            <a:endParaRPr lang="it-IT" dirty="0"/>
          </a:p>
        </p:txBody>
      </p:sp>
      <mc:AlternateContent xmlns:mc="http://schemas.openxmlformats.org/markup-compatibility/2006" xmlns:a14="http://schemas.microsoft.com/office/drawing/2010/main">
        <mc:Choice Requires="a14">
          <p:sp>
            <p:nvSpPr>
              <p:cNvPr id="35" name="TextBox 34"/>
              <p:cNvSpPr txBox="1"/>
              <p:nvPr/>
            </p:nvSpPr>
            <p:spPr>
              <a:xfrm>
                <a:off x="337334" y="3271029"/>
                <a:ext cx="820481"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𝐸</m:t>
                      </m:r>
                      <m:r>
                        <a:rPr lang="it-IT" b="0" i="1" dirty="0" smtClean="0">
                          <a:latin typeface="Cambria Math" panose="02040503050406030204" pitchFamily="18" charset="0"/>
                          <a:ea typeface="Cambria Math" panose="02040503050406030204" pitchFamily="18" charset="0"/>
                        </a:rPr>
                        <m:t>≈</m:t>
                      </m:r>
                      <m:f>
                        <m:fPr>
                          <m:ctrlPr>
                            <a:rPr lang="it-IT" b="0" i="1" dirty="0" smtClean="0">
                              <a:latin typeface="Cambria Math" panose="02040503050406030204" pitchFamily="18" charset="0"/>
                            </a:rPr>
                          </m:ctrlPr>
                        </m:fPr>
                        <m:num>
                          <m:r>
                            <a:rPr lang="it-IT" b="0" i="1" dirty="0" smtClean="0">
                              <a:latin typeface="Cambria Math" panose="02040503050406030204" pitchFamily="18" charset="0"/>
                            </a:rPr>
                            <m:t>1</m:t>
                          </m:r>
                        </m:num>
                        <m:den>
                          <m:r>
                            <a:rPr lang="it-IT" b="0" i="1" dirty="0" smtClean="0">
                              <a:latin typeface="Cambria Math" panose="02040503050406030204" pitchFamily="18" charset="0"/>
                            </a:rPr>
                            <m:t>𝑟</m:t>
                          </m:r>
                        </m:den>
                      </m:f>
                    </m:oMath>
                  </m:oMathPara>
                </a14:m>
                <a:endParaRPr lang="it-IT" dirty="0"/>
              </a:p>
            </p:txBody>
          </p:sp>
        </mc:Choice>
        <mc:Fallback xmlns="">
          <p:sp>
            <p:nvSpPr>
              <p:cNvPr id="35" name="TextBox 34"/>
              <p:cNvSpPr txBox="1">
                <a:spLocks noRot="1" noChangeAspect="1" noMove="1" noResize="1" noEditPoints="1" noAdjustHandles="1" noChangeArrowheads="1" noChangeShapeType="1" noTextEdit="1"/>
              </p:cNvSpPr>
              <p:nvPr/>
            </p:nvSpPr>
            <p:spPr>
              <a:xfrm>
                <a:off x="337334" y="3271029"/>
                <a:ext cx="820481" cy="610936"/>
              </a:xfrm>
              <a:prstGeom prst="rect">
                <a:avLst/>
              </a:prstGeom>
              <a:blipFill>
                <a:blip r:embed="rId2"/>
                <a:stretch>
                  <a:fillRect/>
                </a:stretch>
              </a:blipFill>
            </p:spPr>
            <p:txBody>
              <a:bodyPr/>
              <a:lstStyle/>
              <a:p>
                <a:r>
                  <a:rPr lang="en-GB">
                    <a:noFill/>
                  </a:rPr>
                  <a:t> </a:t>
                </a:r>
              </a:p>
            </p:txBody>
          </p:sp>
        </mc:Fallback>
      </mc:AlternateContent>
      <p:sp>
        <p:nvSpPr>
          <p:cNvPr id="66" name="TextBox 65"/>
          <p:cNvSpPr txBox="1"/>
          <p:nvPr/>
        </p:nvSpPr>
        <p:spPr>
          <a:xfrm>
            <a:off x="1137893" y="2412741"/>
            <a:ext cx="1776448" cy="369332"/>
          </a:xfrm>
          <a:prstGeom prst="rect">
            <a:avLst/>
          </a:prstGeom>
          <a:noFill/>
        </p:spPr>
        <p:txBody>
          <a:bodyPr wrap="none" rtlCol="0">
            <a:spAutoFit/>
          </a:bodyPr>
          <a:lstStyle/>
          <a:p>
            <a:r>
              <a:rPr lang="it-IT" dirty="0"/>
              <a:t>Wire chamber</a:t>
            </a:r>
            <a:endParaRPr lang="en-GB" dirty="0"/>
          </a:p>
        </p:txBody>
      </p:sp>
      <p:cxnSp>
        <p:nvCxnSpPr>
          <p:cNvPr id="73" name="Straight Connector 72"/>
          <p:cNvCxnSpPr/>
          <p:nvPr/>
        </p:nvCxnSpPr>
        <p:spPr>
          <a:xfrm>
            <a:off x="747574" y="2616462"/>
            <a:ext cx="2166767" cy="273842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392338" y="3413759"/>
            <a:ext cx="633779" cy="2856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8" idx="2"/>
          </p:cNvCxnSpPr>
          <p:nvPr/>
        </p:nvCxnSpPr>
        <p:spPr>
          <a:xfrm>
            <a:off x="1501557" y="3600108"/>
            <a:ext cx="524560" cy="1143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8" idx="2"/>
          </p:cNvCxnSpPr>
          <p:nvPr/>
        </p:nvCxnSpPr>
        <p:spPr>
          <a:xfrm flipV="1">
            <a:off x="1653957" y="3714484"/>
            <a:ext cx="372160" cy="38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1779541" y="3714484"/>
            <a:ext cx="297378" cy="1984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90" name="Group 89"/>
          <p:cNvGrpSpPr/>
          <p:nvPr/>
        </p:nvGrpSpPr>
        <p:grpSpPr>
          <a:xfrm rot="6082410" flipH="1">
            <a:off x="1790191" y="3912222"/>
            <a:ext cx="633779" cy="338749"/>
            <a:chOff x="1544738" y="4218094"/>
            <a:chExt cx="633779" cy="338749"/>
          </a:xfrm>
        </p:grpSpPr>
        <p:cxnSp>
          <p:nvCxnSpPr>
            <p:cNvPr id="87" name="Straight Connector 86"/>
            <p:cNvCxnSpPr/>
            <p:nvPr/>
          </p:nvCxnSpPr>
          <p:spPr>
            <a:xfrm>
              <a:off x="1544738" y="4218094"/>
              <a:ext cx="633779" cy="2856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653957" y="4404443"/>
              <a:ext cx="524560" cy="1143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1806357" y="4518819"/>
              <a:ext cx="372160" cy="38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4" name="Content Placeholder 2"/>
          <p:cNvSpPr txBox="1">
            <a:spLocks/>
          </p:cNvSpPr>
          <p:nvPr/>
        </p:nvSpPr>
        <p:spPr>
          <a:xfrm>
            <a:off x="155332" y="5002175"/>
            <a:ext cx="5021288" cy="1537283"/>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Tubes and MWPC exploit the R-t relation of the ions drifting in the gas and rely on their metallic bulks which can be easily machined to offer a precise reference frame. Can obtain high precision with low channel density  </a:t>
            </a:r>
          </a:p>
        </p:txBody>
      </p:sp>
      <p:pic>
        <p:nvPicPr>
          <p:cNvPr id="104" name="object 12"/>
          <p:cNvPicPr/>
          <p:nvPr/>
        </p:nvPicPr>
        <p:blipFill>
          <a:blip r:embed="rId3" cstate="print"/>
          <a:stretch>
            <a:fillRect/>
          </a:stretch>
        </p:blipFill>
        <p:spPr>
          <a:xfrm>
            <a:off x="6243891" y="1483706"/>
            <a:ext cx="3062490" cy="1757640"/>
          </a:xfrm>
          <a:prstGeom prst="rect">
            <a:avLst/>
          </a:prstGeom>
        </p:spPr>
      </p:pic>
      <p:grpSp>
        <p:nvGrpSpPr>
          <p:cNvPr id="106" name="Group 105"/>
          <p:cNvGrpSpPr/>
          <p:nvPr/>
        </p:nvGrpSpPr>
        <p:grpSpPr>
          <a:xfrm>
            <a:off x="9673238" y="638329"/>
            <a:ext cx="1927267" cy="3297811"/>
            <a:chOff x="4029311" y="313064"/>
            <a:chExt cx="3276331" cy="4932484"/>
          </a:xfrm>
        </p:grpSpPr>
        <p:grpSp>
          <p:nvGrpSpPr>
            <p:cNvPr id="107" name="Group 106"/>
            <p:cNvGrpSpPr/>
            <p:nvPr/>
          </p:nvGrpSpPr>
          <p:grpSpPr>
            <a:xfrm>
              <a:off x="4193165" y="1575065"/>
              <a:ext cx="3112477" cy="268229"/>
              <a:chOff x="914400" y="1573825"/>
              <a:chExt cx="3112477" cy="268229"/>
            </a:xfrm>
          </p:grpSpPr>
          <p:sp>
            <p:nvSpPr>
              <p:cNvPr id="127" name="Rectangle 126"/>
              <p:cNvSpPr/>
              <p:nvPr/>
            </p:nvSpPr>
            <p:spPr>
              <a:xfrm>
                <a:off x="914400" y="1644162"/>
                <a:ext cx="3112477" cy="52753"/>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p:cNvSpPr/>
              <p:nvPr/>
            </p:nvSpPr>
            <p:spPr>
              <a:xfrm>
                <a:off x="914400" y="1573825"/>
                <a:ext cx="3112477" cy="5275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p:cNvSpPr/>
              <p:nvPr/>
            </p:nvSpPr>
            <p:spPr>
              <a:xfrm>
                <a:off x="914400" y="1719112"/>
                <a:ext cx="3112477" cy="12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8" name="Group 107"/>
            <p:cNvGrpSpPr/>
            <p:nvPr/>
          </p:nvGrpSpPr>
          <p:grpSpPr>
            <a:xfrm rot="10800000">
              <a:off x="4193164" y="4211011"/>
              <a:ext cx="3112477" cy="197892"/>
              <a:chOff x="914400" y="1644162"/>
              <a:chExt cx="3112477" cy="197892"/>
            </a:xfrm>
          </p:grpSpPr>
          <p:sp>
            <p:nvSpPr>
              <p:cNvPr id="124" name="Rectangle 123"/>
              <p:cNvSpPr/>
              <p:nvPr/>
            </p:nvSpPr>
            <p:spPr>
              <a:xfrm>
                <a:off x="914400" y="1644162"/>
                <a:ext cx="3112477" cy="52753"/>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p:cNvSpPr/>
              <p:nvPr/>
            </p:nvSpPr>
            <p:spPr>
              <a:xfrm>
                <a:off x="914400" y="1719112"/>
                <a:ext cx="3112477" cy="12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 name="Group 108"/>
            <p:cNvGrpSpPr/>
            <p:nvPr/>
          </p:nvGrpSpPr>
          <p:grpSpPr>
            <a:xfrm>
              <a:off x="4732685" y="2145577"/>
              <a:ext cx="1456761" cy="2066251"/>
              <a:chOff x="1453920" y="2144337"/>
              <a:chExt cx="1456761" cy="2066251"/>
            </a:xfrm>
          </p:grpSpPr>
          <p:grpSp>
            <p:nvGrpSpPr>
              <p:cNvPr id="118" name="Group 117"/>
              <p:cNvGrpSpPr/>
              <p:nvPr/>
            </p:nvGrpSpPr>
            <p:grpSpPr>
              <a:xfrm>
                <a:off x="1453920" y="2144337"/>
                <a:ext cx="1274131" cy="2060672"/>
                <a:chOff x="1453920" y="2144274"/>
                <a:chExt cx="1274131" cy="2070788"/>
              </a:xfrm>
            </p:grpSpPr>
            <p:sp>
              <p:nvSpPr>
                <p:cNvPr id="121" name="Freeform 120"/>
                <p:cNvSpPr/>
                <p:nvPr/>
              </p:nvSpPr>
              <p:spPr>
                <a:xfrm>
                  <a:off x="1453920" y="2144274"/>
                  <a:ext cx="237941" cy="207078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FF000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Freeform 121"/>
                <p:cNvSpPr/>
                <p:nvPr/>
              </p:nvSpPr>
              <p:spPr>
                <a:xfrm>
                  <a:off x="1809750" y="2547766"/>
                  <a:ext cx="222706" cy="1643161"/>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ED4761"/>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Freeform 122"/>
                <p:cNvSpPr/>
                <p:nvPr/>
              </p:nvSpPr>
              <p:spPr>
                <a:xfrm>
                  <a:off x="2545701" y="3509121"/>
                  <a:ext cx="182350" cy="705940"/>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B899D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9" name="Freeform 118"/>
              <p:cNvSpPr/>
              <p:nvPr/>
            </p:nvSpPr>
            <p:spPr>
              <a:xfrm>
                <a:off x="2174988" y="3042588"/>
                <a:ext cx="228181" cy="1151421"/>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DA749E"/>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119"/>
              <p:cNvSpPr/>
              <p:nvPr/>
            </p:nvSpPr>
            <p:spPr>
              <a:xfrm>
                <a:off x="2736979" y="3722190"/>
                <a:ext cx="173702" cy="48839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989DB6"/>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 name="Group 109"/>
            <p:cNvGrpSpPr/>
            <p:nvPr/>
          </p:nvGrpSpPr>
          <p:grpSpPr>
            <a:xfrm>
              <a:off x="4029311" y="313064"/>
              <a:ext cx="2690446" cy="4932484"/>
              <a:chOff x="750546" y="311824"/>
              <a:chExt cx="2690446" cy="4932484"/>
            </a:xfrm>
          </p:grpSpPr>
          <p:grpSp>
            <p:nvGrpSpPr>
              <p:cNvPr id="111" name="Group 110"/>
              <p:cNvGrpSpPr/>
              <p:nvPr/>
            </p:nvGrpSpPr>
            <p:grpSpPr>
              <a:xfrm rot="21062820">
                <a:off x="750546" y="311824"/>
                <a:ext cx="2690446" cy="4932484"/>
                <a:chOff x="764931" y="386862"/>
                <a:chExt cx="2690446" cy="4932484"/>
              </a:xfrm>
            </p:grpSpPr>
            <p:cxnSp>
              <p:nvCxnSpPr>
                <p:cNvPr id="113" name="Straight Connector 112"/>
                <p:cNvCxnSpPr/>
                <p:nvPr/>
              </p:nvCxnSpPr>
              <p:spPr>
                <a:xfrm>
                  <a:off x="764931" y="386862"/>
                  <a:ext cx="2690446" cy="493248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14" name="Oval 113"/>
                <p:cNvSpPr/>
                <p:nvPr/>
              </p:nvSpPr>
              <p:spPr>
                <a:xfrm>
                  <a:off x="1670539" y="2078780"/>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1941897" y="2554901"/>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p:nvPr/>
              </p:nvSpPr>
              <p:spPr>
                <a:xfrm>
                  <a:off x="2225512" y="3096884"/>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p:nvPr/>
              </p:nvSpPr>
              <p:spPr>
                <a:xfrm>
                  <a:off x="2498936" y="3579552"/>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2" name="Oval 111"/>
              <p:cNvSpPr/>
              <p:nvPr/>
            </p:nvSpPr>
            <p:spPr>
              <a:xfrm rot="21062820">
                <a:off x="2784972" y="3703728"/>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30" name="object 2"/>
          <p:cNvSpPr/>
          <p:nvPr/>
        </p:nvSpPr>
        <p:spPr>
          <a:xfrm>
            <a:off x="6264470" y="3339315"/>
            <a:ext cx="3062490" cy="1689783"/>
          </a:xfrm>
          <a:prstGeom prst="rect">
            <a:avLst/>
          </a:prstGeom>
          <a:blipFill>
            <a:blip r:embed="rId4" cstate="print"/>
            <a:srcRect/>
            <a:stretch>
              <a:fillRect l="-10793" r="1"/>
            </a:stretch>
          </a:blipFill>
        </p:spPr>
        <p:txBody>
          <a:bodyPr wrap="square" lIns="0" tIns="0" rIns="0" bIns="0" rtlCol="0"/>
          <a:lstStyle/>
          <a:p>
            <a:endParaRPr/>
          </a:p>
        </p:txBody>
      </p:sp>
      <p:sp>
        <p:nvSpPr>
          <p:cNvPr id="131" name="TextBox 130"/>
          <p:cNvSpPr txBox="1"/>
          <p:nvPr/>
        </p:nvSpPr>
        <p:spPr>
          <a:xfrm>
            <a:off x="6889698" y="926383"/>
            <a:ext cx="906017" cy="369332"/>
          </a:xfrm>
          <a:prstGeom prst="rect">
            <a:avLst/>
          </a:prstGeom>
          <a:noFill/>
        </p:spPr>
        <p:txBody>
          <a:bodyPr wrap="none" rtlCol="0">
            <a:spAutoFit/>
          </a:bodyPr>
          <a:lstStyle/>
          <a:p>
            <a:r>
              <a:rPr lang="it-IT" dirty="0"/>
              <a:t>MPGD</a:t>
            </a:r>
            <a:endParaRPr lang="en-GB" dirty="0"/>
          </a:p>
        </p:txBody>
      </p:sp>
      <p:sp>
        <p:nvSpPr>
          <p:cNvPr id="132" name="TextBox 131"/>
          <p:cNvSpPr txBox="1"/>
          <p:nvPr/>
        </p:nvSpPr>
        <p:spPr>
          <a:xfrm>
            <a:off x="10136909" y="1101002"/>
            <a:ext cx="737702" cy="369332"/>
          </a:xfrm>
          <a:prstGeom prst="rect">
            <a:avLst/>
          </a:prstGeom>
          <a:noFill/>
        </p:spPr>
        <p:txBody>
          <a:bodyPr wrap="none" rtlCol="0">
            <a:spAutoFit/>
          </a:bodyPr>
          <a:lstStyle/>
          <a:p>
            <a:r>
              <a:rPr lang="it-IT" dirty="0"/>
              <a:t>RPCs</a:t>
            </a:r>
            <a:endParaRPr lang="en-GB" dirty="0"/>
          </a:p>
        </p:txBody>
      </p:sp>
      <p:cxnSp>
        <p:nvCxnSpPr>
          <p:cNvPr id="134" name="Straight Connector 133"/>
          <p:cNvCxnSpPr/>
          <p:nvPr/>
        </p:nvCxnSpPr>
        <p:spPr>
          <a:xfrm flipV="1">
            <a:off x="9793478" y="3406165"/>
            <a:ext cx="1853552" cy="0"/>
          </a:xfrm>
          <a:prstGeom prst="line">
            <a:avLst/>
          </a:prstGeom>
          <a:ln w="38100">
            <a:solidFill>
              <a:srgbClr val="FFC000"/>
            </a:solidFill>
            <a:prstDash val="dash"/>
          </a:ln>
        </p:spPr>
        <p:style>
          <a:lnRef idx="1">
            <a:schemeClr val="accent1"/>
          </a:lnRef>
          <a:fillRef idx="0">
            <a:schemeClr val="accent1"/>
          </a:fillRef>
          <a:effectRef idx="0">
            <a:schemeClr val="accent1"/>
          </a:effectRef>
          <a:fontRef idx="minor">
            <a:schemeClr val="tx1"/>
          </a:fontRef>
        </p:style>
      </p:cxnSp>
      <p:sp>
        <p:nvSpPr>
          <p:cNvPr id="135" name="Content Placeholder 2"/>
          <p:cNvSpPr txBox="1">
            <a:spLocks/>
          </p:cNvSpPr>
          <p:nvPr/>
        </p:nvSpPr>
        <p:spPr>
          <a:xfrm>
            <a:off x="6087436" y="5043938"/>
            <a:ext cx="6032846" cy="1873963"/>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RPCs and MPGD exploit electrostatic induction of the moving charges to calculate the charge centroid. The resolution is driven by the readout system segmentation and mechanical  precision preserving it on large multi-layer chambers made of composite materials. Can obtain high precision with high channel density</a:t>
            </a:r>
          </a:p>
        </p:txBody>
      </p:sp>
      <p:sp>
        <p:nvSpPr>
          <p:cNvPr id="4" name="Slide Number Placeholder 3"/>
          <p:cNvSpPr>
            <a:spLocks noGrp="1"/>
          </p:cNvSpPr>
          <p:nvPr>
            <p:ph type="sldNum" sz="quarter" idx="12"/>
          </p:nvPr>
        </p:nvSpPr>
        <p:spPr/>
        <p:txBody>
          <a:bodyPr/>
          <a:lstStyle/>
          <a:p>
            <a:fld id="{F8550EB5-7DBB-40B0-8DCD-2DF6D0BF0886}" type="slidenum">
              <a:rPr lang="en-GB" smtClean="0"/>
              <a:t>47</a:t>
            </a:fld>
            <a:endParaRPr lang="en-GB"/>
          </a:p>
        </p:txBody>
      </p:sp>
      <p:pic>
        <p:nvPicPr>
          <p:cNvPr id="9" name="Picture 8"/>
          <p:cNvPicPr>
            <a:picLocks noChangeAspect="1"/>
          </p:cNvPicPr>
          <p:nvPr/>
        </p:nvPicPr>
        <p:blipFill>
          <a:blip r:embed="rId5"/>
          <a:stretch>
            <a:fillRect/>
          </a:stretch>
        </p:blipFill>
        <p:spPr>
          <a:xfrm>
            <a:off x="3028076" y="2782073"/>
            <a:ext cx="2766588" cy="1876191"/>
          </a:xfrm>
          <a:prstGeom prst="rect">
            <a:avLst/>
          </a:prstGeom>
        </p:spPr>
      </p:pic>
      <p:sp>
        <p:nvSpPr>
          <p:cNvPr id="10" name="Date Placeholder 9"/>
          <p:cNvSpPr>
            <a:spLocks noGrp="1"/>
          </p:cNvSpPr>
          <p:nvPr>
            <p:ph type="dt" sz="half" idx="10"/>
          </p:nvPr>
        </p:nvSpPr>
        <p:spPr/>
        <p:txBody>
          <a:bodyPr/>
          <a:lstStyle/>
          <a:p>
            <a:fld id="{076D5069-BFBB-4F1F-A01E-E3065E3DA6E4}" type="datetime1">
              <a:rPr lang="en-US" smtClean="0"/>
              <a:t>10/15/2026</a:t>
            </a:fld>
            <a:endParaRPr lang="en-GB"/>
          </a:p>
        </p:txBody>
      </p:sp>
      <p:sp>
        <p:nvSpPr>
          <p:cNvPr id="5" name="Footer Placeholder 4">
            <a:extLst>
              <a:ext uri="{FF2B5EF4-FFF2-40B4-BE49-F238E27FC236}">
                <a16:creationId xmlns:a16="http://schemas.microsoft.com/office/drawing/2014/main" id="{D14187EB-F06E-09D2-3645-A4B733042DCC}"/>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251725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0"/>
            <a:ext cx="9905998" cy="733063"/>
          </a:xfrm>
        </p:spPr>
        <p:txBody>
          <a:bodyPr/>
          <a:lstStyle/>
          <a:p>
            <a:r>
              <a:rPr lang="en-US" dirty="0"/>
              <a:t>The Physical model</a:t>
            </a:r>
          </a:p>
        </p:txBody>
      </p:sp>
      <p:sp>
        <p:nvSpPr>
          <p:cNvPr id="4" name="Date Placeholder 3"/>
          <p:cNvSpPr>
            <a:spLocks noGrp="1"/>
          </p:cNvSpPr>
          <p:nvPr>
            <p:ph type="dt" sz="half" idx="10"/>
          </p:nvPr>
        </p:nvSpPr>
        <p:spPr>
          <a:xfrm>
            <a:off x="8837612" y="6473583"/>
            <a:ext cx="1600200" cy="365125"/>
          </a:xfrm>
        </p:spPr>
        <p:txBody>
          <a:bodyPr/>
          <a:lstStyle/>
          <a:p>
            <a:fld id="{E0B666C3-7ADF-4549-BD9A-B991693938FD}" type="datetime1">
              <a:rPr lang="en-US" smtClean="0"/>
              <a:t>10/15/2026</a:t>
            </a:fld>
            <a:endParaRPr lang="en-US"/>
          </a:p>
        </p:txBody>
      </p:sp>
      <p:sp>
        <p:nvSpPr>
          <p:cNvPr id="6" name="Slide Number Placeholder 5"/>
          <p:cNvSpPr>
            <a:spLocks noGrp="1"/>
          </p:cNvSpPr>
          <p:nvPr>
            <p:ph type="sldNum" sz="quarter" idx="12"/>
          </p:nvPr>
        </p:nvSpPr>
        <p:spPr>
          <a:xfrm>
            <a:off x="10514012" y="6473583"/>
            <a:ext cx="779801" cy="365125"/>
          </a:xfrm>
        </p:spPr>
        <p:txBody>
          <a:bodyPr/>
          <a:lstStyle/>
          <a:p>
            <a:fld id="{3D386162-1254-4836-8907-E79B8C46EF85}" type="slidenum">
              <a:rPr lang="en-US" smtClean="0"/>
              <a:t>48</a:t>
            </a:fld>
            <a:endParaRPr lang="en-US" dirty="0"/>
          </a:p>
        </p:txBody>
      </p:sp>
      <p:pic>
        <p:nvPicPr>
          <p:cNvPr id="8" name="Picture 7"/>
          <p:cNvPicPr>
            <a:picLocks noChangeAspect="1"/>
          </p:cNvPicPr>
          <p:nvPr/>
        </p:nvPicPr>
        <p:blipFill>
          <a:blip r:embed="rId3"/>
          <a:stretch>
            <a:fillRect/>
          </a:stretch>
        </p:blipFill>
        <p:spPr>
          <a:xfrm>
            <a:off x="375000" y="640466"/>
            <a:ext cx="7490338" cy="5587292"/>
          </a:xfrm>
          <a:prstGeom prst="rect">
            <a:avLst/>
          </a:prstGeom>
        </p:spPr>
      </p:pic>
      <p:graphicFrame>
        <p:nvGraphicFramePr>
          <p:cNvPr id="9" name="Chart 8"/>
          <p:cNvGraphicFramePr/>
          <p:nvPr>
            <p:extLst>
              <p:ext uri="{D42A27DB-BD31-4B8C-83A1-F6EECF244321}">
                <p14:modId xmlns:p14="http://schemas.microsoft.com/office/powerpoint/2010/main" val="4237806505"/>
              </p:ext>
            </p:extLst>
          </p:nvPr>
        </p:nvGraphicFramePr>
        <p:xfrm>
          <a:off x="7978742" y="640466"/>
          <a:ext cx="3960440" cy="305504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Object 3"/>
          <p:cNvGraphicFramePr>
            <a:graphicFrameLocks noChangeAspect="1"/>
          </p:cNvGraphicFramePr>
          <p:nvPr/>
        </p:nvGraphicFramePr>
        <p:xfrm>
          <a:off x="8139896" y="3855334"/>
          <a:ext cx="3505199" cy="2187642"/>
        </p:xfrm>
        <a:graphic>
          <a:graphicData uri="http://schemas.openxmlformats.org/presentationml/2006/ole">
            <mc:AlternateContent xmlns:mc="http://schemas.openxmlformats.org/markup-compatibility/2006">
              <mc:Choice xmlns:v="urn:schemas-microsoft-com:vml" Requires="v">
                <p:oleObj spid="_x0000_s1085" name="Equation" r:id="rId5" imgW="2273040" imgH="1422360" progId="Equation.3">
                  <p:embed/>
                </p:oleObj>
              </mc:Choice>
              <mc:Fallback>
                <p:oleObj name="Equation" r:id="rId5" imgW="2273040" imgH="1422360" progId="Equation.3">
                  <p:embed/>
                  <p:pic>
                    <p:nvPicPr>
                      <p:cNvPr id="1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39896" y="3855334"/>
                        <a:ext cx="3505199" cy="2187642"/>
                      </a:xfrm>
                      <a:prstGeom prst="rect">
                        <a:avLst/>
                      </a:prstGeom>
                      <a:solidFill>
                        <a:schemeClr val="tx1"/>
                      </a:solidFill>
                    </p:spPr>
                  </p:pic>
                </p:oleObj>
              </mc:Fallback>
            </mc:AlternateContent>
          </a:graphicData>
        </a:graphic>
      </p:graphicFrame>
      <p:sp>
        <p:nvSpPr>
          <p:cNvPr id="3" name="Footer Placeholder 2">
            <a:extLst>
              <a:ext uri="{FF2B5EF4-FFF2-40B4-BE49-F238E27FC236}">
                <a16:creationId xmlns:a16="http://schemas.microsoft.com/office/drawing/2014/main" id="{53E20D93-7D96-ADE6-F9C8-5EB78564F2CD}"/>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12043199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181" y="39245"/>
            <a:ext cx="9905998" cy="821635"/>
          </a:xfrm>
        </p:spPr>
        <p:txBody>
          <a:bodyPr>
            <a:normAutofit/>
          </a:bodyPr>
          <a:lstStyle/>
          <a:p>
            <a:r>
              <a:rPr lang="en-US" dirty="0"/>
              <a:t>Yet another method: strip drift time</a:t>
            </a:r>
          </a:p>
        </p:txBody>
      </p:sp>
      <p:sp>
        <p:nvSpPr>
          <p:cNvPr id="4" name="Date Placeholder 3"/>
          <p:cNvSpPr>
            <a:spLocks noGrp="1"/>
          </p:cNvSpPr>
          <p:nvPr>
            <p:ph type="dt" sz="half" idx="10"/>
          </p:nvPr>
        </p:nvSpPr>
        <p:spPr>
          <a:xfrm>
            <a:off x="8939212" y="6340475"/>
            <a:ext cx="1600200" cy="365125"/>
          </a:xfrm>
        </p:spPr>
        <p:txBody>
          <a:bodyPr/>
          <a:lstStyle/>
          <a:p>
            <a:fld id="{F75E4C87-91B0-41D6-85C7-AA19B35F6C49}" type="datetime1">
              <a:rPr lang="en-US" smtClean="0"/>
              <a:t>10/15/2026</a:t>
            </a:fld>
            <a:endParaRPr lang="en-US"/>
          </a:p>
        </p:txBody>
      </p:sp>
      <p:sp>
        <p:nvSpPr>
          <p:cNvPr id="6" name="Slide Number Placeholder 5"/>
          <p:cNvSpPr>
            <a:spLocks noGrp="1"/>
          </p:cNvSpPr>
          <p:nvPr>
            <p:ph type="sldNum" sz="quarter" idx="12"/>
          </p:nvPr>
        </p:nvSpPr>
        <p:spPr>
          <a:xfrm>
            <a:off x="10615612" y="6340475"/>
            <a:ext cx="551167" cy="365125"/>
          </a:xfrm>
        </p:spPr>
        <p:txBody>
          <a:bodyPr/>
          <a:lstStyle/>
          <a:p>
            <a:fld id="{3D386162-1254-4836-8907-E79B8C46EF85}" type="slidenum">
              <a:rPr lang="en-US" smtClean="0"/>
              <a:t>49</a:t>
            </a:fld>
            <a:endParaRPr lang="en-US"/>
          </a:p>
        </p:txBody>
      </p:sp>
      <p:sp>
        <p:nvSpPr>
          <p:cNvPr id="11" name="Content Placeholder 2"/>
          <p:cNvSpPr txBox="1">
            <a:spLocks/>
          </p:cNvSpPr>
          <p:nvPr/>
        </p:nvSpPr>
        <p:spPr>
          <a:xfrm>
            <a:off x="1055615" y="779737"/>
            <a:ext cx="5056565" cy="723183"/>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r>
              <a:rPr lang="en-US" dirty="0"/>
              <a:t>Challenging readout for future colliders</a:t>
            </a:r>
          </a:p>
        </p:txBody>
      </p:sp>
      <p:grpSp>
        <p:nvGrpSpPr>
          <p:cNvPr id="12" name="Group 11"/>
          <p:cNvGrpSpPr/>
          <p:nvPr/>
        </p:nvGrpSpPr>
        <p:grpSpPr>
          <a:xfrm>
            <a:off x="7047571" y="1306700"/>
            <a:ext cx="3086423" cy="2988734"/>
            <a:chOff x="1250866" y="780440"/>
            <a:chExt cx="6245756" cy="5888225"/>
          </a:xfrm>
        </p:grpSpPr>
        <p:grpSp>
          <p:nvGrpSpPr>
            <p:cNvPr id="13" name="Gruppo 17"/>
            <p:cNvGrpSpPr/>
            <p:nvPr/>
          </p:nvGrpSpPr>
          <p:grpSpPr>
            <a:xfrm>
              <a:off x="1611999" y="1151219"/>
              <a:ext cx="5727266" cy="2829251"/>
              <a:chOff x="1552254" y="1888180"/>
              <a:chExt cx="5727266" cy="2829251"/>
            </a:xfrm>
            <a:scene3d>
              <a:camera prst="isometricTopUp"/>
              <a:lightRig rig="threePt" dir="t"/>
            </a:scene3d>
          </p:grpSpPr>
          <p:sp>
            <p:nvSpPr>
              <p:cNvPr id="43" name="Rettangolo 9"/>
              <p:cNvSpPr/>
              <p:nvPr/>
            </p:nvSpPr>
            <p:spPr>
              <a:xfrm>
                <a:off x="1552254" y="1888180"/>
                <a:ext cx="5599912" cy="2828087"/>
              </a:xfrm>
              <a:prstGeom prst="rect">
                <a:avLst/>
              </a:prstGeom>
              <a:blipFill dpi="0" rotWithShape="1">
                <a:blip r:embed="rId2"/>
                <a:srcRect/>
                <a:tile tx="0" ty="0" sx="100000" sy="100000" flip="none" algn="tl"/>
              </a:blip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4" name="Rettangolo 13"/>
              <p:cNvSpPr/>
              <p:nvPr/>
            </p:nvSpPr>
            <p:spPr>
              <a:xfrm>
                <a:off x="7184927" y="1888180"/>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5" name="Rettangolo 14"/>
              <p:cNvSpPr/>
              <p:nvPr/>
            </p:nvSpPr>
            <p:spPr>
              <a:xfrm>
                <a:off x="7180516" y="2601311"/>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6" name="Rettangolo 15"/>
              <p:cNvSpPr/>
              <p:nvPr/>
            </p:nvSpPr>
            <p:spPr>
              <a:xfrm>
                <a:off x="7180515" y="3309959"/>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7" name="Rettangolo 16"/>
              <p:cNvSpPr/>
              <p:nvPr/>
            </p:nvSpPr>
            <p:spPr>
              <a:xfrm>
                <a:off x="7179983" y="4027949"/>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4" name="Gruppo 8"/>
            <p:cNvGrpSpPr/>
            <p:nvPr/>
          </p:nvGrpSpPr>
          <p:grpSpPr>
            <a:xfrm>
              <a:off x="1603134" y="2245260"/>
              <a:ext cx="5599912" cy="2828087"/>
              <a:chOff x="1103586" y="1630401"/>
              <a:chExt cx="5599912" cy="2828087"/>
            </a:xfrm>
            <a:scene3d>
              <a:camera prst="isometricTopUp"/>
              <a:lightRig rig="threePt" dir="t"/>
            </a:scene3d>
          </p:grpSpPr>
          <p:sp>
            <p:nvSpPr>
              <p:cNvPr id="41" name="Rettangolo 6"/>
              <p:cNvSpPr/>
              <p:nvPr/>
            </p:nvSpPr>
            <p:spPr>
              <a:xfrm>
                <a:off x="1103586" y="1630401"/>
                <a:ext cx="5599912" cy="2828087"/>
              </a:xfrm>
              <a:prstGeom prst="rect">
                <a:avLst/>
              </a:prstGeom>
              <a:solidFill>
                <a:schemeClr val="accent3">
                  <a:lumMod val="50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2" name="Rettangolo 7"/>
              <p:cNvSpPr>
                <a:spLocks noChangeAspect="1"/>
              </p:cNvSpPr>
              <p:nvPr/>
            </p:nvSpPr>
            <p:spPr>
              <a:xfrm>
                <a:off x="1216572" y="1720703"/>
                <a:ext cx="5373414" cy="2636221"/>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5" name="Gruppo 20"/>
            <p:cNvGrpSpPr/>
            <p:nvPr/>
          </p:nvGrpSpPr>
          <p:grpSpPr>
            <a:xfrm flipH="1">
              <a:off x="1484645" y="3451789"/>
              <a:ext cx="5727266" cy="2829251"/>
              <a:chOff x="1552254" y="1888180"/>
              <a:chExt cx="5727266" cy="2829251"/>
            </a:xfrm>
            <a:scene3d>
              <a:camera prst="isometricTopUp"/>
              <a:lightRig rig="threePt" dir="t"/>
            </a:scene3d>
          </p:grpSpPr>
          <p:sp>
            <p:nvSpPr>
              <p:cNvPr id="36" name="Rettangolo 21"/>
              <p:cNvSpPr/>
              <p:nvPr/>
            </p:nvSpPr>
            <p:spPr>
              <a:xfrm>
                <a:off x="1552254" y="1888180"/>
                <a:ext cx="5599912" cy="2828087"/>
              </a:xfrm>
              <a:prstGeom prst="rect">
                <a:avLst/>
              </a:prstGeom>
              <a:blipFill dpi="0" rotWithShape="1">
                <a:blip r:embed="rId2"/>
                <a:srcRect/>
                <a:tile tx="0" ty="0" sx="100000" sy="100000" flip="none" algn="tl"/>
              </a:blip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7" name="Rettangolo 22"/>
              <p:cNvSpPr/>
              <p:nvPr/>
            </p:nvSpPr>
            <p:spPr>
              <a:xfrm>
                <a:off x="7184927" y="1888180"/>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8" name="Rettangolo 23"/>
              <p:cNvSpPr/>
              <p:nvPr/>
            </p:nvSpPr>
            <p:spPr>
              <a:xfrm>
                <a:off x="7180516" y="2601311"/>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9" name="Rettangolo 24"/>
              <p:cNvSpPr/>
              <p:nvPr/>
            </p:nvSpPr>
            <p:spPr>
              <a:xfrm>
                <a:off x="7180515" y="3309959"/>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0" name="Rettangolo 25"/>
              <p:cNvSpPr/>
              <p:nvPr/>
            </p:nvSpPr>
            <p:spPr>
              <a:xfrm>
                <a:off x="7179983" y="4027949"/>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cxnSp>
          <p:nvCxnSpPr>
            <p:cNvPr id="16" name="Connettore 2 31"/>
            <p:cNvCxnSpPr/>
            <p:nvPr/>
          </p:nvCxnSpPr>
          <p:spPr>
            <a:xfrm flipH="1">
              <a:off x="1309558" y="2419708"/>
              <a:ext cx="114130" cy="3758604"/>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 name="Connettore 2 32"/>
            <p:cNvCxnSpPr/>
            <p:nvPr/>
          </p:nvCxnSpPr>
          <p:spPr>
            <a:xfrm flipH="1">
              <a:off x="7382492" y="1864350"/>
              <a:ext cx="114130" cy="3758604"/>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8" name="Connettore 2 35"/>
            <p:cNvCxnSpPr/>
            <p:nvPr/>
          </p:nvCxnSpPr>
          <p:spPr>
            <a:xfrm flipH="1">
              <a:off x="5329914" y="780440"/>
              <a:ext cx="114130" cy="3758604"/>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19" name="Gruppo 38"/>
            <p:cNvGrpSpPr/>
            <p:nvPr/>
          </p:nvGrpSpPr>
          <p:grpSpPr>
            <a:xfrm>
              <a:off x="2915638" y="1063445"/>
              <a:ext cx="3472982" cy="5605220"/>
              <a:chOff x="2915638" y="1063445"/>
              <a:chExt cx="3472982" cy="5605220"/>
            </a:xfrm>
          </p:grpSpPr>
          <p:cxnSp>
            <p:nvCxnSpPr>
              <p:cNvPr id="32" name="Connettore diritto 28"/>
              <p:cNvCxnSpPr>
                <a:cxnSpLocks noChangeAspect="1"/>
              </p:cNvCxnSpPr>
              <p:nvPr/>
            </p:nvCxnSpPr>
            <p:spPr>
              <a:xfrm>
                <a:off x="2915638" y="1063445"/>
                <a:ext cx="576000" cy="92668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Connettore diritto 29"/>
              <p:cNvCxnSpPr>
                <a:cxnSpLocks noChangeAspect="1"/>
              </p:cNvCxnSpPr>
              <p:nvPr/>
            </p:nvCxnSpPr>
            <p:spPr>
              <a:xfrm>
                <a:off x="4149723" y="3051769"/>
                <a:ext cx="360000" cy="57917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Connettore diritto 36"/>
              <p:cNvCxnSpPr>
                <a:cxnSpLocks noChangeAspect="1"/>
              </p:cNvCxnSpPr>
              <p:nvPr/>
            </p:nvCxnSpPr>
            <p:spPr>
              <a:xfrm>
                <a:off x="3694541" y="2286242"/>
                <a:ext cx="288000" cy="46334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Connettore diritto 37"/>
              <p:cNvCxnSpPr>
                <a:cxnSpLocks noChangeAspect="1"/>
              </p:cNvCxnSpPr>
              <p:nvPr/>
            </p:nvCxnSpPr>
            <p:spPr>
              <a:xfrm>
                <a:off x="4696620" y="3946524"/>
                <a:ext cx="1692000" cy="272214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0" name="Ovale 39"/>
            <p:cNvSpPr/>
            <p:nvPr/>
          </p:nvSpPr>
          <p:spPr>
            <a:xfrm>
              <a:off x="4076431" y="2985036"/>
              <a:ext cx="146583" cy="84146"/>
            </a:xfrm>
            <a:prstGeom prst="ellipse">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Rettangolo 40"/>
            <p:cNvSpPr>
              <a:spLocks/>
            </p:cNvSpPr>
            <p:nvPr/>
          </p:nvSpPr>
          <p:spPr>
            <a:xfrm>
              <a:off x="3261841" y="1656183"/>
              <a:ext cx="2916000" cy="78047"/>
            </a:xfrm>
            <a:prstGeom prst="rect">
              <a:avLst/>
            </a:prstGeom>
            <a:gradFill flip="none" rotWithShape="1">
              <a:gsLst>
                <a:gs pos="0">
                  <a:schemeClr val="accent1">
                    <a:lumMod val="5000"/>
                    <a:lumOff val="95000"/>
                  </a:schemeClr>
                </a:gs>
                <a:gs pos="100000">
                  <a:srgbClr val="FF0000"/>
                </a:gs>
              </a:gsLst>
              <a:lin ang="0" scaled="1"/>
              <a:tileRect/>
            </a:gradFill>
            <a:ln>
              <a:noFill/>
            </a:ln>
            <a:scene3d>
              <a:camera prst="isometricTop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2" name="Rettangolo 41"/>
            <p:cNvSpPr>
              <a:spLocks/>
            </p:cNvSpPr>
            <p:nvPr/>
          </p:nvSpPr>
          <p:spPr>
            <a:xfrm flipH="1">
              <a:off x="1250866" y="4768527"/>
              <a:ext cx="4032000" cy="78047"/>
            </a:xfrm>
            <a:prstGeom prst="rect">
              <a:avLst/>
            </a:prstGeom>
            <a:gradFill flip="none" rotWithShape="1">
              <a:gsLst>
                <a:gs pos="0">
                  <a:schemeClr val="accent1">
                    <a:lumMod val="5000"/>
                    <a:lumOff val="95000"/>
                  </a:schemeClr>
                </a:gs>
                <a:gs pos="100000">
                  <a:srgbClr val="FF0000"/>
                </a:gs>
              </a:gsLst>
              <a:lin ang="0" scaled="1"/>
              <a:tileRect/>
            </a:gradFill>
            <a:ln>
              <a:noFill/>
            </a:ln>
            <a:scene3d>
              <a:camera prst="isometricTop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23" name="Gruppo 48"/>
            <p:cNvGrpSpPr/>
            <p:nvPr/>
          </p:nvGrpSpPr>
          <p:grpSpPr>
            <a:xfrm>
              <a:off x="1620438" y="935749"/>
              <a:ext cx="4738332" cy="5141297"/>
              <a:chOff x="1620438" y="935749"/>
              <a:chExt cx="4738332" cy="5141297"/>
            </a:xfrm>
          </p:grpSpPr>
          <p:sp>
            <p:nvSpPr>
              <p:cNvPr id="30" name="CasellaDiTesto 43"/>
              <p:cNvSpPr txBox="1"/>
              <p:nvPr/>
            </p:nvSpPr>
            <p:spPr>
              <a:xfrm>
                <a:off x="5875335" y="935749"/>
                <a:ext cx="483435" cy="373985"/>
              </a:xfrm>
              <a:prstGeom prst="rect">
                <a:avLst/>
              </a:prstGeom>
              <a:solidFill>
                <a:srgbClr val="C00000"/>
              </a:solidFill>
            </p:spPr>
            <p:txBody>
              <a:bodyPr wrap="none" rtlCol="0">
                <a:spAutoFit/>
              </a:bodyPr>
              <a:lstStyle/>
              <a:p>
                <a:r>
                  <a:rPr lang="en-US" sz="1200" dirty="0"/>
                  <a:t>t1</a:t>
                </a:r>
              </a:p>
            </p:txBody>
          </p:sp>
          <p:sp>
            <p:nvSpPr>
              <p:cNvPr id="31" name="CasellaDiTesto 44"/>
              <p:cNvSpPr txBox="1"/>
              <p:nvPr/>
            </p:nvSpPr>
            <p:spPr>
              <a:xfrm>
                <a:off x="1620438" y="5703061"/>
                <a:ext cx="483435" cy="373985"/>
              </a:xfrm>
              <a:prstGeom prst="rect">
                <a:avLst/>
              </a:prstGeom>
              <a:solidFill>
                <a:srgbClr val="C00000"/>
              </a:solidFill>
            </p:spPr>
            <p:txBody>
              <a:bodyPr wrap="none" rtlCol="0">
                <a:spAutoFit/>
              </a:bodyPr>
              <a:lstStyle/>
              <a:p>
                <a:r>
                  <a:rPr lang="en-US" sz="1200" dirty="0"/>
                  <a:t>t2</a:t>
                </a:r>
              </a:p>
            </p:txBody>
          </p:sp>
        </p:grpSp>
        <p:grpSp>
          <p:nvGrpSpPr>
            <p:cNvPr id="26" name="Group 25"/>
            <p:cNvGrpSpPr/>
            <p:nvPr/>
          </p:nvGrpSpPr>
          <p:grpSpPr>
            <a:xfrm>
              <a:off x="3320704" y="1294450"/>
              <a:ext cx="1509514" cy="3966677"/>
              <a:chOff x="3320704" y="1294450"/>
              <a:chExt cx="1509514" cy="3966677"/>
            </a:xfrm>
          </p:grpSpPr>
          <p:sp>
            <p:nvSpPr>
              <p:cNvPr id="27" name="CasellaDiTesto 44"/>
              <p:cNvSpPr txBox="1"/>
              <p:nvPr/>
            </p:nvSpPr>
            <p:spPr>
              <a:xfrm>
                <a:off x="4346783" y="2739536"/>
                <a:ext cx="483435" cy="373985"/>
              </a:xfrm>
              <a:prstGeom prst="rect">
                <a:avLst/>
              </a:prstGeom>
              <a:solidFill>
                <a:srgbClr val="C00000"/>
              </a:solidFill>
            </p:spPr>
            <p:txBody>
              <a:bodyPr wrap="none" rtlCol="0">
                <a:spAutoFit/>
              </a:bodyPr>
              <a:lstStyle/>
              <a:p>
                <a:r>
                  <a:rPr lang="en-US" sz="1200" dirty="0"/>
                  <a:t>t0</a:t>
                </a:r>
              </a:p>
            </p:txBody>
          </p:sp>
          <p:sp>
            <p:nvSpPr>
              <p:cNvPr id="28" name="CasellaDiTesto 44"/>
              <p:cNvSpPr txBox="1"/>
              <p:nvPr/>
            </p:nvSpPr>
            <p:spPr>
              <a:xfrm>
                <a:off x="4264773" y="1294450"/>
                <a:ext cx="514672" cy="373985"/>
              </a:xfrm>
              <a:prstGeom prst="rect">
                <a:avLst/>
              </a:prstGeom>
              <a:solidFill>
                <a:srgbClr val="C00000"/>
              </a:solidFill>
            </p:spPr>
            <p:txBody>
              <a:bodyPr wrap="none" rtlCol="0">
                <a:spAutoFit/>
              </a:bodyPr>
              <a:lstStyle/>
              <a:p>
                <a:r>
                  <a:rPr lang="en-US" sz="1200" dirty="0"/>
                  <a:t>x1</a:t>
                </a:r>
              </a:p>
            </p:txBody>
          </p:sp>
          <p:sp>
            <p:nvSpPr>
              <p:cNvPr id="29" name="CasellaDiTesto 44"/>
              <p:cNvSpPr txBox="1"/>
              <p:nvPr/>
            </p:nvSpPr>
            <p:spPr>
              <a:xfrm>
                <a:off x="3320704" y="4887142"/>
                <a:ext cx="514672" cy="373985"/>
              </a:xfrm>
              <a:prstGeom prst="rect">
                <a:avLst/>
              </a:prstGeom>
              <a:solidFill>
                <a:srgbClr val="C00000"/>
              </a:solidFill>
            </p:spPr>
            <p:txBody>
              <a:bodyPr wrap="none" rtlCol="0">
                <a:spAutoFit/>
              </a:bodyPr>
              <a:lstStyle/>
              <a:p>
                <a:r>
                  <a:rPr lang="en-US" sz="1200" dirty="0"/>
                  <a:t>x2</a:t>
                </a:r>
              </a:p>
            </p:txBody>
          </p:sp>
        </p:grpSp>
      </p:grpSp>
      <mc:AlternateContent xmlns:mc="http://schemas.openxmlformats.org/markup-compatibility/2006" xmlns:a14="http://schemas.microsoft.com/office/drawing/2010/main">
        <mc:Choice Requires="a14">
          <p:sp>
            <p:nvSpPr>
              <p:cNvPr id="50" name="Rectangle 49"/>
              <p:cNvSpPr/>
              <p:nvPr/>
            </p:nvSpPr>
            <p:spPr>
              <a:xfrm>
                <a:off x="6576765" y="1520530"/>
                <a:ext cx="1558653" cy="333168"/>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a:rPr lang="it-IT" sz="1400" i="1" smtClean="0">
                          <a:latin typeface="Cambria Math" panose="02040503050406030204" pitchFamily="18" charset="0"/>
                          <a:ea typeface="Cambria Math" panose="02040503050406030204" pitchFamily="18" charset="0"/>
                        </a:rPr>
                        <m:t>∆</m:t>
                      </m:r>
                      <m:sSub>
                        <m:sSubPr>
                          <m:ctrlPr>
                            <a:rPr lang="en-US" sz="1400" i="1">
                              <a:latin typeface="Cambria Math" panose="02040503050406030204" pitchFamily="18" charset="0"/>
                            </a:rPr>
                          </m:ctrlPr>
                        </m:sSubPr>
                        <m:e>
                          <m:r>
                            <a:rPr lang="it-IT" sz="1400" i="1">
                              <a:latin typeface="Cambria Math" panose="02040503050406030204" pitchFamily="18" charset="0"/>
                            </a:rPr>
                            <m:t>𝑥</m:t>
                          </m:r>
                        </m:e>
                        <m:sub>
                          <m:r>
                            <a:rPr lang="it-IT" sz="1400" i="1">
                              <a:latin typeface="Cambria Math" panose="02040503050406030204" pitchFamily="18" charset="0"/>
                            </a:rPr>
                            <m:t>1</m:t>
                          </m:r>
                        </m:sub>
                      </m:sSub>
                      <m:r>
                        <a:rPr lang="it-IT" sz="1400" b="0" i="1" smtClean="0">
                          <a:latin typeface="Cambria Math" panose="02040503050406030204" pitchFamily="18" charset="0"/>
                        </a:rPr>
                        <m:t>=</m:t>
                      </m:r>
                      <m:f>
                        <m:fPr>
                          <m:type m:val="lin"/>
                          <m:ctrlPr>
                            <a:rPr lang="it-IT" sz="1400" i="1">
                              <a:latin typeface="Cambria Math" panose="02040503050406030204" pitchFamily="18" charset="0"/>
                            </a:rPr>
                          </m:ctrlPr>
                        </m:fPr>
                        <m:num>
                          <m:r>
                            <a:rPr lang="it-IT" sz="1400" i="1">
                              <a:latin typeface="Cambria Math" panose="02040503050406030204" pitchFamily="18" charset="0"/>
                            </a:rPr>
                            <m:t>𝑣</m:t>
                          </m:r>
                        </m:num>
                        <m:den>
                          <m:rad>
                            <m:radPr>
                              <m:degHide m:val="on"/>
                              <m:ctrlPr>
                                <a:rPr lang="it-IT" sz="1400" i="1">
                                  <a:latin typeface="Cambria Math" panose="02040503050406030204" pitchFamily="18" charset="0"/>
                                </a:rPr>
                              </m:ctrlPr>
                            </m:radPr>
                            <m:deg/>
                            <m:e>
                              <m:r>
                                <a:rPr lang="it-IT" sz="1400" i="1">
                                  <a:latin typeface="Cambria Math" panose="02040503050406030204" pitchFamily="18" charset="0"/>
                                </a:rPr>
                                <m:t>2</m:t>
                              </m:r>
                            </m:e>
                          </m:rad>
                        </m:den>
                      </m:f>
                      <m:r>
                        <a:rPr lang="it-IT" sz="1400" i="1">
                          <a:latin typeface="Cambria Math" panose="02040503050406030204" pitchFamily="18" charset="0"/>
                          <a:ea typeface="Cambria Math" panose="02040503050406030204" pitchFamily="18" charset="0"/>
                        </a:rPr>
                        <m:t>∆</m:t>
                      </m:r>
                      <m:r>
                        <a:rPr lang="it-IT" sz="1400" b="0" i="1" smtClean="0">
                          <a:latin typeface="Cambria Math" panose="02040503050406030204" pitchFamily="18" charset="0"/>
                        </a:rPr>
                        <m:t>𝑡</m:t>
                      </m:r>
                    </m:oMath>
                  </m:oMathPara>
                </a14:m>
                <a:endParaRPr lang="en-US" sz="1400" dirty="0"/>
              </a:p>
            </p:txBody>
          </p:sp>
        </mc:Choice>
        <mc:Fallback xmlns="">
          <p:sp>
            <p:nvSpPr>
              <p:cNvPr id="50" name="Rectangle 49"/>
              <p:cNvSpPr>
                <a:spLocks noRot="1" noChangeAspect="1" noMove="1" noResize="1" noEditPoints="1" noAdjustHandles="1" noChangeArrowheads="1" noChangeShapeType="1" noTextEdit="1"/>
              </p:cNvSpPr>
              <p:nvPr/>
            </p:nvSpPr>
            <p:spPr>
              <a:xfrm>
                <a:off x="6576765" y="1520530"/>
                <a:ext cx="1558653" cy="333168"/>
              </a:xfrm>
              <a:prstGeom prst="rect">
                <a:avLst/>
              </a:prstGeom>
              <a:blipFill>
                <a:blip r:embed="rId6"/>
                <a:stretch>
                  <a:fillRect t="-76364" b="-143636"/>
                </a:stretch>
              </a:blipFill>
            </p:spPr>
            <p:txBody>
              <a:bodyPr/>
              <a:lstStyle/>
              <a:p>
                <a:r>
                  <a:rPr lang="en-US">
                    <a:noFill/>
                  </a:rPr>
                  <a:t> </a:t>
                </a:r>
              </a:p>
            </p:txBody>
          </p:sp>
        </mc:Fallback>
      </mc:AlternateContent>
      <p:sp>
        <p:nvSpPr>
          <p:cNvPr id="52" name="Content Placeholder 2"/>
          <p:cNvSpPr txBox="1">
            <a:spLocks/>
          </p:cNvSpPr>
          <p:nvPr/>
        </p:nvSpPr>
        <p:spPr>
          <a:xfrm>
            <a:off x="1112029" y="2840344"/>
            <a:ext cx="5568082" cy="2058146"/>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sz="1800" dirty="0"/>
              <a:t>Fast leading signals for thin gas gaps</a:t>
            </a:r>
          </a:p>
          <a:p>
            <a:r>
              <a:rPr lang="en-US" sz="1800" dirty="0"/>
              <a:t>New generation of inexpensive ~ 1ps TDCs</a:t>
            </a:r>
          </a:p>
          <a:p>
            <a:r>
              <a:rPr lang="en-US" sz="1800" dirty="0"/>
              <a:t>Propagation speed 15 cm/ns</a:t>
            </a:r>
          </a:p>
          <a:p>
            <a:r>
              <a:rPr lang="en-US" sz="1800" dirty="0"/>
              <a:t>100 </a:t>
            </a:r>
            <a:r>
              <a:rPr lang="en-US" sz="1800" dirty="0">
                <a:sym typeface="Symbol" panose="05050102010706020507" pitchFamily="18" charset="2"/>
              </a:rPr>
              <a:t></a:t>
            </a:r>
            <a:r>
              <a:rPr lang="en-US" sz="1800" dirty="0"/>
              <a:t>m precision is the target</a:t>
            </a:r>
          </a:p>
          <a:p>
            <a:r>
              <a:rPr lang="en-US" sz="1800" dirty="0"/>
              <a:t>Can be replicated in 2D </a:t>
            </a:r>
          </a:p>
          <a:p>
            <a:r>
              <a:rPr lang="en-US" sz="1800" dirty="0"/>
              <a:t>Accurate reconstruction of multiple tracks</a:t>
            </a:r>
          </a:p>
        </p:txBody>
      </p:sp>
      <p:sp>
        <p:nvSpPr>
          <p:cNvPr id="53" name="Rectangle 52"/>
          <p:cNvSpPr/>
          <p:nvPr/>
        </p:nvSpPr>
        <p:spPr>
          <a:xfrm>
            <a:off x="8687935" y="3869417"/>
            <a:ext cx="2489784" cy="261610"/>
          </a:xfrm>
          <a:prstGeom prst="rect">
            <a:avLst/>
          </a:prstGeom>
        </p:spPr>
        <p:txBody>
          <a:bodyPr wrap="none">
            <a:spAutoFit/>
          </a:bodyPr>
          <a:lstStyle/>
          <a:p>
            <a:r>
              <a:rPr lang="en-GB" sz="1100" dirty="0">
                <a:solidFill>
                  <a:srgbClr val="FFC000"/>
                </a:solidFill>
                <a:latin typeface="-apple-system"/>
              </a:rPr>
              <a:t>G. Aielli </a:t>
            </a:r>
            <a:r>
              <a:rPr lang="en-GB" sz="1100" i="1" dirty="0">
                <a:solidFill>
                  <a:srgbClr val="FFC000"/>
                </a:solidFill>
                <a:latin typeface="-apple-system"/>
              </a:rPr>
              <a:t>et al</a:t>
            </a:r>
            <a:r>
              <a:rPr lang="en-GB" sz="1100" dirty="0">
                <a:solidFill>
                  <a:srgbClr val="FFC000"/>
                </a:solidFill>
                <a:latin typeface="-apple-system"/>
              </a:rPr>
              <a:t> 2017 </a:t>
            </a:r>
            <a:r>
              <a:rPr lang="en-GB" sz="1100" i="1" dirty="0">
                <a:solidFill>
                  <a:srgbClr val="FFC000"/>
                </a:solidFill>
                <a:latin typeface="-apple-system"/>
              </a:rPr>
              <a:t>JINST</a:t>
            </a:r>
            <a:r>
              <a:rPr lang="en-GB" sz="1100" dirty="0">
                <a:solidFill>
                  <a:srgbClr val="FFC000"/>
                </a:solidFill>
                <a:latin typeface="-apple-system"/>
              </a:rPr>
              <a:t> </a:t>
            </a:r>
            <a:r>
              <a:rPr lang="en-GB" sz="1100" b="1" dirty="0">
                <a:solidFill>
                  <a:srgbClr val="FFC000"/>
                </a:solidFill>
                <a:latin typeface="-apple-system"/>
              </a:rPr>
              <a:t>12</a:t>
            </a:r>
            <a:r>
              <a:rPr lang="en-GB" sz="1100" dirty="0">
                <a:solidFill>
                  <a:srgbClr val="FFC000"/>
                </a:solidFill>
                <a:latin typeface="-apple-system"/>
              </a:rPr>
              <a:t> C01057</a:t>
            </a:r>
            <a:endParaRPr lang="en-US" sz="1100" dirty="0">
              <a:solidFill>
                <a:srgbClr val="FFC000"/>
              </a:solidFill>
            </a:endParaRPr>
          </a:p>
        </p:txBody>
      </p:sp>
      <p:sp>
        <p:nvSpPr>
          <p:cNvPr id="3" name="Footer Placeholder 2">
            <a:extLst>
              <a:ext uri="{FF2B5EF4-FFF2-40B4-BE49-F238E27FC236}">
                <a16:creationId xmlns:a16="http://schemas.microsoft.com/office/drawing/2014/main" id="{664D0F5E-6431-424C-C71A-D3A227F4434B}"/>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23158630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165113"/>
            <a:ext cx="9404723" cy="881812"/>
          </a:xfrm>
        </p:spPr>
        <p:txBody>
          <a:bodyPr/>
          <a:lstStyle/>
          <a:p>
            <a:r>
              <a:rPr lang="en-GB" dirty="0"/>
              <a:t>Space resolution performance</a:t>
            </a:r>
          </a:p>
        </p:txBody>
      </p:sp>
      <p:sp>
        <p:nvSpPr>
          <p:cNvPr id="139" name="Content Placeholder 2"/>
          <p:cNvSpPr txBox="1">
            <a:spLocks/>
          </p:cNvSpPr>
          <p:nvPr/>
        </p:nvSpPr>
        <p:spPr>
          <a:xfrm>
            <a:off x="364367" y="910708"/>
            <a:ext cx="5687696" cy="5352069"/>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it-IT" sz="2100" b="1" dirty="0">
                <a:solidFill>
                  <a:srgbClr val="FFC000"/>
                </a:solidFill>
              </a:rPr>
              <a:t>RPCs and MPGDs</a:t>
            </a:r>
          </a:p>
          <a:p>
            <a:r>
              <a:rPr lang="it-IT" dirty="0"/>
              <a:t>ATLAS MMGAS </a:t>
            </a:r>
          </a:p>
          <a:p>
            <a:pPr lvl="1"/>
            <a:r>
              <a:rPr lang="it-IT" dirty="0"/>
              <a:t>resolution </a:t>
            </a:r>
            <a:r>
              <a:rPr lang="en-GB" dirty="0"/>
              <a:t>~</a:t>
            </a:r>
            <a:r>
              <a:rPr lang="it-IT" dirty="0"/>
              <a:t> 100</a:t>
            </a:r>
            <a:r>
              <a:rPr lang="it-IT" dirty="0">
                <a:latin typeface="Symbol" panose="05050102010706020507" pitchFamily="18" charset="2"/>
              </a:rPr>
              <a:t>m</a:t>
            </a:r>
            <a:r>
              <a:rPr lang="it-IT" dirty="0"/>
              <a:t>m with 0.4 mm strips</a:t>
            </a:r>
          </a:p>
          <a:p>
            <a:r>
              <a:rPr lang="it-IT" dirty="0"/>
              <a:t>The drift gap is large </a:t>
            </a:r>
            <a:r>
              <a:rPr lang="it-IT" dirty="0">
                <a:sym typeface="Wingdings" panose="05000000000000000000" pitchFamily="2" charset="2"/>
              </a:rPr>
              <a:t></a:t>
            </a:r>
            <a:r>
              <a:rPr lang="it-IT" dirty="0"/>
              <a:t> impact angle worsen resolution corrections needed (micro-TCP method)</a:t>
            </a:r>
          </a:p>
          <a:p>
            <a:r>
              <a:rPr lang="it-IT" dirty="0"/>
              <a:t>Affected by the B field</a:t>
            </a:r>
          </a:p>
          <a:p>
            <a:r>
              <a:rPr lang="it-IT" dirty="0"/>
              <a:t>A lot of care needed in construction</a:t>
            </a:r>
          </a:p>
          <a:p>
            <a:r>
              <a:rPr lang="it-IT" dirty="0"/>
              <a:t>Proof of principle on a small MRPC</a:t>
            </a:r>
          </a:p>
          <a:p>
            <a:pPr lvl="1"/>
            <a:r>
              <a:rPr lang="it-IT" dirty="0"/>
              <a:t>resolution </a:t>
            </a:r>
            <a:r>
              <a:rPr lang="en-GB" dirty="0"/>
              <a:t>~</a:t>
            </a:r>
            <a:r>
              <a:rPr lang="it-IT" dirty="0"/>
              <a:t> 50</a:t>
            </a:r>
            <a:r>
              <a:rPr lang="it-IT" dirty="0">
                <a:latin typeface="Symbol" panose="05050102010706020507" pitchFamily="18" charset="2"/>
              </a:rPr>
              <a:t>m</a:t>
            </a:r>
            <a:r>
              <a:rPr lang="it-IT" dirty="0"/>
              <a:t>m with 4 mm strips</a:t>
            </a:r>
          </a:p>
          <a:p>
            <a:pPr lvl="1"/>
            <a:r>
              <a:rPr lang="it-IT" dirty="0"/>
              <a:t>RPC less sensitive to the angle </a:t>
            </a:r>
            <a:r>
              <a:rPr lang="it-IT" dirty="0">
                <a:sym typeface="Wingdings" panose="05000000000000000000" pitchFamily="2" charset="2"/>
              </a:rPr>
              <a:t></a:t>
            </a:r>
            <a:r>
              <a:rPr lang="it-IT" dirty="0"/>
              <a:t> smaller gas gaps and a single dominant cluster</a:t>
            </a:r>
          </a:p>
          <a:p>
            <a:r>
              <a:rPr lang="it-IT" dirty="0"/>
              <a:t>1m2 1mm gas gap ATLAS prototype reaching 1mm space resolution with 2.7cm strip pitch! Up to 10 kHz/cm^2 at GIF++</a:t>
            </a:r>
          </a:p>
          <a:p>
            <a:r>
              <a:rPr lang="it-IT" dirty="0"/>
              <a:t>Space resolution is not a classic RPCs performance, though physics is not preventing it...</a:t>
            </a:r>
          </a:p>
          <a:p>
            <a:endParaRPr lang="it-IT" dirty="0"/>
          </a:p>
        </p:txBody>
      </p:sp>
      <p:pic>
        <p:nvPicPr>
          <p:cNvPr id="140" name="Picture 139"/>
          <p:cNvPicPr/>
          <p:nvPr/>
        </p:nvPicPr>
        <p:blipFill>
          <a:blip r:embed="rId2"/>
          <a:stretch/>
        </p:blipFill>
        <p:spPr>
          <a:xfrm>
            <a:off x="9099577" y="1560323"/>
            <a:ext cx="2850377" cy="1829991"/>
          </a:xfrm>
          <a:prstGeom prst="rect">
            <a:avLst/>
          </a:prstGeom>
          <a:ln>
            <a:noFill/>
          </a:ln>
        </p:spPr>
      </p:pic>
      <p:pic>
        <p:nvPicPr>
          <p:cNvPr id="144" name="Picture 143"/>
          <p:cNvPicPr>
            <a:picLocks noChangeAspect="1"/>
          </p:cNvPicPr>
          <p:nvPr/>
        </p:nvPicPr>
        <p:blipFill>
          <a:blip r:embed="rId3"/>
          <a:stretch>
            <a:fillRect/>
          </a:stretch>
        </p:blipFill>
        <p:spPr>
          <a:xfrm>
            <a:off x="6196504" y="1560323"/>
            <a:ext cx="2915310" cy="1829991"/>
          </a:xfrm>
          <a:prstGeom prst="rect">
            <a:avLst/>
          </a:prstGeom>
        </p:spPr>
      </p:pic>
      <p:sp>
        <p:nvSpPr>
          <p:cNvPr id="5" name="TextBox 4"/>
          <p:cNvSpPr txBox="1"/>
          <p:nvPr/>
        </p:nvSpPr>
        <p:spPr>
          <a:xfrm>
            <a:off x="7080778" y="1222369"/>
            <a:ext cx="1096775" cy="369332"/>
          </a:xfrm>
          <a:prstGeom prst="rect">
            <a:avLst/>
          </a:prstGeom>
          <a:noFill/>
        </p:spPr>
        <p:txBody>
          <a:bodyPr wrap="none" rtlCol="0">
            <a:spAutoFit/>
          </a:bodyPr>
          <a:lstStyle/>
          <a:p>
            <a:r>
              <a:rPr lang="it-IT" dirty="0"/>
              <a:t>MMGAS</a:t>
            </a:r>
            <a:endParaRPr lang="en-GB" dirty="0"/>
          </a:p>
        </p:txBody>
      </p:sp>
      <p:sp>
        <p:nvSpPr>
          <p:cNvPr id="14" name="TextBox 13"/>
          <p:cNvSpPr txBox="1"/>
          <p:nvPr/>
        </p:nvSpPr>
        <p:spPr>
          <a:xfrm>
            <a:off x="10092919" y="1168158"/>
            <a:ext cx="859531" cy="369332"/>
          </a:xfrm>
          <a:prstGeom prst="rect">
            <a:avLst/>
          </a:prstGeom>
          <a:noFill/>
        </p:spPr>
        <p:txBody>
          <a:bodyPr wrap="none" rtlCol="0">
            <a:spAutoFit/>
          </a:bodyPr>
          <a:lstStyle/>
          <a:p>
            <a:r>
              <a:rPr lang="it-IT" dirty="0"/>
              <a:t>MRPC</a:t>
            </a:r>
            <a:endParaRPr lang="en-GB" dirty="0"/>
          </a:p>
        </p:txBody>
      </p:sp>
      <p:sp>
        <p:nvSpPr>
          <p:cNvPr id="7" name="TextBox 6"/>
          <p:cNvSpPr txBox="1"/>
          <p:nvPr/>
        </p:nvSpPr>
        <p:spPr>
          <a:xfrm>
            <a:off x="6196504" y="3477387"/>
            <a:ext cx="5543620" cy="646331"/>
          </a:xfrm>
          <a:prstGeom prst="rect">
            <a:avLst/>
          </a:prstGeom>
          <a:solidFill>
            <a:srgbClr val="FFFF00"/>
          </a:solidFill>
        </p:spPr>
        <p:txBody>
          <a:bodyPr wrap="square" rtlCol="0">
            <a:spAutoFit/>
          </a:bodyPr>
          <a:lstStyle/>
          <a:p>
            <a:r>
              <a:rPr lang="it-IT" dirty="0">
                <a:solidFill>
                  <a:srgbClr val="C00000"/>
                </a:solidFill>
              </a:rPr>
              <a:t>Planar technologies need further R&amp;D for a simple and reliable structures to emulate DTs </a:t>
            </a:r>
            <a:endParaRPr lang="en-GB" dirty="0">
              <a:solidFill>
                <a:srgbClr val="C00000"/>
              </a:solidFill>
            </a:endParaRPr>
          </a:p>
        </p:txBody>
      </p:sp>
      <p:sp>
        <p:nvSpPr>
          <p:cNvPr id="8" name="Slide Number Placeholder 7"/>
          <p:cNvSpPr>
            <a:spLocks noGrp="1"/>
          </p:cNvSpPr>
          <p:nvPr>
            <p:ph type="sldNum" sz="quarter" idx="12"/>
          </p:nvPr>
        </p:nvSpPr>
        <p:spPr/>
        <p:txBody>
          <a:bodyPr/>
          <a:lstStyle/>
          <a:p>
            <a:fld id="{F8550EB5-7DBB-40B0-8DCD-2DF6D0BF0886}" type="slidenum">
              <a:rPr lang="en-GB" smtClean="0"/>
              <a:t>50</a:t>
            </a:fld>
            <a:endParaRPr lang="en-GB"/>
          </a:p>
        </p:txBody>
      </p:sp>
      <p:pic>
        <p:nvPicPr>
          <p:cNvPr id="10" name="Content Placeholder 9"/>
          <p:cNvPicPr>
            <a:picLocks noGrp="1" noChangeAspect="1"/>
          </p:cNvPicPr>
          <p:nvPr>
            <p:ph idx="1"/>
          </p:nvPr>
        </p:nvPicPr>
        <p:blipFill>
          <a:blip r:embed="rId4"/>
          <a:stretch>
            <a:fillRect/>
          </a:stretch>
        </p:blipFill>
        <p:spPr>
          <a:xfrm>
            <a:off x="6196504" y="4210791"/>
            <a:ext cx="3589234" cy="2595785"/>
          </a:xfrm>
          <a:prstGeom prst="rect">
            <a:avLst/>
          </a:prstGeom>
        </p:spPr>
      </p:pic>
      <p:sp>
        <p:nvSpPr>
          <p:cNvPr id="13" name="TextBox 12"/>
          <p:cNvSpPr txBox="1"/>
          <p:nvPr/>
        </p:nvSpPr>
        <p:spPr>
          <a:xfrm>
            <a:off x="6724590" y="4339087"/>
            <a:ext cx="1452963" cy="646331"/>
          </a:xfrm>
          <a:prstGeom prst="rect">
            <a:avLst/>
          </a:prstGeom>
          <a:noFill/>
        </p:spPr>
        <p:txBody>
          <a:bodyPr wrap="square" rtlCol="0">
            <a:spAutoFit/>
          </a:bodyPr>
          <a:lstStyle/>
          <a:p>
            <a:r>
              <a:rPr lang="it-IT" sz="1200" dirty="0">
                <a:solidFill>
                  <a:schemeClr val="bg1"/>
                </a:solidFill>
              </a:rPr>
              <a:t>Atlas upgrade prototype</a:t>
            </a:r>
          </a:p>
          <a:p>
            <a:r>
              <a:rPr lang="it-IT" sz="1200" dirty="0">
                <a:solidFill>
                  <a:schemeClr val="bg1"/>
                </a:solidFill>
              </a:rPr>
              <a:t>Space resolution</a:t>
            </a:r>
            <a:endParaRPr lang="en-GB" sz="1200" dirty="0">
              <a:solidFill>
                <a:schemeClr val="bg1"/>
              </a:solidFill>
            </a:endParaRPr>
          </a:p>
        </p:txBody>
      </p:sp>
      <p:sp>
        <p:nvSpPr>
          <p:cNvPr id="15" name="Date Placeholder 14"/>
          <p:cNvSpPr>
            <a:spLocks noGrp="1"/>
          </p:cNvSpPr>
          <p:nvPr>
            <p:ph type="dt" sz="half" idx="10"/>
          </p:nvPr>
        </p:nvSpPr>
        <p:spPr/>
        <p:txBody>
          <a:bodyPr/>
          <a:lstStyle/>
          <a:p>
            <a:fld id="{867CD9A0-4271-416E-BF1C-38A6CEC484C4}" type="datetime1">
              <a:rPr lang="en-US" smtClean="0"/>
              <a:t>10/15/2026</a:t>
            </a:fld>
            <a:endParaRPr lang="en-GB"/>
          </a:p>
        </p:txBody>
      </p:sp>
      <p:sp>
        <p:nvSpPr>
          <p:cNvPr id="3" name="Footer Placeholder 2">
            <a:extLst>
              <a:ext uri="{FF2B5EF4-FFF2-40B4-BE49-F238E27FC236}">
                <a16:creationId xmlns:a16="http://schemas.microsoft.com/office/drawing/2014/main" id="{FD331C57-F2F4-0BC3-5814-A21765AFE6CD}"/>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25332446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165113"/>
            <a:ext cx="9404723" cy="881812"/>
          </a:xfrm>
        </p:spPr>
        <p:txBody>
          <a:bodyPr/>
          <a:lstStyle/>
          <a:p>
            <a:r>
              <a:rPr lang="en-GB" dirty="0"/>
              <a:t>Time resolution principles</a:t>
            </a:r>
          </a:p>
        </p:txBody>
      </p:sp>
      <p:sp>
        <p:nvSpPr>
          <p:cNvPr id="3" name="Content Placeholder 2"/>
          <p:cNvSpPr>
            <a:spLocks noGrp="1"/>
          </p:cNvSpPr>
          <p:nvPr>
            <p:ph idx="1"/>
          </p:nvPr>
        </p:nvSpPr>
        <p:spPr>
          <a:xfrm>
            <a:off x="646112" y="1000325"/>
            <a:ext cx="10462612" cy="1869989"/>
          </a:xfrm>
        </p:spPr>
        <p:txBody>
          <a:bodyPr>
            <a:normAutofit/>
          </a:bodyPr>
          <a:lstStyle/>
          <a:p>
            <a:r>
              <a:rPr lang="it-IT" dirty="0"/>
              <a:t>Time resolution is driven by</a:t>
            </a:r>
          </a:p>
          <a:p>
            <a:pPr lvl="1"/>
            <a:r>
              <a:rPr lang="it-IT" dirty="0"/>
              <a:t>Avalanche statistical fluctuations</a:t>
            </a:r>
          </a:p>
          <a:p>
            <a:pPr lvl="1"/>
            <a:r>
              <a:rPr lang="it-IT" dirty="0"/>
              <a:t>Drift time (velocity x gap size)</a:t>
            </a:r>
          </a:p>
          <a:p>
            <a:pPr lvl="1"/>
            <a:r>
              <a:rPr lang="it-IT" dirty="0"/>
              <a:t>Electronics noise</a:t>
            </a:r>
          </a:p>
        </p:txBody>
      </p:sp>
      <p:sp>
        <p:nvSpPr>
          <p:cNvPr id="6" name="Oval 4"/>
          <p:cNvSpPr>
            <a:spLocks noChangeArrowheads="1"/>
          </p:cNvSpPr>
          <p:nvPr/>
        </p:nvSpPr>
        <p:spPr bwMode="auto">
          <a:xfrm>
            <a:off x="1299042" y="3037884"/>
            <a:ext cx="1592262" cy="1663700"/>
          </a:xfrm>
          <a:prstGeom prst="ellipse">
            <a:avLst/>
          </a:prstGeom>
          <a:solidFill>
            <a:schemeClr val="hlink"/>
          </a:solidFill>
          <a:ln w="38100">
            <a:solidFill>
              <a:srgbClr val="00B0F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dirty="0"/>
          </a:p>
        </p:txBody>
      </p:sp>
      <p:sp>
        <p:nvSpPr>
          <p:cNvPr id="7" name="Oval 33"/>
          <p:cNvSpPr>
            <a:spLocks noChangeArrowheads="1"/>
          </p:cNvSpPr>
          <p:nvPr/>
        </p:nvSpPr>
        <p:spPr bwMode="auto">
          <a:xfrm>
            <a:off x="1884829" y="3652246"/>
            <a:ext cx="400050" cy="47625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dirty="0"/>
          </a:p>
        </p:txBody>
      </p:sp>
      <p:sp>
        <p:nvSpPr>
          <p:cNvPr id="8" name="Oval 5"/>
          <p:cNvSpPr>
            <a:spLocks noChangeArrowheads="1"/>
          </p:cNvSpPr>
          <p:nvPr/>
        </p:nvSpPr>
        <p:spPr bwMode="auto">
          <a:xfrm>
            <a:off x="2026117" y="3833221"/>
            <a:ext cx="111125" cy="103188"/>
          </a:xfrm>
          <a:prstGeom prst="ellipse">
            <a:avLst/>
          </a:prstGeom>
          <a:solidFill>
            <a:srgbClr val="00B0F0"/>
          </a:solidFill>
          <a:ln w="9525">
            <a:solidFill>
              <a:srgbClr val="FF0000"/>
            </a:solidFill>
            <a:round/>
            <a:headEnd/>
            <a:tailEnd/>
          </a:ln>
          <a:effectLst/>
        </p:spPr>
        <p:txBody>
          <a:bodyPr wrap="none" anchor="ctr"/>
          <a:lstStyle/>
          <a:p>
            <a:endParaRPr lang="it-IT" dirty="0"/>
          </a:p>
        </p:txBody>
      </p:sp>
      <mc:AlternateContent xmlns:mc="http://schemas.openxmlformats.org/markup-compatibility/2006" xmlns:a14="http://schemas.microsoft.com/office/drawing/2010/main">
        <mc:Choice Requires="a14">
          <p:sp>
            <p:nvSpPr>
              <p:cNvPr id="35" name="TextBox 34"/>
              <p:cNvSpPr txBox="1"/>
              <p:nvPr/>
            </p:nvSpPr>
            <p:spPr>
              <a:xfrm>
                <a:off x="337334" y="3441360"/>
                <a:ext cx="820481"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𝐸</m:t>
                      </m:r>
                      <m:r>
                        <a:rPr lang="it-IT" b="0" i="1" dirty="0" smtClean="0">
                          <a:latin typeface="Cambria Math" panose="02040503050406030204" pitchFamily="18" charset="0"/>
                          <a:ea typeface="Cambria Math" panose="02040503050406030204" pitchFamily="18" charset="0"/>
                        </a:rPr>
                        <m:t>≈</m:t>
                      </m:r>
                      <m:f>
                        <m:fPr>
                          <m:ctrlPr>
                            <a:rPr lang="it-IT" b="0" i="1" dirty="0" smtClean="0">
                              <a:latin typeface="Cambria Math" panose="02040503050406030204" pitchFamily="18" charset="0"/>
                            </a:rPr>
                          </m:ctrlPr>
                        </m:fPr>
                        <m:num>
                          <m:r>
                            <a:rPr lang="it-IT" b="0" i="1" dirty="0" smtClean="0">
                              <a:latin typeface="Cambria Math" panose="02040503050406030204" pitchFamily="18" charset="0"/>
                            </a:rPr>
                            <m:t>1</m:t>
                          </m:r>
                        </m:num>
                        <m:den>
                          <m:r>
                            <a:rPr lang="it-IT" b="0" i="1" dirty="0" smtClean="0">
                              <a:latin typeface="Cambria Math" panose="02040503050406030204" pitchFamily="18" charset="0"/>
                            </a:rPr>
                            <m:t>𝑟</m:t>
                          </m:r>
                        </m:den>
                      </m:f>
                    </m:oMath>
                  </m:oMathPara>
                </a14:m>
                <a:endParaRPr lang="it-IT" dirty="0"/>
              </a:p>
            </p:txBody>
          </p:sp>
        </mc:Choice>
        <mc:Fallback xmlns="">
          <p:sp>
            <p:nvSpPr>
              <p:cNvPr id="35" name="TextBox 34"/>
              <p:cNvSpPr txBox="1">
                <a:spLocks noRot="1" noChangeAspect="1" noMove="1" noResize="1" noEditPoints="1" noAdjustHandles="1" noChangeArrowheads="1" noChangeShapeType="1" noTextEdit="1"/>
              </p:cNvSpPr>
              <p:nvPr/>
            </p:nvSpPr>
            <p:spPr>
              <a:xfrm>
                <a:off x="337334" y="3441360"/>
                <a:ext cx="820481" cy="610936"/>
              </a:xfrm>
              <a:prstGeom prst="rect">
                <a:avLst/>
              </a:prstGeom>
              <a:blipFill>
                <a:blip r:embed="rId2"/>
                <a:stretch>
                  <a:fillRect/>
                </a:stretch>
              </a:blipFill>
            </p:spPr>
            <p:txBody>
              <a:bodyPr/>
              <a:lstStyle/>
              <a:p>
                <a:r>
                  <a:rPr lang="en-GB">
                    <a:noFill/>
                  </a:rPr>
                  <a:t> </a:t>
                </a:r>
              </a:p>
            </p:txBody>
          </p:sp>
        </mc:Fallback>
      </mc:AlternateContent>
      <p:sp>
        <p:nvSpPr>
          <p:cNvPr id="66" name="TextBox 65"/>
          <p:cNvSpPr txBox="1"/>
          <p:nvPr/>
        </p:nvSpPr>
        <p:spPr>
          <a:xfrm>
            <a:off x="54509" y="2761799"/>
            <a:ext cx="1776448" cy="369332"/>
          </a:xfrm>
          <a:prstGeom prst="rect">
            <a:avLst/>
          </a:prstGeom>
          <a:noFill/>
        </p:spPr>
        <p:txBody>
          <a:bodyPr wrap="none" rtlCol="0">
            <a:spAutoFit/>
          </a:bodyPr>
          <a:lstStyle/>
          <a:p>
            <a:r>
              <a:rPr lang="it-IT" dirty="0"/>
              <a:t>Wire chamber</a:t>
            </a:r>
            <a:endParaRPr lang="en-GB" dirty="0"/>
          </a:p>
        </p:txBody>
      </p:sp>
      <p:cxnSp>
        <p:nvCxnSpPr>
          <p:cNvPr id="73" name="Straight Connector 72"/>
          <p:cNvCxnSpPr/>
          <p:nvPr/>
        </p:nvCxnSpPr>
        <p:spPr>
          <a:xfrm>
            <a:off x="747574" y="2786793"/>
            <a:ext cx="2166767" cy="273842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392338" y="3584090"/>
            <a:ext cx="633779" cy="2856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8" idx="2"/>
          </p:cNvCxnSpPr>
          <p:nvPr/>
        </p:nvCxnSpPr>
        <p:spPr>
          <a:xfrm>
            <a:off x="1501557" y="3770439"/>
            <a:ext cx="524560" cy="1143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8" idx="2"/>
          </p:cNvCxnSpPr>
          <p:nvPr/>
        </p:nvCxnSpPr>
        <p:spPr>
          <a:xfrm flipV="1">
            <a:off x="1653957" y="3884815"/>
            <a:ext cx="372160" cy="38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1779541" y="3884815"/>
            <a:ext cx="297378" cy="1984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90" name="Group 89"/>
          <p:cNvGrpSpPr/>
          <p:nvPr/>
        </p:nvGrpSpPr>
        <p:grpSpPr>
          <a:xfrm rot="6082410" flipH="1">
            <a:off x="1790191" y="4082553"/>
            <a:ext cx="633779" cy="338749"/>
            <a:chOff x="1544738" y="4218094"/>
            <a:chExt cx="633779" cy="338749"/>
          </a:xfrm>
        </p:grpSpPr>
        <p:cxnSp>
          <p:nvCxnSpPr>
            <p:cNvPr id="87" name="Straight Connector 86"/>
            <p:cNvCxnSpPr/>
            <p:nvPr/>
          </p:nvCxnSpPr>
          <p:spPr>
            <a:xfrm>
              <a:off x="1544738" y="4218094"/>
              <a:ext cx="633779" cy="2856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653957" y="4404443"/>
              <a:ext cx="524560" cy="1143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1806357" y="4518819"/>
              <a:ext cx="372160" cy="38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4" name="Content Placeholder 2"/>
          <p:cNvSpPr txBox="1">
            <a:spLocks/>
          </p:cNvSpPr>
          <p:nvPr/>
        </p:nvSpPr>
        <p:spPr>
          <a:xfrm>
            <a:off x="155331" y="5002175"/>
            <a:ext cx="5519327" cy="1537283"/>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MWPC and MPGD work on similar principles: the separation of the drift  and multiplication introduces irreducible uncertainty on the time resolution, dependent on the drift width</a:t>
            </a:r>
          </a:p>
        </p:txBody>
      </p:sp>
      <p:pic>
        <p:nvPicPr>
          <p:cNvPr id="104" name="object 12"/>
          <p:cNvPicPr/>
          <p:nvPr/>
        </p:nvPicPr>
        <p:blipFill>
          <a:blip r:embed="rId3" cstate="print"/>
          <a:stretch>
            <a:fillRect/>
          </a:stretch>
        </p:blipFill>
        <p:spPr>
          <a:xfrm>
            <a:off x="3145213" y="3066918"/>
            <a:ext cx="3062490" cy="1757640"/>
          </a:xfrm>
          <a:prstGeom prst="rect">
            <a:avLst/>
          </a:prstGeom>
        </p:spPr>
      </p:pic>
      <p:sp>
        <p:nvSpPr>
          <p:cNvPr id="131" name="TextBox 130"/>
          <p:cNvSpPr txBox="1"/>
          <p:nvPr/>
        </p:nvSpPr>
        <p:spPr>
          <a:xfrm>
            <a:off x="3931727" y="2678599"/>
            <a:ext cx="906017" cy="369332"/>
          </a:xfrm>
          <a:prstGeom prst="rect">
            <a:avLst/>
          </a:prstGeom>
          <a:noFill/>
        </p:spPr>
        <p:txBody>
          <a:bodyPr wrap="none" rtlCol="0">
            <a:spAutoFit/>
          </a:bodyPr>
          <a:lstStyle/>
          <a:p>
            <a:r>
              <a:rPr lang="it-IT" dirty="0"/>
              <a:t>MPGD</a:t>
            </a:r>
            <a:endParaRPr lang="en-GB" dirty="0"/>
          </a:p>
        </p:txBody>
      </p:sp>
      <p:sp>
        <p:nvSpPr>
          <p:cNvPr id="135" name="Content Placeholder 2"/>
          <p:cNvSpPr txBox="1">
            <a:spLocks/>
          </p:cNvSpPr>
          <p:nvPr/>
        </p:nvSpPr>
        <p:spPr>
          <a:xfrm>
            <a:off x="6084898" y="4976208"/>
            <a:ext cx="6032846" cy="187396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RPCs and MRPCs drift and multiplication space coincide. The multi-micro gap RPC segments the gas gap to further reduce the drift time</a:t>
            </a:r>
          </a:p>
        </p:txBody>
      </p:sp>
      <p:pic>
        <p:nvPicPr>
          <p:cNvPr id="4" name="Picture 3"/>
          <p:cNvPicPr>
            <a:picLocks noChangeAspect="1"/>
          </p:cNvPicPr>
          <p:nvPr/>
        </p:nvPicPr>
        <p:blipFill>
          <a:blip r:embed="rId4">
            <a:duotone>
              <a:schemeClr val="accent2">
                <a:shade val="45000"/>
                <a:satMod val="135000"/>
              </a:schemeClr>
              <a:prstClr val="white"/>
            </a:duotone>
          </a:blip>
          <a:stretch>
            <a:fillRect/>
          </a:stretch>
        </p:blipFill>
        <p:spPr>
          <a:xfrm>
            <a:off x="6087436" y="1215928"/>
            <a:ext cx="4980864" cy="1438781"/>
          </a:xfrm>
          <a:prstGeom prst="rect">
            <a:avLst/>
          </a:prstGeom>
        </p:spPr>
      </p:pic>
      <p:sp>
        <p:nvSpPr>
          <p:cNvPr id="5" name="Slide Number Placeholder 4"/>
          <p:cNvSpPr>
            <a:spLocks noGrp="1"/>
          </p:cNvSpPr>
          <p:nvPr>
            <p:ph type="sldNum" sz="quarter" idx="12"/>
          </p:nvPr>
        </p:nvSpPr>
        <p:spPr/>
        <p:txBody>
          <a:bodyPr/>
          <a:lstStyle/>
          <a:p>
            <a:fld id="{F8550EB5-7DBB-40B0-8DCD-2DF6D0BF0886}" type="slidenum">
              <a:rPr lang="en-GB" smtClean="0"/>
              <a:t>51</a:t>
            </a:fld>
            <a:endParaRPr lang="en-GB"/>
          </a:p>
        </p:txBody>
      </p:sp>
      <p:sp>
        <p:nvSpPr>
          <p:cNvPr id="9" name="Date Placeholder 8"/>
          <p:cNvSpPr>
            <a:spLocks noGrp="1"/>
          </p:cNvSpPr>
          <p:nvPr>
            <p:ph type="dt" sz="half" idx="10"/>
          </p:nvPr>
        </p:nvSpPr>
        <p:spPr/>
        <p:txBody>
          <a:bodyPr/>
          <a:lstStyle/>
          <a:p>
            <a:fld id="{8F80E8B7-746B-481D-B2C7-C6B16E23BC1C}" type="datetime1">
              <a:rPr lang="en-US" smtClean="0"/>
              <a:t>10/15/2026</a:t>
            </a:fld>
            <a:endParaRPr lang="en-GB"/>
          </a:p>
        </p:txBody>
      </p:sp>
      <p:sp>
        <p:nvSpPr>
          <p:cNvPr id="10" name="Footer Placeholder 9">
            <a:extLst>
              <a:ext uri="{FF2B5EF4-FFF2-40B4-BE49-F238E27FC236}">
                <a16:creationId xmlns:a16="http://schemas.microsoft.com/office/drawing/2014/main" id="{3CD6C335-8240-438B-2399-C0F55C5624D3}"/>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36933256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181" y="0"/>
            <a:ext cx="9905998" cy="821635"/>
          </a:xfrm>
        </p:spPr>
        <p:txBody>
          <a:bodyPr>
            <a:normAutofit/>
          </a:bodyPr>
          <a:lstStyle/>
          <a:p>
            <a:r>
              <a:rPr lang="en-US" dirty="0"/>
              <a:t>RPC time resolution</a:t>
            </a:r>
          </a:p>
        </p:txBody>
      </p:sp>
      <p:sp>
        <p:nvSpPr>
          <p:cNvPr id="3" name="Content Placeholder 2"/>
          <p:cNvSpPr>
            <a:spLocks noGrp="1"/>
          </p:cNvSpPr>
          <p:nvPr>
            <p:ph idx="1"/>
          </p:nvPr>
        </p:nvSpPr>
        <p:spPr>
          <a:xfrm>
            <a:off x="200554" y="734768"/>
            <a:ext cx="5776913" cy="2986431"/>
          </a:xfrm>
        </p:spPr>
        <p:txBody>
          <a:bodyPr>
            <a:normAutofit fontScale="77500" lnSpcReduction="20000"/>
          </a:bodyPr>
          <a:lstStyle/>
          <a:p>
            <a:pPr marL="0" indent="0">
              <a:buNone/>
            </a:pPr>
            <a:r>
              <a:rPr lang="en-US" sz="2300" b="1" dirty="0"/>
              <a:t>Time resolution is one of the main RPC features</a:t>
            </a:r>
          </a:p>
          <a:p>
            <a:r>
              <a:rPr lang="en-US" dirty="0"/>
              <a:t>Golden standards: </a:t>
            </a:r>
            <a:r>
              <a:rPr lang="en-US" b="1" dirty="0">
                <a:solidFill>
                  <a:srgbClr val="FF0000"/>
                </a:solidFill>
              </a:rPr>
              <a:t>MRPCs ~50 </a:t>
            </a:r>
            <a:r>
              <a:rPr lang="en-US" b="1" dirty="0" err="1">
                <a:solidFill>
                  <a:srgbClr val="FF0000"/>
                </a:solidFill>
              </a:rPr>
              <a:t>ps</a:t>
            </a:r>
            <a:r>
              <a:rPr lang="en-US" dirty="0"/>
              <a:t> -- </a:t>
            </a:r>
            <a:r>
              <a:rPr lang="en-US" b="1" dirty="0">
                <a:solidFill>
                  <a:srgbClr val="FF0000"/>
                </a:solidFill>
              </a:rPr>
              <a:t>RPCs ~500 </a:t>
            </a:r>
            <a:r>
              <a:rPr lang="en-US" b="1" dirty="0" err="1">
                <a:solidFill>
                  <a:srgbClr val="FF0000"/>
                </a:solidFill>
              </a:rPr>
              <a:t>ps</a:t>
            </a:r>
            <a:endParaRPr lang="en-US" b="1" dirty="0">
              <a:solidFill>
                <a:srgbClr val="FF0000"/>
              </a:solidFill>
            </a:endParaRPr>
          </a:p>
          <a:p>
            <a:r>
              <a:rPr lang="en-US" dirty="0"/>
              <a:t>complex physics behind: cluster statistics, multiplication dynamics, electronic noise</a:t>
            </a:r>
          </a:p>
          <a:p>
            <a:r>
              <a:rPr lang="en-US" dirty="0"/>
              <a:t>Empirically smaller gas gaps </a:t>
            </a:r>
            <a:r>
              <a:rPr lang="en-US" dirty="0">
                <a:sym typeface="Wingdings" panose="05000000000000000000" pitchFamily="2" charset="2"/>
              </a:rPr>
              <a:t> </a:t>
            </a:r>
            <a:r>
              <a:rPr lang="en-US" dirty="0"/>
              <a:t>higher resolution</a:t>
            </a:r>
          </a:p>
          <a:p>
            <a:pPr lvl="1"/>
            <a:r>
              <a:rPr lang="en-US" dirty="0"/>
              <a:t>Smaller gas gaps can be operated at higher electric field and have a faster multiplication dynamics compressing noise fluctuations</a:t>
            </a:r>
          </a:p>
          <a:p>
            <a:r>
              <a:rPr lang="en-US" dirty="0"/>
              <a:t>As one learn from other detectors the electronics noise plays a role</a:t>
            </a:r>
          </a:p>
        </p:txBody>
      </p:sp>
      <p:pic>
        <p:nvPicPr>
          <p:cNvPr id="22" name="Picture 21"/>
          <p:cNvPicPr>
            <a:picLocks noChangeAspect="1"/>
          </p:cNvPicPr>
          <p:nvPr/>
        </p:nvPicPr>
        <p:blipFill>
          <a:blip r:embed="rId2"/>
          <a:stretch>
            <a:fillRect/>
          </a:stretch>
        </p:blipFill>
        <p:spPr>
          <a:xfrm>
            <a:off x="8183160" y="452323"/>
            <a:ext cx="3893698" cy="2625047"/>
          </a:xfrm>
          <a:prstGeom prst="rect">
            <a:avLst/>
          </a:prstGeom>
        </p:spPr>
      </p:pic>
      <mc:AlternateContent xmlns:mc="http://schemas.openxmlformats.org/markup-compatibility/2006" xmlns:a14="http://schemas.microsoft.com/office/drawing/2010/main">
        <mc:Choice Requires="a14">
          <p:sp>
            <p:nvSpPr>
              <p:cNvPr id="23" name="Content Placeholder 2"/>
              <p:cNvSpPr txBox="1">
                <a:spLocks/>
              </p:cNvSpPr>
              <p:nvPr/>
            </p:nvSpPr>
            <p:spPr>
              <a:xfrm>
                <a:off x="8183160" y="3037953"/>
                <a:ext cx="3893697" cy="114203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sz="1200" dirty="0">
                    <a:sym typeface="Wingdings" panose="05000000000000000000" pitchFamily="2" charset="2"/>
                  </a:rPr>
                  <a:t>ATLAS Upgrade </a:t>
                </a:r>
                <a:r>
                  <a:rPr lang="en-US" sz="1200" b="1" dirty="0">
                    <a:solidFill>
                      <a:srgbClr val="FF0000"/>
                    </a:solidFill>
                    <a:sym typeface="Wingdings" panose="05000000000000000000" pitchFamily="2" charset="2"/>
                  </a:rPr>
                  <a:t>5 </a:t>
                </a:r>
                <a:r>
                  <a:rPr lang="en-US" sz="1200" b="1" dirty="0" err="1">
                    <a:solidFill>
                      <a:srgbClr val="FF0000"/>
                    </a:solidFill>
                    <a:sym typeface="Wingdings" panose="05000000000000000000" pitchFamily="2" charset="2"/>
                  </a:rPr>
                  <a:t>pC</a:t>
                </a:r>
                <a:r>
                  <a:rPr lang="en-US" sz="1200" dirty="0">
                    <a:sym typeface="Wingdings" panose="05000000000000000000" pitchFamily="2" charset="2"/>
                  </a:rPr>
                  <a:t>  4 </a:t>
                </a:r>
                <a14:m>
                  <m:oMath xmlns:m="http://schemas.openxmlformats.org/officeDocument/2006/math">
                    <m:r>
                      <a:rPr lang="it-IT" sz="1200" i="1">
                        <a:latin typeface="Cambria Math" panose="02040503050406030204" pitchFamily="18" charset="0"/>
                        <a:sym typeface="Wingdings" panose="05000000000000000000" pitchFamily="2" charset="2"/>
                      </a:rPr>
                      <m:t>𝑓</m:t>
                    </m:r>
                  </m:oMath>
                </a14:m>
                <a:r>
                  <a:rPr lang="en-US" sz="1200" dirty="0">
                    <a:sym typeface="Wingdings" panose="05000000000000000000" pitchFamily="2" charset="2"/>
                  </a:rPr>
                  <a:t>C FE </a:t>
                </a:r>
                <a:r>
                  <a:rPr lang="en-US" sz="1200" dirty="0" err="1">
                    <a:sym typeface="Wingdings" panose="05000000000000000000" pitchFamily="2" charset="2"/>
                  </a:rPr>
                  <a:t>th.</a:t>
                </a:r>
                <a:r>
                  <a:rPr lang="en-US" sz="1200" dirty="0">
                    <a:sym typeface="Wingdings" panose="05000000000000000000" pitchFamily="2" charset="2"/>
                  </a:rPr>
                  <a:t>  4x10</a:t>
                </a:r>
                <a:r>
                  <a:rPr lang="en-US" sz="1200" baseline="30000" dirty="0">
                    <a:sym typeface="Wingdings" panose="05000000000000000000" pitchFamily="2" charset="2"/>
                  </a:rPr>
                  <a:t>3</a:t>
                </a:r>
                <a:r>
                  <a:rPr lang="en-US" sz="1200" dirty="0">
                    <a:sym typeface="Wingdings" panose="05000000000000000000" pitchFamily="2" charset="2"/>
                  </a:rPr>
                  <a:t> e-</a:t>
                </a:r>
              </a:p>
              <a:p>
                <a:r>
                  <a:rPr lang="en-US" sz="1200" dirty="0">
                    <a:sym typeface="Wingdings" panose="05000000000000000000" pitchFamily="2" charset="2"/>
                  </a:rPr>
                  <a:t>ATLAS Upgrade </a:t>
                </a:r>
                <a:r>
                  <a:rPr lang="en-US" sz="1200" b="1" dirty="0">
                    <a:solidFill>
                      <a:srgbClr val="FF0000"/>
                    </a:solidFill>
                    <a:sym typeface="Wingdings" panose="05000000000000000000" pitchFamily="2" charset="2"/>
                  </a:rPr>
                  <a:t>6 </a:t>
                </a:r>
                <a:r>
                  <a:rPr lang="en-US" sz="1200" b="1" dirty="0" err="1">
                    <a:solidFill>
                      <a:srgbClr val="FF0000"/>
                    </a:solidFill>
                    <a:sym typeface="Wingdings" panose="05000000000000000000" pitchFamily="2" charset="2"/>
                  </a:rPr>
                  <a:t>pC</a:t>
                </a:r>
                <a:r>
                  <a:rPr lang="en-US" sz="1200" dirty="0">
                    <a:sym typeface="Wingdings" panose="05000000000000000000" pitchFamily="2" charset="2"/>
                  </a:rPr>
                  <a:t>  40 </a:t>
                </a:r>
                <a14:m>
                  <m:oMath xmlns:m="http://schemas.openxmlformats.org/officeDocument/2006/math">
                    <m:r>
                      <a:rPr lang="it-IT" sz="1200" i="1">
                        <a:latin typeface="Cambria Math" panose="02040503050406030204" pitchFamily="18" charset="0"/>
                        <a:sym typeface="Wingdings" panose="05000000000000000000" pitchFamily="2" charset="2"/>
                      </a:rPr>
                      <m:t>𝑓</m:t>
                    </m:r>
                  </m:oMath>
                </a14:m>
                <a:r>
                  <a:rPr lang="en-US" sz="1200" dirty="0">
                    <a:sym typeface="Wingdings" panose="05000000000000000000" pitchFamily="2" charset="2"/>
                  </a:rPr>
                  <a:t>C FE </a:t>
                </a:r>
                <a:r>
                  <a:rPr lang="en-US" sz="1200" dirty="0" err="1">
                    <a:sym typeface="Wingdings" panose="05000000000000000000" pitchFamily="2" charset="2"/>
                  </a:rPr>
                  <a:t>th.</a:t>
                </a:r>
                <a:r>
                  <a:rPr lang="en-US" sz="1200" dirty="0">
                    <a:sym typeface="Wingdings" panose="05000000000000000000" pitchFamily="2" charset="2"/>
                  </a:rPr>
                  <a:t>  4x10</a:t>
                </a:r>
                <a:r>
                  <a:rPr lang="en-US" sz="1200" baseline="30000" dirty="0">
                    <a:sym typeface="Wingdings" panose="05000000000000000000" pitchFamily="2" charset="2"/>
                  </a:rPr>
                  <a:t>4</a:t>
                </a:r>
                <a:r>
                  <a:rPr lang="en-US" sz="1200" dirty="0">
                    <a:sym typeface="Wingdings" panose="05000000000000000000" pitchFamily="2" charset="2"/>
                  </a:rPr>
                  <a:t>  e-</a:t>
                </a:r>
              </a:p>
              <a:p>
                <a:r>
                  <a:rPr lang="en-US" sz="1200" dirty="0"/>
                  <a:t>ATLAS and CMS </a:t>
                </a:r>
                <a:r>
                  <a:rPr lang="en-US" sz="1200" dirty="0">
                    <a:sym typeface="Wingdings" panose="05000000000000000000" pitchFamily="2" charset="2"/>
                  </a:rPr>
                  <a:t>  </a:t>
                </a:r>
                <a:r>
                  <a:rPr lang="en-US" sz="1200" b="1" dirty="0">
                    <a:solidFill>
                      <a:srgbClr val="FF0000"/>
                    </a:solidFill>
                    <a:sym typeface="Wingdings" panose="05000000000000000000" pitchFamily="2" charset="2"/>
                  </a:rPr>
                  <a:t>30 </a:t>
                </a:r>
                <a:r>
                  <a:rPr lang="en-US" sz="1200" b="1" dirty="0" err="1">
                    <a:solidFill>
                      <a:srgbClr val="FF0000"/>
                    </a:solidFill>
                    <a:sym typeface="Wingdings" panose="05000000000000000000" pitchFamily="2" charset="2"/>
                  </a:rPr>
                  <a:t>pC</a:t>
                </a:r>
                <a:r>
                  <a:rPr lang="en-US" sz="1200" dirty="0">
                    <a:sym typeface="Wingdings" panose="05000000000000000000" pitchFamily="2" charset="2"/>
                  </a:rPr>
                  <a:t> 50 </a:t>
                </a:r>
                <a14:m>
                  <m:oMath xmlns:m="http://schemas.openxmlformats.org/officeDocument/2006/math">
                    <m:r>
                      <a:rPr lang="it-IT" sz="1200" i="1">
                        <a:latin typeface="Cambria Math" panose="02040503050406030204" pitchFamily="18" charset="0"/>
                        <a:sym typeface="Wingdings" panose="05000000000000000000" pitchFamily="2" charset="2"/>
                      </a:rPr>
                      <m:t>𝑓</m:t>
                    </m:r>
                  </m:oMath>
                </a14:m>
                <a:r>
                  <a:rPr lang="en-US" sz="1200" dirty="0">
                    <a:sym typeface="Wingdings" panose="05000000000000000000" pitchFamily="2" charset="2"/>
                  </a:rPr>
                  <a:t>C FE </a:t>
                </a:r>
                <a:r>
                  <a:rPr lang="en-US" sz="1200" dirty="0" err="1">
                    <a:sym typeface="Wingdings" panose="05000000000000000000" pitchFamily="2" charset="2"/>
                  </a:rPr>
                  <a:t>th.</a:t>
                </a:r>
                <a:r>
                  <a:rPr lang="en-US" sz="1200" dirty="0">
                    <a:sym typeface="Wingdings" panose="05000000000000000000" pitchFamily="2" charset="2"/>
                  </a:rPr>
                  <a:t>  5x10</a:t>
                </a:r>
                <a:r>
                  <a:rPr lang="en-US" sz="1200" baseline="30000" dirty="0">
                    <a:sym typeface="Wingdings" panose="05000000000000000000" pitchFamily="2" charset="2"/>
                  </a:rPr>
                  <a:t>4</a:t>
                </a:r>
                <a:r>
                  <a:rPr lang="en-US" sz="1200" dirty="0">
                    <a:sym typeface="Wingdings" panose="05000000000000000000" pitchFamily="2" charset="2"/>
                  </a:rPr>
                  <a:t>  e-</a:t>
                </a:r>
                <a:endParaRPr lang="en-US" sz="1200" dirty="0"/>
              </a:p>
            </p:txBody>
          </p:sp>
        </mc:Choice>
        <mc:Fallback xmlns="">
          <p:sp>
            <p:nvSpPr>
              <p:cNvPr id="23" name="Content Placeholder 2"/>
              <p:cNvSpPr txBox="1">
                <a:spLocks noRot="1" noChangeAspect="1" noMove="1" noResize="1" noEditPoints="1" noAdjustHandles="1" noChangeArrowheads="1" noChangeShapeType="1" noTextEdit="1"/>
              </p:cNvSpPr>
              <p:nvPr/>
            </p:nvSpPr>
            <p:spPr>
              <a:xfrm>
                <a:off x="8183160" y="3037953"/>
                <a:ext cx="3893697" cy="1142037"/>
              </a:xfrm>
              <a:prstGeom prst="rect">
                <a:avLst/>
              </a:prstGeom>
              <a:blipFill>
                <a:blip r:embed="rId3"/>
                <a:stretch>
                  <a:fillRect l="-626"/>
                </a:stretch>
              </a:blipFill>
            </p:spPr>
            <p:txBody>
              <a:bodyPr/>
              <a:lstStyle/>
              <a:p>
                <a:r>
                  <a:rPr lang="en-GB">
                    <a:noFill/>
                  </a:rPr>
                  <a:t> </a:t>
                </a:r>
              </a:p>
            </p:txBody>
          </p:sp>
        </mc:Fallback>
      </mc:AlternateContent>
      <p:grpSp>
        <p:nvGrpSpPr>
          <p:cNvPr id="39" name="Group 38"/>
          <p:cNvGrpSpPr/>
          <p:nvPr/>
        </p:nvGrpSpPr>
        <p:grpSpPr>
          <a:xfrm>
            <a:off x="194552" y="3608971"/>
            <a:ext cx="7178194" cy="2927783"/>
            <a:chOff x="194552" y="3608971"/>
            <a:chExt cx="7178194" cy="2927783"/>
          </a:xfrm>
        </p:grpSpPr>
        <p:sp>
          <p:nvSpPr>
            <p:cNvPr id="24" name="Content Placeholder 2"/>
            <p:cNvSpPr txBox="1">
              <a:spLocks/>
            </p:cNvSpPr>
            <p:nvPr/>
          </p:nvSpPr>
          <p:spPr>
            <a:xfrm>
              <a:off x="194552" y="3608971"/>
              <a:ext cx="4684713" cy="2927783"/>
            </a:xfrm>
            <a:prstGeom prst="rect">
              <a:avLst/>
            </a:prstGeom>
          </p:spPr>
          <p:txBody>
            <a:bodyPr vert="horz" lIns="91440" tIns="45720" rIns="91440" bIns="45720" rtlCol="0" anchor="ctr">
              <a:normAutofit fontScale="925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r>
                <a:rPr lang="en-US" sz="2300" b="1" dirty="0"/>
                <a:t>Challenge: resolution beyond 50 </a:t>
              </a:r>
              <a:r>
                <a:rPr lang="en-US" sz="2300" b="1" dirty="0" err="1"/>
                <a:t>ps</a:t>
              </a:r>
              <a:r>
                <a:rPr lang="en-US" sz="2300" b="1" dirty="0"/>
                <a:t> </a:t>
              </a:r>
            </a:p>
            <a:p>
              <a:r>
                <a:rPr lang="en-US" spc="-1" dirty="0">
                  <a:latin typeface="Arial"/>
                </a:rPr>
                <a:t>with more and thinner gas gaps, </a:t>
              </a:r>
              <a:r>
                <a:rPr lang="en-US" spc="-1" dirty="0" err="1">
                  <a:latin typeface="Arial"/>
                </a:rPr>
                <a:t>e.g</a:t>
              </a:r>
              <a:r>
                <a:rPr lang="en-US" spc="-1" dirty="0">
                  <a:latin typeface="Arial"/>
                </a:rPr>
                <a:t>, 20 </a:t>
              </a:r>
              <a:r>
                <a:rPr lang="en-US" spc="-1" dirty="0" err="1">
                  <a:latin typeface="Arial"/>
                </a:rPr>
                <a:t>ps</a:t>
              </a:r>
              <a:r>
                <a:rPr lang="en-US" spc="-1" dirty="0">
                  <a:latin typeface="Arial"/>
                </a:rPr>
                <a:t> with 24, 0.16 mm gaps [</a:t>
              </a:r>
              <a:r>
                <a:rPr lang="en-US" sz="1300" spc="-1" dirty="0">
                  <a:solidFill>
                    <a:srgbClr val="FF8000"/>
                  </a:solidFill>
                  <a:latin typeface="Arial"/>
                </a:rPr>
                <a:t>10.1016/j.nima.2008.06.013</a:t>
              </a:r>
              <a:r>
                <a:rPr lang="en-US" spc="-1" dirty="0">
                  <a:latin typeface="Arial"/>
                </a:rPr>
                <a:t>]</a:t>
              </a:r>
            </a:p>
            <a:p>
              <a:pPr>
                <a:lnSpc>
                  <a:spcPct val="100000"/>
                </a:lnSpc>
              </a:pPr>
              <a:r>
                <a:rPr lang="en-US" spc="-1" dirty="0">
                  <a:latin typeface="Arial"/>
                </a:rPr>
                <a:t>Thinner electrodes </a:t>
              </a:r>
              <a:r>
                <a:rPr lang="en-US" spc="-1" dirty="0">
                  <a:latin typeface="Arial"/>
                  <a:sym typeface="Wingdings" panose="05000000000000000000" pitchFamily="2" charset="2"/>
                </a:rPr>
                <a:t> higher signal</a:t>
              </a:r>
              <a:endParaRPr lang="en-US" spc="-1" dirty="0">
                <a:latin typeface="Arial"/>
              </a:endParaRPr>
            </a:p>
            <a:p>
              <a:r>
                <a:rPr lang="en-US" spc="-1" dirty="0">
                  <a:latin typeface="Arial"/>
                </a:rPr>
                <a:t>Low noise high resolution FEE  (</a:t>
              </a:r>
              <a:r>
                <a:rPr lang="en-US" spc="-1" dirty="0" err="1">
                  <a:latin typeface="Arial"/>
                </a:rPr>
                <a:t>picoTDC</a:t>
              </a:r>
              <a:r>
                <a:rPr lang="en-US" spc="-1" dirty="0">
                  <a:latin typeface="Arial"/>
                </a:rPr>
                <a:t>) </a:t>
              </a:r>
              <a:r>
                <a:rPr lang="en-US" sz="1300" spc="-1" dirty="0">
                  <a:solidFill>
                    <a:srgbClr val="FF8000"/>
                  </a:solidFill>
                  <a:latin typeface="Arial"/>
                  <a:hlinkClick r:id="rId4"/>
                </a:rPr>
                <a:t>https://kt.cern/technologies/picotdc</a:t>
              </a:r>
              <a:endParaRPr lang="en-US" sz="1300" spc="-1" dirty="0">
                <a:solidFill>
                  <a:srgbClr val="FF8000"/>
                </a:solidFill>
                <a:latin typeface="Arial"/>
              </a:endParaRPr>
            </a:p>
          </p:txBody>
        </p:sp>
        <p:pic>
          <p:nvPicPr>
            <p:cNvPr id="25" name="Picture 24"/>
            <p:cNvPicPr/>
            <p:nvPr/>
          </p:nvPicPr>
          <p:blipFill>
            <a:blip r:embed="rId5"/>
            <a:stretch/>
          </p:blipFill>
          <p:spPr>
            <a:xfrm>
              <a:off x="4783534" y="4357726"/>
              <a:ext cx="2589212" cy="2138041"/>
            </a:xfrm>
            <a:prstGeom prst="rect">
              <a:avLst/>
            </a:prstGeom>
            <a:ln>
              <a:noFill/>
            </a:ln>
          </p:spPr>
        </p:pic>
      </p:grpSp>
      <p:sp>
        <p:nvSpPr>
          <p:cNvPr id="30" name="Content Placeholder 2"/>
          <p:cNvSpPr txBox="1">
            <a:spLocks/>
          </p:cNvSpPr>
          <p:nvPr/>
        </p:nvSpPr>
        <p:spPr>
          <a:xfrm>
            <a:off x="7372746" y="4119040"/>
            <a:ext cx="4710113" cy="2415543"/>
          </a:xfrm>
          <a:prstGeom prst="rect">
            <a:avLst/>
          </a:prstGeom>
        </p:spPr>
        <p:txBody>
          <a:bodyPr vert="horz" lIns="91440" tIns="45720" rIns="91440" bIns="45720" rtlCol="0" anchor="ctr">
            <a:normAutofit fontScale="92500" lnSpcReduction="2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Font typeface="Arial"/>
              <a:buNone/>
            </a:pPr>
            <a:r>
              <a:rPr lang="en-US" sz="2300" b="1" dirty="0"/>
              <a:t>Innovative approach </a:t>
            </a:r>
            <a:r>
              <a:rPr lang="en-US" sz="2300" b="1" dirty="0">
                <a:sym typeface="Wingdings" panose="05000000000000000000" pitchFamily="2" charset="2"/>
              </a:rPr>
              <a:t> </a:t>
            </a:r>
          </a:p>
          <a:p>
            <a:r>
              <a:rPr lang="en-US" dirty="0">
                <a:effectLst>
                  <a:glow rad="38100">
                    <a:schemeClr val="bg1">
                      <a:lumMod val="50000"/>
                      <a:lumOff val="50000"/>
                      <a:alpha val="20000"/>
                    </a:schemeClr>
                  </a:glow>
                </a:effectLst>
                <a:sym typeface="Wingdings" panose="05000000000000000000" pitchFamily="2" charset="2"/>
              </a:rPr>
              <a:t>going beyond the gas gap width law</a:t>
            </a:r>
          </a:p>
          <a:p>
            <a:r>
              <a:rPr lang="en-US" dirty="0">
                <a:effectLst>
                  <a:glow rad="38100">
                    <a:schemeClr val="bg1">
                      <a:lumMod val="50000"/>
                      <a:lumOff val="50000"/>
                      <a:alpha val="20000"/>
                    </a:schemeClr>
                  </a:glow>
                </a:effectLst>
                <a:sym typeface="Wingdings" panose="05000000000000000000" pitchFamily="2" charset="2"/>
              </a:rPr>
              <a:t>extract hidden information beyond </a:t>
            </a:r>
            <a:r>
              <a:rPr lang="en-US" dirty="0" err="1">
                <a:effectLst>
                  <a:glow rad="38100">
                    <a:schemeClr val="bg1">
                      <a:lumMod val="50000"/>
                      <a:lumOff val="50000"/>
                      <a:alpha val="20000"/>
                    </a:schemeClr>
                  </a:glow>
                </a:effectLst>
                <a:sym typeface="Wingdings" panose="05000000000000000000" pitchFamily="2" charset="2"/>
              </a:rPr>
              <a:t>discr</a:t>
            </a:r>
            <a:r>
              <a:rPr lang="en-US" dirty="0">
                <a:effectLst>
                  <a:glow rad="38100">
                    <a:schemeClr val="bg1">
                      <a:lumMod val="50000"/>
                      <a:lumOff val="50000"/>
                      <a:alpha val="20000"/>
                    </a:schemeClr>
                  </a:glow>
                </a:effectLst>
                <a:sym typeface="Wingdings" panose="05000000000000000000" pitchFamily="2" charset="2"/>
              </a:rPr>
              <a:t>. and slew correction</a:t>
            </a:r>
            <a:endParaRPr lang="en-US" dirty="0">
              <a:effectLst>
                <a:glow rad="38100">
                  <a:schemeClr val="bg1">
                    <a:lumMod val="50000"/>
                    <a:lumOff val="50000"/>
                    <a:alpha val="20000"/>
                  </a:schemeClr>
                </a:glow>
              </a:effectLst>
            </a:endParaRPr>
          </a:p>
          <a:p>
            <a:pPr>
              <a:lnSpc>
                <a:spcPct val="100000"/>
              </a:lnSpc>
            </a:pPr>
            <a:r>
              <a:rPr lang="en-US" spc="-1" dirty="0">
                <a:latin typeface="Arial"/>
              </a:rPr>
              <a:t>Promising the use of DNN to filter the complex avalanche dynamics </a:t>
            </a:r>
            <a:r>
              <a:rPr lang="en-US" spc="-1" dirty="0">
                <a:latin typeface="Arial"/>
                <a:sym typeface="Wingdings" panose="05000000000000000000" pitchFamily="2" charset="2"/>
              </a:rPr>
              <a:t> 16 </a:t>
            </a:r>
            <a:r>
              <a:rPr lang="en-US" spc="-1" dirty="0" err="1">
                <a:latin typeface="Arial"/>
                <a:sym typeface="Wingdings" panose="05000000000000000000" pitchFamily="2" charset="2"/>
              </a:rPr>
              <a:t>ps</a:t>
            </a:r>
            <a:r>
              <a:rPr lang="en-US" spc="-1" dirty="0">
                <a:latin typeface="Arial"/>
                <a:sym typeface="Wingdings" panose="05000000000000000000" pitchFamily="2" charset="2"/>
              </a:rPr>
              <a:t> achieved! </a:t>
            </a:r>
            <a:r>
              <a:rPr lang="en-US" spc="-1" dirty="0">
                <a:latin typeface="Arial"/>
              </a:rPr>
              <a:t>[</a:t>
            </a:r>
            <a:r>
              <a:rPr lang="en-GB" sz="1300" spc="-1" dirty="0">
                <a:solidFill>
                  <a:srgbClr val="FF8000"/>
                </a:solidFill>
                <a:latin typeface="Arial"/>
              </a:rPr>
              <a:t>arXiv:2005.03903v1 [</a:t>
            </a:r>
            <a:r>
              <a:rPr lang="en-GB" sz="1300" spc="-1" dirty="0" err="1">
                <a:solidFill>
                  <a:srgbClr val="FF8000"/>
                </a:solidFill>
                <a:latin typeface="Arial"/>
              </a:rPr>
              <a:t>physics.ins-det</a:t>
            </a:r>
            <a:r>
              <a:rPr lang="en-GB" sz="1300" spc="-1" dirty="0">
                <a:solidFill>
                  <a:srgbClr val="FF8000"/>
                </a:solidFill>
                <a:latin typeface="Arial"/>
              </a:rPr>
              <a:t>] 8 May 2020</a:t>
            </a:r>
            <a:r>
              <a:rPr lang="en-US" spc="-1" dirty="0">
                <a:latin typeface="Arial"/>
              </a:rPr>
              <a:t>]</a:t>
            </a:r>
          </a:p>
        </p:txBody>
      </p:sp>
      <p:pic>
        <p:nvPicPr>
          <p:cNvPr id="32" name="Picture 31"/>
          <p:cNvPicPr>
            <a:picLocks noChangeAspect="1"/>
          </p:cNvPicPr>
          <p:nvPr/>
        </p:nvPicPr>
        <p:blipFill rotWithShape="1">
          <a:blip r:embed="rId6"/>
          <a:srcRect l="12407" t="14774" r="25787" b="4815"/>
          <a:stretch/>
        </p:blipFill>
        <p:spPr>
          <a:xfrm>
            <a:off x="5618661" y="1092201"/>
            <a:ext cx="2428909" cy="1978876"/>
          </a:xfrm>
          <a:prstGeom prst="rect">
            <a:avLst/>
          </a:prstGeom>
        </p:spPr>
      </p:pic>
      <p:cxnSp>
        <p:nvCxnSpPr>
          <p:cNvPr id="34" name="Straight Arrow Connector 33"/>
          <p:cNvCxnSpPr/>
          <p:nvPr/>
        </p:nvCxnSpPr>
        <p:spPr>
          <a:xfrm flipV="1">
            <a:off x="6924079" y="2624667"/>
            <a:ext cx="1830454" cy="27021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668947" y="1404409"/>
            <a:ext cx="2177786" cy="72919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fld id="{F8550EB5-7DBB-40B0-8DCD-2DF6D0BF0886}" type="slidenum">
              <a:rPr lang="en-GB" smtClean="0"/>
              <a:t>52</a:t>
            </a:fld>
            <a:endParaRPr lang="en-GB"/>
          </a:p>
        </p:txBody>
      </p:sp>
      <p:sp>
        <p:nvSpPr>
          <p:cNvPr id="8" name="Date Placeholder 7"/>
          <p:cNvSpPr>
            <a:spLocks noGrp="1"/>
          </p:cNvSpPr>
          <p:nvPr>
            <p:ph type="dt" sz="half" idx="10"/>
          </p:nvPr>
        </p:nvSpPr>
        <p:spPr/>
        <p:txBody>
          <a:bodyPr/>
          <a:lstStyle/>
          <a:p>
            <a:fld id="{23CE10A5-020D-45C3-A87F-5848A7B176F7}" type="datetime1">
              <a:rPr lang="en-US" smtClean="0"/>
              <a:t>10/15/2026</a:t>
            </a:fld>
            <a:endParaRPr lang="en-GB"/>
          </a:p>
        </p:txBody>
      </p:sp>
      <p:sp>
        <p:nvSpPr>
          <p:cNvPr id="4" name="Footer Placeholder 3">
            <a:extLst>
              <a:ext uri="{FF2B5EF4-FFF2-40B4-BE49-F238E27FC236}">
                <a16:creationId xmlns:a16="http://schemas.microsoft.com/office/drawing/2014/main" id="{F4A7513B-3B2A-1C26-CE88-E1CBE0FCE9EE}"/>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314036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down)">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165113"/>
            <a:ext cx="9815700" cy="881812"/>
          </a:xfrm>
        </p:spPr>
        <p:txBody>
          <a:bodyPr/>
          <a:lstStyle/>
          <a:p>
            <a:r>
              <a:rPr lang="en-GB" dirty="0"/>
              <a:t>Drift based detectors time resolution </a:t>
            </a:r>
          </a:p>
        </p:txBody>
      </p:sp>
      <p:sp>
        <p:nvSpPr>
          <p:cNvPr id="139" name="Content Placeholder 2"/>
          <p:cNvSpPr txBox="1">
            <a:spLocks/>
          </p:cNvSpPr>
          <p:nvPr/>
        </p:nvSpPr>
        <p:spPr>
          <a:xfrm>
            <a:off x="364367" y="1222370"/>
            <a:ext cx="5687696" cy="3256902"/>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DT drift spectrum is by construction unsuitable for timing as a long drift time is used for high space accuracy</a:t>
            </a:r>
          </a:p>
          <a:p>
            <a:r>
              <a:rPr lang="it-IT" dirty="0"/>
              <a:t>ATLAS Thin gap chambers </a:t>
            </a:r>
            <a:r>
              <a:rPr lang="it-IT" dirty="0">
                <a:sym typeface="Wingdings" panose="05000000000000000000" pitchFamily="2" charset="2"/>
              </a:rPr>
              <a:t> 6-7 ns</a:t>
            </a:r>
            <a:endParaRPr lang="it-IT" dirty="0"/>
          </a:p>
          <a:p>
            <a:r>
              <a:rPr lang="it-IT" dirty="0"/>
              <a:t>Typical Micromegas, GEM, </a:t>
            </a:r>
            <a:r>
              <a:rPr lang="it-IT" dirty="0">
                <a:latin typeface="Symbol" panose="05050102010706020507" pitchFamily="18" charset="2"/>
              </a:rPr>
              <a:t>m</a:t>
            </a:r>
            <a:r>
              <a:rPr lang="it-IT" dirty="0"/>
              <a:t>RWELL 10 ns</a:t>
            </a:r>
          </a:p>
          <a:p>
            <a:r>
              <a:rPr lang="it-IT" dirty="0"/>
              <a:t>A proposal to get rid of the drift variations is to hybridize a MMGAS with a photo-cathode and a Cherenkov radiator. Resolution </a:t>
            </a:r>
            <a:r>
              <a:rPr lang="en-GB" dirty="0"/>
              <a:t>~ 50 </a:t>
            </a:r>
            <a:r>
              <a:rPr lang="en-GB" dirty="0" err="1"/>
              <a:t>ps</a:t>
            </a:r>
            <a:r>
              <a:rPr lang="en-GB" dirty="0"/>
              <a:t> driven just by the single avalanche process, like in MRPC</a:t>
            </a:r>
            <a:endParaRPr lang="it-IT" dirty="0"/>
          </a:p>
          <a:p>
            <a:endParaRPr lang="it-IT" dirty="0"/>
          </a:p>
          <a:p>
            <a:pPr lvl="1"/>
            <a:endParaRPr lang="it-IT" dirty="0"/>
          </a:p>
          <a:p>
            <a:endParaRPr lang="it-IT" dirty="0"/>
          </a:p>
        </p:txBody>
      </p:sp>
      <p:sp>
        <p:nvSpPr>
          <p:cNvPr id="3" name="Slide Number Placeholder 2"/>
          <p:cNvSpPr>
            <a:spLocks noGrp="1"/>
          </p:cNvSpPr>
          <p:nvPr>
            <p:ph type="sldNum" sz="quarter" idx="12"/>
          </p:nvPr>
        </p:nvSpPr>
        <p:spPr/>
        <p:txBody>
          <a:bodyPr/>
          <a:lstStyle/>
          <a:p>
            <a:fld id="{F8550EB5-7DBB-40B0-8DCD-2DF6D0BF0886}" type="slidenum">
              <a:rPr lang="en-GB" smtClean="0"/>
              <a:t>53</a:t>
            </a:fld>
            <a:endParaRPr lang="en-GB"/>
          </a:p>
        </p:txBody>
      </p:sp>
      <p:pic>
        <p:nvPicPr>
          <p:cNvPr id="4" name="Picture 3"/>
          <p:cNvPicPr>
            <a:picLocks noChangeAspect="1"/>
          </p:cNvPicPr>
          <p:nvPr/>
        </p:nvPicPr>
        <p:blipFill>
          <a:blip r:embed="rId2"/>
          <a:stretch>
            <a:fillRect/>
          </a:stretch>
        </p:blipFill>
        <p:spPr>
          <a:xfrm>
            <a:off x="6219340" y="1355222"/>
            <a:ext cx="3153704" cy="2034227"/>
          </a:xfrm>
          <a:prstGeom prst="rect">
            <a:avLst/>
          </a:prstGeom>
        </p:spPr>
      </p:pic>
      <p:pic>
        <p:nvPicPr>
          <p:cNvPr id="9" name="Picture 8"/>
          <p:cNvPicPr>
            <a:picLocks noChangeAspect="1"/>
          </p:cNvPicPr>
          <p:nvPr/>
        </p:nvPicPr>
        <p:blipFill>
          <a:blip r:embed="rId3"/>
          <a:stretch>
            <a:fillRect/>
          </a:stretch>
        </p:blipFill>
        <p:spPr>
          <a:xfrm>
            <a:off x="9373044" y="1355221"/>
            <a:ext cx="2874716" cy="2034227"/>
          </a:xfrm>
          <a:prstGeom prst="rect">
            <a:avLst/>
          </a:prstGeom>
        </p:spPr>
      </p:pic>
      <p:sp>
        <p:nvSpPr>
          <p:cNvPr id="10" name="TextBox 9"/>
          <p:cNvSpPr txBox="1"/>
          <p:nvPr/>
        </p:nvSpPr>
        <p:spPr>
          <a:xfrm>
            <a:off x="6594280" y="949392"/>
            <a:ext cx="1704313" cy="369332"/>
          </a:xfrm>
          <a:prstGeom prst="rect">
            <a:avLst/>
          </a:prstGeom>
          <a:noFill/>
        </p:spPr>
        <p:txBody>
          <a:bodyPr wrap="none" rtlCol="0">
            <a:spAutoFit/>
          </a:bodyPr>
          <a:lstStyle/>
          <a:p>
            <a:r>
              <a:rPr lang="it-IT" dirty="0"/>
              <a:t>Atlas MMGAS</a:t>
            </a:r>
            <a:endParaRPr lang="en-GB" dirty="0"/>
          </a:p>
        </p:txBody>
      </p:sp>
      <p:sp>
        <p:nvSpPr>
          <p:cNvPr id="17" name="TextBox 16"/>
          <p:cNvSpPr txBox="1"/>
          <p:nvPr/>
        </p:nvSpPr>
        <p:spPr>
          <a:xfrm>
            <a:off x="6594279" y="3416389"/>
            <a:ext cx="1362874" cy="369332"/>
          </a:xfrm>
          <a:prstGeom prst="rect">
            <a:avLst/>
          </a:prstGeom>
          <a:noFill/>
        </p:spPr>
        <p:txBody>
          <a:bodyPr wrap="none" rtlCol="0">
            <a:spAutoFit/>
          </a:bodyPr>
          <a:lstStyle/>
          <a:p>
            <a:r>
              <a:rPr lang="it-IT" dirty="0"/>
              <a:t>Atlas sMDT</a:t>
            </a:r>
            <a:endParaRPr lang="en-GB" dirty="0"/>
          </a:p>
        </p:txBody>
      </p:sp>
      <p:pic>
        <p:nvPicPr>
          <p:cNvPr id="7176" name="Picture 8" descr="Applsci 11 05362 g026 5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840" y="4466351"/>
            <a:ext cx="5238750" cy="2181226"/>
          </a:xfrm>
          <a:prstGeom prst="rect">
            <a:avLst/>
          </a:prstGeom>
          <a:noFill/>
          <a:extLst>
            <a:ext uri="{909E8E84-426E-40DD-AFC4-6F175D3DCCD1}">
              <a14:hiddenFill xmlns:a14="http://schemas.microsoft.com/office/drawing/2010/main">
                <a:solidFill>
                  <a:srgbClr val="FFFFFF"/>
                </a:solidFill>
              </a14:hiddenFill>
            </a:ext>
          </a:extLst>
        </p:spPr>
      </p:pic>
      <p:sp>
        <p:nvSpPr>
          <p:cNvPr id="21" name="Content Placeholder 2"/>
          <p:cNvSpPr txBox="1">
            <a:spLocks/>
          </p:cNvSpPr>
          <p:nvPr/>
        </p:nvSpPr>
        <p:spPr>
          <a:xfrm>
            <a:off x="5884863" y="3697745"/>
            <a:ext cx="6307138" cy="3160256"/>
          </a:xfrm>
          <a:prstGeom prst="rect">
            <a:avLst/>
          </a:prstGeom>
          <a:solidFill>
            <a:schemeClr val="tx2">
              <a:lumMod val="25000"/>
            </a:schemeClr>
          </a:solidFill>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Drift detectors and limited in time resolution and an optimal strategy is combining a drift detector with an RPC to have a combined performance.</a:t>
            </a:r>
          </a:p>
          <a:p>
            <a:r>
              <a:rPr lang="it-IT" dirty="0"/>
              <a:t>MPGD have a barely sufficient resolution for identifying the BC at 25 ns but it can be improved by using multiple layers for the 5ns scenario</a:t>
            </a:r>
          </a:p>
          <a:p>
            <a:r>
              <a:rPr lang="it-IT" dirty="0"/>
              <a:t>The idea to combine a Cherenkov and a MMGAS can provide a good timing in the very high rate </a:t>
            </a:r>
            <a:r>
              <a:rPr lang="it-IT" dirty="0" err="1"/>
              <a:t>regions</a:t>
            </a:r>
            <a:r>
              <a:rPr lang="it-IT" dirty="0"/>
              <a:t> (</a:t>
            </a:r>
            <a:r>
              <a:rPr lang="it-IT" dirty="0" err="1"/>
              <a:t>why</a:t>
            </a:r>
            <a:r>
              <a:rPr lang="it-IT" dirty="0"/>
              <a:t> </a:t>
            </a:r>
            <a:r>
              <a:rPr lang="it-IT" dirty="0" err="1"/>
              <a:t>not</a:t>
            </a:r>
            <a:r>
              <a:rPr lang="it-IT" dirty="0"/>
              <a:t> an RPC?)</a:t>
            </a:r>
            <a:endParaRPr lang="en-GB" dirty="0"/>
          </a:p>
          <a:p>
            <a:endParaRPr lang="it-IT" dirty="0"/>
          </a:p>
          <a:p>
            <a:pPr lvl="1"/>
            <a:endParaRPr lang="it-IT" dirty="0"/>
          </a:p>
          <a:p>
            <a:endParaRPr lang="it-IT" dirty="0"/>
          </a:p>
        </p:txBody>
      </p:sp>
      <p:sp>
        <p:nvSpPr>
          <p:cNvPr id="15" name="Date Placeholder 14"/>
          <p:cNvSpPr>
            <a:spLocks noGrp="1"/>
          </p:cNvSpPr>
          <p:nvPr>
            <p:ph type="dt" sz="half" idx="10"/>
          </p:nvPr>
        </p:nvSpPr>
        <p:spPr/>
        <p:txBody>
          <a:bodyPr/>
          <a:lstStyle/>
          <a:p>
            <a:fld id="{63658CD9-29F4-4A8D-91BE-4CAED65A6618}" type="datetime1">
              <a:rPr lang="en-US" smtClean="0"/>
              <a:t>10/15/2026</a:t>
            </a:fld>
            <a:endParaRPr lang="en-GB"/>
          </a:p>
        </p:txBody>
      </p:sp>
      <p:sp>
        <p:nvSpPr>
          <p:cNvPr id="5" name="Footer Placeholder 4">
            <a:extLst>
              <a:ext uri="{FF2B5EF4-FFF2-40B4-BE49-F238E27FC236}">
                <a16:creationId xmlns:a16="http://schemas.microsoft.com/office/drawing/2014/main" id="{3AAC7DCA-99BF-A4E9-747F-7ADBA1DB39B5}"/>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26892635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95275" y="4363614"/>
            <a:ext cx="11755438" cy="1762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9181" y="0"/>
            <a:ext cx="9905998" cy="821635"/>
          </a:xfrm>
        </p:spPr>
        <p:txBody>
          <a:bodyPr>
            <a:normAutofit/>
          </a:bodyPr>
          <a:lstStyle/>
          <a:p>
            <a:r>
              <a:rPr lang="en-US" dirty="0"/>
              <a:t>Present limits – rate and longevity</a:t>
            </a:r>
          </a:p>
        </p:txBody>
      </p:sp>
      <p:sp>
        <p:nvSpPr>
          <p:cNvPr id="3" name="Content Placeholder 2"/>
          <p:cNvSpPr>
            <a:spLocks noGrp="1"/>
          </p:cNvSpPr>
          <p:nvPr>
            <p:ph idx="1"/>
          </p:nvPr>
        </p:nvSpPr>
        <p:spPr>
          <a:xfrm>
            <a:off x="638177" y="737645"/>
            <a:ext cx="5995536" cy="3404287"/>
          </a:xfrm>
        </p:spPr>
        <p:txBody>
          <a:bodyPr>
            <a:noAutofit/>
          </a:bodyPr>
          <a:lstStyle/>
          <a:p>
            <a:pPr marL="0" indent="0">
              <a:buNone/>
            </a:pPr>
            <a:r>
              <a:rPr lang="en-US" sz="1800" dirty="0"/>
              <a:t>Rate capability [</a:t>
            </a:r>
            <a:r>
              <a:rPr lang="en-US" sz="1800" dirty="0">
                <a:solidFill>
                  <a:srgbClr val="FFC000"/>
                </a:solidFill>
              </a:rPr>
              <a:t>RPCs and MPGDs</a:t>
            </a:r>
            <a:r>
              <a:rPr lang="en-US" sz="1800" dirty="0"/>
              <a:t>]</a:t>
            </a:r>
          </a:p>
          <a:p>
            <a:r>
              <a:rPr lang="en-US" sz="1800" dirty="0"/>
              <a:t>Electrode resistivity to prevent discharges in RPCs and MPGDs but limits rate capability:</a:t>
            </a:r>
          </a:p>
          <a:p>
            <a:pPr lvl="1"/>
            <a:r>
              <a:rPr lang="en-US" sz="1600" dirty="0">
                <a:sym typeface="Symbol" panose="05050102010706020507" pitchFamily="18" charset="2"/>
              </a:rPr>
              <a:t></a:t>
            </a:r>
            <a:r>
              <a:rPr lang="en-US" sz="1600" dirty="0"/>
              <a:t>V = &lt;</a:t>
            </a:r>
            <a:r>
              <a:rPr lang="en-US" sz="1600" b="1" dirty="0">
                <a:solidFill>
                  <a:srgbClr val="FFFF00"/>
                </a:solidFill>
              </a:rPr>
              <a:t>Q</a:t>
            </a:r>
            <a:r>
              <a:rPr lang="en-US" sz="1600" dirty="0"/>
              <a:t>&gt; x freq. x </a:t>
            </a:r>
            <a:r>
              <a:rPr lang="en-US" sz="1600" b="1" dirty="0">
                <a:solidFill>
                  <a:srgbClr val="FF0000"/>
                </a:solidFill>
              </a:rPr>
              <a:t>R</a:t>
            </a:r>
          </a:p>
          <a:p>
            <a:r>
              <a:rPr lang="en-US" sz="1800" dirty="0"/>
              <a:t>&lt;</a:t>
            </a:r>
            <a:r>
              <a:rPr lang="en-US" sz="1800" b="1" dirty="0">
                <a:solidFill>
                  <a:srgbClr val="FFFF00"/>
                </a:solidFill>
              </a:rPr>
              <a:t>Q</a:t>
            </a:r>
            <a:r>
              <a:rPr lang="en-US" sz="1800" dirty="0"/>
              <a:t>&gt; is very favorable in MPGDs </a:t>
            </a:r>
            <a:endParaRPr lang="en-US" sz="1800" dirty="0">
              <a:sym typeface="Wingdings" panose="05000000000000000000" pitchFamily="2" charset="2"/>
            </a:endParaRPr>
          </a:p>
          <a:p>
            <a:pPr marL="0" indent="0">
              <a:buNone/>
            </a:pPr>
            <a:r>
              <a:rPr lang="en-US" sz="1800" dirty="0"/>
              <a:t>Longevity: Bulk materials insensitive to radiation, but</a:t>
            </a:r>
          </a:p>
          <a:p>
            <a:pPr lvl="1"/>
            <a:r>
              <a:rPr lang="en-US" sz="1600" dirty="0"/>
              <a:t>radicals produced in RPC avalanches affect the electrodes</a:t>
            </a:r>
            <a:endParaRPr lang="en-US" sz="1600" dirty="0">
              <a:sym typeface="Wingdings" panose="05000000000000000000" pitchFamily="2" charset="2"/>
            </a:endParaRPr>
          </a:p>
          <a:p>
            <a:pPr lvl="1"/>
            <a:r>
              <a:rPr lang="en-US" sz="1600" dirty="0">
                <a:sym typeface="Wingdings" panose="05000000000000000000" pitchFamily="2" charset="2"/>
              </a:rPr>
              <a:t>High ionization may induce discharges in MPGDs progressively damaging the detector</a:t>
            </a:r>
          </a:p>
        </p:txBody>
      </p:sp>
      <p:sp>
        <p:nvSpPr>
          <p:cNvPr id="4" name="Date Placeholder 3"/>
          <p:cNvSpPr>
            <a:spLocks noGrp="1"/>
          </p:cNvSpPr>
          <p:nvPr>
            <p:ph type="dt" sz="half" idx="10"/>
          </p:nvPr>
        </p:nvSpPr>
        <p:spPr>
          <a:xfrm>
            <a:off x="8837612" y="6435725"/>
            <a:ext cx="1600200" cy="365125"/>
          </a:xfrm>
        </p:spPr>
        <p:txBody>
          <a:bodyPr/>
          <a:lstStyle/>
          <a:p>
            <a:fld id="{9A517C2D-51B3-4F99-90A9-1CD66FFEE90D}" type="datetime1">
              <a:rPr lang="en-US" smtClean="0"/>
              <a:t>10/15/2026</a:t>
            </a:fld>
            <a:endParaRPr lang="en-US"/>
          </a:p>
        </p:txBody>
      </p:sp>
      <p:sp>
        <p:nvSpPr>
          <p:cNvPr id="11" name="Content Placeholder 2"/>
          <p:cNvSpPr txBox="1">
            <a:spLocks/>
          </p:cNvSpPr>
          <p:nvPr/>
        </p:nvSpPr>
        <p:spPr>
          <a:xfrm>
            <a:off x="5734050" y="4159458"/>
            <a:ext cx="5886450" cy="191452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dirty="0">
                <a:solidFill>
                  <a:srgbClr val="0000FF"/>
                </a:solidFill>
                <a:sym typeface="Wingdings" panose="05000000000000000000" pitchFamily="2" charset="2"/>
              </a:rPr>
              <a:t>Reduction of </a:t>
            </a:r>
            <a:r>
              <a:rPr lang="en-US" dirty="0">
                <a:solidFill>
                  <a:srgbClr val="FFFF00"/>
                </a:solidFill>
                <a:sym typeface="Wingdings" panose="05000000000000000000" pitchFamily="2" charset="2"/>
              </a:rPr>
              <a:t>&lt;Q&gt;</a:t>
            </a:r>
            <a:r>
              <a:rPr lang="en-US" dirty="0">
                <a:solidFill>
                  <a:srgbClr val="0000FF"/>
                </a:solidFill>
                <a:sym typeface="Wingdings" panose="05000000000000000000" pitchFamily="2" charset="2"/>
              </a:rPr>
              <a:t> improves rate capability and longevity at the same time</a:t>
            </a:r>
          </a:p>
          <a:p>
            <a:pPr lvl="1"/>
            <a:r>
              <a:rPr lang="en-US" dirty="0">
                <a:solidFill>
                  <a:srgbClr val="0000FF"/>
                </a:solidFill>
                <a:sym typeface="Wingdings" panose="05000000000000000000" pitchFamily="2" charset="2"/>
              </a:rPr>
              <a:t>by improving the S/N on the FE electronics</a:t>
            </a:r>
          </a:p>
          <a:p>
            <a:pPr lvl="1"/>
            <a:r>
              <a:rPr lang="en-US" dirty="0">
                <a:solidFill>
                  <a:srgbClr val="0000FF"/>
                </a:solidFill>
                <a:sym typeface="Wingdings" panose="05000000000000000000" pitchFamily="2" charset="2"/>
              </a:rPr>
              <a:t>by improving the signal collection efficiency </a:t>
            </a:r>
          </a:p>
        </p:txBody>
      </p:sp>
      <p:sp>
        <p:nvSpPr>
          <p:cNvPr id="15" name="Rectangle 14"/>
          <p:cNvSpPr/>
          <p:nvPr/>
        </p:nvSpPr>
        <p:spPr>
          <a:xfrm>
            <a:off x="438150" y="5228809"/>
            <a:ext cx="5153025" cy="70461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793875" y="6114290"/>
            <a:ext cx="7843837" cy="369332"/>
          </a:xfrm>
          <a:prstGeom prst="rect">
            <a:avLst/>
          </a:prstGeom>
          <a:solidFill>
            <a:srgbClr val="FFFF00"/>
          </a:solidFill>
        </p:spPr>
        <p:txBody>
          <a:bodyPr wrap="square">
            <a:spAutoFit/>
          </a:bodyPr>
          <a:lstStyle/>
          <a:p>
            <a:r>
              <a:rPr lang="en-US" dirty="0">
                <a:solidFill>
                  <a:srgbClr val="0000FF"/>
                </a:solidFill>
                <a:sym typeface="Wingdings" panose="05000000000000000000" pitchFamily="2" charset="2"/>
              </a:rPr>
              <a:t>Keeping the gas clean is the key to preserve the electrode longevity</a:t>
            </a:r>
          </a:p>
        </p:txBody>
      </p:sp>
      <p:sp>
        <p:nvSpPr>
          <p:cNvPr id="16" name="Content Placeholder 2"/>
          <p:cNvSpPr txBox="1">
            <a:spLocks/>
          </p:cNvSpPr>
          <p:nvPr/>
        </p:nvSpPr>
        <p:spPr>
          <a:xfrm>
            <a:off x="199231" y="4401532"/>
            <a:ext cx="5630862" cy="1824851"/>
          </a:xfrm>
          <a:prstGeom prst="rect">
            <a:avLst/>
          </a:prstGeom>
        </p:spPr>
        <p:txBody>
          <a:bodyPr vert="horz" lIns="91440" tIns="45720" rIns="91440" bIns="45720" rtlCol="0" anchor="ctr">
            <a:normAutofit fontScale="85000" lnSpcReduction="2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dirty="0">
                <a:solidFill>
                  <a:srgbClr val="0000FF"/>
                </a:solidFill>
                <a:sym typeface="Wingdings" panose="05000000000000000000" pitchFamily="2" charset="2"/>
              </a:rPr>
              <a:t>Lowering </a:t>
            </a:r>
            <a:r>
              <a:rPr lang="en-US" dirty="0">
                <a:solidFill>
                  <a:srgbClr val="FF0000"/>
                </a:solidFill>
                <a:sym typeface="Wingdings" panose="05000000000000000000" pitchFamily="2" charset="2"/>
              </a:rPr>
              <a:t>R</a:t>
            </a:r>
            <a:r>
              <a:rPr lang="en-US" dirty="0">
                <a:solidFill>
                  <a:srgbClr val="0000FF"/>
                </a:solidFill>
                <a:sym typeface="Wingdings" panose="05000000000000000000" pitchFamily="2" charset="2"/>
              </a:rPr>
              <a:t> improves rate capability only</a:t>
            </a:r>
          </a:p>
          <a:p>
            <a:pPr lvl="1"/>
            <a:r>
              <a:rPr lang="en-US" dirty="0">
                <a:solidFill>
                  <a:srgbClr val="0000FF"/>
                </a:solidFill>
                <a:sym typeface="Wingdings" panose="05000000000000000000" pitchFamily="2" charset="2"/>
              </a:rPr>
              <a:t>Lower resistivity materials</a:t>
            </a:r>
          </a:p>
          <a:p>
            <a:pPr lvl="1"/>
            <a:r>
              <a:rPr lang="en-US" dirty="0">
                <a:solidFill>
                  <a:srgbClr val="0000FF"/>
                </a:solidFill>
                <a:sym typeface="Wingdings" panose="05000000000000000000" pitchFamily="2" charset="2"/>
              </a:rPr>
              <a:t>Thinner electrodes</a:t>
            </a:r>
          </a:p>
          <a:p>
            <a:r>
              <a:rPr lang="en-US" dirty="0">
                <a:solidFill>
                  <a:srgbClr val="FF0000"/>
                </a:solidFill>
                <a:sym typeface="Wingdings" panose="05000000000000000000" pitchFamily="2" charset="2"/>
              </a:rPr>
              <a:t>Achieving high rate by brute force reduction of R (without reducing at the same time the E field) may lead to instable detectors</a:t>
            </a:r>
          </a:p>
          <a:p>
            <a:endParaRPr lang="en-US" dirty="0">
              <a:solidFill>
                <a:srgbClr val="0000FF"/>
              </a:solidFill>
            </a:endParaRPr>
          </a:p>
        </p:txBody>
      </p:sp>
      <p:sp>
        <p:nvSpPr>
          <p:cNvPr id="18" name="Content Placeholder 2"/>
          <p:cNvSpPr txBox="1">
            <a:spLocks/>
          </p:cNvSpPr>
          <p:nvPr/>
        </p:nvSpPr>
        <p:spPr>
          <a:xfrm>
            <a:off x="6639944" y="735017"/>
            <a:ext cx="5410769" cy="340428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n-US" sz="1800" dirty="0"/>
              <a:t>Rate capability(</a:t>
            </a:r>
            <a:r>
              <a:rPr lang="en-US" sz="1800" dirty="0">
                <a:solidFill>
                  <a:srgbClr val="FFC000"/>
                </a:solidFill>
              </a:rPr>
              <a:t>drift chambers</a:t>
            </a:r>
            <a:r>
              <a:rPr lang="en-US" sz="1800" dirty="0"/>
              <a:t>)</a:t>
            </a:r>
          </a:p>
          <a:p>
            <a:r>
              <a:rPr lang="en-US" sz="1800" dirty="0"/>
              <a:t>Limited by the space-charge effect</a:t>
            </a:r>
            <a:endParaRPr lang="en-US" sz="1600" b="1" dirty="0">
              <a:solidFill>
                <a:srgbClr val="FF0000"/>
              </a:solidFill>
            </a:endParaRPr>
          </a:p>
          <a:p>
            <a:r>
              <a:rPr lang="en-US" sz="1800" dirty="0"/>
              <a:t>Effect reduced with R^3 </a:t>
            </a:r>
            <a:r>
              <a:rPr lang="en-US" sz="1800" dirty="0">
                <a:sym typeface="Wingdings" panose="05000000000000000000" pitchFamily="2" charset="2"/>
              </a:rPr>
              <a:t> R=1/2  rate = 8x (drift time x cross section)</a:t>
            </a:r>
          </a:p>
          <a:p>
            <a:pPr marL="0" indent="0">
              <a:buFont typeface="Wingdings 3" charset="2"/>
              <a:buNone/>
            </a:pPr>
            <a:r>
              <a:rPr lang="en-US" sz="1800" dirty="0"/>
              <a:t>Longevity: Bulk materials insensitive to radiation, but</a:t>
            </a:r>
          </a:p>
          <a:p>
            <a:pPr lvl="1"/>
            <a:r>
              <a:rPr lang="en-US" sz="1600" dirty="0"/>
              <a:t>Gas purity is very important to avoid ageing</a:t>
            </a:r>
            <a:endParaRPr lang="en-US" sz="1600" dirty="0">
              <a:sym typeface="Wingdings" panose="05000000000000000000" pitchFamily="2" charset="2"/>
            </a:endParaRPr>
          </a:p>
          <a:p>
            <a:pPr lvl="1"/>
            <a:r>
              <a:rPr lang="en-US" sz="1600" dirty="0">
                <a:sym typeface="Wingdings" panose="05000000000000000000" pitchFamily="2" charset="2"/>
              </a:rPr>
              <a:t>no discharges possible (geometrical quenching) </a:t>
            </a:r>
          </a:p>
          <a:p>
            <a:pPr lvl="1"/>
            <a:r>
              <a:rPr lang="en-US" sz="1600" dirty="0">
                <a:sym typeface="Wingdings" panose="05000000000000000000" pitchFamily="2" charset="2"/>
              </a:rPr>
              <a:t>No observed ageing in such conditions </a:t>
            </a:r>
          </a:p>
        </p:txBody>
      </p:sp>
      <p:sp>
        <p:nvSpPr>
          <p:cNvPr id="9" name="Slide Number Placeholder 8"/>
          <p:cNvSpPr>
            <a:spLocks noGrp="1"/>
          </p:cNvSpPr>
          <p:nvPr>
            <p:ph type="sldNum" sz="quarter" idx="12"/>
          </p:nvPr>
        </p:nvSpPr>
        <p:spPr/>
        <p:txBody>
          <a:bodyPr/>
          <a:lstStyle/>
          <a:p>
            <a:fld id="{F8550EB5-7DBB-40B0-8DCD-2DF6D0BF0886}" type="slidenum">
              <a:rPr lang="en-GB" smtClean="0"/>
              <a:t>54</a:t>
            </a:fld>
            <a:endParaRPr lang="en-GB"/>
          </a:p>
        </p:txBody>
      </p:sp>
      <p:sp>
        <p:nvSpPr>
          <p:cNvPr id="5" name="Footer Placeholder 4">
            <a:extLst>
              <a:ext uri="{FF2B5EF4-FFF2-40B4-BE49-F238E27FC236}">
                <a16:creationId xmlns:a16="http://schemas.microsoft.com/office/drawing/2014/main" id="{D4A4D7B3-C671-3FB8-7FD2-487CA4849060}"/>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18091504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167" y="-3198"/>
            <a:ext cx="9905998" cy="821635"/>
          </a:xfrm>
        </p:spPr>
        <p:txBody>
          <a:bodyPr>
            <a:normAutofit/>
          </a:bodyPr>
          <a:lstStyle/>
          <a:p>
            <a:r>
              <a:rPr lang="en-US" dirty="0"/>
              <a:t>High rate for single gap RPCs</a:t>
            </a:r>
          </a:p>
        </p:txBody>
      </p:sp>
      <p:sp>
        <p:nvSpPr>
          <p:cNvPr id="3" name="Content Placeholder 2"/>
          <p:cNvSpPr>
            <a:spLocks noGrp="1"/>
          </p:cNvSpPr>
          <p:nvPr>
            <p:ph idx="1"/>
          </p:nvPr>
        </p:nvSpPr>
        <p:spPr>
          <a:xfrm>
            <a:off x="447167" y="772308"/>
            <a:ext cx="6492965" cy="1824580"/>
          </a:xfrm>
        </p:spPr>
        <p:txBody>
          <a:bodyPr>
            <a:normAutofit fontScale="85000" lnSpcReduction="10000"/>
          </a:bodyPr>
          <a:lstStyle/>
          <a:p>
            <a:r>
              <a:rPr lang="en-US" dirty="0"/>
              <a:t>limited by </a:t>
            </a:r>
            <a:r>
              <a:rPr lang="en-US" dirty="0" err="1"/>
              <a:t>Ramo</a:t>
            </a:r>
            <a:r>
              <a:rPr lang="en-US" dirty="0"/>
              <a:t> theorem (~1/20 of </a:t>
            </a:r>
            <a:r>
              <a:rPr lang="en-US" dirty="0">
                <a:sym typeface="Wingdings" panose="05000000000000000000" pitchFamily="2" charset="2"/>
              </a:rPr>
              <a:t>&lt;</a:t>
            </a:r>
            <a:r>
              <a:rPr lang="en-US" dirty="0">
                <a:solidFill>
                  <a:srgbClr val="FFFF00"/>
                </a:solidFill>
                <a:sym typeface="Wingdings" panose="05000000000000000000" pitchFamily="2" charset="2"/>
              </a:rPr>
              <a:t>Q</a:t>
            </a:r>
            <a:r>
              <a:rPr lang="en-US" dirty="0">
                <a:sym typeface="Wingdings" panose="05000000000000000000" pitchFamily="2" charset="2"/>
              </a:rPr>
              <a:t>&gt; is usable)</a:t>
            </a:r>
          </a:p>
          <a:p>
            <a:r>
              <a:rPr lang="en-US" dirty="0">
                <a:sym typeface="Wingdings" panose="05000000000000000000" pitchFamily="2" charset="2"/>
              </a:rPr>
              <a:t>low resistivity electrodes made of HPL (~10</a:t>
            </a:r>
            <a:r>
              <a:rPr lang="en-US" baseline="30000" dirty="0">
                <a:sym typeface="Wingdings" panose="05000000000000000000" pitchFamily="2" charset="2"/>
              </a:rPr>
              <a:t>10</a:t>
            </a:r>
            <a:r>
              <a:rPr lang="en-US" dirty="0">
                <a:sym typeface="Wingdings" panose="05000000000000000000" pitchFamily="2" charset="2"/>
              </a:rPr>
              <a:t> </a:t>
            </a:r>
            <a:r>
              <a:rPr lang="en-US" dirty="0">
                <a:latin typeface="Symbol" panose="05050102010706020507" pitchFamily="18" charset="2"/>
                <a:sym typeface="Wingdings" panose="05000000000000000000" pitchFamily="2" charset="2"/>
              </a:rPr>
              <a:t>W</a:t>
            </a:r>
            <a:r>
              <a:rPr lang="en-US" dirty="0">
                <a:sym typeface="Wingdings" panose="05000000000000000000" pitchFamily="2" charset="2"/>
              </a:rPr>
              <a:t> cm)</a:t>
            </a:r>
          </a:p>
          <a:p>
            <a:r>
              <a:rPr lang="en-US" dirty="0">
                <a:sym typeface="Wingdings" panose="05000000000000000000" pitchFamily="2" charset="2"/>
              </a:rPr>
              <a:t>SiGe FE tech. with 4k e- noise to reduce &lt;</a:t>
            </a:r>
            <a:r>
              <a:rPr lang="en-US" dirty="0">
                <a:solidFill>
                  <a:srgbClr val="FFFF00"/>
                </a:solidFill>
                <a:sym typeface="Wingdings" panose="05000000000000000000" pitchFamily="2" charset="2"/>
              </a:rPr>
              <a:t>Q</a:t>
            </a:r>
            <a:r>
              <a:rPr lang="en-US" dirty="0">
                <a:sym typeface="Wingdings" panose="05000000000000000000" pitchFamily="2" charset="2"/>
              </a:rPr>
              <a:t>&gt;</a:t>
            </a:r>
          </a:p>
          <a:p>
            <a:r>
              <a:rPr lang="en-US" dirty="0">
                <a:sym typeface="Wingdings" panose="05000000000000000000" pitchFamily="2" charset="2"/>
              </a:rPr>
              <a:t>Reaching up to 10 kHz/cm</a:t>
            </a:r>
            <a:r>
              <a:rPr lang="en-US" baseline="30000" dirty="0">
                <a:sym typeface="Wingdings" panose="05000000000000000000" pitchFamily="2" charset="2"/>
              </a:rPr>
              <a:t>2 </a:t>
            </a:r>
            <a:r>
              <a:rPr lang="en-US" dirty="0">
                <a:sym typeface="Wingdings" panose="05000000000000000000" pitchFamily="2" charset="2"/>
              </a:rPr>
              <a:t>in production chambers</a:t>
            </a:r>
          </a:p>
          <a:p>
            <a:r>
              <a:rPr lang="en-US" dirty="0">
                <a:sym typeface="Wingdings" panose="05000000000000000000" pitchFamily="2" charset="2"/>
              </a:rPr>
              <a:t>Suitable for safe operation with eco-gas mixture</a:t>
            </a:r>
          </a:p>
        </p:txBody>
      </p:sp>
      <p:sp>
        <p:nvSpPr>
          <p:cNvPr id="4" name="Date Placeholder 3"/>
          <p:cNvSpPr>
            <a:spLocks noGrp="1"/>
          </p:cNvSpPr>
          <p:nvPr>
            <p:ph type="dt" sz="half" idx="10"/>
          </p:nvPr>
        </p:nvSpPr>
        <p:spPr>
          <a:xfrm>
            <a:off x="8837612" y="6435725"/>
            <a:ext cx="1600200" cy="365125"/>
          </a:xfrm>
        </p:spPr>
        <p:txBody>
          <a:bodyPr/>
          <a:lstStyle/>
          <a:p>
            <a:fld id="{6D86D774-2358-4CF5-92E7-40AB37BB850F}" type="datetime1">
              <a:rPr lang="en-US" smtClean="0"/>
              <a:t>10/15/2026</a:t>
            </a:fld>
            <a:endParaRPr lang="en-US"/>
          </a:p>
        </p:txBody>
      </p:sp>
      <p:sp>
        <p:nvSpPr>
          <p:cNvPr id="9" name="TextBox 8"/>
          <p:cNvSpPr txBox="1"/>
          <p:nvPr/>
        </p:nvSpPr>
        <p:spPr>
          <a:xfrm>
            <a:off x="447167" y="2705749"/>
            <a:ext cx="10557698" cy="369332"/>
          </a:xfrm>
          <a:prstGeom prst="rect">
            <a:avLst/>
          </a:prstGeom>
          <a:solidFill>
            <a:srgbClr val="FFC000"/>
          </a:solidFill>
          <a:ln>
            <a:solidFill>
              <a:srgbClr val="FF0000"/>
            </a:solidFill>
          </a:ln>
        </p:spPr>
        <p:txBody>
          <a:bodyPr wrap="none" rtlCol="0">
            <a:spAutoFit/>
          </a:bodyPr>
          <a:lstStyle/>
          <a:p>
            <a:r>
              <a:rPr lang="en-US" dirty="0">
                <a:solidFill>
                  <a:srgbClr val="FF0000"/>
                </a:solidFill>
              </a:rPr>
              <a:t>FFC full TARGET </a:t>
            </a:r>
            <a:r>
              <a:rPr lang="en-US" dirty="0">
                <a:solidFill>
                  <a:srgbClr val="FF0000"/>
                </a:solidFill>
                <a:sym typeface="Wingdings" panose="05000000000000000000" pitchFamily="2" charset="2"/>
              </a:rPr>
              <a:t> improve by a further order of magnitude by increasing S/N and lowering R:</a:t>
            </a:r>
            <a:endParaRPr lang="en-US" dirty="0">
              <a:solidFill>
                <a:srgbClr val="FF0000"/>
              </a:solidFill>
            </a:endParaRPr>
          </a:p>
        </p:txBody>
      </p:sp>
      <p:sp>
        <p:nvSpPr>
          <p:cNvPr id="22" name="Rectangle 21"/>
          <p:cNvSpPr/>
          <p:nvPr/>
        </p:nvSpPr>
        <p:spPr>
          <a:xfrm>
            <a:off x="222872" y="3179691"/>
            <a:ext cx="5512810" cy="32560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234066" y="3189964"/>
            <a:ext cx="5490422" cy="830997"/>
          </a:xfrm>
          <a:prstGeom prst="rect">
            <a:avLst/>
          </a:prstGeom>
          <a:solidFill>
            <a:srgbClr val="002060"/>
          </a:solidFill>
        </p:spPr>
        <p:txBody>
          <a:bodyPr wrap="square" rtlCol="0">
            <a:spAutoFit/>
          </a:bodyPr>
          <a:lstStyle/>
          <a:p>
            <a:r>
              <a:rPr lang="en-US" sz="1600" dirty="0"/>
              <a:t>Last generation SiGe </a:t>
            </a:r>
            <a:r>
              <a:rPr lang="en-US" sz="1600" dirty="0" err="1"/>
              <a:t>etero</a:t>
            </a:r>
            <a:r>
              <a:rPr lang="en-US" sz="1600" dirty="0"/>
              <a:t>-junction technologies (</a:t>
            </a:r>
            <a:r>
              <a:rPr lang="en-US" sz="1600" dirty="0" err="1"/>
              <a:t>fT</a:t>
            </a:r>
            <a:r>
              <a:rPr lang="en-US" sz="1600" dirty="0"/>
              <a:t> 0.7 THz) announce a further x 10 leap in the FE </a:t>
            </a:r>
            <a:r>
              <a:rPr lang="en-US" sz="1600" dirty="0">
                <a:sym typeface="Wingdings" panose="05000000000000000000" pitchFamily="2" charset="2"/>
              </a:rPr>
              <a:t></a:t>
            </a:r>
            <a:r>
              <a:rPr lang="en-US" sz="1600" dirty="0"/>
              <a:t> 500 e- noise reduction </a:t>
            </a:r>
          </a:p>
        </p:txBody>
      </p:sp>
      <p:pic>
        <p:nvPicPr>
          <p:cNvPr id="24" name="Picture 23"/>
          <p:cNvPicPr>
            <a:picLocks noChangeAspect="1"/>
          </p:cNvPicPr>
          <p:nvPr/>
        </p:nvPicPr>
        <p:blipFill rotWithShape="1">
          <a:blip r:embed="rId2"/>
          <a:srcRect r="8379"/>
          <a:stretch/>
        </p:blipFill>
        <p:spPr>
          <a:xfrm>
            <a:off x="341231" y="4055423"/>
            <a:ext cx="3051300" cy="2247982"/>
          </a:xfrm>
          <a:prstGeom prst="rect">
            <a:avLst/>
          </a:prstGeom>
        </p:spPr>
      </p:pic>
      <p:sp>
        <p:nvSpPr>
          <p:cNvPr id="25" name="TextBox 24"/>
          <p:cNvSpPr txBox="1"/>
          <p:nvPr/>
        </p:nvSpPr>
        <p:spPr>
          <a:xfrm>
            <a:off x="1641647" y="4251794"/>
            <a:ext cx="1122423" cy="276999"/>
          </a:xfrm>
          <a:prstGeom prst="rect">
            <a:avLst/>
          </a:prstGeom>
          <a:noFill/>
        </p:spPr>
        <p:txBody>
          <a:bodyPr wrap="none" rtlCol="0">
            <a:spAutoFit/>
          </a:bodyPr>
          <a:lstStyle/>
          <a:p>
            <a:r>
              <a:rPr lang="en-US" sz="1200" dirty="0">
                <a:solidFill>
                  <a:schemeClr val="bg2"/>
                </a:solidFill>
              </a:rPr>
              <a:t>LHC </a:t>
            </a:r>
            <a:r>
              <a:rPr lang="en-US" sz="1200" dirty="0">
                <a:solidFill>
                  <a:schemeClr val="bg2"/>
                </a:solidFill>
                <a:sym typeface="Wingdings" panose="05000000000000000000" pitchFamily="2" charset="2"/>
              </a:rPr>
              <a:t> 30pC</a:t>
            </a:r>
            <a:endParaRPr lang="en-US" sz="1200" dirty="0">
              <a:solidFill>
                <a:schemeClr val="bg2"/>
              </a:solidFill>
            </a:endParaRPr>
          </a:p>
        </p:txBody>
      </p:sp>
      <p:sp>
        <p:nvSpPr>
          <p:cNvPr id="26" name="TextBox 25"/>
          <p:cNvSpPr txBox="1"/>
          <p:nvPr/>
        </p:nvSpPr>
        <p:spPr>
          <a:xfrm>
            <a:off x="787304" y="5380075"/>
            <a:ext cx="1265090" cy="276999"/>
          </a:xfrm>
          <a:prstGeom prst="rect">
            <a:avLst/>
          </a:prstGeom>
          <a:noFill/>
        </p:spPr>
        <p:txBody>
          <a:bodyPr wrap="none" rtlCol="0">
            <a:spAutoFit/>
          </a:bodyPr>
          <a:lstStyle/>
          <a:p>
            <a:r>
              <a:rPr lang="en-US" sz="1200" dirty="0">
                <a:solidFill>
                  <a:schemeClr val="bg2"/>
                </a:solidFill>
              </a:rPr>
              <a:t>HL-LHC </a:t>
            </a:r>
            <a:r>
              <a:rPr lang="en-US" sz="1200" dirty="0">
                <a:solidFill>
                  <a:schemeClr val="bg2"/>
                </a:solidFill>
                <a:sym typeface="Wingdings" panose="05000000000000000000" pitchFamily="2" charset="2"/>
              </a:rPr>
              <a:t> 5pC</a:t>
            </a:r>
            <a:endParaRPr lang="en-US" sz="1200" dirty="0">
              <a:solidFill>
                <a:schemeClr val="bg2"/>
              </a:solidFill>
            </a:endParaRPr>
          </a:p>
        </p:txBody>
      </p:sp>
      <p:sp>
        <p:nvSpPr>
          <p:cNvPr id="27" name="TextBox 26"/>
          <p:cNvSpPr txBox="1"/>
          <p:nvPr/>
        </p:nvSpPr>
        <p:spPr>
          <a:xfrm>
            <a:off x="1846117" y="5714945"/>
            <a:ext cx="1191352" cy="276999"/>
          </a:xfrm>
          <a:prstGeom prst="rect">
            <a:avLst/>
          </a:prstGeom>
          <a:noFill/>
        </p:spPr>
        <p:txBody>
          <a:bodyPr wrap="none" rtlCol="0">
            <a:spAutoFit/>
          </a:bodyPr>
          <a:lstStyle/>
          <a:p>
            <a:r>
              <a:rPr lang="en-US" sz="1200" dirty="0">
                <a:solidFill>
                  <a:schemeClr val="bg2"/>
                </a:solidFill>
              </a:rPr>
              <a:t>FFC </a:t>
            </a:r>
            <a:r>
              <a:rPr lang="en-US" sz="1200" dirty="0">
                <a:solidFill>
                  <a:schemeClr val="bg2"/>
                </a:solidFill>
                <a:sym typeface="Wingdings" panose="05000000000000000000" pitchFamily="2" charset="2"/>
              </a:rPr>
              <a:t> 1-2 </a:t>
            </a:r>
            <a:r>
              <a:rPr lang="en-US" sz="1200" dirty="0" err="1">
                <a:solidFill>
                  <a:schemeClr val="bg2"/>
                </a:solidFill>
                <a:sym typeface="Wingdings" panose="05000000000000000000" pitchFamily="2" charset="2"/>
              </a:rPr>
              <a:t>pC</a:t>
            </a:r>
            <a:endParaRPr lang="en-US" sz="1200" dirty="0">
              <a:solidFill>
                <a:schemeClr val="bg2"/>
              </a:solidFill>
            </a:endParaRPr>
          </a:p>
        </p:txBody>
      </p:sp>
      <p:sp>
        <p:nvSpPr>
          <p:cNvPr id="28" name="TextBox 27"/>
          <p:cNvSpPr txBox="1"/>
          <p:nvPr/>
        </p:nvSpPr>
        <p:spPr>
          <a:xfrm>
            <a:off x="3610724" y="4165399"/>
            <a:ext cx="2009775" cy="2031325"/>
          </a:xfrm>
          <a:prstGeom prst="rect">
            <a:avLst/>
          </a:prstGeom>
          <a:noFill/>
        </p:spPr>
        <p:txBody>
          <a:bodyPr wrap="square" rtlCol="0">
            <a:spAutoFit/>
          </a:bodyPr>
          <a:lstStyle/>
          <a:p>
            <a:r>
              <a:rPr lang="en-US" dirty="0"/>
              <a:t>For further exploiting the electronics:</a:t>
            </a:r>
          </a:p>
          <a:p>
            <a:pPr marL="285750" indent="-285750">
              <a:buFont typeface="Arial" panose="020B0604020202020204" pitchFamily="34" charset="0"/>
              <a:buChar char="•"/>
            </a:pPr>
            <a:r>
              <a:rPr lang="en-US" dirty="0"/>
              <a:t>Faster avalanche</a:t>
            </a:r>
          </a:p>
          <a:p>
            <a:pPr marL="285750" indent="-285750">
              <a:buFont typeface="Arial" panose="020B0604020202020204" pitchFamily="34" charset="0"/>
              <a:buChar char="•"/>
            </a:pPr>
            <a:r>
              <a:rPr lang="en-US" dirty="0"/>
              <a:t>Very efficient grounding</a:t>
            </a:r>
          </a:p>
        </p:txBody>
      </p:sp>
      <p:sp>
        <p:nvSpPr>
          <p:cNvPr id="29" name="TextBox 28"/>
          <p:cNvSpPr txBox="1"/>
          <p:nvPr/>
        </p:nvSpPr>
        <p:spPr>
          <a:xfrm>
            <a:off x="768651" y="4625106"/>
            <a:ext cx="1745991" cy="369332"/>
          </a:xfrm>
          <a:prstGeom prst="rect">
            <a:avLst/>
          </a:prstGeom>
          <a:noFill/>
          <a:ln>
            <a:solidFill>
              <a:srgbClr val="FF0000"/>
            </a:solidFill>
          </a:ln>
        </p:spPr>
        <p:txBody>
          <a:bodyPr wrap="none" rtlCol="0">
            <a:spAutoFit/>
          </a:bodyPr>
          <a:lstStyle/>
          <a:p>
            <a:r>
              <a:rPr lang="en-US" dirty="0">
                <a:solidFill>
                  <a:schemeClr val="bg2"/>
                </a:solidFill>
              </a:rPr>
              <a:t>1mm gas gap</a:t>
            </a:r>
          </a:p>
        </p:txBody>
      </p:sp>
      <p:sp>
        <p:nvSpPr>
          <p:cNvPr id="30" name="Content Placeholder 11"/>
          <p:cNvSpPr txBox="1">
            <a:spLocks/>
          </p:cNvSpPr>
          <p:nvPr/>
        </p:nvSpPr>
        <p:spPr>
          <a:xfrm>
            <a:off x="5997045" y="3260599"/>
            <a:ext cx="5864276" cy="3042806"/>
          </a:xfrm>
          <a:prstGeom prst="rect">
            <a:avLst/>
          </a:prstGeom>
          <a:ln>
            <a:solidFill>
              <a:srgbClr val="FFC000"/>
            </a:solidFill>
          </a:ln>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n-US" dirty="0"/>
              <a:t>A new device: single gap semi-conductor RPC</a:t>
            </a:r>
          </a:p>
          <a:p>
            <a:pPr marL="0" indent="0">
              <a:buFont typeface="Wingdings 3" charset="2"/>
              <a:buNone/>
            </a:pPr>
            <a:r>
              <a:rPr lang="en-US" b="1" dirty="0">
                <a:solidFill>
                  <a:srgbClr val="FF0000"/>
                </a:solidFill>
              </a:rPr>
              <a:t>[</a:t>
            </a:r>
            <a:r>
              <a:rPr lang="en-US" dirty="0"/>
              <a:t>electronic carriers can not be depleted</a:t>
            </a:r>
            <a:r>
              <a:rPr lang="en-US" b="1" dirty="0">
                <a:solidFill>
                  <a:srgbClr val="FF0000"/>
                </a:solidFill>
              </a:rPr>
              <a:t>]</a:t>
            </a:r>
          </a:p>
          <a:p>
            <a:pPr lvl="1"/>
            <a:r>
              <a:rPr lang="en-GB" dirty="0"/>
              <a:t>0.6 mm GaAs electrodes </a:t>
            </a:r>
          </a:p>
          <a:p>
            <a:pPr lvl="1"/>
            <a:r>
              <a:rPr lang="en-GB" dirty="0"/>
              <a:t>Resistivity 1.4×10^8 Ωcm</a:t>
            </a:r>
          </a:p>
          <a:p>
            <a:pPr lvl="1"/>
            <a:r>
              <a:rPr lang="en-US" dirty="0"/>
              <a:t>Tested up to &gt; 40 kHz</a:t>
            </a:r>
            <a:r>
              <a:rPr lang="en-US" dirty="0">
                <a:sym typeface="Wingdings" panose="05000000000000000000" pitchFamily="2" charset="2"/>
              </a:rPr>
              <a:t>/cm</a:t>
            </a:r>
            <a:r>
              <a:rPr lang="en-US" baseline="30000" dirty="0">
                <a:sym typeface="Wingdings" panose="05000000000000000000" pitchFamily="2" charset="2"/>
              </a:rPr>
              <a:t>2</a:t>
            </a:r>
            <a:endParaRPr lang="en-GB" dirty="0"/>
          </a:p>
          <a:p>
            <a:pPr lvl="1"/>
            <a:r>
              <a:rPr lang="en-GB" dirty="0"/>
              <a:t>&gt; 1 MHz/</a:t>
            </a:r>
            <a:r>
              <a:rPr lang="en-US" dirty="0">
                <a:sym typeface="Wingdings" panose="05000000000000000000" pitchFamily="2" charset="2"/>
              </a:rPr>
              <a:t>cm</a:t>
            </a:r>
            <a:r>
              <a:rPr lang="en-US" baseline="30000" dirty="0">
                <a:sym typeface="Wingdings" panose="05000000000000000000" pitchFamily="2" charset="2"/>
              </a:rPr>
              <a:t>2</a:t>
            </a:r>
            <a:r>
              <a:rPr lang="en-GB" dirty="0">
                <a:sym typeface="Wingdings" panose="05000000000000000000" pitchFamily="2" charset="2"/>
              </a:rPr>
              <a:t> is </a:t>
            </a:r>
            <a:r>
              <a:rPr lang="en-GB" dirty="0"/>
              <a:t>possible</a:t>
            </a:r>
          </a:p>
          <a:p>
            <a:pPr lvl="1"/>
            <a:r>
              <a:rPr lang="en-GB" dirty="0"/>
              <a:t>Active area 6.25 cm</a:t>
            </a:r>
            <a:r>
              <a:rPr lang="en-GB" baseline="30000" dirty="0"/>
              <a:t>2</a:t>
            </a:r>
          </a:p>
          <a:p>
            <a:pPr lvl="1"/>
            <a:r>
              <a:rPr lang="en-US" sz="1200" spc="-1" dirty="0">
                <a:solidFill>
                  <a:srgbClr val="0563C1"/>
                </a:solidFill>
                <a:latin typeface="-apple-system"/>
                <a:hlinkClick r:id="rId3"/>
              </a:rPr>
              <a:t>10.1088/1748-0221/15/12/C12004</a:t>
            </a:r>
            <a:endParaRPr lang="en-GB" sz="1200" dirty="0"/>
          </a:p>
        </p:txBody>
      </p:sp>
      <p:pic>
        <p:nvPicPr>
          <p:cNvPr id="31" name="Immagine 30" descr="Immagine che contiene automobile, forno, sedendo, metallo&#10;&#10;Descrizione generata automaticamente"/>
          <p:cNvPicPr/>
          <p:nvPr/>
        </p:nvPicPr>
        <p:blipFill>
          <a:blip r:embed="rId4"/>
          <a:stretch/>
        </p:blipFill>
        <p:spPr>
          <a:xfrm>
            <a:off x="9493248" y="3878858"/>
            <a:ext cx="2446293" cy="2424547"/>
          </a:xfrm>
          <a:prstGeom prst="rect">
            <a:avLst/>
          </a:prstGeom>
          <a:ln>
            <a:noFill/>
          </a:ln>
          <a:effectLst>
            <a:outerShdw>
              <a:srgbClr val="000000">
                <a:alpha val="40000"/>
              </a:srgbClr>
            </a:outerShdw>
          </a:effectLst>
        </p:spPr>
      </p:pic>
      <p:pic>
        <p:nvPicPr>
          <p:cNvPr id="32" name="Picture 31"/>
          <p:cNvPicPr>
            <a:picLocks noChangeAspect="1"/>
          </p:cNvPicPr>
          <p:nvPr/>
        </p:nvPicPr>
        <p:blipFill>
          <a:blip r:embed="rId5"/>
          <a:stretch>
            <a:fillRect/>
          </a:stretch>
        </p:blipFill>
        <p:spPr>
          <a:xfrm>
            <a:off x="8557404" y="-1664"/>
            <a:ext cx="3643222" cy="2727027"/>
          </a:xfrm>
          <a:prstGeom prst="rect">
            <a:avLst/>
          </a:prstGeom>
        </p:spPr>
      </p:pic>
      <p:sp>
        <p:nvSpPr>
          <p:cNvPr id="7" name="Rectangle 6"/>
          <p:cNvSpPr/>
          <p:nvPr/>
        </p:nvSpPr>
        <p:spPr>
          <a:xfrm>
            <a:off x="10147807" y="1971932"/>
            <a:ext cx="1552028" cy="276999"/>
          </a:xfrm>
          <a:prstGeom prst="rect">
            <a:avLst/>
          </a:prstGeom>
        </p:spPr>
        <p:txBody>
          <a:bodyPr wrap="none">
            <a:spAutoFit/>
          </a:bodyPr>
          <a:lstStyle/>
          <a:p>
            <a:r>
              <a:rPr lang="en-US" sz="1200" dirty="0">
                <a:solidFill>
                  <a:schemeClr val="bg1"/>
                </a:solidFill>
                <a:sym typeface="Wingdings" panose="05000000000000000000" pitchFamily="2" charset="2"/>
              </a:rPr>
              <a:t>Up to~10 kHz/cm</a:t>
            </a:r>
            <a:r>
              <a:rPr lang="en-US" sz="1200" baseline="30000" dirty="0">
                <a:solidFill>
                  <a:schemeClr val="bg1"/>
                </a:solidFill>
                <a:sym typeface="Wingdings" panose="05000000000000000000" pitchFamily="2" charset="2"/>
              </a:rPr>
              <a:t>2</a:t>
            </a:r>
            <a:r>
              <a:rPr lang="en-US" sz="1200" dirty="0">
                <a:solidFill>
                  <a:schemeClr val="bg1"/>
                </a:solidFill>
              </a:rPr>
              <a:t> </a:t>
            </a:r>
            <a:endParaRPr lang="en-GB" sz="1200" dirty="0">
              <a:solidFill>
                <a:schemeClr val="bg1"/>
              </a:solidFill>
            </a:endParaRPr>
          </a:p>
        </p:txBody>
      </p:sp>
      <p:sp>
        <p:nvSpPr>
          <p:cNvPr id="12" name="Slide Number Placeholder 11"/>
          <p:cNvSpPr>
            <a:spLocks noGrp="1"/>
          </p:cNvSpPr>
          <p:nvPr>
            <p:ph type="sldNum" sz="quarter" idx="12"/>
          </p:nvPr>
        </p:nvSpPr>
        <p:spPr/>
        <p:txBody>
          <a:bodyPr/>
          <a:lstStyle/>
          <a:p>
            <a:fld id="{F8550EB5-7DBB-40B0-8DCD-2DF6D0BF0886}" type="slidenum">
              <a:rPr lang="en-GB" smtClean="0"/>
              <a:t>55</a:t>
            </a:fld>
            <a:endParaRPr lang="en-GB"/>
          </a:p>
        </p:txBody>
      </p:sp>
      <p:sp>
        <p:nvSpPr>
          <p:cNvPr id="5" name="Footer Placeholder 4">
            <a:extLst>
              <a:ext uri="{FF2B5EF4-FFF2-40B4-BE49-F238E27FC236}">
                <a16:creationId xmlns:a16="http://schemas.microsoft.com/office/drawing/2014/main" id="{FB7AC1A6-68F9-3BED-7C41-F3FCD9EAADE5}"/>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2870492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605BA-796C-FB1D-A2E7-4854A519C87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7E9DFFD-4F64-76B0-FE49-566F4964D01E}"/>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1CD52A75-03D0-D195-04DE-577201E2AB45}"/>
              </a:ext>
            </a:extLst>
          </p:cNvPr>
          <p:cNvSpPr>
            <a:spLocks noGrp="1"/>
          </p:cNvSpPr>
          <p:nvPr>
            <p:ph type="dt" sz="half" idx="10"/>
          </p:nvPr>
        </p:nvSpPr>
        <p:spPr/>
        <p:txBody>
          <a:bodyPr/>
          <a:lstStyle/>
          <a:p>
            <a:fld id="{5BEB9B73-4837-496A-B15F-FE390FF68187}" type="datetime1">
              <a:rPr lang="en-US" smtClean="0"/>
              <a:t>10/15/2026</a:t>
            </a:fld>
            <a:endParaRPr lang="en-GB"/>
          </a:p>
        </p:txBody>
      </p:sp>
      <p:sp>
        <p:nvSpPr>
          <p:cNvPr id="5" name="Slide Number Placeholder 4">
            <a:extLst>
              <a:ext uri="{FF2B5EF4-FFF2-40B4-BE49-F238E27FC236}">
                <a16:creationId xmlns:a16="http://schemas.microsoft.com/office/drawing/2014/main" id="{6B1881B8-8BB3-C748-5240-3DDB80534A97}"/>
              </a:ext>
            </a:extLst>
          </p:cNvPr>
          <p:cNvSpPr>
            <a:spLocks noGrp="1"/>
          </p:cNvSpPr>
          <p:nvPr>
            <p:ph type="sldNum" sz="quarter" idx="12"/>
          </p:nvPr>
        </p:nvSpPr>
        <p:spPr/>
        <p:txBody>
          <a:bodyPr/>
          <a:lstStyle/>
          <a:p>
            <a:fld id="{F8550EB5-7DBB-40B0-8DCD-2DF6D0BF0886}" type="slidenum">
              <a:rPr lang="en-GB" smtClean="0"/>
              <a:t>56</a:t>
            </a:fld>
            <a:endParaRPr lang="en-GB"/>
          </a:p>
        </p:txBody>
      </p:sp>
      <p:pic>
        <p:nvPicPr>
          <p:cNvPr id="7" name="Picture 6">
            <a:extLst>
              <a:ext uri="{FF2B5EF4-FFF2-40B4-BE49-F238E27FC236}">
                <a16:creationId xmlns:a16="http://schemas.microsoft.com/office/drawing/2014/main" id="{54F637DF-586E-B8F4-02CF-99D2D4F3126C}"/>
              </a:ext>
            </a:extLst>
          </p:cNvPr>
          <p:cNvPicPr>
            <a:picLocks noChangeAspect="1"/>
          </p:cNvPicPr>
          <p:nvPr/>
        </p:nvPicPr>
        <p:blipFill>
          <a:blip r:embed="rId2"/>
          <a:stretch>
            <a:fillRect/>
          </a:stretch>
        </p:blipFill>
        <p:spPr>
          <a:xfrm>
            <a:off x="0" y="-1"/>
            <a:ext cx="12192000" cy="6806498"/>
          </a:xfrm>
          <a:prstGeom prst="rect">
            <a:avLst/>
          </a:prstGeom>
        </p:spPr>
      </p:pic>
      <p:sp>
        <p:nvSpPr>
          <p:cNvPr id="8" name="Footer Placeholder 7">
            <a:extLst>
              <a:ext uri="{FF2B5EF4-FFF2-40B4-BE49-F238E27FC236}">
                <a16:creationId xmlns:a16="http://schemas.microsoft.com/office/drawing/2014/main" id="{0577AC05-E6E9-D46F-E2D1-88060102E263}"/>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33758388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96F87-26E1-29A4-E9E0-5E96BA1467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7AC0729-91CF-B2A5-FE54-888741CE7E2B}"/>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BA96C76F-E1A8-C421-E1E3-AFDA9EC5BB5F}"/>
              </a:ext>
            </a:extLst>
          </p:cNvPr>
          <p:cNvSpPr>
            <a:spLocks noGrp="1"/>
          </p:cNvSpPr>
          <p:nvPr>
            <p:ph type="dt" sz="half" idx="10"/>
          </p:nvPr>
        </p:nvSpPr>
        <p:spPr/>
        <p:txBody>
          <a:bodyPr/>
          <a:lstStyle/>
          <a:p>
            <a:fld id="{5B80BEDB-9EBA-4C65-AFC3-BE9865DD1CD4}" type="datetime1">
              <a:rPr lang="en-US" smtClean="0"/>
              <a:t>10/15/2026</a:t>
            </a:fld>
            <a:endParaRPr lang="en-GB"/>
          </a:p>
        </p:txBody>
      </p:sp>
      <p:sp>
        <p:nvSpPr>
          <p:cNvPr id="5" name="Slide Number Placeholder 4">
            <a:extLst>
              <a:ext uri="{FF2B5EF4-FFF2-40B4-BE49-F238E27FC236}">
                <a16:creationId xmlns:a16="http://schemas.microsoft.com/office/drawing/2014/main" id="{7952BEA0-9849-F495-7CC5-2C822885401E}"/>
              </a:ext>
            </a:extLst>
          </p:cNvPr>
          <p:cNvSpPr>
            <a:spLocks noGrp="1"/>
          </p:cNvSpPr>
          <p:nvPr>
            <p:ph type="sldNum" sz="quarter" idx="12"/>
          </p:nvPr>
        </p:nvSpPr>
        <p:spPr/>
        <p:txBody>
          <a:bodyPr/>
          <a:lstStyle/>
          <a:p>
            <a:fld id="{F8550EB5-7DBB-40B0-8DCD-2DF6D0BF0886}" type="slidenum">
              <a:rPr lang="en-GB" smtClean="0"/>
              <a:t>57</a:t>
            </a:fld>
            <a:endParaRPr lang="en-GB"/>
          </a:p>
        </p:txBody>
      </p:sp>
      <p:pic>
        <p:nvPicPr>
          <p:cNvPr id="7" name="Picture 6">
            <a:extLst>
              <a:ext uri="{FF2B5EF4-FFF2-40B4-BE49-F238E27FC236}">
                <a16:creationId xmlns:a16="http://schemas.microsoft.com/office/drawing/2014/main" id="{C61F7861-3299-2F37-1727-127A85503A3F}"/>
              </a:ext>
            </a:extLst>
          </p:cNvPr>
          <p:cNvPicPr>
            <a:picLocks noChangeAspect="1"/>
          </p:cNvPicPr>
          <p:nvPr/>
        </p:nvPicPr>
        <p:blipFill>
          <a:blip r:embed="rId2"/>
          <a:stretch>
            <a:fillRect/>
          </a:stretch>
        </p:blipFill>
        <p:spPr>
          <a:xfrm>
            <a:off x="0" y="22467"/>
            <a:ext cx="12192000" cy="6813065"/>
          </a:xfrm>
          <a:prstGeom prst="rect">
            <a:avLst/>
          </a:prstGeom>
        </p:spPr>
      </p:pic>
      <p:sp>
        <p:nvSpPr>
          <p:cNvPr id="8" name="Footer Placeholder 7">
            <a:extLst>
              <a:ext uri="{FF2B5EF4-FFF2-40B4-BE49-F238E27FC236}">
                <a16:creationId xmlns:a16="http://schemas.microsoft.com/office/drawing/2014/main" id="{ABA63C3E-7441-DAFA-5DBC-1A1540497C7A}"/>
              </a:ext>
            </a:extLst>
          </p:cNvPr>
          <p:cNvSpPr>
            <a:spLocks noGrp="1"/>
          </p:cNvSpPr>
          <p:nvPr>
            <p:ph type="ftr" sz="quarter" idx="11"/>
          </p:nvPr>
        </p:nvSpPr>
        <p:spPr/>
        <p:txBody>
          <a:bodyPr/>
          <a:lstStyle/>
          <a:p>
            <a:r>
              <a:rPr lang="en-US"/>
              <a:t>G. Aielli - ISU</a:t>
            </a:r>
            <a:endParaRPr lang="en-GB"/>
          </a:p>
        </p:txBody>
      </p:sp>
    </p:spTree>
    <p:extLst>
      <p:ext uri="{BB962C8B-B14F-4D97-AF65-F5344CB8AC3E}">
        <p14:creationId xmlns:p14="http://schemas.microsoft.com/office/powerpoint/2010/main" val="2926257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0BE118-48FB-1A9C-C74E-C781B2D895F5}"/>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5347F1B-2C97-441F-BC01-733652D9A02D}" type="datetime1">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t>10/15/2026</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BDCBD429-F168-E6A8-FD20-00473045163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0598EF-BAC4-4275-9045-253E75C41A49}"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8C031AFD-7212-1DA8-A2DF-D0389B83B563}"/>
              </a:ext>
            </a:extLst>
          </p:cNvPr>
          <p:cNvPicPr>
            <a:picLocks noChangeAspect="1"/>
          </p:cNvPicPr>
          <p:nvPr/>
        </p:nvPicPr>
        <p:blipFill rotWithShape="1">
          <a:blip r:embed="rId2"/>
          <a:srcRect b="8019"/>
          <a:stretch/>
        </p:blipFill>
        <p:spPr>
          <a:xfrm>
            <a:off x="455797" y="1086518"/>
            <a:ext cx="11462227" cy="4988333"/>
          </a:xfrm>
          <a:prstGeom prst="rect">
            <a:avLst/>
          </a:prstGeom>
        </p:spPr>
      </p:pic>
      <p:sp>
        <p:nvSpPr>
          <p:cNvPr id="7" name="Title 1">
            <a:extLst>
              <a:ext uri="{FF2B5EF4-FFF2-40B4-BE49-F238E27FC236}">
                <a16:creationId xmlns:a16="http://schemas.microsoft.com/office/drawing/2014/main" id="{75C50E40-8AA9-1CB5-143F-B71C25568B2C}"/>
              </a:ext>
            </a:extLst>
          </p:cNvPr>
          <p:cNvSpPr txBox="1">
            <a:spLocks/>
          </p:cNvSpPr>
          <p:nvPr/>
        </p:nvSpPr>
        <p:spPr>
          <a:xfrm>
            <a:off x="360000" y="360000"/>
            <a:ext cx="10515600" cy="1324800"/>
          </a:xfrm>
          <a:prstGeom prst="rect">
            <a:avLst/>
          </a:prstGeom>
        </p:spPr>
        <p:txBody>
          <a:bodyPr vert="horz" lIns="91440" tIns="45720" rIns="91440" bIns="45720" rtlCol="0" anchor="t" anchorCtr="0">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it-IT" sz="4800" b="0" i="0" u="none" strike="noStrike" kern="1200" cap="none" spc="-50" normalizeH="0" baseline="0" noProof="0" dirty="0">
                <a:ln>
                  <a:noFill/>
                </a:ln>
                <a:solidFill>
                  <a:srgbClr val="000000">
                    <a:lumMod val="75000"/>
                    <a:lumOff val="25000"/>
                  </a:srgbClr>
                </a:solidFill>
                <a:effectLst/>
                <a:uLnTx/>
                <a:uFillTx/>
                <a:latin typeface="Calibri Light" panose="020F0302020204030204"/>
                <a:ea typeface="+mj-ea"/>
                <a:cs typeface="+mj-cs"/>
              </a:rPr>
              <a:t>BIS </a:t>
            </a:r>
            <a:r>
              <a:rPr kumimoji="0" lang="it-IT" sz="4800" b="0" i="0" u="none" strike="noStrike" kern="1200" cap="none" spc="-50" normalizeH="0" baseline="0" noProof="0" dirty="0" err="1">
                <a:ln>
                  <a:noFill/>
                </a:ln>
                <a:solidFill>
                  <a:srgbClr val="000000">
                    <a:lumMod val="75000"/>
                    <a:lumOff val="25000"/>
                  </a:srgbClr>
                </a:solidFill>
                <a:effectLst/>
                <a:uLnTx/>
                <a:uFillTx/>
                <a:latin typeface="Calibri Light" panose="020F0302020204030204"/>
                <a:ea typeface="+mj-ea"/>
                <a:cs typeface="+mj-cs"/>
              </a:rPr>
              <a:t>singlets</a:t>
            </a:r>
            <a:r>
              <a:rPr kumimoji="0" lang="it-IT" sz="4800" b="0" i="0" u="none" strike="noStrike" kern="1200" cap="none" spc="-50" normalizeH="0" baseline="0" noProof="0" dirty="0">
                <a:ln>
                  <a:noFill/>
                </a:ln>
                <a:solidFill>
                  <a:srgbClr val="000000">
                    <a:lumMod val="75000"/>
                    <a:lumOff val="25000"/>
                  </a:srgbClr>
                </a:solidFill>
                <a:effectLst/>
                <a:uLnTx/>
                <a:uFillTx/>
                <a:latin typeface="Calibri Light" panose="020F0302020204030204"/>
                <a:ea typeface="+mj-ea"/>
                <a:cs typeface="+mj-cs"/>
              </a:rPr>
              <a:t> assembly (Training @ BB5) </a:t>
            </a:r>
            <a:endParaRPr kumimoji="0" lang="en-US" sz="4800" b="0" i="0" u="none" strike="noStrike" kern="1200" cap="none" spc="-50" normalizeH="0" baseline="0" noProof="0" dirty="0">
              <a:ln>
                <a:noFill/>
              </a:ln>
              <a:solidFill>
                <a:srgbClr val="000000">
                  <a:lumMod val="75000"/>
                  <a:lumOff val="25000"/>
                </a:srgbClr>
              </a:solidFill>
              <a:effectLst/>
              <a:uLnTx/>
              <a:uFillTx/>
              <a:latin typeface="Calibri Light" panose="020F0302020204030204"/>
              <a:ea typeface="+mj-ea"/>
              <a:cs typeface="+mj-cs"/>
            </a:endParaRPr>
          </a:p>
        </p:txBody>
      </p:sp>
      <p:cxnSp>
        <p:nvCxnSpPr>
          <p:cNvPr id="10" name="Straight Connector 9">
            <a:extLst>
              <a:ext uri="{FF2B5EF4-FFF2-40B4-BE49-F238E27FC236}">
                <a16:creationId xmlns:a16="http://schemas.microsoft.com/office/drawing/2014/main" id="{96602C3B-FEAE-2818-D15A-891C8B9A3036}"/>
              </a:ext>
            </a:extLst>
          </p:cNvPr>
          <p:cNvCxnSpPr/>
          <p:nvPr/>
        </p:nvCxnSpPr>
        <p:spPr>
          <a:xfrm>
            <a:off x="10215716" y="5476568"/>
            <a:ext cx="99676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EA3D04FA-91A3-5B1B-2D42-5FDD7B05902B}"/>
              </a:ext>
            </a:extLst>
          </p:cNvPr>
          <p:cNvSpPr>
            <a:spLocks noGrp="1"/>
          </p:cNvSpPr>
          <p:nvPr>
            <p:ph type="ftr" sz="quarter" idx="11"/>
          </p:nvPr>
        </p:nvSpPr>
        <p:spPr/>
        <p:txBody>
          <a:bodyPr/>
          <a:lstStyle/>
          <a:p>
            <a:r>
              <a:rPr lang="en-US"/>
              <a:t>G. Aielli - ISU</a:t>
            </a:r>
          </a:p>
        </p:txBody>
      </p:sp>
    </p:spTree>
    <p:extLst>
      <p:ext uri="{BB962C8B-B14F-4D97-AF65-F5344CB8AC3E}">
        <p14:creationId xmlns:p14="http://schemas.microsoft.com/office/powerpoint/2010/main" val="35481932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5257</TotalTime>
  <Words>5938</Words>
  <Application>Microsoft Office PowerPoint</Application>
  <PresentationFormat>Widescreen</PresentationFormat>
  <Paragraphs>750</Paragraphs>
  <Slides>58</Slides>
  <Notes>8</Notes>
  <HiddenSlides>0</HiddenSlides>
  <MMClips>0</MMClips>
  <ScaleCrop>false</ScaleCrop>
  <HeadingPairs>
    <vt:vector size="8" baseType="variant">
      <vt:variant>
        <vt:lpstr>Caratteri utilizzati</vt:lpstr>
      </vt:variant>
      <vt:variant>
        <vt:i4>14</vt:i4>
      </vt:variant>
      <vt:variant>
        <vt:lpstr>Tema</vt:lpstr>
      </vt:variant>
      <vt:variant>
        <vt:i4>4</vt:i4>
      </vt:variant>
      <vt:variant>
        <vt:lpstr>Server OLE incorporati</vt:lpstr>
      </vt:variant>
      <vt:variant>
        <vt:i4>1</vt:i4>
      </vt:variant>
      <vt:variant>
        <vt:lpstr>Titoli diapositive</vt:lpstr>
      </vt:variant>
      <vt:variant>
        <vt:i4>58</vt:i4>
      </vt:variant>
    </vt:vector>
  </HeadingPairs>
  <TitlesOfParts>
    <vt:vector size="77" baseType="lpstr">
      <vt:lpstr>맑은 고딕</vt:lpstr>
      <vt:lpstr>-apple-system</vt:lpstr>
      <vt:lpstr>Aptos Display</vt:lpstr>
      <vt:lpstr>Arial</vt:lpstr>
      <vt:lpstr>Calibri</vt:lpstr>
      <vt:lpstr>Calibri Light</vt:lpstr>
      <vt:lpstr>Cambria Math</vt:lpstr>
      <vt:lpstr>Century Gothic</vt:lpstr>
      <vt:lpstr>Helvetica</vt:lpstr>
      <vt:lpstr>PT Sans Narrow</vt:lpstr>
      <vt:lpstr>Symbol</vt:lpstr>
      <vt:lpstr>Times New Roman</vt:lpstr>
      <vt:lpstr>Wingdings</vt:lpstr>
      <vt:lpstr>Wingdings 3</vt:lpstr>
      <vt:lpstr>Ion</vt:lpstr>
      <vt:lpstr>Office 테마</vt:lpstr>
      <vt:lpstr>Office Theme</vt:lpstr>
      <vt:lpstr>1_Office Theme</vt:lpstr>
      <vt:lpstr>Equation</vt:lpstr>
      <vt:lpstr>Design and construction of RPC detectors</vt:lpstr>
      <vt:lpstr>RPC technical challenges vs. construction</vt:lpstr>
      <vt:lpstr>Features challenges and limits of RPCs</vt:lpstr>
      <vt:lpstr>Resistive Plate Chamber</vt:lpstr>
      <vt:lpstr>Resistive Plate Construction</vt:lpstr>
      <vt:lpstr>Resistive Plate Endurance</vt:lpstr>
      <vt:lpstr>Resistive Plate Construction</vt:lpstr>
      <vt:lpstr>Resistive Plate alternatives</vt:lpstr>
      <vt:lpstr>Resistive Plate Chamber - surface</vt:lpstr>
      <vt:lpstr>Resistive Plate Chamber – HPL case</vt:lpstr>
      <vt:lpstr>First plateau using linseed oil (by R. Cardarelli)</vt:lpstr>
      <vt:lpstr>Resistive Plate – ohmic contact</vt:lpstr>
      <vt:lpstr>Resistive Plate – electrode thickness </vt:lpstr>
      <vt:lpstr>Discussion on the mechanical stability</vt:lpstr>
      <vt:lpstr>An example</vt:lpstr>
      <vt:lpstr>Physical model</vt:lpstr>
      <vt:lpstr>Physical model - extrapolation</vt:lpstr>
      <vt:lpstr>Mechanical stability – overpressure</vt:lpstr>
      <vt:lpstr>Resistive Plate Chamber gas gap</vt:lpstr>
      <vt:lpstr>Presentazione standard di PowerPoint</vt:lpstr>
      <vt:lpstr>Presentazione standard di PowerPoint</vt:lpstr>
      <vt:lpstr>Front-end electronics sensitivity test</vt:lpstr>
      <vt:lpstr>Voltage separation new vs. standard FE</vt:lpstr>
      <vt:lpstr>Efficiency and Fake tracks rejection</vt:lpstr>
      <vt:lpstr>RPC design – time resolution</vt:lpstr>
      <vt:lpstr>RPC design – time resolution</vt:lpstr>
      <vt:lpstr>Presentazione standard di PowerPoint</vt:lpstr>
      <vt:lpstr>Next RPC design recipe</vt:lpstr>
      <vt:lpstr>Resistive Plate Chamber vs. amplifier</vt:lpstr>
      <vt:lpstr>Resistive Plate Chamber S/N</vt:lpstr>
      <vt:lpstr>The RPC chamber: a stripline having the detector as dielectric</vt:lpstr>
      <vt:lpstr>Consideration on Ageing</vt:lpstr>
      <vt:lpstr>Ageing Test with 30% CO2 + 0.5 % SF6</vt:lpstr>
      <vt:lpstr>Comparison of STD &amp; New RPC Gas Mixtures in ATLAS Cavern </vt:lpstr>
      <vt:lpstr>RPC Strength vs. weakness diagram</vt:lpstr>
      <vt:lpstr>RPC construction sites</vt:lpstr>
      <vt:lpstr>Summary of the gas gaps production sites</vt:lpstr>
      <vt:lpstr>Presentazione standard di PowerPoint</vt:lpstr>
      <vt:lpstr>Presentazione standard di PowerPoint</vt:lpstr>
      <vt:lpstr>Presentazione standard di PowerPoint</vt:lpstr>
      <vt:lpstr>Presentazione standard di PowerPoint</vt:lpstr>
      <vt:lpstr>MPI: qualification of 2 industrial producers</vt:lpstr>
      <vt:lpstr>Presentazione standard di PowerPoint</vt:lpstr>
      <vt:lpstr>The platform of gas gap production at USTC</vt:lpstr>
      <vt:lpstr>Production steps</vt:lpstr>
      <vt:lpstr>Backup</vt:lpstr>
      <vt:lpstr>Space resolution principles</vt:lpstr>
      <vt:lpstr>The Physical model</vt:lpstr>
      <vt:lpstr>Yet another method: strip drift time</vt:lpstr>
      <vt:lpstr>Space resolution performance</vt:lpstr>
      <vt:lpstr>Time resolution principles</vt:lpstr>
      <vt:lpstr>RPC time resolution</vt:lpstr>
      <vt:lpstr>Drift based detectors time resolution </vt:lpstr>
      <vt:lpstr>Present limits – rate and longevity</vt:lpstr>
      <vt:lpstr>High rate for single gap RPCs</vt:lpstr>
      <vt:lpstr>Presentazione standard di PowerPoint</vt:lpstr>
      <vt:lpstr>Presentazione standard di PowerPoint</vt:lpstr>
      <vt:lpstr>Presentazione standard di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giulio aielli</dc:creator>
  <cp:lastModifiedBy>giulio aielli</cp:lastModifiedBy>
  <cp:revision>232</cp:revision>
  <dcterms:created xsi:type="dcterms:W3CDTF">2023-05-24T22:52:35Z</dcterms:created>
  <dcterms:modified xsi:type="dcterms:W3CDTF">2026-10-15T12:29:24Z</dcterms:modified>
</cp:coreProperties>
</file>