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charts/chart10.xml" ContentType="application/vnd.openxmlformats-officedocument.drawingml.chart+xml"/>
  <Override PartName="/ppt/charts/colors10.xml" ContentType="application/vnd.ms-office.chartcolorstyle+xml"/>
  <Override PartName="/ppt/charts/style10.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 id="2147483732" r:id="rId2"/>
    <p:sldMasterId id="2147483751" r:id="rId3"/>
    <p:sldMasterId id="2147483764" r:id="rId4"/>
  </p:sldMasterIdLst>
  <p:notesMasterIdLst>
    <p:notesMasterId r:id="rId78"/>
  </p:notesMasterIdLst>
  <p:sldIdLst>
    <p:sldId id="256" r:id="rId5"/>
    <p:sldId id="298" r:id="rId6"/>
    <p:sldId id="299" r:id="rId7"/>
    <p:sldId id="301" r:id="rId8"/>
    <p:sldId id="302" r:id="rId9"/>
    <p:sldId id="297" r:id="rId10"/>
    <p:sldId id="303" r:id="rId11"/>
    <p:sldId id="304" r:id="rId12"/>
    <p:sldId id="360" r:id="rId13"/>
    <p:sldId id="305" r:id="rId14"/>
    <p:sldId id="306" r:id="rId15"/>
    <p:sldId id="307" r:id="rId16"/>
    <p:sldId id="361" r:id="rId17"/>
    <p:sldId id="363" r:id="rId18"/>
    <p:sldId id="364" r:id="rId19"/>
    <p:sldId id="366" r:id="rId20"/>
    <p:sldId id="267" r:id="rId21"/>
    <p:sldId id="266" r:id="rId22"/>
    <p:sldId id="368" r:id="rId23"/>
    <p:sldId id="300" r:id="rId24"/>
    <p:sldId id="1928" r:id="rId25"/>
    <p:sldId id="3931" r:id="rId26"/>
    <p:sldId id="3932" r:id="rId27"/>
    <p:sldId id="3933" r:id="rId28"/>
    <p:sldId id="3934" r:id="rId29"/>
    <p:sldId id="3935" r:id="rId30"/>
    <p:sldId id="308" r:id="rId31"/>
    <p:sldId id="358" r:id="rId32"/>
    <p:sldId id="314" r:id="rId33"/>
    <p:sldId id="346" r:id="rId34"/>
    <p:sldId id="356" r:id="rId35"/>
    <p:sldId id="357" r:id="rId36"/>
    <p:sldId id="372" r:id="rId37"/>
    <p:sldId id="349" r:id="rId38"/>
    <p:sldId id="352" r:id="rId39"/>
    <p:sldId id="351" r:id="rId40"/>
    <p:sldId id="353" r:id="rId41"/>
    <p:sldId id="315" r:id="rId42"/>
    <p:sldId id="345" r:id="rId43"/>
    <p:sldId id="316" r:id="rId44"/>
    <p:sldId id="317" r:id="rId45"/>
    <p:sldId id="348" r:id="rId46"/>
    <p:sldId id="318" r:id="rId47"/>
    <p:sldId id="319" r:id="rId48"/>
    <p:sldId id="320" r:id="rId49"/>
    <p:sldId id="287" r:id="rId50"/>
    <p:sldId id="3937" r:id="rId51"/>
    <p:sldId id="313" r:id="rId52"/>
    <p:sldId id="259" r:id="rId53"/>
    <p:sldId id="261" r:id="rId54"/>
    <p:sldId id="260" r:id="rId55"/>
    <p:sldId id="272" r:id="rId56"/>
    <p:sldId id="278" r:id="rId57"/>
    <p:sldId id="279" r:id="rId58"/>
    <p:sldId id="273" r:id="rId59"/>
    <p:sldId id="274" r:id="rId60"/>
    <p:sldId id="275" r:id="rId61"/>
    <p:sldId id="277" r:id="rId62"/>
    <p:sldId id="262" r:id="rId63"/>
    <p:sldId id="264" r:id="rId64"/>
    <p:sldId id="280" r:id="rId65"/>
    <p:sldId id="263" r:id="rId66"/>
    <p:sldId id="292" r:id="rId67"/>
    <p:sldId id="296" r:id="rId68"/>
    <p:sldId id="270" r:id="rId69"/>
    <p:sldId id="294" r:id="rId70"/>
    <p:sldId id="293" r:id="rId71"/>
    <p:sldId id="271" r:id="rId72"/>
    <p:sldId id="295" r:id="rId73"/>
    <p:sldId id="347" r:id="rId74"/>
    <p:sldId id="289" r:id="rId75"/>
    <p:sldId id="354" r:id="rId76"/>
    <p:sldId id="355" r:id="rId7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4761"/>
    <a:srgbClr val="FAF3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597" autoAdjust="0"/>
  </p:normalViewPr>
  <p:slideViewPr>
    <p:cSldViewPr snapToGrid="0" showGuides="1">
      <p:cViewPr varScale="1">
        <p:scale>
          <a:sx n="161" d="100"/>
          <a:sy n="161" d="100"/>
        </p:scale>
        <p:origin x="258" y="144"/>
      </p:cViewPr>
      <p:guideLst/>
    </p:cSldViewPr>
  </p:slideViewPr>
  <p:notesTextViewPr>
    <p:cViewPr>
      <p:scale>
        <a:sx n="3" d="2"/>
        <a:sy n="3" d="2"/>
      </p:scale>
      <p:origin x="0" y="0"/>
    </p:cViewPr>
  </p:notesTextViewPr>
  <p:sorterViewPr>
    <p:cViewPr>
      <p:scale>
        <a:sx n="60" d="100"/>
        <a:sy n="60" d="100"/>
      </p:scale>
      <p:origin x="0" y="-576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ielli\Desktop\RPC%20charge.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2" Type="http://schemas.microsoft.com/office/2011/relationships/chartColorStyle" Target="colors3.xml"/><Relationship Id="rId1" Type="http://schemas.microsoft.com/office/2011/relationships/chartStyle" Target="style3.xml"/></Relationships>
</file>

<file path=ppt/charts/_rels/chart10.xml.rels><?xml version="1.0" encoding="UTF-8" standalone="yes"?>
<Relationships xmlns="http://schemas.openxmlformats.org/package/2006/relationships"><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chemeClr val="lt1"/>
                </a:solidFill>
                <a:latin typeface="+mn-lt"/>
                <a:ea typeface="+mn-ea"/>
                <a:cs typeface="+mn-cs"/>
              </a:defRPr>
            </a:pPr>
            <a:r>
              <a:rPr lang="en-US" sz="1200" dirty="0"/>
              <a:t>Integral charge per strip for a RPC</a:t>
            </a:r>
            <a:r>
              <a:rPr lang="en-US" sz="1200" baseline="0" dirty="0"/>
              <a:t> gap </a:t>
            </a:r>
            <a:endParaRPr lang="en-US" sz="1200" dirty="0"/>
          </a:p>
        </c:rich>
      </c:tx>
      <c:overlay val="0"/>
      <c:spPr>
        <a:noFill/>
        <a:ln>
          <a:noFill/>
        </a:ln>
        <a:effectLst/>
      </c:spPr>
      <c:txPr>
        <a:bodyPr rot="0" spcFirstLastPara="1" vertOverflow="ellipsis" vert="horz" wrap="square" anchor="ctr" anchorCtr="1"/>
        <a:lstStyle/>
        <a:p>
          <a:pPr>
            <a:defRPr sz="1200" b="1" i="0" u="none" strike="noStrike" kern="1200" baseline="0">
              <a:solidFill>
                <a:schemeClr val="lt1"/>
              </a:solidFill>
              <a:latin typeface="+mn-lt"/>
              <a:ea typeface="+mn-ea"/>
              <a:cs typeface="+mn-cs"/>
            </a:defRPr>
          </a:pPr>
          <a:endParaRPr lang="en-US"/>
        </a:p>
      </c:txPr>
    </c:title>
    <c:autoTitleDeleted val="0"/>
    <c:view3D>
      <c:rotX val="15"/>
      <c:rotY val="20"/>
      <c:rAngAx val="0"/>
    </c:view3D>
    <c:floor>
      <c:thickness val="0"/>
      <c:spPr>
        <a:solidFill>
          <a:schemeClr val="dk1">
            <a:tint val="95000"/>
          </a:schemeClr>
        </a:solidFill>
        <a:ln>
          <a:noFill/>
        </a:ln>
        <a:effectLst/>
        <a:scene3d>
          <a:camera prst="orthographicFront"/>
          <a:lightRig rig="threePt" dir="t"/>
        </a:scene3d>
        <a:sp3d/>
      </c:spPr>
    </c:floor>
    <c:sideWall>
      <c:thickness val="0"/>
      <c:spPr>
        <a:solidFill>
          <a:schemeClr val="dk1">
            <a:tint val="95000"/>
          </a:schemeClr>
        </a:solidFill>
        <a:ln>
          <a:noFill/>
        </a:ln>
        <a:effectLst/>
        <a:sp3d/>
      </c:spPr>
    </c:sideWall>
    <c:backWall>
      <c:thickness val="0"/>
      <c:spPr>
        <a:solidFill>
          <a:schemeClr val="dk1">
            <a:tint val="95000"/>
          </a:schemeClr>
        </a:solidFill>
        <a:ln>
          <a:noFill/>
        </a:ln>
        <a:effectLst/>
        <a:sp3d/>
      </c:spPr>
    </c:backWall>
    <c:plotArea>
      <c:layout>
        <c:manualLayout>
          <c:layoutTarget val="inner"/>
          <c:xMode val="edge"/>
          <c:yMode val="edge"/>
          <c:x val="6.9495332070833193E-2"/>
          <c:y val="9.6563531968142546E-2"/>
          <c:w val="0.91238330177081628"/>
          <c:h val="0.7802330130420444"/>
        </c:manualLayout>
      </c:layout>
      <c:bar3DChart>
        <c:barDir val="col"/>
        <c:grouping val="clustered"/>
        <c:varyColors val="0"/>
        <c:ser>
          <c:idx val="0"/>
          <c:order val="0"/>
          <c:tx>
            <c:v>Integral charge per strip</c:v>
          </c:tx>
          <c:spPr>
            <a:solidFill>
              <a:schemeClr val="accent1"/>
            </a:soli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c:spPr>
          <c:invertIfNegative val="0"/>
          <c:dPt>
            <c:idx val="19"/>
            <c:invertIfNegative val="0"/>
            <c:bubble3D val="0"/>
            <c:spPr>
              <a:solidFill>
                <a:schemeClr val="accent1"/>
              </a:soli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c:spPr>
            <c:extLst>
              <c:ext xmlns:c16="http://schemas.microsoft.com/office/drawing/2014/chart" uri="{C3380CC4-5D6E-409C-BE32-E72D297353CC}">
                <c16:uniqueId val="{00000001-49E4-4499-B56D-576882527EC8}"/>
              </c:ext>
            </c:extLst>
          </c:dPt>
          <c:val>
            <c:numRef>
              <c:f>Sheet1!$E$2:$E$21</c:f>
              <c:numCache>
                <c:formatCode>General</c:formatCode>
                <c:ptCount val="20"/>
                <c:pt idx="0">
                  <c:v>2.5037822500452032E-2</c:v>
                </c:pt>
                <c:pt idx="1">
                  <c:v>4.0768835945206236E-2</c:v>
                </c:pt>
                <c:pt idx="2">
                  <c:v>6.6353405470314972E-2</c:v>
                </c:pt>
                <c:pt idx="3">
                  <c:v>0.10786412337829844</c:v>
                </c:pt>
                <c:pt idx="4">
                  <c:v>0.17478980044765971</c:v>
                </c:pt>
                <c:pt idx="5">
                  <c:v>0.28090604007206332</c:v>
                </c:pt>
                <c:pt idx="6">
                  <c:v>0.44200324665842849</c:v>
                </c:pt>
                <c:pt idx="7">
                  <c:v>0.66090120652933992</c:v>
                </c:pt>
                <c:pt idx="8">
                  <c:v>0.88656510775027286</c:v>
                </c:pt>
                <c:pt idx="9">
                  <c:v>0.99023021850450665</c:v>
                </c:pt>
                <c:pt idx="10">
                  <c:v>0.88656510775027253</c:v>
                </c:pt>
                <c:pt idx="11">
                  <c:v>0.66090120652933992</c:v>
                </c:pt>
                <c:pt idx="12">
                  <c:v>0.44200324665842838</c:v>
                </c:pt>
                <c:pt idx="13">
                  <c:v>0.28090604007206382</c:v>
                </c:pt>
                <c:pt idx="14">
                  <c:v>0.17478980044765891</c:v>
                </c:pt>
                <c:pt idx="15">
                  <c:v>0.10786412337829868</c:v>
                </c:pt>
                <c:pt idx="16">
                  <c:v>6.6353405470315374E-2</c:v>
                </c:pt>
                <c:pt idx="17">
                  <c:v>4.0768835945206326E-2</c:v>
                </c:pt>
                <c:pt idx="18">
                  <c:v>2.5037822500451459E-2</c:v>
                </c:pt>
                <c:pt idx="19">
                  <c:v>1.5374129593618727E-2</c:v>
                </c:pt>
              </c:numCache>
            </c:numRef>
          </c:val>
          <c:extLst>
            <c:ext xmlns:c16="http://schemas.microsoft.com/office/drawing/2014/chart" uri="{C3380CC4-5D6E-409C-BE32-E72D297353CC}">
              <c16:uniqueId val="{00000002-49E4-4499-B56D-576882527EC8}"/>
            </c:ext>
          </c:extLst>
        </c:ser>
        <c:dLbls>
          <c:showLegendKey val="0"/>
          <c:showVal val="0"/>
          <c:showCatName val="0"/>
          <c:showSerName val="0"/>
          <c:showPercent val="0"/>
          <c:showBubbleSize val="0"/>
        </c:dLbls>
        <c:gapWidth val="150"/>
        <c:shape val="box"/>
        <c:axId val="377896656"/>
        <c:axId val="377897440"/>
        <c:axId val="0"/>
      </c:bar3DChart>
      <c:catAx>
        <c:axId val="377896656"/>
        <c:scaling>
          <c:orientation val="minMax"/>
        </c:scaling>
        <c:delete val="0"/>
        <c:axPos val="b"/>
        <c:majorGridlines>
          <c:spPr>
            <a:ln w="9525" cap="rnd" cmpd="sng" algn="ctr">
              <a:solidFill>
                <a:schemeClr val="accent5">
                  <a:lumMod val="60000"/>
                  <a:lumOff val="40000"/>
                </a:schemeClr>
              </a:solidFill>
              <a:prstDash val="solid"/>
              <a:round/>
            </a:ln>
            <a:effectLst/>
          </c:spPr>
        </c:majorGridlines>
        <c:title>
          <c:tx>
            <c:rich>
              <a:bodyPr rot="0" spcFirstLastPara="1" vertOverflow="ellipsis" vert="horz" wrap="square" anchor="ctr" anchorCtr="1"/>
              <a:lstStyle/>
              <a:p>
                <a:pPr>
                  <a:defRPr sz="1100" b="1" i="0" u="none" strike="noStrike" kern="1200" baseline="0">
                    <a:solidFill>
                      <a:schemeClr val="lt1"/>
                    </a:solidFill>
                    <a:latin typeface="+mn-lt"/>
                    <a:ea typeface="+mn-ea"/>
                    <a:cs typeface="+mn-cs"/>
                  </a:defRPr>
                </a:pPr>
                <a:r>
                  <a:rPr lang="it-IT" sz="1100"/>
                  <a:t>Strip</a:t>
                </a:r>
                <a:r>
                  <a:rPr lang="it-IT" sz="1100" baseline="0"/>
                  <a:t> coordinate (mm)</a:t>
                </a:r>
                <a:endParaRPr lang="it-IT" sz="1100"/>
              </a:p>
            </c:rich>
          </c:tx>
          <c:overlay val="0"/>
          <c:spPr>
            <a:noFill/>
            <a:ln>
              <a:noFill/>
            </a:ln>
            <a:effectLst/>
          </c:spPr>
          <c:txPr>
            <a:bodyPr rot="0" spcFirstLastPara="1" vertOverflow="ellipsis" vert="horz" wrap="square" anchor="ctr" anchorCtr="1"/>
            <a:lstStyle/>
            <a:p>
              <a:pPr>
                <a:defRPr sz="1100" b="1" i="0" u="none" strike="noStrike" kern="1200" baseline="0">
                  <a:solidFill>
                    <a:schemeClr val="lt1"/>
                  </a:solidFill>
                  <a:latin typeface="+mn-lt"/>
                  <a:ea typeface="+mn-ea"/>
                  <a:cs typeface="+mn-cs"/>
                </a:defRPr>
              </a:pPr>
              <a:endParaRPr lang="en-US"/>
            </a:p>
          </c:txPr>
        </c:title>
        <c:majorTickMark val="none"/>
        <c:minorTickMark val="none"/>
        <c:tickLblPos val="nextTo"/>
        <c:spPr>
          <a:noFill/>
          <a:ln w="9525" cap="rnd" cmpd="sng" algn="ctr">
            <a:solidFill>
              <a:schemeClr val="dk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lt1"/>
                </a:solidFill>
                <a:latin typeface="+mn-lt"/>
                <a:ea typeface="+mn-ea"/>
                <a:cs typeface="+mn-cs"/>
              </a:defRPr>
            </a:pPr>
            <a:endParaRPr lang="en-US"/>
          </a:p>
        </c:txPr>
        <c:crossAx val="377897440"/>
        <c:crosses val="autoZero"/>
        <c:auto val="1"/>
        <c:lblAlgn val="ctr"/>
        <c:lblOffset val="100"/>
        <c:noMultiLvlLbl val="0"/>
      </c:catAx>
      <c:valAx>
        <c:axId val="377897440"/>
        <c:scaling>
          <c:orientation val="minMax"/>
        </c:scaling>
        <c:delete val="0"/>
        <c:axPos val="l"/>
        <c:majorGridlines>
          <c:spPr>
            <a:ln w="9525" cap="rnd" cmpd="sng" algn="ctr">
              <a:solidFill>
                <a:schemeClr val="dk1">
                  <a:tint val="75000"/>
                </a:schemeClr>
              </a:solidFill>
              <a:prstDash val="solid"/>
              <a:round/>
            </a:ln>
            <a:effectLst/>
          </c:spPr>
        </c:majorGridlines>
        <c:numFmt formatCode="General" sourceLinked="1"/>
        <c:majorTickMark val="out"/>
        <c:minorTickMark val="none"/>
        <c:tickLblPos val="nextTo"/>
        <c:spPr>
          <a:noFill/>
          <a:ln w="9525" cap="rnd" cmpd="sng" algn="ctr">
            <a:solidFill>
              <a:schemeClr val="dk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lt1"/>
                </a:solidFill>
                <a:latin typeface="+mn-lt"/>
                <a:ea typeface="+mn-ea"/>
                <a:cs typeface="+mn-cs"/>
              </a:defRPr>
            </a:pPr>
            <a:endParaRPr lang="en-US"/>
          </a:p>
        </c:txPr>
        <c:crossAx val="37789665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rtl="0">
            <a:defRPr sz="1000" b="0" i="0" u="none" strike="noStrike" kern="1200" baseline="0">
              <a:solidFill>
                <a:schemeClr val="lt1"/>
              </a:solidFill>
              <a:latin typeface="+mn-lt"/>
              <a:ea typeface="+mn-ea"/>
              <a:cs typeface="+mn-cs"/>
            </a:defRPr>
          </a:pPr>
          <a:endParaRPr lang="en-US"/>
        </a:p>
      </c:txPr>
    </c:legend>
    <c:plotVisOnly val="1"/>
    <c:dispBlanksAs val="gap"/>
    <c:showDLblsOverMax val="0"/>
  </c:chart>
  <c:spPr>
    <a:solidFill>
      <a:schemeClr val="dk1"/>
    </a:solid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label 1</c:f>
              <c:strCache>
                <c:ptCount val="1"/>
                <c:pt idx="0">
                  <c:v>Series2</c:v>
                </c:pt>
              </c:strCache>
            </c:strRef>
          </c:tx>
          <c:spPr>
            <a:ln w="25400" cap="rnd">
              <a:solidFill>
                <a:srgbClr val="FF0000"/>
              </a:solidFill>
              <a:round/>
            </a:ln>
            <a:effectLst/>
          </c:spPr>
          <c:marker>
            <c:symbol val="circle"/>
            <c:size val="5"/>
            <c:spPr>
              <a:solidFill>
                <a:schemeClr val="accent1"/>
              </a:solidFill>
              <a:ln w="9525">
                <a:solidFill>
                  <a:srgbClr val="FF0000"/>
                </a:solidFill>
              </a:ln>
              <a:effectLst/>
            </c:spPr>
          </c:marker>
          <c:dLbls>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mn-lt"/>
                    <a:ea typeface="+mn-ea"/>
                    <a:cs typeface="+mn-cs"/>
                  </a:defRPr>
                </a:pPr>
                <a:endParaRPr lang="en-US"/>
              </a:p>
            </c:tx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0"/>
              </c:ext>
            </c:extLst>
          </c:dLbls>
          <c:xVal>
            <c:numRef>
              <c:f>1</c:f>
              <c:numCache>
                <c:formatCode>General</c:formatCode>
                <c:ptCount val="20"/>
                <c:pt idx="0">
                  <c:v>5.0000000000000697E-2</c:v>
                </c:pt>
                <c:pt idx="1">
                  <c:v>9.9999999999999603E-2</c:v>
                </c:pt>
                <c:pt idx="2">
                  <c:v>0.15</c:v>
                </c:pt>
                <c:pt idx="3">
                  <c:v>0.19999999999999901</c:v>
                </c:pt>
                <c:pt idx="4">
                  <c:v>0.25</c:v>
                </c:pt>
                <c:pt idx="5">
                  <c:v>0.30000000000000099</c:v>
                </c:pt>
                <c:pt idx="6">
                  <c:v>0.35</c:v>
                </c:pt>
                <c:pt idx="7">
                  <c:v>0.40000000000000902</c:v>
                </c:pt>
                <c:pt idx="8">
                  <c:v>0.45000000000001</c:v>
                </c:pt>
                <c:pt idx="9">
                  <c:v>0.50000000000001099</c:v>
                </c:pt>
                <c:pt idx="10">
                  <c:v>0.55000000000001004</c:v>
                </c:pt>
                <c:pt idx="11">
                  <c:v>0.60000000000000997</c:v>
                </c:pt>
                <c:pt idx="12">
                  <c:v>0.65000000000000902</c:v>
                </c:pt>
                <c:pt idx="13">
                  <c:v>0.70000000000000995</c:v>
                </c:pt>
                <c:pt idx="14">
                  <c:v>0.75000000000001099</c:v>
                </c:pt>
                <c:pt idx="15">
                  <c:v>0.80000000000001004</c:v>
                </c:pt>
                <c:pt idx="16">
                  <c:v>0.85000000000000997</c:v>
                </c:pt>
                <c:pt idx="17">
                  <c:v>0.90000000000000902</c:v>
                </c:pt>
                <c:pt idx="18">
                  <c:v>0.95000000000000995</c:v>
                </c:pt>
                <c:pt idx="19">
                  <c:v>1.00000000000001</c:v>
                </c:pt>
              </c:numCache>
            </c:numRef>
          </c:xVal>
          <c:yVal>
            <c:numRef>
              <c:f>0</c:f>
              <c:numCache>
                <c:formatCode>General</c:formatCode>
                <c:ptCount val="20"/>
                <c:pt idx="0">
                  <c:v>5924.6356504773503</c:v>
                </c:pt>
                <c:pt idx="1">
                  <c:v>5887.9503648584596</c:v>
                </c:pt>
                <c:pt idx="2">
                  <c:v>5851.7165947490003</c:v>
                </c:pt>
                <c:pt idx="3">
                  <c:v>5815.9260553555396</c:v>
                </c:pt>
                <c:pt idx="4">
                  <c:v>5780.5706633433301</c:v>
                </c:pt>
                <c:pt idx="5">
                  <c:v>5745.6425307472</c:v>
                </c:pt>
                <c:pt idx="6">
                  <c:v>5711.1339591055903</c:v>
                </c:pt>
                <c:pt idx="7">
                  <c:v>5677.0374338056299</c:v>
                </c:pt>
                <c:pt idx="8">
                  <c:v>5643.3456186202302</c:v>
                </c:pt>
                <c:pt idx="9">
                  <c:v>5610.0513504576602</c:v>
                </c:pt>
                <c:pt idx="10">
                  <c:v>5577.1476342736196</c:v>
                </c:pt>
                <c:pt idx="11">
                  <c:v>5544.6276381776497</c:v>
                </c:pt>
                <c:pt idx="12">
                  <c:v>5512.4846887005797</c:v>
                </c:pt>
                <c:pt idx="13">
                  <c:v>5480.7122662322299</c:v>
                </c:pt>
                <c:pt idx="14">
                  <c:v>5449.3040006101501</c:v>
                </c:pt>
                <c:pt idx="15">
                  <c:v>5418.2536668626399</c:v>
                </c:pt>
                <c:pt idx="16">
                  <c:v>5387.55518109683</c:v>
                </c:pt>
                <c:pt idx="17">
                  <c:v>5357.2025965223702</c:v>
                </c:pt>
                <c:pt idx="18">
                  <c:v>5327.1900996127797</c:v>
                </c:pt>
                <c:pt idx="19">
                  <c:v>5297.5120063922404</c:v>
                </c:pt>
              </c:numCache>
            </c:numRef>
          </c:yVal>
          <c:smooth val="0"/>
          <c:extLst>
            <c:ext xmlns:c16="http://schemas.microsoft.com/office/drawing/2014/chart" uri="{C3380CC4-5D6E-409C-BE32-E72D297353CC}">
              <c16:uniqueId val="{00000000-D9FD-4EC6-8C47-9EEE2BB17EF8}"/>
            </c:ext>
          </c:extLst>
        </c:ser>
        <c:dLbls>
          <c:showLegendKey val="0"/>
          <c:showVal val="0"/>
          <c:showCatName val="0"/>
          <c:showSerName val="0"/>
          <c:showPercent val="0"/>
          <c:showBubbleSize val="0"/>
        </c:dLbls>
        <c:axId val="4256749"/>
        <c:axId val="15010483"/>
      </c:scatterChart>
      <c:valAx>
        <c:axId val="4256749"/>
        <c:scaling>
          <c:orientation val="minMax"/>
          <c:max val="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a:t>∆r (mm)</a:t>
                </a:r>
              </a:p>
            </c:rich>
          </c:tx>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5010483"/>
        <c:crosses val="autoZero"/>
        <c:crossBetween val="midCat"/>
      </c:valAx>
      <c:valAx>
        <c:axId val="15010483"/>
        <c:scaling>
          <c:orientation val="minMax"/>
          <c:min val="52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a:t>Electric Field (V/mm)</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256749"/>
        <c:crosses val="autoZero"/>
        <c:crossBetween val="midCat"/>
      </c:valAx>
      <c:spPr>
        <a:noFill/>
        <a:ln>
          <a:noFill/>
        </a:ln>
        <a:effectLst/>
      </c:spPr>
    </c:plotArea>
    <c:plotVisOnly val="1"/>
    <c:dispBlanksAs val="gap"/>
    <c:showDLblsOverMax val="1"/>
  </c:chart>
  <c:spPr>
    <a:noFill/>
    <a:ln>
      <a:noFill/>
    </a:ln>
    <a:effectLst/>
  </c:spPr>
  <c:txPr>
    <a:bodyPr/>
    <a:lstStyle/>
    <a:p>
      <a:pPr>
        <a:defRPr sz="1100"/>
      </a:pPr>
      <a:endParaRPr lang="en-US"/>
    </a:p>
  </c:txPr>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label 1</c:f>
              <c:strCache>
                <c:ptCount val="1"/>
                <c:pt idx="0">
                  <c:v>Series2</c:v>
                </c:pt>
              </c:strCache>
            </c:strRef>
          </c:tx>
          <c:spPr>
            <a:ln w="25400" cap="rnd">
              <a:solidFill>
                <a:srgbClr val="FF0000"/>
              </a:solidFill>
              <a:round/>
            </a:ln>
            <a:effectLst/>
          </c:spPr>
          <c:marker>
            <c:symbol val="circle"/>
            <c:size val="5"/>
            <c:spPr>
              <a:solidFill>
                <a:schemeClr val="accent1"/>
              </a:solidFill>
              <a:ln w="9525">
                <a:solidFill>
                  <a:srgbClr val="FF0000"/>
                </a:solidFill>
              </a:ln>
              <a:effectLst/>
            </c:spPr>
          </c:marker>
          <c:dLbls>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mn-lt"/>
                    <a:ea typeface="+mn-ea"/>
                    <a:cs typeface="+mn-cs"/>
                  </a:defRPr>
                </a:pPr>
                <a:endParaRPr lang="en-US"/>
              </a:p>
            </c:tx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0"/>
              </c:ext>
            </c:extLst>
          </c:dLbls>
          <c:xVal>
            <c:numRef>
              <c:f>1</c:f>
              <c:numCache>
                <c:formatCode>General</c:formatCode>
                <c:ptCount val="20"/>
                <c:pt idx="0">
                  <c:v>5.0000000000000697E-2</c:v>
                </c:pt>
                <c:pt idx="1">
                  <c:v>9.9999999999999603E-2</c:v>
                </c:pt>
                <c:pt idx="2">
                  <c:v>0.15</c:v>
                </c:pt>
                <c:pt idx="3">
                  <c:v>0.19999999999999901</c:v>
                </c:pt>
                <c:pt idx="4">
                  <c:v>0.25</c:v>
                </c:pt>
                <c:pt idx="5">
                  <c:v>0.30000000000000099</c:v>
                </c:pt>
                <c:pt idx="6">
                  <c:v>0.35</c:v>
                </c:pt>
                <c:pt idx="7">
                  <c:v>0.40000000000000902</c:v>
                </c:pt>
                <c:pt idx="8">
                  <c:v>0.45000000000001</c:v>
                </c:pt>
                <c:pt idx="9">
                  <c:v>0.50000000000001099</c:v>
                </c:pt>
                <c:pt idx="10">
                  <c:v>0.55000000000001004</c:v>
                </c:pt>
                <c:pt idx="11">
                  <c:v>0.60000000000000997</c:v>
                </c:pt>
                <c:pt idx="12">
                  <c:v>0.65000000000000902</c:v>
                </c:pt>
                <c:pt idx="13">
                  <c:v>0.70000000000000995</c:v>
                </c:pt>
                <c:pt idx="14">
                  <c:v>0.75000000000001099</c:v>
                </c:pt>
                <c:pt idx="15">
                  <c:v>0.80000000000001004</c:v>
                </c:pt>
                <c:pt idx="16">
                  <c:v>0.85000000000000997</c:v>
                </c:pt>
                <c:pt idx="17">
                  <c:v>0.90000000000000902</c:v>
                </c:pt>
                <c:pt idx="18">
                  <c:v>0.95000000000000995</c:v>
                </c:pt>
                <c:pt idx="19">
                  <c:v>1.00000000000001</c:v>
                </c:pt>
              </c:numCache>
            </c:numRef>
          </c:xVal>
          <c:yVal>
            <c:numRef>
              <c:f>0</c:f>
              <c:numCache>
                <c:formatCode>General</c:formatCode>
                <c:ptCount val="20"/>
                <c:pt idx="0">
                  <c:v>5924.6356504773503</c:v>
                </c:pt>
                <c:pt idx="1">
                  <c:v>5887.9503648584596</c:v>
                </c:pt>
                <c:pt idx="2">
                  <c:v>5851.7165947490003</c:v>
                </c:pt>
                <c:pt idx="3">
                  <c:v>5815.9260553555396</c:v>
                </c:pt>
                <c:pt idx="4">
                  <c:v>5780.5706633433301</c:v>
                </c:pt>
                <c:pt idx="5">
                  <c:v>5745.6425307472</c:v>
                </c:pt>
                <c:pt idx="6">
                  <c:v>5711.1339591055903</c:v>
                </c:pt>
                <c:pt idx="7">
                  <c:v>5677.0374338056299</c:v>
                </c:pt>
                <c:pt idx="8">
                  <c:v>5643.3456186202302</c:v>
                </c:pt>
                <c:pt idx="9">
                  <c:v>5610.0513504576602</c:v>
                </c:pt>
                <c:pt idx="10">
                  <c:v>5577.1476342736196</c:v>
                </c:pt>
                <c:pt idx="11">
                  <c:v>5544.6276381776497</c:v>
                </c:pt>
                <c:pt idx="12">
                  <c:v>5512.4846887005797</c:v>
                </c:pt>
                <c:pt idx="13">
                  <c:v>5480.7122662322299</c:v>
                </c:pt>
                <c:pt idx="14">
                  <c:v>5449.3040006101501</c:v>
                </c:pt>
                <c:pt idx="15">
                  <c:v>5418.2536668626399</c:v>
                </c:pt>
                <c:pt idx="16">
                  <c:v>5387.55518109683</c:v>
                </c:pt>
                <c:pt idx="17">
                  <c:v>5357.2025965223702</c:v>
                </c:pt>
                <c:pt idx="18">
                  <c:v>5327.1900996127797</c:v>
                </c:pt>
                <c:pt idx="19">
                  <c:v>5297.5120063922404</c:v>
                </c:pt>
              </c:numCache>
            </c:numRef>
          </c:yVal>
          <c:smooth val="0"/>
          <c:extLst>
            <c:ext xmlns:c16="http://schemas.microsoft.com/office/drawing/2014/chart" uri="{C3380CC4-5D6E-409C-BE32-E72D297353CC}">
              <c16:uniqueId val="{00000000-D9FD-4EC6-8C47-9EEE2BB17EF8}"/>
            </c:ext>
          </c:extLst>
        </c:ser>
        <c:dLbls>
          <c:showLegendKey val="0"/>
          <c:showVal val="0"/>
          <c:showCatName val="0"/>
          <c:showSerName val="0"/>
          <c:showPercent val="0"/>
          <c:showBubbleSize val="0"/>
        </c:dLbls>
        <c:axId val="4256749"/>
        <c:axId val="15010483"/>
      </c:scatterChart>
      <c:valAx>
        <c:axId val="4256749"/>
        <c:scaling>
          <c:orientation val="minMax"/>
          <c:max val="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a:t>∆r (mm)</a:t>
                </a:r>
              </a:p>
            </c:rich>
          </c:tx>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5010483"/>
        <c:crosses val="autoZero"/>
        <c:crossBetween val="midCat"/>
      </c:valAx>
      <c:valAx>
        <c:axId val="15010483"/>
        <c:scaling>
          <c:orientation val="minMax"/>
          <c:min val="52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a:t>Electric Field (V/mm)</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256749"/>
        <c:crosses val="autoZero"/>
        <c:crossBetween val="midCat"/>
      </c:valAx>
      <c:spPr>
        <a:noFill/>
        <a:ln>
          <a:noFill/>
        </a:ln>
        <a:effectLst/>
      </c:spPr>
    </c:plotArea>
    <c:plotVisOnly val="1"/>
    <c:dispBlanksAs val="gap"/>
    <c:showDLblsOverMax val="1"/>
  </c:chart>
  <c:spPr>
    <a:noFill/>
    <a:ln>
      <a:noFill/>
    </a:ln>
    <a:effectLst/>
  </c:spPr>
  <c:txPr>
    <a:bodyPr/>
    <a:lstStyle/>
    <a:p>
      <a:pPr>
        <a:defRPr sz="1100"/>
      </a:pPr>
      <a:endParaRPr lang="en-US"/>
    </a:p>
  </c:txPr>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label 1</c:f>
              <c:strCache>
                <c:ptCount val="1"/>
                <c:pt idx="0">
                  <c:v>Series2</c:v>
                </c:pt>
              </c:strCache>
            </c:strRef>
          </c:tx>
          <c:spPr>
            <a:ln w="25400" cap="rnd">
              <a:solidFill>
                <a:srgbClr val="FF0000"/>
              </a:solidFill>
              <a:round/>
            </a:ln>
            <a:effectLst/>
          </c:spPr>
          <c:marker>
            <c:symbol val="circle"/>
            <c:size val="5"/>
            <c:spPr>
              <a:solidFill>
                <a:schemeClr val="accent1"/>
              </a:solidFill>
              <a:ln w="9525">
                <a:solidFill>
                  <a:srgbClr val="FF0000"/>
                </a:solidFill>
              </a:ln>
              <a:effectLst/>
            </c:spPr>
          </c:marker>
          <c:dLbls>
            <c:spPr>
              <a:noFill/>
              <a:ln>
                <a:noFill/>
              </a:ln>
              <a:effectLst/>
            </c:spPr>
            <c:txPr>
              <a:bodyPr rot="0" spcFirstLastPara="1" vertOverflow="ellipsis" vert="horz" wrap="square" anchor="ctr" anchorCtr="1"/>
              <a:lstStyle/>
              <a:p>
                <a:pPr>
                  <a:defRPr sz="1100" b="0" i="0" u="none" strike="noStrike" kern="1200" baseline="0">
                    <a:solidFill>
                      <a:schemeClr val="tx1">
                        <a:lumMod val="75000"/>
                        <a:lumOff val="25000"/>
                      </a:schemeClr>
                    </a:solidFill>
                    <a:latin typeface="+mn-lt"/>
                    <a:ea typeface="+mn-ea"/>
                    <a:cs typeface="+mn-cs"/>
                  </a:defRPr>
                </a:pPr>
                <a:endParaRPr lang="en-US"/>
              </a:p>
            </c:tx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0"/>
              </c:ext>
            </c:extLst>
          </c:dLbls>
          <c:xVal>
            <c:numRef>
              <c:f>1</c:f>
              <c:numCache>
                <c:formatCode>General</c:formatCode>
                <c:ptCount val="20"/>
                <c:pt idx="0">
                  <c:v>5.0000000000000697E-2</c:v>
                </c:pt>
                <c:pt idx="1">
                  <c:v>9.9999999999999603E-2</c:v>
                </c:pt>
                <c:pt idx="2">
                  <c:v>0.15</c:v>
                </c:pt>
                <c:pt idx="3">
                  <c:v>0.19999999999999901</c:v>
                </c:pt>
                <c:pt idx="4">
                  <c:v>0.25</c:v>
                </c:pt>
                <c:pt idx="5">
                  <c:v>0.30000000000000099</c:v>
                </c:pt>
                <c:pt idx="6">
                  <c:v>0.35</c:v>
                </c:pt>
                <c:pt idx="7">
                  <c:v>0.40000000000000902</c:v>
                </c:pt>
                <c:pt idx="8">
                  <c:v>0.45000000000001</c:v>
                </c:pt>
                <c:pt idx="9">
                  <c:v>0.50000000000001099</c:v>
                </c:pt>
                <c:pt idx="10">
                  <c:v>0.55000000000001004</c:v>
                </c:pt>
                <c:pt idx="11">
                  <c:v>0.60000000000000997</c:v>
                </c:pt>
                <c:pt idx="12">
                  <c:v>0.65000000000000902</c:v>
                </c:pt>
                <c:pt idx="13">
                  <c:v>0.70000000000000995</c:v>
                </c:pt>
                <c:pt idx="14">
                  <c:v>0.75000000000001099</c:v>
                </c:pt>
                <c:pt idx="15">
                  <c:v>0.80000000000001004</c:v>
                </c:pt>
                <c:pt idx="16">
                  <c:v>0.85000000000000997</c:v>
                </c:pt>
                <c:pt idx="17">
                  <c:v>0.90000000000000902</c:v>
                </c:pt>
                <c:pt idx="18">
                  <c:v>0.95000000000000995</c:v>
                </c:pt>
                <c:pt idx="19">
                  <c:v>1.00000000000001</c:v>
                </c:pt>
              </c:numCache>
            </c:numRef>
          </c:xVal>
          <c:yVal>
            <c:numRef>
              <c:f>0</c:f>
              <c:numCache>
                <c:formatCode>General</c:formatCode>
                <c:ptCount val="20"/>
                <c:pt idx="0">
                  <c:v>5924.6356504773503</c:v>
                </c:pt>
                <c:pt idx="1">
                  <c:v>5887.9503648584596</c:v>
                </c:pt>
                <c:pt idx="2">
                  <c:v>5851.7165947490003</c:v>
                </c:pt>
                <c:pt idx="3">
                  <c:v>5815.9260553555396</c:v>
                </c:pt>
                <c:pt idx="4">
                  <c:v>5780.5706633433301</c:v>
                </c:pt>
                <c:pt idx="5">
                  <c:v>5745.6425307472</c:v>
                </c:pt>
                <c:pt idx="6">
                  <c:v>5711.1339591055903</c:v>
                </c:pt>
                <c:pt idx="7">
                  <c:v>5677.0374338056299</c:v>
                </c:pt>
                <c:pt idx="8">
                  <c:v>5643.3456186202302</c:v>
                </c:pt>
                <c:pt idx="9">
                  <c:v>5610.0513504576602</c:v>
                </c:pt>
                <c:pt idx="10">
                  <c:v>5577.1476342736196</c:v>
                </c:pt>
                <c:pt idx="11">
                  <c:v>5544.6276381776497</c:v>
                </c:pt>
                <c:pt idx="12">
                  <c:v>5512.4846887005797</c:v>
                </c:pt>
                <c:pt idx="13">
                  <c:v>5480.7122662322299</c:v>
                </c:pt>
                <c:pt idx="14">
                  <c:v>5449.3040006101501</c:v>
                </c:pt>
                <c:pt idx="15">
                  <c:v>5418.2536668626399</c:v>
                </c:pt>
                <c:pt idx="16">
                  <c:v>5387.55518109683</c:v>
                </c:pt>
                <c:pt idx="17">
                  <c:v>5357.2025965223702</c:v>
                </c:pt>
                <c:pt idx="18">
                  <c:v>5327.1900996127797</c:v>
                </c:pt>
                <c:pt idx="19">
                  <c:v>5297.5120063922404</c:v>
                </c:pt>
              </c:numCache>
            </c:numRef>
          </c:yVal>
          <c:smooth val="0"/>
          <c:extLst>
            <c:ext xmlns:c16="http://schemas.microsoft.com/office/drawing/2014/chart" uri="{C3380CC4-5D6E-409C-BE32-E72D297353CC}">
              <c16:uniqueId val="{00000000-D9FD-4EC6-8C47-9EEE2BB17EF8}"/>
            </c:ext>
          </c:extLst>
        </c:ser>
        <c:dLbls>
          <c:showLegendKey val="0"/>
          <c:showVal val="0"/>
          <c:showCatName val="0"/>
          <c:showSerName val="0"/>
          <c:showPercent val="0"/>
          <c:showBubbleSize val="0"/>
        </c:dLbls>
        <c:axId val="4256749"/>
        <c:axId val="15010483"/>
      </c:scatterChart>
      <c:valAx>
        <c:axId val="4256749"/>
        <c:scaling>
          <c:orientation val="minMax"/>
          <c:max val="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a:t>∆r (mm)</a:t>
                </a:r>
              </a:p>
            </c:rich>
          </c:tx>
          <c:layout/>
          <c:overlay val="0"/>
          <c:spPr>
            <a:noFill/>
            <a:ln>
              <a:noFill/>
            </a:ln>
            <a:effectLst/>
          </c:spPr>
          <c:txPr>
            <a:bodyPr rot="0" spcFirstLastPara="1" vertOverflow="ellipsis"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5010483"/>
        <c:crosses val="autoZero"/>
        <c:crossBetween val="midCat"/>
      </c:valAx>
      <c:valAx>
        <c:axId val="15010483"/>
        <c:scaling>
          <c:orientation val="minMax"/>
          <c:min val="52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a:t>Electric Field (V/mm)</a:t>
                </a:r>
              </a:p>
            </c:rich>
          </c:tx>
          <c:layout/>
          <c:overlay val="0"/>
          <c:spPr>
            <a:noFill/>
            <a:ln>
              <a:noFill/>
            </a:ln>
            <a:effectLst/>
          </c:spPr>
          <c:txPr>
            <a:bodyPr rot="-5400000" spcFirstLastPara="1" vertOverflow="ellipsis"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256749"/>
        <c:crosses val="autoZero"/>
        <c:crossBetween val="midCat"/>
      </c:valAx>
      <c:spPr>
        <a:noFill/>
        <a:ln>
          <a:noFill/>
        </a:ln>
        <a:effectLst/>
      </c:spPr>
    </c:plotArea>
    <c:plotVisOnly val="1"/>
    <c:dispBlanksAs val="gap"/>
    <c:showDLblsOverMax val="1"/>
  </c:chart>
  <c:spPr>
    <a:noFill/>
    <a:ln>
      <a:noFill/>
    </a:ln>
    <a:effectLst/>
  </c:spPr>
  <c:txPr>
    <a:bodyPr/>
    <a:lstStyle/>
    <a:p>
      <a:pPr>
        <a:defRPr sz="1100"/>
      </a:pPr>
      <a:endParaRPr lang="en-US"/>
    </a:p>
  </c:txPr>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48">
  <cs:axisTitle>
    <cs:lnRef idx="0"/>
    <cs:fillRef idx="0"/>
    <cs:effectRef idx="0"/>
    <cs:fontRef idx="minor">
      <a:schemeClr val="lt1"/>
    </cs:fontRef>
    <cs:defRPr sz="1000" b="1" kern="1200"/>
  </cs:axisTitle>
  <cs:categoryAxis>
    <cs:lnRef idx="1">
      <a:schemeClr val="dk1">
        <a:tint val="75000"/>
      </a:schemeClr>
    </cs:lnRef>
    <cs:fillRef idx="0"/>
    <cs:effectRef idx="0"/>
    <cs:fontRef idx="minor">
      <a:schemeClr val="lt1"/>
    </cs:fontRef>
    <cs:spPr>
      <a:ln>
        <a:round/>
      </a:ln>
    </cs:spPr>
    <cs:defRPr sz="1000" kern="1200"/>
  </cs:categoryAxis>
  <cs:chartArea>
    <cs:lnRef idx="0"/>
    <cs:fillRef idx="1">
      <a:schemeClr val="dk1"/>
    </cs:fillRef>
    <cs:effectRef idx="0"/>
    <cs:fontRef idx="minor">
      <a:schemeClr val="lt1"/>
    </cs:fontRef>
    <cs:defRPr sz="1000" kern="1200"/>
  </cs:chartArea>
  <cs:dataLabel>
    <cs:lnRef idx="0"/>
    <cs:fillRef idx="0"/>
    <cs:effectRef idx="0"/>
    <cs:fontRef idx="minor">
      <a:schemeClr val="lt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3">
      <a:schemeClr val="dk1"/>
    </cs:effectRef>
    <cs:fontRef idx="minor">
      <a:schemeClr val="dk1"/>
    </cs:fontRef>
  </cs:dataPoint>
  <cs:dataPoint3D>
    <cs:lnRef idx="0"/>
    <cs:fillRef idx="1">
      <cs:styleClr val="auto"/>
    </cs:fillRef>
    <cs:effectRef idx="3">
      <a:schemeClr val="dk1"/>
    </cs:effectRef>
    <cs:fontRef idx="minor">
      <a:schemeClr val="dk1"/>
    </cs:fontRef>
  </cs:dataPoint3D>
  <cs:dataPointLine>
    <cs:lnRef idx="1">
      <cs:styleClr val="auto"/>
    </cs:lnRef>
    <cs:lineWidthScale>5</cs:lineWidthScale>
    <cs:fillRef idx="0"/>
    <cs:effectRef idx="0"/>
    <cs:fontRef idx="minor">
      <a:schemeClr val="dk2"/>
    </cs:fontRef>
    <cs:spPr>
      <a:ln cap="rnd">
        <a:round/>
      </a:ln>
    </cs:spPr>
  </cs:dataPointLine>
  <cs:dataPointMarker>
    <cs:lnRef idx="1">
      <cs:styleClr val="auto"/>
    </cs:lnRef>
    <cs:fillRef idx="3">
      <cs:styleClr val="auto"/>
    </cs:fillRef>
    <cs:effectRef idx="3">
      <a:schemeClr val="dk1"/>
    </cs:effectRef>
    <cs:fontRef idx="minor">
      <a:schemeClr val="dk1"/>
    </cs:fontRef>
    <cs:spPr>
      <a:ln>
        <a:round/>
      </a:ln>
    </cs:spPr>
  </cs:dataPointMarker>
  <cs:dataPointMarkerLayout/>
  <cs:dataPointWireframe>
    <cs:lnRef idx="1">
      <cs:styleClr val="auto"/>
    </cs:lnRef>
    <cs:fillRef idx="0"/>
    <cs:effectRef idx="0"/>
    <cs:fontRef idx="minor">
      <a:schemeClr val="dk2"/>
    </cs:fontRef>
    <cs:spPr>
      <a:ln>
        <a:round/>
      </a:ln>
    </cs:spPr>
  </cs:dataPointWireframe>
  <cs:dataTable>
    <cs:lnRef idx="1">
      <a:schemeClr val="lt1"/>
    </cs:lnRef>
    <cs:fillRef idx="0"/>
    <cs:effectRef idx="0"/>
    <cs:fontRef idx="minor">
      <a:schemeClr val="lt1"/>
    </cs:fontRef>
    <cs:spPr>
      <a:ln>
        <a:round/>
      </a:ln>
    </cs:spPr>
    <cs:defRPr sz="1000" kern="1200"/>
  </cs:dataTable>
  <cs:downBar>
    <cs:lnRef idx="0"/>
    <cs:fillRef idx="3" mods="ignoreCSTransforms">
      <cs:styleClr val="0">
        <a:shade val="25000"/>
      </cs:styleClr>
    </cs:fillRef>
    <cs:effectRef idx="3">
      <a:schemeClr val="dk1"/>
    </cs:effectRef>
    <cs:fontRef idx="minor">
      <a:schemeClr val="lt1"/>
    </cs:fontRef>
  </cs:downBar>
  <cs:dropLine>
    <cs:lnRef idx="1">
      <a:schemeClr val="lt1"/>
    </cs:lnRef>
    <cs:fillRef idx="0"/>
    <cs:effectRef idx="0"/>
    <cs:fontRef idx="minor">
      <a:schemeClr val="lt1"/>
    </cs:fontRef>
    <cs:spPr>
      <a:ln>
        <a:round/>
      </a:ln>
    </cs:spPr>
  </cs:dropLine>
  <cs:errorBar>
    <cs:lnRef idx="1">
      <a:schemeClr val="lt1"/>
    </cs:lnRef>
    <cs:fillRef idx="1">
      <a:schemeClr val="lt1"/>
    </cs:fillRef>
    <cs:effectRef idx="0"/>
    <cs:fontRef idx="minor">
      <a:schemeClr val="dk1"/>
    </cs:fontRef>
    <cs:spPr>
      <a:ln>
        <a:round/>
      </a:ln>
    </cs:spPr>
  </cs:errorBar>
  <cs:floor>
    <cs:lnRef idx="0"/>
    <cs:fillRef idx="1">
      <a:schemeClr val="dk1">
        <a:tint val="95000"/>
      </a:schemeClr>
    </cs:fillRef>
    <cs:effectRef idx="0"/>
    <cs:fontRef idx="minor">
      <a:schemeClr val="lt1"/>
    </cs:fontRef>
  </cs:floor>
  <cs:gridlineMajor>
    <cs:lnRef idx="1">
      <a:schemeClr val="dk1">
        <a:tint val="75000"/>
      </a:schemeClr>
    </cs:lnRef>
    <cs:fillRef idx="0"/>
    <cs:effectRef idx="0"/>
    <cs:fontRef idx="minor">
      <a:schemeClr val="dk2"/>
    </cs:fontRef>
    <cs:spPr>
      <a:ln>
        <a:round/>
      </a:ln>
    </cs:spPr>
  </cs:gridlineMajor>
  <cs:gridlineMinor>
    <cs:lnRef idx="1">
      <a:schemeClr val="dk1">
        <a:tint val="90000"/>
      </a:schemeClr>
    </cs:lnRef>
    <cs:fillRef idx="0"/>
    <cs:effectRef idx="0"/>
    <cs:fontRef idx="minor">
      <a:schemeClr val="dk2"/>
    </cs:fontRef>
    <cs:spPr>
      <a:ln>
        <a:round/>
      </a:ln>
    </cs:spPr>
  </cs:gridlineMinor>
  <cs:hiLoLine>
    <cs:lnRef idx="1">
      <a:schemeClr val="lt1"/>
    </cs:lnRef>
    <cs:fillRef idx="0"/>
    <cs:effectRef idx="0"/>
    <cs:fontRef idx="minor">
      <a:schemeClr val="lt1"/>
    </cs:fontRef>
    <cs:spPr>
      <a:ln>
        <a:round/>
      </a:ln>
    </cs:spPr>
  </cs:hiLoLine>
  <cs:leaderLine>
    <cs:lnRef idx="1">
      <a:schemeClr val="lt1"/>
    </cs:lnRef>
    <cs:fillRef idx="0"/>
    <cs:effectRef idx="0"/>
    <cs:fontRef idx="minor">
      <a:schemeClr val="lt1"/>
    </cs:fontRef>
    <cs:spPr>
      <a:ln>
        <a:round/>
      </a:ln>
    </cs:spPr>
  </cs:leaderLine>
  <cs:legend>
    <cs:lnRef idx="0"/>
    <cs:fillRef idx="0"/>
    <cs:effectRef idx="0"/>
    <cs:fontRef idx="minor">
      <a:schemeClr val="lt1"/>
    </cs:fontRef>
    <cs:defRPr sz="1000" kern="1200"/>
  </cs:legend>
  <cs:plotArea>
    <cs:lnRef idx="0"/>
    <cs:fillRef idx="1">
      <a:schemeClr val="dk1">
        <a:tint val="95000"/>
      </a:schemeClr>
    </cs:fillRef>
    <cs:effectRef idx="0"/>
    <cs:fontRef idx="minor">
      <a:schemeClr val="lt1"/>
    </cs:fontRef>
  </cs:plotArea>
  <cs:plotArea3D>
    <cs:lnRef idx="0"/>
    <cs:fillRef idx="0"/>
    <cs:effectRef idx="0"/>
    <cs:fontRef idx="minor">
      <a:schemeClr val="lt1"/>
    </cs:fontRef>
  </cs:plotArea3D>
  <cs:seriesAxis>
    <cs:lnRef idx="1">
      <a:schemeClr val="dk1">
        <a:tint val="75000"/>
      </a:schemeClr>
    </cs:lnRef>
    <cs:fillRef idx="0"/>
    <cs:effectRef idx="0"/>
    <cs:fontRef idx="minor">
      <a:schemeClr val="lt1"/>
    </cs:fontRef>
    <cs:spPr>
      <a:ln>
        <a:round/>
      </a:ln>
    </cs:spPr>
    <cs:defRPr sz="1000" kern="1200"/>
  </cs:seriesAxis>
  <cs:seriesLine>
    <cs:lnRef idx="1">
      <a:schemeClr val="lt1"/>
    </cs:lnRef>
    <cs:fillRef idx="0"/>
    <cs:effectRef idx="0"/>
    <cs:fontRef idx="minor">
      <a:schemeClr val="dk1"/>
    </cs:fontRef>
    <cs:spPr>
      <a:ln>
        <a:round/>
      </a:ln>
    </cs:spPr>
  </cs:seriesLine>
  <cs:title>
    <cs:lnRef idx="0"/>
    <cs:fillRef idx="0"/>
    <cs:effectRef idx="0"/>
    <cs:fontRef idx="minor">
      <a:schemeClr val="lt1"/>
    </cs:fontRef>
    <cs:defRPr sz="1800" b="1" kern="1200"/>
  </cs:title>
  <cs:trendline>
    <cs:lnRef idx="1">
      <a:schemeClr val="lt1"/>
    </cs:lnRef>
    <cs:fillRef idx="0"/>
    <cs:effectRef idx="0"/>
    <cs:fontRef idx="minor">
      <a:schemeClr val="lt1"/>
    </cs:fontRef>
    <cs:spPr>
      <a:ln cap="rnd">
        <a:round/>
      </a:ln>
    </cs:spPr>
  </cs:trendline>
  <cs:trendlineLabel>
    <cs:lnRef idx="0"/>
    <cs:fillRef idx="0"/>
    <cs:effectRef idx="0"/>
    <cs:fontRef idx="minor">
      <a:schemeClr val="lt1"/>
    </cs:fontRef>
    <cs:defRPr sz="1000" kern="1200"/>
  </cs:trendlineLabel>
  <cs:upBar>
    <cs:lnRef idx="0"/>
    <cs:fillRef idx="3" mods="ignoreCSTransforms">
      <cs:styleClr val="0">
        <a:tint val="25000"/>
      </cs:styleClr>
    </cs:fillRef>
    <cs:effectRef idx="3">
      <a:schemeClr val="dk1"/>
    </cs:effectRef>
    <cs:fontRef idx="minor">
      <a:schemeClr val="lt1"/>
    </cs:fontRef>
  </cs:upBar>
  <cs:valueAxis>
    <cs:lnRef idx="1">
      <a:schemeClr val="dk1">
        <a:tint val="75000"/>
      </a:schemeClr>
    </cs:lnRef>
    <cs:fillRef idx="0"/>
    <cs:effectRef idx="0"/>
    <cs:fontRef idx="minor">
      <a:schemeClr val="lt1"/>
    </cs:fontRef>
    <cs:spPr>
      <a:ln>
        <a:round/>
      </a:ln>
    </cs:spPr>
    <cs:defRPr sz="1000" kern="1200"/>
  </cs:valueAxis>
  <cs:wall>
    <cs:lnRef idx="0"/>
    <cs:fillRef idx="1">
      <a:schemeClr val="dk1">
        <a:tint val="95000"/>
      </a:schemeClr>
    </cs:fillRef>
    <cs:effectRef idx="0"/>
    <cs:fontRef idx="minor">
      <a:schemeClr val="lt1"/>
    </cs:fontRef>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0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6.emf"/></Relationships>
</file>

<file path=ppt/drawings/drawing1.xml><?xml version="1.0" encoding="utf-8"?>
<c:userShapes xmlns:c="http://schemas.openxmlformats.org/drawingml/2006/chart">
  <cdr:relSizeAnchor xmlns:cdr="http://schemas.openxmlformats.org/drawingml/2006/chartDrawing">
    <cdr:from>
      <cdr:x>0.15455</cdr:x>
      <cdr:y>0.86031</cdr:y>
    </cdr:from>
    <cdr:to>
      <cdr:x>0.27101</cdr:x>
      <cdr:y>0.9258</cdr:y>
    </cdr:to>
    <cdr:sp macro="" textlink="">
      <cdr:nvSpPr>
        <cdr:cNvPr id="2" name="Text Box 21"/>
        <cdr:cNvSpPr txBox="1">
          <a:spLocks xmlns:a="http://schemas.openxmlformats.org/drawingml/2006/main" noChangeArrowheads="1"/>
        </cdr:cNvSpPr>
      </cdr:nvSpPr>
      <cdr:spPr bwMode="auto">
        <a:xfrm xmlns:a="http://schemas.openxmlformats.org/drawingml/2006/main">
          <a:off x="612068" y="2628292"/>
          <a:ext cx="461238" cy="200055"/>
        </a:xfrm>
        <a:prstGeom xmlns:a="http://schemas.openxmlformats.org/drawingml/2006/main" prst="rect">
          <a:avLst/>
        </a:prstGeom>
        <a:noFill xmlns:a="http://schemas.openxmlformats.org/drawingml/2006/main"/>
        <a:ln xmlns:a="http://schemas.openxmlformats.org/drawingml/2006/main" w="9525" algn="ctr">
          <a:noFill/>
          <a:miter lim="800000"/>
          <a:headEnd/>
          <a:tailEnd/>
        </a:ln>
        <a:effectLst xmlns:a="http://schemas.openxmlformats.org/drawingml/2006/main"/>
      </cdr:spPr>
      <cdr:txBody>
        <a:bodyPr xmlns:a="http://schemas.openxmlformats.org/drawingml/2006/main" wrap="square">
          <a:spAutoFit/>
        </a:bodyPr>
        <a:lstStyle xmlns:a="http://schemas.openxmlformats.org/drawingml/2006/main">
          <a:defPPr>
            <a:defRPr lang="ja-JP"/>
          </a:defPPr>
          <a:lvl1pPr algn="l" rtl="0" fontAlgn="base">
            <a:spcBef>
              <a:spcPct val="0"/>
            </a:spcBef>
            <a:spcAft>
              <a:spcPct val="0"/>
            </a:spcAft>
            <a:defRPr kumimoji="1" kern="1200">
              <a:solidFill>
                <a:sysClr val="windowText" lastClr="000000"/>
              </a:solidFill>
              <a:latin typeface="Arial" charset="0"/>
              <a:ea typeface="ＭＳ Ｐゴシック" charset="-128"/>
            </a:defRPr>
          </a:lvl1pPr>
          <a:lvl2pPr marL="457200" algn="l" rtl="0" fontAlgn="base">
            <a:spcBef>
              <a:spcPct val="0"/>
            </a:spcBef>
            <a:spcAft>
              <a:spcPct val="0"/>
            </a:spcAft>
            <a:defRPr kumimoji="1" kern="1200">
              <a:solidFill>
                <a:sysClr val="windowText" lastClr="000000"/>
              </a:solidFill>
              <a:latin typeface="Arial" charset="0"/>
              <a:ea typeface="ＭＳ Ｐゴシック" charset="-128"/>
            </a:defRPr>
          </a:lvl2pPr>
          <a:lvl3pPr marL="914400" algn="l" rtl="0" fontAlgn="base">
            <a:spcBef>
              <a:spcPct val="0"/>
            </a:spcBef>
            <a:spcAft>
              <a:spcPct val="0"/>
            </a:spcAft>
            <a:defRPr kumimoji="1" kern="1200">
              <a:solidFill>
                <a:sysClr val="windowText" lastClr="000000"/>
              </a:solidFill>
              <a:latin typeface="Arial" charset="0"/>
              <a:ea typeface="ＭＳ Ｐゴシック" charset="-128"/>
            </a:defRPr>
          </a:lvl3pPr>
          <a:lvl4pPr marL="1371600" algn="l" rtl="0" fontAlgn="base">
            <a:spcBef>
              <a:spcPct val="0"/>
            </a:spcBef>
            <a:spcAft>
              <a:spcPct val="0"/>
            </a:spcAft>
            <a:defRPr kumimoji="1" kern="1200">
              <a:solidFill>
                <a:sysClr val="windowText" lastClr="000000"/>
              </a:solidFill>
              <a:latin typeface="Arial" charset="0"/>
              <a:ea typeface="ＭＳ Ｐゴシック" charset="-128"/>
            </a:defRPr>
          </a:lvl4pPr>
          <a:lvl5pPr marL="1828800" algn="l" rtl="0" fontAlgn="base">
            <a:spcBef>
              <a:spcPct val="0"/>
            </a:spcBef>
            <a:spcAft>
              <a:spcPct val="0"/>
            </a:spcAft>
            <a:defRPr kumimoji="1" kern="1200">
              <a:solidFill>
                <a:sysClr val="windowText" lastClr="000000"/>
              </a:solidFill>
              <a:latin typeface="Arial" charset="0"/>
              <a:ea typeface="ＭＳ Ｐゴシック" charset="-128"/>
            </a:defRPr>
          </a:lvl5pPr>
          <a:lvl6pPr marL="2286000" algn="l" defTabSz="914400" rtl="0" eaLnBrk="1" latinLnBrk="0" hangingPunct="1">
            <a:defRPr kumimoji="1" kern="1200">
              <a:solidFill>
                <a:sysClr val="windowText" lastClr="000000"/>
              </a:solidFill>
              <a:latin typeface="Arial" charset="0"/>
              <a:ea typeface="ＭＳ Ｐゴシック" charset="-128"/>
            </a:defRPr>
          </a:lvl6pPr>
          <a:lvl7pPr marL="2743200" algn="l" defTabSz="914400" rtl="0" eaLnBrk="1" latinLnBrk="0" hangingPunct="1">
            <a:defRPr kumimoji="1" kern="1200">
              <a:solidFill>
                <a:sysClr val="windowText" lastClr="000000"/>
              </a:solidFill>
              <a:latin typeface="Arial" charset="0"/>
              <a:ea typeface="ＭＳ Ｐゴシック" charset="-128"/>
            </a:defRPr>
          </a:lvl7pPr>
          <a:lvl8pPr marL="3200400" algn="l" defTabSz="914400" rtl="0" eaLnBrk="1" latinLnBrk="0" hangingPunct="1">
            <a:defRPr kumimoji="1" kern="1200">
              <a:solidFill>
                <a:sysClr val="windowText" lastClr="000000"/>
              </a:solidFill>
              <a:latin typeface="Arial" charset="0"/>
              <a:ea typeface="ＭＳ Ｐゴシック" charset="-128"/>
            </a:defRPr>
          </a:lvl8pPr>
          <a:lvl9pPr marL="3657600" algn="l" defTabSz="914400" rtl="0" eaLnBrk="1" latinLnBrk="0" hangingPunct="1">
            <a:defRPr kumimoji="1" kern="1200">
              <a:solidFill>
                <a:sysClr val="windowText" lastClr="000000"/>
              </a:solidFill>
              <a:latin typeface="Arial" charset="0"/>
              <a:ea typeface="ＭＳ Ｐゴシック" charset="-128"/>
            </a:defRPr>
          </a:lvl9pPr>
        </a:lstStyle>
        <a:p xmlns:a="http://schemas.openxmlformats.org/drawingml/2006/main">
          <a:r>
            <a:rPr lang="en-US" sz="700" dirty="0">
              <a:solidFill>
                <a:srgbClr val="FB3413"/>
              </a:solidFill>
            </a:rPr>
            <a:t>2 mm</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E51665-B3D0-4A3D-BBE7-F4E86C642641}" type="datetimeFigureOut">
              <a:rPr lang="en-GB" smtClean="0"/>
              <a:t>10/10/2026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B97154-2FC9-4B5F-8792-F89BD57D6D79}" type="slidenum">
              <a:rPr lang="en-GB" smtClean="0"/>
              <a:t>‹N›</a:t>
            </a:fld>
            <a:endParaRPr lang="en-GB"/>
          </a:p>
        </p:txBody>
      </p:sp>
    </p:spTree>
    <p:extLst>
      <p:ext uri="{BB962C8B-B14F-4D97-AF65-F5344CB8AC3E}">
        <p14:creationId xmlns:p14="http://schemas.microsoft.com/office/powerpoint/2010/main" val="942160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3B97154-2FC9-4B5F-8792-F89BD57D6D79}" type="slidenum">
              <a:rPr lang="en-GB" smtClean="0"/>
              <a:t>25</a:t>
            </a:fld>
            <a:endParaRPr lang="en-GB"/>
          </a:p>
        </p:txBody>
      </p:sp>
    </p:spTree>
    <p:extLst>
      <p:ext uri="{BB962C8B-B14F-4D97-AF65-F5344CB8AC3E}">
        <p14:creationId xmlns:p14="http://schemas.microsoft.com/office/powerpoint/2010/main" val="3406312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15/10//2026</a:t>
            </a:r>
            <a:endParaRPr lang="en-GB"/>
          </a:p>
        </p:txBody>
      </p:sp>
      <p:sp>
        <p:nvSpPr>
          <p:cNvPr id="5" name="Footer Placeholder 4"/>
          <p:cNvSpPr>
            <a:spLocks noGrp="1"/>
          </p:cNvSpPr>
          <p:nvPr>
            <p:ph type="ftr" sz="quarter" idx="11"/>
          </p:nvPr>
        </p:nvSpPr>
        <p:spPr/>
        <p:txBody>
          <a:bodyPr/>
          <a:lstStyle/>
          <a:p>
            <a:r>
              <a:rPr lang="en-GB"/>
              <a:t>G. Aielli - ECFA WG3: Topical workshop on tracking and vertexing</a:t>
            </a:r>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2263696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15/10//2026</a:t>
            </a:r>
            <a:endParaRPr lang="en-GB"/>
          </a:p>
        </p:txBody>
      </p:sp>
      <p:sp>
        <p:nvSpPr>
          <p:cNvPr id="5" name="Footer Placeholder 4"/>
          <p:cNvSpPr>
            <a:spLocks noGrp="1"/>
          </p:cNvSpPr>
          <p:nvPr>
            <p:ph type="ftr" sz="quarter" idx="11"/>
          </p:nvPr>
        </p:nvSpPr>
        <p:spPr/>
        <p:txBody>
          <a:bodyPr/>
          <a:lstStyle/>
          <a:p>
            <a:r>
              <a:rPr lang="en-GB"/>
              <a:t>G. Aielli - ECFA WG3: Topical workshop on tracking and vertexing</a:t>
            </a:r>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2079499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15/10//2026</a:t>
            </a:r>
            <a:endParaRPr lang="en-GB"/>
          </a:p>
        </p:txBody>
      </p:sp>
      <p:sp>
        <p:nvSpPr>
          <p:cNvPr id="5" name="Footer Placeholder 4"/>
          <p:cNvSpPr>
            <a:spLocks noGrp="1"/>
          </p:cNvSpPr>
          <p:nvPr>
            <p:ph type="ftr" sz="quarter" idx="11"/>
          </p:nvPr>
        </p:nvSpPr>
        <p:spPr/>
        <p:txBody>
          <a:bodyPr/>
          <a:lstStyle/>
          <a:p>
            <a:r>
              <a:rPr lang="en-GB"/>
              <a:t>G. Aielli - ECFA WG3: Topical workshop on tracking and vertexing</a:t>
            </a:r>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487015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15/10//2026</a:t>
            </a:r>
            <a:endParaRPr lang="en-GB"/>
          </a:p>
        </p:txBody>
      </p:sp>
      <p:sp>
        <p:nvSpPr>
          <p:cNvPr id="6" name="Footer Placeholder 5"/>
          <p:cNvSpPr>
            <a:spLocks noGrp="1"/>
          </p:cNvSpPr>
          <p:nvPr>
            <p:ph type="ftr" sz="quarter" idx="11"/>
          </p:nvPr>
        </p:nvSpPr>
        <p:spPr/>
        <p:txBody>
          <a:bodyPr/>
          <a:lstStyle/>
          <a:p>
            <a:r>
              <a:rPr lang="en-GB"/>
              <a:t>G. Aielli - ECFA WG3: Topical workshop on tracking and vertexing</a:t>
            </a:r>
          </a:p>
        </p:txBody>
      </p:sp>
      <p:sp>
        <p:nvSpPr>
          <p:cNvPr id="7" name="Slide Number Placeholder 6"/>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3016245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15/10//2026</a:t>
            </a:r>
            <a:endParaRPr lang="en-GB"/>
          </a:p>
        </p:txBody>
      </p:sp>
      <p:sp>
        <p:nvSpPr>
          <p:cNvPr id="8" name="Footer Placeholder 7"/>
          <p:cNvSpPr>
            <a:spLocks noGrp="1"/>
          </p:cNvSpPr>
          <p:nvPr>
            <p:ph type="ftr" sz="quarter" idx="11"/>
          </p:nvPr>
        </p:nvSpPr>
        <p:spPr/>
        <p:txBody>
          <a:bodyPr/>
          <a:lstStyle/>
          <a:p>
            <a:r>
              <a:rPr lang="en-GB"/>
              <a:t>G. Aielli - ECFA WG3: Topical workshop on tracking and vertexing</a:t>
            </a:r>
          </a:p>
        </p:txBody>
      </p:sp>
      <p:sp>
        <p:nvSpPr>
          <p:cNvPr id="9" name="Slide Number Placeholder 8"/>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2741921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r>
              <a:rPr lang="en-US"/>
              <a:t>15/10//2026</a:t>
            </a:r>
            <a:endParaRPr lang="en-GB"/>
          </a:p>
        </p:txBody>
      </p:sp>
      <p:sp>
        <p:nvSpPr>
          <p:cNvPr id="5" name="Footer Placeholder 3"/>
          <p:cNvSpPr>
            <a:spLocks noGrp="1"/>
          </p:cNvSpPr>
          <p:nvPr>
            <p:ph type="ftr" sz="quarter" idx="11"/>
          </p:nvPr>
        </p:nvSpPr>
        <p:spPr/>
        <p:txBody>
          <a:bodyPr/>
          <a:lstStyle/>
          <a:p>
            <a:r>
              <a:rPr lang="en-GB"/>
              <a:t>G. Aielli - ECFA WG3: Topical workshop on tracking and vertexing</a:t>
            </a:r>
          </a:p>
        </p:txBody>
      </p:sp>
      <p:sp>
        <p:nvSpPr>
          <p:cNvPr id="6" name="Slide Number Placeholder 4"/>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2028613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r>
              <a:rPr lang="en-US"/>
              <a:t>15/10//2026</a:t>
            </a:r>
            <a:endParaRPr lang="en-GB"/>
          </a:p>
        </p:txBody>
      </p:sp>
      <p:sp>
        <p:nvSpPr>
          <p:cNvPr id="5" name="Footer Placeholder 2"/>
          <p:cNvSpPr>
            <a:spLocks noGrp="1"/>
          </p:cNvSpPr>
          <p:nvPr>
            <p:ph type="ftr" sz="quarter" idx="11"/>
          </p:nvPr>
        </p:nvSpPr>
        <p:spPr/>
        <p:txBody>
          <a:bodyPr/>
          <a:lstStyle/>
          <a:p>
            <a:r>
              <a:rPr lang="en-GB"/>
              <a:t>G. Aielli - ECFA WG3: Topical workshop on tracking and vertexing</a:t>
            </a:r>
          </a:p>
        </p:txBody>
      </p:sp>
      <p:sp>
        <p:nvSpPr>
          <p:cNvPr id="6" name="Slide Number Placeholder 3"/>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2637854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r>
              <a:rPr lang="en-US"/>
              <a:t>15/10//2026</a:t>
            </a:r>
            <a:endParaRPr lang="en-GB"/>
          </a:p>
        </p:txBody>
      </p:sp>
      <p:sp>
        <p:nvSpPr>
          <p:cNvPr id="5" name="Footer Placeholder 5"/>
          <p:cNvSpPr>
            <a:spLocks noGrp="1"/>
          </p:cNvSpPr>
          <p:nvPr>
            <p:ph type="ftr" sz="quarter" idx="11"/>
          </p:nvPr>
        </p:nvSpPr>
        <p:spPr/>
        <p:txBody>
          <a:bodyPr/>
          <a:lstStyle/>
          <a:p>
            <a:r>
              <a:rPr lang="en-GB"/>
              <a:t>G. Aielli - ECFA WG3: Topical workshop on tracking and vertexing</a:t>
            </a:r>
          </a:p>
        </p:txBody>
      </p:sp>
      <p:sp>
        <p:nvSpPr>
          <p:cNvPr id="6" name="Slide Number Placeholder 6"/>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3951322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15/10//2026</a:t>
            </a:r>
            <a:endParaRPr lang="en-GB"/>
          </a:p>
        </p:txBody>
      </p:sp>
      <p:sp>
        <p:nvSpPr>
          <p:cNvPr id="6" name="Footer Placeholder 5"/>
          <p:cNvSpPr>
            <a:spLocks noGrp="1"/>
          </p:cNvSpPr>
          <p:nvPr>
            <p:ph type="ftr" sz="quarter" idx="11"/>
          </p:nvPr>
        </p:nvSpPr>
        <p:spPr/>
        <p:txBody>
          <a:bodyPr/>
          <a:lstStyle/>
          <a:p>
            <a:r>
              <a:rPr lang="en-GB"/>
              <a:t>G. Aielli - ECFA WG3: Topical workshop on tracking and vertexing</a:t>
            </a:r>
          </a:p>
        </p:txBody>
      </p:sp>
      <p:sp>
        <p:nvSpPr>
          <p:cNvPr id="7" name="Slide Number Placeholder 6"/>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1780788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15/10//2026</a:t>
            </a:r>
            <a:endParaRPr lang="en-GB"/>
          </a:p>
        </p:txBody>
      </p:sp>
      <p:sp>
        <p:nvSpPr>
          <p:cNvPr id="6" name="Footer Placeholder 5"/>
          <p:cNvSpPr>
            <a:spLocks noGrp="1"/>
          </p:cNvSpPr>
          <p:nvPr>
            <p:ph type="ftr" sz="quarter" idx="11"/>
          </p:nvPr>
        </p:nvSpPr>
        <p:spPr/>
        <p:txBody>
          <a:bodyPr/>
          <a:lstStyle/>
          <a:p>
            <a:r>
              <a:rPr lang="en-GB"/>
              <a:t>G. Aielli - ECFA WG3: Topical workshop on tracking and vertexing</a:t>
            </a:r>
          </a:p>
        </p:txBody>
      </p:sp>
      <p:sp>
        <p:nvSpPr>
          <p:cNvPr id="7" name="Slide Number Placeholder 6"/>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3741019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r>
              <a:rPr lang="en-US"/>
              <a:t>15/10//2026</a:t>
            </a:r>
            <a:endParaRPr lang="en-GB"/>
          </a:p>
        </p:txBody>
      </p:sp>
      <p:sp>
        <p:nvSpPr>
          <p:cNvPr id="5" name="Footer Placeholder 4"/>
          <p:cNvSpPr>
            <a:spLocks noGrp="1"/>
          </p:cNvSpPr>
          <p:nvPr>
            <p:ph type="ftr" sz="quarter" idx="11"/>
          </p:nvPr>
        </p:nvSpPr>
        <p:spPr/>
        <p:txBody>
          <a:bodyPr/>
          <a:lstStyle/>
          <a:p>
            <a:r>
              <a:rPr lang="en-GB"/>
              <a:t>G. Aielli - ECFA WG3: Topical workshop on tracking and vertexing</a:t>
            </a:r>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2692868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r>
              <a:rPr lang="en-US"/>
              <a:t>15/10//2026</a:t>
            </a:r>
            <a:endParaRPr lang="en-GB"/>
          </a:p>
        </p:txBody>
      </p:sp>
      <p:sp>
        <p:nvSpPr>
          <p:cNvPr id="5" name="Footer Placeholder 4"/>
          <p:cNvSpPr>
            <a:spLocks noGrp="1"/>
          </p:cNvSpPr>
          <p:nvPr>
            <p:ph type="ftr" sz="quarter" idx="11"/>
          </p:nvPr>
        </p:nvSpPr>
        <p:spPr/>
        <p:txBody>
          <a:bodyPr/>
          <a:lstStyle/>
          <a:p>
            <a:r>
              <a:rPr lang="en-GB"/>
              <a:t>G. Aielli - ECFA WG3: Topical workshop on tracking and vertexing</a:t>
            </a:r>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12516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15/10//2026</a:t>
            </a:r>
            <a:endParaRPr lang="en-GB"/>
          </a:p>
        </p:txBody>
      </p:sp>
      <p:sp>
        <p:nvSpPr>
          <p:cNvPr id="5" name="Footer Placeholder 4"/>
          <p:cNvSpPr>
            <a:spLocks noGrp="1"/>
          </p:cNvSpPr>
          <p:nvPr>
            <p:ph type="ftr" sz="quarter" idx="11"/>
          </p:nvPr>
        </p:nvSpPr>
        <p:spPr/>
        <p:txBody>
          <a:bodyPr/>
          <a:lstStyle/>
          <a:p>
            <a:r>
              <a:rPr lang="en-GB"/>
              <a:t>G. Aielli - ECFA WG3: Topical workshop on tracking and vertexing</a:t>
            </a:r>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38201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r>
              <a:rPr lang="en-US"/>
              <a:t>15/10//2026</a:t>
            </a:r>
            <a:endParaRPr lang="en-GB"/>
          </a:p>
        </p:txBody>
      </p:sp>
      <p:sp>
        <p:nvSpPr>
          <p:cNvPr id="4" name="Footer Placeholder 4"/>
          <p:cNvSpPr>
            <a:spLocks noGrp="1"/>
          </p:cNvSpPr>
          <p:nvPr>
            <p:ph type="ftr" sz="quarter" idx="11"/>
          </p:nvPr>
        </p:nvSpPr>
        <p:spPr/>
        <p:txBody>
          <a:bodyPr/>
          <a:lstStyle/>
          <a:p>
            <a:r>
              <a:rPr lang="en-GB"/>
              <a:t>G. Aielli - ECFA WG3: Topical workshop on tracking and vertexing</a:t>
            </a:r>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42245465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r>
              <a:rPr lang="en-US"/>
              <a:t>15/10//2026</a:t>
            </a:r>
            <a:endParaRPr lang="en-GB"/>
          </a:p>
        </p:txBody>
      </p:sp>
      <p:sp>
        <p:nvSpPr>
          <p:cNvPr id="4" name="Footer Placeholder 4"/>
          <p:cNvSpPr>
            <a:spLocks noGrp="1"/>
          </p:cNvSpPr>
          <p:nvPr>
            <p:ph type="ftr" sz="quarter" idx="11"/>
          </p:nvPr>
        </p:nvSpPr>
        <p:spPr/>
        <p:txBody>
          <a:bodyPr/>
          <a:lstStyle/>
          <a:p>
            <a:r>
              <a:rPr lang="en-GB"/>
              <a:t>G. Aielli - ECFA WG3: Topical workshop on tracking and vertexing</a:t>
            </a:r>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23951119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15/10//2026</a:t>
            </a:r>
            <a:endParaRPr lang="en-GB"/>
          </a:p>
        </p:txBody>
      </p:sp>
      <p:sp>
        <p:nvSpPr>
          <p:cNvPr id="5" name="Footer Placeholder 4"/>
          <p:cNvSpPr>
            <a:spLocks noGrp="1"/>
          </p:cNvSpPr>
          <p:nvPr>
            <p:ph type="ftr" sz="quarter" idx="11"/>
          </p:nvPr>
        </p:nvSpPr>
        <p:spPr/>
        <p:txBody>
          <a:bodyPr/>
          <a:lstStyle/>
          <a:p>
            <a:r>
              <a:rPr lang="en-GB"/>
              <a:t>G. Aielli - ECFA WG3: Topical workshop on tracking and vertexing</a:t>
            </a:r>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27754842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15/10//2026</a:t>
            </a:r>
            <a:endParaRPr lang="en-GB"/>
          </a:p>
        </p:txBody>
      </p:sp>
      <p:sp>
        <p:nvSpPr>
          <p:cNvPr id="5" name="Footer Placeholder 4"/>
          <p:cNvSpPr>
            <a:spLocks noGrp="1"/>
          </p:cNvSpPr>
          <p:nvPr>
            <p:ph type="ftr" sz="quarter" idx="11"/>
          </p:nvPr>
        </p:nvSpPr>
        <p:spPr/>
        <p:txBody>
          <a:bodyPr/>
          <a:lstStyle/>
          <a:p>
            <a:r>
              <a:rPr lang="en-GB"/>
              <a:t>G. Aielli - ECFA WG3: Topical workshop on tracking and vertexing</a:t>
            </a:r>
          </a:p>
        </p:txBody>
      </p:sp>
      <p:sp>
        <p:nvSpPr>
          <p:cNvPr id="6" name="Slide Number Placeholder 5"/>
          <p:cNvSpPr>
            <a:spLocks noGrp="1"/>
          </p:cNvSpPr>
          <p:nvPr>
            <p:ph type="sldNum" sz="quarter" idx="12"/>
          </p:nvPr>
        </p:nvSpPr>
        <p:spPr/>
        <p:txBody>
          <a:bodyPr/>
          <a:lstStyle/>
          <a:p>
            <a:fld id="{F8550EB5-7DBB-40B0-8DCD-2DF6D0BF0886}" type="slidenum">
              <a:rPr lang="en-GB" smtClean="0"/>
              <a:t>‹N›</a:t>
            </a:fld>
            <a:endParaRPr lang="en-GB"/>
          </a:p>
        </p:txBody>
      </p:sp>
    </p:spTree>
    <p:extLst>
      <p:ext uri="{BB962C8B-B14F-4D97-AF65-F5344CB8AC3E}">
        <p14:creationId xmlns:p14="http://schemas.microsoft.com/office/powerpoint/2010/main" val="40989040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521"/>
            <a:ext cx="10363200" cy="1470025"/>
          </a:xfrm>
        </p:spPr>
        <p:txBody>
          <a:bodyPr/>
          <a:lstStyle/>
          <a:p>
            <a:r>
              <a:rPr lang="en-GB"/>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8691" indent="0" algn="ctr">
              <a:buNone/>
              <a:defRPr>
                <a:solidFill>
                  <a:schemeClr val="tx1">
                    <a:tint val="75000"/>
                  </a:schemeClr>
                </a:solidFill>
              </a:defRPr>
            </a:lvl2pPr>
            <a:lvl3pPr marL="1217490" indent="0" algn="ctr">
              <a:buNone/>
              <a:defRPr>
                <a:solidFill>
                  <a:schemeClr val="tx1">
                    <a:tint val="75000"/>
                  </a:schemeClr>
                </a:solidFill>
              </a:defRPr>
            </a:lvl3pPr>
            <a:lvl4pPr marL="1826216" indent="0" algn="ctr">
              <a:buNone/>
              <a:defRPr>
                <a:solidFill>
                  <a:schemeClr val="tx1">
                    <a:tint val="75000"/>
                  </a:schemeClr>
                </a:solidFill>
              </a:defRPr>
            </a:lvl4pPr>
            <a:lvl5pPr marL="2434978" indent="0" algn="ctr">
              <a:buNone/>
              <a:defRPr>
                <a:solidFill>
                  <a:schemeClr val="tx1">
                    <a:tint val="75000"/>
                  </a:schemeClr>
                </a:solidFill>
              </a:defRPr>
            </a:lvl5pPr>
            <a:lvl6pPr marL="3043668" indent="0" algn="ctr">
              <a:buNone/>
              <a:defRPr>
                <a:solidFill>
                  <a:schemeClr val="tx1">
                    <a:tint val="75000"/>
                  </a:schemeClr>
                </a:solidFill>
              </a:defRPr>
            </a:lvl6pPr>
            <a:lvl7pPr marL="3652359" indent="0" algn="ctr">
              <a:buNone/>
              <a:defRPr>
                <a:solidFill>
                  <a:schemeClr val="tx1">
                    <a:tint val="75000"/>
                  </a:schemeClr>
                </a:solidFill>
              </a:defRPr>
            </a:lvl7pPr>
            <a:lvl8pPr marL="4261120" indent="0" algn="ctr">
              <a:buNone/>
              <a:defRPr>
                <a:solidFill>
                  <a:schemeClr val="tx1">
                    <a:tint val="75000"/>
                  </a:schemeClr>
                </a:solidFill>
              </a:defRPr>
            </a:lvl8pPr>
            <a:lvl9pPr marL="4869865" indent="0" algn="ctr">
              <a:buNone/>
              <a:defRPr>
                <a:solidFill>
                  <a:schemeClr val="tx1">
                    <a:tint val="75000"/>
                  </a:schemeClr>
                </a:solidFill>
              </a:defRPr>
            </a:lvl9pPr>
          </a:lstStyle>
          <a:p>
            <a:r>
              <a:rPr lang="en-GB"/>
              <a:t>Click to edit Master subtitle style</a:t>
            </a:r>
          </a:p>
        </p:txBody>
      </p:sp>
      <p:sp>
        <p:nvSpPr>
          <p:cNvPr id="4" name="Date Placeholder 3"/>
          <p:cNvSpPr>
            <a:spLocks noGrp="1"/>
          </p:cNvSpPr>
          <p:nvPr>
            <p:ph type="dt" sz="half" idx="10"/>
          </p:nvPr>
        </p:nvSpPr>
        <p:spPr/>
        <p:txBody>
          <a:bodyPr/>
          <a:lstStyle/>
          <a:p>
            <a:r>
              <a:rPr lang="en-US"/>
              <a:t>15/10//2026</a:t>
            </a:r>
            <a:endParaRPr lang="en-GB"/>
          </a:p>
        </p:txBody>
      </p:sp>
      <p:sp>
        <p:nvSpPr>
          <p:cNvPr id="5" name="Footer Placeholder 4"/>
          <p:cNvSpPr>
            <a:spLocks noGrp="1"/>
          </p:cNvSpPr>
          <p:nvPr>
            <p:ph type="ftr" sz="quarter" idx="11"/>
          </p:nvPr>
        </p:nvSpPr>
        <p:spPr/>
        <p:txBody>
          <a:bodyPr/>
          <a:lstStyle/>
          <a:p>
            <a:r>
              <a:rPr lang="en-GB"/>
              <a:t>G. Aielli - ECFA WG3: Topical workshop on tracking and vertexing</a:t>
            </a:r>
          </a:p>
        </p:txBody>
      </p:sp>
      <p:sp>
        <p:nvSpPr>
          <p:cNvPr id="6" name="Slide Number Placeholder 5"/>
          <p:cNvSpPr>
            <a:spLocks noGrp="1"/>
          </p:cNvSpPr>
          <p:nvPr>
            <p:ph type="sldNum" sz="quarter" idx="12"/>
          </p:nvPr>
        </p:nvSpPr>
        <p:spPr/>
        <p:txBody>
          <a:bodyPr/>
          <a:lstStyle/>
          <a:p>
            <a:fld id="{92BD3C18-E509-6E45-AAA5-EF10E7E23A79}" type="slidenum">
              <a:rPr lang="en-GB" smtClean="0"/>
              <a:t>‹N›</a:t>
            </a:fld>
            <a:endParaRPr lang="en-GB"/>
          </a:p>
        </p:txBody>
      </p:sp>
    </p:spTree>
    <p:extLst>
      <p:ext uri="{BB962C8B-B14F-4D97-AF65-F5344CB8AC3E}">
        <p14:creationId xmlns:p14="http://schemas.microsoft.com/office/powerpoint/2010/main" val="2116384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r>
              <a:rPr lang="en-US"/>
              <a:t>15/10//2026</a:t>
            </a:r>
            <a:endParaRPr lang="en-GB"/>
          </a:p>
        </p:txBody>
      </p:sp>
      <p:sp>
        <p:nvSpPr>
          <p:cNvPr id="5" name="Footer Placeholder 4"/>
          <p:cNvSpPr>
            <a:spLocks noGrp="1"/>
          </p:cNvSpPr>
          <p:nvPr>
            <p:ph type="ftr" sz="quarter" idx="11"/>
          </p:nvPr>
        </p:nvSpPr>
        <p:spPr/>
        <p:txBody>
          <a:bodyPr/>
          <a:lstStyle/>
          <a:p>
            <a:r>
              <a:rPr lang="en-GB"/>
              <a:t>G. Aielli - ECFA WG3: Topical workshop on tracking and vertexing</a:t>
            </a:r>
          </a:p>
        </p:txBody>
      </p:sp>
      <p:sp>
        <p:nvSpPr>
          <p:cNvPr id="6" name="Slide Number Placeholder 5"/>
          <p:cNvSpPr>
            <a:spLocks noGrp="1"/>
          </p:cNvSpPr>
          <p:nvPr>
            <p:ph type="sldNum" sz="quarter" idx="12"/>
          </p:nvPr>
        </p:nvSpPr>
        <p:spPr/>
        <p:txBody>
          <a:bodyPr/>
          <a:lstStyle/>
          <a:p>
            <a:fld id="{92BD3C18-E509-6E45-AAA5-EF10E7E23A79}" type="slidenum">
              <a:rPr lang="en-GB" smtClean="0"/>
              <a:t>‹N›</a:t>
            </a:fld>
            <a:endParaRPr lang="en-GB"/>
          </a:p>
        </p:txBody>
      </p:sp>
    </p:spTree>
    <p:extLst>
      <p:ext uri="{BB962C8B-B14F-4D97-AF65-F5344CB8AC3E}">
        <p14:creationId xmlns:p14="http://schemas.microsoft.com/office/powerpoint/2010/main" val="7564823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GB"/>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8691" indent="0">
              <a:buNone/>
              <a:defRPr sz="2400">
                <a:solidFill>
                  <a:schemeClr val="tx1">
                    <a:tint val="75000"/>
                  </a:schemeClr>
                </a:solidFill>
              </a:defRPr>
            </a:lvl2pPr>
            <a:lvl3pPr marL="1217490" indent="0">
              <a:buNone/>
              <a:defRPr sz="2133">
                <a:solidFill>
                  <a:schemeClr val="tx1">
                    <a:tint val="75000"/>
                  </a:schemeClr>
                </a:solidFill>
              </a:defRPr>
            </a:lvl3pPr>
            <a:lvl4pPr marL="1826216" indent="0">
              <a:buNone/>
              <a:defRPr sz="1867">
                <a:solidFill>
                  <a:schemeClr val="tx1">
                    <a:tint val="75000"/>
                  </a:schemeClr>
                </a:solidFill>
              </a:defRPr>
            </a:lvl4pPr>
            <a:lvl5pPr marL="2434978" indent="0">
              <a:buNone/>
              <a:defRPr sz="1867">
                <a:solidFill>
                  <a:schemeClr val="tx1">
                    <a:tint val="75000"/>
                  </a:schemeClr>
                </a:solidFill>
              </a:defRPr>
            </a:lvl5pPr>
            <a:lvl6pPr marL="3043668" indent="0">
              <a:buNone/>
              <a:defRPr sz="1867">
                <a:solidFill>
                  <a:schemeClr val="tx1">
                    <a:tint val="75000"/>
                  </a:schemeClr>
                </a:solidFill>
              </a:defRPr>
            </a:lvl6pPr>
            <a:lvl7pPr marL="3652359" indent="0">
              <a:buNone/>
              <a:defRPr sz="1867">
                <a:solidFill>
                  <a:schemeClr val="tx1">
                    <a:tint val="75000"/>
                  </a:schemeClr>
                </a:solidFill>
              </a:defRPr>
            </a:lvl7pPr>
            <a:lvl8pPr marL="4261120" indent="0">
              <a:buNone/>
              <a:defRPr sz="1867">
                <a:solidFill>
                  <a:schemeClr val="tx1">
                    <a:tint val="75000"/>
                  </a:schemeClr>
                </a:solidFill>
              </a:defRPr>
            </a:lvl8pPr>
            <a:lvl9pPr marL="4869865" indent="0">
              <a:buNone/>
              <a:defRPr sz="1867">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r>
              <a:rPr lang="en-US"/>
              <a:t>15/10//2026</a:t>
            </a:r>
            <a:endParaRPr lang="en-GB"/>
          </a:p>
        </p:txBody>
      </p:sp>
      <p:sp>
        <p:nvSpPr>
          <p:cNvPr id="5" name="Footer Placeholder 4"/>
          <p:cNvSpPr>
            <a:spLocks noGrp="1"/>
          </p:cNvSpPr>
          <p:nvPr>
            <p:ph type="ftr" sz="quarter" idx="11"/>
          </p:nvPr>
        </p:nvSpPr>
        <p:spPr/>
        <p:txBody>
          <a:bodyPr/>
          <a:lstStyle/>
          <a:p>
            <a:r>
              <a:rPr lang="en-GB"/>
              <a:t>G. Aielli - ECFA WG3: Topical workshop on tracking and vertexing</a:t>
            </a:r>
          </a:p>
        </p:txBody>
      </p:sp>
      <p:sp>
        <p:nvSpPr>
          <p:cNvPr id="6" name="Slide Number Placeholder 5"/>
          <p:cNvSpPr>
            <a:spLocks noGrp="1"/>
          </p:cNvSpPr>
          <p:nvPr>
            <p:ph type="sldNum" sz="quarter" idx="12"/>
          </p:nvPr>
        </p:nvSpPr>
        <p:spPr/>
        <p:txBody>
          <a:bodyPr/>
          <a:lstStyle/>
          <a:p>
            <a:fld id="{92BD3C18-E509-6E45-AAA5-EF10E7E23A79}" type="slidenum">
              <a:rPr lang="en-GB" smtClean="0"/>
              <a:t>‹N›</a:t>
            </a:fld>
            <a:endParaRPr lang="en-GB"/>
          </a:p>
        </p:txBody>
      </p:sp>
    </p:spTree>
    <p:extLst>
      <p:ext uri="{BB962C8B-B14F-4D97-AF65-F5344CB8AC3E}">
        <p14:creationId xmlns:p14="http://schemas.microsoft.com/office/powerpoint/2010/main" val="30816313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r>
              <a:rPr lang="en-US"/>
              <a:t>15/10//2026</a:t>
            </a:r>
            <a:endParaRPr lang="en-GB"/>
          </a:p>
        </p:txBody>
      </p:sp>
      <p:sp>
        <p:nvSpPr>
          <p:cNvPr id="6" name="Footer Placeholder 5"/>
          <p:cNvSpPr>
            <a:spLocks noGrp="1"/>
          </p:cNvSpPr>
          <p:nvPr>
            <p:ph type="ftr" sz="quarter" idx="11"/>
          </p:nvPr>
        </p:nvSpPr>
        <p:spPr/>
        <p:txBody>
          <a:bodyPr/>
          <a:lstStyle/>
          <a:p>
            <a:r>
              <a:rPr lang="en-GB"/>
              <a:t>G. Aielli - ECFA WG3: Topical workshop on tracking and vertexing</a:t>
            </a:r>
          </a:p>
        </p:txBody>
      </p:sp>
      <p:sp>
        <p:nvSpPr>
          <p:cNvPr id="7" name="Slide Number Placeholder 6"/>
          <p:cNvSpPr>
            <a:spLocks noGrp="1"/>
          </p:cNvSpPr>
          <p:nvPr>
            <p:ph type="sldNum" sz="quarter" idx="12"/>
          </p:nvPr>
        </p:nvSpPr>
        <p:spPr/>
        <p:txBody>
          <a:bodyPr/>
          <a:lstStyle/>
          <a:p>
            <a:fld id="{92BD3C18-E509-6E45-AAA5-EF10E7E23A79}" type="slidenum">
              <a:rPr lang="en-GB" smtClean="0"/>
              <a:t>‹N›</a:t>
            </a:fld>
            <a:endParaRPr lang="en-GB"/>
          </a:p>
        </p:txBody>
      </p:sp>
    </p:spTree>
    <p:extLst>
      <p:ext uri="{BB962C8B-B14F-4D97-AF65-F5344CB8AC3E}">
        <p14:creationId xmlns:p14="http://schemas.microsoft.com/office/powerpoint/2010/main" val="42621830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8691" indent="0">
              <a:buNone/>
              <a:defRPr sz="2667" b="1"/>
            </a:lvl2pPr>
            <a:lvl3pPr marL="1217490" indent="0">
              <a:buNone/>
              <a:defRPr sz="2400" b="1"/>
            </a:lvl3pPr>
            <a:lvl4pPr marL="1826216" indent="0">
              <a:buNone/>
              <a:defRPr sz="2133" b="1"/>
            </a:lvl4pPr>
            <a:lvl5pPr marL="2434978" indent="0">
              <a:buNone/>
              <a:defRPr sz="2133" b="1"/>
            </a:lvl5pPr>
            <a:lvl6pPr marL="3043668" indent="0">
              <a:buNone/>
              <a:defRPr sz="2133" b="1"/>
            </a:lvl6pPr>
            <a:lvl7pPr marL="3652359" indent="0">
              <a:buNone/>
              <a:defRPr sz="2133" b="1"/>
            </a:lvl7pPr>
            <a:lvl8pPr marL="4261120" indent="0">
              <a:buNone/>
              <a:defRPr sz="2133" b="1"/>
            </a:lvl8pPr>
            <a:lvl9pPr marL="4869865" indent="0">
              <a:buNone/>
              <a:defRPr sz="2133"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93472" y="1535113"/>
            <a:ext cx="5389033" cy="639763"/>
          </a:xfrm>
        </p:spPr>
        <p:txBody>
          <a:bodyPr anchor="b"/>
          <a:lstStyle>
            <a:lvl1pPr marL="0" indent="0">
              <a:buNone/>
              <a:defRPr sz="3200" b="1"/>
            </a:lvl1pPr>
            <a:lvl2pPr marL="608691" indent="0">
              <a:buNone/>
              <a:defRPr sz="2667" b="1"/>
            </a:lvl2pPr>
            <a:lvl3pPr marL="1217490" indent="0">
              <a:buNone/>
              <a:defRPr sz="2400" b="1"/>
            </a:lvl3pPr>
            <a:lvl4pPr marL="1826216" indent="0">
              <a:buNone/>
              <a:defRPr sz="2133" b="1"/>
            </a:lvl4pPr>
            <a:lvl5pPr marL="2434978" indent="0">
              <a:buNone/>
              <a:defRPr sz="2133" b="1"/>
            </a:lvl5pPr>
            <a:lvl6pPr marL="3043668" indent="0">
              <a:buNone/>
              <a:defRPr sz="2133" b="1"/>
            </a:lvl6pPr>
            <a:lvl7pPr marL="3652359" indent="0">
              <a:buNone/>
              <a:defRPr sz="2133" b="1"/>
            </a:lvl7pPr>
            <a:lvl8pPr marL="4261120" indent="0">
              <a:buNone/>
              <a:defRPr sz="2133" b="1"/>
            </a:lvl8pPr>
            <a:lvl9pPr marL="4869865" indent="0">
              <a:buNone/>
              <a:defRPr sz="2133" b="1"/>
            </a:lvl9pPr>
          </a:lstStyle>
          <a:p>
            <a:pPr lvl="0"/>
            <a:r>
              <a:rPr lang="en-GB"/>
              <a:t>Click to edit Master text styles</a:t>
            </a:r>
          </a:p>
        </p:txBody>
      </p:sp>
      <p:sp>
        <p:nvSpPr>
          <p:cNvPr id="6" name="Content Placeholder 5"/>
          <p:cNvSpPr>
            <a:spLocks noGrp="1"/>
          </p:cNvSpPr>
          <p:nvPr>
            <p:ph sz="quarter" idx="4"/>
          </p:nvPr>
        </p:nvSpPr>
        <p:spPr>
          <a:xfrm>
            <a:off x="6193472"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r>
              <a:rPr lang="en-US"/>
              <a:t>15/10//2026</a:t>
            </a:r>
            <a:endParaRPr lang="en-GB"/>
          </a:p>
        </p:txBody>
      </p:sp>
      <p:sp>
        <p:nvSpPr>
          <p:cNvPr id="8" name="Footer Placeholder 7"/>
          <p:cNvSpPr>
            <a:spLocks noGrp="1"/>
          </p:cNvSpPr>
          <p:nvPr>
            <p:ph type="ftr" sz="quarter" idx="11"/>
          </p:nvPr>
        </p:nvSpPr>
        <p:spPr/>
        <p:txBody>
          <a:bodyPr/>
          <a:lstStyle/>
          <a:p>
            <a:r>
              <a:rPr lang="en-GB"/>
              <a:t>G. Aielli - ECFA WG3: Topical workshop on tracking and vertexing</a:t>
            </a:r>
          </a:p>
        </p:txBody>
      </p:sp>
      <p:sp>
        <p:nvSpPr>
          <p:cNvPr id="9" name="Slide Number Placeholder 8"/>
          <p:cNvSpPr>
            <a:spLocks noGrp="1"/>
          </p:cNvSpPr>
          <p:nvPr>
            <p:ph type="sldNum" sz="quarter" idx="12"/>
          </p:nvPr>
        </p:nvSpPr>
        <p:spPr/>
        <p:txBody>
          <a:bodyPr/>
          <a:lstStyle/>
          <a:p>
            <a:fld id="{92BD3C18-E509-6E45-AAA5-EF10E7E23A79}" type="slidenum">
              <a:rPr lang="en-GB" smtClean="0"/>
              <a:t>‹N›</a:t>
            </a:fld>
            <a:endParaRPr lang="en-GB"/>
          </a:p>
        </p:txBody>
      </p:sp>
    </p:spTree>
    <p:extLst>
      <p:ext uri="{BB962C8B-B14F-4D97-AF65-F5344CB8AC3E}">
        <p14:creationId xmlns:p14="http://schemas.microsoft.com/office/powerpoint/2010/main" val="25197143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r>
              <a:rPr lang="en-US"/>
              <a:t>15/10//2026</a:t>
            </a:r>
            <a:endParaRPr lang="en-GB"/>
          </a:p>
        </p:txBody>
      </p:sp>
      <p:sp>
        <p:nvSpPr>
          <p:cNvPr id="4" name="Footer Placeholder 3"/>
          <p:cNvSpPr>
            <a:spLocks noGrp="1"/>
          </p:cNvSpPr>
          <p:nvPr>
            <p:ph type="ftr" sz="quarter" idx="11"/>
          </p:nvPr>
        </p:nvSpPr>
        <p:spPr/>
        <p:txBody>
          <a:bodyPr/>
          <a:lstStyle/>
          <a:p>
            <a:r>
              <a:rPr lang="en-GB"/>
              <a:t>G. Aielli - ECFA WG3: Topical workshop on tracking and vertexing</a:t>
            </a:r>
          </a:p>
        </p:txBody>
      </p:sp>
      <p:sp>
        <p:nvSpPr>
          <p:cNvPr id="5" name="Slide Number Placeholder 4"/>
          <p:cNvSpPr>
            <a:spLocks noGrp="1"/>
          </p:cNvSpPr>
          <p:nvPr>
            <p:ph type="sldNum" sz="quarter" idx="12"/>
          </p:nvPr>
        </p:nvSpPr>
        <p:spPr/>
        <p:txBody>
          <a:bodyPr/>
          <a:lstStyle/>
          <a:p>
            <a:fld id="{92BD3C18-E509-6E45-AAA5-EF10E7E23A79}" type="slidenum">
              <a:rPr lang="en-GB" smtClean="0"/>
              <a:t>‹N›</a:t>
            </a:fld>
            <a:endParaRPr lang="en-GB"/>
          </a:p>
        </p:txBody>
      </p:sp>
    </p:spTree>
    <p:extLst>
      <p:ext uri="{BB962C8B-B14F-4D97-AF65-F5344CB8AC3E}">
        <p14:creationId xmlns:p14="http://schemas.microsoft.com/office/powerpoint/2010/main" val="373637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15/10//2026</a:t>
            </a:r>
            <a:endParaRPr lang="en-GB"/>
          </a:p>
        </p:txBody>
      </p:sp>
      <p:sp>
        <p:nvSpPr>
          <p:cNvPr id="3" name="Footer Placeholder 2"/>
          <p:cNvSpPr>
            <a:spLocks noGrp="1"/>
          </p:cNvSpPr>
          <p:nvPr>
            <p:ph type="ftr" sz="quarter" idx="11"/>
          </p:nvPr>
        </p:nvSpPr>
        <p:spPr/>
        <p:txBody>
          <a:bodyPr/>
          <a:lstStyle/>
          <a:p>
            <a:r>
              <a:rPr lang="en-GB"/>
              <a:t>G. Aielli - ECFA WG3: Topical workshop on tracking and vertexing</a:t>
            </a:r>
          </a:p>
        </p:txBody>
      </p:sp>
      <p:sp>
        <p:nvSpPr>
          <p:cNvPr id="4" name="Slide Number Placeholder 3"/>
          <p:cNvSpPr>
            <a:spLocks noGrp="1"/>
          </p:cNvSpPr>
          <p:nvPr>
            <p:ph type="sldNum" sz="quarter" idx="12"/>
          </p:nvPr>
        </p:nvSpPr>
        <p:spPr/>
        <p:txBody>
          <a:bodyPr/>
          <a:lstStyle/>
          <a:p>
            <a:fld id="{92BD3C18-E509-6E45-AAA5-EF10E7E23A79}" type="slidenum">
              <a:rPr lang="en-GB" smtClean="0"/>
              <a:t>‹N›</a:t>
            </a:fld>
            <a:endParaRPr lang="en-GB"/>
          </a:p>
        </p:txBody>
      </p:sp>
    </p:spTree>
    <p:extLst>
      <p:ext uri="{BB962C8B-B14F-4D97-AF65-F5344CB8AC3E}">
        <p14:creationId xmlns:p14="http://schemas.microsoft.com/office/powerpoint/2010/main" val="12612396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26" y="273049"/>
            <a:ext cx="4011084" cy="1162051"/>
          </a:xfrm>
        </p:spPr>
        <p:txBody>
          <a:bodyPr anchor="b"/>
          <a:lstStyle>
            <a:lvl1pPr algn="l">
              <a:defRPr sz="2667" b="1"/>
            </a:lvl1pPr>
          </a:lstStyle>
          <a:p>
            <a:r>
              <a:rPr lang="en-GB"/>
              <a:t>Click to edit Master title style</a:t>
            </a:r>
          </a:p>
        </p:txBody>
      </p:sp>
      <p:sp>
        <p:nvSpPr>
          <p:cNvPr id="3" name="Content Placeholder 2"/>
          <p:cNvSpPr>
            <a:spLocks noGrp="1"/>
          </p:cNvSpPr>
          <p:nvPr>
            <p:ph idx="1"/>
          </p:nvPr>
        </p:nvSpPr>
        <p:spPr>
          <a:xfrm>
            <a:off x="4766733" y="273146"/>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609626" y="1435104"/>
            <a:ext cx="4011084" cy="4691063"/>
          </a:xfrm>
        </p:spPr>
        <p:txBody>
          <a:bodyPr/>
          <a:lstStyle>
            <a:lvl1pPr marL="0" indent="0">
              <a:buNone/>
              <a:defRPr sz="1867"/>
            </a:lvl1pPr>
            <a:lvl2pPr marL="608691" indent="0">
              <a:buNone/>
              <a:defRPr sz="1600"/>
            </a:lvl2pPr>
            <a:lvl3pPr marL="1217490" indent="0">
              <a:buNone/>
              <a:defRPr sz="1333"/>
            </a:lvl3pPr>
            <a:lvl4pPr marL="1826216" indent="0">
              <a:buNone/>
              <a:defRPr sz="1200"/>
            </a:lvl4pPr>
            <a:lvl5pPr marL="2434978" indent="0">
              <a:buNone/>
              <a:defRPr sz="1200"/>
            </a:lvl5pPr>
            <a:lvl6pPr marL="3043668" indent="0">
              <a:buNone/>
              <a:defRPr sz="1200"/>
            </a:lvl6pPr>
            <a:lvl7pPr marL="3652359" indent="0">
              <a:buNone/>
              <a:defRPr sz="1200"/>
            </a:lvl7pPr>
            <a:lvl8pPr marL="4261120" indent="0">
              <a:buNone/>
              <a:defRPr sz="1200"/>
            </a:lvl8pPr>
            <a:lvl9pPr marL="4869865" indent="0">
              <a:buNone/>
              <a:defRPr sz="1200"/>
            </a:lvl9pPr>
          </a:lstStyle>
          <a:p>
            <a:pPr lvl="0"/>
            <a:r>
              <a:rPr lang="en-GB"/>
              <a:t>Click to edit Master text styles</a:t>
            </a:r>
          </a:p>
        </p:txBody>
      </p:sp>
      <p:sp>
        <p:nvSpPr>
          <p:cNvPr id="5" name="Date Placeholder 4"/>
          <p:cNvSpPr>
            <a:spLocks noGrp="1"/>
          </p:cNvSpPr>
          <p:nvPr>
            <p:ph type="dt" sz="half" idx="10"/>
          </p:nvPr>
        </p:nvSpPr>
        <p:spPr/>
        <p:txBody>
          <a:bodyPr/>
          <a:lstStyle/>
          <a:p>
            <a:r>
              <a:rPr lang="en-US"/>
              <a:t>15/10//2026</a:t>
            </a:r>
            <a:endParaRPr lang="en-GB"/>
          </a:p>
        </p:txBody>
      </p:sp>
      <p:sp>
        <p:nvSpPr>
          <p:cNvPr id="6" name="Footer Placeholder 5"/>
          <p:cNvSpPr>
            <a:spLocks noGrp="1"/>
          </p:cNvSpPr>
          <p:nvPr>
            <p:ph type="ftr" sz="quarter" idx="11"/>
          </p:nvPr>
        </p:nvSpPr>
        <p:spPr/>
        <p:txBody>
          <a:bodyPr/>
          <a:lstStyle/>
          <a:p>
            <a:r>
              <a:rPr lang="en-GB"/>
              <a:t>G. Aielli - ECFA WG3: Topical workshop on tracking and vertexing</a:t>
            </a:r>
          </a:p>
        </p:txBody>
      </p:sp>
      <p:sp>
        <p:nvSpPr>
          <p:cNvPr id="7" name="Slide Number Placeholder 6"/>
          <p:cNvSpPr>
            <a:spLocks noGrp="1"/>
          </p:cNvSpPr>
          <p:nvPr>
            <p:ph type="sldNum" sz="quarter" idx="12"/>
          </p:nvPr>
        </p:nvSpPr>
        <p:spPr/>
        <p:txBody>
          <a:bodyPr/>
          <a:lstStyle/>
          <a:p>
            <a:fld id="{92BD3C18-E509-6E45-AAA5-EF10E7E23A79}" type="slidenum">
              <a:rPr lang="en-GB" smtClean="0"/>
              <a:t>‹N›</a:t>
            </a:fld>
            <a:endParaRPr lang="en-GB"/>
          </a:p>
        </p:txBody>
      </p:sp>
    </p:spTree>
    <p:extLst>
      <p:ext uri="{BB962C8B-B14F-4D97-AF65-F5344CB8AC3E}">
        <p14:creationId xmlns:p14="http://schemas.microsoft.com/office/powerpoint/2010/main" val="8149446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GB"/>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8691" indent="0">
              <a:buNone/>
              <a:defRPr sz="3733"/>
            </a:lvl2pPr>
            <a:lvl3pPr marL="1217490" indent="0">
              <a:buNone/>
              <a:defRPr sz="3200"/>
            </a:lvl3pPr>
            <a:lvl4pPr marL="1826216" indent="0">
              <a:buNone/>
              <a:defRPr sz="2667"/>
            </a:lvl4pPr>
            <a:lvl5pPr marL="2434978" indent="0">
              <a:buNone/>
              <a:defRPr sz="2667"/>
            </a:lvl5pPr>
            <a:lvl6pPr marL="3043668" indent="0">
              <a:buNone/>
              <a:defRPr sz="2667"/>
            </a:lvl6pPr>
            <a:lvl7pPr marL="3652359" indent="0">
              <a:buNone/>
              <a:defRPr sz="2667"/>
            </a:lvl7pPr>
            <a:lvl8pPr marL="4261120" indent="0">
              <a:buNone/>
              <a:defRPr sz="2667"/>
            </a:lvl8pPr>
            <a:lvl9pPr marL="4869865" indent="0">
              <a:buNone/>
              <a:defRPr sz="2667"/>
            </a:lvl9pPr>
          </a:lstStyle>
          <a:p>
            <a:endParaRPr lang="en-GB"/>
          </a:p>
        </p:txBody>
      </p:sp>
      <p:sp>
        <p:nvSpPr>
          <p:cNvPr id="4" name="Text Placeholder 3"/>
          <p:cNvSpPr>
            <a:spLocks noGrp="1"/>
          </p:cNvSpPr>
          <p:nvPr>
            <p:ph type="body" sz="half" idx="2"/>
          </p:nvPr>
        </p:nvSpPr>
        <p:spPr>
          <a:xfrm>
            <a:off x="2389717" y="5367433"/>
            <a:ext cx="7315200" cy="804863"/>
          </a:xfrm>
        </p:spPr>
        <p:txBody>
          <a:bodyPr/>
          <a:lstStyle>
            <a:lvl1pPr marL="0" indent="0">
              <a:buNone/>
              <a:defRPr sz="1867"/>
            </a:lvl1pPr>
            <a:lvl2pPr marL="608691" indent="0">
              <a:buNone/>
              <a:defRPr sz="1600"/>
            </a:lvl2pPr>
            <a:lvl3pPr marL="1217490" indent="0">
              <a:buNone/>
              <a:defRPr sz="1333"/>
            </a:lvl3pPr>
            <a:lvl4pPr marL="1826216" indent="0">
              <a:buNone/>
              <a:defRPr sz="1200"/>
            </a:lvl4pPr>
            <a:lvl5pPr marL="2434978" indent="0">
              <a:buNone/>
              <a:defRPr sz="1200"/>
            </a:lvl5pPr>
            <a:lvl6pPr marL="3043668" indent="0">
              <a:buNone/>
              <a:defRPr sz="1200"/>
            </a:lvl6pPr>
            <a:lvl7pPr marL="3652359" indent="0">
              <a:buNone/>
              <a:defRPr sz="1200"/>
            </a:lvl7pPr>
            <a:lvl8pPr marL="4261120" indent="0">
              <a:buNone/>
              <a:defRPr sz="1200"/>
            </a:lvl8pPr>
            <a:lvl9pPr marL="4869865" indent="0">
              <a:buNone/>
              <a:defRPr sz="1200"/>
            </a:lvl9pPr>
          </a:lstStyle>
          <a:p>
            <a:pPr lvl="0"/>
            <a:r>
              <a:rPr lang="en-GB"/>
              <a:t>Click to edit Master text styles</a:t>
            </a:r>
          </a:p>
        </p:txBody>
      </p:sp>
      <p:sp>
        <p:nvSpPr>
          <p:cNvPr id="5" name="Date Placeholder 4"/>
          <p:cNvSpPr>
            <a:spLocks noGrp="1"/>
          </p:cNvSpPr>
          <p:nvPr>
            <p:ph type="dt" sz="half" idx="10"/>
          </p:nvPr>
        </p:nvSpPr>
        <p:spPr/>
        <p:txBody>
          <a:bodyPr/>
          <a:lstStyle/>
          <a:p>
            <a:r>
              <a:rPr lang="en-US"/>
              <a:t>15/10//2026</a:t>
            </a:r>
            <a:endParaRPr lang="en-GB"/>
          </a:p>
        </p:txBody>
      </p:sp>
      <p:sp>
        <p:nvSpPr>
          <p:cNvPr id="6" name="Footer Placeholder 5"/>
          <p:cNvSpPr>
            <a:spLocks noGrp="1"/>
          </p:cNvSpPr>
          <p:nvPr>
            <p:ph type="ftr" sz="quarter" idx="11"/>
          </p:nvPr>
        </p:nvSpPr>
        <p:spPr/>
        <p:txBody>
          <a:bodyPr/>
          <a:lstStyle/>
          <a:p>
            <a:r>
              <a:rPr lang="en-GB"/>
              <a:t>G. Aielli - ECFA WG3: Topical workshop on tracking and vertexing</a:t>
            </a:r>
          </a:p>
        </p:txBody>
      </p:sp>
      <p:sp>
        <p:nvSpPr>
          <p:cNvPr id="7" name="Slide Number Placeholder 6"/>
          <p:cNvSpPr>
            <a:spLocks noGrp="1"/>
          </p:cNvSpPr>
          <p:nvPr>
            <p:ph type="sldNum" sz="quarter" idx="12"/>
          </p:nvPr>
        </p:nvSpPr>
        <p:spPr/>
        <p:txBody>
          <a:bodyPr/>
          <a:lstStyle/>
          <a:p>
            <a:fld id="{92BD3C18-E509-6E45-AAA5-EF10E7E23A79}" type="slidenum">
              <a:rPr lang="en-GB" smtClean="0"/>
              <a:t>‹N›</a:t>
            </a:fld>
            <a:endParaRPr lang="en-GB"/>
          </a:p>
        </p:txBody>
      </p:sp>
    </p:spTree>
    <p:extLst>
      <p:ext uri="{BB962C8B-B14F-4D97-AF65-F5344CB8AC3E}">
        <p14:creationId xmlns:p14="http://schemas.microsoft.com/office/powerpoint/2010/main" val="6424454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r>
              <a:rPr lang="en-US"/>
              <a:t>15/10//2026</a:t>
            </a:r>
            <a:endParaRPr lang="en-GB"/>
          </a:p>
        </p:txBody>
      </p:sp>
      <p:sp>
        <p:nvSpPr>
          <p:cNvPr id="5" name="Footer Placeholder 4"/>
          <p:cNvSpPr>
            <a:spLocks noGrp="1"/>
          </p:cNvSpPr>
          <p:nvPr>
            <p:ph type="ftr" sz="quarter" idx="11"/>
          </p:nvPr>
        </p:nvSpPr>
        <p:spPr/>
        <p:txBody>
          <a:bodyPr/>
          <a:lstStyle/>
          <a:p>
            <a:r>
              <a:rPr lang="en-GB"/>
              <a:t>G. Aielli - ECFA WG3: Topical workshop on tracking and vertexing</a:t>
            </a:r>
          </a:p>
        </p:txBody>
      </p:sp>
      <p:sp>
        <p:nvSpPr>
          <p:cNvPr id="6" name="Slide Number Placeholder 5"/>
          <p:cNvSpPr>
            <a:spLocks noGrp="1"/>
          </p:cNvSpPr>
          <p:nvPr>
            <p:ph type="sldNum" sz="quarter" idx="12"/>
          </p:nvPr>
        </p:nvSpPr>
        <p:spPr/>
        <p:txBody>
          <a:bodyPr/>
          <a:lstStyle/>
          <a:p>
            <a:fld id="{92BD3C18-E509-6E45-AAA5-EF10E7E23A79}" type="slidenum">
              <a:rPr lang="en-GB" smtClean="0"/>
              <a:t>‹N›</a:t>
            </a:fld>
            <a:endParaRPr lang="en-GB"/>
          </a:p>
        </p:txBody>
      </p:sp>
    </p:spTree>
    <p:extLst>
      <p:ext uri="{BB962C8B-B14F-4D97-AF65-F5344CB8AC3E}">
        <p14:creationId xmlns:p14="http://schemas.microsoft.com/office/powerpoint/2010/main" val="36612192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r>
              <a:rPr lang="en-US"/>
              <a:t>15/10//2026</a:t>
            </a:r>
            <a:endParaRPr lang="en-GB"/>
          </a:p>
        </p:txBody>
      </p:sp>
      <p:sp>
        <p:nvSpPr>
          <p:cNvPr id="5" name="Footer Placeholder 4"/>
          <p:cNvSpPr>
            <a:spLocks noGrp="1"/>
          </p:cNvSpPr>
          <p:nvPr>
            <p:ph type="ftr" sz="quarter" idx="11"/>
          </p:nvPr>
        </p:nvSpPr>
        <p:spPr/>
        <p:txBody>
          <a:bodyPr/>
          <a:lstStyle/>
          <a:p>
            <a:r>
              <a:rPr lang="en-GB"/>
              <a:t>G. Aielli - ECFA WG3: Topical workshop on tracking and vertexing</a:t>
            </a:r>
          </a:p>
        </p:txBody>
      </p:sp>
      <p:sp>
        <p:nvSpPr>
          <p:cNvPr id="6" name="Slide Number Placeholder 5"/>
          <p:cNvSpPr>
            <a:spLocks noGrp="1"/>
          </p:cNvSpPr>
          <p:nvPr>
            <p:ph type="sldNum" sz="quarter" idx="12"/>
          </p:nvPr>
        </p:nvSpPr>
        <p:spPr/>
        <p:txBody>
          <a:bodyPr/>
          <a:lstStyle/>
          <a:p>
            <a:fld id="{92BD3C18-E509-6E45-AAA5-EF10E7E23A79}" type="slidenum">
              <a:rPr lang="en-GB" smtClean="0"/>
              <a:t>‹N›</a:t>
            </a:fld>
            <a:endParaRPr lang="en-GB"/>
          </a:p>
        </p:txBody>
      </p:sp>
    </p:spTree>
    <p:extLst>
      <p:ext uri="{BB962C8B-B14F-4D97-AF65-F5344CB8AC3E}">
        <p14:creationId xmlns:p14="http://schemas.microsoft.com/office/powerpoint/2010/main" val="37272725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r>
              <a:rPr lang="en-US"/>
              <a:t>15/10//2026</a:t>
            </a:r>
            <a:endParaRPr lang="en-GB"/>
          </a:p>
        </p:txBody>
      </p:sp>
      <p:sp>
        <p:nvSpPr>
          <p:cNvPr id="4" name="Footer Placeholder 3"/>
          <p:cNvSpPr>
            <a:spLocks noGrp="1"/>
          </p:cNvSpPr>
          <p:nvPr>
            <p:ph type="ftr" sz="quarter" idx="11"/>
          </p:nvPr>
        </p:nvSpPr>
        <p:spPr/>
        <p:txBody>
          <a:bodyPr/>
          <a:lstStyle/>
          <a:p>
            <a:r>
              <a:rPr lang="en-GB"/>
              <a:t>G. Aielli - ECFA WG3: Topical workshop on tracking and vertexing</a:t>
            </a:r>
          </a:p>
        </p:txBody>
      </p:sp>
      <p:sp>
        <p:nvSpPr>
          <p:cNvPr id="5" name="Slide Number Placeholder 4"/>
          <p:cNvSpPr>
            <a:spLocks noGrp="1"/>
          </p:cNvSpPr>
          <p:nvPr>
            <p:ph type="sldNum" sz="quarter" idx="12"/>
          </p:nvPr>
        </p:nvSpPr>
        <p:spPr/>
        <p:txBody>
          <a:bodyPr/>
          <a:lstStyle/>
          <a:p>
            <a:fld id="{92BD3C18-E509-6E45-AAA5-EF10E7E23A79}" type="slidenum">
              <a:rPr lang="en-GB" smtClean="0"/>
              <a:t>‹N›</a:t>
            </a:fld>
            <a:endParaRPr lang="en-GB"/>
          </a:p>
        </p:txBody>
      </p:sp>
    </p:spTree>
    <p:extLst>
      <p:ext uri="{BB962C8B-B14F-4D97-AF65-F5344CB8AC3E}">
        <p14:creationId xmlns:p14="http://schemas.microsoft.com/office/powerpoint/2010/main" val="13410462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a:t>Titelmasterformat durch Klicken bearbeiten</a:t>
            </a:r>
          </a:p>
        </p:txBody>
      </p:sp>
      <p:sp>
        <p:nvSpPr>
          <p:cNvPr id="3" name="Unt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Rectangle 6"/>
          <p:cNvSpPr>
            <a:spLocks noGrp="1" noChangeArrowheads="1"/>
          </p:cNvSpPr>
          <p:nvPr>
            <p:ph type="sldNum" sz="quarter" idx="10"/>
          </p:nvPr>
        </p:nvSpPr>
        <p:spPr>
          <a:ln/>
        </p:spPr>
        <p:txBody>
          <a:bodyPr/>
          <a:lstStyle>
            <a:lvl1pPr>
              <a:defRPr/>
            </a:lvl1pPr>
          </a:lstStyle>
          <a:p>
            <a:fld id="{BB676129-A226-4EAD-9D5C-F01603B2A546}" type="slidenum">
              <a:rPr lang="en-US" altLang="en-US"/>
              <a:pPr/>
              <a:t>‹N›</a:t>
            </a:fld>
            <a:endParaRPr lang="en-US" altLang="en-US"/>
          </a:p>
        </p:txBody>
      </p:sp>
    </p:spTree>
    <p:extLst>
      <p:ext uri="{BB962C8B-B14F-4D97-AF65-F5344CB8AC3E}">
        <p14:creationId xmlns:p14="http://schemas.microsoft.com/office/powerpoint/2010/main" val="3101261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6"/>
          <p:cNvSpPr>
            <a:spLocks noGrp="1" noChangeArrowheads="1"/>
          </p:cNvSpPr>
          <p:nvPr>
            <p:ph type="sldNum" sz="quarter" idx="10"/>
          </p:nvPr>
        </p:nvSpPr>
        <p:spPr>
          <a:ln/>
        </p:spPr>
        <p:txBody>
          <a:bodyPr/>
          <a:lstStyle>
            <a:lvl1pPr>
              <a:defRPr/>
            </a:lvl1pPr>
          </a:lstStyle>
          <a:p>
            <a:fld id="{EA6B95F4-41D6-4434-87A6-6127185ACF85}" type="slidenum">
              <a:rPr lang="en-US" altLang="en-US"/>
              <a:pPr/>
              <a:t>‹N›</a:t>
            </a:fld>
            <a:endParaRPr lang="en-US" altLang="en-US"/>
          </a:p>
        </p:txBody>
      </p:sp>
    </p:spTree>
    <p:extLst>
      <p:ext uri="{BB962C8B-B14F-4D97-AF65-F5344CB8AC3E}">
        <p14:creationId xmlns:p14="http://schemas.microsoft.com/office/powerpoint/2010/main" val="4494276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247" y="4406901"/>
            <a:ext cx="103632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247"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Rectangle 6"/>
          <p:cNvSpPr>
            <a:spLocks noGrp="1" noChangeArrowheads="1"/>
          </p:cNvSpPr>
          <p:nvPr>
            <p:ph type="sldNum" sz="quarter" idx="10"/>
          </p:nvPr>
        </p:nvSpPr>
        <p:spPr>
          <a:ln/>
        </p:spPr>
        <p:txBody>
          <a:bodyPr/>
          <a:lstStyle>
            <a:lvl1pPr>
              <a:defRPr/>
            </a:lvl1pPr>
          </a:lstStyle>
          <a:p>
            <a:fld id="{AB238F01-45DC-4A89-9324-EC2FA03DAE1F}" type="slidenum">
              <a:rPr lang="en-US" altLang="en-US"/>
              <a:pPr/>
              <a:t>‹N›</a:t>
            </a:fld>
            <a:endParaRPr lang="en-US" altLang="en-US"/>
          </a:p>
        </p:txBody>
      </p:sp>
    </p:spTree>
    <p:extLst>
      <p:ext uri="{BB962C8B-B14F-4D97-AF65-F5344CB8AC3E}">
        <p14:creationId xmlns:p14="http://schemas.microsoft.com/office/powerpoint/2010/main" val="36178137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56493" y="990600"/>
            <a:ext cx="5392615"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236677" y="990600"/>
            <a:ext cx="5392615" cy="518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6"/>
          <p:cNvSpPr>
            <a:spLocks noGrp="1" noChangeArrowheads="1"/>
          </p:cNvSpPr>
          <p:nvPr>
            <p:ph type="sldNum" sz="quarter" idx="10"/>
          </p:nvPr>
        </p:nvSpPr>
        <p:spPr>
          <a:ln/>
        </p:spPr>
        <p:txBody>
          <a:bodyPr/>
          <a:lstStyle>
            <a:lvl1pPr>
              <a:defRPr/>
            </a:lvl1pPr>
          </a:lstStyle>
          <a:p>
            <a:fld id="{E37BA467-94AE-449A-9EBC-A967B92021F4}" type="slidenum">
              <a:rPr lang="en-US" altLang="en-US"/>
              <a:pPr/>
              <a:t>‹N›</a:t>
            </a:fld>
            <a:endParaRPr lang="en-US" altLang="en-US"/>
          </a:p>
        </p:txBody>
      </p:sp>
    </p:spTree>
    <p:extLst>
      <p:ext uri="{BB962C8B-B14F-4D97-AF65-F5344CB8AC3E}">
        <p14:creationId xmlns:p14="http://schemas.microsoft.com/office/powerpoint/2010/main" val="13284805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3"/>
            <a:ext cx="538675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75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693" y="1535113"/>
            <a:ext cx="538870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6193693" y="2174875"/>
            <a:ext cx="538870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6"/>
          <p:cNvSpPr>
            <a:spLocks noGrp="1" noChangeArrowheads="1"/>
          </p:cNvSpPr>
          <p:nvPr>
            <p:ph type="sldNum" sz="quarter" idx="10"/>
          </p:nvPr>
        </p:nvSpPr>
        <p:spPr>
          <a:ln/>
        </p:spPr>
        <p:txBody>
          <a:bodyPr/>
          <a:lstStyle>
            <a:lvl1pPr>
              <a:defRPr/>
            </a:lvl1pPr>
          </a:lstStyle>
          <a:p>
            <a:fld id="{5DFC4F09-7FAE-4868-8BDC-5F5853A46CE6}" type="slidenum">
              <a:rPr lang="en-US" altLang="en-US"/>
              <a:pPr/>
              <a:t>‹N›</a:t>
            </a:fld>
            <a:endParaRPr lang="en-US" altLang="en-US"/>
          </a:p>
        </p:txBody>
      </p:sp>
    </p:spTree>
    <p:extLst>
      <p:ext uri="{BB962C8B-B14F-4D97-AF65-F5344CB8AC3E}">
        <p14:creationId xmlns:p14="http://schemas.microsoft.com/office/powerpoint/2010/main" val="30245670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6"/>
          <p:cNvSpPr>
            <a:spLocks noGrp="1" noChangeArrowheads="1"/>
          </p:cNvSpPr>
          <p:nvPr>
            <p:ph type="sldNum" sz="quarter" idx="10"/>
          </p:nvPr>
        </p:nvSpPr>
        <p:spPr>
          <a:ln/>
        </p:spPr>
        <p:txBody>
          <a:bodyPr/>
          <a:lstStyle>
            <a:lvl1pPr>
              <a:defRPr/>
            </a:lvl1pPr>
          </a:lstStyle>
          <a:p>
            <a:fld id="{EFE645C2-0269-413E-8786-7BEA4948F740}" type="slidenum">
              <a:rPr lang="en-US" altLang="en-US"/>
              <a:pPr/>
              <a:t>‹N›</a:t>
            </a:fld>
            <a:endParaRPr lang="en-US" altLang="en-US"/>
          </a:p>
        </p:txBody>
      </p:sp>
    </p:spTree>
    <p:extLst>
      <p:ext uri="{BB962C8B-B14F-4D97-AF65-F5344CB8AC3E}">
        <p14:creationId xmlns:p14="http://schemas.microsoft.com/office/powerpoint/2010/main" val="42006725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fld id="{E341FA4B-7B60-45C6-B6C7-859295954A19}" type="slidenum">
              <a:rPr lang="en-US" altLang="en-US"/>
              <a:pPr/>
              <a:t>‹N›</a:t>
            </a:fld>
            <a:endParaRPr lang="en-US" altLang="en-US"/>
          </a:p>
        </p:txBody>
      </p:sp>
    </p:spTree>
    <p:extLst>
      <p:ext uri="{BB962C8B-B14F-4D97-AF65-F5344CB8AC3E}">
        <p14:creationId xmlns:p14="http://schemas.microsoft.com/office/powerpoint/2010/main" val="15740948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0" y="273050"/>
            <a:ext cx="4011247"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767385" y="273051"/>
            <a:ext cx="681501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0" y="1435101"/>
            <a:ext cx="4011247"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6"/>
          <p:cNvSpPr>
            <a:spLocks noGrp="1" noChangeArrowheads="1"/>
          </p:cNvSpPr>
          <p:nvPr>
            <p:ph type="sldNum" sz="quarter" idx="10"/>
          </p:nvPr>
        </p:nvSpPr>
        <p:spPr>
          <a:ln/>
        </p:spPr>
        <p:txBody>
          <a:bodyPr/>
          <a:lstStyle>
            <a:lvl1pPr>
              <a:defRPr/>
            </a:lvl1pPr>
          </a:lstStyle>
          <a:p>
            <a:fld id="{19611DB3-41FA-4A3A-ACC7-24FA5533B1AD}" type="slidenum">
              <a:rPr lang="en-US" altLang="en-US"/>
              <a:pPr/>
              <a:t>‹N›</a:t>
            </a:fld>
            <a:endParaRPr lang="en-US" altLang="en-US"/>
          </a:p>
        </p:txBody>
      </p:sp>
    </p:spTree>
    <p:extLst>
      <p:ext uri="{BB962C8B-B14F-4D97-AF65-F5344CB8AC3E}">
        <p14:creationId xmlns:p14="http://schemas.microsoft.com/office/powerpoint/2010/main" val="42125259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554" y="4800600"/>
            <a:ext cx="73152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389554"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2389554"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6"/>
          <p:cNvSpPr>
            <a:spLocks noGrp="1" noChangeArrowheads="1"/>
          </p:cNvSpPr>
          <p:nvPr>
            <p:ph type="sldNum" sz="quarter" idx="10"/>
          </p:nvPr>
        </p:nvSpPr>
        <p:spPr>
          <a:ln/>
        </p:spPr>
        <p:txBody>
          <a:bodyPr/>
          <a:lstStyle>
            <a:lvl1pPr>
              <a:defRPr/>
            </a:lvl1pPr>
          </a:lstStyle>
          <a:p>
            <a:fld id="{FF8DB9D7-6E6E-46BA-A3F6-80BFD5EB2E18}" type="slidenum">
              <a:rPr lang="en-US" altLang="en-US"/>
              <a:pPr/>
              <a:t>‹N›</a:t>
            </a:fld>
            <a:endParaRPr lang="en-US" altLang="en-US"/>
          </a:p>
        </p:txBody>
      </p:sp>
    </p:spTree>
    <p:extLst>
      <p:ext uri="{BB962C8B-B14F-4D97-AF65-F5344CB8AC3E}">
        <p14:creationId xmlns:p14="http://schemas.microsoft.com/office/powerpoint/2010/main" val="33526508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6"/>
          <p:cNvSpPr>
            <a:spLocks noGrp="1" noChangeArrowheads="1"/>
          </p:cNvSpPr>
          <p:nvPr>
            <p:ph type="sldNum" sz="quarter" idx="10"/>
          </p:nvPr>
        </p:nvSpPr>
        <p:spPr>
          <a:ln/>
        </p:spPr>
        <p:txBody>
          <a:bodyPr/>
          <a:lstStyle>
            <a:lvl1pPr>
              <a:defRPr/>
            </a:lvl1pPr>
          </a:lstStyle>
          <a:p>
            <a:fld id="{61099D0D-6B76-4F94-8D32-7506C09147E8}" type="slidenum">
              <a:rPr lang="en-US" altLang="en-US"/>
              <a:pPr/>
              <a:t>‹N›</a:t>
            </a:fld>
            <a:endParaRPr lang="en-US" altLang="en-US"/>
          </a:p>
        </p:txBody>
      </p:sp>
    </p:spTree>
    <p:extLst>
      <p:ext uri="{BB962C8B-B14F-4D97-AF65-F5344CB8AC3E}">
        <p14:creationId xmlns:p14="http://schemas.microsoft.com/office/powerpoint/2010/main" val="27612023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144000" y="0"/>
            <a:ext cx="3048000" cy="6172200"/>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0" y="0"/>
            <a:ext cx="8956431" cy="6172200"/>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6"/>
          <p:cNvSpPr>
            <a:spLocks noGrp="1" noChangeArrowheads="1"/>
          </p:cNvSpPr>
          <p:nvPr>
            <p:ph type="sldNum" sz="quarter" idx="10"/>
          </p:nvPr>
        </p:nvSpPr>
        <p:spPr>
          <a:ln/>
        </p:spPr>
        <p:txBody>
          <a:bodyPr/>
          <a:lstStyle>
            <a:lvl1pPr>
              <a:defRPr/>
            </a:lvl1pPr>
          </a:lstStyle>
          <a:p>
            <a:fld id="{CAE69C60-740D-43C0-A515-77BD83ACAE3F}" type="slidenum">
              <a:rPr lang="en-US" altLang="en-US"/>
              <a:pPr/>
              <a:t>‹N›</a:t>
            </a:fld>
            <a:endParaRPr lang="en-US" altLang="en-US"/>
          </a:p>
        </p:txBody>
      </p:sp>
    </p:spTree>
    <p:extLst>
      <p:ext uri="{BB962C8B-B14F-4D97-AF65-F5344CB8AC3E}">
        <p14:creationId xmlns:p14="http://schemas.microsoft.com/office/powerpoint/2010/main" val="3844671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AndTwoObj" preserve="1">
  <p:cSld name="Titel, Inhal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0" y="1"/>
            <a:ext cx="12192000" cy="563563"/>
          </a:xfrm>
        </p:spPr>
        <p:txBody>
          <a:bodyPr/>
          <a:lstStyle/>
          <a:p>
            <a:r>
              <a:rPr lang="de-DE"/>
              <a:t>Titelmasterformat durch Klicken bearbeiten</a:t>
            </a:r>
          </a:p>
        </p:txBody>
      </p:sp>
      <p:sp>
        <p:nvSpPr>
          <p:cNvPr id="3" name="Inhaltsplatzhalter 2"/>
          <p:cNvSpPr>
            <a:spLocks noGrp="1"/>
          </p:cNvSpPr>
          <p:nvPr>
            <p:ph sz="half" idx="1"/>
          </p:nvPr>
        </p:nvSpPr>
        <p:spPr>
          <a:xfrm>
            <a:off x="656493" y="990600"/>
            <a:ext cx="5392615" cy="5181600"/>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quarter" idx="2"/>
          </p:nvPr>
        </p:nvSpPr>
        <p:spPr>
          <a:xfrm>
            <a:off x="6236677" y="990600"/>
            <a:ext cx="5392615" cy="2514600"/>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4"/>
          <p:cNvSpPr>
            <a:spLocks noGrp="1"/>
          </p:cNvSpPr>
          <p:nvPr>
            <p:ph sz="quarter" idx="3"/>
          </p:nvPr>
        </p:nvSpPr>
        <p:spPr>
          <a:xfrm>
            <a:off x="6236677" y="3657600"/>
            <a:ext cx="5392615" cy="2514600"/>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Rectangle 6"/>
          <p:cNvSpPr>
            <a:spLocks noGrp="1" noChangeArrowheads="1"/>
          </p:cNvSpPr>
          <p:nvPr>
            <p:ph type="sldNum" sz="quarter" idx="10"/>
          </p:nvPr>
        </p:nvSpPr>
        <p:spPr>
          <a:ln/>
        </p:spPr>
        <p:txBody>
          <a:bodyPr/>
          <a:lstStyle>
            <a:lvl1pPr>
              <a:defRPr/>
            </a:lvl1pPr>
          </a:lstStyle>
          <a:p>
            <a:fld id="{FA918BB0-13B0-4AD6-A8D4-15BEE1044F9B}" type="slidenum">
              <a:rPr lang="en-US" altLang="en-US"/>
              <a:pPr/>
              <a:t>‹N›</a:t>
            </a:fld>
            <a:endParaRPr lang="en-US" altLang="en-US"/>
          </a:p>
        </p:txBody>
      </p:sp>
    </p:spTree>
    <p:extLst>
      <p:ext uri="{BB962C8B-B14F-4D97-AF65-F5344CB8AC3E}">
        <p14:creationId xmlns:p14="http://schemas.microsoft.com/office/powerpoint/2010/main" val="38777755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80960" y="795297"/>
            <a:ext cx="6046033" cy="631628"/>
          </a:xfrm>
          <a:prstGeom prst="rect">
            <a:avLst/>
          </a:prstGeom>
        </p:spPr>
        <p:txBody>
          <a:bodyPr wrap="square" lIns="0" tIns="0" rIns="0" bIns="0">
            <a:spAutoFit/>
          </a:bodyPr>
          <a:lstStyle>
            <a:lvl1pPr>
              <a:defRPr sz="3993" b="0" i="0">
                <a:solidFill>
                  <a:srgbClr val="FF8C00"/>
                </a:solidFill>
                <a:latin typeface="Times New Roman"/>
                <a:cs typeface="Times New Roman"/>
              </a:defRPr>
            </a:lvl1pPr>
          </a:lstStyle>
          <a:p>
            <a:endParaRPr/>
          </a:p>
        </p:txBody>
      </p:sp>
      <p:sp>
        <p:nvSpPr>
          <p:cNvPr id="3" name="Holder 3"/>
          <p:cNvSpPr>
            <a:spLocks noGrp="1"/>
          </p:cNvSpPr>
          <p:nvPr>
            <p:ph type="subTitle" idx="4"/>
          </p:nvPr>
        </p:nvSpPr>
        <p:spPr>
          <a:xfrm>
            <a:off x="1828800" y="3840480"/>
            <a:ext cx="8534400" cy="391004"/>
          </a:xfrm>
          <a:prstGeom prst="rect">
            <a:avLst/>
          </a:prstGeom>
        </p:spPr>
        <p:txBody>
          <a:bodyPr wrap="square" lIns="0" tIns="0" rIns="0" bIns="0">
            <a:spAutoFit/>
          </a:bodyPr>
          <a:lstStyle>
            <a:lvl1pPr>
              <a:defRPr sz="2541" b="0"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GB"/>
              <a:t>G. Aielli - ECFA WG3: Topical workshop on tracking and vertexing</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r>
              <a:rPr lang="en-US"/>
              <a:t>15/10//2026</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36867036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80959" y="763024"/>
            <a:ext cx="10430079" cy="614464"/>
          </a:xfrm>
        </p:spPr>
        <p:txBody>
          <a:bodyPr lIns="0" tIns="0" rIns="0" bIns="0"/>
          <a:lstStyle>
            <a:lvl1pPr>
              <a:defRPr sz="3993" b="0" i="0">
                <a:solidFill>
                  <a:srgbClr val="FF8C00"/>
                </a:solidFill>
                <a:latin typeface="Times New Roman"/>
                <a:cs typeface="Times New Roman"/>
              </a:defRPr>
            </a:lvl1pPr>
          </a:lstStyle>
          <a:p>
            <a:endParaRPr/>
          </a:p>
        </p:txBody>
      </p:sp>
      <p:sp>
        <p:nvSpPr>
          <p:cNvPr id="3" name="Holder 3"/>
          <p:cNvSpPr>
            <a:spLocks noGrp="1"/>
          </p:cNvSpPr>
          <p:nvPr>
            <p:ph type="body" idx="1"/>
          </p:nvPr>
        </p:nvSpPr>
        <p:spPr>
          <a:xfrm>
            <a:off x="1301455" y="1859151"/>
            <a:ext cx="9589091" cy="391004"/>
          </a:xfrm>
        </p:spPr>
        <p:txBody>
          <a:bodyPr lIns="0" tIns="0" rIns="0" bIns="0"/>
          <a:lstStyle>
            <a:lvl1pPr>
              <a:defRPr sz="2541" b="0"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GB"/>
              <a:t>G. Aielli - ECFA WG3: Topical workshop on tracking and vertexing</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r>
              <a:rPr lang="en-US"/>
              <a:t>15/10//2026</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5810481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880959" y="763024"/>
            <a:ext cx="10430079" cy="614464"/>
          </a:xfrm>
        </p:spPr>
        <p:txBody>
          <a:bodyPr lIns="0" tIns="0" rIns="0" bIns="0"/>
          <a:lstStyle>
            <a:lvl1pPr>
              <a:defRPr sz="3993" b="0" i="0">
                <a:solidFill>
                  <a:srgbClr val="FF8C00"/>
                </a:solidFill>
                <a:latin typeface="Times New Roman"/>
                <a:cs typeface="Times New Roman"/>
              </a:defRPr>
            </a:lvl1pPr>
          </a:lstStyle>
          <a:p>
            <a:endParaRPr/>
          </a:p>
        </p:txBody>
      </p:sp>
      <p:sp>
        <p:nvSpPr>
          <p:cNvPr id="3" name="Holder 3"/>
          <p:cNvSpPr>
            <a:spLocks noGrp="1"/>
          </p:cNvSpPr>
          <p:nvPr>
            <p:ph sz="half" idx="2"/>
          </p:nvPr>
        </p:nvSpPr>
        <p:spPr>
          <a:xfrm>
            <a:off x="609600" y="1577340"/>
            <a:ext cx="5303519" cy="430887"/>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19" cy="430887"/>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r>
              <a:rPr lang="en-GB"/>
              <a:t>G. Aielli - ECFA WG3: Topical workshop on tracking and vertexing</a:t>
            </a:r>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r>
              <a:rPr lang="en-US"/>
              <a:t>15/10//2026</a:t>
            </a: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11243300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880959" y="763024"/>
            <a:ext cx="10430079" cy="614464"/>
          </a:xfrm>
        </p:spPr>
        <p:txBody>
          <a:bodyPr lIns="0" tIns="0" rIns="0" bIns="0"/>
          <a:lstStyle>
            <a:lvl1pPr>
              <a:defRPr sz="3993" b="0" i="0">
                <a:solidFill>
                  <a:srgbClr val="FF8C00"/>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r>
              <a:rPr lang="en-GB"/>
              <a:t>G. Aielli - ECFA WG3: Topical workshop on tracking and vertexing</a:t>
            </a:r>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r>
              <a:rPr lang="en-US"/>
              <a:t>15/10//2026</a:t>
            </a: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3800841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r>
              <a:rPr lang="en-GB"/>
              <a:t>G. Aielli - ECFA WG3: Topical workshop on tracking and vertexing</a:t>
            </a:r>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r>
              <a:rPr lang="en-US"/>
              <a:t>15/10//2026</a:t>
            </a: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3400768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3.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theme" Target="../theme/theme4.xml"/><Relationship Id="rId5" Type="http://schemas.openxmlformats.org/officeDocument/2006/relationships/slideLayout" Target="../slideLayouts/slideLayout46.xml"/><Relationship Id="rId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screen">
            <a:extLst>
              <a:ext uri="{28A0092B-C50C-407E-A947-70E740481C1C}">
                <a14:useLocalDpi xmlns:a14="http://schemas.microsoft.com/office/drawing/2010/main"/>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cstate="screen">
            <a:extLst>
              <a:ext uri="{28A0092B-C50C-407E-A947-70E740481C1C}">
                <a14:useLocalDpi xmlns:a14="http://schemas.microsoft.com/office/drawing/2010/main"/>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screen">
            <a:extLst>
              <a:ext uri="{28A0092B-C50C-407E-A947-70E740481C1C}">
                <a14:useLocalDpi xmlns:a14="http://schemas.microsoft.com/office/drawing/2010/main"/>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cstate="screen">
            <a:extLst>
              <a:ext uri="{28A0092B-C50C-407E-A947-70E740481C1C}">
                <a14:useLocalDpi xmlns:a14="http://schemas.microsoft.com/office/drawing/2010/main"/>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r>
              <a:rPr lang="en-US"/>
              <a:t>15/10//2026</a:t>
            </a:r>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GB"/>
              <a:t>G. Aielli - ECFA WG3: Topical workshop on tracking and vertexing</a:t>
            </a:r>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8550EB5-7DBB-40B0-8DCD-2DF6D0BF0886}" type="slidenum">
              <a:rPr lang="en-GB" smtClean="0"/>
              <a:t>‹N›</a:t>
            </a:fld>
            <a:endParaRPr lang="en-GB"/>
          </a:p>
        </p:txBody>
      </p:sp>
    </p:spTree>
    <p:extLst>
      <p:ext uri="{BB962C8B-B14F-4D97-AF65-F5344CB8AC3E}">
        <p14:creationId xmlns:p14="http://schemas.microsoft.com/office/powerpoint/2010/main" val="1016371122"/>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hf hdr="0" ftr="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328" tIns="45664" rIns="91328" bIns="45664" rtlCol="0" anchor="ctr">
            <a:normAutofit/>
          </a:bodyPr>
          <a:lstStyle/>
          <a:p>
            <a:r>
              <a:rPr lang="en-GB"/>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328" tIns="45664" rIns="91328" bIns="45664"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328" tIns="45664" rIns="91328" bIns="45664" rtlCol="0" anchor="ctr"/>
          <a:lstStyle>
            <a:lvl1pPr algn="l">
              <a:defRPr sz="1600">
                <a:solidFill>
                  <a:schemeClr val="tx1">
                    <a:tint val="75000"/>
                  </a:schemeClr>
                </a:solidFill>
              </a:defRPr>
            </a:lvl1pPr>
          </a:lstStyle>
          <a:p>
            <a:r>
              <a:rPr lang="en-US"/>
              <a:t>15/10//2026</a:t>
            </a:r>
            <a:endParaRPr lang="en-GB"/>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328" tIns="45664" rIns="91328" bIns="45664" rtlCol="0" anchor="ctr"/>
          <a:lstStyle>
            <a:lvl1pPr algn="ctr">
              <a:defRPr sz="1600">
                <a:solidFill>
                  <a:schemeClr val="tx1">
                    <a:tint val="75000"/>
                  </a:schemeClr>
                </a:solidFill>
              </a:defRPr>
            </a:lvl1pPr>
          </a:lstStyle>
          <a:p>
            <a:r>
              <a:rPr lang="en-GB"/>
              <a:t>G. Aielli - ECFA WG3: Topical workshop on tracking and vertexing</a:t>
            </a: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328" tIns="45664" rIns="91328" bIns="45664" rtlCol="0" anchor="ctr"/>
          <a:lstStyle>
            <a:lvl1pPr algn="r">
              <a:defRPr sz="1600">
                <a:solidFill>
                  <a:schemeClr val="tx1">
                    <a:tint val="75000"/>
                  </a:schemeClr>
                </a:solidFill>
              </a:defRPr>
            </a:lvl1pPr>
          </a:lstStyle>
          <a:p>
            <a:fld id="{92BD3C18-E509-6E45-AAA5-EF10E7E23A79}" type="slidenum">
              <a:rPr lang="en-GB" smtClean="0"/>
              <a:t>‹N›</a:t>
            </a:fld>
            <a:endParaRPr lang="en-GB"/>
          </a:p>
        </p:txBody>
      </p:sp>
    </p:spTree>
    <p:extLst>
      <p:ext uri="{BB962C8B-B14F-4D97-AF65-F5344CB8AC3E}">
        <p14:creationId xmlns:p14="http://schemas.microsoft.com/office/powerpoint/2010/main" val="347830194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p:hf hdr="0" ftr="0"/>
  <p:txStyles>
    <p:titleStyle>
      <a:lvl1pPr algn="ctr" defTabSz="608691" rtl="0" eaLnBrk="1" latinLnBrk="0" hangingPunct="1">
        <a:spcBef>
          <a:spcPct val="0"/>
        </a:spcBef>
        <a:buNone/>
        <a:defRPr sz="5867" kern="1200">
          <a:solidFill>
            <a:schemeClr val="tx1"/>
          </a:solidFill>
          <a:latin typeface="+mj-lt"/>
          <a:ea typeface="+mj-ea"/>
          <a:cs typeface="+mj-cs"/>
        </a:defRPr>
      </a:lvl1pPr>
    </p:titleStyle>
    <p:bodyStyle>
      <a:lvl1pPr marL="456519" indent="-456519" algn="l" defTabSz="608691" rtl="0" eaLnBrk="1" latinLnBrk="0" hangingPunct="1">
        <a:spcBef>
          <a:spcPct val="20000"/>
        </a:spcBef>
        <a:buFont typeface="Arial"/>
        <a:buChar char="•"/>
        <a:defRPr sz="4267" kern="1200">
          <a:solidFill>
            <a:schemeClr val="tx1"/>
          </a:solidFill>
          <a:latin typeface="+mn-lt"/>
          <a:ea typeface="+mn-ea"/>
          <a:cs typeface="+mn-cs"/>
        </a:defRPr>
      </a:lvl1pPr>
      <a:lvl2pPr marL="989230" indent="-380468" algn="l" defTabSz="608691" rtl="0" eaLnBrk="1" latinLnBrk="0" hangingPunct="1">
        <a:spcBef>
          <a:spcPct val="20000"/>
        </a:spcBef>
        <a:buFont typeface="Arial"/>
        <a:buChar char="–"/>
        <a:defRPr sz="3733" kern="1200">
          <a:solidFill>
            <a:schemeClr val="tx1"/>
          </a:solidFill>
          <a:latin typeface="+mn-lt"/>
          <a:ea typeface="+mn-ea"/>
          <a:cs typeface="+mn-cs"/>
        </a:defRPr>
      </a:lvl2pPr>
      <a:lvl3pPr marL="1521835" indent="-304344" algn="l" defTabSz="608691" rtl="0" eaLnBrk="1" latinLnBrk="0" hangingPunct="1">
        <a:spcBef>
          <a:spcPct val="20000"/>
        </a:spcBef>
        <a:buFont typeface="Arial"/>
        <a:buChar char="•"/>
        <a:defRPr sz="3200" kern="1200">
          <a:solidFill>
            <a:schemeClr val="tx1"/>
          </a:solidFill>
          <a:latin typeface="+mn-lt"/>
          <a:ea typeface="+mn-ea"/>
          <a:cs typeface="+mn-cs"/>
        </a:defRPr>
      </a:lvl3pPr>
      <a:lvl4pPr marL="2130560" indent="-304344" algn="l" defTabSz="608691" rtl="0" eaLnBrk="1" latinLnBrk="0" hangingPunct="1">
        <a:spcBef>
          <a:spcPct val="20000"/>
        </a:spcBef>
        <a:buFont typeface="Arial"/>
        <a:buChar char="–"/>
        <a:defRPr sz="2667" kern="1200">
          <a:solidFill>
            <a:schemeClr val="tx1"/>
          </a:solidFill>
          <a:latin typeface="+mn-lt"/>
          <a:ea typeface="+mn-ea"/>
          <a:cs typeface="+mn-cs"/>
        </a:defRPr>
      </a:lvl4pPr>
      <a:lvl5pPr marL="2739322" indent="-304344" algn="l" defTabSz="608691" rtl="0" eaLnBrk="1" latinLnBrk="0" hangingPunct="1">
        <a:spcBef>
          <a:spcPct val="20000"/>
        </a:spcBef>
        <a:buFont typeface="Arial"/>
        <a:buChar char="»"/>
        <a:defRPr sz="2667" kern="1200">
          <a:solidFill>
            <a:schemeClr val="tx1"/>
          </a:solidFill>
          <a:latin typeface="+mn-lt"/>
          <a:ea typeface="+mn-ea"/>
          <a:cs typeface="+mn-cs"/>
        </a:defRPr>
      </a:lvl5pPr>
      <a:lvl6pPr marL="3348012" indent="-304344" algn="l" defTabSz="608691" rtl="0" eaLnBrk="1" latinLnBrk="0" hangingPunct="1">
        <a:spcBef>
          <a:spcPct val="20000"/>
        </a:spcBef>
        <a:buFont typeface="Arial"/>
        <a:buChar char="•"/>
        <a:defRPr sz="2667" kern="1200">
          <a:solidFill>
            <a:schemeClr val="tx1"/>
          </a:solidFill>
          <a:latin typeface="+mn-lt"/>
          <a:ea typeface="+mn-ea"/>
          <a:cs typeface="+mn-cs"/>
        </a:defRPr>
      </a:lvl6pPr>
      <a:lvl7pPr marL="3956776" indent="-304344" algn="l" defTabSz="608691" rtl="0" eaLnBrk="1" latinLnBrk="0" hangingPunct="1">
        <a:spcBef>
          <a:spcPct val="20000"/>
        </a:spcBef>
        <a:buFont typeface="Arial"/>
        <a:buChar char="•"/>
        <a:defRPr sz="2667" kern="1200">
          <a:solidFill>
            <a:schemeClr val="tx1"/>
          </a:solidFill>
          <a:latin typeface="+mn-lt"/>
          <a:ea typeface="+mn-ea"/>
          <a:cs typeface="+mn-cs"/>
        </a:defRPr>
      </a:lvl7pPr>
      <a:lvl8pPr marL="4565503" indent="-304344" algn="l" defTabSz="608691" rtl="0" eaLnBrk="1" latinLnBrk="0" hangingPunct="1">
        <a:spcBef>
          <a:spcPct val="20000"/>
        </a:spcBef>
        <a:buFont typeface="Arial"/>
        <a:buChar char="•"/>
        <a:defRPr sz="2667" kern="1200">
          <a:solidFill>
            <a:schemeClr val="tx1"/>
          </a:solidFill>
          <a:latin typeface="+mn-lt"/>
          <a:ea typeface="+mn-ea"/>
          <a:cs typeface="+mn-cs"/>
        </a:defRPr>
      </a:lvl8pPr>
      <a:lvl9pPr marL="5174228" indent="-304344" algn="l" defTabSz="608691"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8691" rtl="0" eaLnBrk="1" latinLnBrk="0" hangingPunct="1">
        <a:defRPr sz="2400" kern="1200">
          <a:solidFill>
            <a:schemeClr val="tx1"/>
          </a:solidFill>
          <a:latin typeface="+mn-lt"/>
          <a:ea typeface="+mn-ea"/>
          <a:cs typeface="+mn-cs"/>
        </a:defRPr>
      </a:lvl1pPr>
      <a:lvl2pPr marL="608691" algn="l" defTabSz="608691" rtl="0" eaLnBrk="1" latinLnBrk="0" hangingPunct="1">
        <a:defRPr sz="2400" kern="1200">
          <a:solidFill>
            <a:schemeClr val="tx1"/>
          </a:solidFill>
          <a:latin typeface="+mn-lt"/>
          <a:ea typeface="+mn-ea"/>
          <a:cs typeface="+mn-cs"/>
        </a:defRPr>
      </a:lvl2pPr>
      <a:lvl3pPr marL="1217490" algn="l" defTabSz="608691" rtl="0" eaLnBrk="1" latinLnBrk="0" hangingPunct="1">
        <a:defRPr sz="2400" kern="1200">
          <a:solidFill>
            <a:schemeClr val="tx1"/>
          </a:solidFill>
          <a:latin typeface="+mn-lt"/>
          <a:ea typeface="+mn-ea"/>
          <a:cs typeface="+mn-cs"/>
        </a:defRPr>
      </a:lvl3pPr>
      <a:lvl4pPr marL="1826216" algn="l" defTabSz="608691" rtl="0" eaLnBrk="1" latinLnBrk="0" hangingPunct="1">
        <a:defRPr sz="2400" kern="1200">
          <a:solidFill>
            <a:schemeClr val="tx1"/>
          </a:solidFill>
          <a:latin typeface="+mn-lt"/>
          <a:ea typeface="+mn-ea"/>
          <a:cs typeface="+mn-cs"/>
        </a:defRPr>
      </a:lvl4pPr>
      <a:lvl5pPr marL="2434978" algn="l" defTabSz="608691" rtl="0" eaLnBrk="1" latinLnBrk="0" hangingPunct="1">
        <a:defRPr sz="2400" kern="1200">
          <a:solidFill>
            <a:schemeClr val="tx1"/>
          </a:solidFill>
          <a:latin typeface="+mn-lt"/>
          <a:ea typeface="+mn-ea"/>
          <a:cs typeface="+mn-cs"/>
        </a:defRPr>
      </a:lvl5pPr>
      <a:lvl6pPr marL="3043668" algn="l" defTabSz="608691" rtl="0" eaLnBrk="1" latinLnBrk="0" hangingPunct="1">
        <a:defRPr sz="2400" kern="1200">
          <a:solidFill>
            <a:schemeClr val="tx1"/>
          </a:solidFill>
          <a:latin typeface="+mn-lt"/>
          <a:ea typeface="+mn-ea"/>
          <a:cs typeface="+mn-cs"/>
        </a:defRPr>
      </a:lvl6pPr>
      <a:lvl7pPr marL="3652359" algn="l" defTabSz="608691" rtl="0" eaLnBrk="1" latinLnBrk="0" hangingPunct="1">
        <a:defRPr sz="2400" kern="1200">
          <a:solidFill>
            <a:schemeClr val="tx1"/>
          </a:solidFill>
          <a:latin typeface="+mn-lt"/>
          <a:ea typeface="+mn-ea"/>
          <a:cs typeface="+mn-cs"/>
        </a:defRPr>
      </a:lvl7pPr>
      <a:lvl8pPr marL="4261120" algn="l" defTabSz="608691" rtl="0" eaLnBrk="1" latinLnBrk="0" hangingPunct="1">
        <a:defRPr sz="2400" kern="1200">
          <a:solidFill>
            <a:schemeClr val="tx1"/>
          </a:solidFill>
          <a:latin typeface="+mn-lt"/>
          <a:ea typeface="+mn-ea"/>
          <a:cs typeface="+mn-cs"/>
        </a:defRPr>
      </a:lvl8pPr>
      <a:lvl9pPr marL="4869865" algn="l" defTabSz="608691"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userDrawn="1"/>
        </p:nvSpPr>
        <p:spPr bwMode="auto">
          <a:xfrm>
            <a:off x="0" y="6553200"/>
            <a:ext cx="12192000" cy="304800"/>
          </a:xfrm>
          <a:prstGeom prst="rect">
            <a:avLst/>
          </a:prstGeom>
          <a:gradFill rotWithShape="1">
            <a:gsLst>
              <a:gs pos="0">
                <a:srgbClr val="152A85">
                  <a:alpha val="86000"/>
                </a:srgbClr>
              </a:gs>
              <a:gs pos="100000">
                <a:srgbClr val="152A85">
                  <a:gamma/>
                  <a:shade val="46275"/>
                  <a:invGamma/>
                </a:srgbClr>
              </a:gs>
            </a:gsLst>
            <a:lin ang="5400000" scaled="1"/>
          </a:gradFill>
          <a:ln w="9525">
            <a:noFill/>
            <a:miter lim="800000"/>
            <a:headEnd/>
            <a:tailEnd/>
          </a:ln>
          <a:effectLst/>
        </p:spPr>
        <p:txBody>
          <a:bodyPr wrap="none" anchor="ctr"/>
          <a:lstStyle/>
          <a:p>
            <a:pPr>
              <a:defRPr/>
            </a:pPr>
            <a:endParaRPr lang="de-DE" sz="1800">
              <a:latin typeface="Arial" charset="0"/>
            </a:endParaRPr>
          </a:p>
        </p:txBody>
      </p:sp>
      <p:sp>
        <p:nvSpPr>
          <p:cNvPr id="6147" name="Rectangle 2"/>
          <p:cNvSpPr>
            <a:spLocks noGrp="1" noChangeArrowheads="1"/>
          </p:cNvSpPr>
          <p:nvPr>
            <p:ph type="title"/>
          </p:nvPr>
        </p:nvSpPr>
        <p:spPr bwMode="auto">
          <a:xfrm>
            <a:off x="0" y="1"/>
            <a:ext cx="12192000" cy="563563"/>
          </a:xfrm>
          <a:prstGeom prst="rect">
            <a:avLst/>
          </a:prstGeom>
          <a:gradFill rotWithShape="1">
            <a:gsLst>
              <a:gs pos="0">
                <a:srgbClr val="0A133E"/>
              </a:gs>
              <a:gs pos="100000">
                <a:srgbClr val="152A85"/>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407" tIns="44703" rIns="89407" bIns="44703" numCol="1" anchor="ctr" anchorCtr="0" compatLnSpc="1">
            <a:prstTxWarp prst="textNoShape">
              <a:avLst/>
            </a:prstTxWarp>
          </a:bodyPr>
          <a:lstStyle/>
          <a:p>
            <a:pPr lvl="0"/>
            <a:r>
              <a:rPr lang="en-US" altLang="en-US"/>
              <a:t>Fare clic per modificare lo stile del titolo</a:t>
            </a:r>
          </a:p>
        </p:txBody>
      </p:sp>
      <p:sp>
        <p:nvSpPr>
          <p:cNvPr id="6148" name="Rectangle 3"/>
          <p:cNvSpPr>
            <a:spLocks noGrp="1" noChangeArrowheads="1"/>
          </p:cNvSpPr>
          <p:nvPr>
            <p:ph type="body" idx="1"/>
          </p:nvPr>
        </p:nvSpPr>
        <p:spPr bwMode="auto">
          <a:xfrm>
            <a:off x="656492" y="990600"/>
            <a:ext cx="109728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407" tIns="44703" rIns="89407" bIns="44703" numCol="1" anchor="t" anchorCtr="0" compatLnSpc="1">
            <a:prstTxWarp prst="textNoShape">
              <a:avLst/>
            </a:prstTxWarp>
          </a:bodyPr>
          <a:lstStyle/>
          <a:p>
            <a:pPr lvl="0"/>
            <a:r>
              <a:rPr lang="en-US" altLang="en-US"/>
              <a:t>Fare clic per modificare gli stili del testo dello schema</a:t>
            </a:r>
          </a:p>
          <a:p>
            <a:pPr lvl="1"/>
            <a:r>
              <a:rPr lang="en-US" altLang="en-US"/>
              <a:t>Secondo livello</a:t>
            </a:r>
          </a:p>
          <a:p>
            <a:pPr lvl="2"/>
            <a:r>
              <a:rPr lang="en-US" altLang="en-US"/>
              <a:t>Terzo livello</a:t>
            </a:r>
          </a:p>
          <a:p>
            <a:pPr lvl="3"/>
            <a:r>
              <a:rPr lang="en-US" altLang="en-US"/>
              <a:t>Quarto livello</a:t>
            </a:r>
          </a:p>
          <a:p>
            <a:pPr lvl="4"/>
            <a:r>
              <a:rPr lang="en-US" altLang="en-US"/>
              <a:t>Quinto livello</a:t>
            </a:r>
          </a:p>
        </p:txBody>
      </p:sp>
      <p:sp>
        <p:nvSpPr>
          <p:cNvPr id="1030" name="Rectangle 6"/>
          <p:cNvSpPr>
            <a:spLocks noGrp="1" noChangeArrowheads="1"/>
          </p:cNvSpPr>
          <p:nvPr>
            <p:ph type="sldNum" sz="quarter" idx="4"/>
          </p:nvPr>
        </p:nvSpPr>
        <p:spPr bwMode="auto">
          <a:xfrm>
            <a:off x="11379200" y="6553200"/>
            <a:ext cx="812800" cy="304800"/>
          </a:xfrm>
          <a:prstGeom prst="rect">
            <a:avLst/>
          </a:prstGeom>
          <a:noFill/>
          <a:ln w="9525">
            <a:noFill/>
            <a:miter lim="800000"/>
            <a:headEnd/>
            <a:tailEnd/>
          </a:ln>
          <a:effectLst/>
        </p:spPr>
        <p:txBody>
          <a:bodyPr vert="horz" wrap="square" lIns="89407" tIns="44703" rIns="89407" bIns="44703" numCol="1" anchor="t" anchorCtr="0" compatLnSpc="1">
            <a:prstTxWarp prst="textNoShape">
              <a:avLst/>
            </a:prstTxWarp>
          </a:bodyPr>
          <a:lstStyle>
            <a:lvl1pPr algn="r">
              <a:spcBef>
                <a:spcPct val="0"/>
              </a:spcBef>
              <a:buSzTx/>
              <a:buFontTx/>
              <a:buNone/>
              <a:defRPr sz="1300">
                <a:solidFill>
                  <a:schemeClr val="bg1"/>
                </a:solidFill>
              </a:defRPr>
            </a:lvl1pPr>
          </a:lstStyle>
          <a:p>
            <a:fld id="{C944AA65-84B2-420B-AE90-562FFF01F218}" type="slidenum">
              <a:rPr lang="en-US" altLang="en-US"/>
              <a:pPr/>
              <a:t>‹N›</a:t>
            </a:fld>
            <a:endParaRPr lang="en-US" altLang="en-US"/>
          </a:p>
        </p:txBody>
      </p:sp>
      <p:sp>
        <p:nvSpPr>
          <p:cNvPr id="1038" name="Text Box 14"/>
          <p:cNvSpPr txBox="1">
            <a:spLocks noChangeArrowheads="1"/>
          </p:cNvSpPr>
          <p:nvPr userDrawn="1"/>
        </p:nvSpPr>
        <p:spPr bwMode="auto">
          <a:xfrm>
            <a:off x="0" y="6586539"/>
            <a:ext cx="2625969" cy="274945"/>
          </a:xfrm>
          <a:prstGeom prst="rect">
            <a:avLst/>
          </a:prstGeom>
          <a:noFill/>
          <a:ln w="9525" algn="ctr">
            <a:noFill/>
            <a:miter lim="800000"/>
            <a:headEnd/>
            <a:tailEnd/>
          </a:ln>
          <a:effectLst/>
        </p:spPr>
        <p:txBody>
          <a:bodyPr lIns="89407" tIns="44703" rIns="89407" bIns="44703">
            <a:spAutoFit/>
          </a:bodyPr>
          <a:lstStyle/>
          <a:p>
            <a:pPr marL="533400" indent="-533400" defTabSz="893763">
              <a:spcBef>
                <a:spcPct val="50000"/>
              </a:spcBef>
              <a:defRPr/>
            </a:pPr>
            <a:r>
              <a:rPr lang="en-US" sz="1200">
                <a:solidFill>
                  <a:schemeClr val="bg1"/>
                </a:solidFill>
                <a:latin typeface="Arial" charset="0"/>
              </a:rPr>
              <a:t>Hubert Kroha, MPI Munich</a:t>
            </a:r>
            <a:endParaRPr lang="de-DE" sz="1200">
              <a:solidFill>
                <a:schemeClr val="bg1"/>
              </a:solidFill>
              <a:latin typeface="Arial" charset="0"/>
            </a:endParaRPr>
          </a:p>
        </p:txBody>
      </p:sp>
      <p:sp>
        <p:nvSpPr>
          <p:cNvPr id="1039" name="Text Box 15"/>
          <p:cNvSpPr txBox="1">
            <a:spLocks noChangeArrowheads="1"/>
          </p:cNvSpPr>
          <p:nvPr userDrawn="1"/>
        </p:nvSpPr>
        <p:spPr bwMode="auto">
          <a:xfrm>
            <a:off x="5064369" y="6586539"/>
            <a:ext cx="2907323" cy="274945"/>
          </a:xfrm>
          <a:prstGeom prst="rect">
            <a:avLst/>
          </a:prstGeom>
          <a:noFill/>
          <a:ln w="9525" algn="ctr">
            <a:noFill/>
            <a:miter lim="800000"/>
            <a:headEnd/>
            <a:tailEnd/>
          </a:ln>
          <a:effectLst/>
        </p:spPr>
        <p:txBody>
          <a:bodyPr lIns="89407" tIns="44703" rIns="89407" bIns="44703">
            <a:spAutoFit/>
          </a:bodyPr>
          <a:lstStyle/>
          <a:p>
            <a:pPr marL="533400" indent="-533400" defTabSz="893763">
              <a:spcBef>
                <a:spcPct val="50000"/>
              </a:spcBef>
              <a:defRPr/>
            </a:pPr>
            <a:r>
              <a:rPr lang="en-US" sz="1200">
                <a:solidFill>
                  <a:schemeClr val="bg1"/>
                </a:solidFill>
                <a:latin typeface="Arial" charset="0"/>
              </a:rPr>
              <a:t>FCC Week 2018  12 April 2018</a:t>
            </a:r>
            <a:endParaRPr lang="de-DE" sz="1200">
              <a:solidFill>
                <a:schemeClr val="bg1"/>
              </a:solidFill>
              <a:latin typeface="Arial" charset="0"/>
            </a:endParaRPr>
          </a:p>
        </p:txBody>
      </p:sp>
    </p:spTree>
    <p:extLst>
      <p:ext uri="{BB962C8B-B14F-4D97-AF65-F5344CB8AC3E}">
        <p14:creationId xmlns:p14="http://schemas.microsoft.com/office/powerpoint/2010/main" val="2793808462"/>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hf hdr="0" ftr="0"/>
  <p:txStyles>
    <p:titleStyle>
      <a:lvl1pPr algn="ctr" defTabSz="893763" rtl="0" eaLnBrk="0" fontAlgn="base" hangingPunct="0">
        <a:spcBef>
          <a:spcPct val="0"/>
        </a:spcBef>
        <a:spcAft>
          <a:spcPct val="0"/>
        </a:spcAft>
        <a:defRPr sz="3500">
          <a:solidFill>
            <a:schemeClr val="bg1"/>
          </a:solidFill>
          <a:latin typeface="+mj-lt"/>
          <a:ea typeface="+mj-ea"/>
          <a:cs typeface="+mj-cs"/>
        </a:defRPr>
      </a:lvl1pPr>
      <a:lvl2pPr algn="ctr" defTabSz="893763" rtl="0" eaLnBrk="0" fontAlgn="base" hangingPunct="0">
        <a:spcBef>
          <a:spcPct val="0"/>
        </a:spcBef>
        <a:spcAft>
          <a:spcPct val="0"/>
        </a:spcAft>
        <a:defRPr sz="3500">
          <a:solidFill>
            <a:schemeClr val="bg1"/>
          </a:solidFill>
          <a:latin typeface="Arial" charset="0"/>
        </a:defRPr>
      </a:lvl2pPr>
      <a:lvl3pPr algn="ctr" defTabSz="893763" rtl="0" eaLnBrk="0" fontAlgn="base" hangingPunct="0">
        <a:spcBef>
          <a:spcPct val="0"/>
        </a:spcBef>
        <a:spcAft>
          <a:spcPct val="0"/>
        </a:spcAft>
        <a:defRPr sz="3500">
          <a:solidFill>
            <a:schemeClr val="bg1"/>
          </a:solidFill>
          <a:latin typeface="Arial" charset="0"/>
        </a:defRPr>
      </a:lvl3pPr>
      <a:lvl4pPr algn="ctr" defTabSz="893763" rtl="0" eaLnBrk="0" fontAlgn="base" hangingPunct="0">
        <a:spcBef>
          <a:spcPct val="0"/>
        </a:spcBef>
        <a:spcAft>
          <a:spcPct val="0"/>
        </a:spcAft>
        <a:defRPr sz="3500">
          <a:solidFill>
            <a:schemeClr val="bg1"/>
          </a:solidFill>
          <a:latin typeface="Arial" charset="0"/>
        </a:defRPr>
      </a:lvl4pPr>
      <a:lvl5pPr algn="ctr" defTabSz="893763" rtl="0" eaLnBrk="0" fontAlgn="base" hangingPunct="0">
        <a:spcBef>
          <a:spcPct val="0"/>
        </a:spcBef>
        <a:spcAft>
          <a:spcPct val="0"/>
        </a:spcAft>
        <a:defRPr sz="3500">
          <a:solidFill>
            <a:schemeClr val="bg1"/>
          </a:solidFill>
          <a:latin typeface="Arial" charset="0"/>
        </a:defRPr>
      </a:lvl5pPr>
      <a:lvl6pPr marL="457200" algn="ctr" defTabSz="893763" rtl="0" fontAlgn="base">
        <a:spcBef>
          <a:spcPct val="0"/>
        </a:spcBef>
        <a:spcAft>
          <a:spcPct val="0"/>
        </a:spcAft>
        <a:defRPr sz="3500">
          <a:solidFill>
            <a:schemeClr val="bg1"/>
          </a:solidFill>
          <a:latin typeface="Arial" charset="0"/>
        </a:defRPr>
      </a:lvl6pPr>
      <a:lvl7pPr marL="914400" algn="ctr" defTabSz="893763" rtl="0" fontAlgn="base">
        <a:spcBef>
          <a:spcPct val="0"/>
        </a:spcBef>
        <a:spcAft>
          <a:spcPct val="0"/>
        </a:spcAft>
        <a:defRPr sz="3500">
          <a:solidFill>
            <a:schemeClr val="bg1"/>
          </a:solidFill>
          <a:latin typeface="Arial" charset="0"/>
        </a:defRPr>
      </a:lvl7pPr>
      <a:lvl8pPr marL="1371600" algn="ctr" defTabSz="893763" rtl="0" fontAlgn="base">
        <a:spcBef>
          <a:spcPct val="0"/>
        </a:spcBef>
        <a:spcAft>
          <a:spcPct val="0"/>
        </a:spcAft>
        <a:defRPr sz="3500">
          <a:solidFill>
            <a:schemeClr val="bg1"/>
          </a:solidFill>
          <a:latin typeface="Arial" charset="0"/>
        </a:defRPr>
      </a:lvl8pPr>
      <a:lvl9pPr marL="1828800" algn="ctr" defTabSz="893763" rtl="0" fontAlgn="base">
        <a:spcBef>
          <a:spcPct val="0"/>
        </a:spcBef>
        <a:spcAft>
          <a:spcPct val="0"/>
        </a:spcAft>
        <a:defRPr sz="3500">
          <a:solidFill>
            <a:schemeClr val="bg1"/>
          </a:solidFill>
          <a:latin typeface="Arial" charset="0"/>
        </a:defRPr>
      </a:lvl9pPr>
    </p:titleStyle>
    <p:bodyStyle>
      <a:lvl1pPr marL="334963" indent="-334963" algn="l" defTabSz="893763" rtl="0" eaLnBrk="0" fontAlgn="base" hangingPunct="0">
        <a:spcBef>
          <a:spcPct val="20000"/>
        </a:spcBef>
        <a:spcAft>
          <a:spcPct val="0"/>
        </a:spcAft>
        <a:buChar char="•"/>
        <a:defRPr sz="2800">
          <a:solidFill>
            <a:schemeClr val="tx1"/>
          </a:solidFill>
          <a:latin typeface="+mn-lt"/>
          <a:ea typeface="+mn-ea"/>
          <a:cs typeface="+mn-cs"/>
        </a:defRPr>
      </a:lvl1pPr>
      <a:lvl2pPr marL="727075" indent="-280988" algn="l" defTabSz="893763" rtl="0" eaLnBrk="0" fontAlgn="base" hangingPunct="0">
        <a:spcBef>
          <a:spcPct val="20000"/>
        </a:spcBef>
        <a:spcAft>
          <a:spcPct val="0"/>
        </a:spcAft>
        <a:buChar char="–"/>
        <a:defRPr sz="2400">
          <a:solidFill>
            <a:schemeClr val="tx1"/>
          </a:solidFill>
          <a:latin typeface="+mn-lt"/>
        </a:defRPr>
      </a:lvl2pPr>
      <a:lvl3pPr marL="1117600" indent="-223838" algn="l" defTabSz="893763" rtl="0" eaLnBrk="0" fontAlgn="base" hangingPunct="0">
        <a:spcBef>
          <a:spcPct val="20000"/>
        </a:spcBef>
        <a:spcAft>
          <a:spcPct val="0"/>
        </a:spcAft>
        <a:buChar char="•"/>
        <a:defRPr sz="1900">
          <a:solidFill>
            <a:schemeClr val="tx1"/>
          </a:solidFill>
          <a:latin typeface="+mn-lt"/>
        </a:defRPr>
      </a:lvl3pPr>
      <a:lvl4pPr marL="1565275" indent="-225425" algn="l" defTabSz="893763" rtl="0" eaLnBrk="0" fontAlgn="base" hangingPunct="0">
        <a:spcBef>
          <a:spcPct val="20000"/>
        </a:spcBef>
        <a:spcAft>
          <a:spcPct val="0"/>
        </a:spcAft>
        <a:buChar char="–"/>
        <a:defRPr sz="1700">
          <a:solidFill>
            <a:schemeClr val="tx1"/>
          </a:solidFill>
          <a:latin typeface="+mn-lt"/>
        </a:defRPr>
      </a:lvl4pPr>
      <a:lvl5pPr marL="2011363" indent="-222250" algn="l" defTabSz="893763" rtl="0" eaLnBrk="0" fontAlgn="base" hangingPunct="0">
        <a:spcBef>
          <a:spcPct val="20000"/>
        </a:spcBef>
        <a:spcAft>
          <a:spcPct val="0"/>
        </a:spcAft>
        <a:buChar char="»"/>
        <a:defRPr sz="1700">
          <a:solidFill>
            <a:schemeClr val="tx1"/>
          </a:solidFill>
          <a:latin typeface="+mn-lt"/>
        </a:defRPr>
      </a:lvl5pPr>
      <a:lvl6pPr marL="2468563" indent="-222250" algn="l" defTabSz="893763" rtl="0" fontAlgn="base">
        <a:spcBef>
          <a:spcPct val="20000"/>
        </a:spcBef>
        <a:spcAft>
          <a:spcPct val="0"/>
        </a:spcAft>
        <a:buChar char="»"/>
        <a:defRPr sz="1700">
          <a:solidFill>
            <a:schemeClr val="tx1"/>
          </a:solidFill>
          <a:latin typeface="+mn-lt"/>
        </a:defRPr>
      </a:lvl6pPr>
      <a:lvl7pPr marL="2925763" indent="-222250" algn="l" defTabSz="893763" rtl="0" fontAlgn="base">
        <a:spcBef>
          <a:spcPct val="20000"/>
        </a:spcBef>
        <a:spcAft>
          <a:spcPct val="0"/>
        </a:spcAft>
        <a:buChar char="»"/>
        <a:defRPr sz="1700">
          <a:solidFill>
            <a:schemeClr val="tx1"/>
          </a:solidFill>
          <a:latin typeface="+mn-lt"/>
        </a:defRPr>
      </a:lvl7pPr>
      <a:lvl8pPr marL="3382963" indent="-222250" algn="l" defTabSz="893763" rtl="0" fontAlgn="base">
        <a:spcBef>
          <a:spcPct val="20000"/>
        </a:spcBef>
        <a:spcAft>
          <a:spcPct val="0"/>
        </a:spcAft>
        <a:buChar char="»"/>
        <a:defRPr sz="1700">
          <a:solidFill>
            <a:schemeClr val="tx1"/>
          </a:solidFill>
          <a:latin typeface="+mn-lt"/>
        </a:defRPr>
      </a:lvl8pPr>
      <a:lvl9pPr marL="3840163" indent="-222250" algn="l" defTabSz="893763" rtl="0" fontAlgn="base">
        <a:spcBef>
          <a:spcPct val="20000"/>
        </a:spcBef>
        <a:spcAft>
          <a:spcPct val="0"/>
        </a:spcAft>
        <a:buChar char="»"/>
        <a:defRPr sz="17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80959" y="763024"/>
            <a:ext cx="10430079" cy="677108"/>
          </a:xfrm>
          <a:prstGeom prst="rect">
            <a:avLst/>
          </a:prstGeom>
        </p:spPr>
        <p:txBody>
          <a:bodyPr wrap="square" lIns="0" tIns="0" rIns="0" bIns="0">
            <a:spAutoFit/>
          </a:bodyPr>
          <a:lstStyle>
            <a:lvl1pPr>
              <a:defRPr sz="4400" b="0" i="0">
                <a:solidFill>
                  <a:srgbClr val="FF8C00"/>
                </a:solidFill>
                <a:latin typeface="Times New Roman"/>
                <a:cs typeface="Times New Roman"/>
              </a:defRPr>
            </a:lvl1pPr>
          </a:lstStyle>
          <a:p>
            <a:endParaRPr/>
          </a:p>
        </p:txBody>
      </p:sp>
      <p:sp>
        <p:nvSpPr>
          <p:cNvPr id="3" name="Holder 3"/>
          <p:cNvSpPr>
            <a:spLocks noGrp="1"/>
          </p:cNvSpPr>
          <p:nvPr>
            <p:ph type="body" idx="1"/>
          </p:nvPr>
        </p:nvSpPr>
        <p:spPr>
          <a:xfrm>
            <a:off x="1301455" y="1859151"/>
            <a:ext cx="9589091" cy="430887"/>
          </a:xfrm>
          <a:prstGeom prst="rect">
            <a:avLst/>
          </a:prstGeom>
        </p:spPr>
        <p:txBody>
          <a:bodyPr wrap="square" lIns="0" tIns="0" rIns="0" bIns="0">
            <a:spAutoFit/>
          </a:bodyPr>
          <a:lstStyle>
            <a:lvl1pPr>
              <a:defRPr sz="2800" b="0"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r>
              <a:rPr lang="en-GB"/>
              <a:t>G. Aielli - ECFA WG3: Topical workshop on tracking and vertexing</a:t>
            </a:r>
            <a:endParaRPr/>
          </a:p>
        </p:txBody>
      </p:sp>
      <p:sp>
        <p:nvSpPr>
          <p:cNvPr id="5" name="Holder 5"/>
          <p:cNvSpPr>
            <a:spLocks noGrp="1"/>
          </p:cNvSpPr>
          <p:nvPr>
            <p:ph type="dt" sz="half" idx="6"/>
          </p:nvPr>
        </p:nvSpPr>
        <p:spPr>
          <a:xfrm>
            <a:off x="609601"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r>
              <a:rPr lang="en-US"/>
              <a:t>15/10//2026</a:t>
            </a:r>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737231167"/>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Lst>
  <p:hf hdr="0" ftr="0"/>
  <p:txStyles>
    <p:titleStyle>
      <a:lvl1pPr>
        <a:defRPr>
          <a:latin typeface="+mj-lt"/>
          <a:ea typeface="+mj-ea"/>
          <a:cs typeface="+mj-cs"/>
        </a:defRPr>
      </a:lvl1pPr>
    </p:titleStyle>
    <p:bodyStyle>
      <a:lvl1pPr marL="0">
        <a:defRPr>
          <a:latin typeface="+mn-lt"/>
          <a:ea typeface="+mn-ea"/>
          <a:cs typeface="+mn-cs"/>
        </a:defRPr>
      </a:lvl1pPr>
      <a:lvl2pPr marL="414955">
        <a:defRPr>
          <a:latin typeface="+mn-lt"/>
          <a:ea typeface="+mn-ea"/>
          <a:cs typeface="+mn-cs"/>
        </a:defRPr>
      </a:lvl2pPr>
      <a:lvl3pPr marL="829909">
        <a:defRPr>
          <a:latin typeface="+mn-lt"/>
          <a:ea typeface="+mn-ea"/>
          <a:cs typeface="+mn-cs"/>
        </a:defRPr>
      </a:lvl3pPr>
      <a:lvl4pPr marL="1244864">
        <a:defRPr>
          <a:latin typeface="+mn-lt"/>
          <a:ea typeface="+mn-ea"/>
          <a:cs typeface="+mn-cs"/>
        </a:defRPr>
      </a:lvl4pPr>
      <a:lvl5pPr marL="1659819">
        <a:defRPr>
          <a:latin typeface="+mn-lt"/>
          <a:ea typeface="+mn-ea"/>
          <a:cs typeface="+mn-cs"/>
        </a:defRPr>
      </a:lvl5pPr>
      <a:lvl6pPr marL="2074774">
        <a:defRPr>
          <a:latin typeface="+mn-lt"/>
          <a:ea typeface="+mn-ea"/>
          <a:cs typeface="+mn-cs"/>
        </a:defRPr>
      </a:lvl6pPr>
      <a:lvl7pPr marL="2489728">
        <a:defRPr>
          <a:latin typeface="+mn-lt"/>
          <a:ea typeface="+mn-ea"/>
          <a:cs typeface="+mn-cs"/>
        </a:defRPr>
      </a:lvl7pPr>
      <a:lvl8pPr marL="2904683">
        <a:defRPr>
          <a:latin typeface="+mn-lt"/>
          <a:ea typeface="+mn-ea"/>
          <a:cs typeface="+mn-cs"/>
        </a:defRPr>
      </a:lvl8pPr>
      <a:lvl9pPr marL="3319638">
        <a:defRPr>
          <a:latin typeface="+mn-lt"/>
          <a:ea typeface="+mn-ea"/>
          <a:cs typeface="+mn-cs"/>
        </a:defRPr>
      </a:lvl9pPr>
    </p:bodyStyle>
    <p:otherStyle>
      <a:lvl1pPr marL="0">
        <a:defRPr>
          <a:latin typeface="+mn-lt"/>
          <a:ea typeface="+mn-ea"/>
          <a:cs typeface="+mn-cs"/>
        </a:defRPr>
      </a:lvl1pPr>
      <a:lvl2pPr marL="414955">
        <a:defRPr>
          <a:latin typeface="+mn-lt"/>
          <a:ea typeface="+mn-ea"/>
          <a:cs typeface="+mn-cs"/>
        </a:defRPr>
      </a:lvl2pPr>
      <a:lvl3pPr marL="829909">
        <a:defRPr>
          <a:latin typeface="+mn-lt"/>
          <a:ea typeface="+mn-ea"/>
          <a:cs typeface="+mn-cs"/>
        </a:defRPr>
      </a:lvl3pPr>
      <a:lvl4pPr marL="1244864">
        <a:defRPr>
          <a:latin typeface="+mn-lt"/>
          <a:ea typeface="+mn-ea"/>
          <a:cs typeface="+mn-cs"/>
        </a:defRPr>
      </a:lvl4pPr>
      <a:lvl5pPr marL="1659819">
        <a:defRPr>
          <a:latin typeface="+mn-lt"/>
          <a:ea typeface="+mn-ea"/>
          <a:cs typeface="+mn-cs"/>
        </a:defRPr>
      </a:lvl5pPr>
      <a:lvl6pPr marL="2074774">
        <a:defRPr>
          <a:latin typeface="+mn-lt"/>
          <a:ea typeface="+mn-ea"/>
          <a:cs typeface="+mn-cs"/>
        </a:defRPr>
      </a:lvl6pPr>
      <a:lvl7pPr marL="2489728">
        <a:defRPr>
          <a:latin typeface="+mn-lt"/>
          <a:ea typeface="+mn-ea"/>
          <a:cs typeface="+mn-cs"/>
        </a:defRPr>
      </a:lvl7pPr>
      <a:lvl8pPr marL="2904683">
        <a:defRPr>
          <a:latin typeface="+mn-lt"/>
          <a:ea typeface="+mn-ea"/>
          <a:cs typeface="+mn-cs"/>
        </a:defRPr>
      </a:lvl8pPr>
      <a:lvl9pPr marL="3319638">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1.emf"/><Relationship Id="rId2"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54.sv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2.xml"/><Relationship Id="rId4" Type="http://schemas.openxmlformats.org/officeDocument/2006/relationships/image" Target="../media/image57.emf"/></Relationships>
</file>

<file path=ppt/slides/_rels/slide24.xml.rels><?xml version="1.0" encoding="UTF-8" standalone="yes"?>
<Relationships xmlns="http://schemas.openxmlformats.org/package/2006/relationships"><Relationship Id="rId3" Type="http://schemas.openxmlformats.org/officeDocument/2006/relationships/image" Target="../media/image59.emf"/><Relationship Id="rId7" Type="http://schemas.openxmlformats.org/officeDocument/2006/relationships/image" Target="../media/image211.png"/><Relationship Id="rId2" Type="http://schemas.openxmlformats.org/officeDocument/2006/relationships/image" Target="../media/image58.emf"/><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61.emf"/><Relationship Id="rId4" Type="http://schemas.openxmlformats.org/officeDocument/2006/relationships/image" Target="../media/image60.emf"/></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0.png"/><Relationship Id="rId7" Type="http://schemas.openxmlformats.org/officeDocument/2006/relationships/image" Target="../media/image230.png"/><Relationship Id="rId2" Type="http://schemas.openxmlformats.org/officeDocument/2006/relationships/image" Target="../media/image62.emf"/><Relationship Id="rId1" Type="http://schemas.openxmlformats.org/officeDocument/2006/relationships/slideLayout" Target="../slideLayouts/slideLayout2.xml"/><Relationship Id="rId6" Type="http://schemas.openxmlformats.org/officeDocument/2006/relationships/image" Target="../media/image220.png"/><Relationship Id="rId5" Type="http://schemas.openxmlformats.org/officeDocument/2006/relationships/image" Target="../media/image72.png"/><Relationship Id="rId4" Type="http://schemas.openxmlformats.org/officeDocument/2006/relationships/image" Target="../media/image7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70.jpeg"/><Relationship Id="rId13" Type="http://schemas.openxmlformats.org/officeDocument/2006/relationships/image" Target="../media/image75.jpeg"/><Relationship Id="rId18" Type="http://schemas.openxmlformats.org/officeDocument/2006/relationships/image" Target="../media/image80.png"/><Relationship Id="rId3" Type="http://schemas.openxmlformats.org/officeDocument/2006/relationships/image" Target="../media/image64.jpeg"/><Relationship Id="rId7" Type="http://schemas.openxmlformats.org/officeDocument/2006/relationships/image" Target="../media/image69.jpeg"/><Relationship Id="rId12" Type="http://schemas.openxmlformats.org/officeDocument/2006/relationships/image" Target="../media/image74.jpeg"/><Relationship Id="rId17" Type="http://schemas.openxmlformats.org/officeDocument/2006/relationships/image" Target="../media/image79.jpeg"/><Relationship Id="rId2" Type="http://schemas.openxmlformats.org/officeDocument/2006/relationships/image" Target="../media/image63.jpeg"/><Relationship Id="rId16" Type="http://schemas.openxmlformats.org/officeDocument/2006/relationships/image" Target="../media/image78.jpeg"/><Relationship Id="rId1" Type="http://schemas.openxmlformats.org/officeDocument/2006/relationships/slideLayout" Target="../slideLayouts/slideLayout3.xml"/><Relationship Id="rId6" Type="http://schemas.openxmlformats.org/officeDocument/2006/relationships/image" Target="../media/image68.jpeg"/><Relationship Id="rId11" Type="http://schemas.openxmlformats.org/officeDocument/2006/relationships/image" Target="../media/image73.png"/><Relationship Id="rId5" Type="http://schemas.openxmlformats.org/officeDocument/2006/relationships/image" Target="../media/image67.jpeg"/><Relationship Id="rId15" Type="http://schemas.openxmlformats.org/officeDocument/2006/relationships/image" Target="../media/image77.jpeg"/><Relationship Id="rId10" Type="http://schemas.openxmlformats.org/officeDocument/2006/relationships/image" Target="../media/image72.jpg"/><Relationship Id="rId19" Type="http://schemas.openxmlformats.org/officeDocument/2006/relationships/image" Target="../media/image81.png"/><Relationship Id="rId4" Type="http://schemas.openxmlformats.org/officeDocument/2006/relationships/image" Target="../media/image66.png"/><Relationship Id="rId9" Type="http://schemas.openxmlformats.org/officeDocument/2006/relationships/image" Target="../media/image71.jpeg"/><Relationship Id="rId14" Type="http://schemas.openxmlformats.org/officeDocument/2006/relationships/image" Target="../media/image76.jpeg"/></Relationships>
</file>

<file path=ppt/slides/_rels/slide29.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image" Target="../media/image430.png"/><Relationship Id="rId1" Type="http://schemas.openxmlformats.org/officeDocument/2006/relationships/slideLayout" Target="../slideLayouts/slideLayout2.xml"/><Relationship Id="rId5" Type="http://schemas.openxmlformats.org/officeDocument/2006/relationships/image" Target="../media/image460.png"/><Relationship Id="rId4" Type="http://schemas.openxmlformats.org/officeDocument/2006/relationships/image" Target="../media/image450.png"/></Relationships>
</file>

<file path=ppt/slides/_rels/slide30.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88.png"/><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5.png"/><Relationship Id="rId4" Type="http://schemas.openxmlformats.org/officeDocument/2006/relationships/image" Target="../media/image84.jpg"/></Relationships>
</file>

<file path=ppt/slides/_rels/slide3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image" Target="../media/image800.png"/><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470.png"/><Relationship Id="rId1" Type="http://schemas.openxmlformats.org/officeDocument/2006/relationships/slideLayout" Target="../slideLayouts/slideLayout2.xml"/><Relationship Id="rId5" Type="http://schemas.openxmlformats.org/officeDocument/2006/relationships/image" Target="../media/image99.emf"/><Relationship Id="rId4" Type="http://schemas.openxmlformats.org/officeDocument/2006/relationships/image" Target="../media/image98.png"/></Relationships>
</file>

<file path=ppt/slides/_rels/slide39.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00.wmf"/><Relationship Id="rId5" Type="http://schemas.openxmlformats.org/officeDocument/2006/relationships/oleObject" Target="../embeddings/oleObject1.bin"/><Relationship Id="rId4" Type="http://schemas.openxmlformats.org/officeDocument/2006/relationships/chart" Target="../charts/chart1.xml"/></Relationships>
</file>

<file path=ppt/slides/_rels/slide40.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image" Target="../media/image104.e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108.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07.emf"/><Relationship Id="rId5" Type="http://schemas.openxmlformats.org/officeDocument/2006/relationships/image" Target="../media/image106.emf"/><Relationship Id="rId4" Type="http://schemas.openxmlformats.org/officeDocument/2006/relationships/image" Target="../media/image105.emf"/></Relationships>
</file>

<file path=ppt/slides/_rels/slide42.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 Id="rId6" Type="http://schemas.openxmlformats.org/officeDocument/2006/relationships/image" Target="../media/image520.png"/></Relationships>
</file>

<file path=ppt/slides/_rels/slide43.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1030.png"/><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11.png"/><Relationship Id="rId1" Type="http://schemas.openxmlformats.org/officeDocument/2006/relationships/slideLayout" Target="../slideLayouts/slideLayout2.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hyperlink" Target="https://kt.cern/technologies/picotdc"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15.emf"/><Relationship Id="rId2" Type="http://schemas.openxmlformats.org/officeDocument/2006/relationships/image" Target="../media/image114.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8.emf"/><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 Id="rId4" Type="http://schemas.openxmlformats.org/officeDocument/2006/relationships/image" Target="../media/image121.png"/></Relationships>
</file>

<file path=ppt/slides/_rels/slide5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24.w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4.xml"/><Relationship Id="rId4" Type="http://schemas.openxmlformats.org/officeDocument/2006/relationships/image" Target="../media/image128.png"/></Relationships>
</file>

<file path=ppt/slides/_rels/slide57.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png"/><Relationship Id="rId1" Type="http://schemas.openxmlformats.org/officeDocument/2006/relationships/slideLayout" Target="../slideLayouts/slideLayout2.xml"/><Relationship Id="rId4" Type="http://schemas.openxmlformats.org/officeDocument/2006/relationships/image" Target="../media/image134.emf"/></Relationships>
</file>

<file path=ppt/slides/_rels/slide62.xml.rels><?xml version="1.0" encoding="UTF-8" standalone="yes"?>
<Relationships xmlns="http://schemas.openxmlformats.org/package/2006/relationships"><Relationship Id="rId8" Type="http://schemas.openxmlformats.org/officeDocument/2006/relationships/image" Target="../media/image69.jpeg"/><Relationship Id="rId13" Type="http://schemas.openxmlformats.org/officeDocument/2006/relationships/image" Target="../media/image74.jpeg"/><Relationship Id="rId3" Type="http://schemas.openxmlformats.org/officeDocument/2006/relationships/image" Target="../media/image64.jpeg"/><Relationship Id="rId7" Type="http://schemas.openxmlformats.org/officeDocument/2006/relationships/image" Target="../media/image68.jpeg"/><Relationship Id="rId12" Type="http://schemas.openxmlformats.org/officeDocument/2006/relationships/image" Target="../media/image73.png"/><Relationship Id="rId2" Type="http://schemas.openxmlformats.org/officeDocument/2006/relationships/image" Target="../media/image63.jpeg"/><Relationship Id="rId1" Type="http://schemas.openxmlformats.org/officeDocument/2006/relationships/slideLayout" Target="../slideLayouts/slideLayout3.xml"/><Relationship Id="rId6" Type="http://schemas.openxmlformats.org/officeDocument/2006/relationships/image" Target="../media/image67.jpeg"/><Relationship Id="rId11" Type="http://schemas.openxmlformats.org/officeDocument/2006/relationships/image" Target="../media/image72.jpg"/><Relationship Id="rId5" Type="http://schemas.openxmlformats.org/officeDocument/2006/relationships/image" Target="../media/image135.jpeg"/><Relationship Id="rId15" Type="http://schemas.openxmlformats.org/officeDocument/2006/relationships/image" Target="../media/image76.jpeg"/><Relationship Id="rId10" Type="http://schemas.openxmlformats.org/officeDocument/2006/relationships/image" Target="../media/image71.jpeg"/><Relationship Id="rId4" Type="http://schemas.openxmlformats.org/officeDocument/2006/relationships/image" Target="../media/image66.png"/><Relationship Id="rId9" Type="http://schemas.openxmlformats.org/officeDocument/2006/relationships/image" Target="../media/image70.jpeg"/><Relationship Id="rId14" Type="http://schemas.openxmlformats.org/officeDocument/2006/relationships/image" Target="../media/image75.jpeg"/></Relationships>
</file>

<file path=ppt/slides/_rels/slide63.xml.rels><?xml version="1.0" encoding="UTF-8" standalone="yes"?>
<Relationships xmlns="http://schemas.openxmlformats.org/package/2006/relationships"><Relationship Id="rId3" Type="http://schemas.openxmlformats.org/officeDocument/2006/relationships/image" Target="../media/image137.wmf"/><Relationship Id="rId2" Type="http://schemas.openxmlformats.org/officeDocument/2006/relationships/slideLayout" Target="../slideLayouts/slideLayout36.xml"/><Relationship Id="rId1" Type="http://schemas.openxmlformats.org/officeDocument/2006/relationships/vmlDrawing" Target="../drawings/vmlDrawing3.vml"/><Relationship Id="rId6" Type="http://schemas.openxmlformats.org/officeDocument/2006/relationships/image" Target="../media/image138.wmf"/><Relationship Id="rId5" Type="http://schemas.openxmlformats.org/officeDocument/2006/relationships/image" Target="../media/image136.emf"/><Relationship Id="rId4" Type="http://schemas.openxmlformats.org/officeDocument/2006/relationships/oleObject" Target="../embeddings/oleObject3.bin"/></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139.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slideLayout" Target="../slideLayouts/slideLayout2.xml"/><Relationship Id="rId4" Type="http://schemas.openxmlformats.org/officeDocument/2006/relationships/image" Target="../media/image142.jpeg"/></Relationships>
</file>

<file path=ppt/slides/_rels/slide68.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146.png"/><Relationship Id="rId2" Type="http://schemas.openxmlformats.org/officeDocument/2006/relationships/image" Target="../media/image144.png"/><Relationship Id="rId1" Type="http://schemas.openxmlformats.org/officeDocument/2006/relationships/slideLayout" Target="../slideLayouts/slideLayout2.xml"/><Relationship Id="rId6" Type="http://schemas.openxmlformats.org/officeDocument/2006/relationships/image" Target="../media/image145.png"/><Relationship Id="rId5" Type="http://schemas.openxmlformats.org/officeDocument/2006/relationships/image" Target="../media/image590.png"/><Relationship Id="rId4" Type="http://schemas.openxmlformats.org/officeDocument/2006/relationships/chart" Target="../charts/chart10.xml"/></Relationships>
</file>

<file path=ppt/slides/_rels/slide70.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02.png"/><Relationship Id="rId1" Type="http://schemas.openxmlformats.org/officeDocument/2006/relationships/slideLayout" Target="../slideLayouts/slideLayout2.xml"/><Relationship Id="rId5" Type="http://schemas.openxmlformats.org/officeDocument/2006/relationships/image" Target="../media/image149.png"/><Relationship Id="rId4" Type="http://schemas.openxmlformats.org/officeDocument/2006/relationships/image" Target="../media/image148.png"/></Relationships>
</file>

<file path=ppt/slides/_rels/slide71.xml.rels><?xml version="1.0" encoding="UTF-8" standalone="yes"?>
<Relationships xmlns="http://schemas.openxmlformats.org/package/2006/relationships"><Relationship Id="rId3" Type="http://schemas.openxmlformats.org/officeDocument/2006/relationships/hyperlink" Target="https://doi.org/10.1088/1748-0221/15/12/C12004" TargetMode="External"/><Relationship Id="rId2" Type="http://schemas.openxmlformats.org/officeDocument/2006/relationships/image" Target="../media/image150.emf"/><Relationship Id="rId1" Type="http://schemas.openxmlformats.org/officeDocument/2006/relationships/slideLayout" Target="../slideLayouts/slideLayout2.xml"/><Relationship Id="rId5" Type="http://schemas.openxmlformats.org/officeDocument/2006/relationships/image" Target="../media/image152.emf"/><Relationship Id="rId4" Type="http://schemas.openxmlformats.org/officeDocument/2006/relationships/image" Target="../media/image151.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image" Target="../media/image146.png"/><Relationship Id="rId2" Type="http://schemas.openxmlformats.org/officeDocument/2006/relationships/image" Target="../media/image144.png"/><Relationship Id="rId1" Type="http://schemas.openxmlformats.org/officeDocument/2006/relationships/slideLayout" Target="../slideLayouts/slideLayout2.xml"/><Relationship Id="rId6" Type="http://schemas.openxmlformats.org/officeDocument/2006/relationships/image" Target="../media/image145.png"/><Relationship Id="rId5" Type="http://schemas.openxmlformats.org/officeDocument/2006/relationships/image" Target="../media/image590.png"/><Relationship Id="rId4" Type="http://schemas.openxmlformats.org/officeDocument/2006/relationships/chart" Target="../charts/char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sz="6600" b="1" dirty="0"/>
              <a:t>Gaseous detectors</a:t>
            </a:r>
            <a:br>
              <a:rPr lang="en-GB" sz="6600" b="1" dirty="0"/>
            </a:br>
            <a:r>
              <a:rPr lang="en-GB" sz="6600" b="1" dirty="0"/>
              <a:t>principles and performance comparison</a:t>
            </a:r>
            <a:endParaRPr lang="en-GB" sz="6600" dirty="0"/>
          </a:p>
        </p:txBody>
      </p:sp>
      <p:sp>
        <p:nvSpPr>
          <p:cNvPr id="3" name="Subtitle 2"/>
          <p:cNvSpPr>
            <a:spLocks noGrp="1"/>
          </p:cNvSpPr>
          <p:nvPr>
            <p:ph type="subTitle" idx="1"/>
          </p:nvPr>
        </p:nvSpPr>
        <p:spPr/>
        <p:txBody>
          <a:bodyPr/>
          <a:lstStyle/>
          <a:p>
            <a:pPr marL="457200" indent="-457200" algn="ctr">
              <a:buAutoNum type="alphaUcPeriod" startAt="7"/>
            </a:pPr>
            <a:r>
              <a:rPr lang="en-GB" dirty="0"/>
              <a:t>Aielli</a:t>
            </a:r>
          </a:p>
          <a:p>
            <a:pPr algn="ctr"/>
            <a:endParaRPr lang="en-GB" dirty="0"/>
          </a:p>
          <a:p>
            <a:pPr algn="ctr"/>
            <a:endParaRPr lang="en-GB"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122559" cy="127274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753599" y="5912307"/>
            <a:ext cx="2438399" cy="942848"/>
          </a:xfrm>
          <a:prstGeom prst="rect">
            <a:avLst/>
          </a:prstGeom>
          <a:solidFill>
            <a:schemeClr val="tx1"/>
          </a:solidFill>
        </p:spPr>
      </p:pic>
      <p:sp>
        <p:nvSpPr>
          <p:cNvPr id="7" name="Slide Number Placeholder 6"/>
          <p:cNvSpPr>
            <a:spLocks noGrp="1"/>
          </p:cNvSpPr>
          <p:nvPr>
            <p:ph type="sldNum" sz="quarter" idx="12"/>
          </p:nvPr>
        </p:nvSpPr>
        <p:spPr/>
        <p:txBody>
          <a:bodyPr/>
          <a:lstStyle/>
          <a:p>
            <a:fld id="{F8550EB5-7DBB-40B0-8DCD-2DF6D0BF0886}" type="slidenum">
              <a:rPr lang="en-GB" smtClean="0"/>
              <a:t>1</a:t>
            </a:fld>
            <a:endParaRPr lang="en-GB"/>
          </a:p>
        </p:txBody>
      </p:sp>
      <p:sp>
        <p:nvSpPr>
          <p:cNvPr id="8" name="Date Placeholder 7"/>
          <p:cNvSpPr>
            <a:spLocks noGrp="1"/>
          </p:cNvSpPr>
          <p:nvPr>
            <p:ph type="dt" sz="half" idx="10"/>
          </p:nvPr>
        </p:nvSpPr>
        <p:spPr/>
        <p:txBody>
          <a:bodyPr/>
          <a:lstStyle/>
          <a:p>
            <a:r>
              <a:rPr lang="en-US" dirty="0"/>
              <a:t>15/10//2026</a:t>
            </a:r>
            <a:endParaRPr lang="en-GB" dirty="0"/>
          </a:p>
        </p:txBody>
      </p:sp>
      <p:pic>
        <p:nvPicPr>
          <p:cNvPr id="4100" name="Picture 4" descr="PowerPoint Sunusu">
            <a:extLst>
              <a:ext uri="{FF2B5EF4-FFF2-40B4-BE49-F238E27FC236}">
                <a16:creationId xmlns:a16="http://schemas.microsoft.com/office/drawing/2014/main" id="{8E14582A-1934-43CC-86B5-88119726A3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419165"/>
            <a:ext cx="2542615" cy="1429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177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1166-98F3-5A07-F8EB-56BD58C303DB}"/>
              </a:ext>
            </a:extLst>
          </p:cNvPr>
          <p:cNvSpPr>
            <a:spLocks noGrp="1"/>
          </p:cNvSpPr>
          <p:nvPr>
            <p:ph type="title"/>
          </p:nvPr>
        </p:nvSpPr>
        <p:spPr/>
        <p:txBody>
          <a:bodyPr/>
          <a:lstStyle/>
          <a:p>
            <a:r>
              <a:rPr lang="en-US" dirty="0"/>
              <a:t>Strating from the basics</a:t>
            </a:r>
          </a:p>
        </p:txBody>
      </p:sp>
      <p:sp>
        <p:nvSpPr>
          <p:cNvPr id="3" name="Content Placeholder 2">
            <a:extLst>
              <a:ext uri="{FF2B5EF4-FFF2-40B4-BE49-F238E27FC236}">
                <a16:creationId xmlns:a16="http://schemas.microsoft.com/office/drawing/2014/main" id="{251AEC22-5501-1A6D-2E6E-4097F0F7B80F}"/>
              </a:ext>
            </a:extLst>
          </p:cNvPr>
          <p:cNvSpPr>
            <a:spLocks noGrp="1"/>
          </p:cNvSpPr>
          <p:nvPr>
            <p:ph idx="1"/>
          </p:nvPr>
        </p:nvSpPr>
        <p:spPr>
          <a:xfrm>
            <a:off x="903767" y="1447801"/>
            <a:ext cx="9523602" cy="4195481"/>
          </a:xfrm>
        </p:spPr>
        <p:txBody>
          <a:bodyPr>
            <a:normAutofit fontScale="85000" lnSpcReduction="20000"/>
          </a:bodyPr>
          <a:lstStyle/>
          <a:p>
            <a:r>
              <a:rPr lang="en-US" dirty="0"/>
              <a:t>Any radiation detector exploits the physics of the interaction of radiation with matter to achieve the quantum decoherence (old: collapse of the quantum wave function).</a:t>
            </a:r>
          </a:p>
          <a:p>
            <a:r>
              <a:rPr lang="en-US" dirty="0"/>
              <a:t>the release of electromagnetic energy can be detected by a transducer</a:t>
            </a:r>
          </a:p>
          <a:p>
            <a:r>
              <a:rPr lang="en-US" dirty="0"/>
              <a:t>In order to have a sufficient S/N i.e. to discriminate a signal above the random electronic fluctuations of the readout, the original signal, made of light or moving electrons is transferred to an amplification element </a:t>
            </a:r>
          </a:p>
          <a:p>
            <a:r>
              <a:rPr lang="en-US" dirty="0"/>
              <a:t>Amplification is obtained by a combination of the following ways:</a:t>
            </a:r>
          </a:p>
          <a:p>
            <a:pPr lvl="1"/>
            <a:r>
              <a:rPr lang="en-US" dirty="0"/>
              <a:t>By an amplifying physical process within the detector structure </a:t>
            </a:r>
          </a:p>
          <a:p>
            <a:pPr lvl="1"/>
            <a:r>
              <a:rPr lang="en-US" dirty="0"/>
              <a:t>By an electronic amplifier</a:t>
            </a:r>
          </a:p>
          <a:p>
            <a:r>
              <a:rPr lang="en-US" dirty="0"/>
              <a:t>Any radiation detector couples a sample of matter as target, a transport mechanism and a transduction and amplification structures.</a:t>
            </a:r>
          </a:p>
          <a:p>
            <a:r>
              <a:rPr lang="en-US" dirty="0"/>
              <a:t>Gaseous detector are characterized by using a gaseous target… </a:t>
            </a:r>
          </a:p>
          <a:p>
            <a:r>
              <a:rPr lang="en-US" dirty="0"/>
              <a:t>The many types of gaseous detectors are differentiated by transport, transduction and amplification structures…</a:t>
            </a:r>
          </a:p>
        </p:txBody>
      </p:sp>
      <p:sp>
        <p:nvSpPr>
          <p:cNvPr id="4" name="Date Placeholder 3">
            <a:extLst>
              <a:ext uri="{FF2B5EF4-FFF2-40B4-BE49-F238E27FC236}">
                <a16:creationId xmlns:a16="http://schemas.microsoft.com/office/drawing/2014/main" id="{D9C2908E-D61C-E063-DE27-2CB984B2BDBE}"/>
              </a:ext>
            </a:extLst>
          </p:cNvPr>
          <p:cNvSpPr>
            <a:spLocks noGrp="1"/>
          </p:cNvSpPr>
          <p:nvPr>
            <p:ph type="dt" sz="half" idx="10"/>
          </p:nvPr>
        </p:nvSpPr>
        <p:spPr/>
        <p:txBody>
          <a:bodyPr/>
          <a:lstStyle/>
          <a:p>
            <a:r>
              <a:rPr lang="en-US"/>
              <a:t>15/10//2026</a:t>
            </a:r>
            <a:endParaRPr lang="en-GB"/>
          </a:p>
        </p:txBody>
      </p:sp>
      <p:sp>
        <p:nvSpPr>
          <p:cNvPr id="5" name="Slide Number Placeholder 4">
            <a:extLst>
              <a:ext uri="{FF2B5EF4-FFF2-40B4-BE49-F238E27FC236}">
                <a16:creationId xmlns:a16="http://schemas.microsoft.com/office/drawing/2014/main" id="{6E3E9E51-FF7A-43E2-D7DF-1C3A31E567FA}"/>
              </a:ext>
            </a:extLst>
          </p:cNvPr>
          <p:cNvSpPr>
            <a:spLocks noGrp="1"/>
          </p:cNvSpPr>
          <p:nvPr>
            <p:ph type="sldNum" sz="quarter" idx="12"/>
          </p:nvPr>
        </p:nvSpPr>
        <p:spPr/>
        <p:txBody>
          <a:bodyPr/>
          <a:lstStyle/>
          <a:p>
            <a:fld id="{F8550EB5-7DBB-40B0-8DCD-2DF6D0BF0886}" type="slidenum">
              <a:rPr lang="en-GB" smtClean="0"/>
              <a:t>2</a:t>
            </a:fld>
            <a:endParaRPr lang="en-GB"/>
          </a:p>
        </p:txBody>
      </p:sp>
      <p:sp>
        <p:nvSpPr>
          <p:cNvPr id="6" name="TextBox 5">
            <a:extLst>
              <a:ext uri="{FF2B5EF4-FFF2-40B4-BE49-F238E27FC236}">
                <a16:creationId xmlns:a16="http://schemas.microsoft.com/office/drawing/2014/main" id="{6EAC87C2-6650-44D2-0D38-305ED4B9DE58}"/>
              </a:ext>
            </a:extLst>
          </p:cNvPr>
          <p:cNvSpPr txBox="1"/>
          <p:nvPr/>
        </p:nvSpPr>
        <p:spPr>
          <a:xfrm>
            <a:off x="184491" y="5758951"/>
            <a:ext cx="1283369" cy="646331"/>
          </a:xfrm>
          <a:prstGeom prst="rect">
            <a:avLst/>
          </a:prstGeom>
          <a:solidFill>
            <a:srgbClr val="FFFF00"/>
          </a:solidFill>
        </p:spPr>
        <p:txBody>
          <a:bodyPr wrap="square" rtlCol="0">
            <a:spAutoFit/>
          </a:bodyPr>
          <a:lstStyle/>
          <a:p>
            <a:r>
              <a:rPr lang="en-US" dirty="0">
                <a:solidFill>
                  <a:srgbClr val="FF0000"/>
                </a:solidFill>
              </a:rPr>
              <a:t>Quantum radiation</a:t>
            </a:r>
          </a:p>
        </p:txBody>
      </p:sp>
      <p:sp>
        <p:nvSpPr>
          <p:cNvPr id="7" name="Arrow: Right 6">
            <a:extLst>
              <a:ext uri="{FF2B5EF4-FFF2-40B4-BE49-F238E27FC236}">
                <a16:creationId xmlns:a16="http://schemas.microsoft.com/office/drawing/2014/main" id="{F2CCF02A-16A7-36FA-2E54-5B921F80002B}"/>
              </a:ext>
            </a:extLst>
          </p:cNvPr>
          <p:cNvSpPr/>
          <p:nvPr/>
        </p:nvSpPr>
        <p:spPr>
          <a:xfrm>
            <a:off x="1540048" y="5927633"/>
            <a:ext cx="417095" cy="3089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0A2C049-5529-96F3-4949-D0DD77EDC1B5}"/>
              </a:ext>
            </a:extLst>
          </p:cNvPr>
          <p:cNvSpPr txBox="1"/>
          <p:nvPr/>
        </p:nvSpPr>
        <p:spPr>
          <a:xfrm>
            <a:off x="2029331" y="5758951"/>
            <a:ext cx="1195137" cy="646331"/>
          </a:xfrm>
          <a:prstGeom prst="rect">
            <a:avLst/>
          </a:prstGeom>
          <a:solidFill>
            <a:srgbClr val="FFFF00"/>
          </a:solidFill>
        </p:spPr>
        <p:txBody>
          <a:bodyPr wrap="square" rtlCol="0">
            <a:spAutoFit/>
          </a:bodyPr>
          <a:lstStyle/>
          <a:p>
            <a:r>
              <a:rPr lang="en-US" dirty="0">
                <a:solidFill>
                  <a:srgbClr val="FF0000"/>
                </a:solidFill>
              </a:rPr>
              <a:t>Material target</a:t>
            </a:r>
          </a:p>
        </p:txBody>
      </p:sp>
      <p:sp>
        <p:nvSpPr>
          <p:cNvPr id="9" name="Arrow: Right 8">
            <a:extLst>
              <a:ext uri="{FF2B5EF4-FFF2-40B4-BE49-F238E27FC236}">
                <a16:creationId xmlns:a16="http://schemas.microsoft.com/office/drawing/2014/main" id="{050D020E-648E-4215-E0B5-A1E7E98B0F90}"/>
              </a:ext>
            </a:extLst>
          </p:cNvPr>
          <p:cNvSpPr/>
          <p:nvPr/>
        </p:nvSpPr>
        <p:spPr>
          <a:xfrm>
            <a:off x="3296656" y="5931873"/>
            <a:ext cx="417095" cy="3089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1F334BA-C5FB-6236-8E75-3556938ADB09}"/>
              </a:ext>
            </a:extLst>
          </p:cNvPr>
          <p:cNvSpPr txBox="1"/>
          <p:nvPr/>
        </p:nvSpPr>
        <p:spPr>
          <a:xfrm>
            <a:off x="3785939" y="5758951"/>
            <a:ext cx="1195137" cy="646331"/>
          </a:xfrm>
          <a:prstGeom prst="rect">
            <a:avLst/>
          </a:prstGeom>
          <a:solidFill>
            <a:srgbClr val="FFFF00"/>
          </a:solidFill>
        </p:spPr>
        <p:txBody>
          <a:bodyPr wrap="square" rtlCol="0">
            <a:spAutoFit/>
          </a:bodyPr>
          <a:lstStyle/>
          <a:p>
            <a:r>
              <a:rPr lang="en-US" dirty="0" err="1">
                <a:solidFill>
                  <a:srgbClr val="FF0000"/>
                </a:solidFill>
              </a:rPr>
              <a:t>e.m.</a:t>
            </a:r>
            <a:r>
              <a:rPr lang="en-US" dirty="0">
                <a:solidFill>
                  <a:srgbClr val="FF0000"/>
                </a:solidFill>
              </a:rPr>
              <a:t> energy</a:t>
            </a:r>
          </a:p>
        </p:txBody>
      </p:sp>
      <p:sp>
        <p:nvSpPr>
          <p:cNvPr id="11" name="Arrow: Right 10">
            <a:extLst>
              <a:ext uri="{FF2B5EF4-FFF2-40B4-BE49-F238E27FC236}">
                <a16:creationId xmlns:a16="http://schemas.microsoft.com/office/drawing/2014/main" id="{63EEDE8D-7DDF-A805-4503-C3C9086EE67B}"/>
              </a:ext>
            </a:extLst>
          </p:cNvPr>
          <p:cNvSpPr/>
          <p:nvPr/>
        </p:nvSpPr>
        <p:spPr>
          <a:xfrm>
            <a:off x="5029198" y="5931873"/>
            <a:ext cx="417095" cy="3089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8C76B44-8690-EC90-7164-8D07C4A951BF}"/>
              </a:ext>
            </a:extLst>
          </p:cNvPr>
          <p:cNvSpPr txBox="1"/>
          <p:nvPr/>
        </p:nvSpPr>
        <p:spPr>
          <a:xfrm>
            <a:off x="5494415" y="5758949"/>
            <a:ext cx="2550705" cy="646331"/>
          </a:xfrm>
          <a:prstGeom prst="rect">
            <a:avLst/>
          </a:prstGeom>
          <a:solidFill>
            <a:srgbClr val="FFFF00"/>
          </a:solidFill>
        </p:spPr>
        <p:txBody>
          <a:bodyPr wrap="square" rtlCol="0">
            <a:spAutoFit/>
          </a:bodyPr>
          <a:lstStyle/>
          <a:p>
            <a:r>
              <a:rPr lang="en-US" dirty="0">
                <a:solidFill>
                  <a:srgbClr val="FF0000"/>
                </a:solidFill>
              </a:rPr>
              <a:t>Transport and internal amplification</a:t>
            </a:r>
          </a:p>
        </p:txBody>
      </p:sp>
      <p:sp>
        <p:nvSpPr>
          <p:cNvPr id="13" name="Arrow: Right 12">
            <a:extLst>
              <a:ext uri="{FF2B5EF4-FFF2-40B4-BE49-F238E27FC236}">
                <a16:creationId xmlns:a16="http://schemas.microsoft.com/office/drawing/2014/main" id="{179EE973-4ED0-3E8E-927C-CAF028E9D2F3}"/>
              </a:ext>
            </a:extLst>
          </p:cNvPr>
          <p:cNvSpPr/>
          <p:nvPr/>
        </p:nvSpPr>
        <p:spPr>
          <a:xfrm>
            <a:off x="8157419" y="5927633"/>
            <a:ext cx="417095" cy="3089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7E60A9AF-DC20-9693-AFE9-90F3078F7158}"/>
              </a:ext>
            </a:extLst>
          </p:cNvPr>
          <p:cNvSpPr txBox="1"/>
          <p:nvPr/>
        </p:nvSpPr>
        <p:spPr>
          <a:xfrm>
            <a:off x="8591927" y="5758948"/>
            <a:ext cx="1076813" cy="646331"/>
          </a:xfrm>
          <a:prstGeom prst="rect">
            <a:avLst/>
          </a:prstGeom>
          <a:solidFill>
            <a:srgbClr val="FFFF00"/>
          </a:solidFill>
        </p:spPr>
        <p:txBody>
          <a:bodyPr wrap="square" rtlCol="0">
            <a:spAutoFit/>
          </a:bodyPr>
          <a:lstStyle/>
          <a:p>
            <a:r>
              <a:rPr lang="en-US" dirty="0">
                <a:solidFill>
                  <a:srgbClr val="FF0000"/>
                </a:solidFill>
              </a:rPr>
              <a:t>Trans-duction</a:t>
            </a:r>
          </a:p>
        </p:txBody>
      </p:sp>
      <p:sp>
        <p:nvSpPr>
          <p:cNvPr id="18" name="Arrow: Right 17">
            <a:extLst>
              <a:ext uri="{FF2B5EF4-FFF2-40B4-BE49-F238E27FC236}">
                <a16:creationId xmlns:a16="http://schemas.microsoft.com/office/drawing/2014/main" id="{8B62DD3D-0170-FF7C-C3EB-D87318BA51AF}"/>
              </a:ext>
            </a:extLst>
          </p:cNvPr>
          <p:cNvSpPr/>
          <p:nvPr/>
        </p:nvSpPr>
        <p:spPr>
          <a:xfrm>
            <a:off x="9686788" y="5929789"/>
            <a:ext cx="417095" cy="3089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A0303BF-5DA2-2F3E-6DC0-ACF6BD706E18}"/>
              </a:ext>
            </a:extLst>
          </p:cNvPr>
          <p:cNvSpPr txBox="1"/>
          <p:nvPr/>
        </p:nvSpPr>
        <p:spPr>
          <a:xfrm>
            <a:off x="10216182" y="5761105"/>
            <a:ext cx="1727165" cy="646331"/>
          </a:xfrm>
          <a:prstGeom prst="rect">
            <a:avLst/>
          </a:prstGeom>
          <a:solidFill>
            <a:srgbClr val="FFFF00"/>
          </a:solidFill>
        </p:spPr>
        <p:txBody>
          <a:bodyPr wrap="square" rtlCol="0">
            <a:spAutoFit/>
          </a:bodyPr>
          <a:lstStyle/>
          <a:p>
            <a:r>
              <a:rPr lang="en-US" dirty="0">
                <a:solidFill>
                  <a:srgbClr val="FF0000"/>
                </a:solidFill>
              </a:rPr>
              <a:t>Electronic amplification</a:t>
            </a:r>
          </a:p>
        </p:txBody>
      </p:sp>
    </p:spTree>
    <p:extLst>
      <p:ext uri="{BB962C8B-B14F-4D97-AF65-F5344CB8AC3E}">
        <p14:creationId xmlns:p14="http://schemas.microsoft.com/office/powerpoint/2010/main" val="3868619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7699D-9411-D3A9-6F65-94EB949A07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DA2C48-D52C-EF84-3785-3A02FC05279A}"/>
              </a:ext>
            </a:extLst>
          </p:cNvPr>
          <p:cNvSpPr>
            <a:spLocks noGrp="1"/>
          </p:cNvSpPr>
          <p:nvPr>
            <p:ph type="title"/>
          </p:nvPr>
        </p:nvSpPr>
        <p:spPr/>
        <p:txBody>
          <a:bodyPr/>
          <a:lstStyle/>
          <a:p>
            <a:r>
              <a:rPr lang="en-US" dirty="0"/>
              <a:t>Why gaseous detectors?</a:t>
            </a:r>
          </a:p>
        </p:txBody>
      </p:sp>
      <p:sp>
        <p:nvSpPr>
          <p:cNvPr id="3" name="Content Placeholder 2">
            <a:extLst>
              <a:ext uri="{FF2B5EF4-FFF2-40B4-BE49-F238E27FC236}">
                <a16:creationId xmlns:a16="http://schemas.microsoft.com/office/drawing/2014/main" id="{E1A4D497-C252-7BB3-AFD7-BD535D865A4F}"/>
              </a:ext>
            </a:extLst>
          </p:cNvPr>
          <p:cNvSpPr>
            <a:spLocks noGrp="1"/>
          </p:cNvSpPr>
          <p:nvPr>
            <p:ph idx="1"/>
          </p:nvPr>
        </p:nvSpPr>
        <p:spPr>
          <a:xfrm>
            <a:off x="903767" y="1447801"/>
            <a:ext cx="9523602" cy="4195481"/>
          </a:xfrm>
        </p:spPr>
        <p:txBody>
          <a:bodyPr>
            <a:normAutofit fontScale="92500"/>
          </a:bodyPr>
          <a:lstStyle/>
          <a:p>
            <a:r>
              <a:rPr lang="en-US" dirty="0"/>
              <a:t>Technologically simpler than other solid state detectors, in facts they have been the first single particle detector “in real time” (Geiger counter 1908)</a:t>
            </a:r>
          </a:p>
          <a:p>
            <a:r>
              <a:rPr lang="en-US" dirty="0"/>
              <a:t>Gas can be replaced so the target is not subject to deterioration</a:t>
            </a:r>
          </a:p>
          <a:p>
            <a:r>
              <a:rPr lang="en-US" dirty="0"/>
              <a:t>They can be shaped easily in very different ways</a:t>
            </a:r>
          </a:p>
          <a:p>
            <a:r>
              <a:rPr lang="en-US" dirty="0"/>
              <a:t>They can have very large and continuous targets (true also for liquid target detectors which are close relatives of gaseous detectors…)</a:t>
            </a:r>
          </a:p>
          <a:p>
            <a:r>
              <a:rPr lang="en-US" dirty="0"/>
              <a:t>They cost for unit surface or volume is low compared to other technologies </a:t>
            </a:r>
          </a:p>
          <a:p>
            <a:r>
              <a:rPr lang="en-US" dirty="0"/>
              <a:t>For the characteristics above they have been used successfully in large spectrometers and tracking systems</a:t>
            </a:r>
          </a:p>
          <a:p>
            <a:r>
              <a:rPr lang="en-US" dirty="0"/>
              <a:t>One iconic type the MWPC was awarded with Nobel Prize </a:t>
            </a:r>
            <a:r>
              <a:rPr lang="en-US" dirty="0">
                <a:sym typeface="Wingdings" panose="05000000000000000000" pitchFamily="2" charset="2"/>
              </a:rPr>
              <a:t> (</a:t>
            </a:r>
            <a:r>
              <a:rPr lang="en-US" dirty="0" err="1">
                <a:sym typeface="Wingdings" panose="05000000000000000000" pitchFamily="2" charset="2"/>
              </a:rPr>
              <a:t>Charpak</a:t>
            </a:r>
            <a:r>
              <a:rPr lang="en-US" dirty="0">
                <a:sym typeface="Wingdings" panose="05000000000000000000" pitchFamily="2" charset="2"/>
              </a:rPr>
              <a:t> 1992)</a:t>
            </a:r>
            <a:endParaRPr lang="en-US" dirty="0"/>
          </a:p>
        </p:txBody>
      </p:sp>
      <p:sp>
        <p:nvSpPr>
          <p:cNvPr id="4" name="Date Placeholder 3">
            <a:extLst>
              <a:ext uri="{FF2B5EF4-FFF2-40B4-BE49-F238E27FC236}">
                <a16:creationId xmlns:a16="http://schemas.microsoft.com/office/drawing/2014/main" id="{E6E82ACA-0EDD-376E-7A06-A7B697336D4C}"/>
              </a:ext>
            </a:extLst>
          </p:cNvPr>
          <p:cNvSpPr>
            <a:spLocks noGrp="1"/>
          </p:cNvSpPr>
          <p:nvPr>
            <p:ph type="dt" sz="half" idx="10"/>
          </p:nvPr>
        </p:nvSpPr>
        <p:spPr/>
        <p:txBody>
          <a:bodyPr/>
          <a:lstStyle/>
          <a:p>
            <a:r>
              <a:rPr lang="en-US"/>
              <a:t>15/10//2026</a:t>
            </a:r>
            <a:endParaRPr lang="en-GB"/>
          </a:p>
        </p:txBody>
      </p:sp>
      <p:sp>
        <p:nvSpPr>
          <p:cNvPr id="5" name="Slide Number Placeholder 4">
            <a:extLst>
              <a:ext uri="{FF2B5EF4-FFF2-40B4-BE49-F238E27FC236}">
                <a16:creationId xmlns:a16="http://schemas.microsoft.com/office/drawing/2014/main" id="{80C2E9EE-7E36-3BF9-FBC7-E44FB6792FF1}"/>
              </a:ext>
            </a:extLst>
          </p:cNvPr>
          <p:cNvSpPr>
            <a:spLocks noGrp="1"/>
          </p:cNvSpPr>
          <p:nvPr>
            <p:ph type="sldNum" sz="quarter" idx="12"/>
          </p:nvPr>
        </p:nvSpPr>
        <p:spPr/>
        <p:txBody>
          <a:bodyPr/>
          <a:lstStyle/>
          <a:p>
            <a:fld id="{F8550EB5-7DBB-40B0-8DCD-2DF6D0BF0886}" type="slidenum">
              <a:rPr lang="en-GB" smtClean="0"/>
              <a:t>3</a:t>
            </a:fld>
            <a:endParaRPr lang="en-GB"/>
          </a:p>
        </p:txBody>
      </p:sp>
    </p:spTree>
    <p:extLst>
      <p:ext uri="{BB962C8B-B14F-4D97-AF65-F5344CB8AC3E}">
        <p14:creationId xmlns:p14="http://schemas.microsoft.com/office/powerpoint/2010/main" val="3565522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25719" y="418289"/>
            <a:ext cx="9109144" cy="657969"/>
          </a:xfrm>
          <a:prstGeom prst="rect">
            <a:avLst/>
          </a:prstGeom>
        </p:spPr>
        <p:txBody>
          <a:bodyPr vert="horz" wrap="square" lIns="0" tIns="11526" rIns="0" bIns="0" rtlCol="0" anchor="t">
            <a:spAutoFit/>
          </a:bodyPr>
          <a:lstStyle/>
          <a:p>
            <a:pPr marL="11527">
              <a:spcBef>
                <a:spcPts val="91"/>
              </a:spcBef>
            </a:pPr>
            <a:r>
              <a:rPr lang="en-US" dirty="0">
                <a:solidFill>
                  <a:schemeClr val="tx1"/>
                </a:solidFill>
              </a:rPr>
              <a:t>The ancestor: the </a:t>
            </a:r>
            <a:r>
              <a:rPr dirty="0">
                <a:solidFill>
                  <a:schemeClr val="tx1"/>
                </a:solidFill>
              </a:rPr>
              <a:t>Geiger</a:t>
            </a:r>
            <a:r>
              <a:rPr spc="-41" dirty="0">
                <a:solidFill>
                  <a:schemeClr val="tx1"/>
                </a:solidFill>
              </a:rPr>
              <a:t> </a:t>
            </a:r>
            <a:r>
              <a:rPr spc="-9" dirty="0">
                <a:solidFill>
                  <a:schemeClr val="tx1"/>
                </a:solidFill>
              </a:rPr>
              <a:t>counter</a:t>
            </a:r>
          </a:p>
        </p:txBody>
      </p:sp>
      <p:sp>
        <p:nvSpPr>
          <p:cNvPr id="4" name="object 4"/>
          <p:cNvSpPr txBox="1"/>
          <p:nvPr/>
        </p:nvSpPr>
        <p:spPr>
          <a:xfrm>
            <a:off x="1603286" y="1453683"/>
            <a:ext cx="9553998" cy="2230195"/>
          </a:xfrm>
          <a:prstGeom prst="rect">
            <a:avLst/>
          </a:prstGeom>
        </p:spPr>
        <p:txBody>
          <a:bodyPr vert="horz" wrap="square" lIns="0" tIns="11526" rIns="0" bIns="0" rtlCol="0">
            <a:spAutoFit/>
          </a:bodyPr>
          <a:lstStyle/>
          <a:p>
            <a:pPr marL="468727" indent="-457200">
              <a:lnSpc>
                <a:spcPts val="2927"/>
              </a:lnSpc>
              <a:spcBef>
                <a:spcPts val="91"/>
              </a:spcBef>
              <a:buFont typeface="Arial" panose="020B0604020202020204" pitchFamily="34" charset="0"/>
              <a:buChar char="•"/>
            </a:pPr>
            <a:r>
              <a:rPr lang="en-US" sz="2541" dirty="0">
                <a:latin typeface="+mj-lt"/>
                <a:cs typeface="Times New Roman"/>
              </a:rPr>
              <a:t>It contains all the element of the list in slide 2 (see later)</a:t>
            </a:r>
          </a:p>
          <a:p>
            <a:pPr marL="468727" indent="-457200">
              <a:lnSpc>
                <a:spcPts val="2927"/>
              </a:lnSpc>
              <a:spcBef>
                <a:spcPts val="91"/>
              </a:spcBef>
              <a:buFont typeface="Arial" panose="020B0604020202020204" pitchFamily="34" charset="0"/>
              <a:buChar char="•"/>
            </a:pPr>
            <a:r>
              <a:rPr sz="2541" dirty="0">
                <a:latin typeface="+mj-lt"/>
                <a:cs typeface="Times New Roman"/>
              </a:rPr>
              <a:t>Detects</a:t>
            </a:r>
            <a:r>
              <a:rPr sz="2541" spc="-41" dirty="0">
                <a:latin typeface="+mj-lt"/>
                <a:cs typeface="Times New Roman"/>
              </a:rPr>
              <a:t> </a:t>
            </a:r>
            <a:r>
              <a:rPr sz="2541" dirty="0">
                <a:latin typeface="+mj-lt"/>
                <a:cs typeface="Times New Roman"/>
              </a:rPr>
              <a:t>radiation</a:t>
            </a:r>
            <a:r>
              <a:rPr sz="2541" spc="-23" dirty="0">
                <a:latin typeface="+mj-lt"/>
                <a:cs typeface="Times New Roman"/>
              </a:rPr>
              <a:t> </a:t>
            </a:r>
            <a:r>
              <a:rPr sz="2541" dirty="0">
                <a:latin typeface="+mj-lt"/>
                <a:cs typeface="Times New Roman"/>
              </a:rPr>
              <a:t>by</a:t>
            </a:r>
            <a:r>
              <a:rPr sz="2541" spc="-27" dirty="0">
                <a:latin typeface="+mj-lt"/>
                <a:cs typeface="Times New Roman"/>
              </a:rPr>
              <a:t> </a:t>
            </a:r>
            <a:r>
              <a:rPr lang="en-US" sz="2541" spc="-27" dirty="0">
                <a:latin typeface="+mj-lt"/>
                <a:cs typeface="Times New Roman"/>
              </a:rPr>
              <a:t>electron </a:t>
            </a:r>
            <a:r>
              <a:rPr sz="2541" spc="-9" dirty="0">
                <a:latin typeface="+mj-lt"/>
                <a:cs typeface="Times New Roman"/>
              </a:rPr>
              <a:t>discharge;</a:t>
            </a:r>
            <a:endParaRPr sz="2541" dirty="0">
              <a:latin typeface="+mj-lt"/>
              <a:cs typeface="Times New Roman"/>
            </a:endParaRPr>
          </a:p>
          <a:p>
            <a:pPr marL="468727" marR="4611" indent="-457200">
              <a:lnSpc>
                <a:spcPts val="2795"/>
              </a:lnSpc>
              <a:spcBef>
                <a:spcPts val="182"/>
              </a:spcBef>
              <a:buFont typeface="Arial" panose="020B0604020202020204" pitchFamily="34" charset="0"/>
              <a:buChar char="•"/>
            </a:pPr>
            <a:r>
              <a:rPr sz="2541" dirty="0">
                <a:latin typeface="+mj-lt"/>
                <a:cs typeface="Times New Roman"/>
              </a:rPr>
              <a:t>can</a:t>
            </a:r>
            <a:r>
              <a:rPr sz="2541" spc="-41" dirty="0">
                <a:latin typeface="+mj-lt"/>
                <a:cs typeface="Times New Roman"/>
              </a:rPr>
              <a:t> </a:t>
            </a:r>
            <a:r>
              <a:rPr sz="2541" dirty="0">
                <a:latin typeface="+mj-lt"/>
                <a:cs typeface="Times New Roman"/>
              </a:rPr>
              <a:t>count</a:t>
            </a:r>
            <a:r>
              <a:rPr sz="2541" spc="-14" dirty="0">
                <a:latin typeface="+mj-lt"/>
                <a:cs typeface="Times New Roman"/>
              </a:rPr>
              <a:t> </a:t>
            </a:r>
            <a:r>
              <a:rPr lang="en-US" sz="2541" spc="-86" dirty="0">
                <a:latin typeface="Symbol" panose="05050102010706020507" pitchFamily="18" charset="2"/>
                <a:cs typeface="Times New Roman"/>
              </a:rPr>
              <a:t>a</a:t>
            </a:r>
            <a:r>
              <a:rPr sz="2541" spc="-86" dirty="0">
                <a:latin typeface="+mj-lt"/>
                <a:cs typeface="Times New Roman"/>
              </a:rPr>
              <a:t>,</a:t>
            </a:r>
            <a:r>
              <a:rPr sz="2541" spc="-27" dirty="0">
                <a:latin typeface="+mj-lt"/>
                <a:cs typeface="Times New Roman"/>
              </a:rPr>
              <a:t> </a:t>
            </a:r>
            <a:r>
              <a:rPr lang="en-US" sz="2541" spc="-27" dirty="0">
                <a:latin typeface="Symbol" panose="05050102010706020507" pitchFamily="18" charset="2"/>
                <a:cs typeface="Times New Roman"/>
              </a:rPr>
              <a:t>b</a:t>
            </a:r>
            <a:r>
              <a:rPr lang="en-US" sz="2541" spc="-27" dirty="0">
                <a:latin typeface="+mj-lt"/>
                <a:cs typeface="Times New Roman"/>
              </a:rPr>
              <a:t> </a:t>
            </a:r>
            <a:r>
              <a:rPr sz="2541" dirty="0">
                <a:latin typeface="+mj-lt"/>
                <a:cs typeface="Times New Roman"/>
              </a:rPr>
              <a:t>and</a:t>
            </a:r>
            <a:r>
              <a:rPr sz="2541" spc="-23" dirty="0">
                <a:latin typeface="+mj-lt"/>
                <a:cs typeface="Times New Roman"/>
              </a:rPr>
              <a:t> </a:t>
            </a:r>
            <a:r>
              <a:rPr lang="en-US" sz="2541" spc="127" dirty="0">
                <a:latin typeface="Symbol" panose="05050102010706020507" pitchFamily="18" charset="2"/>
                <a:cs typeface="Cambria"/>
              </a:rPr>
              <a:t>g</a:t>
            </a:r>
            <a:r>
              <a:rPr sz="2541" spc="54" dirty="0">
                <a:latin typeface="+mj-lt"/>
                <a:cs typeface="Cambria"/>
              </a:rPr>
              <a:t> </a:t>
            </a:r>
            <a:r>
              <a:rPr sz="2541" dirty="0">
                <a:latin typeface="+mj-lt"/>
                <a:cs typeface="Times New Roman"/>
              </a:rPr>
              <a:t>particles</a:t>
            </a:r>
            <a:r>
              <a:rPr sz="2541" spc="-23" dirty="0">
                <a:latin typeface="+mj-lt"/>
                <a:cs typeface="Times New Roman"/>
              </a:rPr>
              <a:t> </a:t>
            </a:r>
            <a:r>
              <a:rPr sz="2541" dirty="0">
                <a:latin typeface="+mj-lt"/>
                <a:cs typeface="Times New Roman"/>
              </a:rPr>
              <a:t>(at</a:t>
            </a:r>
            <a:r>
              <a:rPr sz="2541" spc="-27" dirty="0">
                <a:latin typeface="+mj-lt"/>
                <a:cs typeface="Times New Roman"/>
              </a:rPr>
              <a:t> </a:t>
            </a:r>
            <a:r>
              <a:rPr sz="2541" dirty="0">
                <a:latin typeface="+mj-lt"/>
                <a:cs typeface="Times New Roman"/>
              </a:rPr>
              <a:t>low</a:t>
            </a:r>
            <a:r>
              <a:rPr sz="2541" spc="-32" dirty="0">
                <a:latin typeface="+mj-lt"/>
                <a:cs typeface="Times New Roman"/>
              </a:rPr>
              <a:t> </a:t>
            </a:r>
            <a:r>
              <a:rPr sz="2541" dirty="0">
                <a:latin typeface="+mj-lt"/>
                <a:cs typeface="Times New Roman"/>
              </a:rPr>
              <a:t>rates</a:t>
            </a:r>
            <a:r>
              <a:rPr sz="2541" spc="-23" dirty="0">
                <a:latin typeface="+mj-lt"/>
                <a:cs typeface="Times New Roman"/>
              </a:rPr>
              <a:t> </a:t>
            </a:r>
            <a:r>
              <a:rPr sz="2541" spc="-309" dirty="0">
                <a:latin typeface="+mj-lt"/>
                <a:cs typeface="Times New Roman"/>
              </a:rPr>
              <a:t>...)</a:t>
            </a:r>
            <a:endParaRPr lang="en-US" sz="2541" spc="-309" dirty="0">
              <a:latin typeface="+mj-lt"/>
              <a:cs typeface="Times New Roman"/>
            </a:endParaRPr>
          </a:p>
          <a:p>
            <a:pPr marL="468727" marR="639722" indent="-457200">
              <a:lnSpc>
                <a:spcPts val="2795"/>
              </a:lnSpc>
              <a:spcBef>
                <a:spcPts val="9"/>
              </a:spcBef>
              <a:buFont typeface="Arial" panose="020B0604020202020204" pitchFamily="34" charset="0"/>
              <a:buChar char="•"/>
            </a:pPr>
            <a:r>
              <a:rPr sz="2541" dirty="0">
                <a:latin typeface="+mj-lt"/>
                <a:cs typeface="Times New Roman"/>
              </a:rPr>
              <a:t>1908:</a:t>
            </a:r>
            <a:r>
              <a:rPr sz="2541" spc="-41" dirty="0">
                <a:latin typeface="+mj-lt"/>
                <a:cs typeface="Times New Roman"/>
              </a:rPr>
              <a:t> </a:t>
            </a:r>
            <a:r>
              <a:rPr sz="2541" dirty="0">
                <a:latin typeface="+mj-lt"/>
                <a:cs typeface="Times New Roman"/>
              </a:rPr>
              <a:t>Ernest</a:t>
            </a:r>
            <a:r>
              <a:rPr sz="2541" spc="-32" dirty="0">
                <a:latin typeface="+mj-lt"/>
                <a:cs typeface="Times New Roman"/>
              </a:rPr>
              <a:t> </a:t>
            </a:r>
            <a:r>
              <a:rPr sz="2541" dirty="0">
                <a:latin typeface="+mj-lt"/>
                <a:cs typeface="Times New Roman"/>
              </a:rPr>
              <a:t>Rutherford</a:t>
            </a:r>
            <a:r>
              <a:rPr sz="2541" spc="-27" dirty="0">
                <a:latin typeface="+mj-lt"/>
                <a:cs typeface="Times New Roman"/>
              </a:rPr>
              <a:t> </a:t>
            </a:r>
            <a:r>
              <a:rPr sz="2541" dirty="0">
                <a:latin typeface="+mj-lt"/>
                <a:cs typeface="Times New Roman"/>
              </a:rPr>
              <a:t>and</a:t>
            </a:r>
            <a:r>
              <a:rPr sz="2541" spc="-23" dirty="0">
                <a:latin typeface="+mj-lt"/>
                <a:cs typeface="Times New Roman"/>
              </a:rPr>
              <a:t> </a:t>
            </a:r>
            <a:r>
              <a:rPr sz="2541" dirty="0">
                <a:latin typeface="+mj-lt"/>
                <a:cs typeface="Times New Roman"/>
              </a:rPr>
              <a:t>Hans</a:t>
            </a:r>
            <a:r>
              <a:rPr sz="2541" spc="-27" dirty="0">
                <a:latin typeface="+mj-lt"/>
                <a:cs typeface="Times New Roman"/>
              </a:rPr>
              <a:t> </a:t>
            </a:r>
            <a:r>
              <a:rPr sz="2541" spc="-9" dirty="0">
                <a:latin typeface="+mj-lt"/>
                <a:cs typeface="Times New Roman"/>
              </a:rPr>
              <a:t>Geiger </a:t>
            </a:r>
            <a:endParaRPr lang="en-US" sz="2541" spc="-9" dirty="0">
              <a:latin typeface="+mj-lt"/>
              <a:cs typeface="Times New Roman"/>
            </a:endParaRPr>
          </a:p>
          <a:p>
            <a:pPr marL="468727" marR="639722" indent="-457200">
              <a:lnSpc>
                <a:spcPts val="2795"/>
              </a:lnSpc>
              <a:spcBef>
                <a:spcPts val="9"/>
              </a:spcBef>
              <a:buFont typeface="Arial" panose="020B0604020202020204" pitchFamily="34" charset="0"/>
              <a:buChar char="•"/>
            </a:pPr>
            <a:r>
              <a:rPr sz="2541" dirty="0">
                <a:latin typeface="+mj-lt"/>
                <a:cs typeface="Times New Roman"/>
              </a:rPr>
              <a:t>1928:</a:t>
            </a:r>
            <a:r>
              <a:rPr sz="2541" spc="-45" dirty="0">
                <a:latin typeface="+mj-lt"/>
                <a:cs typeface="Times New Roman"/>
              </a:rPr>
              <a:t> </a:t>
            </a:r>
            <a:r>
              <a:rPr sz="2541" dirty="0">
                <a:latin typeface="+mj-lt"/>
                <a:cs typeface="Times New Roman"/>
              </a:rPr>
              <a:t>Hans</a:t>
            </a:r>
            <a:r>
              <a:rPr sz="2541" spc="-36" dirty="0">
                <a:latin typeface="+mj-lt"/>
                <a:cs typeface="Times New Roman"/>
              </a:rPr>
              <a:t> </a:t>
            </a:r>
            <a:r>
              <a:rPr sz="2541" dirty="0">
                <a:latin typeface="+mj-lt"/>
                <a:cs typeface="Times New Roman"/>
              </a:rPr>
              <a:t>Geiger</a:t>
            </a:r>
            <a:r>
              <a:rPr sz="2541" spc="-36" dirty="0">
                <a:latin typeface="+mj-lt"/>
                <a:cs typeface="Times New Roman"/>
              </a:rPr>
              <a:t> </a:t>
            </a:r>
            <a:r>
              <a:rPr sz="2541" dirty="0">
                <a:latin typeface="+mj-lt"/>
                <a:cs typeface="Times New Roman"/>
              </a:rPr>
              <a:t>and</a:t>
            </a:r>
            <a:r>
              <a:rPr sz="2541" spc="-77" dirty="0">
                <a:latin typeface="+mj-lt"/>
                <a:cs typeface="Times New Roman"/>
              </a:rPr>
              <a:t> </a:t>
            </a:r>
            <a:r>
              <a:rPr sz="2541" spc="-18" dirty="0">
                <a:latin typeface="+mj-lt"/>
                <a:cs typeface="Times New Roman"/>
              </a:rPr>
              <a:t>Walther</a:t>
            </a:r>
            <a:r>
              <a:rPr sz="2541" spc="-41" dirty="0">
                <a:latin typeface="+mj-lt"/>
                <a:cs typeface="Times New Roman"/>
              </a:rPr>
              <a:t> </a:t>
            </a:r>
            <a:r>
              <a:rPr sz="2541" spc="-9" dirty="0">
                <a:latin typeface="+mj-lt"/>
                <a:cs typeface="Times New Roman"/>
              </a:rPr>
              <a:t>Müller</a:t>
            </a:r>
            <a:endParaRPr lang="en-US" sz="2541" spc="-9" dirty="0">
              <a:latin typeface="+mj-lt"/>
              <a:cs typeface="Times New Roman"/>
            </a:endParaRPr>
          </a:p>
          <a:p>
            <a:pPr marL="468727" marR="639722" indent="-457200">
              <a:lnSpc>
                <a:spcPts val="2795"/>
              </a:lnSpc>
              <a:spcBef>
                <a:spcPts val="9"/>
              </a:spcBef>
              <a:buFont typeface="Arial" panose="020B0604020202020204" pitchFamily="34" charset="0"/>
              <a:buChar char="•"/>
            </a:pPr>
            <a:r>
              <a:rPr lang="en-US" sz="2541" spc="-9" dirty="0">
                <a:latin typeface="+mj-lt"/>
                <a:cs typeface="Times New Roman"/>
              </a:rPr>
              <a:t>20 years from ideation to a versatile implementation</a:t>
            </a:r>
            <a:endParaRPr sz="2541" dirty="0">
              <a:latin typeface="+mj-lt"/>
              <a:cs typeface="Times New Roman"/>
            </a:endParaRPr>
          </a:p>
        </p:txBody>
      </p:sp>
      <p:pic>
        <p:nvPicPr>
          <p:cNvPr id="9" name="object 9"/>
          <p:cNvPicPr/>
          <p:nvPr/>
        </p:nvPicPr>
        <p:blipFill>
          <a:blip r:embed="rId2" cstate="print"/>
          <a:stretch>
            <a:fillRect/>
          </a:stretch>
        </p:blipFill>
        <p:spPr>
          <a:xfrm>
            <a:off x="6452154" y="4072153"/>
            <a:ext cx="4121716" cy="1161826"/>
          </a:xfrm>
          <a:prstGeom prst="rect">
            <a:avLst/>
          </a:prstGeom>
        </p:spPr>
      </p:pic>
      <p:sp>
        <p:nvSpPr>
          <p:cNvPr id="10" name="object 10"/>
          <p:cNvSpPr txBox="1"/>
          <p:nvPr/>
        </p:nvSpPr>
        <p:spPr>
          <a:xfrm>
            <a:off x="6709186" y="5312356"/>
            <a:ext cx="3334486" cy="852537"/>
          </a:xfrm>
          <a:prstGeom prst="rect">
            <a:avLst/>
          </a:prstGeom>
        </p:spPr>
        <p:txBody>
          <a:bodyPr vert="horz" wrap="square" lIns="0" tIns="29968" rIns="0" bIns="0" rtlCol="0">
            <a:spAutoFit/>
          </a:bodyPr>
          <a:lstStyle/>
          <a:p>
            <a:pPr marL="11527" marR="4611">
              <a:lnSpc>
                <a:spcPct val="91500"/>
              </a:lnSpc>
              <a:spcBef>
                <a:spcPts val="236"/>
              </a:spcBef>
            </a:pPr>
            <a:r>
              <a:rPr sz="1452" dirty="0">
                <a:solidFill>
                  <a:srgbClr val="FF6633"/>
                </a:solidFill>
                <a:latin typeface="Times New Roman"/>
                <a:cs typeface="Times New Roman"/>
              </a:rPr>
              <a:t>A</a:t>
            </a:r>
            <a:r>
              <a:rPr sz="1452" spc="-91" dirty="0">
                <a:solidFill>
                  <a:srgbClr val="FF6633"/>
                </a:solidFill>
                <a:latin typeface="Times New Roman"/>
                <a:cs typeface="Times New Roman"/>
              </a:rPr>
              <a:t> </a:t>
            </a:r>
            <a:r>
              <a:rPr sz="1452" spc="-18" dirty="0">
                <a:solidFill>
                  <a:srgbClr val="FF6633"/>
                </a:solidFill>
                <a:latin typeface="Times New Roman"/>
                <a:cs typeface="Times New Roman"/>
              </a:rPr>
              <a:t>Geiger-</a:t>
            </a:r>
            <a:r>
              <a:rPr sz="1452" dirty="0">
                <a:solidFill>
                  <a:srgbClr val="FF6633"/>
                </a:solidFill>
                <a:latin typeface="Times New Roman"/>
                <a:cs typeface="Times New Roman"/>
              </a:rPr>
              <a:t>Muller</a:t>
            </a:r>
            <a:r>
              <a:rPr sz="1452" spc="-27" dirty="0">
                <a:solidFill>
                  <a:srgbClr val="FF6633"/>
                </a:solidFill>
                <a:latin typeface="Times New Roman"/>
                <a:cs typeface="Times New Roman"/>
              </a:rPr>
              <a:t> </a:t>
            </a:r>
            <a:r>
              <a:rPr sz="1452" dirty="0">
                <a:solidFill>
                  <a:srgbClr val="FF6633"/>
                </a:solidFill>
                <a:latin typeface="Times New Roman"/>
                <a:cs typeface="Times New Roman"/>
              </a:rPr>
              <a:t>counter</a:t>
            </a:r>
            <a:r>
              <a:rPr sz="1452" spc="-27" dirty="0">
                <a:solidFill>
                  <a:srgbClr val="FF6633"/>
                </a:solidFill>
                <a:latin typeface="Times New Roman"/>
                <a:cs typeface="Times New Roman"/>
              </a:rPr>
              <a:t> </a:t>
            </a:r>
            <a:r>
              <a:rPr sz="1452" dirty="0">
                <a:solidFill>
                  <a:srgbClr val="FF6633"/>
                </a:solidFill>
                <a:latin typeface="Times New Roman"/>
                <a:cs typeface="Times New Roman"/>
              </a:rPr>
              <a:t>built</a:t>
            </a:r>
            <a:r>
              <a:rPr sz="1452" spc="-18" dirty="0">
                <a:solidFill>
                  <a:srgbClr val="FF6633"/>
                </a:solidFill>
                <a:latin typeface="Times New Roman"/>
                <a:cs typeface="Times New Roman"/>
              </a:rPr>
              <a:t> </a:t>
            </a:r>
            <a:r>
              <a:rPr sz="1452" dirty="0">
                <a:solidFill>
                  <a:srgbClr val="FF6633"/>
                </a:solidFill>
                <a:latin typeface="Times New Roman"/>
                <a:cs typeface="Times New Roman"/>
              </a:rPr>
              <a:t>in</a:t>
            </a:r>
            <a:r>
              <a:rPr sz="1452" spc="-23" dirty="0">
                <a:solidFill>
                  <a:srgbClr val="FF6633"/>
                </a:solidFill>
                <a:latin typeface="Times New Roman"/>
                <a:cs typeface="Times New Roman"/>
              </a:rPr>
              <a:t> </a:t>
            </a:r>
            <a:r>
              <a:rPr sz="1452" dirty="0">
                <a:solidFill>
                  <a:srgbClr val="FF6633"/>
                </a:solidFill>
                <a:latin typeface="Times New Roman"/>
                <a:cs typeface="Times New Roman"/>
              </a:rPr>
              <a:t>1939</a:t>
            </a:r>
            <a:r>
              <a:rPr sz="1452" spc="-18" dirty="0">
                <a:solidFill>
                  <a:srgbClr val="FF6633"/>
                </a:solidFill>
                <a:latin typeface="Times New Roman"/>
                <a:cs typeface="Times New Roman"/>
              </a:rPr>
              <a:t> </a:t>
            </a:r>
            <a:r>
              <a:rPr sz="1452" spc="-23" dirty="0">
                <a:solidFill>
                  <a:srgbClr val="FF6633"/>
                </a:solidFill>
                <a:latin typeface="Times New Roman"/>
                <a:cs typeface="Times New Roman"/>
              </a:rPr>
              <a:t>and </a:t>
            </a:r>
            <a:r>
              <a:rPr sz="1452" dirty="0">
                <a:solidFill>
                  <a:srgbClr val="FF6633"/>
                </a:solidFill>
                <a:latin typeface="Times New Roman"/>
                <a:cs typeface="Times New Roman"/>
              </a:rPr>
              <a:t>used</a:t>
            </a:r>
            <a:r>
              <a:rPr sz="1452" spc="-23" dirty="0">
                <a:solidFill>
                  <a:srgbClr val="FF6633"/>
                </a:solidFill>
                <a:latin typeface="Times New Roman"/>
                <a:cs typeface="Times New Roman"/>
              </a:rPr>
              <a:t> </a:t>
            </a:r>
            <a:r>
              <a:rPr sz="1452" dirty="0">
                <a:solidFill>
                  <a:srgbClr val="FF6633"/>
                </a:solidFill>
                <a:latin typeface="Times New Roman"/>
                <a:cs typeface="Times New Roman"/>
              </a:rPr>
              <a:t>in</a:t>
            </a:r>
            <a:r>
              <a:rPr sz="1452" spc="-23" dirty="0">
                <a:solidFill>
                  <a:srgbClr val="FF6633"/>
                </a:solidFill>
                <a:latin typeface="Times New Roman"/>
                <a:cs typeface="Times New Roman"/>
              </a:rPr>
              <a:t> </a:t>
            </a:r>
            <a:r>
              <a:rPr sz="1452" dirty="0">
                <a:solidFill>
                  <a:srgbClr val="FF6633"/>
                </a:solidFill>
                <a:latin typeface="Times New Roman"/>
                <a:cs typeface="Times New Roman"/>
              </a:rPr>
              <a:t>the</a:t>
            </a:r>
            <a:r>
              <a:rPr sz="1452" spc="-23" dirty="0">
                <a:solidFill>
                  <a:srgbClr val="FF6633"/>
                </a:solidFill>
                <a:latin typeface="Times New Roman"/>
                <a:cs typeface="Times New Roman"/>
              </a:rPr>
              <a:t> </a:t>
            </a:r>
            <a:r>
              <a:rPr sz="1452" spc="-9" dirty="0">
                <a:solidFill>
                  <a:srgbClr val="FF6633"/>
                </a:solidFill>
                <a:latin typeface="Times New Roman"/>
                <a:cs typeface="Times New Roman"/>
              </a:rPr>
              <a:t>1947-</a:t>
            </a:r>
            <a:r>
              <a:rPr sz="1452" dirty="0">
                <a:solidFill>
                  <a:srgbClr val="FF6633"/>
                </a:solidFill>
                <a:latin typeface="Times New Roman"/>
                <a:cs typeface="Times New Roman"/>
              </a:rPr>
              <a:t>1950</a:t>
            </a:r>
            <a:r>
              <a:rPr sz="1452" spc="-23" dirty="0">
                <a:solidFill>
                  <a:srgbClr val="FF6633"/>
                </a:solidFill>
                <a:latin typeface="Times New Roman"/>
                <a:cs typeface="Times New Roman"/>
              </a:rPr>
              <a:t> </a:t>
            </a:r>
            <a:r>
              <a:rPr sz="1452" dirty="0">
                <a:solidFill>
                  <a:srgbClr val="FF6633"/>
                </a:solidFill>
                <a:latin typeface="Times New Roman"/>
                <a:cs typeface="Times New Roman"/>
              </a:rPr>
              <a:t>for</a:t>
            </a:r>
            <a:r>
              <a:rPr sz="1452" spc="-32" dirty="0">
                <a:solidFill>
                  <a:srgbClr val="FF6633"/>
                </a:solidFill>
                <a:latin typeface="Times New Roman"/>
                <a:cs typeface="Times New Roman"/>
              </a:rPr>
              <a:t> </a:t>
            </a:r>
            <a:r>
              <a:rPr sz="1452" dirty="0">
                <a:solidFill>
                  <a:srgbClr val="FF6633"/>
                </a:solidFill>
                <a:latin typeface="Times New Roman"/>
                <a:cs typeface="Times New Roman"/>
              </a:rPr>
              <a:t>cosmic</a:t>
            </a:r>
            <a:r>
              <a:rPr sz="1452" spc="-23" dirty="0">
                <a:solidFill>
                  <a:srgbClr val="FF6633"/>
                </a:solidFill>
                <a:latin typeface="Times New Roman"/>
                <a:cs typeface="Times New Roman"/>
              </a:rPr>
              <a:t> </a:t>
            </a:r>
            <a:r>
              <a:rPr sz="1452" dirty="0">
                <a:solidFill>
                  <a:srgbClr val="FF6633"/>
                </a:solidFill>
                <a:latin typeface="Times New Roman"/>
                <a:cs typeface="Times New Roman"/>
              </a:rPr>
              <a:t>ray</a:t>
            </a:r>
            <a:r>
              <a:rPr sz="1452" spc="-14" dirty="0">
                <a:solidFill>
                  <a:srgbClr val="FF6633"/>
                </a:solidFill>
                <a:latin typeface="Times New Roman"/>
                <a:cs typeface="Times New Roman"/>
              </a:rPr>
              <a:t> </a:t>
            </a:r>
            <a:r>
              <a:rPr sz="1452" spc="-9" dirty="0">
                <a:solidFill>
                  <a:srgbClr val="FF6633"/>
                </a:solidFill>
                <a:latin typeface="Times New Roman"/>
                <a:cs typeface="Times New Roman"/>
              </a:rPr>
              <a:t>studies </a:t>
            </a:r>
            <a:r>
              <a:rPr sz="1452" dirty="0">
                <a:solidFill>
                  <a:srgbClr val="FF6633"/>
                </a:solidFill>
                <a:latin typeface="Times New Roman"/>
                <a:cs typeface="Times New Roman"/>
              </a:rPr>
              <a:t>in</a:t>
            </a:r>
            <a:r>
              <a:rPr sz="1452" spc="-27" dirty="0">
                <a:solidFill>
                  <a:srgbClr val="FF6633"/>
                </a:solidFill>
                <a:latin typeface="Times New Roman"/>
                <a:cs typeface="Times New Roman"/>
              </a:rPr>
              <a:t> </a:t>
            </a:r>
            <a:r>
              <a:rPr sz="1452" dirty="0">
                <a:solidFill>
                  <a:srgbClr val="FF6633"/>
                </a:solidFill>
                <a:latin typeface="Times New Roman"/>
                <a:cs typeface="Times New Roman"/>
              </a:rPr>
              <a:t>balloons</a:t>
            </a:r>
            <a:r>
              <a:rPr sz="1452" spc="-32" dirty="0">
                <a:solidFill>
                  <a:srgbClr val="FF6633"/>
                </a:solidFill>
                <a:latin typeface="Times New Roman"/>
                <a:cs typeface="Times New Roman"/>
              </a:rPr>
              <a:t> </a:t>
            </a:r>
            <a:r>
              <a:rPr sz="1452" dirty="0">
                <a:solidFill>
                  <a:srgbClr val="FF6633"/>
                </a:solidFill>
                <a:latin typeface="Times New Roman"/>
                <a:cs typeface="Times New Roman"/>
              </a:rPr>
              <a:t>and</a:t>
            </a:r>
            <a:r>
              <a:rPr sz="1452" spc="-27" dirty="0">
                <a:solidFill>
                  <a:srgbClr val="FF6633"/>
                </a:solidFill>
                <a:latin typeface="Times New Roman"/>
                <a:cs typeface="Times New Roman"/>
              </a:rPr>
              <a:t> </a:t>
            </a:r>
            <a:r>
              <a:rPr sz="1452" dirty="0">
                <a:solidFill>
                  <a:srgbClr val="FF6633"/>
                </a:solidFill>
                <a:latin typeface="Times New Roman"/>
                <a:cs typeface="Times New Roman"/>
              </a:rPr>
              <a:t>on</a:t>
            </a:r>
            <a:r>
              <a:rPr sz="1452" spc="-27" dirty="0">
                <a:solidFill>
                  <a:srgbClr val="FF6633"/>
                </a:solidFill>
                <a:latin typeface="Times New Roman"/>
                <a:cs typeface="Times New Roman"/>
              </a:rPr>
              <a:t> </a:t>
            </a:r>
            <a:r>
              <a:rPr sz="1452" dirty="0">
                <a:solidFill>
                  <a:srgbClr val="FF6633"/>
                </a:solidFill>
                <a:latin typeface="Times New Roman"/>
                <a:cs typeface="Times New Roman"/>
              </a:rPr>
              <a:t>board</a:t>
            </a:r>
            <a:r>
              <a:rPr sz="1452" spc="-27" dirty="0">
                <a:solidFill>
                  <a:srgbClr val="FF6633"/>
                </a:solidFill>
                <a:latin typeface="Times New Roman"/>
                <a:cs typeface="Times New Roman"/>
              </a:rPr>
              <a:t> </a:t>
            </a:r>
            <a:r>
              <a:rPr sz="1452" dirty="0">
                <a:solidFill>
                  <a:srgbClr val="FF6633"/>
                </a:solidFill>
                <a:latin typeface="Times New Roman"/>
                <a:cs typeface="Times New Roman"/>
              </a:rPr>
              <a:t>B29</a:t>
            </a:r>
            <a:r>
              <a:rPr sz="1452" spc="-32" dirty="0">
                <a:solidFill>
                  <a:srgbClr val="FF6633"/>
                </a:solidFill>
                <a:latin typeface="Times New Roman"/>
                <a:cs typeface="Times New Roman"/>
              </a:rPr>
              <a:t> </a:t>
            </a:r>
            <a:r>
              <a:rPr sz="1452" dirty="0">
                <a:solidFill>
                  <a:srgbClr val="FF6633"/>
                </a:solidFill>
                <a:latin typeface="Times New Roman"/>
                <a:cs typeface="Times New Roman"/>
              </a:rPr>
              <a:t>aircraft</a:t>
            </a:r>
            <a:r>
              <a:rPr sz="1452" spc="-23" dirty="0">
                <a:solidFill>
                  <a:srgbClr val="FF6633"/>
                </a:solidFill>
                <a:latin typeface="Times New Roman"/>
                <a:cs typeface="Times New Roman"/>
              </a:rPr>
              <a:t> by </a:t>
            </a:r>
            <a:r>
              <a:rPr sz="1452" dirty="0">
                <a:solidFill>
                  <a:srgbClr val="FF6633"/>
                </a:solidFill>
                <a:latin typeface="Times New Roman"/>
                <a:cs typeface="Times New Roman"/>
              </a:rPr>
              <a:t>Robert</a:t>
            </a:r>
            <a:r>
              <a:rPr sz="1452" spc="-54" dirty="0">
                <a:solidFill>
                  <a:srgbClr val="FF6633"/>
                </a:solidFill>
                <a:latin typeface="Times New Roman"/>
                <a:cs typeface="Times New Roman"/>
              </a:rPr>
              <a:t> </a:t>
            </a:r>
            <a:r>
              <a:rPr sz="1452" dirty="0">
                <a:solidFill>
                  <a:srgbClr val="FF6633"/>
                </a:solidFill>
                <a:latin typeface="Times New Roman"/>
                <a:cs typeface="Times New Roman"/>
              </a:rPr>
              <a:t>Millikan</a:t>
            </a:r>
            <a:r>
              <a:rPr sz="1452" spc="-41" dirty="0">
                <a:solidFill>
                  <a:srgbClr val="FF6633"/>
                </a:solidFill>
                <a:latin typeface="Times New Roman"/>
                <a:cs typeface="Times New Roman"/>
              </a:rPr>
              <a:t> </a:t>
            </a:r>
            <a:r>
              <a:rPr sz="1452" dirty="0">
                <a:solidFill>
                  <a:srgbClr val="FF6633"/>
                </a:solidFill>
                <a:latin typeface="Times New Roman"/>
                <a:cs typeface="Times New Roman"/>
              </a:rPr>
              <a:t>et</a:t>
            </a:r>
            <a:r>
              <a:rPr sz="1452" spc="-45" dirty="0">
                <a:solidFill>
                  <a:srgbClr val="FF6633"/>
                </a:solidFill>
                <a:latin typeface="Times New Roman"/>
                <a:cs typeface="Times New Roman"/>
              </a:rPr>
              <a:t> </a:t>
            </a:r>
            <a:r>
              <a:rPr sz="1452" spc="-23" dirty="0">
                <a:solidFill>
                  <a:srgbClr val="FF6633"/>
                </a:solidFill>
                <a:latin typeface="Times New Roman"/>
                <a:cs typeface="Times New Roman"/>
              </a:rPr>
              <a:t>al.</a:t>
            </a:r>
            <a:endParaRPr sz="1452">
              <a:latin typeface="Times New Roman"/>
              <a:cs typeface="Times New Roman"/>
            </a:endParaRPr>
          </a:p>
        </p:txBody>
      </p:sp>
      <p:sp>
        <p:nvSpPr>
          <p:cNvPr id="11" name="object 11"/>
          <p:cNvSpPr txBox="1"/>
          <p:nvPr/>
        </p:nvSpPr>
        <p:spPr>
          <a:xfrm>
            <a:off x="6709186" y="6324344"/>
            <a:ext cx="2102352" cy="235098"/>
          </a:xfrm>
          <a:prstGeom prst="rect">
            <a:avLst/>
          </a:prstGeom>
        </p:spPr>
        <p:txBody>
          <a:bodyPr vert="horz" wrap="square" lIns="0" tIns="11526" rIns="0" bIns="0" rtlCol="0">
            <a:spAutoFit/>
          </a:bodyPr>
          <a:lstStyle/>
          <a:p>
            <a:pPr marL="11527">
              <a:spcBef>
                <a:spcPts val="91"/>
              </a:spcBef>
            </a:pPr>
            <a:r>
              <a:rPr sz="1452" dirty="0">
                <a:solidFill>
                  <a:srgbClr val="FF6633"/>
                </a:solidFill>
                <a:latin typeface="Times New Roman"/>
                <a:cs typeface="Times New Roman"/>
              </a:rPr>
              <a:t>Made</a:t>
            </a:r>
            <a:r>
              <a:rPr sz="1452" spc="-36" dirty="0">
                <a:solidFill>
                  <a:srgbClr val="FF6633"/>
                </a:solidFill>
                <a:latin typeface="Times New Roman"/>
                <a:cs typeface="Times New Roman"/>
              </a:rPr>
              <a:t> </a:t>
            </a:r>
            <a:r>
              <a:rPr sz="1452" dirty="0">
                <a:solidFill>
                  <a:srgbClr val="FF6633"/>
                </a:solidFill>
                <a:latin typeface="Times New Roman"/>
                <a:cs typeface="Times New Roman"/>
              </a:rPr>
              <a:t>of</a:t>
            </a:r>
            <a:r>
              <a:rPr sz="1452" spc="-36" dirty="0">
                <a:solidFill>
                  <a:srgbClr val="FF6633"/>
                </a:solidFill>
                <a:latin typeface="Times New Roman"/>
                <a:cs typeface="Times New Roman"/>
              </a:rPr>
              <a:t> </a:t>
            </a:r>
            <a:r>
              <a:rPr sz="1452" spc="-9" dirty="0">
                <a:solidFill>
                  <a:srgbClr val="FF6633"/>
                </a:solidFill>
                <a:latin typeface="Times New Roman"/>
                <a:cs typeface="Times New Roman"/>
              </a:rPr>
              <a:t>copper,</a:t>
            </a:r>
            <a:r>
              <a:rPr sz="1452" spc="-27" dirty="0">
                <a:solidFill>
                  <a:srgbClr val="FF6633"/>
                </a:solidFill>
                <a:latin typeface="Times New Roman"/>
                <a:cs typeface="Times New Roman"/>
              </a:rPr>
              <a:t> </a:t>
            </a:r>
            <a:r>
              <a:rPr sz="1452" dirty="0">
                <a:solidFill>
                  <a:srgbClr val="FF6633"/>
                </a:solidFill>
                <a:latin typeface="Times New Roman"/>
                <a:cs typeface="Times New Roman"/>
              </a:rPr>
              <a:t>30</a:t>
            </a:r>
            <a:r>
              <a:rPr sz="1452" spc="-23" dirty="0">
                <a:solidFill>
                  <a:srgbClr val="FF6633"/>
                </a:solidFill>
                <a:latin typeface="Times New Roman"/>
                <a:cs typeface="Times New Roman"/>
              </a:rPr>
              <a:t> </a:t>
            </a:r>
            <a:r>
              <a:rPr sz="1452" dirty="0">
                <a:solidFill>
                  <a:srgbClr val="FF6633"/>
                </a:solidFill>
                <a:latin typeface="Times New Roman"/>
                <a:cs typeface="Times New Roman"/>
              </a:rPr>
              <a:t>cm</a:t>
            </a:r>
            <a:r>
              <a:rPr sz="1452" spc="-36" dirty="0">
                <a:solidFill>
                  <a:srgbClr val="FF6633"/>
                </a:solidFill>
                <a:latin typeface="Times New Roman"/>
                <a:cs typeface="Times New Roman"/>
              </a:rPr>
              <a:t> </a:t>
            </a:r>
            <a:r>
              <a:rPr sz="1452" spc="-18" dirty="0">
                <a:solidFill>
                  <a:srgbClr val="FF6633"/>
                </a:solidFill>
                <a:latin typeface="Times New Roman"/>
                <a:cs typeface="Times New Roman"/>
              </a:rPr>
              <a:t>long</a:t>
            </a:r>
            <a:endParaRPr sz="1452">
              <a:latin typeface="Times New Roman"/>
              <a:cs typeface="Times New Roman"/>
            </a:endParaRPr>
          </a:p>
        </p:txBody>
      </p:sp>
      <p:pic>
        <p:nvPicPr>
          <p:cNvPr id="12" name="object 12"/>
          <p:cNvPicPr/>
          <p:nvPr/>
        </p:nvPicPr>
        <p:blipFill>
          <a:blip r:embed="rId3" cstate="screen">
            <a:extLst>
              <a:ext uri="{28A0092B-C50C-407E-A947-70E740481C1C}">
                <a14:useLocalDpi xmlns:a14="http://schemas.microsoft.com/office/drawing/2010/main"/>
              </a:ext>
            </a:extLst>
          </a:blip>
          <a:stretch>
            <a:fillRect/>
          </a:stretch>
        </p:blipFill>
        <p:spPr>
          <a:xfrm>
            <a:off x="2224399" y="4083679"/>
            <a:ext cx="1549101" cy="1960581"/>
          </a:xfrm>
          <a:prstGeom prst="rect">
            <a:avLst/>
          </a:prstGeom>
        </p:spPr>
      </p:pic>
      <p:sp>
        <p:nvSpPr>
          <p:cNvPr id="13" name="object 13"/>
          <p:cNvSpPr txBox="1"/>
          <p:nvPr/>
        </p:nvSpPr>
        <p:spPr>
          <a:xfrm>
            <a:off x="4380923" y="6251730"/>
            <a:ext cx="1269594" cy="445284"/>
          </a:xfrm>
          <a:prstGeom prst="rect">
            <a:avLst/>
          </a:prstGeom>
        </p:spPr>
        <p:txBody>
          <a:bodyPr vert="horz" wrap="square" lIns="0" tIns="34578" rIns="0" bIns="0" rtlCol="0">
            <a:spAutoFit/>
          </a:bodyPr>
          <a:lstStyle/>
          <a:p>
            <a:pPr marL="57633" marR="4611" indent="-46106">
              <a:lnSpc>
                <a:spcPts val="1588"/>
              </a:lnSpc>
              <a:spcBef>
                <a:spcPts val="272"/>
              </a:spcBef>
            </a:pPr>
            <a:r>
              <a:rPr sz="1452" spc="-18" dirty="0">
                <a:solidFill>
                  <a:srgbClr val="FF6633"/>
                </a:solidFill>
                <a:latin typeface="Times New Roman"/>
                <a:cs typeface="Times New Roman"/>
              </a:rPr>
              <a:t>Walt(h)er</a:t>
            </a:r>
            <a:r>
              <a:rPr sz="1452" spc="-45" dirty="0">
                <a:solidFill>
                  <a:srgbClr val="FF6633"/>
                </a:solidFill>
                <a:latin typeface="Times New Roman"/>
                <a:cs typeface="Times New Roman"/>
              </a:rPr>
              <a:t> </a:t>
            </a:r>
            <a:r>
              <a:rPr sz="1452" spc="-9" dirty="0">
                <a:solidFill>
                  <a:srgbClr val="FF6633"/>
                </a:solidFill>
                <a:latin typeface="Times New Roman"/>
                <a:cs typeface="Times New Roman"/>
              </a:rPr>
              <a:t>Müller (1905-</a:t>
            </a:r>
            <a:r>
              <a:rPr sz="1452" spc="-18" dirty="0">
                <a:solidFill>
                  <a:srgbClr val="FF6633"/>
                </a:solidFill>
                <a:latin typeface="Times New Roman"/>
                <a:cs typeface="Times New Roman"/>
              </a:rPr>
              <a:t>1979)</a:t>
            </a:r>
            <a:endParaRPr sz="1452">
              <a:latin typeface="Times New Roman"/>
              <a:cs typeface="Times New Roman"/>
            </a:endParaRPr>
          </a:p>
        </p:txBody>
      </p:sp>
      <p:sp>
        <p:nvSpPr>
          <p:cNvPr id="14" name="object 14"/>
          <p:cNvSpPr txBox="1"/>
          <p:nvPr/>
        </p:nvSpPr>
        <p:spPr>
          <a:xfrm>
            <a:off x="2212873" y="6240204"/>
            <a:ext cx="948594" cy="445284"/>
          </a:xfrm>
          <a:prstGeom prst="rect">
            <a:avLst/>
          </a:prstGeom>
        </p:spPr>
        <p:txBody>
          <a:bodyPr vert="horz" wrap="square" lIns="0" tIns="34578" rIns="0" bIns="0" rtlCol="0">
            <a:spAutoFit/>
          </a:bodyPr>
          <a:lstStyle/>
          <a:p>
            <a:pPr marL="11527" marR="4611">
              <a:lnSpc>
                <a:spcPts val="1588"/>
              </a:lnSpc>
              <a:spcBef>
                <a:spcPts val="272"/>
              </a:spcBef>
            </a:pPr>
            <a:r>
              <a:rPr sz="1452" dirty="0">
                <a:solidFill>
                  <a:srgbClr val="FF6633"/>
                </a:solidFill>
                <a:latin typeface="Times New Roman"/>
                <a:cs typeface="Times New Roman"/>
              </a:rPr>
              <a:t>Hans</a:t>
            </a:r>
            <a:r>
              <a:rPr sz="1452" spc="-32" dirty="0">
                <a:solidFill>
                  <a:srgbClr val="FF6633"/>
                </a:solidFill>
                <a:latin typeface="Times New Roman"/>
                <a:cs typeface="Times New Roman"/>
              </a:rPr>
              <a:t> </a:t>
            </a:r>
            <a:r>
              <a:rPr sz="1452" spc="-9" dirty="0">
                <a:solidFill>
                  <a:srgbClr val="FF6633"/>
                </a:solidFill>
                <a:latin typeface="Times New Roman"/>
                <a:cs typeface="Times New Roman"/>
              </a:rPr>
              <a:t>Geiger (1882-1945)</a:t>
            </a:r>
            <a:endParaRPr sz="1452">
              <a:latin typeface="Times New Roman"/>
              <a:cs typeface="Times New Roman"/>
            </a:endParaRPr>
          </a:p>
        </p:txBody>
      </p:sp>
      <p:pic>
        <p:nvPicPr>
          <p:cNvPr id="15" name="object 15"/>
          <p:cNvPicPr/>
          <p:nvPr/>
        </p:nvPicPr>
        <p:blipFill>
          <a:blip r:embed="rId4" cstate="screen">
            <a:extLst>
              <a:ext uri="{28A0092B-C50C-407E-A947-70E740481C1C}">
                <a14:useLocalDpi xmlns:a14="http://schemas.microsoft.com/office/drawing/2010/main"/>
              </a:ext>
            </a:extLst>
          </a:blip>
          <a:stretch>
            <a:fillRect/>
          </a:stretch>
        </p:blipFill>
        <p:spPr>
          <a:xfrm>
            <a:off x="4380923" y="4083679"/>
            <a:ext cx="1365837" cy="1960581"/>
          </a:xfrm>
          <a:prstGeom prst="rect">
            <a:avLst/>
          </a:prstGeom>
        </p:spPr>
      </p:pic>
      <p:pic>
        <p:nvPicPr>
          <p:cNvPr id="18" name="object 16">
            <a:extLst>
              <a:ext uri="{FF2B5EF4-FFF2-40B4-BE49-F238E27FC236}">
                <a16:creationId xmlns:a16="http://schemas.microsoft.com/office/drawing/2014/main" id="{60C73D70-CD31-37A9-E56A-4D09B87402F8}"/>
              </a:ext>
            </a:extLst>
          </p:cNvPr>
          <p:cNvPicPr/>
          <p:nvPr/>
        </p:nvPicPr>
        <p:blipFill>
          <a:blip r:embed="rId5" cstate="print"/>
          <a:stretch>
            <a:fillRect/>
          </a:stretch>
        </p:blipFill>
        <p:spPr>
          <a:xfrm>
            <a:off x="394659" y="4072153"/>
            <a:ext cx="1365837" cy="1960581"/>
          </a:xfrm>
          <a:prstGeom prst="rect">
            <a:avLst/>
          </a:prstGeom>
        </p:spPr>
      </p:pic>
      <p:sp>
        <p:nvSpPr>
          <p:cNvPr id="19" name="object 17">
            <a:extLst>
              <a:ext uri="{FF2B5EF4-FFF2-40B4-BE49-F238E27FC236}">
                <a16:creationId xmlns:a16="http://schemas.microsoft.com/office/drawing/2014/main" id="{8EA4225C-C4CF-AA64-7D1F-8BE9681D7E54}"/>
              </a:ext>
            </a:extLst>
          </p:cNvPr>
          <p:cNvSpPr txBox="1"/>
          <p:nvPr/>
        </p:nvSpPr>
        <p:spPr>
          <a:xfrm>
            <a:off x="300129" y="6193966"/>
            <a:ext cx="1708150" cy="491490"/>
          </a:xfrm>
          <a:prstGeom prst="rect">
            <a:avLst/>
          </a:prstGeom>
        </p:spPr>
        <p:txBody>
          <a:bodyPr vert="horz" wrap="square" lIns="0" tIns="38100" rIns="0" bIns="0" rtlCol="0">
            <a:spAutoFit/>
          </a:bodyPr>
          <a:lstStyle/>
          <a:p>
            <a:pPr marL="63500" marR="5080" indent="-50800">
              <a:lnSpc>
                <a:spcPts val="1750"/>
              </a:lnSpc>
              <a:spcBef>
                <a:spcPts val="300"/>
              </a:spcBef>
            </a:pPr>
            <a:r>
              <a:rPr sz="1600" dirty="0">
                <a:solidFill>
                  <a:srgbClr val="FF6633"/>
                </a:solidFill>
                <a:latin typeface="Times New Roman"/>
                <a:cs typeface="Times New Roman"/>
              </a:rPr>
              <a:t>E(a)rnest</a:t>
            </a:r>
            <a:r>
              <a:rPr sz="1600" spc="-100" dirty="0">
                <a:solidFill>
                  <a:srgbClr val="FF6633"/>
                </a:solidFill>
                <a:latin typeface="Times New Roman"/>
                <a:cs typeface="Times New Roman"/>
              </a:rPr>
              <a:t> </a:t>
            </a:r>
            <a:r>
              <a:rPr sz="1600" spc="-10" dirty="0">
                <a:solidFill>
                  <a:srgbClr val="FF6633"/>
                </a:solidFill>
                <a:latin typeface="Times New Roman"/>
                <a:cs typeface="Times New Roman"/>
              </a:rPr>
              <a:t>Rutherford (1871-1937)</a:t>
            </a:r>
            <a:endParaRPr sz="1600" dirty="0">
              <a:latin typeface="Times New Roman"/>
              <a:cs typeface="Times New Roman"/>
            </a:endParaRPr>
          </a:p>
        </p:txBody>
      </p:sp>
      <p:sp>
        <p:nvSpPr>
          <p:cNvPr id="3" name="Segnaposto data 2">
            <a:extLst>
              <a:ext uri="{FF2B5EF4-FFF2-40B4-BE49-F238E27FC236}">
                <a16:creationId xmlns:a16="http://schemas.microsoft.com/office/drawing/2014/main" id="{54968C17-074C-4300-AD62-8E76A180C032}"/>
              </a:ext>
            </a:extLst>
          </p:cNvPr>
          <p:cNvSpPr>
            <a:spLocks noGrp="1"/>
          </p:cNvSpPr>
          <p:nvPr>
            <p:ph type="dt" sz="half" idx="10"/>
          </p:nvPr>
        </p:nvSpPr>
        <p:spPr/>
        <p:txBody>
          <a:bodyPr/>
          <a:lstStyle/>
          <a:p>
            <a:r>
              <a:rPr lang="en-US"/>
              <a:t>15/10//2026</a:t>
            </a:r>
            <a:endParaRPr lang="en-GB"/>
          </a:p>
        </p:txBody>
      </p:sp>
      <p:sp>
        <p:nvSpPr>
          <p:cNvPr id="5" name="Segnaposto numero diapositiva 4">
            <a:extLst>
              <a:ext uri="{FF2B5EF4-FFF2-40B4-BE49-F238E27FC236}">
                <a16:creationId xmlns:a16="http://schemas.microsoft.com/office/drawing/2014/main" id="{C36BAD47-F2B8-4BE8-A26C-3DD1701E5191}"/>
              </a:ext>
            </a:extLst>
          </p:cNvPr>
          <p:cNvSpPr>
            <a:spLocks noGrp="1"/>
          </p:cNvSpPr>
          <p:nvPr>
            <p:ph type="sldNum" sz="quarter" idx="12"/>
          </p:nvPr>
        </p:nvSpPr>
        <p:spPr/>
        <p:txBody>
          <a:bodyPr/>
          <a:lstStyle/>
          <a:p>
            <a:fld id="{F8550EB5-7DBB-40B0-8DCD-2DF6D0BF0886}" type="slidenum">
              <a:rPr lang="en-GB" smtClean="0"/>
              <a:t>4</a:t>
            </a:fld>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80F9EFC-1396-FF58-62D2-0C97E0BF910D}"/>
              </a:ext>
            </a:extLst>
          </p:cNvPr>
          <p:cNvSpPr/>
          <p:nvPr/>
        </p:nvSpPr>
        <p:spPr>
          <a:xfrm>
            <a:off x="922421" y="1195137"/>
            <a:ext cx="6063916" cy="4940968"/>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790700" y="243648"/>
            <a:ext cx="9449492" cy="657969"/>
          </a:xfrm>
          <a:prstGeom prst="rect">
            <a:avLst/>
          </a:prstGeom>
        </p:spPr>
        <p:txBody>
          <a:bodyPr vert="horz" wrap="square" lIns="0" tIns="11526" rIns="0" bIns="0" rtlCol="0" anchor="t">
            <a:spAutoFit/>
          </a:bodyPr>
          <a:lstStyle/>
          <a:p>
            <a:pPr marL="11527">
              <a:spcBef>
                <a:spcPts val="91"/>
              </a:spcBef>
              <a:tabLst>
                <a:tab pos="3112737" algn="l"/>
                <a:tab pos="5366171" algn="l"/>
              </a:tabLst>
            </a:pPr>
            <a:r>
              <a:rPr dirty="0">
                <a:solidFill>
                  <a:schemeClr val="tx1"/>
                </a:solidFill>
              </a:rPr>
              <a:t>Motivation</a:t>
            </a:r>
            <a:r>
              <a:rPr spc="-127" dirty="0">
                <a:solidFill>
                  <a:schemeClr val="tx1"/>
                </a:solidFill>
              </a:rPr>
              <a:t> </a:t>
            </a:r>
            <a:r>
              <a:rPr spc="-23" dirty="0">
                <a:solidFill>
                  <a:schemeClr val="tx1"/>
                </a:solidFill>
              </a:rPr>
              <a:t>for</a:t>
            </a:r>
            <a:r>
              <a:rPr lang="en-US" spc="-23" dirty="0">
                <a:solidFill>
                  <a:schemeClr val="tx1"/>
                </a:solidFill>
              </a:rPr>
              <a:t> </a:t>
            </a:r>
            <a:r>
              <a:rPr dirty="0">
                <a:solidFill>
                  <a:schemeClr val="tx1"/>
                </a:solidFill>
              </a:rPr>
              <a:t>the</a:t>
            </a:r>
            <a:r>
              <a:rPr spc="-14" dirty="0">
                <a:solidFill>
                  <a:schemeClr val="tx1"/>
                </a:solidFill>
              </a:rPr>
              <a:t> </a:t>
            </a:r>
            <a:r>
              <a:rPr spc="-9" dirty="0">
                <a:solidFill>
                  <a:schemeClr val="tx1"/>
                </a:solidFill>
              </a:rPr>
              <a:t>Geiger</a:t>
            </a:r>
            <a:r>
              <a:rPr lang="en-US" spc="-9" dirty="0">
                <a:solidFill>
                  <a:schemeClr val="tx1"/>
                </a:solidFill>
              </a:rPr>
              <a:t> </a:t>
            </a:r>
            <a:r>
              <a:rPr spc="-9" dirty="0">
                <a:solidFill>
                  <a:schemeClr val="tx1"/>
                </a:solidFill>
              </a:rPr>
              <a:t>counter</a:t>
            </a:r>
          </a:p>
        </p:txBody>
      </p:sp>
      <p:pic>
        <p:nvPicPr>
          <p:cNvPr id="3" name="object 3"/>
          <p:cNvPicPr/>
          <p:nvPr/>
        </p:nvPicPr>
        <p:blipFill rotWithShape="1">
          <a:blip r:embed="rId2" cstate="screen">
            <a:extLst>
              <a:ext uri="{28A0092B-C50C-407E-A947-70E740481C1C}">
                <a14:useLocalDpi xmlns:a14="http://schemas.microsoft.com/office/drawing/2010/main"/>
              </a:ext>
            </a:extLst>
          </a:blip>
          <a:srcRect t="-160"/>
          <a:stretch/>
        </p:blipFill>
        <p:spPr>
          <a:xfrm>
            <a:off x="1065722" y="1355558"/>
            <a:ext cx="5773399" cy="4581962"/>
          </a:xfrm>
          <a:prstGeom prst="rect">
            <a:avLst/>
          </a:prstGeom>
        </p:spPr>
      </p:pic>
      <p:sp>
        <p:nvSpPr>
          <p:cNvPr id="4" name="object 4"/>
          <p:cNvSpPr txBox="1"/>
          <p:nvPr/>
        </p:nvSpPr>
        <p:spPr>
          <a:xfrm>
            <a:off x="702612" y="5522303"/>
            <a:ext cx="8029623" cy="1151276"/>
          </a:xfrm>
          <a:prstGeom prst="rect">
            <a:avLst/>
          </a:prstGeom>
        </p:spPr>
        <p:txBody>
          <a:bodyPr vert="horz" wrap="square" lIns="0" tIns="38036" rIns="0" bIns="0" rtlCol="0">
            <a:spAutoFit/>
          </a:bodyPr>
          <a:lstStyle/>
          <a:p>
            <a:pPr marL="5953448" marR="62243">
              <a:lnSpc>
                <a:spcPts val="2006"/>
              </a:lnSpc>
              <a:spcBef>
                <a:spcPts val="300"/>
              </a:spcBef>
            </a:pPr>
            <a:r>
              <a:rPr sz="1815" spc="-18" dirty="0">
                <a:latin typeface="Times New Roman"/>
                <a:cs typeface="Times New Roman"/>
              </a:rPr>
              <a:t>.</a:t>
            </a:r>
            <a:endParaRPr sz="1815" dirty="0">
              <a:latin typeface="Times New Roman"/>
              <a:cs typeface="Times New Roman"/>
            </a:endParaRPr>
          </a:p>
          <a:p>
            <a:pPr>
              <a:spcBef>
                <a:spcPts val="1343"/>
              </a:spcBef>
            </a:pPr>
            <a:endParaRPr sz="1815" dirty="0">
              <a:latin typeface="Times New Roman"/>
              <a:cs typeface="Times New Roman"/>
            </a:endParaRPr>
          </a:p>
          <a:p>
            <a:pPr marL="23053" marR="1266188">
              <a:lnSpc>
                <a:spcPts val="1597"/>
              </a:lnSpc>
            </a:pPr>
            <a:r>
              <a:rPr sz="1452" dirty="0">
                <a:latin typeface="Times New Roman"/>
                <a:cs typeface="Times New Roman"/>
              </a:rPr>
              <a:t>[E.</a:t>
            </a:r>
            <a:r>
              <a:rPr sz="1452" spc="-36" dirty="0">
                <a:latin typeface="Times New Roman"/>
                <a:cs typeface="Times New Roman"/>
              </a:rPr>
              <a:t> </a:t>
            </a:r>
            <a:r>
              <a:rPr sz="1452" dirty="0">
                <a:latin typeface="Times New Roman"/>
                <a:cs typeface="Times New Roman"/>
              </a:rPr>
              <a:t>Rutherford</a:t>
            </a:r>
            <a:r>
              <a:rPr sz="1452" spc="-23" dirty="0">
                <a:latin typeface="Times New Roman"/>
                <a:cs typeface="Times New Roman"/>
              </a:rPr>
              <a:t> </a:t>
            </a:r>
            <a:r>
              <a:rPr sz="1452" dirty="0">
                <a:latin typeface="Times New Roman"/>
                <a:cs typeface="Times New Roman"/>
              </a:rPr>
              <a:t>and</a:t>
            </a:r>
            <a:r>
              <a:rPr sz="1452" spc="-23" dirty="0">
                <a:latin typeface="Times New Roman"/>
                <a:cs typeface="Times New Roman"/>
              </a:rPr>
              <a:t> </a:t>
            </a:r>
            <a:r>
              <a:rPr sz="1452" dirty="0">
                <a:latin typeface="Times New Roman"/>
                <a:cs typeface="Times New Roman"/>
              </a:rPr>
              <a:t>H.</a:t>
            </a:r>
            <a:r>
              <a:rPr sz="1452" spc="-36" dirty="0">
                <a:latin typeface="Times New Roman"/>
                <a:cs typeface="Times New Roman"/>
              </a:rPr>
              <a:t> </a:t>
            </a:r>
            <a:r>
              <a:rPr sz="1452" spc="-9" dirty="0">
                <a:latin typeface="Times New Roman"/>
                <a:cs typeface="Times New Roman"/>
              </a:rPr>
              <a:t>Geiger,</a:t>
            </a:r>
            <a:r>
              <a:rPr sz="1452" spc="-27" dirty="0">
                <a:latin typeface="Times New Roman"/>
                <a:cs typeface="Times New Roman"/>
              </a:rPr>
              <a:t> </a:t>
            </a:r>
            <a:r>
              <a:rPr sz="1452" i="1" dirty="0">
                <a:latin typeface="Times New Roman"/>
                <a:cs typeface="Times New Roman"/>
              </a:rPr>
              <a:t>An</a:t>
            </a:r>
            <a:r>
              <a:rPr sz="1452" i="1" spc="-27" dirty="0">
                <a:latin typeface="Times New Roman"/>
                <a:cs typeface="Times New Roman"/>
              </a:rPr>
              <a:t> </a:t>
            </a:r>
            <a:r>
              <a:rPr sz="1452" i="1" spc="-9" dirty="0">
                <a:latin typeface="Times New Roman"/>
                <a:cs typeface="Times New Roman"/>
              </a:rPr>
              <a:t>Electrical</a:t>
            </a:r>
            <a:r>
              <a:rPr sz="1452" i="1" spc="-27" dirty="0">
                <a:latin typeface="Times New Roman"/>
                <a:cs typeface="Times New Roman"/>
              </a:rPr>
              <a:t> </a:t>
            </a:r>
            <a:r>
              <a:rPr sz="1452" i="1" dirty="0">
                <a:latin typeface="Times New Roman"/>
                <a:cs typeface="Times New Roman"/>
              </a:rPr>
              <a:t>Method</a:t>
            </a:r>
            <a:r>
              <a:rPr sz="1452" i="1" spc="-27" dirty="0">
                <a:latin typeface="Times New Roman"/>
                <a:cs typeface="Times New Roman"/>
              </a:rPr>
              <a:t> </a:t>
            </a:r>
            <a:r>
              <a:rPr sz="1452" i="1" dirty="0">
                <a:latin typeface="Times New Roman"/>
                <a:cs typeface="Times New Roman"/>
              </a:rPr>
              <a:t>of</a:t>
            </a:r>
            <a:r>
              <a:rPr sz="1452" i="1" spc="-32" dirty="0">
                <a:latin typeface="Times New Roman"/>
                <a:cs typeface="Times New Roman"/>
              </a:rPr>
              <a:t> </a:t>
            </a:r>
            <a:r>
              <a:rPr sz="1452" i="1" dirty="0">
                <a:latin typeface="Times New Roman"/>
                <a:cs typeface="Times New Roman"/>
              </a:rPr>
              <a:t>Counting</a:t>
            </a:r>
            <a:r>
              <a:rPr sz="1452" i="1" spc="-23" dirty="0">
                <a:latin typeface="Times New Roman"/>
                <a:cs typeface="Times New Roman"/>
              </a:rPr>
              <a:t> </a:t>
            </a:r>
            <a:r>
              <a:rPr sz="1452" i="1" dirty="0">
                <a:latin typeface="Times New Roman"/>
                <a:cs typeface="Times New Roman"/>
              </a:rPr>
              <a:t>the</a:t>
            </a:r>
            <a:r>
              <a:rPr sz="1452" i="1" spc="-32" dirty="0">
                <a:latin typeface="Times New Roman"/>
                <a:cs typeface="Times New Roman"/>
              </a:rPr>
              <a:t> </a:t>
            </a:r>
            <a:r>
              <a:rPr sz="1452" i="1" dirty="0">
                <a:latin typeface="Times New Roman"/>
                <a:cs typeface="Times New Roman"/>
              </a:rPr>
              <a:t>Number</a:t>
            </a:r>
            <a:r>
              <a:rPr sz="1452" i="1" spc="-27" dirty="0">
                <a:latin typeface="Times New Roman"/>
                <a:cs typeface="Times New Roman"/>
              </a:rPr>
              <a:t> </a:t>
            </a:r>
            <a:r>
              <a:rPr sz="1452" i="1" dirty="0">
                <a:latin typeface="Times New Roman"/>
                <a:cs typeface="Times New Roman"/>
              </a:rPr>
              <a:t>of </a:t>
            </a:r>
            <a:r>
              <a:rPr lang="en-US" sz="1498" i="1" spc="-136" dirty="0">
                <a:latin typeface="Symbol" panose="05050102010706020507" pitchFamily="18" charset="2"/>
                <a:cs typeface="Times New Roman"/>
              </a:rPr>
              <a:t>a</a:t>
            </a:r>
            <a:r>
              <a:rPr sz="1452" i="1" spc="-136" dirty="0">
                <a:latin typeface="Times New Roman"/>
                <a:cs typeface="Times New Roman"/>
              </a:rPr>
              <a:t>-</a:t>
            </a:r>
            <a:r>
              <a:rPr sz="1452" i="1" spc="-18" dirty="0">
                <a:latin typeface="Times New Roman"/>
                <a:cs typeface="Times New Roman"/>
              </a:rPr>
              <a:t>Particles </a:t>
            </a:r>
            <a:r>
              <a:rPr sz="1452" i="1" dirty="0">
                <a:latin typeface="Times New Roman"/>
                <a:cs typeface="Times New Roman"/>
              </a:rPr>
              <a:t>from</a:t>
            </a:r>
            <a:r>
              <a:rPr sz="1452" i="1" spc="-50" dirty="0">
                <a:latin typeface="Times New Roman"/>
                <a:cs typeface="Times New Roman"/>
              </a:rPr>
              <a:t> </a:t>
            </a:r>
            <a:r>
              <a:rPr sz="1452" i="1" spc="-9" dirty="0">
                <a:latin typeface="Times New Roman"/>
                <a:cs typeface="Times New Roman"/>
              </a:rPr>
              <a:t>Radio-</a:t>
            </a:r>
            <a:r>
              <a:rPr sz="1452" i="1" dirty="0">
                <a:latin typeface="Times New Roman"/>
                <a:cs typeface="Times New Roman"/>
              </a:rPr>
              <a:t>Active</a:t>
            </a:r>
            <a:r>
              <a:rPr sz="1452" i="1" spc="-27" dirty="0">
                <a:latin typeface="Times New Roman"/>
                <a:cs typeface="Times New Roman"/>
              </a:rPr>
              <a:t> </a:t>
            </a:r>
            <a:r>
              <a:rPr sz="1452" i="1" dirty="0">
                <a:latin typeface="Times New Roman"/>
                <a:cs typeface="Times New Roman"/>
              </a:rPr>
              <a:t>Substances,</a:t>
            </a:r>
            <a:r>
              <a:rPr sz="1452" i="1" spc="-14" dirty="0">
                <a:latin typeface="Times New Roman"/>
                <a:cs typeface="Times New Roman"/>
              </a:rPr>
              <a:t> </a:t>
            </a:r>
            <a:r>
              <a:rPr sz="1452" dirty="0">
                <a:latin typeface="Times New Roman"/>
                <a:cs typeface="Times New Roman"/>
              </a:rPr>
              <a:t>Proc.</a:t>
            </a:r>
            <a:r>
              <a:rPr sz="1452" spc="-32" dirty="0">
                <a:latin typeface="Times New Roman"/>
                <a:cs typeface="Times New Roman"/>
              </a:rPr>
              <a:t> </a:t>
            </a:r>
            <a:r>
              <a:rPr sz="1452" dirty="0">
                <a:latin typeface="Times New Roman"/>
                <a:cs typeface="Times New Roman"/>
              </a:rPr>
              <a:t>R.</a:t>
            </a:r>
            <a:r>
              <a:rPr sz="1452" spc="-23" dirty="0">
                <a:latin typeface="Times New Roman"/>
                <a:cs typeface="Times New Roman"/>
              </a:rPr>
              <a:t> </a:t>
            </a:r>
            <a:r>
              <a:rPr sz="1452" dirty="0">
                <a:latin typeface="Times New Roman"/>
                <a:cs typeface="Times New Roman"/>
              </a:rPr>
              <a:t>Soc.</a:t>
            </a:r>
            <a:r>
              <a:rPr sz="1452" spc="-23" dirty="0">
                <a:latin typeface="Times New Roman"/>
                <a:cs typeface="Times New Roman"/>
              </a:rPr>
              <a:t> </a:t>
            </a:r>
            <a:r>
              <a:rPr sz="1452" dirty="0">
                <a:latin typeface="Times New Roman"/>
                <a:cs typeface="Times New Roman"/>
              </a:rPr>
              <a:t>Lond.</a:t>
            </a:r>
            <a:r>
              <a:rPr sz="1452" spc="-91" dirty="0">
                <a:latin typeface="Times New Roman"/>
                <a:cs typeface="Times New Roman"/>
              </a:rPr>
              <a:t> </a:t>
            </a:r>
            <a:r>
              <a:rPr sz="1452" dirty="0">
                <a:latin typeface="Times New Roman"/>
                <a:cs typeface="Times New Roman"/>
              </a:rPr>
              <a:t>A</a:t>
            </a:r>
            <a:r>
              <a:rPr sz="1452" spc="-91" dirty="0">
                <a:latin typeface="Times New Roman"/>
                <a:cs typeface="Times New Roman"/>
              </a:rPr>
              <a:t> </a:t>
            </a:r>
            <a:r>
              <a:rPr sz="1452" b="1" dirty="0">
                <a:latin typeface="Times New Roman"/>
                <a:cs typeface="Times New Roman"/>
              </a:rPr>
              <a:t>81</a:t>
            </a:r>
            <a:r>
              <a:rPr sz="1452" b="1" spc="-23" dirty="0">
                <a:latin typeface="Times New Roman"/>
                <a:cs typeface="Times New Roman"/>
              </a:rPr>
              <a:t> </a:t>
            </a:r>
            <a:r>
              <a:rPr sz="1452" dirty="0">
                <a:latin typeface="Times New Roman"/>
                <a:cs typeface="Times New Roman"/>
              </a:rPr>
              <a:t>(1908)</a:t>
            </a:r>
            <a:r>
              <a:rPr sz="1452" spc="-36" dirty="0">
                <a:latin typeface="Times New Roman"/>
                <a:cs typeface="Times New Roman"/>
              </a:rPr>
              <a:t> </a:t>
            </a:r>
            <a:r>
              <a:rPr sz="1452" spc="-9" dirty="0">
                <a:latin typeface="Times New Roman"/>
                <a:cs typeface="Times New Roman"/>
              </a:rPr>
              <a:t>141-</a:t>
            </a:r>
            <a:r>
              <a:rPr sz="1452" spc="-18" dirty="0">
                <a:latin typeface="Times New Roman"/>
                <a:cs typeface="Times New Roman"/>
              </a:rPr>
              <a:t>161]</a:t>
            </a:r>
            <a:endParaRPr sz="1452" dirty="0">
              <a:latin typeface="Times New Roman"/>
              <a:cs typeface="Times New Roman"/>
            </a:endParaRPr>
          </a:p>
        </p:txBody>
      </p:sp>
      <p:sp>
        <p:nvSpPr>
          <p:cNvPr id="5" name="object 5"/>
          <p:cNvSpPr txBox="1"/>
          <p:nvPr/>
        </p:nvSpPr>
        <p:spPr>
          <a:xfrm>
            <a:off x="7535876" y="1117875"/>
            <a:ext cx="3295546" cy="4891048"/>
          </a:xfrm>
          <a:prstGeom prst="rect">
            <a:avLst/>
          </a:prstGeom>
        </p:spPr>
        <p:txBody>
          <a:bodyPr vert="horz" wrap="square" lIns="0" tIns="34002" rIns="0" bIns="0" rtlCol="0">
            <a:spAutoFit/>
          </a:bodyPr>
          <a:lstStyle/>
          <a:p>
            <a:pPr marL="354427" marR="4611" indent="-342900">
              <a:lnSpc>
                <a:spcPct val="91900"/>
              </a:lnSpc>
              <a:spcBef>
                <a:spcPts val="268"/>
              </a:spcBef>
              <a:buFont typeface="Arial" panose="020B0604020202020204" pitchFamily="34" charset="0"/>
              <a:buChar char="•"/>
            </a:pPr>
            <a:r>
              <a:rPr lang="en-US" sz="1815" dirty="0">
                <a:latin typeface="+mj-lt"/>
                <a:cs typeface="Times New Roman"/>
              </a:rPr>
              <a:t>Interesting story:</a:t>
            </a:r>
          </a:p>
          <a:p>
            <a:pPr marL="354427" marR="4611" indent="-342900">
              <a:lnSpc>
                <a:spcPct val="91900"/>
              </a:lnSpc>
              <a:spcBef>
                <a:spcPts val="268"/>
              </a:spcBef>
              <a:buFont typeface="Arial" panose="020B0604020202020204" pitchFamily="34" charset="0"/>
              <a:buChar char="•"/>
            </a:pPr>
            <a:endParaRPr lang="en-US" sz="1815" dirty="0">
              <a:latin typeface="+mj-lt"/>
              <a:cs typeface="Times New Roman"/>
            </a:endParaRPr>
          </a:p>
          <a:p>
            <a:pPr marL="354427" marR="4611" indent="-342900">
              <a:lnSpc>
                <a:spcPct val="91900"/>
              </a:lnSpc>
              <a:spcBef>
                <a:spcPts val="268"/>
              </a:spcBef>
              <a:buFont typeface="Arial" panose="020B0604020202020204" pitchFamily="34" charset="0"/>
              <a:buChar char="•"/>
            </a:pPr>
            <a:r>
              <a:rPr lang="en-US" sz="1815" dirty="0">
                <a:latin typeface="+mj-lt"/>
                <a:cs typeface="Times New Roman"/>
              </a:rPr>
              <a:t>The authors successfully used phosphorescence in the famous Rutherford experiment</a:t>
            </a:r>
            <a:endParaRPr lang="en-US" sz="1815" spc="-9" dirty="0">
              <a:latin typeface="+mj-lt"/>
              <a:cs typeface="Times New Roman"/>
            </a:endParaRPr>
          </a:p>
          <a:p>
            <a:pPr marL="354427" marR="4611" indent="-342900">
              <a:lnSpc>
                <a:spcPct val="91900"/>
              </a:lnSpc>
              <a:spcBef>
                <a:spcPts val="268"/>
              </a:spcBef>
              <a:buFont typeface="Arial" panose="020B0604020202020204" pitchFamily="34" charset="0"/>
              <a:buChar char="•"/>
            </a:pPr>
            <a:endParaRPr lang="en-US" sz="1815" dirty="0">
              <a:latin typeface="+mj-lt"/>
              <a:cs typeface="Times New Roman"/>
            </a:endParaRPr>
          </a:p>
          <a:p>
            <a:pPr marL="354427" marR="4611" indent="-342900">
              <a:lnSpc>
                <a:spcPct val="91900"/>
              </a:lnSpc>
              <a:spcBef>
                <a:spcPts val="268"/>
              </a:spcBef>
              <a:buFont typeface="Arial" panose="020B0604020202020204" pitchFamily="34" charset="0"/>
              <a:buChar char="•"/>
            </a:pPr>
            <a:r>
              <a:rPr lang="en-US" sz="1815" dirty="0">
                <a:latin typeface="+mj-lt"/>
                <a:cs typeface="Times New Roman"/>
              </a:rPr>
              <a:t>They found out the limits and that something new was needed to really progress</a:t>
            </a:r>
          </a:p>
          <a:p>
            <a:pPr marL="354427" marR="4611" indent="-342900">
              <a:lnSpc>
                <a:spcPct val="91900"/>
              </a:lnSpc>
              <a:spcBef>
                <a:spcPts val="268"/>
              </a:spcBef>
              <a:buFont typeface="Arial" panose="020B0604020202020204" pitchFamily="34" charset="0"/>
              <a:buChar char="•"/>
            </a:pPr>
            <a:endParaRPr lang="en-US" sz="1815" dirty="0">
              <a:latin typeface="+mj-lt"/>
              <a:cs typeface="Times New Roman"/>
            </a:endParaRPr>
          </a:p>
          <a:p>
            <a:pPr marL="354427" marR="4611" indent="-342900">
              <a:lnSpc>
                <a:spcPct val="91900"/>
              </a:lnSpc>
              <a:spcBef>
                <a:spcPts val="268"/>
              </a:spcBef>
              <a:buFont typeface="Arial" panose="020B0604020202020204" pitchFamily="34" charset="0"/>
              <a:buChar char="•"/>
            </a:pPr>
            <a:r>
              <a:rPr lang="en-US" sz="1815" dirty="0">
                <a:latin typeface="+mj-lt"/>
                <a:cs typeface="Times New Roman"/>
              </a:rPr>
              <a:t>Made use of  the new physics of electron multiplication at low pressure as discovered a few years before in 1901 by JS Townsend.</a:t>
            </a:r>
          </a:p>
        </p:txBody>
      </p:sp>
      <p:sp>
        <p:nvSpPr>
          <p:cNvPr id="7" name="Segnaposto data 6">
            <a:extLst>
              <a:ext uri="{FF2B5EF4-FFF2-40B4-BE49-F238E27FC236}">
                <a16:creationId xmlns:a16="http://schemas.microsoft.com/office/drawing/2014/main" id="{AF9D1F26-835A-4620-AD0B-117A37A5F848}"/>
              </a:ext>
            </a:extLst>
          </p:cNvPr>
          <p:cNvSpPr>
            <a:spLocks noGrp="1"/>
          </p:cNvSpPr>
          <p:nvPr>
            <p:ph type="dt" sz="half" idx="10"/>
          </p:nvPr>
        </p:nvSpPr>
        <p:spPr/>
        <p:txBody>
          <a:bodyPr/>
          <a:lstStyle/>
          <a:p>
            <a:r>
              <a:rPr lang="en-US"/>
              <a:t>15/10//2026</a:t>
            </a:r>
            <a:endParaRPr lang="en-GB"/>
          </a:p>
        </p:txBody>
      </p:sp>
      <p:sp>
        <p:nvSpPr>
          <p:cNvPr id="8" name="Segnaposto numero diapositiva 7">
            <a:extLst>
              <a:ext uri="{FF2B5EF4-FFF2-40B4-BE49-F238E27FC236}">
                <a16:creationId xmlns:a16="http://schemas.microsoft.com/office/drawing/2014/main" id="{896E82FC-F621-4081-87BA-9D126C489362}"/>
              </a:ext>
            </a:extLst>
          </p:cNvPr>
          <p:cNvSpPr>
            <a:spLocks noGrp="1"/>
          </p:cNvSpPr>
          <p:nvPr>
            <p:ph type="sldNum" sz="quarter" idx="12"/>
          </p:nvPr>
        </p:nvSpPr>
        <p:spPr/>
        <p:txBody>
          <a:bodyPr/>
          <a:lstStyle/>
          <a:p>
            <a:fld id="{F8550EB5-7DBB-40B0-8DCD-2DF6D0BF0886}" type="slidenum">
              <a:rPr lang="en-GB" smtClean="0"/>
              <a:t>5</a:t>
            </a:fld>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F4D779-6E21-943F-B304-626A6795CA70}"/>
              </a:ext>
            </a:extLst>
          </p:cNvPr>
          <p:cNvSpPr>
            <a:spLocks noGrp="1"/>
          </p:cNvSpPr>
          <p:nvPr>
            <p:ph type="title"/>
          </p:nvPr>
        </p:nvSpPr>
        <p:spPr/>
        <p:txBody>
          <a:bodyPr/>
          <a:lstStyle/>
          <a:p>
            <a:r>
              <a:rPr lang="en-US" dirty="0"/>
              <a:t>Overview of the physics principles</a:t>
            </a:r>
          </a:p>
        </p:txBody>
      </p:sp>
      <p:sp>
        <p:nvSpPr>
          <p:cNvPr id="7" name="Text Placeholder 6">
            <a:extLst>
              <a:ext uri="{FF2B5EF4-FFF2-40B4-BE49-F238E27FC236}">
                <a16:creationId xmlns:a16="http://schemas.microsoft.com/office/drawing/2014/main" id="{ABA1CE4D-913D-3AA2-A3DC-CDAD8176F946}"/>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C02C1FE2-9822-F46A-71A9-B2660069E8A4}"/>
              </a:ext>
            </a:extLst>
          </p:cNvPr>
          <p:cNvSpPr>
            <a:spLocks noGrp="1"/>
          </p:cNvSpPr>
          <p:nvPr>
            <p:ph type="dt" sz="half" idx="10"/>
          </p:nvPr>
        </p:nvSpPr>
        <p:spPr/>
        <p:txBody>
          <a:bodyPr/>
          <a:lstStyle/>
          <a:p>
            <a:r>
              <a:rPr lang="en-US"/>
              <a:t>15/10//2026</a:t>
            </a:r>
            <a:endParaRPr lang="en-GB"/>
          </a:p>
        </p:txBody>
      </p:sp>
      <p:sp>
        <p:nvSpPr>
          <p:cNvPr id="5" name="Slide Number Placeholder 4">
            <a:extLst>
              <a:ext uri="{FF2B5EF4-FFF2-40B4-BE49-F238E27FC236}">
                <a16:creationId xmlns:a16="http://schemas.microsoft.com/office/drawing/2014/main" id="{5D0D0C75-F1B1-75CC-BA5C-73E06054E7AA}"/>
              </a:ext>
            </a:extLst>
          </p:cNvPr>
          <p:cNvSpPr>
            <a:spLocks noGrp="1"/>
          </p:cNvSpPr>
          <p:nvPr>
            <p:ph type="sldNum" sz="quarter" idx="12"/>
          </p:nvPr>
        </p:nvSpPr>
        <p:spPr/>
        <p:txBody>
          <a:bodyPr/>
          <a:lstStyle/>
          <a:p>
            <a:fld id="{F8550EB5-7DBB-40B0-8DCD-2DF6D0BF0886}" type="slidenum">
              <a:rPr lang="en-GB" smtClean="0"/>
              <a:t>6</a:t>
            </a:fld>
            <a:endParaRPr lang="en-GB"/>
          </a:p>
        </p:txBody>
      </p:sp>
    </p:spTree>
    <p:extLst>
      <p:ext uri="{BB962C8B-B14F-4D97-AF65-F5344CB8AC3E}">
        <p14:creationId xmlns:p14="http://schemas.microsoft.com/office/powerpoint/2010/main" val="1611745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3C377-36D7-1011-E12F-620BA867A7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175593-9693-446C-D0E1-52F83BC1A4A9}"/>
              </a:ext>
            </a:extLst>
          </p:cNvPr>
          <p:cNvSpPr>
            <a:spLocks noGrp="1"/>
          </p:cNvSpPr>
          <p:nvPr>
            <p:ph type="title"/>
          </p:nvPr>
        </p:nvSpPr>
        <p:spPr>
          <a:xfrm>
            <a:off x="522693" y="0"/>
            <a:ext cx="9404723" cy="1400530"/>
          </a:xfrm>
        </p:spPr>
        <p:txBody>
          <a:bodyPr/>
          <a:lstStyle/>
          <a:p>
            <a:r>
              <a:rPr lang="en-US" dirty="0"/>
              <a:t>A notable template</a:t>
            </a:r>
          </a:p>
        </p:txBody>
      </p:sp>
      <p:sp>
        <p:nvSpPr>
          <p:cNvPr id="3" name="Content Placeholder 2">
            <a:extLst>
              <a:ext uri="{FF2B5EF4-FFF2-40B4-BE49-F238E27FC236}">
                <a16:creationId xmlns:a16="http://schemas.microsoft.com/office/drawing/2014/main" id="{479C6B08-6BA1-7418-79AD-7FD894463425}"/>
              </a:ext>
            </a:extLst>
          </p:cNvPr>
          <p:cNvSpPr>
            <a:spLocks noGrp="1"/>
          </p:cNvSpPr>
          <p:nvPr>
            <p:ph idx="1"/>
          </p:nvPr>
        </p:nvSpPr>
        <p:spPr>
          <a:xfrm>
            <a:off x="662263" y="951767"/>
            <a:ext cx="9523602" cy="894346"/>
          </a:xfrm>
        </p:spPr>
        <p:txBody>
          <a:bodyPr>
            <a:normAutofit/>
          </a:bodyPr>
          <a:lstStyle/>
          <a:p>
            <a:r>
              <a:rPr lang="en-US" dirty="0"/>
              <a:t>Any radiation detector exploits the physics of the interaction of radiation with matter</a:t>
            </a:r>
          </a:p>
        </p:txBody>
      </p:sp>
      <p:sp>
        <p:nvSpPr>
          <p:cNvPr id="4" name="Date Placeholder 3">
            <a:extLst>
              <a:ext uri="{FF2B5EF4-FFF2-40B4-BE49-F238E27FC236}">
                <a16:creationId xmlns:a16="http://schemas.microsoft.com/office/drawing/2014/main" id="{2C8DAA65-9D7E-F9AF-A1C7-FFCC68EA6C4D}"/>
              </a:ext>
            </a:extLst>
          </p:cNvPr>
          <p:cNvSpPr>
            <a:spLocks noGrp="1"/>
          </p:cNvSpPr>
          <p:nvPr>
            <p:ph type="dt" sz="half" idx="10"/>
          </p:nvPr>
        </p:nvSpPr>
        <p:spPr/>
        <p:txBody>
          <a:bodyPr/>
          <a:lstStyle/>
          <a:p>
            <a:r>
              <a:rPr lang="en-US"/>
              <a:t>15/10//2026</a:t>
            </a:r>
            <a:endParaRPr lang="en-GB"/>
          </a:p>
        </p:txBody>
      </p:sp>
      <p:sp>
        <p:nvSpPr>
          <p:cNvPr id="5" name="Slide Number Placeholder 4">
            <a:extLst>
              <a:ext uri="{FF2B5EF4-FFF2-40B4-BE49-F238E27FC236}">
                <a16:creationId xmlns:a16="http://schemas.microsoft.com/office/drawing/2014/main" id="{AA27DE51-27C5-6AED-4BE0-60879282E161}"/>
              </a:ext>
            </a:extLst>
          </p:cNvPr>
          <p:cNvSpPr>
            <a:spLocks noGrp="1"/>
          </p:cNvSpPr>
          <p:nvPr>
            <p:ph type="sldNum" sz="quarter" idx="12"/>
          </p:nvPr>
        </p:nvSpPr>
        <p:spPr/>
        <p:txBody>
          <a:bodyPr/>
          <a:lstStyle/>
          <a:p>
            <a:fld id="{F8550EB5-7DBB-40B0-8DCD-2DF6D0BF0886}" type="slidenum">
              <a:rPr lang="en-GB" smtClean="0"/>
              <a:t>7</a:t>
            </a:fld>
            <a:endParaRPr lang="en-GB"/>
          </a:p>
        </p:txBody>
      </p:sp>
      <p:sp>
        <p:nvSpPr>
          <p:cNvPr id="6" name="TextBox 5">
            <a:extLst>
              <a:ext uri="{FF2B5EF4-FFF2-40B4-BE49-F238E27FC236}">
                <a16:creationId xmlns:a16="http://schemas.microsoft.com/office/drawing/2014/main" id="{E6D30951-8A49-A48D-9E78-E0EC5C8C4FCA}"/>
              </a:ext>
            </a:extLst>
          </p:cNvPr>
          <p:cNvSpPr txBox="1"/>
          <p:nvPr/>
        </p:nvSpPr>
        <p:spPr>
          <a:xfrm>
            <a:off x="151735" y="1930454"/>
            <a:ext cx="1377720" cy="646331"/>
          </a:xfrm>
          <a:prstGeom prst="rect">
            <a:avLst/>
          </a:prstGeom>
          <a:solidFill>
            <a:srgbClr val="FFFF00"/>
          </a:solidFill>
        </p:spPr>
        <p:txBody>
          <a:bodyPr wrap="square" rtlCol="0">
            <a:spAutoFit/>
          </a:bodyPr>
          <a:lstStyle/>
          <a:p>
            <a:r>
              <a:rPr lang="en-US" dirty="0">
                <a:solidFill>
                  <a:srgbClr val="FF0000"/>
                </a:solidFill>
              </a:rPr>
              <a:t>incident radiation</a:t>
            </a:r>
          </a:p>
        </p:txBody>
      </p:sp>
      <p:sp>
        <p:nvSpPr>
          <p:cNvPr id="7" name="Arrow: Right 6">
            <a:extLst>
              <a:ext uri="{FF2B5EF4-FFF2-40B4-BE49-F238E27FC236}">
                <a16:creationId xmlns:a16="http://schemas.microsoft.com/office/drawing/2014/main" id="{5443CDBF-71CD-EE1A-3A48-6B30A99FFEBF}"/>
              </a:ext>
            </a:extLst>
          </p:cNvPr>
          <p:cNvSpPr/>
          <p:nvPr/>
        </p:nvSpPr>
        <p:spPr>
          <a:xfrm>
            <a:off x="1587528" y="2092339"/>
            <a:ext cx="416478" cy="3089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A340E9E-C029-0F37-BBE5-0BC5B3438305}"/>
              </a:ext>
            </a:extLst>
          </p:cNvPr>
          <p:cNvSpPr txBox="1"/>
          <p:nvPr/>
        </p:nvSpPr>
        <p:spPr>
          <a:xfrm>
            <a:off x="2076086" y="1923657"/>
            <a:ext cx="1193368" cy="646331"/>
          </a:xfrm>
          <a:prstGeom prst="rect">
            <a:avLst/>
          </a:prstGeom>
          <a:solidFill>
            <a:srgbClr val="FFFF00"/>
          </a:solidFill>
        </p:spPr>
        <p:txBody>
          <a:bodyPr wrap="square" rtlCol="0">
            <a:spAutoFit/>
          </a:bodyPr>
          <a:lstStyle/>
          <a:p>
            <a:r>
              <a:rPr lang="en-US" dirty="0">
                <a:solidFill>
                  <a:srgbClr val="FF0000"/>
                </a:solidFill>
              </a:rPr>
              <a:t>Material target</a:t>
            </a:r>
          </a:p>
        </p:txBody>
      </p:sp>
      <p:sp>
        <p:nvSpPr>
          <p:cNvPr id="9" name="Arrow: Right 8">
            <a:extLst>
              <a:ext uri="{FF2B5EF4-FFF2-40B4-BE49-F238E27FC236}">
                <a16:creationId xmlns:a16="http://schemas.microsoft.com/office/drawing/2014/main" id="{F321B4BF-84FB-62C4-4241-6400EB028554}"/>
              </a:ext>
            </a:extLst>
          </p:cNvPr>
          <p:cNvSpPr/>
          <p:nvPr/>
        </p:nvSpPr>
        <p:spPr>
          <a:xfrm>
            <a:off x="3341536" y="2096579"/>
            <a:ext cx="416478" cy="3089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8C2D85E-5543-9848-ADD7-A50FE7C769C7}"/>
              </a:ext>
            </a:extLst>
          </p:cNvPr>
          <p:cNvSpPr txBox="1"/>
          <p:nvPr/>
        </p:nvSpPr>
        <p:spPr>
          <a:xfrm>
            <a:off x="3830094" y="1923657"/>
            <a:ext cx="1193368" cy="646331"/>
          </a:xfrm>
          <a:prstGeom prst="rect">
            <a:avLst/>
          </a:prstGeom>
          <a:solidFill>
            <a:srgbClr val="FFFF00"/>
          </a:solidFill>
        </p:spPr>
        <p:txBody>
          <a:bodyPr wrap="square" rtlCol="0">
            <a:spAutoFit/>
          </a:bodyPr>
          <a:lstStyle/>
          <a:p>
            <a:r>
              <a:rPr lang="en-US" dirty="0">
                <a:solidFill>
                  <a:srgbClr val="FF0000"/>
                </a:solidFill>
              </a:rPr>
              <a:t>Energy</a:t>
            </a:r>
          </a:p>
          <a:p>
            <a:r>
              <a:rPr lang="en-US" dirty="0">
                <a:solidFill>
                  <a:srgbClr val="FF0000"/>
                </a:solidFill>
              </a:rPr>
              <a:t>deposit</a:t>
            </a:r>
          </a:p>
        </p:txBody>
      </p:sp>
      <p:sp>
        <p:nvSpPr>
          <p:cNvPr id="11" name="Arrow: Right 10">
            <a:extLst>
              <a:ext uri="{FF2B5EF4-FFF2-40B4-BE49-F238E27FC236}">
                <a16:creationId xmlns:a16="http://schemas.microsoft.com/office/drawing/2014/main" id="{C05A7613-2BF1-8442-B836-C95C96B1A5CF}"/>
              </a:ext>
            </a:extLst>
          </p:cNvPr>
          <p:cNvSpPr/>
          <p:nvPr/>
        </p:nvSpPr>
        <p:spPr>
          <a:xfrm>
            <a:off x="5071513" y="2096579"/>
            <a:ext cx="416478" cy="3089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7B34D70-E633-E414-8D5E-E3508390C328}"/>
              </a:ext>
            </a:extLst>
          </p:cNvPr>
          <p:cNvSpPr txBox="1"/>
          <p:nvPr/>
        </p:nvSpPr>
        <p:spPr>
          <a:xfrm>
            <a:off x="5536042" y="1923655"/>
            <a:ext cx="1779158" cy="646331"/>
          </a:xfrm>
          <a:prstGeom prst="rect">
            <a:avLst/>
          </a:prstGeom>
          <a:solidFill>
            <a:srgbClr val="FFFF00"/>
          </a:solidFill>
        </p:spPr>
        <p:txBody>
          <a:bodyPr wrap="square" rtlCol="0">
            <a:spAutoFit/>
          </a:bodyPr>
          <a:lstStyle/>
          <a:p>
            <a:r>
              <a:rPr lang="en-US" dirty="0">
                <a:solidFill>
                  <a:srgbClr val="FF0000"/>
                </a:solidFill>
              </a:rPr>
              <a:t>Transport and amplification</a:t>
            </a:r>
          </a:p>
        </p:txBody>
      </p:sp>
      <p:sp>
        <p:nvSpPr>
          <p:cNvPr id="13" name="Arrow: Right 12">
            <a:extLst>
              <a:ext uri="{FF2B5EF4-FFF2-40B4-BE49-F238E27FC236}">
                <a16:creationId xmlns:a16="http://schemas.microsoft.com/office/drawing/2014/main" id="{DCF44B1C-E1CB-B987-AC4D-C291903F880C}"/>
              </a:ext>
            </a:extLst>
          </p:cNvPr>
          <p:cNvSpPr/>
          <p:nvPr/>
        </p:nvSpPr>
        <p:spPr>
          <a:xfrm>
            <a:off x="1707667" y="5842240"/>
            <a:ext cx="416478" cy="3089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34564966-5087-6127-61B9-5A40A9E34668}"/>
              </a:ext>
            </a:extLst>
          </p:cNvPr>
          <p:cNvSpPr txBox="1"/>
          <p:nvPr/>
        </p:nvSpPr>
        <p:spPr>
          <a:xfrm>
            <a:off x="2141532" y="5673555"/>
            <a:ext cx="1075219" cy="646331"/>
          </a:xfrm>
          <a:prstGeom prst="rect">
            <a:avLst/>
          </a:prstGeom>
          <a:solidFill>
            <a:srgbClr val="FFFF00"/>
          </a:solidFill>
        </p:spPr>
        <p:txBody>
          <a:bodyPr wrap="square" rtlCol="0">
            <a:spAutoFit/>
          </a:bodyPr>
          <a:lstStyle/>
          <a:p>
            <a:r>
              <a:rPr lang="en-US" dirty="0">
                <a:solidFill>
                  <a:srgbClr val="FF0000"/>
                </a:solidFill>
              </a:rPr>
              <a:t>Trans-duction</a:t>
            </a:r>
          </a:p>
        </p:txBody>
      </p:sp>
      <p:sp>
        <p:nvSpPr>
          <p:cNvPr id="18" name="Arrow: Right 17">
            <a:extLst>
              <a:ext uri="{FF2B5EF4-FFF2-40B4-BE49-F238E27FC236}">
                <a16:creationId xmlns:a16="http://schemas.microsoft.com/office/drawing/2014/main" id="{36C343F2-CFAE-0323-21B4-BF42E263DF11}"/>
              </a:ext>
            </a:extLst>
          </p:cNvPr>
          <p:cNvSpPr/>
          <p:nvPr/>
        </p:nvSpPr>
        <p:spPr>
          <a:xfrm>
            <a:off x="3234772" y="5844396"/>
            <a:ext cx="416478" cy="3089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D238A93-E953-71B4-27A6-360C8242174D}"/>
              </a:ext>
            </a:extLst>
          </p:cNvPr>
          <p:cNvSpPr txBox="1"/>
          <p:nvPr/>
        </p:nvSpPr>
        <p:spPr>
          <a:xfrm>
            <a:off x="3763382" y="5675712"/>
            <a:ext cx="1724609" cy="646331"/>
          </a:xfrm>
          <a:prstGeom prst="rect">
            <a:avLst/>
          </a:prstGeom>
          <a:solidFill>
            <a:srgbClr val="FFFF00"/>
          </a:solidFill>
        </p:spPr>
        <p:txBody>
          <a:bodyPr wrap="square" rtlCol="0">
            <a:spAutoFit/>
          </a:bodyPr>
          <a:lstStyle/>
          <a:p>
            <a:r>
              <a:rPr lang="en-US" dirty="0">
                <a:solidFill>
                  <a:srgbClr val="FF0000"/>
                </a:solidFill>
              </a:rPr>
              <a:t>Electronic amplification</a:t>
            </a:r>
          </a:p>
        </p:txBody>
      </p:sp>
      <p:pic>
        <p:nvPicPr>
          <p:cNvPr id="16" name="object 4">
            <a:extLst>
              <a:ext uri="{FF2B5EF4-FFF2-40B4-BE49-F238E27FC236}">
                <a16:creationId xmlns:a16="http://schemas.microsoft.com/office/drawing/2014/main" id="{A21C15F1-A9A3-C874-2CED-22AC8BADEECA}"/>
              </a:ext>
            </a:extLst>
          </p:cNvPr>
          <p:cNvPicPr/>
          <p:nvPr/>
        </p:nvPicPr>
        <p:blipFill>
          <a:blip r:embed="rId2" cstate="screen">
            <a:extLst>
              <a:ext uri="{28A0092B-C50C-407E-A947-70E740481C1C}">
                <a14:useLocalDpi xmlns:a14="http://schemas.microsoft.com/office/drawing/2010/main"/>
              </a:ext>
            </a:extLst>
          </a:blip>
          <a:stretch>
            <a:fillRect/>
          </a:stretch>
        </p:blipFill>
        <p:spPr>
          <a:xfrm>
            <a:off x="474206" y="3166328"/>
            <a:ext cx="4098755" cy="2172277"/>
          </a:xfrm>
          <a:prstGeom prst="rect">
            <a:avLst/>
          </a:prstGeom>
          <a:solidFill>
            <a:srgbClr val="FAF3D6"/>
          </a:solidFill>
        </p:spPr>
      </p:pic>
      <p:grpSp>
        <p:nvGrpSpPr>
          <p:cNvPr id="17" name="object 12">
            <a:extLst>
              <a:ext uri="{FF2B5EF4-FFF2-40B4-BE49-F238E27FC236}">
                <a16:creationId xmlns:a16="http://schemas.microsoft.com/office/drawing/2014/main" id="{08C107BD-31E4-D967-EF6F-F266F30D5309}"/>
              </a:ext>
            </a:extLst>
          </p:cNvPr>
          <p:cNvGrpSpPr/>
          <p:nvPr/>
        </p:nvGrpSpPr>
        <p:grpSpPr>
          <a:xfrm>
            <a:off x="4987155" y="3160894"/>
            <a:ext cx="2550705" cy="2172277"/>
            <a:chOff x="4482273" y="1701322"/>
            <a:chExt cx="5515165" cy="5580553"/>
          </a:xfrm>
        </p:grpSpPr>
        <p:pic>
          <p:nvPicPr>
            <p:cNvPr id="20" name="object 13">
              <a:extLst>
                <a:ext uri="{FF2B5EF4-FFF2-40B4-BE49-F238E27FC236}">
                  <a16:creationId xmlns:a16="http://schemas.microsoft.com/office/drawing/2014/main" id="{D9946E45-C742-C269-06AB-1773CAAED45C}"/>
                </a:ext>
              </a:extLst>
            </p:cNvPr>
            <p:cNvPicPr/>
            <p:nvPr/>
          </p:nvPicPr>
          <p:blipFill rotWithShape="1">
            <a:blip r:embed="rId3" cstate="screen">
              <a:extLst>
                <a:ext uri="{28A0092B-C50C-407E-A947-70E740481C1C}">
                  <a14:useLocalDpi xmlns:a14="http://schemas.microsoft.com/office/drawing/2010/main"/>
                </a:ext>
              </a:extLst>
            </a:blip>
            <a:srcRect t="-788"/>
            <a:stretch/>
          </p:blipFill>
          <p:spPr>
            <a:xfrm>
              <a:off x="4482273" y="1701322"/>
              <a:ext cx="5515165" cy="5580553"/>
            </a:xfrm>
            <a:prstGeom prst="rect">
              <a:avLst/>
            </a:prstGeom>
          </p:spPr>
        </p:pic>
        <p:sp>
          <p:nvSpPr>
            <p:cNvPr id="21" name="object 14">
              <a:extLst>
                <a:ext uri="{FF2B5EF4-FFF2-40B4-BE49-F238E27FC236}">
                  <a16:creationId xmlns:a16="http://schemas.microsoft.com/office/drawing/2014/main" id="{5CC41F4C-2DD2-D95D-7BD5-B31864A5EEBE}"/>
                </a:ext>
              </a:extLst>
            </p:cNvPr>
            <p:cNvSpPr/>
            <p:nvPr/>
          </p:nvSpPr>
          <p:spPr>
            <a:xfrm>
              <a:off x="6417310" y="2275839"/>
              <a:ext cx="472440" cy="210820"/>
            </a:xfrm>
            <a:custGeom>
              <a:avLst/>
              <a:gdLst/>
              <a:ahLst/>
              <a:cxnLst/>
              <a:rect l="l" t="t" r="r" b="b"/>
              <a:pathLst>
                <a:path w="472440" h="210819">
                  <a:moveTo>
                    <a:pt x="472439" y="0"/>
                  </a:moveTo>
                  <a:lnTo>
                    <a:pt x="0" y="210820"/>
                  </a:lnTo>
                </a:path>
              </a:pathLst>
            </a:custGeom>
            <a:ln w="3175">
              <a:solidFill>
                <a:srgbClr val="5B8425"/>
              </a:solidFill>
            </a:ln>
          </p:spPr>
          <p:txBody>
            <a:bodyPr wrap="square" lIns="0" tIns="0" rIns="0" bIns="0" rtlCol="0"/>
            <a:lstStyle/>
            <a:p>
              <a:endParaRPr/>
            </a:p>
          </p:txBody>
        </p:sp>
        <p:sp>
          <p:nvSpPr>
            <p:cNvPr id="22" name="object 15">
              <a:extLst>
                <a:ext uri="{FF2B5EF4-FFF2-40B4-BE49-F238E27FC236}">
                  <a16:creationId xmlns:a16="http://schemas.microsoft.com/office/drawing/2014/main" id="{A8E58678-F866-FB7F-7BA5-0F29F1F36850}"/>
                </a:ext>
              </a:extLst>
            </p:cNvPr>
            <p:cNvSpPr/>
            <p:nvPr/>
          </p:nvSpPr>
          <p:spPr>
            <a:xfrm>
              <a:off x="6276340" y="2434589"/>
              <a:ext cx="168910" cy="115570"/>
            </a:xfrm>
            <a:custGeom>
              <a:avLst/>
              <a:gdLst/>
              <a:ahLst/>
              <a:cxnLst/>
              <a:rect l="l" t="t" r="r" b="b"/>
              <a:pathLst>
                <a:path w="168910" h="115569">
                  <a:moveTo>
                    <a:pt x="125730" y="0"/>
                  </a:moveTo>
                  <a:lnTo>
                    <a:pt x="0" y="115570"/>
                  </a:lnTo>
                  <a:lnTo>
                    <a:pt x="168910" y="99060"/>
                  </a:lnTo>
                  <a:lnTo>
                    <a:pt x="125730" y="0"/>
                  </a:lnTo>
                  <a:close/>
                </a:path>
              </a:pathLst>
            </a:custGeom>
            <a:solidFill>
              <a:srgbClr val="5B8425"/>
            </a:solidFill>
          </p:spPr>
          <p:txBody>
            <a:bodyPr wrap="square" lIns="0" tIns="0" rIns="0" bIns="0" rtlCol="0"/>
            <a:lstStyle/>
            <a:p>
              <a:endParaRPr/>
            </a:p>
          </p:txBody>
        </p:sp>
      </p:grpSp>
      <p:cxnSp>
        <p:nvCxnSpPr>
          <p:cNvPr id="24" name="Straight Arrow Connector 23">
            <a:extLst>
              <a:ext uri="{FF2B5EF4-FFF2-40B4-BE49-F238E27FC236}">
                <a16:creationId xmlns:a16="http://schemas.microsoft.com/office/drawing/2014/main" id="{0FC9D30D-BF14-4F2D-7DAC-633D76C9B139}"/>
              </a:ext>
            </a:extLst>
          </p:cNvPr>
          <p:cNvCxnSpPr>
            <a:cxnSpLocks/>
          </p:cNvCxnSpPr>
          <p:nvPr/>
        </p:nvCxnSpPr>
        <p:spPr>
          <a:xfrm>
            <a:off x="840595" y="2654968"/>
            <a:ext cx="452878" cy="222183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ED52E4A0-322A-791D-660E-90A7AADC7095}"/>
              </a:ext>
            </a:extLst>
          </p:cNvPr>
          <p:cNvCxnSpPr>
            <a:cxnSpLocks/>
            <a:stCxn id="8" idx="2"/>
          </p:cNvCxnSpPr>
          <p:nvPr/>
        </p:nvCxnSpPr>
        <p:spPr>
          <a:xfrm flipH="1">
            <a:off x="2666959" y="2569988"/>
            <a:ext cx="5811" cy="224523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3095807-C95B-9D22-E0CF-4CC72C42D0FB}"/>
              </a:ext>
            </a:extLst>
          </p:cNvPr>
          <p:cNvCxnSpPr>
            <a:cxnSpLocks/>
            <a:stCxn id="10" idx="2"/>
          </p:cNvCxnSpPr>
          <p:nvPr/>
        </p:nvCxnSpPr>
        <p:spPr>
          <a:xfrm flipH="1">
            <a:off x="3086964" y="2569988"/>
            <a:ext cx="1339814" cy="230681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C15120C1-799F-A374-9D60-9F2A437216D1}"/>
              </a:ext>
            </a:extLst>
          </p:cNvPr>
          <p:cNvCxnSpPr>
            <a:cxnSpLocks/>
            <a:stCxn id="12" idx="2"/>
          </p:cNvCxnSpPr>
          <p:nvPr/>
        </p:nvCxnSpPr>
        <p:spPr>
          <a:xfrm flipH="1">
            <a:off x="6148638" y="2569986"/>
            <a:ext cx="276983" cy="124803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BF2075B8-79A0-2C8D-F34D-667DEE735500}"/>
              </a:ext>
            </a:extLst>
          </p:cNvPr>
          <p:cNvCxnSpPr>
            <a:cxnSpLocks/>
            <a:stCxn id="14" idx="0"/>
          </p:cNvCxnSpPr>
          <p:nvPr/>
        </p:nvCxnSpPr>
        <p:spPr>
          <a:xfrm flipV="1">
            <a:off x="2679142" y="4281216"/>
            <a:ext cx="368874" cy="139233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82B874EC-A796-AE09-DC47-4CA2D831C400}"/>
              </a:ext>
            </a:extLst>
          </p:cNvPr>
          <p:cNvCxnSpPr>
            <a:cxnSpLocks/>
            <a:stCxn id="19" idx="0"/>
          </p:cNvCxnSpPr>
          <p:nvPr/>
        </p:nvCxnSpPr>
        <p:spPr>
          <a:xfrm flipH="1" flipV="1">
            <a:off x="3830094" y="4281216"/>
            <a:ext cx="795593" cy="139449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Content Placeholder 2">
                <a:extLst>
                  <a:ext uri="{FF2B5EF4-FFF2-40B4-BE49-F238E27FC236}">
                    <a16:creationId xmlns:a16="http://schemas.microsoft.com/office/drawing/2014/main" id="{7E2BC05E-CAED-36BA-A807-2DDA676A710C}"/>
                  </a:ext>
                </a:extLst>
              </p:cNvPr>
              <p:cNvSpPr txBox="1">
                <a:spLocks/>
              </p:cNvSpPr>
              <p:nvPr/>
            </p:nvSpPr>
            <p:spPr>
              <a:xfrm>
                <a:off x="7822446" y="2015184"/>
                <a:ext cx="4169028" cy="4842816"/>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en-US" dirty="0"/>
                  <a:t>Radiation ionize the gas atoms, their number proportional to </a:t>
                </a:r>
                <a:r>
                  <a:rPr lang="en-US" sz="2000" dirty="0" err="1">
                    <a:solidFill>
                      <a:srgbClr val="C00000"/>
                    </a:solidFill>
                    <a:latin typeface="Gill Sans MT"/>
                    <a:cs typeface="Gill Sans MT"/>
                  </a:rPr>
                  <a:t>dE</a:t>
                </a:r>
                <a:r>
                  <a:rPr lang="en-US" sz="2000" dirty="0">
                    <a:solidFill>
                      <a:srgbClr val="C00000"/>
                    </a:solidFill>
                    <a:latin typeface="Gill Sans MT"/>
                    <a:cs typeface="Gill Sans MT"/>
                  </a:rPr>
                  <a:t>/dx</a:t>
                </a:r>
                <a:r>
                  <a:rPr lang="en-US" sz="2000" spc="-20" dirty="0">
                    <a:solidFill>
                      <a:srgbClr val="C00000"/>
                    </a:solidFill>
                    <a:latin typeface="Gill Sans MT"/>
                    <a:cs typeface="Gill Sans MT"/>
                  </a:rPr>
                  <a:t> </a:t>
                </a:r>
                <a:r>
                  <a:rPr lang="en-US" sz="2000" dirty="0">
                    <a:latin typeface="Gill Sans MT"/>
                    <a:cs typeface="Gill Sans MT"/>
                  </a:rPr>
                  <a:t>of</a:t>
                </a:r>
                <a:r>
                  <a:rPr lang="en-US" sz="2000" spc="-35" dirty="0">
                    <a:latin typeface="Gill Sans MT"/>
                    <a:cs typeface="Gill Sans MT"/>
                  </a:rPr>
                  <a:t> </a:t>
                </a:r>
                <a:r>
                  <a:rPr lang="en-US" sz="2000" dirty="0">
                    <a:latin typeface="Gill Sans MT"/>
                    <a:cs typeface="Gill Sans MT"/>
                  </a:rPr>
                  <a:t>the</a:t>
                </a:r>
                <a:r>
                  <a:rPr lang="en-US" sz="2000" spc="-20" dirty="0">
                    <a:latin typeface="Gill Sans MT"/>
                    <a:cs typeface="Gill Sans MT"/>
                  </a:rPr>
                  <a:t> </a:t>
                </a:r>
                <a:r>
                  <a:rPr lang="en-US" sz="2000" spc="-10" dirty="0">
                    <a:latin typeface="Gill Sans MT"/>
                    <a:cs typeface="Gill Sans MT"/>
                  </a:rPr>
                  <a:t>particle</a:t>
                </a:r>
              </a:p>
              <a:p>
                <a:r>
                  <a:rPr lang="en-US" spc="-10" dirty="0">
                    <a:latin typeface="Gill Sans MT"/>
                  </a:rPr>
                  <a:t>In presence of an applied electric field in the gas volume electron drift at about 10^3 higher speed than ions</a:t>
                </a:r>
              </a:p>
              <a:p>
                <a:r>
                  <a:rPr lang="en-US" dirty="0"/>
                  <a:t>With wire as anode and cylinder as cathode the field is:</a:t>
                </a:r>
              </a:p>
              <a:p>
                <a:pPr marL="0" indent="0">
                  <a:buNone/>
                </a:pPr>
                <a:endParaRPr lang="en-US" dirty="0"/>
              </a:p>
              <a:p>
                <a:pPr marL="0" indent="0">
                  <a:buNone/>
                </a:pPr>
                <a:endParaRPr lang="en-US" dirty="0"/>
              </a:p>
              <a:p>
                <a:pPr marL="0" indent="0">
                  <a:buNone/>
                </a:pPr>
                <a:endParaRPr lang="en-US" dirty="0"/>
              </a:p>
              <a:p>
                <a:r>
                  <a:rPr lang="en-US" dirty="0"/>
                  <a:t>Close to the wire the field grows and the electron multiplication starts</a:t>
                </a:r>
              </a:p>
              <a:p>
                <a:r>
                  <a:rPr lang="en-US" dirty="0"/>
                  <a:t>Signal is induced between anode and cathode by the moving electrons -&gt; current is conserved… </a:t>
                </a:r>
                <a14:m>
                  <m:oMath xmlns:m="http://schemas.openxmlformats.org/officeDocument/2006/math">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𝒩</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ℯ</m:t>
                    </m:r>
                    <m:r>
                      <a:rPr lang="en-US" b="0" i="1" smtClean="0">
                        <a:latin typeface="Cambria Math" panose="02040503050406030204" pitchFamily="18" charset="0"/>
                        <a:ea typeface="Cambria Math" panose="02040503050406030204" pitchFamily="18" charset="0"/>
                      </a:rPr>
                      <m:t>𝑣</m:t>
                    </m:r>
                  </m:oMath>
                </a14:m>
                <a:r>
                  <a:rPr lang="en-US" dirty="0"/>
                  <a:t> at any instant</a:t>
                </a:r>
              </a:p>
              <a:p>
                <a:endParaRPr lang="en-US" dirty="0"/>
              </a:p>
              <a:p>
                <a:endParaRPr lang="en-US" dirty="0"/>
              </a:p>
            </p:txBody>
          </p:sp>
        </mc:Choice>
        <mc:Fallback xmlns="">
          <p:sp>
            <p:nvSpPr>
              <p:cNvPr id="43" name="Content Placeholder 2">
                <a:extLst>
                  <a:ext uri="{FF2B5EF4-FFF2-40B4-BE49-F238E27FC236}">
                    <a16:creationId xmlns:a16="http://schemas.microsoft.com/office/drawing/2014/main" id="{7E2BC05E-CAED-36BA-A807-2DDA676A710C}"/>
                  </a:ext>
                </a:extLst>
              </p:cNvPr>
              <p:cNvSpPr txBox="1">
                <a:spLocks noRot="1" noChangeAspect="1" noMove="1" noResize="1" noEditPoints="1" noAdjustHandles="1" noChangeArrowheads="1" noChangeShapeType="1" noTextEdit="1"/>
              </p:cNvSpPr>
              <p:nvPr/>
            </p:nvSpPr>
            <p:spPr>
              <a:xfrm>
                <a:off x="7822446" y="2015184"/>
                <a:ext cx="4169028" cy="4842816"/>
              </a:xfrm>
              <a:prstGeom prst="rect">
                <a:avLst/>
              </a:prstGeom>
              <a:blipFill>
                <a:blip r:embed="rId4"/>
                <a:stretch>
                  <a:fillRect l="-146" t="-1511" r="-1316"/>
                </a:stretch>
              </a:blipFill>
            </p:spPr>
            <p:txBody>
              <a:bodyPr/>
              <a:lstStyle/>
              <a:p>
                <a:r>
                  <a:rPr lang="en-US">
                    <a:noFill/>
                  </a:rPr>
                  <a:t> </a:t>
                </a:r>
              </a:p>
            </p:txBody>
          </p:sp>
        </mc:Fallback>
      </mc:AlternateContent>
      <p:sp>
        <p:nvSpPr>
          <p:cNvPr id="51" name="Arrow: Right 50">
            <a:extLst>
              <a:ext uri="{FF2B5EF4-FFF2-40B4-BE49-F238E27FC236}">
                <a16:creationId xmlns:a16="http://schemas.microsoft.com/office/drawing/2014/main" id="{8118E919-4205-AF86-7D88-86542CA7ABD8}"/>
              </a:ext>
            </a:extLst>
          </p:cNvPr>
          <p:cNvSpPr/>
          <p:nvPr/>
        </p:nvSpPr>
        <p:spPr>
          <a:xfrm>
            <a:off x="7419635" y="2092337"/>
            <a:ext cx="416478" cy="3089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object 5">
            <a:extLst>
              <a:ext uri="{FF2B5EF4-FFF2-40B4-BE49-F238E27FC236}">
                <a16:creationId xmlns:a16="http://schemas.microsoft.com/office/drawing/2014/main" id="{91B88FE0-A407-E817-0D23-4094D2A0A2DC}"/>
              </a:ext>
            </a:extLst>
          </p:cNvPr>
          <p:cNvPicPr/>
          <p:nvPr/>
        </p:nvPicPr>
        <p:blipFill>
          <a:blip r:embed="rId5" cstate="screen">
            <a:extLst>
              <a:ext uri="{28A0092B-C50C-407E-A947-70E740481C1C}">
                <a14:useLocalDpi xmlns:a14="http://schemas.microsoft.com/office/drawing/2010/main"/>
              </a:ext>
            </a:extLst>
          </a:blip>
          <a:stretch>
            <a:fillRect/>
          </a:stretch>
        </p:blipFill>
        <p:spPr>
          <a:xfrm>
            <a:off x="8207485" y="4250103"/>
            <a:ext cx="1292352" cy="573024"/>
          </a:xfrm>
          <a:prstGeom prst="rect">
            <a:avLst/>
          </a:prstGeom>
          <a:solidFill>
            <a:srgbClr val="FAF3D6"/>
          </a:solidFill>
        </p:spPr>
      </p:pic>
      <p:pic>
        <p:nvPicPr>
          <p:cNvPr id="53" name="object 6">
            <a:extLst>
              <a:ext uri="{FF2B5EF4-FFF2-40B4-BE49-F238E27FC236}">
                <a16:creationId xmlns:a16="http://schemas.microsoft.com/office/drawing/2014/main" id="{0012E930-0F9F-8FCF-74D5-078127D21EE6}"/>
              </a:ext>
            </a:extLst>
          </p:cNvPr>
          <p:cNvPicPr/>
          <p:nvPr/>
        </p:nvPicPr>
        <p:blipFill>
          <a:blip r:embed="rId6" cstate="screen">
            <a:extLst>
              <a:ext uri="{28A0092B-C50C-407E-A947-70E740481C1C}">
                <a14:useLocalDpi xmlns:a14="http://schemas.microsoft.com/office/drawing/2010/main"/>
              </a:ext>
            </a:extLst>
          </a:blip>
          <a:stretch>
            <a:fillRect/>
          </a:stretch>
        </p:blipFill>
        <p:spPr>
          <a:xfrm>
            <a:off x="9785439" y="4250103"/>
            <a:ext cx="2035797" cy="565116"/>
          </a:xfrm>
          <a:prstGeom prst="rect">
            <a:avLst/>
          </a:prstGeom>
          <a:solidFill>
            <a:srgbClr val="FAF3D6"/>
          </a:solidFill>
        </p:spPr>
      </p:pic>
    </p:spTree>
    <p:extLst>
      <p:ext uri="{BB962C8B-B14F-4D97-AF65-F5344CB8AC3E}">
        <p14:creationId xmlns:p14="http://schemas.microsoft.com/office/powerpoint/2010/main" val="4078955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5371" y="162858"/>
            <a:ext cx="10913918" cy="659155"/>
          </a:xfrm>
          <a:prstGeom prst="rect">
            <a:avLst/>
          </a:prstGeom>
        </p:spPr>
        <p:txBody>
          <a:bodyPr vert="horz" wrap="square" lIns="0" tIns="12700" rIns="0" bIns="0" rtlCol="0">
            <a:spAutoFit/>
          </a:bodyPr>
          <a:lstStyle/>
          <a:p>
            <a:pPr marL="12700">
              <a:lnSpc>
                <a:spcPct val="100000"/>
              </a:lnSpc>
              <a:spcBef>
                <a:spcPts val="100"/>
              </a:spcBef>
            </a:pPr>
            <a:r>
              <a:rPr spc="-75" dirty="0"/>
              <a:t>PRIMARY</a:t>
            </a:r>
            <a:r>
              <a:rPr spc="-305" dirty="0"/>
              <a:t> </a:t>
            </a:r>
            <a:r>
              <a:rPr dirty="0"/>
              <a:t>AND</a:t>
            </a:r>
            <a:r>
              <a:rPr spc="-40" dirty="0"/>
              <a:t> </a:t>
            </a:r>
            <a:r>
              <a:rPr spc="-45" dirty="0"/>
              <a:t>SECONDARY</a:t>
            </a:r>
            <a:r>
              <a:rPr spc="-30" dirty="0"/>
              <a:t> </a:t>
            </a:r>
            <a:r>
              <a:rPr spc="-10" dirty="0"/>
              <a:t>IONIZATION</a:t>
            </a:r>
          </a:p>
        </p:txBody>
      </p:sp>
      <p:sp>
        <p:nvSpPr>
          <p:cNvPr id="12" name="object 12"/>
          <p:cNvSpPr txBox="1">
            <a:spLocks noGrp="1"/>
          </p:cNvSpPr>
          <p:nvPr>
            <p:ph type="sldNum" sz="quarter" idx="4294967295"/>
          </p:nvPr>
        </p:nvSpPr>
        <p:spPr>
          <a:xfrm>
            <a:off x="11899900" y="6597650"/>
            <a:ext cx="292100" cy="261938"/>
          </a:xfrm>
          <a:prstGeom prst="rect">
            <a:avLst/>
          </a:prstGeom>
        </p:spPr>
        <p:txBody>
          <a:bodyPr vert="horz" wrap="square" lIns="0" tIns="0" rIns="0" bIns="0" rtlCol="0">
            <a:spAutoFit/>
          </a:bodyPr>
          <a:lstStyle>
            <a:defPPr>
              <a:defRPr kern="0"/>
            </a:defPPr>
            <a:lvl1pPr>
              <a:defRPr sz="1600" b="0" i="0">
                <a:solidFill>
                  <a:srgbClr val="B71E42"/>
                </a:solidFill>
                <a:latin typeface="Gill Sans MT"/>
                <a:cs typeface="Gill Sans MT"/>
              </a:defRPr>
            </a:lvl1pPr>
          </a:lstStyle>
          <a:p>
            <a:pPr marL="139700">
              <a:lnSpc>
                <a:spcPts val="1905"/>
              </a:lnSpc>
            </a:pPr>
            <a:fld id="{81D60167-4931-47E6-BA6A-407CBD079E47}" type="slidenum">
              <a:rPr lang="en-US" spc="-50" smtClean="0"/>
              <a:pPr marL="139700">
                <a:lnSpc>
                  <a:spcPts val="1905"/>
                </a:lnSpc>
              </a:pPr>
              <a:t>8</a:t>
            </a:fld>
            <a:endParaRPr spc="-50" dirty="0"/>
          </a:p>
        </p:txBody>
      </p:sp>
      <p:pic>
        <p:nvPicPr>
          <p:cNvPr id="6" name="object 6"/>
          <p:cNvPicPr/>
          <p:nvPr/>
        </p:nvPicPr>
        <p:blipFill>
          <a:blip r:embed="rId2" cstate="print"/>
          <a:stretch>
            <a:fillRect/>
          </a:stretch>
        </p:blipFill>
        <p:spPr>
          <a:xfrm>
            <a:off x="165371" y="4898137"/>
            <a:ext cx="6297167" cy="1959863"/>
          </a:xfrm>
          <a:prstGeom prst="rect">
            <a:avLst/>
          </a:prstGeom>
        </p:spPr>
      </p:pic>
      <p:sp>
        <p:nvSpPr>
          <p:cNvPr id="11" name="object 11"/>
          <p:cNvSpPr txBox="1"/>
          <p:nvPr/>
        </p:nvSpPr>
        <p:spPr>
          <a:xfrm>
            <a:off x="295008" y="931109"/>
            <a:ext cx="8231894" cy="3149580"/>
          </a:xfrm>
          <a:prstGeom prst="rect">
            <a:avLst/>
          </a:prstGeom>
        </p:spPr>
        <p:txBody>
          <a:bodyPr vert="horz" wrap="square" lIns="0" tIns="12700" rIns="0" bIns="0" rtlCol="0">
            <a:spAutoFit/>
          </a:bodyPr>
          <a:lstStyle/>
          <a:p>
            <a:pPr marL="302260" marR="98425" indent="-226060" algn="just">
              <a:lnSpc>
                <a:spcPct val="110100"/>
              </a:lnSpc>
              <a:spcBef>
                <a:spcPts val="100"/>
              </a:spcBef>
              <a:buClr>
                <a:schemeClr val="tx1"/>
              </a:buClr>
              <a:buFont typeface="Arial"/>
              <a:buChar char="•"/>
              <a:tabLst>
                <a:tab pos="304800" algn="l"/>
              </a:tabLst>
            </a:pPr>
            <a:r>
              <a:rPr lang="en-US" dirty="0">
                <a:latin typeface="Gill Sans MT"/>
                <a:cs typeface="Gill Sans MT"/>
              </a:rPr>
              <a:t>Primary ionization: a charged particle deposits energy by ionizing the gas molecules</a:t>
            </a:r>
          </a:p>
          <a:p>
            <a:pPr marL="302260" marR="98425" indent="-226060" algn="just">
              <a:lnSpc>
                <a:spcPct val="110100"/>
              </a:lnSpc>
              <a:spcBef>
                <a:spcPts val="100"/>
              </a:spcBef>
              <a:buClr>
                <a:schemeClr val="tx1"/>
              </a:buClr>
              <a:buFont typeface="Arial"/>
              <a:buChar char="•"/>
              <a:tabLst>
                <a:tab pos="304800" algn="l"/>
              </a:tabLst>
            </a:pPr>
            <a:r>
              <a:rPr lang="en-US" dirty="0">
                <a:latin typeface="Gill Sans MT"/>
                <a:cs typeface="Gill Sans MT"/>
              </a:rPr>
              <a:t>The position of the ionization points is described by the Poisson statistics:</a:t>
            </a:r>
          </a:p>
          <a:p>
            <a:pPr marL="302260" marR="98425" indent="-226060" algn="just">
              <a:lnSpc>
                <a:spcPct val="110100"/>
              </a:lnSpc>
              <a:spcBef>
                <a:spcPts val="100"/>
              </a:spcBef>
              <a:buClr>
                <a:schemeClr val="tx1"/>
              </a:buClr>
              <a:buFont typeface="Arial"/>
              <a:buChar char="•"/>
              <a:tabLst>
                <a:tab pos="304800" algn="l"/>
              </a:tabLst>
            </a:pPr>
            <a:endParaRPr lang="en-US" dirty="0">
              <a:latin typeface="Gill Sans MT"/>
              <a:cs typeface="Gill Sans MT"/>
            </a:endParaRPr>
          </a:p>
          <a:p>
            <a:pPr marL="302260" marR="98425" indent="-226060" algn="just">
              <a:lnSpc>
                <a:spcPct val="110100"/>
              </a:lnSpc>
              <a:spcBef>
                <a:spcPts val="100"/>
              </a:spcBef>
              <a:buClr>
                <a:schemeClr val="tx1"/>
              </a:buClr>
              <a:buFont typeface="Arial"/>
              <a:buChar char="•"/>
              <a:tabLst>
                <a:tab pos="304800" algn="l"/>
              </a:tabLst>
            </a:pPr>
            <a:endParaRPr lang="en-US" dirty="0">
              <a:latin typeface="Gill Sans MT"/>
              <a:cs typeface="Gill Sans MT"/>
            </a:endParaRPr>
          </a:p>
          <a:p>
            <a:pPr marL="302260" marR="98425" indent="-226060" algn="just">
              <a:lnSpc>
                <a:spcPct val="110100"/>
              </a:lnSpc>
              <a:spcBef>
                <a:spcPts val="100"/>
              </a:spcBef>
              <a:buClr>
                <a:schemeClr val="tx1"/>
              </a:buClr>
              <a:buFont typeface="Arial"/>
              <a:buChar char="•"/>
              <a:tabLst>
                <a:tab pos="304800" algn="l"/>
              </a:tabLst>
            </a:pPr>
            <a:endParaRPr lang="en-US" dirty="0">
              <a:latin typeface="Gill Sans MT"/>
              <a:cs typeface="Gill Sans MT"/>
            </a:endParaRPr>
          </a:p>
          <a:p>
            <a:pPr marL="302260" marR="98425" indent="-226060" algn="just">
              <a:lnSpc>
                <a:spcPct val="110100"/>
              </a:lnSpc>
              <a:spcBef>
                <a:spcPts val="100"/>
              </a:spcBef>
              <a:buClr>
                <a:schemeClr val="tx1"/>
              </a:buClr>
              <a:buFont typeface="Arial"/>
              <a:buChar char="•"/>
              <a:tabLst>
                <a:tab pos="304800" algn="l"/>
              </a:tabLst>
            </a:pPr>
            <a:r>
              <a:rPr lang="en-US" dirty="0">
                <a:latin typeface="Gill Sans MT"/>
                <a:cs typeface="Gill Sans MT"/>
              </a:rPr>
              <a:t>&lt;np&gt; is the number of expected points per unit length</a:t>
            </a:r>
          </a:p>
          <a:p>
            <a:pPr marL="302260" marR="98425" indent="-226060" algn="just">
              <a:lnSpc>
                <a:spcPct val="110100"/>
              </a:lnSpc>
              <a:spcBef>
                <a:spcPts val="100"/>
              </a:spcBef>
              <a:buClr>
                <a:schemeClr val="tx1"/>
              </a:buClr>
              <a:buFont typeface="Arial"/>
              <a:buChar char="•"/>
              <a:tabLst>
                <a:tab pos="304800" algn="l"/>
              </a:tabLst>
            </a:pPr>
            <a:r>
              <a:rPr lang="en-US" dirty="0">
                <a:latin typeface="Gill Sans MT"/>
                <a:cs typeface="Gill Sans MT"/>
              </a:rPr>
              <a:t>The total energy deposited has a wide distribution (typically modelled with the Landau distribution) so the primary electron can generate secondary electrons </a:t>
            </a:r>
            <a:r>
              <a:rPr lang="en-US" dirty="0">
                <a:latin typeface="Gill Sans MT"/>
                <a:cs typeface="Gill Sans MT"/>
                <a:sym typeface="Wingdings" panose="05000000000000000000" pitchFamily="2" charset="2"/>
              </a:rPr>
              <a:t> </a:t>
            </a:r>
            <a:r>
              <a:rPr lang="en-US" dirty="0">
                <a:latin typeface="Gill Sans MT"/>
                <a:cs typeface="Gill Sans MT"/>
              </a:rPr>
              <a:t>Total ionization per unit length &gt; primary ionization per unit </a:t>
            </a:r>
            <a:r>
              <a:rPr lang="en-US" dirty="0" err="1">
                <a:latin typeface="Gill Sans MT"/>
                <a:cs typeface="Gill Sans MT"/>
              </a:rPr>
              <a:t>lenght</a:t>
            </a:r>
            <a:endParaRPr lang="it-IT" dirty="0">
              <a:latin typeface="Gill Sans MT"/>
              <a:cs typeface="Gill Sans MT"/>
            </a:endParaRPr>
          </a:p>
          <a:p>
            <a:pPr marL="302260" marR="98425" indent="-226060" algn="just">
              <a:lnSpc>
                <a:spcPct val="110100"/>
              </a:lnSpc>
              <a:spcBef>
                <a:spcPts val="100"/>
              </a:spcBef>
              <a:buClr>
                <a:schemeClr val="tx1"/>
              </a:buClr>
              <a:buFont typeface="Arial"/>
              <a:buChar char="•"/>
              <a:tabLst>
                <a:tab pos="304800" algn="l"/>
              </a:tabLst>
            </a:pPr>
            <a:endParaRPr lang="en-US" dirty="0">
              <a:latin typeface="Gill Sans MT"/>
              <a:cs typeface="Gill Sans MT"/>
            </a:endParaRP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t="15640"/>
          <a:stretch/>
        </p:blipFill>
        <p:spPr>
          <a:xfrm>
            <a:off x="570950" y="1597769"/>
            <a:ext cx="4314527" cy="937232"/>
          </a:xfrm>
          <a:prstGeom prst="rect">
            <a:avLst/>
          </a:prstGeom>
        </p:spPr>
      </p:pic>
      <p:pic>
        <p:nvPicPr>
          <p:cNvPr id="17" name="object 2"/>
          <p:cNvPicPr/>
          <p:nvPr/>
        </p:nvPicPr>
        <p:blipFill>
          <a:blip r:embed="rId4" cstate="print"/>
          <a:stretch>
            <a:fillRect/>
          </a:stretch>
        </p:blipFill>
        <p:spPr>
          <a:xfrm>
            <a:off x="165371" y="3954654"/>
            <a:ext cx="7199630" cy="845820"/>
          </a:xfrm>
          <a:prstGeom prst="rect">
            <a:avLst/>
          </a:prstGeom>
        </p:spPr>
      </p:pic>
      <p:sp>
        <p:nvSpPr>
          <p:cNvPr id="19" name="Rectangle 18"/>
          <p:cNvSpPr/>
          <p:nvPr/>
        </p:nvSpPr>
        <p:spPr>
          <a:xfrm>
            <a:off x="6582033" y="4999447"/>
            <a:ext cx="1738184" cy="1477328"/>
          </a:xfrm>
          <a:prstGeom prst="rect">
            <a:avLst/>
          </a:prstGeom>
          <a:solidFill>
            <a:srgbClr val="00B050"/>
          </a:solidFill>
        </p:spPr>
        <p:txBody>
          <a:bodyPr wrap="square">
            <a:spAutoFit/>
          </a:bodyPr>
          <a:lstStyle/>
          <a:p>
            <a:r>
              <a:rPr lang="en-GB" dirty="0"/>
              <a:t>Electrons are not evenly spaced, not even exponentially</a:t>
            </a:r>
          </a:p>
        </p:txBody>
      </p:sp>
      <p:pic>
        <p:nvPicPr>
          <p:cNvPr id="4100" name="Picture 4" descr="https://upload.wikimedia.org/wikipedia/commons/thumb/d/dd/Landau_Distribution_PDF.svg/1920px-Landau_Distribution_PDF.svg.png"/>
          <p:cNvPicPr>
            <a:picLocks noGrp="1" noChangeAspect="1" noChangeArrowheads="1"/>
          </p:cNvPicPr>
          <p:nvPr>
            <p:ph sz="half" idx="2"/>
          </p:nvPr>
        </p:nvPicPr>
        <p:blipFill>
          <a:blip r:embed="rId5" cstate="screen">
            <a:extLst>
              <a:ext uri="{28A0092B-C50C-407E-A947-70E740481C1C}">
                <a14:useLocalDpi xmlns:a14="http://schemas.microsoft.com/office/drawing/2010/main"/>
              </a:ext>
            </a:extLst>
          </a:blip>
          <a:srcRect/>
          <a:stretch>
            <a:fillRect/>
          </a:stretch>
        </p:blipFill>
        <p:spPr bwMode="auto">
          <a:xfrm>
            <a:off x="8683089" y="1476461"/>
            <a:ext cx="3336305" cy="2112993"/>
          </a:xfrm>
          <a:prstGeom prst="rect">
            <a:avLst/>
          </a:prstGeom>
          <a:solidFill>
            <a:schemeClr val="tx1"/>
          </a:solidFill>
        </p:spPr>
      </p:pic>
      <p:sp>
        <p:nvSpPr>
          <p:cNvPr id="27" name="Rectangle 26"/>
          <p:cNvSpPr/>
          <p:nvPr/>
        </p:nvSpPr>
        <p:spPr>
          <a:xfrm>
            <a:off x="8683089" y="3589455"/>
            <a:ext cx="3336306" cy="3139322"/>
          </a:xfrm>
          <a:prstGeom prst="rect">
            <a:avLst/>
          </a:prstGeom>
          <a:solidFill>
            <a:srgbClr val="00B050"/>
          </a:solidFill>
        </p:spPr>
        <p:txBody>
          <a:bodyPr wrap="square">
            <a:spAutoFit/>
          </a:bodyPr>
          <a:lstStyle/>
          <a:p>
            <a:r>
              <a:rPr lang="en-GB" dirty="0"/>
              <a:t>The Landau distribution describes the energy loss of fast, charged particles passing through thin layers of matter due to ionization. It is characterized by a narrow peak and a long high-energy tail caused by rare, large energy transfers, making the distribution asymmetric. </a:t>
            </a:r>
          </a:p>
        </p:txBody>
      </p:sp>
      <p:sp>
        <p:nvSpPr>
          <p:cNvPr id="3" name="Segnaposto data 2">
            <a:extLst>
              <a:ext uri="{FF2B5EF4-FFF2-40B4-BE49-F238E27FC236}">
                <a16:creationId xmlns:a16="http://schemas.microsoft.com/office/drawing/2014/main" id="{C3F2C0A4-D033-458A-8861-0FBB1240A1B1}"/>
              </a:ext>
            </a:extLst>
          </p:cNvPr>
          <p:cNvSpPr>
            <a:spLocks noGrp="1"/>
          </p:cNvSpPr>
          <p:nvPr>
            <p:ph type="dt" sz="half" idx="10"/>
          </p:nvPr>
        </p:nvSpPr>
        <p:spPr/>
        <p:txBody>
          <a:bodyPr/>
          <a:lstStyle/>
          <a:p>
            <a:r>
              <a:rPr lang="en-US"/>
              <a:t>15/10//2026</a:t>
            </a: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F7AADBF-D46F-5066-4223-2BD21814E14E}"/>
              </a:ext>
            </a:extLst>
          </p:cNvPr>
          <p:cNvSpPr/>
          <p:nvPr/>
        </p:nvSpPr>
        <p:spPr>
          <a:xfrm>
            <a:off x="66854" y="1778507"/>
            <a:ext cx="4275222" cy="4311154"/>
          </a:xfrm>
          <a:prstGeom prst="rect">
            <a:avLst/>
          </a:prstGeom>
          <a:solidFill>
            <a:srgbClr val="FAF3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2"/>
          <p:cNvSpPr txBox="1">
            <a:spLocks noGrp="1"/>
          </p:cNvSpPr>
          <p:nvPr>
            <p:ph type="title"/>
          </p:nvPr>
        </p:nvSpPr>
        <p:spPr>
          <a:xfrm>
            <a:off x="253079" y="193152"/>
            <a:ext cx="10102099" cy="659155"/>
          </a:xfrm>
          <a:prstGeom prst="rect">
            <a:avLst/>
          </a:prstGeom>
        </p:spPr>
        <p:txBody>
          <a:bodyPr vert="horz" wrap="square" lIns="0" tIns="12700" rIns="0" bIns="0" rtlCol="0">
            <a:spAutoFit/>
          </a:bodyPr>
          <a:lstStyle/>
          <a:p>
            <a:pPr marL="12700">
              <a:lnSpc>
                <a:spcPct val="100000"/>
              </a:lnSpc>
              <a:spcBef>
                <a:spcPts val="100"/>
              </a:spcBef>
            </a:pPr>
            <a:r>
              <a:rPr spc="-75" dirty="0"/>
              <a:t>PRIMARY</a:t>
            </a:r>
            <a:r>
              <a:rPr spc="-305" dirty="0"/>
              <a:t> </a:t>
            </a:r>
            <a:r>
              <a:rPr dirty="0"/>
              <a:t>AND</a:t>
            </a:r>
            <a:r>
              <a:rPr spc="-40" dirty="0"/>
              <a:t> </a:t>
            </a:r>
            <a:r>
              <a:rPr spc="-45" dirty="0"/>
              <a:t>SECONDARY</a:t>
            </a:r>
            <a:r>
              <a:rPr spc="-30" dirty="0"/>
              <a:t> </a:t>
            </a:r>
            <a:r>
              <a:rPr spc="-10" dirty="0"/>
              <a:t>IONIZATION</a:t>
            </a:r>
          </a:p>
        </p:txBody>
      </p:sp>
      <p:pic>
        <p:nvPicPr>
          <p:cNvPr id="6" name="object 6"/>
          <p:cNvPicPr/>
          <p:nvPr/>
        </p:nvPicPr>
        <p:blipFill>
          <a:blip r:embed="rId2" cstate="print"/>
          <a:stretch>
            <a:fillRect/>
          </a:stretch>
        </p:blipFill>
        <p:spPr>
          <a:xfrm>
            <a:off x="4564377" y="1440781"/>
            <a:ext cx="6297167" cy="1959863"/>
          </a:xfrm>
          <a:prstGeom prst="rect">
            <a:avLst/>
          </a:prstGeom>
        </p:spPr>
      </p:pic>
      <p:grpSp>
        <p:nvGrpSpPr>
          <p:cNvPr id="13" name="Group 12">
            <a:extLst>
              <a:ext uri="{FF2B5EF4-FFF2-40B4-BE49-F238E27FC236}">
                <a16:creationId xmlns:a16="http://schemas.microsoft.com/office/drawing/2014/main" id="{699C909A-30E2-4E06-4486-A8E4F8C0C3F6}"/>
              </a:ext>
            </a:extLst>
          </p:cNvPr>
          <p:cNvGrpSpPr/>
          <p:nvPr/>
        </p:nvGrpSpPr>
        <p:grpSpPr>
          <a:xfrm>
            <a:off x="147828" y="1778507"/>
            <a:ext cx="4113274" cy="3681985"/>
            <a:chOff x="147828" y="1778507"/>
            <a:chExt cx="4113274" cy="3681985"/>
          </a:xfrm>
        </p:grpSpPr>
        <p:pic>
          <p:nvPicPr>
            <p:cNvPr id="4" name="object 4"/>
            <p:cNvPicPr/>
            <p:nvPr/>
          </p:nvPicPr>
          <p:blipFill>
            <a:blip r:embed="rId3" cstate="print"/>
            <a:stretch>
              <a:fillRect/>
            </a:stretch>
          </p:blipFill>
          <p:spPr>
            <a:xfrm>
              <a:off x="147828" y="1869948"/>
              <a:ext cx="1059180" cy="3590544"/>
            </a:xfrm>
            <a:prstGeom prst="rect">
              <a:avLst/>
            </a:prstGeom>
          </p:spPr>
        </p:pic>
        <p:pic>
          <p:nvPicPr>
            <p:cNvPr id="7" name="object 7"/>
            <p:cNvPicPr/>
            <p:nvPr/>
          </p:nvPicPr>
          <p:blipFill>
            <a:blip r:embed="rId4" cstate="print"/>
            <a:stretch>
              <a:fillRect/>
            </a:stretch>
          </p:blipFill>
          <p:spPr>
            <a:xfrm>
              <a:off x="1431036" y="1956815"/>
              <a:ext cx="1437132" cy="3300984"/>
            </a:xfrm>
            <a:prstGeom prst="rect">
              <a:avLst/>
            </a:prstGeom>
          </p:spPr>
        </p:pic>
        <p:pic>
          <p:nvPicPr>
            <p:cNvPr id="8" name="object 8"/>
            <p:cNvPicPr/>
            <p:nvPr/>
          </p:nvPicPr>
          <p:blipFill>
            <a:blip r:embed="rId5" cstate="print"/>
            <a:stretch>
              <a:fillRect/>
            </a:stretch>
          </p:blipFill>
          <p:spPr>
            <a:xfrm>
              <a:off x="3171443" y="1778507"/>
              <a:ext cx="1089659" cy="3651504"/>
            </a:xfrm>
            <a:prstGeom prst="rect">
              <a:avLst/>
            </a:prstGeom>
          </p:spPr>
        </p:pic>
      </p:grpSp>
      <p:sp>
        <p:nvSpPr>
          <p:cNvPr id="9" name="object 9"/>
          <p:cNvSpPr/>
          <p:nvPr/>
        </p:nvSpPr>
        <p:spPr>
          <a:xfrm>
            <a:off x="2690622" y="2927984"/>
            <a:ext cx="2084070" cy="114300"/>
          </a:xfrm>
          <a:custGeom>
            <a:avLst/>
            <a:gdLst/>
            <a:ahLst/>
            <a:cxnLst/>
            <a:rect l="l" t="t" r="r" b="b"/>
            <a:pathLst>
              <a:path w="2084070" h="114300">
                <a:moveTo>
                  <a:pt x="1969642" y="0"/>
                </a:moveTo>
                <a:lnTo>
                  <a:pt x="1995034" y="38087"/>
                </a:lnTo>
                <a:lnTo>
                  <a:pt x="2007742" y="38100"/>
                </a:lnTo>
                <a:lnTo>
                  <a:pt x="2007742" y="76200"/>
                </a:lnTo>
                <a:lnTo>
                  <a:pt x="1995042" y="76200"/>
                </a:lnTo>
                <a:lnTo>
                  <a:pt x="1969642" y="114300"/>
                </a:lnTo>
                <a:lnTo>
                  <a:pt x="2046012" y="76200"/>
                </a:lnTo>
                <a:lnTo>
                  <a:pt x="2007742" y="76200"/>
                </a:lnTo>
                <a:lnTo>
                  <a:pt x="2046036" y="76187"/>
                </a:lnTo>
                <a:lnTo>
                  <a:pt x="2083942" y="57276"/>
                </a:lnTo>
                <a:lnTo>
                  <a:pt x="1969642" y="0"/>
                </a:lnTo>
                <a:close/>
              </a:path>
              <a:path w="2084070" h="114300">
                <a:moveTo>
                  <a:pt x="2007742" y="57150"/>
                </a:moveTo>
                <a:lnTo>
                  <a:pt x="1995051" y="76187"/>
                </a:lnTo>
                <a:lnTo>
                  <a:pt x="2007742" y="76200"/>
                </a:lnTo>
                <a:lnTo>
                  <a:pt x="2007742" y="57150"/>
                </a:lnTo>
                <a:close/>
              </a:path>
              <a:path w="2084070" h="114300">
                <a:moveTo>
                  <a:pt x="0" y="36194"/>
                </a:moveTo>
                <a:lnTo>
                  <a:pt x="0" y="74294"/>
                </a:lnTo>
                <a:lnTo>
                  <a:pt x="1995051" y="76187"/>
                </a:lnTo>
                <a:lnTo>
                  <a:pt x="2007742" y="57150"/>
                </a:lnTo>
                <a:lnTo>
                  <a:pt x="1995034" y="38087"/>
                </a:lnTo>
                <a:lnTo>
                  <a:pt x="0" y="36194"/>
                </a:lnTo>
                <a:close/>
              </a:path>
              <a:path w="2084070" h="114300">
                <a:moveTo>
                  <a:pt x="1995034" y="38087"/>
                </a:moveTo>
                <a:lnTo>
                  <a:pt x="2007742" y="57150"/>
                </a:lnTo>
                <a:lnTo>
                  <a:pt x="2007742" y="38100"/>
                </a:lnTo>
                <a:lnTo>
                  <a:pt x="1995034" y="38087"/>
                </a:lnTo>
                <a:close/>
              </a:path>
            </a:pathLst>
          </a:custGeom>
          <a:solidFill>
            <a:srgbClr val="FF0000"/>
          </a:solidFill>
        </p:spPr>
        <p:txBody>
          <a:bodyPr wrap="square" lIns="0" tIns="0" rIns="0" bIns="0" rtlCol="0"/>
          <a:lstStyle/>
          <a:p>
            <a:endParaRPr/>
          </a:p>
        </p:txBody>
      </p:sp>
      <p:pic>
        <p:nvPicPr>
          <p:cNvPr id="10" name="object 10"/>
          <p:cNvPicPr/>
          <p:nvPr/>
        </p:nvPicPr>
        <p:blipFill>
          <a:blip r:embed="rId6" cstate="print"/>
          <a:stretch>
            <a:fillRect/>
          </a:stretch>
        </p:blipFill>
        <p:spPr>
          <a:xfrm>
            <a:off x="367284" y="5516879"/>
            <a:ext cx="3348228" cy="414528"/>
          </a:xfrm>
          <a:prstGeom prst="rect">
            <a:avLst/>
          </a:prstGeom>
        </p:spPr>
      </p:pic>
      <p:sp>
        <p:nvSpPr>
          <p:cNvPr id="11" name="object 11"/>
          <p:cNvSpPr txBox="1"/>
          <p:nvPr/>
        </p:nvSpPr>
        <p:spPr>
          <a:xfrm>
            <a:off x="4423050" y="4191761"/>
            <a:ext cx="7553325" cy="2148922"/>
          </a:xfrm>
          <a:prstGeom prst="rect">
            <a:avLst/>
          </a:prstGeom>
        </p:spPr>
        <p:txBody>
          <a:bodyPr vert="horz" wrap="square" lIns="0" tIns="12700" rIns="0" bIns="0" rtlCol="0">
            <a:spAutoFit/>
          </a:bodyPr>
          <a:lstStyle/>
          <a:p>
            <a:pPr marL="302260" marR="222885" indent="-226060" algn="just">
              <a:lnSpc>
                <a:spcPct val="110000"/>
              </a:lnSpc>
              <a:spcBef>
                <a:spcPts val="994"/>
              </a:spcBef>
              <a:buClr>
                <a:schemeClr val="tx1"/>
              </a:buClr>
              <a:buFont typeface="Arial"/>
              <a:buChar char="•"/>
              <a:tabLst>
                <a:tab pos="304800" algn="l"/>
              </a:tabLst>
            </a:pPr>
            <a:r>
              <a:rPr sz="2000" dirty="0" err="1">
                <a:latin typeface="Gill Sans MT"/>
                <a:cs typeface="Gill Sans MT"/>
              </a:rPr>
              <a:t>Example:Ar</a:t>
            </a:r>
            <a:r>
              <a:rPr sz="2000" spc="-5" dirty="0">
                <a:latin typeface="Gill Sans MT"/>
                <a:cs typeface="Gill Sans MT"/>
              </a:rPr>
              <a:t> </a:t>
            </a:r>
            <a:r>
              <a:rPr sz="2000" dirty="0">
                <a:latin typeface="Gill Sans MT"/>
                <a:cs typeface="Gill Sans MT"/>
              </a:rPr>
              <a:t>at</a:t>
            </a:r>
            <a:r>
              <a:rPr sz="2000" spc="-10" dirty="0">
                <a:latin typeface="Gill Sans MT"/>
                <a:cs typeface="Gill Sans MT"/>
              </a:rPr>
              <a:t> </a:t>
            </a:r>
            <a:r>
              <a:rPr sz="2000" dirty="0">
                <a:latin typeface="Gill Sans MT"/>
                <a:cs typeface="Gill Sans MT"/>
              </a:rPr>
              <a:t>normal</a:t>
            </a:r>
            <a:r>
              <a:rPr sz="2000" spc="-5" dirty="0">
                <a:latin typeface="Gill Sans MT"/>
                <a:cs typeface="Gill Sans MT"/>
              </a:rPr>
              <a:t> </a:t>
            </a:r>
            <a:r>
              <a:rPr sz="2000" dirty="0">
                <a:latin typeface="Gill Sans MT"/>
                <a:cs typeface="Gill Sans MT"/>
              </a:rPr>
              <a:t>pressure:A</a:t>
            </a:r>
            <a:r>
              <a:rPr sz="2000" spc="-10" dirty="0">
                <a:latin typeface="Gill Sans MT"/>
                <a:cs typeface="Gill Sans MT"/>
              </a:rPr>
              <a:t> </a:t>
            </a:r>
            <a:r>
              <a:rPr sz="2000" dirty="0">
                <a:latin typeface="Gill Sans MT"/>
                <a:cs typeface="Gill Sans MT"/>
              </a:rPr>
              <a:t>energy</a:t>
            </a:r>
            <a:r>
              <a:rPr sz="2000" spc="-20" dirty="0">
                <a:latin typeface="Gill Sans MT"/>
                <a:cs typeface="Gill Sans MT"/>
              </a:rPr>
              <a:t> </a:t>
            </a:r>
            <a:r>
              <a:rPr sz="2000" dirty="0">
                <a:latin typeface="Gill Sans MT"/>
                <a:cs typeface="Gill Sans MT"/>
              </a:rPr>
              <a:t>of</a:t>
            </a:r>
            <a:r>
              <a:rPr sz="2000" spc="-5" dirty="0">
                <a:latin typeface="Gill Sans MT"/>
                <a:cs typeface="Gill Sans MT"/>
              </a:rPr>
              <a:t> </a:t>
            </a:r>
            <a:r>
              <a:rPr sz="2000" dirty="0">
                <a:latin typeface="Gill Sans MT"/>
                <a:cs typeface="Gill Sans MT"/>
              </a:rPr>
              <a:t>1cm</a:t>
            </a:r>
            <a:r>
              <a:rPr sz="2000" dirty="0">
                <a:latin typeface="MS Gothic"/>
                <a:cs typeface="MS Gothic"/>
              </a:rPr>
              <a:t>･</a:t>
            </a:r>
            <a:r>
              <a:rPr sz="2000" dirty="0">
                <a:latin typeface="Gill Sans MT"/>
                <a:cs typeface="Gill Sans MT"/>
              </a:rPr>
              <a:t>dE/dx</a:t>
            </a:r>
            <a:r>
              <a:rPr sz="2000" spc="-20" dirty="0">
                <a:latin typeface="Gill Sans MT"/>
                <a:cs typeface="Gill Sans MT"/>
              </a:rPr>
              <a:t> </a:t>
            </a:r>
            <a:r>
              <a:rPr sz="2000" dirty="0">
                <a:latin typeface="Gill Sans MT"/>
                <a:cs typeface="Gill Sans MT"/>
              </a:rPr>
              <a:t>=</a:t>
            </a:r>
            <a:r>
              <a:rPr sz="2000" spc="-20" dirty="0">
                <a:latin typeface="Gill Sans MT"/>
                <a:cs typeface="Gill Sans MT"/>
              </a:rPr>
              <a:t> </a:t>
            </a:r>
            <a:r>
              <a:rPr sz="2000" dirty="0">
                <a:latin typeface="Gill Sans MT"/>
                <a:cs typeface="Gill Sans MT"/>
              </a:rPr>
              <a:t>2.44</a:t>
            </a:r>
            <a:r>
              <a:rPr sz="2000" spc="-15" dirty="0">
                <a:latin typeface="Gill Sans MT"/>
                <a:cs typeface="Gill Sans MT"/>
              </a:rPr>
              <a:t> </a:t>
            </a:r>
            <a:r>
              <a:rPr sz="2000" dirty="0">
                <a:latin typeface="Gill Sans MT"/>
                <a:cs typeface="Gill Sans MT"/>
              </a:rPr>
              <a:t>keV</a:t>
            </a:r>
            <a:r>
              <a:rPr sz="2000" spc="-30" dirty="0">
                <a:latin typeface="Gill Sans MT"/>
                <a:cs typeface="Gill Sans MT"/>
              </a:rPr>
              <a:t> </a:t>
            </a:r>
            <a:r>
              <a:rPr sz="2000" dirty="0">
                <a:latin typeface="Gill Sans MT"/>
                <a:cs typeface="Gill Sans MT"/>
              </a:rPr>
              <a:t>creates</a:t>
            </a:r>
            <a:r>
              <a:rPr sz="2000" spc="-20" dirty="0">
                <a:latin typeface="Gill Sans MT"/>
                <a:cs typeface="Gill Sans MT"/>
              </a:rPr>
              <a:t> </a:t>
            </a:r>
            <a:r>
              <a:rPr sz="2000" dirty="0">
                <a:latin typeface="Gill Sans MT"/>
                <a:cs typeface="Gill Sans MT"/>
              </a:rPr>
              <a:t>29.4</a:t>
            </a:r>
            <a:r>
              <a:rPr sz="2000" spc="-25" dirty="0">
                <a:latin typeface="Gill Sans MT"/>
                <a:cs typeface="Gill Sans MT"/>
              </a:rPr>
              <a:t> </a:t>
            </a:r>
            <a:r>
              <a:rPr sz="2000" dirty="0">
                <a:latin typeface="Gill Sans MT"/>
                <a:cs typeface="Gill Sans MT"/>
              </a:rPr>
              <a:t>e/ion</a:t>
            </a:r>
            <a:r>
              <a:rPr sz="2000" spc="-30" dirty="0">
                <a:latin typeface="Gill Sans MT"/>
                <a:cs typeface="Gill Sans MT"/>
              </a:rPr>
              <a:t> </a:t>
            </a:r>
            <a:r>
              <a:rPr sz="2000" spc="-10" dirty="0">
                <a:latin typeface="Gill Sans MT"/>
                <a:cs typeface="Gill Sans MT"/>
              </a:rPr>
              <a:t>pairs 	</a:t>
            </a:r>
            <a:r>
              <a:rPr sz="2000" dirty="0">
                <a:latin typeface="Gill Sans MT"/>
                <a:cs typeface="Gill Sans MT"/>
              </a:rPr>
              <a:t>per</a:t>
            </a:r>
            <a:r>
              <a:rPr sz="2000" spc="-105" dirty="0">
                <a:latin typeface="Gill Sans MT"/>
                <a:cs typeface="Gill Sans MT"/>
              </a:rPr>
              <a:t> </a:t>
            </a:r>
            <a:r>
              <a:rPr sz="2000" dirty="0">
                <a:latin typeface="Gill Sans MT"/>
                <a:cs typeface="Gill Sans MT"/>
              </a:rPr>
              <a:t>cm</a:t>
            </a:r>
            <a:r>
              <a:rPr sz="2000" spc="5" dirty="0">
                <a:latin typeface="Gill Sans MT"/>
                <a:cs typeface="Gill Sans MT"/>
              </a:rPr>
              <a:t> </a:t>
            </a:r>
            <a:r>
              <a:rPr sz="2000" dirty="0">
                <a:latin typeface="Gill Sans MT"/>
                <a:cs typeface="Gill Sans MT"/>
              </a:rPr>
              <a:t>(83</a:t>
            </a:r>
            <a:r>
              <a:rPr sz="2000" spc="-10" dirty="0">
                <a:latin typeface="Gill Sans MT"/>
                <a:cs typeface="Gill Sans MT"/>
              </a:rPr>
              <a:t> </a:t>
            </a:r>
            <a:r>
              <a:rPr sz="2000" spc="-20" dirty="0">
                <a:latin typeface="Gill Sans MT"/>
                <a:cs typeface="Gill Sans MT"/>
              </a:rPr>
              <a:t>eV/pair).</a:t>
            </a:r>
            <a:r>
              <a:rPr sz="2000" spc="-85" dirty="0">
                <a:latin typeface="Gill Sans MT"/>
                <a:cs typeface="Gill Sans MT"/>
              </a:rPr>
              <a:t> </a:t>
            </a:r>
            <a:r>
              <a:rPr sz="2000" dirty="0">
                <a:latin typeface="Gill Sans MT"/>
                <a:cs typeface="Gill Sans MT"/>
              </a:rPr>
              <a:t>Secondary</a:t>
            </a:r>
            <a:r>
              <a:rPr sz="2000" spc="-10" dirty="0">
                <a:latin typeface="Gill Sans MT"/>
                <a:cs typeface="Gill Sans MT"/>
              </a:rPr>
              <a:t> </a:t>
            </a:r>
            <a:r>
              <a:rPr sz="2000" dirty="0">
                <a:latin typeface="Gill Sans MT"/>
                <a:cs typeface="Gill Sans MT"/>
              </a:rPr>
              <a:t>ionization</a:t>
            </a:r>
            <a:r>
              <a:rPr sz="2000" spc="-25" dirty="0">
                <a:latin typeface="Gill Sans MT"/>
                <a:cs typeface="Gill Sans MT"/>
              </a:rPr>
              <a:t> </a:t>
            </a:r>
            <a:r>
              <a:rPr sz="2000" dirty="0">
                <a:latin typeface="Gill Sans MT"/>
                <a:cs typeface="Gill Sans MT"/>
              </a:rPr>
              <a:t>accounts</a:t>
            </a:r>
            <a:r>
              <a:rPr sz="2000" spc="-25" dirty="0">
                <a:latin typeface="Gill Sans MT"/>
                <a:cs typeface="Gill Sans MT"/>
              </a:rPr>
              <a:t> </a:t>
            </a:r>
            <a:r>
              <a:rPr sz="2000" dirty="0">
                <a:latin typeface="Gill Sans MT"/>
                <a:cs typeface="Gill Sans MT"/>
              </a:rPr>
              <a:t>for</a:t>
            </a:r>
            <a:r>
              <a:rPr sz="2000" spc="-15" dirty="0">
                <a:latin typeface="Gill Sans MT"/>
                <a:cs typeface="Gill Sans MT"/>
              </a:rPr>
              <a:t> </a:t>
            </a:r>
            <a:r>
              <a:rPr sz="2000" dirty="0">
                <a:latin typeface="Gill Sans MT"/>
                <a:cs typeface="Gill Sans MT"/>
              </a:rPr>
              <a:t>the</a:t>
            </a:r>
            <a:r>
              <a:rPr sz="2000" spc="-25" dirty="0">
                <a:latin typeface="Gill Sans MT"/>
                <a:cs typeface="Gill Sans MT"/>
              </a:rPr>
              <a:t> </a:t>
            </a:r>
            <a:r>
              <a:rPr sz="2000" dirty="0">
                <a:latin typeface="Gill Sans MT"/>
                <a:cs typeface="Gill Sans MT"/>
              </a:rPr>
              <a:t>difference</a:t>
            </a:r>
            <a:r>
              <a:rPr sz="2000" spc="-25" dirty="0">
                <a:latin typeface="Gill Sans MT"/>
                <a:cs typeface="Gill Sans MT"/>
              </a:rPr>
              <a:t> </a:t>
            </a:r>
            <a:r>
              <a:rPr sz="2000" dirty="0">
                <a:latin typeface="Gill Sans MT"/>
                <a:cs typeface="Gill Sans MT"/>
              </a:rPr>
              <a:t>to</a:t>
            </a:r>
            <a:r>
              <a:rPr sz="2000" spc="-15" dirty="0">
                <a:latin typeface="Gill Sans MT"/>
                <a:cs typeface="Gill Sans MT"/>
              </a:rPr>
              <a:t> </a:t>
            </a:r>
            <a:r>
              <a:rPr sz="2000" dirty="0">
                <a:latin typeface="Gill Sans MT"/>
                <a:cs typeface="Gill Sans MT"/>
              </a:rPr>
              <a:t>94</a:t>
            </a:r>
            <a:r>
              <a:rPr sz="2000" spc="-20" dirty="0">
                <a:latin typeface="Gill Sans MT"/>
                <a:cs typeface="Gill Sans MT"/>
              </a:rPr>
              <a:t> </a:t>
            </a:r>
            <a:r>
              <a:rPr sz="2000" dirty="0">
                <a:latin typeface="Gill Sans MT"/>
                <a:cs typeface="Gill Sans MT"/>
              </a:rPr>
              <a:t>pairs/cm</a:t>
            </a:r>
            <a:r>
              <a:rPr sz="2000" spc="15" dirty="0">
                <a:latin typeface="Gill Sans MT"/>
                <a:cs typeface="Gill Sans MT"/>
              </a:rPr>
              <a:t> </a:t>
            </a:r>
            <a:r>
              <a:rPr sz="2000" dirty="0">
                <a:latin typeface="Gill Sans MT"/>
                <a:cs typeface="Gill Sans MT"/>
              </a:rPr>
              <a:t>(x</a:t>
            </a:r>
            <a:r>
              <a:rPr sz="2000" spc="-15" dirty="0">
                <a:latin typeface="Gill Sans MT"/>
                <a:cs typeface="Gill Sans MT"/>
              </a:rPr>
              <a:t> </a:t>
            </a:r>
            <a:r>
              <a:rPr sz="2000" spc="-20" dirty="0">
                <a:latin typeface="Gill Sans MT"/>
                <a:cs typeface="Gill Sans MT"/>
              </a:rPr>
              <a:t>3!), 	</a:t>
            </a:r>
            <a:r>
              <a:rPr sz="2000" dirty="0">
                <a:latin typeface="Gill Sans MT"/>
                <a:cs typeface="Gill Sans MT"/>
              </a:rPr>
              <a:t>such</a:t>
            </a:r>
            <a:r>
              <a:rPr sz="2000" spc="-25" dirty="0">
                <a:latin typeface="Gill Sans MT"/>
                <a:cs typeface="Gill Sans MT"/>
              </a:rPr>
              <a:t> </a:t>
            </a:r>
            <a:r>
              <a:rPr sz="2000" dirty="0">
                <a:latin typeface="Gill Sans MT"/>
                <a:cs typeface="Gill Sans MT"/>
              </a:rPr>
              <a:t>that</a:t>
            </a:r>
            <a:r>
              <a:rPr sz="2000" spc="-15" dirty="0">
                <a:latin typeface="Gill Sans MT"/>
                <a:cs typeface="Gill Sans MT"/>
              </a:rPr>
              <a:t> </a:t>
            </a:r>
            <a:r>
              <a:rPr sz="2000" dirty="0">
                <a:latin typeface="Gill Sans MT"/>
                <a:cs typeface="Gill Sans MT"/>
              </a:rPr>
              <a:t>the</a:t>
            </a:r>
            <a:r>
              <a:rPr sz="2000" spc="-30" dirty="0">
                <a:latin typeface="Gill Sans MT"/>
                <a:cs typeface="Gill Sans MT"/>
              </a:rPr>
              <a:t> </a:t>
            </a:r>
            <a:r>
              <a:rPr sz="2000" spc="-10" dirty="0">
                <a:latin typeface="Gill Sans MT"/>
                <a:cs typeface="Gill Sans MT"/>
              </a:rPr>
              <a:t>average</a:t>
            </a:r>
            <a:r>
              <a:rPr sz="2000" spc="-20" dirty="0">
                <a:latin typeface="Gill Sans MT"/>
                <a:cs typeface="Gill Sans MT"/>
              </a:rPr>
              <a:t> </a:t>
            </a:r>
            <a:r>
              <a:rPr sz="2000" dirty="0">
                <a:latin typeface="Gill Sans MT"/>
                <a:cs typeface="Gill Sans MT"/>
              </a:rPr>
              <a:t>energy</a:t>
            </a:r>
            <a:r>
              <a:rPr sz="2000" spc="-15" dirty="0">
                <a:latin typeface="Gill Sans MT"/>
                <a:cs typeface="Gill Sans MT"/>
              </a:rPr>
              <a:t> </a:t>
            </a:r>
            <a:r>
              <a:rPr sz="2000" dirty="0">
                <a:latin typeface="Gill Sans MT"/>
                <a:cs typeface="Gill Sans MT"/>
              </a:rPr>
              <a:t>to</a:t>
            </a:r>
            <a:r>
              <a:rPr sz="2000" spc="-20" dirty="0">
                <a:latin typeface="Gill Sans MT"/>
                <a:cs typeface="Gill Sans MT"/>
              </a:rPr>
              <a:t> </a:t>
            </a:r>
            <a:r>
              <a:rPr sz="2000" dirty="0">
                <a:latin typeface="Gill Sans MT"/>
                <a:cs typeface="Gill Sans MT"/>
              </a:rPr>
              <a:t>create</a:t>
            </a:r>
            <a:r>
              <a:rPr sz="2000" spc="-30" dirty="0">
                <a:latin typeface="Gill Sans MT"/>
                <a:cs typeface="Gill Sans MT"/>
              </a:rPr>
              <a:t> </a:t>
            </a:r>
            <a:r>
              <a:rPr sz="2000" dirty="0">
                <a:latin typeface="Gill Sans MT"/>
                <a:cs typeface="Gill Sans MT"/>
              </a:rPr>
              <a:t>an</a:t>
            </a:r>
            <a:r>
              <a:rPr sz="2000" spc="-15" dirty="0">
                <a:latin typeface="Gill Sans MT"/>
                <a:cs typeface="Gill Sans MT"/>
              </a:rPr>
              <a:t> </a:t>
            </a:r>
            <a:r>
              <a:rPr sz="2000" dirty="0">
                <a:latin typeface="Gill Sans MT"/>
                <a:cs typeface="Gill Sans MT"/>
              </a:rPr>
              <a:t>e/ion</a:t>
            </a:r>
            <a:r>
              <a:rPr sz="2000" spc="-20" dirty="0">
                <a:latin typeface="Gill Sans MT"/>
                <a:cs typeface="Gill Sans MT"/>
              </a:rPr>
              <a:t> </a:t>
            </a:r>
            <a:r>
              <a:rPr sz="2000" dirty="0">
                <a:latin typeface="Gill Sans MT"/>
                <a:cs typeface="Gill Sans MT"/>
              </a:rPr>
              <a:t>pair</a:t>
            </a:r>
            <a:r>
              <a:rPr sz="2000" spc="-20" dirty="0">
                <a:latin typeface="Gill Sans MT"/>
                <a:cs typeface="Gill Sans MT"/>
              </a:rPr>
              <a:t> </a:t>
            </a:r>
            <a:r>
              <a:rPr sz="2000" dirty="0">
                <a:latin typeface="Gill Sans MT"/>
                <a:cs typeface="Gill Sans MT"/>
              </a:rPr>
              <a:t>is</a:t>
            </a:r>
            <a:r>
              <a:rPr sz="2000" spc="-5" dirty="0">
                <a:latin typeface="Gill Sans MT"/>
                <a:cs typeface="Gill Sans MT"/>
              </a:rPr>
              <a:t> </a:t>
            </a:r>
            <a:r>
              <a:rPr sz="2000" dirty="0">
                <a:latin typeface="Gill Sans MT"/>
                <a:cs typeface="Gill Sans MT"/>
              </a:rPr>
              <a:t>w</a:t>
            </a:r>
            <a:r>
              <a:rPr sz="2000" baseline="-19444" dirty="0">
                <a:latin typeface="Gill Sans MT"/>
                <a:cs typeface="Gill Sans MT"/>
              </a:rPr>
              <a:t>i</a:t>
            </a:r>
            <a:r>
              <a:rPr sz="2000" spc="187" baseline="-19444" dirty="0">
                <a:latin typeface="Gill Sans MT"/>
                <a:cs typeface="Gill Sans MT"/>
              </a:rPr>
              <a:t> </a:t>
            </a:r>
            <a:r>
              <a:rPr sz="2000" dirty="0">
                <a:latin typeface="Gill Sans MT"/>
                <a:cs typeface="Gill Sans MT"/>
              </a:rPr>
              <a:t>=</a:t>
            </a:r>
            <a:r>
              <a:rPr sz="2000" spc="-20" dirty="0">
                <a:latin typeface="Gill Sans MT"/>
                <a:cs typeface="Gill Sans MT"/>
              </a:rPr>
              <a:t> </a:t>
            </a:r>
            <a:r>
              <a:rPr sz="2000" dirty="0">
                <a:latin typeface="Gill Sans MT"/>
                <a:cs typeface="Gill Sans MT"/>
              </a:rPr>
              <a:t>26</a:t>
            </a:r>
            <a:r>
              <a:rPr sz="2000" spc="-15" dirty="0">
                <a:latin typeface="Gill Sans MT"/>
                <a:cs typeface="Gill Sans MT"/>
              </a:rPr>
              <a:t> </a:t>
            </a:r>
            <a:r>
              <a:rPr sz="2000" dirty="0">
                <a:latin typeface="Gill Sans MT"/>
                <a:cs typeface="Gill Sans MT"/>
              </a:rPr>
              <a:t>eV</a:t>
            </a:r>
            <a:r>
              <a:rPr sz="2000" spc="-25" dirty="0">
                <a:latin typeface="Gill Sans MT"/>
                <a:cs typeface="Gill Sans MT"/>
              </a:rPr>
              <a:t> </a:t>
            </a:r>
            <a:r>
              <a:rPr sz="2000" dirty="0">
                <a:latin typeface="Gill Sans MT"/>
                <a:cs typeface="Gill Sans MT"/>
              </a:rPr>
              <a:t>(See</a:t>
            </a:r>
            <a:r>
              <a:rPr sz="2000" spc="-15" dirty="0">
                <a:latin typeface="Gill Sans MT"/>
                <a:cs typeface="Gill Sans MT"/>
              </a:rPr>
              <a:t> </a:t>
            </a:r>
            <a:r>
              <a:rPr sz="2000" dirty="0">
                <a:latin typeface="Gill Sans MT"/>
                <a:cs typeface="Gill Sans MT"/>
              </a:rPr>
              <a:t>next</a:t>
            </a:r>
            <a:r>
              <a:rPr sz="2000" spc="-40" dirty="0">
                <a:latin typeface="Gill Sans MT"/>
                <a:cs typeface="Gill Sans MT"/>
              </a:rPr>
              <a:t> </a:t>
            </a:r>
            <a:r>
              <a:rPr sz="2000" spc="-10" dirty="0">
                <a:latin typeface="Gill Sans MT"/>
                <a:cs typeface="Gill Sans MT"/>
              </a:rPr>
              <a:t>slide).</a:t>
            </a:r>
            <a:endParaRPr lang="it-IT" sz="2000" spc="-10" dirty="0">
              <a:latin typeface="Gill Sans MT"/>
              <a:cs typeface="Gill Sans MT"/>
            </a:endParaRPr>
          </a:p>
          <a:p>
            <a:pPr marL="302260" marR="222885" indent="-226060" algn="just">
              <a:lnSpc>
                <a:spcPct val="110000"/>
              </a:lnSpc>
              <a:spcBef>
                <a:spcPts val="994"/>
              </a:spcBef>
              <a:buClr>
                <a:schemeClr val="tx1"/>
              </a:buClr>
              <a:buFont typeface="Arial"/>
              <a:buChar char="•"/>
              <a:tabLst>
                <a:tab pos="304800" algn="l"/>
              </a:tabLst>
            </a:pPr>
            <a:endParaRPr sz="2000" dirty="0">
              <a:latin typeface="Gill Sans MT"/>
              <a:cs typeface="Gill Sans MT"/>
            </a:endParaRPr>
          </a:p>
        </p:txBody>
      </p:sp>
      <p:sp>
        <p:nvSpPr>
          <p:cNvPr id="12" name="object 12"/>
          <p:cNvSpPr txBox="1">
            <a:spLocks noGrp="1"/>
          </p:cNvSpPr>
          <p:nvPr>
            <p:ph type="sldNum" sz="quarter" idx="4294967295"/>
          </p:nvPr>
        </p:nvSpPr>
        <p:spPr>
          <a:xfrm>
            <a:off x="11857990" y="6597827"/>
            <a:ext cx="293370" cy="260984"/>
          </a:xfrm>
          <a:prstGeom prst="rect">
            <a:avLst/>
          </a:prstGeom>
        </p:spPr>
        <p:txBody>
          <a:bodyPr vert="horz" wrap="square" lIns="0" tIns="0" rIns="0" bIns="0" rtlCol="0">
            <a:spAutoFit/>
          </a:bodyPr>
          <a:lstStyle>
            <a:defPPr>
              <a:defRPr kern="0"/>
            </a:defPPr>
            <a:lvl1pPr>
              <a:defRPr sz="1600" b="0" i="0">
                <a:solidFill>
                  <a:srgbClr val="B71E42"/>
                </a:solidFill>
                <a:latin typeface="Gill Sans MT"/>
                <a:cs typeface="Gill Sans MT"/>
              </a:defRPr>
            </a:lvl1pPr>
          </a:lstStyle>
          <a:p>
            <a:pPr marL="139700">
              <a:lnSpc>
                <a:spcPts val="1905"/>
              </a:lnSpc>
            </a:pPr>
            <a:fld id="{81D60167-4931-47E6-BA6A-407CBD079E47}" type="slidenum">
              <a:rPr lang="en-US" spc="-50" smtClean="0"/>
              <a:pPr marL="139700">
                <a:lnSpc>
                  <a:spcPts val="1905"/>
                </a:lnSpc>
              </a:pPr>
              <a:t>9</a:t>
            </a:fld>
            <a:endParaRPr spc="-50" dirty="0"/>
          </a:p>
        </p:txBody>
      </p:sp>
      <p:pic>
        <p:nvPicPr>
          <p:cNvPr id="18" name="Picture 17">
            <a:extLst>
              <a:ext uri="{FF2B5EF4-FFF2-40B4-BE49-F238E27FC236}">
                <a16:creationId xmlns:a16="http://schemas.microsoft.com/office/drawing/2014/main" id="{9C549FCC-9071-A4F9-67A1-4C6B13ABA13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192572" y="1264339"/>
            <a:ext cx="4335567" cy="2530113"/>
          </a:xfrm>
          <a:prstGeom prst="rect">
            <a:avLst/>
          </a:prstGeom>
          <a:solidFill>
            <a:srgbClr val="FAF3D6"/>
          </a:solidFill>
        </p:spPr>
      </p:pic>
      <p:sp>
        <p:nvSpPr>
          <p:cNvPr id="15" name="Rectangle 14"/>
          <p:cNvSpPr/>
          <p:nvPr/>
        </p:nvSpPr>
        <p:spPr>
          <a:xfrm>
            <a:off x="253079" y="793222"/>
            <a:ext cx="9039202" cy="701731"/>
          </a:xfrm>
          <a:prstGeom prst="rect">
            <a:avLst/>
          </a:prstGeom>
        </p:spPr>
        <p:txBody>
          <a:bodyPr wrap="square">
            <a:spAutoFit/>
          </a:bodyPr>
          <a:lstStyle/>
          <a:p>
            <a:pPr marL="302260" marR="222885" indent="-226060" algn="just">
              <a:lnSpc>
                <a:spcPct val="110000"/>
              </a:lnSpc>
              <a:spcBef>
                <a:spcPts val="994"/>
              </a:spcBef>
              <a:buClr>
                <a:schemeClr val="tx1"/>
              </a:buClr>
              <a:buFont typeface="Arial"/>
              <a:buChar char="•"/>
              <a:tabLst>
                <a:tab pos="304800" algn="l"/>
              </a:tabLst>
            </a:pPr>
            <a:r>
              <a:rPr lang="en-GB" dirty="0">
                <a:latin typeface="Gill Sans MT"/>
                <a:cs typeface="Gill Sans MT"/>
              </a:rPr>
              <a:t>An important fraction of</a:t>
            </a:r>
            <a:r>
              <a:rPr lang="en-GB" spc="-20" dirty="0">
                <a:latin typeface="Gill Sans MT"/>
                <a:cs typeface="Gill Sans MT"/>
              </a:rPr>
              <a:t> </a:t>
            </a:r>
            <a:r>
              <a:rPr lang="en-GB" dirty="0">
                <a:latin typeface="Gill Sans MT"/>
                <a:cs typeface="Gill Sans MT"/>
              </a:rPr>
              <a:t>the</a:t>
            </a:r>
            <a:r>
              <a:rPr lang="en-GB" spc="-40" dirty="0">
                <a:latin typeface="Gill Sans MT"/>
                <a:cs typeface="Gill Sans MT"/>
              </a:rPr>
              <a:t> </a:t>
            </a:r>
            <a:r>
              <a:rPr lang="en-GB" dirty="0">
                <a:latin typeface="Gill Sans MT"/>
                <a:cs typeface="Gill Sans MT"/>
              </a:rPr>
              <a:t>electron/ion</a:t>
            </a:r>
            <a:r>
              <a:rPr lang="en-GB" spc="-60" dirty="0">
                <a:latin typeface="Gill Sans MT"/>
                <a:cs typeface="Gill Sans MT"/>
              </a:rPr>
              <a:t> </a:t>
            </a:r>
            <a:r>
              <a:rPr lang="en-GB" dirty="0">
                <a:latin typeface="Gill Sans MT"/>
                <a:cs typeface="Gill Sans MT"/>
              </a:rPr>
              <a:t>pairs</a:t>
            </a:r>
            <a:r>
              <a:rPr lang="en-GB" spc="-30" dirty="0">
                <a:latin typeface="Gill Sans MT"/>
                <a:cs typeface="Gill Sans MT"/>
              </a:rPr>
              <a:t> </a:t>
            </a:r>
            <a:r>
              <a:rPr lang="en-GB" dirty="0">
                <a:latin typeface="Gill Sans MT"/>
                <a:cs typeface="Gill Sans MT"/>
              </a:rPr>
              <a:t>is</a:t>
            </a:r>
            <a:r>
              <a:rPr lang="en-GB" spc="-10" dirty="0">
                <a:latin typeface="Gill Sans MT"/>
                <a:cs typeface="Gill Sans MT"/>
              </a:rPr>
              <a:t> </a:t>
            </a:r>
            <a:r>
              <a:rPr lang="en-GB" dirty="0">
                <a:latin typeface="Gill Sans MT"/>
                <a:cs typeface="Gill Sans MT"/>
              </a:rPr>
              <a:t>from</a:t>
            </a:r>
            <a:r>
              <a:rPr lang="en-GB" spc="-30" dirty="0">
                <a:latin typeface="Gill Sans MT"/>
                <a:cs typeface="Gill Sans MT"/>
              </a:rPr>
              <a:t> </a:t>
            </a:r>
            <a:r>
              <a:rPr lang="en-GB" spc="-10" dirty="0">
                <a:latin typeface="Cambria Math"/>
                <a:cs typeface="Cambria Math"/>
              </a:rPr>
              <a:t>𝜹</a:t>
            </a:r>
            <a:r>
              <a:rPr lang="en-GB" spc="-10" dirty="0">
                <a:latin typeface="Gill Sans MT"/>
                <a:cs typeface="Gill Sans MT"/>
              </a:rPr>
              <a:t>-</a:t>
            </a:r>
            <a:r>
              <a:rPr lang="en-GB" dirty="0" err="1">
                <a:latin typeface="Gill Sans MT"/>
                <a:cs typeface="Gill Sans MT"/>
              </a:rPr>
              <a:t>electons</a:t>
            </a:r>
            <a:r>
              <a:rPr lang="en-GB" spc="-20" dirty="0">
                <a:latin typeface="Gill Sans MT"/>
                <a:cs typeface="Gill Sans MT"/>
              </a:rPr>
              <a:t>: </a:t>
            </a:r>
            <a:r>
              <a:rPr lang="en-GB" dirty="0">
                <a:solidFill>
                  <a:srgbClr val="FFC000"/>
                </a:solidFill>
                <a:latin typeface="Gill Sans MT"/>
                <a:cs typeface="Gill Sans MT"/>
              </a:rPr>
              <a:t>knocked-out through a virtual photon exchange</a:t>
            </a:r>
            <a:endParaRPr lang="en-GB" dirty="0">
              <a:latin typeface="Gill Sans MT"/>
              <a:cs typeface="Gill Sans MT"/>
            </a:endParaRPr>
          </a:p>
        </p:txBody>
      </p:sp>
      <p:sp>
        <p:nvSpPr>
          <p:cNvPr id="3" name="Segnaposto data 2">
            <a:extLst>
              <a:ext uri="{FF2B5EF4-FFF2-40B4-BE49-F238E27FC236}">
                <a16:creationId xmlns:a16="http://schemas.microsoft.com/office/drawing/2014/main" id="{492C5D6D-487A-40B5-A26F-F85904ABCBFA}"/>
              </a:ext>
            </a:extLst>
          </p:cNvPr>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3323397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72440" y="1092708"/>
            <a:ext cx="10177272" cy="3895344"/>
          </a:xfrm>
          <a:prstGeom prst="rect">
            <a:avLst/>
          </a:prstGeom>
          <a:solidFill>
            <a:srgbClr val="FAF3D6"/>
          </a:solidFill>
        </p:spPr>
      </p:pic>
      <p:sp>
        <p:nvSpPr>
          <p:cNvPr id="3" name="object 3"/>
          <p:cNvSpPr txBox="1">
            <a:spLocks noGrp="1"/>
          </p:cNvSpPr>
          <p:nvPr>
            <p:ph type="title"/>
          </p:nvPr>
        </p:nvSpPr>
        <p:spPr>
          <a:xfrm>
            <a:off x="472440" y="293879"/>
            <a:ext cx="9404723" cy="659155"/>
          </a:xfrm>
          <a:prstGeom prst="rect">
            <a:avLst/>
          </a:prstGeom>
        </p:spPr>
        <p:txBody>
          <a:bodyPr vert="horz" wrap="square" lIns="0" tIns="12700" rIns="0" bIns="0" rtlCol="0">
            <a:spAutoFit/>
          </a:bodyPr>
          <a:lstStyle/>
          <a:p>
            <a:pPr marL="12700">
              <a:lnSpc>
                <a:spcPct val="100000"/>
              </a:lnSpc>
              <a:spcBef>
                <a:spcPts val="100"/>
              </a:spcBef>
            </a:pPr>
            <a:r>
              <a:rPr dirty="0"/>
              <a:t>G</a:t>
            </a:r>
            <a:r>
              <a:rPr lang="en-US" dirty="0"/>
              <a:t>aseous detectors</a:t>
            </a:r>
            <a:r>
              <a:rPr dirty="0"/>
              <a:t> </a:t>
            </a:r>
            <a:r>
              <a:rPr lang="en-US" spc="-25" dirty="0"/>
              <a:t>parameters</a:t>
            </a:r>
            <a:endParaRPr spc="-25" dirty="0"/>
          </a:p>
        </p:txBody>
      </p:sp>
      <p:sp>
        <p:nvSpPr>
          <p:cNvPr id="7" name="object 7"/>
          <p:cNvSpPr txBox="1">
            <a:spLocks noGrp="1"/>
          </p:cNvSpPr>
          <p:nvPr>
            <p:ph type="sldNum" sz="quarter" idx="7"/>
          </p:nvPr>
        </p:nvSpPr>
        <p:spPr>
          <a:xfrm>
            <a:off x="11857990" y="6597827"/>
            <a:ext cx="293370" cy="260984"/>
          </a:xfrm>
          <a:prstGeom prst="rect">
            <a:avLst/>
          </a:prstGeom>
        </p:spPr>
        <p:txBody>
          <a:bodyPr vert="horz" wrap="square" lIns="0" tIns="0" rIns="0" bIns="0" rtlCol="0">
            <a:spAutoFit/>
          </a:bodyPr>
          <a:lstStyle>
            <a:defPPr>
              <a:defRPr kern="0"/>
            </a:defPPr>
            <a:lvl1pPr>
              <a:defRPr sz="1600" b="0" i="0">
                <a:solidFill>
                  <a:srgbClr val="B71E42"/>
                </a:solidFill>
                <a:latin typeface="Gill Sans MT"/>
                <a:cs typeface="Gill Sans MT"/>
              </a:defRPr>
            </a:lvl1pPr>
          </a:lstStyle>
          <a:p>
            <a:pPr marL="139700">
              <a:lnSpc>
                <a:spcPts val="1905"/>
              </a:lnSpc>
            </a:pPr>
            <a:fld id="{81D60167-4931-47E6-BA6A-407CBD079E47}" type="slidenum">
              <a:rPr lang="en-US" spc="-50" smtClean="0"/>
              <a:pPr marL="139700">
                <a:lnSpc>
                  <a:spcPts val="1905"/>
                </a:lnSpc>
              </a:pPr>
              <a:t>10</a:t>
            </a:fld>
            <a:endParaRPr spc="-50" dirty="0"/>
          </a:p>
        </p:txBody>
      </p:sp>
      <p:sp>
        <p:nvSpPr>
          <p:cNvPr id="4" name="object 4"/>
          <p:cNvSpPr txBox="1"/>
          <p:nvPr/>
        </p:nvSpPr>
        <p:spPr>
          <a:xfrm>
            <a:off x="4847590" y="5036311"/>
            <a:ext cx="6900545" cy="1527810"/>
          </a:xfrm>
          <a:prstGeom prst="rect">
            <a:avLst/>
          </a:prstGeom>
        </p:spPr>
        <p:txBody>
          <a:bodyPr vert="horz" wrap="square" lIns="0" tIns="12065" rIns="0" bIns="0" rtlCol="0">
            <a:spAutoFit/>
          </a:bodyPr>
          <a:lstStyle/>
          <a:p>
            <a:pPr marL="266065" indent="-227965">
              <a:lnSpc>
                <a:spcPct val="100000"/>
              </a:lnSpc>
              <a:spcBef>
                <a:spcPts val="95"/>
              </a:spcBef>
              <a:buClr>
                <a:schemeClr val="tx1"/>
              </a:buClr>
              <a:buFont typeface="Arial"/>
              <a:buChar char="•"/>
              <a:tabLst>
                <a:tab pos="266065" algn="l"/>
                <a:tab pos="952500" algn="l"/>
              </a:tabLst>
            </a:pPr>
            <a:r>
              <a:rPr sz="1600" spc="-20" dirty="0">
                <a:latin typeface="Gill Sans MT"/>
                <a:cs typeface="Gill Sans MT"/>
              </a:rPr>
              <a:t>n</a:t>
            </a:r>
            <a:r>
              <a:rPr sz="1575" spc="-30" baseline="-21164" dirty="0">
                <a:latin typeface="Gill Sans MT"/>
                <a:cs typeface="Gill Sans MT"/>
              </a:rPr>
              <a:t>p</a:t>
            </a:r>
            <a:r>
              <a:rPr sz="1600" spc="-20" dirty="0">
                <a:latin typeface="Gill Sans MT"/>
                <a:cs typeface="Gill Sans MT"/>
              </a:rPr>
              <a:t>,</a:t>
            </a:r>
            <a:r>
              <a:rPr sz="1600" spc="-135" dirty="0">
                <a:latin typeface="Gill Sans MT"/>
                <a:cs typeface="Gill Sans MT"/>
              </a:rPr>
              <a:t> </a:t>
            </a:r>
            <a:r>
              <a:rPr sz="1600" spc="-20" dirty="0">
                <a:latin typeface="Gill Sans MT"/>
                <a:cs typeface="Gill Sans MT"/>
              </a:rPr>
              <a:t>n</a:t>
            </a:r>
            <a:r>
              <a:rPr sz="1575" spc="-30" baseline="-21164" dirty="0">
                <a:latin typeface="Gill Sans MT"/>
                <a:cs typeface="Gill Sans MT"/>
              </a:rPr>
              <a:t>tot</a:t>
            </a:r>
            <a:r>
              <a:rPr sz="1575" baseline="-21164" dirty="0">
                <a:latin typeface="Gill Sans MT"/>
                <a:cs typeface="Gill Sans MT"/>
              </a:rPr>
              <a:t>	</a:t>
            </a:r>
            <a:r>
              <a:rPr sz="1600" dirty="0">
                <a:latin typeface="Gill Sans MT"/>
                <a:cs typeface="Gill Sans MT"/>
              </a:rPr>
              <a:t>…</a:t>
            </a:r>
            <a:r>
              <a:rPr sz="1600" spc="-35" dirty="0">
                <a:latin typeface="Gill Sans MT"/>
                <a:cs typeface="Gill Sans MT"/>
              </a:rPr>
              <a:t> </a:t>
            </a:r>
            <a:r>
              <a:rPr sz="1600" dirty="0">
                <a:latin typeface="Gill Sans MT"/>
                <a:cs typeface="Gill Sans MT"/>
              </a:rPr>
              <a:t>primary</a:t>
            </a:r>
            <a:r>
              <a:rPr sz="1600" spc="-30" dirty="0">
                <a:latin typeface="Gill Sans MT"/>
                <a:cs typeface="Gill Sans MT"/>
              </a:rPr>
              <a:t> </a:t>
            </a:r>
            <a:r>
              <a:rPr sz="1600" dirty="0">
                <a:latin typeface="Gill Sans MT"/>
                <a:cs typeface="Gill Sans MT"/>
              </a:rPr>
              <a:t>/total</a:t>
            </a:r>
            <a:r>
              <a:rPr sz="1600" spc="10" dirty="0">
                <a:latin typeface="Gill Sans MT"/>
                <a:cs typeface="Gill Sans MT"/>
              </a:rPr>
              <a:t> </a:t>
            </a:r>
            <a:r>
              <a:rPr sz="1600" dirty="0">
                <a:latin typeface="Gill Sans MT"/>
                <a:cs typeface="Gill Sans MT"/>
              </a:rPr>
              <a:t>ionisations</a:t>
            </a:r>
            <a:r>
              <a:rPr sz="1600" spc="10" dirty="0">
                <a:latin typeface="Gill Sans MT"/>
                <a:cs typeface="Gill Sans MT"/>
              </a:rPr>
              <a:t> </a:t>
            </a:r>
            <a:r>
              <a:rPr sz="1600" dirty="0">
                <a:latin typeface="Gill Sans MT"/>
                <a:cs typeface="Gill Sans MT"/>
              </a:rPr>
              <a:t>per</a:t>
            </a:r>
            <a:r>
              <a:rPr sz="1600" spc="-40" dirty="0">
                <a:latin typeface="Gill Sans MT"/>
                <a:cs typeface="Gill Sans MT"/>
              </a:rPr>
              <a:t> </a:t>
            </a:r>
            <a:r>
              <a:rPr sz="1600" dirty="0">
                <a:latin typeface="Gill Sans MT"/>
                <a:cs typeface="Gill Sans MT"/>
              </a:rPr>
              <a:t>cm</a:t>
            </a:r>
            <a:r>
              <a:rPr sz="1600" spc="-25" dirty="0">
                <a:latin typeface="Gill Sans MT"/>
                <a:cs typeface="Gill Sans MT"/>
              </a:rPr>
              <a:t> </a:t>
            </a:r>
            <a:r>
              <a:rPr sz="1600" dirty="0">
                <a:latin typeface="Gill Sans MT"/>
                <a:cs typeface="Gill Sans MT"/>
              </a:rPr>
              <a:t>(difference</a:t>
            </a:r>
            <a:r>
              <a:rPr sz="1600" spc="-40" dirty="0">
                <a:latin typeface="Gill Sans MT"/>
                <a:cs typeface="Gill Sans MT"/>
              </a:rPr>
              <a:t> </a:t>
            </a:r>
            <a:r>
              <a:rPr sz="1600" dirty="0">
                <a:latin typeface="Gill Sans MT"/>
                <a:cs typeface="Gill Sans MT"/>
              </a:rPr>
              <a:t>because</a:t>
            </a:r>
            <a:r>
              <a:rPr sz="1600" spc="-45" dirty="0">
                <a:latin typeface="Gill Sans MT"/>
                <a:cs typeface="Gill Sans MT"/>
              </a:rPr>
              <a:t> </a:t>
            </a:r>
            <a:r>
              <a:rPr sz="1600" dirty="0">
                <a:latin typeface="Gill Sans MT"/>
                <a:cs typeface="Gill Sans MT"/>
              </a:rPr>
              <a:t>of</a:t>
            </a:r>
            <a:r>
              <a:rPr sz="1600" spc="-5" dirty="0">
                <a:latin typeface="Gill Sans MT"/>
                <a:cs typeface="Gill Sans MT"/>
              </a:rPr>
              <a:t> </a:t>
            </a:r>
            <a:r>
              <a:rPr sz="1600" spc="-10" dirty="0">
                <a:latin typeface="Cambria Math"/>
                <a:cs typeface="Cambria Math"/>
              </a:rPr>
              <a:t>𝜹</a:t>
            </a:r>
            <a:r>
              <a:rPr sz="1600" spc="-10" dirty="0">
                <a:latin typeface="Gill Sans MT"/>
                <a:cs typeface="Gill Sans MT"/>
              </a:rPr>
              <a:t>-electrons)</a:t>
            </a:r>
            <a:endParaRPr sz="1600" dirty="0">
              <a:latin typeface="Gill Sans MT"/>
              <a:cs typeface="Gill Sans MT"/>
            </a:endParaRPr>
          </a:p>
          <a:p>
            <a:pPr marL="266065" indent="-227965">
              <a:lnSpc>
                <a:spcPct val="100000"/>
              </a:lnSpc>
              <a:spcBef>
                <a:spcPts val="1380"/>
              </a:spcBef>
              <a:buClr>
                <a:schemeClr val="tx1"/>
              </a:buClr>
              <a:buFont typeface="Arial"/>
              <a:buChar char="•"/>
              <a:tabLst>
                <a:tab pos="266065" algn="l"/>
                <a:tab pos="952500" algn="l"/>
              </a:tabLst>
            </a:pPr>
            <a:r>
              <a:rPr sz="1600" spc="-25" dirty="0">
                <a:latin typeface="Gill Sans MT"/>
                <a:cs typeface="Gill Sans MT"/>
              </a:rPr>
              <a:t>w</a:t>
            </a:r>
            <a:r>
              <a:rPr sz="1575" spc="-37" baseline="-21164" dirty="0">
                <a:latin typeface="Gill Sans MT"/>
                <a:cs typeface="Gill Sans MT"/>
              </a:rPr>
              <a:t>i</a:t>
            </a:r>
            <a:r>
              <a:rPr sz="1575" baseline="-21164" dirty="0">
                <a:latin typeface="Gill Sans MT"/>
                <a:cs typeface="Gill Sans MT"/>
              </a:rPr>
              <a:t>	</a:t>
            </a:r>
            <a:r>
              <a:rPr sz="1600" dirty="0">
                <a:latin typeface="Gill Sans MT"/>
                <a:cs typeface="Gill Sans MT"/>
              </a:rPr>
              <a:t>…</a:t>
            </a:r>
            <a:r>
              <a:rPr sz="1600" spc="-20" dirty="0">
                <a:latin typeface="Gill Sans MT"/>
                <a:cs typeface="Gill Sans MT"/>
              </a:rPr>
              <a:t> </a:t>
            </a:r>
            <a:r>
              <a:rPr sz="1600" spc="-10" dirty="0">
                <a:latin typeface="Gill Sans MT"/>
                <a:cs typeface="Gill Sans MT"/>
              </a:rPr>
              <a:t>average</a:t>
            </a:r>
            <a:r>
              <a:rPr sz="1600" spc="-20" dirty="0">
                <a:latin typeface="Gill Sans MT"/>
                <a:cs typeface="Gill Sans MT"/>
              </a:rPr>
              <a:t> </a:t>
            </a:r>
            <a:r>
              <a:rPr sz="1600" dirty="0">
                <a:latin typeface="Gill Sans MT"/>
                <a:cs typeface="Gill Sans MT"/>
              </a:rPr>
              <a:t>energy</a:t>
            </a:r>
            <a:r>
              <a:rPr sz="1600" spc="-35" dirty="0">
                <a:latin typeface="Gill Sans MT"/>
                <a:cs typeface="Gill Sans MT"/>
              </a:rPr>
              <a:t> </a:t>
            </a:r>
            <a:r>
              <a:rPr sz="1600" dirty="0">
                <a:latin typeface="Gill Sans MT"/>
                <a:cs typeface="Gill Sans MT"/>
              </a:rPr>
              <a:t>to</a:t>
            </a:r>
            <a:r>
              <a:rPr sz="1600" spc="-15" dirty="0">
                <a:latin typeface="Gill Sans MT"/>
                <a:cs typeface="Gill Sans MT"/>
              </a:rPr>
              <a:t> </a:t>
            </a:r>
            <a:r>
              <a:rPr sz="1600" dirty="0">
                <a:latin typeface="Gill Sans MT"/>
                <a:cs typeface="Gill Sans MT"/>
              </a:rPr>
              <a:t>create</a:t>
            </a:r>
            <a:r>
              <a:rPr sz="1600" spc="-10" dirty="0">
                <a:latin typeface="Gill Sans MT"/>
                <a:cs typeface="Gill Sans MT"/>
              </a:rPr>
              <a:t> </a:t>
            </a:r>
            <a:r>
              <a:rPr sz="1600" dirty="0">
                <a:latin typeface="Gill Sans MT"/>
                <a:cs typeface="Gill Sans MT"/>
              </a:rPr>
              <a:t>an</a:t>
            </a:r>
            <a:r>
              <a:rPr sz="1600" spc="-25" dirty="0">
                <a:latin typeface="Gill Sans MT"/>
                <a:cs typeface="Gill Sans MT"/>
              </a:rPr>
              <a:t> </a:t>
            </a:r>
            <a:r>
              <a:rPr sz="1600" dirty="0">
                <a:latin typeface="Gill Sans MT"/>
                <a:cs typeface="Gill Sans MT"/>
              </a:rPr>
              <a:t>e/h</a:t>
            </a:r>
            <a:r>
              <a:rPr sz="1600" spc="-30" dirty="0">
                <a:latin typeface="Gill Sans MT"/>
                <a:cs typeface="Gill Sans MT"/>
              </a:rPr>
              <a:t> </a:t>
            </a:r>
            <a:r>
              <a:rPr sz="1600" spc="-20" dirty="0">
                <a:latin typeface="Gill Sans MT"/>
                <a:cs typeface="Gill Sans MT"/>
              </a:rPr>
              <a:t>pair</a:t>
            </a:r>
            <a:endParaRPr sz="1600" dirty="0">
              <a:latin typeface="Gill Sans MT"/>
              <a:cs typeface="Gill Sans MT"/>
            </a:endParaRPr>
          </a:p>
          <a:p>
            <a:pPr marL="266065" indent="-227965">
              <a:lnSpc>
                <a:spcPct val="100000"/>
              </a:lnSpc>
              <a:spcBef>
                <a:spcPts val="1390"/>
              </a:spcBef>
              <a:buClr>
                <a:schemeClr val="tx1"/>
              </a:buClr>
              <a:buFont typeface="Arial"/>
              <a:buChar char="•"/>
              <a:tabLst>
                <a:tab pos="266065" algn="l"/>
                <a:tab pos="952500" algn="l"/>
              </a:tabLst>
            </a:pPr>
            <a:r>
              <a:rPr sz="1600" spc="-25" dirty="0">
                <a:latin typeface="Gill Sans MT"/>
                <a:cs typeface="Gill Sans MT"/>
              </a:rPr>
              <a:t>X</a:t>
            </a:r>
            <a:r>
              <a:rPr sz="1575" spc="-37" baseline="-21164" dirty="0">
                <a:latin typeface="Gill Sans MT"/>
                <a:cs typeface="Gill Sans MT"/>
              </a:rPr>
              <a:t>0</a:t>
            </a:r>
            <a:r>
              <a:rPr sz="1575" baseline="-21164" dirty="0">
                <a:latin typeface="Gill Sans MT"/>
                <a:cs typeface="Gill Sans MT"/>
              </a:rPr>
              <a:t>	</a:t>
            </a:r>
            <a:r>
              <a:rPr sz="1600" dirty="0">
                <a:latin typeface="Gill Sans MT"/>
                <a:cs typeface="Gill Sans MT"/>
              </a:rPr>
              <a:t>…</a:t>
            </a:r>
            <a:r>
              <a:rPr sz="1600" spc="-40" dirty="0">
                <a:latin typeface="Gill Sans MT"/>
                <a:cs typeface="Gill Sans MT"/>
              </a:rPr>
              <a:t> </a:t>
            </a:r>
            <a:r>
              <a:rPr sz="1600" dirty="0">
                <a:latin typeface="Gill Sans MT"/>
                <a:cs typeface="Gill Sans MT"/>
              </a:rPr>
              <a:t>radiation</a:t>
            </a:r>
            <a:r>
              <a:rPr sz="1600" spc="-20" dirty="0">
                <a:latin typeface="Gill Sans MT"/>
                <a:cs typeface="Gill Sans MT"/>
              </a:rPr>
              <a:t> </a:t>
            </a:r>
            <a:r>
              <a:rPr sz="1600" spc="-10" dirty="0">
                <a:latin typeface="Gill Sans MT"/>
                <a:cs typeface="Gill Sans MT"/>
              </a:rPr>
              <a:t>length</a:t>
            </a:r>
            <a:endParaRPr sz="1600" dirty="0">
              <a:latin typeface="Gill Sans MT"/>
              <a:cs typeface="Gill Sans MT"/>
            </a:endParaRPr>
          </a:p>
          <a:p>
            <a:pPr marL="266065" indent="-227965">
              <a:lnSpc>
                <a:spcPct val="100000"/>
              </a:lnSpc>
              <a:spcBef>
                <a:spcPts val="1385"/>
              </a:spcBef>
              <a:buClr>
                <a:schemeClr val="tx1"/>
              </a:buClr>
              <a:buFont typeface="Arial"/>
              <a:buChar char="•"/>
              <a:tabLst>
                <a:tab pos="266065" algn="l"/>
                <a:tab pos="952500" algn="l"/>
              </a:tabLst>
            </a:pPr>
            <a:r>
              <a:rPr sz="1600" spc="-25" dirty="0">
                <a:latin typeface="Gill Sans MT"/>
                <a:cs typeface="Gill Sans MT"/>
              </a:rPr>
              <a:t>DME</a:t>
            </a:r>
            <a:r>
              <a:rPr sz="1600" dirty="0">
                <a:latin typeface="Gill Sans MT"/>
                <a:cs typeface="Gill Sans MT"/>
              </a:rPr>
              <a:t>	…</a:t>
            </a:r>
            <a:r>
              <a:rPr sz="1600" spc="-10" dirty="0">
                <a:latin typeface="Gill Sans MT"/>
                <a:cs typeface="Gill Sans MT"/>
              </a:rPr>
              <a:t> Dimethylether</a:t>
            </a:r>
            <a:endParaRPr sz="1600" dirty="0">
              <a:latin typeface="Gill Sans MT"/>
              <a:cs typeface="Gill Sans MT"/>
            </a:endParaRPr>
          </a:p>
        </p:txBody>
      </p:sp>
      <p:sp>
        <p:nvSpPr>
          <p:cNvPr id="5" name="object 5"/>
          <p:cNvSpPr txBox="1"/>
          <p:nvPr/>
        </p:nvSpPr>
        <p:spPr>
          <a:xfrm>
            <a:off x="213156" y="5036311"/>
            <a:ext cx="4551045" cy="1527810"/>
          </a:xfrm>
          <a:prstGeom prst="rect">
            <a:avLst/>
          </a:prstGeom>
        </p:spPr>
        <p:txBody>
          <a:bodyPr vert="horz" wrap="square" lIns="0" tIns="12065" rIns="0" bIns="0" rtlCol="0">
            <a:spAutoFit/>
          </a:bodyPr>
          <a:lstStyle/>
          <a:p>
            <a:pPr marL="278765" indent="-227965">
              <a:lnSpc>
                <a:spcPct val="100000"/>
              </a:lnSpc>
              <a:spcBef>
                <a:spcPts val="95"/>
              </a:spcBef>
              <a:buClr>
                <a:schemeClr val="tx1"/>
              </a:buClr>
              <a:buFont typeface="Arial"/>
              <a:buChar char="•"/>
              <a:tabLst>
                <a:tab pos="278765" algn="l"/>
                <a:tab pos="964565" algn="l"/>
              </a:tabLst>
            </a:pPr>
            <a:r>
              <a:rPr sz="1600" spc="-25" dirty="0">
                <a:latin typeface="Gill Sans MT"/>
                <a:cs typeface="Gill Sans MT"/>
              </a:rPr>
              <a:t>E</a:t>
            </a:r>
            <a:r>
              <a:rPr sz="1575" spc="-37" baseline="-21164" dirty="0">
                <a:latin typeface="Gill Sans MT"/>
                <a:cs typeface="Gill Sans MT"/>
              </a:rPr>
              <a:t>ex</a:t>
            </a:r>
            <a:r>
              <a:rPr sz="1575" baseline="-21164" dirty="0">
                <a:latin typeface="Gill Sans MT"/>
                <a:cs typeface="Gill Sans MT"/>
              </a:rPr>
              <a:t>	</a:t>
            </a:r>
            <a:r>
              <a:rPr sz="1600" dirty="0">
                <a:latin typeface="Gill Sans MT"/>
                <a:cs typeface="Gill Sans MT"/>
              </a:rPr>
              <a:t>…</a:t>
            </a:r>
            <a:r>
              <a:rPr sz="1600" spc="-15" dirty="0">
                <a:latin typeface="Gill Sans MT"/>
                <a:cs typeface="Gill Sans MT"/>
              </a:rPr>
              <a:t> </a:t>
            </a:r>
            <a:r>
              <a:rPr sz="1600" dirty="0">
                <a:latin typeface="Gill Sans MT"/>
                <a:cs typeface="Gill Sans MT"/>
              </a:rPr>
              <a:t>excitation</a:t>
            </a:r>
            <a:r>
              <a:rPr sz="1600" spc="15" dirty="0">
                <a:latin typeface="Gill Sans MT"/>
                <a:cs typeface="Gill Sans MT"/>
              </a:rPr>
              <a:t> </a:t>
            </a:r>
            <a:r>
              <a:rPr sz="1600" dirty="0">
                <a:latin typeface="Gill Sans MT"/>
                <a:cs typeface="Gill Sans MT"/>
              </a:rPr>
              <a:t>energy</a:t>
            </a:r>
            <a:r>
              <a:rPr sz="1600" spc="-40" dirty="0">
                <a:latin typeface="Gill Sans MT"/>
                <a:cs typeface="Gill Sans MT"/>
              </a:rPr>
              <a:t> </a:t>
            </a:r>
            <a:r>
              <a:rPr sz="1600" spc="-10" dirty="0">
                <a:latin typeface="Gill Sans MT"/>
                <a:cs typeface="Gill Sans MT"/>
              </a:rPr>
              <a:t>threshold</a:t>
            </a:r>
            <a:endParaRPr sz="1600" dirty="0">
              <a:latin typeface="Gill Sans MT"/>
              <a:cs typeface="Gill Sans MT"/>
            </a:endParaRPr>
          </a:p>
          <a:p>
            <a:pPr marL="278765" indent="-227965">
              <a:lnSpc>
                <a:spcPct val="100000"/>
              </a:lnSpc>
              <a:spcBef>
                <a:spcPts val="1380"/>
              </a:spcBef>
              <a:buClr>
                <a:schemeClr val="tx1"/>
              </a:buClr>
              <a:buFont typeface="Arial"/>
              <a:buChar char="•"/>
              <a:tabLst>
                <a:tab pos="278765" algn="l"/>
                <a:tab pos="964565" algn="l"/>
              </a:tabLst>
            </a:pPr>
            <a:r>
              <a:rPr sz="1600" spc="-20" dirty="0">
                <a:latin typeface="Gill Sans MT"/>
                <a:cs typeface="Gill Sans MT"/>
              </a:rPr>
              <a:t>E</a:t>
            </a:r>
            <a:r>
              <a:rPr sz="1575" spc="-30" baseline="-21164" dirty="0">
                <a:latin typeface="Gill Sans MT"/>
                <a:cs typeface="Gill Sans MT"/>
              </a:rPr>
              <a:t>ion</a:t>
            </a:r>
            <a:r>
              <a:rPr sz="1575" baseline="-21164" dirty="0">
                <a:latin typeface="Gill Sans MT"/>
                <a:cs typeface="Gill Sans MT"/>
              </a:rPr>
              <a:t>	</a:t>
            </a:r>
            <a:r>
              <a:rPr sz="1600" dirty="0">
                <a:latin typeface="Gill Sans MT"/>
                <a:cs typeface="Gill Sans MT"/>
              </a:rPr>
              <a:t>…</a:t>
            </a:r>
            <a:r>
              <a:rPr sz="1600" spc="-45" dirty="0">
                <a:latin typeface="Gill Sans MT"/>
                <a:cs typeface="Gill Sans MT"/>
              </a:rPr>
              <a:t> </a:t>
            </a:r>
            <a:r>
              <a:rPr sz="1600" dirty="0">
                <a:latin typeface="Gill Sans MT"/>
                <a:cs typeface="Gill Sans MT"/>
              </a:rPr>
              <a:t>ionisation</a:t>
            </a:r>
            <a:r>
              <a:rPr sz="1600" spc="-10" dirty="0">
                <a:latin typeface="Gill Sans MT"/>
                <a:cs typeface="Gill Sans MT"/>
              </a:rPr>
              <a:t> threshold</a:t>
            </a:r>
            <a:endParaRPr sz="1600" dirty="0">
              <a:latin typeface="Gill Sans MT"/>
              <a:cs typeface="Gill Sans MT"/>
            </a:endParaRPr>
          </a:p>
          <a:p>
            <a:pPr marL="278765" indent="-227965">
              <a:lnSpc>
                <a:spcPct val="100000"/>
              </a:lnSpc>
              <a:spcBef>
                <a:spcPts val="1390"/>
              </a:spcBef>
              <a:buClr>
                <a:schemeClr val="tx1"/>
              </a:buClr>
              <a:buFont typeface="Arial"/>
              <a:buChar char="•"/>
              <a:tabLst>
                <a:tab pos="278765" algn="l"/>
                <a:tab pos="964565" algn="l"/>
              </a:tabLst>
            </a:pPr>
            <a:r>
              <a:rPr sz="1600" spc="-25" dirty="0">
                <a:latin typeface="Gill Sans MT"/>
                <a:cs typeface="Gill Sans MT"/>
              </a:rPr>
              <a:t>w</a:t>
            </a:r>
            <a:r>
              <a:rPr sz="1575" spc="-37" baseline="-21164" dirty="0">
                <a:latin typeface="Gill Sans MT"/>
                <a:cs typeface="Gill Sans MT"/>
              </a:rPr>
              <a:t>i</a:t>
            </a:r>
            <a:r>
              <a:rPr sz="1575" baseline="-21164" dirty="0">
                <a:latin typeface="Gill Sans MT"/>
                <a:cs typeface="Gill Sans MT"/>
              </a:rPr>
              <a:t>	</a:t>
            </a:r>
            <a:r>
              <a:rPr sz="1600" dirty="0">
                <a:latin typeface="Gill Sans MT"/>
                <a:cs typeface="Gill Sans MT"/>
              </a:rPr>
              <a:t>…</a:t>
            </a:r>
            <a:r>
              <a:rPr sz="1600" spc="-20" dirty="0">
                <a:latin typeface="Gill Sans MT"/>
                <a:cs typeface="Gill Sans MT"/>
              </a:rPr>
              <a:t> </a:t>
            </a:r>
            <a:r>
              <a:rPr sz="1600" spc="-10" dirty="0">
                <a:latin typeface="Gill Sans MT"/>
                <a:cs typeface="Gill Sans MT"/>
              </a:rPr>
              <a:t>average</a:t>
            </a:r>
            <a:r>
              <a:rPr sz="1600" spc="-15" dirty="0">
                <a:latin typeface="Gill Sans MT"/>
                <a:cs typeface="Gill Sans MT"/>
              </a:rPr>
              <a:t> </a:t>
            </a:r>
            <a:r>
              <a:rPr sz="1600" dirty="0">
                <a:latin typeface="Gill Sans MT"/>
                <a:cs typeface="Gill Sans MT"/>
              </a:rPr>
              <a:t>energy</a:t>
            </a:r>
            <a:r>
              <a:rPr sz="1600" spc="-30" dirty="0">
                <a:latin typeface="Gill Sans MT"/>
                <a:cs typeface="Gill Sans MT"/>
              </a:rPr>
              <a:t> </a:t>
            </a:r>
            <a:r>
              <a:rPr sz="1600" dirty="0">
                <a:latin typeface="Gill Sans MT"/>
                <a:cs typeface="Gill Sans MT"/>
              </a:rPr>
              <a:t>to</a:t>
            </a:r>
            <a:r>
              <a:rPr sz="1600" spc="-10" dirty="0">
                <a:latin typeface="Gill Sans MT"/>
                <a:cs typeface="Gill Sans MT"/>
              </a:rPr>
              <a:t> </a:t>
            </a:r>
            <a:r>
              <a:rPr sz="1600" dirty="0">
                <a:latin typeface="Gill Sans MT"/>
                <a:cs typeface="Gill Sans MT"/>
              </a:rPr>
              <a:t>create</a:t>
            </a:r>
            <a:r>
              <a:rPr sz="1600" spc="-5" dirty="0">
                <a:latin typeface="Gill Sans MT"/>
                <a:cs typeface="Gill Sans MT"/>
              </a:rPr>
              <a:t> </a:t>
            </a:r>
            <a:r>
              <a:rPr sz="1600" dirty="0">
                <a:latin typeface="Gill Sans MT"/>
                <a:cs typeface="Gill Sans MT"/>
              </a:rPr>
              <a:t>an</a:t>
            </a:r>
            <a:r>
              <a:rPr sz="1600" spc="-25" dirty="0">
                <a:latin typeface="Gill Sans MT"/>
                <a:cs typeface="Gill Sans MT"/>
              </a:rPr>
              <a:t> </a:t>
            </a:r>
            <a:r>
              <a:rPr sz="1600" dirty="0">
                <a:latin typeface="Gill Sans MT"/>
                <a:cs typeface="Gill Sans MT"/>
              </a:rPr>
              <a:t>e</a:t>
            </a:r>
            <a:r>
              <a:rPr sz="1575" baseline="26455" dirty="0">
                <a:latin typeface="Gill Sans MT"/>
                <a:cs typeface="Gill Sans MT"/>
              </a:rPr>
              <a:t>-</a:t>
            </a:r>
            <a:r>
              <a:rPr sz="1600" dirty="0">
                <a:latin typeface="Gill Sans MT"/>
                <a:cs typeface="Gill Sans MT"/>
              </a:rPr>
              <a:t>/h</a:t>
            </a:r>
            <a:r>
              <a:rPr sz="1575" baseline="26455" dirty="0">
                <a:latin typeface="Gill Sans MT"/>
                <a:cs typeface="Gill Sans MT"/>
              </a:rPr>
              <a:t>+</a:t>
            </a:r>
            <a:r>
              <a:rPr sz="1575" spc="195" baseline="26455" dirty="0">
                <a:latin typeface="Gill Sans MT"/>
                <a:cs typeface="Gill Sans MT"/>
              </a:rPr>
              <a:t> </a:t>
            </a:r>
            <a:r>
              <a:rPr sz="1600" spc="-20" dirty="0">
                <a:latin typeface="Gill Sans MT"/>
                <a:cs typeface="Gill Sans MT"/>
              </a:rPr>
              <a:t>pair</a:t>
            </a:r>
            <a:endParaRPr sz="1600" dirty="0">
              <a:latin typeface="Gill Sans MT"/>
              <a:cs typeface="Gill Sans MT"/>
            </a:endParaRPr>
          </a:p>
          <a:p>
            <a:pPr marL="278765" indent="-227965">
              <a:lnSpc>
                <a:spcPct val="100000"/>
              </a:lnSpc>
              <a:spcBef>
                <a:spcPts val="1385"/>
              </a:spcBef>
              <a:buClr>
                <a:schemeClr val="tx1"/>
              </a:buClr>
              <a:buFont typeface="Arial"/>
              <a:buChar char="•"/>
              <a:tabLst>
                <a:tab pos="278765" algn="l"/>
                <a:tab pos="964565" algn="l"/>
              </a:tabLst>
            </a:pPr>
            <a:r>
              <a:rPr sz="1600" spc="-50" dirty="0">
                <a:latin typeface="Gill Sans MT"/>
                <a:cs typeface="Gill Sans MT"/>
              </a:rPr>
              <a:t>I</a:t>
            </a:r>
            <a:r>
              <a:rPr sz="1600" dirty="0">
                <a:latin typeface="Gill Sans MT"/>
                <a:cs typeface="Gill Sans MT"/>
              </a:rPr>
              <a:t>	…</a:t>
            </a:r>
            <a:r>
              <a:rPr sz="1600" spc="-30" dirty="0">
                <a:latin typeface="Gill Sans MT"/>
                <a:cs typeface="Gill Sans MT"/>
              </a:rPr>
              <a:t> </a:t>
            </a:r>
            <a:r>
              <a:rPr sz="1600" spc="-10" dirty="0">
                <a:latin typeface="Gill Sans MT"/>
                <a:cs typeface="Gill Sans MT"/>
              </a:rPr>
              <a:t>average</a:t>
            </a:r>
            <a:r>
              <a:rPr sz="1600" spc="-25" dirty="0">
                <a:latin typeface="Gill Sans MT"/>
                <a:cs typeface="Gill Sans MT"/>
              </a:rPr>
              <a:t> </a:t>
            </a:r>
            <a:r>
              <a:rPr sz="1600" dirty="0">
                <a:latin typeface="Gill Sans MT"/>
                <a:cs typeface="Gill Sans MT"/>
              </a:rPr>
              <a:t>Ionization</a:t>
            </a:r>
            <a:r>
              <a:rPr sz="1600" spc="10" dirty="0">
                <a:latin typeface="Gill Sans MT"/>
                <a:cs typeface="Gill Sans MT"/>
              </a:rPr>
              <a:t> </a:t>
            </a:r>
            <a:r>
              <a:rPr sz="1600" dirty="0">
                <a:latin typeface="Gill Sans MT"/>
                <a:cs typeface="Gill Sans MT"/>
              </a:rPr>
              <a:t>energy</a:t>
            </a:r>
            <a:r>
              <a:rPr sz="1600" spc="-40" dirty="0">
                <a:latin typeface="Gill Sans MT"/>
                <a:cs typeface="Gill Sans MT"/>
              </a:rPr>
              <a:t> </a:t>
            </a:r>
            <a:r>
              <a:rPr sz="1600" dirty="0">
                <a:latin typeface="Gill Sans MT"/>
                <a:cs typeface="Gill Sans MT"/>
              </a:rPr>
              <a:t>(Bethe</a:t>
            </a:r>
            <a:r>
              <a:rPr sz="1600" spc="-40" dirty="0">
                <a:latin typeface="Gill Sans MT"/>
                <a:cs typeface="Gill Sans MT"/>
              </a:rPr>
              <a:t> </a:t>
            </a:r>
            <a:r>
              <a:rPr sz="1600" spc="-10" dirty="0">
                <a:latin typeface="Gill Sans MT"/>
                <a:cs typeface="Gill Sans MT"/>
              </a:rPr>
              <a:t>Bloch)</a:t>
            </a:r>
            <a:endParaRPr sz="1600" dirty="0">
              <a:latin typeface="Gill Sans MT"/>
              <a:cs typeface="Gill Sans MT"/>
            </a:endParaRPr>
          </a:p>
        </p:txBody>
      </p:sp>
      <p:sp>
        <p:nvSpPr>
          <p:cNvPr id="6" name="Segnaposto data 5">
            <a:extLst>
              <a:ext uri="{FF2B5EF4-FFF2-40B4-BE49-F238E27FC236}">
                <a16:creationId xmlns:a16="http://schemas.microsoft.com/office/drawing/2014/main" id="{CE7ADDA3-7049-4FBB-B15D-5BCD0704DD10}"/>
              </a:ext>
            </a:extLst>
          </p:cNvPr>
          <p:cNvSpPr>
            <a:spLocks noGrp="1"/>
          </p:cNvSpPr>
          <p:nvPr>
            <p:ph type="dt" sz="half" idx="10"/>
          </p:nvPr>
        </p:nvSpPr>
        <p:spPr/>
        <p:txBody>
          <a:bodyPr/>
          <a:lstStyle/>
          <a:p>
            <a:r>
              <a:rPr lang="en-US"/>
              <a:t>15/10//2026</a:t>
            </a:r>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77697" y="4192879"/>
            <a:ext cx="10649585" cy="720325"/>
          </a:xfrm>
          <a:prstGeom prst="rect">
            <a:avLst/>
          </a:prstGeom>
        </p:spPr>
        <p:txBody>
          <a:bodyPr vert="horz" wrap="square" lIns="0" tIns="12700" rIns="0" bIns="0" rtlCol="0">
            <a:spAutoFit/>
          </a:bodyPr>
          <a:lstStyle/>
          <a:p>
            <a:pPr marL="241300" marR="5080" indent="-228600">
              <a:lnSpc>
                <a:spcPct val="120000"/>
              </a:lnSpc>
              <a:spcBef>
                <a:spcPts val="100"/>
              </a:spcBef>
              <a:buClr>
                <a:schemeClr val="tx1"/>
              </a:buClr>
              <a:buFont typeface="Arial"/>
              <a:buChar char="•"/>
              <a:tabLst>
                <a:tab pos="241300" algn="l"/>
              </a:tabLst>
            </a:pPr>
            <a:r>
              <a:rPr sz="2000" dirty="0">
                <a:latin typeface="Gill Sans MT"/>
                <a:cs typeface="Gill Sans MT"/>
              </a:rPr>
              <a:t>Solving</a:t>
            </a:r>
            <a:r>
              <a:rPr sz="2000" spc="-45" dirty="0">
                <a:latin typeface="Gill Sans MT"/>
                <a:cs typeface="Gill Sans MT"/>
              </a:rPr>
              <a:t> </a:t>
            </a:r>
            <a:r>
              <a:rPr sz="2000" dirty="0">
                <a:latin typeface="Gill Sans MT"/>
                <a:cs typeface="Gill Sans MT"/>
              </a:rPr>
              <a:t>the</a:t>
            </a:r>
            <a:r>
              <a:rPr sz="2000" spc="-40" dirty="0">
                <a:latin typeface="Gill Sans MT"/>
                <a:cs typeface="Gill Sans MT"/>
              </a:rPr>
              <a:t> </a:t>
            </a:r>
            <a:r>
              <a:rPr sz="2000" dirty="0">
                <a:latin typeface="Gill Sans MT"/>
                <a:cs typeface="Gill Sans MT"/>
              </a:rPr>
              <a:t>Boltzman</a:t>
            </a:r>
            <a:r>
              <a:rPr sz="2000" spc="-55" dirty="0">
                <a:latin typeface="Gill Sans MT"/>
                <a:cs typeface="Gill Sans MT"/>
              </a:rPr>
              <a:t> </a:t>
            </a:r>
            <a:r>
              <a:rPr sz="2000" dirty="0">
                <a:latin typeface="Gill Sans MT"/>
                <a:cs typeface="Gill Sans MT"/>
              </a:rPr>
              <a:t>equation</a:t>
            </a:r>
            <a:r>
              <a:rPr sz="2000" spc="-65" dirty="0">
                <a:latin typeface="Gill Sans MT"/>
                <a:cs typeface="Gill Sans MT"/>
              </a:rPr>
              <a:t> </a:t>
            </a:r>
            <a:r>
              <a:rPr sz="2000" dirty="0">
                <a:latin typeface="Gill Sans MT"/>
                <a:cs typeface="Gill Sans MT"/>
              </a:rPr>
              <a:t>for</a:t>
            </a:r>
            <a:r>
              <a:rPr sz="2000" spc="-20" dirty="0">
                <a:latin typeface="Gill Sans MT"/>
                <a:cs typeface="Gill Sans MT"/>
              </a:rPr>
              <a:t> </a:t>
            </a:r>
            <a:r>
              <a:rPr sz="2000" dirty="0">
                <a:latin typeface="Gill Sans MT"/>
                <a:cs typeface="Gill Sans MT"/>
              </a:rPr>
              <a:t>a</a:t>
            </a:r>
            <a:r>
              <a:rPr sz="2000" spc="-35" dirty="0">
                <a:latin typeface="Gill Sans MT"/>
                <a:cs typeface="Gill Sans MT"/>
              </a:rPr>
              <a:t> </a:t>
            </a:r>
            <a:r>
              <a:rPr sz="2000" dirty="0">
                <a:latin typeface="Gill Sans MT"/>
                <a:cs typeface="Gill Sans MT"/>
              </a:rPr>
              <a:t>initial</a:t>
            </a:r>
            <a:r>
              <a:rPr sz="2000" spc="-60" dirty="0">
                <a:latin typeface="Gill Sans MT"/>
                <a:cs typeface="Gill Sans MT"/>
              </a:rPr>
              <a:t> </a:t>
            </a:r>
            <a:r>
              <a:rPr sz="2000" dirty="0">
                <a:latin typeface="Gill Sans MT"/>
                <a:cs typeface="Gill Sans MT"/>
              </a:rPr>
              <a:t>point-like</a:t>
            </a:r>
            <a:r>
              <a:rPr sz="2000" spc="-45" dirty="0">
                <a:latin typeface="Gill Sans MT"/>
                <a:cs typeface="Gill Sans MT"/>
              </a:rPr>
              <a:t> </a:t>
            </a:r>
            <a:r>
              <a:rPr sz="2000" dirty="0">
                <a:latin typeface="Gill Sans MT"/>
                <a:cs typeface="Gill Sans MT"/>
              </a:rPr>
              <a:t>ionization</a:t>
            </a:r>
            <a:r>
              <a:rPr sz="2000" spc="-45" dirty="0">
                <a:latin typeface="Gill Sans MT"/>
                <a:cs typeface="Gill Sans MT"/>
              </a:rPr>
              <a:t> </a:t>
            </a:r>
            <a:r>
              <a:rPr sz="2000" dirty="0">
                <a:latin typeface="Gill Sans MT"/>
                <a:cs typeface="Gill Sans MT"/>
              </a:rPr>
              <a:t>deposit,</a:t>
            </a:r>
            <a:r>
              <a:rPr sz="2000" spc="-229" dirty="0">
                <a:latin typeface="Gill Sans MT"/>
                <a:cs typeface="Gill Sans MT"/>
              </a:rPr>
              <a:t> </a:t>
            </a:r>
            <a:r>
              <a:rPr sz="2000" dirty="0">
                <a:latin typeface="Gill Sans MT"/>
                <a:cs typeface="Gill Sans MT"/>
              </a:rPr>
              <a:t>the</a:t>
            </a:r>
            <a:r>
              <a:rPr sz="2000" spc="-30" dirty="0">
                <a:latin typeface="Gill Sans MT"/>
                <a:cs typeface="Gill Sans MT"/>
              </a:rPr>
              <a:t> </a:t>
            </a:r>
            <a:r>
              <a:rPr sz="2000" dirty="0">
                <a:latin typeface="Gill Sans MT"/>
                <a:cs typeface="Gill Sans MT"/>
              </a:rPr>
              <a:t>charge</a:t>
            </a:r>
            <a:r>
              <a:rPr sz="2000" spc="-45" dirty="0">
                <a:latin typeface="Gill Sans MT"/>
                <a:cs typeface="Gill Sans MT"/>
              </a:rPr>
              <a:t> </a:t>
            </a:r>
            <a:r>
              <a:rPr sz="2000" dirty="0">
                <a:latin typeface="Gill Sans MT"/>
                <a:cs typeface="Gill Sans MT"/>
              </a:rPr>
              <a:t>carrier</a:t>
            </a:r>
            <a:r>
              <a:rPr sz="2000" spc="-25" dirty="0">
                <a:latin typeface="Gill Sans MT"/>
                <a:cs typeface="Gill Sans MT"/>
              </a:rPr>
              <a:t> </a:t>
            </a:r>
            <a:r>
              <a:rPr sz="2000" spc="-10" dirty="0">
                <a:latin typeface="Gill Sans MT"/>
                <a:cs typeface="Gill Sans MT"/>
              </a:rPr>
              <a:t>distribution evolves</a:t>
            </a:r>
            <a:r>
              <a:rPr sz="2000" spc="-30" dirty="0">
                <a:latin typeface="Gill Sans MT"/>
                <a:cs typeface="Gill Sans MT"/>
              </a:rPr>
              <a:t> </a:t>
            </a:r>
            <a:r>
              <a:rPr sz="2000" dirty="0">
                <a:latin typeface="Gill Sans MT"/>
                <a:cs typeface="Gill Sans MT"/>
              </a:rPr>
              <a:t>as</a:t>
            </a:r>
            <a:r>
              <a:rPr sz="2000" spc="-25" dirty="0">
                <a:latin typeface="Gill Sans MT"/>
                <a:cs typeface="Gill Sans MT"/>
              </a:rPr>
              <a:t> </a:t>
            </a:r>
            <a:r>
              <a:rPr sz="2000" dirty="0">
                <a:latin typeface="Gill Sans MT"/>
                <a:cs typeface="Gill Sans MT"/>
              </a:rPr>
              <a:t>a</a:t>
            </a:r>
            <a:r>
              <a:rPr sz="2000" spc="-45" dirty="0">
                <a:latin typeface="Gill Sans MT"/>
                <a:cs typeface="Gill Sans MT"/>
              </a:rPr>
              <a:t> </a:t>
            </a:r>
            <a:r>
              <a:rPr sz="2000" spc="-10" dirty="0">
                <a:latin typeface="Gill Sans MT"/>
                <a:cs typeface="Gill Sans MT"/>
              </a:rPr>
              <a:t>time-</a:t>
            </a:r>
            <a:r>
              <a:rPr sz="2000" dirty="0">
                <a:latin typeface="Gill Sans MT"/>
                <a:cs typeface="Gill Sans MT"/>
              </a:rPr>
              <a:t>dependent</a:t>
            </a:r>
            <a:r>
              <a:rPr sz="2000" spc="-50" dirty="0">
                <a:latin typeface="Gill Sans MT"/>
                <a:cs typeface="Gill Sans MT"/>
              </a:rPr>
              <a:t> </a:t>
            </a:r>
            <a:r>
              <a:rPr sz="2000" spc="-10" dirty="0">
                <a:latin typeface="Gill Sans MT"/>
                <a:cs typeface="Gill Sans MT"/>
              </a:rPr>
              <a:t>Gaussian</a:t>
            </a:r>
            <a:r>
              <a:rPr lang="en-US" sz="2000" spc="-10" dirty="0">
                <a:latin typeface="Gill Sans MT"/>
                <a:cs typeface="Gill Sans MT"/>
              </a:rPr>
              <a:t> (projected in 1D)</a:t>
            </a:r>
            <a:endParaRPr sz="2000" dirty="0">
              <a:latin typeface="Gill Sans MT"/>
              <a:cs typeface="Gill Sans MT"/>
            </a:endParaRPr>
          </a:p>
        </p:txBody>
      </p:sp>
      <p:sp>
        <p:nvSpPr>
          <p:cNvPr id="3" name="object 3"/>
          <p:cNvSpPr txBox="1"/>
          <p:nvPr/>
        </p:nvSpPr>
        <p:spPr>
          <a:xfrm>
            <a:off x="780897" y="5716625"/>
            <a:ext cx="7849756" cy="320601"/>
          </a:xfrm>
          <a:prstGeom prst="rect">
            <a:avLst/>
          </a:prstGeom>
        </p:spPr>
        <p:txBody>
          <a:bodyPr vert="horz" wrap="square" lIns="0" tIns="12700" rIns="0" bIns="0" rtlCol="0">
            <a:spAutoFit/>
          </a:bodyPr>
          <a:lstStyle/>
          <a:p>
            <a:pPr marL="38100">
              <a:lnSpc>
                <a:spcPct val="100000"/>
              </a:lnSpc>
              <a:spcBef>
                <a:spcPts val="100"/>
              </a:spcBef>
            </a:pPr>
            <a:r>
              <a:rPr sz="2000" dirty="0">
                <a:latin typeface="Gill Sans MT"/>
                <a:cs typeface="Gill Sans MT"/>
              </a:rPr>
              <a:t>from</a:t>
            </a:r>
            <a:r>
              <a:rPr sz="2000" spc="-55" dirty="0">
                <a:latin typeface="Gill Sans MT"/>
                <a:cs typeface="Gill Sans MT"/>
              </a:rPr>
              <a:t> </a:t>
            </a:r>
            <a:r>
              <a:rPr sz="2000" dirty="0">
                <a:latin typeface="Gill Sans MT"/>
                <a:cs typeface="Gill Sans MT"/>
              </a:rPr>
              <a:t>where</a:t>
            </a:r>
            <a:r>
              <a:rPr sz="2000" spc="-50" dirty="0">
                <a:latin typeface="Gill Sans MT"/>
                <a:cs typeface="Gill Sans MT"/>
              </a:rPr>
              <a:t> </a:t>
            </a:r>
            <a:r>
              <a:rPr lang="en-US" sz="2000" spc="-50" dirty="0">
                <a:latin typeface="Gill Sans MT"/>
                <a:cs typeface="Gill Sans MT"/>
              </a:rPr>
              <a:t>one can extract the </a:t>
            </a:r>
            <a:r>
              <a:rPr sz="2000" dirty="0">
                <a:latin typeface="Gill Sans MT"/>
                <a:cs typeface="Gill Sans MT"/>
              </a:rPr>
              <a:t>width</a:t>
            </a:r>
            <a:r>
              <a:rPr sz="2000" spc="-45" dirty="0">
                <a:latin typeface="Gill Sans MT"/>
                <a:cs typeface="Gill Sans MT"/>
              </a:rPr>
              <a:t> </a:t>
            </a:r>
            <a:r>
              <a:rPr sz="2000" dirty="0">
                <a:latin typeface="Cambria Math"/>
                <a:cs typeface="Cambria Math"/>
              </a:rPr>
              <a:t>𝛔</a:t>
            </a:r>
            <a:r>
              <a:rPr sz="1950" baseline="-21367" dirty="0">
                <a:latin typeface="Gill Sans MT"/>
                <a:cs typeface="Gill Sans MT"/>
              </a:rPr>
              <a:t>x</a:t>
            </a:r>
            <a:r>
              <a:rPr sz="1950" spc="225" baseline="-21367" dirty="0">
                <a:latin typeface="Gill Sans MT"/>
                <a:cs typeface="Gill Sans MT"/>
              </a:rPr>
              <a:t> </a:t>
            </a:r>
            <a:r>
              <a:rPr sz="2000" dirty="0">
                <a:latin typeface="Gill Sans MT"/>
                <a:cs typeface="Gill Sans MT"/>
              </a:rPr>
              <a:t>and</a:t>
            </a:r>
            <a:r>
              <a:rPr sz="2000" spc="-25" dirty="0">
                <a:latin typeface="Gill Sans MT"/>
                <a:cs typeface="Gill Sans MT"/>
              </a:rPr>
              <a:t> </a:t>
            </a:r>
            <a:r>
              <a:rPr sz="2000" dirty="0">
                <a:latin typeface="Gill Sans MT"/>
                <a:cs typeface="Gill Sans MT"/>
              </a:rPr>
              <a:t>the</a:t>
            </a:r>
            <a:r>
              <a:rPr sz="2000" spc="-45" dirty="0">
                <a:latin typeface="Gill Sans MT"/>
                <a:cs typeface="Gill Sans MT"/>
              </a:rPr>
              <a:t> </a:t>
            </a:r>
            <a:r>
              <a:rPr sz="2000" dirty="0">
                <a:latin typeface="Gill Sans MT"/>
                <a:cs typeface="Gill Sans MT"/>
              </a:rPr>
              <a:t>volume</a:t>
            </a:r>
            <a:r>
              <a:rPr sz="2000" spc="-60" dirty="0">
                <a:latin typeface="Gill Sans MT"/>
                <a:cs typeface="Gill Sans MT"/>
              </a:rPr>
              <a:t> </a:t>
            </a:r>
            <a:r>
              <a:rPr sz="2000" spc="-10" dirty="0">
                <a:latin typeface="Gill Sans MT"/>
                <a:cs typeface="Gill Sans MT"/>
              </a:rPr>
              <a:t>diffusion</a:t>
            </a:r>
            <a:endParaRPr sz="2000" dirty="0">
              <a:latin typeface="Gill Sans MT"/>
              <a:cs typeface="Gill Sans MT"/>
            </a:endParaRPr>
          </a:p>
        </p:txBody>
      </p:sp>
      <p:grpSp>
        <p:nvGrpSpPr>
          <p:cNvPr id="4" name="object 4"/>
          <p:cNvGrpSpPr/>
          <p:nvPr/>
        </p:nvGrpSpPr>
        <p:grpSpPr>
          <a:xfrm>
            <a:off x="3706367" y="3507189"/>
            <a:ext cx="6143304" cy="3065823"/>
            <a:chOff x="3706367" y="3507189"/>
            <a:chExt cx="6143304" cy="3065823"/>
          </a:xfrm>
          <a:solidFill>
            <a:srgbClr val="FAF3D6"/>
          </a:solidFill>
        </p:grpSpPr>
        <p:pic>
          <p:nvPicPr>
            <p:cNvPr id="6" name="object 6"/>
            <p:cNvPicPr/>
            <p:nvPr/>
          </p:nvPicPr>
          <p:blipFill>
            <a:blip r:embed="rId2" cstate="screen">
              <a:extLst>
                <a:ext uri="{28A0092B-C50C-407E-A947-70E740481C1C}">
                  <a14:useLocalDpi xmlns:a14="http://schemas.microsoft.com/office/drawing/2010/main"/>
                </a:ext>
              </a:extLst>
            </a:blip>
            <a:stretch>
              <a:fillRect/>
            </a:stretch>
          </p:blipFill>
          <p:spPr>
            <a:xfrm>
              <a:off x="5606534" y="3507189"/>
              <a:ext cx="4243137" cy="746760"/>
            </a:xfrm>
            <a:prstGeom prst="rect">
              <a:avLst/>
            </a:prstGeom>
            <a:grpFill/>
          </p:spPr>
        </p:pic>
        <p:pic>
          <p:nvPicPr>
            <p:cNvPr id="7" name="object 7"/>
            <p:cNvPicPr/>
            <p:nvPr/>
          </p:nvPicPr>
          <p:blipFill>
            <a:blip r:embed="rId3" cstate="print"/>
            <a:stretch>
              <a:fillRect/>
            </a:stretch>
          </p:blipFill>
          <p:spPr>
            <a:xfrm>
              <a:off x="3706367" y="6060948"/>
              <a:ext cx="2641091" cy="512064"/>
            </a:xfrm>
            <a:prstGeom prst="rect">
              <a:avLst/>
            </a:prstGeom>
            <a:grpFill/>
          </p:spPr>
        </p:pic>
      </p:grpSp>
      <p:sp>
        <p:nvSpPr>
          <p:cNvPr id="8" name="object 8"/>
          <p:cNvSpPr txBox="1">
            <a:spLocks noGrp="1"/>
          </p:cNvSpPr>
          <p:nvPr>
            <p:ph type="title"/>
          </p:nvPr>
        </p:nvSpPr>
        <p:spPr>
          <a:xfrm>
            <a:off x="646111" y="452718"/>
            <a:ext cx="9404723" cy="659155"/>
          </a:xfrm>
          <a:prstGeom prst="rect">
            <a:avLst/>
          </a:prstGeom>
        </p:spPr>
        <p:txBody>
          <a:bodyPr vert="horz" wrap="square" lIns="0" tIns="12700" rIns="0" bIns="0" rtlCol="0">
            <a:spAutoFit/>
          </a:bodyPr>
          <a:lstStyle/>
          <a:p>
            <a:pPr marL="12700">
              <a:lnSpc>
                <a:spcPct val="100000"/>
              </a:lnSpc>
              <a:spcBef>
                <a:spcPts val="100"/>
              </a:spcBef>
            </a:pPr>
            <a:r>
              <a:rPr dirty="0"/>
              <a:t>D</a:t>
            </a:r>
            <a:r>
              <a:rPr lang="en-US" dirty="0"/>
              <a:t>iffusion</a:t>
            </a:r>
            <a:endParaRPr spc="-10" dirty="0"/>
          </a:p>
        </p:txBody>
      </p:sp>
      <p:pic>
        <p:nvPicPr>
          <p:cNvPr id="9" name="object 9"/>
          <p:cNvPicPr/>
          <p:nvPr/>
        </p:nvPicPr>
        <p:blipFill>
          <a:blip r:embed="rId4" cstate="screen">
            <a:extLst>
              <a:ext uri="{28A0092B-C50C-407E-A947-70E740481C1C}">
                <a14:useLocalDpi xmlns:a14="http://schemas.microsoft.com/office/drawing/2010/main"/>
              </a:ext>
            </a:extLst>
          </a:blip>
          <a:stretch>
            <a:fillRect/>
          </a:stretch>
        </p:blipFill>
        <p:spPr>
          <a:xfrm>
            <a:off x="1309115" y="2398776"/>
            <a:ext cx="1467611" cy="659155"/>
          </a:xfrm>
          <a:prstGeom prst="rect">
            <a:avLst/>
          </a:prstGeom>
          <a:solidFill>
            <a:srgbClr val="FAF3D6"/>
          </a:solidFill>
        </p:spPr>
      </p:pic>
      <p:sp>
        <p:nvSpPr>
          <p:cNvPr id="10" name="object 10"/>
          <p:cNvSpPr txBox="1"/>
          <p:nvPr/>
        </p:nvSpPr>
        <p:spPr>
          <a:xfrm>
            <a:off x="577697" y="1155984"/>
            <a:ext cx="11116945" cy="2251899"/>
          </a:xfrm>
          <a:prstGeom prst="rect">
            <a:avLst/>
          </a:prstGeom>
        </p:spPr>
        <p:txBody>
          <a:bodyPr vert="horz" wrap="square" lIns="0" tIns="12700" rIns="0" bIns="0" rtlCol="0">
            <a:spAutoFit/>
          </a:bodyPr>
          <a:lstStyle/>
          <a:p>
            <a:pPr marL="381000" marR="30480" indent="-342900">
              <a:lnSpc>
                <a:spcPct val="120000"/>
              </a:lnSpc>
              <a:spcBef>
                <a:spcPts val="100"/>
              </a:spcBef>
              <a:buClr>
                <a:schemeClr val="tx1"/>
              </a:buClr>
              <a:buFont typeface="Arial" panose="020B0604020202020204" pitchFamily="34" charset="0"/>
              <a:buChar char="•"/>
              <a:tabLst>
                <a:tab pos="266700" algn="l"/>
              </a:tabLst>
            </a:pPr>
            <a:r>
              <a:rPr sz="2000" dirty="0">
                <a:latin typeface="Gill Sans MT"/>
                <a:cs typeface="Gill Sans MT"/>
              </a:rPr>
              <a:t>In</a:t>
            </a:r>
            <a:r>
              <a:rPr sz="2000" spc="-40" dirty="0">
                <a:latin typeface="Gill Sans MT"/>
                <a:cs typeface="Gill Sans MT"/>
              </a:rPr>
              <a:t> </a:t>
            </a:r>
            <a:r>
              <a:rPr sz="2000" dirty="0">
                <a:latin typeface="Gill Sans MT"/>
                <a:cs typeface="Gill Sans MT"/>
              </a:rPr>
              <a:t>the</a:t>
            </a:r>
            <a:r>
              <a:rPr sz="2000" spc="-45" dirty="0">
                <a:latin typeface="Gill Sans MT"/>
                <a:cs typeface="Gill Sans MT"/>
              </a:rPr>
              <a:t> </a:t>
            </a:r>
            <a:r>
              <a:rPr sz="2000" dirty="0">
                <a:solidFill>
                  <a:srgbClr val="FFC000"/>
                </a:solidFill>
                <a:latin typeface="Gill Sans MT"/>
                <a:cs typeface="Gill Sans MT"/>
              </a:rPr>
              <a:t>absence</a:t>
            </a:r>
            <a:r>
              <a:rPr sz="2000" spc="-20" dirty="0">
                <a:solidFill>
                  <a:srgbClr val="C00000"/>
                </a:solidFill>
                <a:latin typeface="Gill Sans MT"/>
                <a:cs typeface="Gill Sans MT"/>
              </a:rPr>
              <a:t> </a:t>
            </a:r>
            <a:r>
              <a:rPr sz="2000" dirty="0">
                <a:latin typeface="Gill Sans MT"/>
                <a:cs typeface="Gill Sans MT"/>
              </a:rPr>
              <a:t>of</a:t>
            </a:r>
            <a:r>
              <a:rPr sz="2000" spc="-35" dirty="0">
                <a:latin typeface="Gill Sans MT"/>
                <a:cs typeface="Gill Sans MT"/>
              </a:rPr>
              <a:t> </a:t>
            </a:r>
            <a:r>
              <a:rPr sz="2000" dirty="0">
                <a:latin typeface="Gill Sans MT"/>
                <a:cs typeface="Gill Sans MT"/>
              </a:rPr>
              <a:t>an</a:t>
            </a:r>
            <a:r>
              <a:rPr sz="2000" spc="-40" dirty="0">
                <a:latin typeface="Gill Sans MT"/>
                <a:cs typeface="Gill Sans MT"/>
              </a:rPr>
              <a:t> </a:t>
            </a:r>
            <a:r>
              <a:rPr sz="2000" dirty="0">
                <a:solidFill>
                  <a:srgbClr val="FFC000"/>
                </a:solidFill>
                <a:latin typeface="Gill Sans MT"/>
                <a:cs typeface="Gill Sans MT"/>
              </a:rPr>
              <a:t>external</a:t>
            </a:r>
            <a:r>
              <a:rPr sz="2000" spc="-60" dirty="0">
                <a:solidFill>
                  <a:srgbClr val="C00000"/>
                </a:solidFill>
                <a:latin typeface="Gill Sans MT"/>
                <a:cs typeface="Gill Sans MT"/>
              </a:rPr>
              <a:t> </a:t>
            </a:r>
            <a:r>
              <a:rPr sz="2000" dirty="0">
                <a:solidFill>
                  <a:srgbClr val="FFC000"/>
                </a:solidFill>
                <a:latin typeface="Gill Sans MT"/>
                <a:cs typeface="Gill Sans MT"/>
              </a:rPr>
              <a:t>field</a:t>
            </a:r>
            <a:r>
              <a:rPr sz="2000" spc="-30" dirty="0">
                <a:solidFill>
                  <a:srgbClr val="C00000"/>
                </a:solidFill>
                <a:latin typeface="Gill Sans MT"/>
                <a:cs typeface="Gill Sans MT"/>
              </a:rPr>
              <a:t> </a:t>
            </a:r>
            <a:r>
              <a:rPr sz="2000" dirty="0">
                <a:latin typeface="Gill Sans MT"/>
                <a:cs typeface="Gill Sans MT"/>
              </a:rPr>
              <a:t>the</a:t>
            </a:r>
            <a:r>
              <a:rPr sz="2000" spc="-35" dirty="0">
                <a:latin typeface="Gill Sans MT"/>
                <a:cs typeface="Gill Sans MT"/>
              </a:rPr>
              <a:t> </a:t>
            </a:r>
            <a:r>
              <a:rPr sz="2000" dirty="0">
                <a:latin typeface="Gill Sans MT"/>
                <a:cs typeface="Gill Sans MT"/>
              </a:rPr>
              <a:t>electrons</a:t>
            </a:r>
            <a:r>
              <a:rPr sz="2000" spc="-60" dirty="0">
                <a:latin typeface="Gill Sans MT"/>
                <a:cs typeface="Gill Sans MT"/>
              </a:rPr>
              <a:t> </a:t>
            </a:r>
            <a:r>
              <a:rPr sz="2000" dirty="0">
                <a:latin typeface="Gill Sans MT"/>
                <a:cs typeface="Gill Sans MT"/>
              </a:rPr>
              <a:t>and</a:t>
            </a:r>
            <a:r>
              <a:rPr sz="2000" spc="-25" dirty="0">
                <a:latin typeface="Gill Sans MT"/>
                <a:cs typeface="Gill Sans MT"/>
              </a:rPr>
              <a:t> </a:t>
            </a:r>
            <a:r>
              <a:rPr sz="2000" dirty="0">
                <a:latin typeface="Gill Sans MT"/>
                <a:cs typeface="Gill Sans MT"/>
              </a:rPr>
              <a:t>ions</a:t>
            </a:r>
            <a:r>
              <a:rPr sz="2000" spc="-35" dirty="0">
                <a:latin typeface="Gill Sans MT"/>
                <a:cs typeface="Gill Sans MT"/>
              </a:rPr>
              <a:t> </a:t>
            </a:r>
            <a:r>
              <a:rPr lang="en-US" sz="2000" dirty="0">
                <a:solidFill>
                  <a:srgbClr val="FFC000"/>
                </a:solidFill>
                <a:latin typeface="Gill Sans MT"/>
                <a:cs typeface="Gill Sans MT"/>
              </a:rPr>
              <a:t>diffuse </a:t>
            </a:r>
            <a:r>
              <a:rPr lang="en-US" sz="2000" dirty="0">
                <a:latin typeface="Gill Sans MT"/>
                <a:cs typeface="Gill Sans MT"/>
              </a:rPr>
              <a:t>around the release point driven by Brownian motion</a:t>
            </a:r>
            <a:endParaRPr sz="2000" dirty="0">
              <a:latin typeface="Gill Sans MT"/>
              <a:cs typeface="Gill Sans MT"/>
            </a:endParaRPr>
          </a:p>
          <a:p>
            <a:pPr marL="381000" indent="-342900">
              <a:lnSpc>
                <a:spcPct val="100000"/>
              </a:lnSpc>
              <a:spcBef>
                <a:spcPts val="1475"/>
              </a:spcBef>
              <a:buClr>
                <a:schemeClr val="tx1"/>
              </a:buClr>
              <a:buFont typeface="Arial" panose="020B0604020202020204" pitchFamily="34" charset="0"/>
              <a:buChar char="•"/>
              <a:tabLst>
                <a:tab pos="266065" algn="l"/>
              </a:tabLst>
            </a:pPr>
            <a:r>
              <a:rPr sz="2000" dirty="0">
                <a:latin typeface="Gill Sans MT"/>
                <a:cs typeface="Gill Sans MT"/>
              </a:rPr>
              <a:t>The</a:t>
            </a:r>
            <a:r>
              <a:rPr sz="2000" spc="-30" dirty="0">
                <a:latin typeface="Gill Sans MT"/>
                <a:cs typeface="Gill Sans MT"/>
              </a:rPr>
              <a:t> </a:t>
            </a:r>
            <a:r>
              <a:rPr sz="2000" dirty="0">
                <a:latin typeface="Gill Sans MT"/>
                <a:cs typeface="Gill Sans MT"/>
              </a:rPr>
              <a:t>electrons</a:t>
            </a:r>
            <a:r>
              <a:rPr sz="2000" spc="-40" dirty="0">
                <a:latin typeface="Gill Sans MT"/>
                <a:cs typeface="Gill Sans MT"/>
              </a:rPr>
              <a:t> </a:t>
            </a:r>
            <a:r>
              <a:rPr sz="2000" dirty="0">
                <a:latin typeface="Gill Sans MT"/>
                <a:cs typeface="Gill Sans MT"/>
              </a:rPr>
              <a:t>and</a:t>
            </a:r>
            <a:r>
              <a:rPr sz="2000" spc="-10" dirty="0">
                <a:latin typeface="Gill Sans MT"/>
                <a:cs typeface="Gill Sans MT"/>
              </a:rPr>
              <a:t> </a:t>
            </a:r>
            <a:r>
              <a:rPr sz="2000" dirty="0">
                <a:latin typeface="Gill Sans MT"/>
                <a:cs typeface="Gill Sans MT"/>
              </a:rPr>
              <a:t>ions</a:t>
            </a:r>
            <a:r>
              <a:rPr sz="2000" spc="-25" dirty="0">
                <a:latin typeface="Gill Sans MT"/>
                <a:cs typeface="Gill Sans MT"/>
              </a:rPr>
              <a:t> </a:t>
            </a:r>
            <a:r>
              <a:rPr sz="2000" dirty="0">
                <a:latin typeface="Gill Sans MT"/>
                <a:cs typeface="Gill Sans MT"/>
              </a:rPr>
              <a:t>loose</a:t>
            </a:r>
            <a:r>
              <a:rPr sz="2000" spc="-35" dirty="0">
                <a:latin typeface="Gill Sans MT"/>
                <a:cs typeface="Gill Sans MT"/>
              </a:rPr>
              <a:t> </a:t>
            </a:r>
            <a:r>
              <a:rPr sz="2000" dirty="0">
                <a:latin typeface="Gill Sans MT"/>
                <a:cs typeface="Gill Sans MT"/>
              </a:rPr>
              <a:t>energy</a:t>
            </a:r>
            <a:r>
              <a:rPr sz="2000" spc="-30" dirty="0">
                <a:latin typeface="Gill Sans MT"/>
                <a:cs typeface="Gill Sans MT"/>
              </a:rPr>
              <a:t> </a:t>
            </a:r>
            <a:r>
              <a:rPr sz="2000" dirty="0">
                <a:latin typeface="Gill Sans MT"/>
                <a:cs typeface="Gill Sans MT"/>
              </a:rPr>
              <a:t>by</a:t>
            </a:r>
            <a:r>
              <a:rPr sz="2000" spc="-15" dirty="0">
                <a:latin typeface="Gill Sans MT"/>
                <a:cs typeface="Gill Sans MT"/>
              </a:rPr>
              <a:t> </a:t>
            </a:r>
            <a:r>
              <a:rPr sz="2000" dirty="0">
                <a:latin typeface="Gill Sans MT"/>
                <a:cs typeface="Gill Sans MT"/>
              </a:rPr>
              <a:t>multiple</a:t>
            </a:r>
            <a:r>
              <a:rPr sz="2000" spc="-55" dirty="0">
                <a:latin typeface="Gill Sans MT"/>
                <a:cs typeface="Gill Sans MT"/>
              </a:rPr>
              <a:t> </a:t>
            </a:r>
            <a:r>
              <a:rPr sz="2000" dirty="0">
                <a:latin typeface="Gill Sans MT"/>
                <a:cs typeface="Gill Sans MT"/>
              </a:rPr>
              <a:t>scattering</a:t>
            </a:r>
            <a:r>
              <a:rPr sz="2000" spc="-55" dirty="0">
                <a:latin typeface="Gill Sans MT"/>
                <a:cs typeface="Gill Sans MT"/>
              </a:rPr>
              <a:t> </a:t>
            </a:r>
            <a:r>
              <a:rPr sz="2000" dirty="0">
                <a:latin typeface="Gill Sans MT"/>
                <a:cs typeface="Gill Sans MT"/>
              </a:rPr>
              <a:t>until</a:t>
            </a:r>
            <a:r>
              <a:rPr sz="2000" spc="-60" dirty="0">
                <a:latin typeface="Gill Sans MT"/>
                <a:cs typeface="Gill Sans MT"/>
              </a:rPr>
              <a:t> </a:t>
            </a:r>
            <a:r>
              <a:rPr sz="2000" dirty="0">
                <a:latin typeface="Gill Sans MT"/>
                <a:cs typeface="Gill Sans MT"/>
              </a:rPr>
              <a:t>thermal</a:t>
            </a:r>
            <a:r>
              <a:rPr sz="2000" spc="-50" dirty="0">
                <a:latin typeface="Gill Sans MT"/>
                <a:cs typeface="Gill Sans MT"/>
              </a:rPr>
              <a:t> </a:t>
            </a:r>
            <a:r>
              <a:rPr sz="2000" dirty="0">
                <a:latin typeface="Gill Sans MT"/>
                <a:cs typeface="Gill Sans MT"/>
              </a:rPr>
              <a:t>equilibrium</a:t>
            </a:r>
            <a:r>
              <a:rPr sz="2000" spc="-65" dirty="0">
                <a:latin typeface="Gill Sans MT"/>
                <a:cs typeface="Gill Sans MT"/>
              </a:rPr>
              <a:t> </a:t>
            </a:r>
            <a:r>
              <a:rPr sz="2000" dirty="0">
                <a:latin typeface="Gill Sans MT"/>
                <a:cs typeface="Gill Sans MT"/>
              </a:rPr>
              <a:t>is</a:t>
            </a:r>
            <a:r>
              <a:rPr sz="2000" spc="-15" dirty="0">
                <a:latin typeface="Gill Sans MT"/>
                <a:cs typeface="Gill Sans MT"/>
              </a:rPr>
              <a:t> </a:t>
            </a:r>
            <a:r>
              <a:rPr sz="2000" spc="-10" dirty="0">
                <a:latin typeface="Gill Sans MT"/>
                <a:cs typeface="Gill Sans MT"/>
              </a:rPr>
              <a:t>reached.</a:t>
            </a:r>
            <a:endParaRPr sz="2000" dirty="0">
              <a:latin typeface="Gill Sans MT"/>
              <a:cs typeface="Gill Sans MT"/>
            </a:endParaRPr>
          </a:p>
          <a:p>
            <a:pPr marL="3040380" marR="5286375" indent="-285750">
              <a:lnSpc>
                <a:spcPts val="2150"/>
              </a:lnSpc>
              <a:spcBef>
                <a:spcPts val="720"/>
              </a:spcBef>
              <a:buClr>
                <a:schemeClr val="tx1"/>
              </a:buClr>
              <a:buFont typeface="Arial" panose="020B0604020202020204" pitchFamily="34" charset="0"/>
              <a:buChar char="•"/>
              <a:tabLst>
                <a:tab pos="3322954" algn="l"/>
              </a:tabLst>
            </a:pPr>
            <a:r>
              <a:rPr sz="1800" spc="-25" dirty="0">
                <a:latin typeface="Gill Sans MT"/>
                <a:cs typeface="Gill Sans MT"/>
              </a:rPr>
              <a:t>e-</a:t>
            </a:r>
            <a:r>
              <a:rPr sz="1800" dirty="0">
                <a:latin typeface="Gill Sans MT"/>
                <a:cs typeface="Gill Sans MT"/>
              </a:rPr>
              <a:t>	</a:t>
            </a:r>
            <a:r>
              <a:rPr sz="1800" spc="-385" dirty="0">
                <a:latin typeface="Gill Sans MT"/>
                <a:cs typeface="Gill Sans MT"/>
              </a:rPr>
              <a:t> </a:t>
            </a:r>
            <a:r>
              <a:rPr sz="1800" dirty="0">
                <a:latin typeface="Gill Sans MT"/>
                <a:cs typeface="Gill Sans MT"/>
              </a:rPr>
              <a:t>v</a:t>
            </a:r>
            <a:r>
              <a:rPr sz="1800" baseline="-20833" dirty="0">
                <a:latin typeface="Gill Sans MT"/>
                <a:cs typeface="Gill Sans MT"/>
              </a:rPr>
              <a:t>diff</a:t>
            </a:r>
            <a:r>
              <a:rPr sz="1800" spc="254" baseline="-20833" dirty="0">
                <a:latin typeface="Gill Sans MT"/>
                <a:cs typeface="Gill Sans MT"/>
              </a:rPr>
              <a:t> </a:t>
            </a:r>
            <a:r>
              <a:rPr sz="1800" dirty="0">
                <a:latin typeface="Gill Sans MT"/>
                <a:cs typeface="Gill Sans MT"/>
              </a:rPr>
              <a:t>≈</a:t>
            </a:r>
            <a:r>
              <a:rPr sz="1800" spc="-15" dirty="0">
                <a:latin typeface="Gill Sans MT"/>
                <a:cs typeface="Gill Sans MT"/>
              </a:rPr>
              <a:t> </a:t>
            </a:r>
            <a:r>
              <a:rPr sz="1800" dirty="0">
                <a:latin typeface="Gill Sans MT"/>
                <a:cs typeface="Gill Sans MT"/>
              </a:rPr>
              <a:t>10</a:t>
            </a:r>
            <a:r>
              <a:rPr sz="1800" baseline="25462" dirty="0">
                <a:latin typeface="Gill Sans MT"/>
                <a:cs typeface="Gill Sans MT"/>
              </a:rPr>
              <a:t>6</a:t>
            </a:r>
            <a:r>
              <a:rPr sz="1800" spc="225" baseline="25462" dirty="0">
                <a:latin typeface="Gill Sans MT"/>
                <a:cs typeface="Gill Sans MT"/>
              </a:rPr>
              <a:t> </a:t>
            </a:r>
            <a:r>
              <a:rPr sz="1800" dirty="0">
                <a:latin typeface="Gill Sans MT"/>
                <a:cs typeface="Gill Sans MT"/>
              </a:rPr>
              <a:t>cm/s</a:t>
            </a:r>
            <a:r>
              <a:rPr sz="1800" spc="-20" dirty="0">
                <a:latin typeface="Gill Sans MT"/>
                <a:cs typeface="Gill Sans MT"/>
              </a:rPr>
              <a:t> </a:t>
            </a:r>
            <a:r>
              <a:rPr sz="1800" dirty="0">
                <a:latin typeface="Gill Sans MT"/>
                <a:cs typeface="Gill Sans MT"/>
              </a:rPr>
              <a:t>=</a:t>
            </a:r>
            <a:r>
              <a:rPr sz="1800" spc="-5" dirty="0">
                <a:latin typeface="Gill Sans MT"/>
                <a:cs typeface="Gill Sans MT"/>
              </a:rPr>
              <a:t> </a:t>
            </a:r>
            <a:r>
              <a:rPr sz="1800" dirty="0">
                <a:latin typeface="Gill Sans MT"/>
                <a:cs typeface="Gill Sans MT"/>
              </a:rPr>
              <a:t>10</a:t>
            </a:r>
            <a:r>
              <a:rPr sz="1800" spc="-5" dirty="0">
                <a:latin typeface="Gill Sans MT"/>
                <a:cs typeface="Gill Sans MT"/>
              </a:rPr>
              <a:t> </a:t>
            </a:r>
            <a:r>
              <a:rPr sz="1800" dirty="0">
                <a:latin typeface="Cambria Math"/>
                <a:cs typeface="Cambria Math"/>
              </a:rPr>
              <a:t>𝝁</a:t>
            </a:r>
            <a:r>
              <a:rPr sz="1800" dirty="0">
                <a:latin typeface="Gill Sans MT"/>
                <a:cs typeface="Gill Sans MT"/>
              </a:rPr>
              <a:t>m/ns </a:t>
            </a:r>
            <a:r>
              <a:rPr sz="1800" spc="-20" dirty="0">
                <a:latin typeface="Gill Sans MT"/>
                <a:cs typeface="Gill Sans MT"/>
              </a:rPr>
              <a:t>ions</a:t>
            </a:r>
            <a:r>
              <a:rPr sz="1800" dirty="0">
                <a:latin typeface="Gill Sans MT"/>
                <a:cs typeface="Gill Sans MT"/>
              </a:rPr>
              <a:t>	v</a:t>
            </a:r>
            <a:r>
              <a:rPr sz="1800" baseline="-20833" dirty="0">
                <a:latin typeface="Gill Sans MT"/>
                <a:cs typeface="Gill Sans MT"/>
              </a:rPr>
              <a:t>diff</a:t>
            </a:r>
            <a:r>
              <a:rPr sz="1800" spc="225" baseline="-20833" dirty="0">
                <a:latin typeface="Gill Sans MT"/>
                <a:cs typeface="Gill Sans MT"/>
              </a:rPr>
              <a:t> </a:t>
            </a:r>
            <a:r>
              <a:rPr sz="1800" dirty="0">
                <a:latin typeface="Gill Sans MT"/>
                <a:cs typeface="Gill Sans MT"/>
              </a:rPr>
              <a:t>≈</a:t>
            </a:r>
            <a:r>
              <a:rPr sz="1800" spc="-20" dirty="0">
                <a:latin typeface="Gill Sans MT"/>
                <a:cs typeface="Gill Sans MT"/>
              </a:rPr>
              <a:t> </a:t>
            </a:r>
            <a:r>
              <a:rPr sz="1800" dirty="0">
                <a:latin typeface="Gill Sans MT"/>
                <a:cs typeface="Gill Sans MT"/>
              </a:rPr>
              <a:t>10</a:t>
            </a:r>
            <a:r>
              <a:rPr sz="1800" baseline="25462" dirty="0">
                <a:latin typeface="Gill Sans MT"/>
                <a:cs typeface="Gill Sans MT"/>
              </a:rPr>
              <a:t>4</a:t>
            </a:r>
            <a:r>
              <a:rPr sz="1800" spc="240" baseline="25462" dirty="0">
                <a:latin typeface="Gill Sans MT"/>
                <a:cs typeface="Gill Sans MT"/>
              </a:rPr>
              <a:t> </a:t>
            </a:r>
            <a:r>
              <a:rPr sz="1800" spc="-20" dirty="0">
                <a:latin typeface="Gill Sans MT"/>
                <a:cs typeface="Gill Sans MT"/>
              </a:rPr>
              <a:t>cm/s</a:t>
            </a:r>
            <a:endParaRPr sz="1800" dirty="0">
              <a:latin typeface="Gill Sans MT"/>
              <a:cs typeface="Gill Sans MT"/>
            </a:endParaRPr>
          </a:p>
          <a:p>
            <a:pPr marL="381000" indent="-342900">
              <a:lnSpc>
                <a:spcPct val="100000"/>
              </a:lnSpc>
              <a:spcBef>
                <a:spcPts val="345"/>
              </a:spcBef>
              <a:buClr>
                <a:schemeClr val="tx1"/>
              </a:buClr>
              <a:buFont typeface="Arial" panose="020B0604020202020204" pitchFamily="34" charset="0"/>
              <a:buChar char="•"/>
              <a:tabLst>
                <a:tab pos="266065" algn="l"/>
              </a:tabLst>
            </a:pPr>
            <a:r>
              <a:rPr sz="2000" dirty="0">
                <a:latin typeface="Gill Sans MT"/>
                <a:cs typeface="Gill Sans MT"/>
              </a:rPr>
              <a:t>The</a:t>
            </a:r>
            <a:r>
              <a:rPr sz="2000" spc="-30" dirty="0">
                <a:latin typeface="Gill Sans MT"/>
                <a:cs typeface="Gill Sans MT"/>
              </a:rPr>
              <a:t> </a:t>
            </a:r>
            <a:r>
              <a:rPr sz="2000" dirty="0">
                <a:latin typeface="Gill Sans MT"/>
                <a:cs typeface="Gill Sans MT"/>
              </a:rPr>
              <a:t>diffusion</a:t>
            </a:r>
            <a:r>
              <a:rPr sz="2000" spc="-35" dirty="0">
                <a:latin typeface="Gill Sans MT"/>
                <a:cs typeface="Gill Sans MT"/>
              </a:rPr>
              <a:t> </a:t>
            </a:r>
            <a:r>
              <a:rPr sz="2000" dirty="0">
                <a:latin typeface="Gill Sans MT"/>
                <a:cs typeface="Gill Sans MT"/>
              </a:rPr>
              <a:t>coefficient</a:t>
            </a:r>
            <a:r>
              <a:rPr sz="2000" spc="-65" dirty="0">
                <a:latin typeface="Gill Sans MT"/>
                <a:cs typeface="Gill Sans MT"/>
              </a:rPr>
              <a:t> </a:t>
            </a:r>
            <a:r>
              <a:rPr sz="2000" dirty="0">
                <a:latin typeface="Gill Sans MT"/>
                <a:cs typeface="Gill Sans MT"/>
              </a:rPr>
              <a:t>is</a:t>
            </a:r>
            <a:r>
              <a:rPr sz="2000" spc="-10" dirty="0">
                <a:latin typeface="Gill Sans MT"/>
                <a:cs typeface="Gill Sans MT"/>
              </a:rPr>
              <a:t> </a:t>
            </a:r>
            <a:r>
              <a:rPr sz="2000" dirty="0">
                <a:latin typeface="Gill Sans MT"/>
                <a:cs typeface="Gill Sans MT"/>
              </a:rPr>
              <a:t>determined</a:t>
            </a:r>
            <a:r>
              <a:rPr sz="2000" spc="-45" dirty="0">
                <a:latin typeface="Gill Sans MT"/>
                <a:cs typeface="Gill Sans MT"/>
              </a:rPr>
              <a:t> </a:t>
            </a:r>
            <a:r>
              <a:rPr sz="2000" dirty="0">
                <a:latin typeface="Gill Sans MT"/>
                <a:cs typeface="Gill Sans MT"/>
              </a:rPr>
              <a:t>by</a:t>
            </a:r>
            <a:r>
              <a:rPr sz="2000" spc="-20" dirty="0">
                <a:latin typeface="Gill Sans MT"/>
                <a:cs typeface="Gill Sans MT"/>
              </a:rPr>
              <a:t> </a:t>
            </a:r>
            <a:r>
              <a:rPr sz="2000" dirty="0">
                <a:latin typeface="Gill Sans MT"/>
                <a:cs typeface="Gill Sans MT"/>
              </a:rPr>
              <a:t>the</a:t>
            </a:r>
            <a:r>
              <a:rPr sz="2000" spc="-20" dirty="0">
                <a:latin typeface="Gill Sans MT"/>
                <a:cs typeface="Gill Sans MT"/>
              </a:rPr>
              <a:t> </a:t>
            </a:r>
            <a:r>
              <a:rPr sz="2000" spc="-10" dirty="0">
                <a:solidFill>
                  <a:srgbClr val="FFC000"/>
                </a:solidFill>
                <a:latin typeface="Gill Sans MT"/>
                <a:cs typeface="Gill Sans MT"/>
              </a:rPr>
              <a:t>average</a:t>
            </a:r>
            <a:r>
              <a:rPr sz="2000" spc="-30" dirty="0">
                <a:solidFill>
                  <a:srgbClr val="C00000"/>
                </a:solidFill>
                <a:latin typeface="Gill Sans MT"/>
                <a:cs typeface="Gill Sans MT"/>
              </a:rPr>
              <a:t> </a:t>
            </a:r>
            <a:r>
              <a:rPr sz="2000" dirty="0">
                <a:solidFill>
                  <a:srgbClr val="FFC000"/>
                </a:solidFill>
                <a:latin typeface="Gill Sans MT"/>
                <a:cs typeface="Gill Sans MT"/>
              </a:rPr>
              <a:t>free</a:t>
            </a:r>
            <a:r>
              <a:rPr sz="2000" spc="-10" dirty="0">
                <a:solidFill>
                  <a:srgbClr val="C00000"/>
                </a:solidFill>
                <a:latin typeface="Gill Sans MT"/>
                <a:cs typeface="Gill Sans MT"/>
              </a:rPr>
              <a:t> </a:t>
            </a:r>
            <a:r>
              <a:rPr sz="2000" dirty="0">
                <a:solidFill>
                  <a:srgbClr val="FFC000"/>
                </a:solidFill>
                <a:latin typeface="Gill Sans MT"/>
                <a:cs typeface="Gill Sans MT"/>
              </a:rPr>
              <a:t>path</a:t>
            </a:r>
            <a:r>
              <a:rPr sz="2000" spc="-50" dirty="0">
                <a:solidFill>
                  <a:srgbClr val="C00000"/>
                </a:solidFill>
                <a:latin typeface="Gill Sans MT"/>
                <a:cs typeface="Gill Sans MT"/>
              </a:rPr>
              <a:t> </a:t>
            </a:r>
            <a:r>
              <a:rPr sz="2000" dirty="0">
                <a:solidFill>
                  <a:srgbClr val="FFC000"/>
                </a:solidFill>
                <a:latin typeface="Gill Sans MT"/>
                <a:cs typeface="Gill Sans MT"/>
              </a:rPr>
              <a:t>length</a:t>
            </a:r>
            <a:r>
              <a:rPr sz="2000" spc="-40" dirty="0">
                <a:solidFill>
                  <a:srgbClr val="C00000"/>
                </a:solidFill>
                <a:latin typeface="Gill Sans MT"/>
                <a:cs typeface="Gill Sans MT"/>
              </a:rPr>
              <a:t> </a:t>
            </a:r>
            <a:r>
              <a:rPr sz="2000" dirty="0">
                <a:solidFill>
                  <a:srgbClr val="FFC000"/>
                </a:solidFill>
                <a:latin typeface="Calibri"/>
                <a:cs typeface="Calibri"/>
              </a:rPr>
              <a:t>λ</a:t>
            </a:r>
            <a:r>
              <a:rPr sz="2000" spc="80" dirty="0">
                <a:solidFill>
                  <a:srgbClr val="C00000"/>
                </a:solidFill>
                <a:latin typeface="Calibri"/>
                <a:cs typeface="Calibri"/>
              </a:rPr>
              <a:t> </a:t>
            </a:r>
            <a:r>
              <a:rPr sz="2000" dirty="0">
                <a:latin typeface="Gill Sans MT"/>
                <a:cs typeface="Gill Sans MT"/>
              </a:rPr>
              <a:t>of</a:t>
            </a:r>
            <a:r>
              <a:rPr sz="2000" spc="-25" dirty="0">
                <a:latin typeface="Gill Sans MT"/>
                <a:cs typeface="Gill Sans MT"/>
              </a:rPr>
              <a:t> </a:t>
            </a:r>
            <a:r>
              <a:rPr sz="2000" dirty="0">
                <a:latin typeface="Gill Sans MT"/>
                <a:cs typeface="Gill Sans MT"/>
              </a:rPr>
              <a:t>e-</a:t>
            </a:r>
            <a:r>
              <a:rPr sz="2000" spc="-5" dirty="0">
                <a:latin typeface="Gill Sans MT"/>
                <a:cs typeface="Gill Sans MT"/>
              </a:rPr>
              <a:t> </a:t>
            </a:r>
            <a:r>
              <a:rPr sz="2000" dirty="0">
                <a:latin typeface="Gill Sans MT"/>
                <a:cs typeface="Gill Sans MT"/>
              </a:rPr>
              <a:t>and</a:t>
            </a:r>
            <a:r>
              <a:rPr sz="2000" spc="-30" dirty="0">
                <a:latin typeface="Gill Sans MT"/>
                <a:cs typeface="Gill Sans MT"/>
              </a:rPr>
              <a:t> </a:t>
            </a:r>
            <a:r>
              <a:rPr sz="2000" dirty="0">
                <a:latin typeface="Gill Sans MT"/>
                <a:cs typeface="Gill Sans MT"/>
              </a:rPr>
              <a:t>ions</a:t>
            </a:r>
            <a:r>
              <a:rPr sz="2000" spc="-30" dirty="0">
                <a:latin typeface="Gill Sans MT"/>
                <a:cs typeface="Gill Sans MT"/>
              </a:rPr>
              <a:t> </a:t>
            </a:r>
            <a:r>
              <a:rPr sz="2000" dirty="0">
                <a:latin typeface="Gill Sans MT"/>
                <a:cs typeface="Gill Sans MT"/>
              </a:rPr>
              <a:t>in</a:t>
            </a:r>
            <a:r>
              <a:rPr sz="2000" spc="-25" dirty="0">
                <a:latin typeface="Gill Sans MT"/>
                <a:cs typeface="Gill Sans MT"/>
              </a:rPr>
              <a:t> </a:t>
            </a:r>
            <a:r>
              <a:rPr sz="2000" dirty="0">
                <a:latin typeface="Gill Sans MT"/>
                <a:cs typeface="Gill Sans MT"/>
              </a:rPr>
              <a:t>the</a:t>
            </a:r>
            <a:r>
              <a:rPr sz="2000" spc="-40" dirty="0">
                <a:latin typeface="Gill Sans MT"/>
                <a:cs typeface="Gill Sans MT"/>
              </a:rPr>
              <a:t> </a:t>
            </a:r>
            <a:r>
              <a:rPr sz="2000" spc="-20" dirty="0">
                <a:latin typeface="Gill Sans MT"/>
                <a:cs typeface="Gill Sans MT"/>
              </a:rPr>
              <a:t>gas:</a:t>
            </a:r>
            <a:endParaRPr sz="2000" dirty="0">
              <a:latin typeface="Gill Sans MT"/>
              <a:cs typeface="Gill Sans MT"/>
            </a:endParaRPr>
          </a:p>
        </p:txBody>
      </p:sp>
      <p:pic>
        <p:nvPicPr>
          <p:cNvPr id="11" name="object 11"/>
          <p:cNvPicPr/>
          <p:nvPr/>
        </p:nvPicPr>
        <p:blipFill>
          <a:blip r:embed="rId5" cstate="print"/>
          <a:stretch>
            <a:fillRect/>
          </a:stretch>
        </p:blipFill>
        <p:spPr>
          <a:xfrm>
            <a:off x="3398520" y="3520681"/>
            <a:ext cx="1508760" cy="722376"/>
          </a:xfrm>
          <a:prstGeom prst="rect">
            <a:avLst/>
          </a:prstGeom>
          <a:solidFill>
            <a:srgbClr val="FAF3D6"/>
          </a:solidFill>
        </p:spPr>
      </p:pic>
      <p:pic>
        <p:nvPicPr>
          <p:cNvPr id="12" name="object 12"/>
          <p:cNvPicPr/>
          <p:nvPr/>
        </p:nvPicPr>
        <p:blipFill>
          <a:blip r:embed="rId6" cstate="print"/>
          <a:stretch>
            <a:fillRect/>
          </a:stretch>
        </p:blipFill>
        <p:spPr>
          <a:xfrm>
            <a:off x="1708404" y="5007864"/>
            <a:ext cx="2609088" cy="697992"/>
          </a:xfrm>
          <a:prstGeom prst="rect">
            <a:avLst/>
          </a:prstGeom>
          <a:solidFill>
            <a:srgbClr val="FAF3D6"/>
          </a:solidFill>
        </p:spPr>
      </p:pic>
      <p:pic>
        <p:nvPicPr>
          <p:cNvPr id="13" name="object 13"/>
          <p:cNvPicPr/>
          <p:nvPr/>
        </p:nvPicPr>
        <p:blipFill>
          <a:blip r:embed="rId7" cstate="print"/>
          <a:stretch>
            <a:fillRect/>
          </a:stretch>
        </p:blipFill>
        <p:spPr>
          <a:xfrm>
            <a:off x="1716023" y="6114288"/>
            <a:ext cx="1388364" cy="409956"/>
          </a:xfrm>
          <a:prstGeom prst="rect">
            <a:avLst/>
          </a:prstGeom>
          <a:solidFill>
            <a:srgbClr val="FAF3D6"/>
          </a:solidFill>
        </p:spPr>
      </p:pic>
      <p:pic>
        <p:nvPicPr>
          <p:cNvPr id="14" name="object 14"/>
          <p:cNvPicPr/>
          <p:nvPr/>
        </p:nvPicPr>
        <p:blipFill>
          <a:blip r:embed="rId8" cstate="print"/>
          <a:stretch>
            <a:fillRect/>
          </a:stretch>
        </p:blipFill>
        <p:spPr>
          <a:xfrm>
            <a:off x="1309116" y="3666744"/>
            <a:ext cx="1423416" cy="438912"/>
          </a:xfrm>
          <a:prstGeom prst="rect">
            <a:avLst/>
          </a:prstGeom>
          <a:solidFill>
            <a:srgbClr val="FAF3D6"/>
          </a:solidFill>
        </p:spPr>
      </p:pic>
      <p:sp>
        <p:nvSpPr>
          <p:cNvPr id="15" name="object 15"/>
          <p:cNvSpPr txBox="1">
            <a:spLocks noGrp="1"/>
          </p:cNvSpPr>
          <p:nvPr>
            <p:ph type="sldNum" sz="quarter" idx="7"/>
          </p:nvPr>
        </p:nvSpPr>
        <p:spPr>
          <a:xfrm>
            <a:off x="11857990" y="6597827"/>
            <a:ext cx="293370" cy="260984"/>
          </a:xfrm>
          <a:prstGeom prst="rect">
            <a:avLst/>
          </a:prstGeom>
        </p:spPr>
        <p:txBody>
          <a:bodyPr vert="horz" wrap="square" lIns="0" tIns="0" rIns="0" bIns="0" rtlCol="0">
            <a:spAutoFit/>
          </a:bodyPr>
          <a:lstStyle>
            <a:defPPr>
              <a:defRPr kern="0"/>
            </a:defPPr>
            <a:lvl1pPr>
              <a:defRPr sz="1600" b="0" i="0">
                <a:solidFill>
                  <a:srgbClr val="B71E42"/>
                </a:solidFill>
                <a:latin typeface="Gill Sans MT"/>
                <a:cs typeface="Gill Sans MT"/>
              </a:defRPr>
            </a:lvl1pPr>
          </a:lstStyle>
          <a:p>
            <a:pPr marL="139700">
              <a:lnSpc>
                <a:spcPts val="1905"/>
              </a:lnSpc>
            </a:pPr>
            <a:fld id="{81D60167-4931-47E6-BA6A-407CBD079E47}" type="slidenum">
              <a:rPr lang="en-US" spc="-50" smtClean="0"/>
              <a:pPr marL="139700">
                <a:lnSpc>
                  <a:spcPts val="1905"/>
                </a:lnSpc>
              </a:pPr>
              <a:t>11</a:t>
            </a:fld>
            <a:endParaRPr spc="-50" dirty="0"/>
          </a:p>
        </p:txBody>
      </p:sp>
      <p:sp>
        <p:nvSpPr>
          <p:cNvPr id="5" name="Segnaposto data 4">
            <a:extLst>
              <a:ext uri="{FF2B5EF4-FFF2-40B4-BE49-F238E27FC236}">
                <a16:creationId xmlns:a16="http://schemas.microsoft.com/office/drawing/2014/main" id="{CD6F6BFC-BC18-44B0-9881-E85DAC889357}"/>
              </a:ext>
            </a:extLst>
          </p:cNvPr>
          <p:cNvSpPr>
            <a:spLocks noGrp="1"/>
          </p:cNvSpPr>
          <p:nvPr>
            <p:ph type="dt" sz="half" idx="10"/>
          </p:nvPr>
        </p:nvSpPr>
        <p:spPr/>
        <p:txBody>
          <a:bodyPr/>
          <a:lstStyle/>
          <a:p>
            <a:r>
              <a:rPr lang="en-US"/>
              <a:t>15/10//2026</a:t>
            </a:r>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52297" y="1199235"/>
            <a:ext cx="8771890" cy="2134870"/>
          </a:xfrm>
          <a:prstGeom prst="rect">
            <a:avLst/>
          </a:prstGeom>
        </p:spPr>
        <p:txBody>
          <a:bodyPr vert="horz" wrap="square" lIns="0" tIns="12700" rIns="0" bIns="0" rtlCol="0">
            <a:spAutoFit/>
          </a:bodyPr>
          <a:lstStyle/>
          <a:p>
            <a:pPr marL="381000" marR="375920" indent="-342900">
              <a:lnSpc>
                <a:spcPct val="120000"/>
              </a:lnSpc>
              <a:spcBef>
                <a:spcPts val="100"/>
              </a:spcBef>
              <a:buClr>
                <a:schemeClr val="tx1"/>
              </a:buClr>
              <a:buFont typeface="Arial" panose="020B0604020202020204" pitchFamily="34" charset="0"/>
              <a:buChar char="•"/>
              <a:tabLst>
                <a:tab pos="266700" algn="l"/>
              </a:tabLst>
            </a:pPr>
            <a:r>
              <a:rPr sz="2000" dirty="0">
                <a:latin typeface="Gill Sans MT"/>
                <a:cs typeface="Gill Sans MT"/>
              </a:rPr>
              <a:t>If</a:t>
            </a:r>
            <a:r>
              <a:rPr sz="2000" spc="-35" dirty="0">
                <a:latin typeface="Gill Sans MT"/>
                <a:cs typeface="Gill Sans MT"/>
              </a:rPr>
              <a:t> </a:t>
            </a:r>
            <a:r>
              <a:rPr sz="2000" dirty="0">
                <a:latin typeface="Gill Sans MT"/>
                <a:cs typeface="Gill Sans MT"/>
              </a:rPr>
              <a:t>an</a:t>
            </a:r>
            <a:r>
              <a:rPr sz="2000" spc="-30" dirty="0">
                <a:latin typeface="Gill Sans MT"/>
                <a:cs typeface="Gill Sans MT"/>
              </a:rPr>
              <a:t> </a:t>
            </a:r>
            <a:r>
              <a:rPr sz="2000" dirty="0">
                <a:solidFill>
                  <a:srgbClr val="FFC000"/>
                </a:solidFill>
                <a:latin typeface="Gill Sans MT"/>
                <a:cs typeface="Gill Sans MT"/>
              </a:rPr>
              <a:t>external</a:t>
            </a:r>
            <a:r>
              <a:rPr sz="2000" spc="-55" dirty="0">
                <a:solidFill>
                  <a:srgbClr val="FFC000"/>
                </a:solidFill>
                <a:latin typeface="Gill Sans MT"/>
                <a:cs typeface="Gill Sans MT"/>
              </a:rPr>
              <a:t> </a:t>
            </a:r>
            <a:r>
              <a:rPr sz="2000" dirty="0">
                <a:solidFill>
                  <a:srgbClr val="FFC000"/>
                </a:solidFill>
                <a:latin typeface="Gill Sans MT"/>
                <a:cs typeface="Gill Sans MT"/>
              </a:rPr>
              <a:t>electric</a:t>
            </a:r>
            <a:r>
              <a:rPr sz="2000" spc="-50" dirty="0">
                <a:solidFill>
                  <a:srgbClr val="FFC000"/>
                </a:solidFill>
                <a:latin typeface="Gill Sans MT"/>
                <a:cs typeface="Gill Sans MT"/>
              </a:rPr>
              <a:t> </a:t>
            </a:r>
            <a:r>
              <a:rPr sz="2000" dirty="0">
                <a:solidFill>
                  <a:srgbClr val="FFC000"/>
                </a:solidFill>
                <a:latin typeface="Gill Sans MT"/>
                <a:cs typeface="Gill Sans MT"/>
              </a:rPr>
              <a:t>field</a:t>
            </a:r>
            <a:r>
              <a:rPr sz="2000" spc="-20" dirty="0">
                <a:solidFill>
                  <a:srgbClr val="FFC000"/>
                </a:solidFill>
                <a:latin typeface="Gill Sans MT"/>
                <a:cs typeface="Gill Sans MT"/>
              </a:rPr>
              <a:t> </a:t>
            </a:r>
            <a:r>
              <a:rPr sz="2000" dirty="0">
                <a:latin typeface="Gill Sans MT"/>
                <a:cs typeface="Gill Sans MT"/>
              </a:rPr>
              <a:t>is</a:t>
            </a:r>
            <a:r>
              <a:rPr sz="2000" spc="-20" dirty="0">
                <a:latin typeface="Gill Sans MT"/>
                <a:cs typeface="Gill Sans MT"/>
              </a:rPr>
              <a:t> </a:t>
            </a:r>
            <a:r>
              <a:rPr sz="2000" dirty="0">
                <a:latin typeface="Gill Sans MT"/>
                <a:cs typeface="Gill Sans MT"/>
              </a:rPr>
              <a:t>applied</a:t>
            </a:r>
            <a:r>
              <a:rPr sz="2000" spc="-50" dirty="0">
                <a:latin typeface="Gill Sans MT"/>
                <a:cs typeface="Gill Sans MT"/>
              </a:rPr>
              <a:t> </a:t>
            </a:r>
            <a:r>
              <a:rPr sz="2000" dirty="0">
                <a:latin typeface="Gill Sans MT"/>
                <a:cs typeface="Gill Sans MT"/>
              </a:rPr>
              <a:t>the</a:t>
            </a:r>
            <a:r>
              <a:rPr sz="2000" spc="-30" dirty="0">
                <a:latin typeface="Gill Sans MT"/>
                <a:cs typeface="Gill Sans MT"/>
              </a:rPr>
              <a:t> </a:t>
            </a:r>
            <a:r>
              <a:rPr sz="2000" dirty="0">
                <a:latin typeface="Gill Sans MT"/>
                <a:cs typeface="Gill Sans MT"/>
              </a:rPr>
              <a:t>electrons</a:t>
            </a:r>
            <a:r>
              <a:rPr sz="2000" spc="-50" dirty="0">
                <a:latin typeface="Gill Sans MT"/>
                <a:cs typeface="Gill Sans MT"/>
              </a:rPr>
              <a:t> </a:t>
            </a:r>
            <a:r>
              <a:rPr sz="2000" dirty="0">
                <a:latin typeface="Gill Sans MT"/>
                <a:cs typeface="Gill Sans MT"/>
              </a:rPr>
              <a:t>and</a:t>
            </a:r>
            <a:r>
              <a:rPr sz="2000" spc="-30" dirty="0">
                <a:latin typeface="Gill Sans MT"/>
                <a:cs typeface="Gill Sans MT"/>
              </a:rPr>
              <a:t> </a:t>
            </a:r>
            <a:r>
              <a:rPr sz="2000" dirty="0">
                <a:latin typeface="Gill Sans MT"/>
                <a:cs typeface="Gill Sans MT"/>
              </a:rPr>
              <a:t>ions</a:t>
            </a:r>
            <a:r>
              <a:rPr sz="2000" spc="-35" dirty="0">
                <a:latin typeface="Gill Sans MT"/>
                <a:cs typeface="Gill Sans MT"/>
              </a:rPr>
              <a:t> </a:t>
            </a:r>
            <a:r>
              <a:rPr sz="2000" dirty="0">
                <a:latin typeface="Gill Sans MT"/>
                <a:cs typeface="Gill Sans MT"/>
              </a:rPr>
              <a:t>are</a:t>
            </a:r>
            <a:r>
              <a:rPr sz="2000" spc="-35" dirty="0">
                <a:latin typeface="Gill Sans MT"/>
                <a:cs typeface="Gill Sans MT"/>
              </a:rPr>
              <a:t> </a:t>
            </a:r>
            <a:r>
              <a:rPr sz="2000" dirty="0">
                <a:latin typeface="Gill Sans MT"/>
                <a:cs typeface="Gill Sans MT"/>
              </a:rPr>
              <a:t>accelerated</a:t>
            </a:r>
            <a:r>
              <a:rPr sz="2000" spc="-30" dirty="0">
                <a:latin typeface="Gill Sans MT"/>
                <a:cs typeface="Gill Sans MT"/>
              </a:rPr>
              <a:t> </a:t>
            </a:r>
            <a:r>
              <a:rPr sz="2000" spc="-25" dirty="0">
                <a:latin typeface="Gill Sans MT"/>
                <a:cs typeface="Gill Sans MT"/>
              </a:rPr>
              <a:t>and </a:t>
            </a:r>
            <a:r>
              <a:rPr sz="2000" dirty="0">
                <a:latin typeface="Gill Sans MT"/>
                <a:cs typeface="Gill Sans MT"/>
              </a:rPr>
              <a:t>move</a:t>
            </a:r>
            <a:r>
              <a:rPr sz="2000" spc="-35" dirty="0">
                <a:latin typeface="Gill Sans MT"/>
                <a:cs typeface="Gill Sans MT"/>
              </a:rPr>
              <a:t> </a:t>
            </a:r>
            <a:r>
              <a:rPr sz="2000" dirty="0">
                <a:latin typeface="Gill Sans MT"/>
                <a:cs typeface="Gill Sans MT"/>
              </a:rPr>
              <a:t>along</a:t>
            </a:r>
            <a:r>
              <a:rPr sz="2000" spc="-45" dirty="0">
                <a:latin typeface="Gill Sans MT"/>
                <a:cs typeface="Gill Sans MT"/>
              </a:rPr>
              <a:t> </a:t>
            </a:r>
            <a:r>
              <a:rPr sz="2000" dirty="0">
                <a:latin typeface="Gill Sans MT"/>
                <a:cs typeface="Gill Sans MT"/>
              </a:rPr>
              <a:t>the</a:t>
            </a:r>
            <a:r>
              <a:rPr sz="2000" spc="-45" dirty="0">
                <a:latin typeface="Gill Sans MT"/>
                <a:cs typeface="Gill Sans MT"/>
              </a:rPr>
              <a:t> </a:t>
            </a:r>
            <a:r>
              <a:rPr sz="2000" dirty="0">
                <a:latin typeface="Gill Sans MT"/>
                <a:cs typeface="Gill Sans MT"/>
              </a:rPr>
              <a:t>field</a:t>
            </a:r>
            <a:r>
              <a:rPr sz="2000" spc="-30" dirty="0">
                <a:latin typeface="Gill Sans MT"/>
                <a:cs typeface="Gill Sans MT"/>
              </a:rPr>
              <a:t> </a:t>
            </a:r>
            <a:r>
              <a:rPr sz="2000" dirty="0">
                <a:latin typeface="Gill Sans MT"/>
                <a:cs typeface="Gill Sans MT"/>
              </a:rPr>
              <a:t>lines</a:t>
            </a:r>
            <a:r>
              <a:rPr sz="2000" spc="-30" dirty="0">
                <a:latin typeface="Gill Sans MT"/>
                <a:cs typeface="Gill Sans MT"/>
              </a:rPr>
              <a:t> </a:t>
            </a:r>
            <a:r>
              <a:rPr sz="2000" dirty="0">
                <a:latin typeface="Cambria Math"/>
                <a:cs typeface="Cambria Math"/>
              </a:rPr>
              <a:t>⟶</a:t>
            </a:r>
            <a:r>
              <a:rPr sz="2000" spc="95" dirty="0">
                <a:latin typeface="Cambria Math"/>
                <a:cs typeface="Cambria Math"/>
              </a:rPr>
              <a:t> </a:t>
            </a:r>
            <a:r>
              <a:rPr sz="2000" dirty="0">
                <a:latin typeface="Gill Sans MT"/>
                <a:cs typeface="Gill Sans MT"/>
              </a:rPr>
              <a:t>a</a:t>
            </a:r>
            <a:r>
              <a:rPr sz="2000" spc="-30" dirty="0">
                <a:latin typeface="Gill Sans MT"/>
                <a:cs typeface="Gill Sans MT"/>
              </a:rPr>
              <a:t> </a:t>
            </a:r>
            <a:r>
              <a:rPr sz="2000" dirty="0">
                <a:solidFill>
                  <a:srgbClr val="FFC000"/>
                </a:solidFill>
                <a:latin typeface="Gill Sans MT"/>
                <a:cs typeface="Gill Sans MT"/>
              </a:rPr>
              <a:t>drift</a:t>
            </a:r>
            <a:r>
              <a:rPr sz="2000" spc="-35" dirty="0">
                <a:solidFill>
                  <a:srgbClr val="C00000"/>
                </a:solidFill>
                <a:latin typeface="Gill Sans MT"/>
                <a:cs typeface="Gill Sans MT"/>
              </a:rPr>
              <a:t> </a:t>
            </a:r>
            <a:r>
              <a:rPr sz="2000" dirty="0">
                <a:latin typeface="Gill Sans MT"/>
                <a:cs typeface="Gill Sans MT"/>
              </a:rPr>
              <a:t>is</a:t>
            </a:r>
            <a:r>
              <a:rPr sz="2000" spc="-15" dirty="0">
                <a:latin typeface="Gill Sans MT"/>
                <a:cs typeface="Gill Sans MT"/>
              </a:rPr>
              <a:t> </a:t>
            </a:r>
            <a:r>
              <a:rPr sz="2000" spc="-10" dirty="0">
                <a:latin typeface="Gill Sans MT"/>
                <a:cs typeface="Gill Sans MT"/>
              </a:rPr>
              <a:t>induced</a:t>
            </a:r>
            <a:endParaRPr sz="2000" dirty="0">
              <a:latin typeface="Gill Sans MT"/>
              <a:cs typeface="Gill Sans MT"/>
            </a:endParaRPr>
          </a:p>
          <a:p>
            <a:pPr marL="781050" lvl="1" indent="-285750">
              <a:lnSpc>
                <a:spcPct val="100000"/>
              </a:lnSpc>
              <a:spcBef>
                <a:spcPts val="970"/>
              </a:spcBef>
              <a:buClr>
                <a:schemeClr val="tx1"/>
              </a:buClr>
              <a:buFont typeface="Arial" panose="020B0604020202020204" pitchFamily="34" charset="0"/>
              <a:buChar char="•"/>
              <a:tabLst>
                <a:tab pos="723265" algn="l"/>
              </a:tabLst>
            </a:pPr>
            <a:r>
              <a:rPr sz="1800" dirty="0">
                <a:latin typeface="Gill Sans MT"/>
                <a:cs typeface="Gill Sans MT"/>
              </a:rPr>
              <a:t>The</a:t>
            </a:r>
            <a:r>
              <a:rPr sz="1800" spc="-20" dirty="0">
                <a:latin typeface="Gill Sans MT"/>
                <a:cs typeface="Gill Sans MT"/>
              </a:rPr>
              <a:t> </a:t>
            </a:r>
            <a:r>
              <a:rPr sz="1800" dirty="0">
                <a:latin typeface="Gill Sans MT"/>
                <a:cs typeface="Gill Sans MT"/>
              </a:rPr>
              <a:t>drift</a:t>
            </a:r>
            <a:r>
              <a:rPr sz="1800" spc="-10" dirty="0">
                <a:latin typeface="Gill Sans MT"/>
                <a:cs typeface="Gill Sans MT"/>
              </a:rPr>
              <a:t> </a:t>
            </a:r>
            <a:r>
              <a:rPr sz="1800" dirty="0">
                <a:latin typeface="Gill Sans MT"/>
                <a:cs typeface="Gill Sans MT"/>
              </a:rPr>
              <a:t>is</a:t>
            </a:r>
            <a:r>
              <a:rPr sz="1800" spc="-15" dirty="0">
                <a:latin typeface="Gill Sans MT"/>
                <a:cs typeface="Gill Sans MT"/>
              </a:rPr>
              <a:t> </a:t>
            </a:r>
            <a:r>
              <a:rPr sz="1800" dirty="0">
                <a:solidFill>
                  <a:srgbClr val="FFC000"/>
                </a:solidFill>
                <a:latin typeface="Gill Sans MT"/>
                <a:cs typeface="Gill Sans MT"/>
              </a:rPr>
              <a:t>superimposed</a:t>
            </a:r>
            <a:r>
              <a:rPr sz="1800" spc="-35" dirty="0">
                <a:solidFill>
                  <a:srgbClr val="C00000"/>
                </a:solidFill>
                <a:latin typeface="Gill Sans MT"/>
                <a:cs typeface="Gill Sans MT"/>
              </a:rPr>
              <a:t> </a:t>
            </a:r>
            <a:r>
              <a:rPr sz="1800" dirty="0">
                <a:latin typeface="Gill Sans MT"/>
                <a:cs typeface="Gill Sans MT"/>
              </a:rPr>
              <a:t>onto</a:t>
            </a:r>
            <a:r>
              <a:rPr sz="1800" spc="-30" dirty="0">
                <a:latin typeface="Gill Sans MT"/>
                <a:cs typeface="Gill Sans MT"/>
              </a:rPr>
              <a:t> </a:t>
            </a:r>
            <a:r>
              <a:rPr sz="1800" dirty="0">
                <a:latin typeface="Gill Sans MT"/>
                <a:cs typeface="Gill Sans MT"/>
              </a:rPr>
              <a:t>the</a:t>
            </a:r>
            <a:r>
              <a:rPr sz="1800" spc="-15" dirty="0">
                <a:latin typeface="Gill Sans MT"/>
                <a:cs typeface="Gill Sans MT"/>
              </a:rPr>
              <a:t> </a:t>
            </a:r>
            <a:r>
              <a:rPr sz="1800" dirty="0">
                <a:latin typeface="Gill Sans MT"/>
                <a:cs typeface="Gill Sans MT"/>
              </a:rPr>
              <a:t>diffusion</a:t>
            </a:r>
            <a:r>
              <a:rPr sz="1800" spc="-30" dirty="0">
                <a:latin typeface="Gill Sans MT"/>
                <a:cs typeface="Gill Sans MT"/>
              </a:rPr>
              <a:t> </a:t>
            </a:r>
            <a:r>
              <a:rPr sz="1800" spc="-10" dirty="0">
                <a:latin typeface="Gill Sans MT"/>
                <a:cs typeface="Gill Sans MT"/>
              </a:rPr>
              <a:t>movement</a:t>
            </a:r>
            <a:endParaRPr sz="1800" dirty="0">
              <a:latin typeface="Gill Sans MT"/>
              <a:cs typeface="Gill Sans MT"/>
            </a:endParaRPr>
          </a:p>
          <a:p>
            <a:pPr marL="381000" indent="-342900">
              <a:lnSpc>
                <a:spcPct val="100000"/>
              </a:lnSpc>
              <a:spcBef>
                <a:spcPts val="1440"/>
              </a:spcBef>
              <a:buClr>
                <a:schemeClr val="tx1"/>
              </a:buClr>
              <a:buFont typeface="Arial" panose="020B0604020202020204" pitchFamily="34" charset="0"/>
              <a:buChar char="•"/>
              <a:tabLst>
                <a:tab pos="266065" algn="l"/>
              </a:tabLst>
            </a:pPr>
            <a:r>
              <a:rPr sz="2000" dirty="0">
                <a:latin typeface="Gill Sans MT"/>
                <a:cs typeface="Gill Sans MT"/>
              </a:rPr>
              <a:t>Acceleration</a:t>
            </a:r>
            <a:r>
              <a:rPr sz="2000" spc="-65" dirty="0">
                <a:latin typeface="Gill Sans MT"/>
                <a:cs typeface="Gill Sans MT"/>
              </a:rPr>
              <a:t> </a:t>
            </a:r>
            <a:r>
              <a:rPr sz="2000" dirty="0">
                <a:latin typeface="Gill Sans MT"/>
                <a:cs typeface="Gill Sans MT"/>
              </a:rPr>
              <a:t>is</a:t>
            </a:r>
            <a:r>
              <a:rPr sz="2000" spc="-15" dirty="0">
                <a:latin typeface="Gill Sans MT"/>
                <a:cs typeface="Gill Sans MT"/>
              </a:rPr>
              <a:t> </a:t>
            </a:r>
            <a:r>
              <a:rPr sz="2000" dirty="0">
                <a:latin typeface="Gill Sans MT"/>
                <a:cs typeface="Gill Sans MT"/>
              </a:rPr>
              <a:t>interrupted</a:t>
            </a:r>
            <a:r>
              <a:rPr sz="2000" spc="-55" dirty="0">
                <a:latin typeface="Gill Sans MT"/>
                <a:cs typeface="Gill Sans MT"/>
              </a:rPr>
              <a:t> </a:t>
            </a:r>
            <a:r>
              <a:rPr sz="2000" dirty="0">
                <a:latin typeface="Gill Sans MT"/>
                <a:cs typeface="Gill Sans MT"/>
              </a:rPr>
              <a:t>by</a:t>
            </a:r>
            <a:r>
              <a:rPr sz="2000" spc="-20" dirty="0">
                <a:latin typeface="Gill Sans MT"/>
                <a:cs typeface="Gill Sans MT"/>
              </a:rPr>
              <a:t> </a:t>
            </a:r>
            <a:r>
              <a:rPr sz="2000" dirty="0">
                <a:latin typeface="Gill Sans MT"/>
                <a:cs typeface="Gill Sans MT"/>
              </a:rPr>
              <a:t>collision</a:t>
            </a:r>
            <a:r>
              <a:rPr sz="2000" spc="-65" dirty="0">
                <a:latin typeface="Gill Sans MT"/>
                <a:cs typeface="Gill Sans MT"/>
              </a:rPr>
              <a:t> </a:t>
            </a:r>
            <a:r>
              <a:rPr sz="2000" dirty="0">
                <a:latin typeface="Gill Sans MT"/>
                <a:cs typeface="Gill Sans MT"/>
              </a:rPr>
              <a:t>with</a:t>
            </a:r>
            <a:r>
              <a:rPr sz="2000" spc="-40" dirty="0">
                <a:latin typeface="Gill Sans MT"/>
                <a:cs typeface="Gill Sans MT"/>
              </a:rPr>
              <a:t> </a:t>
            </a:r>
            <a:r>
              <a:rPr sz="2000" dirty="0">
                <a:latin typeface="Gill Sans MT"/>
                <a:cs typeface="Gill Sans MT"/>
              </a:rPr>
              <a:t>gas</a:t>
            </a:r>
            <a:r>
              <a:rPr sz="2000" spc="-25" dirty="0">
                <a:latin typeface="Gill Sans MT"/>
                <a:cs typeface="Gill Sans MT"/>
              </a:rPr>
              <a:t> </a:t>
            </a:r>
            <a:r>
              <a:rPr sz="2000" spc="-10" dirty="0">
                <a:latin typeface="Gill Sans MT"/>
                <a:cs typeface="Gill Sans MT"/>
              </a:rPr>
              <a:t>atoms,</a:t>
            </a:r>
            <a:r>
              <a:rPr sz="2000" spc="-229" dirty="0">
                <a:latin typeface="Gill Sans MT"/>
                <a:cs typeface="Gill Sans MT"/>
              </a:rPr>
              <a:t> </a:t>
            </a:r>
            <a:r>
              <a:rPr sz="2000" dirty="0">
                <a:latin typeface="Gill Sans MT"/>
                <a:cs typeface="Gill Sans MT"/>
              </a:rPr>
              <a:t>this</a:t>
            </a:r>
            <a:r>
              <a:rPr sz="2000" spc="-25" dirty="0">
                <a:latin typeface="Gill Sans MT"/>
                <a:cs typeface="Gill Sans MT"/>
              </a:rPr>
              <a:t> </a:t>
            </a:r>
            <a:r>
              <a:rPr sz="2000" dirty="0">
                <a:latin typeface="Gill Sans MT"/>
                <a:cs typeface="Gill Sans MT"/>
              </a:rPr>
              <a:t>limits</a:t>
            </a:r>
            <a:r>
              <a:rPr sz="2000" spc="-50" dirty="0">
                <a:latin typeface="Gill Sans MT"/>
                <a:cs typeface="Gill Sans MT"/>
              </a:rPr>
              <a:t> </a:t>
            </a:r>
            <a:r>
              <a:rPr sz="2000" dirty="0">
                <a:latin typeface="Gill Sans MT"/>
                <a:cs typeface="Gill Sans MT"/>
              </a:rPr>
              <a:t>the</a:t>
            </a:r>
            <a:r>
              <a:rPr sz="2000" spc="-45" dirty="0">
                <a:latin typeface="Gill Sans MT"/>
                <a:cs typeface="Gill Sans MT"/>
              </a:rPr>
              <a:t> </a:t>
            </a:r>
            <a:r>
              <a:rPr sz="2000" dirty="0">
                <a:latin typeface="Gill Sans MT"/>
                <a:cs typeface="Gill Sans MT"/>
              </a:rPr>
              <a:t>drift</a:t>
            </a:r>
            <a:r>
              <a:rPr sz="2000" spc="-25" dirty="0">
                <a:latin typeface="Gill Sans MT"/>
                <a:cs typeface="Gill Sans MT"/>
              </a:rPr>
              <a:t> </a:t>
            </a:r>
            <a:r>
              <a:rPr sz="2000" spc="-10" dirty="0">
                <a:latin typeface="Gill Sans MT"/>
                <a:cs typeface="Gill Sans MT"/>
              </a:rPr>
              <a:t>velocity.</a:t>
            </a:r>
            <a:endParaRPr sz="2000" dirty="0">
              <a:latin typeface="Gill Sans MT"/>
              <a:cs typeface="Gill Sans MT"/>
            </a:endParaRPr>
          </a:p>
          <a:p>
            <a:pPr marL="381000" indent="-342900">
              <a:lnSpc>
                <a:spcPct val="100000"/>
              </a:lnSpc>
              <a:spcBef>
                <a:spcPts val="1480"/>
              </a:spcBef>
              <a:buClr>
                <a:schemeClr val="tx1"/>
              </a:buClr>
              <a:buFont typeface="Arial" panose="020B0604020202020204" pitchFamily="34" charset="0"/>
              <a:buChar char="•"/>
              <a:tabLst>
                <a:tab pos="266065" algn="l"/>
              </a:tabLst>
            </a:pPr>
            <a:r>
              <a:rPr sz="2000" dirty="0">
                <a:latin typeface="Gill Sans MT"/>
                <a:cs typeface="Gill Sans MT"/>
              </a:rPr>
              <a:t>The</a:t>
            </a:r>
            <a:r>
              <a:rPr sz="2000" spc="-30" dirty="0">
                <a:latin typeface="Gill Sans MT"/>
                <a:cs typeface="Gill Sans MT"/>
              </a:rPr>
              <a:t> </a:t>
            </a:r>
            <a:r>
              <a:rPr sz="2000" dirty="0">
                <a:latin typeface="Gill Sans MT"/>
                <a:cs typeface="Gill Sans MT"/>
              </a:rPr>
              <a:t>mean</a:t>
            </a:r>
            <a:r>
              <a:rPr sz="2000" spc="-25" dirty="0">
                <a:latin typeface="Gill Sans MT"/>
                <a:cs typeface="Gill Sans MT"/>
              </a:rPr>
              <a:t> </a:t>
            </a:r>
            <a:r>
              <a:rPr sz="2000" dirty="0">
                <a:latin typeface="Gill Sans MT"/>
                <a:cs typeface="Gill Sans MT"/>
              </a:rPr>
              <a:t>drift</a:t>
            </a:r>
            <a:r>
              <a:rPr sz="2000" spc="-30" dirty="0">
                <a:latin typeface="Gill Sans MT"/>
                <a:cs typeface="Gill Sans MT"/>
              </a:rPr>
              <a:t> </a:t>
            </a:r>
            <a:r>
              <a:rPr sz="2000" dirty="0">
                <a:latin typeface="Gill Sans MT"/>
                <a:cs typeface="Gill Sans MT"/>
              </a:rPr>
              <a:t>velocity</a:t>
            </a:r>
            <a:r>
              <a:rPr sz="2000" spc="-40" dirty="0">
                <a:latin typeface="Gill Sans MT"/>
                <a:cs typeface="Gill Sans MT"/>
              </a:rPr>
              <a:t> </a:t>
            </a:r>
            <a:r>
              <a:rPr sz="2000" dirty="0">
                <a:latin typeface="Gill Sans MT"/>
                <a:cs typeface="Gill Sans MT"/>
              </a:rPr>
              <a:t>v</a:t>
            </a:r>
            <a:r>
              <a:rPr sz="1950" baseline="-21367" dirty="0">
                <a:latin typeface="Gill Sans MT"/>
                <a:cs typeface="Gill Sans MT"/>
              </a:rPr>
              <a:t>D</a:t>
            </a:r>
            <a:r>
              <a:rPr sz="1950" spc="254" baseline="-21367" dirty="0">
                <a:latin typeface="Gill Sans MT"/>
                <a:cs typeface="Gill Sans MT"/>
              </a:rPr>
              <a:t> </a:t>
            </a:r>
            <a:r>
              <a:rPr sz="2000" spc="-25" dirty="0">
                <a:latin typeface="Gill Sans MT"/>
                <a:cs typeface="Gill Sans MT"/>
              </a:rPr>
              <a:t>is</a:t>
            </a:r>
            <a:endParaRPr sz="2000" dirty="0">
              <a:latin typeface="Gill Sans MT"/>
              <a:cs typeface="Gill Sans MT"/>
            </a:endParaRPr>
          </a:p>
        </p:txBody>
      </p:sp>
      <p:sp>
        <p:nvSpPr>
          <p:cNvPr id="3" name="object 3"/>
          <p:cNvSpPr txBox="1"/>
          <p:nvPr/>
        </p:nvSpPr>
        <p:spPr>
          <a:xfrm>
            <a:off x="806297" y="4100829"/>
            <a:ext cx="676275" cy="330835"/>
          </a:xfrm>
          <a:prstGeom prst="rect">
            <a:avLst/>
          </a:prstGeom>
        </p:spPr>
        <p:txBody>
          <a:bodyPr vert="horz" wrap="square" lIns="0" tIns="12700" rIns="0" bIns="0" rtlCol="0">
            <a:spAutoFit/>
          </a:bodyPr>
          <a:lstStyle/>
          <a:p>
            <a:pPr marL="12700">
              <a:lnSpc>
                <a:spcPct val="100000"/>
              </a:lnSpc>
              <a:spcBef>
                <a:spcPts val="100"/>
              </a:spcBef>
            </a:pPr>
            <a:r>
              <a:rPr sz="2000" spc="-10" dirty="0">
                <a:latin typeface="Gill Sans MT"/>
                <a:cs typeface="Gill Sans MT"/>
              </a:rPr>
              <a:t>where</a:t>
            </a:r>
            <a:endParaRPr sz="2000">
              <a:latin typeface="Gill Sans MT"/>
              <a:cs typeface="Gill Sans MT"/>
            </a:endParaRPr>
          </a:p>
        </p:txBody>
      </p:sp>
      <p:sp>
        <p:nvSpPr>
          <p:cNvPr id="4" name="object 4"/>
          <p:cNvSpPr txBox="1"/>
          <p:nvPr/>
        </p:nvSpPr>
        <p:spPr>
          <a:xfrm>
            <a:off x="806297" y="5929985"/>
            <a:ext cx="3358515"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Gill Sans MT"/>
                <a:cs typeface="Gill Sans MT"/>
              </a:rPr>
              <a:t>and</a:t>
            </a:r>
            <a:r>
              <a:rPr sz="2000" spc="-15" dirty="0">
                <a:latin typeface="Gill Sans MT"/>
                <a:cs typeface="Gill Sans MT"/>
              </a:rPr>
              <a:t> </a:t>
            </a:r>
            <a:r>
              <a:rPr sz="2000" dirty="0">
                <a:latin typeface="Gill Sans MT"/>
                <a:cs typeface="Gill Sans MT"/>
              </a:rPr>
              <a:t>typical</a:t>
            </a:r>
            <a:r>
              <a:rPr sz="2000" spc="-40" dirty="0">
                <a:latin typeface="Gill Sans MT"/>
                <a:cs typeface="Gill Sans MT"/>
              </a:rPr>
              <a:t> </a:t>
            </a:r>
            <a:r>
              <a:rPr sz="2000" dirty="0">
                <a:latin typeface="Gill Sans MT"/>
                <a:cs typeface="Gill Sans MT"/>
              </a:rPr>
              <a:t>values 10-100</a:t>
            </a:r>
            <a:r>
              <a:rPr sz="2000" spc="-45" dirty="0">
                <a:latin typeface="Gill Sans MT"/>
                <a:cs typeface="Gill Sans MT"/>
              </a:rPr>
              <a:t> </a:t>
            </a:r>
            <a:r>
              <a:rPr sz="2000" spc="-10" dirty="0">
                <a:latin typeface="Cambria Math"/>
                <a:cs typeface="Cambria Math"/>
              </a:rPr>
              <a:t>𝝻</a:t>
            </a:r>
            <a:r>
              <a:rPr sz="2000" spc="-10" dirty="0">
                <a:latin typeface="Gill Sans MT"/>
                <a:cs typeface="Gill Sans MT"/>
              </a:rPr>
              <a:t>m/ns.</a:t>
            </a:r>
            <a:endParaRPr sz="2000">
              <a:latin typeface="Gill Sans MT"/>
              <a:cs typeface="Gill Sans MT"/>
            </a:endParaRPr>
          </a:p>
        </p:txBody>
      </p:sp>
      <p:sp>
        <p:nvSpPr>
          <p:cNvPr id="7" name="object 7"/>
          <p:cNvSpPr txBox="1">
            <a:spLocks noGrp="1"/>
          </p:cNvSpPr>
          <p:nvPr>
            <p:ph type="title"/>
          </p:nvPr>
        </p:nvSpPr>
        <p:spPr>
          <a:xfrm>
            <a:off x="646111" y="452718"/>
            <a:ext cx="9404723" cy="659155"/>
          </a:xfrm>
          <a:prstGeom prst="rect">
            <a:avLst/>
          </a:prstGeom>
        </p:spPr>
        <p:txBody>
          <a:bodyPr vert="horz" wrap="square" lIns="0" tIns="12700" rIns="0" bIns="0" rtlCol="0">
            <a:spAutoFit/>
          </a:bodyPr>
          <a:lstStyle/>
          <a:p>
            <a:pPr marL="12700">
              <a:lnSpc>
                <a:spcPct val="100000"/>
              </a:lnSpc>
              <a:spcBef>
                <a:spcPts val="100"/>
              </a:spcBef>
            </a:pPr>
            <a:r>
              <a:rPr lang="en-US" dirty="0"/>
              <a:t>Drift in electric field</a:t>
            </a:r>
            <a:endParaRPr spc="-10" dirty="0"/>
          </a:p>
        </p:txBody>
      </p:sp>
      <p:pic>
        <p:nvPicPr>
          <p:cNvPr id="8" name="object 8"/>
          <p:cNvPicPr/>
          <p:nvPr/>
        </p:nvPicPr>
        <p:blipFill>
          <a:blip r:embed="rId2" cstate="print"/>
          <a:stretch>
            <a:fillRect/>
          </a:stretch>
        </p:blipFill>
        <p:spPr>
          <a:xfrm>
            <a:off x="929639" y="3433571"/>
            <a:ext cx="4122420" cy="617219"/>
          </a:xfrm>
          <a:prstGeom prst="rect">
            <a:avLst/>
          </a:prstGeom>
          <a:solidFill>
            <a:srgbClr val="FAF3D6"/>
          </a:solidFill>
        </p:spPr>
      </p:pic>
      <p:pic>
        <p:nvPicPr>
          <p:cNvPr id="9" name="object 9"/>
          <p:cNvPicPr/>
          <p:nvPr/>
        </p:nvPicPr>
        <p:blipFill>
          <a:blip r:embed="rId3" cstate="print"/>
          <a:stretch>
            <a:fillRect/>
          </a:stretch>
        </p:blipFill>
        <p:spPr>
          <a:xfrm>
            <a:off x="929639" y="4416654"/>
            <a:ext cx="4399788" cy="1513331"/>
          </a:xfrm>
          <a:prstGeom prst="rect">
            <a:avLst/>
          </a:prstGeom>
          <a:solidFill>
            <a:srgbClr val="FAF3D6"/>
          </a:solidFill>
        </p:spPr>
      </p:pic>
      <p:pic>
        <p:nvPicPr>
          <p:cNvPr id="10" name="object 10"/>
          <p:cNvPicPr/>
          <p:nvPr/>
        </p:nvPicPr>
        <p:blipFill>
          <a:blip r:embed="rId4" cstate="screen">
            <a:extLst>
              <a:ext uri="{28A0092B-C50C-407E-A947-70E740481C1C}">
                <a14:useLocalDpi xmlns:a14="http://schemas.microsoft.com/office/drawing/2010/main"/>
              </a:ext>
            </a:extLst>
          </a:blip>
          <a:stretch>
            <a:fillRect/>
          </a:stretch>
        </p:blipFill>
        <p:spPr>
          <a:xfrm>
            <a:off x="6007769" y="3786816"/>
            <a:ext cx="4223724" cy="1969972"/>
          </a:xfrm>
          <a:prstGeom prst="rect">
            <a:avLst/>
          </a:prstGeom>
          <a:solidFill>
            <a:srgbClr val="FAF3D6"/>
          </a:solidFill>
        </p:spPr>
      </p:pic>
      <p:sp>
        <p:nvSpPr>
          <p:cNvPr id="12" name="object 12"/>
          <p:cNvSpPr txBox="1">
            <a:spLocks noGrp="1"/>
          </p:cNvSpPr>
          <p:nvPr>
            <p:ph type="sldNum" sz="quarter" idx="7"/>
          </p:nvPr>
        </p:nvSpPr>
        <p:spPr>
          <a:xfrm>
            <a:off x="11857990" y="6597827"/>
            <a:ext cx="293370" cy="260984"/>
          </a:xfrm>
          <a:prstGeom prst="rect">
            <a:avLst/>
          </a:prstGeom>
        </p:spPr>
        <p:txBody>
          <a:bodyPr vert="horz" wrap="square" lIns="0" tIns="0" rIns="0" bIns="0" rtlCol="0">
            <a:spAutoFit/>
          </a:bodyPr>
          <a:lstStyle>
            <a:defPPr>
              <a:defRPr kern="0"/>
            </a:defPPr>
            <a:lvl1pPr>
              <a:defRPr sz="1600" b="0" i="0">
                <a:solidFill>
                  <a:srgbClr val="B71E42"/>
                </a:solidFill>
                <a:latin typeface="Gill Sans MT"/>
                <a:cs typeface="Gill Sans MT"/>
              </a:defRPr>
            </a:lvl1pPr>
          </a:lstStyle>
          <a:p>
            <a:pPr marL="139700">
              <a:lnSpc>
                <a:spcPts val="1905"/>
              </a:lnSpc>
            </a:pPr>
            <a:fld id="{81D60167-4931-47E6-BA6A-407CBD079E47}" type="slidenum">
              <a:rPr lang="en-US" spc="-50" smtClean="0"/>
              <a:pPr marL="139700">
                <a:lnSpc>
                  <a:spcPts val="1905"/>
                </a:lnSpc>
              </a:pPr>
              <a:t>12</a:t>
            </a:fld>
            <a:endParaRPr spc="-50" dirty="0"/>
          </a:p>
        </p:txBody>
      </p:sp>
      <p:sp>
        <p:nvSpPr>
          <p:cNvPr id="5" name="Segnaposto data 4">
            <a:extLst>
              <a:ext uri="{FF2B5EF4-FFF2-40B4-BE49-F238E27FC236}">
                <a16:creationId xmlns:a16="http://schemas.microsoft.com/office/drawing/2014/main" id="{E68EA7DA-C839-4E02-AF90-674EB2C3BD8D}"/>
              </a:ext>
            </a:extLst>
          </p:cNvPr>
          <p:cNvSpPr>
            <a:spLocks noGrp="1"/>
          </p:cNvSpPr>
          <p:nvPr>
            <p:ph type="dt" sz="half" idx="10"/>
          </p:nvPr>
        </p:nvSpPr>
        <p:spPr/>
        <p:txBody>
          <a:bodyPr/>
          <a:lstStyle/>
          <a:p>
            <a:r>
              <a:rPr lang="en-US"/>
              <a:t>15/10//2026</a:t>
            </a:r>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screen">
            <a:extLst>
              <a:ext uri="{28A0092B-C50C-407E-A947-70E740481C1C}">
                <a14:useLocalDpi xmlns:a14="http://schemas.microsoft.com/office/drawing/2010/main"/>
              </a:ext>
            </a:extLst>
          </a:blip>
          <a:stretch>
            <a:fillRect/>
          </a:stretch>
        </p:blipFill>
        <p:spPr>
          <a:xfrm>
            <a:off x="5931001" y="977409"/>
            <a:ext cx="5875981" cy="5880591"/>
          </a:xfrm>
          <a:prstGeom prst="rect">
            <a:avLst/>
          </a:prstGeom>
        </p:spPr>
      </p:pic>
      <p:sp>
        <p:nvSpPr>
          <p:cNvPr id="3" name="object 3"/>
          <p:cNvSpPr txBox="1">
            <a:spLocks noGrp="1"/>
          </p:cNvSpPr>
          <p:nvPr>
            <p:ph type="title"/>
          </p:nvPr>
        </p:nvSpPr>
        <p:spPr>
          <a:xfrm>
            <a:off x="2174837" y="735361"/>
            <a:ext cx="2551291" cy="626102"/>
          </a:xfrm>
          <a:prstGeom prst="rect">
            <a:avLst/>
          </a:prstGeom>
        </p:spPr>
        <p:txBody>
          <a:bodyPr vert="horz" wrap="square" lIns="0" tIns="11526" rIns="0" bIns="0" rtlCol="0">
            <a:spAutoFit/>
          </a:bodyPr>
          <a:lstStyle/>
          <a:p>
            <a:pPr marL="23053">
              <a:spcBef>
                <a:spcPts val="91"/>
              </a:spcBef>
            </a:pPr>
            <a:r>
              <a:rPr dirty="0">
                <a:solidFill>
                  <a:srgbClr val="4B1800"/>
                </a:solidFill>
              </a:rPr>
              <a:t>Adding</a:t>
            </a:r>
            <a:r>
              <a:rPr spc="-32" dirty="0">
                <a:solidFill>
                  <a:srgbClr val="4B1800"/>
                </a:solidFill>
              </a:rPr>
              <a:t> </a:t>
            </a:r>
            <a:r>
              <a:rPr spc="-23" dirty="0">
                <a:solidFill>
                  <a:srgbClr val="4B1800"/>
                </a:solidFill>
              </a:rPr>
              <a:t>CO</a:t>
            </a:r>
            <a:r>
              <a:rPr sz="3472" spc="-34" baseline="-31590" dirty="0">
                <a:solidFill>
                  <a:srgbClr val="4B1800"/>
                </a:solidFill>
              </a:rPr>
              <a:t>2</a:t>
            </a:r>
            <a:endParaRPr sz="3472" baseline="-31590"/>
          </a:p>
        </p:txBody>
      </p:sp>
      <p:pic>
        <p:nvPicPr>
          <p:cNvPr id="4" name="object 4"/>
          <p:cNvPicPr/>
          <p:nvPr/>
        </p:nvPicPr>
        <p:blipFill>
          <a:blip r:embed="rId3" cstate="print"/>
          <a:stretch>
            <a:fillRect/>
          </a:stretch>
        </p:blipFill>
        <p:spPr>
          <a:xfrm>
            <a:off x="548410" y="1541882"/>
            <a:ext cx="257936" cy="260416"/>
          </a:xfrm>
          <a:prstGeom prst="rect">
            <a:avLst/>
          </a:prstGeom>
        </p:spPr>
      </p:pic>
      <p:sp>
        <p:nvSpPr>
          <p:cNvPr id="5" name="object 5"/>
          <p:cNvSpPr txBox="1"/>
          <p:nvPr/>
        </p:nvSpPr>
        <p:spPr>
          <a:xfrm>
            <a:off x="870316" y="1413748"/>
            <a:ext cx="5077666" cy="449197"/>
          </a:xfrm>
          <a:prstGeom prst="rect">
            <a:avLst/>
          </a:prstGeom>
        </p:spPr>
        <p:txBody>
          <a:bodyPr vert="horz" wrap="square" lIns="0" tIns="57630" rIns="0" bIns="0" rtlCol="0">
            <a:spAutoFit/>
          </a:bodyPr>
          <a:lstStyle/>
          <a:p>
            <a:pPr marL="23053" defTabSz="829909">
              <a:spcBef>
                <a:spcPts val="454"/>
              </a:spcBef>
            </a:pPr>
            <a:r>
              <a:rPr sz="2541" kern="0" dirty="0">
                <a:solidFill>
                  <a:sysClr val="windowText" lastClr="000000"/>
                </a:solidFill>
                <a:latin typeface="Times New Roman"/>
                <a:cs typeface="Times New Roman"/>
              </a:rPr>
              <a:t>CO</a:t>
            </a:r>
            <a:r>
              <a:rPr sz="2178" kern="0" baseline="-32986" dirty="0">
                <a:solidFill>
                  <a:sysClr val="windowText" lastClr="000000"/>
                </a:solidFill>
                <a:latin typeface="Times New Roman"/>
                <a:cs typeface="Times New Roman"/>
              </a:rPr>
              <a:t>2</a:t>
            </a:r>
            <a:r>
              <a:rPr sz="2178" kern="0" spc="368" baseline="-32986" dirty="0">
                <a:solidFill>
                  <a:sysClr val="windowText" lastClr="000000"/>
                </a:solidFill>
                <a:latin typeface="Times New Roman"/>
                <a:cs typeface="Times New Roman"/>
              </a:rPr>
              <a:t> </a:t>
            </a:r>
            <a:r>
              <a:rPr sz="2541" kern="0" dirty="0">
                <a:solidFill>
                  <a:sysClr val="windowText" lastClr="000000"/>
                </a:solidFill>
                <a:latin typeface="Times New Roman"/>
                <a:cs typeface="Times New Roman"/>
              </a:rPr>
              <a:t>makes</a:t>
            </a:r>
            <a:r>
              <a:rPr sz="2541" kern="0" spc="-36" dirty="0">
                <a:solidFill>
                  <a:sysClr val="windowText" lastClr="000000"/>
                </a:solidFill>
                <a:latin typeface="Times New Roman"/>
                <a:cs typeface="Times New Roman"/>
              </a:rPr>
              <a:t> </a:t>
            </a:r>
            <a:r>
              <a:rPr sz="2541" kern="0" spc="-23" dirty="0">
                <a:solidFill>
                  <a:sysClr val="windowText" lastClr="000000"/>
                </a:solidFill>
                <a:latin typeface="Times New Roman"/>
                <a:cs typeface="Times New Roman"/>
              </a:rPr>
              <a:t>the</a:t>
            </a:r>
            <a:r>
              <a:rPr lang="it-IT" sz="2541" kern="0" dirty="0">
                <a:solidFill>
                  <a:sysClr val="windowText" lastClr="000000"/>
                </a:solidFill>
                <a:latin typeface="Times New Roman"/>
                <a:cs typeface="Times New Roman"/>
              </a:rPr>
              <a:t> </a:t>
            </a:r>
            <a:r>
              <a:rPr sz="2541" kern="0" dirty="0">
                <a:solidFill>
                  <a:sysClr val="windowText" lastClr="000000"/>
                </a:solidFill>
                <a:latin typeface="Times New Roman"/>
                <a:cs typeface="Times New Roman"/>
              </a:rPr>
              <a:t>gas</a:t>
            </a:r>
            <a:r>
              <a:rPr sz="2541" kern="0" spc="-14" dirty="0">
                <a:solidFill>
                  <a:sysClr val="windowText" lastClr="000000"/>
                </a:solidFill>
                <a:latin typeface="Times New Roman"/>
                <a:cs typeface="Times New Roman"/>
              </a:rPr>
              <a:t> </a:t>
            </a:r>
            <a:r>
              <a:rPr sz="2541" kern="0" spc="-9" dirty="0">
                <a:solidFill>
                  <a:sysClr val="windowText" lastClr="000000"/>
                </a:solidFill>
                <a:latin typeface="Times New Roman"/>
                <a:cs typeface="Times New Roman"/>
              </a:rPr>
              <a:t>faster, </a:t>
            </a:r>
            <a:r>
              <a:rPr sz="2541" kern="0" spc="-23" dirty="0">
                <a:solidFill>
                  <a:sysClr val="windowText" lastClr="000000"/>
                </a:solidFill>
                <a:latin typeface="Times New Roman"/>
                <a:cs typeface="Times New Roman"/>
              </a:rPr>
              <a:t>dramatically.</a:t>
            </a:r>
            <a:endParaRPr sz="2541" kern="0" dirty="0">
              <a:solidFill>
                <a:sysClr val="windowText" lastClr="000000"/>
              </a:solidFill>
              <a:latin typeface="Times New Roman"/>
              <a:cs typeface="Times New Roman"/>
            </a:endParaRPr>
          </a:p>
        </p:txBody>
      </p:sp>
      <p:pic>
        <p:nvPicPr>
          <p:cNvPr id="6" name="object 6"/>
          <p:cNvPicPr/>
          <p:nvPr/>
        </p:nvPicPr>
        <p:blipFill>
          <a:blip r:embed="rId3" cstate="print"/>
          <a:stretch>
            <a:fillRect/>
          </a:stretch>
        </p:blipFill>
        <p:spPr>
          <a:xfrm>
            <a:off x="548410" y="1982500"/>
            <a:ext cx="257936" cy="260416"/>
          </a:xfrm>
          <a:prstGeom prst="rect">
            <a:avLst/>
          </a:prstGeom>
        </p:spPr>
      </p:pic>
      <p:sp>
        <p:nvSpPr>
          <p:cNvPr id="7" name="object 7"/>
          <p:cNvSpPr txBox="1"/>
          <p:nvPr/>
        </p:nvSpPr>
        <p:spPr>
          <a:xfrm>
            <a:off x="806345" y="1931090"/>
            <a:ext cx="5124656" cy="1078089"/>
          </a:xfrm>
          <a:prstGeom prst="rect">
            <a:avLst/>
          </a:prstGeom>
        </p:spPr>
        <p:txBody>
          <a:bodyPr vert="horz" wrap="square" lIns="0" tIns="42646" rIns="0" bIns="0" rtlCol="0">
            <a:spAutoFit/>
          </a:bodyPr>
          <a:lstStyle/>
          <a:p>
            <a:pPr marL="34580" marR="206324" defTabSz="829909">
              <a:lnSpc>
                <a:spcPct val="91900"/>
              </a:lnSpc>
              <a:spcBef>
                <a:spcPts val="336"/>
              </a:spcBef>
            </a:pPr>
            <a:r>
              <a:rPr sz="2541" kern="0" dirty="0">
                <a:solidFill>
                  <a:sysClr val="windowText" lastClr="000000"/>
                </a:solidFill>
                <a:latin typeface="Times New Roman"/>
                <a:cs typeface="Times New Roman"/>
              </a:rPr>
              <a:t>Drift</a:t>
            </a:r>
            <a:r>
              <a:rPr sz="2541" kern="0" spc="-54" dirty="0">
                <a:solidFill>
                  <a:sysClr val="windowText" lastClr="000000"/>
                </a:solidFill>
                <a:latin typeface="Times New Roman"/>
                <a:cs typeface="Times New Roman"/>
              </a:rPr>
              <a:t> </a:t>
            </a:r>
            <a:r>
              <a:rPr sz="2541" kern="0" spc="-9" dirty="0">
                <a:solidFill>
                  <a:sysClr val="windowText" lastClr="000000"/>
                </a:solidFill>
                <a:latin typeface="Times New Roman"/>
                <a:cs typeface="Times New Roman"/>
              </a:rPr>
              <a:t>velocities </a:t>
            </a:r>
            <a:r>
              <a:rPr sz="2541" kern="0" dirty="0">
                <a:solidFill>
                  <a:sysClr val="windowText" lastClr="000000"/>
                </a:solidFill>
                <a:latin typeface="Times New Roman"/>
                <a:cs typeface="Times New Roman"/>
              </a:rPr>
              <a:t>calculated</a:t>
            </a:r>
            <a:r>
              <a:rPr sz="2541" kern="0" spc="-50" dirty="0">
                <a:solidFill>
                  <a:sysClr val="windowText" lastClr="000000"/>
                </a:solidFill>
                <a:latin typeface="Times New Roman"/>
                <a:cs typeface="Times New Roman"/>
              </a:rPr>
              <a:t> </a:t>
            </a:r>
            <a:r>
              <a:rPr sz="2541" kern="0" spc="-23" dirty="0">
                <a:solidFill>
                  <a:sysClr val="windowText" lastClr="000000"/>
                </a:solidFill>
                <a:latin typeface="Times New Roman"/>
                <a:cs typeface="Times New Roman"/>
              </a:rPr>
              <a:t>by </a:t>
            </a:r>
            <a:r>
              <a:rPr sz="2541" kern="0" dirty="0">
                <a:solidFill>
                  <a:sysClr val="windowText" lastClr="000000"/>
                </a:solidFill>
                <a:latin typeface="Times New Roman"/>
                <a:cs typeface="Times New Roman"/>
              </a:rPr>
              <a:t>Magboltz</a:t>
            </a:r>
            <a:r>
              <a:rPr sz="2541" kern="0" spc="-27" dirty="0">
                <a:solidFill>
                  <a:sysClr val="windowText" lastClr="000000"/>
                </a:solidFill>
                <a:latin typeface="Times New Roman"/>
                <a:cs typeface="Times New Roman"/>
              </a:rPr>
              <a:t> </a:t>
            </a:r>
            <a:r>
              <a:rPr sz="2541" kern="0" spc="-23" dirty="0">
                <a:solidFill>
                  <a:sysClr val="windowText" lastClr="000000"/>
                </a:solidFill>
                <a:latin typeface="Times New Roman"/>
                <a:cs typeface="Times New Roman"/>
              </a:rPr>
              <a:t>for </a:t>
            </a:r>
            <a:r>
              <a:rPr sz="2541" kern="0" dirty="0">
                <a:solidFill>
                  <a:sysClr val="windowText" lastClr="000000"/>
                </a:solidFill>
                <a:latin typeface="Times New Roman"/>
                <a:cs typeface="Times New Roman"/>
              </a:rPr>
              <a:t>Ar/CO</a:t>
            </a:r>
            <a:r>
              <a:rPr sz="2178" kern="0" baseline="-31250" dirty="0">
                <a:solidFill>
                  <a:sysClr val="windowText" lastClr="000000"/>
                </a:solidFill>
                <a:latin typeface="Times New Roman"/>
                <a:cs typeface="Times New Roman"/>
              </a:rPr>
              <a:t>2</a:t>
            </a:r>
            <a:r>
              <a:rPr sz="2178" kern="0" spc="368" baseline="-31250" dirty="0">
                <a:solidFill>
                  <a:sysClr val="windowText" lastClr="000000"/>
                </a:solidFill>
                <a:latin typeface="Times New Roman"/>
                <a:cs typeface="Times New Roman"/>
              </a:rPr>
              <a:t> </a:t>
            </a:r>
            <a:r>
              <a:rPr sz="2541" kern="0" dirty="0">
                <a:solidFill>
                  <a:sysClr val="windowText" lastClr="000000"/>
                </a:solidFill>
                <a:latin typeface="Times New Roman"/>
                <a:cs typeface="Times New Roman"/>
              </a:rPr>
              <a:t>at</a:t>
            </a:r>
            <a:r>
              <a:rPr sz="2541" kern="0" spc="-32" dirty="0">
                <a:solidFill>
                  <a:sysClr val="windowText" lastClr="000000"/>
                </a:solidFill>
                <a:latin typeface="Times New Roman"/>
                <a:cs typeface="Times New Roman"/>
              </a:rPr>
              <a:t> </a:t>
            </a:r>
            <a:r>
              <a:rPr sz="2541" kern="0" dirty="0">
                <a:solidFill>
                  <a:sysClr val="windowText" lastClr="000000"/>
                </a:solidFill>
                <a:latin typeface="Times New Roman"/>
                <a:cs typeface="Times New Roman"/>
              </a:rPr>
              <a:t>3</a:t>
            </a:r>
            <a:r>
              <a:rPr sz="2541" kern="0" spc="-27" dirty="0">
                <a:solidFill>
                  <a:sysClr val="windowText" lastClr="000000"/>
                </a:solidFill>
                <a:latin typeface="Times New Roman"/>
                <a:cs typeface="Times New Roman"/>
              </a:rPr>
              <a:t> </a:t>
            </a:r>
            <a:r>
              <a:rPr sz="2541" kern="0" spc="-32" dirty="0">
                <a:solidFill>
                  <a:sysClr val="windowText" lastClr="000000"/>
                </a:solidFill>
                <a:latin typeface="Times New Roman"/>
                <a:cs typeface="Times New Roman"/>
              </a:rPr>
              <a:t>bar.</a:t>
            </a:r>
            <a:endParaRPr sz="2541" kern="0" dirty="0">
              <a:solidFill>
                <a:sysClr val="windowText" lastClr="000000"/>
              </a:solidFill>
              <a:latin typeface="Times New Roman"/>
              <a:cs typeface="Times New Roman"/>
            </a:endParaRPr>
          </a:p>
          <a:p>
            <a:pPr marL="34580" defTabSz="829909">
              <a:spcBef>
                <a:spcPts val="454"/>
              </a:spcBef>
            </a:pPr>
            <a:r>
              <a:rPr sz="1634" kern="0" dirty="0">
                <a:solidFill>
                  <a:sysClr val="windowText" lastClr="000000"/>
                </a:solidFill>
                <a:latin typeface="Times New Roman"/>
                <a:cs typeface="Times New Roman"/>
              </a:rPr>
              <a:t>(Note</a:t>
            </a:r>
            <a:r>
              <a:rPr sz="1634" kern="0" spc="-36" dirty="0">
                <a:solidFill>
                  <a:sysClr val="windowText" lastClr="000000"/>
                </a:solidFill>
                <a:latin typeface="Times New Roman"/>
                <a:cs typeface="Times New Roman"/>
              </a:rPr>
              <a:t> </a:t>
            </a:r>
            <a:r>
              <a:rPr sz="1634" kern="0" dirty="0">
                <a:solidFill>
                  <a:sysClr val="windowText" lastClr="000000"/>
                </a:solidFill>
                <a:latin typeface="Times New Roman"/>
                <a:cs typeface="Times New Roman"/>
              </a:rPr>
              <a:t>where</a:t>
            </a:r>
            <a:r>
              <a:rPr sz="1634" kern="0" spc="-32" dirty="0">
                <a:solidFill>
                  <a:sysClr val="windowText" lastClr="000000"/>
                </a:solidFill>
                <a:latin typeface="Times New Roman"/>
                <a:cs typeface="Times New Roman"/>
              </a:rPr>
              <a:t> </a:t>
            </a:r>
            <a:r>
              <a:rPr sz="1634" kern="0" dirty="0">
                <a:solidFill>
                  <a:sysClr val="windowText" lastClr="000000"/>
                </a:solidFill>
                <a:latin typeface="Times New Roman"/>
                <a:cs typeface="Times New Roman"/>
              </a:rPr>
              <a:t>the</a:t>
            </a:r>
            <a:r>
              <a:rPr sz="1634" kern="0" spc="-9" dirty="0">
                <a:solidFill>
                  <a:sysClr val="windowText" lastClr="000000"/>
                </a:solidFill>
                <a:latin typeface="Times New Roman"/>
                <a:cs typeface="Times New Roman"/>
              </a:rPr>
              <a:t> </a:t>
            </a:r>
            <a:r>
              <a:rPr sz="1634" kern="0" dirty="0">
                <a:solidFill>
                  <a:srgbClr val="0000FF"/>
                </a:solidFill>
                <a:latin typeface="Times New Roman"/>
                <a:cs typeface="Times New Roman"/>
              </a:rPr>
              <a:t>arrow</a:t>
            </a:r>
            <a:r>
              <a:rPr sz="1634" kern="0" spc="-36" dirty="0">
                <a:solidFill>
                  <a:srgbClr val="0000FF"/>
                </a:solidFill>
                <a:latin typeface="Times New Roman"/>
                <a:cs typeface="Times New Roman"/>
              </a:rPr>
              <a:t> </a:t>
            </a:r>
            <a:r>
              <a:rPr sz="1634" kern="0" dirty="0">
                <a:solidFill>
                  <a:sysClr val="windowText" lastClr="000000"/>
                </a:solidFill>
                <a:latin typeface="Times New Roman"/>
                <a:cs typeface="Times New Roman"/>
              </a:rPr>
              <a:t>is</a:t>
            </a:r>
            <a:r>
              <a:rPr sz="1634" kern="0" spc="-41" dirty="0">
                <a:solidFill>
                  <a:sysClr val="windowText" lastClr="000000"/>
                </a:solidFill>
                <a:latin typeface="Times New Roman"/>
                <a:cs typeface="Times New Roman"/>
              </a:rPr>
              <a:t> </a:t>
            </a:r>
            <a:r>
              <a:rPr sz="1634" kern="0" spc="-23" dirty="0">
                <a:solidFill>
                  <a:sysClr val="windowText" lastClr="000000"/>
                </a:solidFill>
                <a:latin typeface="Times New Roman"/>
                <a:cs typeface="Times New Roman"/>
              </a:rPr>
              <a:t>!)</a:t>
            </a:r>
            <a:endParaRPr lang="it-IT" sz="1634" kern="0" spc="-23" dirty="0">
              <a:solidFill>
                <a:sysClr val="windowText" lastClr="000000"/>
              </a:solidFill>
              <a:latin typeface="Times New Roman"/>
              <a:cs typeface="Times New Roman"/>
            </a:endParaRPr>
          </a:p>
        </p:txBody>
      </p:sp>
      <p:sp>
        <p:nvSpPr>
          <p:cNvPr id="8" name="object 8"/>
          <p:cNvSpPr txBox="1"/>
          <p:nvPr/>
        </p:nvSpPr>
        <p:spPr>
          <a:xfrm>
            <a:off x="10671666" y="5795299"/>
            <a:ext cx="736515" cy="290946"/>
          </a:xfrm>
          <a:prstGeom prst="rect">
            <a:avLst/>
          </a:prstGeom>
        </p:spPr>
        <p:txBody>
          <a:bodyPr vert="horz" wrap="square" lIns="0" tIns="11526" rIns="0" bIns="0" rtlCol="0">
            <a:spAutoFit/>
          </a:bodyPr>
          <a:lstStyle/>
          <a:p>
            <a:pPr marL="11527" defTabSz="829909">
              <a:spcBef>
                <a:spcPts val="91"/>
              </a:spcBef>
            </a:pPr>
            <a:r>
              <a:rPr sz="1815" kern="0" dirty="0">
                <a:solidFill>
                  <a:srgbClr val="934693"/>
                </a:solidFill>
                <a:latin typeface="Times New Roman"/>
                <a:cs typeface="Times New Roman"/>
              </a:rPr>
              <a:t>Pure</a:t>
            </a:r>
            <a:r>
              <a:rPr sz="1815" kern="0" spc="-103" dirty="0">
                <a:solidFill>
                  <a:srgbClr val="934693"/>
                </a:solidFill>
                <a:latin typeface="Times New Roman"/>
                <a:cs typeface="Times New Roman"/>
              </a:rPr>
              <a:t> </a:t>
            </a:r>
            <a:r>
              <a:rPr sz="1815" kern="0" spc="-23" dirty="0">
                <a:solidFill>
                  <a:srgbClr val="934693"/>
                </a:solidFill>
                <a:latin typeface="Times New Roman"/>
                <a:cs typeface="Times New Roman"/>
              </a:rPr>
              <a:t>Ar</a:t>
            </a:r>
            <a:endParaRPr sz="1815" kern="0">
              <a:solidFill>
                <a:sysClr val="windowText" lastClr="000000"/>
              </a:solidFill>
              <a:latin typeface="Times New Roman"/>
              <a:cs typeface="Times New Roman"/>
            </a:endParaRPr>
          </a:p>
        </p:txBody>
      </p:sp>
      <p:sp>
        <p:nvSpPr>
          <p:cNvPr id="9" name="object 9"/>
          <p:cNvSpPr txBox="1"/>
          <p:nvPr/>
        </p:nvSpPr>
        <p:spPr>
          <a:xfrm rot="18900000">
            <a:off x="8252883" y="1620525"/>
            <a:ext cx="1141188" cy="256480"/>
          </a:xfrm>
          <a:prstGeom prst="rect">
            <a:avLst/>
          </a:prstGeom>
        </p:spPr>
        <p:txBody>
          <a:bodyPr vert="horz" wrap="square" lIns="0" tIns="0" rIns="0" bIns="0" rtlCol="0">
            <a:spAutoFit/>
          </a:bodyPr>
          <a:lstStyle/>
          <a:p>
            <a:pPr defTabSz="829909">
              <a:lnSpc>
                <a:spcPts val="1979"/>
              </a:lnSpc>
            </a:pPr>
            <a:r>
              <a:rPr sz="1815" kern="0" spc="-9" dirty="0">
                <a:solidFill>
                  <a:srgbClr val="270099"/>
                </a:solidFill>
                <a:latin typeface="Times New Roman"/>
                <a:cs typeface="Times New Roman"/>
              </a:rPr>
              <a:t>2-</a:t>
            </a:r>
            <a:r>
              <a:rPr sz="1815" kern="0" dirty="0">
                <a:solidFill>
                  <a:srgbClr val="270099"/>
                </a:solidFill>
                <a:latin typeface="Times New Roman"/>
                <a:cs typeface="Times New Roman"/>
              </a:rPr>
              <a:t>10 %</a:t>
            </a:r>
            <a:r>
              <a:rPr sz="1815" kern="0" spc="18" dirty="0">
                <a:solidFill>
                  <a:srgbClr val="270099"/>
                </a:solidFill>
                <a:latin typeface="Times New Roman"/>
                <a:cs typeface="Times New Roman"/>
              </a:rPr>
              <a:t>  </a:t>
            </a:r>
            <a:r>
              <a:rPr sz="1815" kern="0" spc="-23" dirty="0">
                <a:solidFill>
                  <a:srgbClr val="270099"/>
                </a:solidFill>
                <a:latin typeface="Times New Roman"/>
                <a:cs typeface="Times New Roman"/>
              </a:rPr>
              <a:t>CO</a:t>
            </a:r>
            <a:endParaRPr sz="1815" kern="0">
              <a:solidFill>
                <a:sysClr val="windowText" lastClr="000000"/>
              </a:solidFill>
              <a:latin typeface="Times New Roman"/>
              <a:cs typeface="Times New Roman"/>
            </a:endParaRPr>
          </a:p>
        </p:txBody>
      </p:sp>
      <p:sp>
        <p:nvSpPr>
          <p:cNvPr id="10" name="object 10"/>
          <p:cNvSpPr txBox="1"/>
          <p:nvPr/>
        </p:nvSpPr>
        <p:spPr>
          <a:xfrm rot="18900000">
            <a:off x="9237064" y="1337765"/>
            <a:ext cx="162497" cy="141064"/>
          </a:xfrm>
          <a:prstGeom prst="rect">
            <a:avLst/>
          </a:prstGeom>
        </p:spPr>
        <p:txBody>
          <a:bodyPr vert="horz" wrap="square" lIns="0" tIns="0" rIns="0" bIns="0" rtlCol="0">
            <a:spAutoFit/>
          </a:bodyPr>
          <a:lstStyle/>
          <a:p>
            <a:pPr defTabSz="829909">
              <a:lnSpc>
                <a:spcPts val="1148"/>
              </a:lnSpc>
            </a:pPr>
            <a:r>
              <a:rPr sz="1044" kern="0" spc="-45" dirty="0">
                <a:solidFill>
                  <a:srgbClr val="270099"/>
                </a:solidFill>
                <a:latin typeface="Times New Roman"/>
                <a:cs typeface="Times New Roman"/>
              </a:rPr>
              <a:t>2</a:t>
            </a:r>
            <a:endParaRPr sz="1044" kern="0">
              <a:solidFill>
                <a:sysClr val="windowText" lastClr="000000"/>
              </a:solidFill>
              <a:latin typeface="Times New Roman"/>
              <a:cs typeface="Times New Roman"/>
            </a:endParaRPr>
          </a:p>
        </p:txBody>
      </p:sp>
      <p:sp>
        <p:nvSpPr>
          <p:cNvPr id="11" name="object 11"/>
          <p:cNvSpPr txBox="1"/>
          <p:nvPr/>
        </p:nvSpPr>
        <p:spPr>
          <a:xfrm rot="18900000">
            <a:off x="6448305" y="3299294"/>
            <a:ext cx="1196863" cy="256480"/>
          </a:xfrm>
          <a:prstGeom prst="rect">
            <a:avLst/>
          </a:prstGeom>
        </p:spPr>
        <p:txBody>
          <a:bodyPr vert="horz" wrap="square" lIns="0" tIns="0" rIns="0" bIns="0" rtlCol="0">
            <a:spAutoFit/>
          </a:bodyPr>
          <a:lstStyle/>
          <a:p>
            <a:pPr defTabSz="829909">
              <a:lnSpc>
                <a:spcPts val="1979"/>
              </a:lnSpc>
            </a:pPr>
            <a:r>
              <a:rPr sz="1815" kern="0" dirty="0">
                <a:solidFill>
                  <a:srgbClr val="9966CC"/>
                </a:solidFill>
                <a:latin typeface="Times New Roman"/>
                <a:cs typeface="Times New Roman"/>
              </a:rPr>
              <a:t>0.1-1</a:t>
            </a:r>
            <a:r>
              <a:rPr sz="1815" kern="0" spc="9" dirty="0">
                <a:solidFill>
                  <a:srgbClr val="9966CC"/>
                </a:solidFill>
                <a:latin typeface="Times New Roman"/>
                <a:cs typeface="Times New Roman"/>
              </a:rPr>
              <a:t> </a:t>
            </a:r>
            <a:r>
              <a:rPr sz="1815" kern="0" dirty="0">
                <a:solidFill>
                  <a:srgbClr val="9966CC"/>
                </a:solidFill>
                <a:latin typeface="Times New Roman"/>
                <a:cs typeface="Times New Roman"/>
              </a:rPr>
              <a:t>%</a:t>
            </a:r>
            <a:r>
              <a:rPr sz="1815" kern="0" spc="5" dirty="0">
                <a:solidFill>
                  <a:srgbClr val="9966CC"/>
                </a:solidFill>
                <a:latin typeface="Times New Roman"/>
                <a:cs typeface="Times New Roman"/>
              </a:rPr>
              <a:t>  </a:t>
            </a:r>
            <a:r>
              <a:rPr sz="1815" kern="0" spc="-23" dirty="0">
                <a:solidFill>
                  <a:srgbClr val="9966CC"/>
                </a:solidFill>
                <a:latin typeface="Times New Roman"/>
                <a:cs typeface="Times New Roman"/>
              </a:rPr>
              <a:t>CO</a:t>
            </a:r>
            <a:endParaRPr sz="1815" kern="0">
              <a:solidFill>
                <a:sysClr val="windowText" lastClr="000000"/>
              </a:solidFill>
              <a:latin typeface="Times New Roman"/>
              <a:cs typeface="Times New Roman"/>
            </a:endParaRPr>
          </a:p>
        </p:txBody>
      </p:sp>
      <p:sp>
        <p:nvSpPr>
          <p:cNvPr id="12" name="object 12"/>
          <p:cNvSpPr txBox="1"/>
          <p:nvPr/>
        </p:nvSpPr>
        <p:spPr>
          <a:xfrm rot="18900000">
            <a:off x="7481647" y="2995211"/>
            <a:ext cx="162497" cy="141064"/>
          </a:xfrm>
          <a:prstGeom prst="rect">
            <a:avLst/>
          </a:prstGeom>
        </p:spPr>
        <p:txBody>
          <a:bodyPr vert="horz" wrap="square" lIns="0" tIns="0" rIns="0" bIns="0" rtlCol="0">
            <a:spAutoFit/>
          </a:bodyPr>
          <a:lstStyle/>
          <a:p>
            <a:pPr defTabSz="829909">
              <a:lnSpc>
                <a:spcPts val="1148"/>
              </a:lnSpc>
            </a:pPr>
            <a:r>
              <a:rPr sz="1044" kern="0" spc="-45" dirty="0">
                <a:solidFill>
                  <a:srgbClr val="9966CC"/>
                </a:solidFill>
                <a:latin typeface="Times New Roman"/>
                <a:cs typeface="Times New Roman"/>
              </a:rPr>
              <a:t>2</a:t>
            </a:r>
            <a:endParaRPr sz="1044" kern="0">
              <a:solidFill>
                <a:sysClr val="windowText" lastClr="000000"/>
              </a:solidFill>
              <a:latin typeface="Times New Roman"/>
              <a:cs typeface="Times New Roman"/>
            </a:endParaRPr>
          </a:p>
        </p:txBody>
      </p:sp>
      <p:sp>
        <p:nvSpPr>
          <p:cNvPr id="13" name="object 13"/>
          <p:cNvSpPr/>
          <p:nvPr/>
        </p:nvSpPr>
        <p:spPr>
          <a:xfrm>
            <a:off x="9912099" y="4021439"/>
            <a:ext cx="1414246" cy="368834"/>
          </a:xfrm>
          <a:custGeom>
            <a:avLst/>
            <a:gdLst/>
            <a:ahLst/>
            <a:cxnLst/>
            <a:rect l="l" t="t" r="r" b="b"/>
            <a:pathLst>
              <a:path w="1558290" h="406400">
                <a:moveTo>
                  <a:pt x="1558289" y="0"/>
                </a:moveTo>
                <a:lnTo>
                  <a:pt x="0" y="0"/>
                </a:lnTo>
                <a:lnTo>
                  <a:pt x="0" y="406399"/>
                </a:lnTo>
                <a:lnTo>
                  <a:pt x="779779" y="406399"/>
                </a:lnTo>
                <a:lnTo>
                  <a:pt x="1558289" y="406399"/>
                </a:lnTo>
                <a:lnTo>
                  <a:pt x="1558289" y="0"/>
                </a:lnTo>
                <a:close/>
              </a:path>
            </a:pathLst>
          </a:custGeom>
          <a:solidFill>
            <a:srgbClr val="FFFFFF">
              <a:alpha val="50000"/>
            </a:srgbClr>
          </a:solidFill>
        </p:spPr>
        <p:txBody>
          <a:bodyPr wrap="square" lIns="0" tIns="0" rIns="0" bIns="0" rtlCol="0"/>
          <a:lstStyle/>
          <a:p>
            <a:pPr defTabSz="829909"/>
            <a:endParaRPr sz="1634" kern="0">
              <a:solidFill>
                <a:sysClr val="windowText" lastClr="000000"/>
              </a:solidFill>
            </a:endParaRPr>
          </a:p>
        </p:txBody>
      </p:sp>
      <p:sp>
        <p:nvSpPr>
          <p:cNvPr id="14" name="object 14"/>
          <p:cNvSpPr txBox="1"/>
          <p:nvPr/>
        </p:nvSpPr>
        <p:spPr>
          <a:xfrm>
            <a:off x="9877520" y="3984556"/>
            <a:ext cx="1482250" cy="290946"/>
          </a:xfrm>
          <a:prstGeom prst="rect">
            <a:avLst/>
          </a:prstGeom>
        </p:spPr>
        <p:txBody>
          <a:bodyPr vert="horz" wrap="square" lIns="0" tIns="11526" rIns="0" bIns="0" rtlCol="0">
            <a:spAutoFit/>
          </a:bodyPr>
          <a:lstStyle/>
          <a:p>
            <a:pPr marL="34580" defTabSz="829909">
              <a:spcBef>
                <a:spcPts val="91"/>
              </a:spcBef>
              <a:tabLst>
                <a:tab pos="1058135" algn="l"/>
              </a:tabLst>
            </a:pPr>
            <a:r>
              <a:rPr sz="1815" kern="0" dirty="0">
                <a:solidFill>
                  <a:srgbClr val="FF0000"/>
                </a:solidFill>
                <a:latin typeface="Times New Roman"/>
                <a:cs typeface="Times New Roman"/>
              </a:rPr>
              <a:t>20-100</a:t>
            </a:r>
            <a:r>
              <a:rPr sz="1815" kern="0" spc="23" dirty="0">
                <a:solidFill>
                  <a:srgbClr val="FF0000"/>
                </a:solidFill>
                <a:latin typeface="Times New Roman"/>
                <a:cs typeface="Times New Roman"/>
              </a:rPr>
              <a:t> </a:t>
            </a:r>
            <a:r>
              <a:rPr sz="1815" kern="0" spc="-45" dirty="0">
                <a:solidFill>
                  <a:srgbClr val="FF0000"/>
                </a:solidFill>
                <a:latin typeface="Times New Roman"/>
                <a:cs typeface="Times New Roman"/>
              </a:rPr>
              <a:t>%</a:t>
            </a:r>
            <a:r>
              <a:rPr sz="1815" kern="0" dirty="0">
                <a:solidFill>
                  <a:srgbClr val="FF0000"/>
                </a:solidFill>
                <a:latin typeface="Times New Roman"/>
                <a:cs typeface="Times New Roman"/>
              </a:rPr>
              <a:t>	</a:t>
            </a:r>
            <a:r>
              <a:rPr sz="1815" kern="0" spc="-23" dirty="0">
                <a:solidFill>
                  <a:srgbClr val="FF0000"/>
                </a:solidFill>
                <a:latin typeface="Times New Roman"/>
                <a:cs typeface="Times New Roman"/>
              </a:rPr>
              <a:t>CO</a:t>
            </a:r>
            <a:r>
              <a:rPr sz="1566" kern="0" spc="-34" baseline="-31400" dirty="0">
                <a:solidFill>
                  <a:srgbClr val="FF0000"/>
                </a:solidFill>
                <a:latin typeface="Times New Roman"/>
                <a:cs typeface="Times New Roman"/>
              </a:rPr>
              <a:t>2</a:t>
            </a:r>
            <a:endParaRPr sz="1566" kern="0" baseline="-31400">
              <a:solidFill>
                <a:sysClr val="windowText" lastClr="000000"/>
              </a:solidFill>
              <a:latin typeface="Times New Roman"/>
              <a:cs typeface="Times New Roman"/>
            </a:endParaRPr>
          </a:p>
        </p:txBody>
      </p:sp>
      <p:grpSp>
        <p:nvGrpSpPr>
          <p:cNvPr id="15" name="object 15"/>
          <p:cNvGrpSpPr/>
          <p:nvPr/>
        </p:nvGrpSpPr>
        <p:grpSpPr>
          <a:xfrm>
            <a:off x="9953420" y="5812588"/>
            <a:ext cx="463924" cy="846588"/>
            <a:chOff x="8028749" y="6400800"/>
            <a:chExt cx="511175" cy="932815"/>
          </a:xfrm>
        </p:grpSpPr>
        <p:sp>
          <p:nvSpPr>
            <p:cNvPr id="16" name="object 16"/>
            <p:cNvSpPr/>
            <p:nvPr/>
          </p:nvSpPr>
          <p:spPr>
            <a:xfrm>
              <a:off x="8046719" y="6605270"/>
              <a:ext cx="383540" cy="709930"/>
            </a:xfrm>
            <a:custGeom>
              <a:avLst/>
              <a:gdLst/>
              <a:ahLst/>
              <a:cxnLst/>
              <a:rect l="l" t="t" r="r" b="b"/>
              <a:pathLst>
                <a:path w="383540" h="709929">
                  <a:moveTo>
                    <a:pt x="0" y="709929"/>
                  </a:moveTo>
                  <a:lnTo>
                    <a:pt x="383539" y="0"/>
                  </a:lnTo>
                </a:path>
              </a:pathLst>
            </a:custGeom>
            <a:ln w="35941">
              <a:solidFill>
                <a:srgbClr val="0000FF"/>
              </a:solidFill>
            </a:ln>
          </p:spPr>
          <p:txBody>
            <a:bodyPr wrap="square" lIns="0" tIns="0" rIns="0" bIns="0" rtlCol="0"/>
            <a:lstStyle/>
            <a:p>
              <a:pPr defTabSz="829909"/>
              <a:endParaRPr sz="1634" kern="0">
                <a:solidFill>
                  <a:sysClr val="windowText" lastClr="000000"/>
                </a:solidFill>
              </a:endParaRPr>
            </a:p>
          </p:txBody>
        </p:sp>
        <p:sp>
          <p:nvSpPr>
            <p:cNvPr id="17" name="object 17"/>
            <p:cNvSpPr/>
            <p:nvPr/>
          </p:nvSpPr>
          <p:spPr>
            <a:xfrm>
              <a:off x="8354059" y="6400800"/>
              <a:ext cx="185420" cy="252729"/>
            </a:xfrm>
            <a:custGeom>
              <a:avLst/>
              <a:gdLst/>
              <a:ahLst/>
              <a:cxnLst/>
              <a:rect l="l" t="t" r="r" b="b"/>
              <a:pathLst>
                <a:path w="185420" h="252729">
                  <a:moveTo>
                    <a:pt x="185420" y="0"/>
                  </a:moveTo>
                  <a:lnTo>
                    <a:pt x="0" y="175259"/>
                  </a:lnTo>
                  <a:lnTo>
                    <a:pt x="142240" y="252730"/>
                  </a:lnTo>
                  <a:lnTo>
                    <a:pt x="185420" y="0"/>
                  </a:lnTo>
                  <a:close/>
                </a:path>
              </a:pathLst>
            </a:custGeom>
            <a:solidFill>
              <a:srgbClr val="0000FF"/>
            </a:solidFill>
          </p:spPr>
          <p:txBody>
            <a:bodyPr wrap="square" lIns="0" tIns="0" rIns="0" bIns="0" rtlCol="0"/>
            <a:lstStyle/>
            <a:p>
              <a:pPr defTabSz="829909"/>
              <a:endParaRPr sz="1634" kern="0">
                <a:solidFill>
                  <a:sysClr val="windowText" lastClr="000000"/>
                </a:solidFill>
              </a:endParaRPr>
            </a:p>
          </p:txBody>
        </p:sp>
      </p:grpSp>
      <p:sp>
        <p:nvSpPr>
          <p:cNvPr id="19" name="object 7"/>
          <p:cNvSpPr txBox="1"/>
          <p:nvPr/>
        </p:nvSpPr>
        <p:spPr>
          <a:xfrm>
            <a:off x="385895" y="3137971"/>
            <a:ext cx="5793158" cy="3204441"/>
          </a:xfrm>
          <a:prstGeom prst="rect">
            <a:avLst/>
          </a:prstGeom>
        </p:spPr>
        <p:txBody>
          <a:bodyPr vert="horz" wrap="square" lIns="0" tIns="42646" rIns="0" bIns="0" rtlCol="0">
            <a:spAutoFit/>
          </a:bodyPr>
          <a:lstStyle/>
          <a:p>
            <a:pPr marL="320330" marR="206324" indent="-285750" defTabSz="829909">
              <a:lnSpc>
                <a:spcPct val="91900"/>
              </a:lnSpc>
              <a:spcBef>
                <a:spcPts val="336"/>
              </a:spcBef>
              <a:buFont typeface="Arial" panose="020B0604020202020204" pitchFamily="34" charset="0"/>
              <a:buChar char="•"/>
            </a:pPr>
            <a:r>
              <a:rPr lang="it-IT" sz="1634" kern="0" spc="-23" dirty="0">
                <a:solidFill>
                  <a:sysClr val="windowText" lastClr="000000"/>
                </a:solidFill>
                <a:latin typeface="Arial" panose="020B0604020202020204" pitchFamily="34" charset="0"/>
                <a:cs typeface="Arial" panose="020B0604020202020204" pitchFamily="34" charset="0"/>
              </a:rPr>
              <a:t>We assume that the drift is in presence of an electric field constantly providing energy to the electrons</a:t>
            </a:r>
          </a:p>
          <a:p>
            <a:pPr marL="320330" marR="206324" indent="-285750" defTabSz="829909">
              <a:lnSpc>
                <a:spcPct val="91900"/>
              </a:lnSpc>
              <a:spcBef>
                <a:spcPts val="336"/>
              </a:spcBef>
              <a:buFont typeface="Arial" panose="020B0604020202020204" pitchFamily="34" charset="0"/>
              <a:buChar char="•"/>
            </a:pPr>
            <a:r>
              <a:rPr lang="it-IT" sz="1634" kern="0" spc="-23" dirty="0">
                <a:solidFill>
                  <a:sysClr val="windowText" lastClr="000000"/>
                </a:solidFill>
                <a:latin typeface="Arial" panose="020B0604020202020204" pitchFamily="34" charset="0"/>
                <a:cs typeface="Arial" panose="020B0604020202020204" pitchFamily="34" charset="0"/>
              </a:rPr>
              <a:t>This energy is accumulated in between collisions, and dissipated</a:t>
            </a:r>
          </a:p>
          <a:p>
            <a:pPr marL="320330" marR="206324" indent="-285750" defTabSz="829909">
              <a:lnSpc>
                <a:spcPct val="91900"/>
              </a:lnSpc>
              <a:spcBef>
                <a:spcPts val="336"/>
              </a:spcBef>
              <a:buFont typeface="Arial" panose="020B0604020202020204" pitchFamily="34" charset="0"/>
              <a:buChar char="•"/>
            </a:pPr>
            <a:r>
              <a:rPr lang="it-IT" sz="1634" kern="0" spc="-23" dirty="0">
                <a:solidFill>
                  <a:sysClr val="windowText" lastClr="000000"/>
                </a:solidFill>
                <a:latin typeface="Arial" panose="020B0604020202020204" pitchFamily="34" charset="0"/>
                <a:cs typeface="Arial" panose="020B0604020202020204" pitchFamily="34" charset="0"/>
              </a:rPr>
              <a:t>The electron energy distribution function is shaped by the dissipation provided by molecules rich of vibrational modes</a:t>
            </a:r>
          </a:p>
          <a:p>
            <a:pPr marL="320330" marR="206324" indent="-285750" defTabSz="829909">
              <a:lnSpc>
                <a:spcPct val="91900"/>
              </a:lnSpc>
              <a:spcBef>
                <a:spcPts val="336"/>
              </a:spcBef>
              <a:buFont typeface="Arial" panose="020B0604020202020204" pitchFamily="34" charset="0"/>
              <a:buChar char="•"/>
            </a:pPr>
            <a:r>
              <a:rPr lang="it-IT" sz="1634" kern="0" spc="-23" dirty="0">
                <a:solidFill>
                  <a:sysClr val="windowText" lastClr="000000"/>
                </a:solidFill>
                <a:latin typeface="Arial" panose="020B0604020202020204" pitchFamily="34" charset="0"/>
                <a:cs typeface="Arial" panose="020B0604020202020204" pitchFamily="34" charset="0"/>
              </a:rPr>
              <a:t>Depending on it the electron energy distribution is concentated in a permitted band, in this case optimal to minimize the scattering wiht Ar molecules</a:t>
            </a:r>
          </a:p>
          <a:p>
            <a:pPr marL="320330" marR="206324" indent="-285750" defTabSz="829909">
              <a:lnSpc>
                <a:spcPct val="91900"/>
              </a:lnSpc>
              <a:spcBef>
                <a:spcPts val="336"/>
              </a:spcBef>
              <a:buFont typeface="Arial" panose="020B0604020202020204" pitchFamily="34" charset="0"/>
              <a:buChar char="•"/>
            </a:pPr>
            <a:r>
              <a:rPr lang="it-IT" sz="1634" kern="0" spc="-23" dirty="0">
                <a:solidFill>
                  <a:sysClr val="windowText" lastClr="000000"/>
                </a:solidFill>
                <a:latin typeface="Arial" panose="020B0604020202020204" pitchFamily="34" charset="0"/>
                <a:cs typeface="Arial" panose="020B0604020202020204" pitchFamily="34" charset="0"/>
              </a:rPr>
              <a:t>This «cooling effect» depends on the respective concentrations, on the dissipation cross-sections and on how the interacion cross section depends on the electron velocity.</a:t>
            </a:r>
          </a:p>
        </p:txBody>
      </p:sp>
      <p:sp>
        <p:nvSpPr>
          <p:cNvPr id="18" name="Segnaposto data 17">
            <a:extLst>
              <a:ext uri="{FF2B5EF4-FFF2-40B4-BE49-F238E27FC236}">
                <a16:creationId xmlns:a16="http://schemas.microsoft.com/office/drawing/2014/main" id="{874EDAE9-94B0-4ABB-8A7D-6214FE2B114B}"/>
              </a:ext>
            </a:extLst>
          </p:cNvPr>
          <p:cNvSpPr>
            <a:spLocks noGrp="1"/>
          </p:cNvSpPr>
          <p:nvPr>
            <p:ph type="dt" sz="half" idx="6"/>
          </p:nvPr>
        </p:nvSpPr>
        <p:spPr/>
        <p:txBody>
          <a:bodyPr/>
          <a:lstStyle/>
          <a:p>
            <a:r>
              <a:rPr lang="en-US"/>
              <a:t>15/10//2026</a:t>
            </a:r>
          </a:p>
        </p:txBody>
      </p:sp>
      <p:sp>
        <p:nvSpPr>
          <p:cNvPr id="20" name="Segnaposto numero diapositiva 19">
            <a:extLst>
              <a:ext uri="{FF2B5EF4-FFF2-40B4-BE49-F238E27FC236}">
                <a16:creationId xmlns:a16="http://schemas.microsoft.com/office/drawing/2014/main" id="{3DE506E7-FFCA-4B4F-B3EB-7F5C0BDE616F}"/>
              </a:ext>
            </a:extLst>
          </p:cNvPr>
          <p:cNvSpPr>
            <a:spLocks noGrp="1"/>
          </p:cNvSpPr>
          <p:nvPr>
            <p:ph type="sldNum" sz="quarter" idx="7"/>
          </p:nvPr>
        </p:nvSpPr>
        <p:spPr/>
        <p:txBody>
          <a:bodyPr/>
          <a:lstStyle/>
          <a:p>
            <a:fld id="{B6F15528-21DE-4FAA-801E-634DDDAF4B2B}" type="slidenum">
              <a:rPr lang="en-GB" smtClean="0"/>
              <a:t>13</a:t>
            </a:fld>
            <a:endParaRPr lang="en-GB"/>
          </a:p>
        </p:txBody>
      </p:sp>
    </p:spTree>
    <p:extLst>
      <p:ext uri="{BB962C8B-B14F-4D97-AF65-F5344CB8AC3E}">
        <p14:creationId xmlns:p14="http://schemas.microsoft.com/office/powerpoint/2010/main" val="2577957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screen">
            <a:extLst>
              <a:ext uri="{28A0092B-C50C-407E-A947-70E740481C1C}">
                <a14:useLocalDpi xmlns:a14="http://schemas.microsoft.com/office/drawing/2010/main"/>
              </a:ext>
            </a:extLst>
          </a:blip>
          <a:stretch>
            <a:fillRect/>
          </a:stretch>
        </p:blipFill>
        <p:spPr>
          <a:xfrm>
            <a:off x="2179448" y="1959429"/>
            <a:ext cx="3921162" cy="3953435"/>
          </a:xfrm>
          <a:prstGeom prst="rect">
            <a:avLst/>
          </a:prstGeom>
        </p:spPr>
      </p:pic>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6426798" y="1959429"/>
            <a:ext cx="3921162" cy="3953435"/>
          </a:xfrm>
          <a:prstGeom prst="rect">
            <a:avLst/>
          </a:prstGeom>
        </p:spPr>
      </p:pic>
      <p:sp>
        <p:nvSpPr>
          <p:cNvPr id="4" name="object 4"/>
          <p:cNvSpPr txBox="1">
            <a:spLocks noGrp="1"/>
          </p:cNvSpPr>
          <p:nvPr>
            <p:ph type="title"/>
          </p:nvPr>
        </p:nvSpPr>
        <p:spPr>
          <a:xfrm>
            <a:off x="2163310" y="735361"/>
            <a:ext cx="7117912" cy="626102"/>
          </a:xfrm>
          <a:prstGeom prst="rect">
            <a:avLst/>
          </a:prstGeom>
        </p:spPr>
        <p:txBody>
          <a:bodyPr vert="horz" wrap="square" lIns="0" tIns="11526" rIns="0" bIns="0" rtlCol="0">
            <a:spAutoFit/>
          </a:bodyPr>
          <a:lstStyle/>
          <a:p>
            <a:pPr marL="34580">
              <a:spcBef>
                <a:spcPts val="91"/>
              </a:spcBef>
              <a:tabLst>
                <a:tab pos="4231962" algn="l"/>
              </a:tabLst>
            </a:pPr>
            <a:r>
              <a:rPr dirty="0">
                <a:solidFill>
                  <a:srgbClr val="4B1800"/>
                </a:solidFill>
              </a:rPr>
              <a:t>Electrons</a:t>
            </a:r>
            <a:r>
              <a:rPr spc="-36" dirty="0">
                <a:solidFill>
                  <a:srgbClr val="4B1800"/>
                </a:solidFill>
              </a:rPr>
              <a:t> </a:t>
            </a:r>
            <a:r>
              <a:rPr dirty="0">
                <a:solidFill>
                  <a:srgbClr val="4B1800"/>
                </a:solidFill>
              </a:rPr>
              <a:t>in</a:t>
            </a:r>
            <a:r>
              <a:rPr spc="-231" dirty="0">
                <a:solidFill>
                  <a:srgbClr val="4B1800"/>
                </a:solidFill>
              </a:rPr>
              <a:t> </a:t>
            </a:r>
            <a:r>
              <a:rPr spc="-9" dirty="0">
                <a:solidFill>
                  <a:srgbClr val="4B1800"/>
                </a:solidFill>
              </a:rPr>
              <a:t>Ar/CO</a:t>
            </a:r>
            <a:r>
              <a:rPr sz="3472" spc="-14" baseline="-31590" dirty="0">
                <a:solidFill>
                  <a:srgbClr val="4B1800"/>
                </a:solidFill>
              </a:rPr>
              <a:t>2</a:t>
            </a:r>
            <a:r>
              <a:rPr sz="3472" baseline="-31590" dirty="0">
                <a:solidFill>
                  <a:srgbClr val="4B1800"/>
                </a:solidFill>
              </a:rPr>
              <a:t>	</a:t>
            </a:r>
            <a:r>
              <a:rPr dirty="0">
                <a:solidFill>
                  <a:srgbClr val="4B1800"/>
                </a:solidFill>
              </a:rPr>
              <a:t>at</a:t>
            </a:r>
            <a:r>
              <a:rPr spc="-14" dirty="0">
                <a:solidFill>
                  <a:srgbClr val="4B1800"/>
                </a:solidFill>
              </a:rPr>
              <a:t> </a:t>
            </a:r>
            <a:r>
              <a:rPr i="1" dirty="0">
                <a:solidFill>
                  <a:srgbClr val="4B1800"/>
                </a:solidFill>
              </a:rPr>
              <a:t>E</a:t>
            </a:r>
            <a:r>
              <a:rPr dirty="0">
                <a:solidFill>
                  <a:srgbClr val="4B1800"/>
                </a:solidFill>
              </a:rPr>
              <a:t>=1</a:t>
            </a:r>
            <a:r>
              <a:rPr spc="-23" dirty="0">
                <a:solidFill>
                  <a:srgbClr val="4B1800"/>
                </a:solidFill>
              </a:rPr>
              <a:t> </a:t>
            </a:r>
            <a:r>
              <a:rPr spc="-9" dirty="0">
                <a:solidFill>
                  <a:srgbClr val="4B1800"/>
                </a:solidFill>
              </a:rPr>
              <a:t>kV/cm</a:t>
            </a:r>
            <a:endParaRPr/>
          </a:p>
        </p:txBody>
      </p:sp>
      <p:sp>
        <p:nvSpPr>
          <p:cNvPr id="5" name="object 5"/>
          <p:cNvSpPr txBox="1"/>
          <p:nvPr/>
        </p:nvSpPr>
        <p:spPr>
          <a:xfrm>
            <a:off x="4966448" y="2005533"/>
            <a:ext cx="1040226" cy="346795"/>
          </a:xfrm>
          <a:prstGeom prst="rect">
            <a:avLst/>
          </a:prstGeom>
        </p:spPr>
        <p:txBody>
          <a:bodyPr vert="horz" wrap="square" lIns="0" tIns="11526" rIns="0" bIns="0" rtlCol="0">
            <a:spAutoFit/>
          </a:bodyPr>
          <a:lstStyle/>
          <a:p>
            <a:pPr marL="34580" defTabSz="829909">
              <a:spcBef>
                <a:spcPts val="91"/>
              </a:spcBef>
            </a:pPr>
            <a:r>
              <a:rPr sz="2178" kern="0" dirty="0">
                <a:solidFill>
                  <a:sysClr val="windowText" lastClr="000000"/>
                </a:solidFill>
                <a:latin typeface="Times New Roman"/>
                <a:cs typeface="Times New Roman"/>
              </a:rPr>
              <a:t>0</a:t>
            </a:r>
            <a:r>
              <a:rPr sz="2178" kern="0" spc="-9" dirty="0">
                <a:solidFill>
                  <a:sysClr val="windowText" lastClr="000000"/>
                </a:solidFill>
                <a:latin typeface="Times New Roman"/>
                <a:cs typeface="Times New Roman"/>
              </a:rPr>
              <a:t> </a:t>
            </a:r>
            <a:r>
              <a:rPr sz="2178" kern="0" dirty="0">
                <a:solidFill>
                  <a:sysClr val="windowText" lastClr="000000"/>
                </a:solidFill>
                <a:latin typeface="Times New Roman"/>
                <a:cs typeface="Times New Roman"/>
              </a:rPr>
              <a:t>%</a:t>
            </a:r>
            <a:r>
              <a:rPr sz="2178" kern="0" spc="-5" dirty="0">
                <a:solidFill>
                  <a:sysClr val="windowText" lastClr="000000"/>
                </a:solidFill>
                <a:latin typeface="Times New Roman"/>
                <a:cs typeface="Times New Roman"/>
              </a:rPr>
              <a:t> </a:t>
            </a:r>
            <a:r>
              <a:rPr sz="2178" kern="0" spc="-23" dirty="0">
                <a:solidFill>
                  <a:sysClr val="windowText" lastClr="000000"/>
                </a:solidFill>
                <a:latin typeface="Times New Roman"/>
                <a:cs typeface="Times New Roman"/>
              </a:rPr>
              <a:t>CO</a:t>
            </a:r>
            <a:r>
              <a:rPr sz="1906" kern="0" spc="-34" baseline="-31746" dirty="0">
                <a:solidFill>
                  <a:sysClr val="windowText" lastClr="000000"/>
                </a:solidFill>
                <a:latin typeface="Times New Roman"/>
                <a:cs typeface="Times New Roman"/>
              </a:rPr>
              <a:t>2</a:t>
            </a:r>
            <a:endParaRPr sz="1906" kern="0" baseline="-31746">
              <a:solidFill>
                <a:sysClr val="windowText" lastClr="000000"/>
              </a:solidFill>
              <a:latin typeface="Times New Roman"/>
              <a:cs typeface="Times New Roman"/>
            </a:endParaRPr>
          </a:p>
        </p:txBody>
      </p:sp>
      <p:sp>
        <p:nvSpPr>
          <p:cNvPr id="6" name="object 6"/>
          <p:cNvSpPr txBox="1"/>
          <p:nvPr/>
        </p:nvSpPr>
        <p:spPr>
          <a:xfrm>
            <a:off x="9080095" y="5163670"/>
            <a:ext cx="1178539" cy="346795"/>
          </a:xfrm>
          <a:prstGeom prst="rect">
            <a:avLst/>
          </a:prstGeom>
        </p:spPr>
        <p:txBody>
          <a:bodyPr vert="horz" wrap="square" lIns="0" tIns="11526" rIns="0" bIns="0" rtlCol="0">
            <a:spAutoFit/>
          </a:bodyPr>
          <a:lstStyle/>
          <a:p>
            <a:pPr marL="34580" defTabSz="829909">
              <a:spcBef>
                <a:spcPts val="91"/>
              </a:spcBef>
            </a:pPr>
            <a:r>
              <a:rPr sz="2178" kern="0" dirty="0">
                <a:solidFill>
                  <a:sysClr val="windowText" lastClr="000000"/>
                </a:solidFill>
                <a:latin typeface="Times New Roman"/>
                <a:cs typeface="Times New Roman"/>
              </a:rPr>
              <a:t>10</a:t>
            </a:r>
            <a:r>
              <a:rPr sz="2178" kern="0" spc="-9" dirty="0">
                <a:solidFill>
                  <a:sysClr val="windowText" lastClr="000000"/>
                </a:solidFill>
                <a:latin typeface="Times New Roman"/>
                <a:cs typeface="Times New Roman"/>
              </a:rPr>
              <a:t> </a:t>
            </a:r>
            <a:r>
              <a:rPr sz="2178" kern="0" dirty="0">
                <a:solidFill>
                  <a:sysClr val="windowText" lastClr="000000"/>
                </a:solidFill>
                <a:latin typeface="Times New Roman"/>
                <a:cs typeface="Times New Roman"/>
              </a:rPr>
              <a:t>%</a:t>
            </a:r>
            <a:r>
              <a:rPr sz="2178" kern="0" spc="-5" dirty="0">
                <a:solidFill>
                  <a:sysClr val="windowText" lastClr="000000"/>
                </a:solidFill>
                <a:latin typeface="Times New Roman"/>
                <a:cs typeface="Times New Roman"/>
              </a:rPr>
              <a:t> </a:t>
            </a:r>
            <a:r>
              <a:rPr sz="2178" kern="0" spc="-23" dirty="0">
                <a:solidFill>
                  <a:sysClr val="windowText" lastClr="000000"/>
                </a:solidFill>
                <a:latin typeface="Times New Roman"/>
                <a:cs typeface="Times New Roman"/>
              </a:rPr>
              <a:t>CO</a:t>
            </a:r>
            <a:r>
              <a:rPr sz="1906" kern="0" spc="-34" baseline="-31746" dirty="0">
                <a:solidFill>
                  <a:sysClr val="windowText" lastClr="000000"/>
                </a:solidFill>
                <a:latin typeface="Times New Roman"/>
                <a:cs typeface="Times New Roman"/>
              </a:rPr>
              <a:t>2</a:t>
            </a:r>
            <a:endParaRPr sz="1906" kern="0" baseline="-31746">
              <a:solidFill>
                <a:sysClr val="windowText" lastClr="000000"/>
              </a:solidFill>
              <a:latin typeface="Times New Roman"/>
              <a:cs typeface="Times New Roman"/>
            </a:endParaRPr>
          </a:p>
        </p:txBody>
      </p:sp>
      <p:sp>
        <p:nvSpPr>
          <p:cNvPr id="7" name="object 7"/>
          <p:cNvSpPr txBox="1"/>
          <p:nvPr/>
        </p:nvSpPr>
        <p:spPr>
          <a:xfrm>
            <a:off x="3430024" y="6184878"/>
            <a:ext cx="1537575" cy="346795"/>
          </a:xfrm>
          <a:prstGeom prst="rect">
            <a:avLst/>
          </a:prstGeom>
        </p:spPr>
        <p:txBody>
          <a:bodyPr vert="horz" wrap="square" lIns="0" tIns="11526" rIns="0" bIns="0" rtlCol="0">
            <a:spAutoFit/>
          </a:bodyPr>
          <a:lstStyle/>
          <a:p>
            <a:pPr marL="11527" defTabSz="829909">
              <a:spcBef>
                <a:spcPts val="91"/>
              </a:spcBef>
            </a:pPr>
            <a:r>
              <a:rPr sz="2178" kern="0" dirty="0">
                <a:solidFill>
                  <a:sysClr val="windowText" lastClr="000000"/>
                </a:solidFill>
                <a:latin typeface="Times New Roman"/>
                <a:cs typeface="Times New Roman"/>
              </a:rPr>
              <a:t>Starting</a:t>
            </a:r>
            <a:r>
              <a:rPr sz="2178" kern="0" spc="-18" dirty="0">
                <a:solidFill>
                  <a:sysClr val="windowText" lastClr="000000"/>
                </a:solidFill>
                <a:latin typeface="Times New Roman"/>
                <a:cs typeface="Times New Roman"/>
              </a:rPr>
              <a:t> </a:t>
            </a:r>
            <a:r>
              <a:rPr sz="2178" kern="0" spc="-9" dirty="0">
                <a:solidFill>
                  <a:sysClr val="windowText" lastClr="000000"/>
                </a:solidFill>
                <a:latin typeface="Times New Roman"/>
                <a:cs typeface="Times New Roman"/>
              </a:rPr>
              <a:t>point</a:t>
            </a:r>
            <a:endParaRPr sz="2178" kern="0">
              <a:solidFill>
                <a:sysClr val="windowText" lastClr="000000"/>
              </a:solidFill>
              <a:latin typeface="Times New Roman"/>
              <a:cs typeface="Times New Roman"/>
            </a:endParaRPr>
          </a:p>
        </p:txBody>
      </p:sp>
      <p:grpSp>
        <p:nvGrpSpPr>
          <p:cNvPr id="8" name="object 8"/>
          <p:cNvGrpSpPr/>
          <p:nvPr/>
        </p:nvGrpSpPr>
        <p:grpSpPr>
          <a:xfrm>
            <a:off x="4167691" y="5900184"/>
            <a:ext cx="97971" cy="404564"/>
            <a:chOff x="2910839" y="6501129"/>
            <a:chExt cx="107950" cy="445770"/>
          </a:xfrm>
        </p:grpSpPr>
        <p:sp>
          <p:nvSpPr>
            <p:cNvPr id="9" name="object 9"/>
            <p:cNvSpPr/>
            <p:nvPr/>
          </p:nvSpPr>
          <p:spPr>
            <a:xfrm>
              <a:off x="2964179" y="6656069"/>
              <a:ext cx="0" cy="290830"/>
            </a:xfrm>
            <a:custGeom>
              <a:avLst/>
              <a:gdLst/>
              <a:ahLst/>
              <a:cxnLst/>
              <a:rect l="l" t="t" r="r" b="b"/>
              <a:pathLst>
                <a:path h="290829">
                  <a:moveTo>
                    <a:pt x="0" y="290829"/>
                  </a:moveTo>
                  <a:lnTo>
                    <a:pt x="0" y="0"/>
                  </a:lnTo>
                </a:path>
              </a:pathLst>
            </a:custGeom>
            <a:ln w="3175">
              <a:solidFill>
                <a:srgbClr val="000000"/>
              </a:solidFill>
            </a:ln>
          </p:spPr>
          <p:txBody>
            <a:bodyPr wrap="square" lIns="0" tIns="0" rIns="0" bIns="0" rtlCol="0"/>
            <a:lstStyle/>
            <a:p>
              <a:pPr defTabSz="829909"/>
              <a:endParaRPr sz="1634" kern="0">
                <a:solidFill>
                  <a:sysClr val="windowText" lastClr="000000"/>
                </a:solidFill>
              </a:endParaRPr>
            </a:p>
          </p:txBody>
        </p:sp>
        <p:sp>
          <p:nvSpPr>
            <p:cNvPr id="10" name="object 10"/>
            <p:cNvSpPr/>
            <p:nvPr/>
          </p:nvSpPr>
          <p:spPr>
            <a:xfrm>
              <a:off x="2910839" y="6501129"/>
              <a:ext cx="107950" cy="161290"/>
            </a:xfrm>
            <a:custGeom>
              <a:avLst/>
              <a:gdLst/>
              <a:ahLst/>
              <a:cxnLst/>
              <a:rect l="l" t="t" r="r" b="b"/>
              <a:pathLst>
                <a:path w="107950" h="161290">
                  <a:moveTo>
                    <a:pt x="53340" y="0"/>
                  </a:moveTo>
                  <a:lnTo>
                    <a:pt x="0" y="161290"/>
                  </a:lnTo>
                  <a:lnTo>
                    <a:pt x="107950" y="161290"/>
                  </a:lnTo>
                  <a:lnTo>
                    <a:pt x="53340" y="0"/>
                  </a:lnTo>
                  <a:close/>
                </a:path>
              </a:pathLst>
            </a:custGeom>
            <a:solidFill>
              <a:srgbClr val="000000"/>
            </a:solidFill>
          </p:spPr>
          <p:txBody>
            <a:bodyPr wrap="square" lIns="0" tIns="0" rIns="0" bIns="0" rtlCol="0"/>
            <a:lstStyle/>
            <a:p>
              <a:pPr defTabSz="829909"/>
              <a:endParaRPr sz="1634" kern="0">
                <a:solidFill>
                  <a:sysClr val="windowText" lastClr="000000"/>
                </a:solidFill>
              </a:endParaRPr>
            </a:p>
          </p:txBody>
        </p:sp>
      </p:grpSp>
      <p:sp>
        <p:nvSpPr>
          <p:cNvPr id="11" name="object 11"/>
          <p:cNvSpPr txBox="1"/>
          <p:nvPr/>
        </p:nvSpPr>
        <p:spPr>
          <a:xfrm>
            <a:off x="7677374" y="6184878"/>
            <a:ext cx="1537575" cy="346795"/>
          </a:xfrm>
          <a:prstGeom prst="rect">
            <a:avLst/>
          </a:prstGeom>
        </p:spPr>
        <p:txBody>
          <a:bodyPr vert="horz" wrap="square" lIns="0" tIns="11526" rIns="0" bIns="0" rtlCol="0">
            <a:spAutoFit/>
          </a:bodyPr>
          <a:lstStyle/>
          <a:p>
            <a:pPr marL="11527" defTabSz="829909">
              <a:spcBef>
                <a:spcPts val="91"/>
              </a:spcBef>
            </a:pPr>
            <a:r>
              <a:rPr sz="2178" kern="0" dirty="0">
                <a:solidFill>
                  <a:sysClr val="windowText" lastClr="000000"/>
                </a:solidFill>
                <a:latin typeface="Times New Roman"/>
                <a:cs typeface="Times New Roman"/>
              </a:rPr>
              <a:t>Starting</a:t>
            </a:r>
            <a:r>
              <a:rPr sz="2178" kern="0" spc="-18" dirty="0">
                <a:solidFill>
                  <a:sysClr val="windowText" lastClr="000000"/>
                </a:solidFill>
                <a:latin typeface="Times New Roman"/>
                <a:cs typeface="Times New Roman"/>
              </a:rPr>
              <a:t> </a:t>
            </a:r>
            <a:r>
              <a:rPr sz="2178" kern="0" spc="-9" dirty="0">
                <a:solidFill>
                  <a:sysClr val="windowText" lastClr="000000"/>
                </a:solidFill>
                <a:latin typeface="Times New Roman"/>
                <a:cs typeface="Times New Roman"/>
              </a:rPr>
              <a:t>point</a:t>
            </a:r>
            <a:endParaRPr sz="2178" kern="0">
              <a:solidFill>
                <a:sysClr val="windowText" lastClr="000000"/>
              </a:solidFill>
              <a:latin typeface="Times New Roman"/>
              <a:cs typeface="Times New Roman"/>
            </a:endParaRPr>
          </a:p>
        </p:txBody>
      </p:sp>
      <p:grpSp>
        <p:nvGrpSpPr>
          <p:cNvPr id="12" name="object 12"/>
          <p:cNvGrpSpPr/>
          <p:nvPr/>
        </p:nvGrpSpPr>
        <p:grpSpPr>
          <a:xfrm>
            <a:off x="8415042" y="5900184"/>
            <a:ext cx="97971" cy="404564"/>
            <a:chOff x="7590790" y="6501129"/>
            <a:chExt cx="107950" cy="445770"/>
          </a:xfrm>
        </p:grpSpPr>
        <p:sp>
          <p:nvSpPr>
            <p:cNvPr id="13" name="object 13"/>
            <p:cNvSpPr/>
            <p:nvPr/>
          </p:nvSpPr>
          <p:spPr>
            <a:xfrm>
              <a:off x="7644130" y="6656069"/>
              <a:ext cx="0" cy="290830"/>
            </a:xfrm>
            <a:custGeom>
              <a:avLst/>
              <a:gdLst/>
              <a:ahLst/>
              <a:cxnLst/>
              <a:rect l="l" t="t" r="r" b="b"/>
              <a:pathLst>
                <a:path h="290829">
                  <a:moveTo>
                    <a:pt x="0" y="290829"/>
                  </a:moveTo>
                  <a:lnTo>
                    <a:pt x="0" y="0"/>
                  </a:lnTo>
                </a:path>
              </a:pathLst>
            </a:custGeom>
            <a:ln w="3175">
              <a:solidFill>
                <a:srgbClr val="000000"/>
              </a:solidFill>
            </a:ln>
          </p:spPr>
          <p:txBody>
            <a:bodyPr wrap="square" lIns="0" tIns="0" rIns="0" bIns="0" rtlCol="0"/>
            <a:lstStyle/>
            <a:p>
              <a:pPr defTabSz="829909"/>
              <a:endParaRPr sz="1634" kern="0">
                <a:solidFill>
                  <a:sysClr val="windowText" lastClr="000000"/>
                </a:solidFill>
              </a:endParaRPr>
            </a:p>
          </p:txBody>
        </p:sp>
        <p:sp>
          <p:nvSpPr>
            <p:cNvPr id="14" name="object 14"/>
            <p:cNvSpPr/>
            <p:nvPr/>
          </p:nvSpPr>
          <p:spPr>
            <a:xfrm>
              <a:off x="7590790" y="6501129"/>
              <a:ext cx="107950" cy="161290"/>
            </a:xfrm>
            <a:custGeom>
              <a:avLst/>
              <a:gdLst/>
              <a:ahLst/>
              <a:cxnLst/>
              <a:rect l="l" t="t" r="r" b="b"/>
              <a:pathLst>
                <a:path w="107950" h="161290">
                  <a:moveTo>
                    <a:pt x="53339" y="0"/>
                  </a:moveTo>
                  <a:lnTo>
                    <a:pt x="0" y="161290"/>
                  </a:lnTo>
                  <a:lnTo>
                    <a:pt x="107950" y="161290"/>
                  </a:lnTo>
                  <a:lnTo>
                    <a:pt x="53339" y="0"/>
                  </a:lnTo>
                  <a:close/>
                </a:path>
              </a:pathLst>
            </a:custGeom>
            <a:solidFill>
              <a:srgbClr val="000000"/>
            </a:solidFill>
          </p:spPr>
          <p:txBody>
            <a:bodyPr wrap="square" lIns="0" tIns="0" rIns="0" bIns="0" rtlCol="0"/>
            <a:lstStyle/>
            <a:p>
              <a:pPr defTabSz="829909"/>
              <a:endParaRPr sz="1634" kern="0">
                <a:solidFill>
                  <a:sysClr val="windowText" lastClr="000000"/>
                </a:solidFill>
              </a:endParaRPr>
            </a:p>
          </p:txBody>
        </p:sp>
      </p:grpSp>
      <p:grpSp>
        <p:nvGrpSpPr>
          <p:cNvPr id="15" name="object 15"/>
          <p:cNvGrpSpPr/>
          <p:nvPr/>
        </p:nvGrpSpPr>
        <p:grpSpPr>
          <a:xfrm>
            <a:off x="5277651" y="2895343"/>
            <a:ext cx="147533" cy="1416552"/>
            <a:chOff x="4133850" y="3190239"/>
            <a:chExt cx="162560" cy="1560830"/>
          </a:xfrm>
        </p:grpSpPr>
        <p:sp>
          <p:nvSpPr>
            <p:cNvPr id="16" name="object 16"/>
            <p:cNvSpPr/>
            <p:nvPr/>
          </p:nvSpPr>
          <p:spPr>
            <a:xfrm>
              <a:off x="4215130" y="3190239"/>
              <a:ext cx="0" cy="1328420"/>
            </a:xfrm>
            <a:custGeom>
              <a:avLst/>
              <a:gdLst/>
              <a:ahLst/>
              <a:cxnLst/>
              <a:rect l="l" t="t" r="r" b="b"/>
              <a:pathLst>
                <a:path h="1328420">
                  <a:moveTo>
                    <a:pt x="0" y="0"/>
                  </a:moveTo>
                  <a:lnTo>
                    <a:pt x="0" y="1328420"/>
                  </a:lnTo>
                </a:path>
              </a:pathLst>
            </a:custGeom>
            <a:ln w="35941">
              <a:solidFill>
                <a:srgbClr val="0000FF"/>
              </a:solidFill>
            </a:ln>
          </p:spPr>
          <p:txBody>
            <a:bodyPr wrap="square" lIns="0" tIns="0" rIns="0" bIns="0" rtlCol="0"/>
            <a:lstStyle/>
            <a:p>
              <a:pPr defTabSz="829909"/>
              <a:endParaRPr sz="1634" kern="0">
                <a:solidFill>
                  <a:sysClr val="windowText" lastClr="000000"/>
                </a:solidFill>
              </a:endParaRPr>
            </a:p>
          </p:txBody>
        </p:sp>
        <p:sp>
          <p:nvSpPr>
            <p:cNvPr id="17" name="object 17"/>
            <p:cNvSpPr/>
            <p:nvPr/>
          </p:nvSpPr>
          <p:spPr>
            <a:xfrm>
              <a:off x="4133850" y="4507229"/>
              <a:ext cx="162560" cy="243840"/>
            </a:xfrm>
            <a:custGeom>
              <a:avLst/>
              <a:gdLst/>
              <a:ahLst/>
              <a:cxnLst/>
              <a:rect l="l" t="t" r="r" b="b"/>
              <a:pathLst>
                <a:path w="162560" h="243839">
                  <a:moveTo>
                    <a:pt x="162560" y="0"/>
                  </a:moveTo>
                  <a:lnTo>
                    <a:pt x="0" y="0"/>
                  </a:lnTo>
                  <a:lnTo>
                    <a:pt x="81279" y="243840"/>
                  </a:lnTo>
                  <a:lnTo>
                    <a:pt x="162560" y="0"/>
                  </a:lnTo>
                  <a:close/>
                </a:path>
              </a:pathLst>
            </a:custGeom>
            <a:solidFill>
              <a:srgbClr val="0000FF"/>
            </a:solidFill>
          </p:spPr>
          <p:txBody>
            <a:bodyPr wrap="square" lIns="0" tIns="0" rIns="0" bIns="0" rtlCol="0"/>
            <a:lstStyle/>
            <a:p>
              <a:pPr defTabSz="829909"/>
              <a:endParaRPr sz="1634" kern="0">
                <a:solidFill>
                  <a:sysClr val="windowText" lastClr="000000"/>
                </a:solidFill>
              </a:endParaRPr>
            </a:p>
          </p:txBody>
        </p:sp>
      </p:grpSp>
      <p:sp>
        <p:nvSpPr>
          <p:cNvPr id="18" name="object 18"/>
          <p:cNvSpPr txBox="1"/>
          <p:nvPr/>
        </p:nvSpPr>
        <p:spPr>
          <a:xfrm>
            <a:off x="5468983" y="3301060"/>
            <a:ext cx="220723" cy="402643"/>
          </a:xfrm>
          <a:prstGeom prst="rect">
            <a:avLst/>
          </a:prstGeom>
        </p:spPr>
        <p:txBody>
          <a:bodyPr vert="horz" wrap="square" lIns="0" tIns="11526" rIns="0" bIns="0" rtlCol="0">
            <a:spAutoFit/>
          </a:bodyPr>
          <a:lstStyle/>
          <a:p>
            <a:pPr marL="11527" defTabSz="829909">
              <a:spcBef>
                <a:spcPts val="91"/>
              </a:spcBef>
            </a:pPr>
            <a:r>
              <a:rPr sz="2541" kern="0" spc="-45" dirty="0">
                <a:solidFill>
                  <a:srgbClr val="0000FF"/>
                </a:solidFill>
                <a:latin typeface="Times New Roman"/>
                <a:cs typeface="Times New Roman"/>
              </a:rPr>
              <a:t>E</a:t>
            </a:r>
            <a:endParaRPr sz="2541" kern="0">
              <a:solidFill>
                <a:sysClr val="windowText" lastClr="000000"/>
              </a:solidFill>
              <a:latin typeface="Times New Roman"/>
              <a:cs typeface="Times New Roman"/>
            </a:endParaRPr>
          </a:p>
        </p:txBody>
      </p:sp>
      <p:sp>
        <p:nvSpPr>
          <p:cNvPr id="19" name="Segnaposto data 18">
            <a:extLst>
              <a:ext uri="{FF2B5EF4-FFF2-40B4-BE49-F238E27FC236}">
                <a16:creationId xmlns:a16="http://schemas.microsoft.com/office/drawing/2014/main" id="{4988C2DB-EB70-4BD5-AC02-F5323EC6BEFF}"/>
              </a:ext>
            </a:extLst>
          </p:cNvPr>
          <p:cNvSpPr>
            <a:spLocks noGrp="1"/>
          </p:cNvSpPr>
          <p:nvPr>
            <p:ph type="dt" sz="half" idx="6"/>
          </p:nvPr>
        </p:nvSpPr>
        <p:spPr/>
        <p:txBody>
          <a:bodyPr/>
          <a:lstStyle/>
          <a:p>
            <a:r>
              <a:rPr lang="en-US"/>
              <a:t>15/10//2026</a:t>
            </a:r>
          </a:p>
        </p:txBody>
      </p:sp>
      <p:sp>
        <p:nvSpPr>
          <p:cNvPr id="20" name="Segnaposto numero diapositiva 19">
            <a:extLst>
              <a:ext uri="{FF2B5EF4-FFF2-40B4-BE49-F238E27FC236}">
                <a16:creationId xmlns:a16="http://schemas.microsoft.com/office/drawing/2014/main" id="{8FEB5445-3AB2-419A-BB81-1E551D74614E}"/>
              </a:ext>
            </a:extLst>
          </p:cNvPr>
          <p:cNvSpPr>
            <a:spLocks noGrp="1"/>
          </p:cNvSpPr>
          <p:nvPr>
            <p:ph type="sldNum" sz="quarter" idx="7"/>
          </p:nvPr>
        </p:nvSpPr>
        <p:spPr/>
        <p:txBody>
          <a:bodyPr/>
          <a:lstStyle/>
          <a:p>
            <a:fld id="{B6F15528-21DE-4FAA-801E-634DDDAF4B2B}" type="slidenum">
              <a:rPr lang="en-GB" smtClean="0"/>
              <a:t>14</a:t>
            </a:fld>
            <a:endParaRPr lang="en-GB"/>
          </a:p>
        </p:txBody>
      </p:sp>
    </p:spTree>
    <p:extLst>
      <p:ext uri="{BB962C8B-B14F-4D97-AF65-F5344CB8AC3E}">
        <p14:creationId xmlns:p14="http://schemas.microsoft.com/office/powerpoint/2010/main" val="3000303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screen">
            <a:extLst>
              <a:ext uri="{28A0092B-C50C-407E-A947-70E740481C1C}">
                <a14:useLocalDpi xmlns:a14="http://schemas.microsoft.com/office/drawing/2010/main"/>
              </a:ext>
            </a:extLst>
          </a:blip>
          <a:stretch>
            <a:fillRect/>
          </a:stretch>
        </p:blipFill>
        <p:spPr>
          <a:xfrm>
            <a:off x="2179448" y="1959429"/>
            <a:ext cx="3921162" cy="3953435"/>
          </a:xfrm>
          <a:prstGeom prst="rect">
            <a:avLst/>
          </a:prstGeom>
        </p:spPr>
      </p:pic>
      <p:pic>
        <p:nvPicPr>
          <p:cNvPr id="3" name="object 3"/>
          <p:cNvPicPr/>
          <p:nvPr/>
        </p:nvPicPr>
        <p:blipFill>
          <a:blip r:embed="rId3" cstate="screen">
            <a:extLst>
              <a:ext uri="{28A0092B-C50C-407E-A947-70E740481C1C}">
                <a14:useLocalDpi xmlns:a14="http://schemas.microsoft.com/office/drawing/2010/main"/>
              </a:ext>
            </a:extLst>
          </a:blip>
          <a:stretch>
            <a:fillRect/>
          </a:stretch>
        </p:blipFill>
        <p:spPr>
          <a:xfrm>
            <a:off x="6426798" y="1959429"/>
            <a:ext cx="3921162" cy="3953435"/>
          </a:xfrm>
          <a:prstGeom prst="rect">
            <a:avLst/>
          </a:prstGeom>
        </p:spPr>
      </p:pic>
      <p:sp>
        <p:nvSpPr>
          <p:cNvPr id="4" name="object 4"/>
          <p:cNvSpPr txBox="1">
            <a:spLocks noGrp="1"/>
          </p:cNvSpPr>
          <p:nvPr>
            <p:ph type="title"/>
          </p:nvPr>
        </p:nvSpPr>
        <p:spPr>
          <a:xfrm>
            <a:off x="2163310" y="735361"/>
            <a:ext cx="7117912" cy="626102"/>
          </a:xfrm>
          <a:prstGeom prst="rect">
            <a:avLst/>
          </a:prstGeom>
        </p:spPr>
        <p:txBody>
          <a:bodyPr vert="horz" wrap="square" lIns="0" tIns="11526" rIns="0" bIns="0" rtlCol="0">
            <a:spAutoFit/>
          </a:bodyPr>
          <a:lstStyle/>
          <a:p>
            <a:pPr marL="34580">
              <a:spcBef>
                <a:spcPts val="91"/>
              </a:spcBef>
              <a:tabLst>
                <a:tab pos="4231962" algn="l"/>
              </a:tabLst>
            </a:pPr>
            <a:r>
              <a:rPr dirty="0">
                <a:solidFill>
                  <a:srgbClr val="4B1800"/>
                </a:solidFill>
              </a:rPr>
              <a:t>Electrons</a:t>
            </a:r>
            <a:r>
              <a:rPr spc="-36" dirty="0">
                <a:solidFill>
                  <a:srgbClr val="4B1800"/>
                </a:solidFill>
              </a:rPr>
              <a:t> </a:t>
            </a:r>
            <a:r>
              <a:rPr dirty="0">
                <a:solidFill>
                  <a:srgbClr val="4B1800"/>
                </a:solidFill>
              </a:rPr>
              <a:t>in</a:t>
            </a:r>
            <a:r>
              <a:rPr spc="-231" dirty="0">
                <a:solidFill>
                  <a:srgbClr val="4B1800"/>
                </a:solidFill>
              </a:rPr>
              <a:t> </a:t>
            </a:r>
            <a:r>
              <a:rPr spc="-9" dirty="0">
                <a:solidFill>
                  <a:srgbClr val="4B1800"/>
                </a:solidFill>
              </a:rPr>
              <a:t>Ar/CO</a:t>
            </a:r>
            <a:r>
              <a:rPr sz="3472" spc="-14" baseline="-31590" dirty="0">
                <a:solidFill>
                  <a:srgbClr val="4B1800"/>
                </a:solidFill>
              </a:rPr>
              <a:t>2</a:t>
            </a:r>
            <a:r>
              <a:rPr sz="3472" baseline="-31590" dirty="0">
                <a:solidFill>
                  <a:srgbClr val="4B1800"/>
                </a:solidFill>
              </a:rPr>
              <a:t>	</a:t>
            </a:r>
            <a:r>
              <a:rPr dirty="0">
                <a:solidFill>
                  <a:srgbClr val="4B1800"/>
                </a:solidFill>
              </a:rPr>
              <a:t>at</a:t>
            </a:r>
            <a:r>
              <a:rPr spc="-14" dirty="0">
                <a:solidFill>
                  <a:srgbClr val="4B1800"/>
                </a:solidFill>
              </a:rPr>
              <a:t> </a:t>
            </a:r>
            <a:r>
              <a:rPr i="1" dirty="0">
                <a:solidFill>
                  <a:srgbClr val="4B1800"/>
                </a:solidFill>
              </a:rPr>
              <a:t>E</a:t>
            </a:r>
            <a:r>
              <a:rPr dirty="0">
                <a:solidFill>
                  <a:srgbClr val="4B1800"/>
                </a:solidFill>
              </a:rPr>
              <a:t>=1</a:t>
            </a:r>
            <a:r>
              <a:rPr spc="-23" dirty="0">
                <a:solidFill>
                  <a:srgbClr val="4B1800"/>
                </a:solidFill>
              </a:rPr>
              <a:t> </a:t>
            </a:r>
            <a:r>
              <a:rPr spc="-9" dirty="0">
                <a:solidFill>
                  <a:srgbClr val="4B1800"/>
                </a:solidFill>
              </a:rPr>
              <a:t>kV/cm</a:t>
            </a:r>
            <a:endParaRPr/>
          </a:p>
        </p:txBody>
      </p:sp>
      <p:sp>
        <p:nvSpPr>
          <p:cNvPr id="5" name="object 5"/>
          <p:cNvSpPr txBox="1"/>
          <p:nvPr/>
        </p:nvSpPr>
        <p:spPr>
          <a:xfrm>
            <a:off x="4836203" y="2005533"/>
            <a:ext cx="1178539" cy="346795"/>
          </a:xfrm>
          <a:prstGeom prst="rect">
            <a:avLst/>
          </a:prstGeom>
        </p:spPr>
        <p:txBody>
          <a:bodyPr vert="horz" wrap="square" lIns="0" tIns="11526" rIns="0" bIns="0" rtlCol="0">
            <a:spAutoFit/>
          </a:bodyPr>
          <a:lstStyle/>
          <a:p>
            <a:pPr marL="34580" defTabSz="829909">
              <a:spcBef>
                <a:spcPts val="91"/>
              </a:spcBef>
            </a:pPr>
            <a:r>
              <a:rPr sz="2178" kern="0" dirty="0">
                <a:solidFill>
                  <a:sysClr val="windowText" lastClr="000000"/>
                </a:solidFill>
                <a:latin typeface="Times New Roman"/>
                <a:cs typeface="Times New Roman"/>
              </a:rPr>
              <a:t>40</a:t>
            </a:r>
            <a:r>
              <a:rPr sz="2178" kern="0" spc="-9" dirty="0">
                <a:solidFill>
                  <a:sysClr val="windowText" lastClr="000000"/>
                </a:solidFill>
                <a:latin typeface="Times New Roman"/>
                <a:cs typeface="Times New Roman"/>
              </a:rPr>
              <a:t> </a:t>
            </a:r>
            <a:r>
              <a:rPr sz="2178" kern="0" dirty="0">
                <a:solidFill>
                  <a:sysClr val="windowText" lastClr="000000"/>
                </a:solidFill>
                <a:latin typeface="Times New Roman"/>
                <a:cs typeface="Times New Roman"/>
              </a:rPr>
              <a:t>%</a:t>
            </a:r>
            <a:r>
              <a:rPr sz="2178" kern="0" spc="-5" dirty="0">
                <a:solidFill>
                  <a:sysClr val="windowText" lastClr="000000"/>
                </a:solidFill>
                <a:latin typeface="Times New Roman"/>
                <a:cs typeface="Times New Roman"/>
              </a:rPr>
              <a:t> </a:t>
            </a:r>
            <a:r>
              <a:rPr sz="2178" kern="0" spc="-23" dirty="0">
                <a:solidFill>
                  <a:sysClr val="windowText" lastClr="000000"/>
                </a:solidFill>
                <a:latin typeface="Times New Roman"/>
                <a:cs typeface="Times New Roman"/>
              </a:rPr>
              <a:t>CO</a:t>
            </a:r>
            <a:r>
              <a:rPr sz="1906" kern="0" spc="-34" baseline="-31746" dirty="0">
                <a:solidFill>
                  <a:sysClr val="windowText" lastClr="000000"/>
                </a:solidFill>
                <a:latin typeface="Times New Roman"/>
                <a:cs typeface="Times New Roman"/>
              </a:rPr>
              <a:t>2</a:t>
            </a:r>
            <a:endParaRPr sz="1906" kern="0" baseline="-31746">
              <a:solidFill>
                <a:sysClr val="windowText" lastClr="000000"/>
              </a:solidFill>
              <a:latin typeface="Times New Roman"/>
              <a:cs typeface="Times New Roman"/>
            </a:endParaRPr>
          </a:p>
        </p:txBody>
      </p:sp>
      <p:sp>
        <p:nvSpPr>
          <p:cNvPr id="6" name="object 6"/>
          <p:cNvSpPr txBox="1"/>
          <p:nvPr/>
        </p:nvSpPr>
        <p:spPr>
          <a:xfrm>
            <a:off x="9080095" y="5163670"/>
            <a:ext cx="1178539" cy="346795"/>
          </a:xfrm>
          <a:prstGeom prst="rect">
            <a:avLst/>
          </a:prstGeom>
        </p:spPr>
        <p:txBody>
          <a:bodyPr vert="horz" wrap="square" lIns="0" tIns="11526" rIns="0" bIns="0" rtlCol="0">
            <a:spAutoFit/>
          </a:bodyPr>
          <a:lstStyle/>
          <a:p>
            <a:pPr marL="34580" defTabSz="829909">
              <a:spcBef>
                <a:spcPts val="91"/>
              </a:spcBef>
            </a:pPr>
            <a:r>
              <a:rPr sz="2178" kern="0" dirty="0">
                <a:solidFill>
                  <a:sysClr val="windowText" lastClr="000000"/>
                </a:solidFill>
                <a:latin typeface="Times New Roman"/>
                <a:cs typeface="Times New Roman"/>
              </a:rPr>
              <a:t>50</a:t>
            </a:r>
            <a:r>
              <a:rPr sz="2178" kern="0" spc="-9" dirty="0">
                <a:solidFill>
                  <a:sysClr val="windowText" lastClr="000000"/>
                </a:solidFill>
                <a:latin typeface="Times New Roman"/>
                <a:cs typeface="Times New Roman"/>
              </a:rPr>
              <a:t> </a:t>
            </a:r>
            <a:r>
              <a:rPr sz="2178" kern="0" dirty="0">
                <a:solidFill>
                  <a:sysClr val="windowText" lastClr="000000"/>
                </a:solidFill>
                <a:latin typeface="Times New Roman"/>
                <a:cs typeface="Times New Roman"/>
              </a:rPr>
              <a:t>%</a:t>
            </a:r>
            <a:r>
              <a:rPr sz="2178" kern="0" spc="-5" dirty="0">
                <a:solidFill>
                  <a:sysClr val="windowText" lastClr="000000"/>
                </a:solidFill>
                <a:latin typeface="Times New Roman"/>
                <a:cs typeface="Times New Roman"/>
              </a:rPr>
              <a:t> </a:t>
            </a:r>
            <a:r>
              <a:rPr sz="2178" kern="0" spc="-23" dirty="0">
                <a:solidFill>
                  <a:sysClr val="windowText" lastClr="000000"/>
                </a:solidFill>
                <a:latin typeface="Times New Roman"/>
                <a:cs typeface="Times New Roman"/>
              </a:rPr>
              <a:t>CO</a:t>
            </a:r>
            <a:r>
              <a:rPr sz="1906" kern="0" spc="-34" baseline="-31746" dirty="0">
                <a:solidFill>
                  <a:sysClr val="windowText" lastClr="000000"/>
                </a:solidFill>
                <a:latin typeface="Times New Roman"/>
                <a:cs typeface="Times New Roman"/>
              </a:rPr>
              <a:t>2</a:t>
            </a:r>
            <a:endParaRPr sz="1906" kern="0" baseline="-31746">
              <a:solidFill>
                <a:sysClr val="windowText" lastClr="000000"/>
              </a:solidFill>
              <a:latin typeface="Times New Roman"/>
              <a:cs typeface="Times New Roman"/>
            </a:endParaRPr>
          </a:p>
        </p:txBody>
      </p:sp>
      <p:sp>
        <p:nvSpPr>
          <p:cNvPr id="7" name="object 7"/>
          <p:cNvSpPr txBox="1"/>
          <p:nvPr/>
        </p:nvSpPr>
        <p:spPr>
          <a:xfrm>
            <a:off x="3430024" y="6184878"/>
            <a:ext cx="1537575" cy="346795"/>
          </a:xfrm>
          <a:prstGeom prst="rect">
            <a:avLst/>
          </a:prstGeom>
        </p:spPr>
        <p:txBody>
          <a:bodyPr vert="horz" wrap="square" lIns="0" tIns="11526" rIns="0" bIns="0" rtlCol="0">
            <a:spAutoFit/>
          </a:bodyPr>
          <a:lstStyle/>
          <a:p>
            <a:pPr marL="11527" defTabSz="829909">
              <a:spcBef>
                <a:spcPts val="91"/>
              </a:spcBef>
            </a:pPr>
            <a:r>
              <a:rPr sz="2178" kern="0" dirty="0">
                <a:solidFill>
                  <a:sysClr val="windowText" lastClr="000000"/>
                </a:solidFill>
                <a:latin typeface="Times New Roman"/>
                <a:cs typeface="Times New Roman"/>
              </a:rPr>
              <a:t>Starting</a:t>
            </a:r>
            <a:r>
              <a:rPr sz="2178" kern="0" spc="-18" dirty="0">
                <a:solidFill>
                  <a:sysClr val="windowText" lastClr="000000"/>
                </a:solidFill>
                <a:latin typeface="Times New Roman"/>
                <a:cs typeface="Times New Roman"/>
              </a:rPr>
              <a:t> </a:t>
            </a:r>
            <a:r>
              <a:rPr sz="2178" kern="0" spc="-9" dirty="0">
                <a:solidFill>
                  <a:sysClr val="windowText" lastClr="000000"/>
                </a:solidFill>
                <a:latin typeface="Times New Roman"/>
                <a:cs typeface="Times New Roman"/>
              </a:rPr>
              <a:t>point</a:t>
            </a:r>
            <a:endParaRPr sz="2178" kern="0">
              <a:solidFill>
                <a:sysClr val="windowText" lastClr="000000"/>
              </a:solidFill>
              <a:latin typeface="Times New Roman"/>
              <a:cs typeface="Times New Roman"/>
            </a:endParaRPr>
          </a:p>
        </p:txBody>
      </p:sp>
      <p:grpSp>
        <p:nvGrpSpPr>
          <p:cNvPr id="8" name="object 8"/>
          <p:cNvGrpSpPr/>
          <p:nvPr/>
        </p:nvGrpSpPr>
        <p:grpSpPr>
          <a:xfrm>
            <a:off x="4167691" y="5900184"/>
            <a:ext cx="97971" cy="404564"/>
            <a:chOff x="2910839" y="6501129"/>
            <a:chExt cx="107950" cy="445770"/>
          </a:xfrm>
        </p:grpSpPr>
        <p:sp>
          <p:nvSpPr>
            <p:cNvPr id="9" name="object 9"/>
            <p:cNvSpPr/>
            <p:nvPr/>
          </p:nvSpPr>
          <p:spPr>
            <a:xfrm>
              <a:off x="2964179" y="6656069"/>
              <a:ext cx="0" cy="290830"/>
            </a:xfrm>
            <a:custGeom>
              <a:avLst/>
              <a:gdLst/>
              <a:ahLst/>
              <a:cxnLst/>
              <a:rect l="l" t="t" r="r" b="b"/>
              <a:pathLst>
                <a:path h="290829">
                  <a:moveTo>
                    <a:pt x="0" y="290829"/>
                  </a:moveTo>
                  <a:lnTo>
                    <a:pt x="0" y="0"/>
                  </a:lnTo>
                </a:path>
              </a:pathLst>
            </a:custGeom>
            <a:ln w="3175">
              <a:solidFill>
                <a:srgbClr val="000000"/>
              </a:solidFill>
            </a:ln>
          </p:spPr>
          <p:txBody>
            <a:bodyPr wrap="square" lIns="0" tIns="0" rIns="0" bIns="0" rtlCol="0"/>
            <a:lstStyle/>
            <a:p>
              <a:pPr defTabSz="829909"/>
              <a:endParaRPr sz="1634" kern="0">
                <a:solidFill>
                  <a:sysClr val="windowText" lastClr="000000"/>
                </a:solidFill>
              </a:endParaRPr>
            </a:p>
          </p:txBody>
        </p:sp>
        <p:sp>
          <p:nvSpPr>
            <p:cNvPr id="10" name="object 10"/>
            <p:cNvSpPr/>
            <p:nvPr/>
          </p:nvSpPr>
          <p:spPr>
            <a:xfrm>
              <a:off x="2910839" y="6501129"/>
              <a:ext cx="107950" cy="161290"/>
            </a:xfrm>
            <a:custGeom>
              <a:avLst/>
              <a:gdLst/>
              <a:ahLst/>
              <a:cxnLst/>
              <a:rect l="l" t="t" r="r" b="b"/>
              <a:pathLst>
                <a:path w="107950" h="161290">
                  <a:moveTo>
                    <a:pt x="53340" y="0"/>
                  </a:moveTo>
                  <a:lnTo>
                    <a:pt x="0" y="161290"/>
                  </a:lnTo>
                  <a:lnTo>
                    <a:pt x="107950" y="161290"/>
                  </a:lnTo>
                  <a:lnTo>
                    <a:pt x="53340" y="0"/>
                  </a:lnTo>
                  <a:close/>
                </a:path>
              </a:pathLst>
            </a:custGeom>
            <a:solidFill>
              <a:srgbClr val="000000"/>
            </a:solidFill>
          </p:spPr>
          <p:txBody>
            <a:bodyPr wrap="square" lIns="0" tIns="0" rIns="0" bIns="0" rtlCol="0"/>
            <a:lstStyle/>
            <a:p>
              <a:pPr defTabSz="829909"/>
              <a:endParaRPr sz="1634" kern="0">
                <a:solidFill>
                  <a:sysClr val="windowText" lastClr="000000"/>
                </a:solidFill>
              </a:endParaRPr>
            </a:p>
          </p:txBody>
        </p:sp>
      </p:grpSp>
      <p:sp>
        <p:nvSpPr>
          <p:cNvPr id="11" name="object 11"/>
          <p:cNvSpPr txBox="1"/>
          <p:nvPr/>
        </p:nvSpPr>
        <p:spPr>
          <a:xfrm>
            <a:off x="7677374" y="6184878"/>
            <a:ext cx="1537575" cy="346795"/>
          </a:xfrm>
          <a:prstGeom prst="rect">
            <a:avLst/>
          </a:prstGeom>
        </p:spPr>
        <p:txBody>
          <a:bodyPr vert="horz" wrap="square" lIns="0" tIns="11526" rIns="0" bIns="0" rtlCol="0">
            <a:spAutoFit/>
          </a:bodyPr>
          <a:lstStyle/>
          <a:p>
            <a:pPr marL="11527" defTabSz="829909">
              <a:spcBef>
                <a:spcPts val="91"/>
              </a:spcBef>
            </a:pPr>
            <a:r>
              <a:rPr sz="2178" kern="0" dirty="0">
                <a:solidFill>
                  <a:sysClr val="windowText" lastClr="000000"/>
                </a:solidFill>
                <a:latin typeface="Times New Roman"/>
                <a:cs typeface="Times New Roman"/>
              </a:rPr>
              <a:t>Starting</a:t>
            </a:r>
            <a:r>
              <a:rPr sz="2178" kern="0" spc="-18" dirty="0">
                <a:solidFill>
                  <a:sysClr val="windowText" lastClr="000000"/>
                </a:solidFill>
                <a:latin typeface="Times New Roman"/>
                <a:cs typeface="Times New Roman"/>
              </a:rPr>
              <a:t> </a:t>
            </a:r>
            <a:r>
              <a:rPr sz="2178" kern="0" spc="-9" dirty="0">
                <a:solidFill>
                  <a:sysClr val="windowText" lastClr="000000"/>
                </a:solidFill>
                <a:latin typeface="Times New Roman"/>
                <a:cs typeface="Times New Roman"/>
              </a:rPr>
              <a:t>point</a:t>
            </a:r>
            <a:endParaRPr sz="2178" kern="0">
              <a:solidFill>
                <a:sysClr val="windowText" lastClr="000000"/>
              </a:solidFill>
              <a:latin typeface="Times New Roman"/>
              <a:cs typeface="Times New Roman"/>
            </a:endParaRPr>
          </a:p>
        </p:txBody>
      </p:sp>
      <p:grpSp>
        <p:nvGrpSpPr>
          <p:cNvPr id="12" name="object 12"/>
          <p:cNvGrpSpPr/>
          <p:nvPr/>
        </p:nvGrpSpPr>
        <p:grpSpPr>
          <a:xfrm>
            <a:off x="8415042" y="5900184"/>
            <a:ext cx="97971" cy="404564"/>
            <a:chOff x="7590790" y="6501129"/>
            <a:chExt cx="107950" cy="445770"/>
          </a:xfrm>
        </p:grpSpPr>
        <p:sp>
          <p:nvSpPr>
            <p:cNvPr id="13" name="object 13"/>
            <p:cNvSpPr/>
            <p:nvPr/>
          </p:nvSpPr>
          <p:spPr>
            <a:xfrm>
              <a:off x="7644130" y="6656069"/>
              <a:ext cx="0" cy="290830"/>
            </a:xfrm>
            <a:custGeom>
              <a:avLst/>
              <a:gdLst/>
              <a:ahLst/>
              <a:cxnLst/>
              <a:rect l="l" t="t" r="r" b="b"/>
              <a:pathLst>
                <a:path h="290829">
                  <a:moveTo>
                    <a:pt x="0" y="290829"/>
                  </a:moveTo>
                  <a:lnTo>
                    <a:pt x="0" y="0"/>
                  </a:lnTo>
                </a:path>
              </a:pathLst>
            </a:custGeom>
            <a:ln w="3175">
              <a:solidFill>
                <a:srgbClr val="000000"/>
              </a:solidFill>
            </a:ln>
          </p:spPr>
          <p:txBody>
            <a:bodyPr wrap="square" lIns="0" tIns="0" rIns="0" bIns="0" rtlCol="0"/>
            <a:lstStyle/>
            <a:p>
              <a:pPr defTabSz="829909"/>
              <a:endParaRPr sz="1634" kern="0">
                <a:solidFill>
                  <a:sysClr val="windowText" lastClr="000000"/>
                </a:solidFill>
              </a:endParaRPr>
            </a:p>
          </p:txBody>
        </p:sp>
        <p:sp>
          <p:nvSpPr>
            <p:cNvPr id="14" name="object 14"/>
            <p:cNvSpPr/>
            <p:nvPr/>
          </p:nvSpPr>
          <p:spPr>
            <a:xfrm>
              <a:off x="7590790" y="6501129"/>
              <a:ext cx="107950" cy="161290"/>
            </a:xfrm>
            <a:custGeom>
              <a:avLst/>
              <a:gdLst/>
              <a:ahLst/>
              <a:cxnLst/>
              <a:rect l="l" t="t" r="r" b="b"/>
              <a:pathLst>
                <a:path w="107950" h="161290">
                  <a:moveTo>
                    <a:pt x="53339" y="0"/>
                  </a:moveTo>
                  <a:lnTo>
                    <a:pt x="0" y="161290"/>
                  </a:lnTo>
                  <a:lnTo>
                    <a:pt x="107950" y="161290"/>
                  </a:lnTo>
                  <a:lnTo>
                    <a:pt x="53339" y="0"/>
                  </a:lnTo>
                  <a:close/>
                </a:path>
              </a:pathLst>
            </a:custGeom>
            <a:solidFill>
              <a:srgbClr val="000000"/>
            </a:solidFill>
          </p:spPr>
          <p:txBody>
            <a:bodyPr wrap="square" lIns="0" tIns="0" rIns="0" bIns="0" rtlCol="0"/>
            <a:lstStyle/>
            <a:p>
              <a:pPr defTabSz="829909"/>
              <a:endParaRPr sz="1634" kern="0">
                <a:solidFill>
                  <a:sysClr val="windowText" lastClr="000000"/>
                </a:solidFill>
              </a:endParaRPr>
            </a:p>
          </p:txBody>
        </p:sp>
      </p:grpSp>
      <p:sp>
        <p:nvSpPr>
          <p:cNvPr id="15" name="Segnaposto data 14">
            <a:extLst>
              <a:ext uri="{FF2B5EF4-FFF2-40B4-BE49-F238E27FC236}">
                <a16:creationId xmlns:a16="http://schemas.microsoft.com/office/drawing/2014/main" id="{B11FD8E1-5413-492C-9C58-64D8714F31E0}"/>
              </a:ext>
            </a:extLst>
          </p:cNvPr>
          <p:cNvSpPr>
            <a:spLocks noGrp="1"/>
          </p:cNvSpPr>
          <p:nvPr>
            <p:ph type="dt" sz="half" idx="6"/>
          </p:nvPr>
        </p:nvSpPr>
        <p:spPr/>
        <p:txBody>
          <a:bodyPr/>
          <a:lstStyle/>
          <a:p>
            <a:r>
              <a:rPr lang="en-US"/>
              <a:t>15/10//2026</a:t>
            </a:r>
          </a:p>
        </p:txBody>
      </p:sp>
      <p:sp>
        <p:nvSpPr>
          <p:cNvPr id="16" name="Segnaposto numero diapositiva 15">
            <a:extLst>
              <a:ext uri="{FF2B5EF4-FFF2-40B4-BE49-F238E27FC236}">
                <a16:creationId xmlns:a16="http://schemas.microsoft.com/office/drawing/2014/main" id="{9C48F273-0791-4971-BE68-91E1A3302812}"/>
              </a:ext>
            </a:extLst>
          </p:cNvPr>
          <p:cNvSpPr>
            <a:spLocks noGrp="1"/>
          </p:cNvSpPr>
          <p:nvPr>
            <p:ph type="sldNum" sz="quarter" idx="7"/>
          </p:nvPr>
        </p:nvSpPr>
        <p:spPr/>
        <p:txBody>
          <a:bodyPr/>
          <a:lstStyle/>
          <a:p>
            <a:fld id="{B6F15528-21DE-4FAA-801E-634DDDAF4B2B}" type="slidenum">
              <a:rPr lang="en-GB" smtClean="0"/>
              <a:t>15</a:t>
            </a:fld>
            <a:endParaRPr lang="en-GB"/>
          </a:p>
        </p:txBody>
      </p:sp>
    </p:spTree>
    <p:extLst>
      <p:ext uri="{BB962C8B-B14F-4D97-AF65-F5344CB8AC3E}">
        <p14:creationId xmlns:p14="http://schemas.microsoft.com/office/powerpoint/2010/main" val="1011526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0"/>
            <a:ext cx="9404723" cy="995083"/>
          </a:xfrm>
        </p:spPr>
        <p:txBody>
          <a:bodyPr/>
          <a:lstStyle/>
          <a:p>
            <a:r>
              <a:rPr lang="en-GB" dirty="0"/>
              <a:t>Importance of mixtures</a:t>
            </a:r>
          </a:p>
        </p:txBody>
      </p:sp>
      <p:sp>
        <p:nvSpPr>
          <p:cNvPr id="3" name="Content Placeholder 2"/>
          <p:cNvSpPr>
            <a:spLocks noGrp="1"/>
          </p:cNvSpPr>
          <p:nvPr>
            <p:ph sz="half" idx="1"/>
          </p:nvPr>
        </p:nvSpPr>
        <p:spPr>
          <a:xfrm>
            <a:off x="646111" y="1152983"/>
            <a:ext cx="6987870" cy="5066949"/>
          </a:xfrm>
        </p:spPr>
        <p:txBody>
          <a:bodyPr>
            <a:normAutofit/>
          </a:bodyPr>
          <a:lstStyle/>
          <a:p>
            <a:r>
              <a:rPr lang="en-GB" dirty="0"/>
              <a:t>Gaseous detectors “secret” are the mixtures of gases, specifically tailored</a:t>
            </a:r>
          </a:p>
          <a:p>
            <a:r>
              <a:rPr lang="en-GB" dirty="0"/>
              <a:t>The previous example shows  how different molecules can influence the drift velocity but there are many aspects influenced by the gas mixture components, often  dependent on the electron energy distribution:</a:t>
            </a:r>
          </a:p>
          <a:p>
            <a:pPr lvl="1"/>
            <a:r>
              <a:rPr lang="en-GB" dirty="0"/>
              <a:t>The Attachment: the capture cross section of electronegative components</a:t>
            </a:r>
          </a:p>
          <a:p>
            <a:pPr lvl="1"/>
            <a:r>
              <a:rPr lang="en-GB" dirty="0"/>
              <a:t>The multiplication length: the distance between two consecutive ionizing collisions </a:t>
            </a:r>
            <a:r>
              <a:rPr lang="en-GB" dirty="0">
                <a:sym typeface="Wingdings" panose="05000000000000000000" pitchFamily="2" charset="2"/>
              </a:rPr>
              <a:t> depends on the trade-off between energy accumulation and dissipation</a:t>
            </a:r>
            <a:endParaRPr lang="en-GB" dirty="0"/>
          </a:p>
          <a:p>
            <a:pPr lvl="1"/>
            <a:r>
              <a:rPr lang="en-GB" dirty="0"/>
              <a:t>The photon quenching: the photon capture cross section. This last has not to do with electron velocity, but energetic photons produced by atom recombination, can ionize at distance from the generation point, seeding other clusters of secondary ionization</a:t>
            </a:r>
          </a:p>
          <a:p>
            <a:pPr lvl="1"/>
            <a:endParaRPr lang="en-GB" dirty="0"/>
          </a:p>
        </p:txBody>
      </p:sp>
      <p:sp>
        <p:nvSpPr>
          <p:cNvPr id="4" name="Date Placeholder 3"/>
          <p:cNvSpPr>
            <a:spLocks noGrp="1"/>
          </p:cNvSpPr>
          <p:nvPr>
            <p:ph type="dt" sz="half" idx="10"/>
          </p:nvPr>
        </p:nvSpPr>
        <p:spPr/>
        <p:txBody>
          <a:bodyPr/>
          <a:lstStyle/>
          <a:p>
            <a:r>
              <a:rPr lang="en-US"/>
              <a:t>15/10//2026</a:t>
            </a:r>
            <a:endParaRPr lang="en-GB"/>
          </a:p>
        </p:txBody>
      </p:sp>
      <p:sp>
        <p:nvSpPr>
          <p:cNvPr id="5" name="Slide Number Placeholder 4"/>
          <p:cNvSpPr>
            <a:spLocks noGrp="1"/>
          </p:cNvSpPr>
          <p:nvPr>
            <p:ph type="sldNum" sz="quarter" idx="12"/>
          </p:nvPr>
        </p:nvSpPr>
        <p:spPr/>
        <p:txBody>
          <a:bodyPr/>
          <a:lstStyle/>
          <a:p>
            <a:fld id="{F8550EB5-7DBB-40B0-8DCD-2DF6D0BF0886}" type="slidenum">
              <a:rPr lang="en-GB" smtClean="0"/>
              <a:t>16</a:t>
            </a:fld>
            <a:endParaRPr lang="en-GB"/>
          </a:p>
        </p:txBody>
      </p:sp>
      <p:pic>
        <p:nvPicPr>
          <p:cNvPr id="5124" name="Picture 4" descr="https://mdpi-res.com/atmosphere/atmosphere-16-00757/article_deploy/html/images/atmosphere-16-00757-g001.png"/>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7991531" y="1220095"/>
            <a:ext cx="3764456" cy="4526364"/>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Radiation Photon Svg Png Icon Free Download - Radiation Arrow Png,  Transparent Png - radiation symbol png - Transparent Png Download  (#1498237) - PngFind"/>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20346" flipV="1">
            <a:off x="10361060" y="2638383"/>
            <a:ext cx="804338" cy="2741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2" descr="Radiation Photon Svg Png Icon Free Download - Radiation Arrow Png,  Transparent Png - radiation symbol png - Transparent Png Download  (#1498237) - PngFind"/>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8008855" flipV="1">
            <a:off x="8835661" y="3101175"/>
            <a:ext cx="804338" cy="274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969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9223" y="347767"/>
            <a:ext cx="9404723" cy="659155"/>
          </a:xfrm>
          <a:prstGeom prst="rect">
            <a:avLst/>
          </a:prstGeom>
        </p:spPr>
        <p:txBody>
          <a:bodyPr vert="horz" wrap="square" lIns="0" tIns="12700" rIns="0" bIns="0" rtlCol="0">
            <a:spAutoFit/>
          </a:bodyPr>
          <a:lstStyle/>
          <a:p>
            <a:pPr marL="12700">
              <a:lnSpc>
                <a:spcPct val="100000"/>
              </a:lnSpc>
              <a:spcBef>
                <a:spcPts val="100"/>
              </a:spcBef>
            </a:pPr>
            <a:r>
              <a:rPr lang="en-US" dirty="0"/>
              <a:t>The case of ionization chamber</a:t>
            </a:r>
            <a:endParaRPr spc="-10" dirty="0"/>
          </a:p>
        </p:txBody>
      </p:sp>
      <p:sp>
        <p:nvSpPr>
          <p:cNvPr id="3" name="object 3"/>
          <p:cNvSpPr txBox="1"/>
          <p:nvPr/>
        </p:nvSpPr>
        <p:spPr>
          <a:xfrm>
            <a:off x="577697" y="1207160"/>
            <a:ext cx="7308850" cy="578876"/>
          </a:xfrm>
          <a:prstGeom prst="rect">
            <a:avLst/>
          </a:prstGeom>
        </p:spPr>
        <p:txBody>
          <a:bodyPr vert="horz" wrap="square" lIns="0" tIns="12700" rIns="0" bIns="0" rtlCol="0">
            <a:spAutoFit/>
          </a:bodyPr>
          <a:lstStyle/>
          <a:p>
            <a:pPr marL="241300" marR="5080" indent="-228600">
              <a:lnSpc>
                <a:spcPct val="120000"/>
              </a:lnSpc>
              <a:spcBef>
                <a:spcPts val="100"/>
              </a:spcBef>
              <a:buClr>
                <a:schemeClr val="tx1"/>
              </a:buClr>
              <a:buFont typeface="Arial"/>
              <a:buChar char="•"/>
              <a:tabLst>
                <a:tab pos="241300" algn="l"/>
              </a:tabLst>
            </a:pPr>
            <a:r>
              <a:rPr sz="1600" dirty="0">
                <a:latin typeface="Gill Sans MT"/>
                <a:cs typeface="Gill Sans MT"/>
              </a:rPr>
              <a:t>An</a:t>
            </a:r>
            <a:r>
              <a:rPr sz="1600" spc="-40" dirty="0">
                <a:latin typeface="Gill Sans MT"/>
                <a:cs typeface="Gill Sans MT"/>
              </a:rPr>
              <a:t> </a:t>
            </a:r>
            <a:r>
              <a:rPr sz="1600" dirty="0">
                <a:solidFill>
                  <a:srgbClr val="FFC000"/>
                </a:solidFill>
                <a:latin typeface="Gill Sans MT"/>
                <a:cs typeface="Gill Sans MT"/>
              </a:rPr>
              <a:t>ionization</a:t>
            </a:r>
            <a:r>
              <a:rPr sz="1600" spc="-10" dirty="0">
                <a:solidFill>
                  <a:srgbClr val="C00000"/>
                </a:solidFill>
                <a:latin typeface="Gill Sans MT"/>
                <a:cs typeface="Gill Sans MT"/>
              </a:rPr>
              <a:t> </a:t>
            </a:r>
            <a:r>
              <a:rPr sz="1600" dirty="0">
                <a:solidFill>
                  <a:srgbClr val="FFC000"/>
                </a:solidFill>
                <a:latin typeface="Gill Sans MT"/>
                <a:cs typeface="Gill Sans MT"/>
              </a:rPr>
              <a:t>chamber</a:t>
            </a:r>
            <a:r>
              <a:rPr sz="1600" spc="-20" dirty="0">
                <a:solidFill>
                  <a:srgbClr val="C00000"/>
                </a:solidFill>
                <a:latin typeface="Gill Sans MT"/>
                <a:cs typeface="Gill Sans MT"/>
              </a:rPr>
              <a:t> </a:t>
            </a:r>
            <a:r>
              <a:rPr sz="1600" dirty="0">
                <a:latin typeface="Gill Sans MT"/>
                <a:cs typeface="Gill Sans MT"/>
              </a:rPr>
              <a:t>is</a:t>
            </a:r>
            <a:r>
              <a:rPr sz="1600" spc="-45" dirty="0">
                <a:latin typeface="Gill Sans MT"/>
                <a:cs typeface="Gill Sans MT"/>
              </a:rPr>
              <a:t> </a:t>
            </a:r>
            <a:r>
              <a:rPr sz="1600" dirty="0">
                <a:latin typeface="Gill Sans MT"/>
                <a:cs typeface="Gill Sans MT"/>
              </a:rPr>
              <a:t>operated</a:t>
            </a:r>
            <a:r>
              <a:rPr sz="1600" spc="-30" dirty="0">
                <a:latin typeface="Gill Sans MT"/>
                <a:cs typeface="Gill Sans MT"/>
              </a:rPr>
              <a:t> </a:t>
            </a:r>
            <a:r>
              <a:rPr sz="1600" dirty="0">
                <a:latin typeface="Gill Sans MT"/>
                <a:cs typeface="Gill Sans MT"/>
              </a:rPr>
              <a:t>at</a:t>
            </a:r>
            <a:r>
              <a:rPr sz="1600" spc="-20" dirty="0">
                <a:latin typeface="Gill Sans MT"/>
                <a:cs typeface="Gill Sans MT"/>
              </a:rPr>
              <a:t> </a:t>
            </a:r>
            <a:r>
              <a:rPr sz="1600" dirty="0">
                <a:latin typeface="Gill Sans MT"/>
                <a:cs typeface="Gill Sans MT"/>
              </a:rPr>
              <a:t>a</a:t>
            </a:r>
            <a:r>
              <a:rPr sz="1600" spc="-35" dirty="0">
                <a:latin typeface="Gill Sans MT"/>
                <a:cs typeface="Gill Sans MT"/>
              </a:rPr>
              <a:t> </a:t>
            </a:r>
            <a:r>
              <a:rPr sz="1600" dirty="0">
                <a:latin typeface="Gill Sans MT"/>
                <a:cs typeface="Gill Sans MT"/>
              </a:rPr>
              <a:t>voltage</a:t>
            </a:r>
            <a:r>
              <a:rPr sz="1600" spc="-10" dirty="0">
                <a:latin typeface="Gill Sans MT"/>
                <a:cs typeface="Gill Sans MT"/>
              </a:rPr>
              <a:t> </a:t>
            </a:r>
            <a:r>
              <a:rPr sz="1600" dirty="0">
                <a:latin typeface="Gill Sans MT"/>
                <a:cs typeface="Gill Sans MT"/>
              </a:rPr>
              <a:t>which</a:t>
            </a:r>
            <a:r>
              <a:rPr sz="1600" spc="-45" dirty="0">
                <a:latin typeface="Gill Sans MT"/>
                <a:cs typeface="Gill Sans MT"/>
              </a:rPr>
              <a:t> </a:t>
            </a:r>
            <a:r>
              <a:rPr sz="1600" dirty="0">
                <a:latin typeface="Gill Sans MT"/>
                <a:cs typeface="Gill Sans MT"/>
              </a:rPr>
              <a:t>allows</a:t>
            </a:r>
            <a:r>
              <a:rPr sz="1600" spc="-25" dirty="0">
                <a:latin typeface="Gill Sans MT"/>
                <a:cs typeface="Gill Sans MT"/>
              </a:rPr>
              <a:t> </a:t>
            </a:r>
            <a:r>
              <a:rPr sz="1600" dirty="0">
                <a:latin typeface="Gill Sans MT"/>
                <a:cs typeface="Gill Sans MT"/>
              </a:rPr>
              <a:t>full</a:t>
            </a:r>
            <a:r>
              <a:rPr sz="1600" spc="-35" dirty="0">
                <a:latin typeface="Gill Sans MT"/>
                <a:cs typeface="Gill Sans MT"/>
              </a:rPr>
              <a:t> </a:t>
            </a:r>
            <a:r>
              <a:rPr sz="1600" dirty="0">
                <a:latin typeface="Gill Sans MT"/>
                <a:cs typeface="Gill Sans MT"/>
              </a:rPr>
              <a:t>collection</a:t>
            </a:r>
            <a:r>
              <a:rPr sz="1600" spc="-10" dirty="0">
                <a:latin typeface="Gill Sans MT"/>
                <a:cs typeface="Gill Sans MT"/>
              </a:rPr>
              <a:t> </a:t>
            </a:r>
            <a:r>
              <a:rPr sz="1600" dirty="0">
                <a:latin typeface="Gill Sans MT"/>
                <a:cs typeface="Gill Sans MT"/>
              </a:rPr>
              <a:t>of</a:t>
            </a:r>
            <a:r>
              <a:rPr sz="1600" spc="-30" dirty="0">
                <a:latin typeface="Gill Sans MT"/>
                <a:cs typeface="Gill Sans MT"/>
              </a:rPr>
              <a:t> </a:t>
            </a:r>
            <a:r>
              <a:rPr sz="1600" spc="-10" dirty="0">
                <a:latin typeface="Gill Sans MT"/>
                <a:cs typeface="Gill Sans MT"/>
              </a:rPr>
              <a:t>charges, </a:t>
            </a:r>
            <a:r>
              <a:rPr sz="1600" dirty="0">
                <a:latin typeface="Gill Sans MT"/>
                <a:cs typeface="Gill Sans MT"/>
              </a:rPr>
              <a:t>but</a:t>
            </a:r>
            <a:r>
              <a:rPr sz="1600" spc="-35" dirty="0">
                <a:latin typeface="Gill Sans MT"/>
                <a:cs typeface="Gill Sans MT"/>
              </a:rPr>
              <a:t> </a:t>
            </a:r>
            <a:r>
              <a:rPr sz="1600" dirty="0">
                <a:latin typeface="Gill Sans MT"/>
                <a:cs typeface="Gill Sans MT"/>
              </a:rPr>
              <a:t>below</a:t>
            </a:r>
            <a:r>
              <a:rPr sz="1600" spc="-35" dirty="0">
                <a:latin typeface="Gill Sans MT"/>
                <a:cs typeface="Gill Sans MT"/>
              </a:rPr>
              <a:t> </a:t>
            </a:r>
            <a:r>
              <a:rPr sz="1600" dirty="0">
                <a:latin typeface="Gill Sans MT"/>
                <a:cs typeface="Gill Sans MT"/>
              </a:rPr>
              <a:t>the</a:t>
            </a:r>
            <a:r>
              <a:rPr sz="1600" spc="-35" dirty="0">
                <a:latin typeface="Gill Sans MT"/>
                <a:cs typeface="Gill Sans MT"/>
              </a:rPr>
              <a:t> </a:t>
            </a:r>
            <a:r>
              <a:rPr sz="1600" dirty="0">
                <a:latin typeface="Gill Sans MT"/>
                <a:cs typeface="Gill Sans MT"/>
              </a:rPr>
              <a:t>threshold</a:t>
            </a:r>
            <a:r>
              <a:rPr sz="1600" spc="-20" dirty="0">
                <a:latin typeface="Gill Sans MT"/>
                <a:cs typeface="Gill Sans MT"/>
              </a:rPr>
              <a:t> </a:t>
            </a:r>
            <a:r>
              <a:rPr sz="1600" dirty="0">
                <a:latin typeface="Gill Sans MT"/>
                <a:cs typeface="Gill Sans MT"/>
              </a:rPr>
              <a:t>of</a:t>
            </a:r>
            <a:r>
              <a:rPr sz="1600" spc="-20" dirty="0">
                <a:latin typeface="Gill Sans MT"/>
                <a:cs typeface="Gill Sans MT"/>
              </a:rPr>
              <a:t> </a:t>
            </a:r>
            <a:r>
              <a:rPr sz="1600" spc="-10" dirty="0">
                <a:latin typeface="Gill Sans MT"/>
                <a:cs typeface="Gill Sans MT"/>
              </a:rPr>
              <a:t>amplification.</a:t>
            </a:r>
            <a:endParaRPr sz="1600" dirty="0">
              <a:latin typeface="Gill Sans MT"/>
              <a:cs typeface="Gill Sans MT"/>
            </a:endParaRPr>
          </a:p>
        </p:txBody>
      </p:sp>
      <p:sp>
        <p:nvSpPr>
          <p:cNvPr id="4" name="object 4"/>
          <p:cNvSpPr txBox="1"/>
          <p:nvPr/>
        </p:nvSpPr>
        <p:spPr>
          <a:xfrm>
            <a:off x="996797" y="1860081"/>
            <a:ext cx="6585584" cy="1113155"/>
          </a:xfrm>
          <a:prstGeom prst="rect">
            <a:avLst/>
          </a:prstGeom>
        </p:spPr>
        <p:txBody>
          <a:bodyPr vert="horz" wrap="square" lIns="0" tIns="55879" rIns="0" bIns="0" rtlCol="0">
            <a:spAutoFit/>
          </a:bodyPr>
          <a:lstStyle/>
          <a:p>
            <a:pPr marL="336550" indent="-285750">
              <a:lnSpc>
                <a:spcPct val="100000"/>
              </a:lnSpc>
              <a:spcBef>
                <a:spcPts val="439"/>
              </a:spcBef>
              <a:buClr>
                <a:schemeClr val="tx1"/>
              </a:buClr>
              <a:buFont typeface="Arial" panose="020B0604020202020204" pitchFamily="34" charset="0"/>
              <a:buChar char="•"/>
              <a:tabLst>
                <a:tab pos="278765" algn="l"/>
              </a:tabLst>
            </a:pPr>
            <a:r>
              <a:rPr sz="1400" dirty="0">
                <a:latin typeface="Gill Sans MT"/>
                <a:cs typeface="Gill Sans MT"/>
              </a:rPr>
              <a:t>For</a:t>
            </a:r>
            <a:r>
              <a:rPr sz="1400" spc="-40" dirty="0">
                <a:latin typeface="Gill Sans MT"/>
                <a:cs typeface="Gill Sans MT"/>
              </a:rPr>
              <a:t> </a:t>
            </a:r>
            <a:r>
              <a:rPr sz="1400" dirty="0">
                <a:latin typeface="Gill Sans MT"/>
                <a:cs typeface="Gill Sans MT"/>
              </a:rPr>
              <a:t>a</a:t>
            </a:r>
            <a:r>
              <a:rPr sz="1400" spc="-25" dirty="0">
                <a:latin typeface="Gill Sans MT"/>
                <a:cs typeface="Gill Sans MT"/>
              </a:rPr>
              <a:t> </a:t>
            </a:r>
            <a:r>
              <a:rPr sz="1400" dirty="0">
                <a:latin typeface="Gill Sans MT"/>
                <a:cs typeface="Gill Sans MT"/>
              </a:rPr>
              <a:t>typical</a:t>
            </a:r>
            <a:r>
              <a:rPr sz="1400" spc="-25" dirty="0">
                <a:latin typeface="Gill Sans MT"/>
                <a:cs typeface="Gill Sans MT"/>
              </a:rPr>
              <a:t> </a:t>
            </a:r>
            <a:r>
              <a:rPr sz="1400" dirty="0">
                <a:latin typeface="Gill Sans MT"/>
                <a:cs typeface="Gill Sans MT"/>
              </a:rPr>
              <a:t>field</a:t>
            </a:r>
            <a:r>
              <a:rPr sz="1400" spc="-25" dirty="0">
                <a:latin typeface="Gill Sans MT"/>
                <a:cs typeface="Gill Sans MT"/>
              </a:rPr>
              <a:t> </a:t>
            </a:r>
            <a:r>
              <a:rPr sz="1400" dirty="0">
                <a:latin typeface="Gill Sans MT"/>
                <a:cs typeface="Gill Sans MT"/>
              </a:rPr>
              <a:t>strength</a:t>
            </a:r>
            <a:r>
              <a:rPr sz="1400" spc="-45" dirty="0">
                <a:latin typeface="Gill Sans MT"/>
                <a:cs typeface="Gill Sans MT"/>
              </a:rPr>
              <a:t> </a:t>
            </a:r>
            <a:r>
              <a:rPr sz="1400" dirty="0">
                <a:latin typeface="Gill Sans MT"/>
                <a:cs typeface="Gill Sans MT"/>
              </a:rPr>
              <a:t>500</a:t>
            </a:r>
            <a:r>
              <a:rPr sz="1400" spc="-245" dirty="0">
                <a:latin typeface="Gill Sans MT"/>
                <a:cs typeface="Gill Sans MT"/>
              </a:rPr>
              <a:t> </a:t>
            </a:r>
            <a:r>
              <a:rPr sz="1400" dirty="0">
                <a:latin typeface="Gill Sans MT"/>
                <a:cs typeface="Gill Sans MT"/>
              </a:rPr>
              <a:t>V/cm</a:t>
            </a:r>
            <a:r>
              <a:rPr sz="1400" spc="-45" dirty="0">
                <a:latin typeface="Gill Sans MT"/>
                <a:cs typeface="Gill Sans MT"/>
              </a:rPr>
              <a:t> </a:t>
            </a:r>
            <a:r>
              <a:rPr sz="1400" dirty="0">
                <a:latin typeface="Gill Sans MT"/>
                <a:cs typeface="Gill Sans MT"/>
              </a:rPr>
              <a:t>and</a:t>
            </a:r>
            <a:r>
              <a:rPr sz="1400" spc="-35" dirty="0">
                <a:latin typeface="Gill Sans MT"/>
                <a:cs typeface="Gill Sans MT"/>
              </a:rPr>
              <a:t> </a:t>
            </a:r>
            <a:r>
              <a:rPr sz="1400" dirty="0">
                <a:latin typeface="Gill Sans MT"/>
                <a:cs typeface="Gill Sans MT"/>
              </a:rPr>
              <a:t>typical</a:t>
            </a:r>
            <a:r>
              <a:rPr sz="1400" spc="-20" dirty="0">
                <a:latin typeface="Gill Sans MT"/>
                <a:cs typeface="Gill Sans MT"/>
              </a:rPr>
              <a:t> </a:t>
            </a:r>
            <a:r>
              <a:rPr sz="1400" dirty="0">
                <a:latin typeface="Gill Sans MT"/>
                <a:cs typeface="Gill Sans MT"/>
              </a:rPr>
              <a:t>drift</a:t>
            </a:r>
            <a:r>
              <a:rPr sz="1400" spc="-40" dirty="0">
                <a:latin typeface="Gill Sans MT"/>
                <a:cs typeface="Gill Sans MT"/>
              </a:rPr>
              <a:t> </a:t>
            </a:r>
            <a:r>
              <a:rPr sz="1400" dirty="0">
                <a:latin typeface="Gill Sans MT"/>
                <a:cs typeface="Gill Sans MT"/>
              </a:rPr>
              <a:t>velocities</a:t>
            </a:r>
            <a:r>
              <a:rPr sz="1400" spc="-25" dirty="0">
                <a:latin typeface="Gill Sans MT"/>
                <a:cs typeface="Gill Sans MT"/>
              </a:rPr>
              <a:t> </a:t>
            </a:r>
            <a:r>
              <a:rPr sz="1400" dirty="0">
                <a:latin typeface="Gill Sans MT"/>
                <a:cs typeface="Gill Sans MT"/>
              </a:rPr>
              <a:t>the</a:t>
            </a:r>
            <a:r>
              <a:rPr sz="1400" spc="-40" dirty="0">
                <a:latin typeface="Gill Sans MT"/>
                <a:cs typeface="Gill Sans MT"/>
              </a:rPr>
              <a:t> </a:t>
            </a:r>
            <a:r>
              <a:rPr sz="1400" dirty="0">
                <a:latin typeface="Gill Sans MT"/>
                <a:cs typeface="Gill Sans MT"/>
              </a:rPr>
              <a:t>collection</a:t>
            </a:r>
            <a:r>
              <a:rPr sz="1400" spc="-40" dirty="0">
                <a:latin typeface="Gill Sans MT"/>
                <a:cs typeface="Gill Sans MT"/>
              </a:rPr>
              <a:t> </a:t>
            </a:r>
            <a:r>
              <a:rPr sz="1400" spc="-20" dirty="0">
                <a:latin typeface="Gill Sans MT"/>
                <a:cs typeface="Gill Sans MT"/>
              </a:rPr>
              <a:t>time</a:t>
            </a:r>
            <a:endParaRPr sz="1400" dirty="0">
              <a:latin typeface="Gill Sans MT"/>
              <a:cs typeface="Gill Sans MT"/>
            </a:endParaRPr>
          </a:p>
          <a:p>
            <a:pPr marL="565150" indent="-285750">
              <a:lnSpc>
                <a:spcPct val="100000"/>
              </a:lnSpc>
              <a:spcBef>
                <a:spcPts val="335"/>
              </a:spcBef>
              <a:buClr>
                <a:schemeClr val="tx1"/>
              </a:buClr>
              <a:buFont typeface="Arial" panose="020B0604020202020204" pitchFamily="34" charset="0"/>
              <a:buChar char="•"/>
            </a:pPr>
            <a:r>
              <a:rPr sz="1400" dirty="0">
                <a:latin typeface="Gill Sans MT"/>
                <a:cs typeface="Gill Sans MT"/>
              </a:rPr>
              <a:t>for</a:t>
            </a:r>
            <a:r>
              <a:rPr sz="1400" spc="-20" dirty="0">
                <a:latin typeface="Gill Sans MT"/>
                <a:cs typeface="Gill Sans MT"/>
              </a:rPr>
              <a:t> </a:t>
            </a:r>
            <a:r>
              <a:rPr sz="1400" dirty="0">
                <a:latin typeface="Gill Sans MT"/>
                <a:cs typeface="Gill Sans MT"/>
              </a:rPr>
              <a:t>10</a:t>
            </a:r>
            <a:r>
              <a:rPr sz="1400" spc="-20" dirty="0">
                <a:latin typeface="Gill Sans MT"/>
                <a:cs typeface="Gill Sans MT"/>
              </a:rPr>
              <a:t> </a:t>
            </a:r>
            <a:r>
              <a:rPr sz="1400" dirty="0">
                <a:latin typeface="Gill Sans MT"/>
                <a:cs typeface="Gill Sans MT"/>
              </a:rPr>
              <a:t>cm</a:t>
            </a:r>
            <a:r>
              <a:rPr sz="1400" spc="-15" dirty="0">
                <a:latin typeface="Gill Sans MT"/>
                <a:cs typeface="Gill Sans MT"/>
              </a:rPr>
              <a:t> </a:t>
            </a:r>
            <a:r>
              <a:rPr sz="1400" dirty="0">
                <a:latin typeface="Gill Sans MT"/>
                <a:cs typeface="Gill Sans MT"/>
              </a:rPr>
              <a:t>drift</a:t>
            </a:r>
            <a:r>
              <a:rPr sz="1400" spc="-25" dirty="0">
                <a:latin typeface="Gill Sans MT"/>
                <a:cs typeface="Gill Sans MT"/>
              </a:rPr>
              <a:t> </a:t>
            </a:r>
            <a:r>
              <a:rPr sz="1400" dirty="0">
                <a:latin typeface="Gill Sans MT"/>
                <a:cs typeface="Gill Sans MT"/>
              </a:rPr>
              <a:t>is</a:t>
            </a:r>
            <a:r>
              <a:rPr sz="1400" spc="-15" dirty="0">
                <a:latin typeface="Gill Sans MT"/>
                <a:cs typeface="Gill Sans MT"/>
              </a:rPr>
              <a:t> </a:t>
            </a:r>
            <a:r>
              <a:rPr sz="1400" dirty="0">
                <a:latin typeface="Gill Sans MT"/>
                <a:cs typeface="Gill Sans MT"/>
              </a:rPr>
              <a:t>about</a:t>
            </a:r>
            <a:r>
              <a:rPr sz="1400" spc="-35" dirty="0">
                <a:latin typeface="Gill Sans MT"/>
                <a:cs typeface="Gill Sans MT"/>
              </a:rPr>
              <a:t> </a:t>
            </a:r>
            <a:r>
              <a:rPr sz="1400" dirty="0">
                <a:latin typeface="Gill Sans MT"/>
                <a:cs typeface="Gill Sans MT"/>
              </a:rPr>
              <a:t>2</a:t>
            </a:r>
            <a:r>
              <a:rPr sz="1400" spc="10" dirty="0">
                <a:latin typeface="Gill Sans MT"/>
                <a:cs typeface="Gill Sans MT"/>
              </a:rPr>
              <a:t> </a:t>
            </a:r>
            <a:r>
              <a:rPr sz="1400" dirty="0">
                <a:latin typeface="Calibri"/>
                <a:cs typeface="Calibri"/>
              </a:rPr>
              <a:t>μ</a:t>
            </a:r>
            <a:r>
              <a:rPr sz="1400" dirty="0">
                <a:latin typeface="Gill Sans MT"/>
                <a:cs typeface="Gill Sans MT"/>
              </a:rPr>
              <a:t>s</a:t>
            </a:r>
            <a:r>
              <a:rPr sz="1400" spc="-15" dirty="0">
                <a:latin typeface="Gill Sans MT"/>
                <a:cs typeface="Gill Sans MT"/>
              </a:rPr>
              <a:t> </a:t>
            </a:r>
            <a:r>
              <a:rPr sz="1400" dirty="0">
                <a:latin typeface="Gill Sans MT"/>
                <a:cs typeface="Gill Sans MT"/>
              </a:rPr>
              <a:t>for</a:t>
            </a:r>
            <a:r>
              <a:rPr sz="1400" spc="-20" dirty="0">
                <a:latin typeface="Gill Sans MT"/>
                <a:cs typeface="Gill Sans MT"/>
              </a:rPr>
              <a:t> </a:t>
            </a:r>
            <a:r>
              <a:rPr sz="1400" dirty="0">
                <a:latin typeface="Gill Sans MT"/>
                <a:cs typeface="Gill Sans MT"/>
              </a:rPr>
              <a:t>e</a:t>
            </a:r>
            <a:r>
              <a:rPr sz="1350" baseline="24691" dirty="0">
                <a:latin typeface="Gill Sans MT"/>
                <a:cs typeface="Gill Sans MT"/>
              </a:rPr>
              <a:t>–</a:t>
            </a:r>
            <a:r>
              <a:rPr sz="1350" spc="187" baseline="24691" dirty="0">
                <a:latin typeface="Gill Sans MT"/>
                <a:cs typeface="Gill Sans MT"/>
              </a:rPr>
              <a:t> </a:t>
            </a:r>
            <a:r>
              <a:rPr sz="1400" dirty="0">
                <a:latin typeface="Gill Sans MT"/>
                <a:cs typeface="Gill Sans MT"/>
              </a:rPr>
              <a:t>and</a:t>
            </a:r>
            <a:r>
              <a:rPr sz="1400" spc="-20" dirty="0">
                <a:latin typeface="Gill Sans MT"/>
                <a:cs typeface="Gill Sans MT"/>
              </a:rPr>
              <a:t> </a:t>
            </a:r>
            <a:r>
              <a:rPr sz="1400" dirty="0">
                <a:latin typeface="Gill Sans MT"/>
                <a:cs typeface="Gill Sans MT"/>
              </a:rPr>
              <a:t>2</a:t>
            </a:r>
            <a:r>
              <a:rPr sz="1400" spc="-5" dirty="0">
                <a:latin typeface="Gill Sans MT"/>
                <a:cs typeface="Gill Sans MT"/>
              </a:rPr>
              <a:t> </a:t>
            </a:r>
            <a:r>
              <a:rPr sz="1400" dirty="0">
                <a:latin typeface="Gill Sans MT"/>
                <a:cs typeface="Gill Sans MT"/>
              </a:rPr>
              <a:t>ms</a:t>
            </a:r>
            <a:r>
              <a:rPr sz="1400" spc="-15" dirty="0">
                <a:latin typeface="Gill Sans MT"/>
                <a:cs typeface="Gill Sans MT"/>
              </a:rPr>
              <a:t> </a:t>
            </a:r>
            <a:r>
              <a:rPr sz="1400" dirty="0">
                <a:latin typeface="Gill Sans MT"/>
                <a:cs typeface="Gill Sans MT"/>
              </a:rPr>
              <a:t>for</a:t>
            </a:r>
            <a:r>
              <a:rPr sz="1400" spc="-30" dirty="0">
                <a:latin typeface="Gill Sans MT"/>
                <a:cs typeface="Gill Sans MT"/>
              </a:rPr>
              <a:t> </a:t>
            </a:r>
            <a:r>
              <a:rPr sz="1400" dirty="0">
                <a:latin typeface="Gill Sans MT"/>
                <a:cs typeface="Gill Sans MT"/>
              </a:rPr>
              <a:t>the</a:t>
            </a:r>
            <a:r>
              <a:rPr sz="1400" spc="-15" dirty="0">
                <a:latin typeface="Gill Sans MT"/>
                <a:cs typeface="Gill Sans MT"/>
              </a:rPr>
              <a:t> </a:t>
            </a:r>
            <a:r>
              <a:rPr sz="1400" spc="-10" dirty="0">
                <a:latin typeface="Gill Sans MT"/>
                <a:cs typeface="Gill Sans MT"/>
              </a:rPr>
              <a:t>ions.</a:t>
            </a:r>
            <a:endParaRPr sz="1400" dirty="0">
              <a:latin typeface="Gill Sans MT"/>
              <a:cs typeface="Gill Sans MT"/>
            </a:endParaRPr>
          </a:p>
          <a:p>
            <a:pPr marL="335915" marR="55880" indent="-285750">
              <a:lnSpc>
                <a:spcPct val="120000"/>
              </a:lnSpc>
              <a:spcBef>
                <a:spcPts val="495"/>
              </a:spcBef>
              <a:buClr>
                <a:schemeClr val="tx1"/>
              </a:buClr>
              <a:buFont typeface="Arial" panose="020B0604020202020204" pitchFamily="34" charset="0"/>
              <a:buChar char="•"/>
              <a:tabLst>
                <a:tab pos="279400" algn="l"/>
              </a:tabLst>
            </a:pPr>
            <a:r>
              <a:rPr sz="1400" dirty="0">
                <a:latin typeface="Gill Sans MT"/>
                <a:cs typeface="Gill Sans MT"/>
              </a:rPr>
              <a:t>Ionization</a:t>
            </a:r>
            <a:r>
              <a:rPr sz="1400" spc="-45" dirty="0">
                <a:latin typeface="Gill Sans MT"/>
                <a:cs typeface="Gill Sans MT"/>
              </a:rPr>
              <a:t> </a:t>
            </a:r>
            <a:r>
              <a:rPr sz="1400" dirty="0">
                <a:latin typeface="Gill Sans MT"/>
                <a:cs typeface="Gill Sans MT"/>
              </a:rPr>
              <a:t>chambers</a:t>
            </a:r>
            <a:r>
              <a:rPr sz="1400" spc="-45" dirty="0">
                <a:latin typeface="Gill Sans MT"/>
                <a:cs typeface="Gill Sans MT"/>
              </a:rPr>
              <a:t> </a:t>
            </a:r>
            <a:r>
              <a:rPr sz="1400" dirty="0">
                <a:latin typeface="Gill Sans MT"/>
                <a:cs typeface="Gill Sans MT"/>
              </a:rPr>
              <a:t>are</a:t>
            </a:r>
            <a:r>
              <a:rPr sz="1400" spc="-25" dirty="0">
                <a:latin typeface="Gill Sans MT"/>
                <a:cs typeface="Gill Sans MT"/>
              </a:rPr>
              <a:t> </a:t>
            </a:r>
            <a:r>
              <a:rPr sz="1400" dirty="0">
                <a:latin typeface="Gill Sans MT"/>
                <a:cs typeface="Gill Sans MT"/>
              </a:rPr>
              <a:t>used</a:t>
            </a:r>
            <a:r>
              <a:rPr sz="1400" spc="-25" dirty="0">
                <a:latin typeface="Gill Sans MT"/>
                <a:cs typeface="Gill Sans MT"/>
              </a:rPr>
              <a:t> </a:t>
            </a:r>
            <a:r>
              <a:rPr sz="1400" dirty="0">
                <a:latin typeface="Gill Sans MT"/>
                <a:cs typeface="Gill Sans MT"/>
              </a:rPr>
              <a:t>in </a:t>
            </a:r>
            <a:r>
              <a:rPr sz="1400" dirty="0">
                <a:solidFill>
                  <a:srgbClr val="FFC000"/>
                </a:solidFill>
                <a:latin typeface="Gill Sans MT"/>
                <a:cs typeface="Gill Sans MT"/>
              </a:rPr>
              <a:t>nuclear</a:t>
            </a:r>
            <a:r>
              <a:rPr sz="1400" spc="-35" dirty="0">
                <a:solidFill>
                  <a:srgbClr val="FFC000"/>
                </a:solidFill>
                <a:latin typeface="Gill Sans MT"/>
                <a:cs typeface="Gill Sans MT"/>
              </a:rPr>
              <a:t> </a:t>
            </a:r>
            <a:r>
              <a:rPr sz="1400" dirty="0">
                <a:solidFill>
                  <a:srgbClr val="FFC000"/>
                </a:solidFill>
                <a:latin typeface="Gill Sans MT"/>
                <a:cs typeface="Gill Sans MT"/>
              </a:rPr>
              <a:t>industry</a:t>
            </a:r>
            <a:r>
              <a:rPr sz="1400" spc="-40" dirty="0">
                <a:solidFill>
                  <a:srgbClr val="FFC000"/>
                </a:solidFill>
                <a:latin typeface="Gill Sans MT"/>
                <a:cs typeface="Gill Sans MT"/>
              </a:rPr>
              <a:t> </a:t>
            </a:r>
            <a:r>
              <a:rPr sz="1400" dirty="0">
                <a:latin typeface="Gill Sans MT"/>
                <a:cs typeface="Gill Sans MT"/>
              </a:rPr>
              <a:t>but</a:t>
            </a:r>
            <a:r>
              <a:rPr sz="1400" spc="-30" dirty="0">
                <a:latin typeface="Gill Sans MT"/>
                <a:cs typeface="Gill Sans MT"/>
              </a:rPr>
              <a:t> </a:t>
            </a:r>
            <a:r>
              <a:rPr sz="1400" dirty="0">
                <a:latin typeface="Gill Sans MT"/>
                <a:cs typeface="Gill Sans MT"/>
              </a:rPr>
              <a:t>rarely</a:t>
            </a:r>
            <a:r>
              <a:rPr sz="1400" spc="-35" dirty="0">
                <a:latin typeface="Gill Sans MT"/>
                <a:cs typeface="Gill Sans MT"/>
              </a:rPr>
              <a:t> </a:t>
            </a:r>
            <a:r>
              <a:rPr sz="1400" dirty="0">
                <a:latin typeface="Gill Sans MT"/>
                <a:cs typeface="Gill Sans MT"/>
              </a:rPr>
              <a:t>in</a:t>
            </a:r>
            <a:r>
              <a:rPr sz="1400" spc="-20" dirty="0">
                <a:latin typeface="Gill Sans MT"/>
                <a:cs typeface="Gill Sans MT"/>
              </a:rPr>
              <a:t> </a:t>
            </a:r>
            <a:r>
              <a:rPr sz="1400" dirty="0">
                <a:latin typeface="Gill Sans MT"/>
                <a:cs typeface="Gill Sans MT"/>
              </a:rPr>
              <a:t>particle</a:t>
            </a:r>
            <a:r>
              <a:rPr sz="1400" spc="-20" dirty="0">
                <a:latin typeface="Gill Sans MT"/>
                <a:cs typeface="Gill Sans MT"/>
              </a:rPr>
              <a:t> </a:t>
            </a:r>
            <a:r>
              <a:rPr sz="1400" dirty="0">
                <a:latin typeface="Gill Sans MT"/>
                <a:cs typeface="Gill Sans MT"/>
              </a:rPr>
              <a:t>physics</a:t>
            </a:r>
            <a:r>
              <a:rPr sz="1400" spc="-45" dirty="0">
                <a:latin typeface="Gill Sans MT"/>
                <a:cs typeface="Gill Sans MT"/>
              </a:rPr>
              <a:t> </a:t>
            </a:r>
            <a:r>
              <a:rPr sz="1400" dirty="0">
                <a:latin typeface="Gill Sans MT"/>
                <a:cs typeface="Gill Sans MT"/>
              </a:rPr>
              <a:t>(too</a:t>
            </a:r>
            <a:r>
              <a:rPr sz="1400" spc="-30" dirty="0">
                <a:latin typeface="Gill Sans MT"/>
                <a:cs typeface="Gill Sans MT"/>
              </a:rPr>
              <a:t> </a:t>
            </a:r>
            <a:r>
              <a:rPr sz="1400" spc="-25" dirty="0">
                <a:latin typeface="Gill Sans MT"/>
                <a:cs typeface="Gill Sans MT"/>
              </a:rPr>
              <a:t>low </a:t>
            </a:r>
            <a:r>
              <a:rPr sz="1400" spc="-10" dirty="0">
                <a:latin typeface="Gill Sans MT"/>
                <a:cs typeface="Gill Sans MT"/>
              </a:rPr>
              <a:t>signal,</a:t>
            </a:r>
            <a:r>
              <a:rPr sz="1400" spc="-140" dirty="0">
                <a:latin typeface="Gill Sans MT"/>
                <a:cs typeface="Gill Sans MT"/>
              </a:rPr>
              <a:t> </a:t>
            </a:r>
            <a:r>
              <a:rPr sz="1400" dirty="0">
                <a:latin typeface="Gill Sans MT"/>
                <a:cs typeface="Gill Sans MT"/>
              </a:rPr>
              <a:t>too </a:t>
            </a:r>
            <a:r>
              <a:rPr sz="1400" spc="-35" dirty="0">
                <a:latin typeface="Gill Sans MT"/>
                <a:cs typeface="Gill Sans MT"/>
              </a:rPr>
              <a:t>slow,</a:t>
            </a:r>
            <a:r>
              <a:rPr sz="1400" spc="-135" dirty="0">
                <a:latin typeface="Gill Sans MT"/>
                <a:cs typeface="Gill Sans MT"/>
              </a:rPr>
              <a:t> </a:t>
            </a:r>
            <a:r>
              <a:rPr sz="1400" dirty="0">
                <a:latin typeface="Gill Sans MT"/>
                <a:cs typeface="Gill Sans MT"/>
              </a:rPr>
              <a:t>not</a:t>
            </a:r>
            <a:r>
              <a:rPr sz="1400" spc="-10" dirty="0">
                <a:latin typeface="Gill Sans MT"/>
                <a:cs typeface="Gill Sans MT"/>
              </a:rPr>
              <a:t> </a:t>
            </a:r>
            <a:r>
              <a:rPr sz="1400" dirty="0">
                <a:latin typeface="Gill Sans MT"/>
                <a:cs typeface="Gill Sans MT"/>
              </a:rPr>
              <a:t>possible</a:t>
            </a:r>
            <a:r>
              <a:rPr sz="1400" spc="-15" dirty="0">
                <a:latin typeface="Gill Sans MT"/>
                <a:cs typeface="Gill Sans MT"/>
              </a:rPr>
              <a:t> </a:t>
            </a:r>
            <a:r>
              <a:rPr sz="1400" dirty="0">
                <a:latin typeface="Gill Sans MT"/>
                <a:cs typeface="Gill Sans MT"/>
              </a:rPr>
              <a:t>to</a:t>
            </a:r>
            <a:r>
              <a:rPr sz="1400" spc="15" dirty="0">
                <a:latin typeface="Gill Sans MT"/>
                <a:cs typeface="Gill Sans MT"/>
              </a:rPr>
              <a:t> </a:t>
            </a:r>
            <a:r>
              <a:rPr sz="1400" dirty="0">
                <a:latin typeface="Gill Sans MT"/>
                <a:cs typeface="Gill Sans MT"/>
              </a:rPr>
              <a:t>measure</a:t>
            </a:r>
            <a:r>
              <a:rPr sz="1400" spc="-10" dirty="0">
                <a:latin typeface="Gill Sans MT"/>
                <a:cs typeface="Gill Sans MT"/>
              </a:rPr>
              <a:t> </a:t>
            </a:r>
            <a:r>
              <a:rPr sz="1400" dirty="0">
                <a:latin typeface="Gill Sans MT"/>
                <a:cs typeface="Gill Sans MT"/>
              </a:rPr>
              <a:t>single</a:t>
            </a:r>
            <a:r>
              <a:rPr sz="1400" spc="5" dirty="0">
                <a:latin typeface="Gill Sans MT"/>
                <a:cs typeface="Gill Sans MT"/>
              </a:rPr>
              <a:t> </a:t>
            </a:r>
            <a:r>
              <a:rPr sz="1400" spc="-10" dirty="0">
                <a:latin typeface="Gill Sans MT"/>
                <a:cs typeface="Gill Sans MT"/>
              </a:rPr>
              <a:t>particles:</a:t>
            </a:r>
            <a:r>
              <a:rPr sz="1400" spc="-155" dirty="0">
                <a:latin typeface="Gill Sans MT"/>
                <a:cs typeface="Gill Sans MT"/>
              </a:rPr>
              <a:t> </a:t>
            </a:r>
            <a:r>
              <a:rPr sz="1400" dirty="0">
                <a:latin typeface="Gill Sans MT"/>
                <a:cs typeface="Gill Sans MT"/>
              </a:rPr>
              <a:t>C</a:t>
            </a:r>
            <a:r>
              <a:rPr sz="1350" baseline="-21604" dirty="0">
                <a:latin typeface="Gill Sans MT"/>
                <a:cs typeface="Gill Sans MT"/>
              </a:rPr>
              <a:t>min</a:t>
            </a:r>
            <a:r>
              <a:rPr sz="1400" dirty="0">
                <a:latin typeface="Gill Sans MT"/>
                <a:cs typeface="Gill Sans MT"/>
              </a:rPr>
              <a:t>≈10</a:t>
            </a:r>
            <a:r>
              <a:rPr sz="1350" baseline="24691" dirty="0">
                <a:latin typeface="Gill Sans MT"/>
                <a:cs typeface="Gill Sans MT"/>
              </a:rPr>
              <a:t>4</a:t>
            </a:r>
            <a:r>
              <a:rPr sz="1400" dirty="0">
                <a:latin typeface="Gill Sans MT"/>
                <a:cs typeface="Gill Sans MT"/>
              </a:rPr>
              <a:t>e</a:t>
            </a:r>
            <a:r>
              <a:rPr sz="1400" spc="-15" dirty="0">
                <a:latin typeface="Gill Sans MT"/>
                <a:cs typeface="Gill Sans MT"/>
              </a:rPr>
              <a:t> </a:t>
            </a:r>
            <a:r>
              <a:rPr sz="1400" dirty="0">
                <a:latin typeface="Gill Sans MT"/>
                <a:cs typeface="Gill Sans MT"/>
              </a:rPr>
              <a:t>≈1 </a:t>
            </a:r>
            <a:r>
              <a:rPr sz="1400" spc="-20" dirty="0">
                <a:latin typeface="Gill Sans MT"/>
                <a:cs typeface="Gill Sans MT"/>
              </a:rPr>
              <a:t>fC).</a:t>
            </a:r>
            <a:endParaRPr sz="1400" dirty="0">
              <a:latin typeface="Gill Sans MT"/>
              <a:cs typeface="Gill Sans MT"/>
            </a:endParaRPr>
          </a:p>
        </p:txBody>
      </p:sp>
      <p:grpSp>
        <p:nvGrpSpPr>
          <p:cNvPr id="6" name="object 6"/>
          <p:cNvGrpSpPr/>
          <p:nvPr/>
        </p:nvGrpSpPr>
        <p:grpSpPr>
          <a:xfrm>
            <a:off x="652309" y="3440952"/>
            <a:ext cx="7274052" cy="3340605"/>
            <a:chOff x="649223" y="3517391"/>
            <a:chExt cx="7274052" cy="3340605"/>
          </a:xfrm>
          <a:solidFill>
            <a:srgbClr val="FAF3D6"/>
          </a:solidFill>
        </p:grpSpPr>
        <p:pic>
          <p:nvPicPr>
            <p:cNvPr id="7" name="object 7"/>
            <p:cNvPicPr/>
            <p:nvPr/>
          </p:nvPicPr>
          <p:blipFill>
            <a:blip r:embed="rId2" cstate="print"/>
            <a:stretch>
              <a:fillRect/>
            </a:stretch>
          </p:blipFill>
          <p:spPr>
            <a:xfrm>
              <a:off x="649223" y="3517391"/>
              <a:ext cx="7274052" cy="1591055"/>
            </a:xfrm>
            <a:prstGeom prst="rect">
              <a:avLst/>
            </a:prstGeom>
            <a:grpFill/>
          </p:spPr>
        </p:pic>
        <p:pic>
          <p:nvPicPr>
            <p:cNvPr id="8" name="object 8"/>
            <p:cNvPicPr/>
            <p:nvPr/>
          </p:nvPicPr>
          <p:blipFill>
            <a:blip r:embed="rId3" cstate="print"/>
            <a:stretch>
              <a:fillRect/>
            </a:stretch>
          </p:blipFill>
          <p:spPr>
            <a:xfrm>
              <a:off x="649223" y="5085586"/>
              <a:ext cx="7274052" cy="1772410"/>
            </a:xfrm>
            <a:prstGeom prst="rect">
              <a:avLst/>
            </a:prstGeom>
            <a:grpFill/>
          </p:spPr>
        </p:pic>
      </p:grpSp>
      <p:sp>
        <p:nvSpPr>
          <p:cNvPr id="9" name="object 9"/>
          <p:cNvSpPr txBox="1"/>
          <p:nvPr/>
        </p:nvSpPr>
        <p:spPr>
          <a:xfrm>
            <a:off x="513530" y="3047281"/>
            <a:ext cx="7978966" cy="271869"/>
          </a:xfrm>
          <a:prstGeom prst="rect">
            <a:avLst/>
          </a:prstGeom>
        </p:spPr>
        <p:txBody>
          <a:bodyPr vert="horz" wrap="square" lIns="0" tIns="25400" rIns="0" bIns="0" rtlCol="0">
            <a:spAutoFit/>
          </a:bodyPr>
          <a:lstStyle/>
          <a:p>
            <a:pPr marL="12700">
              <a:lnSpc>
                <a:spcPct val="100000"/>
              </a:lnSpc>
              <a:spcBef>
                <a:spcPts val="110"/>
              </a:spcBef>
              <a:buClr>
                <a:schemeClr val="tx1"/>
              </a:buClr>
              <a:tabLst>
                <a:tab pos="240665" algn="l"/>
              </a:tabLst>
            </a:pPr>
            <a:r>
              <a:rPr lang="en-US" sz="1600" dirty="0">
                <a:latin typeface="Gill Sans MT"/>
                <a:cs typeface="Gill Sans MT"/>
              </a:rPr>
              <a:t>ICs</a:t>
            </a:r>
            <a:r>
              <a:rPr lang="en-US" sz="1600" spc="-15" dirty="0">
                <a:latin typeface="Gill Sans MT"/>
                <a:cs typeface="Gill Sans MT"/>
              </a:rPr>
              <a:t> </a:t>
            </a:r>
            <a:r>
              <a:rPr lang="en-US" sz="1600" spc="-10" dirty="0">
                <a:latin typeface="Gill Sans MT"/>
                <a:cs typeface="Gill Sans MT"/>
              </a:rPr>
              <a:t>however</a:t>
            </a:r>
            <a:r>
              <a:rPr lang="en-US" sz="1600" spc="-20" dirty="0">
                <a:latin typeface="Gill Sans MT"/>
                <a:cs typeface="Gill Sans MT"/>
              </a:rPr>
              <a:t> </a:t>
            </a:r>
            <a:r>
              <a:rPr lang="en-US" sz="1600" dirty="0">
                <a:latin typeface="Gill Sans MT"/>
                <a:cs typeface="Gill Sans MT"/>
              </a:rPr>
              <a:t>illustrate</a:t>
            </a:r>
            <a:r>
              <a:rPr lang="en-US" sz="1600" spc="-15" dirty="0">
                <a:latin typeface="Gill Sans MT"/>
                <a:cs typeface="Gill Sans MT"/>
              </a:rPr>
              <a:t> </a:t>
            </a:r>
            <a:r>
              <a:rPr lang="en-US" sz="1600" dirty="0">
                <a:latin typeface="Gill Sans MT"/>
                <a:cs typeface="Gill Sans MT"/>
              </a:rPr>
              <a:t>that</a:t>
            </a:r>
            <a:r>
              <a:rPr lang="en-US" sz="1600" spc="-20" dirty="0">
                <a:latin typeface="Gill Sans MT"/>
                <a:cs typeface="Gill Sans MT"/>
              </a:rPr>
              <a:t> </a:t>
            </a:r>
            <a:r>
              <a:rPr lang="en-US" sz="1600" dirty="0">
                <a:latin typeface="Gill Sans MT"/>
                <a:cs typeface="Gill Sans MT"/>
              </a:rPr>
              <a:t>the</a:t>
            </a:r>
            <a:r>
              <a:rPr lang="en-US" sz="1600" spc="-35" dirty="0">
                <a:latin typeface="Gill Sans MT"/>
                <a:cs typeface="Gill Sans MT"/>
              </a:rPr>
              <a:t> </a:t>
            </a:r>
            <a:r>
              <a:rPr lang="en-US" sz="1600" dirty="0">
                <a:latin typeface="Gill Sans MT"/>
                <a:cs typeface="Gill Sans MT"/>
              </a:rPr>
              <a:t>basic concepts to be applied also for the gaseous amplification</a:t>
            </a:r>
          </a:p>
        </p:txBody>
      </p:sp>
      <p:pic>
        <p:nvPicPr>
          <p:cNvPr id="10" name="object 10"/>
          <p:cNvPicPr/>
          <p:nvPr/>
        </p:nvPicPr>
        <p:blipFill>
          <a:blip r:embed="rId4" cstate="screen">
            <a:extLst>
              <a:ext uri="{28A0092B-C50C-407E-A947-70E740481C1C}">
                <a14:useLocalDpi xmlns:a14="http://schemas.microsoft.com/office/drawing/2010/main"/>
              </a:ext>
            </a:extLst>
          </a:blip>
          <a:stretch>
            <a:fillRect/>
          </a:stretch>
        </p:blipFill>
        <p:spPr>
          <a:xfrm>
            <a:off x="8557259" y="3677899"/>
            <a:ext cx="2883407" cy="1848608"/>
          </a:xfrm>
          <a:prstGeom prst="rect">
            <a:avLst/>
          </a:prstGeom>
          <a:solidFill>
            <a:srgbClr val="FAF3D6"/>
          </a:solidFill>
        </p:spPr>
      </p:pic>
      <p:sp>
        <p:nvSpPr>
          <p:cNvPr id="11" name="object 11"/>
          <p:cNvSpPr txBox="1"/>
          <p:nvPr/>
        </p:nvSpPr>
        <p:spPr>
          <a:xfrm>
            <a:off x="8693022" y="3413738"/>
            <a:ext cx="2412365" cy="228268"/>
          </a:xfrm>
          <a:prstGeom prst="rect">
            <a:avLst/>
          </a:prstGeom>
          <a:noFill/>
        </p:spPr>
        <p:txBody>
          <a:bodyPr vert="horz" wrap="square" lIns="0" tIns="12700" rIns="0" bIns="0" rtlCol="0">
            <a:spAutoFit/>
          </a:bodyPr>
          <a:lstStyle/>
          <a:p>
            <a:pPr marL="12700" marR="5080">
              <a:lnSpc>
                <a:spcPct val="100000"/>
              </a:lnSpc>
              <a:spcBef>
                <a:spcPts val="100"/>
              </a:spcBef>
            </a:pPr>
            <a:r>
              <a:rPr sz="1400" dirty="0">
                <a:solidFill>
                  <a:srgbClr val="FFC000"/>
                </a:solidFill>
                <a:latin typeface="Arial"/>
                <a:cs typeface="Arial"/>
              </a:rPr>
              <a:t>Planar</a:t>
            </a:r>
            <a:r>
              <a:rPr sz="1400" spc="-40" dirty="0">
                <a:solidFill>
                  <a:srgbClr val="FFC000"/>
                </a:solidFill>
                <a:latin typeface="Arial"/>
                <a:cs typeface="Arial"/>
              </a:rPr>
              <a:t> </a:t>
            </a:r>
            <a:r>
              <a:rPr sz="1400" dirty="0">
                <a:solidFill>
                  <a:srgbClr val="FFC000"/>
                </a:solidFill>
                <a:latin typeface="Arial"/>
                <a:cs typeface="Arial"/>
              </a:rPr>
              <a:t>ionization</a:t>
            </a:r>
            <a:r>
              <a:rPr sz="1400" spc="-60" dirty="0">
                <a:solidFill>
                  <a:srgbClr val="FFC000"/>
                </a:solidFill>
                <a:latin typeface="Arial"/>
                <a:cs typeface="Arial"/>
              </a:rPr>
              <a:t> </a:t>
            </a:r>
            <a:r>
              <a:rPr sz="1400" spc="-10" dirty="0">
                <a:solidFill>
                  <a:srgbClr val="FFC000"/>
                </a:solidFill>
                <a:latin typeface="Arial"/>
                <a:cs typeface="Arial"/>
              </a:rPr>
              <a:t>chambers, </a:t>
            </a:r>
            <a:endParaRPr sz="1400" dirty="0">
              <a:solidFill>
                <a:srgbClr val="FFC000"/>
              </a:solidFill>
              <a:latin typeface="Arial"/>
              <a:cs typeface="Arial"/>
            </a:endParaRPr>
          </a:p>
        </p:txBody>
      </p:sp>
      <p:sp>
        <p:nvSpPr>
          <p:cNvPr id="12" name="object 12"/>
          <p:cNvSpPr txBox="1"/>
          <p:nvPr/>
        </p:nvSpPr>
        <p:spPr>
          <a:xfrm>
            <a:off x="8136635" y="1261872"/>
            <a:ext cx="3557270" cy="1549141"/>
          </a:xfrm>
          <a:prstGeom prst="rect">
            <a:avLst/>
          </a:prstGeom>
          <a:ln w="15240">
            <a:solidFill>
              <a:srgbClr val="85122D"/>
            </a:solidFill>
          </a:ln>
        </p:spPr>
        <p:txBody>
          <a:bodyPr vert="horz" wrap="square" lIns="0" tIns="58419" rIns="0" bIns="0" rtlCol="0">
            <a:spAutoFit/>
          </a:bodyPr>
          <a:lstStyle/>
          <a:p>
            <a:pPr marL="81280">
              <a:lnSpc>
                <a:spcPct val="100000"/>
              </a:lnSpc>
              <a:spcBef>
                <a:spcPts val="459"/>
              </a:spcBef>
            </a:pPr>
            <a:r>
              <a:rPr sz="1600" dirty="0">
                <a:solidFill>
                  <a:srgbClr val="FFC000"/>
                </a:solidFill>
                <a:latin typeface="Gill Sans MT"/>
                <a:cs typeface="Gill Sans MT"/>
              </a:rPr>
              <a:t>Shockley–Ramo</a:t>
            </a:r>
            <a:r>
              <a:rPr sz="1600" spc="-75" dirty="0">
                <a:solidFill>
                  <a:srgbClr val="FFC000"/>
                </a:solidFill>
                <a:latin typeface="Gill Sans MT"/>
                <a:cs typeface="Gill Sans MT"/>
              </a:rPr>
              <a:t> </a:t>
            </a:r>
            <a:r>
              <a:rPr sz="1600" spc="-10" dirty="0">
                <a:solidFill>
                  <a:srgbClr val="FFC000"/>
                </a:solidFill>
                <a:latin typeface="Gill Sans MT"/>
                <a:cs typeface="Gill Sans MT"/>
              </a:rPr>
              <a:t>theorem:</a:t>
            </a:r>
            <a:endParaRPr sz="1600" dirty="0">
              <a:solidFill>
                <a:srgbClr val="FFC000"/>
              </a:solidFill>
              <a:latin typeface="Gill Sans MT"/>
              <a:cs typeface="Gill Sans MT"/>
            </a:endParaRPr>
          </a:p>
          <a:p>
            <a:pPr marL="81280" marR="85090">
              <a:lnSpc>
                <a:spcPct val="100000"/>
              </a:lnSpc>
              <a:tabLst>
                <a:tab pos="2652395" algn="l"/>
              </a:tabLst>
            </a:pPr>
            <a:r>
              <a:rPr sz="1600" dirty="0">
                <a:latin typeface="Gill Sans MT"/>
                <a:cs typeface="Gill Sans MT"/>
              </a:rPr>
              <a:t>The</a:t>
            </a:r>
            <a:r>
              <a:rPr sz="1600" spc="-40" dirty="0">
                <a:latin typeface="Gill Sans MT"/>
                <a:cs typeface="Gill Sans MT"/>
              </a:rPr>
              <a:t> </a:t>
            </a:r>
            <a:r>
              <a:rPr sz="1600" dirty="0">
                <a:latin typeface="Gill Sans MT"/>
                <a:cs typeface="Gill Sans MT"/>
              </a:rPr>
              <a:t>instantaneous</a:t>
            </a:r>
            <a:r>
              <a:rPr sz="1600" spc="-10" dirty="0">
                <a:latin typeface="Gill Sans MT"/>
                <a:cs typeface="Gill Sans MT"/>
              </a:rPr>
              <a:t> </a:t>
            </a:r>
            <a:r>
              <a:rPr sz="1600" dirty="0">
                <a:latin typeface="Gill Sans MT"/>
                <a:cs typeface="Gill Sans MT"/>
              </a:rPr>
              <a:t>current</a:t>
            </a:r>
            <a:r>
              <a:rPr sz="1600" spc="-20" dirty="0">
                <a:latin typeface="Gill Sans MT"/>
                <a:cs typeface="Gill Sans MT"/>
              </a:rPr>
              <a:t> </a:t>
            </a:r>
            <a:r>
              <a:rPr sz="1600" i="1" dirty="0">
                <a:latin typeface="Gill Sans MT"/>
                <a:cs typeface="Gill Sans MT"/>
              </a:rPr>
              <a:t>i</a:t>
            </a:r>
            <a:r>
              <a:rPr sz="1600" i="1" spc="-40" dirty="0">
                <a:latin typeface="Gill Sans MT"/>
                <a:cs typeface="Gill Sans MT"/>
              </a:rPr>
              <a:t> </a:t>
            </a:r>
            <a:r>
              <a:rPr sz="1600" dirty="0">
                <a:latin typeface="Gill Sans MT"/>
                <a:cs typeface="Gill Sans MT"/>
              </a:rPr>
              <a:t>induced</a:t>
            </a:r>
            <a:r>
              <a:rPr sz="1600" spc="-45" dirty="0">
                <a:latin typeface="Gill Sans MT"/>
                <a:cs typeface="Gill Sans MT"/>
              </a:rPr>
              <a:t> </a:t>
            </a:r>
            <a:r>
              <a:rPr sz="1600" dirty="0">
                <a:latin typeface="Gill Sans MT"/>
                <a:cs typeface="Gill Sans MT"/>
              </a:rPr>
              <a:t>on</a:t>
            </a:r>
            <a:r>
              <a:rPr sz="1600" spc="-25" dirty="0">
                <a:latin typeface="Gill Sans MT"/>
                <a:cs typeface="Gill Sans MT"/>
              </a:rPr>
              <a:t> </a:t>
            </a:r>
            <a:r>
              <a:rPr sz="1600" spc="-50" dirty="0">
                <a:latin typeface="Gill Sans MT"/>
                <a:cs typeface="Gill Sans MT"/>
              </a:rPr>
              <a:t>a </a:t>
            </a:r>
            <a:r>
              <a:rPr sz="1600" dirty="0">
                <a:latin typeface="Gill Sans MT"/>
                <a:cs typeface="Gill Sans MT"/>
              </a:rPr>
              <a:t>given</a:t>
            </a:r>
            <a:r>
              <a:rPr sz="1600" spc="-35" dirty="0">
                <a:latin typeface="Gill Sans MT"/>
                <a:cs typeface="Gill Sans MT"/>
              </a:rPr>
              <a:t> </a:t>
            </a:r>
            <a:r>
              <a:rPr sz="1600" dirty="0">
                <a:latin typeface="Gill Sans MT"/>
                <a:cs typeface="Gill Sans MT"/>
              </a:rPr>
              <a:t>electrode</a:t>
            </a:r>
            <a:r>
              <a:rPr sz="1600" spc="-30" dirty="0">
                <a:latin typeface="Gill Sans MT"/>
                <a:cs typeface="Gill Sans MT"/>
              </a:rPr>
              <a:t> </a:t>
            </a:r>
            <a:r>
              <a:rPr sz="1600" dirty="0">
                <a:latin typeface="Gill Sans MT"/>
                <a:cs typeface="Gill Sans MT"/>
              </a:rPr>
              <a:t>due</a:t>
            </a:r>
            <a:r>
              <a:rPr sz="1600" spc="-50" dirty="0">
                <a:latin typeface="Gill Sans MT"/>
                <a:cs typeface="Gill Sans MT"/>
              </a:rPr>
              <a:t> </a:t>
            </a:r>
            <a:r>
              <a:rPr sz="1600" dirty="0">
                <a:latin typeface="Gill Sans MT"/>
                <a:cs typeface="Gill Sans MT"/>
              </a:rPr>
              <a:t>to</a:t>
            </a:r>
            <a:r>
              <a:rPr sz="1600" spc="-30" dirty="0">
                <a:latin typeface="Gill Sans MT"/>
                <a:cs typeface="Gill Sans MT"/>
              </a:rPr>
              <a:t> </a:t>
            </a:r>
            <a:r>
              <a:rPr sz="1600" dirty="0">
                <a:latin typeface="Gill Sans MT"/>
                <a:cs typeface="Gill Sans MT"/>
              </a:rPr>
              <a:t>the</a:t>
            </a:r>
            <a:r>
              <a:rPr sz="1600" spc="-25" dirty="0">
                <a:latin typeface="Gill Sans MT"/>
                <a:cs typeface="Gill Sans MT"/>
              </a:rPr>
              <a:t> </a:t>
            </a:r>
            <a:r>
              <a:rPr sz="1600" dirty="0">
                <a:latin typeface="Gill Sans MT"/>
                <a:cs typeface="Gill Sans MT"/>
              </a:rPr>
              <a:t>motion</a:t>
            </a:r>
            <a:r>
              <a:rPr sz="1600" spc="-10" dirty="0">
                <a:latin typeface="Gill Sans MT"/>
                <a:cs typeface="Gill Sans MT"/>
              </a:rPr>
              <a:t> </a:t>
            </a:r>
            <a:r>
              <a:rPr sz="1600" dirty="0">
                <a:latin typeface="Gill Sans MT"/>
                <a:cs typeface="Gill Sans MT"/>
              </a:rPr>
              <a:t>of</a:t>
            </a:r>
            <a:r>
              <a:rPr sz="1600" spc="-25" dirty="0">
                <a:latin typeface="Gill Sans MT"/>
                <a:cs typeface="Gill Sans MT"/>
              </a:rPr>
              <a:t> </a:t>
            </a:r>
            <a:r>
              <a:rPr sz="1600" spc="-50" dirty="0">
                <a:latin typeface="Gill Sans MT"/>
                <a:cs typeface="Gill Sans MT"/>
              </a:rPr>
              <a:t>a </a:t>
            </a:r>
            <a:r>
              <a:rPr sz="1600" dirty="0">
                <a:latin typeface="Gill Sans MT"/>
                <a:cs typeface="Gill Sans MT"/>
              </a:rPr>
              <a:t>charge</a:t>
            </a:r>
            <a:r>
              <a:rPr sz="1600" spc="-30" dirty="0">
                <a:latin typeface="Gill Sans MT"/>
                <a:cs typeface="Gill Sans MT"/>
              </a:rPr>
              <a:t> </a:t>
            </a:r>
            <a:r>
              <a:rPr sz="1600" dirty="0">
                <a:latin typeface="Gill Sans MT"/>
                <a:cs typeface="Gill Sans MT"/>
              </a:rPr>
              <a:t>is</a:t>
            </a:r>
            <a:r>
              <a:rPr sz="1600" spc="-40" dirty="0">
                <a:latin typeface="Gill Sans MT"/>
                <a:cs typeface="Gill Sans MT"/>
              </a:rPr>
              <a:t> </a:t>
            </a:r>
            <a:r>
              <a:rPr sz="1600" dirty="0">
                <a:latin typeface="Gill Sans MT"/>
                <a:cs typeface="Gill Sans MT"/>
              </a:rPr>
              <a:t>given</a:t>
            </a:r>
            <a:r>
              <a:rPr sz="1600" spc="-25" dirty="0">
                <a:latin typeface="Gill Sans MT"/>
                <a:cs typeface="Gill Sans MT"/>
              </a:rPr>
              <a:t> by</a:t>
            </a:r>
            <a:r>
              <a:rPr sz="1600" dirty="0">
                <a:latin typeface="Gill Sans MT"/>
                <a:cs typeface="Gill Sans MT"/>
              </a:rPr>
              <a:t>	</a:t>
            </a:r>
            <a:r>
              <a:rPr sz="1600" spc="-50" dirty="0">
                <a:latin typeface="Gill Sans MT"/>
                <a:cs typeface="Gill Sans MT"/>
              </a:rPr>
              <a:t>.</a:t>
            </a:r>
            <a:endParaRPr sz="1600" dirty="0">
              <a:latin typeface="Gill Sans MT"/>
              <a:cs typeface="Gill Sans MT"/>
            </a:endParaRPr>
          </a:p>
          <a:p>
            <a:pPr>
              <a:lnSpc>
                <a:spcPct val="100000"/>
              </a:lnSpc>
              <a:spcBef>
                <a:spcPts val="60"/>
              </a:spcBef>
            </a:pPr>
            <a:endParaRPr sz="1600" dirty="0">
              <a:latin typeface="Gill Sans MT"/>
              <a:cs typeface="Gill Sans MT"/>
            </a:endParaRPr>
          </a:p>
          <a:p>
            <a:pPr marL="81280">
              <a:lnSpc>
                <a:spcPct val="100000"/>
              </a:lnSpc>
            </a:pPr>
            <a:r>
              <a:rPr sz="1600" i="1" dirty="0">
                <a:solidFill>
                  <a:srgbClr val="FFC000"/>
                </a:solidFill>
                <a:latin typeface="Gill Sans MT"/>
                <a:cs typeface="Gill Sans MT"/>
              </a:rPr>
              <a:t>i</a:t>
            </a:r>
            <a:r>
              <a:rPr sz="1600" i="1" spc="-35" dirty="0">
                <a:solidFill>
                  <a:srgbClr val="FFC000"/>
                </a:solidFill>
                <a:latin typeface="Gill Sans MT"/>
                <a:cs typeface="Gill Sans MT"/>
              </a:rPr>
              <a:t> </a:t>
            </a:r>
            <a:r>
              <a:rPr sz="1600" i="1" dirty="0">
                <a:solidFill>
                  <a:srgbClr val="FFC000"/>
                </a:solidFill>
                <a:latin typeface="Gill Sans MT"/>
                <a:cs typeface="Gill Sans MT"/>
              </a:rPr>
              <a:t>is</a:t>
            </a:r>
            <a:r>
              <a:rPr sz="1600" i="1" spc="-25" dirty="0">
                <a:solidFill>
                  <a:srgbClr val="FFC000"/>
                </a:solidFill>
                <a:latin typeface="Gill Sans MT"/>
                <a:cs typeface="Gill Sans MT"/>
              </a:rPr>
              <a:t> </a:t>
            </a:r>
            <a:r>
              <a:rPr sz="1600" i="1" spc="-20" dirty="0">
                <a:solidFill>
                  <a:srgbClr val="FFC000"/>
                </a:solidFill>
                <a:latin typeface="Gill Sans MT"/>
                <a:cs typeface="Gill Sans MT"/>
              </a:rPr>
              <a:t>NOT</a:t>
            </a:r>
            <a:r>
              <a:rPr sz="1600" i="1" spc="-15" dirty="0">
                <a:solidFill>
                  <a:srgbClr val="FFC000"/>
                </a:solidFill>
                <a:latin typeface="Gill Sans MT"/>
                <a:cs typeface="Gill Sans MT"/>
              </a:rPr>
              <a:t> </a:t>
            </a:r>
            <a:r>
              <a:rPr sz="1600" i="1" dirty="0">
                <a:solidFill>
                  <a:srgbClr val="FFC000"/>
                </a:solidFill>
                <a:latin typeface="Gill Sans MT"/>
                <a:cs typeface="Gill Sans MT"/>
              </a:rPr>
              <a:t>given</a:t>
            </a:r>
            <a:r>
              <a:rPr sz="1600" i="1" spc="-30" dirty="0">
                <a:solidFill>
                  <a:srgbClr val="FFC000"/>
                </a:solidFill>
                <a:latin typeface="Gill Sans MT"/>
                <a:cs typeface="Gill Sans MT"/>
              </a:rPr>
              <a:t> </a:t>
            </a:r>
            <a:r>
              <a:rPr sz="1600" i="1" dirty="0">
                <a:solidFill>
                  <a:srgbClr val="FFC000"/>
                </a:solidFill>
                <a:latin typeface="Gill Sans MT"/>
                <a:cs typeface="Gill Sans MT"/>
              </a:rPr>
              <a:t>by</a:t>
            </a:r>
            <a:r>
              <a:rPr sz="1600" i="1" spc="-15" dirty="0">
                <a:solidFill>
                  <a:srgbClr val="FFC000"/>
                </a:solidFill>
                <a:latin typeface="Gill Sans MT"/>
                <a:cs typeface="Gill Sans MT"/>
              </a:rPr>
              <a:t> </a:t>
            </a:r>
            <a:r>
              <a:rPr sz="1600" i="1" dirty="0">
                <a:solidFill>
                  <a:srgbClr val="FFC000"/>
                </a:solidFill>
                <a:latin typeface="Gill Sans MT"/>
                <a:cs typeface="Gill Sans MT"/>
              </a:rPr>
              <a:t>the</a:t>
            </a:r>
            <a:r>
              <a:rPr sz="1600" i="1" spc="-15" dirty="0">
                <a:solidFill>
                  <a:srgbClr val="FFC000"/>
                </a:solidFill>
                <a:latin typeface="Gill Sans MT"/>
                <a:cs typeface="Gill Sans MT"/>
              </a:rPr>
              <a:t> </a:t>
            </a:r>
            <a:r>
              <a:rPr sz="1600" i="1" dirty="0">
                <a:solidFill>
                  <a:srgbClr val="FFC000"/>
                </a:solidFill>
                <a:latin typeface="Gill Sans MT"/>
                <a:cs typeface="Gill Sans MT"/>
              </a:rPr>
              <a:t>arrival</a:t>
            </a:r>
            <a:r>
              <a:rPr sz="1600" i="1" spc="-25" dirty="0">
                <a:solidFill>
                  <a:srgbClr val="FFC000"/>
                </a:solidFill>
                <a:latin typeface="Gill Sans MT"/>
                <a:cs typeface="Gill Sans MT"/>
              </a:rPr>
              <a:t> </a:t>
            </a:r>
            <a:r>
              <a:rPr sz="1600" i="1" dirty="0">
                <a:solidFill>
                  <a:srgbClr val="FFC000"/>
                </a:solidFill>
                <a:latin typeface="Gill Sans MT"/>
                <a:cs typeface="Gill Sans MT"/>
              </a:rPr>
              <a:t>of</a:t>
            </a:r>
            <a:r>
              <a:rPr sz="1600" i="1" spc="-30" dirty="0">
                <a:solidFill>
                  <a:srgbClr val="FFC000"/>
                </a:solidFill>
                <a:latin typeface="Gill Sans MT"/>
                <a:cs typeface="Gill Sans MT"/>
              </a:rPr>
              <a:t> </a:t>
            </a:r>
            <a:r>
              <a:rPr sz="1600" i="1" dirty="0">
                <a:solidFill>
                  <a:srgbClr val="FFC000"/>
                </a:solidFill>
                <a:latin typeface="Gill Sans MT"/>
                <a:cs typeface="Gill Sans MT"/>
              </a:rPr>
              <a:t>the</a:t>
            </a:r>
            <a:r>
              <a:rPr sz="1600" i="1" spc="-15" dirty="0">
                <a:solidFill>
                  <a:srgbClr val="FFC000"/>
                </a:solidFill>
                <a:latin typeface="Gill Sans MT"/>
                <a:cs typeface="Gill Sans MT"/>
              </a:rPr>
              <a:t> </a:t>
            </a:r>
            <a:r>
              <a:rPr sz="1600" i="1" spc="-10" dirty="0">
                <a:solidFill>
                  <a:srgbClr val="FFC000"/>
                </a:solidFill>
                <a:latin typeface="Gill Sans MT"/>
                <a:cs typeface="Gill Sans MT"/>
              </a:rPr>
              <a:t>electrons!</a:t>
            </a:r>
            <a:endParaRPr sz="1600" dirty="0">
              <a:solidFill>
                <a:srgbClr val="FFC000"/>
              </a:solidFill>
              <a:latin typeface="Gill Sans MT"/>
              <a:cs typeface="Gill Sans MT"/>
            </a:endParaRPr>
          </a:p>
        </p:txBody>
      </p:sp>
      <p:pic>
        <p:nvPicPr>
          <p:cNvPr id="13" name="object 13"/>
          <p:cNvPicPr/>
          <p:nvPr/>
        </p:nvPicPr>
        <p:blipFill>
          <a:blip r:embed="rId5" cstate="print"/>
          <a:stretch>
            <a:fillRect/>
          </a:stretch>
        </p:blipFill>
        <p:spPr>
          <a:xfrm>
            <a:off x="9694164" y="2033016"/>
            <a:ext cx="1133855" cy="397763"/>
          </a:xfrm>
          <a:prstGeom prst="rect">
            <a:avLst/>
          </a:prstGeom>
          <a:solidFill>
            <a:schemeClr val="accent2">
              <a:lumMod val="20000"/>
              <a:lumOff val="80000"/>
            </a:schemeClr>
          </a:solidFill>
        </p:spPr>
      </p:pic>
      <p:sp>
        <p:nvSpPr>
          <p:cNvPr id="14" name="object 14"/>
          <p:cNvSpPr txBox="1">
            <a:spLocks noGrp="1"/>
          </p:cNvSpPr>
          <p:nvPr>
            <p:ph type="sldNum" sz="quarter" idx="7"/>
          </p:nvPr>
        </p:nvSpPr>
        <p:spPr>
          <a:xfrm>
            <a:off x="11857990" y="6597827"/>
            <a:ext cx="293370" cy="260984"/>
          </a:xfrm>
          <a:prstGeom prst="rect">
            <a:avLst/>
          </a:prstGeom>
        </p:spPr>
        <p:txBody>
          <a:bodyPr vert="horz" wrap="square" lIns="0" tIns="0" rIns="0" bIns="0" rtlCol="0">
            <a:spAutoFit/>
          </a:bodyPr>
          <a:lstStyle>
            <a:defPPr>
              <a:defRPr kern="0"/>
            </a:defPPr>
            <a:lvl1pPr>
              <a:defRPr sz="1600" b="0" i="0">
                <a:solidFill>
                  <a:srgbClr val="B71E42"/>
                </a:solidFill>
                <a:latin typeface="Gill Sans MT"/>
                <a:cs typeface="Gill Sans MT"/>
              </a:defRPr>
            </a:lvl1pPr>
          </a:lstStyle>
          <a:p>
            <a:pPr marL="139700">
              <a:lnSpc>
                <a:spcPts val="1905"/>
              </a:lnSpc>
            </a:pPr>
            <a:fld id="{81D60167-4931-47E6-BA6A-407CBD079E47}" type="slidenum">
              <a:rPr lang="en-US" spc="-50" smtClean="0"/>
              <a:pPr marL="139700">
                <a:lnSpc>
                  <a:spcPts val="1905"/>
                </a:lnSpc>
              </a:pPr>
              <a:t>17</a:t>
            </a:fld>
            <a:endParaRPr spc="-25" dirty="0"/>
          </a:p>
        </p:txBody>
      </p:sp>
      <p:sp>
        <p:nvSpPr>
          <p:cNvPr id="15" name="Rectangle 14">
            <a:extLst>
              <a:ext uri="{FF2B5EF4-FFF2-40B4-BE49-F238E27FC236}">
                <a16:creationId xmlns:a16="http://schemas.microsoft.com/office/drawing/2014/main" id="{8906BF06-955E-DB3C-96F0-B9811089EDD2}"/>
              </a:ext>
            </a:extLst>
          </p:cNvPr>
          <p:cNvSpPr/>
          <p:nvPr/>
        </p:nvSpPr>
        <p:spPr>
          <a:xfrm>
            <a:off x="3048000" y="5359509"/>
            <a:ext cx="256674" cy="291331"/>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82081A6-62A7-CD19-D402-A28414E2E96F}"/>
              </a:ext>
            </a:extLst>
          </p:cNvPr>
          <p:cNvSpPr/>
          <p:nvPr/>
        </p:nvSpPr>
        <p:spPr>
          <a:xfrm>
            <a:off x="6745705" y="5072197"/>
            <a:ext cx="256674" cy="291331"/>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egnaposto data 4">
            <a:extLst>
              <a:ext uri="{FF2B5EF4-FFF2-40B4-BE49-F238E27FC236}">
                <a16:creationId xmlns:a16="http://schemas.microsoft.com/office/drawing/2014/main" id="{713A720F-39AD-4769-A0AD-2729DF30D217}"/>
              </a:ext>
            </a:extLst>
          </p:cNvPr>
          <p:cNvSpPr>
            <a:spLocks noGrp="1"/>
          </p:cNvSpPr>
          <p:nvPr>
            <p:ph type="dt" sz="half" idx="10"/>
          </p:nvPr>
        </p:nvSpPr>
        <p:spPr/>
        <p:txBody>
          <a:bodyPr/>
          <a:lstStyle/>
          <a:p>
            <a:r>
              <a:rPr lang="en-US"/>
              <a:t>15/10//2026</a:t>
            </a:r>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Isosceles Triangle 23"/>
          <p:cNvSpPr/>
          <p:nvPr/>
        </p:nvSpPr>
        <p:spPr>
          <a:xfrm rot="10800000">
            <a:off x="6982421" y="607552"/>
            <a:ext cx="415503" cy="366057"/>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object 2"/>
          <p:cNvSpPr txBox="1">
            <a:spLocks noGrp="1"/>
          </p:cNvSpPr>
          <p:nvPr>
            <p:ph type="title"/>
          </p:nvPr>
        </p:nvSpPr>
        <p:spPr>
          <a:xfrm>
            <a:off x="646111" y="452718"/>
            <a:ext cx="9404723" cy="659155"/>
          </a:xfrm>
          <a:prstGeom prst="rect">
            <a:avLst/>
          </a:prstGeom>
        </p:spPr>
        <p:txBody>
          <a:bodyPr vert="horz" wrap="square" lIns="0" tIns="12700" rIns="0" bIns="0" rtlCol="0">
            <a:spAutoFit/>
          </a:bodyPr>
          <a:lstStyle/>
          <a:p>
            <a:pPr marL="12700">
              <a:lnSpc>
                <a:spcPct val="100000"/>
              </a:lnSpc>
              <a:spcBef>
                <a:spcPts val="100"/>
              </a:spcBef>
            </a:pPr>
            <a:r>
              <a:rPr lang="en-US" spc="-45" dirty="0"/>
              <a:t>Discharge in gases</a:t>
            </a:r>
            <a:endParaRPr spc="-45" dirty="0"/>
          </a:p>
        </p:txBody>
      </p:sp>
      <p:sp>
        <p:nvSpPr>
          <p:cNvPr id="3" name="object 3"/>
          <p:cNvSpPr txBox="1"/>
          <p:nvPr/>
        </p:nvSpPr>
        <p:spPr>
          <a:xfrm>
            <a:off x="488797" y="1208714"/>
            <a:ext cx="6804659" cy="4062843"/>
          </a:xfrm>
          <a:prstGeom prst="rect">
            <a:avLst/>
          </a:prstGeom>
        </p:spPr>
        <p:txBody>
          <a:bodyPr vert="horz" wrap="square" lIns="0" tIns="36830" rIns="0" bIns="0" rtlCol="0">
            <a:spAutoFit/>
          </a:bodyPr>
          <a:lstStyle/>
          <a:p>
            <a:pPr marL="387350" indent="-285750">
              <a:lnSpc>
                <a:spcPct val="100000"/>
              </a:lnSpc>
              <a:spcBef>
                <a:spcPts val="290"/>
              </a:spcBef>
              <a:buClr>
                <a:schemeClr val="tx1"/>
              </a:buClr>
              <a:buFont typeface="Arial" panose="020B0604020202020204" pitchFamily="34" charset="0"/>
              <a:buChar char="•"/>
              <a:tabLst>
                <a:tab pos="329565" algn="l"/>
              </a:tabLst>
            </a:pPr>
            <a:r>
              <a:rPr sz="1600" dirty="0">
                <a:latin typeface="Gill Sans MT"/>
                <a:cs typeface="Gill Sans MT"/>
              </a:rPr>
              <a:t>The</a:t>
            </a:r>
            <a:r>
              <a:rPr sz="1600" spc="-25" dirty="0">
                <a:latin typeface="Gill Sans MT"/>
                <a:cs typeface="Gill Sans MT"/>
              </a:rPr>
              <a:t> </a:t>
            </a:r>
            <a:r>
              <a:rPr lang="en-US" sz="1600" dirty="0">
                <a:solidFill>
                  <a:srgbClr val="FFC000"/>
                </a:solidFill>
                <a:latin typeface="Gill Sans MT"/>
                <a:cs typeface="Gill Sans MT"/>
              </a:rPr>
              <a:t>gain</a:t>
            </a:r>
            <a:r>
              <a:rPr sz="1600" spc="15" dirty="0">
                <a:solidFill>
                  <a:srgbClr val="FFC000"/>
                </a:solidFill>
                <a:latin typeface="Gill Sans MT"/>
                <a:cs typeface="Gill Sans MT"/>
              </a:rPr>
              <a:t> </a:t>
            </a:r>
            <a:r>
              <a:rPr sz="1600" dirty="0">
                <a:solidFill>
                  <a:srgbClr val="FFC000"/>
                </a:solidFill>
                <a:latin typeface="Gill Sans MT"/>
                <a:cs typeface="Gill Sans MT"/>
              </a:rPr>
              <a:t>G</a:t>
            </a:r>
            <a:r>
              <a:rPr sz="1600" spc="-15" dirty="0">
                <a:solidFill>
                  <a:srgbClr val="C00000"/>
                </a:solidFill>
                <a:latin typeface="Gill Sans MT"/>
                <a:cs typeface="Gill Sans MT"/>
              </a:rPr>
              <a:t> </a:t>
            </a:r>
            <a:r>
              <a:rPr sz="1600" dirty="0">
                <a:latin typeface="Gill Sans MT"/>
                <a:cs typeface="Gill Sans MT"/>
              </a:rPr>
              <a:t>is</a:t>
            </a:r>
            <a:r>
              <a:rPr sz="1600" spc="-25" dirty="0">
                <a:latin typeface="Gill Sans MT"/>
                <a:cs typeface="Gill Sans MT"/>
              </a:rPr>
              <a:t> </a:t>
            </a:r>
            <a:r>
              <a:rPr sz="1600" dirty="0">
                <a:latin typeface="Gill Sans MT"/>
                <a:cs typeface="Gill Sans MT"/>
              </a:rPr>
              <a:t>defined</a:t>
            </a:r>
            <a:r>
              <a:rPr sz="1600" spc="-40" dirty="0">
                <a:latin typeface="Gill Sans MT"/>
                <a:cs typeface="Gill Sans MT"/>
              </a:rPr>
              <a:t> </a:t>
            </a:r>
            <a:r>
              <a:rPr sz="1600" dirty="0">
                <a:latin typeface="Gill Sans MT"/>
                <a:cs typeface="Gill Sans MT"/>
              </a:rPr>
              <a:t>as</a:t>
            </a:r>
            <a:r>
              <a:rPr sz="1600" spc="-15" dirty="0">
                <a:latin typeface="Gill Sans MT"/>
                <a:cs typeface="Gill Sans MT"/>
              </a:rPr>
              <a:t> </a:t>
            </a:r>
            <a:r>
              <a:rPr sz="1600" dirty="0">
                <a:latin typeface="Gill Sans MT"/>
                <a:cs typeface="Gill Sans MT"/>
              </a:rPr>
              <a:t>the</a:t>
            </a:r>
            <a:r>
              <a:rPr sz="1600" spc="-30" dirty="0">
                <a:latin typeface="Gill Sans MT"/>
                <a:cs typeface="Gill Sans MT"/>
              </a:rPr>
              <a:t> </a:t>
            </a:r>
            <a:r>
              <a:rPr sz="1600" dirty="0">
                <a:latin typeface="Gill Sans MT"/>
                <a:cs typeface="Gill Sans MT"/>
              </a:rPr>
              <a:t>ratio</a:t>
            </a:r>
            <a:r>
              <a:rPr sz="1600" spc="-5" dirty="0">
                <a:latin typeface="Gill Sans MT"/>
                <a:cs typeface="Gill Sans MT"/>
              </a:rPr>
              <a:t> </a:t>
            </a:r>
            <a:r>
              <a:rPr sz="1600" dirty="0">
                <a:latin typeface="Gill Sans MT"/>
                <a:cs typeface="Gill Sans MT"/>
              </a:rPr>
              <a:t>of</a:t>
            </a:r>
            <a:r>
              <a:rPr sz="1600" spc="-5" dirty="0">
                <a:latin typeface="Gill Sans MT"/>
                <a:cs typeface="Gill Sans MT"/>
              </a:rPr>
              <a:t> </a:t>
            </a:r>
            <a:r>
              <a:rPr sz="1600" spc="-10" dirty="0">
                <a:latin typeface="Gill Sans MT"/>
                <a:cs typeface="Gill Sans MT"/>
              </a:rPr>
              <a:t>electrons</a:t>
            </a:r>
            <a:r>
              <a:rPr lang="en-US" sz="1600" spc="-10" dirty="0">
                <a:latin typeface="Gill Sans MT"/>
                <a:cs typeface="Gill Sans MT"/>
              </a:rPr>
              <a:t> delivered</a:t>
            </a:r>
            <a:endParaRPr sz="1600" dirty="0">
              <a:latin typeface="Gill Sans MT"/>
              <a:cs typeface="Gill Sans MT"/>
            </a:endParaRPr>
          </a:p>
          <a:p>
            <a:pPr marL="615950" indent="-285750">
              <a:lnSpc>
                <a:spcPct val="100000"/>
              </a:lnSpc>
              <a:spcBef>
                <a:spcPts val="190"/>
              </a:spcBef>
              <a:buClr>
                <a:schemeClr val="tx1"/>
              </a:buClr>
              <a:buFont typeface="Arial" panose="020B0604020202020204" pitchFamily="34" charset="0"/>
              <a:buChar char="•"/>
            </a:pPr>
            <a:r>
              <a:rPr sz="1600" dirty="0">
                <a:latin typeface="Gill Sans MT"/>
                <a:cs typeface="Gill Sans MT"/>
              </a:rPr>
              <a:t>at</a:t>
            </a:r>
            <a:r>
              <a:rPr sz="1600" spc="-25" dirty="0">
                <a:latin typeface="Gill Sans MT"/>
                <a:cs typeface="Gill Sans MT"/>
              </a:rPr>
              <a:t> </a:t>
            </a:r>
            <a:r>
              <a:rPr sz="1600" dirty="0">
                <a:latin typeface="Gill Sans MT"/>
                <a:cs typeface="Gill Sans MT"/>
              </a:rPr>
              <a:t>the</a:t>
            </a:r>
            <a:r>
              <a:rPr sz="1600" spc="-25" dirty="0">
                <a:latin typeface="Gill Sans MT"/>
                <a:cs typeface="Gill Sans MT"/>
              </a:rPr>
              <a:t> </a:t>
            </a:r>
            <a:r>
              <a:rPr sz="1600" dirty="0">
                <a:latin typeface="Gill Sans MT"/>
                <a:cs typeface="Gill Sans MT"/>
              </a:rPr>
              <a:t>anode</a:t>
            </a:r>
            <a:r>
              <a:rPr sz="1600" spc="-10" dirty="0">
                <a:latin typeface="Gill Sans MT"/>
                <a:cs typeface="Gill Sans MT"/>
              </a:rPr>
              <a:t> </a:t>
            </a:r>
            <a:r>
              <a:rPr sz="1600" dirty="0">
                <a:latin typeface="Gill Sans MT"/>
                <a:cs typeface="Gill Sans MT"/>
              </a:rPr>
              <a:t>N</a:t>
            </a:r>
            <a:r>
              <a:rPr sz="1575" baseline="-21164" dirty="0">
                <a:latin typeface="Gill Sans MT"/>
                <a:cs typeface="Gill Sans MT"/>
              </a:rPr>
              <a:t>A</a:t>
            </a:r>
            <a:r>
              <a:rPr sz="1575" spc="195" baseline="-21164" dirty="0">
                <a:latin typeface="Gill Sans MT"/>
                <a:cs typeface="Gill Sans MT"/>
              </a:rPr>
              <a:t> </a:t>
            </a:r>
            <a:r>
              <a:rPr sz="1600" dirty="0">
                <a:latin typeface="Gill Sans MT"/>
                <a:cs typeface="Gill Sans MT"/>
              </a:rPr>
              <a:t>to the</a:t>
            </a:r>
            <a:r>
              <a:rPr sz="1600" spc="-30" dirty="0">
                <a:latin typeface="Gill Sans MT"/>
                <a:cs typeface="Gill Sans MT"/>
              </a:rPr>
              <a:t> </a:t>
            </a:r>
            <a:r>
              <a:rPr sz="1600" dirty="0">
                <a:latin typeface="Gill Sans MT"/>
                <a:cs typeface="Gill Sans MT"/>
              </a:rPr>
              <a:t>number</a:t>
            </a:r>
            <a:r>
              <a:rPr sz="1600" spc="-30" dirty="0">
                <a:latin typeface="Gill Sans MT"/>
                <a:cs typeface="Gill Sans MT"/>
              </a:rPr>
              <a:t> </a:t>
            </a:r>
            <a:r>
              <a:rPr sz="1600" dirty="0">
                <a:latin typeface="Gill Sans MT"/>
                <a:cs typeface="Gill Sans MT"/>
              </a:rPr>
              <a:t>of</a:t>
            </a:r>
            <a:r>
              <a:rPr sz="1600" spc="-5" dirty="0">
                <a:latin typeface="Gill Sans MT"/>
                <a:cs typeface="Gill Sans MT"/>
              </a:rPr>
              <a:t> </a:t>
            </a:r>
            <a:r>
              <a:rPr sz="1600" dirty="0">
                <a:latin typeface="Gill Sans MT"/>
                <a:cs typeface="Gill Sans MT"/>
              </a:rPr>
              <a:t>primary</a:t>
            </a:r>
            <a:r>
              <a:rPr sz="1600" spc="-20" dirty="0">
                <a:latin typeface="Gill Sans MT"/>
                <a:cs typeface="Gill Sans MT"/>
              </a:rPr>
              <a:t> </a:t>
            </a:r>
            <a:r>
              <a:rPr sz="1600" dirty="0">
                <a:latin typeface="Gill Sans MT"/>
                <a:cs typeface="Gill Sans MT"/>
              </a:rPr>
              <a:t>electrons</a:t>
            </a:r>
            <a:r>
              <a:rPr sz="1600" spc="-15" dirty="0">
                <a:latin typeface="Gill Sans MT"/>
                <a:cs typeface="Gill Sans MT"/>
              </a:rPr>
              <a:t> </a:t>
            </a:r>
            <a:r>
              <a:rPr sz="1600" spc="-20" dirty="0">
                <a:latin typeface="Gill Sans MT"/>
                <a:cs typeface="Gill Sans MT"/>
              </a:rPr>
              <a:t>N,</a:t>
            </a:r>
            <a:r>
              <a:rPr sz="1600" spc="-150" dirty="0">
                <a:latin typeface="Gill Sans MT"/>
                <a:cs typeface="Gill Sans MT"/>
              </a:rPr>
              <a:t> </a:t>
            </a:r>
            <a:r>
              <a:rPr lang="it-IT" sz="1600" spc="-150" dirty="0">
                <a:latin typeface="Gill Sans MT"/>
                <a:cs typeface="Gill Sans MT"/>
              </a:rPr>
              <a:t> </a:t>
            </a:r>
            <a:r>
              <a:rPr sz="1600" dirty="0">
                <a:latin typeface="Gill Sans MT"/>
                <a:cs typeface="Gill Sans MT"/>
              </a:rPr>
              <a:t>G=</a:t>
            </a:r>
            <a:r>
              <a:rPr sz="1600" spc="-10" dirty="0">
                <a:latin typeface="Gill Sans MT"/>
                <a:cs typeface="Gill Sans MT"/>
              </a:rPr>
              <a:t>N</a:t>
            </a:r>
            <a:r>
              <a:rPr sz="1575" spc="-15" baseline="-21164" dirty="0">
                <a:latin typeface="Gill Sans MT"/>
                <a:cs typeface="Gill Sans MT"/>
              </a:rPr>
              <a:t>A</a:t>
            </a:r>
            <a:r>
              <a:rPr sz="1600" spc="-10" dirty="0">
                <a:latin typeface="Gill Sans MT"/>
                <a:cs typeface="Gill Sans MT"/>
              </a:rPr>
              <a:t>/N.</a:t>
            </a:r>
            <a:endParaRPr sz="1600" dirty="0">
              <a:latin typeface="Gill Sans MT"/>
              <a:cs typeface="Gill Sans MT"/>
            </a:endParaRPr>
          </a:p>
          <a:p>
            <a:pPr marL="387350" indent="-285750">
              <a:lnSpc>
                <a:spcPct val="100000"/>
              </a:lnSpc>
              <a:spcBef>
                <a:spcPts val="1190"/>
              </a:spcBef>
              <a:buClr>
                <a:schemeClr val="tx1"/>
              </a:buClr>
              <a:buFont typeface="Arial" panose="020B0604020202020204" pitchFamily="34" charset="0"/>
              <a:buChar char="•"/>
              <a:tabLst>
                <a:tab pos="329565" algn="l"/>
              </a:tabLst>
            </a:pPr>
            <a:r>
              <a:rPr sz="1600" spc="-10" dirty="0">
                <a:latin typeface="Gill Sans MT"/>
                <a:cs typeface="Gill Sans MT"/>
              </a:rPr>
              <a:t>G&lt;1:</a:t>
            </a:r>
            <a:r>
              <a:rPr sz="1600" spc="-145" dirty="0">
                <a:latin typeface="Gill Sans MT"/>
                <a:cs typeface="Gill Sans MT"/>
              </a:rPr>
              <a:t> </a:t>
            </a:r>
            <a:r>
              <a:rPr sz="1600" spc="-10" dirty="0">
                <a:solidFill>
                  <a:srgbClr val="FFC000"/>
                </a:solidFill>
                <a:latin typeface="Gill Sans MT"/>
                <a:cs typeface="Gill Sans MT"/>
              </a:rPr>
              <a:t>Recombination</a:t>
            </a:r>
            <a:endParaRPr sz="1600" dirty="0">
              <a:solidFill>
                <a:srgbClr val="FFC000"/>
              </a:solidFill>
              <a:latin typeface="Gill Sans MT"/>
              <a:cs typeface="Gill Sans MT"/>
            </a:endParaRPr>
          </a:p>
          <a:p>
            <a:pPr marL="844550" lvl="1" indent="-285750">
              <a:lnSpc>
                <a:spcPct val="100000"/>
              </a:lnSpc>
              <a:spcBef>
                <a:spcPts val="705"/>
              </a:spcBef>
              <a:buClr>
                <a:schemeClr val="tx1"/>
              </a:buClr>
              <a:buFont typeface="Arial" panose="020B0604020202020204" pitchFamily="34" charset="0"/>
              <a:buChar char="•"/>
              <a:tabLst>
                <a:tab pos="786765" algn="l"/>
              </a:tabLst>
            </a:pPr>
            <a:r>
              <a:rPr sz="1400" dirty="0">
                <a:latin typeface="Gill Sans MT"/>
                <a:cs typeface="Gill Sans MT"/>
              </a:rPr>
              <a:t>most</a:t>
            </a:r>
            <a:r>
              <a:rPr sz="1400" spc="-30" dirty="0">
                <a:latin typeface="Gill Sans MT"/>
                <a:cs typeface="Gill Sans MT"/>
              </a:rPr>
              <a:t> </a:t>
            </a:r>
            <a:r>
              <a:rPr sz="1400" dirty="0">
                <a:latin typeface="Gill Sans MT"/>
                <a:cs typeface="Gill Sans MT"/>
              </a:rPr>
              <a:t>of</a:t>
            </a:r>
            <a:r>
              <a:rPr sz="1400" spc="-25" dirty="0">
                <a:latin typeface="Gill Sans MT"/>
                <a:cs typeface="Gill Sans MT"/>
              </a:rPr>
              <a:t> </a:t>
            </a:r>
            <a:r>
              <a:rPr sz="1400" dirty="0">
                <a:latin typeface="Gill Sans MT"/>
                <a:cs typeface="Gill Sans MT"/>
              </a:rPr>
              <a:t>the</a:t>
            </a:r>
            <a:r>
              <a:rPr sz="1400" spc="-35" dirty="0">
                <a:latin typeface="Gill Sans MT"/>
                <a:cs typeface="Gill Sans MT"/>
              </a:rPr>
              <a:t> </a:t>
            </a:r>
            <a:r>
              <a:rPr sz="1400" dirty="0">
                <a:latin typeface="Gill Sans MT"/>
                <a:cs typeface="Gill Sans MT"/>
              </a:rPr>
              <a:t>e/ion</a:t>
            </a:r>
            <a:r>
              <a:rPr sz="1400" spc="-30" dirty="0">
                <a:latin typeface="Gill Sans MT"/>
                <a:cs typeface="Gill Sans MT"/>
              </a:rPr>
              <a:t> </a:t>
            </a:r>
            <a:r>
              <a:rPr sz="1400" dirty="0">
                <a:latin typeface="Gill Sans MT"/>
                <a:cs typeface="Gill Sans MT"/>
              </a:rPr>
              <a:t>pairs</a:t>
            </a:r>
            <a:r>
              <a:rPr sz="1400" spc="-40" dirty="0">
                <a:latin typeface="Gill Sans MT"/>
                <a:cs typeface="Gill Sans MT"/>
              </a:rPr>
              <a:t> </a:t>
            </a:r>
            <a:r>
              <a:rPr sz="1400" dirty="0">
                <a:latin typeface="Gill Sans MT"/>
                <a:cs typeface="Gill Sans MT"/>
              </a:rPr>
              <a:t>recombine</a:t>
            </a:r>
            <a:r>
              <a:rPr sz="1400" spc="-35" dirty="0">
                <a:latin typeface="Gill Sans MT"/>
                <a:cs typeface="Gill Sans MT"/>
              </a:rPr>
              <a:t> </a:t>
            </a:r>
            <a:r>
              <a:rPr lang="en-US" sz="1400" dirty="0">
                <a:latin typeface="Gill Sans MT"/>
                <a:cs typeface="Gill Sans MT"/>
              </a:rPr>
              <a:t>or get attached by an electronegative atom</a:t>
            </a:r>
            <a:endParaRPr sz="1400" dirty="0">
              <a:latin typeface="Gill Sans MT"/>
              <a:cs typeface="Gill Sans MT"/>
            </a:endParaRPr>
          </a:p>
          <a:p>
            <a:pPr marL="387350" indent="-285750">
              <a:lnSpc>
                <a:spcPct val="100000"/>
              </a:lnSpc>
              <a:spcBef>
                <a:spcPts val="1155"/>
              </a:spcBef>
              <a:buClr>
                <a:schemeClr val="tx1"/>
              </a:buClr>
              <a:buFont typeface="Arial" panose="020B0604020202020204" pitchFamily="34" charset="0"/>
              <a:buChar char="•"/>
              <a:tabLst>
                <a:tab pos="329565" algn="l"/>
              </a:tabLst>
            </a:pPr>
            <a:r>
              <a:rPr sz="1600" spc="-20" dirty="0">
                <a:latin typeface="Gill Sans MT"/>
                <a:cs typeface="Gill Sans MT"/>
              </a:rPr>
              <a:t>G≈1:</a:t>
            </a:r>
            <a:r>
              <a:rPr sz="1600" spc="-145" dirty="0">
                <a:latin typeface="Gill Sans MT"/>
                <a:cs typeface="Gill Sans MT"/>
              </a:rPr>
              <a:t> </a:t>
            </a:r>
            <a:r>
              <a:rPr sz="1600" dirty="0">
                <a:solidFill>
                  <a:srgbClr val="FFC000"/>
                </a:solidFill>
                <a:latin typeface="Gill Sans MT"/>
                <a:cs typeface="Gill Sans MT"/>
              </a:rPr>
              <a:t>Ionisation</a:t>
            </a:r>
            <a:r>
              <a:rPr sz="1600" spc="-5" dirty="0">
                <a:solidFill>
                  <a:srgbClr val="C00000"/>
                </a:solidFill>
                <a:latin typeface="Gill Sans MT"/>
                <a:cs typeface="Gill Sans MT"/>
              </a:rPr>
              <a:t> </a:t>
            </a:r>
            <a:r>
              <a:rPr sz="1600" spc="-10" dirty="0">
                <a:solidFill>
                  <a:srgbClr val="FFC000"/>
                </a:solidFill>
                <a:latin typeface="Gill Sans MT"/>
                <a:cs typeface="Gill Sans MT"/>
              </a:rPr>
              <a:t>chamber</a:t>
            </a:r>
            <a:endParaRPr sz="1600" dirty="0">
              <a:solidFill>
                <a:srgbClr val="FFC000"/>
              </a:solidFill>
              <a:latin typeface="Gill Sans MT"/>
              <a:cs typeface="Gill Sans MT"/>
            </a:endParaRPr>
          </a:p>
          <a:p>
            <a:pPr marL="844550" lvl="1" indent="-285750">
              <a:lnSpc>
                <a:spcPct val="100000"/>
              </a:lnSpc>
              <a:spcBef>
                <a:spcPts val="705"/>
              </a:spcBef>
              <a:buClr>
                <a:schemeClr val="tx1"/>
              </a:buClr>
              <a:buFont typeface="Arial" panose="020B0604020202020204" pitchFamily="34" charset="0"/>
              <a:buChar char="•"/>
              <a:tabLst>
                <a:tab pos="786765" algn="l"/>
              </a:tabLst>
            </a:pPr>
            <a:r>
              <a:rPr sz="1400" dirty="0">
                <a:latin typeface="Gill Sans MT"/>
                <a:cs typeface="Gill Sans MT"/>
              </a:rPr>
              <a:t>no</a:t>
            </a:r>
            <a:r>
              <a:rPr sz="1400" spc="-5" dirty="0">
                <a:latin typeface="Gill Sans MT"/>
                <a:cs typeface="Gill Sans MT"/>
              </a:rPr>
              <a:t> </a:t>
            </a:r>
            <a:r>
              <a:rPr sz="1400" spc="-10" dirty="0">
                <a:latin typeface="Gill Sans MT"/>
                <a:cs typeface="Gill Sans MT"/>
              </a:rPr>
              <a:t>amplification,</a:t>
            </a:r>
            <a:r>
              <a:rPr sz="1400" spc="-155" dirty="0">
                <a:latin typeface="Gill Sans MT"/>
                <a:cs typeface="Gill Sans MT"/>
              </a:rPr>
              <a:t> </a:t>
            </a:r>
            <a:r>
              <a:rPr sz="1400" dirty="0">
                <a:latin typeface="Gill Sans MT"/>
                <a:cs typeface="Gill Sans MT"/>
              </a:rPr>
              <a:t>only</a:t>
            </a:r>
            <a:r>
              <a:rPr sz="1400" spc="-10" dirty="0">
                <a:latin typeface="Gill Sans MT"/>
                <a:cs typeface="Gill Sans MT"/>
              </a:rPr>
              <a:t> </a:t>
            </a:r>
            <a:r>
              <a:rPr sz="1400" dirty="0">
                <a:latin typeface="Gill Sans MT"/>
                <a:cs typeface="Gill Sans MT"/>
              </a:rPr>
              <a:t>primary</a:t>
            </a:r>
            <a:r>
              <a:rPr sz="1400" spc="-5" dirty="0">
                <a:latin typeface="Gill Sans MT"/>
                <a:cs typeface="Gill Sans MT"/>
              </a:rPr>
              <a:t> </a:t>
            </a:r>
            <a:r>
              <a:rPr sz="1400" dirty="0">
                <a:latin typeface="Gill Sans MT"/>
                <a:cs typeface="Gill Sans MT"/>
              </a:rPr>
              <a:t>particles</a:t>
            </a:r>
            <a:r>
              <a:rPr sz="1400" spc="5" dirty="0">
                <a:latin typeface="Gill Sans MT"/>
                <a:cs typeface="Gill Sans MT"/>
              </a:rPr>
              <a:t> </a:t>
            </a:r>
            <a:r>
              <a:rPr sz="1400" spc="-10" dirty="0">
                <a:latin typeface="Gill Sans MT"/>
                <a:cs typeface="Gill Sans MT"/>
              </a:rPr>
              <a:t>collected.</a:t>
            </a:r>
            <a:r>
              <a:rPr sz="1400" spc="-135" dirty="0">
                <a:latin typeface="Gill Sans MT"/>
                <a:cs typeface="Gill Sans MT"/>
              </a:rPr>
              <a:t> </a:t>
            </a:r>
            <a:r>
              <a:rPr sz="1400" dirty="0">
                <a:latin typeface="Gill Sans MT"/>
                <a:cs typeface="Gill Sans MT"/>
              </a:rPr>
              <a:t>Useful</a:t>
            </a:r>
            <a:r>
              <a:rPr sz="1400" spc="-5" dirty="0">
                <a:latin typeface="Gill Sans MT"/>
                <a:cs typeface="Gill Sans MT"/>
              </a:rPr>
              <a:t> </a:t>
            </a:r>
            <a:r>
              <a:rPr sz="1400" dirty="0">
                <a:latin typeface="Gill Sans MT"/>
                <a:cs typeface="Gill Sans MT"/>
              </a:rPr>
              <a:t>for</a:t>
            </a:r>
            <a:r>
              <a:rPr sz="1400" spc="-15" dirty="0">
                <a:latin typeface="Gill Sans MT"/>
                <a:cs typeface="Gill Sans MT"/>
              </a:rPr>
              <a:t> </a:t>
            </a:r>
            <a:r>
              <a:rPr sz="1400" dirty="0">
                <a:latin typeface="Gill Sans MT"/>
                <a:cs typeface="Gill Sans MT"/>
              </a:rPr>
              <a:t>dosimetry/flux</a:t>
            </a:r>
            <a:r>
              <a:rPr sz="1400" spc="-30" dirty="0">
                <a:latin typeface="Gill Sans MT"/>
                <a:cs typeface="Gill Sans MT"/>
              </a:rPr>
              <a:t> </a:t>
            </a:r>
            <a:r>
              <a:rPr sz="1400" spc="-10" dirty="0">
                <a:latin typeface="Gill Sans MT"/>
                <a:cs typeface="Gill Sans MT"/>
              </a:rPr>
              <a:t>meas.</a:t>
            </a:r>
            <a:endParaRPr sz="1400" dirty="0">
              <a:latin typeface="Gill Sans MT"/>
              <a:cs typeface="Gill Sans MT"/>
            </a:endParaRPr>
          </a:p>
          <a:p>
            <a:pPr marL="387350" indent="-285750">
              <a:lnSpc>
                <a:spcPct val="100000"/>
              </a:lnSpc>
              <a:spcBef>
                <a:spcPts val="1160"/>
              </a:spcBef>
              <a:buClr>
                <a:schemeClr val="tx1"/>
              </a:buClr>
              <a:buFont typeface="Arial" panose="020B0604020202020204" pitchFamily="34" charset="0"/>
              <a:buChar char="•"/>
              <a:tabLst>
                <a:tab pos="329565" algn="l"/>
              </a:tabLst>
            </a:pPr>
            <a:r>
              <a:rPr sz="1600" spc="-10" dirty="0">
                <a:latin typeface="Gill Sans MT"/>
                <a:cs typeface="Gill Sans MT"/>
              </a:rPr>
              <a:t>G≈10</a:t>
            </a:r>
            <a:r>
              <a:rPr sz="1575" spc="-15" baseline="26455" dirty="0">
                <a:latin typeface="Gill Sans MT"/>
                <a:cs typeface="Gill Sans MT"/>
              </a:rPr>
              <a:t>3</a:t>
            </a:r>
            <a:r>
              <a:rPr sz="1600" spc="-10" dirty="0">
                <a:latin typeface="Gill Sans MT"/>
                <a:cs typeface="Gill Sans MT"/>
              </a:rPr>
              <a:t>-</a:t>
            </a:r>
            <a:r>
              <a:rPr sz="1600" dirty="0">
                <a:latin typeface="Gill Sans MT"/>
                <a:cs typeface="Gill Sans MT"/>
              </a:rPr>
              <a:t>10</a:t>
            </a:r>
            <a:r>
              <a:rPr sz="1575" baseline="26455" dirty="0">
                <a:latin typeface="Gill Sans MT"/>
                <a:cs typeface="Gill Sans MT"/>
              </a:rPr>
              <a:t>5</a:t>
            </a:r>
            <a:r>
              <a:rPr sz="1600" dirty="0">
                <a:latin typeface="Gill Sans MT"/>
                <a:cs typeface="Gill Sans MT"/>
              </a:rPr>
              <a:t>:</a:t>
            </a:r>
            <a:r>
              <a:rPr sz="1600" spc="-175" dirty="0">
                <a:latin typeface="Gill Sans MT"/>
                <a:cs typeface="Gill Sans MT"/>
              </a:rPr>
              <a:t> </a:t>
            </a:r>
            <a:r>
              <a:rPr sz="1600" dirty="0">
                <a:solidFill>
                  <a:srgbClr val="FFC000"/>
                </a:solidFill>
                <a:latin typeface="Gill Sans MT"/>
                <a:cs typeface="Gill Sans MT"/>
              </a:rPr>
              <a:t>Proportional</a:t>
            </a:r>
            <a:r>
              <a:rPr sz="1600" spc="-55" dirty="0">
                <a:solidFill>
                  <a:srgbClr val="FFC000"/>
                </a:solidFill>
                <a:latin typeface="Gill Sans MT"/>
                <a:cs typeface="Gill Sans MT"/>
              </a:rPr>
              <a:t> </a:t>
            </a:r>
            <a:r>
              <a:rPr sz="1600" dirty="0">
                <a:solidFill>
                  <a:srgbClr val="FFC000"/>
                </a:solidFill>
                <a:latin typeface="Gill Sans MT"/>
                <a:cs typeface="Gill Sans MT"/>
              </a:rPr>
              <a:t>counter</a:t>
            </a:r>
            <a:r>
              <a:rPr sz="1600" spc="-45" dirty="0">
                <a:solidFill>
                  <a:srgbClr val="FFC000"/>
                </a:solidFill>
                <a:latin typeface="Gill Sans MT"/>
                <a:cs typeface="Gill Sans MT"/>
              </a:rPr>
              <a:t> </a:t>
            </a:r>
            <a:r>
              <a:rPr sz="1600" dirty="0">
                <a:solidFill>
                  <a:srgbClr val="FFC000"/>
                </a:solidFill>
                <a:latin typeface="Gill Sans MT"/>
                <a:cs typeface="Gill Sans MT"/>
              </a:rPr>
              <a:t>/</a:t>
            </a:r>
            <a:r>
              <a:rPr sz="1600" spc="-55" dirty="0">
                <a:solidFill>
                  <a:srgbClr val="FFC000"/>
                </a:solidFill>
                <a:latin typeface="Gill Sans MT"/>
                <a:cs typeface="Gill Sans MT"/>
              </a:rPr>
              <a:t> </a:t>
            </a:r>
            <a:r>
              <a:rPr sz="1600" dirty="0">
                <a:solidFill>
                  <a:srgbClr val="FFC000"/>
                </a:solidFill>
                <a:latin typeface="Gill Sans MT"/>
                <a:cs typeface="Gill Sans MT"/>
              </a:rPr>
              <a:t>proportional</a:t>
            </a:r>
            <a:r>
              <a:rPr sz="1600" spc="-15" dirty="0">
                <a:solidFill>
                  <a:srgbClr val="FFC000"/>
                </a:solidFill>
                <a:latin typeface="Gill Sans MT"/>
                <a:cs typeface="Gill Sans MT"/>
              </a:rPr>
              <a:t> </a:t>
            </a:r>
            <a:r>
              <a:rPr sz="1600" spc="-20" dirty="0">
                <a:solidFill>
                  <a:srgbClr val="FFC000"/>
                </a:solidFill>
                <a:latin typeface="Gill Sans MT"/>
                <a:cs typeface="Gill Sans MT"/>
              </a:rPr>
              <a:t>mode</a:t>
            </a:r>
            <a:endParaRPr sz="1600" dirty="0">
              <a:solidFill>
                <a:srgbClr val="FFC000"/>
              </a:solidFill>
              <a:latin typeface="Gill Sans MT"/>
              <a:cs typeface="Gill Sans MT"/>
            </a:endParaRPr>
          </a:p>
          <a:p>
            <a:pPr marL="843915" marR="170180" lvl="1" indent="-285750">
              <a:lnSpc>
                <a:spcPct val="110000"/>
              </a:lnSpc>
              <a:spcBef>
                <a:spcPts val="535"/>
              </a:spcBef>
              <a:buClr>
                <a:schemeClr val="tx1"/>
              </a:buClr>
              <a:buFont typeface="Arial" panose="020B0604020202020204" pitchFamily="34" charset="0"/>
              <a:buChar char="•"/>
              <a:tabLst>
                <a:tab pos="787400" algn="l"/>
              </a:tabLst>
            </a:pPr>
            <a:r>
              <a:rPr sz="1400" dirty="0">
                <a:latin typeface="Gill Sans MT"/>
                <a:cs typeface="Gill Sans MT"/>
              </a:rPr>
              <a:t>An</a:t>
            </a:r>
            <a:r>
              <a:rPr sz="1400" spc="-25" dirty="0">
                <a:latin typeface="Gill Sans MT"/>
                <a:cs typeface="Gill Sans MT"/>
              </a:rPr>
              <a:t> </a:t>
            </a:r>
            <a:r>
              <a:rPr sz="1400" dirty="0">
                <a:solidFill>
                  <a:srgbClr val="FFC000"/>
                </a:solidFill>
                <a:latin typeface="Gill Sans MT"/>
                <a:cs typeface="Gill Sans MT"/>
              </a:rPr>
              <a:t>avalanche</a:t>
            </a:r>
            <a:r>
              <a:rPr sz="1400" spc="-40" dirty="0">
                <a:solidFill>
                  <a:srgbClr val="C00000"/>
                </a:solidFill>
                <a:latin typeface="Gill Sans MT"/>
                <a:cs typeface="Gill Sans MT"/>
              </a:rPr>
              <a:t> </a:t>
            </a:r>
            <a:r>
              <a:rPr sz="1400" dirty="0">
                <a:latin typeface="Gill Sans MT"/>
                <a:cs typeface="Gill Sans MT"/>
              </a:rPr>
              <a:t>develops</a:t>
            </a:r>
            <a:r>
              <a:rPr sz="1400" spc="-45" dirty="0">
                <a:latin typeface="Gill Sans MT"/>
                <a:cs typeface="Gill Sans MT"/>
              </a:rPr>
              <a:t> </a:t>
            </a:r>
            <a:r>
              <a:rPr lang="en-US" sz="1400" dirty="0">
                <a:latin typeface="Gill Sans MT"/>
                <a:cs typeface="Gill Sans MT"/>
              </a:rPr>
              <a:t>which G is statistically constant and independent on the primary ionization</a:t>
            </a:r>
            <a:endParaRPr sz="1400" dirty="0">
              <a:latin typeface="Gill Sans MT"/>
              <a:cs typeface="Gill Sans MT"/>
            </a:endParaRPr>
          </a:p>
          <a:p>
            <a:pPr marL="387350" indent="-285750">
              <a:lnSpc>
                <a:spcPct val="100000"/>
              </a:lnSpc>
              <a:spcBef>
                <a:spcPts val="1155"/>
              </a:spcBef>
              <a:buClr>
                <a:schemeClr val="tx1"/>
              </a:buClr>
              <a:buFont typeface="Arial" panose="020B0604020202020204" pitchFamily="34" charset="0"/>
              <a:buChar char="•"/>
              <a:tabLst>
                <a:tab pos="329565" algn="l"/>
              </a:tabLst>
            </a:pPr>
            <a:r>
              <a:rPr sz="1600" spc="-10" dirty="0">
                <a:latin typeface="Gill Sans MT"/>
                <a:cs typeface="Gill Sans MT"/>
              </a:rPr>
              <a:t>G≈10</a:t>
            </a:r>
            <a:r>
              <a:rPr sz="1575" spc="-15" baseline="26455" dirty="0">
                <a:latin typeface="Gill Sans MT"/>
                <a:cs typeface="Gill Sans MT"/>
              </a:rPr>
              <a:t>5</a:t>
            </a:r>
            <a:r>
              <a:rPr sz="1600" spc="-10" dirty="0">
                <a:latin typeface="Gill Sans MT"/>
                <a:cs typeface="Gill Sans MT"/>
              </a:rPr>
              <a:t>-</a:t>
            </a:r>
            <a:r>
              <a:rPr sz="1600" dirty="0">
                <a:latin typeface="Gill Sans MT"/>
                <a:cs typeface="Gill Sans MT"/>
              </a:rPr>
              <a:t>10</a:t>
            </a:r>
            <a:r>
              <a:rPr sz="1575" baseline="26455" dirty="0">
                <a:latin typeface="Gill Sans MT"/>
                <a:cs typeface="Gill Sans MT"/>
              </a:rPr>
              <a:t>8</a:t>
            </a:r>
            <a:r>
              <a:rPr sz="1600" dirty="0">
                <a:latin typeface="Gill Sans MT"/>
                <a:cs typeface="Gill Sans MT"/>
              </a:rPr>
              <a:t>:</a:t>
            </a:r>
            <a:r>
              <a:rPr sz="1600" spc="-175" dirty="0">
                <a:latin typeface="Gill Sans MT"/>
                <a:cs typeface="Gill Sans MT"/>
              </a:rPr>
              <a:t> </a:t>
            </a:r>
            <a:r>
              <a:rPr sz="1600" dirty="0">
                <a:latin typeface="Gill Sans MT"/>
                <a:cs typeface="Gill Sans MT"/>
              </a:rPr>
              <a:t>Region</a:t>
            </a:r>
            <a:r>
              <a:rPr sz="1600" spc="-15" dirty="0">
                <a:latin typeface="Gill Sans MT"/>
                <a:cs typeface="Gill Sans MT"/>
              </a:rPr>
              <a:t> </a:t>
            </a:r>
            <a:r>
              <a:rPr sz="1600" dirty="0">
                <a:latin typeface="Gill Sans MT"/>
                <a:cs typeface="Gill Sans MT"/>
              </a:rPr>
              <a:t>of</a:t>
            </a:r>
            <a:r>
              <a:rPr sz="1600" spc="-5" dirty="0">
                <a:latin typeface="Gill Sans MT"/>
                <a:cs typeface="Gill Sans MT"/>
              </a:rPr>
              <a:t> </a:t>
            </a:r>
            <a:r>
              <a:rPr sz="1600" dirty="0">
                <a:solidFill>
                  <a:srgbClr val="FFC000"/>
                </a:solidFill>
                <a:latin typeface="Gill Sans MT"/>
                <a:cs typeface="Gill Sans MT"/>
              </a:rPr>
              <a:t>limited</a:t>
            </a:r>
            <a:r>
              <a:rPr sz="1600" spc="-10" dirty="0">
                <a:solidFill>
                  <a:srgbClr val="FFC000"/>
                </a:solidFill>
                <a:latin typeface="Gill Sans MT"/>
                <a:cs typeface="Gill Sans MT"/>
              </a:rPr>
              <a:t> proportionality</a:t>
            </a:r>
            <a:r>
              <a:rPr lang="en-US" sz="1600" spc="-10" dirty="0">
                <a:solidFill>
                  <a:srgbClr val="FFC000"/>
                </a:solidFill>
                <a:latin typeface="Gill Sans MT"/>
                <a:cs typeface="Gill Sans MT"/>
              </a:rPr>
              <a:t> or saturated </a:t>
            </a:r>
            <a:r>
              <a:rPr lang="en-US" sz="1600" spc="-10" dirty="0" err="1">
                <a:solidFill>
                  <a:srgbClr val="FFC000"/>
                </a:solidFill>
                <a:latin typeface="Gill Sans MT"/>
                <a:cs typeface="Gill Sans MT"/>
              </a:rPr>
              <a:t>avalance</a:t>
            </a:r>
            <a:endParaRPr sz="1600" dirty="0">
              <a:solidFill>
                <a:srgbClr val="FFC000"/>
              </a:solidFill>
              <a:latin typeface="Gill Sans MT"/>
              <a:cs typeface="Gill Sans MT"/>
            </a:endParaRPr>
          </a:p>
          <a:p>
            <a:pPr marL="843915" marR="636270" lvl="1" indent="-285750">
              <a:lnSpc>
                <a:spcPct val="110100"/>
              </a:lnSpc>
              <a:spcBef>
                <a:spcPts val="535"/>
              </a:spcBef>
              <a:buClr>
                <a:schemeClr val="tx1"/>
              </a:buClr>
              <a:buFont typeface="Arial" panose="020B0604020202020204" pitchFamily="34" charset="0"/>
              <a:buChar char="•"/>
              <a:tabLst>
                <a:tab pos="787400" algn="l"/>
              </a:tabLst>
            </a:pPr>
            <a:r>
              <a:rPr lang="en-US" sz="1400" dirty="0">
                <a:latin typeface="Gill Sans MT"/>
                <a:cs typeface="Gill Sans MT"/>
              </a:rPr>
              <a:t>The electrons of the developing avalanche build up space charge limiting the effective field. The growth is not exponential i.e. electrons are not independent </a:t>
            </a:r>
            <a:endParaRPr sz="1400" dirty="0">
              <a:latin typeface="Gill Sans MT"/>
              <a:cs typeface="Gill Sans MT"/>
            </a:endParaRPr>
          </a:p>
        </p:txBody>
      </p:sp>
      <p:sp>
        <p:nvSpPr>
          <p:cNvPr id="4" name="object 4"/>
          <p:cNvSpPr txBox="1"/>
          <p:nvPr/>
        </p:nvSpPr>
        <p:spPr>
          <a:xfrm>
            <a:off x="552297" y="5138102"/>
            <a:ext cx="6009005" cy="673100"/>
          </a:xfrm>
          <a:prstGeom prst="rect">
            <a:avLst/>
          </a:prstGeom>
        </p:spPr>
        <p:txBody>
          <a:bodyPr vert="horz" wrap="square" lIns="0" tIns="113030" rIns="0" bIns="0" rtlCol="0">
            <a:spAutoFit/>
          </a:bodyPr>
          <a:lstStyle/>
          <a:p>
            <a:pPr marL="266065" indent="-227965">
              <a:lnSpc>
                <a:spcPct val="100000"/>
              </a:lnSpc>
              <a:spcBef>
                <a:spcPts val="890"/>
              </a:spcBef>
              <a:buClr>
                <a:schemeClr val="tx1"/>
              </a:buClr>
              <a:buFont typeface="Arial"/>
              <a:buChar char="•"/>
              <a:tabLst>
                <a:tab pos="266065" algn="l"/>
              </a:tabLst>
            </a:pPr>
            <a:r>
              <a:rPr sz="1600" dirty="0">
                <a:latin typeface="Gill Sans MT"/>
                <a:cs typeface="Gill Sans MT"/>
              </a:rPr>
              <a:t>G</a:t>
            </a:r>
            <a:r>
              <a:rPr sz="1600" spc="-45" dirty="0">
                <a:latin typeface="Gill Sans MT"/>
                <a:cs typeface="Gill Sans MT"/>
              </a:rPr>
              <a:t> </a:t>
            </a:r>
            <a:r>
              <a:rPr sz="1600" dirty="0">
                <a:latin typeface="Cambria Math"/>
                <a:cs typeface="Cambria Math"/>
              </a:rPr>
              <a:t>≳</a:t>
            </a:r>
            <a:r>
              <a:rPr sz="1600" spc="80" dirty="0">
                <a:latin typeface="Cambria Math"/>
                <a:cs typeface="Cambria Math"/>
              </a:rPr>
              <a:t> </a:t>
            </a:r>
            <a:r>
              <a:rPr sz="1600" dirty="0">
                <a:latin typeface="Gill Sans MT"/>
                <a:cs typeface="Gill Sans MT"/>
              </a:rPr>
              <a:t>10</a:t>
            </a:r>
            <a:r>
              <a:rPr sz="1575" baseline="26455" dirty="0">
                <a:latin typeface="Gill Sans MT"/>
                <a:cs typeface="Gill Sans MT"/>
              </a:rPr>
              <a:t>8</a:t>
            </a:r>
            <a:r>
              <a:rPr sz="1600" dirty="0">
                <a:latin typeface="Gill Sans MT"/>
                <a:cs typeface="Gill Sans MT"/>
              </a:rPr>
              <a:t>:</a:t>
            </a:r>
            <a:r>
              <a:rPr sz="1600" spc="-175" dirty="0">
                <a:latin typeface="Gill Sans MT"/>
                <a:cs typeface="Gill Sans MT"/>
              </a:rPr>
              <a:t> </a:t>
            </a:r>
            <a:r>
              <a:rPr sz="1600" dirty="0">
                <a:solidFill>
                  <a:srgbClr val="FFC000"/>
                </a:solidFill>
                <a:latin typeface="Gill Sans MT"/>
                <a:cs typeface="Gill Sans MT"/>
              </a:rPr>
              <a:t>Geiger</a:t>
            </a:r>
            <a:r>
              <a:rPr sz="1600" spc="-5" dirty="0">
                <a:solidFill>
                  <a:srgbClr val="C00000"/>
                </a:solidFill>
                <a:latin typeface="Gill Sans MT"/>
                <a:cs typeface="Gill Sans MT"/>
              </a:rPr>
              <a:t> </a:t>
            </a:r>
            <a:r>
              <a:rPr sz="1600" dirty="0">
                <a:latin typeface="Gill Sans MT"/>
                <a:cs typeface="Gill Sans MT"/>
              </a:rPr>
              <a:t>(or</a:t>
            </a:r>
            <a:r>
              <a:rPr sz="1600" spc="-25" dirty="0">
                <a:latin typeface="Gill Sans MT"/>
                <a:cs typeface="Gill Sans MT"/>
              </a:rPr>
              <a:t> </a:t>
            </a:r>
            <a:r>
              <a:rPr lang="en-US" sz="1600" dirty="0">
                <a:latin typeface="Gill Sans MT"/>
                <a:cs typeface="Gill Sans MT"/>
              </a:rPr>
              <a:t>streamer</a:t>
            </a:r>
            <a:r>
              <a:rPr sz="1600" dirty="0">
                <a:latin typeface="Gill Sans MT"/>
                <a:cs typeface="Gill Sans MT"/>
              </a:rPr>
              <a:t>) </a:t>
            </a:r>
            <a:r>
              <a:rPr sz="1600" spc="-10" dirty="0">
                <a:latin typeface="Gill Sans MT"/>
                <a:cs typeface="Gill Sans MT"/>
              </a:rPr>
              <a:t>region</a:t>
            </a:r>
            <a:endParaRPr sz="1600" dirty="0">
              <a:latin typeface="Gill Sans MT"/>
              <a:cs typeface="Gill Sans MT"/>
            </a:endParaRPr>
          </a:p>
          <a:p>
            <a:pPr marL="723265" lvl="1" indent="-227965">
              <a:lnSpc>
                <a:spcPct val="100000"/>
              </a:lnSpc>
              <a:spcBef>
                <a:spcPts val="705"/>
              </a:spcBef>
              <a:buClr>
                <a:schemeClr val="tx1"/>
              </a:buClr>
              <a:buFont typeface="Arial"/>
              <a:buChar char="•"/>
              <a:tabLst>
                <a:tab pos="723265" algn="l"/>
              </a:tabLst>
            </a:pPr>
            <a:r>
              <a:rPr sz="1400" dirty="0">
                <a:latin typeface="Gill Sans MT"/>
                <a:cs typeface="Gill Sans MT"/>
              </a:rPr>
              <a:t>The</a:t>
            </a:r>
            <a:r>
              <a:rPr sz="1400" spc="-20" dirty="0">
                <a:latin typeface="Gill Sans MT"/>
                <a:cs typeface="Gill Sans MT"/>
              </a:rPr>
              <a:t> </a:t>
            </a:r>
            <a:r>
              <a:rPr sz="1400" dirty="0">
                <a:latin typeface="Gill Sans MT"/>
                <a:cs typeface="Gill Sans MT"/>
              </a:rPr>
              <a:t>signal</a:t>
            </a:r>
            <a:r>
              <a:rPr sz="1400" spc="-20" dirty="0">
                <a:latin typeface="Gill Sans MT"/>
                <a:cs typeface="Gill Sans MT"/>
              </a:rPr>
              <a:t> </a:t>
            </a:r>
            <a:r>
              <a:rPr sz="1400" dirty="0">
                <a:latin typeface="Gill Sans MT"/>
                <a:cs typeface="Gill Sans MT"/>
              </a:rPr>
              <a:t>is</a:t>
            </a:r>
            <a:r>
              <a:rPr sz="1400" spc="-15" dirty="0">
                <a:latin typeface="Gill Sans MT"/>
                <a:cs typeface="Gill Sans MT"/>
              </a:rPr>
              <a:t> </a:t>
            </a:r>
            <a:r>
              <a:rPr sz="1400" dirty="0">
                <a:latin typeface="Gill Sans MT"/>
                <a:cs typeface="Gill Sans MT"/>
              </a:rPr>
              <a:t>independent</a:t>
            </a:r>
            <a:r>
              <a:rPr sz="1400" spc="-50" dirty="0">
                <a:latin typeface="Gill Sans MT"/>
                <a:cs typeface="Gill Sans MT"/>
              </a:rPr>
              <a:t> </a:t>
            </a:r>
            <a:r>
              <a:rPr sz="1400" dirty="0">
                <a:latin typeface="Gill Sans MT"/>
                <a:cs typeface="Gill Sans MT"/>
              </a:rPr>
              <a:t>o</a:t>
            </a:r>
            <a:r>
              <a:rPr lang="en-US" sz="1400" dirty="0">
                <a:latin typeface="Gill Sans MT"/>
                <a:cs typeface="Gill Sans MT"/>
              </a:rPr>
              <a:t>n</a:t>
            </a:r>
            <a:r>
              <a:rPr sz="1400" spc="-15" dirty="0">
                <a:latin typeface="Gill Sans MT"/>
                <a:cs typeface="Gill Sans MT"/>
              </a:rPr>
              <a:t> </a:t>
            </a:r>
            <a:r>
              <a:rPr sz="1400" dirty="0">
                <a:latin typeface="Gill Sans MT"/>
                <a:cs typeface="Gill Sans MT"/>
              </a:rPr>
              <a:t>the</a:t>
            </a:r>
            <a:r>
              <a:rPr sz="1400" spc="-15" dirty="0">
                <a:latin typeface="Gill Sans MT"/>
                <a:cs typeface="Gill Sans MT"/>
              </a:rPr>
              <a:t> </a:t>
            </a:r>
            <a:r>
              <a:rPr sz="1400" dirty="0">
                <a:latin typeface="Gill Sans MT"/>
                <a:cs typeface="Gill Sans MT"/>
              </a:rPr>
              <a:t>primary</a:t>
            </a:r>
            <a:r>
              <a:rPr sz="1400" spc="-25" dirty="0">
                <a:latin typeface="Gill Sans MT"/>
                <a:cs typeface="Gill Sans MT"/>
              </a:rPr>
              <a:t> </a:t>
            </a:r>
            <a:r>
              <a:rPr sz="1400" dirty="0">
                <a:latin typeface="Gill Sans MT"/>
                <a:cs typeface="Gill Sans MT"/>
              </a:rPr>
              <a:t>ionization.</a:t>
            </a:r>
            <a:r>
              <a:rPr lang="en-US" sz="1400" dirty="0">
                <a:latin typeface="Gill Sans MT"/>
                <a:cs typeface="Gill Sans MT"/>
              </a:rPr>
              <a:t> </a:t>
            </a:r>
            <a:r>
              <a:rPr sz="1400" dirty="0">
                <a:latin typeface="Gill Sans MT"/>
                <a:cs typeface="Gill Sans MT"/>
              </a:rPr>
              <a:t>The</a:t>
            </a:r>
            <a:r>
              <a:rPr sz="1400" spc="-15" dirty="0">
                <a:latin typeface="Gill Sans MT"/>
                <a:cs typeface="Gill Sans MT"/>
              </a:rPr>
              <a:t> </a:t>
            </a:r>
            <a:r>
              <a:rPr sz="1400" dirty="0">
                <a:latin typeface="Gill Sans MT"/>
                <a:cs typeface="Gill Sans MT"/>
              </a:rPr>
              <a:t>detector</a:t>
            </a:r>
            <a:r>
              <a:rPr sz="1400" spc="-30" dirty="0">
                <a:latin typeface="Gill Sans MT"/>
                <a:cs typeface="Gill Sans MT"/>
              </a:rPr>
              <a:t> </a:t>
            </a:r>
            <a:r>
              <a:rPr sz="1400" spc="-10" dirty="0">
                <a:latin typeface="Gill Sans MT"/>
                <a:cs typeface="Gill Sans MT"/>
              </a:rPr>
              <a:t>counts.</a:t>
            </a:r>
            <a:endParaRPr sz="1400" dirty="0">
              <a:latin typeface="Gill Sans MT"/>
              <a:cs typeface="Gill Sans MT"/>
            </a:endParaRPr>
          </a:p>
        </p:txBody>
      </p:sp>
      <p:sp>
        <p:nvSpPr>
          <p:cNvPr id="5" name="object 5"/>
          <p:cNvSpPr txBox="1"/>
          <p:nvPr/>
        </p:nvSpPr>
        <p:spPr>
          <a:xfrm>
            <a:off x="552297" y="5916355"/>
            <a:ext cx="10970895" cy="529632"/>
          </a:xfrm>
          <a:prstGeom prst="rect">
            <a:avLst/>
          </a:prstGeom>
        </p:spPr>
        <p:txBody>
          <a:bodyPr vert="horz" wrap="square" lIns="0" tIns="36830" rIns="0" bIns="0" rtlCol="0">
            <a:spAutoFit/>
          </a:bodyPr>
          <a:lstStyle/>
          <a:p>
            <a:pPr marL="323850" indent="-285750">
              <a:lnSpc>
                <a:spcPct val="100000"/>
              </a:lnSpc>
              <a:spcBef>
                <a:spcPts val="290"/>
              </a:spcBef>
              <a:buClr>
                <a:schemeClr val="tx1"/>
              </a:buClr>
              <a:buFont typeface="Arial" panose="020B0604020202020204" pitchFamily="34" charset="0"/>
              <a:buChar char="•"/>
              <a:tabLst>
                <a:tab pos="266065" algn="l"/>
              </a:tabLst>
            </a:pPr>
            <a:r>
              <a:rPr sz="1600" dirty="0">
                <a:solidFill>
                  <a:srgbClr val="FFC000"/>
                </a:solidFill>
                <a:latin typeface="Gill Sans MT"/>
                <a:cs typeface="Gill Sans MT"/>
              </a:rPr>
              <a:t>discharge</a:t>
            </a:r>
            <a:r>
              <a:rPr sz="1600" spc="-75" dirty="0">
                <a:solidFill>
                  <a:srgbClr val="FFC000"/>
                </a:solidFill>
                <a:latin typeface="Gill Sans MT"/>
                <a:cs typeface="Gill Sans MT"/>
              </a:rPr>
              <a:t> </a:t>
            </a:r>
            <a:r>
              <a:rPr sz="1600" spc="-10" dirty="0">
                <a:solidFill>
                  <a:srgbClr val="FFC000"/>
                </a:solidFill>
                <a:latin typeface="Gill Sans MT"/>
                <a:cs typeface="Gill Sans MT"/>
              </a:rPr>
              <a:t>operation</a:t>
            </a:r>
            <a:r>
              <a:rPr sz="1600" spc="-10" dirty="0">
                <a:latin typeface="Gill Sans MT"/>
                <a:cs typeface="Gill Sans MT"/>
              </a:rPr>
              <a:t>:</a:t>
            </a:r>
            <a:r>
              <a:rPr sz="1600" spc="-140" dirty="0">
                <a:latin typeface="Gill Sans MT"/>
                <a:cs typeface="Gill Sans MT"/>
              </a:rPr>
              <a:t> </a:t>
            </a:r>
            <a:r>
              <a:rPr sz="1600" dirty="0">
                <a:latin typeface="Gill Sans MT"/>
                <a:cs typeface="Gill Sans MT"/>
              </a:rPr>
              <a:t>triggered</a:t>
            </a:r>
            <a:r>
              <a:rPr sz="1600" spc="-15" dirty="0">
                <a:latin typeface="Gill Sans MT"/>
                <a:cs typeface="Gill Sans MT"/>
              </a:rPr>
              <a:t> </a:t>
            </a:r>
            <a:r>
              <a:rPr sz="1600" dirty="0">
                <a:latin typeface="Gill Sans MT"/>
                <a:cs typeface="Gill Sans MT"/>
              </a:rPr>
              <a:t>by</a:t>
            </a:r>
            <a:r>
              <a:rPr sz="1600" spc="-40" dirty="0">
                <a:latin typeface="Gill Sans MT"/>
                <a:cs typeface="Gill Sans MT"/>
              </a:rPr>
              <a:t> </a:t>
            </a:r>
            <a:r>
              <a:rPr sz="1600" dirty="0">
                <a:latin typeface="Gill Sans MT"/>
                <a:cs typeface="Gill Sans MT"/>
              </a:rPr>
              <a:t>a</a:t>
            </a:r>
            <a:r>
              <a:rPr sz="1600" spc="-30" dirty="0">
                <a:latin typeface="Gill Sans MT"/>
                <a:cs typeface="Gill Sans MT"/>
              </a:rPr>
              <a:t> </a:t>
            </a:r>
            <a:r>
              <a:rPr sz="1600" dirty="0">
                <a:latin typeface="Gill Sans MT"/>
                <a:cs typeface="Gill Sans MT"/>
              </a:rPr>
              <a:t>single</a:t>
            </a:r>
            <a:r>
              <a:rPr sz="1600" spc="-35" dirty="0">
                <a:latin typeface="Gill Sans MT"/>
                <a:cs typeface="Gill Sans MT"/>
              </a:rPr>
              <a:t> </a:t>
            </a:r>
            <a:r>
              <a:rPr sz="1600" dirty="0">
                <a:latin typeface="Gill Sans MT"/>
                <a:cs typeface="Gill Sans MT"/>
              </a:rPr>
              <a:t>e</a:t>
            </a:r>
            <a:r>
              <a:rPr sz="1575" baseline="26455" dirty="0">
                <a:latin typeface="Gill Sans MT"/>
                <a:cs typeface="Gill Sans MT"/>
              </a:rPr>
              <a:t>-</a:t>
            </a:r>
            <a:r>
              <a:rPr sz="1600" dirty="0">
                <a:latin typeface="Gill Sans MT"/>
                <a:cs typeface="Gill Sans MT"/>
              </a:rPr>
              <a:t>/ion</a:t>
            </a:r>
            <a:r>
              <a:rPr sz="1600" spc="-25" dirty="0">
                <a:latin typeface="Gill Sans MT"/>
                <a:cs typeface="Gill Sans MT"/>
              </a:rPr>
              <a:t> </a:t>
            </a:r>
            <a:r>
              <a:rPr sz="1600" spc="-45" dirty="0">
                <a:latin typeface="Gill Sans MT"/>
                <a:cs typeface="Gill Sans MT"/>
              </a:rPr>
              <a:t>pair,</a:t>
            </a:r>
            <a:r>
              <a:rPr sz="1600" spc="-150" dirty="0">
                <a:latin typeface="Gill Sans MT"/>
                <a:cs typeface="Gill Sans MT"/>
              </a:rPr>
              <a:t> </a:t>
            </a:r>
            <a:r>
              <a:rPr sz="1600" dirty="0">
                <a:latin typeface="Gill Sans MT"/>
                <a:cs typeface="Gill Sans MT"/>
              </a:rPr>
              <a:t>the</a:t>
            </a:r>
            <a:r>
              <a:rPr sz="1600" spc="-40" dirty="0">
                <a:latin typeface="Gill Sans MT"/>
                <a:cs typeface="Gill Sans MT"/>
              </a:rPr>
              <a:t> </a:t>
            </a:r>
            <a:r>
              <a:rPr sz="1600" dirty="0">
                <a:latin typeface="Gill Sans MT"/>
                <a:cs typeface="Gill Sans MT"/>
              </a:rPr>
              <a:t>electrodes</a:t>
            </a:r>
            <a:r>
              <a:rPr sz="1600" spc="-30" dirty="0">
                <a:latin typeface="Gill Sans MT"/>
                <a:cs typeface="Gill Sans MT"/>
              </a:rPr>
              <a:t> </a:t>
            </a:r>
            <a:r>
              <a:rPr sz="1600" dirty="0">
                <a:latin typeface="Gill Sans MT"/>
                <a:cs typeface="Gill Sans MT"/>
              </a:rPr>
              <a:t>connect</a:t>
            </a:r>
            <a:r>
              <a:rPr sz="1600" spc="-25" dirty="0">
                <a:latin typeface="Gill Sans MT"/>
                <a:cs typeface="Gill Sans MT"/>
              </a:rPr>
              <a:t> </a:t>
            </a:r>
            <a:r>
              <a:rPr sz="1600" dirty="0">
                <a:latin typeface="Gill Sans MT"/>
                <a:cs typeface="Gill Sans MT"/>
              </a:rPr>
              <a:t>by</a:t>
            </a:r>
            <a:r>
              <a:rPr sz="1600" spc="-40" dirty="0">
                <a:latin typeface="Gill Sans MT"/>
                <a:cs typeface="Gill Sans MT"/>
              </a:rPr>
              <a:t> </a:t>
            </a:r>
            <a:r>
              <a:rPr sz="1600" dirty="0">
                <a:latin typeface="Gill Sans MT"/>
                <a:cs typeface="Gill Sans MT"/>
              </a:rPr>
              <a:t>a</a:t>
            </a:r>
            <a:r>
              <a:rPr sz="1600" spc="-30" dirty="0">
                <a:latin typeface="Gill Sans MT"/>
                <a:cs typeface="Gill Sans MT"/>
              </a:rPr>
              <a:t> </a:t>
            </a:r>
            <a:r>
              <a:rPr sz="1600" dirty="0">
                <a:latin typeface="Gill Sans MT"/>
                <a:cs typeface="Gill Sans MT"/>
              </a:rPr>
              <a:t>streamer</a:t>
            </a:r>
            <a:r>
              <a:rPr sz="1600" spc="-20" dirty="0">
                <a:latin typeface="Gill Sans MT"/>
                <a:cs typeface="Gill Sans MT"/>
              </a:rPr>
              <a:t> </a:t>
            </a:r>
            <a:r>
              <a:rPr lang="en-US" sz="1600" dirty="0">
                <a:latin typeface="Gill Sans MT"/>
                <a:cs typeface="Gill Sans MT"/>
              </a:rPr>
              <a:t>build up a self sustaining discharge triggered by extraction of electrons from the cathode, which is heated by the discharge itself </a:t>
            </a:r>
            <a:endParaRPr sz="1600" dirty="0">
              <a:latin typeface="Gill Sans MT"/>
              <a:cs typeface="Gill Sans MT"/>
            </a:endParaRPr>
          </a:p>
        </p:txBody>
      </p:sp>
      <p:pic>
        <p:nvPicPr>
          <p:cNvPr id="6" name="object 6"/>
          <p:cNvPicPr/>
          <p:nvPr/>
        </p:nvPicPr>
        <p:blipFill>
          <a:blip r:embed="rId2" cstate="print"/>
          <a:stretch>
            <a:fillRect/>
          </a:stretch>
        </p:blipFill>
        <p:spPr>
          <a:xfrm>
            <a:off x="7466483" y="1120313"/>
            <a:ext cx="4236720" cy="4282440"/>
          </a:xfrm>
          <a:prstGeom prst="rect">
            <a:avLst/>
          </a:prstGeom>
          <a:solidFill>
            <a:schemeClr val="accent2">
              <a:lumMod val="20000"/>
              <a:lumOff val="80000"/>
            </a:schemeClr>
          </a:solidFill>
        </p:spPr>
      </p:pic>
      <p:sp>
        <p:nvSpPr>
          <p:cNvPr id="7" name="object 7"/>
          <p:cNvSpPr txBox="1"/>
          <p:nvPr/>
        </p:nvSpPr>
        <p:spPr>
          <a:xfrm>
            <a:off x="8040369" y="5390515"/>
            <a:ext cx="2756535" cy="452755"/>
          </a:xfrm>
          <a:prstGeom prst="rect">
            <a:avLst/>
          </a:prstGeom>
        </p:spPr>
        <p:txBody>
          <a:bodyPr vert="horz" wrap="square" lIns="0" tIns="12700" rIns="0" bIns="0" rtlCol="0">
            <a:spAutoFit/>
          </a:bodyPr>
          <a:lstStyle/>
          <a:p>
            <a:pPr marL="12700">
              <a:lnSpc>
                <a:spcPct val="100000"/>
              </a:lnSpc>
              <a:spcBef>
                <a:spcPts val="100"/>
              </a:spcBef>
            </a:pPr>
            <a:r>
              <a:rPr sz="1400" i="1" spc="-10" dirty="0">
                <a:solidFill>
                  <a:srgbClr val="FFC000"/>
                </a:solidFill>
                <a:latin typeface="Gill Sans MT"/>
                <a:cs typeface="Gill Sans MT"/>
              </a:rPr>
              <a:t>note:</a:t>
            </a:r>
            <a:r>
              <a:rPr sz="1400" i="1" spc="-155" dirty="0">
                <a:solidFill>
                  <a:srgbClr val="FFC000"/>
                </a:solidFill>
                <a:latin typeface="Gill Sans MT"/>
                <a:cs typeface="Gill Sans MT"/>
              </a:rPr>
              <a:t> </a:t>
            </a:r>
            <a:r>
              <a:rPr sz="1400" i="1" dirty="0">
                <a:solidFill>
                  <a:srgbClr val="FFC000"/>
                </a:solidFill>
                <a:latin typeface="Gill Sans MT"/>
                <a:cs typeface="Gill Sans MT"/>
              </a:rPr>
              <a:t>numbers only </a:t>
            </a:r>
            <a:r>
              <a:rPr sz="1400" i="1" spc="-10" dirty="0">
                <a:solidFill>
                  <a:srgbClr val="FFC000"/>
                </a:solidFill>
                <a:latin typeface="Gill Sans MT"/>
                <a:cs typeface="Gill Sans MT"/>
              </a:rPr>
              <a:t>exemplary.</a:t>
            </a:r>
            <a:endParaRPr sz="1400" dirty="0">
              <a:solidFill>
                <a:srgbClr val="FFC000"/>
              </a:solidFill>
              <a:latin typeface="Gill Sans MT"/>
              <a:cs typeface="Gill Sans MT"/>
            </a:endParaRPr>
          </a:p>
          <a:p>
            <a:pPr marL="12700">
              <a:lnSpc>
                <a:spcPct val="100000"/>
              </a:lnSpc>
            </a:pPr>
            <a:r>
              <a:rPr sz="1400" i="1" dirty="0">
                <a:solidFill>
                  <a:srgbClr val="FFC000"/>
                </a:solidFill>
                <a:latin typeface="Gill Sans MT"/>
                <a:cs typeface="Gill Sans MT"/>
              </a:rPr>
              <a:t>Strong</a:t>
            </a:r>
            <a:r>
              <a:rPr sz="1400" i="1" spc="-65" dirty="0">
                <a:solidFill>
                  <a:srgbClr val="FFC000"/>
                </a:solidFill>
                <a:latin typeface="Gill Sans MT"/>
                <a:cs typeface="Gill Sans MT"/>
              </a:rPr>
              <a:t> </a:t>
            </a:r>
            <a:r>
              <a:rPr sz="1400" i="1" dirty="0">
                <a:solidFill>
                  <a:srgbClr val="FFC000"/>
                </a:solidFill>
                <a:latin typeface="Gill Sans MT"/>
                <a:cs typeface="Gill Sans MT"/>
              </a:rPr>
              <a:t>dependence</a:t>
            </a:r>
            <a:r>
              <a:rPr sz="1400" i="1" spc="-35" dirty="0">
                <a:solidFill>
                  <a:srgbClr val="FFC000"/>
                </a:solidFill>
                <a:latin typeface="Gill Sans MT"/>
                <a:cs typeface="Gill Sans MT"/>
              </a:rPr>
              <a:t> </a:t>
            </a:r>
            <a:r>
              <a:rPr sz="1400" i="1" dirty="0">
                <a:solidFill>
                  <a:srgbClr val="FFC000"/>
                </a:solidFill>
                <a:latin typeface="Gill Sans MT"/>
                <a:cs typeface="Gill Sans MT"/>
              </a:rPr>
              <a:t>on</a:t>
            </a:r>
            <a:r>
              <a:rPr sz="1400" i="1" spc="-30" dirty="0">
                <a:solidFill>
                  <a:srgbClr val="FFC000"/>
                </a:solidFill>
                <a:latin typeface="Gill Sans MT"/>
                <a:cs typeface="Gill Sans MT"/>
              </a:rPr>
              <a:t> </a:t>
            </a:r>
            <a:r>
              <a:rPr sz="1400" i="1" dirty="0">
                <a:solidFill>
                  <a:srgbClr val="FFC000"/>
                </a:solidFill>
                <a:latin typeface="Gill Sans MT"/>
                <a:cs typeface="Gill Sans MT"/>
              </a:rPr>
              <a:t>gas</a:t>
            </a:r>
            <a:r>
              <a:rPr sz="1400" i="1" spc="-40" dirty="0">
                <a:solidFill>
                  <a:srgbClr val="FFC000"/>
                </a:solidFill>
                <a:latin typeface="Gill Sans MT"/>
                <a:cs typeface="Gill Sans MT"/>
              </a:rPr>
              <a:t> </a:t>
            </a:r>
            <a:r>
              <a:rPr sz="1400" i="1" dirty="0">
                <a:solidFill>
                  <a:srgbClr val="FFC000"/>
                </a:solidFill>
                <a:latin typeface="Gill Sans MT"/>
                <a:cs typeface="Gill Sans MT"/>
              </a:rPr>
              <a:t>and</a:t>
            </a:r>
            <a:r>
              <a:rPr sz="1400" i="1" spc="-30" dirty="0">
                <a:solidFill>
                  <a:srgbClr val="FFC000"/>
                </a:solidFill>
                <a:latin typeface="Gill Sans MT"/>
                <a:cs typeface="Gill Sans MT"/>
              </a:rPr>
              <a:t> </a:t>
            </a:r>
            <a:r>
              <a:rPr sz="1400" i="1" spc="-10" dirty="0">
                <a:solidFill>
                  <a:srgbClr val="FFC000"/>
                </a:solidFill>
                <a:latin typeface="Gill Sans MT"/>
                <a:cs typeface="Gill Sans MT"/>
              </a:rPr>
              <a:t>geometry</a:t>
            </a:r>
            <a:endParaRPr sz="1400" dirty="0">
              <a:solidFill>
                <a:srgbClr val="FFC000"/>
              </a:solidFill>
              <a:latin typeface="Gill Sans MT"/>
              <a:cs typeface="Gill Sans MT"/>
            </a:endParaRPr>
          </a:p>
        </p:txBody>
      </p:sp>
      <p:sp>
        <p:nvSpPr>
          <p:cNvPr id="8" name="object 8"/>
          <p:cNvSpPr txBox="1">
            <a:spLocks noGrp="1"/>
          </p:cNvSpPr>
          <p:nvPr>
            <p:ph type="sldNum" sz="quarter" idx="7"/>
          </p:nvPr>
        </p:nvSpPr>
        <p:spPr>
          <a:xfrm>
            <a:off x="11857990" y="6597827"/>
            <a:ext cx="293370" cy="260984"/>
          </a:xfrm>
          <a:prstGeom prst="rect">
            <a:avLst/>
          </a:prstGeom>
        </p:spPr>
        <p:txBody>
          <a:bodyPr vert="horz" wrap="square" lIns="0" tIns="0" rIns="0" bIns="0" rtlCol="0">
            <a:spAutoFit/>
          </a:bodyPr>
          <a:lstStyle>
            <a:defPPr>
              <a:defRPr kern="0"/>
            </a:defPPr>
            <a:lvl1pPr>
              <a:defRPr sz="1600" b="0" i="0">
                <a:solidFill>
                  <a:srgbClr val="B71E42"/>
                </a:solidFill>
                <a:latin typeface="Gill Sans MT"/>
                <a:cs typeface="Gill Sans MT"/>
              </a:defRPr>
            </a:lvl1pPr>
          </a:lstStyle>
          <a:p>
            <a:pPr marL="139700">
              <a:lnSpc>
                <a:spcPts val="1905"/>
              </a:lnSpc>
            </a:pPr>
            <a:fld id="{81D60167-4931-47E6-BA6A-407CBD079E47}" type="slidenum">
              <a:rPr lang="en-US" spc="-50" smtClean="0"/>
              <a:pPr marL="139700">
                <a:lnSpc>
                  <a:spcPts val="1905"/>
                </a:lnSpc>
              </a:pPr>
              <a:t>18</a:t>
            </a:fld>
            <a:endParaRPr spc="-25" dirty="0"/>
          </a:p>
        </p:txBody>
      </p:sp>
      <p:sp>
        <p:nvSpPr>
          <p:cNvPr id="9" name="Rectangle 8">
            <a:extLst>
              <a:ext uri="{FF2B5EF4-FFF2-40B4-BE49-F238E27FC236}">
                <a16:creationId xmlns:a16="http://schemas.microsoft.com/office/drawing/2014/main" id="{060B3F17-BC52-0DD9-EC06-50AC5C029870}"/>
              </a:ext>
            </a:extLst>
          </p:cNvPr>
          <p:cNvSpPr/>
          <p:nvPr/>
        </p:nvSpPr>
        <p:spPr>
          <a:xfrm>
            <a:off x="488797" y="3261533"/>
            <a:ext cx="6804659" cy="2654822"/>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561302" y="103571"/>
            <a:ext cx="1257751" cy="4571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6561301" y="1038051"/>
            <a:ext cx="1257751" cy="45719"/>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6933747" y="391246"/>
            <a:ext cx="512857" cy="77575"/>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Arrow Connector 14"/>
          <p:cNvCxnSpPr/>
          <p:nvPr/>
        </p:nvCxnSpPr>
        <p:spPr>
          <a:xfrm>
            <a:off x="6704045" y="191278"/>
            <a:ext cx="4665" cy="8070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24" idx="3"/>
            <a:endCxn id="13" idx="2"/>
          </p:cNvCxnSpPr>
          <p:nvPr/>
        </p:nvCxnSpPr>
        <p:spPr>
          <a:xfrm flipV="1">
            <a:off x="7190172" y="468821"/>
            <a:ext cx="4" cy="1387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7057295" y="188073"/>
            <a:ext cx="2333" cy="2226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7190174" y="181723"/>
            <a:ext cx="2333" cy="2226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7097728" y="821744"/>
            <a:ext cx="2333" cy="2226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7230607" y="815394"/>
            <a:ext cx="2333" cy="2226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Segnaposto data 11">
            <a:extLst>
              <a:ext uri="{FF2B5EF4-FFF2-40B4-BE49-F238E27FC236}">
                <a16:creationId xmlns:a16="http://schemas.microsoft.com/office/drawing/2014/main" id="{F29CAE0C-8494-49DB-BD99-80DFC37A5388}"/>
              </a:ext>
            </a:extLst>
          </p:cNvPr>
          <p:cNvSpPr>
            <a:spLocks noGrp="1"/>
          </p:cNvSpPr>
          <p:nvPr>
            <p:ph type="dt" sz="half" idx="10"/>
          </p:nvPr>
        </p:nvSpPr>
        <p:spPr/>
        <p:txBody>
          <a:bodyPr/>
          <a:lstStyle/>
          <a:p>
            <a:r>
              <a:rPr lang="en-US"/>
              <a:t>15/10//2026</a:t>
            </a:r>
            <a:endParaRPr 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18149" y="0"/>
            <a:ext cx="9185189" cy="6874449"/>
          </a:xfrm>
          <a:prstGeom prst="rect">
            <a:avLst/>
          </a:prstGeom>
        </p:spPr>
      </p:pic>
      <p:sp>
        <p:nvSpPr>
          <p:cNvPr id="2" name="Segnaposto data 1">
            <a:extLst>
              <a:ext uri="{FF2B5EF4-FFF2-40B4-BE49-F238E27FC236}">
                <a16:creationId xmlns:a16="http://schemas.microsoft.com/office/drawing/2014/main" id="{330DA4F4-D659-4027-92A6-3D182D3D371B}"/>
              </a:ext>
            </a:extLst>
          </p:cNvPr>
          <p:cNvSpPr>
            <a:spLocks noGrp="1"/>
          </p:cNvSpPr>
          <p:nvPr>
            <p:ph type="dt" sz="half" idx="6"/>
          </p:nvPr>
        </p:nvSpPr>
        <p:spPr/>
        <p:txBody>
          <a:bodyPr/>
          <a:lstStyle/>
          <a:p>
            <a:r>
              <a:rPr lang="en-US"/>
              <a:t>15/10//2026</a:t>
            </a:r>
          </a:p>
        </p:txBody>
      </p:sp>
      <p:sp>
        <p:nvSpPr>
          <p:cNvPr id="3" name="Segnaposto numero diapositiva 2">
            <a:extLst>
              <a:ext uri="{FF2B5EF4-FFF2-40B4-BE49-F238E27FC236}">
                <a16:creationId xmlns:a16="http://schemas.microsoft.com/office/drawing/2014/main" id="{C609C9F6-36F1-4E3A-B3B3-33413E739EC2}"/>
              </a:ext>
            </a:extLst>
          </p:cNvPr>
          <p:cNvSpPr>
            <a:spLocks noGrp="1"/>
          </p:cNvSpPr>
          <p:nvPr>
            <p:ph type="sldNum" sz="quarter" idx="7"/>
          </p:nvPr>
        </p:nvSpPr>
        <p:spPr/>
        <p:txBody>
          <a:bodyPr/>
          <a:lstStyle/>
          <a:p>
            <a:fld id="{B6F15528-21DE-4FAA-801E-634DDDAF4B2B}" type="slidenum">
              <a:rPr lang="en-GB" smtClean="0"/>
              <a:t>19</a:t>
            </a:fld>
            <a:endParaRPr lang="en-GB"/>
          </a:p>
        </p:txBody>
      </p:sp>
    </p:spTree>
    <p:extLst>
      <p:ext uri="{BB962C8B-B14F-4D97-AF65-F5344CB8AC3E}">
        <p14:creationId xmlns:p14="http://schemas.microsoft.com/office/powerpoint/2010/main" val="688643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74642-2C66-6469-4DCD-4BFB76E4C9C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F70E9DB-FB85-4536-E97B-308780B00D91}"/>
              </a:ext>
            </a:extLst>
          </p:cNvPr>
          <p:cNvSpPr>
            <a:spLocks noGrp="1"/>
          </p:cNvSpPr>
          <p:nvPr>
            <p:ph type="title"/>
          </p:nvPr>
        </p:nvSpPr>
        <p:spPr/>
        <p:txBody>
          <a:bodyPr/>
          <a:lstStyle/>
          <a:p>
            <a:r>
              <a:rPr lang="en-US" dirty="0"/>
              <a:t>The logistic saturated avalanche model</a:t>
            </a:r>
          </a:p>
        </p:txBody>
      </p:sp>
      <p:sp>
        <p:nvSpPr>
          <p:cNvPr id="7" name="Text Placeholder 6">
            <a:extLst>
              <a:ext uri="{FF2B5EF4-FFF2-40B4-BE49-F238E27FC236}">
                <a16:creationId xmlns:a16="http://schemas.microsoft.com/office/drawing/2014/main" id="{01413E12-C716-3F93-9F85-6610EAFC9163}"/>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42ED6352-18E3-556B-4522-E3CEF95E0CFC}"/>
              </a:ext>
            </a:extLst>
          </p:cNvPr>
          <p:cNvSpPr>
            <a:spLocks noGrp="1"/>
          </p:cNvSpPr>
          <p:nvPr>
            <p:ph type="dt" sz="half" idx="10"/>
          </p:nvPr>
        </p:nvSpPr>
        <p:spPr/>
        <p:txBody>
          <a:bodyPr/>
          <a:lstStyle/>
          <a:p>
            <a:r>
              <a:rPr lang="en-US"/>
              <a:t>15/10//2026</a:t>
            </a:r>
            <a:endParaRPr lang="en-GB"/>
          </a:p>
        </p:txBody>
      </p:sp>
      <p:sp>
        <p:nvSpPr>
          <p:cNvPr id="5" name="Slide Number Placeholder 4">
            <a:extLst>
              <a:ext uri="{FF2B5EF4-FFF2-40B4-BE49-F238E27FC236}">
                <a16:creationId xmlns:a16="http://schemas.microsoft.com/office/drawing/2014/main" id="{153EA80C-6933-2071-D0AC-79EE762AF9FB}"/>
              </a:ext>
            </a:extLst>
          </p:cNvPr>
          <p:cNvSpPr>
            <a:spLocks noGrp="1"/>
          </p:cNvSpPr>
          <p:nvPr>
            <p:ph type="sldNum" sz="quarter" idx="12"/>
          </p:nvPr>
        </p:nvSpPr>
        <p:spPr/>
        <p:txBody>
          <a:bodyPr/>
          <a:lstStyle/>
          <a:p>
            <a:fld id="{F8550EB5-7DBB-40B0-8DCD-2DF6D0BF0886}" type="slidenum">
              <a:rPr lang="en-GB" smtClean="0"/>
              <a:t>20</a:t>
            </a:fld>
            <a:endParaRPr lang="en-GB"/>
          </a:p>
        </p:txBody>
      </p:sp>
    </p:spTree>
    <p:extLst>
      <p:ext uri="{BB962C8B-B14F-4D97-AF65-F5344CB8AC3E}">
        <p14:creationId xmlns:p14="http://schemas.microsoft.com/office/powerpoint/2010/main" val="1986025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0D9AA-2D46-F462-0906-2E47905F463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7E149D0-656B-4BFA-6BEF-959CE8B4D6D7}"/>
              </a:ext>
            </a:extLst>
          </p:cNvPr>
          <p:cNvSpPr>
            <a:spLocks noGrp="1"/>
          </p:cNvSpPr>
          <p:nvPr>
            <p:ph type="title"/>
          </p:nvPr>
        </p:nvSpPr>
        <p:spPr>
          <a:xfrm>
            <a:off x="645130" y="47271"/>
            <a:ext cx="9404723" cy="1400530"/>
          </a:xfrm>
        </p:spPr>
        <p:txBody>
          <a:bodyPr/>
          <a:lstStyle/>
          <a:p>
            <a:r>
              <a:rPr lang="en-US" dirty="0">
                <a:solidFill>
                  <a:schemeClr val="tx1"/>
                </a:solidFill>
              </a:rPr>
              <a:t>Resistive</a:t>
            </a:r>
            <a:r>
              <a:rPr lang="en-US" dirty="0"/>
              <a:t> </a:t>
            </a:r>
            <a:r>
              <a:rPr lang="en-US" dirty="0">
                <a:solidFill>
                  <a:schemeClr val="tx1"/>
                </a:solidFill>
              </a:rPr>
              <a:t>Plate</a:t>
            </a:r>
            <a:r>
              <a:rPr lang="en-US" dirty="0"/>
              <a:t> </a:t>
            </a:r>
            <a:r>
              <a:rPr lang="en-US" dirty="0">
                <a:solidFill>
                  <a:srgbClr val="FF0000"/>
                </a:solidFill>
              </a:rPr>
              <a:t>Chamber </a:t>
            </a:r>
            <a:r>
              <a:rPr lang="en-US" dirty="0">
                <a:solidFill>
                  <a:schemeClr val="tx1"/>
                </a:solidFill>
              </a:rPr>
              <a:t>avalanche</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D1E557DF-BA26-5B8A-D305-93B82A2639B1}"/>
                  </a:ext>
                </a:extLst>
              </p:cNvPr>
              <p:cNvSpPr>
                <a:spLocks noGrp="1"/>
              </p:cNvSpPr>
              <p:nvPr>
                <p:ph idx="1"/>
              </p:nvPr>
            </p:nvSpPr>
            <p:spPr>
              <a:xfrm>
                <a:off x="188043" y="823292"/>
                <a:ext cx="6372525" cy="5338605"/>
              </a:xfrm>
            </p:spPr>
            <p:txBody>
              <a:bodyPr>
                <a:normAutofit/>
              </a:bodyPr>
              <a:lstStyle/>
              <a:p>
                <a:r>
                  <a:rPr lang="en-US" dirty="0"/>
                  <a:t>Primary ionization follow the Poisson distribution</a:t>
                </a:r>
              </a:p>
              <a:p>
                <a:pPr marL="0" indent="0">
                  <a:buNone/>
                </a:pPr>
                <a:endParaRPr lang="en-US" dirty="0"/>
              </a:p>
              <a:p>
                <a:r>
                  <a:rPr lang="en-US" dirty="0"/>
                  <a:t>Driven by the gas electron density </a:t>
                </a:r>
              </a:p>
              <a:p>
                <a:r>
                  <a:rPr lang="en-US" dirty="0"/>
                  <a:t>The amount of energy released in each point follows a power law, typically for RPCs 70% of clusters has a single electron</a:t>
                </a:r>
              </a:p>
              <a:p>
                <a:r>
                  <a:rPr lang="en-US" dirty="0"/>
                  <a:t>1-P(0) should be the ma efficiency</a:t>
                </a:r>
              </a:p>
              <a:p>
                <a:r>
                  <a:rPr lang="en-US" dirty="0"/>
                  <a:t>Proportional regime: </a:t>
                </a:r>
                <a14:m>
                  <m:oMath xmlns:m="http://schemas.openxmlformats.org/officeDocument/2006/math">
                    <m:r>
                      <a:rPr lang="en-US" i="1" smtClean="0">
                        <a:latin typeface="Cambria Math" panose="02040503050406030204" pitchFamily="18" charset="0"/>
                        <a:ea typeface="Cambria Math" panose="02040503050406030204" pitchFamily="18" charset="0"/>
                      </a:rPr>
                      <m:t>𝛼</m:t>
                    </m:r>
                    <m:r>
                      <a:rPr lang="fr-FR" b="0" i="1" smtClean="0">
                        <a:latin typeface="Cambria Math" panose="02040503050406030204" pitchFamily="18" charset="0"/>
                        <a:ea typeface="Cambria Math" panose="02040503050406030204" pitchFamily="18" charset="0"/>
                      </a:rPr>
                      <m:t>=</m:t>
                    </m:r>
                    <m:f>
                      <m:fPr>
                        <m:type m:val="lin"/>
                        <m:ctrlPr>
                          <a:rPr lang="fr-FR" b="0" i="1" smtClean="0">
                            <a:latin typeface="Cambria Math" panose="02040503050406030204" pitchFamily="18" charset="0"/>
                            <a:ea typeface="Cambria Math" panose="02040503050406030204" pitchFamily="18" charset="0"/>
                          </a:rPr>
                        </m:ctrlPr>
                      </m:fPr>
                      <m:num>
                        <m:r>
                          <a:rPr lang="fr-FR" b="0" i="1" smtClean="0">
                            <a:latin typeface="Cambria Math" panose="02040503050406030204" pitchFamily="18" charset="0"/>
                            <a:ea typeface="Cambria Math" panose="02040503050406030204" pitchFamily="18" charset="0"/>
                          </a:rPr>
                          <m:t>1</m:t>
                        </m:r>
                      </m:num>
                      <m:den>
                        <m:sSub>
                          <m:sSubPr>
                            <m:ctrlPr>
                              <a:rPr lang="fr-FR" b="0" i="1" smtClean="0">
                                <a:latin typeface="Cambria Math" panose="02040503050406030204" pitchFamily="18" charset="0"/>
                                <a:ea typeface="Cambria Math" panose="02040503050406030204" pitchFamily="18" charset="0"/>
                              </a:rPr>
                            </m:ctrlPr>
                          </m:sSubPr>
                          <m:e>
                            <m:r>
                              <a:rPr lang="fr-FR" b="0" i="1" smtClean="0">
                                <a:latin typeface="Cambria Math" panose="02040503050406030204" pitchFamily="18" charset="0"/>
                                <a:ea typeface="Cambria Math" panose="02040503050406030204" pitchFamily="18" charset="0"/>
                              </a:rPr>
                              <m:t>𝜆</m:t>
                            </m:r>
                          </m:e>
                          <m:sub>
                            <m:r>
                              <a:rPr lang="fr-FR" b="0" i="1" smtClean="0">
                                <a:latin typeface="Cambria Math" panose="02040503050406030204" pitchFamily="18" charset="0"/>
                                <a:ea typeface="Cambria Math" panose="02040503050406030204" pitchFamily="18" charset="0"/>
                              </a:rPr>
                              <m:t>𝑖𝑜𝑛</m:t>
                            </m:r>
                          </m:sub>
                        </m:sSub>
                      </m:den>
                    </m:f>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𝑐𝑜𝑛𝑠𝑡𝑎𝑛𝑡</m:t>
                    </m:r>
                  </m:oMath>
                </a14:m>
                <a:endParaRPr lang="fr-FR" b="0" dirty="0">
                  <a:ea typeface="Cambria Math" panose="02040503050406030204" pitchFamily="18" charset="0"/>
                </a:endParaRPr>
              </a:p>
              <a:p>
                <a14:m>
                  <m:oMath xmlns:m="http://schemas.openxmlformats.org/officeDocument/2006/math">
                    <m:r>
                      <a:rPr lang="fr-FR" b="0" i="1" smtClean="0">
                        <a:latin typeface="Cambria Math" panose="02040503050406030204" pitchFamily="18" charset="0"/>
                      </a:rPr>
                      <m:t>𝑑𝑛</m:t>
                    </m:r>
                    <m:r>
                      <a:rPr lang="fr-FR" b="0" i="1" smtClean="0">
                        <a:latin typeface="Cambria Math" panose="02040503050406030204" pitchFamily="18" charset="0"/>
                      </a:rPr>
                      <m:t>=</m:t>
                    </m:r>
                    <m:r>
                      <a:rPr lang="fr-FR" b="0" i="1" smtClean="0">
                        <a:latin typeface="Cambria Math" panose="02040503050406030204" pitchFamily="18" charset="0"/>
                      </a:rPr>
                      <m:t>𝑛</m:t>
                    </m:r>
                    <m:r>
                      <a:rPr lang="en-US" dirty="0">
                        <a:latin typeface="Cambria Math" panose="02040503050406030204" pitchFamily="18" charset="0"/>
                        <a:ea typeface="Cambria Math" panose="02040503050406030204" pitchFamily="18" charset="0"/>
                      </a:rPr>
                      <m:t>∙</m:t>
                    </m:r>
                    <m:r>
                      <m:rPr>
                        <m:sty m:val="p"/>
                      </m:rPr>
                      <a:rPr lang="el-GR" i="1" dirty="0" smtClean="0">
                        <a:latin typeface="Cambria Math" panose="02040503050406030204" pitchFamily="18" charset="0"/>
                        <a:ea typeface="Cambria Math" panose="02040503050406030204" pitchFamily="18" charset="0"/>
                      </a:rPr>
                      <m:t>α</m:t>
                    </m:r>
                    <m:r>
                      <a:rPr lang="fr-FR" b="0" i="1" dirty="0" smtClean="0">
                        <a:latin typeface="Cambria Math" panose="02040503050406030204" pitchFamily="18" charset="0"/>
                        <a:ea typeface="Cambria Math" panose="02040503050406030204" pitchFamily="18" charset="0"/>
                      </a:rPr>
                      <m:t> </m:t>
                    </m:r>
                    <m:r>
                      <a:rPr lang="fr-FR" b="0" i="1" dirty="0" smtClean="0">
                        <a:latin typeface="Cambria Math" panose="02040503050406030204" pitchFamily="18" charset="0"/>
                        <a:ea typeface="Cambria Math" panose="02040503050406030204" pitchFamily="18" charset="0"/>
                      </a:rPr>
                      <m:t>𝑑𝑥</m:t>
                    </m:r>
                    <m:r>
                      <a:rPr lang="fr-FR" b="0" i="1" dirty="0" smtClean="0">
                        <a:latin typeface="Cambria Math" panose="02040503050406030204" pitchFamily="18" charset="0"/>
                        <a:ea typeface="Cambria Math" panose="02040503050406030204" pitchFamily="18" charset="0"/>
                      </a:rPr>
                      <m:t> ⇒</m:t>
                    </m:r>
                    <m:r>
                      <a:rPr lang="fr-FR" b="0" i="1" dirty="0" smtClean="0">
                        <a:latin typeface="Cambria Math" panose="02040503050406030204" pitchFamily="18" charset="0"/>
                        <a:ea typeface="Cambria Math" panose="02040503050406030204" pitchFamily="18" charset="0"/>
                      </a:rPr>
                      <m:t>𝑛</m:t>
                    </m:r>
                    <m:d>
                      <m:dPr>
                        <m:ctrlPr>
                          <a:rPr lang="fr-FR" b="0" i="1" dirty="0" smtClean="0">
                            <a:latin typeface="Cambria Math" panose="02040503050406030204" pitchFamily="18" charset="0"/>
                            <a:ea typeface="Cambria Math" panose="02040503050406030204" pitchFamily="18" charset="0"/>
                          </a:rPr>
                        </m:ctrlPr>
                      </m:dPr>
                      <m:e>
                        <m:r>
                          <a:rPr lang="fr-FR" b="0" i="1" dirty="0" smtClean="0">
                            <a:latin typeface="Cambria Math" panose="02040503050406030204" pitchFamily="18" charset="0"/>
                            <a:ea typeface="Cambria Math" panose="02040503050406030204" pitchFamily="18" charset="0"/>
                          </a:rPr>
                          <m:t>𝑥</m:t>
                        </m:r>
                      </m:e>
                    </m:d>
                    <m:r>
                      <a:rPr lang="fr-FR" b="0" i="1" dirty="0" smtClean="0">
                        <a:latin typeface="Cambria Math" panose="02040503050406030204" pitchFamily="18" charset="0"/>
                        <a:ea typeface="Cambria Math" panose="02040503050406030204" pitchFamily="18" charset="0"/>
                      </a:rPr>
                      <m:t>=</m:t>
                    </m:r>
                    <m:sSub>
                      <m:sSubPr>
                        <m:ctrlPr>
                          <a:rPr lang="fr-FR" b="0" i="1" dirty="0" smtClean="0">
                            <a:latin typeface="Cambria Math" panose="02040503050406030204" pitchFamily="18" charset="0"/>
                            <a:ea typeface="Cambria Math" panose="02040503050406030204" pitchFamily="18" charset="0"/>
                          </a:rPr>
                        </m:ctrlPr>
                      </m:sSubPr>
                      <m:e>
                        <m:r>
                          <a:rPr lang="fr-FR" b="0" i="1" dirty="0" smtClean="0">
                            <a:latin typeface="Cambria Math" panose="02040503050406030204" pitchFamily="18" charset="0"/>
                            <a:ea typeface="Cambria Math" panose="02040503050406030204" pitchFamily="18" charset="0"/>
                          </a:rPr>
                          <m:t>𝑛</m:t>
                        </m:r>
                      </m:e>
                      <m:sub>
                        <m:r>
                          <a:rPr lang="fr-FR" b="0" i="1" dirty="0" smtClean="0">
                            <a:latin typeface="Cambria Math" panose="02040503050406030204" pitchFamily="18" charset="0"/>
                            <a:ea typeface="Cambria Math" panose="02040503050406030204" pitchFamily="18" charset="0"/>
                          </a:rPr>
                          <m:t>0</m:t>
                        </m:r>
                      </m:sub>
                    </m:sSub>
                    <m:sSup>
                      <m:sSupPr>
                        <m:ctrlPr>
                          <a:rPr lang="fr-FR" b="0" i="1" dirty="0" smtClean="0">
                            <a:latin typeface="Cambria Math" panose="02040503050406030204" pitchFamily="18" charset="0"/>
                            <a:ea typeface="Cambria Math" panose="02040503050406030204" pitchFamily="18" charset="0"/>
                          </a:rPr>
                        </m:ctrlPr>
                      </m:sSupPr>
                      <m:e>
                        <m:r>
                          <a:rPr lang="fr-FR" b="0" i="1" dirty="0" smtClean="0">
                            <a:latin typeface="Cambria Math" panose="02040503050406030204" pitchFamily="18" charset="0"/>
                            <a:ea typeface="Cambria Math" panose="02040503050406030204" pitchFamily="18" charset="0"/>
                          </a:rPr>
                          <m:t>𝑒</m:t>
                        </m:r>
                      </m:e>
                      <m:sup>
                        <m:r>
                          <a:rPr lang="fr-FR" b="0" i="1" dirty="0" smtClean="0">
                            <a:latin typeface="Cambria Math" panose="02040503050406030204" pitchFamily="18" charset="0"/>
                            <a:ea typeface="Cambria Math" panose="02040503050406030204" pitchFamily="18" charset="0"/>
                          </a:rPr>
                          <m:t>𝛼</m:t>
                        </m:r>
                        <m:r>
                          <a:rPr lang="fr-FR" b="0" i="1" dirty="0" smtClean="0">
                            <a:latin typeface="Cambria Math" panose="02040503050406030204" pitchFamily="18" charset="0"/>
                            <a:ea typeface="Cambria Math" panose="02040503050406030204" pitchFamily="18" charset="0"/>
                          </a:rPr>
                          <m:t>𝑥</m:t>
                        </m:r>
                      </m:sup>
                    </m:sSup>
                  </m:oMath>
                </a14:m>
                <a:endParaRPr lang="en-US" dirty="0"/>
              </a:p>
              <a:p>
                <a14:m>
                  <m:oMath xmlns:m="http://schemas.openxmlformats.org/officeDocument/2006/math">
                    <m:r>
                      <a:rPr lang="fr-FR" b="0" i="1" dirty="0" smtClean="0">
                        <a:latin typeface="Cambria Math" panose="02040503050406030204" pitchFamily="18" charset="0"/>
                      </a:rPr>
                      <m:t>𝐺</m:t>
                    </m:r>
                    <m:r>
                      <a:rPr lang="fr-FR" b="0" i="1" dirty="0" smtClean="0">
                        <a:latin typeface="Cambria Math" panose="02040503050406030204" pitchFamily="18" charset="0"/>
                      </a:rPr>
                      <m:t>=</m:t>
                    </m:r>
                    <m:f>
                      <m:fPr>
                        <m:ctrlPr>
                          <a:rPr lang="fr-FR" b="0" i="1" dirty="0" smtClean="0">
                            <a:latin typeface="Cambria Math" panose="02040503050406030204" pitchFamily="18" charset="0"/>
                          </a:rPr>
                        </m:ctrlPr>
                      </m:fPr>
                      <m:num>
                        <m:r>
                          <a:rPr lang="fr-FR" b="0" i="1" dirty="0" smtClean="0">
                            <a:latin typeface="Cambria Math" panose="02040503050406030204" pitchFamily="18" charset="0"/>
                          </a:rPr>
                          <m:t>𝑛</m:t>
                        </m:r>
                        <m:r>
                          <a:rPr lang="fr-FR" b="0" i="1" dirty="0" smtClean="0">
                            <a:latin typeface="Cambria Math" panose="02040503050406030204" pitchFamily="18" charset="0"/>
                          </a:rPr>
                          <m:t>(</m:t>
                        </m:r>
                        <m:r>
                          <a:rPr lang="fr-FR" b="0" i="1" dirty="0" smtClean="0">
                            <a:latin typeface="Cambria Math" panose="02040503050406030204" pitchFamily="18" charset="0"/>
                          </a:rPr>
                          <m:t>𝑥</m:t>
                        </m:r>
                        <m:r>
                          <a:rPr lang="fr-FR" b="0" i="1" dirty="0" smtClean="0">
                            <a:latin typeface="Cambria Math" panose="02040503050406030204" pitchFamily="18" charset="0"/>
                          </a:rPr>
                          <m:t>)</m:t>
                        </m:r>
                      </m:num>
                      <m:den>
                        <m:sSub>
                          <m:sSubPr>
                            <m:ctrlPr>
                              <a:rPr lang="fr-FR" i="1" dirty="0">
                                <a:latin typeface="Cambria Math" panose="02040503050406030204" pitchFamily="18" charset="0"/>
                                <a:ea typeface="Cambria Math" panose="02040503050406030204" pitchFamily="18" charset="0"/>
                              </a:rPr>
                            </m:ctrlPr>
                          </m:sSubPr>
                          <m:e>
                            <m:r>
                              <a:rPr lang="fr-FR" i="1" dirty="0">
                                <a:latin typeface="Cambria Math" panose="02040503050406030204" pitchFamily="18" charset="0"/>
                                <a:ea typeface="Cambria Math" panose="02040503050406030204" pitchFamily="18" charset="0"/>
                              </a:rPr>
                              <m:t>𝑛</m:t>
                            </m:r>
                          </m:e>
                          <m:sub>
                            <m:r>
                              <a:rPr lang="fr-FR" i="1" dirty="0">
                                <a:latin typeface="Cambria Math" panose="02040503050406030204" pitchFamily="18" charset="0"/>
                                <a:ea typeface="Cambria Math" panose="02040503050406030204" pitchFamily="18" charset="0"/>
                              </a:rPr>
                              <m:t>0</m:t>
                            </m:r>
                          </m:sub>
                        </m:sSub>
                      </m:den>
                    </m:f>
                    <m:r>
                      <a:rPr lang="fr-FR" b="0" i="1" dirty="0" smtClean="0">
                        <a:latin typeface="Cambria Math" panose="02040503050406030204" pitchFamily="18" charset="0"/>
                        <a:ea typeface="Cambria Math" panose="02040503050406030204" pitchFamily="18" charset="0"/>
                      </a:rPr>
                      <m:t>=</m:t>
                    </m:r>
                    <m:sSup>
                      <m:sSupPr>
                        <m:ctrlPr>
                          <a:rPr lang="fr-FR" i="1" dirty="0">
                            <a:latin typeface="Cambria Math" panose="02040503050406030204" pitchFamily="18" charset="0"/>
                            <a:ea typeface="Cambria Math" panose="02040503050406030204" pitchFamily="18" charset="0"/>
                          </a:rPr>
                        </m:ctrlPr>
                      </m:sSupPr>
                      <m:e>
                        <m:r>
                          <a:rPr lang="fr-FR" i="1" dirty="0">
                            <a:latin typeface="Cambria Math" panose="02040503050406030204" pitchFamily="18" charset="0"/>
                            <a:ea typeface="Cambria Math" panose="02040503050406030204" pitchFamily="18" charset="0"/>
                          </a:rPr>
                          <m:t>𝑒</m:t>
                        </m:r>
                      </m:e>
                      <m:sup>
                        <m:r>
                          <a:rPr lang="fr-FR" i="1" dirty="0">
                            <a:latin typeface="Cambria Math" panose="02040503050406030204" pitchFamily="18" charset="0"/>
                            <a:ea typeface="Cambria Math" panose="02040503050406030204" pitchFamily="18" charset="0"/>
                          </a:rPr>
                          <m:t>𝛼</m:t>
                        </m:r>
                        <m:r>
                          <a:rPr lang="fr-FR" i="1" dirty="0">
                            <a:latin typeface="Cambria Math" panose="02040503050406030204" pitchFamily="18" charset="0"/>
                            <a:ea typeface="Cambria Math" panose="02040503050406030204" pitchFamily="18" charset="0"/>
                          </a:rPr>
                          <m:t>𝑥</m:t>
                        </m:r>
                      </m:sup>
                    </m:sSup>
                  </m:oMath>
                </a14:m>
                <a:endParaRPr lang="en-US" dirty="0"/>
              </a:p>
              <a:p>
                <a:r>
                  <a:rPr lang="en-US" dirty="0"/>
                  <a:t>Valid for </a:t>
                </a:r>
                <a14:m>
                  <m:oMath xmlns:m="http://schemas.openxmlformats.org/officeDocument/2006/math">
                    <m:r>
                      <a:rPr lang="fr-FR" b="0" i="1" smtClean="0">
                        <a:latin typeface="Cambria Math" panose="02040503050406030204" pitchFamily="18" charset="0"/>
                      </a:rPr>
                      <m:t>𝐺</m:t>
                    </m:r>
                    <m:r>
                      <a:rPr lang="fr-FR" b="0" i="1" smtClean="0">
                        <a:latin typeface="Cambria Math" panose="02040503050406030204" pitchFamily="18" charset="0"/>
                        <a:ea typeface="Cambria Math" panose="02040503050406030204" pitchFamily="18" charset="0"/>
                      </a:rPr>
                      <m:t>&lt;</m:t>
                    </m:r>
                    <m:sSup>
                      <m:sSupPr>
                        <m:ctrlPr>
                          <a:rPr lang="fr-FR" b="0" i="1" smtClean="0">
                            <a:latin typeface="Cambria Math" panose="02040503050406030204" pitchFamily="18" charset="0"/>
                            <a:ea typeface="Cambria Math" panose="02040503050406030204" pitchFamily="18" charset="0"/>
                          </a:rPr>
                        </m:ctrlPr>
                      </m:sSupPr>
                      <m:e>
                        <m:r>
                          <a:rPr lang="fr-FR" b="0" i="1" smtClean="0">
                            <a:latin typeface="Cambria Math" panose="02040503050406030204" pitchFamily="18" charset="0"/>
                            <a:ea typeface="Cambria Math" panose="02040503050406030204" pitchFamily="18" charset="0"/>
                          </a:rPr>
                          <m:t>10</m:t>
                        </m:r>
                      </m:e>
                      <m:sup>
                        <m:r>
                          <a:rPr lang="fr-FR" b="0" i="1" smtClean="0">
                            <a:latin typeface="Cambria Math" panose="02040503050406030204" pitchFamily="18" charset="0"/>
                            <a:ea typeface="Cambria Math" panose="02040503050406030204" pitchFamily="18" charset="0"/>
                          </a:rPr>
                          <m:t>5</m:t>
                        </m:r>
                      </m:sup>
                    </m:sSup>
                  </m:oMath>
                </a14:m>
                <a:endParaRPr lang="en-US" dirty="0"/>
              </a:p>
            </p:txBody>
          </p:sp>
        </mc:Choice>
        <mc:Fallback xmlns="">
          <p:sp>
            <p:nvSpPr>
              <p:cNvPr id="7" name="Content Placeholder 6">
                <a:extLst>
                  <a:ext uri="{FF2B5EF4-FFF2-40B4-BE49-F238E27FC236}">
                    <a16:creationId xmlns:a16="http://schemas.microsoft.com/office/drawing/2014/main" id="{D1E557DF-BA26-5B8A-D305-93B82A2639B1}"/>
                  </a:ext>
                </a:extLst>
              </p:cNvPr>
              <p:cNvSpPr>
                <a:spLocks noGrp="1" noRot="1" noChangeAspect="1" noMove="1" noResize="1" noEditPoints="1" noAdjustHandles="1" noChangeArrowheads="1" noChangeShapeType="1" noTextEdit="1"/>
              </p:cNvSpPr>
              <p:nvPr>
                <p:ph idx="1"/>
              </p:nvPr>
            </p:nvSpPr>
            <p:spPr>
              <a:xfrm>
                <a:off x="188043" y="823292"/>
                <a:ext cx="6372525" cy="5338605"/>
              </a:xfrm>
              <a:blipFill>
                <a:blip r:embed="rId2"/>
                <a:stretch>
                  <a:fillRect l="-478" t="-571"/>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9E8D5B9E-44E6-2BF2-3F62-8479E978C2EB}"/>
              </a:ext>
            </a:extLst>
          </p:cNvPr>
          <p:cNvSpPr>
            <a:spLocks noGrp="1"/>
          </p:cNvSpPr>
          <p:nvPr>
            <p:ph type="dt" sz="half" idx="10"/>
          </p:nvPr>
        </p:nvSpPr>
        <p:spPr/>
        <p:txBody>
          <a:bodyPr/>
          <a:lstStyle/>
          <a:p>
            <a:r>
              <a:rPr lang="en-US"/>
              <a:t>15/10//2026</a:t>
            </a:r>
            <a:endParaRPr lang="en-GB"/>
          </a:p>
        </p:txBody>
      </p:sp>
      <p:sp>
        <p:nvSpPr>
          <p:cNvPr id="5" name="Slide Number Placeholder 4">
            <a:extLst>
              <a:ext uri="{FF2B5EF4-FFF2-40B4-BE49-F238E27FC236}">
                <a16:creationId xmlns:a16="http://schemas.microsoft.com/office/drawing/2014/main" id="{49E3F23F-5339-C7CC-D02F-58D65EEFC2DD}"/>
              </a:ext>
            </a:extLst>
          </p:cNvPr>
          <p:cNvSpPr>
            <a:spLocks noGrp="1"/>
          </p:cNvSpPr>
          <p:nvPr>
            <p:ph type="sldNum" sz="quarter" idx="12"/>
          </p:nvPr>
        </p:nvSpPr>
        <p:spPr/>
        <p:txBody>
          <a:bodyPr/>
          <a:lstStyle/>
          <a:p>
            <a:fld id="{F8550EB5-7DBB-40B0-8DCD-2DF6D0BF0886}" type="slidenum">
              <a:rPr lang="en-GB" smtClean="0"/>
              <a:t>21</a:t>
            </a:fld>
            <a:endParaRPr lang="en-GB"/>
          </a:p>
        </p:txBody>
      </p:sp>
      <p:pic>
        <p:nvPicPr>
          <p:cNvPr id="2" name="Picture 1">
            <a:extLst>
              <a:ext uri="{FF2B5EF4-FFF2-40B4-BE49-F238E27FC236}">
                <a16:creationId xmlns:a16="http://schemas.microsoft.com/office/drawing/2014/main" id="{0EE504A6-7163-C472-BF55-D9BAD9B368EE}"/>
              </a:ext>
            </a:extLst>
          </p:cNvPr>
          <p:cNvPicPr>
            <a:picLocks noChangeAspect="1"/>
          </p:cNvPicPr>
          <p:nvPr/>
        </p:nvPicPr>
        <p:blipFill>
          <a:blip r:embed="rId3"/>
          <a:stretch>
            <a:fillRect/>
          </a:stretch>
        </p:blipFill>
        <p:spPr>
          <a:xfrm>
            <a:off x="6885645" y="804397"/>
            <a:ext cx="3466895" cy="2688198"/>
          </a:xfrm>
          <a:prstGeom prst="rect">
            <a:avLst/>
          </a:prstGeom>
          <a:solidFill>
            <a:schemeClr val="tx1"/>
          </a:solidFill>
        </p:spPr>
      </p:pic>
      <p:pic>
        <p:nvPicPr>
          <p:cNvPr id="12" name="Graphic 11">
            <a:extLst>
              <a:ext uri="{FF2B5EF4-FFF2-40B4-BE49-F238E27FC236}">
                <a16:creationId xmlns:a16="http://schemas.microsoft.com/office/drawing/2014/main" id="{F67C3A37-B78D-5A9D-A573-6A6F6830BF1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69147" y="1220854"/>
            <a:ext cx="3125095" cy="614485"/>
          </a:xfrm>
          <a:prstGeom prst="rect">
            <a:avLst/>
          </a:prstGeom>
        </p:spPr>
      </p:pic>
      <mc:AlternateContent xmlns:mc="http://schemas.openxmlformats.org/markup-compatibility/2006" xmlns:a14="http://schemas.microsoft.com/office/drawing/2010/main">
        <mc:Choice Requires="a14">
          <p:sp>
            <p:nvSpPr>
              <p:cNvPr id="11" name="Content Placeholder 6">
                <a:extLst>
                  <a:ext uri="{FF2B5EF4-FFF2-40B4-BE49-F238E27FC236}">
                    <a16:creationId xmlns:a16="http://schemas.microsoft.com/office/drawing/2014/main" id="{D1E557DF-BA26-5B8A-D305-93B82A2639B1}"/>
                  </a:ext>
                </a:extLst>
              </p:cNvPr>
              <p:cNvSpPr txBox="1">
                <a:spLocks/>
              </p:cNvSpPr>
              <p:nvPr/>
            </p:nvSpPr>
            <p:spPr>
              <a:xfrm>
                <a:off x="6642846" y="3590109"/>
                <a:ext cx="5255297" cy="249895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fr-FR" sz="1800" dirty="0"/>
                  <a:t>Attachment: </a:t>
                </a:r>
                <a:r>
                  <a:rPr lang="fr-FR" sz="1800" dirty="0">
                    <a:latin typeface="Symbol" panose="05050102010706020507" pitchFamily="18" charset="2"/>
                  </a:rPr>
                  <a:t>h </a:t>
                </a:r>
                <a:r>
                  <a:rPr lang="fr-FR" sz="1800" dirty="0" err="1">
                    <a:latin typeface="+mn-lt"/>
                  </a:rPr>
                  <a:t>is</a:t>
                </a:r>
                <a:r>
                  <a:rPr lang="fr-FR" sz="1800" dirty="0">
                    <a:latin typeface="+mn-lt"/>
                  </a:rPr>
                  <a:t> the </a:t>
                </a:r>
                <a:r>
                  <a:rPr lang="fr-FR" sz="1800" dirty="0" err="1">
                    <a:latin typeface="+mn-lt"/>
                  </a:rPr>
                  <a:t>probability</a:t>
                </a:r>
                <a:r>
                  <a:rPr lang="fr-FR" sz="1800" dirty="0">
                    <a:latin typeface="+mn-lt"/>
                  </a:rPr>
                  <a:t> </a:t>
                </a:r>
                <a:r>
                  <a:rPr lang="fr-FR" sz="1800" dirty="0" err="1">
                    <a:latin typeface="+mn-lt"/>
                  </a:rPr>
                  <a:t>that</a:t>
                </a:r>
                <a:r>
                  <a:rPr lang="fr-FR" sz="1800" dirty="0">
                    <a:latin typeface="+mn-lt"/>
                  </a:rPr>
                  <a:t> an </a:t>
                </a:r>
                <a:r>
                  <a:rPr lang="fr-FR" sz="1800" dirty="0" err="1">
                    <a:latin typeface="+mn-lt"/>
                  </a:rPr>
                  <a:t>electron</a:t>
                </a:r>
                <a:r>
                  <a:rPr lang="fr-FR" sz="1800" dirty="0">
                    <a:latin typeface="+mn-lt"/>
                  </a:rPr>
                  <a:t> </a:t>
                </a:r>
                <a:r>
                  <a:rPr lang="fr-FR" sz="1800" dirty="0" err="1">
                    <a:latin typeface="+mn-lt"/>
                  </a:rPr>
                  <a:t>is</a:t>
                </a:r>
                <a:r>
                  <a:rPr lang="fr-FR" sz="1800" dirty="0">
                    <a:latin typeface="+mn-lt"/>
                  </a:rPr>
                  <a:t> </a:t>
                </a:r>
                <a:r>
                  <a:rPr lang="fr-FR" sz="1800" dirty="0" err="1">
                    <a:latin typeface="+mn-lt"/>
                  </a:rPr>
                  <a:t>captured</a:t>
                </a:r>
                <a:r>
                  <a:rPr lang="fr-FR" sz="1800" dirty="0">
                    <a:latin typeface="+mn-lt"/>
                  </a:rPr>
                  <a:t> by an </a:t>
                </a:r>
                <a:r>
                  <a:rPr lang="fr-FR" sz="1800" dirty="0" err="1">
                    <a:latin typeface="+mn-lt"/>
                  </a:rPr>
                  <a:t>electronegative</a:t>
                </a:r>
                <a:r>
                  <a:rPr lang="fr-FR" sz="1800" dirty="0">
                    <a:latin typeface="+mn-lt"/>
                  </a:rPr>
                  <a:t> </a:t>
                </a:r>
                <a:r>
                  <a:rPr lang="fr-FR" sz="1800" dirty="0" err="1">
                    <a:latin typeface="+mn-lt"/>
                  </a:rPr>
                  <a:t>molecule</a:t>
                </a:r>
                <a:r>
                  <a:rPr lang="fr-FR" sz="1800" dirty="0">
                    <a:latin typeface="+mn-lt"/>
                  </a:rPr>
                  <a:t> and </a:t>
                </a:r>
                <a:r>
                  <a:rPr lang="fr-FR" sz="1800" dirty="0" err="1">
                    <a:latin typeface="+mn-lt"/>
                  </a:rPr>
                  <a:t>depends</a:t>
                </a:r>
                <a:r>
                  <a:rPr lang="fr-FR" sz="1800" dirty="0">
                    <a:latin typeface="+mn-lt"/>
                  </a:rPr>
                  <a:t> on the </a:t>
                </a:r>
                <a:r>
                  <a:rPr lang="fr-FR" sz="1800" dirty="0" err="1">
                    <a:latin typeface="+mn-lt"/>
                  </a:rPr>
                  <a:t>electric</a:t>
                </a:r>
                <a:r>
                  <a:rPr lang="fr-FR" sz="1800" dirty="0">
                    <a:latin typeface="+mn-lt"/>
                  </a:rPr>
                  <a:t> </a:t>
                </a:r>
                <a:r>
                  <a:rPr lang="fr-FR" sz="1800" dirty="0" err="1">
                    <a:latin typeface="+mn-lt"/>
                  </a:rPr>
                  <a:t>field</a:t>
                </a:r>
                <a:r>
                  <a:rPr lang="fr-FR" sz="1800" dirty="0">
                    <a:latin typeface="+mn-lt"/>
                  </a:rPr>
                  <a:t> as </a:t>
                </a:r>
                <a:r>
                  <a:rPr lang="fr-FR" sz="1800" dirty="0">
                    <a:latin typeface="Symbol" panose="05050102010706020507" pitchFamily="18" charset="2"/>
                  </a:rPr>
                  <a:t>a</a:t>
                </a:r>
                <a:endParaRPr lang="fr-FR" sz="1800" dirty="0">
                  <a:latin typeface="Symbol" panose="05050102010706020507" pitchFamily="18" charset="2"/>
                  <a:ea typeface="Cambria Math" panose="02040503050406030204" pitchFamily="18" charset="0"/>
                </a:endParaRPr>
              </a:p>
              <a:p>
                <a14:m>
                  <m:oMath xmlns:m="http://schemas.openxmlformats.org/officeDocument/2006/math">
                    <m:r>
                      <a:rPr lang="fr-FR" sz="1800" i="1" smtClean="0">
                        <a:latin typeface="Cambria Math" panose="02040503050406030204" pitchFamily="18" charset="0"/>
                      </a:rPr>
                      <m:t>𝑑𝑛</m:t>
                    </m:r>
                    <m:r>
                      <a:rPr lang="fr-FR" sz="1800" i="1" smtClean="0">
                        <a:latin typeface="Cambria Math" panose="02040503050406030204" pitchFamily="18" charset="0"/>
                      </a:rPr>
                      <m:t>=</m:t>
                    </m:r>
                    <m:r>
                      <a:rPr lang="fr-FR" sz="1800" i="1" smtClean="0">
                        <a:latin typeface="Cambria Math" panose="02040503050406030204" pitchFamily="18" charset="0"/>
                      </a:rPr>
                      <m:t>𝑛</m:t>
                    </m:r>
                    <m:r>
                      <a:rPr lang="en-US" sz="1800" dirty="0">
                        <a:latin typeface="Cambria Math" panose="02040503050406030204" pitchFamily="18" charset="0"/>
                        <a:ea typeface="Cambria Math" panose="02040503050406030204" pitchFamily="18" charset="0"/>
                      </a:rPr>
                      <m:t>∙</m:t>
                    </m:r>
                    <m:r>
                      <a:rPr lang="fr-FR" sz="1800" b="0" i="1" dirty="0" smtClean="0">
                        <a:latin typeface="Cambria Math" panose="02040503050406030204" pitchFamily="18" charset="0"/>
                        <a:ea typeface="Cambria Math" panose="02040503050406030204" pitchFamily="18" charset="0"/>
                      </a:rPr>
                      <m:t>(</m:t>
                    </m:r>
                    <m:r>
                      <m:rPr>
                        <m:sty m:val="p"/>
                      </m:rPr>
                      <a:rPr lang="el-GR" sz="1800" i="1" dirty="0" smtClean="0">
                        <a:latin typeface="Cambria Math" panose="02040503050406030204" pitchFamily="18" charset="0"/>
                        <a:ea typeface="Cambria Math" panose="02040503050406030204" pitchFamily="18" charset="0"/>
                      </a:rPr>
                      <m:t>α</m:t>
                    </m:r>
                    <m:r>
                      <a:rPr lang="fr-FR" sz="1800" b="0" i="1" dirty="0" smtClean="0">
                        <a:latin typeface="Cambria Math" panose="02040503050406030204" pitchFamily="18" charset="0"/>
                        <a:ea typeface="Cambria Math" panose="02040503050406030204" pitchFamily="18" charset="0"/>
                      </a:rPr>
                      <m:t>−</m:t>
                    </m:r>
                    <m:r>
                      <a:rPr lang="fr-FR" sz="1800" b="0" i="1" dirty="0" smtClean="0">
                        <a:latin typeface="Cambria Math" panose="02040503050406030204" pitchFamily="18" charset="0"/>
                        <a:ea typeface="Cambria Math" panose="02040503050406030204" pitchFamily="18" charset="0"/>
                      </a:rPr>
                      <m:t>𝜂</m:t>
                    </m:r>
                    <m:r>
                      <a:rPr lang="fr-FR" sz="1800" b="0" i="1" dirty="0" smtClean="0">
                        <a:latin typeface="Cambria Math" panose="02040503050406030204" pitchFamily="18" charset="0"/>
                        <a:ea typeface="Cambria Math" panose="02040503050406030204" pitchFamily="18" charset="0"/>
                      </a:rPr>
                      <m:t>) </m:t>
                    </m:r>
                    <m:r>
                      <a:rPr lang="fr-FR" sz="1800" i="1" dirty="0" smtClean="0">
                        <a:latin typeface="Cambria Math" panose="02040503050406030204" pitchFamily="18" charset="0"/>
                        <a:ea typeface="Cambria Math" panose="02040503050406030204" pitchFamily="18" charset="0"/>
                      </a:rPr>
                      <m:t>𝑑𝑥</m:t>
                    </m:r>
                    <m:r>
                      <a:rPr lang="fr-FR" sz="1800" i="1" dirty="0" smtClean="0">
                        <a:latin typeface="Cambria Math" panose="02040503050406030204" pitchFamily="18" charset="0"/>
                        <a:ea typeface="Cambria Math" panose="02040503050406030204" pitchFamily="18" charset="0"/>
                      </a:rPr>
                      <m:t> ⇒</m:t>
                    </m:r>
                    <m:r>
                      <a:rPr lang="fr-FR" sz="1800" i="1" dirty="0" smtClean="0">
                        <a:latin typeface="Cambria Math" panose="02040503050406030204" pitchFamily="18" charset="0"/>
                        <a:ea typeface="Cambria Math" panose="02040503050406030204" pitchFamily="18" charset="0"/>
                      </a:rPr>
                      <m:t>𝑛</m:t>
                    </m:r>
                    <m:d>
                      <m:dPr>
                        <m:ctrlPr>
                          <a:rPr lang="fr-FR" sz="1800" i="1" dirty="0" smtClean="0">
                            <a:latin typeface="Cambria Math" panose="02040503050406030204" pitchFamily="18" charset="0"/>
                            <a:ea typeface="Cambria Math" panose="02040503050406030204" pitchFamily="18" charset="0"/>
                          </a:rPr>
                        </m:ctrlPr>
                      </m:dPr>
                      <m:e>
                        <m:r>
                          <a:rPr lang="fr-FR" sz="1800" i="1" dirty="0" smtClean="0">
                            <a:latin typeface="Cambria Math" panose="02040503050406030204" pitchFamily="18" charset="0"/>
                            <a:ea typeface="Cambria Math" panose="02040503050406030204" pitchFamily="18" charset="0"/>
                          </a:rPr>
                          <m:t>𝑥</m:t>
                        </m:r>
                      </m:e>
                    </m:d>
                    <m:r>
                      <a:rPr lang="fr-FR" sz="1800" i="1" dirty="0" smtClean="0">
                        <a:latin typeface="Cambria Math" panose="02040503050406030204" pitchFamily="18" charset="0"/>
                        <a:ea typeface="Cambria Math" panose="02040503050406030204" pitchFamily="18" charset="0"/>
                      </a:rPr>
                      <m:t>=</m:t>
                    </m:r>
                    <m:sSub>
                      <m:sSubPr>
                        <m:ctrlPr>
                          <a:rPr lang="fr-FR" sz="1800" i="1" dirty="0" smtClean="0">
                            <a:latin typeface="Cambria Math" panose="02040503050406030204" pitchFamily="18" charset="0"/>
                            <a:ea typeface="Cambria Math" panose="02040503050406030204" pitchFamily="18" charset="0"/>
                          </a:rPr>
                        </m:ctrlPr>
                      </m:sSubPr>
                      <m:e>
                        <m:r>
                          <a:rPr lang="fr-FR" sz="1800" i="1" dirty="0" smtClean="0">
                            <a:latin typeface="Cambria Math" panose="02040503050406030204" pitchFamily="18" charset="0"/>
                            <a:ea typeface="Cambria Math" panose="02040503050406030204" pitchFamily="18" charset="0"/>
                          </a:rPr>
                          <m:t>𝑛</m:t>
                        </m:r>
                      </m:e>
                      <m:sub>
                        <m:r>
                          <a:rPr lang="fr-FR" sz="1800" i="1" dirty="0" smtClean="0">
                            <a:latin typeface="Cambria Math" panose="02040503050406030204" pitchFamily="18" charset="0"/>
                            <a:ea typeface="Cambria Math" panose="02040503050406030204" pitchFamily="18" charset="0"/>
                          </a:rPr>
                          <m:t>0</m:t>
                        </m:r>
                      </m:sub>
                    </m:sSub>
                    <m:sSup>
                      <m:sSupPr>
                        <m:ctrlPr>
                          <a:rPr lang="fr-FR" sz="1800" i="1" dirty="0" smtClean="0">
                            <a:latin typeface="Cambria Math" panose="02040503050406030204" pitchFamily="18" charset="0"/>
                            <a:ea typeface="Cambria Math" panose="02040503050406030204" pitchFamily="18" charset="0"/>
                          </a:rPr>
                        </m:ctrlPr>
                      </m:sSupPr>
                      <m:e>
                        <m:r>
                          <a:rPr lang="fr-FR" sz="1800" i="1" dirty="0" smtClean="0">
                            <a:latin typeface="Cambria Math" panose="02040503050406030204" pitchFamily="18" charset="0"/>
                            <a:ea typeface="Cambria Math" panose="02040503050406030204" pitchFamily="18" charset="0"/>
                          </a:rPr>
                          <m:t>𝑒</m:t>
                        </m:r>
                      </m:e>
                      <m:sup>
                        <m:r>
                          <a:rPr lang="fr-FR" sz="1800" b="0" i="1" dirty="0" smtClean="0">
                            <a:latin typeface="Cambria Math" panose="02040503050406030204" pitchFamily="18" charset="0"/>
                            <a:ea typeface="Cambria Math" panose="02040503050406030204" pitchFamily="18" charset="0"/>
                          </a:rPr>
                          <m:t>(</m:t>
                        </m:r>
                        <m:r>
                          <m:rPr>
                            <m:sty m:val="p"/>
                          </m:rPr>
                          <a:rPr lang="el-GR" sz="1800" i="1" dirty="0">
                            <a:latin typeface="Cambria Math" panose="02040503050406030204" pitchFamily="18" charset="0"/>
                            <a:ea typeface="Cambria Math" panose="02040503050406030204" pitchFamily="18" charset="0"/>
                          </a:rPr>
                          <m:t>α</m:t>
                        </m:r>
                        <m:r>
                          <a:rPr lang="fr-FR" sz="1800" i="1" dirty="0">
                            <a:latin typeface="Cambria Math" panose="02040503050406030204" pitchFamily="18" charset="0"/>
                            <a:ea typeface="Cambria Math" panose="02040503050406030204" pitchFamily="18" charset="0"/>
                          </a:rPr>
                          <m:t>−</m:t>
                        </m:r>
                        <m:r>
                          <a:rPr lang="fr-FR" sz="1800" i="1" dirty="0">
                            <a:latin typeface="Cambria Math" panose="02040503050406030204" pitchFamily="18" charset="0"/>
                            <a:ea typeface="Cambria Math" panose="02040503050406030204" pitchFamily="18" charset="0"/>
                          </a:rPr>
                          <m:t>𝜂</m:t>
                        </m:r>
                        <m:r>
                          <a:rPr lang="fr-FR" sz="1800" b="0" i="1" dirty="0" smtClean="0">
                            <a:latin typeface="Cambria Math" panose="02040503050406030204" pitchFamily="18" charset="0"/>
                            <a:ea typeface="Cambria Math" panose="02040503050406030204" pitchFamily="18" charset="0"/>
                          </a:rPr>
                          <m:t>)</m:t>
                        </m:r>
                        <m:r>
                          <a:rPr lang="fr-FR" sz="1800" i="1" dirty="0" smtClean="0">
                            <a:latin typeface="Cambria Math" panose="02040503050406030204" pitchFamily="18" charset="0"/>
                            <a:ea typeface="Cambria Math" panose="02040503050406030204" pitchFamily="18" charset="0"/>
                          </a:rPr>
                          <m:t>𝑥</m:t>
                        </m:r>
                      </m:sup>
                    </m:sSup>
                  </m:oMath>
                </a14:m>
                <a:endParaRPr lang="en-US" sz="1800" dirty="0"/>
              </a:p>
              <a:p>
                <a14:m>
                  <m:oMath xmlns:m="http://schemas.openxmlformats.org/officeDocument/2006/math">
                    <m:r>
                      <a:rPr lang="fr-FR" sz="1800" i="1" dirty="0" smtClean="0">
                        <a:latin typeface="Cambria Math" panose="02040503050406030204" pitchFamily="18" charset="0"/>
                      </a:rPr>
                      <m:t>𝐺</m:t>
                    </m:r>
                    <m:r>
                      <a:rPr lang="fr-FR" sz="1800" i="1" dirty="0" smtClean="0">
                        <a:latin typeface="Cambria Math" panose="02040503050406030204" pitchFamily="18" charset="0"/>
                      </a:rPr>
                      <m:t>=</m:t>
                    </m:r>
                    <m:f>
                      <m:fPr>
                        <m:ctrlPr>
                          <a:rPr lang="fr-FR" sz="1800" i="1" dirty="0" smtClean="0">
                            <a:latin typeface="Cambria Math" panose="02040503050406030204" pitchFamily="18" charset="0"/>
                          </a:rPr>
                        </m:ctrlPr>
                      </m:fPr>
                      <m:num>
                        <m:r>
                          <a:rPr lang="fr-FR" sz="1800" i="1" dirty="0" smtClean="0">
                            <a:latin typeface="Cambria Math" panose="02040503050406030204" pitchFamily="18" charset="0"/>
                          </a:rPr>
                          <m:t>𝑛</m:t>
                        </m:r>
                        <m:r>
                          <a:rPr lang="fr-FR" sz="1800" i="1" dirty="0" smtClean="0">
                            <a:latin typeface="Cambria Math" panose="02040503050406030204" pitchFamily="18" charset="0"/>
                          </a:rPr>
                          <m:t>(</m:t>
                        </m:r>
                        <m:r>
                          <a:rPr lang="fr-FR" sz="1800" i="1" dirty="0" smtClean="0">
                            <a:latin typeface="Cambria Math" panose="02040503050406030204" pitchFamily="18" charset="0"/>
                          </a:rPr>
                          <m:t>𝑥</m:t>
                        </m:r>
                        <m:r>
                          <a:rPr lang="fr-FR" sz="1800" i="1" dirty="0" smtClean="0">
                            <a:latin typeface="Cambria Math" panose="02040503050406030204" pitchFamily="18" charset="0"/>
                          </a:rPr>
                          <m:t>)</m:t>
                        </m:r>
                      </m:num>
                      <m:den>
                        <m:sSub>
                          <m:sSubPr>
                            <m:ctrlPr>
                              <a:rPr lang="fr-FR" sz="1800" i="1" dirty="0">
                                <a:latin typeface="Cambria Math" panose="02040503050406030204" pitchFamily="18" charset="0"/>
                                <a:ea typeface="Cambria Math" panose="02040503050406030204" pitchFamily="18" charset="0"/>
                              </a:rPr>
                            </m:ctrlPr>
                          </m:sSubPr>
                          <m:e>
                            <m:r>
                              <a:rPr lang="fr-FR" sz="1800" i="1" dirty="0">
                                <a:latin typeface="Cambria Math" panose="02040503050406030204" pitchFamily="18" charset="0"/>
                                <a:ea typeface="Cambria Math" panose="02040503050406030204" pitchFamily="18" charset="0"/>
                              </a:rPr>
                              <m:t>𝑛</m:t>
                            </m:r>
                          </m:e>
                          <m:sub>
                            <m:r>
                              <a:rPr lang="fr-FR" sz="1800" i="1" dirty="0">
                                <a:latin typeface="Cambria Math" panose="02040503050406030204" pitchFamily="18" charset="0"/>
                                <a:ea typeface="Cambria Math" panose="02040503050406030204" pitchFamily="18" charset="0"/>
                              </a:rPr>
                              <m:t>0</m:t>
                            </m:r>
                          </m:sub>
                        </m:sSub>
                      </m:den>
                    </m:f>
                    <m:r>
                      <a:rPr lang="fr-FR" sz="1800" i="1" dirty="0" smtClean="0">
                        <a:latin typeface="Cambria Math" panose="02040503050406030204" pitchFamily="18" charset="0"/>
                        <a:ea typeface="Cambria Math" panose="02040503050406030204" pitchFamily="18" charset="0"/>
                      </a:rPr>
                      <m:t>=</m:t>
                    </m:r>
                    <m:sSup>
                      <m:sSupPr>
                        <m:ctrlPr>
                          <a:rPr lang="fr-FR" sz="1800" i="1" dirty="0">
                            <a:latin typeface="Cambria Math" panose="02040503050406030204" pitchFamily="18" charset="0"/>
                            <a:ea typeface="Cambria Math" panose="02040503050406030204" pitchFamily="18" charset="0"/>
                          </a:rPr>
                        </m:ctrlPr>
                      </m:sSupPr>
                      <m:e>
                        <m:r>
                          <a:rPr lang="fr-FR" sz="1800" i="1" dirty="0">
                            <a:latin typeface="Cambria Math" panose="02040503050406030204" pitchFamily="18" charset="0"/>
                            <a:ea typeface="Cambria Math" panose="02040503050406030204" pitchFamily="18" charset="0"/>
                          </a:rPr>
                          <m:t>𝑒</m:t>
                        </m:r>
                      </m:e>
                      <m:sup>
                        <m:r>
                          <a:rPr lang="fr-FR" sz="1800" i="1" dirty="0">
                            <a:latin typeface="Cambria Math" panose="02040503050406030204" pitchFamily="18" charset="0"/>
                            <a:ea typeface="Cambria Math" panose="02040503050406030204" pitchFamily="18" charset="0"/>
                          </a:rPr>
                          <m:t>(</m:t>
                        </m:r>
                        <m:r>
                          <m:rPr>
                            <m:sty m:val="p"/>
                          </m:rPr>
                          <a:rPr lang="el-GR" sz="1800" i="1" dirty="0">
                            <a:latin typeface="Cambria Math" panose="02040503050406030204" pitchFamily="18" charset="0"/>
                            <a:ea typeface="Cambria Math" panose="02040503050406030204" pitchFamily="18" charset="0"/>
                          </a:rPr>
                          <m:t>α</m:t>
                        </m:r>
                        <m:r>
                          <a:rPr lang="fr-FR" sz="1800" i="1" dirty="0">
                            <a:latin typeface="Cambria Math" panose="02040503050406030204" pitchFamily="18" charset="0"/>
                            <a:ea typeface="Cambria Math" panose="02040503050406030204" pitchFamily="18" charset="0"/>
                          </a:rPr>
                          <m:t>−</m:t>
                        </m:r>
                        <m:r>
                          <a:rPr lang="fr-FR" sz="1800" i="1" dirty="0">
                            <a:latin typeface="Cambria Math" panose="02040503050406030204" pitchFamily="18" charset="0"/>
                            <a:ea typeface="Cambria Math" panose="02040503050406030204" pitchFamily="18" charset="0"/>
                          </a:rPr>
                          <m:t>𝜂</m:t>
                        </m:r>
                        <m:r>
                          <a:rPr lang="fr-FR" sz="1800" i="1" dirty="0">
                            <a:latin typeface="Cambria Math" panose="02040503050406030204" pitchFamily="18" charset="0"/>
                            <a:ea typeface="Cambria Math" panose="02040503050406030204" pitchFamily="18" charset="0"/>
                          </a:rPr>
                          <m:t>)</m:t>
                        </m:r>
                        <m:r>
                          <a:rPr lang="fr-FR" sz="1800" i="1" dirty="0">
                            <a:latin typeface="Cambria Math" panose="02040503050406030204" pitchFamily="18" charset="0"/>
                            <a:ea typeface="Cambria Math" panose="02040503050406030204" pitchFamily="18" charset="0"/>
                          </a:rPr>
                          <m:t>𝑥</m:t>
                        </m:r>
                      </m:sup>
                    </m:sSup>
                  </m:oMath>
                </a14:m>
                <a:endParaRPr lang="en-US" sz="1800" dirty="0"/>
              </a:p>
              <a:p>
                <a:r>
                  <a:rPr lang="en-US" sz="1800" dirty="0"/>
                  <a:t>Due to the attachment, a fraction of the primary ions are captured before the avalanche can develop</a:t>
                </a:r>
              </a:p>
              <a:p>
                <a:endParaRPr lang="en-US" sz="1800" dirty="0"/>
              </a:p>
            </p:txBody>
          </p:sp>
        </mc:Choice>
        <mc:Fallback xmlns="">
          <p:sp>
            <p:nvSpPr>
              <p:cNvPr id="11" name="Content Placeholder 6">
                <a:extLst>
                  <a:ext uri="{FF2B5EF4-FFF2-40B4-BE49-F238E27FC236}">
                    <a16:creationId xmlns:a16="http://schemas.microsoft.com/office/drawing/2014/main" id="{D1E557DF-BA26-5B8A-D305-93B82A2639B1}"/>
                  </a:ext>
                </a:extLst>
              </p:cNvPr>
              <p:cNvSpPr txBox="1">
                <a:spLocks noRot="1" noChangeAspect="1" noMove="1" noResize="1" noEditPoints="1" noAdjustHandles="1" noChangeArrowheads="1" noChangeShapeType="1" noTextEdit="1"/>
              </p:cNvSpPr>
              <p:nvPr/>
            </p:nvSpPr>
            <p:spPr>
              <a:xfrm>
                <a:off x="6642846" y="3590109"/>
                <a:ext cx="5255297" cy="2498956"/>
              </a:xfrm>
              <a:prstGeom prst="rect">
                <a:avLst/>
              </a:prstGeom>
              <a:blipFill>
                <a:blip r:embed="rId6"/>
                <a:stretch>
                  <a:fillRect l="-348" t="-1463" b="-28537"/>
                </a:stretch>
              </a:blipFill>
            </p:spPr>
            <p:txBody>
              <a:bodyPr/>
              <a:lstStyle/>
              <a:p>
                <a:r>
                  <a:rPr lang="en-GB">
                    <a:noFill/>
                  </a:rPr>
                  <a:t> </a:t>
                </a:r>
              </a:p>
            </p:txBody>
          </p:sp>
        </mc:Fallback>
      </mc:AlternateContent>
      <p:pic>
        <p:nvPicPr>
          <p:cNvPr id="10" name="Picture 9"/>
          <p:cNvPicPr>
            <a:picLocks noChangeAspect="1"/>
          </p:cNvPicPr>
          <p:nvPr/>
        </p:nvPicPr>
        <p:blipFill rotWithShape="1">
          <a:blip r:embed="rId7"/>
          <a:srcRect l="54607" t="18778" r="-1845" b="20061"/>
          <a:stretch/>
        </p:blipFill>
        <p:spPr>
          <a:xfrm>
            <a:off x="4163325" y="4150300"/>
            <a:ext cx="2627774" cy="2546335"/>
          </a:xfrm>
          <a:prstGeom prst="rect">
            <a:avLst/>
          </a:prstGeom>
        </p:spPr>
      </p:pic>
    </p:spTree>
    <p:extLst>
      <p:ext uri="{BB962C8B-B14F-4D97-AF65-F5344CB8AC3E}">
        <p14:creationId xmlns:p14="http://schemas.microsoft.com/office/powerpoint/2010/main" val="2520888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6EB22-A195-9BEA-9E9F-10442BDDE50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0B56802-31D7-091E-3BDE-9C143110619A}"/>
              </a:ext>
            </a:extLst>
          </p:cNvPr>
          <p:cNvSpPr txBox="1">
            <a:spLocks noGrp="1"/>
          </p:cNvSpPr>
          <p:nvPr>
            <p:ph type="title"/>
          </p:nvPr>
        </p:nvSpPr>
        <p:spPr>
          <a:xfrm>
            <a:off x="646111" y="452718"/>
            <a:ext cx="9404723" cy="659155"/>
          </a:xfrm>
          <a:prstGeom prst="rect">
            <a:avLst/>
          </a:prstGeom>
        </p:spPr>
        <p:txBody>
          <a:bodyPr vert="horz" wrap="square" lIns="0" tIns="12700" rIns="0" bIns="0" rtlCol="0">
            <a:spAutoFit/>
          </a:bodyPr>
          <a:lstStyle/>
          <a:p>
            <a:pPr marL="12700">
              <a:lnSpc>
                <a:spcPct val="100000"/>
              </a:lnSpc>
              <a:spcBef>
                <a:spcPts val="100"/>
              </a:spcBef>
            </a:pPr>
            <a:r>
              <a:rPr lang="en-US" spc="-45" dirty="0"/>
              <a:t>Saturated Logistic Avalanche</a:t>
            </a:r>
            <a:endParaRPr spc="-45" dirty="0"/>
          </a:p>
        </p:txBody>
      </p:sp>
      <p:sp>
        <p:nvSpPr>
          <p:cNvPr id="3" name="object 3">
            <a:extLst>
              <a:ext uri="{FF2B5EF4-FFF2-40B4-BE49-F238E27FC236}">
                <a16:creationId xmlns:a16="http://schemas.microsoft.com/office/drawing/2014/main" id="{773948F8-EE80-0E69-26C7-740991F5AB24}"/>
              </a:ext>
            </a:extLst>
          </p:cNvPr>
          <p:cNvSpPr txBox="1"/>
          <p:nvPr/>
        </p:nvSpPr>
        <p:spPr>
          <a:xfrm>
            <a:off x="488797" y="1208714"/>
            <a:ext cx="6333344" cy="3476593"/>
          </a:xfrm>
          <a:prstGeom prst="rect">
            <a:avLst/>
          </a:prstGeom>
        </p:spPr>
        <p:txBody>
          <a:bodyPr vert="horz" wrap="square" lIns="0" tIns="36830" rIns="0" bIns="0" rtlCol="0">
            <a:spAutoFit/>
          </a:bodyPr>
          <a:lstStyle/>
          <a:p>
            <a:pPr marL="387350" indent="-285750">
              <a:lnSpc>
                <a:spcPct val="100000"/>
              </a:lnSpc>
              <a:spcBef>
                <a:spcPts val="290"/>
              </a:spcBef>
              <a:buClr>
                <a:schemeClr val="tx1"/>
              </a:buClr>
              <a:buFont typeface="Arial" panose="020B0604020202020204" pitchFamily="34" charset="0"/>
              <a:buChar char="•"/>
              <a:tabLst>
                <a:tab pos="329565" algn="l"/>
              </a:tabLst>
            </a:pPr>
            <a:r>
              <a:rPr lang="en-US" sz="2400" dirty="0">
                <a:latin typeface="Gill Sans MT"/>
                <a:cs typeface="Gill Sans MT"/>
              </a:rPr>
              <a:t>Townsend, Rather, Meek et. al developed a description of the avalanche growth in approximation of independent electrons</a:t>
            </a:r>
          </a:p>
          <a:p>
            <a:pPr marL="387350" indent="-285750">
              <a:lnSpc>
                <a:spcPct val="100000"/>
              </a:lnSpc>
              <a:spcBef>
                <a:spcPts val="290"/>
              </a:spcBef>
              <a:buClr>
                <a:schemeClr val="tx1"/>
              </a:buClr>
              <a:buFont typeface="Arial" panose="020B0604020202020204" pitchFamily="34" charset="0"/>
              <a:buChar char="•"/>
              <a:tabLst>
                <a:tab pos="329565" algn="l"/>
              </a:tabLst>
            </a:pPr>
            <a:r>
              <a:rPr lang="en-US" sz="2400" dirty="0">
                <a:latin typeface="Gill Sans MT"/>
                <a:cs typeface="Gill Sans MT"/>
              </a:rPr>
              <a:t>This is very suitable for describing proportional detectors </a:t>
            </a:r>
          </a:p>
          <a:p>
            <a:pPr marL="387350" indent="-285750">
              <a:lnSpc>
                <a:spcPct val="100000"/>
              </a:lnSpc>
              <a:spcBef>
                <a:spcPts val="290"/>
              </a:spcBef>
              <a:buClr>
                <a:schemeClr val="tx1"/>
              </a:buClr>
              <a:buFont typeface="Arial" panose="020B0604020202020204" pitchFamily="34" charset="0"/>
              <a:buChar char="•"/>
              <a:tabLst>
                <a:tab pos="329565" algn="l"/>
              </a:tabLst>
            </a:pPr>
            <a:r>
              <a:rPr lang="en-US" sz="2400" dirty="0">
                <a:latin typeface="Gill Sans MT"/>
                <a:cs typeface="Gill Sans MT"/>
              </a:rPr>
              <a:t>It fails in case of larger avalanches since electron field is relevant</a:t>
            </a:r>
          </a:p>
          <a:p>
            <a:pPr marL="387350" indent="-285750">
              <a:lnSpc>
                <a:spcPct val="100000"/>
              </a:lnSpc>
              <a:spcBef>
                <a:spcPts val="290"/>
              </a:spcBef>
              <a:buClr>
                <a:schemeClr val="tx1"/>
              </a:buClr>
              <a:buFont typeface="Arial" panose="020B0604020202020204" pitchFamily="34" charset="0"/>
              <a:buChar char="•"/>
              <a:tabLst>
                <a:tab pos="329565" algn="l"/>
              </a:tabLst>
            </a:pPr>
            <a:r>
              <a:rPr lang="en-US" sz="2400" dirty="0">
                <a:latin typeface="Gill Sans MT"/>
                <a:cs typeface="Gill Sans MT"/>
              </a:rPr>
              <a:t>RPCs strong and uniform electric represents an ideal template for the study of this process</a:t>
            </a:r>
          </a:p>
        </p:txBody>
      </p:sp>
      <p:sp>
        <p:nvSpPr>
          <p:cNvPr id="8" name="object 8">
            <a:extLst>
              <a:ext uri="{FF2B5EF4-FFF2-40B4-BE49-F238E27FC236}">
                <a16:creationId xmlns:a16="http://schemas.microsoft.com/office/drawing/2014/main" id="{8872B672-55FF-EDA6-684D-9AB4C6642FB1}"/>
              </a:ext>
            </a:extLst>
          </p:cNvPr>
          <p:cNvSpPr txBox="1">
            <a:spLocks noGrp="1"/>
          </p:cNvSpPr>
          <p:nvPr>
            <p:ph type="sldNum" sz="quarter" idx="4294967295"/>
          </p:nvPr>
        </p:nvSpPr>
        <p:spPr>
          <a:xfrm>
            <a:off x="11857990" y="6597827"/>
            <a:ext cx="293370" cy="260984"/>
          </a:xfrm>
          <a:prstGeom prst="rect">
            <a:avLst/>
          </a:prstGeom>
        </p:spPr>
        <p:txBody>
          <a:bodyPr vert="horz" wrap="square" lIns="0" tIns="0" rIns="0" bIns="0" rtlCol="0">
            <a:spAutoFit/>
          </a:bodyPr>
          <a:lstStyle>
            <a:defPPr>
              <a:defRPr kern="0"/>
            </a:defPPr>
            <a:lvl1pPr>
              <a:defRPr sz="1600" b="0" i="0">
                <a:solidFill>
                  <a:srgbClr val="B71E42"/>
                </a:solidFill>
                <a:latin typeface="Gill Sans MT"/>
                <a:cs typeface="Gill Sans MT"/>
              </a:defRPr>
            </a:lvl1pPr>
          </a:lstStyle>
          <a:p>
            <a:pPr marL="139700">
              <a:lnSpc>
                <a:spcPts val="1905"/>
              </a:lnSpc>
            </a:pPr>
            <a:fld id="{81D60167-4931-47E6-BA6A-407CBD079E47}" type="slidenum">
              <a:rPr lang="en-US" spc="-50" smtClean="0"/>
              <a:pPr marL="139700">
                <a:lnSpc>
                  <a:spcPts val="1905"/>
                </a:lnSpc>
              </a:pPr>
              <a:t>22</a:t>
            </a:fld>
            <a:endParaRPr spc="-25" dirty="0"/>
          </a:p>
        </p:txBody>
      </p:sp>
      <p:sp>
        <p:nvSpPr>
          <p:cNvPr id="39" name="TextBox 38">
            <a:extLst>
              <a:ext uri="{FF2B5EF4-FFF2-40B4-BE49-F238E27FC236}">
                <a16:creationId xmlns:a16="http://schemas.microsoft.com/office/drawing/2014/main" id="{824C988C-C097-D594-B399-02280CDF075B}"/>
              </a:ext>
            </a:extLst>
          </p:cNvPr>
          <p:cNvSpPr txBox="1"/>
          <p:nvPr/>
        </p:nvSpPr>
        <p:spPr>
          <a:xfrm>
            <a:off x="7282249" y="1205628"/>
            <a:ext cx="4492254" cy="4801314"/>
          </a:xfrm>
          <a:prstGeom prst="rect">
            <a:avLst/>
          </a:prstGeom>
          <a:noFill/>
        </p:spPr>
        <p:txBody>
          <a:bodyPr wrap="square">
            <a:spAutoFit/>
          </a:bodyPr>
          <a:lstStyle/>
          <a:p>
            <a:pPr algn="l"/>
            <a:r>
              <a:rPr lang="en-US" sz="1800" b="0" i="0" u="none" strike="noStrike" baseline="0" dirty="0">
                <a:solidFill>
                  <a:srgbClr val="FFC000"/>
                </a:solidFill>
                <a:latin typeface="AdvTimes"/>
              </a:rPr>
              <a:t>The experimentally observed growth of the avalanche charge recalls the Logistic function</a:t>
            </a:r>
            <a:r>
              <a:rPr lang="en-US" sz="1800" b="0" i="0" u="none" strike="noStrike" dirty="0">
                <a:solidFill>
                  <a:srgbClr val="FFC000"/>
                </a:solidFill>
                <a:latin typeface="AdvTimes"/>
              </a:rPr>
              <a:t> </a:t>
            </a:r>
            <a:r>
              <a:rPr lang="en-US" sz="1800" b="0" i="0" u="none" strike="noStrike" baseline="0" dirty="0">
                <a:solidFill>
                  <a:srgbClr val="FFC000"/>
                </a:solidFill>
                <a:latin typeface="AdvTimes"/>
              </a:rPr>
              <a:t>introduced firstly in 1845 by Verhulst [8] to</a:t>
            </a:r>
            <a:r>
              <a:rPr lang="en-US" sz="1800" b="0" i="0" u="none" strike="noStrike" dirty="0">
                <a:solidFill>
                  <a:srgbClr val="FFC000"/>
                </a:solidFill>
                <a:latin typeface="AdvTimes"/>
              </a:rPr>
              <a:t> </a:t>
            </a:r>
            <a:r>
              <a:rPr lang="en-US" sz="1800" b="0" i="0" u="none" strike="noStrike" baseline="0" dirty="0">
                <a:solidFill>
                  <a:srgbClr val="FFC000"/>
                </a:solidFill>
                <a:latin typeface="AdvTimes"/>
              </a:rPr>
              <a:t>describe the growth of a biological population, that tend to become stationary  in presence of a limited flow of food resources due to the fact that the number of individuals able to reproduce </a:t>
            </a:r>
            <a:r>
              <a:rPr lang="en-US" dirty="0">
                <a:solidFill>
                  <a:srgbClr val="FFC000"/>
                </a:solidFill>
                <a:latin typeface="AdvTimes"/>
              </a:rPr>
              <a:t>become constant</a:t>
            </a:r>
            <a:r>
              <a:rPr lang="en-US" sz="1800" b="0" i="0" u="none" strike="noStrike" baseline="0" dirty="0">
                <a:solidFill>
                  <a:srgbClr val="FFC000"/>
                </a:solidFill>
                <a:latin typeface="AdvTimes"/>
              </a:rPr>
              <a:t>.</a:t>
            </a:r>
          </a:p>
          <a:p>
            <a:pPr algn="l"/>
            <a:endParaRPr lang="en-US" dirty="0">
              <a:solidFill>
                <a:srgbClr val="FFC000"/>
              </a:solidFill>
              <a:latin typeface="AdvTimes"/>
            </a:endParaRPr>
          </a:p>
          <a:p>
            <a:pPr algn="l"/>
            <a:r>
              <a:rPr lang="en-US" sz="1800" b="0" i="0" u="none" strike="noStrike" baseline="0" dirty="0">
                <a:solidFill>
                  <a:srgbClr val="FFC000"/>
                </a:solidFill>
                <a:latin typeface="AdvTimes"/>
              </a:rPr>
              <a:t> In our case the experimental data on the total charge can be compared with the integral of the logistic function, accounting for the </a:t>
            </a:r>
            <a:r>
              <a:rPr lang="en-US" dirty="0">
                <a:solidFill>
                  <a:srgbClr val="FFC000"/>
                </a:solidFill>
                <a:latin typeface="AdvTimes"/>
              </a:rPr>
              <a:t>total</a:t>
            </a:r>
            <a:r>
              <a:rPr lang="en-US" sz="1800" b="0" i="0" u="none" strike="noStrike" baseline="0" dirty="0">
                <a:solidFill>
                  <a:srgbClr val="FFC000"/>
                </a:solidFill>
                <a:latin typeface="AdvTimes"/>
              </a:rPr>
              <a:t> population</a:t>
            </a:r>
            <a:r>
              <a:rPr lang="en-US" dirty="0">
                <a:solidFill>
                  <a:srgbClr val="FFC000"/>
                </a:solidFill>
                <a:latin typeface="AdvTimes"/>
              </a:rPr>
              <a:t>: the </a:t>
            </a:r>
            <a:r>
              <a:rPr lang="en-US" dirty="0" err="1">
                <a:solidFill>
                  <a:srgbClr val="FFC000"/>
                </a:solidFill>
                <a:latin typeface="AdvTimes"/>
              </a:rPr>
              <a:t>multiplicating</a:t>
            </a:r>
            <a:r>
              <a:rPr lang="en-US" dirty="0">
                <a:solidFill>
                  <a:srgbClr val="FFC000"/>
                </a:solidFill>
                <a:latin typeface="AdvTimes"/>
              </a:rPr>
              <a:t> (active) electrons and the spectator electrons </a:t>
            </a:r>
            <a:endParaRPr lang="en-US" sz="1800" b="0" i="0" u="none" strike="noStrike" baseline="0" dirty="0">
              <a:solidFill>
                <a:srgbClr val="FFC000"/>
              </a:solidFill>
              <a:latin typeface="AdvTimes"/>
            </a:endParaRPr>
          </a:p>
          <a:p>
            <a:pPr algn="l"/>
            <a:r>
              <a:rPr lang="en-US" dirty="0">
                <a:solidFill>
                  <a:srgbClr val="FFC000"/>
                </a:solidFill>
                <a:latin typeface="AdvTimes"/>
              </a:rPr>
              <a:t> </a:t>
            </a:r>
            <a:endParaRPr lang="en-US" dirty="0">
              <a:solidFill>
                <a:srgbClr val="FFC000"/>
              </a:solidFill>
            </a:endParaRPr>
          </a:p>
        </p:txBody>
      </p:sp>
      <p:sp>
        <p:nvSpPr>
          <p:cNvPr id="4" name="Date Placeholder 3"/>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3172088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29C3F-57AE-2B82-A6DE-AAE0ED484FB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D58EDAF-ECC4-E518-0A43-F4F69B7CFCDC}"/>
              </a:ext>
            </a:extLst>
          </p:cNvPr>
          <p:cNvSpPr txBox="1">
            <a:spLocks noGrp="1"/>
          </p:cNvSpPr>
          <p:nvPr>
            <p:ph type="title"/>
          </p:nvPr>
        </p:nvSpPr>
        <p:spPr>
          <a:xfrm>
            <a:off x="646111" y="452718"/>
            <a:ext cx="9404723" cy="659155"/>
          </a:xfrm>
          <a:prstGeom prst="rect">
            <a:avLst/>
          </a:prstGeom>
        </p:spPr>
        <p:txBody>
          <a:bodyPr vert="horz" wrap="square" lIns="0" tIns="12700" rIns="0" bIns="0" rtlCol="0">
            <a:spAutoFit/>
          </a:bodyPr>
          <a:lstStyle/>
          <a:p>
            <a:pPr marL="12700">
              <a:lnSpc>
                <a:spcPct val="100000"/>
              </a:lnSpc>
              <a:spcBef>
                <a:spcPts val="100"/>
              </a:spcBef>
            </a:pPr>
            <a:r>
              <a:rPr lang="en-US" spc="-45" dirty="0"/>
              <a:t>The logistic avalanche model</a:t>
            </a:r>
            <a:endParaRPr spc="-45" dirty="0"/>
          </a:p>
        </p:txBody>
      </p:sp>
      <p:sp>
        <p:nvSpPr>
          <p:cNvPr id="3" name="object 3">
            <a:extLst>
              <a:ext uri="{FF2B5EF4-FFF2-40B4-BE49-F238E27FC236}">
                <a16:creationId xmlns:a16="http://schemas.microsoft.com/office/drawing/2014/main" id="{35E7A2BF-0FB0-D4EA-8265-C10E4EE2DC4C}"/>
              </a:ext>
            </a:extLst>
          </p:cNvPr>
          <p:cNvSpPr txBox="1"/>
          <p:nvPr/>
        </p:nvSpPr>
        <p:spPr>
          <a:xfrm>
            <a:off x="488796" y="1208714"/>
            <a:ext cx="10096825" cy="5577168"/>
          </a:xfrm>
          <a:prstGeom prst="rect">
            <a:avLst/>
          </a:prstGeom>
        </p:spPr>
        <p:txBody>
          <a:bodyPr vert="horz" wrap="square" lIns="0" tIns="36830" rIns="0" bIns="0" rtlCol="0">
            <a:spAutoFit/>
          </a:bodyPr>
          <a:lstStyle/>
          <a:p>
            <a:pPr marL="285750" indent="-285750" algn="l">
              <a:buFont typeface="Arial" panose="020B0604020202020204" pitchFamily="34" charset="0"/>
              <a:buChar char="•"/>
            </a:pPr>
            <a:r>
              <a:rPr lang="en-US" sz="2400" b="0" i="0" u="none" strike="noStrike" baseline="0" dirty="0">
                <a:latin typeface="AdvTimes"/>
              </a:rPr>
              <a:t>The Logistic equation is obtained by the lowest order non-linear correction to the usual exponential growth equation (equivalent to the Townsend theory)</a:t>
            </a:r>
          </a:p>
          <a:p>
            <a:pPr marL="285750" indent="-285750" algn="l">
              <a:buFont typeface="Arial" panose="020B0604020202020204" pitchFamily="34" charset="0"/>
              <a:buChar char="•"/>
            </a:pPr>
            <a:endParaRPr lang="en-US" sz="2400" dirty="0">
              <a:latin typeface="AdvTimes"/>
              <a:cs typeface="Gill Sans MT"/>
            </a:endParaRPr>
          </a:p>
          <a:p>
            <a:pPr marL="285750" indent="-285750" algn="l">
              <a:buFont typeface="Arial" panose="020B0604020202020204" pitchFamily="34" charset="0"/>
              <a:buChar char="•"/>
            </a:pPr>
            <a:endParaRPr lang="en-US" sz="2400" dirty="0">
              <a:latin typeface="Gill Sans MT"/>
              <a:cs typeface="Gill Sans MT"/>
            </a:endParaRPr>
          </a:p>
          <a:p>
            <a:pPr algn="l"/>
            <a:endParaRPr lang="en-US" sz="2400" dirty="0">
              <a:latin typeface="Gill Sans MT"/>
              <a:cs typeface="Gill Sans MT"/>
            </a:endParaRPr>
          </a:p>
          <a:p>
            <a:pPr marL="285750" indent="-285750" algn="l">
              <a:buFont typeface="Arial" panose="020B0604020202020204" pitchFamily="34" charset="0"/>
              <a:buChar char="•"/>
            </a:pPr>
            <a:r>
              <a:rPr lang="en-US" sz="2400" dirty="0">
                <a:latin typeface="AdvMacMthIt"/>
              </a:rPr>
              <a:t>In the proportional case the N electrons are independent on each other, in the Logistic avalanche case N electrons interact with themselves linearly</a:t>
            </a:r>
            <a:r>
              <a:rPr lang="en-US" sz="2400" dirty="0">
                <a:latin typeface="AdvMacMthIt"/>
                <a:sym typeface="Wingdings" panose="05000000000000000000" pitchFamily="2" charset="2"/>
              </a:rPr>
              <a:t>  proportionally to N^2</a:t>
            </a:r>
            <a:r>
              <a:rPr lang="en-US" sz="2400" dirty="0">
                <a:latin typeface="AdvMacMthIt"/>
              </a:rPr>
              <a:t> </a:t>
            </a:r>
          </a:p>
          <a:p>
            <a:pPr marL="285750" indent="-285750" algn="l">
              <a:buFont typeface="Arial" panose="020B0604020202020204" pitchFamily="34" charset="0"/>
              <a:buChar char="•"/>
            </a:pPr>
            <a:r>
              <a:rPr lang="en-US" sz="2400" dirty="0">
                <a:latin typeface="Symbol" panose="05050102010706020507" pitchFamily="18" charset="2"/>
              </a:rPr>
              <a:t>a</a:t>
            </a:r>
            <a:r>
              <a:rPr lang="en-US" sz="2400" b="0" i="0" u="none" strike="noStrike" baseline="0" dirty="0">
                <a:latin typeface="AdvPi2"/>
              </a:rPr>
              <a:t> </a:t>
            </a:r>
            <a:r>
              <a:rPr lang="en-US" sz="2400" b="0" i="0" u="none" strike="noStrike" baseline="0" dirty="0">
                <a:latin typeface="AdvTimes"/>
              </a:rPr>
              <a:t>and </a:t>
            </a:r>
            <a:r>
              <a:rPr lang="en-US" sz="2400" b="0" i="0" u="none" strike="noStrike" baseline="0" dirty="0">
                <a:latin typeface="Symbol" panose="05050102010706020507" pitchFamily="18" charset="2"/>
              </a:rPr>
              <a:t>b</a:t>
            </a:r>
            <a:r>
              <a:rPr lang="en-US" sz="2400" b="0" i="0" u="none" strike="noStrike" baseline="0" dirty="0">
                <a:latin typeface="AdvPi2"/>
              </a:rPr>
              <a:t> </a:t>
            </a:r>
            <a:r>
              <a:rPr lang="en-US" sz="2400" b="0" i="0" u="none" strike="noStrike" baseline="0" dirty="0">
                <a:latin typeface="AdvTimes"/>
              </a:rPr>
              <a:t>mean the rate at which the free electrons are created and lost from the active avalanche front. </a:t>
            </a:r>
          </a:p>
          <a:p>
            <a:pPr marL="285750" indent="-285750" algn="l">
              <a:buFont typeface="Arial" panose="020B0604020202020204" pitchFamily="34" charset="0"/>
              <a:buChar char="•"/>
            </a:pPr>
            <a:r>
              <a:rPr lang="en-US" sz="2400" b="0" i="0" u="none" strike="noStrike" baseline="0" dirty="0">
                <a:latin typeface="AdvTimes"/>
              </a:rPr>
              <a:t>The free running variable </a:t>
            </a:r>
            <a:r>
              <a:rPr lang="en-US" sz="2400" b="0" i="0" u="none" strike="noStrike" baseline="0" dirty="0">
                <a:latin typeface="AdvMacTim-I"/>
              </a:rPr>
              <a:t>x </a:t>
            </a:r>
            <a:r>
              <a:rPr lang="en-US" sz="2400" b="0" i="0" u="none" strike="noStrike" baseline="0" dirty="0">
                <a:latin typeface="AdvTimes"/>
              </a:rPr>
              <a:t>in represents system evolution parameters such as the applied field or the avalanche path. </a:t>
            </a:r>
          </a:p>
          <a:p>
            <a:pPr marL="285750" indent="-285750" algn="l">
              <a:buFont typeface="Arial" panose="020B0604020202020204" pitchFamily="34" charset="0"/>
              <a:buChar char="•"/>
            </a:pPr>
            <a:r>
              <a:rPr lang="en-US" sz="2400" b="0" i="0" u="none" strike="noStrike" baseline="0" dirty="0">
                <a:latin typeface="AdvTimes"/>
              </a:rPr>
              <a:t>the growth rate tends to zero as </a:t>
            </a:r>
            <a:r>
              <a:rPr lang="en-US" sz="2400" b="0" i="0" u="none" strike="noStrike" baseline="0" dirty="0">
                <a:latin typeface="AdvMacTim-I"/>
              </a:rPr>
              <a:t>N </a:t>
            </a:r>
            <a:r>
              <a:rPr lang="en-US" sz="2400" b="0" i="0" u="none" strike="noStrike" baseline="0" dirty="0">
                <a:latin typeface="AdvTimes"/>
              </a:rPr>
              <a:t>reaches </a:t>
            </a:r>
            <a:r>
              <a:rPr lang="en-US" sz="2400" b="0" i="0" u="none" strike="noStrike" baseline="0" dirty="0">
                <a:latin typeface="AdvMacTim-I"/>
              </a:rPr>
              <a:t>K</a:t>
            </a:r>
            <a:endParaRPr lang="en-US" sz="2400" dirty="0">
              <a:latin typeface="AdvMacMthIt"/>
            </a:endParaRPr>
          </a:p>
          <a:p>
            <a:pPr marL="285750" indent="-285750" algn="l">
              <a:buFont typeface="Arial" panose="020B0604020202020204" pitchFamily="34" charset="0"/>
              <a:buChar char="•"/>
            </a:pPr>
            <a:r>
              <a:rPr lang="en-US" sz="2400" dirty="0">
                <a:latin typeface="AdvMacMthIt"/>
                <a:cs typeface="Gill Sans MT"/>
              </a:rPr>
              <a:t>For</a:t>
            </a:r>
            <a:r>
              <a:rPr lang="en-US" sz="2000" dirty="0">
                <a:latin typeface="Gill Sans MT"/>
                <a:cs typeface="Gill Sans MT"/>
              </a:rPr>
              <a:t> </a:t>
            </a:r>
            <a:r>
              <a:rPr lang="en-US" sz="2000" b="0" i="0" u="none" strike="noStrike" baseline="0" dirty="0">
                <a:latin typeface="Symbol" panose="05050102010706020507" pitchFamily="18" charset="2"/>
              </a:rPr>
              <a:t>b </a:t>
            </a:r>
            <a:r>
              <a:rPr lang="en-US" sz="2000" dirty="0">
                <a:latin typeface="Gill Sans MT"/>
                <a:cs typeface="Gill Sans MT"/>
              </a:rPr>
              <a:t>=0 </a:t>
            </a:r>
            <a:r>
              <a:rPr lang="en-US" sz="2400" dirty="0">
                <a:latin typeface="AdvMacTim-I"/>
                <a:cs typeface="Gill Sans MT"/>
              </a:rPr>
              <a:t>the equations is the classic one</a:t>
            </a:r>
            <a:endParaRPr sz="2000" dirty="0">
              <a:latin typeface="Gill Sans MT"/>
              <a:cs typeface="Gill Sans MT"/>
            </a:endParaRPr>
          </a:p>
        </p:txBody>
      </p:sp>
      <p:sp>
        <p:nvSpPr>
          <p:cNvPr id="8" name="object 8">
            <a:extLst>
              <a:ext uri="{FF2B5EF4-FFF2-40B4-BE49-F238E27FC236}">
                <a16:creationId xmlns:a16="http://schemas.microsoft.com/office/drawing/2014/main" id="{4BAA7D2D-FF2E-345D-B24D-CCC1373C1447}"/>
              </a:ext>
            </a:extLst>
          </p:cNvPr>
          <p:cNvSpPr txBox="1">
            <a:spLocks noGrp="1"/>
          </p:cNvSpPr>
          <p:nvPr>
            <p:ph type="sldNum" sz="quarter" idx="4294967295"/>
          </p:nvPr>
        </p:nvSpPr>
        <p:spPr>
          <a:xfrm>
            <a:off x="11857990" y="6597827"/>
            <a:ext cx="293370" cy="260984"/>
          </a:xfrm>
          <a:prstGeom prst="rect">
            <a:avLst/>
          </a:prstGeom>
        </p:spPr>
        <p:txBody>
          <a:bodyPr vert="horz" wrap="square" lIns="0" tIns="0" rIns="0" bIns="0" rtlCol="0">
            <a:spAutoFit/>
          </a:bodyPr>
          <a:lstStyle>
            <a:defPPr>
              <a:defRPr kern="0"/>
            </a:defPPr>
            <a:lvl1pPr>
              <a:defRPr sz="1600" b="0" i="0">
                <a:solidFill>
                  <a:srgbClr val="B71E42"/>
                </a:solidFill>
                <a:latin typeface="Gill Sans MT"/>
                <a:cs typeface="Gill Sans MT"/>
              </a:defRPr>
            </a:lvl1pPr>
          </a:lstStyle>
          <a:p>
            <a:pPr marL="139700">
              <a:lnSpc>
                <a:spcPts val="1905"/>
              </a:lnSpc>
            </a:pPr>
            <a:fld id="{81D60167-4931-47E6-BA6A-407CBD079E47}" type="slidenum">
              <a:rPr lang="en-US" spc="-50" smtClean="0"/>
              <a:pPr marL="139700">
                <a:lnSpc>
                  <a:spcPts val="1905"/>
                </a:lnSpc>
              </a:pPr>
              <a:t>23</a:t>
            </a:fld>
            <a:endParaRPr spc="-25" dirty="0"/>
          </a:p>
        </p:txBody>
      </p:sp>
      <p:pic>
        <p:nvPicPr>
          <p:cNvPr id="7" name="Picture 6">
            <a:extLst>
              <a:ext uri="{FF2B5EF4-FFF2-40B4-BE49-F238E27FC236}">
                <a16:creationId xmlns:a16="http://schemas.microsoft.com/office/drawing/2014/main" id="{1DBA1EE3-C52B-E2A1-92BD-A7E1BF771E21}"/>
              </a:ext>
            </a:extLst>
          </p:cNvPr>
          <p:cNvPicPr>
            <a:picLocks noChangeAspect="1"/>
          </p:cNvPicPr>
          <p:nvPr/>
        </p:nvPicPr>
        <p:blipFill>
          <a:blip r:embed="rId2"/>
          <a:stretch>
            <a:fillRect/>
          </a:stretch>
        </p:blipFill>
        <p:spPr>
          <a:xfrm>
            <a:off x="3825736" y="2479589"/>
            <a:ext cx="3005079" cy="992235"/>
          </a:xfrm>
          <a:prstGeom prst="rect">
            <a:avLst/>
          </a:prstGeom>
        </p:spPr>
      </p:pic>
      <p:pic>
        <p:nvPicPr>
          <p:cNvPr id="38" name="Picture 37">
            <a:extLst>
              <a:ext uri="{FF2B5EF4-FFF2-40B4-BE49-F238E27FC236}">
                <a16:creationId xmlns:a16="http://schemas.microsoft.com/office/drawing/2014/main" id="{40024640-75B7-11F9-2BD3-C67B448652E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86310" y="2479589"/>
            <a:ext cx="1127960" cy="992235"/>
          </a:xfrm>
          <a:prstGeom prst="rect">
            <a:avLst/>
          </a:prstGeom>
        </p:spPr>
      </p:pic>
      <p:pic>
        <p:nvPicPr>
          <p:cNvPr id="9" name="Picture 8">
            <a:extLst>
              <a:ext uri="{FF2B5EF4-FFF2-40B4-BE49-F238E27FC236}">
                <a16:creationId xmlns:a16="http://schemas.microsoft.com/office/drawing/2014/main" id="{046A42A3-9133-B5B4-3435-4A4CC7BC9280}"/>
              </a:ext>
            </a:extLst>
          </p:cNvPr>
          <p:cNvPicPr>
            <a:picLocks noChangeAspect="1"/>
          </p:cNvPicPr>
          <p:nvPr/>
        </p:nvPicPr>
        <p:blipFill>
          <a:blip r:embed="rId4"/>
          <a:stretch>
            <a:fillRect/>
          </a:stretch>
        </p:blipFill>
        <p:spPr>
          <a:xfrm>
            <a:off x="705085" y="2479589"/>
            <a:ext cx="2977676" cy="992235"/>
          </a:xfrm>
          <a:prstGeom prst="rect">
            <a:avLst/>
          </a:prstGeom>
        </p:spPr>
      </p:pic>
      <p:pic>
        <p:nvPicPr>
          <p:cNvPr id="10" name="Picture 9">
            <a:extLst>
              <a:ext uri="{FF2B5EF4-FFF2-40B4-BE49-F238E27FC236}">
                <a16:creationId xmlns:a16="http://schemas.microsoft.com/office/drawing/2014/main" id="{046A42A3-9133-B5B4-3435-4A4CC7BC9280}"/>
              </a:ext>
            </a:extLst>
          </p:cNvPr>
          <p:cNvPicPr>
            <a:picLocks noChangeAspect="1"/>
          </p:cNvPicPr>
          <p:nvPr/>
        </p:nvPicPr>
        <p:blipFill rotWithShape="1">
          <a:blip r:embed="rId4"/>
          <a:srcRect r="42994"/>
          <a:stretch/>
        </p:blipFill>
        <p:spPr>
          <a:xfrm>
            <a:off x="705085" y="2479589"/>
            <a:ext cx="1697456" cy="992235"/>
          </a:xfrm>
          <a:prstGeom prst="rect">
            <a:avLst/>
          </a:prstGeom>
        </p:spPr>
      </p:pic>
      <p:pic>
        <p:nvPicPr>
          <p:cNvPr id="11" name="Picture 10">
            <a:extLst>
              <a:ext uri="{FF2B5EF4-FFF2-40B4-BE49-F238E27FC236}">
                <a16:creationId xmlns:a16="http://schemas.microsoft.com/office/drawing/2014/main" id="{1DBA1EE3-C52B-E2A1-92BD-A7E1BF771E21}"/>
              </a:ext>
            </a:extLst>
          </p:cNvPr>
          <p:cNvPicPr>
            <a:picLocks noChangeAspect="1"/>
          </p:cNvPicPr>
          <p:nvPr/>
        </p:nvPicPr>
        <p:blipFill rotWithShape="1">
          <a:blip r:embed="rId2"/>
          <a:srcRect r="44738"/>
          <a:stretch/>
        </p:blipFill>
        <p:spPr>
          <a:xfrm>
            <a:off x="3838256" y="2479589"/>
            <a:ext cx="1660664" cy="992235"/>
          </a:xfrm>
          <a:prstGeom prst="rect">
            <a:avLst/>
          </a:prstGeom>
        </p:spPr>
      </p:pic>
      <p:sp>
        <p:nvSpPr>
          <p:cNvPr id="4" name="Date Placeholder 3"/>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682623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29C3F-57AE-2B82-A6DE-AAE0ED484FBA}"/>
            </a:ext>
          </a:extLst>
        </p:cNvPr>
        <p:cNvGrpSpPr/>
        <p:nvPr/>
      </p:nvGrpSpPr>
      <p:grpSpPr>
        <a:xfrm>
          <a:off x="0" y="0"/>
          <a:ext cx="0" cy="0"/>
          <a:chOff x="0" y="0"/>
          <a:chExt cx="0" cy="0"/>
        </a:xfrm>
      </p:grpSpPr>
      <p:sp>
        <p:nvSpPr>
          <p:cNvPr id="46" name="TextBox 45">
            <a:extLst>
              <a:ext uri="{FF2B5EF4-FFF2-40B4-BE49-F238E27FC236}">
                <a16:creationId xmlns:a16="http://schemas.microsoft.com/office/drawing/2014/main" id="{050FF337-F87B-8F12-BB02-8FAAC3516589}"/>
              </a:ext>
            </a:extLst>
          </p:cNvPr>
          <p:cNvSpPr txBox="1"/>
          <p:nvPr/>
        </p:nvSpPr>
        <p:spPr>
          <a:xfrm>
            <a:off x="102996" y="3852285"/>
            <a:ext cx="5554808" cy="3785652"/>
          </a:xfrm>
          <a:prstGeom prst="rect">
            <a:avLst/>
          </a:prstGeom>
          <a:noFill/>
        </p:spPr>
        <p:txBody>
          <a:bodyPr wrap="square">
            <a:spAutoFit/>
          </a:bodyPr>
          <a:lstStyle/>
          <a:p>
            <a:pPr algn="l"/>
            <a:endParaRPr lang="en-US" sz="2000" dirty="0">
              <a:latin typeface="AdvTimes"/>
            </a:endParaRPr>
          </a:p>
          <a:p>
            <a:pPr marL="285750" indent="-285750" algn="l">
              <a:buFont typeface="Arial" panose="020B0604020202020204" pitchFamily="34" charset="0"/>
              <a:buChar char="•"/>
            </a:pPr>
            <a:r>
              <a:rPr lang="en-US" sz="2000" b="0" i="0" u="none" strike="noStrike" baseline="0" dirty="0">
                <a:latin typeface="AdvTimes"/>
              </a:rPr>
              <a:t>It describes </a:t>
            </a:r>
            <a:r>
              <a:rPr lang="en-US" sz="2000" b="0" i="0" u="none" strike="noStrike" baseline="0" dirty="0" err="1">
                <a:latin typeface="AdvTimes"/>
              </a:rPr>
              <a:t>Qact</a:t>
            </a:r>
            <a:r>
              <a:rPr lang="en-US" sz="2000" dirty="0">
                <a:latin typeface="AdvTimes"/>
              </a:rPr>
              <a:t>, </a:t>
            </a:r>
            <a:r>
              <a:rPr lang="en-US" sz="2000" b="0" i="0" u="none" strike="noStrike" baseline="0" dirty="0">
                <a:latin typeface="AdvTimes"/>
              </a:rPr>
              <a:t>the ‘active’’ avalanche, responsible for the creation of further ionization. </a:t>
            </a:r>
          </a:p>
          <a:p>
            <a:pPr marL="285750" indent="-285750" algn="l">
              <a:buFont typeface="Arial" panose="020B0604020202020204" pitchFamily="34" charset="0"/>
              <a:buChar char="•"/>
            </a:pPr>
            <a:r>
              <a:rPr lang="en-US" sz="2000" b="0" i="0" u="none" strike="noStrike" baseline="0" dirty="0" err="1">
                <a:latin typeface="AdvTimes"/>
              </a:rPr>
              <a:t>Qact</a:t>
            </a:r>
            <a:r>
              <a:rPr lang="en-US" sz="2000" b="0" i="0" u="none" strike="noStrike" baseline="0" dirty="0">
                <a:latin typeface="AdvTimes"/>
              </a:rPr>
              <a:t> is a fraction of </a:t>
            </a:r>
            <a:r>
              <a:rPr lang="en-US" sz="2000" b="0" i="0" u="none" strike="noStrike" baseline="0" dirty="0" err="1">
                <a:latin typeface="AdvTimes"/>
              </a:rPr>
              <a:t>Qtot</a:t>
            </a:r>
            <a:r>
              <a:rPr lang="en-US" sz="2000" b="0" i="0" u="none" strike="noStrike" baseline="0" dirty="0">
                <a:latin typeface="AdvTimes"/>
              </a:rPr>
              <a:t> the total amount of free electrons</a:t>
            </a:r>
          </a:p>
          <a:p>
            <a:pPr marL="285750" indent="-285750" algn="l">
              <a:buFont typeface="Arial" panose="020B0604020202020204" pitchFamily="34" charset="0"/>
              <a:buChar char="•"/>
            </a:pPr>
            <a:r>
              <a:rPr lang="en-US" sz="2000" dirty="0">
                <a:latin typeface="AdvTimes"/>
              </a:rPr>
              <a:t>x and V are conjugated variables</a:t>
            </a:r>
          </a:p>
          <a:p>
            <a:pPr marL="742950" lvl="1" indent="-285750">
              <a:buFont typeface="Arial" panose="020B0604020202020204" pitchFamily="34" charset="0"/>
              <a:buChar char="•"/>
            </a:pPr>
            <a:r>
              <a:rPr lang="en-US" sz="2000" dirty="0">
                <a:latin typeface="AdvTimes"/>
              </a:rPr>
              <a:t>Increasing the avalanche length at fixed field </a:t>
            </a:r>
          </a:p>
          <a:p>
            <a:pPr marL="742950" lvl="1" indent="-285750">
              <a:buFont typeface="Arial" panose="020B0604020202020204" pitchFamily="34" charset="0"/>
              <a:buChar char="•"/>
            </a:pPr>
            <a:endParaRPr lang="en-US" sz="2000" b="0" i="0" u="none" strike="noStrike" baseline="0" dirty="0">
              <a:latin typeface="AdvTimes"/>
            </a:endParaRPr>
          </a:p>
          <a:p>
            <a:pPr marL="742950" lvl="1" indent="-285750">
              <a:buFont typeface="Arial" panose="020B0604020202020204" pitchFamily="34" charset="0"/>
              <a:buChar char="•"/>
            </a:pPr>
            <a:r>
              <a:rPr lang="en-US" sz="2000" dirty="0">
                <a:latin typeface="AdvTimes"/>
              </a:rPr>
              <a:t>Increasing </a:t>
            </a:r>
            <a:r>
              <a:rPr lang="en-US" sz="2000" dirty="0">
                <a:latin typeface="Symbol" panose="05050102010706020507" pitchFamily="18" charset="2"/>
              </a:rPr>
              <a:t>a</a:t>
            </a:r>
            <a:r>
              <a:rPr lang="en-US" sz="2000" dirty="0">
                <a:latin typeface="AdvTimes"/>
              </a:rPr>
              <a:t>(V) at fixed gap</a:t>
            </a:r>
            <a:endParaRPr lang="en-US" sz="2000" b="0" i="0" u="none" strike="noStrike" baseline="0" dirty="0">
              <a:latin typeface="AdvTimes"/>
            </a:endParaRPr>
          </a:p>
          <a:p>
            <a:pPr marL="285750" indent="-285750" algn="l">
              <a:buFont typeface="Arial" panose="020B0604020202020204" pitchFamily="34" charset="0"/>
              <a:buChar char="•"/>
            </a:pPr>
            <a:endParaRPr lang="en-US" sz="2000" b="0" i="0" u="none" strike="noStrike" baseline="0" dirty="0">
              <a:latin typeface="AdvTimes"/>
            </a:endParaRPr>
          </a:p>
        </p:txBody>
      </p:sp>
      <p:sp>
        <p:nvSpPr>
          <p:cNvPr id="2" name="object 2">
            <a:extLst>
              <a:ext uri="{FF2B5EF4-FFF2-40B4-BE49-F238E27FC236}">
                <a16:creationId xmlns:a16="http://schemas.microsoft.com/office/drawing/2014/main" id="{7D58EDAF-ECC4-E518-0A43-F4F69B7CFCDC}"/>
              </a:ext>
            </a:extLst>
          </p:cNvPr>
          <p:cNvSpPr txBox="1">
            <a:spLocks noGrp="1"/>
          </p:cNvSpPr>
          <p:nvPr>
            <p:ph type="title"/>
          </p:nvPr>
        </p:nvSpPr>
        <p:spPr>
          <a:xfrm>
            <a:off x="223766" y="121452"/>
            <a:ext cx="9404723" cy="659155"/>
          </a:xfrm>
          <a:prstGeom prst="rect">
            <a:avLst/>
          </a:prstGeom>
        </p:spPr>
        <p:txBody>
          <a:bodyPr vert="horz" wrap="square" lIns="0" tIns="12700" rIns="0" bIns="0" rtlCol="0">
            <a:spAutoFit/>
          </a:bodyPr>
          <a:lstStyle/>
          <a:p>
            <a:pPr marL="12700">
              <a:lnSpc>
                <a:spcPct val="100000"/>
              </a:lnSpc>
              <a:spcBef>
                <a:spcPts val="100"/>
              </a:spcBef>
            </a:pPr>
            <a:r>
              <a:rPr lang="en-US" spc="-45" dirty="0"/>
              <a:t>The logistic avalanche model</a:t>
            </a:r>
            <a:endParaRPr spc="-45" dirty="0"/>
          </a:p>
        </p:txBody>
      </p:sp>
      <p:sp>
        <p:nvSpPr>
          <p:cNvPr id="8" name="object 8">
            <a:extLst>
              <a:ext uri="{FF2B5EF4-FFF2-40B4-BE49-F238E27FC236}">
                <a16:creationId xmlns:a16="http://schemas.microsoft.com/office/drawing/2014/main" id="{4BAA7D2D-FF2E-345D-B24D-CCC1373C1447}"/>
              </a:ext>
            </a:extLst>
          </p:cNvPr>
          <p:cNvSpPr txBox="1">
            <a:spLocks noGrp="1"/>
          </p:cNvSpPr>
          <p:nvPr>
            <p:ph type="sldNum" sz="quarter" idx="4294967295"/>
          </p:nvPr>
        </p:nvSpPr>
        <p:spPr>
          <a:xfrm>
            <a:off x="11857990" y="6597827"/>
            <a:ext cx="293370" cy="260984"/>
          </a:xfrm>
          <a:prstGeom prst="rect">
            <a:avLst/>
          </a:prstGeom>
        </p:spPr>
        <p:txBody>
          <a:bodyPr vert="horz" wrap="square" lIns="0" tIns="0" rIns="0" bIns="0" rtlCol="0">
            <a:spAutoFit/>
          </a:bodyPr>
          <a:lstStyle>
            <a:defPPr>
              <a:defRPr kern="0"/>
            </a:defPPr>
            <a:lvl1pPr>
              <a:defRPr sz="1600" b="0" i="0">
                <a:solidFill>
                  <a:srgbClr val="B71E42"/>
                </a:solidFill>
                <a:latin typeface="Gill Sans MT"/>
                <a:cs typeface="Gill Sans MT"/>
              </a:defRPr>
            </a:lvl1pPr>
          </a:lstStyle>
          <a:p>
            <a:pPr marL="139700">
              <a:lnSpc>
                <a:spcPts val="1905"/>
              </a:lnSpc>
            </a:pPr>
            <a:fld id="{81D60167-4931-47E6-BA6A-407CBD079E47}" type="slidenum">
              <a:rPr lang="en-US" spc="-50" smtClean="0"/>
              <a:pPr marL="139700">
                <a:lnSpc>
                  <a:spcPts val="1905"/>
                </a:lnSpc>
              </a:pPr>
              <a:t>24</a:t>
            </a:fld>
            <a:endParaRPr spc="-25" dirty="0"/>
          </a:p>
        </p:txBody>
      </p:sp>
      <p:pic>
        <p:nvPicPr>
          <p:cNvPr id="42" name="Picture 41">
            <a:extLst>
              <a:ext uri="{FF2B5EF4-FFF2-40B4-BE49-F238E27FC236}">
                <a16:creationId xmlns:a16="http://schemas.microsoft.com/office/drawing/2014/main" id="{62ACC0D6-3D86-CDAE-832C-C2A85C2D48A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5660" y="969361"/>
            <a:ext cx="4638330" cy="2998390"/>
          </a:xfrm>
          <a:prstGeom prst="rect">
            <a:avLst/>
          </a:prstGeom>
        </p:spPr>
      </p:pic>
      <p:pic>
        <p:nvPicPr>
          <p:cNvPr id="44" name="Picture 43">
            <a:extLst>
              <a:ext uri="{FF2B5EF4-FFF2-40B4-BE49-F238E27FC236}">
                <a16:creationId xmlns:a16="http://schemas.microsoft.com/office/drawing/2014/main" id="{8DC76D81-DFF3-E48E-4980-F643EC25A793}"/>
              </a:ext>
            </a:extLst>
          </p:cNvPr>
          <p:cNvPicPr>
            <a:picLocks noChangeAspect="1"/>
          </p:cNvPicPr>
          <p:nvPr/>
        </p:nvPicPr>
        <p:blipFill rotWithShape="1">
          <a:blip r:embed="rId3"/>
          <a:srcRect b="10973"/>
          <a:stretch/>
        </p:blipFill>
        <p:spPr>
          <a:xfrm>
            <a:off x="1999629" y="1463184"/>
            <a:ext cx="2937770" cy="872792"/>
          </a:xfrm>
          <a:prstGeom prst="rect">
            <a:avLst/>
          </a:prstGeom>
        </p:spPr>
      </p:pic>
      <p:pic>
        <p:nvPicPr>
          <p:cNvPr id="7" name="Picture 6">
            <a:extLst>
              <a:ext uri="{FF2B5EF4-FFF2-40B4-BE49-F238E27FC236}">
                <a16:creationId xmlns:a16="http://schemas.microsoft.com/office/drawing/2014/main" id="{92EA71F3-B034-7AB2-855A-37159B4A27A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64226" y="4318832"/>
            <a:ext cx="3586068" cy="2539168"/>
          </a:xfrm>
          <a:prstGeom prst="rect">
            <a:avLst/>
          </a:prstGeom>
        </p:spPr>
      </p:pic>
      <p:pic>
        <p:nvPicPr>
          <p:cNvPr id="9" name="Picture 8">
            <a:extLst>
              <a:ext uri="{FF2B5EF4-FFF2-40B4-BE49-F238E27FC236}">
                <a16:creationId xmlns:a16="http://schemas.microsoft.com/office/drawing/2014/main" id="{43BA3B26-B57A-6ACF-145F-A121669C86E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64226" y="3852285"/>
            <a:ext cx="2771598" cy="462844"/>
          </a:xfrm>
          <a:prstGeom prst="rect">
            <a:avLst/>
          </a:prstGeom>
        </p:spPr>
      </p:pic>
      <p:grpSp>
        <p:nvGrpSpPr>
          <p:cNvPr id="3" name="Group 2"/>
          <p:cNvGrpSpPr/>
          <p:nvPr/>
        </p:nvGrpSpPr>
        <p:grpSpPr>
          <a:xfrm>
            <a:off x="7888945" y="134471"/>
            <a:ext cx="3919562" cy="3575721"/>
            <a:chOff x="5480246" y="1570463"/>
            <a:chExt cx="3112477" cy="2598319"/>
          </a:xfrm>
        </p:grpSpPr>
        <p:sp>
          <p:nvSpPr>
            <p:cNvPr id="10" name="Trapezoid 9"/>
            <p:cNvSpPr/>
            <p:nvPr/>
          </p:nvSpPr>
          <p:spPr>
            <a:xfrm>
              <a:off x="6686805" y="1570463"/>
              <a:ext cx="593124" cy="389427"/>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70C0"/>
                  </a:solidFill>
                  <a:latin typeface="Symbol" panose="05050102010706020507" pitchFamily="18" charset="2"/>
                </a:rPr>
                <a:t>g</a:t>
              </a:r>
            </a:p>
          </p:txBody>
        </p:sp>
        <p:sp>
          <p:nvSpPr>
            <p:cNvPr id="11" name="Rectangle 10"/>
            <p:cNvSpPr/>
            <p:nvPr/>
          </p:nvSpPr>
          <p:spPr>
            <a:xfrm>
              <a:off x="5480246" y="3348395"/>
              <a:ext cx="3112477" cy="180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480246" y="3386588"/>
              <a:ext cx="3112477" cy="12294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5480246" y="4150782"/>
              <a:ext cx="3112477" cy="180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10800000">
              <a:off x="5480246" y="4015886"/>
              <a:ext cx="3112477" cy="12294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a:off x="7269558" y="1943099"/>
              <a:ext cx="409411" cy="1382516"/>
            </a:xfrm>
            <a:prstGeom prst="line">
              <a:avLst/>
            </a:prstGeom>
            <a:ln>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6287765" y="1943099"/>
              <a:ext cx="409411" cy="1382516"/>
            </a:xfrm>
            <a:prstGeom prst="line">
              <a:avLst/>
            </a:prstGeom>
            <a:ln>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6446288" y="1955315"/>
              <a:ext cx="307596" cy="1382516"/>
            </a:xfrm>
            <a:prstGeom prst="line">
              <a:avLst/>
            </a:prstGeom>
            <a:ln>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6606250" y="1951193"/>
              <a:ext cx="210093" cy="1382516"/>
            </a:xfrm>
            <a:prstGeom prst="line">
              <a:avLst/>
            </a:prstGeom>
            <a:ln>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6765519" y="1971785"/>
              <a:ext cx="130451" cy="1382516"/>
            </a:xfrm>
            <a:prstGeom prst="line">
              <a:avLst/>
            </a:prstGeom>
            <a:ln>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6929500" y="1951193"/>
              <a:ext cx="34352" cy="1382516"/>
            </a:xfrm>
            <a:prstGeom prst="line">
              <a:avLst/>
            </a:prstGeom>
            <a:ln>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7185252" y="1975785"/>
              <a:ext cx="307596" cy="1382516"/>
            </a:xfrm>
            <a:prstGeom prst="line">
              <a:avLst/>
            </a:prstGeom>
            <a:ln>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098079" y="1963425"/>
              <a:ext cx="210093" cy="1382516"/>
            </a:xfrm>
            <a:prstGeom prst="line">
              <a:avLst/>
            </a:prstGeom>
            <a:ln>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035819" y="1959890"/>
              <a:ext cx="98010" cy="1382516"/>
            </a:xfrm>
            <a:prstGeom prst="line">
              <a:avLst/>
            </a:prstGeom>
            <a:ln>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446288" y="3366395"/>
              <a:ext cx="0" cy="8166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606926" y="3378750"/>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133829" y="3378750"/>
              <a:ext cx="0" cy="180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763448" y="3362273"/>
              <a:ext cx="0" cy="8166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915848" y="3358151"/>
              <a:ext cx="0" cy="8166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7319181" y="3358152"/>
              <a:ext cx="0" cy="216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293891" y="3362273"/>
              <a:ext cx="0" cy="8166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480139" y="3354029"/>
              <a:ext cx="0" cy="8166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7678969" y="3354029"/>
              <a:ext cx="0" cy="2160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3" name="Freeform 32"/>
            <p:cNvSpPr/>
            <p:nvPr/>
          </p:nvSpPr>
          <p:spPr>
            <a:xfrm>
              <a:off x="6473731" y="3509530"/>
              <a:ext cx="252709" cy="488398"/>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FF080C"/>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p:cNvSpPr/>
            <p:nvPr/>
          </p:nvSpPr>
          <p:spPr>
            <a:xfrm>
              <a:off x="7010259" y="3527488"/>
              <a:ext cx="252709" cy="488398"/>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FF080C"/>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a:off x="7192090" y="3509530"/>
              <a:ext cx="252709" cy="488398"/>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FF080C"/>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a:off x="7552614" y="3527488"/>
              <a:ext cx="252709" cy="488398"/>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FF080C"/>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4" name="Rectangle 3"/>
              <p:cNvSpPr/>
              <p:nvPr/>
            </p:nvSpPr>
            <p:spPr>
              <a:xfrm>
                <a:off x="5315756" y="795622"/>
                <a:ext cx="3754337" cy="1818575"/>
              </a:xfrm>
              <a:prstGeom prst="rect">
                <a:avLst/>
              </a:prstGeom>
            </p:spPr>
            <p:txBody>
              <a:bodyPr wrap="square">
                <a:spAutoFit/>
              </a:bodyPr>
              <a:lstStyle/>
              <a:p>
                <a:pPr marL="387350" indent="-285750">
                  <a:lnSpc>
                    <a:spcPct val="100000"/>
                  </a:lnSpc>
                  <a:spcBef>
                    <a:spcPts val="290"/>
                  </a:spcBef>
                  <a:buClr>
                    <a:schemeClr val="tx1"/>
                  </a:buClr>
                  <a:buFont typeface="Arial" panose="020B0604020202020204" pitchFamily="34" charset="0"/>
                  <a:buChar char="•"/>
                  <a:tabLst>
                    <a:tab pos="329565" algn="l"/>
                  </a:tabLst>
                </a:pPr>
                <a:r>
                  <a:rPr lang="en-US" dirty="0">
                    <a:latin typeface="Gill Sans MT"/>
                    <a:cs typeface="Gill Sans MT"/>
                  </a:rPr>
                  <a:t>Average </a:t>
                </a:r>
                <a14:m>
                  <m:oMath xmlns:m="http://schemas.openxmlformats.org/officeDocument/2006/math">
                    <m:r>
                      <a:rPr lang="en-US" i="1" dirty="0">
                        <a:latin typeface="Cambria Math" panose="02040503050406030204" pitchFamily="18" charset="0"/>
                        <a:cs typeface="Gill Sans MT"/>
                      </a:rPr>
                      <m:t>𝐺</m:t>
                    </m:r>
                    <m:r>
                      <a:rPr lang="en-US" i="1" dirty="0">
                        <a:latin typeface="Cambria Math" panose="02040503050406030204" pitchFamily="18" charset="0"/>
                        <a:cs typeface="Gill Sans MT"/>
                      </a:rPr>
                      <m:t> </m:t>
                    </m:r>
                    <m:d>
                      <m:dPr>
                        <m:ctrlPr>
                          <a:rPr lang="ar-AE" i="1" dirty="0">
                            <a:latin typeface="Cambria Math" panose="02040503050406030204" pitchFamily="18" charset="0"/>
                            <a:cs typeface="Gill Sans MT"/>
                          </a:rPr>
                        </m:ctrlPr>
                      </m:dPr>
                      <m:e>
                        <m:r>
                          <a:rPr lang="ar-AE" i="1" dirty="0">
                            <a:latin typeface="Cambria Math" panose="02040503050406030204" pitchFamily="18" charset="0"/>
                            <a:cs typeface="Gill Sans MT"/>
                          </a:rPr>
                          <m:t>𝑔𝑎𝑖𝑛</m:t>
                        </m:r>
                      </m:e>
                    </m:d>
                    <m:r>
                      <a:rPr lang="ar-AE" i="1" dirty="0">
                        <a:latin typeface="Cambria Math" panose="02040503050406030204" pitchFamily="18" charset="0"/>
                        <a:cs typeface="Gill Sans MT"/>
                      </a:rPr>
                      <m:t>= </m:t>
                    </m:r>
                    <m:f>
                      <m:fPr>
                        <m:type m:val="lin"/>
                        <m:ctrlPr>
                          <a:rPr lang="ar-AE" i="1" dirty="0">
                            <a:latin typeface="Cambria Math" panose="02040503050406030204" pitchFamily="18" charset="0"/>
                          </a:rPr>
                        </m:ctrlPr>
                      </m:fPr>
                      <m:num>
                        <m:r>
                          <a:rPr lang="ar-AE" i="1" dirty="0">
                            <a:latin typeface="Cambria Math" panose="02040503050406030204" pitchFamily="18" charset="0"/>
                            <a:cs typeface="Gill Sans MT"/>
                          </a:rPr>
                          <m:t>𝐶𝑢𝑟𝑟𝑒𝑛𝑡</m:t>
                        </m:r>
                      </m:num>
                      <m:den>
                        <m:r>
                          <a:rPr lang="ar-AE" i="1" dirty="0">
                            <a:latin typeface="Cambria Math" panose="02040503050406030204" pitchFamily="18" charset="0"/>
                            <a:cs typeface="Gill Sans MT"/>
                          </a:rPr>
                          <m:t>𝑖𝑜𝑛𝑖𝑧𝑖𝑛𝑔</m:t>
                        </m:r>
                        <m:r>
                          <a:rPr lang="ar-AE" i="1" dirty="0">
                            <a:latin typeface="Cambria Math" panose="02040503050406030204" pitchFamily="18" charset="0"/>
                            <a:cs typeface="Gill Sans MT"/>
                          </a:rPr>
                          <m:t> </m:t>
                        </m:r>
                        <m:r>
                          <a:rPr lang="ar-AE" i="1" dirty="0">
                            <a:latin typeface="Cambria Math" panose="02040503050406030204" pitchFamily="18" charset="0"/>
                            <a:cs typeface="Gill Sans MT"/>
                          </a:rPr>
                          <m:t>𝑒𝑣𝑒𝑛𝑡𝑠</m:t>
                        </m:r>
                        <m:r>
                          <a:rPr lang="ar-AE" i="1" dirty="0">
                            <a:latin typeface="Cambria Math" panose="02040503050406030204" pitchFamily="18" charset="0"/>
                            <a:cs typeface="Gill Sans MT"/>
                          </a:rPr>
                          <m:t> </m:t>
                        </m:r>
                        <m:r>
                          <a:rPr lang="ar-AE" i="1" dirty="0">
                            <a:latin typeface="Cambria Math" panose="02040503050406030204" pitchFamily="18" charset="0"/>
                            <a:cs typeface="Gill Sans MT"/>
                          </a:rPr>
                          <m:t>𝑟𝑎𝑡𝑒</m:t>
                        </m:r>
                      </m:den>
                    </m:f>
                  </m:oMath>
                </a14:m>
                <a:endParaRPr lang="ar-AE" dirty="0">
                  <a:latin typeface="Gill Sans MT"/>
                  <a:cs typeface="Gill Sans MT"/>
                </a:endParaRPr>
              </a:p>
              <a:p>
                <a:pPr marL="387350" indent="-285750">
                  <a:lnSpc>
                    <a:spcPct val="100000"/>
                  </a:lnSpc>
                  <a:spcBef>
                    <a:spcPts val="290"/>
                  </a:spcBef>
                  <a:buClr>
                    <a:schemeClr val="tx1"/>
                  </a:buClr>
                  <a:buFont typeface="Arial" panose="020B0604020202020204" pitchFamily="34" charset="0"/>
                  <a:buChar char="•"/>
                  <a:tabLst>
                    <a:tab pos="329565" algn="l"/>
                  </a:tabLst>
                </a:pPr>
                <a14:m>
                  <m:oMath xmlns:m="http://schemas.openxmlformats.org/officeDocument/2006/math">
                    <m:r>
                      <a:rPr lang="ar-AE" i="1" dirty="0">
                        <a:latin typeface="Cambria Math" panose="02040503050406030204" pitchFamily="18" charset="0"/>
                        <a:cs typeface="Gill Sans MT"/>
                      </a:rPr>
                      <m:t>𝐼𝑜𝑛𝑖𝑧𝑖𝑛𝑔</m:t>
                    </m:r>
                    <m:r>
                      <a:rPr lang="ar-AE" i="1" dirty="0">
                        <a:latin typeface="Cambria Math" panose="02040503050406030204" pitchFamily="18" charset="0"/>
                        <a:cs typeface="Gill Sans MT"/>
                      </a:rPr>
                      <m:t> </m:t>
                    </m:r>
                    <m:r>
                      <a:rPr lang="ar-AE" i="1" dirty="0">
                        <a:latin typeface="Cambria Math" panose="02040503050406030204" pitchFamily="18" charset="0"/>
                        <a:cs typeface="Gill Sans MT"/>
                      </a:rPr>
                      <m:t>𝑒𝑣𝑒𝑛𝑡𝑠</m:t>
                    </m:r>
                    <m:r>
                      <a:rPr lang="ar-AE" i="1" dirty="0">
                        <a:latin typeface="Cambria Math" panose="02040503050406030204" pitchFamily="18" charset="0"/>
                        <a:cs typeface="Gill Sans MT"/>
                      </a:rPr>
                      <m:t> </m:t>
                    </m:r>
                    <m:r>
                      <a:rPr lang="ar-AE" i="1" dirty="0">
                        <a:latin typeface="Cambria Math" panose="02040503050406030204" pitchFamily="18" charset="0"/>
                        <a:cs typeface="Gill Sans MT"/>
                      </a:rPr>
                      <m:t>𝑟𝑎𝑡𝑒</m:t>
                    </m:r>
                    <m:r>
                      <a:rPr lang="ar-AE" i="1" dirty="0">
                        <a:latin typeface="Cambria Math" panose="02040503050406030204" pitchFamily="18" charset="0"/>
                        <a:cs typeface="Gill Sans MT"/>
                      </a:rPr>
                      <m:t> = </m:t>
                    </m:r>
                    <m:r>
                      <a:rPr lang="ar-AE" i="1" dirty="0">
                        <a:latin typeface="Cambria Math" panose="02040503050406030204" pitchFamily="18" charset="0"/>
                        <a:cs typeface="Gill Sans MT"/>
                      </a:rPr>
                      <m:t>𝑠𝑜𝑢𝑟𝑐𝑒</m:t>
                    </m:r>
                    <m:r>
                      <a:rPr lang="ar-AE" i="1" dirty="0">
                        <a:latin typeface="Cambria Math" panose="02040503050406030204" pitchFamily="18" charset="0"/>
                        <a:cs typeface="Gill Sans MT"/>
                      </a:rPr>
                      <m:t> </m:t>
                    </m:r>
                    <m:r>
                      <a:rPr lang="ar-AE" i="1" dirty="0">
                        <a:latin typeface="Cambria Math" panose="02040503050406030204" pitchFamily="18" charset="0"/>
                        <a:cs typeface="Gill Sans MT"/>
                      </a:rPr>
                      <m:t>𝑖𝑛𝑡𝑒𝑛𝑠𝑖𝑡𝑦</m:t>
                    </m:r>
                    <m:r>
                      <a:rPr lang="ar-AE" i="1" dirty="0">
                        <a:latin typeface="Cambria Math" panose="02040503050406030204" pitchFamily="18" charset="0"/>
                        <a:cs typeface="Gill Sans MT"/>
                      </a:rPr>
                      <m:t> ∗ </m:t>
                    </m:r>
                    <m:r>
                      <a:rPr lang="ar-AE" i="1" dirty="0">
                        <a:latin typeface="Cambria Math" panose="02040503050406030204" pitchFamily="18" charset="0"/>
                        <a:cs typeface="Gill Sans MT"/>
                      </a:rPr>
                      <m:t>𝑠𝑜𝑙𝑖𝑑</m:t>
                    </m:r>
                    <m:r>
                      <a:rPr lang="ar-AE" i="1" dirty="0">
                        <a:latin typeface="Cambria Math" panose="02040503050406030204" pitchFamily="18" charset="0"/>
                        <a:cs typeface="Gill Sans MT"/>
                      </a:rPr>
                      <m:t> </m:t>
                    </m:r>
                    <m:r>
                      <a:rPr lang="ar-AE" i="1" dirty="0">
                        <a:latin typeface="Cambria Math" panose="02040503050406030204" pitchFamily="18" charset="0"/>
                        <a:cs typeface="Gill Sans MT"/>
                      </a:rPr>
                      <m:t>𝑎𝑛𝑔𝑙𝑒</m:t>
                    </m:r>
                    <m:r>
                      <a:rPr lang="ar-AE" i="1" dirty="0">
                        <a:latin typeface="Cambria Math" panose="02040503050406030204" pitchFamily="18" charset="0"/>
                        <a:cs typeface="Gill Sans MT"/>
                      </a:rPr>
                      <m:t> ∗ </m:t>
                    </m:r>
                    <m:r>
                      <a:rPr lang="ar-AE" i="1" dirty="0">
                        <a:latin typeface="Cambria Math" panose="02040503050406030204" pitchFamily="18" charset="0"/>
                        <a:cs typeface="Gill Sans MT"/>
                      </a:rPr>
                      <m:t>𝑠𝑒𝑛𝑠𝑖𝑡𝑖𝑣𝑖𝑡𝑦</m:t>
                    </m:r>
                    <m:r>
                      <a:rPr lang="ar-AE" i="1" dirty="0">
                        <a:latin typeface="Cambria Math" panose="02040503050406030204" pitchFamily="18" charset="0"/>
                        <a:cs typeface="Gill Sans MT"/>
                      </a:rPr>
                      <m:t>  </m:t>
                    </m:r>
                  </m:oMath>
                </a14:m>
                <a:endParaRPr lang="ar-AE" dirty="0">
                  <a:latin typeface="Gill Sans MT"/>
                  <a:cs typeface="Gill Sans MT"/>
                </a:endParaRPr>
              </a:p>
              <a:p>
                <a:pPr marL="387350" indent="-285750">
                  <a:lnSpc>
                    <a:spcPct val="100000"/>
                  </a:lnSpc>
                  <a:spcBef>
                    <a:spcPts val="290"/>
                  </a:spcBef>
                  <a:buClr>
                    <a:schemeClr val="tx1"/>
                  </a:buClr>
                  <a:buFont typeface="Arial" panose="020B0604020202020204" pitchFamily="34" charset="0"/>
                  <a:buChar char="•"/>
                  <a:tabLst>
                    <a:tab pos="329565" algn="l"/>
                  </a:tabLst>
                </a:pPr>
                <a:r>
                  <a:rPr lang="en-US" dirty="0">
                    <a:latin typeface="Gill Sans MT"/>
                    <a:cs typeface="Gill Sans MT"/>
                  </a:rPr>
                  <a:t>For a constant irradiation </a:t>
                </a:r>
                <a14:m>
                  <m:oMath xmlns:m="http://schemas.openxmlformats.org/officeDocument/2006/math">
                    <m:r>
                      <a:rPr lang="en-US" i="1">
                        <a:latin typeface="Cambria Math" panose="02040503050406030204" pitchFamily="18" charset="0"/>
                        <a:cs typeface="Gill Sans MT"/>
                      </a:rPr>
                      <m:t>𝐼</m:t>
                    </m:r>
                    <m:r>
                      <a:rPr lang="en-US" i="1">
                        <a:latin typeface="Cambria Math" panose="02040503050406030204" pitchFamily="18" charset="0"/>
                        <a:ea typeface="Cambria Math" panose="02040503050406030204" pitchFamily="18" charset="0"/>
                        <a:cs typeface="Gill Sans MT"/>
                      </a:rPr>
                      <m:t>∝</m:t>
                    </m:r>
                    <m:r>
                      <a:rPr lang="en-US" i="1">
                        <a:latin typeface="Cambria Math" panose="02040503050406030204" pitchFamily="18" charset="0"/>
                        <a:ea typeface="Cambria Math" panose="02040503050406030204" pitchFamily="18" charset="0"/>
                        <a:cs typeface="Gill Sans MT"/>
                      </a:rPr>
                      <m:t>𝐺</m:t>
                    </m:r>
                  </m:oMath>
                </a14:m>
                <a:endParaRPr lang="en-US" dirty="0">
                  <a:latin typeface="Gill Sans MT"/>
                  <a:cs typeface="Gill Sans MT"/>
                </a:endParaRPr>
              </a:p>
            </p:txBody>
          </p:sp>
        </mc:Choice>
        <mc:Fallback xmlns="">
          <p:sp>
            <p:nvSpPr>
              <p:cNvPr id="4" name="Rectangle 3"/>
              <p:cNvSpPr>
                <a:spLocks noRot="1" noChangeAspect="1" noMove="1" noResize="1" noEditPoints="1" noAdjustHandles="1" noChangeArrowheads="1" noChangeShapeType="1" noTextEdit="1"/>
              </p:cNvSpPr>
              <p:nvPr/>
            </p:nvSpPr>
            <p:spPr>
              <a:xfrm>
                <a:off x="5315756" y="795622"/>
                <a:ext cx="3754337" cy="1818575"/>
              </a:xfrm>
              <a:prstGeom prst="rect">
                <a:avLst/>
              </a:prstGeom>
              <a:blipFill>
                <a:blip r:embed="rId6"/>
                <a:stretch>
                  <a:fillRect t="-8389" r="-3409" b="-436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2303929" y="5903258"/>
                <a:ext cx="448236"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2800" i="1" smtClean="0">
                          <a:latin typeface="Cambria Math" panose="02040503050406030204" pitchFamily="18" charset="0"/>
                          <a:ea typeface="Cambria Math" panose="02040503050406030204" pitchFamily="18" charset="0"/>
                        </a:rPr>
                        <m:t>⇕</m:t>
                      </m:r>
                    </m:oMath>
                  </m:oMathPara>
                </a14:m>
                <a:endParaRPr lang="en-GB" sz="2800" dirty="0"/>
              </a:p>
            </p:txBody>
          </p:sp>
        </mc:Choice>
        <mc:Fallback xmlns="">
          <p:sp>
            <p:nvSpPr>
              <p:cNvPr id="5" name="TextBox 4"/>
              <p:cNvSpPr txBox="1">
                <a:spLocks noRot="1" noChangeAspect="1" noMove="1" noResize="1" noEditPoints="1" noAdjustHandles="1" noChangeArrowheads="1" noChangeShapeType="1" noTextEdit="1"/>
              </p:cNvSpPr>
              <p:nvPr/>
            </p:nvSpPr>
            <p:spPr>
              <a:xfrm>
                <a:off x="2303929" y="5903258"/>
                <a:ext cx="448236" cy="430887"/>
              </a:xfrm>
              <a:prstGeom prst="rect">
                <a:avLst/>
              </a:prstGeom>
              <a:blipFill>
                <a:blip r:embed="rId7"/>
                <a:stretch>
                  <a:fillRect/>
                </a:stretch>
              </a:blipFill>
            </p:spPr>
            <p:txBody>
              <a:bodyPr/>
              <a:lstStyle/>
              <a:p>
                <a:r>
                  <a:rPr lang="en-GB">
                    <a:noFill/>
                  </a:rPr>
                  <a:t> </a:t>
                </a:r>
              </a:p>
            </p:txBody>
          </p:sp>
        </mc:Fallback>
      </mc:AlternateContent>
      <p:sp>
        <p:nvSpPr>
          <p:cNvPr id="6" name="Date Placeholder 5"/>
          <p:cNvSpPr>
            <a:spLocks noGrp="1"/>
          </p:cNvSpPr>
          <p:nvPr>
            <p:ph type="dt" sz="half" idx="10"/>
          </p:nvPr>
        </p:nvSpPr>
        <p:spPr/>
        <p:txBody>
          <a:bodyPr/>
          <a:lstStyle/>
          <a:p>
            <a:r>
              <a:rPr lang="en-US"/>
              <a:t>15/10//2026</a:t>
            </a:r>
            <a:endParaRPr lang="en-GB"/>
          </a:p>
        </p:txBody>
      </p:sp>
      <p:sp>
        <p:nvSpPr>
          <p:cNvPr id="38" name="Pentagon 37"/>
          <p:cNvSpPr/>
          <p:nvPr/>
        </p:nvSpPr>
        <p:spPr>
          <a:xfrm rot="16200000">
            <a:off x="5436828" y="3457917"/>
            <a:ext cx="658895" cy="360772"/>
          </a:xfrm>
          <a:prstGeom prst="homePlate">
            <a:avLst>
              <a:gd name="adj" fmla="val 188684"/>
            </a:avLst>
          </a:prstGeom>
          <a:gradFill flip="none" rotWithShape="1">
            <a:gsLst>
              <a:gs pos="69000">
                <a:srgbClr val="7030A0"/>
              </a:gs>
              <a:gs pos="5000">
                <a:srgbClr val="00B0F0"/>
              </a:gs>
              <a:gs pos="100000">
                <a:srgbClr val="FF0000"/>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Pentagon 42"/>
          <p:cNvSpPr/>
          <p:nvPr/>
        </p:nvSpPr>
        <p:spPr>
          <a:xfrm rot="16200000">
            <a:off x="5700393" y="3671718"/>
            <a:ext cx="1086500" cy="360772"/>
          </a:xfrm>
          <a:prstGeom prst="homePlate">
            <a:avLst>
              <a:gd name="adj" fmla="val 188684"/>
            </a:avLst>
          </a:prstGeom>
          <a:gradFill flip="none" rotWithShape="1">
            <a:gsLst>
              <a:gs pos="39000">
                <a:srgbClr val="7030A0"/>
              </a:gs>
              <a:gs pos="5000">
                <a:srgbClr val="00B0F0"/>
              </a:gs>
              <a:gs pos="83000">
                <a:srgbClr val="FF0000"/>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Pentagon 44"/>
          <p:cNvSpPr/>
          <p:nvPr/>
        </p:nvSpPr>
        <p:spPr>
          <a:xfrm rot="16200000">
            <a:off x="5934199" y="3962663"/>
            <a:ext cx="1668392" cy="360772"/>
          </a:xfrm>
          <a:prstGeom prst="homePlate">
            <a:avLst>
              <a:gd name="adj" fmla="val 188684"/>
            </a:avLst>
          </a:prstGeom>
          <a:gradFill flip="none" rotWithShape="1">
            <a:gsLst>
              <a:gs pos="30000">
                <a:srgbClr val="7030A0"/>
              </a:gs>
              <a:gs pos="5000">
                <a:srgbClr val="00B0F0"/>
              </a:gs>
              <a:gs pos="71000">
                <a:srgbClr val="FF0000"/>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Pentagon 46"/>
          <p:cNvSpPr/>
          <p:nvPr/>
        </p:nvSpPr>
        <p:spPr>
          <a:xfrm rot="16200000">
            <a:off x="6073318" y="4460091"/>
            <a:ext cx="2525561" cy="360772"/>
          </a:xfrm>
          <a:prstGeom prst="homePlate">
            <a:avLst>
              <a:gd name="adj" fmla="val 188684"/>
            </a:avLst>
          </a:prstGeom>
          <a:gradFill flip="none" rotWithShape="1">
            <a:gsLst>
              <a:gs pos="16000">
                <a:srgbClr val="7030A0"/>
              </a:gs>
              <a:gs pos="5000">
                <a:srgbClr val="00B0F0"/>
              </a:gs>
              <a:gs pos="53000">
                <a:srgbClr val="FF0000"/>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088433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10F37-3011-0B0C-CB5C-013E771E3C3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6D7A4BB-8789-C802-A624-17FB9253E455}"/>
              </a:ext>
            </a:extLst>
          </p:cNvPr>
          <p:cNvSpPr txBox="1">
            <a:spLocks noGrp="1"/>
          </p:cNvSpPr>
          <p:nvPr>
            <p:ph type="title"/>
          </p:nvPr>
        </p:nvSpPr>
        <p:spPr>
          <a:xfrm>
            <a:off x="432649" y="260173"/>
            <a:ext cx="9404723" cy="659155"/>
          </a:xfrm>
          <a:prstGeom prst="rect">
            <a:avLst/>
          </a:prstGeom>
        </p:spPr>
        <p:txBody>
          <a:bodyPr vert="horz" wrap="square" lIns="0" tIns="12700" rIns="0" bIns="0" rtlCol="0">
            <a:spAutoFit/>
          </a:bodyPr>
          <a:lstStyle/>
          <a:p>
            <a:pPr marL="12700">
              <a:lnSpc>
                <a:spcPct val="100000"/>
              </a:lnSpc>
              <a:spcBef>
                <a:spcPts val="100"/>
              </a:spcBef>
            </a:pPr>
            <a:r>
              <a:rPr lang="en-US" spc="-45" dirty="0"/>
              <a:t>Signal induction: </a:t>
            </a:r>
            <a:r>
              <a:rPr lang="en-US" spc="-45" dirty="0" err="1"/>
              <a:t>Qtot</a:t>
            </a:r>
            <a:r>
              <a:rPr lang="en-US" spc="-45" dirty="0"/>
              <a:t>/</a:t>
            </a:r>
            <a:r>
              <a:rPr lang="en-US" spc="-45" dirty="0" err="1"/>
              <a:t>Qprompt</a:t>
            </a:r>
            <a:r>
              <a:rPr lang="en-US" spc="-45" dirty="0"/>
              <a:t> ratio</a:t>
            </a:r>
          </a:p>
        </p:txBody>
      </p:sp>
      <p:sp>
        <p:nvSpPr>
          <p:cNvPr id="3" name="object 3">
            <a:extLst>
              <a:ext uri="{FF2B5EF4-FFF2-40B4-BE49-F238E27FC236}">
                <a16:creationId xmlns:a16="http://schemas.microsoft.com/office/drawing/2014/main" id="{89CCB214-D117-9CFF-4805-794F7BCF9B5F}"/>
              </a:ext>
            </a:extLst>
          </p:cNvPr>
          <p:cNvSpPr txBox="1"/>
          <p:nvPr/>
        </p:nvSpPr>
        <p:spPr>
          <a:xfrm>
            <a:off x="5672502" y="1198031"/>
            <a:ext cx="6616641" cy="3730508"/>
          </a:xfrm>
          <a:prstGeom prst="rect">
            <a:avLst/>
          </a:prstGeom>
        </p:spPr>
        <p:txBody>
          <a:bodyPr vert="horz" wrap="square" lIns="0" tIns="36830" rIns="0" bIns="0" rtlCol="0">
            <a:spAutoFit/>
          </a:bodyPr>
          <a:lstStyle/>
          <a:p>
            <a:r>
              <a:rPr lang="en-GB" sz="2000" dirty="0">
                <a:latin typeface="AdvTimes"/>
              </a:rPr>
              <a:t>SPECIAL CASES</a:t>
            </a:r>
          </a:p>
          <a:p>
            <a:r>
              <a:rPr lang="en-GB" sz="2000" dirty="0">
                <a:latin typeface="AdvTimes"/>
              </a:rPr>
              <a:t>Streamer: a conductive filament of plasma connecting anode to cathode </a:t>
            </a:r>
            <a:r>
              <a:rPr lang="en-GB" sz="2000" dirty="0">
                <a:latin typeface="AdvTimes"/>
                <a:sym typeface="Wingdings" panose="05000000000000000000" pitchFamily="2" charset="2"/>
              </a:rPr>
              <a:t> electron path = d  </a:t>
            </a:r>
            <a:r>
              <a:rPr lang="en-GB" sz="2000" dirty="0" err="1">
                <a:latin typeface="AdvTimes"/>
                <a:sym typeface="Wingdings" panose="05000000000000000000" pitchFamily="2" charset="2"/>
              </a:rPr>
              <a:t>Rq</a:t>
            </a:r>
            <a:r>
              <a:rPr lang="en-GB" sz="2000" dirty="0">
                <a:latin typeface="AdvTimes"/>
                <a:sym typeface="Wingdings" panose="05000000000000000000" pitchFamily="2" charset="2"/>
              </a:rPr>
              <a:t> =1 </a:t>
            </a:r>
          </a:p>
          <a:p>
            <a:pPr marL="285750" indent="-285750">
              <a:buFont typeface="Arial" panose="020B0604020202020204" pitchFamily="34" charset="0"/>
              <a:buChar char="•"/>
            </a:pPr>
            <a:endParaRPr lang="en-US" sz="2000" dirty="0">
              <a:latin typeface="AdvTimes"/>
              <a:cs typeface="Gill Sans MT"/>
            </a:endParaRPr>
          </a:p>
          <a:p>
            <a:pPr marL="285750" indent="-285750">
              <a:buFont typeface="Arial" panose="020B0604020202020204" pitchFamily="34" charset="0"/>
              <a:buChar char="•"/>
            </a:pPr>
            <a:endParaRPr lang="en-US" sz="2000" dirty="0">
              <a:latin typeface="AdvTimes"/>
              <a:cs typeface="Gill Sans MT"/>
            </a:endParaRPr>
          </a:p>
          <a:p>
            <a:pPr marL="285750" indent="-285750">
              <a:buFont typeface="Arial" panose="020B0604020202020204" pitchFamily="34" charset="0"/>
              <a:buChar char="•"/>
            </a:pPr>
            <a:endParaRPr lang="en-US" sz="2000" dirty="0">
              <a:latin typeface="AdvTimes"/>
              <a:cs typeface="Gill Sans MT"/>
            </a:endParaRPr>
          </a:p>
          <a:p>
            <a:pPr marL="285750" indent="-285750" algn="l">
              <a:buFont typeface="Arial" panose="020B0604020202020204" pitchFamily="34" charset="0"/>
              <a:buChar char="•"/>
            </a:pPr>
            <a:endParaRPr lang="en-US" sz="2000" dirty="0">
              <a:latin typeface="AdvTimes"/>
              <a:cs typeface="Gill Sans MT"/>
            </a:endParaRPr>
          </a:p>
          <a:p>
            <a:pPr algn="l"/>
            <a:endParaRPr lang="en-US" sz="2000" dirty="0">
              <a:latin typeface="AdvTimes"/>
              <a:cs typeface="Gill Sans MT"/>
            </a:endParaRPr>
          </a:p>
          <a:p>
            <a:pPr marL="285750" indent="-285750" algn="l">
              <a:buFont typeface="Arial" panose="020B0604020202020204" pitchFamily="34" charset="0"/>
              <a:buChar char="•"/>
            </a:pPr>
            <a:r>
              <a:rPr lang="en-US" sz="2000" dirty="0">
                <a:latin typeface="AdvTimes"/>
                <a:cs typeface="Gill Sans MT"/>
              </a:rPr>
              <a:t>For the saturated avalanche, </a:t>
            </a:r>
            <a:r>
              <a:rPr lang="en-US" sz="2000" dirty="0" err="1">
                <a:latin typeface="AdvTimes"/>
                <a:cs typeface="Gill Sans MT"/>
              </a:rPr>
              <a:t>Rq</a:t>
            </a:r>
            <a:r>
              <a:rPr lang="en-US" sz="2000" dirty="0">
                <a:latin typeface="AdvTimes"/>
                <a:cs typeface="Gill Sans MT"/>
              </a:rPr>
              <a:t> depends on the field,</a:t>
            </a:r>
          </a:p>
          <a:p>
            <a:pPr marL="285750" indent="-285750" algn="l">
              <a:buFont typeface="Arial" panose="020B0604020202020204" pitchFamily="34" charset="0"/>
              <a:buChar char="•"/>
            </a:pPr>
            <a:r>
              <a:rPr lang="en-US" sz="2000" dirty="0">
                <a:latin typeface="AdvTimes"/>
                <a:cs typeface="Gill Sans MT"/>
              </a:rPr>
              <a:t>And will decrease from </a:t>
            </a:r>
            <a:r>
              <a:rPr lang="en-US" sz="2000" dirty="0">
                <a:latin typeface="Symbol" panose="05050102010706020507" pitchFamily="18" charset="2"/>
                <a:cs typeface="Gill Sans MT"/>
              </a:rPr>
              <a:t>a</a:t>
            </a:r>
            <a:r>
              <a:rPr lang="en-US" sz="2000" dirty="0">
                <a:latin typeface="AdvTimes"/>
                <a:cs typeface="Gill Sans MT"/>
              </a:rPr>
              <a:t>g to 2 (extreme case)</a:t>
            </a:r>
          </a:p>
          <a:p>
            <a:pPr marL="285750" indent="-285750" algn="l">
              <a:buFont typeface="Arial" panose="020B0604020202020204" pitchFamily="34" charset="0"/>
              <a:buChar char="•"/>
            </a:pPr>
            <a:r>
              <a:rPr lang="en-US" sz="2000" dirty="0">
                <a:latin typeface="AdvTimes"/>
                <a:cs typeface="Gill Sans MT"/>
              </a:rPr>
              <a:t>Extreme saturation: </a:t>
            </a:r>
            <a:r>
              <a:rPr lang="en-US" sz="2000" dirty="0" err="1">
                <a:latin typeface="AdvTimes"/>
                <a:cs typeface="Gill Sans MT"/>
              </a:rPr>
              <a:t>Qact</a:t>
            </a:r>
            <a:r>
              <a:rPr lang="en-US" sz="2000" dirty="0">
                <a:latin typeface="AdvTimes"/>
                <a:cs typeface="Gill Sans MT"/>
              </a:rPr>
              <a:t> = K at the cathode </a:t>
            </a:r>
            <a:r>
              <a:rPr lang="en-US" sz="2000" dirty="0">
                <a:latin typeface="AdvTimes"/>
                <a:cs typeface="Gill Sans MT"/>
                <a:sym typeface="Wingdings" panose="05000000000000000000" pitchFamily="2" charset="2"/>
              </a:rPr>
              <a:t> </a:t>
            </a:r>
            <a:r>
              <a:rPr lang="en-US" sz="2000" dirty="0" err="1">
                <a:latin typeface="AdvTimes"/>
                <a:cs typeface="Gill Sans MT"/>
                <a:sym typeface="Wingdings" panose="05000000000000000000" pitchFamily="2" charset="2"/>
              </a:rPr>
              <a:t>Qprompt</a:t>
            </a:r>
            <a:r>
              <a:rPr lang="en-US" sz="2000" dirty="0">
                <a:latin typeface="AdvTimes"/>
                <a:cs typeface="Gill Sans MT"/>
                <a:sym typeface="Wingdings" panose="05000000000000000000" pitchFamily="2" charset="2"/>
              </a:rPr>
              <a:t> increases linearly along x  </a:t>
            </a:r>
            <a:r>
              <a:rPr lang="en-US" sz="2000" dirty="0" err="1">
                <a:latin typeface="AdvTimes"/>
                <a:cs typeface="Gill Sans MT"/>
                <a:sym typeface="Wingdings" panose="05000000000000000000" pitchFamily="2" charset="2"/>
              </a:rPr>
              <a:t>Qtot</a:t>
            </a:r>
            <a:r>
              <a:rPr lang="en-US" sz="2000" dirty="0">
                <a:latin typeface="AdvTimes"/>
                <a:cs typeface="Gill Sans MT"/>
                <a:sym typeface="Wingdings" panose="05000000000000000000" pitchFamily="2" charset="2"/>
              </a:rPr>
              <a:t>=2*</a:t>
            </a:r>
            <a:r>
              <a:rPr lang="en-US" sz="2000" dirty="0" err="1">
                <a:latin typeface="AdvTimes"/>
                <a:cs typeface="Gill Sans MT"/>
                <a:sym typeface="Wingdings" panose="05000000000000000000" pitchFamily="2" charset="2"/>
              </a:rPr>
              <a:t>Qprompt</a:t>
            </a:r>
            <a:endParaRPr lang="en-US" sz="2000" dirty="0">
              <a:latin typeface="AdvTimes"/>
              <a:cs typeface="Gill Sans MT"/>
            </a:endParaRPr>
          </a:p>
        </p:txBody>
      </p:sp>
      <p:sp>
        <p:nvSpPr>
          <p:cNvPr id="8" name="object 8">
            <a:extLst>
              <a:ext uri="{FF2B5EF4-FFF2-40B4-BE49-F238E27FC236}">
                <a16:creationId xmlns:a16="http://schemas.microsoft.com/office/drawing/2014/main" id="{B223644F-9521-720A-970A-F4FB250CFAD3}"/>
              </a:ext>
            </a:extLst>
          </p:cNvPr>
          <p:cNvSpPr txBox="1">
            <a:spLocks noGrp="1"/>
          </p:cNvSpPr>
          <p:nvPr>
            <p:ph type="sldNum" sz="quarter" idx="4294967295"/>
          </p:nvPr>
        </p:nvSpPr>
        <p:spPr>
          <a:xfrm>
            <a:off x="11857990" y="6597827"/>
            <a:ext cx="293370" cy="260984"/>
          </a:xfrm>
          <a:prstGeom prst="rect">
            <a:avLst/>
          </a:prstGeom>
        </p:spPr>
        <p:txBody>
          <a:bodyPr vert="horz" wrap="square" lIns="0" tIns="0" rIns="0" bIns="0" rtlCol="0">
            <a:spAutoFit/>
          </a:bodyPr>
          <a:lstStyle>
            <a:defPPr>
              <a:defRPr kern="0"/>
            </a:defPPr>
            <a:lvl1pPr>
              <a:defRPr sz="1600" b="0" i="0">
                <a:solidFill>
                  <a:srgbClr val="B71E42"/>
                </a:solidFill>
                <a:latin typeface="Gill Sans MT"/>
                <a:cs typeface="Gill Sans MT"/>
              </a:defRPr>
            </a:lvl1pPr>
          </a:lstStyle>
          <a:p>
            <a:pPr marL="139700">
              <a:lnSpc>
                <a:spcPts val="1905"/>
              </a:lnSpc>
            </a:pPr>
            <a:fld id="{81D60167-4931-47E6-BA6A-407CBD079E47}" type="slidenum">
              <a:rPr lang="en-US" spc="-50" smtClean="0"/>
              <a:pPr marL="139700">
                <a:lnSpc>
                  <a:spcPts val="1905"/>
                </a:lnSpc>
              </a:pPr>
              <a:t>25</a:t>
            </a:fld>
            <a:endParaRPr spc="-25" dirty="0"/>
          </a:p>
        </p:txBody>
      </p:sp>
      <p:sp>
        <p:nvSpPr>
          <p:cNvPr id="36" name="TextBox 35"/>
          <p:cNvSpPr txBox="1"/>
          <p:nvPr/>
        </p:nvSpPr>
        <p:spPr>
          <a:xfrm>
            <a:off x="246022" y="1167182"/>
            <a:ext cx="4770821" cy="1015663"/>
          </a:xfrm>
          <a:prstGeom prst="rect">
            <a:avLst/>
          </a:prstGeom>
          <a:noFill/>
        </p:spPr>
        <p:txBody>
          <a:bodyPr wrap="square" rtlCol="0">
            <a:spAutoFit/>
          </a:bodyPr>
          <a:lstStyle/>
          <a:p>
            <a:r>
              <a:rPr lang="en-US" sz="2000" dirty="0" err="1">
                <a:latin typeface="AdvTimes"/>
              </a:rPr>
              <a:t>Qtot</a:t>
            </a:r>
            <a:r>
              <a:rPr lang="en-US" sz="2000" dirty="0">
                <a:latin typeface="AdvTimes"/>
              </a:rPr>
              <a:t> it the “price” to pay in charge to deliver a signal </a:t>
            </a:r>
            <a:r>
              <a:rPr lang="en-US" sz="2000" dirty="0" err="1">
                <a:latin typeface="AdvTimes"/>
              </a:rPr>
              <a:t>Qprompt</a:t>
            </a:r>
            <a:r>
              <a:rPr lang="en-US" sz="2000" dirty="0">
                <a:latin typeface="AdvTimes"/>
              </a:rPr>
              <a:t> (the charge induced by the moving electrons)</a:t>
            </a:r>
          </a:p>
        </p:txBody>
      </p:sp>
      <p:grpSp>
        <p:nvGrpSpPr>
          <p:cNvPr id="38" name="Group 37"/>
          <p:cNvGrpSpPr/>
          <p:nvPr/>
        </p:nvGrpSpPr>
        <p:grpSpPr>
          <a:xfrm>
            <a:off x="5785841" y="2319913"/>
            <a:ext cx="6313479" cy="1090034"/>
            <a:chOff x="657675" y="3793344"/>
            <a:chExt cx="6313479" cy="1090034"/>
          </a:xfrm>
        </p:grpSpPr>
        <p:cxnSp>
          <p:nvCxnSpPr>
            <p:cNvPr id="39" name="Straight Connector 38"/>
            <p:cNvCxnSpPr/>
            <p:nvPr/>
          </p:nvCxnSpPr>
          <p:spPr>
            <a:xfrm>
              <a:off x="657675" y="3971689"/>
              <a:ext cx="0" cy="864973"/>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512011" y="3793344"/>
              <a:ext cx="0" cy="8649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700216" y="4388053"/>
              <a:ext cx="5758249" cy="3943"/>
            </a:xfrm>
            <a:prstGeom prst="straightConnector1">
              <a:avLst/>
            </a:prstGeom>
            <a:ln w="7620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3709208" y="4345571"/>
              <a:ext cx="2154757" cy="369332"/>
            </a:xfrm>
            <a:prstGeom prst="rect">
              <a:avLst/>
            </a:prstGeom>
            <a:noFill/>
          </p:spPr>
          <p:txBody>
            <a:bodyPr wrap="none" rtlCol="0">
              <a:spAutoFit/>
            </a:bodyPr>
            <a:lstStyle/>
            <a:p>
              <a:r>
                <a:rPr lang="en-GB" dirty="0" err="1"/>
                <a:t>Qtot</a:t>
              </a:r>
              <a:r>
                <a:rPr lang="en-GB" dirty="0"/>
                <a:t>/</a:t>
              </a:r>
              <a:r>
                <a:rPr lang="en-GB" dirty="0" err="1"/>
                <a:t>Qprompt</a:t>
              </a:r>
              <a:r>
                <a:rPr lang="en-GB" dirty="0"/>
                <a:t> =1</a:t>
              </a:r>
            </a:p>
          </p:txBody>
        </p:sp>
        <p:sp>
          <p:nvSpPr>
            <p:cNvPr id="43" name="Right Arrow 42"/>
            <p:cNvSpPr/>
            <p:nvPr/>
          </p:nvSpPr>
          <p:spPr>
            <a:xfrm>
              <a:off x="5744066" y="4371364"/>
              <a:ext cx="45719"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p:cNvSpPr txBox="1"/>
            <p:nvPr/>
          </p:nvSpPr>
          <p:spPr>
            <a:xfrm>
              <a:off x="679666" y="4514046"/>
              <a:ext cx="6291488" cy="369332"/>
            </a:xfrm>
            <a:prstGeom prst="rect">
              <a:avLst/>
            </a:prstGeom>
            <a:noFill/>
          </p:spPr>
          <p:txBody>
            <a:bodyPr wrap="square" rtlCol="0">
              <a:spAutoFit/>
            </a:bodyPr>
            <a:lstStyle/>
            <a:p>
              <a:r>
                <a:rPr lang="en-GB" dirty="0"/>
                <a:t>Streamer</a:t>
              </a:r>
            </a:p>
          </p:txBody>
        </p:sp>
      </p:grpSp>
      <p:grpSp>
        <p:nvGrpSpPr>
          <p:cNvPr id="64" name="Group 63"/>
          <p:cNvGrpSpPr/>
          <p:nvPr/>
        </p:nvGrpSpPr>
        <p:grpSpPr>
          <a:xfrm>
            <a:off x="5828382" y="5207242"/>
            <a:ext cx="5854336" cy="1021885"/>
            <a:chOff x="641350" y="5754225"/>
            <a:chExt cx="5854336" cy="1021885"/>
          </a:xfrm>
        </p:grpSpPr>
        <p:grpSp>
          <p:nvGrpSpPr>
            <p:cNvPr id="45" name="Group 44"/>
            <p:cNvGrpSpPr/>
            <p:nvPr/>
          </p:nvGrpSpPr>
          <p:grpSpPr>
            <a:xfrm>
              <a:off x="641350" y="5754225"/>
              <a:ext cx="5854336" cy="1021885"/>
              <a:chOff x="657675" y="3941628"/>
              <a:chExt cx="5854336" cy="1021885"/>
            </a:xfrm>
          </p:grpSpPr>
          <p:cxnSp>
            <p:nvCxnSpPr>
              <p:cNvPr id="46" name="Straight Connector 45"/>
              <p:cNvCxnSpPr/>
              <p:nvPr/>
            </p:nvCxnSpPr>
            <p:spPr>
              <a:xfrm>
                <a:off x="657675" y="3971689"/>
                <a:ext cx="0" cy="864973"/>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6512011" y="3941628"/>
                <a:ext cx="0" cy="8649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4144334" y="4594181"/>
                <a:ext cx="2154757" cy="369332"/>
              </a:xfrm>
              <a:prstGeom prst="rect">
                <a:avLst/>
              </a:prstGeom>
              <a:noFill/>
            </p:spPr>
            <p:txBody>
              <a:bodyPr wrap="none" rtlCol="0">
                <a:spAutoFit/>
              </a:bodyPr>
              <a:lstStyle/>
              <a:p>
                <a:r>
                  <a:rPr lang="en-GB" dirty="0" err="1"/>
                  <a:t>Qtot</a:t>
                </a:r>
                <a:r>
                  <a:rPr lang="en-GB" dirty="0"/>
                  <a:t>/</a:t>
                </a:r>
                <a:r>
                  <a:rPr lang="en-GB" dirty="0" err="1"/>
                  <a:t>Qprompt</a:t>
                </a:r>
                <a:r>
                  <a:rPr lang="en-GB" dirty="0"/>
                  <a:t> =2</a:t>
                </a:r>
              </a:p>
            </p:txBody>
          </p:sp>
        </p:grpSp>
        <p:sp>
          <p:nvSpPr>
            <p:cNvPr id="52" name="Oval 51"/>
            <p:cNvSpPr/>
            <p:nvPr/>
          </p:nvSpPr>
          <p:spPr>
            <a:xfrm>
              <a:off x="6299413" y="6203156"/>
              <a:ext cx="147943" cy="16519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ight Triangle 52"/>
            <p:cNvSpPr/>
            <p:nvPr/>
          </p:nvSpPr>
          <p:spPr>
            <a:xfrm flipH="1">
              <a:off x="825221" y="5815638"/>
              <a:ext cx="5404718" cy="545118"/>
            </a:xfrm>
            <a:prstGeom prst="rtTriangl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a:t>Qtot</a:t>
              </a:r>
              <a:endParaRPr lang="en-GB" dirty="0"/>
            </a:p>
          </p:txBody>
        </p:sp>
        <p:sp>
          <p:nvSpPr>
            <p:cNvPr id="54" name="Right Triangle 53"/>
            <p:cNvSpPr/>
            <p:nvPr/>
          </p:nvSpPr>
          <p:spPr>
            <a:xfrm flipV="1">
              <a:off x="842914" y="5784286"/>
              <a:ext cx="5387024" cy="548458"/>
            </a:xfrm>
            <a:prstGeom prst="rtTriangle">
              <a:avLst/>
            </a:prstGeom>
            <a:solidFill>
              <a:srgbClr val="FF0000"/>
            </a:solidFill>
            <a:ln>
              <a:solidFill>
                <a:srgbClr val="ED47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65" name="object 3">
                <a:extLst>
                  <a:ext uri="{FF2B5EF4-FFF2-40B4-BE49-F238E27FC236}">
                    <a16:creationId xmlns:a16="http://schemas.microsoft.com/office/drawing/2014/main" id="{89CCB214-D117-9CFF-4805-794F7BCF9B5F}"/>
                  </a:ext>
                </a:extLst>
              </p:cNvPr>
              <p:cNvSpPr txBox="1"/>
              <p:nvPr/>
            </p:nvSpPr>
            <p:spPr>
              <a:xfrm>
                <a:off x="340851" y="2153700"/>
                <a:ext cx="4511555" cy="3114955"/>
              </a:xfrm>
              <a:prstGeom prst="rect">
                <a:avLst/>
              </a:prstGeom>
            </p:spPr>
            <p:txBody>
              <a:bodyPr vert="horz" wrap="square" lIns="0" tIns="36830" rIns="0" bIns="0" rtlCol="0">
                <a:spAutoFit/>
              </a:bodyPr>
              <a:lstStyle/>
              <a:p>
                <a:pPr marL="342900" indent="-342900">
                  <a:buFont typeface="Arial" panose="020B0604020202020204" pitchFamily="34" charset="0"/>
                  <a:buChar char="•"/>
                </a:pPr>
                <a:r>
                  <a:rPr lang="en-GB" sz="2000" dirty="0">
                    <a:latin typeface="AdvTimes"/>
                  </a:rPr>
                  <a:t>Simplest case, the ionization chamber: no multiplication </a:t>
                </a:r>
                <a:endParaRPr lang="en-GB" sz="2000" dirty="0">
                  <a:latin typeface="AdvTimes"/>
                  <a:sym typeface="Wingdings" panose="05000000000000000000" pitchFamily="2" charset="2"/>
                </a:endParaRPr>
              </a:p>
              <a:p>
                <a:pPr marL="342900" indent="-342900">
                  <a:buFont typeface="Arial" panose="020B0604020202020204" pitchFamily="34" charset="0"/>
                  <a:buChar char="•"/>
                </a:pPr>
                <a:r>
                  <a:rPr lang="en-GB" sz="2000" dirty="0">
                    <a:latin typeface="AdvTimes"/>
                    <a:sym typeface="Wingdings" panose="05000000000000000000" pitchFamily="2" charset="2"/>
                  </a:rPr>
                  <a:t>When an electron and the ion reach the respective electrodes, a charge Q=1e has been induced in the circuit</a:t>
                </a:r>
              </a:p>
              <a:p>
                <a:pPr marL="800100" lvl="1" indent="-342900">
                  <a:buFont typeface="Arial" panose="020B0604020202020204" pitchFamily="34" charset="0"/>
                  <a:buChar char="•"/>
                </a:pPr>
                <a:r>
                  <a:rPr lang="en-GB" sz="2000" dirty="0">
                    <a:latin typeface="AdvTimes"/>
                    <a:sym typeface="Wingdings" panose="05000000000000000000" pitchFamily="2" charset="2"/>
                  </a:rPr>
                  <a:t>electron path=x  </a:t>
                </a:r>
              </a:p>
              <a:p>
                <a:pPr marL="800100" lvl="1" indent="-342900">
                  <a:buFont typeface="Arial" panose="020B0604020202020204" pitchFamily="34" charset="0"/>
                  <a:buChar char="•"/>
                </a:pPr>
                <a:r>
                  <a:rPr lang="en-GB" sz="2000" dirty="0" err="1">
                    <a:latin typeface="AdvTimes"/>
                    <a:sym typeface="Wingdings" panose="05000000000000000000" pitchFamily="2" charset="2"/>
                  </a:rPr>
                  <a:t>Qprompt</a:t>
                </a:r>
                <a:r>
                  <a:rPr lang="en-GB" sz="2000" dirty="0">
                    <a:latin typeface="AdvTimes"/>
                    <a:sym typeface="Wingdings" panose="05000000000000000000" pitchFamily="2" charset="2"/>
                  </a:rPr>
                  <a:t> </a:t>
                </a:r>
                <a14:m>
                  <m:oMath xmlns:m="http://schemas.openxmlformats.org/officeDocument/2006/math">
                    <m:r>
                      <a:rPr lang="el-GR" sz="2000" i="1">
                        <a:latin typeface="Cambria Math" panose="02040503050406030204" pitchFamily="18" charset="0"/>
                        <a:ea typeface="Cambria Math" panose="02040503050406030204" pitchFamily="18" charset="0"/>
                      </a:rPr>
                      <m:t>∝</m:t>
                    </m:r>
                  </m:oMath>
                </a14:m>
                <a:r>
                  <a:rPr lang="en-GB" sz="2000" dirty="0">
                    <a:latin typeface="AdvTimes"/>
                    <a:sym typeface="Wingdings" panose="05000000000000000000" pitchFamily="2" charset="2"/>
                  </a:rPr>
                  <a:t> x/d</a:t>
                </a:r>
              </a:p>
              <a:p>
                <a:pPr marL="800100" lvl="1" indent="-342900">
                  <a:buFont typeface="Arial" panose="020B0604020202020204" pitchFamily="34" charset="0"/>
                  <a:buChar char="•"/>
                </a:pPr>
                <a:r>
                  <a:rPr lang="en-GB" sz="2000" dirty="0" err="1">
                    <a:latin typeface="AdvTimes"/>
                    <a:sym typeface="Wingdings" panose="05000000000000000000" pitchFamily="2" charset="2"/>
                  </a:rPr>
                  <a:t>Rq</a:t>
                </a:r>
                <a:r>
                  <a:rPr lang="en-GB" sz="2000" dirty="0">
                    <a:latin typeface="AdvTimes"/>
                    <a:sym typeface="Wingdings" panose="05000000000000000000" pitchFamily="2" charset="2"/>
                  </a:rPr>
                  <a:t>=</a:t>
                </a:r>
                <a:r>
                  <a:rPr lang="en-GB" sz="2000" dirty="0" err="1">
                    <a:latin typeface="AdvTimes"/>
                    <a:sym typeface="Wingdings" panose="05000000000000000000" pitchFamily="2" charset="2"/>
                  </a:rPr>
                  <a:t>Qprompt</a:t>
                </a:r>
                <a:r>
                  <a:rPr lang="en-GB" sz="2000" dirty="0">
                    <a:latin typeface="AdvTimes"/>
                    <a:sym typeface="Wingdings" panose="05000000000000000000" pitchFamily="2" charset="2"/>
                  </a:rPr>
                  <a:t>/</a:t>
                </a:r>
                <a:r>
                  <a:rPr lang="en-GB" sz="2000" dirty="0" err="1">
                    <a:latin typeface="AdvTimes"/>
                    <a:sym typeface="Wingdings" panose="05000000000000000000" pitchFamily="2" charset="2"/>
                  </a:rPr>
                  <a:t>Qtot</a:t>
                </a:r>
                <a:r>
                  <a:rPr lang="en-GB" sz="2000" dirty="0">
                    <a:latin typeface="AdvTimes"/>
                    <a:sym typeface="Wingdings" panose="05000000000000000000" pitchFamily="2" charset="2"/>
                  </a:rPr>
                  <a:t> </a:t>
                </a:r>
                <a14:m>
                  <m:oMath xmlns:m="http://schemas.openxmlformats.org/officeDocument/2006/math">
                    <m:r>
                      <a:rPr lang="el-GR" sz="2000" i="1">
                        <a:latin typeface="Cambria Math" panose="02040503050406030204" pitchFamily="18" charset="0"/>
                        <a:ea typeface="Cambria Math" panose="02040503050406030204" pitchFamily="18" charset="0"/>
                      </a:rPr>
                      <m:t>∝</m:t>
                    </m:r>
                  </m:oMath>
                </a14:m>
                <a:r>
                  <a:rPr lang="en-GB" sz="2000" dirty="0">
                    <a:latin typeface="AdvTimes"/>
                    <a:sym typeface="Wingdings" panose="05000000000000000000" pitchFamily="2" charset="2"/>
                  </a:rPr>
                  <a:t> x</a:t>
                </a:r>
              </a:p>
              <a:p>
                <a:pPr marL="800100" lvl="1" indent="-342900">
                  <a:buFont typeface="Arial" panose="020B0604020202020204" pitchFamily="34" charset="0"/>
                  <a:buChar char="•"/>
                </a:pPr>
                <a:endParaRPr lang="en-GB" sz="2000" dirty="0">
                  <a:latin typeface="AdvTimes"/>
                  <a:sym typeface="Wingdings" panose="05000000000000000000" pitchFamily="2" charset="2"/>
                </a:endParaRPr>
              </a:p>
              <a:p>
                <a:pPr marL="285750" indent="-285750">
                  <a:buFont typeface="Arial" panose="020B0604020202020204" pitchFamily="34" charset="0"/>
                  <a:buChar char="•"/>
                </a:pPr>
                <a:endParaRPr lang="en-GB" sz="2000" dirty="0">
                  <a:latin typeface="AdvTimes"/>
                  <a:sym typeface="Wingdings" panose="05000000000000000000" pitchFamily="2" charset="2"/>
                </a:endParaRPr>
              </a:p>
            </p:txBody>
          </p:sp>
        </mc:Choice>
        <mc:Fallback xmlns="">
          <p:sp>
            <p:nvSpPr>
              <p:cNvPr id="65" name="object 3">
                <a:extLst>
                  <a:ext uri="{FF2B5EF4-FFF2-40B4-BE49-F238E27FC236}">
                    <a16:creationId xmlns:a16="http://schemas.microsoft.com/office/drawing/2014/main" id="{89CCB214-D117-9CFF-4805-794F7BCF9B5F}"/>
                  </a:ext>
                </a:extLst>
              </p:cNvPr>
              <p:cNvSpPr txBox="1">
                <a:spLocks noRot="1" noChangeAspect="1" noMove="1" noResize="1" noEditPoints="1" noAdjustHandles="1" noChangeArrowheads="1" noChangeShapeType="1" noTextEdit="1"/>
              </p:cNvSpPr>
              <p:nvPr/>
            </p:nvSpPr>
            <p:spPr>
              <a:xfrm>
                <a:off x="340851" y="2153700"/>
                <a:ext cx="4511555" cy="3114955"/>
              </a:xfrm>
              <a:prstGeom prst="rect">
                <a:avLst/>
              </a:prstGeom>
              <a:blipFill>
                <a:blip r:embed="rId3"/>
                <a:stretch>
                  <a:fillRect l="-3243" t="-1174" r="-2703"/>
                </a:stretch>
              </a:blipFill>
            </p:spPr>
            <p:txBody>
              <a:bodyPr/>
              <a:lstStyle/>
              <a:p>
                <a:r>
                  <a:rPr lang="en-GB">
                    <a:noFill/>
                  </a:rPr>
                  <a:t> </a:t>
                </a:r>
              </a:p>
            </p:txBody>
          </p:sp>
        </mc:Fallback>
      </mc:AlternateContent>
      <p:grpSp>
        <p:nvGrpSpPr>
          <p:cNvPr id="75" name="Group 74"/>
          <p:cNvGrpSpPr/>
          <p:nvPr/>
        </p:nvGrpSpPr>
        <p:grpSpPr>
          <a:xfrm>
            <a:off x="432649" y="4653102"/>
            <a:ext cx="4073601" cy="1831989"/>
            <a:chOff x="391305" y="4552340"/>
            <a:chExt cx="4073601" cy="1831989"/>
          </a:xfrm>
        </p:grpSpPr>
        <p:grpSp>
          <p:nvGrpSpPr>
            <p:cNvPr id="55" name="Group 54"/>
            <p:cNvGrpSpPr/>
            <p:nvPr/>
          </p:nvGrpSpPr>
          <p:grpSpPr>
            <a:xfrm>
              <a:off x="432649" y="4552340"/>
              <a:ext cx="3995275" cy="947352"/>
              <a:chOff x="700216" y="2652587"/>
              <a:chExt cx="5811794" cy="947352"/>
            </a:xfrm>
          </p:grpSpPr>
          <p:cxnSp>
            <p:nvCxnSpPr>
              <p:cNvPr id="56" name="Straight Connector 55"/>
              <p:cNvCxnSpPr/>
              <p:nvPr/>
            </p:nvCxnSpPr>
            <p:spPr>
              <a:xfrm>
                <a:off x="700216" y="2734966"/>
                <a:ext cx="0" cy="864973"/>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6512010" y="2652587"/>
                <a:ext cx="0" cy="8649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5058031" y="2982101"/>
                <a:ext cx="1400433" cy="8238"/>
              </a:xfrm>
              <a:prstGeom prst="straightConnector1">
                <a:avLst/>
              </a:prstGeom>
              <a:ln w="19050">
                <a:solidFill>
                  <a:schemeClr val="bg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H="1" flipV="1">
                <a:off x="700216" y="2982101"/>
                <a:ext cx="4357816" cy="8238"/>
              </a:xfrm>
              <a:prstGeom prst="straightConnector1">
                <a:avLst/>
              </a:prstGeom>
              <a:ln w="19050">
                <a:solidFill>
                  <a:srgbClr val="ED476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1136696" y="2683831"/>
                <a:ext cx="530916" cy="369332"/>
              </a:xfrm>
              <a:prstGeom prst="rect">
                <a:avLst/>
              </a:prstGeom>
              <a:noFill/>
            </p:spPr>
            <p:txBody>
              <a:bodyPr wrap="none" rtlCol="0">
                <a:spAutoFit/>
              </a:bodyPr>
              <a:lstStyle/>
              <a:p>
                <a:r>
                  <a:rPr lang="en-GB" dirty="0"/>
                  <a:t>d-x</a:t>
                </a:r>
              </a:p>
            </p:txBody>
          </p:sp>
          <p:sp>
            <p:nvSpPr>
              <p:cNvPr id="61" name="TextBox 60"/>
              <p:cNvSpPr txBox="1"/>
              <p:nvPr/>
            </p:nvSpPr>
            <p:spPr>
              <a:xfrm>
                <a:off x="5789783" y="2673013"/>
                <a:ext cx="295274" cy="369332"/>
              </a:xfrm>
              <a:prstGeom prst="rect">
                <a:avLst/>
              </a:prstGeom>
              <a:noFill/>
            </p:spPr>
            <p:txBody>
              <a:bodyPr wrap="none" rtlCol="0">
                <a:spAutoFit/>
              </a:bodyPr>
              <a:lstStyle/>
              <a:p>
                <a:r>
                  <a:rPr lang="en-GB" dirty="0"/>
                  <a:t>x</a:t>
                </a:r>
              </a:p>
            </p:txBody>
          </p:sp>
          <p:sp>
            <p:nvSpPr>
              <p:cNvPr id="63" name="TextBox 62"/>
              <p:cNvSpPr txBox="1"/>
              <p:nvPr/>
            </p:nvSpPr>
            <p:spPr>
              <a:xfrm>
                <a:off x="848119" y="3082795"/>
                <a:ext cx="2351926" cy="369332"/>
              </a:xfrm>
              <a:prstGeom prst="rect">
                <a:avLst/>
              </a:prstGeom>
              <a:noFill/>
            </p:spPr>
            <p:txBody>
              <a:bodyPr wrap="none" rtlCol="0">
                <a:spAutoFit/>
              </a:bodyPr>
              <a:lstStyle/>
              <a:p>
                <a:r>
                  <a:rPr lang="en-GB" dirty="0"/>
                  <a:t>Ionization chamber</a:t>
                </a:r>
              </a:p>
            </p:txBody>
          </p:sp>
        </p:grpSp>
        <p:sp>
          <p:nvSpPr>
            <p:cNvPr id="66" name="Oval 65"/>
            <p:cNvSpPr/>
            <p:nvPr/>
          </p:nvSpPr>
          <p:spPr>
            <a:xfrm>
              <a:off x="2001795" y="5769230"/>
              <a:ext cx="721520" cy="615099"/>
            </a:xfrm>
            <a:prstGeom prst="ellipse">
              <a:avLst/>
            </a:prstGeom>
            <a:solidFill>
              <a:srgbClr val="ED47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V</a:t>
              </a:r>
            </a:p>
          </p:txBody>
        </p:sp>
        <p:cxnSp>
          <p:nvCxnSpPr>
            <p:cNvPr id="68" name="Elbow Connector 67"/>
            <p:cNvCxnSpPr>
              <a:stCxn id="66" idx="6"/>
              <a:endCxn id="70" idx="6"/>
            </p:cNvCxnSpPr>
            <p:nvPr/>
          </p:nvCxnSpPr>
          <p:spPr>
            <a:xfrm flipV="1">
              <a:off x="2723315" y="4934259"/>
              <a:ext cx="1741591" cy="1142521"/>
            </a:xfrm>
            <a:prstGeom prst="bentConnector3">
              <a:avLst>
                <a:gd name="adj1" fmla="val 113126"/>
              </a:avLst>
            </a:prstGeom>
          </p:spPr>
          <p:style>
            <a:lnRef idx="1">
              <a:schemeClr val="accent1"/>
            </a:lnRef>
            <a:fillRef idx="0">
              <a:schemeClr val="accent1"/>
            </a:fillRef>
            <a:effectRef idx="0">
              <a:schemeClr val="accent1"/>
            </a:effectRef>
            <a:fontRef idx="minor">
              <a:schemeClr val="tx1"/>
            </a:fontRef>
          </p:style>
        </p:cxnSp>
        <p:sp>
          <p:nvSpPr>
            <p:cNvPr id="70" name="Oval 69"/>
            <p:cNvSpPr/>
            <p:nvPr/>
          </p:nvSpPr>
          <p:spPr>
            <a:xfrm>
              <a:off x="4390765" y="4891930"/>
              <a:ext cx="74141" cy="84657"/>
            </a:xfrm>
            <a:prstGeom prst="ellipse">
              <a:avLst/>
            </a:prstGeom>
            <a:solidFill>
              <a:srgbClr val="ED4761"/>
            </a:solidFill>
            <a:ln>
              <a:solidFill>
                <a:srgbClr val="ED47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Oval 70"/>
            <p:cNvSpPr/>
            <p:nvPr/>
          </p:nvSpPr>
          <p:spPr>
            <a:xfrm>
              <a:off x="391305" y="4978426"/>
              <a:ext cx="74141" cy="84657"/>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4" name="Elbow Connector 73"/>
            <p:cNvCxnSpPr>
              <a:stCxn id="66" idx="2"/>
              <a:endCxn id="71" idx="2"/>
            </p:cNvCxnSpPr>
            <p:nvPr/>
          </p:nvCxnSpPr>
          <p:spPr>
            <a:xfrm rot="10800000">
              <a:off x="391305" y="5020756"/>
              <a:ext cx="1610490" cy="1056025"/>
            </a:xfrm>
            <a:prstGeom prst="bentConnector3">
              <a:avLst>
                <a:gd name="adj1" fmla="val 114194"/>
              </a:avLst>
            </a:prstGeom>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r>
              <a:rPr lang="en-US"/>
              <a:t>15/10//2026</a:t>
            </a:r>
            <a:endParaRPr lang="en-GB"/>
          </a:p>
        </p:txBody>
      </p:sp>
      <p:sp>
        <p:nvSpPr>
          <p:cNvPr id="48" name="Pentagon 47"/>
          <p:cNvSpPr/>
          <p:nvPr/>
        </p:nvSpPr>
        <p:spPr>
          <a:xfrm rot="10800000" flipV="1">
            <a:off x="5973263" y="6184989"/>
            <a:ext cx="5505965" cy="442717"/>
          </a:xfrm>
          <a:prstGeom prst="homePlate">
            <a:avLst>
              <a:gd name="adj" fmla="val 119560"/>
            </a:avLst>
          </a:prstGeom>
          <a:gradFill flip="none" rotWithShape="1">
            <a:gsLst>
              <a:gs pos="9000">
                <a:srgbClr val="7030A0"/>
              </a:gs>
              <a:gs pos="5000">
                <a:srgbClr val="00B0F0"/>
              </a:gs>
              <a:gs pos="23000">
                <a:srgbClr val="FF0000"/>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Q active</a:t>
            </a:r>
          </a:p>
        </p:txBody>
      </p:sp>
    </p:spTree>
    <p:extLst>
      <p:ext uri="{BB962C8B-B14F-4D97-AF65-F5344CB8AC3E}">
        <p14:creationId xmlns:p14="http://schemas.microsoft.com/office/powerpoint/2010/main" val="5864986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10F37-3011-0B0C-CB5C-013E771E3C3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6D7A4BB-8789-C802-A624-17FB9253E455}"/>
              </a:ext>
            </a:extLst>
          </p:cNvPr>
          <p:cNvSpPr txBox="1">
            <a:spLocks noGrp="1"/>
          </p:cNvSpPr>
          <p:nvPr>
            <p:ph type="title"/>
          </p:nvPr>
        </p:nvSpPr>
        <p:spPr>
          <a:xfrm>
            <a:off x="432649" y="260173"/>
            <a:ext cx="9404723" cy="659155"/>
          </a:xfrm>
          <a:prstGeom prst="rect">
            <a:avLst/>
          </a:prstGeom>
        </p:spPr>
        <p:txBody>
          <a:bodyPr vert="horz" wrap="square" lIns="0" tIns="12700" rIns="0" bIns="0" rtlCol="0">
            <a:spAutoFit/>
          </a:bodyPr>
          <a:lstStyle/>
          <a:p>
            <a:pPr marL="12700">
              <a:lnSpc>
                <a:spcPct val="100000"/>
              </a:lnSpc>
              <a:spcBef>
                <a:spcPts val="100"/>
              </a:spcBef>
            </a:pPr>
            <a:r>
              <a:rPr lang="en-US" spc="-45" dirty="0"/>
              <a:t>The </a:t>
            </a:r>
            <a:r>
              <a:rPr lang="en-US" spc="-45" dirty="0" err="1"/>
              <a:t>Qtot</a:t>
            </a:r>
            <a:r>
              <a:rPr lang="en-US" spc="-45" dirty="0"/>
              <a:t> to </a:t>
            </a:r>
            <a:r>
              <a:rPr lang="en-US" spc="-45" dirty="0" err="1"/>
              <a:t>Qprompt</a:t>
            </a:r>
            <a:r>
              <a:rPr lang="en-US" spc="-45" dirty="0"/>
              <a:t> ratio</a:t>
            </a:r>
          </a:p>
        </p:txBody>
      </p:sp>
      <p:sp>
        <p:nvSpPr>
          <p:cNvPr id="8" name="object 8">
            <a:extLst>
              <a:ext uri="{FF2B5EF4-FFF2-40B4-BE49-F238E27FC236}">
                <a16:creationId xmlns:a16="http://schemas.microsoft.com/office/drawing/2014/main" id="{B223644F-9521-720A-970A-F4FB250CFAD3}"/>
              </a:ext>
            </a:extLst>
          </p:cNvPr>
          <p:cNvSpPr txBox="1">
            <a:spLocks noGrp="1"/>
          </p:cNvSpPr>
          <p:nvPr>
            <p:ph type="sldNum" sz="quarter" idx="4294967295"/>
          </p:nvPr>
        </p:nvSpPr>
        <p:spPr>
          <a:xfrm>
            <a:off x="11857990" y="6597827"/>
            <a:ext cx="293370" cy="260984"/>
          </a:xfrm>
          <a:prstGeom prst="rect">
            <a:avLst/>
          </a:prstGeom>
        </p:spPr>
        <p:txBody>
          <a:bodyPr vert="horz" wrap="square" lIns="0" tIns="0" rIns="0" bIns="0" rtlCol="0">
            <a:spAutoFit/>
          </a:bodyPr>
          <a:lstStyle>
            <a:defPPr>
              <a:defRPr kern="0"/>
            </a:defPPr>
            <a:lvl1pPr>
              <a:defRPr sz="1600" b="0" i="0">
                <a:solidFill>
                  <a:srgbClr val="B71E42"/>
                </a:solidFill>
                <a:latin typeface="Gill Sans MT"/>
                <a:cs typeface="Gill Sans MT"/>
              </a:defRPr>
            </a:lvl1pPr>
          </a:lstStyle>
          <a:p>
            <a:pPr marL="139700">
              <a:lnSpc>
                <a:spcPts val="1905"/>
              </a:lnSpc>
            </a:pPr>
            <a:fld id="{81D60167-4931-47E6-BA6A-407CBD079E47}" type="slidenum">
              <a:rPr lang="en-US" spc="-50" smtClean="0"/>
              <a:pPr marL="139700">
                <a:lnSpc>
                  <a:spcPts val="1905"/>
                </a:lnSpc>
              </a:pPr>
              <a:t>26</a:t>
            </a:fld>
            <a:endParaRPr spc="-25" dirty="0"/>
          </a:p>
        </p:txBody>
      </p:sp>
      <p:pic>
        <p:nvPicPr>
          <p:cNvPr id="12" name="Picture 11">
            <a:extLst>
              <a:ext uri="{FF2B5EF4-FFF2-40B4-BE49-F238E27FC236}">
                <a16:creationId xmlns:a16="http://schemas.microsoft.com/office/drawing/2014/main" id="{3FCFDBF1-3B7E-09C7-E7B9-00BB4DF883F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75530" y="688208"/>
            <a:ext cx="3619304" cy="4619387"/>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EDCBB5A-0BDB-29CD-55D6-FA14A4745AF9}"/>
                  </a:ext>
                </a:extLst>
              </p:cNvPr>
              <p:cNvSpPr txBox="1"/>
              <p:nvPr/>
            </p:nvSpPr>
            <p:spPr>
              <a:xfrm>
                <a:off x="6738204" y="5381836"/>
                <a:ext cx="5162608" cy="1182055"/>
              </a:xfrm>
              <a:prstGeom prst="rect">
                <a:avLst/>
              </a:prstGeom>
              <a:noFill/>
            </p:spPr>
            <p:txBody>
              <a:bodyPr wrap="square">
                <a:spAutoFit/>
              </a:bodyPr>
              <a:lstStyle/>
              <a:p>
                <a:pPr algn="l"/>
                <a:r>
                  <a:rPr lang="en-US" sz="2000" b="0" i="0" u="none" strike="noStrike" baseline="0" dirty="0">
                    <a:latin typeface="AdvTimes"/>
                  </a:rPr>
                  <a:t>For a completely saturated avalanche, i.e.</a:t>
                </a:r>
              </a:p>
              <a:p>
                <a:pPr algn="l"/>
                <a14:m>
                  <m:oMath xmlns:m="http://schemas.openxmlformats.org/officeDocument/2006/math">
                    <m:r>
                      <a:rPr lang="en-US" sz="2000" b="0" i="1" u="none" strike="noStrike" baseline="0" dirty="0" smtClean="0">
                        <a:latin typeface="Cambria Math" panose="02040503050406030204" pitchFamily="18" charset="0"/>
                      </a:rPr>
                      <m:t>𝑥</m:t>
                    </m:r>
                    <m:r>
                      <a:rPr lang="en-US" sz="2000" b="0" i="1" u="none" strike="noStrike" baseline="0" dirty="0" smtClean="0">
                        <a:latin typeface="Cambria Math" panose="02040503050406030204" pitchFamily="18" charset="0"/>
                        <a:ea typeface="Cambria Math" panose="02040503050406030204" pitchFamily="18" charset="0"/>
                      </a:rPr>
                      <m:t>≫</m:t>
                    </m:r>
                    <m:sSub>
                      <m:sSubPr>
                        <m:ctrlPr>
                          <a:rPr lang="en-US" sz="2000" b="0" i="1" u="none" strike="noStrike" baseline="0" dirty="0" smtClean="0">
                            <a:latin typeface="Cambria Math" panose="02040503050406030204" pitchFamily="18" charset="0"/>
                            <a:ea typeface="Cambria Math" panose="02040503050406030204" pitchFamily="18" charset="0"/>
                          </a:rPr>
                        </m:ctrlPr>
                      </m:sSubPr>
                      <m:e>
                        <m:r>
                          <a:rPr lang="en-US" sz="2000" b="0" i="1" u="none" strike="noStrike" baseline="0" dirty="0" smtClean="0">
                            <a:latin typeface="Cambria Math" panose="02040503050406030204" pitchFamily="18" charset="0"/>
                            <a:ea typeface="Cambria Math" panose="02040503050406030204" pitchFamily="18" charset="0"/>
                          </a:rPr>
                          <m:t>𝑥</m:t>
                        </m:r>
                      </m:e>
                      <m:sub>
                        <m:r>
                          <a:rPr lang="en-US" sz="2000" b="0" i="1" u="none" strike="noStrike" baseline="0" dirty="0" smtClean="0">
                            <a:latin typeface="Cambria Math" panose="02040503050406030204" pitchFamily="18" charset="0"/>
                            <a:ea typeface="Cambria Math" panose="02040503050406030204" pitchFamily="18" charset="0"/>
                          </a:rPr>
                          <m:t>0</m:t>
                        </m:r>
                        <m:r>
                          <a:rPr lang="en-US" sz="2000" b="0" i="1" u="none" strike="noStrike" baseline="0" dirty="0" smtClean="0">
                            <a:latin typeface="Cambria Math" panose="02040503050406030204" pitchFamily="18" charset="0"/>
                            <a:ea typeface="Cambria Math" panose="02040503050406030204" pitchFamily="18" charset="0"/>
                          </a:rPr>
                          <m:t> </m:t>
                        </m:r>
                      </m:sub>
                    </m:sSub>
                    <m:groupChr>
                      <m:groupChrPr>
                        <m:chr m:val="→"/>
                        <m:vertJc m:val="bot"/>
                        <m:ctrlPr>
                          <a:rPr lang="en-US" sz="2000" b="0" i="1" u="none" strike="noStrike" baseline="0" dirty="0" smtClean="0">
                            <a:latin typeface="Cambria Math" panose="02040503050406030204" pitchFamily="18" charset="0"/>
                            <a:ea typeface="Cambria Math" panose="02040503050406030204" pitchFamily="18" charset="0"/>
                          </a:rPr>
                        </m:ctrlPr>
                      </m:groupChrPr>
                      <m:e>
                        <m:r>
                          <m:rPr>
                            <m:nor/>
                          </m:rPr>
                          <a:rPr lang="en-US" sz="2000" b="0" i="0" u="none" strike="noStrike" baseline="0" dirty="0" smtClean="0">
                            <a:latin typeface="Cambria Math" panose="02040503050406030204" pitchFamily="18" charset="0"/>
                            <a:ea typeface="Cambria Math" panose="02040503050406030204" pitchFamily="18" charset="0"/>
                          </a:rPr>
                          <m:t>yields</m:t>
                        </m:r>
                      </m:e>
                    </m:groupChr>
                    <m:sSub>
                      <m:sSubPr>
                        <m:ctrlPr>
                          <a:rPr lang="en-US" sz="2000" b="0" i="1" u="none" strike="noStrike" baseline="0" dirty="0" smtClean="0">
                            <a:latin typeface="Cambria Math" panose="02040503050406030204" pitchFamily="18" charset="0"/>
                          </a:rPr>
                        </m:ctrlPr>
                      </m:sSubPr>
                      <m:e>
                        <m:r>
                          <a:rPr lang="en-US" sz="2000" b="0" i="1" u="none" strike="noStrike" baseline="0" dirty="0" smtClean="0">
                            <a:latin typeface="Cambria Math" panose="02040503050406030204" pitchFamily="18" charset="0"/>
                          </a:rPr>
                          <m:t>𝑄</m:t>
                        </m:r>
                      </m:e>
                      <m:sub>
                        <m:r>
                          <a:rPr lang="en-US" sz="2000" b="0" i="1" u="none" strike="noStrike" baseline="0" dirty="0" smtClean="0">
                            <a:latin typeface="Cambria Math" panose="02040503050406030204" pitchFamily="18" charset="0"/>
                          </a:rPr>
                          <m:t>𝑡𝑜𝑡</m:t>
                        </m:r>
                      </m:sub>
                    </m:sSub>
                    <m:d>
                      <m:dPr>
                        <m:ctrlPr>
                          <a:rPr lang="en-US" sz="2000" b="0" i="1" u="none" strike="noStrike" baseline="0" dirty="0" smtClean="0">
                            <a:latin typeface="Cambria Math" panose="02040503050406030204" pitchFamily="18" charset="0"/>
                          </a:rPr>
                        </m:ctrlPr>
                      </m:dPr>
                      <m:e>
                        <m:r>
                          <a:rPr lang="en-US" sz="2000" b="0" i="1" u="none" strike="noStrike" baseline="0" dirty="0" smtClean="0">
                            <a:latin typeface="Cambria Math" panose="02040503050406030204" pitchFamily="18" charset="0"/>
                          </a:rPr>
                          <m:t>𝑥</m:t>
                        </m:r>
                      </m:e>
                    </m:d>
                    <m:r>
                      <a:rPr lang="en-US" sz="2000" b="0" i="1" u="none" strike="noStrike" baseline="0" dirty="0" smtClean="0">
                        <a:latin typeface="Cambria Math" panose="02040503050406030204" pitchFamily="18" charset="0"/>
                        <a:ea typeface="Cambria Math" panose="02040503050406030204" pitchFamily="18" charset="0"/>
                      </a:rPr>
                      <m:t>≅</m:t>
                    </m:r>
                    <m:r>
                      <a:rPr lang="en-US" sz="2000" b="0" i="1" u="none" strike="noStrike" baseline="0" dirty="0" smtClean="0">
                        <a:latin typeface="Cambria Math" panose="02040503050406030204" pitchFamily="18" charset="0"/>
                        <a:ea typeface="Cambria Math" panose="02040503050406030204" pitchFamily="18" charset="0"/>
                      </a:rPr>
                      <m:t>𝐾</m:t>
                    </m:r>
                    <m:r>
                      <a:rPr lang="en-US" sz="2000" b="0" i="1" u="none" strike="noStrike" baseline="0" dirty="0" smtClean="0">
                        <a:latin typeface="Cambria Math" panose="02040503050406030204" pitchFamily="18" charset="0"/>
                        <a:ea typeface="Cambria Math" panose="02040503050406030204" pitchFamily="18" charset="0"/>
                      </a:rPr>
                      <m:t>∝</m:t>
                    </m:r>
                    <m:r>
                      <a:rPr lang="en-US" sz="2000" b="0" i="1" u="none" strike="noStrike" baseline="0" dirty="0" smtClean="0">
                        <a:latin typeface="Cambria Math" panose="02040503050406030204" pitchFamily="18" charset="0"/>
                        <a:ea typeface="Cambria Math" panose="02040503050406030204" pitchFamily="18" charset="0"/>
                      </a:rPr>
                      <m:t>𝑥</m:t>
                    </m:r>
                  </m:oMath>
                </a14:m>
                <a:r>
                  <a:rPr lang="en-US" sz="2000" b="0" i="0" u="none" strike="noStrike" baseline="0" dirty="0">
                    <a:latin typeface="AdvTimes"/>
                  </a:rPr>
                  <a:t> and </a:t>
                </a:r>
                <a:r>
                  <a:rPr lang="en-US" sz="2000" b="0" i="0" u="none" strike="noStrike" baseline="0" dirty="0">
                    <a:latin typeface="AdvMacTim-I"/>
                  </a:rPr>
                  <a:t>R</a:t>
                </a:r>
                <a:r>
                  <a:rPr lang="en-US" sz="900" b="0" i="0" u="none" strike="noStrike" baseline="0" dirty="0">
                    <a:latin typeface="AdvMacTim-I"/>
                  </a:rPr>
                  <a:t>Q </a:t>
                </a:r>
                <a:r>
                  <a:rPr lang="en-US" sz="2000" b="0" i="0" u="none" strike="noStrike" baseline="0" dirty="0">
                    <a:latin typeface="AdvTimes"/>
                  </a:rPr>
                  <a:t>is</a:t>
                </a:r>
              </a:p>
              <a:p>
                <a:pPr algn="l"/>
                <a:r>
                  <a:rPr lang="en-US" sz="2000" b="0" i="0" u="none" strike="noStrike" baseline="0" dirty="0">
                    <a:latin typeface="AdvTimes"/>
                  </a:rPr>
                  <a:t>found to decrease down to the limit value 2</a:t>
                </a:r>
              </a:p>
            </p:txBody>
          </p:sp>
        </mc:Choice>
        <mc:Fallback xmlns="">
          <p:sp>
            <p:nvSpPr>
              <p:cNvPr id="14" name="TextBox 13">
                <a:extLst>
                  <a:ext uri="{FF2B5EF4-FFF2-40B4-BE49-F238E27FC236}">
                    <a16:creationId xmlns:a16="http://schemas.microsoft.com/office/drawing/2014/main" id="{DEDCBB5A-0BDB-29CD-55D6-FA14A4745AF9}"/>
                  </a:ext>
                </a:extLst>
              </p:cNvPr>
              <p:cNvSpPr txBox="1">
                <a:spLocks noRot="1" noChangeAspect="1" noMove="1" noResize="1" noEditPoints="1" noAdjustHandles="1" noChangeArrowheads="1" noChangeShapeType="1" noTextEdit="1"/>
              </p:cNvSpPr>
              <p:nvPr/>
            </p:nvSpPr>
            <p:spPr>
              <a:xfrm>
                <a:off x="6738204" y="5381836"/>
                <a:ext cx="5162608" cy="1182055"/>
              </a:xfrm>
              <a:prstGeom prst="rect">
                <a:avLst/>
              </a:prstGeom>
              <a:blipFill>
                <a:blip r:embed="rId3"/>
                <a:stretch>
                  <a:fillRect l="-1181" t="-2577" b="-8763"/>
                </a:stretch>
              </a:blipFill>
            </p:spPr>
            <p:txBody>
              <a:bodyPr/>
              <a:lstStyle/>
              <a:p>
                <a:r>
                  <a:rPr lang="en-GB">
                    <a:noFill/>
                  </a:rPr>
                  <a:t> </a:t>
                </a:r>
              </a:p>
            </p:txBody>
          </p:sp>
        </mc:Fallback>
      </mc:AlternateContent>
      <p:sp>
        <p:nvSpPr>
          <p:cNvPr id="36" name="TextBox 35"/>
          <p:cNvSpPr txBox="1"/>
          <p:nvPr/>
        </p:nvSpPr>
        <p:spPr>
          <a:xfrm>
            <a:off x="878984" y="2034746"/>
            <a:ext cx="2265364" cy="646331"/>
          </a:xfrm>
          <a:prstGeom prst="rect">
            <a:avLst/>
          </a:prstGeom>
          <a:noFill/>
        </p:spPr>
        <p:txBody>
          <a:bodyPr wrap="none" rtlCol="0">
            <a:spAutoFit/>
          </a:bodyPr>
          <a:lstStyle/>
          <a:p>
            <a:r>
              <a:rPr lang="en-GB" dirty="0"/>
              <a:t>Exponential region</a:t>
            </a:r>
          </a:p>
          <a:p>
            <a:r>
              <a:rPr lang="en-GB" dirty="0" err="1"/>
              <a:t>Rq</a:t>
            </a:r>
            <a:r>
              <a:rPr lang="en-GB" dirty="0"/>
              <a:t> =</a:t>
            </a:r>
            <a:r>
              <a:rPr lang="en-GB" dirty="0">
                <a:latin typeface="Symbol" panose="05050102010706020507" pitchFamily="18" charset="2"/>
              </a:rPr>
              <a:t>a</a:t>
            </a:r>
            <a:r>
              <a:rPr lang="en-GB" dirty="0"/>
              <a:t>g</a:t>
            </a:r>
          </a:p>
        </p:txBody>
      </p:sp>
      <p:grpSp>
        <p:nvGrpSpPr>
          <p:cNvPr id="45" name="Group 44"/>
          <p:cNvGrpSpPr/>
          <p:nvPr/>
        </p:nvGrpSpPr>
        <p:grpSpPr>
          <a:xfrm>
            <a:off x="666063" y="1754659"/>
            <a:ext cx="5854336" cy="2261775"/>
            <a:chOff x="657675" y="3941628"/>
            <a:chExt cx="5854336" cy="1021885"/>
          </a:xfrm>
        </p:grpSpPr>
        <p:cxnSp>
          <p:nvCxnSpPr>
            <p:cNvPr id="46" name="Straight Connector 45"/>
            <p:cNvCxnSpPr/>
            <p:nvPr/>
          </p:nvCxnSpPr>
          <p:spPr>
            <a:xfrm>
              <a:off x="657675" y="3971689"/>
              <a:ext cx="0" cy="864973"/>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6512011" y="3941628"/>
              <a:ext cx="0" cy="8649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4144334" y="4594181"/>
              <a:ext cx="2154757" cy="369332"/>
            </a:xfrm>
            <a:prstGeom prst="rect">
              <a:avLst/>
            </a:prstGeom>
            <a:noFill/>
          </p:spPr>
          <p:txBody>
            <a:bodyPr wrap="none" rtlCol="0">
              <a:spAutoFit/>
            </a:bodyPr>
            <a:lstStyle/>
            <a:p>
              <a:r>
                <a:rPr lang="en-GB" dirty="0" err="1"/>
                <a:t>Qtot</a:t>
              </a:r>
              <a:r>
                <a:rPr lang="en-GB" dirty="0"/>
                <a:t>/</a:t>
              </a:r>
              <a:r>
                <a:rPr lang="en-GB" dirty="0" err="1"/>
                <a:t>Qprompt</a:t>
              </a:r>
              <a:r>
                <a:rPr lang="en-GB" dirty="0"/>
                <a:t> =2</a:t>
              </a:r>
            </a:p>
          </p:txBody>
        </p:sp>
      </p:grpSp>
      <p:sp>
        <p:nvSpPr>
          <p:cNvPr id="52" name="Oval 51"/>
          <p:cNvSpPr/>
          <p:nvPr/>
        </p:nvSpPr>
        <p:spPr>
          <a:xfrm>
            <a:off x="6324126" y="3443480"/>
            <a:ext cx="147943" cy="16519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15"/>
          <p:cNvSpPr/>
          <p:nvPr/>
        </p:nvSpPr>
        <p:spPr>
          <a:xfrm>
            <a:off x="766119" y="2034746"/>
            <a:ext cx="5593492" cy="1383957"/>
          </a:xfrm>
          <a:custGeom>
            <a:avLst/>
            <a:gdLst>
              <a:gd name="connsiteX0" fmla="*/ 0 w 5593492"/>
              <a:gd name="connsiteY0" fmla="*/ 1383957 h 1383957"/>
              <a:gd name="connsiteX1" fmla="*/ 2561967 w 5593492"/>
              <a:gd name="connsiteY1" fmla="*/ 1268627 h 1383957"/>
              <a:gd name="connsiteX2" fmla="*/ 3912973 w 5593492"/>
              <a:gd name="connsiteY2" fmla="*/ 848497 h 1383957"/>
              <a:gd name="connsiteX3" fmla="*/ 5074508 w 5593492"/>
              <a:gd name="connsiteY3" fmla="*/ 288324 h 1383957"/>
              <a:gd name="connsiteX4" fmla="*/ 5593492 w 5593492"/>
              <a:gd name="connsiteY4" fmla="*/ 0 h 1383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93492" h="1383957">
                <a:moveTo>
                  <a:pt x="0" y="1383957"/>
                </a:moveTo>
                <a:cubicBezTo>
                  <a:pt x="954902" y="1370913"/>
                  <a:pt x="1909805" y="1357870"/>
                  <a:pt x="2561967" y="1268627"/>
                </a:cubicBezTo>
                <a:cubicBezTo>
                  <a:pt x="3214129" y="1179384"/>
                  <a:pt x="3494216" y="1011881"/>
                  <a:pt x="3912973" y="848497"/>
                </a:cubicBezTo>
                <a:cubicBezTo>
                  <a:pt x="4331730" y="685113"/>
                  <a:pt x="4794422" y="429740"/>
                  <a:pt x="5074508" y="288324"/>
                </a:cubicBezTo>
                <a:cubicBezTo>
                  <a:pt x="5354594" y="146908"/>
                  <a:pt x="5474043" y="73454"/>
                  <a:pt x="5593492" y="0"/>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p:cNvSpPr txBox="1"/>
          <p:nvPr/>
        </p:nvSpPr>
        <p:spPr>
          <a:xfrm>
            <a:off x="3863708" y="1858238"/>
            <a:ext cx="2608361" cy="923330"/>
          </a:xfrm>
          <a:prstGeom prst="rect">
            <a:avLst/>
          </a:prstGeom>
          <a:noFill/>
        </p:spPr>
        <p:txBody>
          <a:bodyPr wrap="square" rtlCol="0">
            <a:spAutoFit/>
          </a:bodyPr>
          <a:lstStyle/>
          <a:p>
            <a:r>
              <a:rPr lang="en-GB" dirty="0"/>
              <a:t>Saturated region</a:t>
            </a:r>
          </a:p>
          <a:p>
            <a:r>
              <a:rPr lang="en-GB" dirty="0" err="1"/>
              <a:t>Rq</a:t>
            </a:r>
            <a:r>
              <a:rPr lang="en-GB" dirty="0"/>
              <a:t> =</a:t>
            </a:r>
            <a:r>
              <a:rPr lang="en-GB" dirty="0">
                <a:latin typeface="Symbol" panose="05050102010706020507" pitchFamily="18" charset="2"/>
              </a:rPr>
              <a:t> </a:t>
            </a:r>
            <a:r>
              <a:rPr lang="en-GB" dirty="0">
                <a:latin typeface="+mj-lt"/>
                <a:cs typeface="Arial" panose="020B0604020202020204" pitchFamily="34" charset="0"/>
              </a:rPr>
              <a:t>lowers with increasing saturation</a:t>
            </a:r>
            <a:endParaRPr lang="en-GB" dirty="0">
              <a:latin typeface="+mj-lt"/>
            </a:endParaRPr>
          </a:p>
        </p:txBody>
      </p:sp>
      <p:cxnSp>
        <p:nvCxnSpPr>
          <p:cNvPr id="21" name="Straight Connector 20"/>
          <p:cNvCxnSpPr/>
          <p:nvPr/>
        </p:nvCxnSpPr>
        <p:spPr>
          <a:xfrm>
            <a:off x="3884314" y="1882288"/>
            <a:ext cx="8238" cy="1877432"/>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3909741" y="3931774"/>
            <a:ext cx="264071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flipV="1">
            <a:off x="666063" y="3931774"/>
            <a:ext cx="3197646" cy="59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Rectangle 25"/>
              <p:cNvSpPr/>
              <p:nvPr/>
            </p:nvSpPr>
            <p:spPr>
              <a:xfrm>
                <a:off x="3652651" y="3859634"/>
                <a:ext cx="51418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dirty="0">
                              <a:latin typeface="Cambria Math" panose="02040503050406030204" pitchFamily="18" charset="0"/>
                              <a:ea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𝑥</m:t>
                          </m:r>
                        </m:e>
                        <m:sub>
                          <m:r>
                            <a:rPr lang="en-US" i="1" dirty="0">
                              <a:latin typeface="Cambria Math" panose="02040503050406030204" pitchFamily="18" charset="0"/>
                              <a:ea typeface="Cambria Math" panose="02040503050406030204" pitchFamily="18" charset="0"/>
                            </a:rPr>
                            <m:t>0</m:t>
                          </m:r>
                          <m:r>
                            <a:rPr lang="en-US" i="1" dirty="0">
                              <a:latin typeface="Cambria Math" panose="02040503050406030204" pitchFamily="18" charset="0"/>
                              <a:ea typeface="Cambria Math" panose="02040503050406030204" pitchFamily="18" charset="0"/>
                            </a:rPr>
                            <m:t> </m:t>
                          </m:r>
                        </m:sub>
                      </m:sSub>
                    </m:oMath>
                  </m:oMathPara>
                </a14:m>
                <a:endParaRPr lang="en-GB" dirty="0"/>
              </a:p>
            </p:txBody>
          </p:sp>
        </mc:Choice>
        <mc:Fallback xmlns="">
          <p:sp>
            <p:nvSpPr>
              <p:cNvPr id="26" name="Rectangle 25"/>
              <p:cNvSpPr>
                <a:spLocks noRot="1" noChangeAspect="1" noMove="1" noResize="1" noEditPoints="1" noAdjustHandles="1" noChangeArrowheads="1" noChangeShapeType="1" noTextEdit="1"/>
              </p:cNvSpPr>
              <p:nvPr/>
            </p:nvSpPr>
            <p:spPr>
              <a:xfrm>
                <a:off x="3652651" y="3859634"/>
                <a:ext cx="514180" cy="369332"/>
              </a:xfrm>
              <a:prstGeom prst="rect">
                <a:avLst/>
              </a:prstGeom>
              <a:blipFill>
                <a:blip r:embed="rId4"/>
                <a:stretch>
                  <a:fillRect b="-1639"/>
                </a:stretch>
              </a:blipFill>
            </p:spPr>
            <p:txBody>
              <a:bodyPr/>
              <a:lstStyle/>
              <a:p>
                <a:r>
                  <a:rPr lang="en-GB">
                    <a:noFill/>
                  </a:rPr>
                  <a:t> </a:t>
                </a:r>
              </a:p>
            </p:txBody>
          </p:sp>
        </mc:Fallback>
      </mc:AlternateContent>
      <p:sp>
        <p:nvSpPr>
          <p:cNvPr id="27" name="Right Brace 26"/>
          <p:cNvSpPr/>
          <p:nvPr/>
        </p:nvSpPr>
        <p:spPr>
          <a:xfrm rot="5400000">
            <a:off x="5037663" y="3241380"/>
            <a:ext cx="319834" cy="264563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8" name="Rectangle 27"/>
              <p:cNvSpPr/>
              <p:nvPr/>
            </p:nvSpPr>
            <p:spPr>
              <a:xfrm>
                <a:off x="4978285" y="4125417"/>
                <a:ext cx="37920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𝑥</m:t>
                      </m:r>
                    </m:oMath>
                  </m:oMathPara>
                </a14:m>
                <a:endParaRPr lang="en-GB" dirty="0"/>
              </a:p>
            </p:txBody>
          </p:sp>
        </mc:Choice>
        <mc:Fallback xmlns="">
          <p:sp>
            <p:nvSpPr>
              <p:cNvPr id="28" name="Rectangle 27"/>
              <p:cNvSpPr>
                <a:spLocks noRot="1" noChangeAspect="1" noMove="1" noResize="1" noEditPoints="1" noAdjustHandles="1" noChangeArrowheads="1" noChangeShapeType="1" noTextEdit="1"/>
              </p:cNvSpPr>
              <p:nvPr/>
            </p:nvSpPr>
            <p:spPr>
              <a:xfrm>
                <a:off x="4978285" y="4125417"/>
                <a:ext cx="379206" cy="369332"/>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766119" y="1158620"/>
                <a:ext cx="2631618" cy="3978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2400" i="1" smtClean="0">
                              <a:latin typeface="Cambria Math" panose="02040503050406030204" pitchFamily="18" charset="0"/>
                            </a:rPr>
                          </m:ctrlPr>
                        </m:sSubPr>
                        <m:e>
                          <m:r>
                            <a:rPr lang="fr-FR" sz="2400" b="0" i="1" smtClean="0">
                              <a:latin typeface="Cambria Math" panose="02040503050406030204" pitchFamily="18" charset="0"/>
                            </a:rPr>
                            <m:t>𝑅</m:t>
                          </m:r>
                        </m:e>
                        <m:sub>
                          <m:r>
                            <a:rPr lang="fr-FR" sz="2400" b="0" i="1" smtClean="0">
                              <a:latin typeface="Cambria Math" panose="02040503050406030204" pitchFamily="18" charset="0"/>
                            </a:rPr>
                            <m:t>𝑄</m:t>
                          </m:r>
                        </m:sub>
                      </m:sSub>
                      <m:r>
                        <a:rPr lang="fr-FR" sz="2400" b="0" i="1" smtClean="0">
                          <a:latin typeface="Cambria Math" panose="02040503050406030204" pitchFamily="18" charset="0"/>
                        </a:rPr>
                        <m:t>=</m:t>
                      </m:r>
                      <m:f>
                        <m:fPr>
                          <m:type m:val="lin"/>
                          <m:ctrlPr>
                            <a:rPr lang="fr-FR" sz="2400" b="0" i="1" smtClean="0">
                              <a:latin typeface="Cambria Math" panose="02040503050406030204" pitchFamily="18" charset="0"/>
                            </a:rPr>
                          </m:ctrlPr>
                        </m:fPr>
                        <m:num>
                          <m:sSub>
                            <m:sSubPr>
                              <m:ctrlPr>
                                <a:rPr lang="fr-FR" sz="2400" i="1">
                                  <a:latin typeface="Cambria Math" panose="02040503050406030204" pitchFamily="18" charset="0"/>
                                </a:rPr>
                              </m:ctrlPr>
                            </m:sSubPr>
                            <m:e>
                              <m:r>
                                <a:rPr lang="fr-FR" sz="2400" b="0" i="1" smtClean="0">
                                  <a:latin typeface="Cambria Math" panose="02040503050406030204" pitchFamily="18" charset="0"/>
                                </a:rPr>
                                <m:t>𝑄</m:t>
                              </m:r>
                            </m:e>
                            <m:sub>
                              <m:r>
                                <a:rPr lang="fr-FR" sz="2400" b="0" i="1" smtClean="0">
                                  <a:latin typeface="Cambria Math" panose="02040503050406030204" pitchFamily="18" charset="0"/>
                                </a:rPr>
                                <m:t>𝑡𝑜𝑡</m:t>
                              </m:r>
                            </m:sub>
                          </m:sSub>
                        </m:num>
                        <m:den>
                          <m:sSub>
                            <m:sSubPr>
                              <m:ctrlPr>
                                <a:rPr lang="fr-FR" sz="2400" i="1">
                                  <a:latin typeface="Cambria Math" panose="02040503050406030204" pitchFamily="18" charset="0"/>
                                </a:rPr>
                              </m:ctrlPr>
                            </m:sSubPr>
                            <m:e>
                              <m:r>
                                <a:rPr lang="fr-FR" sz="2400" b="0" i="1" smtClean="0">
                                  <a:latin typeface="Cambria Math" panose="02040503050406030204" pitchFamily="18" charset="0"/>
                                </a:rPr>
                                <m:t>𝑄</m:t>
                              </m:r>
                            </m:e>
                            <m:sub>
                              <m:r>
                                <a:rPr lang="fr-FR" sz="2400" b="0" i="1" smtClean="0">
                                  <a:latin typeface="Cambria Math" panose="02040503050406030204" pitchFamily="18" charset="0"/>
                                </a:rPr>
                                <m:t>𝑝𝑟𝑜𝑚𝑝𝑡</m:t>
                              </m:r>
                            </m:sub>
                          </m:sSub>
                        </m:den>
                      </m:f>
                    </m:oMath>
                  </m:oMathPara>
                </a14:m>
                <a:endParaRPr lang="en-GB" dirty="0"/>
              </a:p>
            </p:txBody>
          </p:sp>
        </mc:Choice>
        <mc:Fallback xmlns="">
          <p:sp>
            <p:nvSpPr>
              <p:cNvPr id="3" name="TextBox 2"/>
              <p:cNvSpPr txBox="1">
                <a:spLocks noRot="1" noChangeAspect="1" noMove="1" noResize="1" noEditPoints="1" noAdjustHandles="1" noChangeArrowheads="1" noChangeShapeType="1" noTextEdit="1"/>
              </p:cNvSpPr>
              <p:nvPr/>
            </p:nvSpPr>
            <p:spPr>
              <a:xfrm>
                <a:off x="766119" y="1158620"/>
                <a:ext cx="2631618" cy="397866"/>
              </a:xfrm>
              <a:prstGeom prst="rect">
                <a:avLst/>
              </a:prstGeom>
              <a:blipFill>
                <a:blip r:embed="rId6"/>
                <a:stretch>
                  <a:fillRect l="-2088" t="-155385" r="-928" b="-23076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DEDCBB5A-0BDB-29CD-55D6-FA14A4745AF9}"/>
                  </a:ext>
                </a:extLst>
              </p:cNvPr>
              <p:cNvSpPr txBox="1"/>
              <p:nvPr/>
            </p:nvSpPr>
            <p:spPr>
              <a:xfrm>
                <a:off x="666063" y="4404281"/>
                <a:ext cx="6648880" cy="2298258"/>
              </a:xfrm>
              <a:prstGeom prst="rect">
                <a:avLst/>
              </a:prstGeom>
              <a:noFill/>
            </p:spPr>
            <p:txBody>
              <a:bodyPr wrap="square">
                <a:spAutoFit/>
              </a:bodyPr>
              <a:lstStyle/>
              <a:p>
                <a:pPr algn="l"/>
                <a:r>
                  <a:rPr lang="en-US" sz="2000" b="0" i="0" u="none" strike="noStrike" baseline="0" dirty="0">
                    <a:latin typeface="AdvTimes"/>
                  </a:rPr>
                  <a:t>In the proportional</a:t>
                </a:r>
                <a:r>
                  <a:rPr lang="en-US" sz="2000" b="0" i="0" u="none" strike="noStrike" dirty="0">
                    <a:latin typeface="AdvTimes"/>
                  </a:rPr>
                  <a:t> regime:</a:t>
                </a:r>
                <a:endParaRPr lang="en-US" sz="2000" b="0" i="0" u="none" strike="noStrike" baseline="0" dirty="0">
                  <a:latin typeface="AdvTimes"/>
                </a:endParaRPr>
              </a:p>
              <a:p>
                <a:pPr/>
                <a14:m>
                  <m:oMathPara xmlns:m="http://schemas.openxmlformats.org/officeDocument/2006/math">
                    <m:oMathParaPr>
                      <m:jc m:val="centerGroup"/>
                    </m:oMathParaPr>
                    <m:oMath xmlns:m="http://schemas.openxmlformats.org/officeDocument/2006/math">
                      <m:sSub>
                        <m:sSubPr>
                          <m:ctrlPr>
                            <a:rPr lang="en-US" sz="2000" b="0" i="1" u="none" strike="noStrike" baseline="0" dirty="0" smtClean="0">
                              <a:latin typeface="Cambria Math" panose="02040503050406030204" pitchFamily="18" charset="0"/>
                            </a:rPr>
                          </m:ctrlPr>
                        </m:sSubPr>
                        <m:e>
                          <m:r>
                            <a:rPr lang="en-US" sz="2000" b="0" i="1" u="none" strike="noStrike" baseline="0" dirty="0" smtClean="0">
                              <a:latin typeface="Cambria Math" panose="02040503050406030204" pitchFamily="18" charset="0"/>
                            </a:rPr>
                            <m:t>𝑄</m:t>
                          </m:r>
                        </m:e>
                        <m:sub>
                          <m:r>
                            <a:rPr lang="en-US" sz="2000" b="0" i="1" u="none" strike="noStrike" baseline="0" dirty="0" smtClean="0">
                              <a:latin typeface="Cambria Math" panose="02040503050406030204" pitchFamily="18" charset="0"/>
                            </a:rPr>
                            <m:t>𝑡𝑜𝑡</m:t>
                          </m:r>
                        </m:sub>
                      </m:sSub>
                      <m:d>
                        <m:dPr>
                          <m:ctrlPr>
                            <a:rPr lang="en-US" sz="2000" b="0" i="1" u="none" strike="noStrike" baseline="0" dirty="0" smtClean="0">
                              <a:latin typeface="Cambria Math" panose="02040503050406030204" pitchFamily="18" charset="0"/>
                            </a:rPr>
                          </m:ctrlPr>
                        </m:dPr>
                        <m:e>
                          <m:r>
                            <a:rPr lang="en-US" sz="2000" b="0" i="1" u="none" strike="noStrike" baseline="0" dirty="0" smtClean="0">
                              <a:latin typeface="Cambria Math" panose="02040503050406030204" pitchFamily="18" charset="0"/>
                            </a:rPr>
                            <m:t>𝑥</m:t>
                          </m:r>
                        </m:e>
                      </m:d>
                      <m:r>
                        <a:rPr lang="en-US" sz="2000" b="0" i="1" u="none" strike="noStrike" baseline="0" dirty="0" smtClean="0">
                          <a:latin typeface="Cambria Math" panose="02040503050406030204" pitchFamily="18" charset="0"/>
                          <a:ea typeface="Cambria Math" panose="02040503050406030204" pitchFamily="18" charset="0"/>
                        </a:rPr>
                        <m:t>≅</m:t>
                      </m:r>
                      <m:nary>
                        <m:naryPr>
                          <m:ctrlPr>
                            <a:rPr lang="en-US" sz="2000" i="1" dirty="0">
                              <a:latin typeface="Cambria Math" panose="02040503050406030204" pitchFamily="18" charset="0"/>
                              <a:ea typeface="Cambria Math" panose="02040503050406030204" pitchFamily="18" charset="0"/>
                            </a:rPr>
                          </m:ctrlPr>
                        </m:naryPr>
                        <m:sub>
                          <m:r>
                            <m:rPr>
                              <m:brk m:alnAt="23"/>
                            </m:rPr>
                            <a:rPr lang="fr-FR" sz="2000" i="1" dirty="0">
                              <a:latin typeface="Cambria Math" panose="02040503050406030204" pitchFamily="18" charset="0"/>
                              <a:ea typeface="Cambria Math" panose="02040503050406030204" pitchFamily="18" charset="0"/>
                            </a:rPr>
                            <m:t>0</m:t>
                          </m:r>
                        </m:sub>
                        <m:sup>
                          <m:r>
                            <a:rPr lang="fr-FR" sz="2000" i="1" dirty="0">
                              <a:latin typeface="Cambria Math" panose="02040503050406030204" pitchFamily="18" charset="0"/>
                              <a:ea typeface="Cambria Math" panose="02040503050406030204" pitchFamily="18" charset="0"/>
                            </a:rPr>
                            <m:t>𝑔</m:t>
                          </m:r>
                        </m:sup>
                        <m:e>
                          <m:sSub>
                            <m:sSubPr>
                              <m:ctrlPr>
                                <a:rPr lang="fr-FR" sz="2000" i="1" dirty="0">
                                  <a:latin typeface="Cambria Math" panose="02040503050406030204" pitchFamily="18" charset="0"/>
                                  <a:ea typeface="Cambria Math" panose="02040503050406030204" pitchFamily="18" charset="0"/>
                                </a:rPr>
                              </m:ctrlPr>
                            </m:sSubPr>
                            <m:e>
                              <m:r>
                                <a:rPr lang="fr-FR" sz="2000" i="1" dirty="0">
                                  <a:latin typeface="Cambria Math" panose="02040503050406030204" pitchFamily="18" charset="0"/>
                                  <a:ea typeface="Cambria Math" panose="02040503050406030204" pitchFamily="18" charset="0"/>
                                </a:rPr>
                                <m:t>𝑛</m:t>
                              </m:r>
                            </m:e>
                            <m:sub>
                              <m:r>
                                <a:rPr lang="fr-FR" sz="2000" i="1" dirty="0">
                                  <a:latin typeface="Cambria Math" panose="02040503050406030204" pitchFamily="18" charset="0"/>
                                  <a:ea typeface="Cambria Math" panose="02040503050406030204" pitchFamily="18" charset="0"/>
                                </a:rPr>
                                <m:t>0</m:t>
                              </m:r>
                            </m:sub>
                          </m:sSub>
                          <m:sSup>
                            <m:sSupPr>
                              <m:ctrlPr>
                                <a:rPr lang="fr-FR" sz="2000" i="1" dirty="0">
                                  <a:latin typeface="Cambria Math" panose="02040503050406030204" pitchFamily="18" charset="0"/>
                                  <a:ea typeface="Cambria Math" panose="02040503050406030204" pitchFamily="18" charset="0"/>
                                </a:rPr>
                              </m:ctrlPr>
                            </m:sSupPr>
                            <m:e>
                              <m:r>
                                <a:rPr lang="fr-FR" sz="2000" i="1" dirty="0">
                                  <a:latin typeface="Cambria Math" panose="02040503050406030204" pitchFamily="18" charset="0"/>
                                  <a:ea typeface="Cambria Math" panose="02040503050406030204" pitchFamily="18" charset="0"/>
                                </a:rPr>
                                <m:t>𝑒</m:t>
                              </m:r>
                            </m:e>
                            <m:sup>
                              <m:r>
                                <a:rPr lang="fr-FR" sz="2000" i="1" dirty="0">
                                  <a:latin typeface="Cambria Math" panose="02040503050406030204" pitchFamily="18" charset="0"/>
                                  <a:ea typeface="Cambria Math" panose="02040503050406030204" pitchFamily="18" charset="0"/>
                                </a:rPr>
                                <m:t>𝛼</m:t>
                              </m:r>
                              <m:r>
                                <a:rPr lang="fr-FR" sz="2000" i="1" dirty="0">
                                  <a:latin typeface="Cambria Math" panose="02040503050406030204" pitchFamily="18" charset="0"/>
                                  <a:ea typeface="Cambria Math" panose="02040503050406030204" pitchFamily="18" charset="0"/>
                                </a:rPr>
                                <m:t>𝑥</m:t>
                              </m:r>
                            </m:sup>
                          </m:sSup>
                        </m:e>
                      </m:nary>
                      <m:r>
                        <a:rPr lang="fr-FR" sz="2000" b="0" i="1" u="none" strike="noStrike" baseline="0" dirty="0" smtClean="0">
                          <a:latin typeface="Cambria Math" panose="02040503050406030204" pitchFamily="18" charset="0"/>
                          <a:ea typeface="Cambria Math" panose="02040503050406030204" pitchFamily="18" charset="0"/>
                        </a:rPr>
                        <m:t>=</m:t>
                      </m:r>
                      <m:sSub>
                        <m:sSubPr>
                          <m:ctrlPr>
                            <a:rPr lang="fr-FR" sz="2000" i="1" dirty="0">
                              <a:latin typeface="Cambria Math" panose="02040503050406030204" pitchFamily="18" charset="0"/>
                              <a:ea typeface="Cambria Math" panose="02040503050406030204" pitchFamily="18" charset="0"/>
                            </a:rPr>
                          </m:ctrlPr>
                        </m:sSubPr>
                        <m:e>
                          <m:r>
                            <a:rPr lang="fr-FR" sz="2000" i="1" dirty="0">
                              <a:latin typeface="Cambria Math" panose="02040503050406030204" pitchFamily="18" charset="0"/>
                              <a:ea typeface="Cambria Math" panose="02040503050406030204" pitchFamily="18" charset="0"/>
                            </a:rPr>
                            <m:t>𝑛</m:t>
                          </m:r>
                        </m:e>
                        <m:sub>
                          <m:r>
                            <a:rPr lang="fr-FR" sz="2000" i="1" dirty="0">
                              <a:latin typeface="Cambria Math" panose="02040503050406030204" pitchFamily="18" charset="0"/>
                              <a:ea typeface="Cambria Math" panose="02040503050406030204" pitchFamily="18" charset="0"/>
                            </a:rPr>
                            <m:t>0</m:t>
                          </m:r>
                        </m:sub>
                      </m:sSub>
                      <m:sSup>
                        <m:sSupPr>
                          <m:ctrlPr>
                            <a:rPr lang="fr-FR" sz="2000" i="1" dirty="0">
                              <a:latin typeface="Cambria Math" panose="02040503050406030204" pitchFamily="18" charset="0"/>
                              <a:ea typeface="Cambria Math" panose="02040503050406030204" pitchFamily="18" charset="0"/>
                            </a:rPr>
                          </m:ctrlPr>
                        </m:sSupPr>
                        <m:e>
                          <m:r>
                            <a:rPr lang="fr-FR" sz="2000" i="1" dirty="0">
                              <a:latin typeface="Cambria Math" panose="02040503050406030204" pitchFamily="18" charset="0"/>
                              <a:ea typeface="Cambria Math" panose="02040503050406030204" pitchFamily="18" charset="0"/>
                            </a:rPr>
                            <m:t>𝛼</m:t>
                          </m:r>
                          <m:r>
                            <a:rPr lang="fr-FR" sz="2000" b="0" i="1" dirty="0" smtClean="0">
                              <a:latin typeface="Cambria Math" panose="02040503050406030204" pitchFamily="18" charset="0"/>
                              <a:ea typeface="Cambria Math" panose="02040503050406030204" pitchFamily="18" charset="0"/>
                            </a:rPr>
                            <m:t>𝑔</m:t>
                          </m:r>
                          <m:r>
                            <a:rPr lang="fr-FR" sz="2000" b="0" i="1" dirty="0" smtClean="0">
                              <a:latin typeface="Cambria Math" panose="02040503050406030204" pitchFamily="18" charset="0"/>
                              <a:ea typeface="Cambria Math" panose="02040503050406030204" pitchFamily="18" charset="0"/>
                            </a:rPr>
                            <m:t>⋅</m:t>
                          </m:r>
                          <m:r>
                            <a:rPr lang="fr-FR" sz="2000" i="1" dirty="0">
                              <a:latin typeface="Cambria Math" panose="02040503050406030204" pitchFamily="18" charset="0"/>
                              <a:ea typeface="Cambria Math" panose="02040503050406030204" pitchFamily="18" charset="0"/>
                            </a:rPr>
                            <m:t>𝑒</m:t>
                          </m:r>
                        </m:e>
                        <m:sup>
                          <m:r>
                            <a:rPr lang="fr-FR" sz="2000" i="1" dirty="0">
                              <a:latin typeface="Cambria Math" panose="02040503050406030204" pitchFamily="18" charset="0"/>
                              <a:ea typeface="Cambria Math" panose="02040503050406030204" pitchFamily="18" charset="0"/>
                            </a:rPr>
                            <m:t>𝛼</m:t>
                          </m:r>
                          <m:r>
                            <a:rPr lang="fr-FR" sz="2000" i="1" dirty="0">
                              <a:latin typeface="Cambria Math" panose="02040503050406030204" pitchFamily="18" charset="0"/>
                              <a:ea typeface="Cambria Math" panose="02040503050406030204" pitchFamily="18" charset="0"/>
                            </a:rPr>
                            <m:t>𝑥</m:t>
                          </m:r>
                        </m:sup>
                      </m:sSup>
                    </m:oMath>
                  </m:oMathPara>
                </a14:m>
                <a:endParaRPr lang="en-US" sz="2000" b="0" i="0" u="none" strike="noStrike" baseline="0" dirty="0">
                  <a:latin typeface="AdvMacTim-I"/>
                </a:endParaRPr>
              </a:p>
              <a:p>
                <a:r>
                  <a:rPr lang="en-US" sz="2000" b="0" i="0" u="none" strike="noStrike" baseline="0" dirty="0">
                    <a:latin typeface="AdvMacTim-I"/>
                  </a:rPr>
                  <a:t>Example: </a:t>
                </a:r>
                <a14:m>
                  <m:oMath xmlns:m="http://schemas.openxmlformats.org/officeDocument/2006/math">
                    <m:r>
                      <a:rPr lang="en-US" sz="2000" b="0" i="1" u="none" strike="noStrike" baseline="0" dirty="0" smtClean="0">
                        <a:latin typeface="Cambria Math" panose="02040503050406030204" pitchFamily="18" charset="0"/>
                      </a:rPr>
                      <m:t>𝐺</m:t>
                    </m:r>
                    <m:r>
                      <a:rPr lang="en-US" sz="2000" b="0" i="1" u="none" strike="noStrike" baseline="0" dirty="0" smtClean="0">
                        <a:latin typeface="Cambria Math" panose="02040503050406030204" pitchFamily="18" charset="0"/>
                      </a:rPr>
                      <m:t>=</m:t>
                    </m:r>
                    <m:r>
                      <a:rPr lang="en-US" sz="2000" b="0" i="1" u="none" strike="noStrike" baseline="0" dirty="0" smtClean="0">
                        <a:latin typeface="Cambria Math" panose="02040503050406030204" pitchFamily="18" charset="0"/>
                      </a:rPr>
                      <m:t>5</m:t>
                    </m:r>
                    <m:r>
                      <a:rPr lang="en-US" sz="2000" b="0" i="1" u="none" strike="noStrike" baseline="0" dirty="0" smtClean="0">
                        <a:latin typeface="Cambria Math" panose="02040503050406030204" pitchFamily="18" charset="0"/>
                      </a:rPr>
                      <m:t>⋅</m:t>
                    </m:r>
                    <m:sSup>
                      <m:sSupPr>
                        <m:ctrlPr>
                          <a:rPr lang="en-US" sz="2000" b="0" i="1" u="none" strike="noStrike" baseline="0" dirty="0" smtClean="0">
                            <a:latin typeface="Cambria Math" panose="02040503050406030204" pitchFamily="18" charset="0"/>
                            <a:ea typeface="Cambria Math" panose="02040503050406030204" pitchFamily="18" charset="0"/>
                          </a:rPr>
                        </m:ctrlPr>
                      </m:sSupPr>
                      <m:e>
                        <m:r>
                          <a:rPr lang="fr-FR" sz="2000" b="0" i="1" u="none" strike="noStrike" baseline="0" dirty="0" smtClean="0">
                            <a:latin typeface="Cambria Math" panose="02040503050406030204" pitchFamily="18" charset="0"/>
                            <a:ea typeface="Cambria Math" panose="02040503050406030204" pitchFamily="18" charset="0"/>
                          </a:rPr>
                          <m:t>10</m:t>
                        </m:r>
                      </m:e>
                      <m:sup>
                        <m:r>
                          <a:rPr lang="fr-FR" sz="2000" b="0" i="1" u="none" strike="noStrike" baseline="0" dirty="0" smtClean="0">
                            <a:latin typeface="Cambria Math" panose="02040503050406030204" pitchFamily="18" charset="0"/>
                            <a:ea typeface="Cambria Math" panose="02040503050406030204" pitchFamily="18" charset="0"/>
                          </a:rPr>
                          <m:t>4</m:t>
                        </m:r>
                      </m:sup>
                    </m:sSup>
                    <m:r>
                      <a:rPr lang="fr-FR" sz="2000" i="1" dirty="0">
                        <a:latin typeface="Cambria Math" panose="02040503050406030204" pitchFamily="18" charset="0"/>
                        <a:ea typeface="Cambria Math" panose="02040503050406030204" pitchFamily="18" charset="0"/>
                      </a:rPr>
                      <m:t>⟹</m:t>
                    </m:r>
                  </m:oMath>
                </a14:m>
                <a:r>
                  <a:rPr lang="en-US" sz="2000" b="0" i="0" u="none" strike="noStrike" baseline="0" dirty="0">
                    <a:latin typeface="AdvTimes"/>
                  </a:rPr>
                  <a:t> </a:t>
                </a:r>
                <a14:m>
                  <m:oMath xmlns:m="http://schemas.openxmlformats.org/officeDocument/2006/math">
                    <m:r>
                      <a:rPr lang="fr-FR" sz="2000" i="1" dirty="0">
                        <a:latin typeface="Cambria Math" panose="02040503050406030204" pitchFamily="18" charset="0"/>
                        <a:ea typeface="Cambria Math" panose="02040503050406030204" pitchFamily="18" charset="0"/>
                      </a:rPr>
                      <m:t>𝛼</m:t>
                    </m:r>
                    <m:r>
                      <a:rPr lang="fr-FR" sz="2000" i="1" dirty="0">
                        <a:latin typeface="Cambria Math" panose="02040503050406030204" pitchFamily="18" charset="0"/>
                        <a:ea typeface="Cambria Math" panose="02040503050406030204" pitchFamily="18" charset="0"/>
                      </a:rPr>
                      <m:t>𝑔</m:t>
                    </m:r>
                    <m:r>
                      <a:rPr lang="fr-FR" sz="2000" i="1" dirty="0" smtClean="0">
                        <a:latin typeface="Cambria Math" panose="02040503050406030204" pitchFamily="18" charset="0"/>
                        <a:ea typeface="Cambria Math" panose="02040503050406030204" pitchFamily="18" charset="0"/>
                      </a:rPr>
                      <m:t>≅</m:t>
                    </m:r>
                    <m:r>
                      <a:rPr lang="fr-FR" sz="2000" b="0" i="1" dirty="0" smtClean="0">
                        <a:latin typeface="Cambria Math" panose="02040503050406030204" pitchFamily="18" charset="0"/>
                        <a:ea typeface="Cambria Math" panose="02040503050406030204" pitchFamily="18" charset="0"/>
                      </a:rPr>
                      <m:t>11</m:t>
                    </m:r>
                  </m:oMath>
                </a14:m>
                <a:endParaRPr lang="en-US" sz="2000" b="0" i="0" u="none" strike="noStrike" baseline="0" dirty="0">
                  <a:latin typeface="AdvTimes"/>
                </a:endParaRPr>
              </a:p>
              <a:p>
                <a:r>
                  <a:rPr lang="en-US" sz="2000" dirty="0"/>
                  <a:t>                </a:t>
                </a:r>
                <a14:m>
                  <m:oMath xmlns:m="http://schemas.openxmlformats.org/officeDocument/2006/math">
                    <m:r>
                      <a:rPr lang="en-US" sz="2000" i="1" dirty="0">
                        <a:latin typeface="Cambria Math" panose="02040503050406030204" pitchFamily="18" charset="0"/>
                      </a:rPr>
                      <m:t>𝐺</m:t>
                    </m:r>
                    <m:r>
                      <a:rPr lang="en-US" sz="2000" i="1" dirty="0">
                        <a:latin typeface="Cambria Math" panose="02040503050406030204" pitchFamily="18" charset="0"/>
                      </a:rPr>
                      <m:t>=</m:t>
                    </m:r>
                    <m:r>
                      <a:rPr lang="en-US" sz="2000" i="1" dirty="0">
                        <a:latin typeface="Cambria Math" panose="02040503050406030204" pitchFamily="18" charset="0"/>
                      </a:rPr>
                      <m:t>5</m:t>
                    </m:r>
                    <m:r>
                      <a:rPr lang="en-US" sz="2000" i="1" dirty="0">
                        <a:latin typeface="Cambria Math" panose="02040503050406030204" pitchFamily="18" charset="0"/>
                      </a:rPr>
                      <m:t>⋅</m:t>
                    </m:r>
                    <m:sSup>
                      <m:sSupPr>
                        <m:ctrlPr>
                          <a:rPr lang="en-US" sz="2000" i="1" dirty="0">
                            <a:latin typeface="Cambria Math" panose="02040503050406030204" pitchFamily="18" charset="0"/>
                            <a:ea typeface="Cambria Math" panose="02040503050406030204" pitchFamily="18" charset="0"/>
                          </a:rPr>
                        </m:ctrlPr>
                      </m:sSupPr>
                      <m:e>
                        <m:r>
                          <a:rPr lang="fr-FR" sz="2000" i="1" dirty="0">
                            <a:latin typeface="Cambria Math" panose="02040503050406030204" pitchFamily="18" charset="0"/>
                            <a:ea typeface="Cambria Math" panose="02040503050406030204" pitchFamily="18" charset="0"/>
                          </a:rPr>
                          <m:t>10</m:t>
                        </m:r>
                      </m:e>
                      <m:sup>
                        <m:r>
                          <a:rPr lang="fr-FR" sz="2000" b="0" i="1" dirty="0" smtClean="0">
                            <a:latin typeface="Cambria Math" panose="02040503050406030204" pitchFamily="18" charset="0"/>
                            <a:ea typeface="Cambria Math" panose="02040503050406030204" pitchFamily="18" charset="0"/>
                          </a:rPr>
                          <m:t>6</m:t>
                        </m:r>
                      </m:sup>
                    </m:sSup>
                    <m:r>
                      <a:rPr lang="fr-FR" sz="2000" i="1" dirty="0" smtClean="0">
                        <a:latin typeface="Cambria Math" panose="02040503050406030204" pitchFamily="18" charset="0"/>
                        <a:ea typeface="Cambria Math" panose="02040503050406030204" pitchFamily="18" charset="0"/>
                      </a:rPr>
                      <m:t>⟹</m:t>
                    </m:r>
                  </m:oMath>
                </a14:m>
                <a:r>
                  <a:rPr lang="en-US" sz="2000" dirty="0">
                    <a:latin typeface="AdvTimes"/>
                  </a:rPr>
                  <a:t> </a:t>
                </a:r>
                <a14:m>
                  <m:oMath xmlns:m="http://schemas.openxmlformats.org/officeDocument/2006/math">
                    <m:r>
                      <a:rPr lang="fr-FR" sz="2000" i="1" dirty="0" smtClean="0">
                        <a:latin typeface="Cambria Math" panose="02040503050406030204" pitchFamily="18" charset="0"/>
                        <a:ea typeface="Cambria Math" panose="02040503050406030204" pitchFamily="18" charset="0"/>
                      </a:rPr>
                      <m:t>𝛼</m:t>
                    </m:r>
                    <m:r>
                      <a:rPr lang="fr-FR" sz="2000" i="1" dirty="0" smtClean="0">
                        <a:latin typeface="Cambria Math" panose="02040503050406030204" pitchFamily="18" charset="0"/>
                        <a:ea typeface="Cambria Math" panose="02040503050406030204" pitchFamily="18" charset="0"/>
                      </a:rPr>
                      <m:t>𝑔</m:t>
                    </m:r>
                    <m:r>
                      <a:rPr lang="fr-FR" sz="2000" i="1" dirty="0" smtClean="0">
                        <a:latin typeface="Cambria Math" panose="02040503050406030204" pitchFamily="18" charset="0"/>
                        <a:ea typeface="Cambria Math" panose="02040503050406030204" pitchFamily="18" charset="0"/>
                      </a:rPr>
                      <m:t>≅</m:t>
                    </m:r>
                    <m:r>
                      <a:rPr lang="fr-FR" sz="2000" i="1" dirty="0" smtClean="0">
                        <a:latin typeface="Cambria Math" panose="02040503050406030204" pitchFamily="18" charset="0"/>
                        <a:ea typeface="Cambria Math" panose="02040503050406030204" pitchFamily="18" charset="0"/>
                      </a:rPr>
                      <m:t>15</m:t>
                    </m:r>
                  </m:oMath>
                </a14:m>
                <a:r>
                  <a:rPr lang="en-US" sz="2000" b="0" i="0" u="none" strike="noStrike" baseline="0" dirty="0">
                    <a:latin typeface="AdvTimes"/>
                  </a:rPr>
                  <a:t> proportional mode limit</a:t>
                </a:r>
              </a:p>
              <a:p>
                <a:r>
                  <a:rPr lang="en-US" sz="2000" dirty="0"/>
                  <a:t>                </a:t>
                </a:r>
                <a14:m>
                  <m:oMath xmlns:m="http://schemas.openxmlformats.org/officeDocument/2006/math">
                    <m:r>
                      <a:rPr lang="en-US" sz="2000" i="1" dirty="0">
                        <a:latin typeface="Cambria Math" panose="02040503050406030204" pitchFamily="18" charset="0"/>
                      </a:rPr>
                      <m:t>𝐺</m:t>
                    </m:r>
                    <m:r>
                      <a:rPr lang="en-US" sz="2000" i="1" dirty="0">
                        <a:latin typeface="Cambria Math" panose="02040503050406030204" pitchFamily="18" charset="0"/>
                      </a:rPr>
                      <m:t>=</m:t>
                    </m:r>
                    <m:r>
                      <a:rPr lang="en-US" sz="2000" i="1" dirty="0">
                        <a:latin typeface="Cambria Math" panose="02040503050406030204" pitchFamily="18" charset="0"/>
                      </a:rPr>
                      <m:t>5</m:t>
                    </m:r>
                    <m:r>
                      <a:rPr lang="en-US" sz="2000" i="1" dirty="0">
                        <a:latin typeface="Cambria Math" panose="02040503050406030204" pitchFamily="18" charset="0"/>
                      </a:rPr>
                      <m:t>⋅</m:t>
                    </m:r>
                    <m:sSup>
                      <m:sSupPr>
                        <m:ctrlPr>
                          <a:rPr lang="en-US" sz="2000" i="1" dirty="0">
                            <a:latin typeface="Cambria Math" panose="02040503050406030204" pitchFamily="18" charset="0"/>
                            <a:ea typeface="Cambria Math" panose="02040503050406030204" pitchFamily="18" charset="0"/>
                          </a:rPr>
                        </m:ctrlPr>
                      </m:sSupPr>
                      <m:e>
                        <m:r>
                          <a:rPr lang="fr-FR" sz="2000" i="1" dirty="0">
                            <a:latin typeface="Cambria Math" panose="02040503050406030204" pitchFamily="18" charset="0"/>
                            <a:ea typeface="Cambria Math" panose="02040503050406030204" pitchFamily="18" charset="0"/>
                          </a:rPr>
                          <m:t>10</m:t>
                        </m:r>
                      </m:e>
                      <m:sup>
                        <m:r>
                          <a:rPr lang="fr-FR" sz="2000" b="0" i="1" dirty="0" smtClean="0">
                            <a:latin typeface="Cambria Math" panose="02040503050406030204" pitchFamily="18" charset="0"/>
                            <a:ea typeface="Cambria Math" panose="02040503050406030204" pitchFamily="18" charset="0"/>
                          </a:rPr>
                          <m:t>8</m:t>
                        </m:r>
                      </m:sup>
                    </m:sSup>
                    <m:r>
                      <a:rPr lang="fr-FR" sz="2000" i="1" dirty="0">
                        <a:latin typeface="Cambria Math" panose="02040503050406030204" pitchFamily="18" charset="0"/>
                        <a:ea typeface="Cambria Math" panose="02040503050406030204" pitchFamily="18" charset="0"/>
                      </a:rPr>
                      <m:t>⟹</m:t>
                    </m:r>
                  </m:oMath>
                </a14:m>
                <a:r>
                  <a:rPr lang="en-US" sz="2000" dirty="0">
                    <a:latin typeface="AdvTimes"/>
                  </a:rPr>
                  <a:t> </a:t>
                </a:r>
                <a14:m>
                  <m:oMath xmlns:m="http://schemas.openxmlformats.org/officeDocument/2006/math">
                    <m:r>
                      <a:rPr lang="fr-FR" sz="2000" i="1" dirty="0">
                        <a:latin typeface="Cambria Math" panose="02040503050406030204" pitchFamily="18" charset="0"/>
                        <a:ea typeface="Cambria Math" panose="02040503050406030204" pitchFamily="18" charset="0"/>
                      </a:rPr>
                      <m:t>𝛼</m:t>
                    </m:r>
                    <m:r>
                      <a:rPr lang="fr-FR" sz="2000" i="1" dirty="0">
                        <a:latin typeface="Cambria Math" panose="02040503050406030204" pitchFamily="18" charset="0"/>
                        <a:ea typeface="Cambria Math" panose="02040503050406030204" pitchFamily="18" charset="0"/>
                      </a:rPr>
                      <m:t>𝑔</m:t>
                    </m:r>
                    <m:r>
                      <a:rPr lang="fr-FR" sz="2000" i="1" dirty="0">
                        <a:latin typeface="Cambria Math" panose="02040503050406030204" pitchFamily="18" charset="0"/>
                        <a:ea typeface="Cambria Math" panose="02040503050406030204" pitchFamily="18" charset="0"/>
                      </a:rPr>
                      <m:t>≅</m:t>
                    </m:r>
                    <m:r>
                      <a:rPr lang="fr-FR" sz="2000" i="1" dirty="0">
                        <a:latin typeface="Cambria Math" panose="02040503050406030204" pitchFamily="18" charset="0"/>
                        <a:ea typeface="Cambria Math" panose="02040503050406030204" pitchFamily="18" charset="0"/>
                      </a:rPr>
                      <m:t>20</m:t>
                    </m:r>
                  </m:oMath>
                </a14:m>
                <a:r>
                  <a:rPr lang="en-US" sz="2000" dirty="0">
                    <a:latin typeface="AdvTimes"/>
                  </a:rPr>
                  <a:t> Meek limit</a:t>
                </a:r>
              </a:p>
              <a:p>
                <a:endParaRPr lang="en-US" sz="2000" b="0" i="0" u="none" strike="noStrike" baseline="0" dirty="0">
                  <a:latin typeface="AdvTimes"/>
                </a:endParaRPr>
              </a:p>
            </p:txBody>
          </p:sp>
        </mc:Choice>
        <mc:Fallback xmlns="">
          <p:sp>
            <p:nvSpPr>
              <p:cNvPr id="22" name="TextBox 21">
                <a:extLst>
                  <a:ext uri="{FF2B5EF4-FFF2-40B4-BE49-F238E27FC236}">
                    <a16:creationId xmlns:a16="http://schemas.microsoft.com/office/drawing/2014/main" id="{DEDCBB5A-0BDB-29CD-55D6-FA14A4745AF9}"/>
                  </a:ext>
                </a:extLst>
              </p:cNvPr>
              <p:cNvSpPr txBox="1">
                <a:spLocks noRot="1" noChangeAspect="1" noMove="1" noResize="1" noEditPoints="1" noAdjustHandles="1" noChangeArrowheads="1" noChangeShapeType="1" noTextEdit="1"/>
              </p:cNvSpPr>
              <p:nvPr/>
            </p:nvSpPr>
            <p:spPr>
              <a:xfrm>
                <a:off x="666063" y="4404281"/>
                <a:ext cx="6648880" cy="2298258"/>
              </a:xfrm>
              <a:prstGeom prst="rect">
                <a:avLst/>
              </a:prstGeom>
              <a:blipFill>
                <a:blip r:embed="rId7"/>
                <a:stretch>
                  <a:fillRect l="-917" t="-1061"/>
                </a:stretch>
              </a:blipFill>
            </p:spPr>
            <p:txBody>
              <a:bodyPr/>
              <a:lstStyle/>
              <a:p>
                <a:r>
                  <a:rPr lang="en-GB">
                    <a:noFill/>
                  </a:rPr>
                  <a:t> </a:t>
                </a:r>
              </a:p>
            </p:txBody>
          </p:sp>
        </mc:Fallback>
      </mc:AlternateContent>
      <p:sp>
        <p:nvSpPr>
          <p:cNvPr id="4" name="Date Placeholder 3"/>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18252294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D291B-D445-F200-0599-6A4DBD286B2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D7CF046-3EB0-311F-B124-BA1BD6A8B439}"/>
              </a:ext>
            </a:extLst>
          </p:cNvPr>
          <p:cNvSpPr>
            <a:spLocks noGrp="1"/>
          </p:cNvSpPr>
          <p:nvPr>
            <p:ph type="title"/>
          </p:nvPr>
        </p:nvSpPr>
        <p:spPr/>
        <p:txBody>
          <a:bodyPr/>
          <a:lstStyle/>
          <a:p>
            <a:r>
              <a:rPr lang="en-US" dirty="0"/>
              <a:t>Comparison of the main gaseous detector families</a:t>
            </a:r>
          </a:p>
        </p:txBody>
      </p:sp>
      <p:sp>
        <p:nvSpPr>
          <p:cNvPr id="7" name="Text Placeholder 6">
            <a:extLst>
              <a:ext uri="{FF2B5EF4-FFF2-40B4-BE49-F238E27FC236}">
                <a16:creationId xmlns:a16="http://schemas.microsoft.com/office/drawing/2014/main" id="{1BB493DE-694A-32DC-6533-8F4C6C5C2F65}"/>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29A5DC99-36D4-2E42-F2CB-089875E0A2F3}"/>
              </a:ext>
            </a:extLst>
          </p:cNvPr>
          <p:cNvSpPr>
            <a:spLocks noGrp="1"/>
          </p:cNvSpPr>
          <p:nvPr>
            <p:ph type="dt" sz="half" idx="10"/>
          </p:nvPr>
        </p:nvSpPr>
        <p:spPr/>
        <p:txBody>
          <a:bodyPr/>
          <a:lstStyle/>
          <a:p>
            <a:r>
              <a:rPr lang="en-US"/>
              <a:t>15/10//2026</a:t>
            </a:r>
            <a:endParaRPr lang="en-GB"/>
          </a:p>
        </p:txBody>
      </p:sp>
      <p:sp>
        <p:nvSpPr>
          <p:cNvPr id="5" name="Slide Number Placeholder 4">
            <a:extLst>
              <a:ext uri="{FF2B5EF4-FFF2-40B4-BE49-F238E27FC236}">
                <a16:creationId xmlns:a16="http://schemas.microsoft.com/office/drawing/2014/main" id="{D08AA027-6309-8BE7-EDA1-DA1D929813D6}"/>
              </a:ext>
            </a:extLst>
          </p:cNvPr>
          <p:cNvSpPr>
            <a:spLocks noGrp="1"/>
          </p:cNvSpPr>
          <p:nvPr>
            <p:ph type="sldNum" sz="quarter" idx="12"/>
          </p:nvPr>
        </p:nvSpPr>
        <p:spPr/>
        <p:txBody>
          <a:bodyPr/>
          <a:lstStyle/>
          <a:p>
            <a:fld id="{F8550EB5-7DBB-40B0-8DCD-2DF6D0BF0886}" type="slidenum">
              <a:rPr lang="en-GB" smtClean="0"/>
              <a:t>27</a:t>
            </a:fld>
            <a:endParaRPr lang="en-GB"/>
          </a:p>
        </p:txBody>
      </p:sp>
    </p:spTree>
    <p:extLst>
      <p:ext uri="{BB962C8B-B14F-4D97-AF65-F5344CB8AC3E}">
        <p14:creationId xmlns:p14="http://schemas.microsoft.com/office/powerpoint/2010/main" val="42463332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9A293A0-EE0F-0551-31F3-20B4348AB65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E4F783B-CDB1-EB01-CBFF-05759330CD73}"/>
              </a:ext>
            </a:extLst>
          </p:cNvPr>
          <p:cNvSpPr>
            <a:spLocks noGrp="1"/>
          </p:cNvSpPr>
          <p:nvPr>
            <p:ph type="title"/>
          </p:nvPr>
        </p:nvSpPr>
        <p:spPr>
          <a:xfrm>
            <a:off x="1653754" y="2276194"/>
            <a:ext cx="8825657" cy="1469381"/>
          </a:xfrm>
        </p:spPr>
        <p:txBody>
          <a:bodyPr/>
          <a:lstStyle/>
          <a:p>
            <a:r>
              <a:rPr lang="en-GB" dirty="0">
                <a:solidFill>
                  <a:srgbClr val="0070C0"/>
                </a:solidFill>
              </a:rPr>
              <a:t>Muon detector technologies</a:t>
            </a:r>
          </a:p>
        </p:txBody>
      </p:sp>
      <p:sp>
        <p:nvSpPr>
          <p:cNvPr id="5" name="Text Placeholder 4">
            <a:extLst>
              <a:ext uri="{FF2B5EF4-FFF2-40B4-BE49-F238E27FC236}">
                <a16:creationId xmlns:a16="http://schemas.microsoft.com/office/drawing/2014/main" id="{AE751D0D-4561-15D5-3C98-5CECE69B719D}"/>
              </a:ext>
            </a:extLst>
          </p:cNvPr>
          <p:cNvSpPr>
            <a:spLocks noGrp="1"/>
          </p:cNvSpPr>
          <p:nvPr>
            <p:ph type="body" idx="1"/>
          </p:nvPr>
        </p:nvSpPr>
        <p:spPr>
          <a:xfrm>
            <a:off x="1236870" y="3676346"/>
            <a:ext cx="8825658" cy="860400"/>
          </a:xfrm>
        </p:spPr>
        <p:txBody>
          <a:bodyPr/>
          <a:lstStyle/>
          <a:p>
            <a:r>
              <a:rPr lang="it-IT" dirty="0"/>
              <a:t>And new ideas</a:t>
            </a:r>
            <a:endParaRPr lang="en-GB" dirty="0"/>
          </a:p>
        </p:txBody>
      </p:sp>
      <p:sp>
        <p:nvSpPr>
          <p:cNvPr id="6" name="object 3">
            <a:extLst>
              <a:ext uri="{FF2B5EF4-FFF2-40B4-BE49-F238E27FC236}">
                <a16:creationId xmlns:a16="http://schemas.microsoft.com/office/drawing/2014/main" id="{44EDA0D1-2E80-2A85-B734-5E1F42EC30DC}"/>
              </a:ext>
            </a:extLst>
          </p:cNvPr>
          <p:cNvSpPr txBox="1"/>
          <p:nvPr/>
        </p:nvSpPr>
        <p:spPr>
          <a:xfrm>
            <a:off x="1154955" y="2597119"/>
            <a:ext cx="81915" cy="258404"/>
          </a:xfrm>
          <a:prstGeom prst="rect">
            <a:avLst/>
          </a:prstGeom>
        </p:spPr>
        <p:txBody>
          <a:bodyPr vert="horz" wrap="square" lIns="0" tIns="12065" rIns="0" bIns="0" rtlCol="0">
            <a:spAutoFit/>
          </a:bodyPr>
          <a:lstStyle/>
          <a:p>
            <a:pPr marL="12700" marR="0" lvl="0" indent="0" algn="l" defTabSz="457200" rtl="0" eaLnBrk="1" fontAlgn="auto" latinLnBrk="0" hangingPunct="1">
              <a:lnSpc>
                <a:spcPct val="100000"/>
              </a:lnSpc>
              <a:spcBef>
                <a:spcPts val="95"/>
              </a:spcBef>
              <a:spcAft>
                <a:spcPts val="0"/>
              </a:spcAft>
              <a:buClrTx/>
              <a:buSzTx/>
              <a:buFontTx/>
              <a:buNone/>
              <a:tabLst/>
              <a:defRPr/>
            </a:pPr>
            <a:r>
              <a:rPr kumimoji="0" sz="1600" b="0" i="0" u="none" strike="noStrike" kern="1200" cap="none" spc="-5" normalizeH="0" baseline="0" noProof="0" dirty="0">
                <a:ln>
                  <a:noFill/>
                </a:ln>
                <a:solidFill>
                  <a:srgbClr val="0070C0"/>
                </a:solidFill>
                <a:effectLst/>
                <a:uLnTx/>
                <a:uFillTx/>
                <a:latin typeface="Arial"/>
                <a:ea typeface="+mn-ea"/>
                <a:cs typeface="Arial"/>
              </a:rPr>
              <a:t>,</a:t>
            </a:r>
            <a:endParaRPr kumimoji="0" sz="1600" b="0" i="0" u="none" strike="noStrike" kern="1200" cap="none" spc="0" normalizeH="0" baseline="0" noProof="0">
              <a:ln>
                <a:noFill/>
              </a:ln>
              <a:solidFill>
                <a:srgbClr val="0070C0"/>
              </a:solidFill>
              <a:effectLst/>
              <a:uLnTx/>
              <a:uFillTx/>
              <a:latin typeface="Arial"/>
              <a:ea typeface="+mn-ea"/>
              <a:cs typeface="Arial"/>
            </a:endParaRPr>
          </a:p>
        </p:txBody>
      </p:sp>
      <p:pic>
        <p:nvPicPr>
          <p:cNvPr id="7" name="object 4">
            <a:extLst>
              <a:ext uri="{FF2B5EF4-FFF2-40B4-BE49-F238E27FC236}">
                <a16:creationId xmlns:a16="http://schemas.microsoft.com/office/drawing/2014/main" id="{6CBAA7F5-BA69-40BF-080E-A3BE43E2244E}"/>
              </a:ext>
            </a:extLst>
          </p:cNvPr>
          <p:cNvPicPr/>
          <p:nvPr/>
        </p:nvPicPr>
        <p:blipFill rotWithShape="1">
          <a:blip r:embed="rId2" cstate="screen">
            <a:extLst>
              <a:ext uri="{28A0092B-C50C-407E-A947-70E740481C1C}">
                <a14:useLocalDpi xmlns:a14="http://schemas.microsoft.com/office/drawing/2010/main"/>
              </a:ext>
            </a:extLst>
          </a:blip>
          <a:srcRect/>
          <a:stretch/>
        </p:blipFill>
        <p:spPr>
          <a:xfrm>
            <a:off x="0" y="80682"/>
            <a:ext cx="4733365" cy="2873816"/>
          </a:xfrm>
          <a:prstGeom prst="rect">
            <a:avLst/>
          </a:prstGeom>
        </p:spPr>
      </p:pic>
      <p:sp>
        <p:nvSpPr>
          <p:cNvPr id="9" name="object 23">
            <a:extLst>
              <a:ext uri="{FF2B5EF4-FFF2-40B4-BE49-F238E27FC236}">
                <a16:creationId xmlns:a16="http://schemas.microsoft.com/office/drawing/2014/main" id="{4D91A981-C78A-1943-FEA5-1619336C6B5E}"/>
              </a:ext>
            </a:extLst>
          </p:cNvPr>
          <p:cNvSpPr txBox="1"/>
          <p:nvPr/>
        </p:nvSpPr>
        <p:spPr>
          <a:xfrm>
            <a:off x="6857029" y="1306384"/>
            <a:ext cx="1381400" cy="764312"/>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sz="1200" b="0" i="0" u="none" strike="noStrike" kern="1200" cap="none" spc="0" normalizeH="0" baseline="0" noProof="0" dirty="0">
                <a:ln>
                  <a:noFill/>
                </a:ln>
                <a:solidFill>
                  <a:srgbClr val="0070C0"/>
                </a:solidFill>
                <a:effectLst/>
                <a:uLnTx/>
                <a:uFillTx/>
                <a:latin typeface="Arial"/>
                <a:ea typeface="+mn-ea"/>
                <a:cs typeface="Arial"/>
              </a:rPr>
              <a:t>ATLAS</a:t>
            </a:r>
            <a:r>
              <a:rPr kumimoji="0" sz="1200" b="0" i="0" u="none" strike="noStrike" kern="1200" cap="none" spc="-30" normalizeH="0" baseline="0" noProof="0" dirty="0">
                <a:ln>
                  <a:noFill/>
                </a:ln>
                <a:solidFill>
                  <a:srgbClr val="0070C0"/>
                </a:solidFill>
                <a:effectLst/>
                <a:uLnTx/>
                <a:uFillTx/>
                <a:latin typeface="Arial"/>
                <a:ea typeface="+mn-ea"/>
                <a:cs typeface="Arial"/>
              </a:rPr>
              <a:t> </a:t>
            </a:r>
            <a:r>
              <a:rPr kumimoji="0" lang="it-IT" sz="1200" b="0" i="0" u="none" strike="noStrike" kern="1200" cap="none" spc="0" normalizeH="0" baseline="0" noProof="0" dirty="0">
                <a:ln>
                  <a:noFill/>
                </a:ln>
                <a:solidFill>
                  <a:srgbClr val="0070C0"/>
                </a:solidFill>
                <a:effectLst/>
                <a:uLnTx/>
                <a:uFillTx/>
                <a:latin typeface="Arial"/>
                <a:ea typeface="+mn-ea"/>
                <a:cs typeface="Arial"/>
              </a:rPr>
              <a:t>Ph1 + Ph2 upgrade and </a:t>
            </a:r>
            <a:r>
              <a:rPr kumimoji="0" lang="en-GB" sz="1200" b="0" i="0" u="none" strike="noStrike" kern="1200" cap="none" spc="0" normalizeH="0" baseline="0" noProof="0" dirty="0">
                <a:ln>
                  <a:noFill/>
                </a:ln>
                <a:solidFill>
                  <a:srgbClr val="0070C0"/>
                </a:solidFill>
                <a:effectLst/>
                <a:uLnTx/>
                <a:uFillTx/>
                <a:latin typeface="Arial"/>
                <a:ea typeface="+mn-ea"/>
                <a:cs typeface="Arial"/>
              </a:rPr>
              <a:t>CMS</a:t>
            </a:r>
            <a:r>
              <a:rPr kumimoji="0" lang="en-GB" sz="1200" b="0" i="0" u="none" strike="noStrike" kern="1200" cap="none" spc="-10" normalizeH="0" baseline="0" noProof="0" dirty="0">
                <a:ln>
                  <a:noFill/>
                </a:ln>
                <a:solidFill>
                  <a:srgbClr val="0070C0"/>
                </a:solidFill>
                <a:effectLst/>
                <a:uLnTx/>
                <a:uFillTx/>
                <a:latin typeface="Arial"/>
                <a:ea typeface="+mn-ea"/>
                <a:cs typeface="Arial"/>
              </a:rPr>
              <a:t> </a:t>
            </a:r>
            <a:r>
              <a:rPr kumimoji="0" lang="en-GB" sz="1200" b="0" i="0" u="none" strike="noStrike" kern="1200" cap="none" spc="0" normalizeH="0" baseline="0" noProof="0" dirty="0">
                <a:ln>
                  <a:noFill/>
                </a:ln>
                <a:solidFill>
                  <a:srgbClr val="0070C0"/>
                </a:solidFill>
                <a:effectLst/>
                <a:uLnTx/>
                <a:uFillTx/>
                <a:latin typeface="Arial"/>
                <a:ea typeface="+mn-ea"/>
                <a:cs typeface="Arial"/>
              </a:rPr>
              <a:t>RE3/1</a:t>
            </a:r>
            <a:r>
              <a:rPr kumimoji="0" lang="en-GB" sz="1200" b="0" i="0" u="none" strike="noStrike" kern="1200" cap="none" spc="-30" normalizeH="0" baseline="0" noProof="0" dirty="0">
                <a:ln>
                  <a:noFill/>
                </a:ln>
                <a:solidFill>
                  <a:srgbClr val="0070C0"/>
                </a:solidFill>
                <a:effectLst/>
                <a:uLnTx/>
                <a:uFillTx/>
                <a:latin typeface="Arial"/>
                <a:ea typeface="+mn-ea"/>
                <a:cs typeface="Arial"/>
              </a:rPr>
              <a:t> </a:t>
            </a:r>
            <a:r>
              <a:rPr kumimoji="0" lang="en-GB" sz="1200" b="0" i="0" u="none" strike="noStrike" kern="1200" cap="none" spc="0" normalizeH="0" baseline="0" noProof="0" dirty="0">
                <a:ln>
                  <a:noFill/>
                </a:ln>
                <a:solidFill>
                  <a:srgbClr val="0070C0"/>
                </a:solidFill>
                <a:effectLst/>
                <a:uLnTx/>
                <a:uFillTx/>
                <a:latin typeface="Arial"/>
                <a:ea typeface="+mn-ea"/>
                <a:cs typeface="Arial"/>
              </a:rPr>
              <a:t>&amp;</a:t>
            </a:r>
            <a:r>
              <a:rPr kumimoji="0" lang="en-GB" sz="1200" b="0" i="0" u="none" strike="noStrike" kern="1200" cap="none" spc="-10" normalizeH="0" baseline="0" noProof="0" dirty="0">
                <a:ln>
                  <a:noFill/>
                </a:ln>
                <a:solidFill>
                  <a:srgbClr val="0070C0"/>
                </a:solidFill>
                <a:effectLst/>
                <a:uLnTx/>
                <a:uFillTx/>
                <a:latin typeface="Arial"/>
                <a:ea typeface="+mn-ea"/>
                <a:cs typeface="Arial"/>
              </a:rPr>
              <a:t> </a:t>
            </a:r>
            <a:r>
              <a:rPr kumimoji="0" lang="en-GB" sz="1200" b="0" i="0" u="none" strike="noStrike" kern="1200" cap="none" spc="-20" normalizeH="0" baseline="0" noProof="0" dirty="0">
                <a:ln>
                  <a:noFill/>
                </a:ln>
                <a:solidFill>
                  <a:srgbClr val="0070C0"/>
                </a:solidFill>
                <a:effectLst/>
                <a:uLnTx/>
                <a:uFillTx/>
                <a:latin typeface="Arial"/>
                <a:ea typeface="+mn-ea"/>
                <a:cs typeface="Arial"/>
              </a:rPr>
              <a:t>RE4/1</a:t>
            </a:r>
            <a:endParaRPr kumimoji="0" lang="en-GB" sz="1200" b="0" i="0" u="none" strike="noStrike" kern="1200" cap="none" spc="0" normalizeH="0" baseline="0" noProof="0" dirty="0">
              <a:ln>
                <a:noFill/>
              </a:ln>
              <a:solidFill>
                <a:srgbClr val="0070C0"/>
              </a:solidFill>
              <a:effectLst/>
              <a:uLnTx/>
              <a:uFillTx/>
              <a:latin typeface="Arial"/>
              <a:ea typeface="+mn-ea"/>
              <a:cs typeface="Arial"/>
            </a:endParaRPr>
          </a:p>
          <a:p>
            <a:pPr marL="12700" marR="0" lvl="0" indent="0" algn="l" defTabSz="457200" rtl="0" eaLnBrk="1" fontAlgn="auto" latinLnBrk="0" hangingPunct="1">
              <a:lnSpc>
                <a:spcPct val="100000"/>
              </a:lnSpc>
              <a:spcBef>
                <a:spcPts val="100"/>
              </a:spcBef>
              <a:spcAft>
                <a:spcPts val="0"/>
              </a:spcAft>
              <a:buClrTx/>
              <a:buSzTx/>
              <a:buFontTx/>
              <a:buNone/>
              <a:tabLst/>
              <a:defRPr/>
            </a:pPr>
            <a:endParaRPr kumimoji="0" sz="1200" b="0" i="0" u="none" strike="noStrike" kern="1200" cap="none" spc="0" normalizeH="0" baseline="0" noProof="0" dirty="0">
              <a:ln>
                <a:noFill/>
              </a:ln>
              <a:solidFill>
                <a:srgbClr val="0070C0"/>
              </a:solidFill>
              <a:effectLst/>
              <a:uLnTx/>
              <a:uFillTx/>
              <a:latin typeface="Arial"/>
              <a:ea typeface="+mn-ea"/>
              <a:cs typeface="Arial"/>
            </a:endParaRPr>
          </a:p>
        </p:txBody>
      </p:sp>
      <p:sp>
        <p:nvSpPr>
          <p:cNvPr id="10" name="object 24">
            <a:extLst>
              <a:ext uri="{FF2B5EF4-FFF2-40B4-BE49-F238E27FC236}">
                <a16:creationId xmlns:a16="http://schemas.microsoft.com/office/drawing/2014/main" id="{9564AC44-4142-7E9E-86F9-099356A33872}"/>
              </a:ext>
            </a:extLst>
          </p:cNvPr>
          <p:cNvSpPr/>
          <p:nvPr/>
        </p:nvSpPr>
        <p:spPr>
          <a:xfrm>
            <a:off x="7326335" y="1405265"/>
            <a:ext cx="76200" cy="254635"/>
          </a:xfrm>
          <a:custGeom>
            <a:avLst/>
            <a:gdLst/>
            <a:ahLst/>
            <a:cxnLst/>
            <a:rect l="l" t="t" r="r" b="b"/>
            <a:pathLst>
              <a:path w="76200" h="254635">
                <a:moveTo>
                  <a:pt x="0" y="177292"/>
                </a:moveTo>
                <a:lnTo>
                  <a:pt x="36068" y="254508"/>
                </a:lnTo>
                <a:lnTo>
                  <a:pt x="69895" y="191135"/>
                </a:lnTo>
                <a:lnTo>
                  <a:pt x="44069" y="191135"/>
                </a:lnTo>
                <a:lnTo>
                  <a:pt x="31369" y="190881"/>
                </a:lnTo>
                <a:lnTo>
                  <a:pt x="31708" y="178137"/>
                </a:lnTo>
                <a:lnTo>
                  <a:pt x="0" y="177292"/>
                </a:lnTo>
                <a:close/>
              </a:path>
              <a:path w="76200" h="254635">
                <a:moveTo>
                  <a:pt x="31708" y="178137"/>
                </a:moveTo>
                <a:lnTo>
                  <a:pt x="31369" y="190881"/>
                </a:lnTo>
                <a:lnTo>
                  <a:pt x="44069" y="191135"/>
                </a:lnTo>
                <a:lnTo>
                  <a:pt x="44405" y="178476"/>
                </a:lnTo>
                <a:lnTo>
                  <a:pt x="31708" y="178137"/>
                </a:lnTo>
                <a:close/>
              </a:path>
              <a:path w="76200" h="254635">
                <a:moveTo>
                  <a:pt x="44405" y="178476"/>
                </a:moveTo>
                <a:lnTo>
                  <a:pt x="44069" y="191135"/>
                </a:lnTo>
                <a:lnTo>
                  <a:pt x="69895" y="191135"/>
                </a:lnTo>
                <a:lnTo>
                  <a:pt x="76200" y="179324"/>
                </a:lnTo>
                <a:lnTo>
                  <a:pt x="44405" y="178476"/>
                </a:lnTo>
                <a:close/>
              </a:path>
              <a:path w="76200" h="254635">
                <a:moveTo>
                  <a:pt x="36449" y="0"/>
                </a:moveTo>
                <a:lnTo>
                  <a:pt x="31708" y="178137"/>
                </a:lnTo>
                <a:lnTo>
                  <a:pt x="44405" y="178476"/>
                </a:lnTo>
                <a:lnTo>
                  <a:pt x="49149" y="254"/>
                </a:lnTo>
                <a:lnTo>
                  <a:pt x="36449" y="0"/>
                </a:lnTo>
                <a:close/>
              </a:path>
            </a:pathLst>
          </a:custGeom>
          <a:solidFill>
            <a:srgbClr val="000000"/>
          </a:solidFill>
        </p:spPr>
        <p:txBody>
          <a:bodyPr wrap="square" lIns="0" tIns="0" rIns="0" bIns="0" rtlCol="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70C0"/>
              </a:solidFill>
              <a:effectLst/>
              <a:uLnTx/>
              <a:uFillTx/>
              <a:latin typeface="Century Gothic" panose="020B0502020202020204"/>
              <a:ea typeface="+mn-ea"/>
              <a:cs typeface="+mn-cs"/>
            </a:endParaRPr>
          </a:p>
        </p:txBody>
      </p:sp>
      <p:pic>
        <p:nvPicPr>
          <p:cNvPr id="18" name="Grafik 6">
            <a:extLst>
              <a:ext uri="{FF2B5EF4-FFF2-40B4-BE49-F238E27FC236}">
                <a16:creationId xmlns:a16="http://schemas.microsoft.com/office/drawing/2014/main" id="{7BFA513B-87C7-575E-EA7D-47C0722ADAF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92054" y="1902506"/>
            <a:ext cx="2324857" cy="977596"/>
          </a:xfrm>
          <a:prstGeom prst="rect">
            <a:avLst/>
          </a:prstGeom>
        </p:spPr>
      </p:pic>
      <p:sp>
        <p:nvSpPr>
          <p:cNvPr id="2" name="TextBox 1">
            <a:extLst>
              <a:ext uri="{FF2B5EF4-FFF2-40B4-BE49-F238E27FC236}">
                <a16:creationId xmlns:a16="http://schemas.microsoft.com/office/drawing/2014/main" id="{72BE1F1B-0A9F-4DB9-5D2D-CEDB043D88FE}"/>
              </a:ext>
            </a:extLst>
          </p:cNvPr>
          <p:cNvSpPr txBox="1"/>
          <p:nvPr/>
        </p:nvSpPr>
        <p:spPr>
          <a:xfrm>
            <a:off x="7303445" y="84610"/>
            <a:ext cx="444352"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prstClr val="black"/>
                </a:solidFill>
                <a:effectLst/>
                <a:uLnTx/>
                <a:uFillTx/>
                <a:latin typeface="Century Gothic" panose="020B0502020202020204"/>
                <a:ea typeface="+mn-ea"/>
                <a:cs typeface="+mn-cs"/>
              </a:rPr>
              <a:t>RPC</a:t>
            </a:r>
            <a:endParaRPr kumimoji="0" lang="en-GB" sz="105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pic>
        <p:nvPicPr>
          <p:cNvPr id="3" name="Picture 2">
            <a:extLst>
              <a:ext uri="{FF2B5EF4-FFF2-40B4-BE49-F238E27FC236}">
                <a16:creationId xmlns:a16="http://schemas.microsoft.com/office/drawing/2014/main" id="{A6356A99-F42B-5A6D-2C48-2BD1CD5AD8A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47800" y="-58564"/>
            <a:ext cx="2414837" cy="1559670"/>
          </a:xfrm>
          <a:prstGeom prst="rect">
            <a:avLst/>
          </a:prstGeom>
        </p:spPr>
      </p:pic>
      <p:pic>
        <p:nvPicPr>
          <p:cNvPr id="3076" name="Picture 4" descr="News | Max Planck Institut für Physik">
            <a:extLst>
              <a:ext uri="{FF2B5EF4-FFF2-40B4-BE49-F238E27FC236}">
                <a16:creationId xmlns:a16="http://schemas.microsoft.com/office/drawing/2014/main" id="{4C73E130-D6BF-9002-4346-671DA067024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967231" y="1902506"/>
            <a:ext cx="1402927" cy="100309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Typical drift time distribution at nominal operating conditions and the...  | Download Scientific Diagram">
            <a:extLst>
              <a:ext uri="{FF2B5EF4-FFF2-40B4-BE49-F238E27FC236}">
                <a16:creationId xmlns:a16="http://schemas.microsoft.com/office/drawing/2014/main" id="{456D0B66-FFEC-C4EE-C043-A16BA0016CA6}"/>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5116383" y="322484"/>
            <a:ext cx="1321374" cy="1178770"/>
          </a:xfrm>
          <a:prstGeom prst="rect">
            <a:avLst/>
          </a:prstGeom>
          <a:noFill/>
          <a:extLst>
            <a:ext uri="{909E8E84-426E-40DD-AFC4-6F175D3DCCD1}">
              <a14:hiddenFill xmlns:a14="http://schemas.microsoft.com/office/drawing/2010/main">
                <a:solidFill>
                  <a:srgbClr val="FFFFFF"/>
                </a:solidFill>
              </a14:hiddenFill>
            </a:ext>
          </a:extLst>
        </p:spPr>
      </p:pic>
      <p:sp>
        <p:nvSpPr>
          <p:cNvPr id="77" name="object 23">
            <a:extLst>
              <a:ext uri="{FF2B5EF4-FFF2-40B4-BE49-F238E27FC236}">
                <a16:creationId xmlns:a16="http://schemas.microsoft.com/office/drawing/2014/main" id="{B676C33E-8FF9-E117-CD3B-65A4E4B1D97A}"/>
              </a:ext>
            </a:extLst>
          </p:cNvPr>
          <p:cNvSpPr txBox="1"/>
          <p:nvPr/>
        </p:nvSpPr>
        <p:spPr>
          <a:xfrm>
            <a:off x="5131548" y="1439990"/>
            <a:ext cx="1381400" cy="382156"/>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sz="1200" b="0" i="0" u="none" strike="noStrike" kern="1200" cap="none" spc="0" normalizeH="0" baseline="0" noProof="0" dirty="0">
                <a:ln>
                  <a:noFill/>
                </a:ln>
                <a:solidFill>
                  <a:srgbClr val="0070C0"/>
                </a:solidFill>
                <a:effectLst/>
                <a:uLnTx/>
                <a:uFillTx/>
                <a:latin typeface="Arial"/>
                <a:ea typeface="+mn-ea"/>
                <a:cs typeface="Arial"/>
              </a:rPr>
              <a:t>ATLAS</a:t>
            </a:r>
            <a:r>
              <a:rPr kumimoji="0" sz="1200" b="0" i="0" u="none" strike="noStrike" kern="1200" cap="none" spc="-30" normalizeH="0" baseline="0" noProof="0" dirty="0">
                <a:ln>
                  <a:noFill/>
                </a:ln>
                <a:solidFill>
                  <a:srgbClr val="0070C0"/>
                </a:solidFill>
                <a:effectLst/>
                <a:uLnTx/>
                <a:uFillTx/>
                <a:latin typeface="Arial"/>
                <a:ea typeface="+mn-ea"/>
                <a:cs typeface="Arial"/>
              </a:rPr>
              <a:t> </a:t>
            </a:r>
            <a:r>
              <a:rPr kumimoji="0" lang="it-IT" sz="1200" b="0" i="0" u="none" strike="noStrike" kern="1200" cap="none" spc="0" normalizeH="0" baseline="0" noProof="0" dirty="0">
                <a:ln>
                  <a:noFill/>
                </a:ln>
                <a:solidFill>
                  <a:srgbClr val="0070C0"/>
                </a:solidFill>
                <a:effectLst/>
                <a:uLnTx/>
                <a:uFillTx/>
                <a:latin typeface="Arial"/>
                <a:ea typeface="+mn-ea"/>
                <a:cs typeface="Arial"/>
              </a:rPr>
              <a:t>Ph1 + Ph2 upgrade</a:t>
            </a:r>
            <a:endParaRPr kumimoji="0" sz="1200" b="0" i="0" u="none" strike="noStrike" kern="1200" cap="none" spc="0" normalizeH="0" baseline="0" noProof="0" dirty="0">
              <a:ln>
                <a:noFill/>
              </a:ln>
              <a:solidFill>
                <a:srgbClr val="0070C0"/>
              </a:solidFill>
              <a:effectLst/>
              <a:uLnTx/>
              <a:uFillTx/>
              <a:latin typeface="Arial"/>
              <a:ea typeface="+mn-ea"/>
              <a:cs typeface="Arial"/>
            </a:endParaRPr>
          </a:p>
        </p:txBody>
      </p:sp>
      <p:sp>
        <p:nvSpPr>
          <p:cNvPr id="78" name="TextBox 77">
            <a:extLst>
              <a:ext uri="{FF2B5EF4-FFF2-40B4-BE49-F238E27FC236}">
                <a16:creationId xmlns:a16="http://schemas.microsoft.com/office/drawing/2014/main" id="{7AB3C234-8BE5-E3C6-8AA6-640D90C6E433}"/>
              </a:ext>
            </a:extLst>
          </p:cNvPr>
          <p:cNvSpPr txBox="1"/>
          <p:nvPr/>
        </p:nvSpPr>
        <p:spPr>
          <a:xfrm>
            <a:off x="5550095" y="80682"/>
            <a:ext cx="516488" cy="25391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dirty="0">
                <a:ln>
                  <a:noFill/>
                </a:ln>
                <a:solidFill>
                  <a:prstClr val="black"/>
                </a:solidFill>
                <a:effectLst/>
                <a:uLnTx/>
                <a:uFillTx/>
                <a:latin typeface="Century Gothic" panose="020B0502020202020204"/>
                <a:ea typeface="+mn-ea"/>
                <a:cs typeface="+mn-cs"/>
              </a:rPr>
              <a:t>sMDT</a:t>
            </a:r>
            <a:endParaRPr kumimoji="0" lang="en-GB" sz="1050" b="1"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grpSp>
        <p:nvGrpSpPr>
          <p:cNvPr id="79" name="object 7">
            <a:extLst>
              <a:ext uri="{FF2B5EF4-FFF2-40B4-BE49-F238E27FC236}">
                <a16:creationId xmlns:a16="http://schemas.microsoft.com/office/drawing/2014/main" id="{E0049ED4-1403-7F59-1B6E-498FD9BE7AEE}"/>
              </a:ext>
            </a:extLst>
          </p:cNvPr>
          <p:cNvGrpSpPr/>
          <p:nvPr/>
        </p:nvGrpSpPr>
        <p:grpSpPr>
          <a:xfrm>
            <a:off x="152631" y="4119263"/>
            <a:ext cx="7321520" cy="2296762"/>
            <a:chOff x="935736" y="4750308"/>
            <a:chExt cx="7033259" cy="1973580"/>
          </a:xfrm>
        </p:grpSpPr>
        <p:pic>
          <p:nvPicPr>
            <p:cNvPr id="80" name="object 8">
              <a:extLst>
                <a:ext uri="{FF2B5EF4-FFF2-40B4-BE49-F238E27FC236}">
                  <a16:creationId xmlns:a16="http://schemas.microsoft.com/office/drawing/2014/main" id="{F1CD061D-87F0-B18F-33EC-A0A33C21FA66}"/>
                </a:ext>
              </a:extLst>
            </p:cNvPr>
            <p:cNvPicPr/>
            <p:nvPr/>
          </p:nvPicPr>
          <p:blipFill>
            <a:blip r:embed="rId7" cstate="screen">
              <a:extLst>
                <a:ext uri="{28A0092B-C50C-407E-A947-70E740481C1C}">
                  <a14:useLocalDpi xmlns:a14="http://schemas.microsoft.com/office/drawing/2010/main"/>
                </a:ext>
              </a:extLst>
            </a:blip>
            <a:stretch>
              <a:fillRect/>
            </a:stretch>
          </p:blipFill>
          <p:spPr>
            <a:xfrm>
              <a:off x="935736" y="4750308"/>
              <a:ext cx="5873496" cy="1973580"/>
            </a:xfrm>
            <a:prstGeom prst="rect">
              <a:avLst/>
            </a:prstGeom>
          </p:spPr>
        </p:pic>
        <p:pic>
          <p:nvPicPr>
            <p:cNvPr id="81" name="object 9">
              <a:extLst>
                <a:ext uri="{FF2B5EF4-FFF2-40B4-BE49-F238E27FC236}">
                  <a16:creationId xmlns:a16="http://schemas.microsoft.com/office/drawing/2014/main" id="{9DBEBE89-FE25-9EEB-DC68-1688A9415644}"/>
                </a:ext>
              </a:extLst>
            </p:cNvPr>
            <p:cNvPicPr/>
            <p:nvPr/>
          </p:nvPicPr>
          <p:blipFill>
            <a:blip r:embed="rId8" cstate="screen">
              <a:extLst>
                <a:ext uri="{28A0092B-C50C-407E-A947-70E740481C1C}">
                  <a14:useLocalDpi xmlns:a14="http://schemas.microsoft.com/office/drawing/2010/main"/>
                </a:ext>
              </a:extLst>
            </a:blip>
            <a:stretch>
              <a:fillRect/>
            </a:stretch>
          </p:blipFill>
          <p:spPr>
            <a:xfrm>
              <a:off x="6943344" y="4846320"/>
              <a:ext cx="1025612" cy="422148"/>
            </a:xfrm>
            <a:prstGeom prst="rect">
              <a:avLst/>
            </a:prstGeom>
          </p:spPr>
        </p:pic>
        <p:pic>
          <p:nvPicPr>
            <p:cNvPr id="82" name="object 10">
              <a:extLst>
                <a:ext uri="{FF2B5EF4-FFF2-40B4-BE49-F238E27FC236}">
                  <a16:creationId xmlns:a16="http://schemas.microsoft.com/office/drawing/2014/main" id="{69A0F4D2-E30D-0384-0EB5-5D7EDF6ED447}"/>
                </a:ext>
              </a:extLst>
            </p:cNvPr>
            <p:cNvPicPr/>
            <p:nvPr/>
          </p:nvPicPr>
          <p:blipFill>
            <a:blip r:embed="rId9" cstate="screen">
              <a:extLst>
                <a:ext uri="{28A0092B-C50C-407E-A947-70E740481C1C}">
                  <a14:useLocalDpi xmlns:a14="http://schemas.microsoft.com/office/drawing/2010/main"/>
                </a:ext>
              </a:extLst>
            </a:blip>
            <a:stretch>
              <a:fillRect/>
            </a:stretch>
          </p:blipFill>
          <p:spPr>
            <a:xfrm>
              <a:off x="6809232" y="5288280"/>
              <a:ext cx="1155192" cy="318516"/>
            </a:xfrm>
            <a:prstGeom prst="rect">
              <a:avLst/>
            </a:prstGeom>
          </p:spPr>
        </p:pic>
      </p:grpSp>
      <p:pic>
        <p:nvPicPr>
          <p:cNvPr id="83" name="object 12">
            <a:extLst>
              <a:ext uri="{FF2B5EF4-FFF2-40B4-BE49-F238E27FC236}">
                <a16:creationId xmlns:a16="http://schemas.microsoft.com/office/drawing/2014/main" id="{535808A0-F817-3A90-30DD-DA1762E9AA30}"/>
              </a:ext>
            </a:extLst>
          </p:cNvPr>
          <p:cNvPicPr/>
          <p:nvPr/>
        </p:nvPicPr>
        <p:blipFill>
          <a:blip r:embed="rId10" cstate="print"/>
          <a:stretch>
            <a:fillRect/>
          </a:stretch>
        </p:blipFill>
        <p:spPr>
          <a:xfrm>
            <a:off x="7891034" y="5373584"/>
            <a:ext cx="1460701" cy="1023293"/>
          </a:xfrm>
          <a:prstGeom prst="rect">
            <a:avLst/>
          </a:prstGeom>
        </p:spPr>
      </p:pic>
      <p:sp>
        <p:nvSpPr>
          <p:cNvPr id="84" name="object 13">
            <a:extLst>
              <a:ext uri="{FF2B5EF4-FFF2-40B4-BE49-F238E27FC236}">
                <a16:creationId xmlns:a16="http://schemas.microsoft.com/office/drawing/2014/main" id="{35F5203A-E2C0-9B0E-94CD-9AD113158D51}"/>
              </a:ext>
            </a:extLst>
          </p:cNvPr>
          <p:cNvSpPr txBox="1"/>
          <p:nvPr/>
        </p:nvSpPr>
        <p:spPr>
          <a:xfrm>
            <a:off x="7942090" y="5214541"/>
            <a:ext cx="865505" cy="151323"/>
          </a:xfrm>
          <a:prstGeom prst="rect">
            <a:avLst/>
          </a:prstGeom>
        </p:spPr>
        <p:txBody>
          <a:bodyPr vert="horz" wrap="square" lIns="0" tIns="12700" rIns="0" bIns="0" rtlCol="0">
            <a:spAutoFit/>
          </a:bodyPr>
          <a:lstStyle/>
          <a:p>
            <a:pPr marL="12700" marR="0" lvl="0" indent="0" algn="l" defTabSz="457200" rtl="0" eaLnBrk="1" fontAlgn="auto" latinLnBrk="0" hangingPunct="1">
              <a:lnSpc>
                <a:spcPct val="100000"/>
              </a:lnSpc>
              <a:spcBef>
                <a:spcPts val="100"/>
              </a:spcBef>
              <a:spcAft>
                <a:spcPts val="0"/>
              </a:spcAft>
              <a:buClrTx/>
              <a:buSzTx/>
              <a:buFontTx/>
              <a:buNone/>
              <a:tabLst/>
              <a:defRPr/>
            </a:pPr>
            <a:r>
              <a:rPr kumimoji="0" sz="900" b="0" i="0" u="none" strike="noStrike" kern="1200" cap="none" spc="0" normalizeH="0" baseline="0" noProof="0" dirty="0">
                <a:ln>
                  <a:noFill/>
                </a:ln>
                <a:solidFill>
                  <a:srgbClr val="006FC0"/>
                </a:solidFill>
                <a:effectLst/>
                <a:uLnTx/>
                <a:uFillTx/>
                <a:latin typeface="Arial"/>
                <a:ea typeface="+mn-ea"/>
                <a:cs typeface="Arial"/>
              </a:rPr>
              <a:t>RCC</a:t>
            </a:r>
            <a:r>
              <a:rPr kumimoji="0" sz="900" b="0" i="0" u="none" strike="noStrike" kern="1200" cap="none" spc="-25" normalizeH="0" baseline="0" noProof="0" dirty="0">
                <a:ln>
                  <a:noFill/>
                </a:ln>
                <a:solidFill>
                  <a:srgbClr val="006FC0"/>
                </a:solidFill>
                <a:effectLst/>
                <a:uLnTx/>
                <a:uFillTx/>
                <a:latin typeface="Arial"/>
                <a:ea typeface="+mn-ea"/>
                <a:cs typeface="Arial"/>
              </a:rPr>
              <a:t> </a:t>
            </a:r>
            <a:r>
              <a:rPr kumimoji="0" lang="it-IT" sz="900" b="0" i="0" u="none" strike="noStrike" kern="1200" cap="none" spc="-10" normalizeH="0" baseline="0" noProof="0" dirty="0">
                <a:ln>
                  <a:noFill/>
                </a:ln>
                <a:solidFill>
                  <a:srgbClr val="006FC0"/>
                </a:solidFill>
                <a:effectLst/>
                <a:uLnTx/>
                <a:uFillTx/>
                <a:latin typeface="Arial"/>
                <a:ea typeface="+mn-ea"/>
                <a:cs typeface="Arial"/>
              </a:rPr>
              <a:t>Cardarelli</a:t>
            </a:r>
            <a:endParaRPr kumimoji="0" sz="900" b="0" i="0" u="none" strike="noStrike" kern="1200" cap="none" spc="0" normalizeH="0" baseline="0" noProof="0" dirty="0">
              <a:ln>
                <a:noFill/>
              </a:ln>
              <a:solidFill>
                <a:prstClr val="white"/>
              </a:solidFill>
              <a:effectLst/>
              <a:uLnTx/>
              <a:uFillTx/>
              <a:latin typeface="Arial"/>
              <a:ea typeface="+mn-ea"/>
              <a:cs typeface="Arial"/>
            </a:endParaRPr>
          </a:p>
        </p:txBody>
      </p:sp>
      <p:pic>
        <p:nvPicPr>
          <p:cNvPr id="85" name="object 14">
            <a:extLst>
              <a:ext uri="{FF2B5EF4-FFF2-40B4-BE49-F238E27FC236}">
                <a16:creationId xmlns:a16="http://schemas.microsoft.com/office/drawing/2014/main" id="{848A210F-307A-CCB2-76F5-1EC10BD9AB28}"/>
              </a:ext>
            </a:extLst>
          </p:cNvPr>
          <p:cNvPicPr/>
          <p:nvPr/>
        </p:nvPicPr>
        <p:blipFill>
          <a:blip r:embed="rId11" cstate="print"/>
          <a:stretch>
            <a:fillRect/>
          </a:stretch>
        </p:blipFill>
        <p:spPr>
          <a:xfrm>
            <a:off x="7924473" y="4431652"/>
            <a:ext cx="1153667" cy="934212"/>
          </a:xfrm>
          <a:prstGeom prst="rect">
            <a:avLst/>
          </a:prstGeom>
        </p:spPr>
      </p:pic>
      <p:grpSp>
        <p:nvGrpSpPr>
          <p:cNvPr id="87" name="object 16">
            <a:extLst>
              <a:ext uri="{FF2B5EF4-FFF2-40B4-BE49-F238E27FC236}">
                <a16:creationId xmlns:a16="http://schemas.microsoft.com/office/drawing/2014/main" id="{724A0AF8-5341-BEE7-EE74-7178D4954077}"/>
              </a:ext>
            </a:extLst>
          </p:cNvPr>
          <p:cNvGrpSpPr/>
          <p:nvPr/>
        </p:nvGrpSpPr>
        <p:grpSpPr>
          <a:xfrm>
            <a:off x="9250776" y="4382464"/>
            <a:ext cx="1418103" cy="832077"/>
            <a:chOff x="9422892" y="4963667"/>
            <a:chExt cx="1219200" cy="649605"/>
          </a:xfrm>
        </p:grpSpPr>
        <p:pic>
          <p:nvPicPr>
            <p:cNvPr id="88" name="object 17">
              <a:extLst>
                <a:ext uri="{FF2B5EF4-FFF2-40B4-BE49-F238E27FC236}">
                  <a16:creationId xmlns:a16="http://schemas.microsoft.com/office/drawing/2014/main" id="{D969DF62-0E22-B488-9AFD-39B0E0CD9CE6}"/>
                </a:ext>
              </a:extLst>
            </p:cNvPr>
            <p:cNvPicPr/>
            <p:nvPr/>
          </p:nvPicPr>
          <p:blipFill>
            <a:blip r:embed="rId12" cstate="screen">
              <a:extLst>
                <a:ext uri="{28A0092B-C50C-407E-A947-70E740481C1C}">
                  <a14:useLocalDpi xmlns:a14="http://schemas.microsoft.com/office/drawing/2010/main"/>
                </a:ext>
              </a:extLst>
            </a:blip>
            <a:stretch>
              <a:fillRect/>
            </a:stretch>
          </p:blipFill>
          <p:spPr>
            <a:xfrm>
              <a:off x="9428988" y="4963667"/>
              <a:ext cx="1213103" cy="373379"/>
            </a:xfrm>
            <a:prstGeom prst="rect">
              <a:avLst/>
            </a:prstGeom>
          </p:spPr>
        </p:pic>
        <p:pic>
          <p:nvPicPr>
            <p:cNvPr id="89" name="object 18">
              <a:extLst>
                <a:ext uri="{FF2B5EF4-FFF2-40B4-BE49-F238E27FC236}">
                  <a16:creationId xmlns:a16="http://schemas.microsoft.com/office/drawing/2014/main" id="{ABAABD43-8114-2ADF-8D7E-5E81B6C61A14}"/>
                </a:ext>
              </a:extLst>
            </p:cNvPr>
            <p:cNvPicPr/>
            <p:nvPr/>
          </p:nvPicPr>
          <p:blipFill>
            <a:blip r:embed="rId13" cstate="screen">
              <a:extLst>
                <a:ext uri="{28A0092B-C50C-407E-A947-70E740481C1C}">
                  <a14:useLocalDpi xmlns:a14="http://schemas.microsoft.com/office/drawing/2010/main"/>
                </a:ext>
              </a:extLst>
            </a:blip>
            <a:stretch>
              <a:fillRect/>
            </a:stretch>
          </p:blipFill>
          <p:spPr>
            <a:xfrm>
              <a:off x="9422892" y="5262371"/>
              <a:ext cx="1214627" cy="350520"/>
            </a:xfrm>
            <a:prstGeom prst="rect">
              <a:avLst/>
            </a:prstGeom>
          </p:spPr>
        </p:pic>
      </p:grpSp>
      <p:sp>
        <p:nvSpPr>
          <p:cNvPr id="90" name="object 19">
            <a:extLst>
              <a:ext uri="{FF2B5EF4-FFF2-40B4-BE49-F238E27FC236}">
                <a16:creationId xmlns:a16="http://schemas.microsoft.com/office/drawing/2014/main" id="{A2AAC50B-B6C2-2299-413E-ECC5D3B10433}"/>
              </a:ext>
            </a:extLst>
          </p:cNvPr>
          <p:cNvSpPr txBox="1"/>
          <p:nvPr/>
        </p:nvSpPr>
        <p:spPr>
          <a:xfrm>
            <a:off x="7935304" y="3955079"/>
            <a:ext cx="2388235" cy="498213"/>
          </a:xfrm>
          <a:prstGeom prst="rect">
            <a:avLst/>
          </a:prstGeom>
        </p:spPr>
        <p:txBody>
          <a:bodyPr vert="horz" wrap="square" lIns="0" tIns="31115" rIns="0" bIns="0" rtlCol="0">
            <a:spAutoFit/>
          </a:bodyPr>
          <a:lstStyle/>
          <a:p>
            <a:pPr marL="1390015" marR="0" lvl="0" indent="0" algn="l" defTabSz="457200" rtl="0" eaLnBrk="1" fontAlgn="auto" latinLnBrk="0" hangingPunct="1">
              <a:lnSpc>
                <a:spcPct val="100000"/>
              </a:lnSpc>
              <a:spcBef>
                <a:spcPts val="245"/>
              </a:spcBef>
              <a:spcAft>
                <a:spcPts val="0"/>
              </a:spcAft>
              <a:buClrTx/>
              <a:buSzTx/>
              <a:buFontTx/>
              <a:buNone/>
              <a:tabLst/>
              <a:defRPr/>
            </a:pPr>
            <a:r>
              <a:rPr kumimoji="0" sz="900" b="1" i="0" u="none" strike="noStrike" kern="1200" cap="none" spc="0" normalizeH="0" baseline="0" noProof="0" dirty="0">
                <a:ln>
                  <a:noFill/>
                </a:ln>
                <a:solidFill>
                  <a:srgbClr val="006FC0"/>
                </a:solidFill>
                <a:effectLst/>
                <a:uLnTx/>
                <a:uFillTx/>
                <a:latin typeface="Arial"/>
                <a:ea typeface="+mn-ea"/>
                <a:cs typeface="Arial"/>
              </a:rPr>
              <a:t>sRPC</a:t>
            </a:r>
            <a:r>
              <a:rPr kumimoji="0" sz="900" b="1" i="0" u="none" strike="noStrike" kern="1200" cap="none" spc="-25" normalizeH="0" baseline="0" noProof="0" dirty="0">
                <a:ln>
                  <a:noFill/>
                </a:ln>
                <a:solidFill>
                  <a:srgbClr val="006FC0"/>
                </a:solidFill>
                <a:effectLst/>
                <a:uLnTx/>
                <a:uFillTx/>
                <a:latin typeface="Arial"/>
                <a:ea typeface="+mn-ea"/>
                <a:cs typeface="Arial"/>
              </a:rPr>
              <a:t> </a:t>
            </a:r>
            <a:r>
              <a:rPr kumimoji="0" sz="900" b="1" i="0" u="none" strike="noStrike" kern="1200" cap="none" spc="-10" normalizeH="0" baseline="0" noProof="0" dirty="0">
                <a:ln>
                  <a:noFill/>
                </a:ln>
                <a:solidFill>
                  <a:srgbClr val="006FC0"/>
                </a:solidFill>
                <a:effectLst/>
                <a:uLnTx/>
                <a:uFillTx/>
                <a:latin typeface="Arial"/>
                <a:ea typeface="+mn-ea"/>
                <a:cs typeface="Arial"/>
              </a:rPr>
              <a:t>(Bencivenni</a:t>
            </a:r>
            <a:endParaRPr kumimoji="0" sz="900" b="0" i="0" u="none" strike="noStrike" kern="1200" cap="none" spc="0" normalizeH="0" baseline="0" noProof="0" dirty="0">
              <a:ln>
                <a:noFill/>
              </a:ln>
              <a:solidFill>
                <a:prstClr val="white"/>
              </a:solidFill>
              <a:effectLst/>
              <a:uLnTx/>
              <a:uFillTx/>
              <a:latin typeface="Arial"/>
              <a:ea typeface="+mn-ea"/>
              <a:cs typeface="Arial"/>
            </a:endParaRPr>
          </a:p>
          <a:p>
            <a:pPr marL="12700" marR="0" lvl="0" indent="0" algn="l" defTabSz="457200" rtl="0" eaLnBrk="1" fontAlgn="auto" latinLnBrk="0" hangingPunct="1">
              <a:lnSpc>
                <a:spcPct val="100000"/>
              </a:lnSpc>
              <a:spcBef>
                <a:spcPts val="150"/>
              </a:spcBef>
              <a:spcAft>
                <a:spcPts val="0"/>
              </a:spcAft>
              <a:buClrTx/>
              <a:buSzTx/>
              <a:buFontTx/>
              <a:buNone/>
              <a:tabLst/>
              <a:defRPr/>
            </a:pPr>
            <a:r>
              <a:rPr kumimoji="0" sz="900" b="0" i="0" u="none" strike="noStrike" kern="1200" cap="none" spc="0" normalizeH="0" baseline="0" noProof="0" dirty="0">
                <a:ln>
                  <a:noFill/>
                </a:ln>
                <a:solidFill>
                  <a:srgbClr val="006FC0"/>
                </a:solidFill>
                <a:effectLst/>
                <a:uLnTx/>
                <a:uFillTx/>
                <a:latin typeface="Arial"/>
                <a:ea typeface="+mn-ea"/>
                <a:cs typeface="Arial"/>
              </a:rPr>
              <a:t>single</a:t>
            </a:r>
            <a:r>
              <a:rPr kumimoji="0" sz="900" b="0" i="0" u="none" strike="noStrike" kern="1200" cap="none" spc="-10" normalizeH="0" baseline="0" noProof="0" dirty="0">
                <a:ln>
                  <a:noFill/>
                </a:ln>
                <a:solidFill>
                  <a:srgbClr val="006FC0"/>
                </a:solidFill>
                <a:effectLst/>
                <a:uLnTx/>
                <a:uFillTx/>
                <a:latin typeface="Arial"/>
                <a:ea typeface="+mn-ea"/>
                <a:cs typeface="Arial"/>
              </a:rPr>
              <a:t> </a:t>
            </a:r>
            <a:r>
              <a:rPr kumimoji="0" sz="900" b="0" i="0" u="none" strike="noStrike" kern="1200" cap="none" spc="0" normalizeH="0" baseline="0" noProof="0" dirty="0">
                <a:ln>
                  <a:noFill/>
                </a:ln>
                <a:solidFill>
                  <a:srgbClr val="006FC0"/>
                </a:solidFill>
                <a:effectLst/>
                <a:uLnTx/>
                <a:uFillTx/>
                <a:latin typeface="Arial"/>
                <a:ea typeface="+mn-ea"/>
                <a:cs typeface="Arial"/>
              </a:rPr>
              <a:t>gap</a:t>
            </a:r>
            <a:r>
              <a:rPr kumimoji="0" sz="900" b="0" i="0" u="none" strike="noStrike" kern="1200" cap="none" spc="-5" normalizeH="0" baseline="0" noProof="0" dirty="0">
                <a:ln>
                  <a:noFill/>
                </a:ln>
                <a:solidFill>
                  <a:srgbClr val="006FC0"/>
                </a:solidFill>
                <a:effectLst/>
                <a:uLnTx/>
                <a:uFillTx/>
                <a:latin typeface="Arial"/>
                <a:ea typeface="+mn-ea"/>
                <a:cs typeface="Arial"/>
              </a:rPr>
              <a:t> </a:t>
            </a:r>
            <a:r>
              <a:rPr kumimoji="0" sz="900" b="0" i="0" u="none" strike="noStrike" kern="1200" cap="none" spc="0" normalizeH="0" baseline="0" noProof="0" dirty="0">
                <a:ln>
                  <a:noFill/>
                </a:ln>
                <a:solidFill>
                  <a:srgbClr val="006FC0"/>
                </a:solidFill>
                <a:effectLst/>
                <a:uLnTx/>
                <a:uFillTx/>
                <a:latin typeface="Arial"/>
                <a:ea typeface="+mn-ea"/>
                <a:cs typeface="Arial"/>
              </a:rPr>
              <a:t>semi-</a:t>
            </a:r>
            <a:r>
              <a:rPr kumimoji="0" sz="900" b="0" i="0" u="none" strike="noStrike" kern="1200" cap="none" spc="-10" normalizeH="0" baseline="0" noProof="0" dirty="0">
                <a:ln>
                  <a:noFill/>
                </a:ln>
                <a:solidFill>
                  <a:srgbClr val="006FC0"/>
                </a:solidFill>
                <a:effectLst/>
                <a:uLnTx/>
                <a:uFillTx/>
                <a:latin typeface="Arial"/>
                <a:ea typeface="+mn-ea"/>
                <a:cs typeface="Arial"/>
              </a:rPr>
              <a:t>conductor</a:t>
            </a:r>
            <a:endParaRPr kumimoji="0" lang="it-IT" sz="900" b="0" i="0" u="none" strike="noStrike" kern="1200" cap="none" spc="-10" normalizeH="0" baseline="0" noProof="0" dirty="0">
              <a:ln>
                <a:noFill/>
              </a:ln>
              <a:solidFill>
                <a:srgbClr val="006FC0"/>
              </a:solidFill>
              <a:effectLst/>
              <a:uLnTx/>
              <a:uFillTx/>
              <a:latin typeface="Arial"/>
              <a:ea typeface="+mn-ea"/>
              <a:cs typeface="Arial"/>
            </a:endParaRPr>
          </a:p>
          <a:p>
            <a:pPr marL="12700" marR="0" lvl="0" indent="0" algn="l" defTabSz="457200" rtl="0" eaLnBrk="1" fontAlgn="auto" latinLnBrk="0" hangingPunct="1">
              <a:lnSpc>
                <a:spcPct val="100000"/>
              </a:lnSpc>
              <a:spcBef>
                <a:spcPts val="150"/>
              </a:spcBef>
              <a:spcAft>
                <a:spcPts val="0"/>
              </a:spcAft>
              <a:buClrTx/>
              <a:buSzTx/>
              <a:buFontTx/>
              <a:buNone/>
              <a:tabLst/>
              <a:defRPr/>
            </a:pPr>
            <a:r>
              <a:rPr kumimoji="0" lang="it-IT" sz="900" b="0" i="0" u="none" strike="noStrike" kern="1200" cap="none" spc="-10" normalizeH="0" baseline="0" noProof="0" dirty="0">
                <a:ln>
                  <a:noFill/>
                </a:ln>
                <a:solidFill>
                  <a:srgbClr val="006FC0"/>
                </a:solidFill>
                <a:effectLst/>
                <a:uLnTx/>
                <a:uFillTx/>
                <a:latin typeface="Arial"/>
                <a:ea typeface="+mn-ea"/>
                <a:cs typeface="Arial"/>
              </a:rPr>
              <a:t>R. Cardarelli</a:t>
            </a:r>
            <a:endParaRPr kumimoji="0" sz="900" b="0" i="0" u="none" strike="noStrike" kern="1200" cap="none" spc="0" normalizeH="0" baseline="0" noProof="0" dirty="0">
              <a:ln>
                <a:noFill/>
              </a:ln>
              <a:solidFill>
                <a:prstClr val="white"/>
              </a:solidFill>
              <a:effectLst/>
              <a:uLnTx/>
              <a:uFillTx/>
              <a:latin typeface="Arial"/>
              <a:ea typeface="+mn-ea"/>
              <a:cs typeface="Arial"/>
            </a:endParaRPr>
          </a:p>
        </p:txBody>
      </p:sp>
      <p:pic>
        <p:nvPicPr>
          <p:cNvPr id="94" name="object 11">
            <a:extLst>
              <a:ext uri="{FF2B5EF4-FFF2-40B4-BE49-F238E27FC236}">
                <a16:creationId xmlns:a16="http://schemas.microsoft.com/office/drawing/2014/main" id="{13AF7E19-70D2-3A48-7E40-B43E22CB8F59}"/>
              </a:ext>
            </a:extLst>
          </p:cNvPr>
          <p:cNvPicPr/>
          <p:nvPr/>
        </p:nvPicPr>
        <p:blipFill>
          <a:blip r:embed="rId14" cstate="screen">
            <a:extLst>
              <a:ext uri="{28A0092B-C50C-407E-A947-70E740481C1C}">
                <a14:useLocalDpi xmlns:a14="http://schemas.microsoft.com/office/drawing/2010/main"/>
              </a:ext>
            </a:extLst>
          </a:blip>
          <a:stretch>
            <a:fillRect/>
          </a:stretch>
        </p:blipFill>
        <p:spPr>
          <a:xfrm>
            <a:off x="6376807" y="5373584"/>
            <a:ext cx="1022603" cy="784860"/>
          </a:xfrm>
          <a:prstGeom prst="rect">
            <a:avLst/>
          </a:prstGeom>
        </p:spPr>
      </p:pic>
      <p:sp>
        <p:nvSpPr>
          <p:cNvPr id="74" name="Slide Number Placeholder 73">
            <a:extLst>
              <a:ext uri="{FF2B5EF4-FFF2-40B4-BE49-F238E27FC236}">
                <a16:creationId xmlns:a16="http://schemas.microsoft.com/office/drawing/2014/main" id="{713DC690-64B4-C62E-3705-048B12FC56BD}"/>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F8550EB5-7DBB-40B0-8DCD-2DF6D0BF0886}" type="slidenum">
              <a:rPr kumimoji="0" lang="en-GB" sz="280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28</a:t>
            </a:fld>
            <a:endParaRPr kumimoji="0" lang="en-GB" sz="2800" b="0" i="0" u="none" strike="noStrike" kern="1200" cap="none" spc="0" normalizeH="0" baseline="0" noProof="0">
              <a:ln>
                <a:noFill/>
              </a:ln>
              <a:solidFill>
                <a:prstClr val="white">
                  <a:tint val="75000"/>
                </a:prstClr>
              </a:solidFill>
              <a:effectLst/>
              <a:uLnTx/>
              <a:uFillTx/>
              <a:latin typeface="Century Gothic" panose="020B0502020202020204"/>
              <a:ea typeface="+mn-ea"/>
              <a:cs typeface="+mn-cs"/>
            </a:endParaRPr>
          </a:p>
        </p:txBody>
      </p:sp>
      <p:sp>
        <p:nvSpPr>
          <p:cNvPr id="75" name="Date Placeholder 74">
            <a:extLst>
              <a:ext uri="{FF2B5EF4-FFF2-40B4-BE49-F238E27FC236}">
                <a16:creationId xmlns:a16="http://schemas.microsoft.com/office/drawing/2014/main" id="{59344239-3C82-0604-0833-567CEFF7D718}"/>
              </a:ext>
            </a:extLst>
          </p:cNvPr>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tint val="75000"/>
                    <a:alpha val="60000"/>
                  </a:prstClr>
                </a:solidFill>
                <a:effectLst/>
                <a:uLnTx/>
                <a:uFillTx/>
                <a:latin typeface="Century Gothic" panose="020B0502020202020204"/>
                <a:ea typeface="+mn-ea"/>
                <a:cs typeface="+mn-cs"/>
              </a:rPr>
              <a:t>15/10//2026</a:t>
            </a:r>
            <a:endParaRPr kumimoji="0" lang="en-GB" sz="1100" b="0" i="0" u="none" strike="noStrike" kern="1200" cap="none" spc="0" normalizeH="0" baseline="0" noProof="0" dirty="0">
              <a:ln>
                <a:noFill/>
              </a:ln>
              <a:solidFill>
                <a:prstClr val="white">
                  <a:tint val="75000"/>
                  <a:alpha val="60000"/>
                </a:prstClr>
              </a:solidFill>
              <a:effectLst/>
              <a:uLnTx/>
              <a:uFillTx/>
              <a:latin typeface="Century Gothic" panose="020B0502020202020204"/>
              <a:ea typeface="+mn-ea"/>
              <a:cs typeface="+mn-cs"/>
            </a:endParaRPr>
          </a:p>
        </p:txBody>
      </p:sp>
      <p:grpSp>
        <p:nvGrpSpPr>
          <p:cNvPr id="8" name="object 2">
            <a:extLst>
              <a:ext uri="{FF2B5EF4-FFF2-40B4-BE49-F238E27FC236}">
                <a16:creationId xmlns:a16="http://schemas.microsoft.com/office/drawing/2014/main" id="{3E14A38D-8A30-BD25-A771-A25BAA2BB82F}"/>
              </a:ext>
            </a:extLst>
          </p:cNvPr>
          <p:cNvGrpSpPr/>
          <p:nvPr/>
        </p:nvGrpSpPr>
        <p:grpSpPr>
          <a:xfrm>
            <a:off x="10747560" y="1873856"/>
            <a:ext cx="945329" cy="1006246"/>
            <a:chOff x="7615428" y="1219199"/>
            <a:chExt cx="4104132" cy="5390389"/>
          </a:xfrm>
        </p:grpSpPr>
        <p:pic>
          <p:nvPicPr>
            <p:cNvPr id="13" name="object 5">
              <a:extLst>
                <a:ext uri="{FF2B5EF4-FFF2-40B4-BE49-F238E27FC236}">
                  <a16:creationId xmlns:a16="http://schemas.microsoft.com/office/drawing/2014/main" id="{066167B7-B96B-E68A-1A2F-554C4F9C0382}"/>
                </a:ext>
              </a:extLst>
            </p:cNvPr>
            <p:cNvPicPr/>
            <p:nvPr/>
          </p:nvPicPr>
          <p:blipFill>
            <a:blip r:embed="rId15" cstate="screen">
              <a:extLst>
                <a:ext uri="{28A0092B-C50C-407E-A947-70E740481C1C}">
                  <a14:useLocalDpi xmlns:a14="http://schemas.microsoft.com/office/drawing/2010/main"/>
                </a:ext>
              </a:extLst>
            </a:blip>
            <a:stretch>
              <a:fillRect/>
            </a:stretch>
          </p:blipFill>
          <p:spPr>
            <a:xfrm>
              <a:off x="7615428" y="3819144"/>
              <a:ext cx="4082796" cy="2790444"/>
            </a:xfrm>
            <a:prstGeom prst="rect">
              <a:avLst/>
            </a:prstGeom>
          </p:spPr>
        </p:pic>
        <p:pic>
          <p:nvPicPr>
            <p:cNvPr id="14" name="object 6">
              <a:extLst>
                <a:ext uri="{FF2B5EF4-FFF2-40B4-BE49-F238E27FC236}">
                  <a16:creationId xmlns:a16="http://schemas.microsoft.com/office/drawing/2014/main" id="{18DA1E78-BF3D-417E-5FB3-BC24D44C093A}"/>
                </a:ext>
              </a:extLst>
            </p:cNvPr>
            <p:cNvPicPr/>
            <p:nvPr/>
          </p:nvPicPr>
          <p:blipFill>
            <a:blip r:embed="rId16" cstate="screen">
              <a:extLst>
                <a:ext uri="{28A0092B-C50C-407E-A947-70E740481C1C}">
                  <a14:useLocalDpi xmlns:a14="http://schemas.microsoft.com/office/drawing/2010/main"/>
                </a:ext>
              </a:extLst>
            </a:blip>
            <a:stretch>
              <a:fillRect/>
            </a:stretch>
          </p:blipFill>
          <p:spPr>
            <a:xfrm>
              <a:off x="7635240" y="1219199"/>
              <a:ext cx="4084320" cy="2784348"/>
            </a:xfrm>
            <a:prstGeom prst="rect">
              <a:avLst/>
            </a:prstGeom>
          </p:spPr>
        </p:pic>
      </p:grpSp>
      <p:pic>
        <p:nvPicPr>
          <p:cNvPr id="17" name="object 4">
            <a:extLst>
              <a:ext uri="{FF2B5EF4-FFF2-40B4-BE49-F238E27FC236}">
                <a16:creationId xmlns:a16="http://schemas.microsoft.com/office/drawing/2014/main" id="{FFAE1D08-B53D-0EDD-336F-B7AA5630F8ED}"/>
              </a:ext>
            </a:extLst>
          </p:cNvPr>
          <p:cNvPicPr/>
          <p:nvPr/>
        </p:nvPicPr>
        <p:blipFill>
          <a:blip r:embed="rId17" cstate="screen">
            <a:extLst>
              <a:ext uri="{28A0092B-C50C-407E-A947-70E740481C1C}">
                <a14:useLocalDpi xmlns:a14="http://schemas.microsoft.com/office/drawing/2010/main"/>
              </a:ext>
            </a:extLst>
          </a:blip>
          <a:stretch>
            <a:fillRect/>
          </a:stretch>
        </p:blipFill>
        <p:spPr>
          <a:xfrm>
            <a:off x="9338807" y="1859660"/>
            <a:ext cx="1264748" cy="1020442"/>
          </a:xfrm>
          <a:prstGeom prst="rect">
            <a:avLst/>
          </a:prstGeom>
        </p:spPr>
      </p:pic>
      <p:grpSp>
        <p:nvGrpSpPr>
          <p:cNvPr id="19" name="object 9">
            <a:extLst>
              <a:ext uri="{FF2B5EF4-FFF2-40B4-BE49-F238E27FC236}">
                <a16:creationId xmlns:a16="http://schemas.microsoft.com/office/drawing/2014/main" id="{FB6C8246-B05B-D389-0660-B10130C61E78}"/>
              </a:ext>
            </a:extLst>
          </p:cNvPr>
          <p:cNvGrpSpPr/>
          <p:nvPr/>
        </p:nvGrpSpPr>
        <p:grpSpPr>
          <a:xfrm>
            <a:off x="9189005" y="39010"/>
            <a:ext cx="1414550" cy="1737196"/>
            <a:chOff x="7740395" y="1187196"/>
            <a:chExt cx="4046220" cy="2882265"/>
          </a:xfrm>
        </p:grpSpPr>
        <p:pic>
          <p:nvPicPr>
            <p:cNvPr id="20" name="object 10">
              <a:extLst>
                <a:ext uri="{FF2B5EF4-FFF2-40B4-BE49-F238E27FC236}">
                  <a16:creationId xmlns:a16="http://schemas.microsoft.com/office/drawing/2014/main" id="{46173BB9-FAA0-A2B4-15D7-1F2428C5C225}"/>
                </a:ext>
              </a:extLst>
            </p:cNvPr>
            <p:cNvPicPr/>
            <p:nvPr/>
          </p:nvPicPr>
          <p:blipFill>
            <a:blip r:embed="rId18" cstate="screen">
              <a:extLst>
                <a:ext uri="{28A0092B-C50C-407E-A947-70E740481C1C}">
                  <a14:useLocalDpi xmlns:a14="http://schemas.microsoft.com/office/drawing/2010/main"/>
                </a:ext>
              </a:extLst>
            </a:blip>
            <a:stretch>
              <a:fillRect/>
            </a:stretch>
          </p:blipFill>
          <p:spPr>
            <a:xfrm>
              <a:off x="7936991" y="1187196"/>
              <a:ext cx="3444240" cy="1712976"/>
            </a:xfrm>
            <a:prstGeom prst="rect">
              <a:avLst/>
            </a:prstGeom>
          </p:spPr>
        </p:pic>
        <p:pic>
          <p:nvPicPr>
            <p:cNvPr id="21" name="object 11">
              <a:extLst>
                <a:ext uri="{FF2B5EF4-FFF2-40B4-BE49-F238E27FC236}">
                  <a16:creationId xmlns:a16="http://schemas.microsoft.com/office/drawing/2014/main" id="{70907371-D606-EF7C-C7B7-F9DA976355A9}"/>
                </a:ext>
              </a:extLst>
            </p:cNvPr>
            <p:cNvPicPr/>
            <p:nvPr/>
          </p:nvPicPr>
          <p:blipFill>
            <a:blip r:embed="rId19" cstate="screen">
              <a:extLst>
                <a:ext uri="{28A0092B-C50C-407E-A947-70E740481C1C}">
                  <a14:useLocalDpi xmlns:a14="http://schemas.microsoft.com/office/drawing/2010/main"/>
                </a:ext>
              </a:extLst>
            </a:blip>
            <a:stretch>
              <a:fillRect/>
            </a:stretch>
          </p:blipFill>
          <p:spPr>
            <a:xfrm>
              <a:off x="7740395" y="2767584"/>
              <a:ext cx="4046220" cy="1301495"/>
            </a:xfrm>
            <a:prstGeom prst="rect">
              <a:avLst/>
            </a:prstGeom>
          </p:spPr>
        </p:pic>
      </p:grpSp>
    </p:spTree>
    <p:extLst>
      <p:ext uri="{BB962C8B-B14F-4D97-AF65-F5344CB8AC3E}">
        <p14:creationId xmlns:p14="http://schemas.microsoft.com/office/powerpoint/2010/main" val="6102326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255010"/>
            <a:ext cx="9852427" cy="881812"/>
          </a:xfrm>
        </p:spPr>
        <p:txBody>
          <a:bodyPr/>
          <a:lstStyle/>
          <a:p>
            <a:r>
              <a:rPr lang="en-GB" dirty="0"/>
              <a:t>Basic principles of gaseous  detectors</a:t>
            </a:r>
          </a:p>
        </p:txBody>
      </p:sp>
      <p:sp>
        <p:nvSpPr>
          <p:cNvPr id="3" name="Content Placeholder 2"/>
          <p:cNvSpPr>
            <a:spLocks noGrp="1"/>
          </p:cNvSpPr>
          <p:nvPr>
            <p:ph idx="1"/>
          </p:nvPr>
        </p:nvSpPr>
        <p:spPr>
          <a:xfrm>
            <a:off x="646112" y="1222835"/>
            <a:ext cx="10462612" cy="1869989"/>
          </a:xfrm>
        </p:spPr>
        <p:txBody>
          <a:bodyPr>
            <a:normAutofit lnSpcReduction="10000"/>
          </a:bodyPr>
          <a:lstStyle/>
          <a:p>
            <a:r>
              <a:rPr lang="it-IT" dirty="0"/>
              <a:t>All gaseous detectors designed for muons share the same base principle:</a:t>
            </a:r>
          </a:p>
          <a:p>
            <a:pPr lvl="1"/>
            <a:r>
              <a:rPr lang="it-IT" dirty="0"/>
              <a:t>A gaseous target thick enough for a MIP to release a sufficient primary ionization</a:t>
            </a:r>
          </a:p>
          <a:p>
            <a:pPr lvl="1"/>
            <a:r>
              <a:rPr lang="it-IT" dirty="0"/>
              <a:t>An electric field sufficiently strong to start an avalanche multiplication</a:t>
            </a:r>
          </a:p>
          <a:p>
            <a:pPr lvl="1"/>
            <a:r>
              <a:rPr lang="it-IT" dirty="0"/>
              <a:t>A segmented pick-up electrode to readout the signal and extact a space-time information</a:t>
            </a:r>
          </a:p>
        </p:txBody>
      </p:sp>
      <p:sp>
        <p:nvSpPr>
          <p:cNvPr id="4" name="Rectangle 39"/>
          <p:cNvSpPr>
            <a:spLocks noChangeArrowheads="1"/>
          </p:cNvSpPr>
          <p:nvPr/>
        </p:nvSpPr>
        <p:spPr bwMode="auto">
          <a:xfrm>
            <a:off x="7824238" y="3542483"/>
            <a:ext cx="2067131" cy="863059"/>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dirty="0"/>
          </a:p>
        </p:txBody>
      </p:sp>
      <p:sp>
        <p:nvSpPr>
          <p:cNvPr id="6" name="Oval 4"/>
          <p:cNvSpPr>
            <a:spLocks noChangeArrowheads="1"/>
          </p:cNvSpPr>
          <p:nvPr/>
        </p:nvSpPr>
        <p:spPr bwMode="auto">
          <a:xfrm>
            <a:off x="1299042" y="3519488"/>
            <a:ext cx="1592262" cy="1663700"/>
          </a:xfrm>
          <a:prstGeom prst="ellipse">
            <a:avLst/>
          </a:prstGeom>
          <a:solidFill>
            <a:schemeClr val="hlink"/>
          </a:solidFill>
          <a:ln w="38100">
            <a:solidFill>
              <a:srgbClr val="00B0F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dirty="0"/>
          </a:p>
        </p:txBody>
      </p:sp>
      <p:sp>
        <p:nvSpPr>
          <p:cNvPr id="7" name="Oval 33"/>
          <p:cNvSpPr>
            <a:spLocks noChangeArrowheads="1"/>
          </p:cNvSpPr>
          <p:nvPr/>
        </p:nvSpPr>
        <p:spPr bwMode="auto">
          <a:xfrm>
            <a:off x="1884829" y="4133850"/>
            <a:ext cx="400050" cy="47625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dirty="0"/>
          </a:p>
        </p:txBody>
      </p:sp>
      <p:sp>
        <p:nvSpPr>
          <p:cNvPr id="8" name="Oval 5"/>
          <p:cNvSpPr>
            <a:spLocks noChangeArrowheads="1"/>
          </p:cNvSpPr>
          <p:nvPr/>
        </p:nvSpPr>
        <p:spPr bwMode="auto">
          <a:xfrm>
            <a:off x="2026117" y="4314825"/>
            <a:ext cx="111125" cy="103188"/>
          </a:xfrm>
          <a:prstGeom prst="ellipse">
            <a:avLst/>
          </a:prstGeom>
          <a:solidFill>
            <a:srgbClr val="00B0F0"/>
          </a:solidFill>
          <a:ln w="9525">
            <a:solidFill>
              <a:srgbClr val="FF0000"/>
            </a:solidFill>
            <a:round/>
            <a:headEnd/>
            <a:tailEnd/>
          </a:ln>
          <a:effectLst/>
        </p:spPr>
        <p:txBody>
          <a:bodyPr wrap="none" anchor="ctr"/>
          <a:lstStyle/>
          <a:p>
            <a:endParaRPr lang="it-IT" dirty="0"/>
          </a:p>
        </p:txBody>
      </p:sp>
      <p:sp>
        <p:nvSpPr>
          <p:cNvPr id="9" name="Line 6"/>
          <p:cNvSpPr>
            <a:spLocks noChangeShapeType="1"/>
          </p:cNvSpPr>
          <p:nvPr/>
        </p:nvSpPr>
        <p:spPr bwMode="auto">
          <a:xfrm flipV="1">
            <a:off x="2081679" y="3844925"/>
            <a:ext cx="658813" cy="5207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10" name="Line 7"/>
          <p:cNvSpPr>
            <a:spLocks noChangeShapeType="1"/>
          </p:cNvSpPr>
          <p:nvPr/>
        </p:nvSpPr>
        <p:spPr bwMode="auto">
          <a:xfrm flipH="1">
            <a:off x="1422867" y="4418013"/>
            <a:ext cx="603250" cy="466725"/>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11" name="Line 9"/>
          <p:cNvSpPr>
            <a:spLocks noChangeShapeType="1"/>
          </p:cNvSpPr>
          <p:nvPr/>
        </p:nvSpPr>
        <p:spPr bwMode="auto">
          <a:xfrm flipH="1" flipV="1">
            <a:off x="1587967" y="3689350"/>
            <a:ext cx="438150" cy="625475"/>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12" name="Line 10"/>
          <p:cNvSpPr>
            <a:spLocks noChangeShapeType="1"/>
          </p:cNvSpPr>
          <p:nvPr/>
        </p:nvSpPr>
        <p:spPr bwMode="auto">
          <a:xfrm>
            <a:off x="2081679" y="4418013"/>
            <a:ext cx="439738" cy="623887"/>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13" name="Line 14"/>
          <p:cNvSpPr>
            <a:spLocks noChangeShapeType="1"/>
          </p:cNvSpPr>
          <p:nvPr/>
        </p:nvSpPr>
        <p:spPr bwMode="auto">
          <a:xfrm flipV="1">
            <a:off x="2081679" y="3533775"/>
            <a:ext cx="109538" cy="78105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14" name="Line 15"/>
          <p:cNvSpPr>
            <a:spLocks noChangeShapeType="1"/>
          </p:cNvSpPr>
          <p:nvPr/>
        </p:nvSpPr>
        <p:spPr bwMode="auto">
          <a:xfrm flipH="1">
            <a:off x="1972142" y="4418013"/>
            <a:ext cx="109537" cy="78105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15" name="Line 16"/>
          <p:cNvSpPr>
            <a:spLocks noChangeShapeType="1"/>
          </p:cNvSpPr>
          <p:nvPr/>
        </p:nvSpPr>
        <p:spPr bwMode="auto">
          <a:xfrm>
            <a:off x="2100729" y="4384675"/>
            <a:ext cx="769938" cy="207963"/>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16" name="Line 17"/>
          <p:cNvSpPr>
            <a:spLocks noChangeShapeType="1"/>
          </p:cNvSpPr>
          <p:nvPr/>
        </p:nvSpPr>
        <p:spPr bwMode="auto">
          <a:xfrm flipH="1" flipV="1">
            <a:off x="1313329" y="4175125"/>
            <a:ext cx="712788" cy="1905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grpSp>
        <p:nvGrpSpPr>
          <p:cNvPr id="17" name="Group 31"/>
          <p:cNvGrpSpPr>
            <a:grpSpLocks/>
          </p:cNvGrpSpPr>
          <p:nvPr/>
        </p:nvGrpSpPr>
        <p:grpSpPr bwMode="auto">
          <a:xfrm>
            <a:off x="7805189" y="3514883"/>
            <a:ext cx="2082800" cy="897009"/>
            <a:chOff x="3672" y="2004"/>
            <a:chExt cx="1492" cy="520"/>
          </a:xfrm>
        </p:grpSpPr>
        <p:sp>
          <p:nvSpPr>
            <p:cNvPr id="18" name="Line 18"/>
            <p:cNvSpPr>
              <a:spLocks noChangeShapeType="1"/>
            </p:cNvSpPr>
            <p:nvPr/>
          </p:nvSpPr>
          <p:spPr bwMode="auto">
            <a:xfrm>
              <a:off x="3672" y="2004"/>
              <a:ext cx="1488" cy="0"/>
            </a:xfrm>
            <a:prstGeom prst="line">
              <a:avLst/>
            </a:prstGeom>
            <a:noFill/>
            <a:ln w="76200">
              <a:solidFill>
                <a:srgbClr val="00B0F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19" name="Line 19"/>
            <p:cNvSpPr>
              <a:spLocks noChangeShapeType="1"/>
            </p:cNvSpPr>
            <p:nvPr/>
          </p:nvSpPr>
          <p:spPr bwMode="auto">
            <a:xfrm>
              <a:off x="3676" y="2524"/>
              <a:ext cx="1488" cy="0"/>
            </a:xfrm>
            <a:prstGeom prst="line">
              <a:avLst/>
            </a:prstGeom>
            <a:noFill/>
            <a:ln w="7620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20" name="Line 20"/>
            <p:cNvSpPr>
              <a:spLocks noChangeShapeType="1"/>
            </p:cNvSpPr>
            <p:nvPr/>
          </p:nvSpPr>
          <p:spPr bwMode="auto">
            <a:xfrm>
              <a:off x="3792" y="2020"/>
              <a:ext cx="0" cy="45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21" name="Line 21"/>
            <p:cNvSpPr>
              <a:spLocks noChangeShapeType="1"/>
            </p:cNvSpPr>
            <p:nvPr/>
          </p:nvSpPr>
          <p:spPr bwMode="auto">
            <a:xfrm>
              <a:off x="3928" y="2020"/>
              <a:ext cx="0" cy="45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22" name="Line 22"/>
            <p:cNvSpPr>
              <a:spLocks noChangeShapeType="1"/>
            </p:cNvSpPr>
            <p:nvPr/>
          </p:nvSpPr>
          <p:spPr bwMode="auto">
            <a:xfrm>
              <a:off x="4064" y="2020"/>
              <a:ext cx="0" cy="45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23" name="Line 23"/>
            <p:cNvSpPr>
              <a:spLocks noChangeShapeType="1"/>
            </p:cNvSpPr>
            <p:nvPr/>
          </p:nvSpPr>
          <p:spPr bwMode="auto">
            <a:xfrm>
              <a:off x="4200" y="2020"/>
              <a:ext cx="0" cy="45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24" name="Line 24"/>
            <p:cNvSpPr>
              <a:spLocks noChangeShapeType="1"/>
            </p:cNvSpPr>
            <p:nvPr/>
          </p:nvSpPr>
          <p:spPr bwMode="auto">
            <a:xfrm>
              <a:off x="4336" y="2020"/>
              <a:ext cx="0" cy="45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25" name="Line 25"/>
            <p:cNvSpPr>
              <a:spLocks noChangeShapeType="1"/>
            </p:cNvSpPr>
            <p:nvPr/>
          </p:nvSpPr>
          <p:spPr bwMode="auto">
            <a:xfrm>
              <a:off x="4472" y="2020"/>
              <a:ext cx="0" cy="45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26" name="Line 26"/>
            <p:cNvSpPr>
              <a:spLocks noChangeShapeType="1"/>
            </p:cNvSpPr>
            <p:nvPr/>
          </p:nvSpPr>
          <p:spPr bwMode="auto">
            <a:xfrm>
              <a:off x="4608" y="2020"/>
              <a:ext cx="0" cy="45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27" name="Line 27"/>
            <p:cNvSpPr>
              <a:spLocks noChangeShapeType="1"/>
            </p:cNvSpPr>
            <p:nvPr/>
          </p:nvSpPr>
          <p:spPr bwMode="auto">
            <a:xfrm>
              <a:off x="4732" y="2020"/>
              <a:ext cx="0" cy="45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28" name="Line 28"/>
            <p:cNvSpPr>
              <a:spLocks noChangeShapeType="1"/>
            </p:cNvSpPr>
            <p:nvPr/>
          </p:nvSpPr>
          <p:spPr bwMode="auto">
            <a:xfrm>
              <a:off x="4868" y="2020"/>
              <a:ext cx="0" cy="45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29" name="Line 29"/>
            <p:cNvSpPr>
              <a:spLocks noChangeShapeType="1"/>
            </p:cNvSpPr>
            <p:nvPr/>
          </p:nvSpPr>
          <p:spPr bwMode="auto">
            <a:xfrm>
              <a:off x="4992" y="2020"/>
              <a:ext cx="0" cy="45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grpSp>
      <p:sp>
        <p:nvSpPr>
          <p:cNvPr id="30" name="Text Box 35"/>
          <p:cNvSpPr txBox="1">
            <a:spLocks noChangeArrowheads="1"/>
          </p:cNvSpPr>
          <p:nvPr/>
        </p:nvSpPr>
        <p:spPr bwMode="auto">
          <a:xfrm>
            <a:off x="2497604" y="5418980"/>
            <a:ext cx="1819729" cy="461665"/>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it-IT" altLang="en-US" sz="2400" dirty="0">
                <a:solidFill>
                  <a:srgbClr val="FF0000"/>
                </a:solidFill>
              </a:rPr>
              <a:t>avalanche</a:t>
            </a:r>
          </a:p>
        </p:txBody>
      </p:sp>
      <p:sp>
        <p:nvSpPr>
          <p:cNvPr id="31" name="Line 36"/>
          <p:cNvSpPr>
            <a:spLocks noChangeShapeType="1"/>
          </p:cNvSpPr>
          <p:nvPr/>
        </p:nvSpPr>
        <p:spPr bwMode="auto">
          <a:xfrm flipH="1" flipV="1">
            <a:off x="2322979" y="4533900"/>
            <a:ext cx="800100" cy="8191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32" name="Text Box 37"/>
          <p:cNvSpPr txBox="1">
            <a:spLocks noChangeArrowheads="1"/>
          </p:cNvSpPr>
          <p:nvPr/>
        </p:nvSpPr>
        <p:spPr bwMode="auto">
          <a:xfrm>
            <a:off x="3317722" y="3183203"/>
            <a:ext cx="750526" cy="461665"/>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it-IT" altLang="en-US" sz="2400" dirty="0" err="1">
                <a:solidFill>
                  <a:srgbClr val="FF0000"/>
                </a:solidFill>
              </a:rPr>
              <a:t>drift</a:t>
            </a:r>
            <a:endParaRPr lang="it-IT" altLang="en-US" sz="2400" dirty="0">
              <a:solidFill>
                <a:srgbClr val="FF0000"/>
              </a:solidFill>
            </a:endParaRPr>
          </a:p>
        </p:txBody>
      </p:sp>
      <p:sp>
        <p:nvSpPr>
          <p:cNvPr id="33" name="Line 38"/>
          <p:cNvSpPr>
            <a:spLocks noChangeShapeType="1"/>
          </p:cNvSpPr>
          <p:nvPr/>
        </p:nvSpPr>
        <p:spPr bwMode="auto">
          <a:xfrm flipH="1">
            <a:off x="2611903" y="3644868"/>
            <a:ext cx="1064271" cy="53025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34" name="Line 40"/>
          <p:cNvSpPr>
            <a:spLocks noChangeShapeType="1"/>
          </p:cNvSpPr>
          <p:nvPr/>
        </p:nvSpPr>
        <p:spPr bwMode="auto">
          <a:xfrm flipV="1">
            <a:off x="3866029" y="4314825"/>
            <a:ext cx="738341" cy="1057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mc:AlternateContent xmlns:mc="http://schemas.openxmlformats.org/markup-compatibility/2006" xmlns:a14="http://schemas.microsoft.com/office/drawing/2010/main">
        <mc:Choice Requires="a14">
          <p:sp>
            <p:nvSpPr>
              <p:cNvPr id="35" name="TextBox 34"/>
              <p:cNvSpPr txBox="1"/>
              <p:nvPr/>
            </p:nvSpPr>
            <p:spPr>
              <a:xfrm>
                <a:off x="337334" y="3922964"/>
                <a:ext cx="820481"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𝐸</m:t>
                      </m:r>
                      <m:r>
                        <a:rPr lang="it-IT" b="0" i="1" dirty="0" smtClean="0">
                          <a:latin typeface="Cambria Math" panose="02040503050406030204" pitchFamily="18" charset="0"/>
                          <a:ea typeface="Cambria Math" panose="02040503050406030204" pitchFamily="18" charset="0"/>
                        </a:rPr>
                        <m:t>≈</m:t>
                      </m:r>
                      <m:f>
                        <m:fPr>
                          <m:ctrlPr>
                            <a:rPr lang="it-IT" b="0" i="1" dirty="0" smtClean="0">
                              <a:latin typeface="Cambria Math" panose="02040503050406030204" pitchFamily="18" charset="0"/>
                            </a:rPr>
                          </m:ctrlPr>
                        </m:fPr>
                        <m:num>
                          <m:r>
                            <a:rPr lang="it-IT" b="0" i="1" dirty="0" smtClean="0">
                              <a:latin typeface="Cambria Math" panose="02040503050406030204" pitchFamily="18" charset="0"/>
                            </a:rPr>
                            <m:t>1</m:t>
                          </m:r>
                        </m:num>
                        <m:den>
                          <m:r>
                            <a:rPr lang="it-IT" b="0" i="1" dirty="0" smtClean="0">
                              <a:latin typeface="Cambria Math" panose="02040503050406030204" pitchFamily="18" charset="0"/>
                            </a:rPr>
                            <m:t>𝑟</m:t>
                          </m:r>
                        </m:den>
                      </m:f>
                    </m:oMath>
                  </m:oMathPara>
                </a14:m>
                <a:endParaRPr lang="it-IT" dirty="0"/>
              </a:p>
            </p:txBody>
          </p:sp>
        </mc:Choice>
        <mc:Fallback xmlns="">
          <p:sp>
            <p:nvSpPr>
              <p:cNvPr id="35" name="TextBox 34"/>
              <p:cNvSpPr txBox="1">
                <a:spLocks noRot="1" noChangeAspect="1" noMove="1" noResize="1" noEditPoints="1" noAdjustHandles="1" noChangeArrowheads="1" noChangeShapeType="1" noTextEdit="1"/>
              </p:cNvSpPr>
              <p:nvPr/>
            </p:nvSpPr>
            <p:spPr>
              <a:xfrm>
                <a:off x="337334" y="3922964"/>
                <a:ext cx="820481" cy="610936"/>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9882405" y="3754684"/>
                <a:ext cx="162281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𝐸</m:t>
                      </m:r>
                      <m:r>
                        <a:rPr lang="it-IT" b="0" i="1" dirty="0" smtClean="0">
                          <a:latin typeface="Cambria Math" panose="02040503050406030204" pitchFamily="18" charset="0"/>
                          <a:ea typeface="Cambria Math" panose="02040503050406030204" pitchFamily="18" charset="0"/>
                        </a:rPr>
                        <m:t>=</m:t>
                      </m:r>
                      <m:r>
                        <a:rPr lang="it-IT" b="0" i="1" dirty="0" smtClean="0">
                          <a:latin typeface="Cambria Math" panose="02040503050406030204" pitchFamily="18" charset="0"/>
                        </a:rPr>
                        <m:t>𝑐𝑜𝑛𝑠𝑡𝑎𝑛𝑡</m:t>
                      </m:r>
                    </m:oMath>
                  </m:oMathPara>
                </a14:m>
                <a:endParaRPr lang="it-IT" b="0" dirty="0"/>
              </a:p>
            </p:txBody>
          </p:sp>
        </mc:Choice>
        <mc:Fallback xmlns="">
          <p:sp>
            <p:nvSpPr>
              <p:cNvPr id="36" name="TextBox 35"/>
              <p:cNvSpPr txBox="1">
                <a:spLocks noRot="1" noChangeAspect="1" noMove="1" noResize="1" noEditPoints="1" noAdjustHandles="1" noChangeArrowheads="1" noChangeShapeType="1" noTextEdit="1"/>
              </p:cNvSpPr>
              <p:nvPr/>
            </p:nvSpPr>
            <p:spPr>
              <a:xfrm>
                <a:off x="9882405" y="3754684"/>
                <a:ext cx="1622816" cy="369332"/>
              </a:xfrm>
              <a:prstGeom prst="rect">
                <a:avLst/>
              </a:prstGeom>
              <a:blipFill>
                <a:blip r:embed="rId3"/>
                <a:stretch>
                  <a:fillRect/>
                </a:stretch>
              </a:blipFill>
            </p:spPr>
            <p:txBody>
              <a:bodyPr/>
              <a:lstStyle/>
              <a:p>
                <a:r>
                  <a:rPr lang="en-GB">
                    <a:noFill/>
                  </a:rPr>
                  <a:t> </a:t>
                </a:r>
              </a:p>
            </p:txBody>
          </p:sp>
        </mc:Fallback>
      </mc:AlternateContent>
      <p:grpSp>
        <p:nvGrpSpPr>
          <p:cNvPr id="39" name="Group 38"/>
          <p:cNvGrpSpPr/>
          <p:nvPr/>
        </p:nvGrpSpPr>
        <p:grpSpPr>
          <a:xfrm>
            <a:off x="7814154" y="4482466"/>
            <a:ext cx="2077216" cy="63777"/>
            <a:chOff x="5111740" y="4953261"/>
            <a:chExt cx="2077216" cy="63777"/>
          </a:xfrm>
        </p:grpSpPr>
        <p:sp>
          <p:nvSpPr>
            <p:cNvPr id="37" name="Line 18"/>
            <p:cNvSpPr>
              <a:spLocks noChangeShapeType="1"/>
            </p:cNvSpPr>
            <p:nvPr/>
          </p:nvSpPr>
          <p:spPr bwMode="auto">
            <a:xfrm>
              <a:off x="5111740" y="5017038"/>
              <a:ext cx="2077216" cy="0"/>
            </a:xfrm>
            <a:prstGeom prst="line">
              <a:avLst/>
            </a:prstGeom>
            <a:noFill/>
            <a:ln w="76200">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38" name="Line 18"/>
            <p:cNvSpPr>
              <a:spLocks noChangeShapeType="1"/>
            </p:cNvSpPr>
            <p:nvPr/>
          </p:nvSpPr>
          <p:spPr bwMode="auto">
            <a:xfrm>
              <a:off x="5111740" y="4953261"/>
              <a:ext cx="2077216" cy="0"/>
            </a:xfrm>
            <a:prstGeom prst="line">
              <a:avLst/>
            </a:prstGeom>
            <a:noFill/>
            <a:ln w="28575">
              <a:solidFill>
                <a:srgbClr val="FFC00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grpSp>
      <p:sp>
        <p:nvSpPr>
          <p:cNvPr id="40" name="Rectangle 39"/>
          <p:cNvSpPr>
            <a:spLocks noChangeArrowheads="1"/>
          </p:cNvSpPr>
          <p:nvPr/>
        </p:nvSpPr>
        <p:spPr bwMode="auto">
          <a:xfrm>
            <a:off x="4638655" y="3542482"/>
            <a:ext cx="2067131" cy="720000"/>
          </a:xfrm>
          <a:prstGeom prst="rect">
            <a:avLst/>
          </a:prstGeom>
          <a:solidFill>
            <a:schemeClr val="accent1">
              <a:lumMod val="60000"/>
              <a:lumOff val="40000"/>
            </a:schemeClr>
          </a:solidFill>
          <a:ln w="9525">
            <a:solidFill>
              <a:schemeClr val="tx1"/>
            </a:solidFill>
            <a:miter lim="800000"/>
            <a:headEnd/>
            <a:tailEnd/>
          </a:ln>
          <a:effectLst/>
        </p:spPr>
        <p:txBody>
          <a:bodyPr wrap="none" anchor="ctr"/>
          <a:lstStyle/>
          <a:p>
            <a:endParaRPr lang="it-IT" dirty="0"/>
          </a:p>
        </p:txBody>
      </p:sp>
      <p:grpSp>
        <p:nvGrpSpPr>
          <p:cNvPr id="41" name="Group 31"/>
          <p:cNvGrpSpPr>
            <a:grpSpLocks/>
          </p:cNvGrpSpPr>
          <p:nvPr/>
        </p:nvGrpSpPr>
        <p:grpSpPr bwMode="auto">
          <a:xfrm>
            <a:off x="4619606" y="3514883"/>
            <a:ext cx="2082800" cy="897009"/>
            <a:chOff x="3672" y="2004"/>
            <a:chExt cx="1492" cy="520"/>
          </a:xfrm>
        </p:grpSpPr>
        <p:sp>
          <p:nvSpPr>
            <p:cNvPr id="42" name="Line 18"/>
            <p:cNvSpPr>
              <a:spLocks noChangeShapeType="1"/>
            </p:cNvSpPr>
            <p:nvPr/>
          </p:nvSpPr>
          <p:spPr bwMode="auto">
            <a:xfrm>
              <a:off x="3672" y="2004"/>
              <a:ext cx="1488" cy="0"/>
            </a:xfrm>
            <a:prstGeom prst="line">
              <a:avLst/>
            </a:prstGeom>
            <a:noFill/>
            <a:ln w="76200">
              <a:solidFill>
                <a:srgbClr val="00B0F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43" name="Line 19"/>
            <p:cNvSpPr>
              <a:spLocks noChangeShapeType="1"/>
            </p:cNvSpPr>
            <p:nvPr/>
          </p:nvSpPr>
          <p:spPr bwMode="auto">
            <a:xfrm>
              <a:off x="3676" y="2524"/>
              <a:ext cx="1488" cy="0"/>
            </a:xfrm>
            <a:prstGeom prst="line">
              <a:avLst/>
            </a:prstGeom>
            <a:noFill/>
            <a:ln w="76200">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44" name="Line 20"/>
            <p:cNvSpPr>
              <a:spLocks noChangeShapeType="1"/>
            </p:cNvSpPr>
            <p:nvPr/>
          </p:nvSpPr>
          <p:spPr bwMode="auto">
            <a:xfrm>
              <a:off x="3792" y="2020"/>
              <a:ext cx="0" cy="37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45" name="Line 21"/>
            <p:cNvSpPr>
              <a:spLocks noChangeShapeType="1"/>
            </p:cNvSpPr>
            <p:nvPr/>
          </p:nvSpPr>
          <p:spPr bwMode="auto">
            <a:xfrm>
              <a:off x="3928" y="2020"/>
              <a:ext cx="0" cy="37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46" name="Line 22"/>
            <p:cNvSpPr>
              <a:spLocks noChangeShapeType="1"/>
            </p:cNvSpPr>
            <p:nvPr/>
          </p:nvSpPr>
          <p:spPr bwMode="auto">
            <a:xfrm>
              <a:off x="4064" y="2020"/>
              <a:ext cx="0" cy="37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47" name="Line 23"/>
            <p:cNvSpPr>
              <a:spLocks noChangeShapeType="1"/>
            </p:cNvSpPr>
            <p:nvPr/>
          </p:nvSpPr>
          <p:spPr bwMode="auto">
            <a:xfrm>
              <a:off x="4200" y="2020"/>
              <a:ext cx="0" cy="37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48" name="Line 24"/>
            <p:cNvSpPr>
              <a:spLocks noChangeShapeType="1"/>
            </p:cNvSpPr>
            <p:nvPr/>
          </p:nvSpPr>
          <p:spPr bwMode="auto">
            <a:xfrm>
              <a:off x="4336" y="2020"/>
              <a:ext cx="0" cy="37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49" name="Line 25"/>
            <p:cNvSpPr>
              <a:spLocks noChangeShapeType="1"/>
            </p:cNvSpPr>
            <p:nvPr/>
          </p:nvSpPr>
          <p:spPr bwMode="auto">
            <a:xfrm>
              <a:off x="4472" y="2020"/>
              <a:ext cx="0" cy="37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50" name="Line 26"/>
            <p:cNvSpPr>
              <a:spLocks noChangeShapeType="1"/>
            </p:cNvSpPr>
            <p:nvPr/>
          </p:nvSpPr>
          <p:spPr bwMode="auto">
            <a:xfrm>
              <a:off x="4608" y="2020"/>
              <a:ext cx="0" cy="37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51" name="Line 27"/>
            <p:cNvSpPr>
              <a:spLocks noChangeShapeType="1"/>
            </p:cNvSpPr>
            <p:nvPr/>
          </p:nvSpPr>
          <p:spPr bwMode="auto">
            <a:xfrm>
              <a:off x="4732" y="2020"/>
              <a:ext cx="0" cy="37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52" name="Line 28"/>
            <p:cNvSpPr>
              <a:spLocks noChangeShapeType="1"/>
            </p:cNvSpPr>
            <p:nvPr/>
          </p:nvSpPr>
          <p:spPr bwMode="auto">
            <a:xfrm>
              <a:off x="4868" y="2020"/>
              <a:ext cx="0" cy="37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53" name="Line 29"/>
            <p:cNvSpPr>
              <a:spLocks noChangeShapeType="1"/>
            </p:cNvSpPr>
            <p:nvPr/>
          </p:nvSpPr>
          <p:spPr bwMode="auto">
            <a:xfrm>
              <a:off x="4992" y="2020"/>
              <a:ext cx="0" cy="376"/>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grpSp>
      <p:grpSp>
        <p:nvGrpSpPr>
          <p:cNvPr id="54" name="Group 53"/>
          <p:cNvGrpSpPr/>
          <p:nvPr/>
        </p:nvGrpSpPr>
        <p:grpSpPr>
          <a:xfrm>
            <a:off x="4628571" y="4482466"/>
            <a:ext cx="2077216" cy="63777"/>
            <a:chOff x="5111740" y="4953261"/>
            <a:chExt cx="2077216" cy="63777"/>
          </a:xfrm>
        </p:grpSpPr>
        <p:sp>
          <p:nvSpPr>
            <p:cNvPr id="55" name="Line 18"/>
            <p:cNvSpPr>
              <a:spLocks noChangeShapeType="1"/>
            </p:cNvSpPr>
            <p:nvPr/>
          </p:nvSpPr>
          <p:spPr bwMode="auto">
            <a:xfrm>
              <a:off x="5111740" y="5017038"/>
              <a:ext cx="2077216" cy="0"/>
            </a:xfrm>
            <a:prstGeom prst="line">
              <a:avLst/>
            </a:prstGeom>
            <a:noFill/>
            <a:ln w="76200">
              <a:solidFill>
                <a:srgbClr val="00B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56" name="Line 18"/>
            <p:cNvSpPr>
              <a:spLocks noChangeShapeType="1"/>
            </p:cNvSpPr>
            <p:nvPr/>
          </p:nvSpPr>
          <p:spPr bwMode="auto">
            <a:xfrm>
              <a:off x="5111740" y="4953261"/>
              <a:ext cx="2077216" cy="0"/>
            </a:xfrm>
            <a:prstGeom prst="line">
              <a:avLst/>
            </a:prstGeom>
            <a:noFill/>
            <a:ln w="28575">
              <a:solidFill>
                <a:srgbClr val="FFC000"/>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grpSp>
      <p:sp>
        <p:nvSpPr>
          <p:cNvPr id="57" name="Line 18"/>
          <p:cNvSpPr>
            <a:spLocks noChangeShapeType="1"/>
          </p:cNvSpPr>
          <p:nvPr/>
        </p:nvSpPr>
        <p:spPr bwMode="auto">
          <a:xfrm>
            <a:off x="4619606" y="4243220"/>
            <a:ext cx="2077216" cy="0"/>
          </a:xfrm>
          <a:prstGeom prst="line">
            <a:avLst/>
          </a:prstGeom>
          <a:noFill/>
          <a:ln w="28575">
            <a:solidFill>
              <a:schemeClr val="bg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58" name="Rectangle 57"/>
          <p:cNvSpPr>
            <a:spLocks noChangeArrowheads="1"/>
          </p:cNvSpPr>
          <p:nvPr/>
        </p:nvSpPr>
        <p:spPr bwMode="auto">
          <a:xfrm>
            <a:off x="4622138" y="4269894"/>
            <a:ext cx="2067131" cy="90000"/>
          </a:xfrm>
          <a:prstGeom prst="rect">
            <a:avLst/>
          </a:prstGeom>
          <a:solidFill>
            <a:srgbClr val="FFFF00"/>
          </a:solidFill>
          <a:ln w="9525">
            <a:solidFill>
              <a:schemeClr val="tx1"/>
            </a:solidFill>
            <a:miter lim="800000"/>
            <a:headEnd/>
            <a:tailEnd/>
          </a:ln>
          <a:effectLst/>
        </p:spPr>
        <p:txBody>
          <a:bodyPr wrap="none" anchor="ctr"/>
          <a:lstStyle/>
          <a:p>
            <a:endParaRPr lang="it-IT" dirty="0"/>
          </a:p>
        </p:txBody>
      </p:sp>
      <p:sp>
        <p:nvSpPr>
          <p:cNvPr id="59" name="Line 38"/>
          <p:cNvSpPr>
            <a:spLocks noChangeShapeType="1"/>
          </p:cNvSpPr>
          <p:nvPr/>
        </p:nvSpPr>
        <p:spPr bwMode="auto">
          <a:xfrm>
            <a:off x="3634252" y="3644869"/>
            <a:ext cx="1169623" cy="2780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60" name="Line 40"/>
          <p:cNvSpPr>
            <a:spLocks noChangeShapeType="1"/>
          </p:cNvSpPr>
          <p:nvPr/>
        </p:nvSpPr>
        <p:spPr bwMode="auto">
          <a:xfrm flipV="1">
            <a:off x="4341534" y="3977950"/>
            <a:ext cx="3396649" cy="158862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61" name="Text Box 35"/>
          <p:cNvSpPr txBox="1">
            <a:spLocks noChangeArrowheads="1"/>
          </p:cNvSpPr>
          <p:nvPr/>
        </p:nvSpPr>
        <p:spPr bwMode="auto">
          <a:xfrm>
            <a:off x="5166830" y="5431371"/>
            <a:ext cx="2074607" cy="461665"/>
          </a:xfrm>
          <a:prstGeom prst="rect">
            <a:avLst/>
          </a:prstGeom>
          <a:solidFill>
            <a:srgbClr val="92D050"/>
          </a:solidFill>
          <a:ln>
            <a:noFill/>
          </a:ln>
          <a:effectLst/>
        </p:spPr>
        <p:txBody>
          <a:bodyPr wrap="none">
            <a:spAutoFit/>
          </a:bodyPr>
          <a:lstStyle/>
          <a:p>
            <a:r>
              <a:rPr lang="it-IT" altLang="en-US" sz="2400" dirty="0">
                <a:solidFill>
                  <a:srgbClr val="FF0000"/>
                </a:solidFill>
              </a:rPr>
              <a:t>Pick-up strips</a:t>
            </a:r>
          </a:p>
        </p:txBody>
      </p:sp>
      <p:sp>
        <p:nvSpPr>
          <p:cNvPr id="62" name="Line 40"/>
          <p:cNvSpPr>
            <a:spLocks noChangeShapeType="1"/>
          </p:cNvSpPr>
          <p:nvPr/>
        </p:nvSpPr>
        <p:spPr bwMode="auto">
          <a:xfrm flipH="1" flipV="1">
            <a:off x="5546536" y="4553037"/>
            <a:ext cx="552807" cy="86594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63" name="Line 40"/>
          <p:cNvSpPr>
            <a:spLocks noChangeShapeType="1"/>
          </p:cNvSpPr>
          <p:nvPr/>
        </p:nvSpPr>
        <p:spPr bwMode="auto">
          <a:xfrm flipV="1">
            <a:off x="6099343" y="4488814"/>
            <a:ext cx="2700051" cy="93651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mc:AlternateContent xmlns:mc="http://schemas.openxmlformats.org/markup-compatibility/2006" xmlns:a14="http://schemas.microsoft.com/office/drawing/2010/main">
        <mc:Choice Requires="a14">
          <p:sp>
            <p:nvSpPr>
              <p:cNvPr id="64" name="TextBox 63"/>
              <p:cNvSpPr txBox="1"/>
              <p:nvPr/>
            </p:nvSpPr>
            <p:spPr>
              <a:xfrm>
                <a:off x="6646173" y="3494523"/>
                <a:ext cx="52129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it-IT" b="0" i="1" smtClean="0">
                          <a:latin typeface="Cambria Math" panose="02040503050406030204" pitchFamily="18" charset="0"/>
                        </a:rPr>
                        <m:t>𝐸</m:t>
                      </m:r>
                      <m:r>
                        <a:rPr lang="it-IT" b="0" i="1" smtClean="0">
                          <a:latin typeface="Cambria Math" panose="02040503050406030204" pitchFamily="18" charset="0"/>
                        </a:rPr>
                        <m:t>1</m:t>
                      </m:r>
                    </m:oMath>
                  </m:oMathPara>
                </a14:m>
                <a:endParaRPr lang="it-IT" b="0" dirty="0"/>
              </a:p>
            </p:txBody>
          </p:sp>
        </mc:Choice>
        <mc:Fallback xmlns="">
          <p:sp>
            <p:nvSpPr>
              <p:cNvPr id="64" name="TextBox 63"/>
              <p:cNvSpPr txBox="1">
                <a:spLocks noRot="1" noChangeAspect="1" noMove="1" noResize="1" noEditPoints="1" noAdjustHandles="1" noChangeArrowheads="1" noChangeShapeType="1" noTextEdit="1"/>
              </p:cNvSpPr>
              <p:nvPr/>
            </p:nvSpPr>
            <p:spPr>
              <a:xfrm>
                <a:off x="6646173" y="3494523"/>
                <a:ext cx="521297" cy="369332"/>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3337669" y="4105275"/>
                <a:ext cx="112723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it-IT" b="0" i="1" smtClean="0">
                          <a:latin typeface="Cambria Math" panose="02040503050406030204" pitchFamily="18" charset="0"/>
                        </a:rPr>
                        <m:t>𝐸</m:t>
                      </m:r>
                      <m:r>
                        <a:rPr lang="it-IT" b="0" i="1" smtClean="0">
                          <a:latin typeface="Cambria Math" panose="02040503050406030204" pitchFamily="18" charset="0"/>
                        </a:rPr>
                        <m:t>2≫</m:t>
                      </m:r>
                      <m:r>
                        <a:rPr lang="it-IT" b="0" i="1" smtClean="0">
                          <a:latin typeface="Cambria Math" panose="02040503050406030204" pitchFamily="18" charset="0"/>
                        </a:rPr>
                        <m:t>𝐸</m:t>
                      </m:r>
                      <m:r>
                        <a:rPr lang="it-IT" b="0" i="1" smtClean="0">
                          <a:latin typeface="Cambria Math" panose="02040503050406030204" pitchFamily="18" charset="0"/>
                        </a:rPr>
                        <m:t>1</m:t>
                      </m:r>
                    </m:oMath>
                  </m:oMathPara>
                </a14:m>
                <a:endParaRPr lang="it-IT" b="0" dirty="0"/>
              </a:p>
            </p:txBody>
          </p:sp>
        </mc:Choice>
        <mc:Fallback xmlns="">
          <p:sp>
            <p:nvSpPr>
              <p:cNvPr id="65" name="TextBox 64"/>
              <p:cNvSpPr txBox="1">
                <a:spLocks noRot="1" noChangeAspect="1" noMove="1" noResize="1" noEditPoints="1" noAdjustHandles="1" noChangeArrowheads="1" noChangeShapeType="1" noTextEdit="1"/>
              </p:cNvSpPr>
              <p:nvPr/>
            </p:nvSpPr>
            <p:spPr>
              <a:xfrm>
                <a:off x="3337669" y="4105275"/>
                <a:ext cx="1127232" cy="369332"/>
              </a:xfrm>
              <a:prstGeom prst="rect">
                <a:avLst/>
              </a:prstGeom>
              <a:blipFill>
                <a:blip r:embed="rId5"/>
                <a:stretch>
                  <a:fillRect/>
                </a:stretch>
              </a:blipFill>
            </p:spPr>
            <p:txBody>
              <a:bodyPr/>
              <a:lstStyle/>
              <a:p>
                <a:r>
                  <a:rPr lang="en-GB">
                    <a:noFill/>
                  </a:rPr>
                  <a:t> </a:t>
                </a:r>
              </a:p>
            </p:txBody>
          </p:sp>
        </mc:Fallback>
      </mc:AlternateContent>
      <p:sp>
        <p:nvSpPr>
          <p:cNvPr id="66" name="TextBox 65"/>
          <p:cNvSpPr txBox="1"/>
          <p:nvPr/>
        </p:nvSpPr>
        <p:spPr>
          <a:xfrm>
            <a:off x="1137893" y="3064676"/>
            <a:ext cx="1776448" cy="369332"/>
          </a:xfrm>
          <a:prstGeom prst="rect">
            <a:avLst/>
          </a:prstGeom>
          <a:noFill/>
        </p:spPr>
        <p:txBody>
          <a:bodyPr wrap="none" rtlCol="0">
            <a:spAutoFit/>
          </a:bodyPr>
          <a:lstStyle/>
          <a:p>
            <a:r>
              <a:rPr lang="it-IT" dirty="0"/>
              <a:t>Wire chamber</a:t>
            </a:r>
            <a:endParaRPr lang="en-GB" dirty="0"/>
          </a:p>
        </p:txBody>
      </p:sp>
      <p:sp>
        <p:nvSpPr>
          <p:cNvPr id="67" name="TextBox 66"/>
          <p:cNvSpPr txBox="1"/>
          <p:nvPr/>
        </p:nvSpPr>
        <p:spPr>
          <a:xfrm>
            <a:off x="4848165" y="3022172"/>
            <a:ext cx="906017" cy="369332"/>
          </a:xfrm>
          <a:prstGeom prst="rect">
            <a:avLst/>
          </a:prstGeom>
          <a:noFill/>
        </p:spPr>
        <p:txBody>
          <a:bodyPr wrap="none" rtlCol="0">
            <a:spAutoFit/>
          </a:bodyPr>
          <a:lstStyle/>
          <a:p>
            <a:r>
              <a:rPr lang="it-IT" dirty="0"/>
              <a:t>MPGD</a:t>
            </a:r>
            <a:endParaRPr lang="en-GB" dirty="0"/>
          </a:p>
        </p:txBody>
      </p:sp>
      <p:sp>
        <p:nvSpPr>
          <p:cNvPr id="68" name="TextBox 67"/>
          <p:cNvSpPr txBox="1"/>
          <p:nvPr/>
        </p:nvSpPr>
        <p:spPr>
          <a:xfrm>
            <a:off x="8279110" y="3049224"/>
            <a:ext cx="647934" cy="369332"/>
          </a:xfrm>
          <a:prstGeom prst="rect">
            <a:avLst/>
          </a:prstGeom>
          <a:noFill/>
        </p:spPr>
        <p:txBody>
          <a:bodyPr wrap="none" rtlCol="0">
            <a:spAutoFit/>
          </a:bodyPr>
          <a:lstStyle/>
          <a:p>
            <a:r>
              <a:rPr lang="it-IT" dirty="0"/>
              <a:t>RPC</a:t>
            </a:r>
            <a:endParaRPr lang="en-GB" dirty="0"/>
          </a:p>
        </p:txBody>
      </p:sp>
      <p:sp>
        <p:nvSpPr>
          <p:cNvPr id="69" name="Text Box 35"/>
          <p:cNvSpPr txBox="1">
            <a:spLocks noChangeArrowheads="1"/>
          </p:cNvSpPr>
          <p:nvPr/>
        </p:nvSpPr>
        <p:spPr bwMode="auto">
          <a:xfrm>
            <a:off x="7784364" y="5425879"/>
            <a:ext cx="2965877" cy="461665"/>
          </a:xfrm>
          <a:prstGeom prst="rect">
            <a:avLst/>
          </a:prstGeom>
          <a:solidFill>
            <a:srgbClr val="C00000"/>
          </a:solidFill>
          <a:ln>
            <a:noFill/>
          </a:ln>
          <a:effectLst/>
        </p:spPr>
        <p:txBody>
          <a:bodyPr wrap="none">
            <a:spAutoFit/>
          </a:bodyPr>
          <a:lstStyle/>
          <a:p>
            <a:r>
              <a:rPr lang="it-IT" altLang="en-US" sz="2400" dirty="0">
                <a:solidFill>
                  <a:srgbClr val="FFFF00"/>
                </a:solidFill>
              </a:rPr>
              <a:t>Resistive electrode</a:t>
            </a:r>
          </a:p>
        </p:txBody>
      </p:sp>
      <p:sp>
        <p:nvSpPr>
          <p:cNvPr id="70" name="Line 40"/>
          <p:cNvSpPr>
            <a:spLocks noChangeShapeType="1"/>
          </p:cNvSpPr>
          <p:nvPr/>
        </p:nvSpPr>
        <p:spPr bwMode="auto">
          <a:xfrm flipH="1" flipV="1">
            <a:off x="6090533" y="4411582"/>
            <a:ext cx="3021290" cy="101374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71" name="Line 40"/>
          <p:cNvSpPr>
            <a:spLocks noChangeShapeType="1"/>
          </p:cNvSpPr>
          <p:nvPr/>
        </p:nvSpPr>
        <p:spPr bwMode="auto">
          <a:xfrm flipV="1">
            <a:off x="9111824" y="4384675"/>
            <a:ext cx="173101" cy="104065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dirty="0"/>
          </a:p>
        </p:txBody>
      </p:sp>
      <p:sp>
        <p:nvSpPr>
          <p:cNvPr id="72" name="Right Arrow 71"/>
          <p:cNvSpPr/>
          <p:nvPr/>
        </p:nvSpPr>
        <p:spPr>
          <a:xfrm>
            <a:off x="4341534" y="4191090"/>
            <a:ext cx="123367" cy="220802"/>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Slide Number Placeholder 72"/>
          <p:cNvSpPr>
            <a:spLocks noGrp="1"/>
          </p:cNvSpPr>
          <p:nvPr>
            <p:ph type="sldNum" sz="quarter" idx="12"/>
          </p:nvPr>
        </p:nvSpPr>
        <p:spPr/>
        <p:txBody>
          <a:bodyPr/>
          <a:lstStyle/>
          <a:p>
            <a:fld id="{F8550EB5-7DBB-40B0-8DCD-2DF6D0BF0886}" type="slidenum">
              <a:rPr lang="en-GB" smtClean="0"/>
              <a:t>29</a:t>
            </a:fld>
            <a:endParaRPr lang="en-GB"/>
          </a:p>
        </p:txBody>
      </p:sp>
      <p:sp>
        <p:nvSpPr>
          <p:cNvPr id="74" name="Date Placeholder 73"/>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2810655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A8474-4FBC-4851-7798-74AC4749CCB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0DA9EB5-074D-6CAA-84A8-6C5B6B83517F}"/>
              </a:ext>
            </a:extLst>
          </p:cNvPr>
          <p:cNvSpPr txBox="1">
            <a:spLocks noGrp="1"/>
          </p:cNvSpPr>
          <p:nvPr>
            <p:ph type="title"/>
          </p:nvPr>
        </p:nvSpPr>
        <p:spPr>
          <a:xfrm>
            <a:off x="646111" y="452718"/>
            <a:ext cx="9404723" cy="659155"/>
          </a:xfrm>
          <a:prstGeom prst="rect">
            <a:avLst/>
          </a:prstGeom>
        </p:spPr>
        <p:txBody>
          <a:bodyPr vert="horz" wrap="square" lIns="0" tIns="12700" rIns="0" bIns="0" rtlCol="0">
            <a:spAutoFit/>
          </a:bodyPr>
          <a:lstStyle/>
          <a:p>
            <a:pPr marL="12700">
              <a:lnSpc>
                <a:spcPct val="100000"/>
              </a:lnSpc>
              <a:spcBef>
                <a:spcPts val="100"/>
              </a:spcBef>
            </a:pPr>
            <a:r>
              <a:rPr lang="en-US" dirty="0"/>
              <a:t>Multi wire proportional chamber</a:t>
            </a:r>
            <a:endParaRPr spc="-20" dirty="0"/>
          </a:p>
        </p:txBody>
      </p:sp>
      <p:sp>
        <p:nvSpPr>
          <p:cNvPr id="3" name="object 3">
            <a:extLst>
              <a:ext uri="{FF2B5EF4-FFF2-40B4-BE49-F238E27FC236}">
                <a16:creationId xmlns:a16="http://schemas.microsoft.com/office/drawing/2014/main" id="{4581C443-567D-7ECB-C2FD-5117D54F903B}"/>
              </a:ext>
            </a:extLst>
          </p:cNvPr>
          <p:cNvSpPr txBox="1"/>
          <p:nvPr/>
        </p:nvSpPr>
        <p:spPr>
          <a:xfrm>
            <a:off x="514197" y="1206855"/>
            <a:ext cx="6137326" cy="4591000"/>
          </a:xfrm>
          <a:prstGeom prst="rect">
            <a:avLst/>
          </a:prstGeom>
        </p:spPr>
        <p:txBody>
          <a:bodyPr vert="horz" wrap="square" lIns="0" tIns="43180" rIns="0" bIns="0" rtlCol="0">
            <a:spAutoFit/>
          </a:bodyPr>
          <a:lstStyle/>
          <a:p>
            <a:pPr marL="419100" indent="-342900">
              <a:lnSpc>
                <a:spcPct val="100000"/>
              </a:lnSpc>
              <a:spcBef>
                <a:spcPts val="340"/>
              </a:spcBef>
              <a:buClr>
                <a:schemeClr val="tx1"/>
              </a:buClr>
              <a:buFont typeface="Arial" panose="020B0604020202020204" pitchFamily="34" charset="0"/>
              <a:buChar char="•"/>
              <a:tabLst>
                <a:tab pos="304165" algn="l"/>
              </a:tabLst>
            </a:pPr>
            <a:r>
              <a:rPr lang="en-US" sz="2000" dirty="0">
                <a:latin typeface="Gill Sans MT"/>
                <a:cs typeface="Gill Sans MT"/>
              </a:rPr>
              <a:t>A repetitive pattern of Geiger tubes without walls…</a:t>
            </a:r>
          </a:p>
          <a:p>
            <a:pPr marL="419100" indent="-342900">
              <a:lnSpc>
                <a:spcPct val="100000"/>
              </a:lnSpc>
              <a:spcBef>
                <a:spcPts val="340"/>
              </a:spcBef>
              <a:buClr>
                <a:schemeClr val="tx1"/>
              </a:buClr>
              <a:buFont typeface="Arial" panose="020B0604020202020204" pitchFamily="34" charset="0"/>
              <a:buChar char="•"/>
              <a:tabLst>
                <a:tab pos="304165" algn="l"/>
              </a:tabLst>
            </a:pPr>
            <a:r>
              <a:rPr lang="en-US" sz="2000" dirty="0">
                <a:latin typeface="Gill Sans MT"/>
                <a:cs typeface="Gill Sans MT"/>
              </a:rPr>
              <a:t>Narrow wires allow a higher rate capability (typically 10 kHz/cm^2)</a:t>
            </a:r>
          </a:p>
          <a:p>
            <a:pPr marL="419100" indent="-342900">
              <a:lnSpc>
                <a:spcPct val="100000"/>
              </a:lnSpc>
              <a:spcBef>
                <a:spcPts val="340"/>
              </a:spcBef>
              <a:buClr>
                <a:schemeClr val="tx1"/>
              </a:buClr>
              <a:buFont typeface="Arial" panose="020B0604020202020204" pitchFamily="34" charset="0"/>
              <a:buChar char="•"/>
              <a:tabLst>
                <a:tab pos="304165" algn="l"/>
              </a:tabLst>
            </a:pPr>
            <a:r>
              <a:rPr lang="en-US" sz="2000" spc="-25" dirty="0">
                <a:latin typeface="Gill Sans MT"/>
                <a:cs typeface="Gill Sans MT"/>
              </a:rPr>
              <a:t>Typical</a:t>
            </a:r>
            <a:r>
              <a:rPr lang="en-US" sz="2000" spc="-30" dirty="0">
                <a:latin typeface="Gill Sans MT"/>
                <a:cs typeface="Gill Sans MT"/>
              </a:rPr>
              <a:t> </a:t>
            </a:r>
            <a:r>
              <a:rPr lang="en-US" sz="2000" dirty="0">
                <a:latin typeface="Gill Sans MT"/>
                <a:cs typeface="Gill Sans MT"/>
              </a:rPr>
              <a:t>gas</a:t>
            </a:r>
            <a:r>
              <a:rPr lang="en-US" sz="2000" spc="-35" dirty="0">
                <a:latin typeface="Gill Sans MT"/>
                <a:cs typeface="Gill Sans MT"/>
              </a:rPr>
              <a:t> </a:t>
            </a:r>
            <a:r>
              <a:rPr lang="en-US" sz="2000" dirty="0">
                <a:latin typeface="Gill Sans MT"/>
                <a:cs typeface="Gill Sans MT"/>
              </a:rPr>
              <a:t>amplification in</a:t>
            </a:r>
            <a:r>
              <a:rPr lang="en-US" sz="2000" spc="-45" dirty="0">
                <a:latin typeface="Gill Sans MT"/>
                <a:cs typeface="Gill Sans MT"/>
              </a:rPr>
              <a:t> </a:t>
            </a:r>
            <a:r>
              <a:rPr lang="en-US" sz="2000" dirty="0">
                <a:latin typeface="Gill Sans MT"/>
                <a:cs typeface="Gill Sans MT"/>
              </a:rPr>
              <a:t>MWPC</a:t>
            </a:r>
            <a:r>
              <a:rPr lang="en-US" sz="2000" spc="-35" dirty="0">
                <a:latin typeface="Gill Sans MT"/>
                <a:cs typeface="Gill Sans MT"/>
              </a:rPr>
              <a:t> </a:t>
            </a:r>
            <a:r>
              <a:rPr lang="en-US" sz="2000" dirty="0">
                <a:latin typeface="Gill Sans MT"/>
                <a:cs typeface="Gill Sans MT"/>
              </a:rPr>
              <a:t>is</a:t>
            </a:r>
            <a:r>
              <a:rPr lang="en-US" sz="2000" spc="-40" dirty="0">
                <a:latin typeface="Gill Sans MT"/>
                <a:cs typeface="Gill Sans MT"/>
              </a:rPr>
              <a:t> </a:t>
            </a:r>
            <a:r>
              <a:rPr lang="en-US" sz="2000" spc="-25" dirty="0">
                <a:latin typeface="Gill Sans MT"/>
                <a:cs typeface="Gill Sans MT"/>
              </a:rPr>
              <a:t>10</a:t>
            </a:r>
            <a:r>
              <a:rPr lang="en-US" sz="2000" spc="-37" baseline="26455" dirty="0">
                <a:latin typeface="Gill Sans MT"/>
                <a:cs typeface="Gill Sans MT"/>
              </a:rPr>
              <a:t>5</a:t>
            </a:r>
          </a:p>
          <a:p>
            <a:pPr marL="419100" indent="-342900">
              <a:spcBef>
                <a:spcPts val="340"/>
              </a:spcBef>
              <a:buClr>
                <a:schemeClr val="tx1"/>
              </a:buClr>
              <a:buFont typeface="Arial" panose="020B0604020202020204" pitchFamily="34" charset="0"/>
              <a:buChar char="•"/>
              <a:tabLst>
                <a:tab pos="304165" algn="l"/>
              </a:tabLst>
            </a:pPr>
            <a:r>
              <a:rPr lang="en-US" sz="2000" dirty="0">
                <a:latin typeface="Gill Sans MT"/>
                <a:cs typeface="Gill Sans MT"/>
              </a:rPr>
              <a:t>Space in between wires is 1-5 mm and sets the space resolution (like strips in RPCs)</a:t>
            </a:r>
            <a:endParaRPr lang="en-US" sz="2000" spc="-37" baseline="26455" dirty="0">
              <a:latin typeface="Gill Sans MT"/>
              <a:cs typeface="Gill Sans MT"/>
            </a:endParaRPr>
          </a:p>
          <a:p>
            <a:pPr marL="723265" lvl="1" indent="-227965">
              <a:lnSpc>
                <a:spcPct val="100000"/>
              </a:lnSpc>
              <a:spcBef>
                <a:spcPts val="875"/>
              </a:spcBef>
              <a:buClr>
                <a:srgbClr val="B71E42"/>
              </a:buClr>
              <a:buFont typeface="Arial"/>
              <a:buChar char="•"/>
              <a:tabLst>
                <a:tab pos="723265" algn="l"/>
              </a:tabLst>
            </a:pPr>
            <a:r>
              <a:rPr lang="en-US" sz="2000" dirty="0">
                <a:latin typeface="Gill Sans MT"/>
                <a:cs typeface="Gill Sans MT"/>
              </a:rPr>
              <a:t>By</a:t>
            </a:r>
            <a:r>
              <a:rPr lang="en-US" sz="2000" spc="-35" dirty="0">
                <a:latin typeface="Gill Sans MT"/>
                <a:cs typeface="Gill Sans MT"/>
              </a:rPr>
              <a:t> </a:t>
            </a:r>
            <a:r>
              <a:rPr lang="en-US" sz="2000" dirty="0">
                <a:latin typeface="Gill Sans MT"/>
                <a:cs typeface="Gill Sans MT"/>
              </a:rPr>
              <a:t>using</a:t>
            </a:r>
            <a:r>
              <a:rPr lang="en-US" sz="2000" spc="-20" dirty="0">
                <a:latin typeface="Gill Sans MT"/>
                <a:cs typeface="Gill Sans MT"/>
              </a:rPr>
              <a:t> </a:t>
            </a:r>
            <a:r>
              <a:rPr lang="en-US" sz="2000" dirty="0">
                <a:latin typeface="Gill Sans MT"/>
                <a:cs typeface="Gill Sans MT"/>
              </a:rPr>
              <a:t>the</a:t>
            </a:r>
            <a:r>
              <a:rPr lang="en-US" sz="2000" spc="-20" dirty="0">
                <a:latin typeface="Gill Sans MT"/>
                <a:cs typeface="Gill Sans MT"/>
              </a:rPr>
              <a:t> </a:t>
            </a:r>
            <a:r>
              <a:rPr lang="en-US" sz="2000" dirty="0">
                <a:latin typeface="Gill Sans MT"/>
                <a:cs typeface="Gill Sans MT"/>
              </a:rPr>
              <a:t>wire</a:t>
            </a:r>
            <a:r>
              <a:rPr lang="en-US" sz="2000" spc="-10" dirty="0">
                <a:latin typeface="Gill Sans MT"/>
                <a:cs typeface="Gill Sans MT"/>
              </a:rPr>
              <a:t> position:</a:t>
            </a:r>
            <a:r>
              <a:rPr lang="en-US" sz="2000" spc="-125" dirty="0">
                <a:latin typeface="Gill Sans MT"/>
                <a:cs typeface="Gill Sans MT"/>
              </a:rPr>
              <a:t> </a:t>
            </a:r>
            <a:r>
              <a:rPr lang="en-US" sz="2000" dirty="0">
                <a:latin typeface="Cambria Math"/>
                <a:cs typeface="Cambria Math"/>
              </a:rPr>
              <a:t>𝛔</a:t>
            </a:r>
            <a:r>
              <a:rPr lang="en-US" sz="2000" baseline="-21164" dirty="0">
                <a:latin typeface="Gill Sans MT"/>
                <a:cs typeface="Gill Sans MT"/>
              </a:rPr>
              <a:t>x</a:t>
            </a:r>
            <a:r>
              <a:rPr lang="en-US" sz="2000" spc="172" baseline="-21164" dirty="0">
                <a:latin typeface="Gill Sans MT"/>
                <a:cs typeface="Gill Sans MT"/>
              </a:rPr>
              <a:t> </a:t>
            </a:r>
            <a:r>
              <a:rPr lang="en-US" sz="2000" dirty="0">
                <a:latin typeface="Gill Sans MT"/>
                <a:cs typeface="Gill Sans MT"/>
              </a:rPr>
              <a:t>≈</a:t>
            </a:r>
            <a:r>
              <a:rPr lang="en-US" sz="2000" spc="-10" dirty="0">
                <a:latin typeface="Gill Sans MT"/>
                <a:cs typeface="Gill Sans MT"/>
              </a:rPr>
              <a:t> </a:t>
            </a:r>
            <a:r>
              <a:rPr lang="en-US" sz="2000" dirty="0">
                <a:latin typeface="Gill Sans MT"/>
                <a:cs typeface="Gill Sans MT"/>
              </a:rPr>
              <a:t>d/√12</a:t>
            </a:r>
            <a:r>
              <a:rPr lang="en-US" sz="2000" spc="-15" dirty="0">
                <a:latin typeface="Gill Sans MT"/>
                <a:cs typeface="Gill Sans MT"/>
              </a:rPr>
              <a:t> </a:t>
            </a:r>
            <a:r>
              <a:rPr lang="en-US" sz="2000" dirty="0">
                <a:latin typeface="Gill Sans MT"/>
                <a:cs typeface="Gill Sans MT"/>
              </a:rPr>
              <a:t>≈</a:t>
            </a:r>
            <a:r>
              <a:rPr lang="en-US" sz="2000" spc="-25" dirty="0">
                <a:latin typeface="Gill Sans MT"/>
                <a:cs typeface="Gill Sans MT"/>
              </a:rPr>
              <a:t> </a:t>
            </a:r>
            <a:r>
              <a:rPr lang="en-US" sz="2000" dirty="0">
                <a:latin typeface="Gill Sans MT"/>
                <a:cs typeface="Gill Sans MT"/>
              </a:rPr>
              <a:t>500</a:t>
            </a:r>
            <a:r>
              <a:rPr lang="en-US" sz="2000" spc="-5" dirty="0">
                <a:latin typeface="Gill Sans MT"/>
                <a:cs typeface="Gill Sans MT"/>
              </a:rPr>
              <a:t> </a:t>
            </a:r>
            <a:r>
              <a:rPr lang="en-US" sz="2000" spc="-25" dirty="0">
                <a:latin typeface="Cambria Math"/>
                <a:cs typeface="Cambria Math"/>
              </a:rPr>
              <a:t>𝝁</a:t>
            </a:r>
            <a:r>
              <a:rPr lang="en-US" sz="2000" spc="-25" dirty="0">
                <a:latin typeface="Gill Sans MT"/>
                <a:cs typeface="Gill Sans MT"/>
              </a:rPr>
              <a:t>m</a:t>
            </a:r>
            <a:endParaRPr lang="en-US" sz="2000" dirty="0">
              <a:latin typeface="Gill Sans MT"/>
              <a:cs typeface="Gill Sans MT"/>
            </a:endParaRPr>
          </a:p>
          <a:p>
            <a:pPr marL="723265" lvl="1" indent="-227965">
              <a:lnSpc>
                <a:spcPct val="100000"/>
              </a:lnSpc>
              <a:spcBef>
                <a:spcPts val="885"/>
              </a:spcBef>
              <a:buClr>
                <a:srgbClr val="B71E42"/>
              </a:buClr>
              <a:buFont typeface="Arial"/>
              <a:buChar char="•"/>
              <a:tabLst>
                <a:tab pos="723265" algn="l"/>
              </a:tabLst>
            </a:pPr>
            <a:r>
              <a:rPr lang="en-US" sz="2000" dirty="0">
                <a:latin typeface="Gill Sans MT"/>
                <a:cs typeface="Gill Sans MT"/>
              </a:rPr>
              <a:t>Using</a:t>
            </a:r>
            <a:r>
              <a:rPr lang="en-US" sz="2000" spc="-25" dirty="0">
                <a:latin typeface="Gill Sans MT"/>
                <a:cs typeface="Gill Sans MT"/>
              </a:rPr>
              <a:t> </a:t>
            </a:r>
            <a:r>
              <a:rPr lang="en-US" sz="2000" dirty="0">
                <a:latin typeface="Gill Sans MT"/>
                <a:cs typeface="Gill Sans MT"/>
              </a:rPr>
              <a:t>also</a:t>
            </a:r>
            <a:r>
              <a:rPr lang="en-US" sz="2000" spc="-10" dirty="0">
                <a:latin typeface="Gill Sans MT"/>
                <a:cs typeface="Gill Sans MT"/>
              </a:rPr>
              <a:t> </a:t>
            </a:r>
            <a:r>
              <a:rPr lang="en-US" sz="2000" dirty="0">
                <a:latin typeface="Gill Sans MT"/>
                <a:cs typeface="Gill Sans MT"/>
              </a:rPr>
              <a:t>the</a:t>
            </a:r>
            <a:r>
              <a:rPr lang="en-US" sz="2000" spc="-5" dirty="0">
                <a:latin typeface="Gill Sans MT"/>
                <a:cs typeface="Gill Sans MT"/>
              </a:rPr>
              <a:t> </a:t>
            </a:r>
            <a:r>
              <a:rPr lang="en-US" sz="2000" dirty="0">
                <a:latin typeface="Gill Sans MT"/>
                <a:cs typeface="Gill Sans MT"/>
              </a:rPr>
              <a:t>charge centroid</a:t>
            </a:r>
            <a:r>
              <a:rPr lang="en-US" sz="2000" spc="-10" dirty="0">
                <a:latin typeface="Gill Sans MT"/>
                <a:cs typeface="Gill Sans MT"/>
              </a:rPr>
              <a:t>:</a:t>
            </a:r>
            <a:r>
              <a:rPr lang="en-US" sz="2000" spc="-125" dirty="0">
                <a:latin typeface="Gill Sans MT"/>
                <a:cs typeface="Gill Sans MT"/>
              </a:rPr>
              <a:t> </a:t>
            </a:r>
            <a:r>
              <a:rPr lang="en-US" sz="2000" dirty="0">
                <a:latin typeface="Gill Sans MT"/>
                <a:cs typeface="Gill Sans MT"/>
              </a:rPr>
              <a:t>50</a:t>
            </a:r>
            <a:r>
              <a:rPr lang="en-US" sz="2000" spc="10" dirty="0">
                <a:latin typeface="Gill Sans MT"/>
                <a:cs typeface="Gill Sans MT"/>
              </a:rPr>
              <a:t> </a:t>
            </a:r>
            <a:r>
              <a:rPr lang="en-US" sz="2000" dirty="0">
                <a:latin typeface="Cambria Math"/>
                <a:cs typeface="Cambria Math"/>
              </a:rPr>
              <a:t>𝝁</a:t>
            </a:r>
            <a:r>
              <a:rPr lang="en-US" sz="2000" dirty="0">
                <a:latin typeface="Gill Sans MT"/>
                <a:cs typeface="Gill Sans MT"/>
              </a:rPr>
              <a:t>m</a:t>
            </a:r>
            <a:r>
              <a:rPr lang="en-US" sz="2000" spc="-15" dirty="0">
                <a:latin typeface="Gill Sans MT"/>
                <a:cs typeface="Gill Sans MT"/>
              </a:rPr>
              <a:t> </a:t>
            </a:r>
            <a:r>
              <a:rPr lang="en-US" sz="2000" spc="-10" dirty="0">
                <a:latin typeface="Gill Sans MT"/>
                <a:cs typeface="Gill Sans MT"/>
              </a:rPr>
              <a:t>achievable.</a:t>
            </a:r>
          </a:p>
          <a:p>
            <a:pPr marL="266065" indent="-227965">
              <a:spcBef>
                <a:spcPts val="885"/>
              </a:spcBef>
              <a:buClr>
                <a:srgbClr val="B71E42"/>
              </a:buClr>
              <a:buFont typeface="Arial"/>
              <a:buChar char="•"/>
              <a:tabLst>
                <a:tab pos="723265" algn="l"/>
              </a:tabLst>
            </a:pPr>
            <a:r>
              <a:rPr lang="en-US" sz="2000" spc="-10" dirty="0">
                <a:latin typeface="Gill Sans MT"/>
                <a:cs typeface="Gill Sans MT"/>
              </a:rPr>
              <a:t>A variant of the MWPC to improve the space resolution   is the Cathode strip chamber</a:t>
            </a:r>
            <a:endParaRPr lang="en-US" sz="2000" dirty="0">
              <a:latin typeface="Gill Sans MT"/>
              <a:cs typeface="Gill Sans MT"/>
            </a:endParaRPr>
          </a:p>
          <a:p>
            <a:pPr marL="419100" indent="-342900">
              <a:lnSpc>
                <a:spcPct val="100000"/>
              </a:lnSpc>
              <a:spcBef>
                <a:spcPts val="340"/>
              </a:spcBef>
              <a:buClr>
                <a:schemeClr val="tx1"/>
              </a:buClr>
              <a:buFont typeface="Arial" panose="020B0604020202020204" pitchFamily="34" charset="0"/>
              <a:buChar char="•"/>
              <a:tabLst>
                <a:tab pos="304165" algn="l"/>
              </a:tabLst>
            </a:pPr>
            <a:endParaRPr lang="en-US" sz="2000" dirty="0">
              <a:latin typeface="Gill Sans MT"/>
              <a:cs typeface="Gill Sans MT"/>
            </a:endParaRPr>
          </a:p>
          <a:p>
            <a:pPr marL="419100" indent="-342900">
              <a:lnSpc>
                <a:spcPct val="100000"/>
              </a:lnSpc>
              <a:spcBef>
                <a:spcPts val="340"/>
              </a:spcBef>
              <a:buClr>
                <a:schemeClr val="tx1"/>
              </a:buClr>
              <a:buFont typeface="Arial" panose="020B0604020202020204" pitchFamily="34" charset="0"/>
              <a:buChar char="•"/>
              <a:tabLst>
                <a:tab pos="304165" algn="l"/>
              </a:tabLst>
            </a:pPr>
            <a:endParaRPr lang="en-US" sz="2000" dirty="0">
              <a:latin typeface="Gill Sans MT"/>
              <a:cs typeface="Gill Sans MT"/>
            </a:endParaRPr>
          </a:p>
          <a:p>
            <a:pPr marL="419100" indent="-342900">
              <a:lnSpc>
                <a:spcPct val="100000"/>
              </a:lnSpc>
              <a:spcBef>
                <a:spcPts val="340"/>
              </a:spcBef>
              <a:buClr>
                <a:schemeClr val="tx1"/>
              </a:buClr>
              <a:buFont typeface="Arial" panose="020B0604020202020204" pitchFamily="34" charset="0"/>
              <a:buChar char="•"/>
              <a:tabLst>
                <a:tab pos="304165" algn="l"/>
              </a:tabLst>
            </a:pPr>
            <a:endParaRPr sz="1800" dirty="0">
              <a:latin typeface="Gill Sans MT"/>
              <a:cs typeface="Gill Sans MT"/>
            </a:endParaRPr>
          </a:p>
        </p:txBody>
      </p:sp>
      <p:sp>
        <p:nvSpPr>
          <p:cNvPr id="8" name="object 8">
            <a:extLst>
              <a:ext uri="{FF2B5EF4-FFF2-40B4-BE49-F238E27FC236}">
                <a16:creationId xmlns:a16="http://schemas.microsoft.com/office/drawing/2014/main" id="{089AE188-31AD-A243-651F-57677FD5BD53}"/>
              </a:ext>
            </a:extLst>
          </p:cNvPr>
          <p:cNvSpPr txBox="1">
            <a:spLocks noGrp="1"/>
          </p:cNvSpPr>
          <p:nvPr>
            <p:ph type="sldNum" sz="quarter" idx="7"/>
          </p:nvPr>
        </p:nvSpPr>
        <p:spPr>
          <a:xfrm>
            <a:off x="11857990" y="6597827"/>
            <a:ext cx="293370" cy="260984"/>
          </a:xfrm>
          <a:prstGeom prst="rect">
            <a:avLst/>
          </a:prstGeom>
        </p:spPr>
        <p:txBody>
          <a:bodyPr vert="horz" wrap="square" lIns="0" tIns="0" rIns="0" bIns="0" rtlCol="0">
            <a:spAutoFit/>
          </a:bodyPr>
          <a:lstStyle>
            <a:defPPr>
              <a:defRPr kern="0"/>
            </a:defPPr>
            <a:lvl1pPr>
              <a:defRPr sz="1600" b="0" i="0">
                <a:solidFill>
                  <a:srgbClr val="B71E42"/>
                </a:solidFill>
                <a:latin typeface="Gill Sans MT"/>
                <a:cs typeface="Gill Sans MT"/>
              </a:defRPr>
            </a:lvl1pPr>
          </a:lstStyle>
          <a:p>
            <a:pPr marL="139700">
              <a:lnSpc>
                <a:spcPts val="1905"/>
              </a:lnSpc>
            </a:pPr>
            <a:fld id="{81D60167-4931-47E6-BA6A-407CBD079E47}" type="slidenum">
              <a:rPr lang="en-US" spc="-50" smtClean="0"/>
              <a:pPr marL="139700">
                <a:lnSpc>
                  <a:spcPts val="1905"/>
                </a:lnSpc>
              </a:pPr>
              <a:t>30</a:t>
            </a:fld>
            <a:endParaRPr spc="-25" dirty="0"/>
          </a:p>
        </p:txBody>
      </p:sp>
      <p:grpSp>
        <p:nvGrpSpPr>
          <p:cNvPr id="9" name="object 9">
            <a:extLst>
              <a:ext uri="{FF2B5EF4-FFF2-40B4-BE49-F238E27FC236}">
                <a16:creationId xmlns:a16="http://schemas.microsoft.com/office/drawing/2014/main" id="{B32D1689-6D31-588D-2A8A-3A9DCB87DAF5}"/>
              </a:ext>
            </a:extLst>
          </p:cNvPr>
          <p:cNvGrpSpPr/>
          <p:nvPr/>
        </p:nvGrpSpPr>
        <p:grpSpPr>
          <a:xfrm>
            <a:off x="7631583" y="1187196"/>
            <a:ext cx="4046220" cy="3089794"/>
            <a:chOff x="7631583" y="1187196"/>
            <a:chExt cx="4046220" cy="3089794"/>
          </a:xfrm>
          <a:solidFill>
            <a:schemeClr val="accent2">
              <a:lumMod val="20000"/>
              <a:lumOff val="80000"/>
            </a:schemeClr>
          </a:solidFill>
        </p:grpSpPr>
        <p:pic>
          <p:nvPicPr>
            <p:cNvPr id="10" name="object 10">
              <a:extLst>
                <a:ext uri="{FF2B5EF4-FFF2-40B4-BE49-F238E27FC236}">
                  <a16:creationId xmlns:a16="http://schemas.microsoft.com/office/drawing/2014/main" id="{4198489D-CC8F-52E5-39E1-164CC4592568}"/>
                </a:ext>
              </a:extLst>
            </p:cNvPr>
            <p:cNvPicPr/>
            <p:nvPr/>
          </p:nvPicPr>
          <p:blipFill>
            <a:blip r:embed="rId2" cstate="screen">
              <a:extLst>
                <a:ext uri="{28A0092B-C50C-407E-A947-70E740481C1C}">
                  <a14:useLocalDpi xmlns:a14="http://schemas.microsoft.com/office/drawing/2010/main"/>
                </a:ext>
              </a:extLst>
            </a:blip>
            <a:stretch>
              <a:fillRect/>
            </a:stretch>
          </p:blipFill>
          <p:spPr>
            <a:xfrm>
              <a:off x="7936991" y="1187196"/>
              <a:ext cx="3444240" cy="1712976"/>
            </a:xfrm>
            <a:prstGeom prst="rect">
              <a:avLst/>
            </a:prstGeom>
            <a:grpFill/>
          </p:spPr>
        </p:pic>
        <p:pic>
          <p:nvPicPr>
            <p:cNvPr id="11" name="object 11">
              <a:extLst>
                <a:ext uri="{FF2B5EF4-FFF2-40B4-BE49-F238E27FC236}">
                  <a16:creationId xmlns:a16="http://schemas.microsoft.com/office/drawing/2014/main" id="{8DD3FD7F-05AD-52E4-471C-466875040EAC}"/>
                </a:ext>
              </a:extLst>
            </p:cNvPr>
            <p:cNvPicPr/>
            <p:nvPr/>
          </p:nvPicPr>
          <p:blipFill>
            <a:blip r:embed="rId3" cstate="print"/>
            <a:stretch>
              <a:fillRect/>
            </a:stretch>
          </p:blipFill>
          <p:spPr>
            <a:xfrm>
              <a:off x="7631583" y="2975495"/>
              <a:ext cx="4046220" cy="1301495"/>
            </a:xfrm>
            <a:prstGeom prst="rect">
              <a:avLst/>
            </a:prstGeom>
            <a:grpFill/>
          </p:spPr>
        </p:pic>
      </p:grpSp>
      <p:pic>
        <p:nvPicPr>
          <p:cNvPr id="12" name="object 8">
            <a:extLst>
              <a:ext uri="{FF2B5EF4-FFF2-40B4-BE49-F238E27FC236}">
                <a16:creationId xmlns:a16="http://schemas.microsoft.com/office/drawing/2014/main" id="{81636D59-BCD2-B43C-7EEE-121615E75978}"/>
              </a:ext>
            </a:extLst>
          </p:cNvPr>
          <p:cNvPicPr/>
          <p:nvPr/>
        </p:nvPicPr>
        <p:blipFill>
          <a:blip r:embed="rId4" cstate="print"/>
          <a:stretch>
            <a:fillRect/>
          </a:stretch>
        </p:blipFill>
        <p:spPr>
          <a:xfrm>
            <a:off x="10111740" y="4504944"/>
            <a:ext cx="1270000" cy="1790700"/>
          </a:xfrm>
          <a:prstGeom prst="rect">
            <a:avLst/>
          </a:prstGeom>
        </p:spPr>
      </p:pic>
      <p:sp>
        <p:nvSpPr>
          <p:cNvPr id="13" name="object 12">
            <a:extLst>
              <a:ext uri="{FF2B5EF4-FFF2-40B4-BE49-F238E27FC236}">
                <a16:creationId xmlns:a16="http://schemas.microsoft.com/office/drawing/2014/main" id="{D7C73344-0F1D-B4D3-6C80-89789FECD5C7}"/>
              </a:ext>
            </a:extLst>
          </p:cNvPr>
          <p:cNvSpPr txBox="1"/>
          <p:nvPr/>
        </p:nvSpPr>
        <p:spPr>
          <a:xfrm>
            <a:off x="7442072" y="4397502"/>
            <a:ext cx="2543810" cy="1003300"/>
          </a:xfrm>
          <a:prstGeom prst="rect">
            <a:avLst/>
          </a:prstGeom>
        </p:spPr>
        <p:txBody>
          <a:bodyPr vert="horz" wrap="square" lIns="0" tIns="12700" rIns="0" bIns="0" rtlCol="0">
            <a:spAutoFit/>
          </a:bodyPr>
          <a:lstStyle/>
          <a:p>
            <a:pPr marL="12700" marR="6985" indent="558800">
              <a:lnSpc>
                <a:spcPct val="100000"/>
              </a:lnSpc>
              <a:spcBef>
                <a:spcPts val="100"/>
              </a:spcBef>
            </a:pPr>
            <a:r>
              <a:rPr sz="1800" dirty="0">
                <a:solidFill>
                  <a:srgbClr val="FFC000"/>
                </a:solidFill>
                <a:latin typeface="Gill Sans MT"/>
                <a:cs typeface="Gill Sans MT"/>
              </a:rPr>
              <a:t>MWPC</a:t>
            </a:r>
            <a:r>
              <a:rPr sz="1800" spc="-20" dirty="0">
                <a:solidFill>
                  <a:srgbClr val="FFC000"/>
                </a:solidFill>
                <a:latin typeface="Gill Sans MT"/>
                <a:cs typeface="Gill Sans MT"/>
              </a:rPr>
              <a:t> </a:t>
            </a:r>
            <a:r>
              <a:rPr sz="1800" dirty="0">
                <a:solidFill>
                  <a:srgbClr val="FFC000"/>
                </a:solidFill>
                <a:latin typeface="Gill Sans MT"/>
                <a:cs typeface="Gill Sans MT"/>
              </a:rPr>
              <a:t>was</a:t>
            </a:r>
            <a:r>
              <a:rPr sz="1800" spc="-20" dirty="0">
                <a:solidFill>
                  <a:srgbClr val="FFC000"/>
                </a:solidFill>
                <a:latin typeface="Gill Sans MT"/>
                <a:cs typeface="Gill Sans MT"/>
              </a:rPr>
              <a:t> </a:t>
            </a:r>
            <a:r>
              <a:rPr sz="1800" dirty="0">
                <a:solidFill>
                  <a:srgbClr val="FFC000"/>
                </a:solidFill>
                <a:latin typeface="Gill Sans MT"/>
                <a:cs typeface="Gill Sans MT"/>
              </a:rPr>
              <a:t>the</a:t>
            </a:r>
            <a:r>
              <a:rPr sz="1800" spc="-30" dirty="0">
                <a:solidFill>
                  <a:srgbClr val="FFC000"/>
                </a:solidFill>
                <a:latin typeface="Gill Sans MT"/>
                <a:cs typeface="Gill Sans MT"/>
              </a:rPr>
              <a:t> </a:t>
            </a:r>
            <a:r>
              <a:rPr sz="1800" spc="-10" dirty="0">
                <a:solidFill>
                  <a:srgbClr val="FFC000"/>
                </a:solidFill>
                <a:latin typeface="Gill Sans MT"/>
                <a:cs typeface="Gill Sans MT"/>
              </a:rPr>
              <a:t>first </a:t>
            </a:r>
            <a:r>
              <a:rPr sz="1800" dirty="0">
                <a:solidFill>
                  <a:srgbClr val="FFC000"/>
                </a:solidFill>
                <a:latin typeface="Gill Sans MT"/>
                <a:cs typeface="Gill Sans MT"/>
              </a:rPr>
              <a:t>electronic</a:t>
            </a:r>
            <a:r>
              <a:rPr sz="1800" spc="-70" dirty="0">
                <a:solidFill>
                  <a:srgbClr val="FFC000"/>
                </a:solidFill>
                <a:latin typeface="Gill Sans MT"/>
                <a:cs typeface="Gill Sans MT"/>
              </a:rPr>
              <a:t> </a:t>
            </a:r>
            <a:r>
              <a:rPr sz="1800" dirty="0">
                <a:solidFill>
                  <a:srgbClr val="FFC000"/>
                </a:solidFill>
                <a:latin typeface="Gill Sans MT"/>
                <a:cs typeface="Gill Sans MT"/>
              </a:rPr>
              <a:t>detector</a:t>
            </a:r>
            <a:r>
              <a:rPr sz="1800" spc="-75" dirty="0">
                <a:solidFill>
                  <a:srgbClr val="FFC000"/>
                </a:solidFill>
                <a:latin typeface="Gill Sans MT"/>
                <a:cs typeface="Gill Sans MT"/>
              </a:rPr>
              <a:t> </a:t>
            </a:r>
            <a:r>
              <a:rPr sz="1800" spc="-10" dirty="0">
                <a:solidFill>
                  <a:srgbClr val="FFC000"/>
                </a:solidFill>
                <a:latin typeface="Gill Sans MT"/>
                <a:cs typeface="Gill Sans MT"/>
              </a:rPr>
              <a:t>(1968)!</a:t>
            </a:r>
            <a:endParaRPr sz="1800" dirty="0">
              <a:solidFill>
                <a:srgbClr val="FFC000"/>
              </a:solidFill>
              <a:latin typeface="Gill Sans MT"/>
              <a:cs typeface="Gill Sans MT"/>
            </a:endParaRPr>
          </a:p>
          <a:p>
            <a:pPr marR="49530" algn="r">
              <a:lnSpc>
                <a:spcPct val="100000"/>
              </a:lnSpc>
              <a:spcBef>
                <a:spcPts val="15"/>
              </a:spcBef>
            </a:pPr>
            <a:r>
              <a:rPr sz="1400" dirty="0">
                <a:solidFill>
                  <a:srgbClr val="FFC000"/>
                </a:solidFill>
                <a:latin typeface="Gill Sans MT"/>
                <a:cs typeface="Gill Sans MT"/>
              </a:rPr>
              <a:t>Georges</a:t>
            </a:r>
            <a:r>
              <a:rPr sz="1400" spc="-5" dirty="0">
                <a:solidFill>
                  <a:srgbClr val="FFC000"/>
                </a:solidFill>
                <a:latin typeface="Gill Sans MT"/>
                <a:cs typeface="Gill Sans MT"/>
              </a:rPr>
              <a:t> </a:t>
            </a:r>
            <a:r>
              <a:rPr sz="1400" dirty="0">
                <a:solidFill>
                  <a:srgbClr val="FFC000"/>
                </a:solidFill>
                <a:latin typeface="Gill Sans MT"/>
                <a:cs typeface="Gill Sans MT"/>
              </a:rPr>
              <a:t>Charpak</a:t>
            </a:r>
            <a:r>
              <a:rPr sz="1400" spc="-5" dirty="0">
                <a:solidFill>
                  <a:srgbClr val="FFC000"/>
                </a:solidFill>
                <a:latin typeface="Gill Sans MT"/>
                <a:cs typeface="Gill Sans MT"/>
              </a:rPr>
              <a:t> </a:t>
            </a:r>
            <a:r>
              <a:rPr sz="1400" spc="-10" dirty="0">
                <a:solidFill>
                  <a:srgbClr val="FFC000"/>
                </a:solidFill>
                <a:latin typeface="Gill Sans MT"/>
                <a:cs typeface="Gill Sans MT"/>
              </a:rPr>
              <a:t>(1924-</a:t>
            </a:r>
            <a:r>
              <a:rPr sz="1400" spc="-20" dirty="0">
                <a:solidFill>
                  <a:srgbClr val="FFC000"/>
                </a:solidFill>
                <a:latin typeface="Gill Sans MT"/>
                <a:cs typeface="Gill Sans MT"/>
              </a:rPr>
              <a:t>2010)</a:t>
            </a:r>
            <a:endParaRPr sz="1400" dirty="0">
              <a:solidFill>
                <a:srgbClr val="FFC000"/>
              </a:solidFill>
              <a:latin typeface="Gill Sans MT"/>
              <a:cs typeface="Gill Sans MT"/>
            </a:endParaRPr>
          </a:p>
          <a:p>
            <a:pPr marR="5080" algn="r">
              <a:lnSpc>
                <a:spcPct val="100000"/>
              </a:lnSpc>
            </a:pPr>
            <a:r>
              <a:rPr sz="1400" dirty="0">
                <a:solidFill>
                  <a:srgbClr val="FFC000"/>
                </a:solidFill>
                <a:latin typeface="Gill Sans MT"/>
                <a:cs typeface="Gill Sans MT"/>
              </a:rPr>
              <a:t>Nobel</a:t>
            </a:r>
            <a:r>
              <a:rPr sz="1400" spc="-40" dirty="0">
                <a:solidFill>
                  <a:srgbClr val="FFC000"/>
                </a:solidFill>
                <a:latin typeface="Gill Sans MT"/>
                <a:cs typeface="Gill Sans MT"/>
              </a:rPr>
              <a:t> </a:t>
            </a:r>
            <a:r>
              <a:rPr sz="1400" dirty="0">
                <a:solidFill>
                  <a:srgbClr val="FFC000"/>
                </a:solidFill>
                <a:latin typeface="Gill Sans MT"/>
                <a:cs typeface="Gill Sans MT"/>
              </a:rPr>
              <a:t>prize</a:t>
            </a:r>
            <a:r>
              <a:rPr sz="1400" spc="-25" dirty="0">
                <a:solidFill>
                  <a:srgbClr val="FFC000"/>
                </a:solidFill>
                <a:latin typeface="Gill Sans MT"/>
                <a:cs typeface="Gill Sans MT"/>
              </a:rPr>
              <a:t> </a:t>
            </a:r>
            <a:r>
              <a:rPr sz="1400" spc="-20" dirty="0">
                <a:solidFill>
                  <a:srgbClr val="FFC000"/>
                </a:solidFill>
                <a:latin typeface="Gill Sans MT"/>
                <a:cs typeface="Gill Sans MT"/>
              </a:rPr>
              <a:t>1992</a:t>
            </a:r>
            <a:endParaRPr sz="1400" dirty="0">
              <a:solidFill>
                <a:srgbClr val="FFC000"/>
              </a:solidFill>
              <a:latin typeface="Gill Sans MT"/>
              <a:cs typeface="Gill Sans MT"/>
            </a:endParaRPr>
          </a:p>
        </p:txBody>
      </p:sp>
      <p:pic>
        <p:nvPicPr>
          <p:cNvPr id="14" name="object 8">
            <a:extLst>
              <a:ext uri="{FF2B5EF4-FFF2-40B4-BE49-F238E27FC236}">
                <a16:creationId xmlns:a16="http://schemas.microsoft.com/office/drawing/2014/main" id="{E9323961-D09C-7506-478C-7F5D13F8B52E}"/>
              </a:ext>
            </a:extLst>
          </p:cNvPr>
          <p:cNvPicPr/>
          <p:nvPr/>
        </p:nvPicPr>
        <p:blipFill>
          <a:blip r:embed="rId5" cstate="screen">
            <a:extLst>
              <a:ext uri="{28A0092B-C50C-407E-A947-70E740481C1C}">
                <a14:useLocalDpi xmlns:a14="http://schemas.microsoft.com/office/drawing/2010/main"/>
              </a:ext>
            </a:extLst>
          </a:blip>
          <a:stretch>
            <a:fillRect/>
          </a:stretch>
        </p:blipFill>
        <p:spPr>
          <a:xfrm>
            <a:off x="954036" y="4845579"/>
            <a:ext cx="3512456" cy="1790700"/>
          </a:xfrm>
          <a:prstGeom prst="rect">
            <a:avLst/>
          </a:prstGeom>
          <a:ln>
            <a:noFill/>
          </a:ln>
        </p:spPr>
      </p:pic>
      <p:grpSp>
        <p:nvGrpSpPr>
          <p:cNvPr id="18" name="Group 17">
            <a:extLst>
              <a:ext uri="{FF2B5EF4-FFF2-40B4-BE49-F238E27FC236}">
                <a16:creationId xmlns:a16="http://schemas.microsoft.com/office/drawing/2014/main" id="{6E962B91-0DB2-406D-9E15-9491C4773C7F}"/>
              </a:ext>
            </a:extLst>
          </p:cNvPr>
          <p:cNvGrpSpPr/>
          <p:nvPr/>
        </p:nvGrpSpPr>
        <p:grpSpPr>
          <a:xfrm>
            <a:off x="4749929" y="4790738"/>
            <a:ext cx="2592984" cy="1720814"/>
            <a:chOff x="4429572" y="4399246"/>
            <a:chExt cx="3952060" cy="2395453"/>
          </a:xfrm>
        </p:grpSpPr>
        <p:pic>
          <p:nvPicPr>
            <p:cNvPr id="15" name="object 9">
              <a:extLst>
                <a:ext uri="{FF2B5EF4-FFF2-40B4-BE49-F238E27FC236}">
                  <a16:creationId xmlns:a16="http://schemas.microsoft.com/office/drawing/2014/main" id="{76130808-0AC5-1A48-EDDC-219CAEB8DC84}"/>
                </a:ext>
              </a:extLst>
            </p:cNvPr>
            <p:cNvPicPr/>
            <p:nvPr/>
          </p:nvPicPr>
          <p:blipFill rotWithShape="1">
            <a:blip r:embed="rId6" cstate="screen">
              <a:extLst>
                <a:ext uri="{28A0092B-C50C-407E-A947-70E740481C1C}">
                  <a14:useLocalDpi xmlns:a14="http://schemas.microsoft.com/office/drawing/2010/main"/>
                </a:ext>
              </a:extLst>
            </a:blip>
            <a:srcRect t="26381" b="-2583"/>
            <a:stretch/>
          </p:blipFill>
          <p:spPr>
            <a:xfrm>
              <a:off x="4429574" y="4399246"/>
              <a:ext cx="3952058" cy="1001049"/>
            </a:xfrm>
            <a:prstGeom prst="rect">
              <a:avLst/>
            </a:prstGeom>
            <a:solidFill>
              <a:schemeClr val="accent2">
                <a:lumMod val="20000"/>
                <a:lumOff val="80000"/>
              </a:schemeClr>
            </a:solidFill>
          </p:spPr>
        </p:pic>
        <p:pic>
          <p:nvPicPr>
            <p:cNvPr id="16" name="object 10">
              <a:extLst>
                <a:ext uri="{FF2B5EF4-FFF2-40B4-BE49-F238E27FC236}">
                  <a16:creationId xmlns:a16="http://schemas.microsoft.com/office/drawing/2014/main" id="{9337BD6F-9507-05E7-AC74-E2E8766A1FD3}"/>
                </a:ext>
              </a:extLst>
            </p:cNvPr>
            <p:cNvPicPr/>
            <p:nvPr/>
          </p:nvPicPr>
          <p:blipFill>
            <a:blip r:embed="rId7" cstate="screen">
              <a:extLst>
                <a:ext uri="{28A0092B-C50C-407E-A947-70E740481C1C}">
                  <a14:useLocalDpi xmlns:a14="http://schemas.microsoft.com/office/drawing/2010/main"/>
                </a:ext>
              </a:extLst>
            </a:blip>
            <a:stretch>
              <a:fillRect/>
            </a:stretch>
          </p:blipFill>
          <p:spPr>
            <a:xfrm>
              <a:off x="4429572" y="5331660"/>
              <a:ext cx="3952059" cy="1463039"/>
            </a:xfrm>
            <a:prstGeom prst="rect">
              <a:avLst/>
            </a:prstGeom>
            <a:solidFill>
              <a:schemeClr val="accent2">
                <a:lumMod val="20000"/>
                <a:lumOff val="80000"/>
              </a:schemeClr>
            </a:solidFill>
          </p:spPr>
        </p:pic>
      </p:grpSp>
      <p:sp>
        <p:nvSpPr>
          <p:cNvPr id="4" name="Segnaposto data 3">
            <a:extLst>
              <a:ext uri="{FF2B5EF4-FFF2-40B4-BE49-F238E27FC236}">
                <a16:creationId xmlns:a16="http://schemas.microsoft.com/office/drawing/2014/main" id="{53A914F1-AA10-4122-9779-CD25A13C6057}"/>
              </a:ext>
            </a:extLst>
          </p:cNvPr>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18528847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82BE0-BD04-8169-E35C-34B3EC083E38}"/>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820D1E3-E969-51A1-10A1-A7031139C47C}"/>
              </a:ext>
            </a:extLst>
          </p:cNvPr>
          <p:cNvSpPr txBox="1">
            <a:spLocks noGrp="1"/>
          </p:cNvSpPr>
          <p:nvPr>
            <p:ph type="title"/>
          </p:nvPr>
        </p:nvSpPr>
        <p:spPr>
          <a:xfrm>
            <a:off x="646111" y="452718"/>
            <a:ext cx="9404723" cy="659155"/>
          </a:xfrm>
          <a:prstGeom prst="rect">
            <a:avLst/>
          </a:prstGeom>
        </p:spPr>
        <p:txBody>
          <a:bodyPr vert="horz" wrap="square" lIns="0" tIns="12700" rIns="0" bIns="0" rtlCol="0">
            <a:spAutoFit/>
          </a:bodyPr>
          <a:lstStyle/>
          <a:p>
            <a:pPr marL="12700">
              <a:lnSpc>
                <a:spcPct val="100000"/>
              </a:lnSpc>
              <a:spcBef>
                <a:spcPts val="100"/>
              </a:spcBef>
            </a:pPr>
            <a:r>
              <a:rPr lang="en-US" dirty="0"/>
              <a:t>Drift chambers</a:t>
            </a:r>
            <a:endParaRPr spc="-20" dirty="0"/>
          </a:p>
        </p:txBody>
      </p:sp>
      <p:sp>
        <p:nvSpPr>
          <p:cNvPr id="3" name="object 3">
            <a:extLst>
              <a:ext uri="{FF2B5EF4-FFF2-40B4-BE49-F238E27FC236}">
                <a16:creationId xmlns:a16="http://schemas.microsoft.com/office/drawing/2014/main" id="{D0ED5C09-6DFA-4800-8F00-F7D68DD90C4F}"/>
              </a:ext>
            </a:extLst>
          </p:cNvPr>
          <p:cNvSpPr txBox="1"/>
          <p:nvPr/>
        </p:nvSpPr>
        <p:spPr>
          <a:xfrm>
            <a:off x="514197" y="1206855"/>
            <a:ext cx="5691505" cy="5650265"/>
          </a:xfrm>
          <a:prstGeom prst="rect">
            <a:avLst/>
          </a:prstGeom>
        </p:spPr>
        <p:txBody>
          <a:bodyPr vert="horz" wrap="square" lIns="0" tIns="43180" rIns="0" bIns="0" rtlCol="0">
            <a:spAutoFit/>
          </a:bodyPr>
          <a:lstStyle/>
          <a:p>
            <a:pPr marL="419100" indent="-342900">
              <a:lnSpc>
                <a:spcPct val="100000"/>
              </a:lnSpc>
              <a:spcBef>
                <a:spcPts val="340"/>
              </a:spcBef>
              <a:buClr>
                <a:schemeClr val="tx1"/>
              </a:buClr>
              <a:buFont typeface="Arial" panose="020B0604020202020204" pitchFamily="34" charset="0"/>
              <a:buChar char="•"/>
              <a:tabLst>
                <a:tab pos="304165" algn="l"/>
              </a:tabLst>
            </a:pPr>
            <a:r>
              <a:rPr sz="2000" dirty="0">
                <a:latin typeface="Gill Sans MT"/>
                <a:cs typeface="Gill Sans MT"/>
              </a:rPr>
              <a:t>Operating</a:t>
            </a:r>
            <a:r>
              <a:rPr sz="2000" spc="-45" dirty="0">
                <a:latin typeface="Gill Sans MT"/>
                <a:cs typeface="Gill Sans MT"/>
              </a:rPr>
              <a:t> </a:t>
            </a:r>
            <a:r>
              <a:rPr sz="2000" spc="-10" dirty="0">
                <a:latin typeface="Gill Sans MT"/>
                <a:cs typeface="Gill Sans MT"/>
              </a:rPr>
              <a:t>principle:</a:t>
            </a:r>
            <a:endParaRPr sz="2000" dirty="0">
              <a:latin typeface="Gill Sans MT"/>
              <a:cs typeface="Gill Sans MT"/>
            </a:endParaRPr>
          </a:p>
          <a:p>
            <a:pPr marL="647700" marR="904240" indent="-342900">
              <a:lnSpc>
                <a:spcPts val="2640"/>
              </a:lnSpc>
              <a:spcBef>
                <a:spcPts val="125"/>
              </a:spcBef>
              <a:buClr>
                <a:schemeClr val="tx1"/>
              </a:buClr>
              <a:buFont typeface="Arial" panose="020B0604020202020204" pitchFamily="34" charset="0"/>
              <a:buChar char="•"/>
            </a:pPr>
            <a:r>
              <a:rPr sz="2000" spc="-70" dirty="0">
                <a:latin typeface="Gill Sans MT"/>
                <a:cs typeface="Gill Sans MT"/>
              </a:rPr>
              <a:t>Take</a:t>
            </a:r>
            <a:r>
              <a:rPr sz="2000" spc="-15" dirty="0">
                <a:latin typeface="Gill Sans MT"/>
                <a:cs typeface="Gill Sans MT"/>
              </a:rPr>
              <a:t> </a:t>
            </a:r>
            <a:r>
              <a:rPr sz="2000" dirty="0">
                <a:latin typeface="Gill Sans MT"/>
                <a:cs typeface="Gill Sans MT"/>
              </a:rPr>
              <a:t>into</a:t>
            </a:r>
            <a:r>
              <a:rPr sz="2000" spc="-35" dirty="0">
                <a:latin typeface="Gill Sans MT"/>
                <a:cs typeface="Gill Sans MT"/>
              </a:rPr>
              <a:t> </a:t>
            </a:r>
            <a:r>
              <a:rPr sz="2000" dirty="0">
                <a:latin typeface="Gill Sans MT"/>
                <a:cs typeface="Gill Sans MT"/>
              </a:rPr>
              <a:t>account</a:t>
            </a:r>
            <a:r>
              <a:rPr sz="2000" spc="-40" dirty="0">
                <a:latin typeface="Gill Sans MT"/>
                <a:cs typeface="Gill Sans MT"/>
              </a:rPr>
              <a:t> </a:t>
            </a:r>
            <a:r>
              <a:rPr sz="2000" dirty="0">
                <a:solidFill>
                  <a:srgbClr val="FFC000"/>
                </a:solidFill>
                <a:latin typeface="Gill Sans MT"/>
                <a:cs typeface="Gill Sans MT"/>
              </a:rPr>
              <a:t>e</a:t>
            </a:r>
            <a:r>
              <a:rPr sz="1950" baseline="25641" dirty="0">
                <a:solidFill>
                  <a:srgbClr val="FFC000"/>
                </a:solidFill>
                <a:latin typeface="Gill Sans MT"/>
                <a:cs typeface="Gill Sans MT"/>
              </a:rPr>
              <a:t>-</a:t>
            </a:r>
            <a:r>
              <a:rPr sz="1950" spc="254" baseline="25641" dirty="0">
                <a:solidFill>
                  <a:srgbClr val="FFC000"/>
                </a:solidFill>
                <a:latin typeface="Gill Sans MT"/>
                <a:cs typeface="Gill Sans MT"/>
              </a:rPr>
              <a:t> </a:t>
            </a:r>
            <a:r>
              <a:rPr sz="2000" dirty="0">
                <a:solidFill>
                  <a:srgbClr val="FFC000"/>
                </a:solidFill>
                <a:latin typeface="Gill Sans MT"/>
                <a:cs typeface="Gill Sans MT"/>
              </a:rPr>
              <a:t>drift</a:t>
            </a:r>
            <a:r>
              <a:rPr sz="2000" spc="-20" dirty="0">
                <a:solidFill>
                  <a:srgbClr val="FFC000"/>
                </a:solidFill>
                <a:latin typeface="Gill Sans MT"/>
                <a:cs typeface="Gill Sans MT"/>
              </a:rPr>
              <a:t> </a:t>
            </a:r>
            <a:r>
              <a:rPr sz="2000" dirty="0">
                <a:solidFill>
                  <a:srgbClr val="FFC000"/>
                </a:solidFill>
                <a:latin typeface="Gill Sans MT"/>
                <a:cs typeface="Gill Sans MT"/>
              </a:rPr>
              <a:t>time</a:t>
            </a:r>
            <a:r>
              <a:rPr sz="2000" spc="-45" dirty="0">
                <a:solidFill>
                  <a:srgbClr val="FFC000"/>
                </a:solidFill>
                <a:latin typeface="Gill Sans MT"/>
                <a:cs typeface="Gill Sans MT"/>
              </a:rPr>
              <a:t> </a:t>
            </a:r>
            <a:r>
              <a:rPr sz="2000" dirty="0">
                <a:latin typeface="Gill Sans MT"/>
                <a:cs typeface="Gill Sans MT"/>
              </a:rPr>
              <a:t>and</a:t>
            </a:r>
            <a:r>
              <a:rPr sz="2000" spc="-15" dirty="0">
                <a:latin typeface="Gill Sans MT"/>
                <a:cs typeface="Gill Sans MT"/>
              </a:rPr>
              <a:t> </a:t>
            </a:r>
            <a:r>
              <a:rPr sz="2000" spc="-10" dirty="0">
                <a:solidFill>
                  <a:srgbClr val="FFC000"/>
                </a:solidFill>
                <a:latin typeface="Gill Sans MT"/>
                <a:cs typeface="Gill Sans MT"/>
              </a:rPr>
              <a:t>separate</a:t>
            </a:r>
            <a:r>
              <a:rPr sz="2000" spc="-10" dirty="0">
                <a:solidFill>
                  <a:srgbClr val="C00000"/>
                </a:solidFill>
                <a:latin typeface="Gill Sans MT"/>
                <a:cs typeface="Gill Sans MT"/>
              </a:rPr>
              <a:t> </a:t>
            </a:r>
            <a:r>
              <a:rPr sz="2000" dirty="0">
                <a:solidFill>
                  <a:srgbClr val="FFC000"/>
                </a:solidFill>
                <a:latin typeface="Gill Sans MT"/>
                <a:cs typeface="Gill Sans MT"/>
              </a:rPr>
              <a:t>drift</a:t>
            </a:r>
            <a:r>
              <a:rPr sz="2000" spc="-20" dirty="0">
                <a:solidFill>
                  <a:srgbClr val="C00000"/>
                </a:solidFill>
                <a:latin typeface="Gill Sans MT"/>
                <a:cs typeface="Gill Sans MT"/>
              </a:rPr>
              <a:t> </a:t>
            </a:r>
            <a:r>
              <a:rPr sz="2000" dirty="0">
                <a:latin typeface="Gill Sans MT"/>
                <a:cs typeface="Gill Sans MT"/>
              </a:rPr>
              <a:t>and</a:t>
            </a:r>
            <a:r>
              <a:rPr sz="2000" spc="-5" dirty="0">
                <a:latin typeface="Gill Sans MT"/>
                <a:cs typeface="Gill Sans MT"/>
              </a:rPr>
              <a:t> </a:t>
            </a:r>
            <a:r>
              <a:rPr sz="2000" spc="-10" dirty="0">
                <a:solidFill>
                  <a:srgbClr val="FFC000"/>
                </a:solidFill>
                <a:latin typeface="Gill Sans MT"/>
                <a:cs typeface="Gill Sans MT"/>
              </a:rPr>
              <a:t>amplification</a:t>
            </a:r>
            <a:endParaRPr sz="2000" dirty="0">
              <a:solidFill>
                <a:srgbClr val="FFC000"/>
              </a:solidFill>
              <a:latin typeface="Gill Sans MT"/>
              <a:cs typeface="Gill Sans MT"/>
            </a:endParaRPr>
          </a:p>
          <a:p>
            <a:pPr marL="533400" marR="81280" indent="-457200">
              <a:lnSpc>
                <a:spcPct val="110000"/>
              </a:lnSpc>
              <a:spcBef>
                <a:spcPts val="869"/>
              </a:spcBef>
              <a:buClr>
                <a:schemeClr val="tx1"/>
              </a:buClr>
              <a:buFont typeface="Arial" panose="020B0604020202020204" pitchFamily="34" charset="0"/>
              <a:buChar char="•"/>
              <a:tabLst>
                <a:tab pos="533400" algn="l"/>
              </a:tabLst>
            </a:pPr>
            <a:r>
              <a:rPr sz="2000" dirty="0">
                <a:latin typeface="Gill Sans MT"/>
                <a:cs typeface="Gill Sans MT"/>
              </a:rPr>
              <a:t>Charged</a:t>
            </a:r>
            <a:r>
              <a:rPr sz="2000" spc="-25" dirty="0">
                <a:latin typeface="Gill Sans MT"/>
                <a:cs typeface="Gill Sans MT"/>
              </a:rPr>
              <a:t> </a:t>
            </a:r>
            <a:r>
              <a:rPr sz="2000" dirty="0">
                <a:latin typeface="Gill Sans MT"/>
                <a:cs typeface="Gill Sans MT"/>
              </a:rPr>
              <a:t>particle</a:t>
            </a:r>
            <a:r>
              <a:rPr sz="2000" spc="-35" dirty="0">
                <a:latin typeface="Gill Sans MT"/>
                <a:cs typeface="Gill Sans MT"/>
              </a:rPr>
              <a:t> </a:t>
            </a:r>
            <a:r>
              <a:rPr sz="2000" spc="-10" dirty="0">
                <a:latin typeface="Gill Sans MT"/>
                <a:cs typeface="Gill Sans MT"/>
              </a:rPr>
              <a:t>traversing</a:t>
            </a:r>
            <a:r>
              <a:rPr sz="2000" spc="-45" dirty="0">
                <a:latin typeface="Gill Sans MT"/>
                <a:cs typeface="Gill Sans MT"/>
              </a:rPr>
              <a:t> </a:t>
            </a:r>
            <a:r>
              <a:rPr sz="2000" dirty="0">
                <a:latin typeface="Gill Sans MT"/>
                <a:cs typeface="Gill Sans MT"/>
              </a:rPr>
              <a:t>the</a:t>
            </a:r>
            <a:r>
              <a:rPr sz="2000" spc="-10" dirty="0">
                <a:latin typeface="Gill Sans MT"/>
                <a:cs typeface="Gill Sans MT"/>
              </a:rPr>
              <a:t> </a:t>
            </a:r>
            <a:r>
              <a:rPr sz="2000" dirty="0">
                <a:latin typeface="Gill Sans MT"/>
                <a:cs typeface="Gill Sans MT"/>
              </a:rPr>
              <a:t>chamber</a:t>
            </a:r>
            <a:r>
              <a:rPr sz="2000" spc="-40" dirty="0">
                <a:latin typeface="Gill Sans MT"/>
                <a:cs typeface="Gill Sans MT"/>
              </a:rPr>
              <a:t> </a:t>
            </a:r>
            <a:r>
              <a:rPr sz="2000" spc="-10" dirty="0">
                <a:latin typeface="Gill Sans MT"/>
                <a:cs typeface="Gill Sans MT"/>
              </a:rPr>
              <a:t>produce ionization.</a:t>
            </a:r>
            <a:endParaRPr sz="2000" dirty="0">
              <a:latin typeface="Gill Sans MT"/>
              <a:cs typeface="Gill Sans MT"/>
            </a:endParaRPr>
          </a:p>
          <a:p>
            <a:pPr marL="819150" lvl="1" indent="-285750">
              <a:lnSpc>
                <a:spcPct val="100000"/>
              </a:lnSpc>
              <a:spcBef>
                <a:spcPts val="755"/>
              </a:spcBef>
              <a:buClr>
                <a:schemeClr val="tx1"/>
              </a:buClr>
              <a:buFont typeface="Arial" panose="020B0604020202020204" pitchFamily="34" charset="0"/>
              <a:buChar char="•"/>
              <a:tabLst>
                <a:tab pos="761365" algn="l"/>
              </a:tabLst>
            </a:pPr>
            <a:r>
              <a:rPr sz="1800" dirty="0">
                <a:latin typeface="Gill Sans MT"/>
                <a:cs typeface="Gill Sans MT"/>
              </a:rPr>
              <a:t>Need</a:t>
            </a:r>
            <a:r>
              <a:rPr sz="1800" spc="-40" dirty="0">
                <a:latin typeface="Gill Sans MT"/>
                <a:cs typeface="Gill Sans MT"/>
              </a:rPr>
              <a:t> </a:t>
            </a:r>
            <a:r>
              <a:rPr sz="1800" dirty="0">
                <a:latin typeface="Gill Sans MT"/>
                <a:cs typeface="Gill Sans MT"/>
              </a:rPr>
              <a:t>to</a:t>
            </a:r>
            <a:r>
              <a:rPr sz="1800" spc="-20" dirty="0">
                <a:latin typeface="Gill Sans MT"/>
                <a:cs typeface="Gill Sans MT"/>
              </a:rPr>
              <a:t> </a:t>
            </a:r>
            <a:r>
              <a:rPr sz="1800" dirty="0">
                <a:latin typeface="Gill Sans MT"/>
                <a:cs typeface="Gill Sans MT"/>
              </a:rPr>
              <a:t>be</a:t>
            </a:r>
            <a:r>
              <a:rPr sz="1800" spc="-10" dirty="0">
                <a:latin typeface="Gill Sans MT"/>
                <a:cs typeface="Gill Sans MT"/>
              </a:rPr>
              <a:t> </a:t>
            </a:r>
            <a:r>
              <a:rPr sz="1800" dirty="0">
                <a:latin typeface="Gill Sans MT"/>
                <a:cs typeface="Gill Sans MT"/>
              </a:rPr>
              <a:t>supplemented</a:t>
            </a:r>
            <a:r>
              <a:rPr sz="1800" spc="-40" dirty="0">
                <a:latin typeface="Gill Sans MT"/>
                <a:cs typeface="Gill Sans MT"/>
              </a:rPr>
              <a:t> </a:t>
            </a:r>
            <a:r>
              <a:rPr sz="1800" dirty="0">
                <a:latin typeface="Gill Sans MT"/>
                <a:cs typeface="Gill Sans MT"/>
              </a:rPr>
              <a:t>with e.g.</a:t>
            </a:r>
            <a:r>
              <a:rPr sz="1800" spc="-190" dirty="0">
                <a:latin typeface="Gill Sans MT"/>
                <a:cs typeface="Gill Sans MT"/>
              </a:rPr>
              <a:t> </a:t>
            </a:r>
            <a:r>
              <a:rPr sz="1800" dirty="0">
                <a:latin typeface="Gill Sans MT"/>
                <a:cs typeface="Gill Sans MT"/>
              </a:rPr>
              <a:t>an</a:t>
            </a:r>
            <a:r>
              <a:rPr sz="1800" spc="-15" dirty="0">
                <a:latin typeface="Gill Sans MT"/>
                <a:cs typeface="Gill Sans MT"/>
              </a:rPr>
              <a:t> </a:t>
            </a:r>
            <a:r>
              <a:rPr sz="1800" spc="-10" dirty="0">
                <a:latin typeface="Gill Sans MT"/>
                <a:cs typeface="Gill Sans MT"/>
              </a:rPr>
              <a:t>scintillator</a:t>
            </a:r>
            <a:r>
              <a:rPr lang="en-US" spc="-10" dirty="0">
                <a:latin typeface="Gill Sans MT"/>
                <a:cs typeface="Gill Sans MT"/>
              </a:rPr>
              <a:t> </a:t>
            </a:r>
            <a:r>
              <a:rPr sz="1800" dirty="0">
                <a:latin typeface="Gill Sans MT"/>
                <a:cs typeface="Gill Sans MT"/>
              </a:rPr>
              <a:t>signal</a:t>
            </a:r>
            <a:r>
              <a:rPr sz="1800" spc="-10" dirty="0">
                <a:latin typeface="Gill Sans MT"/>
                <a:cs typeface="Gill Sans MT"/>
              </a:rPr>
              <a:t> </a:t>
            </a:r>
            <a:r>
              <a:rPr sz="1800" dirty="0">
                <a:latin typeface="Gill Sans MT"/>
                <a:cs typeface="Gill Sans MT"/>
              </a:rPr>
              <a:t>that</a:t>
            </a:r>
            <a:r>
              <a:rPr sz="1800" spc="-15" dirty="0">
                <a:latin typeface="Gill Sans MT"/>
                <a:cs typeface="Gill Sans MT"/>
              </a:rPr>
              <a:t> </a:t>
            </a:r>
            <a:r>
              <a:rPr sz="1800" dirty="0">
                <a:latin typeface="Gill Sans MT"/>
                <a:cs typeface="Gill Sans MT"/>
              </a:rPr>
              <a:t>starts</a:t>
            </a:r>
            <a:r>
              <a:rPr sz="1800" spc="-15" dirty="0">
                <a:latin typeface="Gill Sans MT"/>
                <a:cs typeface="Gill Sans MT"/>
              </a:rPr>
              <a:t> </a:t>
            </a:r>
            <a:r>
              <a:rPr sz="1800" dirty="0">
                <a:latin typeface="Gill Sans MT"/>
                <a:cs typeface="Gill Sans MT"/>
              </a:rPr>
              <a:t>a</a:t>
            </a:r>
            <a:r>
              <a:rPr sz="1800" spc="-10" dirty="0">
                <a:latin typeface="Gill Sans MT"/>
                <a:cs typeface="Gill Sans MT"/>
              </a:rPr>
              <a:t> </a:t>
            </a:r>
            <a:r>
              <a:rPr sz="1800" dirty="0">
                <a:latin typeface="Gill Sans MT"/>
                <a:cs typeface="Gill Sans MT"/>
              </a:rPr>
              <a:t>timer (t</a:t>
            </a:r>
            <a:r>
              <a:rPr sz="1800" spc="10" dirty="0">
                <a:latin typeface="Gill Sans MT"/>
                <a:cs typeface="Gill Sans MT"/>
              </a:rPr>
              <a:t> </a:t>
            </a:r>
            <a:r>
              <a:rPr sz="1800" dirty="0">
                <a:latin typeface="Gill Sans MT"/>
                <a:cs typeface="Gill Sans MT"/>
              </a:rPr>
              <a:t>=</a:t>
            </a:r>
            <a:r>
              <a:rPr sz="1800" spc="-5" dirty="0">
                <a:latin typeface="Gill Sans MT"/>
                <a:cs typeface="Gill Sans MT"/>
              </a:rPr>
              <a:t> </a:t>
            </a:r>
            <a:r>
              <a:rPr sz="1800" spc="-10" dirty="0">
                <a:latin typeface="Gill Sans MT"/>
                <a:cs typeface="Gill Sans MT"/>
              </a:rPr>
              <a:t>t</a:t>
            </a:r>
            <a:r>
              <a:rPr sz="1800" spc="-15" baseline="-20833" dirty="0">
                <a:latin typeface="Gill Sans MT"/>
                <a:cs typeface="Gill Sans MT"/>
              </a:rPr>
              <a:t>0</a:t>
            </a:r>
            <a:r>
              <a:rPr sz="1800" spc="-10" dirty="0">
                <a:latin typeface="Gill Sans MT"/>
                <a:cs typeface="Gill Sans MT"/>
              </a:rPr>
              <a:t>),</a:t>
            </a:r>
            <a:r>
              <a:rPr sz="1800" spc="-170" dirty="0">
                <a:latin typeface="Gill Sans MT"/>
                <a:cs typeface="Gill Sans MT"/>
              </a:rPr>
              <a:t> </a:t>
            </a:r>
            <a:r>
              <a:rPr sz="1800" spc="-35" dirty="0">
                <a:latin typeface="Gill Sans MT"/>
                <a:cs typeface="Gill Sans MT"/>
              </a:rPr>
              <a:t>or</a:t>
            </a:r>
            <a:r>
              <a:rPr lang="en-US" spc="-35" dirty="0">
                <a:latin typeface="Gill Sans MT"/>
                <a:cs typeface="Gill Sans MT"/>
              </a:rPr>
              <a:t>  </a:t>
            </a:r>
            <a:r>
              <a:rPr sz="1800" dirty="0">
                <a:latin typeface="Gill Sans MT"/>
                <a:cs typeface="Gill Sans MT"/>
              </a:rPr>
              <a:t>other</a:t>
            </a:r>
            <a:r>
              <a:rPr sz="1800" spc="-35" dirty="0">
                <a:latin typeface="Gill Sans MT"/>
                <a:cs typeface="Gill Sans MT"/>
              </a:rPr>
              <a:t> </a:t>
            </a:r>
            <a:r>
              <a:rPr sz="1800" dirty="0">
                <a:latin typeface="Gill Sans MT"/>
                <a:cs typeface="Gill Sans MT"/>
              </a:rPr>
              <a:t>subdetector</a:t>
            </a:r>
            <a:r>
              <a:rPr sz="1800" spc="-35" dirty="0">
                <a:latin typeface="Gill Sans MT"/>
                <a:cs typeface="Gill Sans MT"/>
              </a:rPr>
              <a:t> </a:t>
            </a:r>
            <a:r>
              <a:rPr sz="1800" dirty="0">
                <a:latin typeface="Gill Sans MT"/>
                <a:cs typeface="Gill Sans MT"/>
              </a:rPr>
              <a:t>components</a:t>
            </a:r>
            <a:r>
              <a:rPr sz="1800" spc="-40" dirty="0">
                <a:latin typeface="Gill Sans MT"/>
                <a:cs typeface="Gill Sans MT"/>
              </a:rPr>
              <a:t> </a:t>
            </a:r>
            <a:r>
              <a:rPr sz="1800" dirty="0">
                <a:latin typeface="Gill Sans MT"/>
                <a:cs typeface="Gill Sans MT"/>
              </a:rPr>
              <a:t>provide</a:t>
            </a:r>
            <a:r>
              <a:rPr sz="1800" spc="-20" dirty="0">
                <a:latin typeface="Gill Sans MT"/>
                <a:cs typeface="Gill Sans MT"/>
              </a:rPr>
              <a:t> </a:t>
            </a:r>
            <a:r>
              <a:rPr sz="1800" dirty="0">
                <a:latin typeface="Gill Sans MT"/>
                <a:cs typeface="Gill Sans MT"/>
              </a:rPr>
              <a:t>a</a:t>
            </a:r>
            <a:r>
              <a:rPr sz="1800" spc="-20" dirty="0">
                <a:latin typeface="Gill Sans MT"/>
                <a:cs typeface="Gill Sans MT"/>
              </a:rPr>
              <a:t> </a:t>
            </a:r>
            <a:r>
              <a:rPr sz="1800" spc="-10" dirty="0">
                <a:latin typeface="Gill Sans MT"/>
                <a:cs typeface="Gill Sans MT"/>
              </a:rPr>
              <a:t>trigger.</a:t>
            </a:r>
            <a:endParaRPr sz="1800" dirty="0">
              <a:latin typeface="Gill Sans MT"/>
              <a:cs typeface="Gill Sans MT"/>
            </a:endParaRPr>
          </a:p>
          <a:p>
            <a:pPr marL="532765" indent="-456565">
              <a:lnSpc>
                <a:spcPct val="100000"/>
              </a:lnSpc>
              <a:spcBef>
                <a:spcPts val="1215"/>
              </a:spcBef>
              <a:buClr>
                <a:schemeClr val="tx1"/>
              </a:buClr>
              <a:buFont typeface="Arial" panose="020B0604020202020204" pitchFamily="34" charset="0"/>
              <a:buChar char="•"/>
              <a:tabLst>
                <a:tab pos="532765" algn="l"/>
              </a:tabLst>
            </a:pPr>
            <a:r>
              <a:rPr sz="2000" dirty="0">
                <a:latin typeface="Gill Sans MT"/>
                <a:cs typeface="Gill Sans MT"/>
              </a:rPr>
              <a:t>Electrons</a:t>
            </a:r>
            <a:r>
              <a:rPr sz="2000" spc="-55" dirty="0">
                <a:latin typeface="Gill Sans MT"/>
                <a:cs typeface="Gill Sans MT"/>
              </a:rPr>
              <a:t> </a:t>
            </a:r>
            <a:r>
              <a:rPr sz="2000" dirty="0">
                <a:latin typeface="Gill Sans MT"/>
                <a:cs typeface="Gill Sans MT"/>
              </a:rPr>
              <a:t>drift</a:t>
            </a:r>
            <a:r>
              <a:rPr sz="2000" spc="-35" dirty="0">
                <a:latin typeface="Gill Sans MT"/>
                <a:cs typeface="Gill Sans MT"/>
              </a:rPr>
              <a:t> </a:t>
            </a:r>
            <a:r>
              <a:rPr sz="2000" dirty="0">
                <a:latin typeface="Gill Sans MT"/>
                <a:cs typeface="Gill Sans MT"/>
              </a:rPr>
              <a:t>to</a:t>
            </a:r>
            <a:r>
              <a:rPr sz="2000" spc="-25" dirty="0">
                <a:latin typeface="Gill Sans MT"/>
                <a:cs typeface="Gill Sans MT"/>
              </a:rPr>
              <a:t> </a:t>
            </a:r>
            <a:r>
              <a:rPr sz="2000" dirty="0">
                <a:latin typeface="Gill Sans MT"/>
                <a:cs typeface="Gill Sans MT"/>
              </a:rPr>
              <a:t>the</a:t>
            </a:r>
            <a:r>
              <a:rPr sz="2000" spc="-25" dirty="0">
                <a:latin typeface="Gill Sans MT"/>
                <a:cs typeface="Gill Sans MT"/>
              </a:rPr>
              <a:t> </a:t>
            </a:r>
            <a:r>
              <a:rPr sz="2000" dirty="0">
                <a:latin typeface="Gill Sans MT"/>
                <a:cs typeface="Gill Sans MT"/>
              </a:rPr>
              <a:t>anode</a:t>
            </a:r>
            <a:r>
              <a:rPr sz="2000" spc="-30" dirty="0">
                <a:latin typeface="Gill Sans MT"/>
                <a:cs typeface="Gill Sans MT"/>
              </a:rPr>
              <a:t> </a:t>
            </a:r>
            <a:r>
              <a:rPr sz="2000" spc="-10" dirty="0">
                <a:latin typeface="Gill Sans MT"/>
                <a:cs typeface="Gill Sans MT"/>
              </a:rPr>
              <a:t>wire.</a:t>
            </a:r>
            <a:endParaRPr sz="2000" dirty="0">
              <a:latin typeface="Gill Sans MT"/>
              <a:cs typeface="Gill Sans MT"/>
            </a:endParaRPr>
          </a:p>
          <a:p>
            <a:pPr marL="533400" marR="131445" indent="-457200">
              <a:lnSpc>
                <a:spcPct val="110100"/>
              </a:lnSpc>
              <a:spcBef>
                <a:spcPts val="995"/>
              </a:spcBef>
              <a:buClr>
                <a:schemeClr val="tx1"/>
              </a:buClr>
              <a:buFont typeface="Arial" panose="020B0604020202020204" pitchFamily="34" charset="0"/>
              <a:buChar char="•"/>
              <a:tabLst>
                <a:tab pos="533400" algn="l"/>
              </a:tabLst>
            </a:pPr>
            <a:r>
              <a:rPr sz="2000" dirty="0">
                <a:latin typeface="Gill Sans MT"/>
                <a:cs typeface="Gill Sans MT"/>
              </a:rPr>
              <a:t>Electrons</a:t>
            </a:r>
            <a:r>
              <a:rPr sz="2000" spc="-75" dirty="0">
                <a:latin typeface="Gill Sans MT"/>
                <a:cs typeface="Gill Sans MT"/>
              </a:rPr>
              <a:t> </a:t>
            </a:r>
            <a:r>
              <a:rPr sz="2000" dirty="0">
                <a:latin typeface="Gill Sans MT"/>
                <a:cs typeface="Gill Sans MT"/>
              </a:rPr>
              <a:t>reaching</a:t>
            </a:r>
            <a:r>
              <a:rPr sz="2000" spc="-80" dirty="0">
                <a:latin typeface="Gill Sans MT"/>
                <a:cs typeface="Gill Sans MT"/>
              </a:rPr>
              <a:t> </a:t>
            </a:r>
            <a:r>
              <a:rPr sz="2000" dirty="0">
                <a:latin typeface="Gill Sans MT"/>
                <a:cs typeface="Gill Sans MT"/>
              </a:rPr>
              <a:t>the</a:t>
            </a:r>
            <a:r>
              <a:rPr sz="2000" spc="-50" dirty="0">
                <a:latin typeface="Gill Sans MT"/>
                <a:cs typeface="Gill Sans MT"/>
              </a:rPr>
              <a:t> </a:t>
            </a:r>
            <a:r>
              <a:rPr sz="2000" dirty="0">
                <a:latin typeface="Gill Sans MT"/>
                <a:cs typeface="Gill Sans MT"/>
              </a:rPr>
              <a:t>wire</a:t>
            </a:r>
            <a:r>
              <a:rPr sz="2000" spc="-65" dirty="0">
                <a:latin typeface="Gill Sans MT"/>
                <a:cs typeface="Gill Sans MT"/>
              </a:rPr>
              <a:t> </a:t>
            </a:r>
            <a:r>
              <a:rPr sz="2000" dirty="0">
                <a:latin typeface="Gill Sans MT"/>
                <a:cs typeface="Gill Sans MT"/>
              </a:rPr>
              <a:t>create</a:t>
            </a:r>
            <a:r>
              <a:rPr sz="2000" spc="-50" dirty="0">
                <a:latin typeface="Gill Sans MT"/>
                <a:cs typeface="Gill Sans MT"/>
              </a:rPr>
              <a:t> </a:t>
            </a:r>
            <a:r>
              <a:rPr sz="2000" spc="-10" dirty="0">
                <a:latin typeface="Gill Sans MT"/>
                <a:cs typeface="Gill Sans MT"/>
              </a:rPr>
              <a:t>secondary </a:t>
            </a:r>
            <a:r>
              <a:rPr sz="2000" dirty="0">
                <a:latin typeface="Gill Sans MT"/>
                <a:cs typeface="Gill Sans MT"/>
              </a:rPr>
              <a:t>ionization</a:t>
            </a:r>
            <a:r>
              <a:rPr sz="2000" spc="-70" dirty="0">
                <a:latin typeface="Gill Sans MT"/>
                <a:cs typeface="Gill Sans MT"/>
              </a:rPr>
              <a:t> </a:t>
            </a:r>
            <a:r>
              <a:rPr sz="2000" dirty="0">
                <a:latin typeface="Gill Sans MT"/>
                <a:cs typeface="Gill Sans MT"/>
              </a:rPr>
              <a:t>(avalanche)</a:t>
            </a:r>
            <a:r>
              <a:rPr sz="2000" spc="-45" dirty="0">
                <a:latin typeface="Gill Sans MT"/>
                <a:cs typeface="Gill Sans MT"/>
              </a:rPr>
              <a:t> </a:t>
            </a:r>
            <a:r>
              <a:rPr sz="2000" dirty="0">
                <a:latin typeface="Gill Sans MT"/>
                <a:cs typeface="Gill Sans MT"/>
              </a:rPr>
              <a:t>and</a:t>
            </a:r>
            <a:r>
              <a:rPr sz="2000" spc="-35" dirty="0">
                <a:latin typeface="Gill Sans MT"/>
                <a:cs typeface="Gill Sans MT"/>
              </a:rPr>
              <a:t> </a:t>
            </a:r>
            <a:r>
              <a:rPr sz="2000" dirty="0">
                <a:latin typeface="Gill Sans MT"/>
                <a:cs typeface="Gill Sans MT"/>
              </a:rPr>
              <a:t>trigger</a:t>
            </a:r>
            <a:r>
              <a:rPr sz="2000" spc="-45" dirty="0">
                <a:latin typeface="Gill Sans MT"/>
                <a:cs typeface="Gill Sans MT"/>
              </a:rPr>
              <a:t> </a:t>
            </a:r>
            <a:r>
              <a:rPr sz="2000" dirty="0">
                <a:latin typeface="Gill Sans MT"/>
                <a:cs typeface="Gill Sans MT"/>
              </a:rPr>
              <a:t>a</a:t>
            </a:r>
            <a:r>
              <a:rPr sz="2000" spc="-25" dirty="0">
                <a:latin typeface="Gill Sans MT"/>
                <a:cs typeface="Gill Sans MT"/>
              </a:rPr>
              <a:t> </a:t>
            </a:r>
            <a:r>
              <a:rPr sz="2000" dirty="0">
                <a:latin typeface="Gill Sans MT"/>
                <a:cs typeface="Gill Sans MT"/>
              </a:rPr>
              <a:t>signal</a:t>
            </a:r>
            <a:r>
              <a:rPr sz="2000" spc="-45" dirty="0">
                <a:latin typeface="Gill Sans MT"/>
                <a:cs typeface="Gill Sans MT"/>
              </a:rPr>
              <a:t> </a:t>
            </a:r>
            <a:r>
              <a:rPr sz="2000" dirty="0">
                <a:latin typeface="Gill Sans MT"/>
                <a:cs typeface="Gill Sans MT"/>
              </a:rPr>
              <a:t>(t</a:t>
            </a:r>
            <a:r>
              <a:rPr sz="2000" spc="-30" dirty="0">
                <a:latin typeface="Gill Sans MT"/>
                <a:cs typeface="Gill Sans MT"/>
              </a:rPr>
              <a:t> </a:t>
            </a:r>
            <a:r>
              <a:rPr sz="2000" dirty="0">
                <a:latin typeface="Gill Sans MT"/>
                <a:cs typeface="Gill Sans MT"/>
              </a:rPr>
              <a:t>=</a:t>
            </a:r>
            <a:r>
              <a:rPr sz="2000" spc="-35" dirty="0">
                <a:latin typeface="Gill Sans MT"/>
                <a:cs typeface="Gill Sans MT"/>
              </a:rPr>
              <a:t> </a:t>
            </a:r>
            <a:r>
              <a:rPr sz="2000" spc="-20" dirty="0">
                <a:latin typeface="Gill Sans MT"/>
                <a:cs typeface="Gill Sans MT"/>
              </a:rPr>
              <a:t>t</a:t>
            </a:r>
            <a:r>
              <a:rPr sz="1950" spc="-30" baseline="-21367" dirty="0">
                <a:latin typeface="Gill Sans MT"/>
                <a:cs typeface="Gill Sans MT"/>
              </a:rPr>
              <a:t>1</a:t>
            </a:r>
            <a:r>
              <a:rPr sz="2000" spc="-20" dirty="0">
                <a:latin typeface="Gill Sans MT"/>
                <a:cs typeface="Gill Sans MT"/>
              </a:rPr>
              <a:t>).</a:t>
            </a:r>
            <a:endParaRPr sz="2000" dirty="0">
              <a:latin typeface="Gill Sans MT"/>
              <a:cs typeface="Gill Sans MT"/>
            </a:endParaRPr>
          </a:p>
          <a:p>
            <a:pPr marL="419100" marR="832485" lvl="1" indent="-342900">
              <a:lnSpc>
                <a:spcPct val="110000"/>
              </a:lnSpc>
              <a:spcBef>
                <a:spcPts val="1005"/>
              </a:spcBef>
              <a:buClr>
                <a:schemeClr val="tx1"/>
              </a:buClr>
              <a:buFont typeface="Arial" panose="020B0604020202020204" pitchFamily="34" charset="0"/>
              <a:buChar char="•"/>
              <a:tabLst>
                <a:tab pos="304800" algn="l"/>
              </a:tabLst>
            </a:pPr>
            <a:r>
              <a:rPr sz="2000" dirty="0">
                <a:latin typeface="Gill Sans MT"/>
                <a:cs typeface="Gill Sans MT"/>
              </a:rPr>
              <a:t>From</a:t>
            </a:r>
            <a:r>
              <a:rPr sz="2000" spc="-55" dirty="0">
                <a:latin typeface="Gill Sans MT"/>
                <a:cs typeface="Gill Sans MT"/>
              </a:rPr>
              <a:t> </a:t>
            </a:r>
            <a:r>
              <a:rPr sz="2000" dirty="0">
                <a:latin typeface="Gill Sans MT"/>
                <a:cs typeface="Gill Sans MT"/>
              </a:rPr>
              <a:t>the</a:t>
            </a:r>
            <a:r>
              <a:rPr sz="2000" spc="-40" dirty="0">
                <a:latin typeface="Gill Sans MT"/>
                <a:cs typeface="Gill Sans MT"/>
              </a:rPr>
              <a:t> </a:t>
            </a:r>
            <a:r>
              <a:rPr sz="2000" dirty="0">
                <a:solidFill>
                  <a:srgbClr val="FFC000"/>
                </a:solidFill>
                <a:latin typeface="Gill Sans MT"/>
                <a:cs typeface="Gill Sans MT"/>
              </a:rPr>
              <a:t>time</a:t>
            </a:r>
            <a:r>
              <a:rPr sz="2000" spc="-45" dirty="0">
                <a:solidFill>
                  <a:srgbClr val="C00000"/>
                </a:solidFill>
                <a:latin typeface="Gill Sans MT"/>
                <a:cs typeface="Gill Sans MT"/>
              </a:rPr>
              <a:t> </a:t>
            </a:r>
            <a:r>
              <a:rPr sz="2000" dirty="0">
                <a:solidFill>
                  <a:srgbClr val="FFC000"/>
                </a:solidFill>
                <a:latin typeface="Gill Sans MT"/>
                <a:cs typeface="Gill Sans MT"/>
              </a:rPr>
              <a:t>difference</a:t>
            </a:r>
            <a:r>
              <a:rPr sz="2000" spc="-50" dirty="0">
                <a:solidFill>
                  <a:srgbClr val="C00000"/>
                </a:solidFill>
                <a:latin typeface="Gill Sans MT"/>
                <a:cs typeface="Gill Sans MT"/>
              </a:rPr>
              <a:t> </a:t>
            </a:r>
            <a:r>
              <a:rPr sz="2000" dirty="0">
                <a:latin typeface="Gill Sans MT"/>
                <a:cs typeface="Gill Sans MT"/>
              </a:rPr>
              <a:t>the</a:t>
            </a:r>
            <a:r>
              <a:rPr sz="2000" spc="-40" dirty="0">
                <a:latin typeface="Gill Sans MT"/>
                <a:cs typeface="Gill Sans MT"/>
              </a:rPr>
              <a:t> </a:t>
            </a:r>
            <a:r>
              <a:rPr sz="2000" dirty="0">
                <a:solidFill>
                  <a:srgbClr val="FFC000"/>
                </a:solidFill>
                <a:latin typeface="Gill Sans MT"/>
                <a:cs typeface="Gill Sans MT"/>
              </a:rPr>
              <a:t>distance</a:t>
            </a:r>
            <a:r>
              <a:rPr sz="2000" spc="-35" dirty="0">
                <a:solidFill>
                  <a:srgbClr val="C00000"/>
                </a:solidFill>
                <a:latin typeface="Gill Sans MT"/>
                <a:cs typeface="Gill Sans MT"/>
              </a:rPr>
              <a:t> </a:t>
            </a:r>
            <a:r>
              <a:rPr sz="2000" dirty="0">
                <a:latin typeface="Gill Sans MT"/>
                <a:cs typeface="Gill Sans MT"/>
              </a:rPr>
              <a:t>of</a:t>
            </a:r>
            <a:r>
              <a:rPr sz="2000" spc="-40" dirty="0">
                <a:latin typeface="Gill Sans MT"/>
                <a:cs typeface="Gill Sans MT"/>
              </a:rPr>
              <a:t> </a:t>
            </a:r>
            <a:r>
              <a:rPr sz="2000" spc="-25" dirty="0">
                <a:latin typeface="Gill Sans MT"/>
                <a:cs typeface="Gill Sans MT"/>
              </a:rPr>
              <a:t>the </a:t>
            </a:r>
            <a:r>
              <a:rPr sz="2000" spc="-10" dirty="0">
                <a:latin typeface="Gill Sans MT"/>
                <a:cs typeface="Gill Sans MT"/>
              </a:rPr>
              <a:t>traversing</a:t>
            </a:r>
            <a:r>
              <a:rPr sz="2000" spc="-55" dirty="0">
                <a:latin typeface="Gill Sans MT"/>
                <a:cs typeface="Gill Sans MT"/>
              </a:rPr>
              <a:t> </a:t>
            </a:r>
            <a:r>
              <a:rPr sz="2000" dirty="0">
                <a:latin typeface="Gill Sans MT"/>
                <a:cs typeface="Gill Sans MT"/>
              </a:rPr>
              <a:t>particle</a:t>
            </a:r>
            <a:r>
              <a:rPr sz="2000" spc="-35" dirty="0">
                <a:latin typeface="Gill Sans MT"/>
                <a:cs typeface="Gill Sans MT"/>
              </a:rPr>
              <a:t> </a:t>
            </a:r>
            <a:r>
              <a:rPr sz="2000" dirty="0">
                <a:solidFill>
                  <a:srgbClr val="FFC000"/>
                </a:solidFill>
                <a:latin typeface="Gill Sans MT"/>
                <a:cs typeface="Gill Sans MT"/>
              </a:rPr>
              <a:t>to</a:t>
            </a:r>
            <a:r>
              <a:rPr sz="2000" spc="-25" dirty="0">
                <a:solidFill>
                  <a:srgbClr val="FFC000"/>
                </a:solidFill>
                <a:latin typeface="Gill Sans MT"/>
                <a:cs typeface="Gill Sans MT"/>
              </a:rPr>
              <a:t> </a:t>
            </a:r>
            <a:r>
              <a:rPr sz="2000" dirty="0">
                <a:solidFill>
                  <a:srgbClr val="FFC000"/>
                </a:solidFill>
                <a:latin typeface="Gill Sans MT"/>
                <a:cs typeface="Gill Sans MT"/>
              </a:rPr>
              <a:t>the</a:t>
            </a:r>
            <a:r>
              <a:rPr sz="2000" spc="-25" dirty="0">
                <a:solidFill>
                  <a:srgbClr val="FFC000"/>
                </a:solidFill>
                <a:latin typeface="Gill Sans MT"/>
                <a:cs typeface="Gill Sans MT"/>
              </a:rPr>
              <a:t> </a:t>
            </a:r>
            <a:r>
              <a:rPr sz="2000" dirty="0">
                <a:solidFill>
                  <a:srgbClr val="FFC000"/>
                </a:solidFill>
                <a:latin typeface="Gill Sans MT"/>
                <a:cs typeface="Gill Sans MT"/>
              </a:rPr>
              <a:t>wire</a:t>
            </a:r>
            <a:r>
              <a:rPr sz="2000" spc="-35" dirty="0">
                <a:solidFill>
                  <a:srgbClr val="FFC000"/>
                </a:solidFill>
                <a:latin typeface="Gill Sans MT"/>
                <a:cs typeface="Gill Sans MT"/>
              </a:rPr>
              <a:t> </a:t>
            </a:r>
            <a:r>
              <a:rPr sz="2000" dirty="0">
                <a:latin typeface="Gill Sans MT"/>
                <a:cs typeface="Gill Sans MT"/>
              </a:rPr>
              <a:t>is</a:t>
            </a:r>
            <a:r>
              <a:rPr sz="2000" spc="-10" dirty="0">
                <a:latin typeface="Gill Sans MT"/>
                <a:cs typeface="Gill Sans MT"/>
              </a:rPr>
              <a:t> deduced:</a:t>
            </a:r>
            <a:endParaRPr sz="2000" dirty="0">
              <a:latin typeface="Gill Sans MT"/>
              <a:cs typeface="Gill Sans MT"/>
            </a:endParaRPr>
          </a:p>
          <a:p>
            <a:pPr marL="819150" lvl="2" indent="-285750">
              <a:lnSpc>
                <a:spcPct val="100000"/>
              </a:lnSpc>
              <a:spcBef>
                <a:spcPts val="740"/>
              </a:spcBef>
              <a:buClr>
                <a:schemeClr val="tx1"/>
              </a:buClr>
              <a:buFont typeface="Arial" panose="020B0604020202020204" pitchFamily="34" charset="0"/>
              <a:buChar char="•"/>
              <a:tabLst>
                <a:tab pos="761365" algn="l"/>
              </a:tabLst>
            </a:pPr>
            <a:r>
              <a:rPr sz="1800" dirty="0">
                <a:latin typeface="Calibri"/>
                <a:cs typeface="Calibri"/>
              </a:rPr>
              <a:t>Δ</a:t>
            </a:r>
            <a:r>
              <a:rPr sz="1800" dirty="0">
                <a:latin typeface="Gill Sans MT"/>
                <a:cs typeface="Gill Sans MT"/>
              </a:rPr>
              <a:t>t</a:t>
            </a:r>
            <a:r>
              <a:rPr sz="1800" spc="-10" dirty="0">
                <a:latin typeface="Gill Sans MT"/>
                <a:cs typeface="Gill Sans MT"/>
              </a:rPr>
              <a:t> </a:t>
            </a:r>
            <a:r>
              <a:rPr sz="1800" dirty="0">
                <a:latin typeface="Gill Sans MT"/>
                <a:cs typeface="Gill Sans MT"/>
              </a:rPr>
              <a:t>=</a:t>
            </a:r>
            <a:r>
              <a:rPr sz="1800" spc="5" dirty="0">
                <a:latin typeface="Gill Sans MT"/>
                <a:cs typeface="Gill Sans MT"/>
              </a:rPr>
              <a:t> </a:t>
            </a:r>
            <a:r>
              <a:rPr sz="1800" spc="-10" dirty="0">
                <a:latin typeface="Gill Sans MT"/>
                <a:cs typeface="Gill Sans MT"/>
              </a:rPr>
              <a:t>t</a:t>
            </a:r>
            <a:r>
              <a:rPr sz="1800" spc="-15" baseline="-20833" dirty="0">
                <a:latin typeface="Gill Sans MT"/>
                <a:cs typeface="Gill Sans MT"/>
              </a:rPr>
              <a:t>1</a:t>
            </a:r>
            <a:r>
              <a:rPr sz="1800" spc="-10" dirty="0">
                <a:latin typeface="Gill Sans MT"/>
                <a:cs typeface="Gill Sans MT"/>
              </a:rPr>
              <a:t>-t</a:t>
            </a:r>
            <a:r>
              <a:rPr sz="1800" spc="-15" baseline="-20833" dirty="0">
                <a:latin typeface="Gill Sans MT"/>
                <a:cs typeface="Gill Sans MT"/>
              </a:rPr>
              <a:t>0</a:t>
            </a:r>
            <a:r>
              <a:rPr sz="1800" spc="-10" dirty="0">
                <a:latin typeface="Gill Sans MT"/>
                <a:cs typeface="Gill Sans MT"/>
              </a:rPr>
              <a:t>,</a:t>
            </a:r>
            <a:r>
              <a:rPr sz="1800" spc="-165" dirty="0">
                <a:latin typeface="Gill Sans MT"/>
                <a:cs typeface="Gill Sans MT"/>
              </a:rPr>
              <a:t> </a:t>
            </a:r>
            <a:r>
              <a:rPr sz="1800" dirty="0">
                <a:latin typeface="Gill Sans MT"/>
                <a:cs typeface="Gill Sans MT"/>
              </a:rPr>
              <a:t>x</a:t>
            </a:r>
            <a:r>
              <a:rPr sz="1800" spc="5" dirty="0">
                <a:latin typeface="Gill Sans MT"/>
                <a:cs typeface="Gill Sans MT"/>
              </a:rPr>
              <a:t> </a:t>
            </a:r>
            <a:r>
              <a:rPr sz="1800" dirty="0">
                <a:latin typeface="Gill Sans MT"/>
                <a:cs typeface="Gill Sans MT"/>
              </a:rPr>
              <a:t>= </a:t>
            </a:r>
            <a:r>
              <a:rPr sz="1800" spc="-20" dirty="0">
                <a:latin typeface="Gill Sans MT"/>
                <a:cs typeface="Gill Sans MT"/>
              </a:rPr>
              <a:t>v∙</a:t>
            </a:r>
            <a:r>
              <a:rPr sz="1800" spc="-20" dirty="0">
                <a:latin typeface="Calibri"/>
                <a:cs typeface="Calibri"/>
              </a:rPr>
              <a:t>Δ</a:t>
            </a:r>
            <a:r>
              <a:rPr sz="1800" spc="-20" dirty="0">
                <a:latin typeface="Gill Sans MT"/>
                <a:cs typeface="Gill Sans MT"/>
              </a:rPr>
              <a:t>t</a:t>
            </a:r>
            <a:endParaRPr sz="1800" dirty="0">
              <a:latin typeface="Gill Sans MT"/>
              <a:cs typeface="Gill Sans MT"/>
            </a:endParaRPr>
          </a:p>
        </p:txBody>
      </p:sp>
      <p:grpSp>
        <p:nvGrpSpPr>
          <p:cNvPr id="4" name="object 4">
            <a:extLst>
              <a:ext uri="{FF2B5EF4-FFF2-40B4-BE49-F238E27FC236}">
                <a16:creationId xmlns:a16="http://schemas.microsoft.com/office/drawing/2014/main" id="{1F36A7F1-1CD6-BA75-7D06-D0865EC171B4}"/>
              </a:ext>
            </a:extLst>
          </p:cNvPr>
          <p:cNvGrpSpPr/>
          <p:nvPr/>
        </p:nvGrpSpPr>
        <p:grpSpPr>
          <a:xfrm>
            <a:off x="6594477" y="1368486"/>
            <a:ext cx="5183124" cy="3272822"/>
            <a:chOff x="6643116" y="1572767"/>
            <a:chExt cx="5183124" cy="3272822"/>
          </a:xfrm>
          <a:solidFill>
            <a:schemeClr val="accent2">
              <a:lumMod val="20000"/>
              <a:lumOff val="80000"/>
            </a:schemeClr>
          </a:solidFill>
        </p:grpSpPr>
        <p:pic>
          <p:nvPicPr>
            <p:cNvPr id="5" name="object 5">
              <a:extLst>
                <a:ext uri="{FF2B5EF4-FFF2-40B4-BE49-F238E27FC236}">
                  <a16:creationId xmlns:a16="http://schemas.microsoft.com/office/drawing/2014/main" id="{ECDD11E1-CEB7-DA54-3038-34B8C9CDC768}"/>
                </a:ext>
              </a:extLst>
            </p:cNvPr>
            <p:cNvPicPr/>
            <p:nvPr/>
          </p:nvPicPr>
          <p:blipFill>
            <a:blip r:embed="rId2" cstate="print"/>
            <a:stretch>
              <a:fillRect/>
            </a:stretch>
          </p:blipFill>
          <p:spPr>
            <a:xfrm>
              <a:off x="6643116" y="1572767"/>
              <a:ext cx="5183124" cy="1856231"/>
            </a:xfrm>
            <a:prstGeom prst="rect">
              <a:avLst/>
            </a:prstGeom>
            <a:grpFill/>
          </p:spPr>
        </p:pic>
        <p:pic>
          <p:nvPicPr>
            <p:cNvPr id="6" name="object 6">
              <a:extLst>
                <a:ext uri="{FF2B5EF4-FFF2-40B4-BE49-F238E27FC236}">
                  <a16:creationId xmlns:a16="http://schemas.microsoft.com/office/drawing/2014/main" id="{AD386825-B748-B7A9-B905-EE353288AEEB}"/>
                </a:ext>
              </a:extLst>
            </p:cNvPr>
            <p:cNvPicPr/>
            <p:nvPr/>
          </p:nvPicPr>
          <p:blipFill>
            <a:blip r:embed="rId3" cstate="screen">
              <a:extLst>
                <a:ext uri="{28A0092B-C50C-407E-A947-70E740481C1C}">
                  <a14:useLocalDpi xmlns:a14="http://schemas.microsoft.com/office/drawing/2010/main"/>
                </a:ext>
              </a:extLst>
            </a:blip>
            <a:stretch>
              <a:fillRect/>
            </a:stretch>
          </p:blipFill>
          <p:spPr>
            <a:xfrm>
              <a:off x="6828914" y="3691922"/>
              <a:ext cx="4579620" cy="1153667"/>
            </a:xfrm>
            <a:prstGeom prst="rect">
              <a:avLst/>
            </a:prstGeom>
            <a:grpFill/>
          </p:spPr>
        </p:pic>
      </p:grpSp>
      <p:pic>
        <p:nvPicPr>
          <p:cNvPr id="7" name="object 7">
            <a:extLst>
              <a:ext uri="{FF2B5EF4-FFF2-40B4-BE49-F238E27FC236}">
                <a16:creationId xmlns:a16="http://schemas.microsoft.com/office/drawing/2014/main" id="{65E7C656-946B-9A0A-6B0B-9121898BBDE2}"/>
              </a:ext>
            </a:extLst>
          </p:cNvPr>
          <p:cNvPicPr/>
          <p:nvPr/>
        </p:nvPicPr>
        <p:blipFill>
          <a:blip r:embed="rId4" cstate="screen">
            <a:extLst>
              <a:ext uri="{28A0092B-C50C-407E-A947-70E740481C1C}">
                <a14:useLocalDpi xmlns:a14="http://schemas.microsoft.com/office/drawing/2010/main"/>
              </a:ext>
            </a:extLst>
          </a:blip>
          <a:stretch>
            <a:fillRect/>
          </a:stretch>
        </p:blipFill>
        <p:spPr>
          <a:xfrm>
            <a:off x="6746747" y="4904232"/>
            <a:ext cx="4646676" cy="1170432"/>
          </a:xfrm>
          <a:prstGeom prst="rect">
            <a:avLst/>
          </a:prstGeom>
          <a:solidFill>
            <a:schemeClr val="accent2">
              <a:lumMod val="20000"/>
              <a:lumOff val="80000"/>
            </a:schemeClr>
          </a:solidFill>
        </p:spPr>
      </p:pic>
      <p:sp>
        <p:nvSpPr>
          <p:cNvPr id="8" name="object 8">
            <a:extLst>
              <a:ext uri="{FF2B5EF4-FFF2-40B4-BE49-F238E27FC236}">
                <a16:creationId xmlns:a16="http://schemas.microsoft.com/office/drawing/2014/main" id="{80C1EA02-E4ED-A3AB-6986-7DCB01DBE666}"/>
              </a:ext>
            </a:extLst>
          </p:cNvPr>
          <p:cNvSpPr txBox="1">
            <a:spLocks noGrp="1"/>
          </p:cNvSpPr>
          <p:nvPr>
            <p:ph type="sldNum" sz="quarter" idx="7"/>
          </p:nvPr>
        </p:nvSpPr>
        <p:spPr>
          <a:xfrm>
            <a:off x="11857990" y="6597827"/>
            <a:ext cx="293370" cy="260984"/>
          </a:xfrm>
          <a:prstGeom prst="rect">
            <a:avLst/>
          </a:prstGeom>
        </p:spPr>
        <p:txBody>
          <a:bodyPr vert="horz" wrap="square" lIns="0" tIns="0" rIns="0" bIns="0" rtlCol="0">
            <a:spAutoFit/>
          </a:bodyPr>
          <a:lstStyle>
            <a:defPPr>
              <a:defRPr kern="0"/>
            </a:defPPr>
            <a:lvl1pPr>
              <a:defRPr sz="1600" b="0" i="0">
                <a:solidFill>
                  <a:srgbClr val="B71E42"/>
                </a:solidFill>
                <a:latin typeface="Gill Sans MT"/>
                <a:cs typeface="Gill Sans MT"/>
              </a:defRPr>
            </a:lvl1pPr>
          </a:lstStyle>
          <a:p>
            <a:pPr marL="139700">
              <a:lnSpc>
                <a:spcPts val="1905"/>
              </a:lnSpc>
            </a:pPr>
            <a:fld id="{81D60167-4931-47E6-BA6A-407CBD079E47}" type="slidenum">
              <a:rPr lang="en-US" spc="-50" smtClean="0"/>
              <a:pPr marL="139700">
                <a:lnSpc>
                  <a:spcPts val="1905"/>
                </a:lnSpc>
              </a:pPr>
              <a:t>31</a:t>
            </a:fld>
            <a:endParaRPr spc="-25" dirty="0"/>
          </a:p>
        </p:txBody>
      </p:sp>
      <p:sp>
        <p:nvSpPr>
          <p:cNvPr id="9" name="Segnaposto data 8">
            <a:extLst>
              <a:ext uri="{FF2B5EF4-FFF2-40B4-BE49-F238E27FC236}">
                <a16:creationId xmlns:a16="http://schemas.microsoft.com/office/drawing/2014/main" id="{AE6B54F8-3C0E-47D4-89A8-63D93A61A13D}"/>
              </a:ext>
            </a:extLst>
          </p:cNvPr>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18416463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BECCE-17BF-D6BD-74A4-F61BC451F2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1C5F10-5E1D-2460-B2F1-3D6550FD80F9}"/>
              </a:ext>
            </a:extLst>
          </p:cNvPr>
          <p:cNvSpPr>
            <a:spLocks noGrp="1"/>
          </p:cNvSpPr>
          <p:nvPr>
            <p:ph type="title"/>
          </p:nvPr>
        </p:nvSpPr>
        <p:spPr>
          <a:xfrm>
            <a:off x="1433643" y="-21471"/>
            <a:ext cx="9905998" cy="841248"/>
          </a:xfrm>
        </p:spPr>
        <p:txBody>
          <a:bodyPr/>
          <a:lstStyle/>
          <a:p>
            <a:r>
              <a:rPr lang="en-US" dirty="0"/>
              <a:t>MWPC Strength vs. weakness diagram</a:t>
            </a:r>
          </a:p>
        </p:txBody>
      </p:sp>
      <p:sp>
        <p:nvSpPr>
          <p:cNvPr id="4" name="Date Placeholder 3">
            <a:extLst>
              <a:ext uri="{FF2B5EF4-FFF2-40B4-BE49-F238E27FC236}">
                <a16:creationId xmlns:a16="http://schemas.microsoft.com/office/drawing/2014/main" id="{61CBF1A6-0141-7273-CB66-F6B130D561B9}"/>
              </a:ext>
            </a:extLst>
          </p:cNvPr>
          <p:cNvSpPr>
            <a:spLocks noGrp="1"/>
          </p:cNvSpPr>
          <p:nvPr>
            <p:ph type="dt" sz="half" idx="10"/>
          </p:nvPr>
        </p:nvSpPr>
        <p:spPr>
          <a:xfrm>
            <a:off x="8837612" y="6477164"/>
            <a:ext cx="1600200" cy="365125"/>
          </a:xfrm>
        </p:spPr>
        <p:txBody>
          <a:bodyPr/>
          <a:lstStyle/>
          <a:p>
            <a:r>
              <a:rPr lang="en-US"/>
              <a:t>15/10//2026</a:t>
            </a:r>
          </a:p>
        </p:txBody>
      </p:sp>
      <p:sp>
        <p:nvSpPr>
          <p:cNvPr id="6" name="Slide Number Placeholder 5">
            <a:extLst>
              <a:ext uri="{FF2B5EF4-FFF2-40B4-BE49-F238E27FC236}">
                <a16:creationId xmlns:a16="http://schemas.microsoft.com/office/drawing/2014/main" id="{59D3C547-5C10-9903-AC40-AB816282A69E}"/>
              </a:ext>
            </a:extLst>
          </p:cNvPr>
          <p:cNvSpPr>
            <a:spLocks noGrp="1"/>
          </p:cNvSpPr>
          <p:nvPr>
            <p:ph type="sldNum" sz="quarter" idx="12"/>
          </p:nvPr>
        </p:nvSpPr>
        <p:spPr>
          <a:xfrm>
            <a:off x="10514012" y="6477164"/>
            <a:ext cx="551167" cy="365125"/>
          </a:xfrm>
        </p:spPr>
        <p:txBody>
          <a:bodyPr/>
          <a:lstStyle/>
          <a:p>
            <a:fld id="{3D386162-1254-4836-8907-E79B8C46EF85}" type="slidenum">
              <a:rPr lang="en-US" smtClean="0"/>
              <a:t>32</a:t>
            </a:fld>
            <a:endParaRPr lang="en-US"/>
          </a:p>
        </p:txBody>
      </p:sp>
      <p:sp>
        <p:nvSpPr>
          <p:cNvPr id="7" name="Rectangle 6">
            <a:extLst>
              <a:ext uri="{FF2B5EF4-FFF2-40B4-BE49-F238E27FC236}">
                <a16:creationId xmlns:a16="http://schemas.microsoft.com/office/drawing/2014/main" id="{90A5E231-AC38-7477-2CD3-30739B9AF482}"/>
              </a:ext>
            </a:extLst>
          </p:cNvPr>
          <p:cNvSpPr/>
          <p:nvPr/>
        </p:nvSpPr>
        <p:spPr>
          <a:xfrm>
            <a:off x="5779601" y="854745"/>
            <a:ext cx="4527452" cy="65045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Gaseous target and multiplication separated. Large target space</a:t>
            </a:r>
          </a:p>
        </p:txBody>
      </p:sp>
      <p:sp>
        <p:nvSpPr>
          <p:cNvPr id="8" name="Rectangle 7">
            <a:extLst>
              <a:ext uri="{FF2B5EF4-FFF2-40B4-BE49-F238E27FC236}">
                <a16:creationId xmlns:a16="http://schemas.microsoft.com/office/drawing/2014/main" id="{2D17309F-8009-787F-5F64-F25F16110970}"/>
              </a:ext>
            </a:extLst>
          </p:cNvPr>
          <p:cNvSpPr/>
          <p:nvPr/>
        </p:nvSpPr>
        <p:spPr>
          <a:xfrm>
            <a:off x="4913312" y="1846076"/>
            <a:ext cx="2185934" cy="1471386"/>
          </a:xfrm>
          <a:prstGeom prst="rect">
            <a:avLst/>
          </a:prstGeom>
          <a:solidFill>
            <a:srgbClr val="ED476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Avalanche very much delayed</a:t>
            </a:r>
          </a:p>
        </p:txBody>
      </p:sp>
      <p:sp>
        <p:nvSpPr>
          <p:cNvPr id="9" name="Rectangle 8">
            <a:extLst>
              <a:ext uri="{FF2B5EF4-FFF2-40B4-BE49-F238E27FC236}">
                <a16:creationId xmlns:a16="http://schemas.microsoft.com/office/drawing/2014/main" id="{B688CFA9-BBC0-FC6A-6D8D-B2ADF0F1E329}"/>
              </a:ext>
            </a:extLst>
          </p:cNvPr>
          <p:cNvSpPr/>
          <p:nvPr/>
        </p:nvSpPr>
        <p:spPr>
          <a:xfrm>
            <a:off x="7734675" y="1837438"/>
            <a:ext cx="3087297" cy="650450"/>
          </a:xfrm>
          <a:prstGeom prst="rect">
            <a:avLst/>
          </a:prstGeom>
          <a:solidFill>
            <a:schemeClr val="bg2">
              <a:lumMod val="60000"/>
              <a:lumOff val="40000"/>
            </a:schemeClr>
          </a:solidFill>
          <a:ln>
            <a:solidFill>
              <a:srgbClr val="FF08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Good avalanche charge uniformity</a:t>
            </a:r>
          </a:p>
        </p:txBody>
      </p:sp>
      <p:sp>
        <p:nvSpPr>
          <p:cNvPr id="11" name="Rectangle 10">
            <a:extLst>
              <a:ext uri="{FF2B5EF4-FFF2-40B4-BE49-F238E27FC236}">
                <a16:creationId xmlns:a16="http://schemas.microsoft.com/office/drawing/2014/main" id="{A5823416-FE81-1AFD-BF03-AAF2B971A253}"/>
              </a:ext>
            </a:extLst>
          </p:cNvPr>
          <p:cNvSpPr/>
          <p:nvPr/>
        </p:nvSpPr>
        <p:spPr>
          <a:xfrm>
            <a:off x="7734675" y="2603858"/>
            <a:ext cx="2846895" cy="650450"/>
          </a:xfrm>
          <a:prstGeom prst="rect">
            <a:avLst/>
          </a:prstGeom>
          <a:solidFill>
            <a:schemeClr val="bg2">
              <a:lumMod val="60000"/>
              <a:lumOff val="40000"/>
            </a:schemeClr>
          </a:solidFill>
          <a:ln>
            <a:solidFill>
              <a:srgbClr val="FF08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Good charge collection efficiency</a:t>
            </a:r>
          </a:p>
        </p:txBody>
      </p:sp>
      <p:sp>
        <p:nvSpPr>
          <p:cNvPr id="12" name="Left Brace 11">
            <a:extLst>
              <a:ext uri="{FF2B5EF4-FFF2-40B4-BE49-F238E27FC236}">
                <a16:creationId xmlns:a16="http://schemas.microsoft.com/office/drawing/2014/main" id="{F92D620E-2AEB-277C-6F18-C29C856320BD}"/>
              </a:ext>
            </a:extLst>
          </p:cNvPr>
          <p:cNvSpPr/>
          <p:nvPr/>
        </p:nvSpPr>
        <p:spPr>
          <a:xfrm>
            <a:off x="7304809" y="1837438"/>
            <a:ext cx="286393" cy="1416870"/>
          </a:xfrm>
          <a:prstGeom prst="leftBrace">
            <a:avLst>
              <a:gd name="adj1" fmla="val 89119"/>
              <a:gd name="adj2" fmla="val 50000"/>
            </a:avLst>
          </a:prstGeom>
          <a:noFill/>
          <a:ln>
            <a:solidFill>
              <a:srgbClr val="FF080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e 12">
            <a:extLst>
              <a:ext uri="{FF2B5EF4-FFF2-40B4-BE49-F238E27FC236}">
                <a16:creationId xmlns:a16="http://schemas.microsoft.com/office/drawing/2014/main" id="{21405518-9925-8AAC-7FAA-A7CE6897B766}"/>
              </a:ext>
            </a:extLst>
          </p:cNvPr>
          <p:cNvSpPr/>
          <p:nvPr/>
        </p:nvSpPr>
        <p:spPr>
          <a:xfrm rot="10800000">
            <a:off x="10889214" y="1828831"/>
            <a:ext cx="286394" cy="1425477"/>
          </a:xfrm>
          <a:prstGeom prst="leftBrace">
            <a:avLst>
              <a:gd name="adj1" fmla="val 89119"/>
              <a:gd name="adj2" fmla="val 50000"/>
            </a:avLst>
          </a:prstGeom>
          <a:noFill/>
          <a:ln>
            <a:solidFill>
              <a:srgbClr val="FF080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Arrow: Down 13">
            <a:extLst>
              <a:ext uri="{FF2B5EF4-FFF2-40B4-BE49-F238E27FC236}">
                <a16:creationId xmlns:a16="http://schemas.microsoft.com/office/drawing/2014/main" id="{2E5BC97D-3D30-2EE1-9004-94E6F3529A46}"/>
              </a:ext>
            </a:extLst>
          </p:cNvPr>
          <p:cNvSpPr/>
          <p:nvPr/>
        </p:nvSpPr>
        <p:spPr>
          <a:xfrm>
            <a:off x="8869879" y="3279209"/>
            <a:ext cx="576485" cy="433632"/>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51117F1-416C-0BE8-B06F-A498A66F2A6B}"/>
              </a:ext>
            </a:extLst>
          </p:cNvPr>
          <p:cNvSpPr/>
          <p:nvPr/>
        </p:nvSpPr>
        <p:spPr>
          <a:xfrm>
            <a:off x="7541444" y="3732132"/>
            <a:ext cx="3305462" cy="650450"/>
          </a:xfrm>
          <a:prstGeom prst="rect">
            <a:avLst/>
          </a:prstGeom>
          <a:solidFill>
            <a:schemeClr val="bg2">
              <a:lumMod val="60000"/>
              <a:lumOff val="40000"/>
            </a:schemeClr>
          </a:solidFill>
          <a:ln>
            <a:solidFill>
              <a:srgbClr val="FF08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Moderate charge per count helping to achieve a fair rate </a:t>
            </a:r>
            <a:r>
              <a:rPr lang="en-US" dirty="0" err="1"/>
              <a:t>reolution</a:t>
            </a:r>
            <a:r>
              <a:rPr lang="en-US" dirty="0"/>
              <a:t>.</a:t>
            </a:r>
          </a:p>
        </p:txBody>
      </p:sp>
      <p:sp>
        <p:nvSpPr>
          <p:cNvPr id="16" name="Arrow: Down 15">
            <a:extLst>
              <a:ext uri="{FF2B5EF4-FFF2-40B4-BE49-F238E27FC236}">
                <a16:creationId xmlns:a16="http://schemas.microsoft.com/office/drawing/2014/main" id="{564E6763-312B-1465-3410-59DA1E99789B}"/>
              </a:ext>
            </a:extLst>
          </p:cNvPr>
          <p:cNvSpPr/>
          <p:nvPr/>
        </p:nvSpPr>
        <p:spPr>
          <a:xfrm>
            <a:off x="8905932" y="4437440"/>
            <a:ext cx="576485" cy="433632"/>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0FF175B-67E1-522E-8792-C1525B7502F4}"/>
              </a:ext>
            </a:extLst>
          </p:cNvPr>
          <p:cNvSpPr/>
          <p:nvPr/>
        </p:nvSpPr>
        <p:spPr>
          <a:xfrm>
            <a:off x="7541444" y="4949624"/>
            <a:ext cx="3305462" cy="1422895"/>
          </a:xfrm>
          <a:prstGeom prst="rect">
            <a:avLst/>
          </a:prstGeom>
          <a:solidFill>
            <a:srgbClr val="92D050"/>
          </a:solidFill>
          <a:ln>
            <a:solidFill>
              <a:srgbClr val="FF08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Classic design recipe: “low” resistivity electrodes + electronegative gases+ sensitive electronics</a:t>
            </a:r>
          </a:p>
        </p:txBody>
      </p:sp>
      <p:sp>
        <p:nvSpPr>
          <p:cNvPr id="18" name="Rectangle 17">
            <a:extLst>
              <a:ext uri="{FF2B5EF4-FFF2-40B4-BE49-F238E27FC236}">
                <a16:creationId xmlns:a16="http://schemas.microsoft.com/office/drawing/2014/main" id="{76D8613D-DA77-6B1F-0E72-1769A5A355F2}"/>
              </a:ext>
            </a:extLst>
          </p:cNvPr>
          <p:cNvSpPr/>
          <p:nvPr/>
        </p:nvSpPr>
        <p:spPr>
          <a:xfrm>
            <a:off x="425777" y="861035"/>
            <a:ext cx="4372465" cy="65045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Metallic bulk and wires structure</a:t>
            </a:r>
          </a:p>
        </p:txBody>
      </p:sp>
      <p:sp>
        <p:nvSpPr>
          <p:cNvPr id="19" name="Arrow: Down 18">
            <a:extLst>
              <a:ext uri="{FF2B5EF4-FFF2-40B4-BE49-F238E27FC236}">
                <a16:creationId xmlns:a16="http://schemas.microsoft.com/office/drawing/2014/main" id="{E46F1FDA-4097-4168-B6CD-0C5F100E9BC4}"/>
              </a:ext>
            </a:extLst>
          </p:cNvPr>
          <p:cNvSpPr/>
          <p:nvPr/>
        </p:nvSpPr>
        <p:spPr>
          <a:xfrm>
            <a:off x="5669337" y="1524210"/>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a:extLst>
              <a:ext uri="{FF2B5EF4-FFF2-40B4-BE49-F238E27FC236}">
                <a16:creationId xmlns:a16="http://schemas.microsoft.com/office/drawing/2014/main" id="{429C337D-3AF0-A58E-BE5E-43D86C762185}"/>
              </a:ext>
            </a:extLst>
          </p:cNvPr>
          <p:cNvSpPr/>
          <p:nvPr/>
        </p:nvSpPr>
        <p:spPr>
          <a:xfrm>
            <a:off x="8255364" y="1524486"/>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Down 20">
            <a:extLst>
              <a:ext uri="{FF2B5EF4-FFF2-40B4-BE49-F238E27FC236}">
                <a16:creationId xmlns:a16="http://schemas.microsoft.com/office/drawing/2014/main" id="{8ACABE00-80F4-15E2-B85F-ED5187DD586C}"/>
              </a:ext>
            </a:extLst>
          </p:cNvPr>
          <p:cNvSpPr/>
          <p:nvPr/>
        </p:nvSpPr>
        <p:spPr>
          <a:xfrm>
            <a:off x="1691595" y="1552743"/>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6F1BBB6-05AF-8D12-F2F8-AADE3A88D402}"/>
              </a:ext>
            </a:extLst>
          </p:cNvPr>
          <p:cNvSpPr/>
          <p:nvPr/>
        </p:nvSpPr>
        <p:spPr>
          <a:xfrm>
            <a:off x="510463" y="1907229"/>
            <a:ext cx="2846895" cy="841247"/>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Very good structural properties</a:t>
            </a:r>
          </a:p>
        </p:txBody>
      </p:sp>
      <p:sp>
        <p:nvSpPr>
          <p:cNvPr id="23" name="Arrow: Down 22">
            <a:extLst>
              <a:ext uri="{FF2B5EF4-FFF2-40B4-BE49-F238E27FC236}">
                <a16:creationId xmlns:a16="http://schemas.microsoft.com/office/drawing/2014/main" id="{0A4B2FA4-7E9E-6CDF-5B0D-C83DA26C2C0E}"/>
              </a:ext>
            </a:extLst>
          </p:cNvPr>
          <p:cNvSpPr/>
          <p:nvPr/>
        </p:nvSpPr>
        <p:spPr>
          <a:xfrm>
            <a:off x="1691595" y="2862012"/>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7C46010-2549-DE2B-B530-E7DD05F76082}"/>
              </a:ext>
            </a:extLst>
          </p:cNvPr>
          <p:cNvSpPr/>
          <p:nvPr/>
        </p:nvSpPr>
        <p:spPr>
          <a:xfrm>
            <a:off x="510463" y="3227848"/>
            <a:ext cx="2846895" cy="454914"/>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Spark free</a:t>
            </a:r>
          </a:p>
        </p:txBody>
      </p:sp>
      <p:sp>
        <p:nvSpPr>
          <p:cNvPr id="25" name="Arrow: Down 24">
            <a:extLst>
              <a:ext uri="{FF2B5EF4-FFF2-40B4-BE49-F238E27FC236}">
                <a16:creationId xmlns:a16="http://schemas.microsoft.com/office/drawing/2014/main" id="{6BBA7FC1-B8F3-05A3-96AB-FE5DBDB74663}"/>
              </a:ext>
            </a:extLst>
          </p:cNvPr>
          <p:cNvSpPr/>
          <p:nvPr/>
        </p:nvSpPr>
        <p:spPr>
          <a:xfrm>
            <a:off x="1691595" y="3803939"/>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79768B8-E012-C86D-8BE3-C30E65D7210D}"/>
              </a:ext>
            </a:extLst>
          </p:cNvPr>
          <p:cNvSpPr/>
          <p:nvPr/>
        </p:nvSpPr>
        <p:spPr>
          <a:xfrm>
            <a:off x="510463" y="4209983"/>
            <a:ext cx="2846895" cy="454914"/>
          </a:xfrm>
          <a:prstGeom prst="rect">
            <a:avLst/>
          </a:prstGeom>
          <a:solidFill>
            <a:srgbClr val="ED476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Expensive and difficult</a:t>
            </a:r>
          </a:p>
        </p:txBody>
      </p:sp>
      <p:sp>
        <p:nvSpPr>
          <p:cNvPr id="27" name="Rectangle 26">
            <a:extLst>
              <a:ext uri="{FF2B5EF4-FFF2-40B4-BE49-F238E27FC236}">
                <a16:creationId xmlns:a16="http://schemas.microsoft.com/office/drawing/2014/main" id="{D5D29023-1952-A098-04DF-A685BCD9FF40}"/>
              </a:ext>
            </a:extLst>
          </p:cNvPr>
          <p:cNvSpPr/>
          <p:nvPr/>
        </p:nvSpPr>
        <p:spPr>
          <a:xfrm>
            <a:off x="510463" y="5087962"/>
            <a:ext cx="2846895" cy="1389201"/>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Easy to scale single module dimension to a few m^2 at constant unit cost and complexity</a:t>
            </a:r>
          </a:p>
        </p:txBody>
      </p:sp>
      <p:sp>
        <p:nvSpPr>
          <p:cNvPr id="28" name="Arrow: Down 27">
            <a:extLst>
              <a:ext uri="{FF2B5EF4-FFF2-40B4-BE49-F238E27FC236}">
                <a16:creationId xmlns:a16="http://schemas.microsoft.com/office/drawing/2014/main" id="{DB72CA83-8A90-F940-06FF-3D0A27A3FF48}"/>
              </a:ext>
            </a:extLst>
          </p:cNvPr>
          <p:cNvSpPr/>
          <p:nvPr/>
        </p:nvSpPr>
        <p:spPr>
          <a:xfrm>
            <a:off x="1691594" y="4738225"/>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Right 29">
            <a:extLst>
              <a:ext uri="{FF2B5EF4-FFF2-40B4-BE49-F238E27FC236}">
                <a16:creationId xmlns:a16="http://schemas.microsoft.com/office/drawing/2014/main" id="{233DDAC2-73C2-6F71-90FF-1DA4D03385AE}"/>
              </a:ext>
            </a:extLst>
          </p:cNvPr>
          <p:cNvSpPr/>
          <p:nvPr/>
        </p:nvSpPr>
        <p:spPr>
          <a:xfrm>
            <a:off x="4913312" y="951535"/>
            <a:ext cx="756025" cy="440916"/>
          </a:xfrm>
          <a:prstGeom prst="right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Down 2">
            <a:extLst>
              <a:ext uri="{FF2B5EF4-FFF2-40B4-BE49-F238E27FC236}">
                <a16:creationId xmlns:a16="http://schemas.microsoft.com/office/drawing/2014/main" id="{17D0AC41-CE6A-0E3B-ACCE-D7070A0DEBFD}"/>
              </a:ext>
            </a:extLst>
          </p:cNvPr>
          <p:cNvSpPr/>
          <p:nvPr/>
        </p:nvSpPr>
        <p:spPr>
          <a:xfrm>
            <a:off x="4006797" y="1549809"/>
            <a:ext cx="484632" cy="2429670"/>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7F0AC64-4915-4D8B-CF21-9ED5B63ECDF5}"/>
              </a:ext>
            </a:extLst>
          </p:cNvPr>
          <p:cNvSpPr/>
          <p:nvPr/>
        </p:nvSpPr>
        <p:spPr>
          <a:xfrm>
            <a:off x="3656784" y="3988117"/>
            <a:ext cx="2185934" cy="1471386"/>
          </a:xfrm>
          <a:prstGeom prst="rect">
            <a:avLst/>
          </a:prstGeom>
          <a:solidFill>
            <a:schemeClr val="bg2">
              <a:lumMod val="60000"/>
              <a:lumOff val="40000"/>
            </a:schemeClr>
          </a:solidFill>
          <a:ln>
            <a:solidFill>
              <a:srgbClr val="ED47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Multiplication confined around the wire</a:t>
            </a:r>
          </a:p>
        </p:txBody>
      </p:sp>
      <p:sp>
        <p:nvSpPr>
          <p:cNvPr id="29" name="Arrow: Right 28">
            <a:extLst>
              <a:ext uri="{FF2B5EF4-FFF2-40B4-BE49-F238E27FC236}">
                <a16:creationId xmlns:a16="http://schemas.microsoft.com/office/drawing/2014/main" id="{72BCB28B-4A85-F86A-A05C-71BE916727A5}"/>
              </a:ext>
            </a:extLst>
          </p:cNvPr>
          <p:cNvSpPr/>
          <p:nvPr/>
        </p:nvSpPr>
        <p:spPr>
          <a:xfrm>
            <a:off x="3493088" y="5853603"/>
            <a:ext cx="756025" cy="440916"/>
          </a:xfrm>
          <a:prstGeom prst="right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E1B152C-708E-57AC-360A-28EBC2866BA0}"/>
              </a:ext>
            </a:extLst>
          </p:cNvPr>
          <p:cNvSpPr/>
          <p:nvPr/>
        </p:nvSpPr>
        <p:spPr>
          <a:xfrm>
            <a:off x="4304070" y="5564148"/>
            <a:ext cx="3084974" cy="1159269"/>
          </a:xfrm>
          <a:prstGeom prst="rect">
            <a:avLst/>
          </a:prstGeom>
          <a:solidFill>
            <a:schemeClr val="bg2">
              <a:lumMod val="60000"/>
              <a:lumOff val="40000"/>
            </a:schemeClr>
          </a:solidFill>
          <a:ln>
            <a:solidFill>
              <a:srgbClr val="ED47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Excellent mechanical properties for a built-in high space resolution</a:t>
            </a:r>
          </a:p>
        </p:txBody>
      </p:sp>
    </p:spTree>
    <p:extLst>
      <p:ext uri="{BB962C8B-B14F-4D97-AF65-F5344CB8AC3E}">
        <p14:creationId xmlns:p14="http://schemas.microsoft.com/office/powerpoint/2010/main" val="23984679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181" y="132522"/>
            <a:ext cx="9905998" cy="821635"/>
          </a:xfrm>
        </p:spPr>
        <p:txBody>
          <a:bodyPr/>
          <a:lstStyle/>
          <a:p>
            <a:r>
              <a:rPr lang="en-US" dirty="0"/>
              <a:t>Resistive Plate chambers at a glance</a:t>
            </a:r>
          </a:p>
        </p:txBody>
      </p:sp>
      <p:sp>
        <p:nvSpPr>
          <p:cNvPr id="3" name="Content Placeholder 2"/>
          <p:cNvSpPr>
            <a:spLocks noGrp="1"/>
          </p:cNvSpPr>
          <p:nvPr>
            <p:ph idx="1"/>
          </p:nvPr>
        </p:nvSpPr>
        <p:spPr>
          <a:xfrm>
            <a:off x="192891" y="4007670"/>
            <a:ext cx="7076807" cy="2898147"/>
          </a:xfrm>
        </p:spPr>
        <p:txBody>
          <a:bodyPr numCol="2">
            <a:noAutofit/>
          </a:bodyPr>
          <a:lstStyle/>
          <a:p>
            <a:pPr marL="0" indent="0" algn="r">
              <a:buNone/>
            </a:pPr>
            <a:r>
              <a:rPr lang="en-US" sz="2400" b="1" dirty="0"/>
              <a:t>Common features</a:t>
            </a:r>
          </a:p>
          <a:p>
            <a:r>
              <a:rPr lang="en-US" dirty="0">
                <a:sym typeface="Wingdings" panose="05000000000000000000" pitchFamily="2" charset="2"/>
              </a:rPr>
              <a:t>high </a:t>
            </a:r>
            <a:r>
              <a:rPr lang="en-US" dirty="0">
                <a:latin typeface="Symbol" panose="05050102010706020507" pitchFamily="18" charset="2"/>
                <a:sym typeface="Wingdings" panose="05000000000000000000" pitchFamily="2" charset="2"/>
              </a:rPr>
              <a:t>r</a:t>
            </a:r>
            <a:r>
              <a:rPr lang="en-US" dirty="0">
                <a:sym typeface="Wingdings" panose="05000000000000000000" pitchFamily="2" charset="2"/>
              </a:rPr>
              <a:t> electrodes  </a:t>
            </a:r>
            <a:r>
              <a:rPr lang="en-US" dirty="0"/>
              <a:t>Spark less</a:t>
            </a:r>
          </a:p>
          <a:p>
            <a:r>
              <a:rPr lang="en-US" dirty="0">
                <a:sym typeface="Wingdings" panose="05000000000000000000" pitchFamily="2" charset="2"/>
              </a:rPr>
              <a:t>Uniform electrode  simple</a:t>
            </a:r>
          </a:p>
          <a:p>
            <a:r>
              <a:rPr lang="en-US" dirty="0">
                <a:sym typeface="Wingdings" panose="05000000000000000000" pitchFamily="2" charset="2"/>
              </a:rPr>
              <a:t>uniform field  prompt signal</a:t>
            </a:r>
          </a:p>
          <a:p>
            <a:endParaRPr lang="en-US" dirty="0">
              <a:sym typeface="Wingdings" panose="05000000000000000000" pitchFamily="2" charset="2"/>
            </a:endParaRPr>
          </a:p>
          <a:p>
            <a:r>
              <a:rPr lang="en-US" dirty="0">
                <a:sym typeface="Wingdings" panose="05000000000000000000" pitchFamily="2" charset="2"/>
              </a:rPr>
              <a:t>Target and multiplication gap coincide  low latency</a:t>
            </a:r>
          </a:p>
          <a:p>
            <a:r>
              <a:rPr lang="en-US" dirty="0">
                <a:sym typeface="Wingdings" panose="05000000000000000000" pitchFamily="2" charset="2"/>
              </a:rPr>
              <a:t>Working at atm. Pressure</a:t>
            </a:r>
          </a:p>
          <a:p>
            <a:r>
              <a:rPr lang="en-US" dirty="0">
                <a:sym typeface="Wingdings" panose="05000000000000000000" pitchFamily="2" charset="2"/>
              </a:rPr>
              <a:t>Up to 0.1mm 2D localization</a:t>
            </a:r>
          </a:p>
          <a:p>
            <a:r>
              <a:rPr lang="en-US" dirty="0">
                <a:sym typeface="Wingdings" panose="05000000000000000000" pitchFamily="2" charset="2"/>
              </a:rPr>
              <a:t>Gas mixture</a:t>
            </a:r>
          </a:p>
        </p:txBody>
      </p:sp>
      <p:sp>
        <p:nvSpPr>
          <p:cNvPr id="4" name="Date Placeholder 3"/>
          <p:cNvSpPr>
            <a:spLocks noGrp="1"/>
          </p:cNvSpPr>
          <p:nvPr>
            <p:ph type="dt" sz="half" idx="10"/>
          </p:nvPr>
        </p:nvSpPr>
        <p:spPr>
          <a:xfrm>
            <a:off x="8837612" y="6467737"/>
            <a:ext cx="1600200" cy="365125"/>
          </a:xfrm>
        </p:spPr>
        <p:txBody>
          <a:bodyPr/>
          <a:lstStyle/>
          <a:p>
            <a:r>
              <a:rPr lang="en-US"/>
              <a:t>15/10//2026</a:t>
            </a:r>
          </a:p>
        </p:txBody>
      </p:sp>
      <p:sp>
        <p:nvSpPr>
          <p:cNvPr id="6" name="Slide Number Placeholder 5"/>
          <p:cNvSpPr>
            <a:spLocks noGrp="1"/>
          </p:cNvSpPr>
          <p:nvPr>
            <p:ph type="sldNum" sz="quarter" idx="12"/>
          </p:nvPr>
        </p:nvSpPr>
        <p:spPr>
          <a:xfrm>
            <a:off x="10514012" y="6467737"/>
            <a:ext cx="551167" cy="365125"/>
          </a:xfrm>
        </p:spPr>
        <p:txBody>
          <a:bodyPr/>
          <a:lstStyle/>
          <a:p>
            <a:fld id="{3D386162-1254-4836-8907-E79B8C46EF85}" type="slidenum">
              <a:rPr lang="en-US" smtClean="0"/>
              <a:t>33</a:t>
            </a:fld>
            <a:endParaRPr lang="en-US"/>
          </a:p>
        </p:txBody>
      </p:sp>
      <p:grpSp>
        <p:nvGrpSpPr>
          <p:cNvPr id="11" name="Group 10"/>
          <p:cNvGrpSpPr/>
          <p:nvPr/>
        </p:nvGrpSpPr>
        <p:grpSpPr>
          <a:xfrm>
            <a:off x="568960" y="1070906"/>
            <a:ext cx="3112477" cy="268229"/>
            <a:chOff x="914400" y="1573825"/>
            <a:chExt cx="3112477" cy="268229"/>
          </a:xfrm>
        </p:grpSpPr>
        <p:sp>
          <p:nvSpPr>
            <p:cNvPr id="8" name="Rectangle 7"/>
            <p:cNvSpPr/>
            <p:nvPr/>
          </p:nvSpPr>
          <p:spPr>
            <a:xfrm>
              <a:off x="914400" y="1644162"/>
              <a:ext cx="3112477" cy="52753"/>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14400" y="1573825"/>
              <a:ext cx="3112477" cy="5275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14400" y="1719112"/>
              <a:ext cx="3112477" cy="12294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p:cNvGrpSpPr/>
          <p:nvPr/>
        </p:nvGrpSpPr>
        <p:grpSpPr>
          <a:xfrm rot="10800000">
            <a:off x="568959" y="3706852"/>
            <a:ext cx="3112477" cy="268229"/>
            <a:chOff x="914400" y="1573825"/>
            <a:chExt cx="3112477" cy="268229"/>
          </a:xfrm>
        </p:grpSpPr>
        <p:sp>
          <p:nvSpPr>
            <p:cNvPr id="13" name="Rectangle 12"/>
            <p:cNvSpPr/>
            <p:nvPr/>
          </p:nvSpPr>
          <p:spPr>
            <a:xfrm>
              <a:off x="914400" y="1644162"/>
              <a:ext cx="3112477" cy="52753"/>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914400" y="1573825"/>
              <a:ext cx="3112477" cy="5275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914400" y="1719112"/>
              <a:ext cx="3112477" cy="12294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56"/>
          <p:cNvGrpSpPr/>
          <p:nvPr/>
        </p:nvGrpSpPr>
        <p:grpSpPr>
          <a:xfrm>
            <a:off x="568958" y="1753096"/>
            <a:ext cx="3119383" cy="1436661"/>
            <a:chOff x="920864" y="2272193"/>
            <a:chExt cx="3119383" cy="1436661"/>
          </a:xfrm>
        </p:grpSpPr>
        <p:sp>
          <p:nvSpPr>
            <p:cNvPr id="54" name="Rectangle 53"/>
            <p:cNvSpPr/>
            <p:nvPr/>
          </p:nvSpPr>
          <p:spPr>
            <a:xfrm>
              <a:off x="927770" y="2272193"/>
              <a:ext cx="3112477" cy="12294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920864" y="2891566"/>
              <a:ext cx="3112477" cy="12294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927770" y="3585912"/>
              <a:ext cx="3112477" cy="12294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p:cNvGrpSpPr/>
          <p:nvPr/>
        </p:nvGrpSpPr>
        <p:grpSpPr>
          <a:xfrm>
            <a:off x="1108480" y="1641418"/>
            <a:ext cx="1456761" cy="2066251"/>
            <a:chOff x="1453920" y="2144337"/>
            <a:chExt cx="1456761" cy="2066251"/>
          </a:xfrm>
        </p:grpSpPr>
        <p:grpSp>
          <p:nvGrpSpPr>
            <p:cNvPr id="53" name="Group 52"/>
            <p:cNvGrpSpPr/>
            <p:nvPr/>
          </p:nvGrpSpPr>
          <p:grpSpPr>
            <a:xfrm>
              <a:off x="1453920" y="2144337"/>
              <a:ext cx="1274131" cy="2060672"/>
              <a:chOff x="1453920" y="2144274"/>
              <a:chExt cx="1274131" cy="2070788"/>
            </a:xfrm>
          </p:grpSpPr>
          <p:sp>
            <p:nvSpPr>
              <p:cNvPr id="49" name="Freeform 48"/>
              <p:cNvSpPr/>
              <p:nvPr/>
            </p:nvSpPr>
            <p:spPr>
              <a:xfrm>
                <a:off x="1453920" y="2144274"/>
                <a:ext cx="237941" cy="2070788"/>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00B0F0"/>
                  </a:gs>
                  <a:gs pos="100000">
                    <a:srgbClr val="FF000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p:cNvSpPr/>
              <p:nvPr/>
            </p:nvSpPr>
            <p:spPr>
              <a:xfrm>
                <a:off x="1809750" y="2547766"/>
                <a:ext cx="222706" cy="1643161"/>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00B0F0"/>
                  </a:gs>
                  <a:gs pos="100000">
                    <a:srgbClr val="ED4761"/>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51"/>
              <p:cNvSpPr/>
              <p:nvPr/>
            </p:nvSpPr>
            <p:spPr>
              <a:xfrm>
                <a:off x="2545701" y="3509121"/>
                <a:ext cx="182350" cy="705940"/>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B899D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2" name="Freeform 61"/>
            <p:cNvSpPr/>
            <p:nvPr/>
          </p:nvSpPr>
          <p:spPr>
            <a:xfrm>
              <a:off x="2174988" y="3042588"/>
              <a:ext cx="228181" cy="1151421"/>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DA749E"/>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a:off x="2736979" y="3722190"/>
              <a:ext cx="173702" cy="488398"/>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989DB6"/>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0" name="Group 69"/>
          <p:cNvGrpSpPr/>
          <p:nvPr/>
        </p:nvGrpSpPr>
        <p:grpSpPr>
          <a:xfrm>
            <a:off x="1178335" y="1613821"/>
            <a:ext cx="1431378" cy="2066251"/>
            <a:chOff x="1499541" y="2144337"/>
            <a:chExt cx="1431378" cy="2066251"/>
          </a:xfrm>
        </p:grpSpPr>
        <p:grpSp>
          <p:nvGrpSpPr>
            <p:cNvPr id="71" name="Group 70"/>
            <p:cNvGrpSpPr/>
            <p:nvPr/>
          </p:nvGrpSpPr>
          <p:grpSpPr>
            <a:xfrm>
              <a:off x="1499541" y="2144337"/>
              <a:ext cx="1178669" cy="1419380"/>
              <a:chOff x="1499541" y="2144274"/>
              <a:chExt cx="1178669" cy="1426348"/>
            </a:xfrm>
          </p:grpSpPr>
          <p:sp>
            <p:nvSpPr>
              <p:cNvPr id="74" name="Freeform 73"/>
              <p:cNvSpPr/>
              <p:nvPr/>
            </p:nvSpPr>
            <p:spPr>
              <a:xfrm>
                <a:off x="1499541" y="2144274"/>
                <a:ext cx="107063" cy="152323"/>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00B0F0"/>
                  </a:gs>
                  <a:gs pos="100000">
                    <a:srgbClr val="FF000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74"/>
              <p:cNvSpPr/>
              <p:nvPr/>
            </p:nvSpPr>
            <p:spPr>
              <a:xfrm>
                <a:off x="1849342" y="2571901"/>
                <a:ext cx="123312" cy="319379"/>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00B0F0"/>
                  </a:gs>
                  <a:gs pos="100000">
                    <a:srgbClr val="ED4761"/>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reeform 75"/>
              <p:cNvSpPr/>
              <p:nvPr/>
            </p:nvSpPr>
            <p:spPr>
              <a:xfrm>
                <a:off x="2569353" y="3497041"/>
                <a:ext cx="108857" cy="73581"/>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D37BA7"/>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2" name="Freeform 71"/>
            <p:cNvSpPr/>
            <p:nvPr/>
          </p:nvSpPr>
          <p:spPr>
            <a:xfrm>
              <a:off x="2179006" y="3083325"/>
              <a:ext cx="185003" cy="488398"/>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FF080C"/>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a:off x="2678210" y="3722190"/>
              <a:ext cx="252709" cy="488398"/>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FF080C"/>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9" name="Group 78"/>
          <p:cNvGrpSpPr/>
          <p:nvPr/>
        </p:nvGrpSpPr>
        <p:grpSpPr>
          <a:xfrm>
            <a:off x="413715" y="-201355"/>
            <a:ext cx="2690446" cy="4932484"/>
            <a:chOff x="750546" y="311824"/>
            <a:chExt cx="2690446" cy="4932484"/>
          </a:xfrm>
        </p:grpSpPr>
        <p:grpSp>
          <p:nvGrpSpPr>
            <p:cNvPr id="38" name="Group 37"/>
            <p:cNvGrpSpPr/>
            <p:nvPr/>
          </p:nvGrpSpPr>
          <p:grpSpPr>
            <a:xfrm rot="21062820">
              <a:off x="750546" y="311824"/>
              <a:ext cx="2690446" cy="4932484"/>
              <a:chOff x="764931" y="386862"/>
              <a:chExt cx="2690446" cy="4932484"/>
            </a:xfrm>
          </p:grpSpPr>
          <p:cxnSp>
            <p:nvCxnSpPr>
              <p:cNvPr id="17" name="Straight Connector 16"/>
              <p:cNvCxnSpPr/>
              <p:nvPr/>
            </p:nvCxnSpPr>
            <p:spPr>
              <a:xfrm>
                <a:off x="764931" y="386862"/>
                <a:ext cx="2690446" cy="493248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Oval 17"/>
              <p:cNvSpPr/>
              <p:nvPr/>
            </p:nvSpPr>
            <p:spPr>
              <a:xfrm>
                <a:off x="1670539" y="2078780"/>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1941897" y="2554901"/>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2225512" y="3096884"/>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2498936" y="3579552"/>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Oval 77"/>
            <p:cNvSpPr/>
            <p:nvPr/>
          </p:nvSpPr>
          <p:spPr>
            <a:xfrm rot="21062820">
              <a:off x="2784972" y="3703728"/>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7" name="Group 106"/>
          <p:cNvGrpSpPr/>
          <p:nvPr/>
        </p:nvGrpSpPr>
        <p:grpSpPr>
          <a:xfrm>
            <a:off x="3683871" y="-189855"/>
            <a:ext cx="3276331" cy="4932484"/>
            <a:chOff x="4029311" y="313064"/>
            <a:chExt cx="3276331" cy="4932484"/>
          </a:xfrm>
        </p:grpSpPr>
        <p:grpSp>
          <p:nvGrpSpPr>
            <p:cNvPr id="80" name="Group 79"/>
            <p:cNvGrpSpPr/>
            <p:nvPr/>
          </p:nvGrpSpPr>
          <p:grpSpPr>
            <a:xfrm>
              <a:off x="4193165" y="1575065"/>
              <a:ext cx="3112477" cy="268229"/>
              <a:chOff x="914400" y="1573825"/>
              <a:chExt cx="3112477" cy="268229"/>
            </a:xfrm>
          </p:grpSpPr>
          <p:sp>
            <p:nvSpPr>
              <p:cNvPr id="81" name="Rectangle 80"/>
              <p:cNvSpPr/>
              <p:nvPr/>
            </p:nvSpPr>
            <p:spPr>
              <a:xfrm>
                <a:off x="914400" y="1644162"/>
                <a:ext cx="3112477" cy="52753"/>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914400" y="1573825"/>
                <a:ext cx="3112477" cy="5275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914400" y="1719112"/>
                <a:ext cx="3112477" cy="12294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 name="Group 83"/>
            <p:cNvGrpSpPr/>
            <p:nvPr/>
          </p:nvGrpSpPr>
          <p:grpSpPr>
            <a:xfrm rot="10800000">
              <a:off x="4193164" y="4211011"/>
              <a:ext cx="3112477" cy="268229"/>
              <a:chOff x="914400" y="1573825"/>
              <a:chExt cx="3112477" cy="268229"/>
            </a:xfrm>
          </p:grpSpPr>
          <p:sp>
            <p:nvSpPr>
              <p:cNvPr id="85" name="Rectangle 84"/>
              <p:cNvSpPr/>
              <p:nvPr/>
            </p:nvSpPr>
            <p:spPr>
              <a:xfrm>
                <a:off x="914400" y="1644162"/>
                <a:ext cx="3112477" cy="52753"/>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914400" y="1573825"/>
                <a:ext cx="3112477" cy="5275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p:cNvSpPr/>
              <p:nvPr/>
            </p:nvSpPr>
            <p:spPr>
              <a:xfrm>
                <a:off x="914400" y="1719112"/>
                <a:ext cx="3112477" cy="12294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2" name="Group 91"/>
            <p:cNvGrpSpPr/>
            <p:nvPr/>
          </p:nvGrpSpPr>
          <p:grpSpPr>
            <a:xfrm>
              <a:off x="4732685" y="2145577"/>
              <a:ext cx="1456761" cy="2066251"/>
              <a:chOff x="1453920" y="2144337"/>
              <a:chExt cx="1456761" cy="2066251"/>
            </a:xfrm>
          </p:grpSpPr>
          <p:grpSp>
            <p:nvGrpSpPr>
              <p:cNvPr id="93" name="Group 92"/>
              <p:cNvGrpSpPr/>
              <p:nvPr/>
            </p:nvGrpSpPr>
            <p:grpSpPr>
              <a:xfrm>
                <a:off x="1453920" y="2144337"/>
                <a:ext cx="1274131" cy="2060672"/>
                <a:chOff x="1453920" y="2144274"/>
                <a:chExt cx="1274131" cy="2070788"/>
              </a:xfrm>
            </p:grpSpPr>
            <p:sp>
              <p:nvSpPr>
                <p:cNvPr id="96" name="Freeform 95"/>
                <p:cNvSpPr/>
                <p:nvPr/>
              </p:nvSpPr>
              <p:spPr>
                <a:xfrm>
                  <a:off x="1453920" y="2144274"/>
                  <a:ext cx="237941" cy="2070788"/>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00B0F0"/>
                    </a:gs>
                    <a:gs pos="100000">
                      <a:srgbClr val="FF000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reeform 96"/>
                <p:cNvSpPr/>
                <p:nvPr/>
              </p:nvSpPr>
              <p:spPr>
                <a:xfrm>
                  <a:off x="1809750" y="2547766"/>
                  <a:ext cx="222706" cy="1643161"/>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00B0F0"/>
                    </a:gs>
                    <a:gs pos="100000">
                      <a:srgbClr val="ED4761"/>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reeform 97"/>
                <p:cNvSpPr/>
                <p:nvPr/>
              </p:nvSpPr>
              <p:spPr>
                <a:xfrm>
                  <a:off x="2545701" y="3509121"/>
                  <a:ext cx="182350" cy="705940"/>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B899D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Freeform 93"/>
              <p:cNvSpPr/>
              <p:nvPr/>
            </p:nvSpPr>
            <p:spPr>
              <a:xfrm>
                <a:off x="2174988" y="3042588"/>
                <a:ext cx="228181" cy="1151421"/>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DA749E"/>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reeform 94"/>
              <p:cNvSpPr/>
              <p:nvPr/>
            </p:nvSpPr>
            <p:spPr>
              <a:xfrm>
                <a:off x="2736979" y="3722190"/>
                <a:ext cx="173702" cy="488398"/>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989DB6"/>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 name="Group 98"/>
            <p:cNvGrpSpPr/>
            <p:nvPr/>
          </p:nvGrpSpPr>
          <p:grpSpPr>
            <a:xfrm>
              <a:off x="4029311" y="313064"/>
              <a:ext cx="2690446" cy="4932484"/>
              <a:chOff x="750546" y="311824"/>
              <a:chExt cx="2690446" cy="4932484"/>
            </a:xfrm>
          </p:grpSpPr>
          <p:grpSp>
            <p:nvGrpSpPr>
              <p:cNvPr id="100" name="Group 99"/>
              <p:cNvGrpSpPr/>
              <p:nvPr/>
            </p:nvGrpSpPr>
            <p:grpSpPr>
              <a:xfrm rot="21062820">
                <a:off x="750546" y="311824"/>
                <a:ext cx="2690446" cy="4932484"/>
                <a:chOff x="764931" y="386862"/>
                <a:chExt cx="2690446" cy="4932484"/>
              </a:xfrm>
            </p:grpSpPr>
            <p:cxnSp>
              <p:nvCxnSpPr>
                <p:cNvPr id="102" name="Straight Connector 101"/>
                <p:cNvCxnSpPr/>
                <p:nvPr/>
              </p:nvCxnSpPr>
              <p:spPr>
                <a:xfrm>
                  <a:off x="764931" y="386862"/>
                  <a:ext cx="2690446" cy="493248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3" name="Oval 102"/>
                <p:cNvSpPr/>
                <p:nvPr/>
              </p:nvSpPr>
              <p:spPr>
                <a:xfrm>
                  <a:off x="1670539" y="2078780"/>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3"/>
                <p:cNvSpPr/>
                <p:nvPr/>
              </p:nvSpPr>
              <p:spPr>
                <a:xfrm>
                  <a:off x="1941897" y="2554901"/>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04"/>
                <p:cNvSpPr/>
                <p:nvPr/>
              </p:nvSpPr>
              <p:spPr>
                <a:xfrm>
                  <a:off x="2225512" y="3096884"/>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p:cNvSpPr/>
                <p:nvPr/>
              </p:nvSpPr>
              <p:spPr>
                <a:xfrm>
                  <a:off x="2498936" y="3579552"/>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1" name="Oval 100"/>
              <p:cNvSpPr/>
              <p:nvPr/>
            </p:nvSpPr>
            <p:spPr>
              <a:xfrm rot="21062820">
                <a:off x="2784972" y="3703728"/>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mc:AlternateContent xmlns:mc="http://schemas.openxmlformats.org/markup-compatibility/2006" xmlns:a14="http://schemas.microsoft.com/office/drawing/2010/main">
        <mc:Choice Requires="a14">
          <p:sp>
            <p:nvSpPr>
              <p:cNvPr id="109" name="Content Placeholder 2"/>
              <p:cNvSpPr txBox="1">
                <a:spLocks/>
              </p:cNvSpPr>
              <p:nvPr/>
            </p:nvSpPr>
            <p:spPr>
              <a:xfrm>
                <a:off x="7499723" y="2245127"/>
                <a:ext cx="4743827" cy="2676804"/>
              </a:xfrm>
              <a:prstGeom prst="rect">
                <a:avLst/>
              </a:prstGeom>
            </p:spPr>
            <p:txBody>
              <a:bodyPr vert="horz" lIns="91440" tIns="45720" rIns="91440" bIns="45720" rtlCol="0" anchor="ctr">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sz="1800" dirty="0">
                    <a:sym typeface="Wingdings" panose="05000000000000000000" pitchFamily="2" charset="2"/>
                  </a:rPr>
                  <a:t># of gaps    </a:t>
                </a:r>
                <a:r>
                  <a:rPr lang="en-US" sz="1800" dirty="0">
                    <a:solidFill>
                      <a:srgbClr val="00B0F0"/>
                    </a:solidFill>
                    <a:sym typeface="Wingdings" panose="05000000000000000000" pitchFamily="2" charset="2"/>
                  </a:rPr>
                  <a:t>1-2</a:t>
                </a:r>
                <a:r>
                  <a:rPr lang="en-US" sz="1800" dirty="0">
                    <a:sym typeface="Wingdings" panose="05000000000000000000" pitchFamily="2" charset="2"/>
                  </a:rPr>
                  <a:t>  </a:t>
                </a:r>
                <a:r>
                  <a:rPr lang="en-US" sz="1800" dirty="0">
                    <a:solidFill>
                      <a:srgbClr val="FFFF00"/>
                    </a:solidFill>
                    <a:sym typeface="Wingdings" panose="05000000000000000000" pitchFamily="2" charset="2"/>
                  </a:rPr>
                  <a:t>–</a:t>
                </a:r>
                <a:r>
                  <a:rPr lang="en-US" sz="1800" dirty="0">
                    <a:sym typeface="Wingdings" panose="05000000000000000000" pitchFamily="2" charset="2"/>
                  </a:rPr>
                  <a:t>  </a:t>
                </a:r>
                <a:r>
                  <a:rPr lang="en-US" sz="1800" dirty="0">
                    <a:solidFill>
                      <a:srgbClr val="FF0000"/>
                    </a:solidFill>
                    <a:sym typeface="Wingdings" panose="05000000000000000000" pitchFamily="2" charset="2"/>
                  </a:rPr>
                  <a:t>4 to tens</a:t>
                </a:r>
              </a:p>
              <a:p>
                <a:r>
                  <a:rPr lang="en-US" sz="1800" dirty="0">
                    <a:sym typeface="Wingdings" panose="05000000000000000000" pitchFamily="2" charset="2"/>
                  </a:rPr>
                  <a:t>Gap size    ~</a:t>
                </a:r>
                <a:r>
                  <a:rPr lang="en-US" sz="1800" dirty="0">
                    <a:solidFill>
                      <a:srgbClr val="00B0F0"/>
                    </a:solidFill>
                    <a:sym typeface="Wingdings" panose="05000000000000000000" pitchFamily="2" charset="2"/>
                  </a:rPr>
                  <a:t>1mm</a:t>
                </a:r>
                <a:r>
                  <a:rPr lang="en-US" sz="1800" dirty="0">
                    <a:sym typeface="Wingdings" panose="05000000000000000000" pitchFamily="2" charset="2"/>
                  </a:rPr>
                  <a:t> </a:t>
                </a:r>
                <a:r>
                  <a:rPr lang="en-US" sz="1800" dirty="0">
                    <a:solidFill>
                      <a:srgbClr val="FFFF00"/>
                    </a:solidFill>
                    <a:sym typeface="Wingdings" panose="05000000000000000000" pitchFamily="2" charset="2"/>
                  </a:rPr>
                  <a:t>–</a:t>
                </a:r>
                <a:r>
                  <a:rPr lang="en-US" sz="1800" dirty="0">
                    <a:sym typeface="Wingdings" panose="05000000000000000000" pitchFamily="2" charset="2"/>
                  </a:rPr>
                  <a:t>  ~ </a:t>
                </a:r>
                <a:r>
                  <a:rPr lang="en-US" sz="1800" dirty="0">
                    <a:solidFill>
                      <a:srgbClr val="FF0000"/>
                    </a:solidFill>
                    <a:sym typeface="Wingdings" panose="05000000000000000000" pitchFamily="2" charset="2"/>
                  </a:rPr>
                  <a:t>0.1 mm</a:t>
                </a:r>
              </a:p>
              <a:p>
                <a:r>
                  <a:rPr lang="en-US" sz="1800" dirty="0">
                    <a:sym typeface="Symbol" panose="05050102010706020507" pitchFamily="18" charset="2"/>
                  </a:rPr>
                  <a:t>( cm)</a:t>
                </a:r>
                <a:r>
                  <a:rPr lang="en-US" sz="1800" dirty="0">
                    <a:sym typeface="Wingdings" panose="05000000000000000000" pitchFamily="2" charset="2"/>
                  </a:rPr>
                  <a:t>  </a:t>
                </a:r>
                <a:r>
                  <a:rPr lang="en-US" sz="1800" dirty="0">
                    <a:solidFill>
                      <a:srgbClr val="00B0F0"/>
                    </a:solidFill>
                    <a:sym typeface="Wingdings" panose="05000000000000000000" pitchFamily="2" charset="2"/>
                  </a:rPr>
                  <a:t>5x10</a:t>
                </a:r>
                <a:r>
                  <a:rPr lang="en-US" sz="1800" baseline="30000" dirty="0">
                    <a:solidFill>
                      <a:srgbClr val="00B0F0"/>
                    </a:solidFill>
                    <a:sym typeface="Wingdings" panose="05000000000000000000" pitchFamily="2" charset="2"/>
                  </a:rPr>
                  <a:t>10</a:t>
                </a:r>
                <a:r>
                  <a:rPr lang="en-US" sz="1800" dirty="0">
                    <a:sym typeface="Wingdings" panose="05000000000000000000" pitchFamily="2" charset="2"/>
                  </a:rPr>
                  <a:t>  </a:t>
                </a:r>
                <a:r>
                  <a:rPr lang="en-US" sz="1800" dirty="0">
                    <a:solidFill>
                      <a:srgbClr val="FFFF00"/>
                    </a:solidFill>
                    <a:sym typeface="Wingdings" panose="05000000000000000000" pitchFamily="2" charset="2"/>
                  </a:rPr>
                  <a:t>–</a:t>
                </a:r>
                <a:r>
                  <a:rPr lang="en-US" sz="1800" dirty="0">
                    <a:sym typeface="Wingdings" panose="05000000000000000000" pitchFamily="2" charset="2"/>
                  </a:rPr>
                  <a:t>  </a:t>
                </a:r>
                <a:r>
                  <a:rPr lang="en-US" sz="1800" dirty="0">
                    <a:solidFill>
                      <a:srgbClr val="FF0000"/>
                    </a:solidFill>
                    <a:sym typeface="Wingdings" panose="05000000000000000000" pitchFamily="2" charset="2"/>
                  </a:rPr>
                  <a:t>5x10</a:t>
                </a:r>
                <a:r>
                  <a:rPr lang="en-US" sz="1800" baseline="30000" dirty="0">
                    <a:solidFill>
                      <a:srgbClr val="FF0000"/>
                    </a:solidFill>
                    <a:sym typeface="Wingdings" panose="05000000000000000000" pitchFamily="2" charset="2"/>
                  </a:rPr>
                  <a:t>12</a:t>
                </a:r>
                <a:r>
                  <a:rPr lang="en-US" sz="1800" dirty="0">
                    <a:solidFill>
                      <a:srgbClr val="FF0000"/>
                    </a:solidFill>
                    <a:sym typeface="Wingdings" panose="05000000000000000000" pitchFamily="2" charset="2"/>
                  </a:rPr>
                  <a:t> </a:t>
                </a:r>
              </a:p>
              <a:p>
                <a:r>
                  <a:rPr lang="en-US" sz="1800" dirty="0">
                    <a:sym typeface="Wingdings" panose="05000000000000000000" pitchFamily="2" charset="2"/>
                  </a:rPr>
                  <a:t>Module size </a:t>
                </a:r>
                <a:r>
                  <a:rPr lang="en-US" sz="1800" dirty="0">
                    <a:solidFill>
                      <a:srgbClr val="00B0F0"/>
                    </a:solidFill>
                    <a:sym typeface="Wingdings" panose="05000000000000000000" pitchFamily="2" charset="2"/>
                  </a:rPr>
                  <a:t>2 m</a:t>
                </a:r>
                <a:r>
                  <a:rPr lang="en-US" sz="1800" baseline="30000" dirty="0">
                    <a:solidFill>
                      <a:srgbClr val="00B0F0"/>
                    </a:solidFill>
                    <a:sym typeface="Wingdings" panose="05000000000000000000" pitchFamily="2" charset="2"/>
                  </a:rPr>
                  <a:t>2</a:t>
                </a:r>
                <a:r>
                  <a:rPr lang="en-US" sz="1800" dirty="0">
                    <a:solidFill>
                      <a:srgbClr val="00B0F0"/>
                    </a:solidFill>
                    <a:sym typeface="Wingdings" panose="05000000000000000000" pitchFamily="2" charset="2"/>
                  </a:rPr>
                  <a:t> </a:t>
                </a:r>
                <a:r>
                  <a:rPr lang="en-US" sz="1800" dirty="0">
                    <a:solidFill>
                      <a:srgbClr val="FFFF00"/>
                    </a:solidFill>
                    <a:sym typeface="Wingdings" panose="05000000000000000000" pitchFamily="2" charset="2"/>
                  </a:rPr>
                  <a:t>–</a:t>
                </a:r>
                <a:r>
                  <a:rPr lang="en-US" sz="1800" dirty="0">
                    <a:sym typeface="Wingdings" panose="05000000000000000000" pitchFamily="2" charset="2"/>
                  </a:rPr>
                  <a:t>  </a:t>
                </a:r>
                <a:r>
                  <a:rPr lang="en-US" sz="1800" dirty="0">
                    <a:solidFill>
                      <a:srgbClr val="FF0000"/>
                    </a:solidFill>
                    <a:sym typeface="Wingdings" panose="05000000000000000000" pitchFamily="2" charset="2"/>
                  </a:rPr>
                  <a:t>0.1 m</a:t>
                </a:r>
                <a:r>
                  <a:rPr lang="en-US" sz="1800" baseline="30000" dirty="0">
                    <a:solidFill>
                      <a:srgbClr val="FF0000"/>
                    </a:solidFill>
                    <a:sym typeface="Wingdings" panose="05000000000000000000" pitchFamily="2" charset="2"/>
                  </a:rPr>
                  <a:t>2</a:t>
                </a:r>
                <a:endParaRPr lang="en-US" sz="1800" dirty="0">
                  <a:solidFill>
                    <a:srgbClr val="FF0000"/>
                  </a:solidFill>
                  <a:sym typeface="Wingdings" panose="05000000000000000000" pitchFamily="2" charset="2"/>
                </a:endParaRPr>
              </a:p>
              <a:p>
                <a:r>
                  <a:rPr lang="en-US" sz="1800" dirty="0">
                    <a:sym typeface="Wingdings" panose="05000000000000000000" pitchFamily="2" charset="2"/>
                  </a:rPr>
                  <a:t>Hz/cm</a:t>
                </a:r>
                <a:r>
                  <a:rPr lang="en-US" sz="1800" baseline="30000" dirty="0">
                    <a:sym typeface="Wingdings" panose="05000000000000000000" pitchFamily="2" charset="2"/>
                  </a:rPr>
                  <a:t>2</a:t>
                </a:r>
                <a:r>
                  <a:rPr lang="en-US" sz="1800" dirty="0">
                    <a:sym typeface="Wingdings" panose="05000000000000000000" pitchFamily="2" charset="2"/>
                  </a:rPr>
                  <a:t>          </a:t>
                </a:r>
                <a:r>
                  <a:rPr lang="en-US" sz="1800" dirty="0">
                    <a:solidFill>
                      <a:srgbClr val="00B0F0"/>
                    </a:solidFill>
                    <a:sym typeface="Wingdings" panose="05000000000000000000" pitchFamily="2" charset="2"/>
                  </a:rPr>
                  <a:t>10</a:t>
                </a:r>
                <a:r>
                  <a:rPr lang="en-US" sz="1800" baseline="30000" dirty="0">
                    <a:solidFill>
                      <a:srgbClr val="00B0F0"/>
                    </a:solidFill>
                    <a:sym typeface="Wingdings" panose="05000000000000000000" pitchFamily="2" charset="2"/>
                  </a:rPr>
                  <a:t>4</a:t>
                </a:r>
                <a:r>
                  <a:rPr lang="en-US" sz="1800" dirty="0">
                    <a:sym typeface="Wingdings" panose="05000000000000000000" pitchFamily="2" charset="2"/>
                  </a:rPr>
                  <a:t> </a:t>
                </a:r>
                <a:r>
                  <a:rPr lang="en-US" sz="1800" dirty="0">
                    <a:solidFill>
                      <a:srgbClr val="FFFF00"/>
                    </a:solidFill>
                    <a:sym typeface="Wingdings" panose="05000000000000000000" pitchFamily="2" charset="2"/>
                  </a:rPr>
                  <a:t>–</a:t>
                </a:r>
                <a:r>
                  <a:rPr lang="en-US" sz="1800" dirty="0">
                    <a:sym typeface="Wingdings" panose="05000000000000000000" pitchFamily="2" charset="2"/>
                  </a:rPr>
                  <a:t>  </a:t>
                </a:r>
                <a:r>
                  <a:rPr lang="en-US" sz="1800" dirty="0">
                    <a:solidFill>
                      <a:srgbClr val="FF0000"/>
                    </a:solidFill>
                    <a:sym typeface="Wingdings" panose="05000000000000000000" pitchFamily="2" charset="2"/>
                  </a:rPr>
                  <a:t>5x10</a:t>
                </a:r>
                <a:r>
                  <a:rPr lang="en-US" sz="1800" baseline="30000" dirty="0">
                    <a:solidFill>
                      <a:srgbClr val="FF0000"/>
                    </a:solidFill>
                    <a:sym typeface="Wingdings" panose="05000000000000000000" pitchFamily="2" charset="2"/>
                  </a:rPr>
                  <a:t>2</a:t>
                </a:r>
                <a:endParaRPr lang="en-US" sz="1800" dirty="0">
                  <a:solidFill>
                    <a:srgbClr val="FF0000"/>
                  </a:solidFill>
                  <a:sym typeface="Wingdings" panose="05000000000000000000" pitchFamily="2" charset="2"/>
                </a:endParaRPr>
              </a:p>
              <a:p>
                <a14:m>
                  <m:oMath xmlns:m="http://schemas.openxmlformats.org/officeDocument/2006/math">
                    <m:sSub>
                      <m:sSubPr>
                        <m:ctrlPr>
                          <a:rPr lang="en-US" sz="1800" i="1" smtClean="0">
                            <a:latin typeface="Cambria Math" panose="02040503050406030204" pitchFamily="18" charset="0"/>
                            <a:sym typeface="Wingdings" panose="05000000000000000000" pitchFamily="2" charset="2"/>
                          </a:rPr>
                        </m:ctrlPr>
                      </m:sSubPr>
                      <m:e>
                        <m:r>
                          <a:rPr lang="en-US" sz="1800" i="1" smtClean="0">
                            <a:latin typeface="Cambria Math" panose="02040503050406030204" pitchFamily="18" charset="0"/>
                            <a:ea typeface="Cambria Math" panose="02040503050406030204" pitchFamily="18" charset="0"/>
                            <a:sym typeface="Wingdings" panose="05000000000000000000" pitchFamily="2" charset="2"/>
                          </a:rPr>
                          <m:t>𝜎</m:t>
                        </m:r>
                      </m:e>
                      <m:sub>
                        <m:r>
                          <a:rPr lang="it-IT" sz="1800" b="0" i="1" smtClean="0">
                            <a:latin typeface="Cambria Math" panose="02040503050406030204" pitchFamily="18" charset="0"/>
                            <a:sym typeface="Wingdings" panose="05000000000000000000" pitchFamily="2" charset="2"/>
                          </a:rPr>
                          <m:t>𝑡</m:t>
                        </m:r>
                      </m:sub>
                    </m:sSub>
                  </m:oMath>
                </a14:m>
                <a:r>
                  <a:rPr lang="en-US" sz="1800" dirty="0">
                    <a:sym typeface="Wingdings" panose="05000000000000000000" pitchFamily="2" charset="2"/>
                  </a:rPr>
                  <a:t>              </a:t>
                </a:r>
                <a:r>
                  <a:rPr lang="en-US" sz="1800" dirty="0">
                    <a:solidFill>
                      <a:srgbClr val="00B0F0"/>
                    </a:solidFill>
                    <a:sym typeface="Wingdings" panose="05000000000000000000" pitchFamily="2" charset="2"/>
                  </a:rPr>
                  <a:t>300 </a:t>
                </a:r>
                <a:r>
                  <a:rPr lang="en-US" sz="1800" dirty="0" err="1">
                    <a:solidFill>
                      <a:srgbClr val="00B0F0"/>
                    </a:solidFill>
                    <a:sym typeface="Wingdings" panose="05000000000000000000" pitchFamily="2" charset="2"/>
                  </a:rPr>
                  <a:t>ps</a:t>
                </a:r>
                <a:r>
                  <a:rPr lang="en-US" sz="1800" dirty="0">
                    <a:solidFill>
                      <a:srgbClr val="00B0F0"/>
                    </a:solidFill>
                    <a:sym typeface="Wingdings" panose="05000000000000000000" pitchFamily="2" charset="2"/>
                  </a:rPr>
                  <a:t> </a:t>
                </a:r>
                <a:r>
                  <a:rPr lang="en-US" sz="1800" dirty="0">
                    <a:solidFill>
                      <a:srgbClr val="FFFF00"/>
                    </a:solidFill>
                    <a:sym typeface="Wingdings" panose="05000000000000000000" pitchFamily="2" charset="2"/>
                  </a:rPr>
                  <a:t>–</a:t>
                </a:r>
                <a:r>
                  <a:rPr lang="en-US" sz="1800" dirty="0">
                    <a:sym typeface="Wingdings" panose="05000000000000000000" pitchFamily="2" charset="2"/>
                  </a:rPr>
                  <a:t> </a:t>
                </a:r>
                <a:r>
                  <a:rPr lang="en-US" sz="1800" dirty="0">
                    <a:solidFill>
                      <a:srgbClr val="FF0000"/>
                    </a:solidFill>
                    <a:sym typeface="Wingdings" panose="05000000000000000000" pitchFamily="2" charset="2"/>
                  </a:rPr>
                  <a:t>50 </a:t>
                </a:r>
                <a:r>
                  <a:rPr lang="en-US" sz="1800" dirty="0" err="1">
                    <a:solidFill>
                      <a:srgbClr val="FF0000"/>
                    </a:solidFill>
                    <a:sym typeface="Wingdings" panose="05000000000000000000" pitchFamily="2" charset="2"/>
                  </a:rPr>
                  <a:t>ps</a:t>
                </a:r>
                <a:endParaRPr lang="en-US" sz="1800" dirty="0">
                  <a:solidFill>
                    <a:srgbClr val="FF0000"/>
                  </a:solidFill>
                  <a:sym typeface="Wingdings" panose="05000000000000000000" pitchFamily="2" charset="2"/>
                </a:endParaRPr>
              </a:p>
              <a:p>
                <a:r>
                  <a:rPr lang="en-US" sz="1800" dirty="0">
                    <a:solidFill>
                      <a:schemeClr val="tx1">
                        <a:lumMod val="95000"/>
                      </a:schemeClr>
                    </a:solidFill>
                    <a:sym typeface="Wingdings" panose="05000000000000000000" pitchFamily="2" charset="2"/>
                  </a:rPr>
                  <a:t>Electrode        </a:t>
                </a:r>
                <a:r>
                  <a:rPr lang="en-US" sz="1800" dirty="0">
                    <a:solidFill>
                      <a:srgbClr val="00B0F0"/>
                    </a:solidFill>
                    <a:sym typeface="Wingdings" panose="05000000000000000000" pitchFamily="2" charset="2"/>
                  </a:rPr>
                  <a:t>HPL </a:t>
                </a:r>
                <a:r>
                  <a:rPr lang="en-US" sz="1800" dirty="0">
                    <a:solidFill>
                      <a:srgbClr val="FFFF00"/>
                    </a:solidFill>
                    <a:sym typeface="Wingdings" panose="05000000000000000000" pitchFamily="2" charset="2"/>
                  </a:rPr>
                  <a:t>–</a:t>
                </a:r>
                <a:r>
                  <a:rPr lang="en-US" sz="1800" dirty="0">
                    <a:sym typeface="Wingdings" panose="05000000000000000000" pitchFamily="2" charset="2"/>
                  </a:rPr>
                  <a:t> </a:t>
                </a:r>
                <a:r>
                  <a:rPr lang="en-US" sz="1800" dirty="0">
                    <a:solidFill>
                      <a:srgbClr val="FF0000"/>
                    </a:solidFill>
                    <a:sym typeface="Wingdings" panose="05000000000000000000" pitchFamily="2" charset="2"/>
                  </a:rPr>
                  <a:t>glass</a:t>
                </a:r>
              </a:p>
              <a:p>
                <a:r>
                  <a:rPr lang="en-US" sz="1800" dirty="0">
                    <a:solidFill>
                      <a:schemeClr val="tx1">
                        <a:lumMod val="95000"/>
                      </a:schemeClr>
                    </a:solidFill>
                    <a:sym typeface="Wingdings" panose="05000000000000000000" pitchFamily="2" charset="2"/>
                  </a:rPr>
                  <a:t>Gas                  </a:t>
                </a:r>
                <a:r>
                  <a:rPr lang="en-US" sz="1800" dirty="0">
                    <a:solidFill>
                      <a:srgbClr val="00B0F0"/>
                    </a:solidFill>
                    <a:sym typeface="Wingdings" panose="05000000000000000000" pitchFamily="2" charset="2"/>
                  </a:rPr>
                  <a:t>R134A+ SF6 mix</a:t>
                </a:r>
                <a:endParaRPr lang="en-US" sz="1800" dirty="0">
                  <a:solidFill>
                    <a:schemeClr val="tx1">
                      <a:lumMod val="95000"/>
                    </a:schemeClr>
                  </a:solidFill>
                  <a:sym typeface="Wingdings" panose="05000000000000000000" pitchFamily="2" charset="2"/>
                </a:endParaRPr>
              </a:p>
              <a:p>
                <a:endParaRPr lang="en-US" sz="1800" dirty="0"/>
              </a:p>
            </p:txBody>
          </p:sp>
        </mc:Choice>
        <mc:Fallback xmlns="">
          <p:sp>
            <p:nvSpPr>
              <p:cNvPr id="109" name="Content Placeholder 2"/>
              <p:cNvSpPr txBox="1">
                <a:spLocks noRot="1" noChangeAspect="1" noMove="1" noResize="1" noEditPoints="1" noAdjustHandles="1" noChangeArrowheads="1" noChangeShapeType="1" noTextEdit="1"/>
              </p:cNvSpPr>
              <p:nvPr/>
            </p:nvSpPr>
            <p:spPr>
              <a:xfrm>
                <a:off x="7499723" y="2245127"/>
                <a:ext cx="4743827" cy="2676804"/>
              </a:xfrm>
              <a:prstGeom prst="rect">
                <a:avLst/>
              </a:prstGeom>
              <a:blipFill>
                <a:blip r:embed="rId2"/>
                <a:stretch>
                  <a:fillRect l="-1671" t="-20273" b="-7062"/>
                </a:stretch>
              </a:blipFill>
            </p:spPr>
            <p:txBody>
              <a:bodyPr/>
              <a:lstStyle/>
              <a:p>
                <a:r>
                  <a:rPr lang="en-GB">
                    <a:noFill/>
                  </a:rPr>
                  <a:t> </a:t>
                </a:r>
              </a:p>
            </p:txBody>
          </p:sp>
        </mc:Fallback>
      </mc:AlternateContent>
      <p:sp>
        <p:nvSpPr>
          <p:cNvPr id="110" name="Rectangle 109"/>
          <p:cNvSpPr/>
          <p:nvPr/>
        </p:nvSpPr>
        <p:spPr>
          <a:xfrm>
            <a:off x="7849548" y="1380191"/>
            <a:ext cx="3725188" cy="369332"/>
          </a:xfrm>
          <a:prstGeom prst="rect">
            <a:avLst/>
          </a:prstGeom>
        </p:spPr>
        <p:txBody>
          <a:bodyPr wrap="square">
            <a:spAutoFit/>
          </a:bodyPr>
          <a:lstStyle/>
          <a:p>
            <a:r>
              <a:rPr lang="en-US" dirty="0"/>
              <a:t>Feature      </a:t>
            </a:r>
            <a:r>
              <a:rPr lang="en-US" dirty="0">
                <a:solidFill>
                  <a:srgbClr val="00B0F0"/>
                </a:solidFill>
              </a:rPr>
              <a:t>RPC</a:t>
            </a:r>
            <a:r>
              <a:rPr lang="en-US" dirty="0"/>
              <a:t>  </a:t>
            </a:r>
            <a:r>
              <a:rPr lang="en-US" dirty="0">
                <a:solidFill>
                  <a:srgbClr val="FFFF00"/>
                </a:solidFill>
              </a:rPr>
              <a:t>vs</a:t>
            </a:r>
            <a:r>
              <a:rPr lang="en-US" dirty="0"/>
              <a:t>   </a:t>
            </a:r>
            <a:r>
              <a:rPr lang="en-US" dirty="0">
                <a:solidFill>
                  <a:srgbClr val="FF0000"/>
                </a:solidFill>
              </a:rPr>
              <a:t>MRPC</a:t>
            </a:r>
          </a:p>
        </p:txBody>
      </p:sp>
    </p:spTree>
    <p:extLst>
      <p:ext uri="{BB962C8B-B14F-4D97-AF65-F5344CB8AC3E}">
        <p14:creationId xmlns:p14="http://schemas.microsoft.com/office/powerpoint/2010/main" val="163647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fade">
                                      <p:cBhvr>
                                        <p:cTn id="11" dur="500"/>
                                        <p:tgtEl>
                                          <p:spTgt spid="6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69"/>
                                        </p:tgtEl>
                                      </p:cBhvr>
                                    </p:animEffect>
                                    <p:set>
                                      <p:cBhvr>
                                        <p:cTn id="16" dur="1" fill="hold">
                                          <p:stCondLst>
                                            <p:cond delay="499"/>
                                          </p:stCondLst>
                                        </p:cTn>
                                        <p:tgtEl>
                                          <p:spTgt spid="69"/>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10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A4AC8-01CA-6B1D-F4DB-C0496E5EE8EC}"/>
              </a:ext>
            </a:extLst>
          </p:cNvPr>
          <p:cNvSpPr>
            <a:spLocks noGrp="1"/>
          </p:cNvSpPr>
          <p:nvPr>
            <p:ph type="title"/>
          </p:nvPr>
        </p:nvSpPr>
        <p:spPr>
          <a:xfrm>
            <a:off x="1433643" y="-21471"/>
            <a:ext cx="9905998" cy="841248"/>
          </a:xfrm>
        </p:spPr>
        <p:txBody>
          <a:bodyPr/>
          <a:lstStyle/>
          <a:p>
            <a:r>
              <a:rPr lang="en-US" dirty="0"/>
              <a:t>RPC Strength vs. weakness diagram</a:t>
            </a:r>
          </a:p>
        </p:txBody>
      </p:sp>
      <p:sp>
        <p:nvSpPr>
          <p:cNvPr id="4" name="Date Placeholder 3">
            <a:extLst>
              <a:ext uri="{FF2B5EF4-FFF2-40B4-BE49-F238E27FC236}">
                <a16:creationId xmlns:a16="http://schemas.microsoft.com/office/drawing/2014/main" id="{8AD08E50-6097-F180-73A5-1BFB61E67BC7}"/>
              </a:ext>
            </a:extLst>
          </p:cNvPr>
          <p:cNvSpPr>
            <a:spLocks noGrp="1"/>
          </p:cNvSpPr>
          <p:nvPr>
            <p:ph type="dt" sz="half" idx="10"/>
          </p:nvPr>
        </p:nvSpPr>
        <p:spPr>
          <a:xfrm>
            <a:off x="8837612" y="6477164"/>
            <a:ext cx="1600200" cy="365125"/>
          </a:xfrm>
        </p:spPr>
        <p:txBody>
          <a:bodyPr/>
          <a:lstStyle/>
          <a:p>
            <a:r>
              <a:rPr lang="en-US"/>
              <a:t>15/10//2026</a:t>
            </a:r>
          </a:p>
        </p:txBody>
      </p:sp>
      <p:sp>
        <p:nvSpPr>
          <p:cNvPr id="6" name="Slide Number Placeholder 5">
            <a:extLst>
              <a:ext uri="{FF2B5EF4-FFF2-40B4-BE49-F238E27FC236}">
                <a16:creationId xmlns:a16="http://schemas.microsoft.com/office/drawing/2014/main" id="{185B6052-1841-D595-0D55-F0DBFBA97686}"/>
              </a:ext>
            </a:extLst>
          </p:cNvPr>
          <p:cNvSpPr>
            <a:spLocks noGrp="1"/>
          </p:cNvSpPr>
          <p:nvPr>
            <p:ph type="sldNum" sz="quarter" idx="12"/>
          </p:nvPr>
        </p:nvSpPr>
        <p:spPr>
          <a:xfrm>
            <a:off x="10514012" y="6477164"/>
            <a:ext cx="551167" cy="365125"/>
          </a:xfrm>
        </p:spPr>
        <p:txBody>
          <a:bodyPr/>
          <a:lstStyle/>
          <a:p>
            <a:fld id="{3D386162-1254-4836-8907-E79B8C46EF85}" type="slidenum">
              <a:rPr lang="en-US" smtClean="0"/>
              <a:t>34</a:t>
            </a:fld>
            <a:endParaRPr lang="en-US"/>
          </a:p>
        </p:txBody>
      </p:sp>
      <p:sp>
        <p:nvSpPr>
          <p:cNvPr id="7" name="Rectangle 6">
            <a:extLst>
              <a:ext uri="{FF2B5EF4-FFF2-40B4-BE49-F238E27FC236}">
                <a16:creationId xmlns:a16="http://schemas.microsoft.com/office/drawing/2014/main" id="{033CB4F3-4B1A-BFBF-06C2-9AF19A683E40}"/>
              </a:ext>
            </a:extLst>
          </p:cNvPr>
          <p:cNvSpPr/>
          <p:nvPr/>
        </p:nvSpPr>
        <p:spPr>
          <a:xfrm>
            <a:off x="5779601" y="854745"/>
            <a:ext cx="2846895" cy="65045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Gaseous target and multiplication coincide </a:t>
            </a:r>
          </a:p>
        </p:txBody>
      </p:sp>
      <p:sp>
        <p:nvSpPr>
          <p:cNvPr id="8" name="Rectangle 7">
            <a:extLst>
              <a:ext uri="{FF2B5EF4-FFF2-40B4-BE49-F238E27FC236}">
                <a16:creationId xmlns:a16="http://schemas.microsoft.com/office/drawing/2014/main" id="{EC67FB31-0FB5-6C08-A569-BC8BDC865A19}"/>
              </a:ext>
            </a:extLst>
          </p:cNvPr>
          <p:cNvSpPr/>
          <p:nvPr/>
        </p:nvSpPr>
        <p:spPr>
          <a:xfrm>
            <a:off x="4913312" y="1846076"/>
            <a:ext cx="2185934" cy="1471386"/>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prompt avalanche </a:t>
            </a:r>
            <a:r>
              <a:rPr lang="en-US" dirty="0">
                <a:sym typeface="Wingdings" panose="05000000000000000000" pitchFamily="2" charset="2"/>
              </a:rPr>
              <a:t> high time resolution and efficiency</a:t>
            </a:r>
            <a:endParaRPr lang="en-US" dirty="0"/>
          </a:p>
        </p:txBody>
      </p:sp>
      <p:sp>
        <p:nvSpPr>
          <p:cNvPr id="9" name="Rectangle 8">
            <a:extLst>
              <a:ext uri="{FF2B5EF4-FFF2-40B4-BE49-F238E27FC236}">
                <a16:creationId xmlns:a16="http://schemas.microsoft.com/office/drawing/2014/main" id="{CD985CF1-FE05-C1D8-DD4D-BA1EFF196DC9}"/>
              </a:ext>
            </a:extLst>
          </p:cNvPr>
          <p:cNvSpPr/>
          <p:nvPr/>
        </p:nvSpPr>
        <p:spPr>
          <a:xfrm>
            <a:off x="7734675" y="1837438"/>
            <a:ext cx="3087297" cy="650450"/>
          </a:xfrm>
          <a:prstGeom prst="rect">
            <a:avLst/>
          </a:prstGeom>
          <a:solidFill>
            <a:srgbClr val="ED4761"/>
          </a:solidFill>
          <a:ln>
            <a:solidFill>
              <a:srgbClr val="FF08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Very variable avalanche dynamic range</a:t>
            </a:r>
          </a:p>
        </p:txBody>
      </p:sp>
      <p:sp>
        <p:nvSpPr>
          <p:cNvPr id="11" name="Rectangle 10">
            <a:extLst>
              <a:ext uri="{FF2B5EF4-FFF2-40B4-BE49-F238E27FC236}">
                <a16:creationId xmlns:a16="http://schemas.microsoft.com/office/drawing/2014/main" id="{6B8A43CB-1CD9-E314-E756-3A074B67C065}"/>
              </a:ext>
            </a:extLst>
          </p:cNvPr>
          <p:cNvSpPr/>
          <p:nvPr/>
        </p:nvSpPr>
        <p:spPr>
          <a:xfrm>
            <a:off x="7734675" y="2603858"/>
            <a:ext cx="2846895" cy="650450"/>
          </a:xfrm>
          <a:prstGeom prst="rect">
            <a:avLst/>
          </a:prstGeom>
          <a:solidFill>
            <a:srgbClr val="ED4761"/>
          </a:solidFill>
          <a:ln>
            <a:solidFill>
              <a:srgbClr val="FF08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Inefficient charge collection (</a:t>
            </a:r>
            <a:r>
              <a:rPr lang="en-US" dirty="0" err="1"/>
              <a:t>Ramo</a:t>
            </a:r>
            <a:r>
              <a:rPr lang="en-US" dirty="0"/>
              <a:t>)</a:t>
            </a:r>
          </a:p>
        </p:txBody>
      </p:sp>
      <p:sp>
        <p:nvSpPr>
          <p:cNvPr id="12" name="Left Brace 11">
            <a:extLst>
              <a:ext uri="{FF2B5EF4-FFF2-40B4-BE49-F238E27FC236}">
                <a16:creationId xmlns:a16="http://schemas.microsoft.com/office/drawing/2014/main" id="{12847C48-102D-1F18-9DC8-09ACB10C0AD6}"/>
              </a:ext>
            </a:extLst>
          </p:cNvPr>
          <p:cNvSpPr/>
          <p:nvPr/>
        </p:nvSpPr>
        <p:spPr>
          <a:xfrm>
            <a:off x="7304809" y="1837438"/>
            <a:ext cx="286393" cy="1416870"/>
          </a:xfrm>
          <a:prstGeom prst="leftBrace">
            <a:avLst>
              <a:gd name="adj1" fmla="val 89119"/>
              <a:gd name="adj2" fmla="val 50000"/>
            </a:avLst>
          </a:prstGeom>
          <a:noFill/>
          <a:ln>
            <a:solidFill>
              <a:srgbClr val="FF080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e 12">
            <a:extLst>
              <a:ext uri="{FF2B5EF4-FFF2-40B4-BE49-F238E27FC236}">
                <a16:creationId xmlns:a16="http://schemas.microsoft.com/office/drawing/2014/main" id="{553127BA-F8B4-9B94-EE35-8D61A172AC03}"/>
              </a:ext>
            </a:extLst>
          </p:cNvPr>
          <p:cNvSpPr/>
          <p:nvPr/>
        </p:nvSpPr>
        <p:spPr>
          <a:xfrm rot="10800000">
            <a:off x="10889214" y="1828831"/>
            <a:ext cx="286394" cy="1425477"/>
          </a:xfrm>
          <a:prstGeom prst="leftBrace">
            <a:avLst>
              <a:gd name="adj1" fmla="val 89119"/>
              <a:gd name="adj2" fmla="val 50000"/>
            </a:avLst>
          </a:prstGeom>
          <a:noFill/>
          <a:ln>
            <a:solidFill>
              <a:srgbClr val="FF080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Arrow: Down 13">
            <a:extLst>
              <a:ext uri="{FF2B5EF4-FFF2-40B4-BE49-F238E27FC236}">
                <a16:creationId xmlns:a16="http://schemas.microsoft.com/office/drawing/2014/main" id="{F3EBAD06-31CD-C53E-482E-A7F559E35F75}"/>
              </a:ext>
            </a:extLst>
          </p:cNvPr>
          <p:cNvSpPr/>
          <p:nvPr/>
        </p:nvSpPr>
        <p:spPr>
          <a:xfrm>
            <a:off x="8869879" y="3279209"/>
            <a:ext cx="576485" cy="433632"/>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6F03C68-0026-5C7B-A419-D7145873059E}"/>
              </a:ext>
            </a:extLst>
          </p:cNvPr>
          <p:cNvSpPr/>
          <p:nvPr/>
        </p:nvSpPr>
        <p:spPr>
          <a:xfrm>
            <a:off x="7541444" y="3732132"/>
            <a:ext cx="3305462" cy="650450"/>
          </a:xfrm>
          <a:prstGeom prst="rect">
            <a:avLst/>
          </a:prstGeom>
          <a:solidFill>
            <a:srgbClr val="ED4761"/>
          </a:solidFill>
          <a:ln>
            <a:solidFill>
              <a:srgbClr val="FF08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High average &lt;Q&gt; </a:t>
            </a:r>
            <a:r>
              <a:rPr lang="en-US" dirty="0">
                <a:sym typeface="Wingdings" panose="05000000000000000000" pitchFamily="2" charset="2"/>
              </a:rPr>
              <a:t> limitation in rate capability</a:t>
            </a:r>
            <a:endParaRPr lang="en-US" dirty="0"/>
          </a:p>
        </p:txBody>
      </p:sp>
      <p:sp>
        <p:nvSpPr>
          <p:cNvPr id="16" name="Arrow: Down 15">
            <a:extLst>
              <a:ext uri="{FF2B5EF4-FFF2-40B4-BE49-F238E27FC236}">
                <a16:creationId xmlns:a16="http://schemas.microsoft.com/office/drawing/2014/main" id="{C4593522-7B49-0C77-F3F0-C2C9CAC4FCE4}"/>
              </a:ext>
            </a:extLst>
          </p:cNvPr>
          <p:cNvSpPr/>
          <p:nvPr/>
        </p:nvSpPr>
        <p:spPr>
          <a:xfrm>
            <a:off x="8905932" y="4437440"/>
            <a:ext cx="576485" cy="433632"/>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0691052-0D74-6851-9A6C-4166AFB10996}"/>
              </a:ext>
            </a:extLst>
          </p:cNvPr>
          <p:cNvSpPr/>
          <p:nvPr/>
        </p:nvSpPr>
        <p:spPr>
          <a:xfrm>
            <a:off x="7541444" y="4949624"/>
            <a:ext cx="3305462" cy="1422895"/>
          </a:xfrm>
          <a:prstGeom prst="rect">
            <a:avLst/>
          </a:prstGeom>
          <a:solidFill>
            <a:srgbClr val="92D050"/>
          </a:solidFill>
          <a:ln>
            <a:solidFill>
              <a:srgbClr val="FF08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Classic design recipe: “low” resistivity electrodes + electronegative gases+ sensitive electronics</a:t>
            </a:r>
          </a:p>
        </p:txBody>
      </p:sp>
      <p:sp>
        <p:nvSpPr>
          <p:cNvPr id="18" name="Rectangle 17">
            <a:extLst>
              <a:ext uri="{FF2B5EF4-FFF2-40B4-BE49-F238E27FC236}">
                <a16:creationId xmlns:a16="http://schemas.microsoft.com/office/drawing/2014/main" id="{E89B462A-1063-FFF6-20D5-3809BA976D6C}"/>
              </a:ext>
            </a:extLst>
          </p:cNvPr>
          <p:cNvSpPr/>
          <p:nvPr/>
        </p:nvSpPr>
        <p:spPr>
          <a:xfrm>
            <a:off x="425777" y="861035"/>
            <a:ext cx="4372465" cy="65045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Continuous resistive electrode structure</a:t>
            </a:r>
          </a:p>
        </p:txBody>
      </p:sp>
      <p:sp>
        <p:nvSpPr>
          <p:cNvPr id="19" name="Arrow: Down 18">
            <a:extLst>
              <a:ext uri="{FF2B5EF4-FFF2-40B4-BE49-F238E27FC236}">
                <a16:creationId xmlns:a16="http://schemas.microsoft.com/office/drawing/2014/main" id="{71AE9209-2E75-1056-E5EB-6DA3DDB07137}"/>
              </a:ext>
            </a:extLst>
          </p:cNvPr>
          <p:cNvSpPr/>
          <p:nvPr/>
        </p:nvSpPr>
        <p:spPr>
          <a:xfrm>
            <a:off x="5669337" y="1524210"/>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a:extLst>
              <a:ext uri="{FF2B5EF4-FFF2-40B4-BE49-F238E27FC236}">
                <a16:creationId xmlns:a16="http://schemas.microsoft.com/office/drawing/2014/main" id="{854E2B2A-B574-E8FA-1A49-5EE62CE88400}"/>
              </a:ext>
            </a:extLst>
          </p:cNvPr>
          <p:cNvSpPr/>
          <p:nvPr/>
        </p:nvSpPr>
        <p:spPr>
          <a:xfrm>
            <a:off x="8255364" y="1524486"/>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Down 20">
            <a:extLst>
              <a:ext uri="{FF2B5EF4-FFF2-40B4-BE49-F238E27FC236}">
                <a16:creationId xmlns:a16="http://schemas.microsoft.com/office/drawing/2014/main" id="{73141C6D-2983-6278-0D6F-DCB6D42EC455}"/>
              </a:ext>
            </a:extLst>
          </p:cNvPr>
          <p:cNvSpPr/>
          <p:nvPr/>
        </p:nvSpPr>
        <p:spPr>
          <a:xfrm>
            <a:off x="1691595" y="1552743"/>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B835982-0843-6179-9E4B-D419F7E86524}"/>
              </a:ext>
            </a:extLst>
          </p:cNvPr>
          <p:cNvSpPr/>
          <p:nvPr/>
        </p:nvSpPr>
        <p:spPr>
          <a:xfrm>
            <a:off x="510463" y="1907229"/>
            <a:ext cx="2846895" cy="841247"/>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Simple and robust construction</a:t>
            </a:r>
          </a:p>
        </p:txBody>
      </p:sp>
      <p:sp>
        <p:nvSpPr>
          <p:cNvPr id="23" name="Arrow: Down 22">
            <a:extLst>
              <a:ext uri="{FF2B5EF4-FFF2-40B4-BE49-F238E27FC236}">
                <a16:creationId xmlns:a16="http://schemas.microsoft.com/office/drawing/2014/main" id="{49F447BB-B892-10E0-2403-EBA977AF4CE1}"/>
              </a:ext>
            </a:extLst>
          </p:cNvPr>
          <p:cNvSpPr/>
          <p:nvPr/>
        </p:nvSpPr>
        <p:spPr>
          <a:xfrm>
            <a:off x="1691595" y="2862012"/>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60C61D5-1749-5F80-C22D-6569632D4AFD}"/>
              </a:ext>
            </a:extLst>
          </p:cNvPr>
          <p:cNvSpPr/>
          <p:nvPr/>
        </p:nvSpPr>
        <p:spPr>
          <a:xfrm>
            <a:off x="510463" y="3227848"/>
            <a:ext cx="2846895" cy="454914"/>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Spark free</a:t>
            </a:r>
          </a:p>
        </p:txBody>
      </p:sp>
      <p:sp>
        <p:nvSpPr>
          <p:cNvPr id="25" name="Arrow: Down 24">
            <a:extLst>
              <a:ext uri="{FF2B5EF4-FFF2-40B4-BE49-F238E27FC236}">
                <a16:creationId xmlns:a16="http://schemas.microsoft.com/office/drawing/2014/main" id="{9A02E109-A83F-0FBB-314A-2C9750EC9035}"/>
              </a:ext>
            </a:extLst>
          </p:cNvPr>
          <p:cNvSpPr/>
          <p:nvPr/>
        </p:nvSpPr>
        <p:spPr>
          <a:xfrm>
            <a:off x="1691595" y="3803939"/>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DB18AC7-3C69-E05F-8E3D-191C28CD5980}"/>
              </a:ext>
            </a:extLst>
          </p:cNvPr>
          <p:cNvSpPr/>
          <p:nvPr/>
        </p:nvSpPr>
        <p:spPr>
          <a:xfrm>
            <a:off x="510463" y="4209983"/>
            <a:ext cx="2846895" cy="454914"/>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Low cost</a:t>
            </a:r>
          </a:p>
        </p:txBody>
      </p:sp>
      <p:sp>
        <p:nvSpPr>
          <p:cNvPr id="27" name="Rectangle 26">
            <a:extLst>
              <a:ext uri="{FF2B5EF4-FFF2-40B4-BE49-F238E27FC236}">
                <a16:creationId xmlns:a16="http://schemas.microsoft.com/office/drawing/2014/main" id="{FE21EC3E-FCD3-10CB-05BC-C8AABD0F538B}"/>
              </a:ext>
            </a:extLst>
          </p:cNvPr>
          <p:cNvSpPr/>
          <p:nvPr/>
        </p:nvSpPr>
        <p:spPr>
          <a:xfrm>
            <a:off x="510463" y="5087962"/>
            <a:ext cx="2846895" cy="1389201"/>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Easy to scale single module dimension to a few m^2 at constant unit cost and complexity</a:t>
            </a:r>
          </a:p>
        </p:txBody>
      </p:sp>
      <p:sp>
        <p:nvSpPr>
          <p:cNvPr id="28" name="Arrow: Down 27">
            <a:extLst>
              <a:ext uri="{FF2B5EF4-FFF2-40B4-BE49-F238E27FC236}">
                <a16:creationId xmlns:a16="http://schemas.microsoft.com/office/drawing/2014/main" id="{26186513-7D52-0B91-2E74-10DD74F7714B}"/>
              </a:ext>
            </a:extLst>
          </p:cNvPr>
          <p:cNvSpPr/>
          <p:nvPr/>
        </p:nvSpPr>
        <p:spPr>
          <a:xfrm>
            <a:off x="1691594" y="4738225"/>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Right 29">
            <a:extLst>
              <a:ext uri="{FF2B5EF4-FFF2-40B4-BE49-F238E27FC236}">
                <a16:creationId xmlns:a16="http://schemas.microsoft.com/office/drawing/2014/main" id="{5FCC1A2C-B090-CE62-DFE6-6F9E8922E370}"/>
              </a:ext>
            </a:extLst>
          </p:cNvPr>
          <p:cNvSpPr/>
          <p:nvPr/>
        </p:nvSpPr>
        <p:spPr>
          <a:xfrm>
            <a:off x="4913312" y="951535"/>
            <a:ext cx="756025" cy="440916"/>
          </a:xfrm>
          <a:prstGeom prst="right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Down 2">
            <a:extLst>
              <a:ext uri="{FF2B5EF4-FFF2-40B4-BE49-F238E27FC236}">
                <a16:creationId xmlns:a16="http://schemas.microsoft.com/office/drawing/2014/main" id="{BB483D9F-DB30-5A37-99BC-334D44B56D78}"/>
              </a:ext>
            </a:extLst>
          </p:cNvPr>
          <p:cNvSpPr/>
          <p:nvPr/>
        </p:nvSpPr>
        <p:spPr>
          <a:xfrm>
            <a:off x="4006797" y="1549809"/>
            <a:ext cx="484632" cy="2429670"/>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4FA4754-639E-D4C1-9688-2AA9315C1A81}"/>
              </a:ext>
            </a:extLst>
          </p:cNvPr>
          <p:cNvSpPr/>
          <p:nvPr/>
        </p:nvSpPr>
        <p:spPr>
          <a:xfrm>
            <a:off x="3656784" y="3988117"/>
            <a:ext cx="2185934" cy="1471386"/>
          </a:xfrm>
          <a:prstGeom prst="rect">
            <a:avLst/>
          </a:prstGeom>
          <a:solidFill>
            <a:srgbClr val="ED4761"/>
          </a:solidFill>
          <a:ln>
            <a:solidFill>
              <a:srgbClr val="ED47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No micro-structures helping to define the avalanche growth space</a:t>
            </a:r>
          </a:p>
        </p:txBody>
      </p:sp>
      <p:sp>
        <p:nvSpPr>
          <p:cNvPr id="29" name="Arrow: Right 28">
            <a:extLst>
              <a:ext uri="{FF2B5EF4-FFF2-40B4-BE49-F238E27FC236}">
                <a16:creationId xmlns:a16="http://schemas.microsoft.com/office/drawing/2014/main" id="{C9C0D06F-D098-225F-66B6-3006AC694B63}"/>
              </a:ext>
            </a:extLst>
          </p:cNvPr>
          <p:cNvSpPr/>
          <p:nvPr/>
        </p:nvSpPr>
        <p:spPr>
          <a:xfrm>
            <a:off x="3493088" y="5853603"/>
            <a:ext cx="756025" cy="440916"/>
          </a:xfrm>
          <a:prstGeom prst="right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A87C060B-3941-3507-7A9E-C207E7B6FF9F}"/>
              </a:ext>
            </a:extLst>
          </p:cNvPr>
          <p:cNvSpPr/>
          <p:nvPr/>
        </p:nvSpPr>
        <p:spPr>
          <a:xfrm>
            <a:off x="4304070" y="5564148"/>
            <a:ext cx="3084974" cy="1159269"/>
          </a:xfrm>
          <a:prstGeom prst="rect">
            <a:avLst/>
          </a:prstGeom>
          <a:solidFill>
            <a:srgbClr val="ED4761"/>
          </a:solidFill>
          <a:ln>
            <a:solidFill>
              <a:srgbClr val="ED47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It is challenging to maintain the space resolution on a large size module since is “plastic”</a:t>
            </a:r>
          </a:p>
        </p:txBody>
      </p:sp>
    </p:spTree>
    <p:extLst>
      <p:ext uri="{BB962C8B-B14F-4D97-AF65-F5344CB8AC3E}">
        <p14:creationId xmlns:p14="http://schemas.microsoft.com/office/powerpoint/2010/main" val="19374819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E2422-C0A7-6785-F5CE-D53221F2B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26F6DF-EB17-02D7-801B-6BE300866F1A}"/>
              </a:ext>
            </a:extLst>
          </p:cNvPr>
          <p:cNvSpPr>
            <a:spLocks noGrp="1"/>
          </p:cNvSpPr>
          <p:nvPr>
            <p:ph type="title"/>
          </p:nvPr>
        </p:nvSpPr>
        <p:spPr>
          <a:xfrm>
            <a:off x="531814" y="41890"/>
            <a:ext cx="9905998" cy="821635"/>
          </a:xfrm>
        </p:spPr>
        <p:txBody>
          <a:bodyPr/>
          <a:lstStyle/>
          <a:p>
            <a:r>
              <a:rPr lang="en-US" dirty="0"/>
              <a:t>GEM and Micromegas at a glance</a:t>
            </a:r>
          </a:p>
        </p:txBody>
      </p:sp>
      <p:sp>
        <p:nvSpPr>
          <p:cNvPr id="3" name="Content Placeholder 2">
            <a:extLst>
              <a:ext uri="{FF2B5EF4-FFF2-40B4-BE49-F238E27FC236}">
                <a16:creationId xmlns:a16="http://schemas.microsoft.com/office/drawing/2014/main" id="{619A4DB8-1C67-DAE6-36C2-E586E68DFC1F}"/>
              </a:ext>
            </a:extLst>
          </p:cNvPr>
          <p:cNvSpPr>
            <a:spLocks noGrp="1"/>
          </p:cNvSpPr>
          <p:nvPr>
            <p:ph idx="1"/>
          </p:nvPr>
        </p:nvSpPr>
        <p:spPr>
          <a:xfrm>
            <a:off x="7841574" y="765080"/>
            <a:ext cx="4077445" cy="2898147"/>
          </a:xfrm>
        </p:spPr>
        <p:txBody>
          <a:bodyPr>
            <a:normAutofit fontScale="92500" lnSpcReduction="20000"/>
          </a:bodyPr>
          <a:lstStyle/>
          <a:p>
            <a:pPr marL="0" indent="0">
              <a:buNone/>
            </a:pPr>
            <a:r>
              <a:rPr lang="en-US" dirty="0"/>
              <a:t>Common features</a:t>
            </a:r>
          </a:p>
          <a:p>
            <a:r>
              <a:rPr lang="en-US" dirty="0">
                <a:sym typeface="Wingdings" panose="05000000000000000000" pitchFamily="2" charset="2"/>
              </a:rPr>
              <a:t>Resistive layers </a:t>
            </a:r>
            <a:r>
              <a:rPr lang="en-US" dirty="0"/>
              <a:t>Spark safe</a:t>
            </a:r>
          </a:p>
          <a:p>
            <a:r>
              <a:rPr lang="en-US" dirty="0">
                <a:sym typeface="Wingdings" panose="05000000000000000000" pitchFamily="2" charset="2"/>
              </a:rPr>
              <a:t>micropattern  industry</a:t>
            </a:r>
          </a:p>
          <a:p>
            <a:r>
              <a:rPr lang="en-US" dirty="0">
                <a:sym typeface="Wingdings" panose="05000000000000000000" pitchFamily="2" charset="2"/>
              </a:rPr>
              <a:t>Target and amplification separated  small &lt;Q&gt;</a:t>
            </a:r>
          </a:p>
          <a:p>
            <a:r>
              <a:rPr lang="en-US" dirty="0">
                <a:sym typeface="Wingdings" panose="05000000000000000000" pitchFamily="2" charset="2"/>
              </a:rPr>
              <a:t>Working at atm. Pressure</a:t>
            </a:r>
          </a:p>
          <a:p>
            <a:r>
              <a:rPr lang="en-US" dirty="0">
                <a:sym typeface="Wingdings" panose="05000000000000000000" pitchFamily="2" charset="2"/>
              </a:rPr>
              <a:t>0.1mm 2D localization</a:t>
            </a:r>
          </a:p>
          <a:p>
            <a:r>
              <a:rPr lang="en-US" dirty="0">
                <a:sym typeface="Wingdings" panose="05000000000000000000" pitchFamily="2" charset="2"/>
              </a:rPr>
              <a:t>Works with simple gases</a:t>
            </a:r>
          </a:p>
          <a:p>
            <a:pPr marL="0" indent="0">
              <a:buNone/>
            </a:pPr>
            <a:endParaRPr lang="en-US" dirty="0">
              <a:sym typeface="Wingdings" panose="05000000000000000000" pitchFamily="2" charset="2"/>
            </a:endParaRPr>
          </a:p>
          <a:p>
            <a:pPr marL="0" indent="0">
              <a:buNone/>
            </a:pPr>
            <a:endParaRPr lang="en-US" dirty="0">
              <a:sym typeface="Wingdings" panose="05000000000000000000" pitchFamily="2" charset="2"/>
            </a:endParaRPr>
          </a:p>
        </p:txBody>
      </p:sp>
      <p:sp>
        <p:nvSpPr>
          <p:cNvPr id="4" name="Date Placeholder 3">
            <a:extLst>
              <a:ext uri="{FF2B5EF4-FFF2-40B4-BE49-F238E27FC236}">
                <a16:creationId xmlns:a16="http://schemas.microsoft.com/office/drawing/2014/main" id="{BC9CE0F2-2B24-B3C4-ECDE-5D1781D724D4}"/>
              </a:ext>
            </a:extLst>
          </p:cNvPr>
          <p:cNvSpPr>
            <a:spLocks noGrp="1"/>
          </p:cNvSpPr>
          <p:nvPr>
            <p:ph type="dt" sz="half" idx="10"/>
          </p:nvPr>
        </p:nvSpPr>
        <p:spPr>
          <a:xfrm>
            <a:off x="8837612" y="6467737"/>
            <a:ext cx="1600200" cy="365125"/>
          </a:xfrm>
        </p:spPr>
        <p:txBody>
          <a:bodyPr/>
          <a:lstStyle/>
          <a:p>
            <a:r>
              <a:rPr lang="en-US"/>
              <a:t>15/10//2026</a:t>
            </a:r>
          </a:p>
        </p:txBody>
      </p:sp>
      <p:sp>
        <p:nvSpPr>
          <p:cNvPr id="6" name="Slide Number Placeholder 5">
            <a:extLst>
              <a:ext uri="{FF2B5EF4-FFF2-40B4-BE49-F238E27FC236}">
                <a16:creationId xmlns:a16="http://schemas.microsoft.com/office/drawing/2014/main" id="{E0C577EB-D32D-C751-B76E-924820C21F88}"/>
              </a:ext>
            </a:extLst>
          </p:cNvPr>
          <p:cNvSpPr>
            <a:spLocks noGrp="1"/>
          </p:cNvSpPr>
          <p:nvPr>
            <p:ph type="sldNum" sz="quarter" idx="12"/>
          </p:nvPr>
        </p:nvSpPr>
        <p:spPr>
          <a:xfrm>
            <a:off x="10514012" y="6467737"/>
            <a:ext cx="551167" cy="365125"/>
          </a:xfrm>
        </p:spPr>
        <p:txBody>
          <a:bodyPr/>
          <a:lstStyle/>
          <a:p>
            <a:fld id="{3D386162-1254-4836-8907-E79B8C46EF85}" type="slidenum">
              <a:rPr lang="en-US" smtClean="0"/>
              <a:t>35</a:t>
            </a:fld>
            <a:endParaRPr lang="en-US"/>
          </a:p>
        </p:txBody>
      </p:sp>
      <mc:AlternateContent xmlns:mc="http://schemas.openxmlformats.org/markup-compatibility/2006" xmlns:a14="http://schemas.microsoft.com/office/drawing/2010/main">
        <mc:Choice Requires="a14">
          <p:sp>
            <p:nvSpPr>
              <p:cNvPr id="109" name="Content Placeholder 2">
                <a:extLst>
                  <a:ext uri="{FF2B5EF4-FFF2-40B4-BE49-F238E27FC236}">
                    <a16:creationId xmlns:a16="http://schemas.microsoft.com/office/drawing/2014/main" id="{5732C5E1-50DC-603C-6E2F-3AFEE502B3C4}"/>
                  </a:ext>
                </a:extLst>
              </p:cNvPr>
              <p:cNvSpPr txBox="1">
                <a:spLocks/>
              </p:cNvSpPr>
              <p:nvPr/>
            </p:nvSpPr>
            <p:spPr>
              <a:xfrm>
                <a:off x="7448173" y="4018159"/>
                <a:ext cx="4743827" cy="2676804"/>
              </a:xfrm>
              <a:prstGeom prst="rect">
                <a:avLst/>
              </a:prstGeom>
            </p:spPr>
            <p:txBody>
              <a:bodyPr vert="horz" lIns="91440" tIns="45720" rIns="91440" bIns="45720" rtlCol="0" anchor="ctr">
                <a:normAutofit fontScale="70000" lnSpcReduction="200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dirty="0">
                    <a:sym typeface="Wingdings" panose="05000000000000000000" pitchFamily="2" charset="2"/>
                  </a:rPr>
                  <a:t># of gaps       &gt; </a:t>
                </a:r>
                <a:r>
                  <a:rPr lang="en-US" dirty="0">
                    <a:solidFill>
                      <a:srgbClr val="00B0F0"/>
                    </a:solidFill>
                    <a:sym typeface="Wingdings" panose="05000000000000000000" pitchFamily="2" charset="2"/>
                  </a:rPr>
                  <a:t>3</a:t>
                </a:r>
                <a:r>
                  <a:rPr lang="en-US" dirty="0">
                    <a:sym typeface="Wingdings" panose="05000000000000000000" pitchFamily="2" charset="2"/>
                  </a:rPr>
                  <a:t>  </a:t>
                </a:r>
                <a:r>
                  <a:rPr lang="en-US" dirty="0">
                    <a:solidFill>
                      <a:srgbClr val="FFFF00"/>
                    </a:solidFill>
                    <a:sym typeface="Wingdings" panose="05000000000000000000" pitchFamily="2" charset="2"/>
                  </a:rPr>
                  <a:t>–</a:t>
                </a:r>
                <a:r>
                  <a:rPr lang="en-US" dirty="0">
                    <a:sym typeface="Wingdings" panose="05000000000000000000" pitchFamily="2" charset="2"/>
                  </a:rPr>
                  <a:t>  </a:t>
                </a:r>
                <a:r>
                  <a:rPr lang="en-US" dirty="0">
                    <a:solidFill>
                      <a:srgbClr val="FF0000"/>
                    </a:solidFill>
                    <a:sym typeface="Wingdings" panose="05000000000000000000" pitchFamily="2" charset="2"/>
                  </a:rPr>
                  <a:t>1</a:t>
                </a:r>
              </a:p>
              <a:p>
                <a:r>
                  <a:rPr lang="en-US" dirty="0">
                    <a:sym typeface="Wingdings" panose="05000000000000000000" pitchFamily="2" charset="2"/>
                  </a:rPr>
                  <a:t>Gap size    ~</a:t>
                </a:r>
                <a:r>
                  <a:rPr lang="en-US" dirty="0">
                    <a:solidFill>
                      <a:srgbClr val="00B0F0"/>
                    </a:solidFill>
                    <a:sym typeface="Wingdings" panose="05000000000000000000" pitchFamily="2" charset="2"/>
                  </a:rPr>
                  <a:t>a few mm</a:t>
                </a:r>
                <a:r>
                  <a:rPr lang="en-US" dirty="0">
                    <a:sym typeface="Wingdings" panose="05000000000000000000" pitchFamily="2" charset="2"/>
                  </a:rPr>
                  <a:t> target + 0.05 mm multiplication</a:t>
                </a:r>
                <a:endParaRPr lang="en-US" dirty="0">
                  <a:solidFill>
                    <a:srgbClr val="FF0000"/>
                  </a:solidFill>
                  <a:sym typeface="Wingdings" panose="05000000000000000000" pitchFamily="2" charset="2"/>
                </a:endParaRPr>
              </a:p>
              <a:p>
                <a:r>
                  <a:rPr lang="en-US" dirty="0">
                    <a:sym typeface="Symbol" panose="05050102010706020507" pitchFamily="18" charset="2"/>
                  </a:rPr>
                  <a:t>(M/square)</a:t>
                </a:r>
                <a:r>
                  <a:rPr lang="en-US" dirty="0">
                    <a:sym typeface="Wingdings" panose="05000000000000000000" pitchFamily="2" charset="2"/>
                  </a:rPr>
                  <a:t>  </a:t>
                </a:r>
                <a:r>
                  <a:rPr lang="en-US" dirty="0">
                    <a:solidFill>
                      <a:srgbClr val="00B0F0"/>
                    </a:solidFill>
                    <a:sym typeface="Wingdings" panose="05000000000000000000" pitchFamily="2" charset="2"/>
                  </a:rPr>
                  <a:t>100</a:t>
                </a:r>
                <a:r>
                  <a:rPr lang="en-US" dirty="0">
                    <a:solidFill>
                      <a:srgbClr val="FF0000"/>
                    </a:solidFill>
                    <a:sym typeface="Wingdings" panose="05000000000000000000" pitchFamily="2" charset="2"/>
                  </a:rPr>
                  <a:t> </a:t>
                </a:r>
              </a:p>
              <a:p>
                <a:r>
                  <a:rPr lang="en-US" dirty="0">
                    <a:sym typeface="Wingdings" panose="05000000000000000000" pitchFamily="2" charset="2"/>
                  </a:rPr>
                  <a:t>Module size </a:t>
                </a:r>
                <a:r>
                  <a:rPr lang="en-US" dirty="0">
                    <a:solidFill>
                      <a:srgbClr val="00B0F0"/>
                    </a:solidFill>
                    <a:sym typeface="Wingdings" panose="05000000000000000000" pitchFamily="2" charset="2"/>
                  </a:rPr>
                  <a:t>0.1 m</a:t>
                </a:r>
                <a:r>
                  <a:rPr lang="en-US" baseline="30000" dirty="0">
                    <a:solidFill>
                      <a:srgbClr val="00B0F0"/>
                    </a:solidFill>
                    <a:sym typeface="Wingdings" panose="05000000000000000000" pitchFamily="2" charset="2"/>
                  </a:rPr>
                  <a:t>2</a:t>
                </a:r>
                <a:r>
                  <a:rPr lang="en-US" dirty="0">
                    <a:solidFill>
                      <a:srgbClr val="00B0F0"/>
                    </a:solidFill>
                    <a:sym typeface="Wingdings" panose="05000000000000000000" pitchFamily="2" charset="2"/>
                  </a:rPr>
                  <a:t> </a:t>
                </a:r>
                <a:r>
                  <a:rPr lang="en-US" dirty="0">
                    <a:solidFill>
                      <a:srgbClr val="FFFF00"/>
                    </a:solidFill>
                    <a:sym typeface="Wingdings" panose="05000000000000000000" pitchFamily="2" charset="2"/>
                  </a:rPr>
                  <a:t>–</a:t>
                </a:r>
                <a:r>
                  <a:rPr lang="en-US" dirty="0">
                    <a:sym typeface="Wingdings" panose="05000000000000000000" pitchFamily="2" charset="2"/>
                  </a:rPr>
                  <a:t>  </a:t>
                </a:r>
                <a:r>
                  <a:rPr lang="en-US" dirty="0">
                    <a:solidFill>
                      <a:srgbClr val="FF0000"/>
                    </a:solidFill>
                    <a:sym typeface="Wingdings" panose="05000000000000000000" pitchFamily="2" charset="2"/>
                  </a:rPr>
                  <a:t>0.5 m</a:t>
                </a:r>
                <a:r>
                  <a:rPr lang="en-US" baseline="30000" dirty="0">
                    <a:solidFill>
                      <a:srgbClr val="FF0000"/>
                    </a:solidFill>
                    <a:sym typeface="Wingdings" panose="05000000000000000000" pitchFamily="2" charset="2"/>
                  </a:rPr>
                  <a:t>2</a:t>
                </a:r>
                <a:endParaRPr lang="en-US" dirty="0">
                  <a:solidFill>
                    <a:srgbClr val="FF0000"/>
                  </a:solidFill>
                  <a:sym typeface="Wingdings" panose="05000000000000000000" pitchFamily="2" charset="2"/>
                </a:endParaRPr>
              </a:p>
              <a:p>
                <a:r>
                  <a:rPr lang="en-US" dirty="0">
                    <a:sym typeface="Wingdings" panose="05000000000000000000" pitchFamily="2" charset="2"/>
                  </a:rPr>
                  <a:t>Hz/cm</a:t>
                </a:r>
                <a:r>
                  <a:rPr lang="en-US" baseline="30000" dirty="0">
                    <a:sym typeface="Wingdings" panose="05000000000000000000" pitchFamily="2" charset="2"/>
                  </a:rPr>
                  <a:t>2</a:t>
                </a:r>
                <a:r>
                  <a:rPr lang="en-US" dirty="0">
                    <a:sym typeface="Wingdings" panose="05000000000000000000" pitchFamily="2" charset="2"/>
                  </a:rPr>
                  <a:t>          </a:t>
                </a:r>
                <a:r>
                  <a:rPr lang="en-US" dirty="0">
                    <a:solidFill>
                      <a:srgbClr val="00B0F0"/>
                    </a:solidFill>
                    <a:sym typeface="Wingdings" panose="05000000000000000000" pitchFamily="2" charset="2"/>
                  </a:rPr>
                  <a:t>10</a:t>
                </a:r>
                <a:r>
                  <a:rPr lang="en-US" baseline="30000" dirty="0">
                    <a:solidFill>
                      <a:srgbClr val="00B0F0"/>
                    </a:solidFill>
                    <a:sym typeface="Wingdings" panose="05000000000000000000" pitchFamily="2" charset="2"/>
                  </a:rPr>
                  <a:t>5</a:t>
                </a:r>
                <a:r>
                  <a:rPr lang="en-US" dirty="0">
                    <a:sym typeface="Wingdings" panose="05000000000000000000" pitchFamily="2" charset="2"/>
                  </a:rPr>
                  <a:t> </a:t>
                </a:r>
                <a:r>
                  <a:rPr lang="en-US" dirty="0">
                    <a:solidFill>
                      <a:srgbClr val="FFFF00"/>
                    </a:solidFill>
                    <a:sym typeface="Wingdings" panose="05000000000000000000" pitchFamily="2" charset="2"/>
                  </a:rPr>
                  <a:t>– </a:t>
                </a:r>
                <a:r>
                  <a:rPr lang="en-US" dirty="0">
                    <a:solidFill>
                      <a:srgbClr val="FF0000"/>
                    </a:solidFill>
                    <a:sym typeface="Wingdings" panose="05000000000000000000" pitchFamily="2" charset="2"/>
                  </a:rPr>
                  <a:t>10</a:t>
                </a:r>
                <a:r>
                  <a:rPr lang="en-US" baseline="30000" dirty="0">
                    <a:solidFill>
                      <a:srgbClr val="FF0000"/>
                    </a:solidFill>
                    <a:sym typeface="Wingdings" panose="05000000000000000000" pitchFamily="2" charset="2"/>
                  </a:rPr>
                  <a:t>5</a:t>
                </a:r>
                <a:endParaRPr lang="en-US" dirty="0">
                  <a:solidFill>
                    <a:srgbClr val="FF0000"/>
                  </a:solidFill>
                  <a:sym typeface="Wingdings" panose="05000000000000000000" pitchFamily="2" charset="2"/>
                </a:endParaRPr>
              </a:p>
              <a:p>
                <a14:m>
                  <m:oMath xmlns:m="http://schemas.openxmlformats.org/officeDocument/2006/math">
                    <m:sSub>
                      <m:sSubPr>
                        <m:ctrlPr>
                          <a:rPr lang="en-US" i="1" smtClean="0">
                            <a:latin typeface="Cambria Math" panose="02040503050406030204" pitchFamily="18" charset="0"/>
                            <a:sym typeface="Wingdings" panose="05000000000000000000" pitchFamily="2" charset="2"/>
                          </a:rPr>
                        </m:ctrlPr>
                      </m:sSubPr>
                      <m:e>
                        <m:r>
                          <a:rPr lang="en-US" i="1" smtClean="0">
                            <a:latin typeface="Cambria Math" panose="02040503050406030204" pitchFamily="18" charset="0"/>
                            <a:ea typeface="Cambria Math" panose="02040503050406030204" pitchFamily="18" charset="0"/>
                            <a:sym typeface="Wingdings" panose="05000000000000000000" pitchFamily="2" charset="2"/>
                          </a:rPr>
                          <m:t>𝜎</m:t>
                        </m:r>
                      </m:e>
                      <m:sub>
                        <m:r>
                          <a:rPr lang="it-IT" b="0" i="1" smtClean="0">
                            <a:latin typeface="Cambria Math" panose="02040503050406030204" pitchFamily="18" charset="0"/>
                            <a:sym typeface="Wingdings" panose="05000000000000000000" pitchFamily="2" charset="2"/>
                          </a:rPr>
                          <m:t>𝑡</m:t>
                        </m:r>
                      </m:sub>
                    </m:sSub>
                  </m:oMath>
                </a14:m>
                <a:r>
                  <a:rPr lang="en-US" dirty="0">
                    <a:sym typeface="Wingdings" panose="05000000000000000000" pitchFamily="2" charset="2"/>
                  </a:rPr>
                  <a:t>              </a:t>
                </a:r>
                <a:r>
                  <a:rPr lang="en-US" dirty="0">
                    <a:solidFill>
                      <a:srgbClr val="00B0F0"/>
                    </a:solidFill>
                    <a:sym typeface="Wingdings" panose="05000000000000000000" pitchFamily="2" charset="2"/>
                  </a:rPr>
                  <a:t>10 ns </a:t>
                </a:r>
                <a:r>
                  <a:rPr lang="en-US" dirty="0">
                    <a:solidFill>
                      <a:srgbClr val="FFFF00"/>
                    </a:solidFill>
                    <a:sym typeface="Wingdings" panose="05000000000000000000" pitchFamily="2" charset="2"/>
                  </a:rPr>
                  <a:t>–</a:t>
                </a:r>
                <a:r>
                  <a:rPr lang="en-US" dirty="0">
                    <a:sym typeface="Wingdings" panose="05000000000000000000" pitchFamily="2" charset="2"/>
                  </a:rPr>
                  <a:t> </a:t>
                </a:r>
                <a:r>
                  <a:rPr lang="en-US" dirty="0">
                    <a:solidFill>
                      <a:srgbClr val="FF0000"/>
                    </a:solidFill>
                    <a:sym typeface="Wingdings" panose="05000000000000000000" pitchFamily="2" charset="2"/>
                  </a:rPr>
                  <a:t>10 ns</a:t>
                </a:r>
              </a:p>
              <a:p>
                <a:r>
                  <a:rPr lang="en-US" dirty="0">
                    <a:solidFill>
                      <a:schemeClr val="tx1">
                        <a:lumMod val="95000"/>
                      </a:schemeClr>
                    </a:solidFill>
                    <a:sym typeface="Wingdings" panose="05000000000000000000" pitchFamily="2" charset="2"/>
                  </a:rPr>
                  <a:t>Electrode    </a:t>
                </a:r>
                <a:r>
                  <a:rPr lang="en-US" dirty="0">
                    <a:solidFill>
                      <a:srgbClr val="00B0F0"/>
                    </a:solidFill>
                    <a:sym typeface="Wingdings" panose="05000000000000000000" pitchFamily="2" charset="2"/>
                  </a:rPr>
                  <a:t>PCB </a:t>
                </a:r>
                <a:r>
                  <a:rPr lang="en-US" dirty="0">
                    <a:solidFill>
                      <a:srgbClr val="FFFF00"/>
                    </a:solidFill>
                    <a:sym typeface="Wingdings" panose="05000000000000000000" pitchFamily="2" charset="2"/>
                  </a:rPr>
                  <a:t>–</a:t>
                </a:r>
                <a:r>
                  <a:rPr lang="en-US" dirty="0">
                    <a:sym typeface="Wingdings" panose="05000000000000000000" pitchFamily="2" charset="2"/>
                  </a:rPr>
                  <a:t> </a:t>
                </a:r>
                <a:r>
                  <a:rPr lang="en-US" dirty="0">
                    <a:solidFill>
                      <a:srgbClr val="FF0000"/>
                    </a:solidFill>
                    <a:sym typeface="Wingdings" panose="05000000000000000000" pitchFamily="2" charset="2"/>
                  </a:rPr>
                  <a:t>mesh </a:t>
                </a:r>
              </a:p>
              <a:p>
                <a:r>
                  <a:rPr lang="en-US" dirty="0">
                    <a:solidFill>
                      <a:schemeClr val="tx1">
                        <a:lumMod val="95000"/>
                      </a:schemeClr>
                    </a:solidFill>
                    <a:sym typeface="Wingdings" panose="05000000000000000000" pitchFamily="2" charset="2"/>
                  </a:rPr>
                  <a:t>Gas            </a:t>
                </a:r>
                <a:r>
                  <a:rPr lang="en-US" dirty="0" err="1">
                    <a:solidFill>
                      <a:srgbClr val="00B0F0"/>
                    </a:solidFill>
                    <a:sym typeface="Wingdings" panose="05000000000000000000" pitchFamily="2" charset="2"/>
                  </a:rPr>
                  <a:t>Ar</a:t>
                </a:r>
                <a:r>
                  <a:rPr lang="en-US" dirty="0">
                    <a:solidFill>
                      <a:srgbClr val="00B0F0"/>
                    </a:solidFill>
                    <a:sym typeface="Wingdings" panose="05000000000000000000" pitchFamily="2" charset="2"/>
                  </a:rPr>
                  <a:t> + CO2 + iC4H10</a:t>
                </a:r>
                <a:endParaRPr lang="en-US" dirty="0">
                  <a:solidFill>
                    <a:schemeClr val="tx1">
                      <a:lumMod val="95000"/>
                    </a:schemeClr>
                  </a:solidFill>
                  <a:sym typeface="Wingdings" panose="05000000000000000000" pitchFamily="2" charset="2"/>
                </a:endParaRPr>
              </a:p>
              <a:p>
                <a:endParaRPr lang="en-US" dirty="0"/>
              </a:p>
            </p:txBody>
          </p:sp>
        </mc:Choice>
        <mc:Fallback xmlns="">
          <p:sp>
            <p:nvSpPr>
              <p:cNvPr id="109" name="Content Placeholder 2">
                <a:extLst>
                  <a:ext uri="{FF2B5EF4-FFF2-40B4-BE49-F238E27FC236}">
                    <a16:creationId xmlns:a16="http://schemas.microsoft.com/office/drawing/2014/main" id="{5732C5E1-50DC-603C-6E2F-3AFEE502B3C4}"/>
                  </a:ext>
                </a:extLst>
              </p:cNvPr>
              <p:cNvSpPr txBox="1">
                <a:spLocks noRot="1" noChangeAspect="1" noMove="1" noResize="1" noEditPoints="1" noAdjustHandles="1" noChangeArrowheads="1" noChangeShapeType="1" noTextEdit="1"/>
              </p:cNvSpPr>
              <p:nvPr/>
            </p:nvSpPr>
            <p:spPr>
              <a:xfrm>
                <a:off x="7448173" y="4018159"/>
                <a:ext cx="4743827" cy="2676804"/>
              </a:xfrm>
              <a:prstGeom prst="rect">
                <a:avLst/>
              </a:prstGeom>
              <a:blipFill>
                <a:blip r:embed="rId2"/>
                <a:stretch>
                  <a:fillRect l="-1028" t="-4784"/>
                </a:stretch>
              </a:blipFill>
            </p:spPr>
            <p:txBody>
              <a:bodyPr/>
              <a:lstStyle/>
              <a:p>
                <a:r>
                  <a:rPr lang="en-US">
                    <a:noFill/>
                  </a:rPr>
                  <a:t> </a:t>
                </a:r>
              </a:p>
            </p:txBody>
          </p:sp>
        </mc:Fallback>
      </mc:AlternateContent>
      <p:sp>
        <p:nvSpPr>
          <p:cNvPr id="110" name="Rectangle 109">
            <a:extLst>
              <a:ext uri="{FF2B5EF4-FFF2-40B4-BE49-F238E27FC236}">
                <a16:creationId xmlns:a16="http://schemas.microsoft.com/office/drawing/2014/main" id="{EDD81ABE-0AB3-B68C-DD0A-FB2D1673EB2A}"/>
              </a:ext>
            </a:extLst>
          </p:cNvPr>
          <p:cNvSpPr/>
          <p:nvPr/>
        </p:nvSpPr>
        <p:spPr>
          <a:xfrm>
            <a:off x="7570303" y="3606267"/>
            <a:ext cx="3725188" cy="369332"/>
          </a:xfrm>
          <a:prstGeom prst="rect">
            <a:avLst/>
          </a:prstGeom>
        </p:spPr>
        <p:txBody>
          <a:bodyPr wrap="square">
            <a:spAutoFit/>
          </a:bodyPr>
          <a:lstStyle/>
          <a:p>
            <a:r>
              <a:rPr lang="en-US" dirty="0"/>
              <a:t>  Feature      </a:t>
            </a:r>
            <a:r>
              <a:rPr lang="en-US" dirty="0">
                <a:solidFill>
                  <a:srgbClr val="00B0F0"/>
                </a:solidFill>
              </a:rPr>
              <a:t>GEM</a:t>
            </a:r>
            <a:r>
              <a:rPr lang="en-US" dirty="0"/>
              <a:t>  </a:t>
            </a:r>
            <a:r>
              <a:rPr lang="en-US" dirty="0">
                <a:solidFill>
                  <a:srgbClr val="FFFF00"/>
                </a:solidFill>
              </a:rPr>
              <a:t>vs</a:t>
            </a:r>
            <a:r>
              <a:rPr lang="en-US" dirty="0"/>
              <a:t>   </a:t>
            </a:r>
            <a:r>
              <a:rPr lang="en-US" dirty="0">
                <a:solidFill>
                  <a:srgbClr val="FF0000"/>
                </a:solidFill>
              </a:rPr>
              <a:t>MMGAS</a:t>
            </a:r>
          </a:p>
        </p:txBody>
      </p:sp>
      <p:pic>
        <p:nvPicPr>
          <p:cNvPr id="7" name="object 8">
            <a:extLst>
              <a:ext uri="{FF2B5EF4-FFF2-40B4-BE49-F238E27FC236}">
                <a16:creationId xmlns:a16="http://schemas.microsoft.com/office/drawing/2014/main" id="{B4937C34-9694-C349-DC2A-36B5EE602028}"/>
              </a:ext>
            </a:extLst>
          </p:cNvPr>
          <p:cNvPicPr/>
          <p:nvPr/>
        </p:nvPicPr>
        <p:blipFill>
          <a:blip r:embed="rId3" cstate="screen">
            <a:extLst>
              <a:ext uri="{28A0092B-C50C-407E-A947-70E740481C1C}">
                <a14:useLocalDpi xmlns:a14="http://schemas.microsoft.com/office/drawing/2010/main"/>
              </a:ext>
            </a:extLst>
          </a:blip>
          <a:stretch>
            <a:fillRect/>
          </a:stretch>
        </p:blipFill>
        <p:spPr>
          <a:xfrm>
            <a:off x="272981" y="1066911"/>
            <a:ext cx="3005249" cy="1451700"/>
          </a:xfrm>
          <a:prstGeom prst="rect">
            <a:avLst/>
          </a:prstGeom>
          <a:solidFill>
            <a:schemeClr val="accent2">
              <a:lumMod val="20000"/>
              <a:lumOff val="80000"/>
            </a:schemeClr>
          </a:solidFill>
        </p:spPr>
      </p:pic>
      <p:pic>
        <p:nvPicPr>
          <p:cNvPr id="16" name="object 5">
            <a:extLst>
              <a:ext uri="{FF2B5EF4-FFF2-40B4-BE49-F238E27FC236}">
                <a16:creationId xmlns:a16="http://schemas.microsoft.com/office/drawing/2014/main" id="{7CF6D007-40A3-AC9C-8B1C-BA0B2BF77AF7}"/>
              </a:ext>
            </a:extLst>
          </p:cNvPr>
          <p:cNvPicPr/>
          <p:nvPr/>
        </p:nvPicPr>
        <p:blipFill>
          <a:blip r:embed="rId4" cstate="screen">
            <a:extLst>
              <a:ext uri="{28A0092B-C50C-407E-A947-70E740481C1C}">
                <a14:useLocalDpi xmlns:a14="http://schemas.microsoft.com/office/drawing/2010/main"/>
              </a:ext>
            </a:extLst>
          </a:blip>
          <a:stretch>
            <a:fillRect/>
          </a:stretch>
        </p:blipFill>
        <p:spPr>
          <a:xfrm>
            <a:off x="239378" y="2588115"/>
            <a:ext cx="1541296" cy="1526685"/>
          </a:xfrm>
          <a:prstGeom prst="rect">
            <a:avLst/>
          </a:prstGeom>
        </p:spPr>
      </p:pic>
      <p:pic>
        <p:nvPicPr>
          <p:cNvPr id="20" name="object 7">
            <a:extLst>
              <a:ext uri="{FF2B5EF4-FFF2-40B4-BE49-F238E27FC236}">
                <a16:creationId xmlns:a16="http://schemas.microsoft.com/office/drawing/2014/main" id="{9FF508B0-32E9-6B2B-EF5B-4711E06E1CC1}"/>
              </a:ext>
            </a:extLst>
          </p:cNvPr>
          <p:cNvPicPr/>
          <p:nvPr/>
        </p:nvPicPr>
        <p:blipFill>
          <a:blip r:embed="rId5" cstate="screen">
            <a:extLst>
              <a:ext uri="{28A0092B-C50C-407E-A947-70E740481C1C}">
                <a14:useLocalDpi xmlns:a14="http://schemas.microsoft.com/office/drawing/2010/main"/>
              </a:ext>
            </a:extLst>
          </a:blip>
          <a:stretch>
            <a:fillRect/>
          </a:stretch>
        </p:blipFill>
        <p:spPr>
          <a:xfrm>
            <a:off x="1780674" y="2615325"/>
            <a:ext cx="1497556" cy="1451701"/>
          </a:xfrm>
          <a:prstGeom prst="rect">
            <a:avLst/>
          </a:prstGeom>
        </p:spPr>
      </p:pic>
      <p:sp>
        <p:nvSpPr>
          <p:cNvPr id="24" name="TextBox 23">
            <a:extLst>
              <a:ext uri="{FF2B5EF4-FFF2-40B4-BE49-F238E27FC236}">
                <a16:creationId xmlns:a16="http://schemas.microsoft.com/office/drawing/2014/main" id="{8230C6FE-1630-1541-24D0-850692A2A18D}"/>
              </a:ext>
            </a:extLst>
          </p:cNvPr>
          <p:cNvSpPr txBox="1"/>
          <p:nvPr/>
        </p:nvSpPr>
        <p:spPr>
          <a:xfrm>
            <a:off x="14590" y="4032753"/>
            <a:ext cx="3263639" cy="2564805"/>
          </a:xfrm>
          <a:prstGeom prst="rect">
            <a:avLst/>
          </a:prstGeom>
          <a:noFill/>
        </p:spPr>
        <p:txBody>
          <a:bodyPr wrap="square">
            <a:spAutoFit/>
          </a:bodyPr>
          <a:lstStyle/>
          <a:p>
            <a:pPr marL="241300" marR="5080" indent="-228600">
              <a:lnSpc>
                <a:spcPct val="100000"/>
              </a:lnSpc>
              <a:spcBef>
                <a:spcPts val="1005"/>
              </a:spcBef>
              <a:buClr>
                <a:srgbClr val="B71E42"/>
              </a:buClr>
              <a:buFont typeface="Arial"/>
              <a:buChar char="•"/>
              <a:tabLst>
                <a:tab pos="241300" algn="l"/>
              </a:tabLst>
            </a:pPr>
            <a:r>
              <a:rPr lang="en-US" sz="1800" dirty="0">
                <a:latin typeface="Gill Sans MT"/>
                <a:cs typeface="Gill Sans MT"/>
              </a:rPr>
              <a:t>The</a:t>
            </a:r>
            <a:r>
              <a:rPr lang="en-US" sz="1800" spc="-10" dirty="0">
                <a:latin typeface="Gill Sans MT"/>
                <a:cs typeface="Gill Sans MT"/>
              </a:rPr>
              <a:t> </a:t>
            </a:r>
            <a:r>
              <a:rPr lang="en-US" sz="1800" dirty="0">
                <a:latin typeface="Gill Sans MT"/>
                <a:cs typeface="Gill Sans MT"/>
              </a:rPr>
              <a:t>gas</a:t>
            </a:r>
            <a:r>
              <a:rPr lang="en-US" sz="1800" spc="-30" dirty="0">
                <a:latin typeface="Gill Sans MT"/>
                <a:cs typeface="Gill Sans MT"/>
              </a:rPr>
              <a:t> </a:t>
            </a:r>
            <a:r>
              <a:rPr lang="en-US" sz="1800" dirty="0">
                <a:latin typeface="Gill Sans MT"/>
                <a:cs typeface="Gill Sans MT"/>
              </a:rPr>
              <a:t>volume</a:t>
            </a:r>
            <a:r>
              <a:rPr lang="en-US" sz="1800" spc="5" dirty="0">
                <a:latin typeface="Gill Sans MT"/>
                <a:cs typeface="Gill Sans MT"/>
              </a:rPr>
              <a:t> </a:t>
            </a:r>
            <a:r>
              <a:rPr lang="en-US" sz="1800" dirty="0">
                <a:latin typeface="Gill Sans MT"/>
                <a:cs typeface="Gill Sans MT"/>
              </a:rPr>
              <a:t>is</a:t>
            </a:r>
            <a:r>
              <a:rPr lang="en-US" sz="1800" spc="-10" dirty="0">
                <a:latin typeface="Gill Sans MT"/>
                <a:cs typeface="Gill Sans MT"/>
              </a:rPr>
              <a:t> </a:t>
            </a:r>
            <a:r>
              <a:rPr lang="en-US" sz="1800" dirty="0">
                <a:latin typeface="Gill Sans MT"/>
                <a:cs typeface="Gill Sans MT"/>
              </a:rPr>
              <a:t>separated</a:t>
            </a:r>
            <a:r>
              <a:rPr lang="en-US" sz="1800" spc="-40" dirty="0">
                <a:latin typeface="Gill Sans MT"/>
                <a:cs typeface="Gill Sans MT"/>
              </a:rPr>
              <a:t> </a:t>
            </a:r>
            <a:r>
              <a:rPr lang="en-US" sz="1800" dirty="0">
                <a:latin typeface="Gill Sans MT"/>
                <a:cs typeface="Gill Sans MT"/>
              </a:rPr>
              <a:t>into</a:t>
            </a:r>
            <a:r>
              <a:rPr lang="en-US" sz="1800" spc="-20" dirty="0">
                <a:latin typeface="Gill Sans MT"/>
                <a:cs typeface="Gill Sans MT"/>
              </a:rPr>
              <a:t> </a:t>
            </a:r>
            <a:r>
              <a:rPr lang="en-US" sz="1800" dirty="0">
                <a:latin typeface="Gill Sans MT"/>
                <a:cs typeface="Gill Sans MT"/>
              </a:rPr>
              <a:t>a</a:t>
            </a:r>
            <a:r>
              <a:rPr lang="en-US" sz="1800" spc="-10" dirty="0">
                <a:latin typeface="Gill Sans MT"/>
                <a:cs typeface="Gill Sans MT"/>
              </a:rPr>
              <a:t> </a:t>
            </a:r>
            <a:r>
              <a:rPr lang="en-US" sz="1800" dirty="0">
                <a:latin typeface="Gill Sans MT"/>
                <a:cs typeface="Gill Sans MT"/>
              </a:rPr>
              <a:t>drift</a:t>
            </a:r>
            <a:r>
              <a:rPr lang="en-US" sz="1800" spc="-15" dirty="0">
                <a:latin typeface="Gill Sans MT"/>
                <a:cs typeface="Gill Sans MT"/>
              </a:rPr>
              <a:t> </a:t>
            </a:r>
            <a:r>
              <a:rPr lang="en-US" sz="1800" dirty="0">
                <a:latin typeface="Gill Sans MT"/>
                <a:cs typeface="Gill Sans MT"/>
              </a:rPr>
              <a:t>gap</a:t>
            </a:r>
            <a:r>
              <a:rPr lang="en-US" sz="1800" spc="-30" dirty="0">
                <a:latin typeface="Gill Sans MT"/>
                <a:cs typeface="Gill Sans MT"/>
              </a:rPr>
              <a:t> </a:t>
            </a:r>
            <a:r>
              <a:rPr lang="en-US" sz="1800" dirty="0">
                <a:latin typeface="Gill Sans MT"/>
                <a:cs typeface="Gill Sans MT"/>
              </a:rPr>
              <a:t>and</a:t>
            </a:r>
            <a:r>
              <a:rPr lang="en-US" sz="1800" spc="-10" dirty="0">
                <a:latin typeface="Gill Sans MT"/>
                <a:cs typeface="Gill Sans MT"/>
              </a:rPr>
              <a:t> </a:t>
            </a:r>
            <a:r>
              <a:rPr lang="en-US" sz="1800" dirty="0">
                <a:latin typeface="Gill Sans MT"/>
                <a:cs typeface="Gill Sans MT"/>
              </a:rPr>
              <a:t>an</a:t>
            </a:r>
            <a:r>
              <a:rPr lang="en-US" sz="1800" spc="-10" dirty="0">
                <a:latin typeface="Gill Sans MT"/>
                <a:cs typeface="Gill Sans MT"/>
              </a:rPr>
              <a:t> induction </a:t>
            </a:r>
            <a:r>
              <a:rPr lang="en-US" sz="1800" dirty="0">
                <a:latin typeface="Gill Sans MT"/>
                <a:cs typeface="Gill Sans MT"/>
              </a:rPr>
              <a:t>gap</a:t>
            </a:r>
            <a:r>
              <a:rPr lang="en-US" sz="1800" spc="-50" dirty="0">
                <a:latin typeface="Gill Sans MT"/>
                <a:cs typeface="Gill Sans MT"/>
              </a:rPr>
              <a:t> </a:t>
            </a:r>
            <a:r>
              <a:rPr lang="en-US" sz="1800" dirty="0">
                <a:latin typeface="Gill Sans MT"/>
                <a:cs typeface="Gill Sans MT"/>
              </a:rPr>
              <a:t>by</a:t>
            </a:r>
            <a:r>
              <a:rPr lang="en-US" sz="1800" spc="-20" dirty="0">
                <a:latin typeface="Gill Sans MT"/>
                <a:cs typeface="Gill Sans MT"/>
              </a:rPr>
              <a:t> </a:t>
            </a:r>
            <a:r>
              <a:rPr lang="en-US" sz="1800" dirty="0">
                <a:latin typeface="Gill Sans MT"/>
                <a:cs typeface="Gill Sans MT"/>
              </a:rPr>
              <a:t>a</a:t>
            </a:r>
            <a:r>
              <a:rPr lang="en-US" sz="1800" spc="-10" dirty="0">
                <a:latin typeface="Gill Sans MT"/>
                <a:cs typeface="Gill Sans MT"/>
              </a:rPr>
              <a:t> </a:t>
            </a:r>
            <a:r>
              <a:rPr lang="en-US" sz="1800" dirty="0">
                <a:latin typeface="Gill Sans MT"/>
                <a:cs typeface="Gill Sans MT"/>
              </a:rPr>
              <a:t>GEM</a:t>
            </a:r>
            <a:r>
              <a:rPr lang="en-US" sz="1800" spc="-15" dirty="0">
                <a:latin typeface="Gill Sans MT"/>
                <a:cs typeface="Gill Sans MT"/>
              </a:rPr>
              <a:t> </a:t>
            </a:r>
            <a:r>
              <a:rPr lang="en-US" sz="1800" spc="-10" dirty="0">
                <a:latin typeface="Gill Sans MT"/>
                <a:cs typeface="Gill Sans MT"/>
              </a:rPr>
              <a:t>foil.</a:t>
            </a:r>
            <a:r>
              <a:rPr lang="en-US" sz="1800" spc="-165" dirty="0">
                <a:latin typeface="Gill Sans MT"/>
                <a:cs typeface="Gill Sans MT"/>
              </a:rPr>
              <a:t> </a:t>
            </a:r>
          </a:p>
          <a:p>
            <a:pPr marL="241300" marR="5080" indent="-228600">
              <a:lnSpc>
                <a:spcPct val="100000"/>
              </a:lnSpc>
              <a:spcBef>
                <a:spcPts val="1005"/>
              </a:spcBef>
              <a:buClr>
                <a:srgbClr val="B71E42"/>
              </a:buClr>
              <a:buFont typeface="Arial"/>
              <a:buChar char="•"/>
              <a:tabLst>
                <a:tab pos="241300" algn="l"/>
              </a:tabLst>
            </a:pPr>
            <a:r>
              <a:rPr lang="en-US" sz="1800" dirty="0">
                <a:latin typeface="Gill Sans MT"/>
                <a:cs typeface="Gill Sans MT"/>
              </a:rPr>
              <a:t>A MSGC</a:t>
            </a:r>
            <a:r>
              <a:rPr lang="en-US" sz="1800" spc="-30" dirty="0">
                <a:latin typeface="Gill Sans MT"/>
                <a:cs typeface="Gill Sans MT"/>
              </a:rPr>
              <a:t> </a:t>
            </a:r>
            <a:r>
              <a:rPr lang="en-US" sz="1800" dirty="0">
                <a:latin typeface="Gill Sans MT"/>
                <a:cs typeface="Gill Sans MT"/>
              </a:rPr>
              <a:t>plane</a:t>
            </a:r>
            <a:r>
              <a:rPr lang="en-US" sz="1800" spc="-15" dirty="0">
                <a:latin typeface="Gill Sans MT"/>
                <a:cs typeface="Gill Sans MT"/>
              </a:rPr>
              <a:t> </a:t>
            </a:r>
            <a:r>
              <a:rPr lang="en-US" sz="1800" dirty="0">
                <a:latin typeface="Gill Sans MT"/>
                <a:cs typeface="Gill Sans MT"/>
              </a:rPr>
              <a:t>(readout</a:t>
            </a:r>
            <a:r>
              <a:rPr lang="en-US" sz="1800" spc="-35" dirty="0">
                <a:latin typeface="Gill Sans MT"/>
                <a:cs typeface="Gill Sans MT"/>
              </a:rPr>
              <a:t> </a:t>
            </a:r>
            <a:r>
              <a:rPr lang="en-US" sz="1800" dirty="0">
                <a:latin typeface="Gill Sans MT"/>
                <a:cs typeface="Gill Sans MT"/>
              </a:rPr>
              <a:t>board)</a:t>
            </a:r>
            <a:r>
              <a:rPr lang="en-US" sz="1800" spc="-25" dirty="0">
                <a:latin typeface="Gill Sans MT"/>
                <a:cs typeface="Gill Sans MT"/>
              </a:rPr>
              <a:t> </a:t>
            </a:r>
            <a:r>
              <a:rPr lang="en-US" sz="1800" dirty="0">
                <a:latin typeface="Gill Sans MT"/>
                <a:cs typeface="Gill Sans MT"/>
              </a:rPr>
              <a:t>is</a:t>
            </a:r>
            <a:r>
              <a:rPr lang="en-US" sz="1800" spc="-15" dirty="0">
                <a:latin typeface="Gill Sans MT"/>
                <a:cs typeface="Gill Sans MT"/>
              </a:rPr>
              <a:t> </a:t>
            </a:r>
            <a:r>
              <a:rPr lang="en-US" sz="1800" spc="-10" dirty="0">
                <a:latin typeface="Gill Sans MT"/>
                <a:cs typeface="Gill Sans MT"/>
              </a:rPr>
              <a:t>underneath.</a:t>
            </a:r>
          </a:p>
          <a:p>
            <a:pPr marL="241300" marR="5080" indent="-228600">
              <a:lnSpc>
                <a:spcPct val="100000"/>
              </a:lnSpc>
              <a:spcBef>
                <a:spcPts val="1005"/>
              </a:spcBef>
              <a:buClr>
                <a:srgbClr val="B71E42"/>
              </a:buClr>
              <a:buFont typeface="Arial"/>
              <a:buChar char="•"/>
              <a:tabLst>
                <a:tab pos="241300" algn="l"/>
              </a:tabLst>
            </a:pPr>
            <a:r>
              <a:rPr lang="en-US" sz="1800" dirty="0">
                <a:latin typeface="Gill Sans MT"/>
                <a:cs typeface="Gill Sans MT"/>
              </a:rPr>
              <a:t>≈</a:t>
            </a:r>
            <a:r>
              <a:rPr lang="en-US" sz="1800" spc="-10" dirty="0">
                <a:latin typeface="Gill Sans MT"/>
                <a:cs typeface="Gill Sans MT"/>
              </a:rPr>
              <a:t> </a:t>
            </a:r>
            <a:r>
              <a:rPr lang="en-US" sz="1800" dirty="0">
                <a:latin typeface="Gill Sans MT"/>
                <a:cs typeface="Gill Sans MT"/>
              </a:rPr>
              <a:t>400</a:t>
            </a:r>
            <a:r>
              <a:rPr lang="en-US" sz="1800" spc="-260" dirty="0">
                <a:latin typeface="Gill Sans MT"/>
                <a:cs typeface="Gill Sans MT"/>
              </a:rPr>
              <a:t> </a:t>
            </a:r>
            <a:r>
              <a:rPr lang="en-US" sz="1800" dirty="0">
                <a:latin typeface="Gill Sans MT"/>
                <a:cs typeface="Gill Sans MT"/>
              </a:rPr>
              <a:t>V</a:t>
            </a:r>
            <a:r>
              <a:rPr lang="en-US" sz="1800" spc="-15" dirty="0">
                <a:latin typeface="Gill Sans MT"/>
                <a:cs typeface="Gill Sans MT"/>
              </a:rPr>
              <a:t> </a:t>
            </a:r>
            <a:r>
              <a:rPr lang="en-US" sz="1800" dirty="0">
                <a:latin typeface="Gill Sans MT"/>
                <a:cs typeface="Gill Sans MT"/>
              </a:rPr>
              <a:t>applied</a:t>
            </a:r>
            <a:r>
              <a:rPr lang="en-US" sz="1800" spc="-35" dirty="0">
                <a:latin typeface="Gill Sans MT"/>
                <a:cs typeface="Gill Sans MT"/>
              </a:rPr>
              <a:t> </a:t>
            </a:r>
            <a:r>
              <a:rPr lang="en-US" sz="1800" dirty="0">
                <a:latin typeface="Gill Sans MT"/>
                <a:cs typeface="Gill Sans MT"/>
              </a:rPr>
              <a:t>on</a:t>
            </a:r>
            <a:r>
              <a:rPr lang="en-US" sz="1800" spc="-10" dirty="0">
                <a:latin typeface="Gill Sans MT"/>
                <a:cs typeface="Gill Sans MT"/>
              </a:rPr>
              <a:t> </a:t>
            </a:r>
            <a:r>
              <a:rPr lang="en-US" sz="1800" dirty="0">
                <a:latin typeface="Gill Sans MT"/>
                <a:cs typeface="Gill Sans MT"/>
              </a:rPr>
              <a:t>the 0.05mm GEM</a:t>
            </a:r>
            <a:r>
              <a:rPr lang="en-US" sz="1800" spc="-10" dirty="0">
                <a:latin typeface="Gill Sans MT"/>
                <a:cs typeface="Gill Sans MT"/>
              </a:rPr>
              <a:t>. Triple</a:t>
            </a:r>
            <a:r>
              <a:rPr lang="en-US" sz="1800" spc="-30" dirty="0">
                <a:latin typeface="Gill Sans MT"/>
                <a:cs typeface="Gill Sans MT"/>
              </a:rPr>
              <a:t> </a:t>
            </a:r>
            <a:r>
              <a:rPr lang="en-US" sz="1800" dirty="0">
                <a:latin typeface="Gill Sans MT"/>
                <a:cs typeface="Gill Sans MT"/>
              </a:rPr>
              <a:t>GEM</a:t>
            </a:r>
            <a:r>
              <a:rPr lang="en-US" sz="1800" spc="-25" dirty="0">
                <a:latin typeface="Gill Sans MT"/>
                <a:cs typeface="Gill Sans MT"/>
              </a:rPr>
              <a:t> </a:t>
            </a:r>
            <a:r>
              <a:rPr lang="en-US" sz="1800" dirty="0">
                <a:latin typeface="Gill Sans MT"/>
                <a:cs typeface="Gill Sans MT"/>
              </a:rPr>
              <a:t>are</a:t>
            </a:r>
            <a:r>
              <a:rPr lang="en-US" sz="1800" spc="-25" dirty="0">
                <a:latin typeface="Gill Sans MT"/>
                <a:cs typeface="Gill Sans MT"/>
              </a:rPr>
              <a:t> </a:t>
            </a:r>
            <a:r>
              <a:rPr lang="en-US" sz="1800" dirty="0">
                <a:latin typeface="Gill Sans MT"/>
                <a:cs typeface="Gill Sans MT"/>
              </a:rPr>
              <a:t>common</a:t>
            </a:r>
            <a:r>
              <a:rPr lang="en-US" sz="1800" spc="-15" dirty="0">
                <a:latin typeface="Gill Sans MT"/>
                <a:cs typeface="Gill Sans MT"/>
              </a:rPr>
              <a:t> </a:t>
            </a:r>
            <a:r>
              <a:rPr lang="en-US" sz="1800" dirty="0">
                <a:latin typeface="Gill Sans MT"/>
                <a:cs typeface="Gill Sans MT"/>
              </a:rPr>
              <a:t>with</a:t>
            </a:r>
            <a:r>
              <a:rPr lang="en-US" sz="1800" spc="-30" dirty="0">
                <a:latin typeface="Gill Sans MT"/>
                <a:cs typeface="Gill Sans MT"/>
              </a:rPr>
              <a:t> </a:t>
            </a:r>
            <a:r>
              <a:rPr lang="en-US" sz="1800" dirty="0">
                <a:latin typeface="Gill Sans MT"/>
                <a:cs typeface="Gill Sans MT"/>
              </a:rPr>
              <a:t>G=10</a:t>
            </a:r>
            <a:r>
              <a:rPr lang="en-US" sz="1800" baseline="25252" dirty="0">
                <a:latin typeface="Gill Sans MT"/>
                <a:cs typeface="Gill Sans MT"/>
              </a:rPr>
              <a:t>4</a:t>
            </a:r>
            <a:r>
              <a:rPr lang="en-US" sz="1800" spc="202" baseline="25252" dirty="0">
                <a:latin typeface="Gill Sans MT"/>
                <a:cs typeface="Gill Sans MT"/>
              </a:rPr>
              <a:t> </a:t>
            </a:r>
            <a:r>
              <a:rPr lang="en-US" sz="1800" dirty="0">
                <a:latin typeface="Gill Sans MT"/>
                <a:cs typeface="Gill Sans MT"/>
              </a:rPr>
              <a:t>-</a:t>
            </a:r>
            <a:r>
              <a:rPr lang="en-US" sz="1800" spc="-30" dirty="0">
                <a:latin typeface="Gill Sans MT"/>
                <a:cs typeface="Gill Sans MT"/>
              </a:rPr>
              <a:t> </a:t>
            </a:r>
            <a:r>
              <a:rPr lang="en-US" sz="1800" spc="-25" dirty="0">
                <a:latin typeface="Gill Sans MT"/>
                <a:cs typeface="Gill Sans MT"/>
              </a:rPr>
              <a:t>10</a:t>
            </a:r>
            <a:r>
              <a:rPr lang="en-US" sz="1800" spc="-37" baseline="25252" dirty="0">
                <a:latin typeface="Gill Sans MT"/>
                <a:cs typeface="Gill Sans MT"/>
              </a:rPr>
              <a:t>5</a:t>
            </a:r>
            <a:endParaRPr lang="en-US" sz="1800" dirty="0">
              <a:latin typeface="Gill Sans MT"/>
              <a:cs typeface="Gill Sans MT"/>
            </a:endParaRPr>
          </a:p>
        </p:txBody>
      </p:sp>
      <p:pic>
        <p:nvPicPr>
          <p:cNvPr id="25" name="object 5">
            <a:extLst>
              <a:ext uri="{FF2B5EF4-FFF2-40B4-BE49-F238E27FC236}">
                <a16:creationId xmlns:a16="http://schemas.microsoft.com/office/drawing/2014/main" id="{FA122A4F-41DB-56D1-A1C0-5E66F0FB3492}"/>
              </a:ext>
            </a:extLst>
          </p:cNvPr>
          <p:cNvPicPr/>
          <p:nvPr/>
        </p:nvPicPr>
        <p:blipFill>
          <a:blip r:embed="rId6" cstate="screen">
            <a:extLst>
              <a:ext uri="{28A0092B-C50C-407E-A947-70E740481C1C}">
                <a14:useLocalDpi xmlns:a14="http://schemas.microsoft.com/office/drawing/2010/main"/>
              </a:ext>
            </a:extLst>
          </a:blip>
          <a:stretch>
            <a:fillRect/>
          </a:stretch>
        </p:blipFill>
        <p:spPr>
          <a:xfrm>
            <a:off x="3332789" y="1060677"/>
            <a:ext cx="2885429" cy="1820707"/>
          </a:xfrm>
          <a:prstGeom prst="rect">
            <a:avLst/>
          </a:prstGeom>
          <a:solidFill>
            <a:schemeClr val="accent2">
              <a:lumMod val="20000"/>
              <a:lumOff val="80000"/>
            </a:schemeClr>
          </a:solidFill>
        </p:spPr>
      </p:pic>
      <p:pic>
        <p:nvPicPr>
          <p:cNvPr id="26" name="object 7">
            <a:extLst>
              <a:ext uri="{FF2B5EF4-FFF2-40B4-BE49-F238E27FC236}">
                <a16:creationId xmlns:a16="http://schemas.microsoft.com/office/drawing/2014/main" id="{CE3BD108-1862-7358-7928-CFF975B2510D}"/>
              </a:ext>
            </a:extLst>
          </p:cNvPr>
          <p:cNvPicPr/>
          <p:nvPr/>
        </p:nvPicPr>
        <p:blipFill rotWithShape="1">
          <a:blip r:embed="rId7" cstate="screen">
            <a:extLst>
              <a:ext uri="{28A0092B-C50C-407E-A947-70E740481C1C}">
                <a14:useLocalDpi xmlns:a14="http://schemas.microsoft.com/office/drawing/2010/main"/>
              </a:ext>
            </a:extLst>
          </a:blip>
          <a:srcRect l="13751" t="1638" r="6484"/>
          <a:stretch/>
        </p:blipFill>
        <p:spPr>
          <a:xfrm>
            <a:off x="6272777" y="1060677"/>
            <a:ext cx="1497556" cy="2644035"/>
          </a:xfrm>
          <a:prstGeom prst="rect">
            <a:avLst/>
          </a:prstGeom>
          <a:solidFill>
            <a:schemeClr val="accent2">
              <a:lumMod val="20000"/>
              <a:lumOff val="80000"/>
            </a:schemeClr>
          </a:solidFill>
        </p:spPr>
      </p:pic>
      <p:sp>
        <p:nvSpPr>
          <p:cNvPr id="27" name="object 3">
            <a:extLst>
              <a:ext uri="{FF2B5EF4-FFF2-40B4-BE49-F238E27FC236}">
                <a16:creationId xmlns:a16="http://schemas.microsoft.com/office/drawing/2014/main" id="{1EDB4E36-46D0-B11B-170A-517A9C48BBBB}"/>
              </a:ext>
            </a:extLst>
          </p:cNvPr>
          <p:cNvSpPr txBox="1"/>
          <p:nvPr/>
        </p:nvSpPr>
        <p:spPr>
          <a:xfrm>
            <a:off x="3349470" y="2881384"/>
            <a:ext cx="3471424" cy="3262432"/>
          </a:xfrm>
          <a:prstGeom prst="rect">
            <a:avLst/>
          </a:prstGeom>
        </p:spPr>
        <p:txBody>
          <a:bodyPr vert="horz" wrap="square" lIns="0" tIns="167640" rIns="0" bIns="0" rtlCol="0">
            <a:spAutoFit/>
          </a:bodyPr>
          <a:lstStyle/>
          <a:p>
            <a:pPr marL="240665" indent="-227965">
              <a:lnSpc>
                <a:spcPct val="100000"/>
              </a:lnSpc>
              <a:spcBef>
                <a:spcPts val="1320"/>
              </a:spcBef>
              <a:buClr>
                <a:srgbClr val="B71E42"/>
              </a:buClr>
              <a:buFont typeface="Arial"/>
              <a:buChar char="•"/>
              <a:tabLst>
                <a:tab pos="240665" algn="l"/>
              </a:tabLst>
            </a:pPr>
            <a:r>
              <a:rPr sz="1900" dirty="0">
                <a:solidFill>
                  <a:srgbClr val="C00000"/>
                </a:solidFill>
                <a:latin typeface="Gill Sans MT"/>
                <a:cs typeface="Gill Sans MT"/>
              </a:rPr>
              <a:t>Micro</a:t>
            </a:r>
            <a:r>
              <a:rPr sz="1900" spc="-70" dirty="0">
                <a:solidFill>
                  <a:srgbClr val="C00000"/>
                </a:solidFill>
                <a:latin typeface="Gill Sans MT"/>
                <a:cs typeface="Gill Sans MT"/>
              </a:rPr>
              <a:t> </a:t>
            </a:r>
            <a:r>
              <a:rPr sz="1900" dirty="0">
                <a:solidFill>
                  <a:srgbClr val="C00000"/>
                </a:solidFill>
                <a:latin typeface="Gill Sans MT"/>
                <a:cs typeface="Gill Sans MT"/>
              </a:rPr>
              <a:t>Mesh</a:t>
            </a:r>
            <a:r>
              <a:rPr sz="1900" spc="-80" dirty="0">
                <a:solidFill>
                  <a:srgbClr val="C00000"/>
                </a:solidFill>
                <a:latin typeface="Gill Sans MT"/>
                <a:cs typeface="Gill Sans MT"/>
              </a:rPr>
              <a:t> </a:t>
            </a:r>
            <a:r>
              <a:rPr sz="1900" dirty="0">
                <a:solidFill>
                  <a:srgbClr val="C00000"/>
                </a:solidFill>
                <a:latin typeface="Gill Sans MT"/>
                <a:cs typeface="Gill Sans MT"/>
              </a:rPr>
              <a:t>Gaseous</a:t>
            </a:r>
            <a:r>
              <a:rPr sz="1900" spc="-65" dirty="0">
                <a:solidFill>
                  <a:srgbClr val="C00000"/>
                </a:solidFill>
                <a:latin typeface="Gill Sans MT"/>
                <a:cs typeface="Gill Sans MT"/>
              </a:rPr>
              <a:t> </a:t>
            </a:r>
            <a:r>
              <a:rPr sz="1900" dirty="0">
                <a:solidFill>
                  <a:srgbClr val="C00000"/>
                </a:solidFill>
                <a:latin typeface="Gill Sans MT"/>
                <a:cs typeface="Gill Sans MT"/>
              </a:rPr>
              <a:t>structure</a:t>
            </a:r>
            <a:r>
              <a:rPr sz="1900" spc="-75" dirty="0">
                <a:solidFill>
                  <a:srgbClr val="C00000"/>
                </a:solidFill>
                <a:latin typeface="Gill Sans MT"/>
                <a:cs typeface="Gill Sans MT"/>
              </a:rPr>
              <a:t> </a:t>
            </a:r>
            <a:r>
              <a:rPr sz="1900" spc="-10" dirty="0">
                <a:latin typeface="Gill Sans MT"/>
                <a:cs typeface="Gill Sans MT"/>
              </a:rPr>
              <a:t>(Micromegas)</a:t>
            </a:r>
            <a:endParaRPr sz="1900" dirty="0">
              <a:latin typeface="Gill Sans MT"/>
              <a:cs typeface="Gill Sans MT"/>
            </a:endParaRPr>
          </a:p>
          <a:p>
            <a:pPr marL="240665" indent="-227965">
              <a:lnSpc>
                <a:spcPct val="100000"/>
              </a:lnSpc>
              <a:spcBef>
                <a:spcPts val="1225"/>
              </a:spcBef>
              <a:buClr>
                <a:srgbClr val="B71E42"/>
              </a:buClr>
              <a:buFont typeface="Arial"/>
              <a:buChar char="•"/>
              <a:tabLst>
                <a:tab pos="240665" algn="l"/>
              </a:tabLst>
            </a:pPr>
            <a:r>
              <a:rPr sz="1900" dirty="0">
                <a:latin typeface="Gill Sans MT"/>
                <a:cs typeface="Gill Sans MT"/>
              </a:rPr>
              <a:t>Separate</a:t>
            </a:r>
            <a:r>
              <a:rPr sz="1900" spc="-35" dirty="0">
                <a:latin typeface="Gill Sans MT"/>
                <a:cs typeface="Gill Sans MT"/>
              </a:rPr>
              <a:t> </a:t>
            </a:r>
            <a:r>
              <a:rPr sz="1900" dirty="0">
                <a:latin typeface="Gill Sans MT"/>
                <a:cs typeface="Gill Sans MT"/>
              </a:rPr>
              <a:t>ionization</a:t>
            </a:r>
            <a:r>
              <a:rPr sz="1900" spc="-60" dirty="0">
                <a:latin typeface="Gill Sans MT"/>
                <a:cs typeface="Gill Sans MT"/>
              </a:rPr>
              <a:t> </a:t>
            </a:r>
            <a:r>
              <a:rPr sz="1900" dirty="0">
                <a:latin typeface="Gill Sans MT"/>
                <a:cs typeface="Gill Sans MT"/>
              </a:rPr>
              <a:t>region</a:t>
            </a:r>
            <a:r>
              <a:rPr sz="1900" spc="-60" dirty="0">
                <a:latin typeface="Gill Sans MT"/>
                <a:cs typeface="Gill Sans MT"/>
              </a:rPr>
              <a:t> </a:t>
            </a:r>
            <a:r>
              <a:rPr sz="1900" dirty="0">
                <a:latin typeface="Gill Sans MT"/>
                <a:cs typeface="Gill Sans MT"/>
              </a:rPr>
              <a:t>(</a:t>
            </a:r>
            <a:r>
              <a:rPr lang="en-US" sz="1900" dirty="0">
                <a:latin typeface="Gill Sans MT"/>
                <a:cs typeface="Gill Sans MT"/>
              </a:rPr>
              <a:t>6</a:t>
            </a:r>
            <a:r>
              <a:rPr sz="1900" dirty="0">
                <a:latin typeface="Gill Sans MT"/>
                <a:cs typeface="Gill Sans MT"/>
              </a:rPr>
              <a:t>mm)</a:t>
            </a:r>
            <a:r>
              <a:rPr sz="1900" spc="-70" dirty="0">
                <a:latin typeface="Gill Sans MT"/>
                <a:cs typeface="Gill Sans MT"/>
              </a:rPr>
              <a:t> </a:t>
            </a:r>
            <a:r>
              <a:rPr sz="1900" dirty="0">
                <a:latin typeface="Gill Sans MT"/>
                <a:cs typeface="Gill Sans MT"/>
              </a:rPr>
              <a:t>from</a:t>
            </a:r>
            <a:r>
              <a:rPr sz="1900" spc="-60" dirty="0">
                <a:latin typeface="Gill Sans MT"/>
                <a:cs typeface="Gill Sans MT"/>
              </a:rPr>
              <a:t> </a:t>
            </a:r>
            <a:r>
              <a:rPr sz="1900" dirty="0">
                <a:latin typeface="Gill Sans MT"/>
                <a:cs typeface="Gill Sans MT"/>
              </a:rPr>
              <a:t>amplification</a:t>
            </a:r>
            <a:r>
              <a:rPr sz="1900" spc="-75" dirty="0">
                <a:latin typeface="Gill Sans MT"/>
                <a:cs typeface="Gill Sans MT"/>
              </a:rPr>
              <a:t> </a:t>
            </a:r>
            <a:r>
              <a:rPr sz="1900" dirty="0">
                <a:latin typeface="Gill Sans MT"/>
                <a:cs typeface="Gill Sans MT"/>
              </a:rPr>
              <a:t>region</a:t>
            </a:r>
            <a:r>
              <a:rPr sz="1900" spc="-60" dirty="0">
                <a:latin typeface="Gill Sans MT"/>
                <a:cs typeface="Gill Sans MT"/>
              </a:rPr>
              <a:t> </a:t>
            </a:r>
            <a:r>
              <a:rPr sz="1900" dirty="0">
                <a:latin typeface="Gill Sans MT"/>
                <a:cs typeface="Gill Sans MT"/>
              </a:rPr>
              <a:t>(100</a:t>
            </a:r>
            <a:r>
              <a:rPr sz="1900" spc="-35" dirty="0">
                <a:latin typeface="Gill Sans MT"/>
                <a:cs typeface="Gill Sans MT"/>
              </a:rPr>
              <a:t> </a:t>
            </a:r>
            <a:r>
              <a:rPr sz="1900" spc="-25" dirty="0">
                <a:latin typeface="Cambria Math"/>
                <a:cs typeface="Cambria Math"/>
              </a:rPr>
              <a:t>𝝁</a:t>
            </a:r>
            <a:r>
              <a:rPr sz="1900" spc="-25" dirty="0">
                <a:latin typeface="Gill Sans MT"/>
                <a:cs typeface="Gill Sans MT"/>
              </a:rPr>
              <a:t>m)</a:t>
            </a:r>
            <a:endParaRPr sz="1900" dirty="0">
              <a:latin typeface="Gill Sans MT"/>
              <a:cs typeface="Gill Sans MT"/>
            </a:endParaRPr>
          </a:p>
          <a:p>
            <a:pPr marL="240665" indent="-227965">
              <a:lnSpc>
                <a:spcPct val="100000"/>
              </a:lnSpc>
              <a:spcBef>
                <a:spcPts val="1225"/>
              </a:spcBef>
              <a:buClr>
                <a:srgbClr val="B71E42"/>
              </a:buClr>
              <a:buFont typeface="Arial"/>
              <a:buChar char="•"/>
              <a:tabLst>
                <a:tab pos="240665" algn="l"/>
              </a:tabLst>
            </a:pPr>
            <a:r>
              <a:rPr sz="1900" dirty="0">
                <a:latin typeface="Gill Sans MT"/>
                <a:cs typeface="Gill Sans MT"/>
              </a:rPr>
              <a:t>Fast</a:t>
            </a:r>
            <a:r>
              <a:rPr sz="1900" spc="-50" dirty="0">
                <a:latin typeface="Gill Sans MT"/>
                <a:cs typeface="Gill Sans MT"/>
              </a:rPr>
              <a:t> </a:t>
            </a:r>
            <a:r>
              <a:rPr sz="1900" spc="-10" dirty="0">
                <a:latin typeface="Gill Sans MT"/>
                <a:cs typeface="Gill Sans MT"/>
              </a:rPr>
              <a:t>signal:</a:t>
            </a:r>
            <a:r>
              <a:rPr sz="1900" spc="-195" dirty="0">
                <a:latin typeface="Gill Sans MT"/>
                <a:cs typeface="Gill Sans MT"/>
              </a:rPr>
              <a:t> </a:t>
            </a:r>
            <a:r>
              <a:rPr lang="en-US" sz="1900" spc="-195" dirty="0">
                <a:latin typeface="Gill Sans MT"/>
                <a:cs typeface="Gill Sans MT"/>
              </a:rPr>
              <a:t> </a:t>
            </a:r>
            <a:r>
              <a:rPr sz="1900" dirty="0">
                <a:latin typeface="Gill Sans MT"/>
                <a:cs typeface="Gill Sans MT"/>
              </a:rPr>
              <a:t>Collect</a:t>
            </a:r>
            <a:r>
              <a:rPr sz="1900" spc="-25" dirty="0">
                <a:latin typeface="Gill Sans MT"/>
                <a:cs typeface="Gill Sans MT"/>
              </a:rPr>
              <a:t> </a:t>
            </a:r>
            <a:r>
              <a:rPr sz="1900" dirty="0">
                <a:solidFill>
                  <a:srgbClr val="C00000"/>
                </a:solidFill>
                <a:latin typeface="Gill Sans MT"/>
                <a:cs typeface="Gill Sans MT"/>
              </a:rPr>
              <a:t>electrons</a:t>
            </a:r>
            <a:r>
              <a:rPr sz="1900" spc="-30" dirty="0">
                <a:solidFill>
                  <a:srgbClr val="C00000"/>
                </a:solidFill>
                <a:latin typeface="Gill Sans MT"/>
                <a:cs typeface="Gill Sans MT"/>
              </a:rPr>
              <a:t> </a:t>
            </a:r>
            <a:r>
              <a:rPr sz="1900" dirty="0">
                <a:solidFill>
                  <a:srgbClr val="C00000"/>
                </a:solidFill>
                <a:latin typeface="Gill Sans MT"/>
                <a:cs typeface="Gill Sans MT"/>
              </a:rPr>
              <a:t>within</a:t>
            </a:r>
            <a:r>
              <a:rPr sz="1900" spc="-45" dirty="0">
                <a:solidFill>
                  <a:srgbClr val="C00000"/>
                </a:solidFill>
                <a:latin typeface="Gill Sans MT"/>
                <a:cs typeface="Gill Sans MT"/>
              </a:rPr>
              <a:t> </a:t>
            </a:r>
            <a:r>
              <a:rPr sz="1900" dirty="0">
                <a:solidFill>
                  <a:srgbClr val="C00000"/>
                </a:solidFill>
                <a:latin typeface="Gill Sans MT"/>
                <a:cs typeface="Gill Sans MT"/>
              </a:rPr>
              <a:t>1</a:t>
            </a:r>
            <a:r>
              <a:rPr lang="en-US" sz="1900" dirty="0">
                <a:solidFill>
                  <a:srgbClr val="C00000"/>
                </a:solidFill>
                <a:latin typeface="Gill Sans MT"/>
                <a:cs typeface="Gill Sans MT"/>
              </a:rPr>
              <a:t>0 </a:t>
            </a:r>
            <a:r>
              <a:rPr sz="1900" dirty="0">
                <a:solidFill>
                  <a:srgbClr val="C00000"/>
                </a:solidFill>
                <a:latin typeface="Gill Sans MT"/>
                <a:cs typeface="Gill Sans MT"/>
              </a:rPr>
              <a:t>ns</a:t>
            </a:r>
            <a:endParaRPr lang="en-US" sz="1900" dirty="0">
              <a:solidFill>
                <a:srgbClr val="C00000"/>
              </a:solidFill>
              <a:latin typeface="Gill Sans MT"/>
              <a:cs typeface="Gill Sans MT"/>
            </a:endParaRPr>
          </a:p>
          <a:p>
            <a:pPr marL="240665" indent="-227965">
              <a:spcBef>
                <a:spcPts val="1225"/>
              </a:spcBef>
              <a:buClr>
                <a:srgbClr val="B71E42"/>
              </a:buClr>
              <a:buFont typeface="Arial"/>
              <a:buChar char="•"/>
              <a:tabLst>
                <a:tab pos="240665" algn="l"/>
              </a:tabLst>
            </a:pPr>
            <a:r>
              <a:rPr lang="en-US" sz="1900" dirty="0">
                <a:latin typeface="Gill Sans MT"/>
                <a:cs typeface="Gill Sans MT"/>
              </a:rPr>
              <a:t>100</a:t>
            </a:r>
            <a:r>
              <a:rPr lang="en-US" sz="1900" dirty="0">
                <a:latin typeface="Cambria Math"/>
                <a:cs typeface="Cambria Math"/>
              </a:rPr>
              <a:t>𝝁</a:t>
            </a:r>
            <a:r>
              <a:rPr lang="en-US" sz="1900" dirty="0">
                <a:latin typeface="Gill Sans MT"/>
                <a:cs typeface="Gill Sans MT"/>
              </a:rPr>
              <a:t>m</a:t>
            </a:r>
            <a:r>
              <a:rPr lang="en-US" sz="1900" spc="-70" dirty="0">
                <a:latin typeface="Gill Sans MT"/>
                <a:cs typeface="Gill Sans MT"/>
              </a:rPr>
              <a:t> </a:t>
            </a:r>
            <a:r>
              <a:rPr lang="en-US" sz="1900" dirty="0">
                <a:latin typeface="Gill Sans MT"/>
                <a:cs typeface="Gill Sans MT"/>
              </a:rPr>
              <a:t>spatial</a:t>
            </a:r>
            <a:r>
              <a:rPr lang="en-US" sz="1900" spc="-75" dirty="0">
                <a:latin typeface="Gill Sans MT"/>
                <a:cs typeface="Gill Sans MT"/>
              </a:rPr>
              <a:t> </a:t>
            </a:r>
            <a:r>
              <a:rPr lang="en-US" sz="1900" dirty="0">
                <a:latin typeface="Gill Sans MT"/>
                <a:cs typeface="Gill Sans MT"/>
              </a:rPr>
              <a:t>resolution</a:t>
            </a:r>
            <a:r>
              <a:rPr lang="en-US" sz="1900" spc="-90" dirty="0">
                <a:latin typeface="Gill Sans MT"/>
                <a:cs typeface="Gill Sans MT"/>
              </a:rPr>
              <a:t> </a:t>
            </a:r>
            <a:r>
              <a:rPr lang="en-US" sz="1900" spc="-10" dirty="0">
                <a:latin typeface="Gill Sans MT"/>
                <a:cs typeface="Gill Sans MT"/>
              </a:rPr>
              <a:t>achievable</a:t>
            </a:r>
            <a:endParaRPr lang="en-US" sz="1900" dirty="0">
              <a:latin typeface="Gill Sans MT"/>
              <a:cs typeface="Gill Sans MT"/>
            </a:endParaRPr>
          </a:p>
        </p:txBody>
      </p:sp>
    </p:spTree>
    <p:extLst>
      <p:ext uri="{BB962C8B-B14F-4D97-AF65-F5344CB8AC3E}">
        <p14:creationId xmlns:p14="http://schemas.microsoft.com/office/powerpoint/2010/main" val="19004969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C73EC-5BB4-D362-7875-3CBA087102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BAA764-7081-5D21-E563-5D92E3674B89}"/>
              </a:ext>
            </a:extLst>
          </p:cNvPr>
          <p:cNvSpPr>
            <a:spLocks noGrp="1"/>
          </p:cNvSpPr>
          <p:nvPr>
            <p:ph type="title"/>
          </p:nvPr>
        </p:nvSpPr>
        <p:spPr>
          <a:xfrm>
            <a:off x="1433643" y="-21471"/>
            <a:ext cx="9547178" cy="841248"/>
          </a:xfrm>
        </p:spPr>
        <p:txBody>
          <a:bodyPr/>
          <a:lstStyle/>
          <a:p>
            <a:r>
              <a:rPr lang="en-US" dirty="0"/>
              <a:t>MPGD Strength vs. weakness</a:t>
            </a:r>
          </a:p>
        </p:txBody>
      </p:sp>
      <p:sp>
        <p:nvSpPr>
          <p:cNvPr id="4" name="Date Placeholder 3">
            <a:extLst>
              <a:ext uri="{FF2B5EF4-FFF2-40B4-BE49-F238E27FC236}">
                <a16:creationId xmlns:a16="http://schemas.microsoft.com/office/drawing/2014/main" id="{D49DCF5F-F3B6-E70C-3A6B-067D04F30F9B}"/>
              </a:ext>
            </a:extLst>
          </p:cNvPr>
          <p:cNvSpPr>
            <a:spLocks noGrp="1"/>
          </p:cNvSpPr>
          <p:nvPr>
            <p:ph type="dt" sz="half" idx="10"/>
          </p:nvPr>
        </p:nvSpPr>
        <p:spPr>
          <a:xfrm>
            <a:off x="8837612" y="6477164"/>
            <a:ext cx="1600200" cy="365125"/>
          </a:xfrm>
        </p:spPr>
        <p:txBody>
          <a:bodyPr/>
          <a:lstStyle/>
          <a:p>
            <a:r>
              <a:rPr lang="en-US"/>
              <a:t>15/10//2026</a:t>
            </a:r>
          </a:p>
        </p:txBody>
      </p:sp>
      <p:sp>
        <p:nvSpPr>
          <p:cNvPr id="6" name="Slide Number Placeholder 5">
            <a:extLst>
              <a:ext uri="{FF2B5EF4-FFF2-40B4-BE49-F238E27FC236}">
                <a16:creationId xmlns:a16="http://schemas.microsoft.com/office/drawing/2014/main" id="{CE5CE413-CC67-BFA1-2FC8-CB8A00D1272A}"/>
              </a:ext>
            </a:extLst>
          </p:cNvPr>
          <p:cNvSpPr>
            <a:spLocks noGrp="1"/>
          </p:cNvSpPr>
          <p:nvPr>
            <p:ph type="sldNum" sz="quarter" idx="12"/>
          </p:nvPr>
        </p:nvSpPr>
        <p:spPr>
          <a:xfrm>
            <a:off x="10514012" y="6477164"/>
            <a:ext cx="551167" cy="365125"/>
          </a:xfrm>
        </p:spPr>
        <p:txBody>
          <a:bodyPr/>
          <a:lstStyle/>
          <a:p>
            <a:fld id="{3D386162-1254-4836-8907-E79B8C46EF85}" type="slidenum">
              <a:rPr lang="en-US" smtClean="0"/>
              <a:t>36</a:t>
            </a:fld>
            <a:endParaRPr lang="en-US"/>
          </a:p>
        </p:txBody>
      </p:sp>
      <p:sp>
        <p:nvSpPr>
          <p:cNvPr id="7" name="Rectangle 6">
            <a:extLst>
              <a:ext uri="{FF2B5EF4-FFF2-40B4-BE49-F238E27FC236}">
                <a16:creationId xmlns:a16="http://schemas.microsoft.com/office/drawing/2014/main" id="{120BE90B-AF09-7786-43C8-08B855AED406}"/>
              </a:ext>
            </a:extLst>
          </p:cNvPr>
          <p:cNvSpPr/>
          <p:nvPr/>
        </p:nvSpPr>
        <p:spPr>
          <a:xfrm>
            <a:off x="5779601" y="663947"/>
            <a:ext cx="2846895" cy="841248"/>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Gaseous target and multiplication separated </a:t>
            </a:r>
          </a:p>
        </p:txBody>
      </p:sp>
      <p:sp>
        <p:nvSpPr>
          <p:cNvPr id="8" name="Rectangle 7">
            <a:extLst>
              <a:ext uri="{FF2B5EF4-FFF2-40B4-BE49-F238E27FC236}">
                <a16:creationId xmlns:a16="http://schemas.microsoft.com/office/drawing/2014/main" id="{99879AA1-E800-CF89-5ED2-EEA36291B6DF}"/>
              </a:ext>
            </a:extLst>
          </p:cNvPr>
          <p:cNvSpPr/>
          <p:nvPr/>
        </p:nvSpPr>
        <p:spPr>
          <a:xfrm>
            <a:off x="4913312" y="1846076"/>
            <a:ext cx="2185934" cy="1159269"/>
          </a:xfrm>
          <a:prstGeom prst="rect">
            <a:avLst/>
          </a:prstGeom>
          <a:solidFill>
            <a:srgbClr val="ED476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delayed avalanche </a:t>
            </a:r>
            <a:r>
              <a:rPr lang="en-US" dirty="0">
                <a:sym typeface="Wingdings" panose="05000000000000000000" pitchFamily="2" charset="2"/>
              </a:rPr>
              <a:t> moderate time resolution</a:t>
            </a:r>
            <a:endParaRPr lang="en-US" dirty="0"/>
          </a:p>
        </p:txBody>
      </p:sp>
      <p:sp>
        <p:nvSpPr>
          <p:cNvPr id="9" name="Rectangle 8">
            <a:extLst>
              <a:ext uri="{FF2B5EF4-FFF2-40B4-BE49-F238E27FC236}">
                <a16:creationId xmlns:a16="http://schemas.microsoft.com/office/drawing/2014/main" id="{F95C7506-6DA3-A966-FCC6-D7F81F2B1470}"/>
              </a:ext>
            </a:extLst>
          </p:cNvPr>
          <p:cNvSpPr/>
          <p:nvPr/>
        </p:nvSpPr>
        <p:spPr>
          <a:xfrm>
            <a:off x="7734675" y="1837438"/>
            <a:ext cx="3087297" cy="650450"/>
          </a:xfrm>
          <a:prstGeom prst="rect">
            <a:avLst/>
          </a:prstGeom>
          <a:solidFill>
            <a:schemeClr val="bg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Very constant avalanche dynamic range</a:t>
            </a:r>
          </a:p>
        </p:txBody>
      </p:sp>
      <p:sp>
        <p:nvSpPr>
          <p:cNvPr id="11" name="Rectangle 10">
            <a:extLst>
              <a:ext uri="{FF2B5EF4-FFF2-40B4-BE49-F238E27FC236}">
                <a16:creationId xmlns:a16="http://schemas.microsoft.com/office/drawing/2014/main" id="{33280C24-B7DC-6F73-A133-3235EE78B978}"/>
              </a:ext>
            </a:extLst>
          </p:cNvPr>
          <p:cNvSpPr/>
          <p:nvPr/>
        </p:nvSpPr>
        <p:spPr>
          <a:xfrm>
            <a:off x="7734675" y="2603858"/>
            <a:ext cx="2846895" cy="650450"/>
          </a:xfrm>
          <a:prstGeom prst="rect">
            <a:avLst/>
          </a:prstGeom>
          <a:solidFill>
            <a:schemeClr val="bg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Efficient charge collection (</a:t>
            </a:r>
            <a:r>
              <a:rPr lang="en-US" dirty="0" err="1"/>
              <a:t>Ramo</a:t>
            </a:r>
            <a:r>
              <a:rPr lang="en-US" dirty="0"/>
              <a:t>)</a:t>
            </a:r>
          </a:p>
        </p:txBody>
      </p:sp>
      <p:sp>
        <p:nvSpPr>
          <p:cNvPr id="12" name="Left Brace 11">
            <a:extLst>
              <a:ext uri="{FF2B5EF4-FFF2-40B4-BE49-F238E27FC236}">
                <a16:creationId xmlns:a16="http://schemas.microsoft.com/office/drawing/2014/main" id="{BCB22F83-15CF-7CA2-EDB4-FB5155F5665F}"/>
              </a:ext>
            </a:extLst>
          </p:cNvPr>
          <p:cNvSpPr/>
          <p:nvPr/>
        </p:nvSpPr>
        <p:spPr>
          <a:xfrm>
            <a:off x="7304809" y="1837438"/>
            <a:ext cx="286393" cy="1416870"/>
          </a:xfrm>
          <a:prstGeom prst="leftBrace">
            <a:avLst>
              <a:gd name="adj1" fmla="val 89119"/>
              <a:gd name="adj2" fmla="val 50000"/>
            </a:avLst>
          </a:prstGeom>
          <a:noFill/>
          <a:ln>
            <a:solidFill>
              <a:srgbClr val="FF080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e 12">
            <a:extLst>
              <a:ext uri="{FF2B5EF4-FFF2-40B4-BE49-F238E27FC236}">
                <a16:creationId xmlns:a16="http://schemas.microsoft.com/office/drawing/2014/main" id="{BF07830C-F5D5-9988-8A95-708B219079F1}"/>
              </a:ext>
            </a:extLst>
          </p:cNvPr>
          <p:cNvSpPr/>
          <p:nvPr/>
        </p:nvSpPr>
        <p:spPr>
          <a:xfrm rot="10800000">
            <a:off x="10889214" y="1828831"/>
            <a:ext cx="286394" cy="1425477"/>
          </a:xfrm>
          <a:prstGeom prst="leftBrace">
            <a:avLst>
              <a:gd name="adj1" fmla="val 89119"/>
              <a:gd name="adj2" fmla="val 50000"/>
            </a:avLst>
          </a:prstGeom>
          <a:noFill/>
          <a:ln>
            <a:solidFill>
              <a:srgbClr val="FF080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Arrow: Down 13">
            <a:extLst>
              <a:ext uri="{FF2B5EF4-FFF2-40B4-BE49-F238E27FC236}">
                <a16:creationId xmlns:a16="http://schemas.microsoft.com/office/drawing/2014/main" id="{E069D5C9-F9EE-6798-33D4-C4F1184C01E3}"/>
              </a:ext>
            </a:extLst>
          </p:cNvPr>
          <p:cNvSpPr/>
          <p:nvPr/>
        </p:nvSpPr>
        <p:spPr>
          <a:xfrm>
            <a:off x="8869879" y="3279209"/>
            <a:ext cx="576485" cy="433632"/>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6B72B34-7C89-18A8-F814-B95FC9B8D6C6}"/>
              </a:ext>
            </a:extLst>
          </p:cNvPr>
          <p:cNvSpPr/>
          <p:nvPr/>
        </p:nvSpPr>
        <p:spPr>
          <a:xfrm>
            <a:off x="7541444" y="3732132"/>
            <a:ext cx="3305462" cy="650450"/>
          </a:xfrm>
          <a:prstGeom prst="rect">
            <a:avLst/>
          </a:prstGeom>
          <a:solidFill>
            <a:schemeClr val="bg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Low average &lt;Q&gt; </a:t>
            </a:r>
            <a:r>
              <a:rPr lang="en-US" dirty="0">
                <a:sym typeface="Wingdings" panose="05000000000000000000" pitchFamily="2" charset="2"/>
              </a:rPr>
              <a:t> high rate capability</a:t>
            </a:r>
            <a:endParaRPr lang="en-US" dirty="0"/>
          </a:p>
        </p:txBody>
      </p:sp>
      <p:sp>
        <p:nvSpPr>
          <p:cNvPr id="16" name="Arrow: Down 15">
            <a:extLst>
              <a:ext uri="{FF2B5EF4-FFF2-40B4-BE49-F238E27FC236}">
                <a16:creationId xmlns:a16="http://schemas.microsoft.com/office/drawing/2014/main" id="{22732C03-ADB4-AD2D-7056-B3DADAD55286}"/>
              </a:ext>
            </a:extLst>
          </p:cNvPr>
          <p:cNvSpPr/>
          <p:nvPr/>
        </p:nvSpPr>
        <p:spPr>
          <a:xfrm>
            <a:off x="8905932" y="4437440"/>
            <a:ext cx="576485" cy="433632"/>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09D14C3-C2A4-C308-513C-B90F69DA6171}"/>
              </a:ext>
            </a:extLst>
          </p:cNvPr>
          <p:cNvSpPr/>
          <p:nvPr/>
        </p:nvSpPr>
        <p:spPr>
          <a:xfrm>
            <a:off x="7541444" y="4949624"/>
            <a:ext cx="3305462" cy="1422895"/>
          </a:xfrm>
          <a:prstGeom prst="rect">
            <a:avLst/>
          </a:prstGeom>
          <a:solidFill>
            <a:srgbClr val="92D050"/>
          </a:solidFill>
          <a:ln>
            <a:solidFill>
              <a:srgbClr val="FF080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Resistive layers limit the potential rate capability but remains &gt; 100 kHz/c^2</a:t>
            </a:r>
          </a:p>
        </p:txBody>
      </p:sp>
      <p:sp>
        <p:nvSpPr>
          <p:cNvPr id="18" name="Rectangle 17">
            <a:extLst>
              <a:ext uri="{FF2B5EF4-FFF2-40B4-BE49-F238E27FC236}">
                <a16:creationId xmlns:a16="http://schemas.microsoft.com/office/drawing/2014/main" id="{3CC0A877-1FCC-FEC6-49D8-608BBA21F053}"/>
              </a:ext>
            </a:extLst>
          </p:cNvPr>
          <p:cNvSpPr/>
          <p:nvPr/>
        </p:nvSpPr>
        <p:spPr>
          <a:xfrm>
            <a:off x="425777" y="861035"/>
            <a:ext cx="4372465" cy="65045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Micro-pattern electrode</a:t>
            </a:r>
          </a:p>
        </p:txBody>
      </p:sp>
      <p:sp>
        <p:nvSpPr>
          <p:cNvPr id="19" name="Arrow: Down 18">
            <a:extLst>
              <a:ext uri="{FF2B5EF4-FFF2-40B4-BE49-F238E27FC236}">
                <a16:creationId xmlns:a16="http://schemas.microsoft.com/office/drawing/2014/main" id="{8BDCEFB4-1660-4B36-CA29-651EF145D390}"/>
              </a:ext>
            </a:extLst>
          </p:cNvPr>
          <p:cNvSpPr/>
          <p:nvPr/>
        </p:nvSpPr>
        <p:spPr>
          <a:xfrm>
            <a:off x="5669337" y="1524210"/>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a:extLst>
              <a:ext uri="{FF2B5EF4-FFF2-40B4-BE49-F238E27FC236}">
                <a16:creationId xmlns:a16="http://schemas.microsoft.com/office/drawing/2014/main" id="{C070DA24-2E36-C2F8-91FB-2CF5AA0E82FF}"/>
              </a:ext>
            </a:extLst>
          </p:cNvPr>
          <p:cNvSpPr/>
          <p:nvPr/>
        </p:nvSpPr>
        <p:spPr>
          <a:xfrm>
            <a:off x="8255364" y="1524486"/>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Down 20">
            <a:extLst>
              <a:ext uri="{FF2B5EF4-FFF2-40B4-BE49-F238E27FC236}">
                <a16:creationId xmlns:a16="http://schemas.microsoft.com/office/drawing/2014/main" id="{56DEDDE1-FBBA-D656-9E1B-AA1256BA2039}"/>
              </a:ext>
            </a:extLst>
          </p:cNvPr>
          <p:cNvSpPr/>
          <p:nvPr/>
        </p:nvSpPr>
        <p:spPr>
          <a:xfrm>
            <a:off x="1691595" y="1552743"/>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89FAE60-C30E-3A24-A7C9-3A254F2C8E16}"/>
              </a:ext>
            </a:extLst>
          </p:cNvPr>
          <p:cNvSpPr/>
          <p:nvPr/>
        </p:nvSpPr>
        <p:spPr>
          <a:xfrm>
            <a:off x="510463" y="1907229"/>
            <a:ext cx="2846895" cy="841247"/>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Industrially printable</a:t>
            </a:r>
          </a:p>
        </p:txBody>
      </p:sp>
      <p:sp>
        <p:nvSpPr>
          <p:cNvPr id="23" name="Arrow: Down 22">
            <a:extLst>
              <a:ext uri="{FF2B5EF4-FFF2-40B4-BE49-F238E27FC236}">
                <a16:creationId xmlns:a16="http://schemas.microsoft.com/office/drawing/2014/main" id="{691994F5-899D-5F8B-16C5-C283DC72F131}"/>
              </a:ext>
            </a:extLst>
          </p:cNvPr>
          <p:cNvSpPr/>
          <p:nvPr/>
        </p:nvSpPr>
        <p:spPr>
          <a:xfrm>
            <a:off x="1691594" y="2778987"/>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47F4EB3-8720-D4B0-F391-65E3980ADCED}"/>
              </a:ext>
            </a:extLst>
          </p:cNvPr>
          <p:cNvSpPr/>
          <p:nvPr/>
        </p:nvSpPr>
        <p:spPr>
          <a:xfrm>
            <a:off x="510463" y="3144220"/>
            <a:ext cx="2846895" cy="623210"/>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Spark safe (with resistive layers)</a:t>
            </a:r>
          </a:p>
        </p:txBody>
      </p:sp>
      <p:sp>
        <p:nvSpPr>
          <p:cNvPr id="25" name="Arrow: Down 24">
            <a:extLst>
              <a:ext uri="{FF2B5EF4-FFF2-40B4-BE49-F238E27FC236}">
                <a16:creationId xmlns:a16="http://schemas.microsoft.com/office/drawing/2014/main" id="{D65A9867-C555-BD69-EAAB-8CDDC005B4CC}"/>
              </a:ext>
            </a:extLst>
          </p:cNvPr>
          <p:cNvSpPr/>
          <p:nvPr/>
        </p:nvSpPr>
        <p:spPr>
          <a:xfrm>
            <a:off x="1691595" y="3803939"/>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8B12D93-244B-884E-3F51-27D17B5C985D}"/>
              </a:ext>
            </a:extLst>
          </p:cNvPr>
          <p:cNvSpPr/>
          <p:nvPr/>
        </p:nvSpPr>
        <p:spPr>
          <a:xfrm>
            <a:off x="840943" y="4136199"/>
            <a:ext cx="2185934" cy="454914"/>
          </a:xfrm>
          <a:prstGeom prst="rect">
            <a:avLst/>
          </a:prstGeom>
          <a:solidFill>
            <a:srgbClr val="ED476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Expensive</a:t>
            </a:r>
          </a:p>
        </p:txBody>
      </p:sp>
      <p:sp>
        <p:nvSpPr>
          <p:cNvPr id="27" name="Rectangle 26">
            <a:extLst>
              <a:ext uri="{FF2B5EF4-FFF2-40B4-BE49-F238E27FC236}">
                <a16:creationId xmlns:a16="http://schemas.microsoft.com/office/drawing/2014/main" id="{6B2F8B72-8DA8-C820-F4FB-CE9A98D4DA83}"/>
              </a:ext>
            </a:extLst>
          </p:cNvPr>
          <p:cNvSpPr/>
          <p:nvPr/>
        </p:nvSpPr>
        <p:spPr>
          <a:xfrm>
            <a:off x="510463" y="5087962"/>
            <a:ext cx="2846895" cy="1389201"/>
          </a:xfrm>
          <a:prstGeom prst="rect">
            <a:avLst/>
          </a:prstGeom>
          <a:solidFill>
            <a:srgbClr val="ED476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Not Easy to scale single module dimension to a few m^2 at constant unit cost and complexity</a:t>
            </a:r>
          </a:p>
        </p:txBody>
      </p:sp>
      <p:sp>
        <p:nvSpPr>
          <p:cNvPr id="30" name="Arrow: Right 29">
            <a:extLst>
              <a:ext uri="{FF2B5EF4-FFF2-40B4-BE49-F238E27FC236}">
                <a16:creationId xmlns:a16="http://schemas.microsoft.com/office/drawing/2014/main" id="{F1C0DF7C-D2E5-1872-2397-0F0E8A80A2A1}"/>
              </a:ext>
            </a:extLst>
          </p:cNvPr>
          <p:cNvSpPr/>
          <p:nvPr/>
        </p:nvSpPr>
        <p:spPr>
          <a:xfrm>
            <a:off x="4913312" y="951535"/>
            <a:ext cx="756025" cy="440916"/>
          </a:xfrm>
          <a:prstGeom prst="right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Down 2">
            <a:extLst>
              <a:ext uri="{FF2B5EF4-FFF2-40B4-BE49-F238E27FC236}">
                <a16:creationId xmlns:a16="http://schemas.microsoft.com/office/drawing/2014/main" id="{2DF71580-B42E-EFFE-6870-03ADC1D246FE}"/>
              </a:ext>
            </a:extLst>
          </p:cNvPr>
          <p:cNvSpPr/>
          <p:nvPr/>
        </p:nvSpPr>
        <p:spPr>
          <a:xfrm>
            <a:off x="4006797" y="1549809"/>
            <a:ext cx="484632" cy="2429670"/>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id="{29C0C817-F540-BC16-425A-AECF7432215F}"/>
              </a:ext>
            </a:extLst>
          </p:cNvPr>
          <p:cNvSpPr/>
          <p:nvPr/>
        </p:nvSpPr>
        <p:spPr>
          <a:xfrm>
            <a:off x="3493088" y="5853603"/>
            <a:ext cx="3725859" cy="440916"/>
          </a:xfrm>
          <a:prstGeom prst="right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F4248F15-4DDE-E341-E684-BA1A934B4806}"/>
              </a:ext>
            </a:extLst>
          </p:cNvPr>
          <p:cNvSpPr/>
          <p:nvPr/>
        </p:nvSpPr>
        <p:spPr>
          <a:xfrm>
            <a:off x="3748837" y="5233883"/>
            <a:ext cx="3084974" cy="1159269"/>
          </a:xfrm>
          <a:prstGeom prst="rect">
            <a:avLst/>
          </a:prstGeom>
          <a:solidFill>
            <a:srgbClr val="ED4761"/>
          </a:solidFill>
          <a:ln>
            <a:solidFill>
              <a:srgbClr val="ED47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It is challenging to maintain the space resolution on a large size module since is “plastic”</a:t>
            </a:r>
          </a:p>
        </p:txBody>
      </p:sp>
      <p:sp>
        <p:nvSpPr>
          <p:cNvPr id="32" name="Arrow: Down 31">
            <a:extLst>
              <a:ext uri="{FF2B5EF4-FFF2-40B4-BE49-F238E27FC236}">
                <a16:creationId xmlns:a16="http://schemas.microsoft.com/office/drawing/2014/main" id="{8A924FA3-BCCF-266B-05E2-DBC5DA146577}"/>
              </a:ext>
            </a:extLst>
          </p:cNvPr>
          <p:cNvSpPr/>
          <p:nvPr/>
        </p:nvSpPr>
        <p:spPr>
          <a:xfrm>
            <a:off x="1691594" y="4695758"/>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26AFAAFD-FBDC-6E1D-1CE3-8A0686ECAD8E}"/>
              </a:ext>
            </a:extLst>
          </p:cNvPr>
          <p:cNvSpPr/>
          <p:nvPr/>
        </p:nvSpPr>
        <p:spPr>
          <a:xfrm>
            <a:off x="4892424" y="3352338"/>
            <a:ext cx="2248024" cy="623210"/>
          </a:xfrm>
          <a:prstGeom prst="rect">
            <a:avLst/>
          </a:prstGeom>
          <a:solidFill>
            <a:srgbClr val="31AE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High efficiency</a:t>
            </a:r>
          </a:p>
        </p:txBody>
      </p:sp>
      <p:sp>
        <p:nvSpPr>
          <p:cNvPr id="34" name="Arrow: Down 33">
            <a:extLst>
              <a:ext uri="{FF2B5EF4-FFF2-40B4-BE49-F238E27FC236}">
                <a16:creationId xmlns:a16="http://schemas.microsoft.com/office/drawing/2014/main" id="{A0B45B80-C1DF-ACC9-263C-FD5F446AAC9B}"/>
              </a:ext>
            </a:extLst>
          </p:cNvPr>
          <p:cNvSpPr/>
          <p:nvPr/>
        </p:nvSpPr>
        <p:spPr>
          <a:xfrm>
            <a:off x="5718831" y="3039110"/>
            <a:ext cx="484632" cy="313228"/>
          </a:xfrm>
          <a:prstGeom prst="downArrow">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B6373BFD-B2AE-9FD0-B3F1-04F85D520F8D}"/>
              </a:ext>
            </a:extLst>
          </p:cNvPr>
          <p:cNvSpPr/>
          <p:nvPr/>
        </p:nvSpPr>
        <p:spPr>
          <a:xfrm>
            <a:off x="3741673" y="4040212"/>
            <a:ext cx="2037928" cy="1159269"/>
          </a:xfrm>
          <a:prstGeom prst="rect">
            <a:avLst/>
          </a:prstGeom>
          <a:solidFill>
            <a:srgbClr val="ED4761"/>
          </a:solidFill>
          <a:ln>
            <a:solidFill>
              <a:srgbClr val="ED47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Space resolution limited by delta rays with a large target gap</a:t>
            </a:r>
          </a:p>
        </p:txBody>
      </p:sp>
    </p:spTree>
    <p:extLst>
      <p:ext uri="{BB962C8B-B14F-4D97-AF65-F5344CB8AC3E}">
        <p14:creationId xmlns:p14="http://schemas.microsoft.com/office/powerpoint/2010/main" val="3879782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B77A0-143D-1B4D-5461-E9F41F0A4BD9}"/>
              </a:ext>
            </a:extLst>
          </p:cNvPr>
          <p:cNvSpPr>
            <a:spLocks noGrp="1"/>
          </p:cNvSpPr>
          <p:nvPr>
            <p:ph type="title"/>
          </p:nvPr>
        </p:nvSpPr>
        <p:spPr/>
        <p:txBody>
          <a:bodyPr/>
          <a:lstStyle/>
          <a:p>
            <a:r>
              <a:rPr lang="en-US" dirty="0"/>
              <a:t>Performance</a:t>
            </a:r>
          </a:p>
        </p:txBody>
      </p:sp>
      <p:sp>
        <p:nvSpPr>
          <p:cNvPr id="3" name="Text Placeholder 2">
            <a:extLst>
              <a:ext uri="{FF2B5EF4-FFF2-40B4-BE49-F238E27FC236}">
                <a16:creationId xmlns:a16="http://schemas.microsoft.com/office/drawing/2014/main" id="{692F7CD1-0EDA-C4D1-1074-4BBE0E563790}"/>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0F45E895-D09D-C047-D24D-8151D5A18C3C}"/>
              </a:ext>
            </a:extLst>
          </p:cNvPr>
          <p:cNvSpPr>
            <a:spLocks noGrp="1"/>
          </p:cNvSpPr>
          <p:nvPr>
            <p:ph type="dt" sz="half" idx="10"/>
          </p:nvPr>
        </p:nvSpPr>
        <p:spPr/>
        <p:txBody>
          <a:bodyPr/>
          <a:lstStyle/>
          <a:p>
            <a:r>
              <a:rPr lang="en-US"/>
              <a:t>15/10//2026</a:t>
            </a:r>
            <a:endParaRPr lang="en-GB"/>
          </a:p>
        </p:txBody>
      </p:sp>
      <p:sp>
        <p:nvSpPr>
          <p:cNvPr id="5" name="Slide Number Placeholder 4">
            <a:extLst>
              <a:ext uri="{FF2B5EF4-FFF2-40B4-BE49-F238E27FC236}">
                <a16:creationId xmlns:a16="http://schemas.microsoft.com/office/drawing/2014/main" id="{196BC7DE-6919-A178-76A2-3567A1A7621D}"/>
              </a:ext>
            </a:extLst>
          </p:cNvPr>
          <p:cNvSpPr>
            <a:spLocks noGrp="1"/>
          </p:cNvSpPr>
          <p:nvPr>
            <p:ph type="sldNum" sz="quarter" idx="12"/>
          </p:nvPr>
        </p:nvSpPr>
        <p:spPr/>
        <p:txBody>
          <a:bodyPr/>
          <a:lstStyle/>
          <a:p>
            <a:fld id="{F8550EB5-7DBB-40B0-8DCD-2DF6D0BF0886}" type="slidenum">
              <a:rPr lang="en-GB" smtClean="0"/>
              <a:t>37</a:t>
            </a:fld>
            <a:endParaRPr lang="en-GB"/>
          </a:p>
        </p:txBody>
      </p:sp>
    </p:spTree>
    <p:extLst>
      <p:ext uri="{BB962C8B-B14F-4D97-AF65-F5344CB8AC3E}">
        <p14:creationId xmlns:p14="http://schemas.microsoft.com/office/powerpoint/2010/main" val="37156070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165113"/>
            <a:ext cx="9404723" cy="881812"/>
          </a:xfrm>
        </p:spPr>
        <p:txBody>
          <a:bodyPr/>
          <a:lstStyle/>
          <a:p>
            <a:r>
              <a:rPr lang="en-GB" dirty="0"/>
              <a:t>Space resolution principles</a:t>
            </a:r>
          </a:p>
        </p:txBody>
      </p:sp>
      <p:sp>
        <p:nvSpPr>
          <p:cNvPr id="3" name="Content Placeholder 2"/>
          <p:cNvSpPr>
            <a:spLocks noGrp="1"/>
          </p:cNvSpPr>
          <p:nvPr>
            <p:ph idx="1"/>
          </p:nvPr>
        </p:nvSpPr>
        <p:spPr>
          <a:xfrm>
            <a:off x="646112" y="1000325"/>
            <a:ext cx="10462612" cy="1869989"/>
          </a:xfrm>
        </p:spPr>
        <p:txBody>
          <a:bodyPr>
            <a:normAutofit/>
          </a:bodyPr>
          <a:lstStyle/>
          <a:p>
            <a:r>
              <a:rPr lang="it-IT" dirty="0"/>
              <a:t>Space resolution is driven by 2 factors</a:t>
            </a:r>
          </a:p>
          <a:p>
            <a:pPr lvl="1"/>
            <a:r>
              <a:rPr lang="it-IT" dirty="0"/>
              <a:t>Intrinsic  localization of the event</a:t>
            </a:r>
          </a:p>
          <a:p>
            <a:pPr lvl="1"/>
            <a:r>
              <a:rPr lang="it-IT" dirty="0"/>
              <a:t>Precision of the chamber geometry</a:t>
            </a:r>
          </a:p>
        </p:txBody>
      </p:sp>
      <p:sp>
        <p:nvSpPr>
          <p:cNvPr id="6" name="Oval 4"/>
          <p:cNvSpPr>
            <a:spLocks noChangeArrowheads="1"/>
          </p:cNvSpPr>
          <p:nvPr/>
        </p:nvSpPr>
        <p:spPr bwMode="auto">
          <a:xfrm>
            <a:off x="1299042" y="2867553"/>
            <a:ext cx="1592262" cy="1663700"/>
          </a:xfrm>
          <a:prstGeom prst="ellipse">
            <a:avLst/>
          </a:prstGeom>
          <a:solidFill>
            <a:schemeClr val="hlink"/>
          </a:solidFill>
          <a:ln w="38100">
            <a:solidFill>
              <a:srgbClr val="00B0F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dirty="0"/>
          </a:p>
        </p:txBody>
      </p:sp>
      <p:sp>
        <p:nvSpPr>
          <p:cNvPr id="7" name="Oval 33"/>
          <p:cNvSpPr>
            <a:spLocks noChangeArrowheads="1"/>
          </p:cNvSpPr>
          <p:nvPr/>
        </p:nvSpPr>
        <p:spPr bwMode="auto">
          <a:xfrm>
            <a:off x="1884829" y="3481915"/>
            <a:ext cx="400050" cy="47625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dirty="0"/>
          </a:p>
        </p:txBody>
      </p:sp>
      <p:sp>
        <p:nvSpPr>
          <p:cNvPr id="8" name="Oval 5"/>
          <p:cNvSpPr>
            <a:spLocks noChangeArrowheads="1"/>
          </p:cNvSpPr>
          <p:nvPr/>
        </p:nvSpPr>
        <p:spPr bwMode="auto">
          <a:xfrm>
            <a:off x="2026117" y="3662890"/>
            <a:ext cx="111125" cy="103188"/>
          </a:xfrm>
          <a:prstGeom prst="ellipse">
            <a:avLst/>
          </a:prstGeom>
          <a:solidFill>
            <a:srgbClr val="00B0F0"/>
          </a:solidFill>
          <a:ln w="9525">
            <a:solidFill>
              <a:srgbClr val="FF0000"/>
            </a:solidFill>
            <a:round/>
            <a:headEnd/>
            <a:tailEnd/>
          </a:ln>
          <a:effectLst/>
        </p:spPr>
        <p:txBody>
          <a:bodyPr wrap="none" anchor="ctr"/>
          <a:lstStyle/>
          <a:p>
            <a:endParaRPr lang="it-IT" dirty="0"/>
          </a:p>
        </p:txBody>
      </p:sp>
      <mc:AlternateContent xmlns:mc="http://schemas.openxmlformats.org/markup-compatibility/2006" xmlns:a14="http://schemas.microsoft.com/office/drawing/2010/main">
        <mc:Choice Requires="a14">
          <p:sp>
            <p:nvSpPr>
              <p:cNvPr id="35" name="TextBox 34"/>
              <p:cNvSpPr txBox="1"/>
              <p:nvPr/>
            </p:nvSpPr>
            <p:spPr>
              <a:xfrm>
                <a:off x="337334" y="3271029"/>
                <a:ext cx="820481"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𝐸</m:t>
                      </m:r>
                      <m:r>
                        <a:rPr lang="it-IT" b="0" i="1" dirty="0" smtClean="0">
                          <a:latin typeface="Cambria Math" panose="02040503050406030204" pitchFamily="18" charset="0"/>
                          <a:ea typeface="Cambria Math" panose="02040503050406030204" pitchFamily="18" charset="0"/>
                        </a:rPr>
                        <m:t>≈</m:t>
                      </m:r>
                      <m:f>
                        <m:fPr>
                          <m:ctrlPr>
                            <a:rPr lang="it-IT" b="0" i="1" dirty="0" smtClean="0">
                              <a:latin typeface="Cambria Math" panose="02040503050406030204" pitchFamily="18" charset="0"/>
                            </a:rPr>
                          </m:ctrlPr>
                        </m:fPr>
                        <m:num>
                          <m:r>
                            <a:rPr lang="it-IT" b="0" i="1" dirty="0" smtClean="0">
                              <a:latin typeface="Cambria Math" panose="02040503050406030204" pitchFamily="18" charset="0"/>
                            </a:rPr>
                            <m:t>1</m:t>
                          </m:r>
                        </m:num>
                        <m:den>
                          <m:r>
                            <a:rPr lang="it-IT" b="0" i="1" dirty="0" smtClean="0">
                              <a:latin typeface="Cambria Math" panose="02040503050406030204" pitchFamily="18" charset="0"/>
                            </a:rPr>
                            <m:t>𝑟</m:t>
                          </m:r>
                        </m:den>
                      </m:f>
                    </m:oMath>
                  </m:oMathPara>
                </a14:m>
                <a:endParaRPr lang="it-IT" dirty="0"/>
              </a:p>
            </p:txBody>
          </p:sp>
        </mc:Choice>
        <mc:Fallback xmlns="">
          <p:sp>
            <p:nvSpPr>
              <p:cNvPr id="35" name="TextBox 34"/>
              <p:cNvSpPr txBox="1">
                <a:spLocks noRot="1" noChangeAspect="1" noMove="1" noResize="1" noEditPoints="1" noAdjustHandles="1" noChangeArrowheads="1" noChangeShapeType="1" noTextEdit="1"/>
              </p:cNvSpPr>
              <p:nvPr/>
            </p:nvSpPr>
            <p:spPr>
              <a:xfrm>
                <a:off x="337334" y="3271029"/>
                <a:ext cx="820481" cy="610936"/>
              </a:xfrm>
              <a:prstGeom prst="rect">
                <a:avLst/>
              </a:prstGeom>
              <a:blipFill>
                <a:blip r:embed="rId2"/>
                <a:stretch>
                  <a:fillRect/>
                </a:stretch>
              </a:blipFill>
            </p:spPr>
            <p:txBody>
              <a:bodyPr/>
              <a:lstStyle/>
              <a:p>
                <a:r>
                  <a:rPr lang="en-GB">
                    <a:noFill/>
                  </a:rPr>
                  <a:t> </a:t>
                </a:r>
              </a:p>
            </p:txBody>
          </p:sp>
        </mc:Fallback>
      </mc:AlternateContent>
      <p:sp>
        <p:nvSpPr>
          <p:cNvPr id="66" name="TextBox 65"/>
          <p:cNvSpPr txBox="1"/>
          <p:nvPr/>
        </p:nvSpPr>
        <p:spPr>
          <a:xfrm>
            <a:off x="1137893" y="2412741"/>
            <a:ext cx="1776448" cy="369332"/>
          </a:xfrm>
          <a:prstGeom prst="rect">
            <a:avLst/>
          </a:prstGeom>
          <a:noFill/>
        </p:spPr>
        <p:txBody>
          <a:bodyPr wrap="none" rtlCol="0">
            <a:spAutoFit/>
          </a:bodyPr>
          <a:lstStyle/>
          <a:p>
            <a:r>
              <a:rPr lang="it-IT" dirty="0"/>
              <a:t>Wire chamber</a:t>
            </a:r>
            <a:endParaRPr lang="en-GB" dirty="0"/>
          </a:p>
        </p:txBody>
      </p:sp>
      <p:cxnSp>
        <p:nvCxnSpPr>
          <p:cNvPr id="73" name="Straight Connector 72"/>
          <p:cNvCxnSpPr/>
          <p:nvPr/>
        </p:nvCxnSpPr>
        <p:spPr>
          <a:xfrm>
            <a:off x="747574" y="2616462"/>
            <a:ext cx="2166767" cy="273842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392338" y="3413759"/>
            <a:ext cx="633779" cy="28564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endCxn id="8" idx="2"/>
          </p:cNvCxnSpPr>
          <p:nvPr/>
        </p:nvCxnSpPr>
        <p:spPr>
          <a:xfrm>
            <a:off x="1501557" y="3600108"/>
            <a:ext cx="524560" cy="11437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endCxn id="8" idx="2"/>
          </p:cNvCxnSpPr>
          <p:nvPr/>
        </p:nvCxnSpPr>
        <p:spPr>
          <a:xfrm flipV="1">
            <a:off x="1653957" y="3714484"/>
            <a:ext cx="372160" cy="380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V="1">
            <a:off x="1779541" y="3714484"/>
            <a:ext cx="297378" cy="19841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90" name="Group 89"/>
          <p:cNvGrpSpPr/>
          <p:nvPr/>
        </p:nvGrpSpPr>
        <p:grpSpPr>
          <a:xfrm rot="6082410" flipH="1">
            <a:off x="1790191" y="3912222"/>
            <a:ext cx="633779" cy="338749"/>
            <a:chOff x="1544738" y="4218094"/>
            <a:chExt cx="633779" cy="338749"/>
          </a:xfrm>
        </p:grpSpPr>
        <p:cxnSp>
          <p:nvCxnSpPr>
            <p:cNvPr id="87" name="Straight Connector 86"/>
            <p:cNvCxnSpPr/>
            <p:nvPr/>
          </p:nvCxnSpPr>
          <p:spPr>
            <a:xfrm>
              <a:off x="1544738" y="4218094"/>
              <a:ext cx="633779" cy="28564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653957" y="4404443"/>
              <a:ext cx="524560" cy="11437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1806357" y="4518819"/>
              <a:ext cx="372160" cy="380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4" name="Content Placeholder 2"/>
          <p:cNvSpPr txBox="1">
            <a:spLocks/>
          </p:cNvSpPr>
          <p:nvPr/>
        </p:nvSpPr>
        <p:spPr>
          <a:xfrm>
            <a:off x="155332" y="5002175"/>
            <a:ext cx="5021288" cy="1537283"/>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it-IT" dirty="0"/>
              <a:t>Tubes and MWPC exploit the R-t relation of the ions drifting in the gas and rely on their metallic bulks which can be easily machined to offer a precise reference frame. Can obtain high precision with low channel density  </a:t>
            </a:r>
          </a:p>
        </p:txBody>
      </p:sp>
      <p:pic>
        <p:nvPicPr>
          <p:cNvPr id="104" name="object 12"/>
          <p:cNvPicPr/>
          <p:nvPr/>
        </p:nvPicPr>
        <p:blipFill>
          <a:blip r:embed="rId3" cstate="print"/>
          <a:stretch>
            <a:fillRect/>
          </a:stretch>
        </p:blipFill>
        <p:spPr>
          <a:xfrm>
            <a:off x="6243891" y="1483706"/>
            <a:ext cx="3062490" cy="1757640"/>
          </a:xfrm>
          <a:prstGeom prst="rect">
            <a:avLst/>
          </a:prstGeom>
        </p:spPr>
      </p:pic>
      <p:grpSp>
        <p:nvGrpSpPr>
          <p:cNvPr id="106" name="Group 105"/>
          <p:cNvGrpSpPr/>
          <p:nvPr/>
        </p:nvGrpSpPr>
        <p:grpSpPr>
          <a:xfrm>
            <a:off x="9673238" y="638329"/>
            <a:ext cx="1927267" cy="3297811"/>
            <a:chOff x="4029311" y="313064"/>
            <a:chExt cx="3276331" cy="4932484"/>
          </a:xfrm>
        </p:grpSpPr>
        <p:grpSp>
          <p:nvGrpSpPr>
            <p:cNvPr id="107" name="Group 106"/>
            <p:cNvGrpSpPr/>
            <p:nvPr/>
          </p:nvGrpSpPr>
          <p:grpSpPr>
            <a:xfrm>
              <a:off x="4193165" y="1575065"/>
              <a:ext cx="3112477" cy="268229"/>
              <a:chOff x="914400" y="1573825"/>
              <a:chExt cx="3112477" cy="268229"/>
            </a:xfrm>
          </p:grpSpPr>
          <p:sp>
            <p:nvSpPr>
              <p:cNvPr id="127" name="Rectangle 126"/>
              <p:cNvSpPr/>
              <p:nvPr/>
            </p:nvSpPr>
            <p:spPr>
              <a:xfrm>
                <a:off x="914400" y="1644162"/>
                <a:ext cx="3112477" cy="52753"/>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p:cNvSpPr/>
              <p:nvPr/>
            </p:nvSpPr>
            <p:spPr>
              <a:xfrm>
                <a:off x="914400" y="1573825"/>
                <a:ext cx="3112477" cy="5275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128"/>
              <p:cNvSpPr/>
              <p:nvPr/>
            </p:nvSpPr>
            <p:spPr>
              <a:xfrm>
                <a:off x="914400" y="1719112"/>
                <a:ext cx="3112477" cy="12294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8" name="Group 107"/>
            <p:cNvGrpSpPr/>
            <p:nvPr/>
          </p:nvGrpSpPr>
          <p:grpSpPr>
            <a:xfrm rot="10800000">
              <a:off x="4193164" y="4211011"/>
              <a:ext cx="3112477" cy="197892"/>
              <a:chOff x="914400" y="1644162"/>
              <a:chExt cx="3112477" cy="197892"/>
            </a:xfrm>
          </p:grpSpPr>
          <p:sp>
            <p:nvSpPr>
              <p:cNvPr id="124" name="Rectangle 123"/>
              <p:cNvSpPr/>
              <p:nvPr/>
            </p:nvSpPr>
            <p:spPr>
              <a:xfrm>
                <a:off x="914400" y="1644162"/>
                <a:ext cx="3112477" cy="52753"/>
              </a:xfrm>
              <a:prstGeom prst="rect">
                <a:avLst/>
              </a:prstGeom>
              <a:solidFill>
                <a:schemeClr val="tx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p:cNvSpPr/>
              <p:nvPr/>
            </p:nvSpPr>
            <p:spPr>
              <a:xfrm>
                <a:off x="914400" y="1719112"/>
                <a:ext cx="3112477" cy="12294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9" name="Group 108"/>
            <p:cNvGrpSpPr/>
            <p:nvPr/>
          </p:nvGrpSpPr>
          <p:grpSpPr>
            <a:xfrm>
              <a:off x="4732685" y="2145577"/>
              <a:ext cx="1456761" cy="2066251"/>
              <a:chOff x="1453920" y="2144337"/>
              <a:chExt cx="1456761" cy="2066251"/>
            </a:xfrm>
          </p:grpSpPr>
          <p:grpSp>
            <p:nvGrpSpPr>
              <p:cNvPr id="118" name="Group 117"/>
              <p:cNvGrpSpPr/>
              <p:nvPr/>
            </p:nvGrpSpPr>
            <p:grpSpPr>
              <a:xfrm>
                <a:off x="1453920" y="2144337"/>
                <a:ext cx="1274131" cy="2060672"/>
                <a:chOff x="1453920" y="2144274"/>
                <a:chExt cx="1274131" cy="2070788"/>
              </a:xfrm>
            </p:grpSpPr>
            <p:sp>
              <p:nvSpPr>
                <p:cNvPr id="121" name="Freeform 120"/>
                <p:cNvSpPr/>
                <p:nvPr/>
              </p:nvSpPr>
              <p:spPr>
                <a:xfrm>
                  <a:off x="1453920" y="2144274"/>
                  <a:ext cx="237941" cy="2070788"/>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00B0F0"/>
                    </a:gs>
                    <a:gs pos="100000">
                      <a:srgbClr val="FF000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Freeform 121"/>
                <p:cNvSpPr/>
                <p:nvPr/>
              </p:nvSpPr>
              <p:spPr>
                <a:xfrm>
                  <a:off x="1809750" y="2547766"/>
                  <a:ext cx="222706" cy="1643161"/>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00B0F0"/>
                    </a:gs>
                    <a:gs pos="100000">
                      <a:srgbClr val="ED4761"/>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Freeform 122"/>
                <p:cNvSpPr/>
                <p:nvPr/>
              </p:nvSpPr>
              <p:spPr>
                <a:xfrm>
                  <a:off x="2545701" y="3509121"/>
                  <a:ext cx="182350" cy="705940"/>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B899D0"/>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9" name="Freeform 118"/>
              <p:cNvSpPr/>
              <p:nvPr/>
            </p:nvSpPr>
            <p:spPr>
              <a:xfrm>
                <a:off x="2174988" y="3042588"/>
                <a:ext cx="228181" cy="1151421"/>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DA749E"/>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Freeform 119"/>
              <p:cNvSpPr/>
              <p:nvPr/>
            </p:nvSpPr>
            <p:spPr>
              <a:xfrm>
                <a:off x="2736979" y="3722190"/>
                <a:ext cx="173702" cy="488398"/>
              </a:xfrm>
              <a:custGeom>
                <a:avLst/>
                <a:gdLst>
                  <a:gd name="connsiteX0" fmla="*/ 208722 w 417443"/>
                  <a:gd name="connsiteY0" fmla="*/ 0 h 2037522"/>
                  <a:gd name="connsiteX1" fmla="*/ 0 w 417443"/>
                  <a:gd name="connsiteY1" fmla="*/ 2037522 h 2037522"/>
                  <a:gd name="connsiteX2" fmla="*/ 417443 w 417443"/>
                  <a:gd name="connsiteY2" fmla="*/ 2027583 h 2037522"/>
                  <a:gd name="connsiteX3" fmla="*/ 208722 w 417443"/>
                  <a:gd name="connsiteY3" fmla="*/ 0 h 2037522"/>
                </a:gdLst>
                <a:ahLst/>
                <a:cxnLst>
                  <a:cxn ang="0">
                    <a:pos x="connsiteX0" y="connsiteY0"/>
                  </a:cxn>
                  <a:cxn ang="0">
                    <a:pos x="connsiteX1" y="connsiteY1"/>
                  </a:cxn>
                  <a:cxn ang="0">
                    <a:pos x="connsiteX2" y="connsiteY2"/>
                  </a:cxn>
                  <a:cxn ang="0">
                    <a:pos x="connsiteX3" y="connsiteY3"/>
                  </a:cxn>
                </a:cxnLst>
                <a:rect l="l" t="t" r="r" b="b"/>
                <a:pathLst>
                  <a:path w="417443" h="2037522">
                    <a:moveTo>
                      <a:pt x="208722" y="0"/>
                    </a:moveTo>
                    <a:lnTo>
                      <a:pt x="0" y="2037522"/>
                    </a:lnTo>
                    <a:lnTo>
                      <a:pt x="417443" y="2027583"/>
                    </a:lnTo>
                    <a:lnTo>
                      <a:pt x="208722" y="0"/>
                    </a:lnTo>
                    <a:close/>
                  </a:path>
                </a:pathLst>
              </a:custGeom>
              <a:gradFill flip="none" rotWithShape="1">
                <a:gsLst>
                  <a:gs pos="0">
                    <a:srgbClr val="31AEED"/>
                  </a:gs>
                  <a:gs pos="100000">
                    <a:srgbClr val="989DB6"/>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0" name="Group 109"/>
            <p:cNvGrpSpPr/>
            <p:nvPr/>
          </p:nvGrpSpPr>
          <p:grpSpPr>
            <a:xfrm>
              <a:off x="4029311" y="313064"/>
              <a:ext cx="2690446" cy="4932484"/>
              <a:chOff x="750546" y="311824"/>
              <a:chExt cx="2690446" cy="4932484"/>
            </a:xfrm>
          </p:grpSpPr>
          <p:grpSp>
            <p:nvGrpSpPr>
              <p:cNvPr id="111" name="Group 110"/>
              <p:cNvGrpSpPr/>
              <p:nvPr/>
            </p:nvGrpSpPr>
            <p:grpSpPr>
              <a:xfrm rot="21062820">
                <a:off x="750546" y="311824"/>
                <a:ext cx="2690446" cy="4932484"/>
                <a:chOff x="764931" y="386862"/>
                <a:chExt cx="2690446" cy="4932484"/>
              </a:xfrm>
            </p:grpSpPr>
            <p:cxnSp>
              <p:nvCxnSpPr>
                <p:cNvPr id="113" name="Straight Connector 112"/>
                <p:cNvCxnSpPr/>
                <p:nvPr/>
              </p:nvCxnSpPr>
              <p:spPr>
                <a:xfrm>
                  <a:off x="764931" y="386862"/>
                  <a:ext cx="2690446" cy="493248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14" name="Oval 113"/>
                <p:cNvSpPr/>
                <p:nvPr/>
              </p:nvSpPr>
              <p:spPr>
                <a:xfrm>
                  <a:off x="1670539" y="2078780"/>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Oval 114"/>
                <p:cNvSpPr/>
                <p:nvPr/>
              </p:nvSpPr>
              <p:spPr>
                <a:xfrm>
                  <a:off x="1941897" y="2554901"/>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p:cNvSpPr/>
                <p:nvPr/>
              </p:nvSpPr>
              <p:spPr>
                <a:xfrm>
                  <a:off x="2225512" y="3096884"/>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p:cNvSpPr/>
                <p:nvPr/>
              </p:nvSpPr>
              <p:spPr>
                <a:xfrm>
                  <a:off x="2498936" y="3579552"/>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2" name="Oval 111"/>
              <p:cNvSpPr/>
              <p:nvPr/>
            </p:nvSpPr>
            <p:spPr>
              <a:xfrm rot="21062820">
                <a:off x="2784972" y="3703728"/>
                <a:ext cx="70338" cy="45719"/>
              </a:xfrm>
              <a:prstGeom prst="ellipse">
                <a:avLst/>
              </a:prstGeom>
              <a:solidFill>
                <a:srgbClr val="0000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30" name="object 2"/>
          <p:cNvSpPr/>
          <p:nvPr/>
        </p:nvSpPr>
        <p:spPr>
          <a:xfrm>
            <a:off x="6264470" y="3339315"/>
            <a:ext cx="3062490" cy="1689783"/>
          </a:xfrm>
          <a:prstGeom prst="rect">
            <a:avLst/>
          </a:prstGeom>
          <a:blipFill>
            <a:blip r:embed="rId4" cstate="screen">
              <a:extLst>
                <a:ext uri="{28A0092B-C50C-407E-A947-70E740481C1C}">
                  <a14:useLocalDpi xmlns:a14="http://schemas.microsoft.com/office/drawing/2010/main"/>
                </a:ext>
              </a:extLst>
            </a:blip>
            <a:srcRect/>
            <a:stretch>
              <a:fillRect r="1"/>
            </a:stretch>
          </a:blipFill>
        </p:spPr>
        <p:txBody>
          <a:bodyPr wrap="square" lIns="0" tIns="0" rIns="0" bIns="0" rtlCol="0"/>
          <a:lstStyle/>
          <a:p>
            <a:endParaRPr/>
          </a:p>
        </p:txBody>
      </p:sp>
      <p:sp>
        <p:nvSpPr>
          <p:cNvPr id="131" name="TextBox 130"/>
          <p:cNvSpPr txBox="1"/>
          <p:nvPr/>
        </p:nvSpPr>
        <p:spPr>
          <a:xfrm>
            <a:off x="6889698" y="926383"/>
            <a:ext cx="906017" cy="369332"/>
          </a:xfrm>
          <a:prstGeom prst="rect">
            <a:avLst/>
          </a:prstGeom>
          <a:noFill/>
        </p:spPr>
        <p:txBody>
          <a:bodyPr wrap="none" rtlCol="0">
            <a:spAutoFit/>
          </a:bodyPr>
          <a:lstStyle/>
          <a:p>
            <a:r>
              <a:rPr lang="it-IT" dirty="0"/>
              <a:t>MPGD</a:t>
            </a:r>
            <a:endParaRPr lang="en-GB" dirty="0"/>
          </a:p>
        </p:txBody>
      </p:sp>
      <p:sp>
        <p:nvSpPr>
          <p:cNvPr id="132" name="TextBox 131"/>
          <p:cNvSpPr txBox="1"/>
          <p:nvPr/>
        </p:nvSpPr>
        <p:spPr>
          <a:xfrm>
            <a:off x="10136909" y="1101002"/>
            <a:ext cx="737702" cy="369332"/>
          </a:xfrm>
          <a:prstGeom prst="rect">
            <a:avLst/>
          </a:prstGeom>
          <a:noFill/>
        </p:spPr>
        <p:txBody>
          <a:bodyPr wrap="none" rtlCol="0">
            <a:spAutoFit/>
          </a:bodyPr>
          <a:lstStyle/>
          <a:p>
            <a:r>
              <a:rPr lang="it-IT" dirty="0"/>
              <a:t>RPCs</a:t>
            </a:r>
            <a:endParaRPr lang="en-GB" dirty="0"/>
          </a:p>
        </p:txBody>
      </p:sp>
      <p:cxnSp>
        <p:nvCxnSpPr>
          <p:cNvPr id="134" name="Straight Connector 133"/>
          <p:cNvCxnSpPr/>
          <p:nvPr/>
        </p:nvCxnSpPr>
        <p:spPr>
          <a:xfrm flipV="1">
            <a:off x="9793478" y="3406165"/>
            <a:ext cx="1853552" cy="0"/>
          </a:xfrm>
          <a:prstGeom prst="line">
            <a:avLst/>
          </a:prstGeom>
          <a:ln w="38100">
            <a:solidFill>
              <a:srgbClr val="FFC000"/>
            </a:solidFill>
            <a:prstDash val="dash"/>
          </a:ln>
        </p:spPr>
        <p:style>
          <a:lnRef idx="1">
            <a:schemeClr val="accent1"/>
          </a:lnRef>
          <a:fillRef idx="0">
            <a:schemeClr val="accent1"/>
          </a:fillRef>
          <a:effectRef idx="0">
            <a:schemeClr val="accent1"/>
          </a:effectRef>
          <a:fontRef idx="minor">
            <a:schemeClr val="tx1"/>
          </a:fontRef>
        </p:style>
      </p:cxnSp>
      <p:sp>
        <p:nvSpPr>
          <p:cNvPr id="135" name="Content Placeholder 2"/>
          <p:cNvSpPr txBox="1">
            <a:spLocks/>
          </p:cNvSpPr>
          <p:nvPr/>
        </p:nvSpPr>
        <p:spPr>
          <a:xfrm>
            <a:off x="6087436" y="5043938"/>
            <a:ext cx="6032846" cy="1873963"/>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it-IT" dirty="0"/>
              <a:t>RPCs and MPGD exploit electrostatic induction of the moving charges to calculate the charge centroid. The resolution is driven by the readout system segmentation and mechanical  precision preserving it on large multi-layer chambers made of composite materials. Can obtain high precision with high channel density</a:t>
            </a:r>
          </a:p>
        </p:txBody>
      </p:sp>
      <p:sp>
        <p:nvSpPr>
          <p:cNvPr id="4" name="Slide Number Placeholder 3"/>
          <p:cNvSpPr>
            <a:spLocks noGrp="1"/>
          </p:cNvSpPr>
          <p:nvPr>
            <p:ph type="sldNum" sz="quarter" idx="12"/>
          </p:nvPr>
        </p:nvSpPr>
        <p:spPr/>
        <p:txBody>
          <a:bodyPr/>
          <a:lstStyle/>
          <a:p>
            <a:fld id="{F8550EB5-7DBB-40B0-8DCD-2DF6D0BF0886}" type="slidenum">
              <a:rPr lang="en-GB" smtClean="0"/>
              <a:t>38</a:t>
            </a:fld>
            <a:endParaRPr lang="en-GB"/>
          </a:p>
        </p:txBody>
      </p:sp>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28076" y="2798549"/>
            <a:ext cx="2766588" cy="1876191"/>
          </a:xfrm>
          <a:prstGeom prst="rect">
            <a:avLst/>
          </a:prstGeom>
        </p:spPr>
      </p:pic>
      <p:sp>
        <p:nvSpPr>
          <p:cNvPr id="10" name="Date Placeholder 9"/>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2517251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0"/>
            <a:ext cx="9905998" cy="733063"/>
          </a:xfrm>
        </p:spPr>
        <p:txBody>
          <a:bodyPr/>
          <a:lstStyle/>
          <a:p>
            <a:r>
              <a:rPr lang="en-US" dirty="0"/>
              <a:t>The Physics model</a:t>
            </a:r>
          </a:p>
        </p:txBody>
      </p:sp>
      <p:sp>
        <p:nvSpPr>
          <p:cNvPr id="4" name="Date Placeholder 3"/>
          <p:cNvSpPr>
            <a:spLocks noGrp="1"/>
          </p:cNvSpPr>
          <p:nvPr>
            <p:ph type="dt" sz="half" idx="10"/>
          </p:nvPr>
        </p:nvSpPr>
        <p:spPr>
          <a:xfrm>
            <a:off x="8837612" y="6473583"/>
            <a:ext cx="1600200" cy="365125"/>
          </a:xfrm>
        </p:spPr>
        <p:txBody>
          <a:bodyPr/>
          <a:lstStyle/>
          <a:p>
            <a:r>
              <a:rPr lang="en-US"/>
              <a:t>15/10//2026</a:t>
            </a:r>
          </a:p>
        </p:txBody>
      </p:sp>
      <p:sp>
        <p:nvSpPr>
          <p:cNvPr id="6" name="Slide Number Placeholder 5"/>
          <p:cNvSpPr>
            <a:spLocks noGrp="1"/>
          </p:cNvSpPr>
          <p:nvPr>
            <p:ph type="sldNum" sz="quarter" idx="12"/>
          </p:nvPr>
        </p:nvSpPr>
        <p:spPr>
          <a:xfrm>
            <a:off x="10514012" y="6473583"/>
            <a:ext cx="779801" cy="365125"/>
          </a:xfrm>
        </p:spPr>
        <p:txBody>
          <a:bodyPr/>
          <a:lstStyle/>
          <a:p>
            <a:fld id="{3D386162-1254-4836-8907-E79B8C46EF85}" type="slidenum">
              <a:rPr lang="en-US" smtClean="0"/>
              <a:t>39</a:t>
            </a:fld>
            <a:endParaRPr lang="en-US" dirty="0"/>
          </a:p>
        </p:txBody>
      </p:sp>
      <p:pic>
        <p:nvPicPr>
          <p:cNvPr id="8" name="Picture 7"/>
          <p:cNvPicPr>
            <a:picLocks noChangeAspect="1"/>
          </p:cNvPicPr>
          <p:nvPr/>
        </p:nvPicPr>
        <p:blipFill>
          <a:blip r:embed="rId3"/>
          <a:stretch>
            <a:fillRect/>
          </a:stretch>
        </p:blipFill>
        <p:spPr>
          <a:xfrm>
            <a:off x="375000" y="640466"/>
            <a:ext cx="7490338" cy="5587292"/>
          </a:xfrm>
          <a:prstGeom prst="rect">
            <a:avLst/>
          </a:prstGeom>
        </p:spPr>
      </p:pic>
      <p:graphicFrame>
        <p:nvGraphicFramePr>
          <p:cNvPr id="9" name="Chart 8"/>
          <p:cNvGraphicFramePr/>
          <p:nvPr>
            <p:extLst>
              <p:ext uri="{D42A27DB-BD31-4B8C-83A1-F6EECF244321}">
                <p14:modId xmlns:p14="http://schemas.microsoft.com/office/powerpoint/2010/main" val="4237806505"/>
              </p:ext>
            </p:extLst>
          </p:nvPr>
        </p:nvGraphicFramePr>
        <p:xfrm>
          <a:off x="7978742" y="640466"/>
          <a:ext cx="3960440" cy="305504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Object 3"/>
          <p:cNvGraphicFramePr>
            <a:graphicFrameLocks noChangeAspect="1"/>
          </p:cNvGraphicFramePr>
          <p:nvPr/>
        </p:nvGraphicFramePr>
        <p:xfrm>
          <a:off x="8139896" y="3855334"/>
          <a:ext cx="3505199" cy="2187642"/>
        </p:xfrm>
        <a:graphic>
          <a:graphicData uri="http://schemas.openxmlformats.org/presentationml/2006/ole">
            <mc:AlternateContent xmlns:mc="http://schemas.openxmlformats.org/markup-compatibility/2006">
              <mc:Choice xmlns:v="urn:schemas-microsoft-com:vml" Requires="v">
                <p:oleObj spid="_x0000_s1051" name="Equation" r:id="rId5" imgW="2273040" imgH="1422360" progId="Equation.3">
                  <p:embed/>
                </p:oleObj>
              </mc:Choice>
              <mc:Fallback>
                <p:oleObj name="Equation" r:id="rId5" imgW="2273040" imgH="1422360" progId="Equation.3">
                  <p:embed/>
                  <p:pic>
                    <p:nvPicPr>
                      <p:cNvPr id="1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39896" y="3855334"/>
                        <a:ext cx="3505199" cy="2187642"/>
                      </a:xfrm>
                      <a:prstGeom prst="rect">
                        <a:avLst/>
                      </a:prstGeom>
                      <a:solidFill>
                        <a:schemeClr val="tx1"/>
                      </a:solidFill>
                    </p:spPr>
                  </p:pic>
                </p:oleObj>
              </mc:Fallback>
            </mc:AlternateContent>
          </a:graphicData>
        </a:graphic>
      </p:graphicFrame>
    </p:spTree>
    <p:extLst>
      <p:ext uri="{BB962C8B-B14F-4D97-AF65-F5344CB8AC3E}">
        <p14:creationId xmlns:p14="http://schemas.microsoft.com/office/powerpoint/2010/main" val="12043199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165113"/>
            <a:ext cx="9404723" cy="881812"/>
          </a:xfrm>
        </p:spPr>
        <p:txBody>
          <a:bodyPr/>
          <a:lstStyle/>
          <a:p>
            <a:r>
              <a:rPr lang="en-GB" dirty="0"/>
              <a:t>Space resolution performance</a:t>
            </a:r>
          </a:p>
        </p:txBody>
      </p:sp>
      <p:sp>
        <p:nvSpPr>
          <p:cNvPr id="139" name="Content Placeholder 2"/>
          <p:cNvSpPr txBox="1">
            <a:spLocks/>
          </p:cNvSpPr>
          <p:nvPr/>
        </p:nvSpPr>
        <p:spPr>
          <a:xfrm>
            <a:off x="364367" y="910708"/>
            <a:ext cx="5687696" cy="5352069"/>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it-IT" sz="2100" b="1" dirty="0">
                <a:solidFill>
                  <a:srgbClr val="FFC000"/>
                </a:solidFill>
              </a:rPr>
              <a:t>RPCs and MPGDs</a:t>
            </a:r>
          </a:p>
          <a:p>
            <a:r>
              <a:rPr lang="it-IT" dirty="0"/>
              <a:t>ATLAS MMGAS </a:t>
            </a:r>
          </a:p>
          <a:p>
            <a:pPr lvl="1"/>
            <a:r>
              <a:rPr lang="it-IT" dirty="0"/>
              <a:t>resolution </a:t>
            </a:r>
            <a:r>
              <a:rPr lang="en-GB" dirty="0"/>
              <a:t>~</a:t>
            </a:r>
            <a:r>
              <a:rPr lang="it-IT" dirty="0"/>
              <a:t> 100</a:t>
            </a:r>
            <a:r>
              <a:rPr lang="it-IT" dirty="0">
                <a:latin typeface="Symbol" panose="05050102010706020507" pitchFamily="18" charset="2"/>
              </a:rPr>
              <a:t>m</a:t>
            </a:r>
            <a:r>
              <a:rPr lang="it-IT" dirty="0"/>
              <a:t>m with 0.4 mm strips</a:t>
            </a:r>
          </a:p>
          <a:p>
            <a:r>
              <a:rPr lang="it-IT" dirty="0"/>
              <a:t>The drift gap is large </a:t>
            </a:r>
            <a:r>
              <a:rPr lang="it-IT" dirty="0">
                <a:sym typeface="Wingdings" panose="05000000000000000000" pitchFamily="2" charset="2"/>
              </a:rPr>
              <a:t></a:t>
            </a:r>
            <a:r>
              <a:rPr lang="it-IT" dirty="0"/>
              <a:t> impact angle worsen resolution corrections needed (micro-TCP method)</a:t>
            </a:r>
          </a:p>
          <a:p>
            <a:r>
              <a:rPr lang="it-IT" dirty="0"/>
              <a:t>Affected by the B field</a:t>
            </a:r>
          </a:p>
          <a:p>
            <a:r>
              <a:rPr lang="it-IT" dirty="0"/>
              <a:t>A lot of care needed in construction</a:t>
            </a:r>
          </a:p>
          <a:p>
            <a:r>
              <a:rPr lang="it-IT" dirty="0"/>
              <a:t>Proof of principle on a small MRPC</a:t>
            </a:r>
          </a:p>
          <a:p>
            <a:pPr lvl="1"/>
            <a:r>
              <a:rPr lang="it-IT" dirty="0"/>
              <a:t>resolution </a:t>
            </a:r>
            <a:r>
              <a:rPr lang="en-GB" dirty="0"/>
              <a:t>~</a:t>
            </a:r>
            <a:r>
              <a:rPr lang="it-IT" dirty="0"/>
              <a:t> 50</a:t>
            </a:r>
            <a:r>
              <a:rPr lang="it-IT" dirty="0">
                <a:latin typeface="Symbol" panose="05050102010706020507" pitchFamily="18" charset="2"/>
              </a:rPr>
              <a:t>m</a:t>
            </a:r>
            <a:r>
              <a:rPr lang="it-IT" dirty="0"/>
              <a:t>m with 4 mm strips</a:t>
            </a:r>
          </a:p>
          <a:p>
            <a:pPr lvl="1"/>
            <a:r>
              <a:rPr lang="it-IT" dirty="0"/>
              <a:t>RPC less sensitive to the angle </a:t>
            </a:r>
            <a:r>
              <a:rPr lang="it-IT" dirty="0">
                <a:sym typeface="Wingdings" panose="05000000000000000000" pitchFamily="2" charset="2"/>
              </a:rPr>
              <a:t></a:t>
            </a:r>
            <a:r>
              <a:rPr lang="it-IT" dirty="0"/>
              <a:t> smaller gas gaps and a single dominant cluster</a:t>
            </a:r>
          </a:p>
          <a:p>
            <a:r>
              <a:rPr lang="it-IT" dirty="0"/>
              <a:t>1m2 1mm gas gap ATLAS prototype reaching 1mm space resolution with 2.7cm strip pitch! Up to 10 kHz/cm^2 at GIF++</a:t>
            </a:r>
          </a:p>
          <a:p>
            <a:r>
              <a:rPr lang="it-IT" dirty="0"/>
              <a:t>Space resolution is not a classic RPCs performance, though physics is not preventing it...</a:t>
            </a:r>
          </a:p>
          <a:p>
            <a:endParaRPr lang="it-IT" dirty="0"/>
          </a:p>
        </p:txBody>
      </p:sp>
      <p:pic>
        <p:nvPicPr>
          <p:cNvPr id="140" name="Picture 139"/>
          <p:cNvPicPr/>
          <p:nvPr/>
        </p:nvPicPr>
        <p:blipFill>
          <a:blip r:embed="rId2" cstate="screen">
            <a:extLst>
              <a:ext uri="{28A0092B-C50C-407E-A947-70E740481C1C}">
                <a14:useLocalDpi xmlns:a14="http://schemas.microsoft.com/office/drawing/2010/main"/>
              </a:ext>
            </a:extLst>
          </a:blip>
          <a:stretch/>
        </p:blipFill>
        <p:spPr>
          <a:xfrm>
            <a:off x="9099577" y="1560323"/>
            <a:ext cx="2850377" cy="1829991"/>
          </a:xfrm>
          <a:prstGeom prst="rect">
            <a:avLst/>
          </a:prstGeom>
          <a:ln>
            <a:noFill/>
          </a:ln>
        </p:spPr>
      </p:pic>
      <p:pic>
        <p:nvPicPr>
          <p:cNvPr id="144" name="Picture 14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96504" y="1560323"/>
            <a:ext cx="2915310" cy="1829991"/>
          </a:xfrm>
          <a:prstGeom prst="rect">
            <a:avLst/>
          </a:prstGeom>
        </p:spPr>
      </p:pic>
      <p:sp>
        <p:nvSpPr>
          <p:cNvPr id="5" name="TextBox 4"/>
          <p:cNvSpPr txBox="1"/>
          <p:nvPr/>
        </p:nvSpPr>
        <p:spPr>
          <a:xfrm>
            <a:off x="7080778" y="1222369"/>
            <a:ext cx="1096775" cy="369332"/>
          </a:xfrm>
          <a:prstGeom prst="rect">
            <a:avLst/>
          </a:prstGeom>
          <a:noFill/>
        </p:spPr>
        <p:txBody>
          <a:bodyPr wrap="none" rtlCol="0">
            <a:spAutoFit/>
          </a:bodyPr>
          <a:lstStyle/>
          <a:p>
            <a:r>
              <a:rPr lang="it-IT" dirty="0"/>
              <a:t>MMGAS</a:t>
            </a:r>
            <a:endParaRPr lang="en-GB" dirty="0"/>
          </a:p>
        </p:txBody>
      </p:sp>
      <p:sp>
        <p:nvSpPr>
          <p:cNvPr id="14" name="TextBox 13"/>
          <p:cNvSpPr txBox="1"/>
          <p:nvPr/>
        </p:nvSpPr>
        <p:spPr>
          <a:xfrm>
            <a:off x="10092919" y="1168158"/>
            <a:ext cx="859531" cy="369332"/>
          </a:xfrm>
          <a:prstGeom prst="rect">
            <a:avLst/>
          </a:prstGeom>
          <a:noFill/>
        </p:spPr>
        <p:txBody>
          <a:bodyPr wrap="none" rtlCol="0">
            <a:spAutoFit/>
          </a:bodyPr>
          <a:lstStyle/>
          <a:p>
            <a:r>
              <a:rPr lang="it-IT" dirty="0"/>
              <a:t>MRPC</a:t>
            </a:r>
            <a:endParaRPr lang="en-GB" dirty="0"/>
          </a:p>
        </p:txBody>
      </p:sp>
      <p:sp>
        <p:nvSpPr>
          <p:cNvPr id="7" name="TextBox 6"/>
          <p:cNvSpPr txBox="1"/>
          <p:nvPr/>
        </p:nvSpPr>
        <p:spPr>
          <a:xfrm>
            <a:off x="6196504" y="3477387"/>
            <a:ext cx="5543620" cy="646331"/>
          </a:xfrm>
          <a:prstGeom prst="rect">
            <a:avLst/>
          </a:prstGeom>
          <a:solidFill>
            <a:srgbClr val="FFFF00"/>
          </a:solidFill>
        </p:spPr>
        <p:txBody>
          <a:bodyPr wrap="square" rtlCol="0">
            <a:spAutoFit/>
          </a:bodyPr>
          <a:lstStyle/>
          <a:p>
            <a:r>
              <a:rPr lang="it-IT" dirty="0">
                <a:solidFill>
                  <a:srgbClr val="C00000"/>
                </a:solidFill>
              </a:rPr>
              <a:t>Planar technologies need further R&amp;D for a simple and reliable structures to emulate DTs </a:t>
            </a:r>
            <a:endParaRPr lang="en-GB" dirty="0">
              <a:solidFill>
                <a:srgbClr val="C00000"/>
              </a:solidFill>
            </a:endParaRPr>
          </a:p>
        </p:txBody>
      </p:sp>
      <p:sp>
        <p:nvSpPr>
          <p:cNvPr id="8" name="Slide Number Placeholder 7"/>
          <p:cNvSpPr>
            <a:spLocks noGrp="1"/>
          </p:cNvSpPr>
          <p:nvPr>
            <p:ph type="sldNum" sz="quarter" idx="12"/>
          </p:nvPr>
        </p:nvSpPr>
        <p:spPr/>
        <p:txBody>
          <a:bodyPr/>
          <a:lstStyle/>
          <a:p>
            <a:fld id="{F8550EB5-7DBB-40B0-8DCD-2DF6D0BF0886}" type="slidenum">
              <a:rPr lang="en-GB" smtClean="0"/>
              <a:t>40</a:t>
            </a:fld>
            <a:endParaRPr lang="en-GB"/>
          </a:p>
        </p:txBody>
      </p:sp>
      <p:pic>
        <p:nvPicPr>
          <p:cNvPr id="10" name="Content Placeholder 9"/>
          <p:cNvPicPr>
            <a:picLocks noGrp="1" noChangeAspect="1"/>
          </p:cNvPicPr>
          <p:nvPr>
            <p:ph idx="1"/>
          </p:nvPr>
        </p:nvPicPr>
        <p:blipFill>
          <a:blip r:embed="rId4"/>
          <a:stretch>
            <a:fillRect/>
          </a:stretch>
        </p:blipFill>
        <p:spPr>
          <a:xfrm>
            <a:off x="6196504" y="4210791"/>
            <a:ext cx="3589234" cy="2595785"/>
          </a:xfrm>
          <a:prstGeom prst="rect">
            <a:avLst/>
          </a:prstGeom>
        </p:spPr>
      </p:pic>
      <p:sp>
        <p:nvSpPr>
          <p:cNvPr id="13" name="TextBox 12"/>
          <p:cNvSpPr txBox="1"/>
          <p:nvPr/>
        </p:nvSpPr>
        <p:spPr>
          <a:xfrm>
            <a:off x="6724590" y="4339087"/>
            <a:ext cx="1452963" cy="646331"/>
          </a:xfrm>
          <a:prstGeom prst="rect">
            <a:avLst/>
          </a:prstGeom>
          <a:noFill/>
        </p:spPr>
        <p:txBody>
          <a:bodyPr wrap="square" rtlCol="0">
            <a:spAutoFit/>
          </a:bodyPr>
          <a:lstStyle/>
          <a:p>
            <a:r>
              <a:rPr lang="it-IT" sz="1200" dirty="0">
                <a:solidFill>
                  <a:schemeClr val="bg1"/>
                </a:solidFill>
              </a:rPr>
              <a:t>Atlas upgrade prototype</a:t>
            </a:r>
          </a:p>
          <a:p>
            <a:r>
              <a:rPr lang="it-IT" sz="1200" dirty="0">
                <a:solidFill>
                  <a:schemeClr val="bg1"/>
                </a:solidFill>
              </a:rPr>
              <a:t>Space resolution</a:t>
            </a:r>
            <a:endParaRPr lang="en-GB" sz="1200" dirty="0">
              <a:solidFill>
                <a:schemeClr val="bg1"/>
              </a:solidFill>
            </a:endParaRPr>
          </a:p>
        </p:txBody>
      </p:sp>
      <p:sp>
        <p:nvSpPr>
          <p:cNvPr id="15" name="Date Placeholder 14"/>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25332446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165113"/>
            <a:ext cx="9404723" cy="881812"/>
          </a:xfrm>
        </p:spPr>
        <p:txBody>
          <a:bodyPr/>
          <a:lstStyle/>
          <a:p>
            <a:r>
              <a:rPr lang="en-GB" dirty="0"/>
              <a:t>Space resolution performance</a:t>
            </a:r>
          </a:p>
        </p:txBody>
      </p:sp>
      <p:sp>
        <p:nvSpPr>
          <p:cNvPr id="11" name="Content Placeholder 2"/>
          <p:cNvSpPr>
            <a:spLocks noGrp="1"/>
          </p:cNvSpPr>
          <p:nvPr>
            <p:ph idx="1"/>
          </p:nvPr>
        </p:nvSpPr>
        <p:spPr>
          <a:xfrm>
            <a:off x="388188" y="1167942"/>
            <a:ext cx="6357669" cy="2101463"/>
          </a:xfrm>
        </p:spPr>
        <p:txBody>
          <a:bodyPr>
            <a:noAutofit/>
          </a:bodyPr>
          <a:lstStyle/>
          <a:p>
            <a:pPr marL="0" indent="0">
              <a:buNone/>
            </a:pPr>
            <a:r>
              <a:rPr lang="it-IT" b="1" dirty="0">
                <a:solidFill>
                  <a:srgbClr val="FFC000"/>
                </a:solidFill>
              </a:rPr>
              <a:t>Drift tubes (ATLAS case – CMS is similar) </a:t>
            </a:r>
          </a:p>
          <a:p>
            <a:r>
              <a:rPr lang="it-IT" sz="1800" dirty="0"/>
              <a:t>Examples: ATLAS and CMS DT systems</a:t>
            </a:r>
          </a:p>
          <a:p>
            <a:r>
              <a:rPr lang="it-IT" sz="1800" dirty="0"/>
              <a:t>Great improvement by reducing the drift length  </a:t>
            </a:r>
          </a:p>
          <a:p>
            <a:r>
              <a:rPr lang="it-IT" sz="1800" dirty="0"/>
              <a:t>Wire accuracy 20</a:t>
            </a:r>
            <a:r>
              <a:rPr lang="it-IT" sz="1800" dirty="0">
                <a:latin typeface="Symbol" panose="05050102010706020507" pitchFamily="18" charset="2"/>
              </a:rPr>
              <a:t>m</a:t>
            </a:r>
            <a:r>
              <a:rPr lang="it-IT" sz="1800" dirty="0"/>
              <a:t>m, resolution &lt; 80</a:t>
            </a:r>
            <a:r>
              <a:rPr lang="it-IT" sz="1800" dirty="0">
                <a:latin typeface="Symbol" panose="05050102010706020507" pitchFamily="18" charset="2"/>
              </a:rPr>
              <a:t>m</a:t>
            </a:r>
            <a:r>
              <a:rPr lang="it-IT" sz="1800" dirty="0"/>
              <a:t>m</a:t>
            </a:r>
          </a:p>
          <a:p>
            <a:r>
              <a:rPr lang="it-IT" sz="1800" dirty="0"/>
              <a:t>Angular resolution independent on the track angle </a:t>
            </a:r>
          </a:p>
          <a:p>
            <a:r>
              <a:rPr lang="it-IT" sz="1800" dirty="0"/>
              <a:t>Self calibrating</a:t>
            </a:r>
          </a:p>
          <a:p>
            <a:r>
              <a:rPr lang="it-IT" sz="1800" dirty="0"/>
              <a:t>Angular resolution &lt; 70 mrad with 2x4 tube layers</a:t>
            </a:r>
          </a:p>
          <a:p>
            <a:r>
              <a:rPr lang="it-IT" sz="1800" dirty="0"/>
              <a:t>Mechanically stable over large areas</a:t>
            </a:r>
          </a:p>
        </p:txBody>
      </p:sp>
      <p:graphicFrame>
        <p:nvGraphicFramePr>
          <p:cNvPr id="12" name="Object 2"/>
          <p:cNvGraphicFramePr>
            <a:graphicFrameLocks noChangeAspect="1"/>
          </p:cNvGraphicFramePr>
          <p:nvPr>
            <p:extLst>
              <p:ext uri="{D42A27DB-BD31-4B8C-83A1-F6EECF244321}">
                <p14:modId xmlns:p14="http://schemas.microsoft.com/office/powerpoint/2010/main" val="1968603110"/>
              </p:ext>
            </p:extLst>
          </p:nvPr>
        </p:nvGraphicFramePr>
        <p:xfrm>
          <a:off x="7224564" y="1167942"/>
          <a:ext cx="3864634" cy="2576423"/>
        </p:xfrm>
        <a:graphic>
          <a:graphicData uri="http://schemas.openxmlformats.org/presentationml/2006/ole">
            <mc:AlternateContent xmlns:mc="http://schemas.openxmlformats.org/markup-compatibility/2006">
              <mc:Choice xmlns:v="urn:schemas-microsoft-com:vml" Requires="v">
                <p:oleObj spid="_x0000_s2075" name="Acrobat Document" r:id="rId3" imgW="5400473" imgH="3600450" progId="Acrobat.Document.DC">
                  <p:embed/>
                </p:oleObj>
              </mc:Choice>
              <mc:Fallback>
                <p:oleObj name="Acrobat Document" r:id="rId3" imgW="5400473" imgH="3600450" progId="Acrobat.Document.DC">
                  <p:embed/>
                  <p:pic>
                    <p:nvPicPr>
                      <p:cNvPr id="1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4564" y="1167942"/>
                        <a:ext cx="3864634" cy="2576423"/>
                      </a:xfrm>
                      <a:prstGeom prst="rect">
                        <a:avLst/>
                      </a:prstGeom>
                      <a:noFill/>
                      <a:ln>
                        <a:noFill/>
                      </a:ln>
                      <a:effectLst/>
                    </p:spPr>
                  </p:pic>
                </p:oleObj>
              </mc:Fallback>
            </mc:AlternateContent>
          </a:graphicData>
        </a:graphic>
      </p:graphicFrame>
      <p:sp>
        <p:nvSpPr>
          <p:cNvPr id="6" name="TextBox 5"/>
          <p:cNvSpPr txBox="1"/>
          <p:nvPr/>
        </p:nvSpPr>
        <p:spPr>
          <a:xfrm>
            <a:off x="9737558" y="3756993"/>
            <a:ext cx="2220455" cy="2031325"/>
          </a:xfrm>
          <a:prstGeom prst="rect">
            <a:avLst/>
          </a:prstGeom>
          <a:solidFill>
            <a:srgbClr val="FFFF00"/>
          </a:solidFill>
        </p:spPr>
        <p:txBody>
          <a:bodyPr wrap="square" rtlCol="0">
            <a:spAutoFit/>
          </a:bodyPr>
          <a:lstStyle/>
          <a:p>
            <a:r>
              <a:rPr lang="it-IT" dirty="0">
                <a:solidFill>
                  <a:srgbClr val="C00000"/>
                </a:solidFill>
              </a:rPr>
              <a:t>Drift tubes are at the moment a more reliable and simpler tracking technology with respect to planar detectors</a:t>
            </a:r>
            <a:endParaRPr lang="en-GB" dirty="0">
              <a:solidFill>
                <a:srgbClr val="C00000"/>
              </a:solidFill>
            </a:endParaRPr>
          </a:p>
        </p:txBody>
      </p:sp>
      <p:sp>
        <p:nvSpPr>
          <p:cNvPr id="8" name="Slide Number Placeholder 7"/>
          <p:cNvSpPr>
            <a:spLocks noGrp="1"/>
          </p:cNvSpPr>
          <p:nvPr>
            <p:ph type="sldNum" sz="quarter" idx="12"/>
          </p:nvPr>
        </p:nvSpPr>
        <p:spPr/>
        <p:txBody>
          <a:bodyPr/>
          <a:lstStyle/>
          <a:p>
            <a:fld id="{F8550EB5-7DBB-40B0-8DCD-2DF6D0BF0886}" type="slidenum">
              <a:rPr lang="en-GB" smtClean="0"/>
              <a:t>41</a:t>
            </a:fld>
            <a:endParaRPr lang="en-GB"/>
          </a:p>
        </p:txBody>
      </p:sp>
      <p:pic>
        <p:nvPicPr>
          <p:cNvPr id="3" name="Picture 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8189" y="4356205"/>
            <a:ext cx="2939261" cy="2072109"/>
          </a:xfrm>
          <a:prstGeom prst="rect">
            <a:avLst/>
          </a:prstGeom>
        </p:spPr>
      </p:pic>
      <p:pic>
        <p:nvPicPr>
          <p:cNvPr id="4" name="Picture 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571076" y="4356206"/>
            <a:ext cx="3174782" cy="2049274"/>
          </a:xfrm>
          <a:prstGeom prst="rect">
            <a:avLst/>
          </a:prstGeom>
        </p:spPr>
      </p:pic>
      <p:pic>
        <p:nvPicPr>
          <p:cNvPr id="10" name="Picture 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014688" y="3764707"/>
            <a:ext cx="2722870" cy="2640773"/>
          </a:xfrm>
          <a:prstGeom prst="rect">
            <a:avLst/>
          </a:prstGeom>
        </p:spPr>
      </p:pic>
      <p:sp>
        <p:nvSpPr>
          <p:cNvPr id="13" name="Date Placeholder 12"/>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12889162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181" y="39245"/>
            <a:ext cx="9905998" cy="821635"/>
          </a:xfrm>
        </p:spPr>
        <p:txBody>
          <a:bodyPr>
            <a:normAutofit/>
          </a:bodyPr>
          <a:lstStyle/>
          <a:p>
            <a:r>
              <a:rPr lang="en-US" dirty="0"/>
              <a:t>Yet another method: strip drift time</a:t>
            </a:r>
          </a:p>
        </p:txBody>
      </p:sp>
      <p:sp>
        <p:nvSpPr>
          <p:cNvPr id="4" name="Date Placeholder 3"/>
          <p:cNvSpPr>
            <a:spLocks noGrp="1"/>
          </p:cNvSpPr>
          <p:nvPr>
            <p:ph type="dt" sz="half" idx="10"/>
          </p:nvPr>
        </p:nvSpPr>
        <p:spPr>
          <a:xfrm>
            <a:off x="8939212" y="6340475"/>
            <a:ext cx="1600200" cy="365125"/>
          </a:xfrm>
        </p:spPr>
        <p:txBody>
          <a:bodyPr/>
          <a:lstStyle/>
          <a:p>
            <a:r>
              <a:rPr lang="en-US"/>
              <a:t>15/10//2026</a:t>
            </a:r>
          </a:p>
        </p:txBody>
      </p:sp>
      <p:sp>
        <p:nvSpPr>
          <p:cNvPr id="6" name="Slide Number Placeholder 5"/>
          <p:cNvSpPr>
            <a:spLocks noGrp="1"/>
          </p:cNvSpPr>
          <p:nvPr>
            <p:ph type="sldNum" sz="quarter" idx="12"/>
          </p:nvPr>
        </p:nvSpPr>
        <p:spPr>
          <a:xfrm>
            <a:off x="10615612" y="6340475"/>
            <a:ext cx="551167" cy="365125"/>
          </a:xfrm>
        </p:spPr>
        <p:txBody>
          <a:bodyPr/>
          <a:lstStyle/>
          <a:p>
            <a:fld id="{3D386162-1254-4836-8907-E79B8C46EF85}" type="slidenum">
              <a:rPr lang="en-US" smtClean="0"/>
              <a:t>42</a:t>
            </a:fld>
            <a:endParaRPr lang="en-US"/>
          </a:p>
        </p:txBody>
      </p:sp>
      <p:sp>
        <p:nvSpPr>
          <p:cNvPr id="11" name="Content Placeholder 2"/>
          <p:cNvSpPr txBox="1">
            <a:spLocks/>
          </p:cNvSpPr>
          <p:nvPr/>
        </p:nvSpPr>
        <p:spPr>
          <a:xfrm>
            <a:off x="1055615" y="779737"/>
            <a:ext cx="5056565" cy="723183"/>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None/>
            </a:pPr>
            <a:r>
              <a:rPr lang="en-US" dirty="0"/>
              <a:t>Challenging readout for future colliders</a:t>
            </a:r>
          </a:p>
        </p:txBody>
      </p:sp>
      <p:grpSp>
        <p:nvGrpSpPr>
          <p:cNvPr id="12" name="Group 11"/>
          <p:cNvGrpSpPr/>
          <p:nvPr/>
        </p:nvGrpSpPr>
        <p:grpSpPr>
          <a:xfrm>
            <a:off x="7047571" y="1306700"/>
            <a:ext cx="3086423" cy="2988734"/>
            <a:chOff x="1250866" y="780440"/>
            <a:chExt cx="6245756" cy="5888225"/>
          </a:xfrm>
        </p:grpSpPr>
        <p:grpSp>
          <p:nvGrpSpPr>
            <p:cNvPr id="13" name="Gruppo 17"/>
            <p:cNvGrpSpPr/>
            <p:nvPr/>
          </p:nvGrpSpPr>
          <p:grpSpPr>
            <a:xfrm>
              <a:off x="1611999" y="1151219"/>
              <a:ext cx="5727266" cy="2829251"/>
              <a:chOff x="1552254" y="1888180"/>
              <a:chExt cx="5727266" cy="2829251"/>
            </a:xfrm>
            <a:scene3d>
              <a:camera prst="isometricTopUp"/>
              <a:lightRig rig="threePt" dir="t"/>
            </a:scene3d>
          </p:grpSpPr>
          <p:sp>
            <p:nvSpPr>
              <p:cNvPr id="43" name="Rettangolo 9"/>
              <p:cNvSpPr/>
              <p:nvPr/>
            </p:nvSpPr>
            <p:spPr>
              <a:xfrm>
                <a:off x="1552254" y="1888180"/>
                <a:ext cx="5599912" cy="2828087"/>
              </a:xfrm>
              <a:prstGeom prst="rect">
                <a:avLst/>
              </a:prstGeom>
              <a:blipFill dpi="0" rotWithShape="1">
                <a:blip r:embed="rId2"/>
                <a:srcRect/>
                <a:tile tx="0" ty="0" sx="100000" sy="100000" flip="none" algn="tl"/>
              </a:blip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44" name="Rettangolo 13"/>
              <p:cNvSpPr/>
              <p:nvPr/>
            </p:nvSpPr>
            <p:spPr>
              <a:xfrm>
                <a:off x="7184927" y="1888180"/>
                <a:ext cx="94593" cy="68948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5" name="Rettangolo 14"/>
              <p:cNvSpPr/>
              <p:nvPr/>
            </p:nvSpPr>
            <p:spPr>
              <a:xfrm>
                <a:off x="7180516" y="2601311"/>
                <a:ext cx="94593" cy="68948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6" name="Rettangolo 15"/>
              <p:cNvSpPr/>
              <p:nvPr/>
            </p:nvSpPr>
            <p:spPr>
              <a:xfrm>
                <a:off x="7180515" y="3309959"/>
                <a:ext cx="94593" cy="68948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7" name="Rettangolo 16"/>
              <p:cNvSpPr/>
              <p:nvPr/>
            </p:nvSpPr>
            <p:spPr>
              <a:xfrm>
                <a:off x="7179983" y="4027949"/>
                <a:ext cx="94593" cy="68948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4" name="Gruppo 8"/>
            <p:cNvGrpSpPr/>
            <p:nvPr/>
          </p:nvGrpSpPr>
          <p:grpSpPr>
            <a:xfrm>
              <a:off x="1603134" y="2245260"/>
              <a:ext cx="5599912" cy="2828087"/>
              <a:chOff x="1103586" y="1630401"/>
              <a:chExt cx="5599912" cy="2828087"/>
            </a:xfrm>
            <a:scene3d>
              <a:camera prst="isometricTopUp"/>
              <a:lightRig rig="threePt" dir="t"/>
            </a:scene3d>
          </p:grpSpPr>
          <p:sp>
            <p:nvSpPr>
              <p:cNvPr id="41" name="Rettangolo 6"/>
              <p:cNvSpPr/>
              <p:nvPr/>
            </p:nvSpPr>
            <p:spPr>
              <a:xfrm>
                <a:off x="1103586" y="1630401"/>
                <a:ext cx="5599912" cy="2828087"/>
              </a:xfrm>
              <a:prstGeom prst="rect">
                <a:avLst/>
              </a:prstGeom>
              <a:solidFill>
                <a:schemeClr val="accent3">
                  <a:lumMod val="50000"/>
                </a:schemeClr>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2" name="Rettangolo 7"/>
              <p:cNvSpPr>
                <a:spLocks noChangeAspect="1"/>
              </p:cNvSpPr>
              <p:nvPr/>
            </p:nvSpPr>
            <p:spPr>
              <a:xfrm>
                <a:off x="1216572" y="1720703"/>
                <a:ext cx="5373414" cy="2636221"/>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5" name="Gruppo 20"/>
            <p:cNvGrpSpPr/>
            <p:nvPr/>
          </p:nvGrpSpPr>
          <p:grpSpPr>
            <a:xfrm flipH="1">
              <a:off x="1484645" y="3451789"/>
              <a:ext cx="5727266" cy="2829251"/>
              <a:chOff x="1552254" y="1888180"/>
              <a:chExt cx="5727266" cy="2829251"/>
            </a:xfrm>
            <a:scene3d>
              <a:camera prst="isometricTopUp"/>
              <a:lightRig rig="threePt" dir="t"/>
            </a:scene3d>
          </p:grpSpPr>
          <p:sp>
            <p:nvSpPr>
              <p:cNvPr id="36" name="Rettangolo 21"/>
              <p:cNvSpPr/>
              <p:nvPr/>
            </p:nvSpPr>
            <p:spPr>
              <a:xfrm>
                <a:off x="1552254" y="1888180"/>
                <a:ext cx="5599912" cy="2828087"/>
              </a:xfrm>
              <a:prstGeom prst="rect">
                <a:avLst/>
              </a:prstGeom>
              <a:blipFill dpi="0" rotWithShape="1">
                <a:blip r:embed="rId2"/>
                <a:srcRect/>
                <a:tile tx="0" ty="0" sx="100000" sy="100000" flip="none" algn="tl"/>
              </a:blip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7" name="Rettangolo 22"/>
              <p:cNvSpPr/>
              <p:nvPr/>
            </p:nvSpPr>
            <p:spPr>
              <a:xfrm>
                <a:off x="7184927" y="1888180"/>
                <a:ext cx="94593" cy="68948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8" name="Rettangolo 23"/>
              <p:cNvSpPr/>
              <p:nvPr/>
            </p:nvSpPr>
            <p:spPr>
              <a:xfrm>
                <a:off x="7180516" y="2601311"/>
                <a:ext cx="94593" cy="68948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9" name="Rettangolo 24"/>
              <p:cNvSpPr/>
              <p:nvPr/>
            </p:nvSpPr>
            <p:spPr>
              <a:xfrm>
                <a:off x="7180515" y="3309959"/>
                <a:ext cx="94593" cy="68948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0" name="Rettangolo 25"/>
              <p:cNvSpPr/>
              <p:nvPr/>
            </p:nvSpPr>
            <p:spPr>
              <a:xfrm>
                <a:off x="7179983" y="4027949"/>
                <a:ext cx="94593" cy="689482"/>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cxnSp>
          <p:nvCxnSpPr>
            <p:cNvPr id="16" name="Connettore 2 31"/>
            <p:cNvCxnSpPr/>
            <p:nvPr/>
          </p:nvCxnSpPr>
          <p:spPr>
            <a:xfrm flipH="1">
              <a:off x="1309558" y="2419708"/>
              <a:ext cx="114130" cy="3758604"/>
            </a:xfrm>
            <a:prstGeom prst="straightConnector1">
              <a:avLst/>
            </a:prstGeom>
            <a:ln>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 name="Connettore 2 32"/>
            <p:cNvCxnSpPr/>
            <p:nvPr/>
          </p:nvCxnSpPr>
          <p:spPr>
            <a:xfrm flipH="1">
              <a:off x="7382492" y="1864350"/>
              <a:ext cx="114130" cy="3758604"/>
            </a:xfrm>
            <a:prstGeom prst="straightConnector1">
              <a:avLst/>
            </a:prstGeom>
            <a:ln>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8" name="Connettore 2 35"/>
            <p:cNvCxnSpPr/>
            <p:nvPr/>
          </p:nvCxnSpPr>
          <p:spPr>
            <a:xfrm flipH="1">
              <a:off x="5329914" y="780440"/>
              <a:ext cx="114130" cy="3758604"/>
            </a:xfrm>
            <a:prstGeom prst="straightConnector1">
              <a:avLst/>
            </a:prstGeom>
            <a:ln>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19" name="Gruppo 38"/>
            <p:cNvGrpSpPr/>
            <p:nvPr/>
          </p:nvGrpSpPr>
          <p:grpSpPr>
            <a:xfrm>
              <a:off x="2915638" y="1063445"/>
              <a:ext cx="3472982" cy="5605220"/>
              <a:chOff x="2915638" y="1063445"/>
              <a:chExt cx="3472982" cy="5605220"/>
            </a:xfrm>
          </p:grpSpPr>
          <p:cxnSp>
            <p:nvCxnSpPr>
              <p:cNvPr id="32" name="Connettore diritto 28"/>
              <p:cNvCxnSpPr>
                <a:cxnSpLocks noChangeAspect="1"/>
              </p:cNvCxnSpPr>
              <p:nvPr/>
            </p:nvCxnSpPr>
            <p:spPr>
              <a:xfrm>
                <a:off x="2915638" y="1063445"/>
                <a:ext cx="576000" cy="92668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 name="Connettore diritto 29"/>
              <p:cNvCxnSpPr>
                <a:cxnSpLocks noChangeAspect="1"/>
              </p:cNvCxnSpPr>
              <p:nvPr/>
            </p:nvCxnSpPr>
            <p:spPr>
              <a:xfrm>
                <a:off x="4149723" y="3051769"/>
                <a:ext cx="360000" cy="579175"/>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4" name="Connettore diritto 36"/>
              <p:cNvCxnSpPr>
                <a:cxnSpLocks noChangeAspect="1"/>
              </p:cNvCxnSpPr>
              <p:nvPr/>
            </p:nvCxnSpPr>
            <p:spPr>
              <a:xfrm>
                <a:off x="3694541" y="2286242"/>
                <a:ext cx="288000" cy="46334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Connettore diritto 37"/>
              <p:cNvCxnSpPr>
                <a:cxnSpLocks noChangeAspect="1"/>
              </p:cNvCxnSpPr>
              <p:nvPr/>
            </p:nvCxnSpPr>
            <p:spPr>
              <a:xfrm>
                <a:off x="4696620" y="3946524"/>
                <a:ext cx="1692000" cy="272214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0" name="Ovale 39"/>
            <p:cNvSpPr/>
            <p:nvPr/>
          </p:nvSpPr>
          <p:spPr>
            <a:xfrm>
              <a:off x="4076431" y="2985036"/>
              <a:ext cx="146583" cy="84146"/>
            </a:xfrm>
            <a:prstGeom prst="ellipse">
              <a:avLst/>
            </a:prstGeo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 name="Rettangolo 40"/>
            <p:cNvSpPr>
              <a:spLocks/>
            </p:cNvSpPr>
            <p:nvPr/>
          </p:nvSpPr>
          <p:spPr>
            <a:xfrm>
              <a:off x="3261841" y="1656183"/>
              <a:ext cx="2916000" cy="78047"/>
            </a:xfrm>
            <a:prstGeom prst="rect">
              <a:avLst/>
            </a:prstGeom>
            <a:gradFill flip="none" rotWithShape="1">
              <a:gsLst>
                <a:gs pos="0">
                  <a:schemeClr val="accent1">
                    <a:lumMod val="5000"/>
                    <a:lumOff val="95000"/>
                  </a:schemeClr>
                </a:gs>
                <a:gs pos="100000">
                  <a:srgbClr val="FF0000"/>
                </a:gs>
              </a:gsLst>
              <a:lin ang="0" scaled="1"/>
              <a:tileRect/>
            </a:gradFill>
            <a:ln>
              <a:noFill/>
            </a:ln>
            <a:scene3d>
              <a:camera prst="isometricTop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2" name="Rettangolo 41"/>
            <p:cNvSpPr>
              <a:spLocks/>
            </p:cNvSpPr>
            <p:nvPr/>
          </p:nvSpPr>
          <p:spPr>
            <a:xfrm flipH="1">
              <a:off x="1250866" y="4768527"/>
              <a:ext cx="4032000" cy="78047"/>
            </a:xfrm>
            <a:prstGeom prst="rect">
              <a:avLst/>
            </a:prstGeom>
            <a:gradFill flip="none" rotWithShape="1">
              <a:gsLst>
                <a:gs pos="0">
                  <a:schemeClr val="accent1">
                    <a:lumMod val="5000"/>
                    <a:lumOff val="95000"/>
                  </a:schemeClr>
                </a:gs>
                <a:gs pos="100000">
                  <a:srgbClr val="FF0000"/>
                </a:gs>
              </a:gsLst>
              <a:lin ang="0" scaled="1"/>
              <a:tileRect/>
            </a:gradFill>
            <a:ln>
              <a:noFill/>
            </a:ln>
            <a:scene3d>
              <a:camera prst="isometricTop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23" name="Gruppo 48"/>
            <p:cNvGrpSpPr/>
            <p:nvPr/>
          </p:nvGrpSpPr>
          <p:grpSpPr>
            <a:xfrm>
              <a:off x="1620438" y="935749"/>
              <a:ext cx="4738332" cy="5141297"/>
              <a:chOff x="1620438" y="935749"/>
              <a:chExt cx="4738332" cy="5141297"/>
            </a:xfrm>
          </p:grpSpPr>
          <p:sp>
            <p:nvSpPr>
              <p:cNvPr id="30" name="CasellaDiTesto 43"/>
              <p:cNvSpPr txBox="1"/>
              <p:nvPr/>
            </p:nvSpPr>
            <p:spPr>
              <a:xfrm>
                <a:off x="5875335" y="935749"/>
                <a:ext cx="483435" cy="373985"/>
              </a:xfrm>
              <a:prstGeom prst="rect">
                <a:avLst/>
              </a:prstGeom>
              <a:solidFill>
                <a:srgbClr val="C00000"/>
              </a:solidFill>
            </p:spPr>
            <p:txBody>
              <a:bodyPr wrap="none" rtlCol="0">
                <a:spAutoFit/>
              </a:bodyPr>
              <a:lstStyle/>
              <a:p>
                <a:r>
                  <a:rPr lang="en-US" sz="1200" dirty="0"/>
                  <a:t>t1</a:t>
                </a:r>
              </a:p>
            </p:txBody>
          </p:sp>
          <p:sp>
            <p:nvSpPr>
              <p:cNvPr id="31" name="CasellaDiTesto 44"/>
              <p:cNvSpPr txBox="1"/>
              <p:nvPr/>
            </p:nvSpPr>
            <p:spPr>
              <a:xfrm>
                <a:off x="1620438" y="5703061"/>
                <a:ext cx="483435" cy="373985"/>
              </a:xfrm>
              <a:prstGeom prst="rect">
                <a:avLst/>
              </a:prstGeom>
              <a:solidFill>
                <a:srgbClr val="C00000"/>
              </a:solidFill>
            </p:spPr>
            <p:txBody>
              <a:bodyPr wrap="none" rtlCol="0">
                <a:spAutoFit/>
              </a:bodyPr>
              <a:lstStyle/>
              <a:p>
                <a:r>
                  <a:rPr lang="en-US" sz="1200" dirty="0"/>
                  <a:t>t2</a:t>
                </a:r>
              </a:p>
            </p:txBody>
          </p:sp>
        </p:grpSp>
        <p:grpSp>
          <p:nvGrpSpPr>
            <p:cNvPr id="26" name="Group 25"/>
            <p:cNvGrpSpPr/>
            <p:nvPr/>
          </p:nvGrpSpPr>
          <p:grpSpPr>
            <a:xfrm>
              <a:off x="3320704" y="1294450"/>
              <a:ext cx="1509514" cy="3966677"/>
              <a:chOff x="3320704" y="1294450"/>
              <a:chExt cx="1509514" cy="3966677"/>
            </a:xfrm>
          </p:grpSpPr>
          <p:sp>
            <p:nvSpPr>
              <p:cNvPr id="27" name="CasellaDiTesto 44"/>
              <p:cNvSpPr txBox="1"/>
              <p:nvPr/>
            </p:nvSpPr>
            <p:spPr>
              <a:xfrm>
                <a:off x="4346783" y="2739536"/>
                <a:ext cx="483435" cy="373985"/>
              </a:xfrm>
              <a:prstGeom prst="rect">
                <a:avLst/>
              </a:prstGeom>
              <a:solidFill>
                <a:srgbClr val="C00000"/>
              </a:solidFill>
            </p:spPr>
            <p:txBody>
              <a:bodyPr wrap="none" rtlCol="0">
                <a:spAutoFit/>
              </a:bodyPr>
              <a:lstStyle/>
              <a:p>
                <a:r>
                  <a:rPr lang="en-US" sz="1200" dirty="0"/>
                  <a:t>t0</a:t>
                </a:r>
              </a:p>
            </p:txBody>
          </p:sp>
          <p:sp>
            <p:nvSpPr>
              <p:cNvPr id="28" name="CasellaDiTesto 44"/>
              <p:cNvSpPr txBox="1"/>
              <p:nvPr/>
            </p:nvSpPr>
            <p:spPr>
              <a:xfrm>
                <a:off x="4264773" y="1294450"/>
                <a:ext cx="514672" cy="373985"/>
              </a:xfrm>
              <a:prstGeom prst="rect">
                <a:avLst/>
              </a:prstGeom>
              <a:solidFill>
                <a:srgbClr val="C00000"/>
              </a:solidFill>
            </p:spPr>
            <p:txBody>
              <a:bodyPr wrap="none" rtlCol="0">
                <a:spAutoFit/>
              </a:bodyPr>
              <a:lstStyle/>
              <a:p>
                <a:r>
                  <a:rPr lang="en-US" sz="1200" dirty="0"/>
                  <a:t>x1</a:t>
                </a:r>
              </a:p>
            </p:txBody>
          </p:sp>
          <p:sp>
            <p:nvSpPr>
              <p:cNvPr id="29" name="CasellaDiTesto 44"/>
              <p:cNvSpPr txBox="1"/>
              <p:nvPr/>
            </p:nvSpPr>
            <p:spPr>
              <a:xfrm>
                <a:off x="3320704" y="4887142"/>
                <a:ext cx="514672" cy="373985"/>
              </a:xfrm>
              <a:prstGeom prst="rect">
                <a:avLst/>
              </a:prstGeom>
              <a:solidFill>
                <a:srgbClr val="C00000"/>
              </a:solidFill>
            </p:spPr>
            <p:txBody>
              <a:bodyPr wrap="none" rtlCol="0">
                <a:spAutoFit/>
              </a:bodyPr>
              <a:lstStyle/>
              <a:p>
                <a:r>
                  <a:rPr lang="en-US" sz="1200" dirty="0"/>
                  <a:t>x2</a:t>
                </a:r>
              </a:p>
            </p:txBody>
          </p:sp>
        </p:grpSp>
      </p:grpSp>
      <mc:AlternateContent xmlns:mc="http://schemas.openxmlformats.org/markup-compatibility/2006" xmlns:a14="http://schemas.microsoft.com/office/drawing/2010/main">
        <mc:Choice Requires="a14">
          <p:sp>
            <p:nvSpPr>
              <p:cNvPr id="50" name="Rectangle 49"/>
              <p:cNvSpPr/>
              <p:nvPr/>
            </p:nvSpPr>
            <p:spPr>
              <a:xfrm>
                <a:off x="6576765" y="1520530"/>
                <a:ext cx="1558653" cy="333168"/>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r>
                        <a:rPr lang="it-IT" sz="1400" i="1" smtClean="0">
                          <a:latin typeface="Cambria Math" panose="02040503050406030204" pitchFamily="18" charset="0"/>
                          <a:ea typeface="Cambria Math" panose="02040503050406030204" pitchFamily="18" charset="0"/>
                        </a:rPr>
                        <m:t>∆</m:t>
                      </m:r>
                      <m:sSub>
                        <m:sSubPr>
                          <m:ctrlPr>
                            <a:rPr lang="en-US" sz="1400" i="1">
                              <a:latin typeface="Cambria Math" panose="02040503050406030204" pitchFamily="18" charset="0"/>
                            </a:rPr>
                          </m:ctrlPr>
                        </m:sSubPr>
                        <m:e>
                          <m:r>
                            <a:rPr lang="it-IT" sz="1400" i="1">
                              <a:latin typeface="Cambria Math" panose="02040503050406030204" pitchFamily="18" charset="0"/>
                            </a:rPr>
                            <m:t>𝑥</m:t>
                          </m:r>
                        </m:e>
                        <m:sub>
                          <m:r>
                            <a:rPr lang="it-IT" sz="1400" i="1">
                              <a:latin typeface="Cambria Math" panose="02040503050406030204" pitchFamily="18" charset="0"/>
                            </a:rPr>
                            <m:t>1</m:t>
                          </m:r>
                        </m:sub>
                      </m:sSub>
                      <m:r>
                        <a:rPr lang="it-IT" sz="1400" b="0" i="1" smtClean="0">
                          <a:latin typeface="Cambria Math" panose="02040503050406030204" pitchFamily="18" charset="0"/>
                        </a:rPr>
                        <m:t>=</m:t>
                      </m:r>
                      <m:f>
                        <m:fPr>
                          <m:type m:val="lin"/>
                          <m:ctrlPr>
                            <a:rPr lang="it-IT" sz="1400" i="1">
                              <a:latin typeface="Cambria Math" panose="02040503050406030204" pitchFamily="18" charset="0"/>
                            </a:rPr>
                          </m:ctrlPr>
                        </m:fPr>
                        <m:num>
                          <m:r>
                            <a:rPr lang="it-IT" sz="1400" i="1">
                              <a:latin typeface="Cambria Math" panose="02040503050406030204" pitchFamily="18" charset="0"/>
                            </a:rPr>
                            <m:t>𝑣</m:t>
                          </m:r>
                        </m:num>
                        <m:den>
                          <m:rad>
                            <m:radPr>
                              <m:degHide m:val="on"/>
                              <m:ctrlPr>
                                <a:rPr lang="it-IT" sz="1400" i="1">
                                  <a:latin typeface="Cambria Math" panose="02040503050406030204" pitchFamily="18" charset="0"/>
                                </a:rPr>
                              </m:ctrlPr>
                            </m:radPr>
                            <m:deg/>
                            <m:e>
                              <m:r>
                                <a:rPr lang="it-IT" sz="1400" i="1">
                                  <a:latin typeface="Cambria Math" panose="02040503050406030204" pitchFamily="18" charset="0"/>
                                </a:rPr>
                                <m:t>2</m:t>
                              </m:r>
                            </m:e>
                          </m:rad>
                        </m:den>
                      </m:f>
                      <m:r>
                        <a:rPr lang="it-IT" sz="1400" i="1">
                          <a:latin typeface="Cambria Math" panose="02040503050406030204" pitchFamily="18" charset="0"/>
                          <a:ea typeface="Cambria Math" panose="02040503050406030204" pitchFamily="18" charset="0"/>
                        </a:rPr>
                        <m:t>∆</m:t>
                      </m:r>
                      <m:r>
                        <a:rPr lang="it-IT" sz="1400" b="0" i="1" smtClean="0">
                          <a:latin typeface="Cambria Math" panose="02040503050406030204" pitchFamily="18" charset="0"/>
                        </a:rPr>
                        <m:t>𝑡</m:t>
                      </m:r>
                    </m:oMath>
                  </m:oMathPara>
                </a14:m>
                <a:endParaRPr lang="en-US" sz="1400" dirty="0"/>
              </a:p>
            </p:txBody>
          </p:sp>
        </mc:Choice>
        <mc:Fallback xmlns="">
          <p:sp>
            <p:nvSpPr>
              <p:cNvPr id="50" name="Rectangle 49"/>
              <p:cNvSpPr>
                <a:spLocks noRot="1" noChangeAspect="1" noMove="1" noResize="1" noEditPoints="1" noAdjustHandles="1" noChangeArrowheads="1" noChangeShapeType="1" noTextEdit="1"/>
              </p:cNvSpPr>
              <p:nvPr/>
            </p:nvSpPr>
            <p:spPr>
              <a:xfrm>
                <a:off x="6576765" y="1520530"/>
                <a:ext cx="1558653" cy="333168"/>
              </a:xfrm>
              <a:prstGeom prst="rect">
                <a:avLst/>
              </a:prstGeom>
              <a:blipFill>
                <a:blip r:embed="rId6"/>
                <a:stretch>
                  <a:fillRect t="-76364" b="-143636"/>
                </a:stretch>
              </a:blipFill>
            </p:spPr>
            <p:txBody>
              <a:bodyPr/>
              <a:lstStyle/>
              <a:p>
                <a:r>
                  <a:rPr lang="en-US">
                    <a:noFill/>
                  </a:rPr>
                  <a:t> </a:t>
                </a:r>
              </a:p>
            </p:txBody>
          </p:sp>
        </mc:Fallback>
      </mc:AlternateContent>
      <p:sp>
        <p:nvSpPr>
          <p:cNvPr id="52" name="Content Placeholder 2"/>
          <p:cNvSpPr txBox="1">
            <a:spLocks/>
          </p:cNvSpPr>
          <p:nvPr/>
        </p:nvSpPr>
        <p:spPr>
          <a:xfrm>
            <a:off x="1112029" y="2840344"/>
            <a:ext cx="5568082" cy="2058146"/>
          </a:xfrm>
          <a:prstGeom prst="rect">
            <a:avLst/>
          </a:prstGeom>
        </p:spPr>
        <p:txBody>
          <a:bodyPr vert="horz" lIns="91440" tIns="45720" rIns="91440" bIns="45720" rtlCol="0" anchor="ctr">
            <a:no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sz="1800" dirty="0"/>
              <a:t>Fast leading signals for thin gas gaps</a:t>
            </a:r>
          </a:p>
          <a:p>
            <a:r>
              <a:rPr lang="en-US" sz="1800" dirty="0"/>
              <a:t>New generation of inexpensive ~ 1ps TDCs</a:t>
            </a:r>
          </a:p>
          <a:p>
            <a:r>
              <a:rPr lang="en-US" sz="1800" dirty="0"/>
              <a:t>Propagation speed 15 cm/ns</a:t>
            </a:r>
          </a:p>
          <a:p>
            <a:r>
              <a:rPr lang="en-US" sz="1800" dirty="0"/>
              <a:t>100 </a:t>
            </a:r>
            <a:r>
              <a:rPr lang="en-US" sz="1800" dirty="0">
                <a:sym typeface="Symbol" panose="05050102010706020507" pitchFamily="18" charset="2"/>
              </a:rPr>
              <a:t></a:t>
            </a:r>
            <a:r>
              <a:rPr lang="en-US" sz="1800" dirty="0"/>
              <a:t>m precision is the target</a:t>
            </a:r>
          </a:p>
          <a:p>
            <a:r>
              <a:rPr lang="en-US" sz="1800" dirty="0"/>
              <a:t>Can be replicated in 2D </a:t>
            </a:r>
          </a:p>
          <a:p>
            <a:r>
              <a:rPr lang="en-US" sz="1800" dirty="0"/>
              <a:t>Accurate reconstruction of multiple tracks</a:t>
            </a:r>
          </a:p>
        </p:txBody>
      </p:sp>
      <p:sp>
        <p:nvSpPr>
          <p:cNvPr id="53" name="Rectangle 52"/>
          <p:cNvSpPr/>
          <p:nvPr/>
        </p:nvSpPr>
        <p:spPr>
          <a:xfrm>
            <a:off x="8687935" y="3869417"/>
            <a:ext cx="2489784" cy="261610"/>
          </a:xfrm>
          <a:prstGeom prst="rect">
            <a:avLst/>
          </a:prstGeom>
        </p:spPr>
        <p:txBody>
          <a:bodyPr wrap="none">
            <a:spAutoFit/>
          </a:bodyPr>
          <a:lstStyle/>
          <a:p>
            <a:r>
              <a:rPr lang="en-GB" sz="1100" dirty="0">
                <a:solidFill>
                  <a:srgbClr val="FFC000"/>
                </a:solidFill>
                <a:latin typeface="-apple-system"/>
              </a:rPr>
              <a:t>G. Aielli </a:t>
            </a:r>
            <a:r>
              <a:rPr lang="en-GB" sz="1100" i="1" dirty="0">
                <a:solidFill>
                  <a:srgbClr val="FFC000"/>
                </a:solidFill>
                <a:latin typeface="-apple-system"/>
              </a:rPr>
              <a:t>et al</a:t>
            </a:r>
            <a:r>
              <a:rPr lang="en-GB" sz="1100" dirty="0">
                <a:solidFill>
                  <a:srgbClr val="FFC000"/>
                </a:solidFill>
                <a:latin typeface="-apple-system"/>
              </a:rPr>
              <a:t> 2017 </a:t>
            </a:r>
            <a:r>
              <a:rPr lang="en-GB" sz="1100" i="1" dirty="0">
                <a:solidFill>
                  <a:srgbClr val="FFC000"/>
                </a:solidFill>
                <a:latin typeface="-apple-system"/>
              </a:rPr>
              <a:t>JINST</a:t>
            </a:r>
            <a:r>
              <a:rPr lang="en-GB" sz="1100" dirty="0">
                <a:solidFill>
                  <a:srgbClr val="FFC000"/>
                </a:solidFill>
                <a:latin typeface="-apple-system"/>
              </a:rPr>
              <a:t> </a:t>
            </a:r>
            <a:r>
              <a:rPr lang="en-GB" sz="1100" b="1" dirty="0">
                <a:solidFill>
                  <a:srgbClr val="FFC000"/>
                </a:solidFill>
                <a:latin typeface="-apple-system"/>
              </a:rPr>
              <a:t>12</a:t>
            </a:r>
            <a:r>
              <a:rPr lang="en-GB" sz="1100" dirty="0">
                <a:solidFill>
                  <a:srgbClr val="FFC000"/>
                </a:solidFill>
                <a:latin typeface="-apple-system"/>
              </a:rPr>
              <a:t> C01057</a:t>
            </a:r>
            <a:endParaRPr lang="en-US" sz="1100" dirty="0">
              <a:solidFill>
                <a:srgbClr val="FFC000"/>
              </a:solidFill>
            </a:endParaRPr>
          </a:p>
        </p:txBody>
      </p:sp>
    </p:spTree>
    <p:extLst>
      <p:ext uri="{BB962C8B-B14F-4D97-AF65-F5344CB8AC3E}">
        <p14:creationId xmlns:p14="http://schemas.microsoft.com/office/powerpoint/2010/main" val="23158630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165113"/>
            <a:ext cx="9404723" cy="881812"/>
          </a:xfrm>
        </p:spPr>
        <p:txBody>
          <a:bodyPr/>
          <a:lstStyle/>
          <a:p>
            <a:r>
              <a:rPr lang="en-GB" dirty="0"/>
              <a:t>Time resolution principles</a:t>
            </a:r>
          </a:p>
        </p:txBody>
      </p:sp>
      <p:sp>
        <p:nvSpPr>
          <p:cNvPr id="3" name="Content Placeholder 2"/>
          <p:cNvSpPr>
            <a:spLocks noGrp="1"/>
          </p:cNvSpPr>
          <p:nvPr>
            <p:ph idx="1"/>
          </p:nvPr>
        </p:nvSpPr>
        <p:spPr>
          <a:xfrm>
            <a:off x="646112" y="1000325"/>
            <a:ext cx="10462612" cy="1869989"/>
          </a:xfrm>
        </p:spPr>
        <p:txBody>
          <a:bodyPr>
            <a:normAutofit/>
          </a:bodyPr>
          <a:lstStyle/>
          <a:p>
            <a:r>
              <a:rPr lang="it-IT" dirty="0"/>
              <a:t>Time resolution is driven by</a:t>
            </a:r>
          </a:p>
          <a:p>
            <a:pPr lvl="1"/>
            <a:r>
              <a:rPr lang="it-IT" dirty="0"/>
              <a:t>Avalanche statistical fluctuations</a:t>
            </a:r>
          </a:p>
          <a:p>
            <a:pPr lvl="1"/>
            <a:r>
              <a:rPr lang="it-IT" dirty="0"/>
              <a:t>Drift time (velocity x gap size)</a:t>
            </a:r>
          </a:p>
          <a:p>
            <a:pPr lvl="1"/>
            <a:r>
              <a:rPr lang="it-IT" dirty="0"/>
              <a:t>Electronics noise</a:t>
            </a:r>
          </a:p>
        </p:txBody>
      </p:sp>
      <p:sp>
        <p:nvSpPr>
          <p:cNvPr id="6" name="Oval 4"/>
          <p:cNvSpPr>
            <a:spLocks noChangeArrowheads="1"/>
          </p:cNvSpPr>
          <p:nvPr/>
        </p:nvSpPr>
        <p:spPr bwMode="auto">
          <a:xfrm>
            <a:off x="1299042" y="3037884"/>
            <a:ext cx="1592262" cy="1663700"/>
          </a:xfrm>
          <a:prstGeom prst="ellipse">
            <a:avLst/>
          </a:prstGeom>
          <a:solidFill>
            <a:schemeClr val="hlink"/>
          </a:solidFill>
          <a:ln w="38100">
            <a:solidFill>
              <a:srgbClr val="00B0F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dirty="0"/>
          </a:p>
        </p:txBody>
      </p:sp>
      <p:sp>
        <p:nvSpPr>
          <p:cNvPr id="7" name="Oval 33"/>
          <p:cNvSpPr>
            <a:spLocks noChangeArrowheads="1"/>
          </p:cNvSpPr>
          <p:nvPr/>
        </p:nvSpPr>
        <p:spPr bwMode="auto">
          <a:xfrm>
            <a:off x="1884829" y="3652246"/>
            <a:ext cx="400050" cy="47625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dirty="0"/>
          </a:p>
        </p:txBody>
      </p:sp>
      <p:sp>
        <p:nvSpPr>
          <p:cNvPr id="8" name="Oval 5"/>
          <p:cNvSpPr>
            <a:spLocks noChangeArrowheads="1"/>
          </p:cNvSpPr>
          <p:nvPr/>
        </p:nvSpPr>
        <p:spPr bwMode="auto">
          <a:xfrm>
            <a:off x="2026117" y="3833221"/>
            <a:ext cx="111125" cy="103188"/>
          </a:xfrm>
          <a:prstGeom prst="ellipse">
            <a:avLst/>
          </a:prstGeom>
          <a:solidFill>
            <a:srgbClr val="00B0F0"/>
          </a:solidFill>
          <a:ln w="9525">
            <a:solidFill>
              <a:srgbClr val="FF0000"/>
            </a:solidFill>
            <a:round/>
            <a:headEnd/>
            <a:tailEnd/>
          </a:ln>
          <a:effectLst/>
        </p:spPr>
        <p:txBody>
          <a:bodyPr wrap="none" anchor="ctr"/>
          <a:lstStyle/>
          <a:p>
            <a:endParaRPr lang="it-IT" dirty="0"/>
          </a:p>
        </p:txBody>
      </p:sp>
      <mc:AlternateContent xmlns:mc="http://schemas.openxmlformats.org/markup-compatibility/2006" xmlns:a14="http://schemas.microsoft.com/office/drawing/2010/main">
        <mc:Choice Requires="a14">
          <p:sp>
            <p:nvSpPr>
              <p:cNvPr id="35" name="TextBox 34"/>
              <p:cNvSpPr txBox="1"/>
              <p:nvPr/>
            </p:nvSpPr>
            <p:spPr>
              <a:xfrm>
                <a:off x="337334" y="3441360"/>
                <a:ext cx="820481" cy="61093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it-IT" i="1" dirty="0" smtClean="0">
                          <a:latin typeface="Cambria Math" panose="02040503050406030204" pitchFamily="18" charset="0"/>
                        </a:rPr>
                        <m:t>𝐸</m:t>
                      </m:r>
                      <m:r>
                        <a:rPr lang="it-IT" b="0" i="1" dirty="0" smtClean="0">
                          <a:latin typeface="Cambria Math" panose="02040503050406030204" pitchFamily="18" charset="0"/>
                          <a:ea typeface="Cambria Math" panose="02040503050406030204" pitchFamily="18" charset="0"/>
                        </a:rPr>
                        <m:t>≈</m:t>
                      </m:r>
                      <m:f>
                        <m:fPr>
                          <m:ctrlPr>
                            <a:rPr lang="it-IT" b="0" i="1" dirty="0" smtClean="0">
                              <a:latin typeface="Cambria Math" panose="02040503050406030204" pitchFamily="18" charset="0"/>
                            </a:rPr>
                          </m:ctrlPr>
                        </m:fPr>
                        <m:num>
                          <m:r>
                            <a:rPr lang="it-IT" b="0" i="1" dirty="0" smtClean="0">
                              <a:latin typeface="Cambria Math" panose="02040503050406030204" pitchFamily="18" charset="0"/>
                            </a:rPr>
                            <m:t>1</m:t>
                          </m:r>
                        </m:num>
                        <m:den>
                          <m:r>
                            <a:rPr lang="it-IT" b="0" i="1" dirty="0" smtClean="0">
                              <a:latin typeface="Cambria Math" panose="02040503050406030204" pitchFamily="18" charset="0"/>
                            </a:rPr>
                            <m:t>𝑟</m:t>
                          </m:r>
                        </m:den>
                      </m:f>
                    </m:oMath>
                  </m:oMathPara>
                </a14:m>
                <a:endParaRPr lang="it-IT" dirty="0"/>
              </a:p>
            </p:txBody>
          </p:sp>
        </mc:Choice>
        <mc:Fallback xmlns="">
          <p:sp>
            <p:nvSpPr>
              <p:cNvPr id="35" name="TextBox 34"/>
              <p:cNvSpPr txBox="1">
                <a:spLocks noRot="1" noChangeAspect="1" noMove="1" noResize="1" noEditPoints="1" noAdjustHandles="1" noChangeArrowheads="1" noChangeShapeType="1" noTextEdit="1"/>
              </p:cNvSpPr>
              <p:nvPr/>
            </p:nvSpPr>
            <p:spPr>
              <a:xfrm>
                <a:off x="337334" y="3441360"/>
                <a:ext cx="820481" cy="610936"/>
              </a:xfrm>
              <a:prstGeom prst="rect">
                <a:avLst/>
              </a:prstGeom>
              <a:blipFill>
                <a:blip r:embed="rId2"/>
                <a:stretch>
                  <a:fillRect/>
                </a:stretch>
              </a:blipFill>
            </p:spPr>
            <p:txBody>
              <a:bodyPr/>
              <a:lstStyle/>
              <a:p>
                <a:r>
                  <a:rPr lang="en-GB">
                    <a:noFill/>
                  </a:rPr>
                  <a:t> </a:t>
                </a:r>
              </a:p>
            </p:txBody>
          </p:sp>
        </mc:Fallback>
      </mc:AlternateContent>
      <p:sp>
        <p:nvSpPr>
          <p:cNvPr id="66" name="TextBox 65"/>
          <p:cNvSpPr txBox="1"/>
          <p:nvPr/>
        </p:nvSpPr>
        <p:spPr>
          <a:xfrm>
            <a:off x="54509" y="2761799"/>
            <a:ext cx="1776448" cy="369332"/>
          </a:xfrm>
          <a:prstGeom prst="rect">
            <a:avLst/>
          </a:prstGeom>
          <a:noFill/>
        </p:spPr>
        <p:txBody>
          <a:bodyPr wrap="none" rtlCol="0">
            <a:spAutoFit/>
          </a:bodyPr>
          <a:lstStyle/>
          <a:p>
            <a:r>
              <a:rPr lang="it-IT" dirty="0"/>
              <a:t>Wire chamber</a:t>
            </a:r>
            <a:endParaRPr lang="en-GB" dirty="0"/>
          </a:p>
        </p:txBody>
      </p:sp>
      <p:cxnSp>
        <p:nvCxnSpPr>
          <p:cNvPr id="73" name="Straight Connector 72"/>
          <p:cNvCxnSpPr/>
          <p:nvPr/>
        </p:nvCxnSpPr>
        <p:spPr>
          <a:xfrm>
            <a:off x="747574" y="2786793"/>
            <a:ext cx="2166767" cy="273842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392338" y="3584090"/>
            <a:ext cx="633779" cy="28564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endCxn id="8" idx="2"/>
          </p:cNvCxnSpPr>
          <p:nvPr/>
        </p:nvCxnSpPr>
        <p:spPr>
          <a:xfrm>
            <a:off x="1501557" y="3770439"/>
            <a:ext cx="524560" cy="11437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endCxn id="8" idx="2"/>
          </p:cNvCxnSpPr>
          <p:nvPr/>
        </p:nvCxnSpPr>
        <p:spPr>
          <a:xfrm flipV="1">
            <a:off x="1653957" y="3884815"/>
            <a:ext cx="372160" cy="380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V="1">
            <a:off x="1779541" y="3884815"/>
            <a:ext cx="297378" cy="19841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90" name="Group 89"/>
          <p:cNvGrpSpPr/>
          <p:nvPr/>
        </p:nvGrpSpPr>
        <p:grpSpPr>
          <a:xfrm rot="6082410" flipH="1">
            <a:off x="1790191" y="4082553"/>
            <a:ext cx="633779" cy="338749"/>
            <a:chOff x="1544738" y="4218094"/>
            <a:chExt cx="633779" cy="338749"/>
          </a:xfrm>
        </p:grpSpPr>
        <p:cxnSp>
          <p:nvCxnSpPr>
            <p:cNvPr id="87" name="Straight Connector 86"/>
            <p:cNvCxnSpPr/>
            <p:nvPr/>
          </p:nvCxnSpPr>
          <p:spPr>
            <a:xfrm>
              <a:off x="1544738" y="4218094"/>
              <a:ext cx="633779" cy="28564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653957" y="4404443"/>
              <a:ext cx="524560" cy="11437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1806357" y="4518819"/>
              <a:ext cx="372160" cy="3802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4" name="Content Placeholder 2"/>
          <p:cNvSpPr txBox="1">
            <a:spLocks/>
          </p:cNvSpPr>
          <p:nvPr/>
        </p:nvSpPr>
        <p:spPr>
          <a:xfrm>
            <a:off x="155331" y="5002175"/>
            <a:ext cx="5519327" cy="1537283"/>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it-IT" dirty="0"/>
              <a:t>MWPC and MPGD work on similar principles: the separation of the drift  and multiplication introduces irreducible uncertainty on the time resolution, dependent on the drift width</a:t>
            </a:r>
          </a:p>
        </p:txBody>
      </p:sp>
      <p:pic>
        <p:nvPicPr>
          <p:cNvPr id="104" name="object 12"/>
          <p:cNvPicPr/>
          <p:nvPr/>
        </p:nvPicPr>
        <p:blipFill>
          <a:blip r:embed="rId3" cstate="print"/>
          <a:stretch>
            <a:fillRect/>
          </a:stretch>
        </p:blipFill>
        <p:spPr>
          <a:xfrm>
            <a:off x="3145213" y="3066918"/>
            <a:ext cx="3062490" cy="1757640"/>
          </a:xfrm>
          <a:prstGeom prst="rect">
            <a:avLst/>
          </a:prstGeom>
        </p:spPr>
      </p:pic>
      <p:sp>
        <p:nvSpPr>
          <p:cNvPr id="131" name="TextBox 130"/>
          <p:cNvSpPr txBox="1"/>
          <p:nvPr/>
        </p:nvSpPr>
        <p:spPr>
          <a:xfrm>
            <a:off x="3931727" y="2678599"/>
            <a:ext cx="906017" cy="369332"/>
          </a:xfrm>
          <a:prstGeom prst="rect">
            <a:avLst/>
          </a:prstGeom>
          <a:noFill/>
        </p:spPr>
        <p:txBody>
          <a:bodyPr wrap="none" rtlCol="0">
            <a:spAutoFit/>
          </a:bodyPr>
          <a:lstStyle/>
          <a:p>
            <a:r>
              <a:rPr lang="it-IT" dirty="0"/>
              <a:t>MPGD</a:t>
            </a:r>
            <a:endParaRPr lang="en-GB" dirty="0"/>
          </a:p>
        </p:txBody>
      </p:sp>
      <p:sp>
        <p:nvSpPr>
          <p:cNvPr id="135" name="Content Placeholder 2"/>
          <p:cNvSpPr txBox="1">
            <a:spLocks/>
          </p:cNvSpPr>
          <p:nvPr/>
        </p:nvSpPr>
        <p:spPr>
          <a:xfrm>
            <a:off x="6084898" y="4976208"/>
            <a:ext cx="6032846" cy="187396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it-IT" dirty="0"/>
              <a:t>RPCs and MRPCs drift and multiplication space coincide. The multi-micro gap RPC segments the gas gap to further reduce the drift time</a:t>
            </a:r>
          </a:p>
        </p:txBody>
      </p:sp>
      <p:pic>
        <p:nvPicPr>
          <p:cNvPr id="4" name="Picture 3"/>
          <p:cNvPicPr>
            <a:picLocks noChangeAspect="1"/>
          </p:cNvPicPr>
          <p:nvPr/>
        </p:nvPicPr>
        <p:blipFill>
          <a:blip r:embed="rId4">
            <a:duotone>
              <a:schemeClr val="accent2">
                <a:shade val="45000"/>
                <a:satMod val="135000"/>
              </a:schemeClr>
              <a:prstClr val="white"/>
            </a:duotone>
          </a:blip>
          <a:stretch>
            <a:fillRect/>
          </a:stretch>
        </p:blipFill>
        <p:spPr>
          <a:xfrm>
            <a:off x="6087436" y="1215928"/>
            <a:ext cx="4980864" cy="1438781"/>
          </a:xfrm>
          <a:prstGeom prst="rect">
            <a:avLst/>
          </a:prstGeom>
        </p:spPr>
      </p:pic>
      <p:sp>
        <p:nvSpPr>
          <p:cNvPr id="5" name="Slide Number Placeholder 4"/>
          <p:cNvSpPr>
            <a:spLocks noGrp="1"/>
          </p:cNvSpPr>
          <p:nvPr>
            <p:ph type="sldNum" sz="quarter" idx="12"/>
          </p:nvPr>
        </p:nvSpPr>
        <p:spPr/>
        <p:txBody>
          <a:bodyPr/>
          <a:lstStyle/>
          <a:p>
            <a:fld id="{F8550EB5-7DBB-40B0-8DCD-2DF6D0BF0886}" type="slidenum">
              <a:rPr lang="en-GB" smtClean="0"/>
              <a:t>43</a:t>
            </a:fld>
            <a:endParaRPr lang="en-GB"/>
          </a:p>
        </p:txBody>
      </p:sp>
      <p:sp>
        <p:nvSpPr>
          <p:cNvPr id="9" name="Date Placeholder 8"/>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36933256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181" y="0"/>
            <a:ext cx="9905998" cy="821635"/>
          </a:xfrm>
        </p:spPr>
        <p:txBody>
          <a:bodyPr>
            <a:normAutofit/>
          </a:bodyPr>
          <a:lstStyle/>
          <a:p>
            <a:r>
              <a:rPr lang="en-US" dirty="0"/>
              <a:t>RPC time resolution</a:t>
            </a:r>
          </a:p>
        </p:txBody>
      </p:sp>
      <p:sp>
        <p:nvSpPr>
          <p:cNvPr id="3" name="Content Placeholder 2"/>
          <p:cNvSpPr>
            <a:spLocks noGrp="1"/>
          </p:cNvSpPr>
          <p:nvPr>
            <p:ph idx="1"/>
          </p:nvPr>
        </p:nvSpPr>
        <p:spPr>
          <a:xfrm>
            <a:off x="200554" y="734768"/>
            <a:ext cx="5776913" cy="2986431"/>
          </a:xfrm>
        </p:spPr>
        <p:txBody>
          <a:bodyPr>
            <a:normAutofit fontScale="77500" lnSpcReduction="20000"/>
          </a:bodyPr>
          <a:lstStyle/>
          <a:p>
            <a:pPr marL="0" indent="0">
              <a:buNone/>
            </a:pPr>
            <a:r>
              <a:rPr lang="en-US" sz="2300" b="1" dirty="0"/>
              <a:t>Time resolution is one of the main RPC features</a:t>
            </a:r>
          </a:p>
          <a:p>
            <a:r>
              <a:rPr lang="en-US" dirty="0"/>
              <a:t>Golden standards: </a:t>
            </a:r>
            <a:r>
              <a:rPr lang="en-US" b="1" dirty="0">
                <a:solidFill>
                  <a:srgbClr val="FF0000"/>
                </a:solidFill>
              </a:rPr>
              <a:t>MRPCs ~50 </a:t>
            </a:r>
            <a:r>
              <a:rPr lang="en-US" b="1" dirty="0" err="1">
                <a:solidFill>
                  <a:srgbClr val="FF0000"/>
                </a:solidFill>
              </a:rPr>
              <a:t>ps</a:t>
            </a:r>
            <a:r>
              <a:rPr lang="en-US" dirty="0"/>
              <a:t> -- </a:t>
            </a:r>
            <a:r>
              <a:rPr lang="en-US" b="1" dirty="0">
                <a:solidFill>
                  <a:srgbClr val="FF0000"/>
                </a:solidFill>
              </a:rPr>
              <a:t>RPCs ~500 </a:t>
            </a:r>
            <a:r>
              <a:rPr lang="en-US" b="1" dirty="0" err="1">
                <a:solidFill>
                  <a:srgbClr val="FF0000"/>
                </a:solidFill>
              </a:rPr>
              <a:t>ps</a:t>
            </a:r>
            <a:endParaRPr lang="en-US" b="1" dirty="0">
              <a:solidFill>
                <a:srgbClr val="FF0000"/>
              </a:solidFill>
            </a:endParaRPr>
          </a:p>
          <a:p>
            <a:r>
              <a:rPr lang="en-US" dirty="0"/>
              <a:t>complex physics behind: cluster statistics, multiplication dynamics, electronic noise</a:t>
            </a:r>
          </a:p>
          <a:p>
            <a:r>
              <a:rPr lang="en-US" dirty="0"/>
              <a:t>Empirically smaller gas gaps </a:t>
            </a:r>
            <a:r>
              <a:rPr lang="en-US" dirty="0">
                <a:sym typeface="Wingdings" panose="05000000000000000000" pitchFamily="2" charset="2"/>
              </a:rPr>
              <a:t> </a:t>
            </a:r>
            <a:r>
              <a:rPr lang="en-US" dirty="0"/>
              <a:t>higher resolution</a:t>
            </a:r>
          </a:p>
          <a:p>
            <a:pPr lvl="1"/>
            <a:r>
              <a:rPr lang="en-US" dirty="0"/>
              <a:t>Smaller gas gaps can be operated at higher electric field and have a faster multiplication dynamics compressing noise fluctuations</a:t>
            </a:r>
          </a:p>
          <a:p>
            <a:r>
              <a:rPr lang="en-US" dirty="0"/>
              <a:t>As one learn from other detectors the electronics noise plays a role</a:t>
            </a:r>
          </a:p>
        </p:txBody>
      </p:sp>
      <p:pic>
        <p:nvPicPr>
          <p:cNvPr id="22" name="Picture 2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83160" y="452323"/>
            <a:ext cx="3893698" cy="2625047"/>
          </a:xfrm>
          <a:prstGeom prst="rect">
            <a:avLst/>
          </a:prstGeom>
        </p:spPr>
      </p:pic>
      <mc:AlternateContent xmlns:mc="http://schemas.openxmlformats.org/markup-compatibility/2006" xmlns:a14="http://schemas.microsoft.com/office/drawing/2010/main">
        <mc:Choice Requires="a14">
          <p:sp>
            <p:nvSpPr>
              <p:cNvPr id="23" name="Content Placeholder 2"/>
              <p:cNvSpPr txBox="1">
                <a:spLocks/>
              </p:cNvSpPr>
              <p:nvPr/>
            </p:nvSpPr>
            <p:spPr>
              <a:xfrm>
                <a:off x="8183160" y="3037953"/>
                <a:ext cx="3893697" cy="1142037"/>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sz="1200" dirty="0">
                    <a:sym typeface="Wingdings" panose="05000000000000000000" pitchFamily="2" charset="2"/>
                  </a:rPr>
                  <a:t>ATLAS Upgrade </a:t>
                </a:r>
                <a:r>
                  <a:rPr lang="en-US" sz="1200" b="1" dirty="0">
                    <a:solidFill>
                      <a:srgbClr val="FF0000"/>
                    </a:solidFill>
                    <a:sym typeface="Wingdings" panose="05000000000000000000" pitchFamily="2" charset="2"/>
                  </a:rPr>
                  <a:t>5 </a:t>
                </a:r>
                <a:r>
                  <a:rPr lang="en-US" sz="1200" b="1" dirty="0" err="1">
                    <a:solidFill>
                      <a:srgbClr val="FF0000"/>
                    </a:solidFill>
                    <a:sym typeface="Wingdings" panose="05000000000000000000" pitchFamily="2" charset="2"/>
                  </a:rPr>
                  <a:t>pC</a:t>
                </a:r>
                <a:r>
                  <a:rPr lang="en-US" sz="1200" dirty="0">
                    <a:sym typeface="Wingdings" panose="05000000000000000000" pitchFamily="2" charset="2"/>
                  </a:rPr>
                  <a:t>  4 </a:t>
                </a:r>
                <a14:m>
                  <m:oMath xmlns:m="http://schemas.openxmlformats.org/officeDocument/2006/math">
                    <m:r>
                      <a:rPr lang="it-IT" sz="1200" i="1">
                        <a:latin typeface="Cambria Math" panose="02040503050406030204" pitchFamily="18" charset="0"/>
                        <a:sym typeface="Wingdings" panose="05000000000000000000" pitchFamily="2" charset="2"/>
                      </a:rPr>
                      <m:t>𝑓</m:t>
                    </m:r>
                  </m:oMath>
                </a14:m>
                <a:r>
                  <a:rPr lang="en-US" sz="1200" dirty="0">
                    <a:sym typeface="Wingdings" panose="05000000000000000000" pitchFamily="2" charset="2"/>
                  </a:rPr>
                  <a:t>C FE </a:t>
                </a:r>
                <a:r>
                  <a:rPr lang="en-US" sz="1200" dirty="0" err="1">
                    <a:sym typeface="Wingdings" panose="05000000000000000000" pitchFamily="2" charset="2"/>
                  </a:rPr>
                  <a:t>th.</a:t>
                </a:r>
                <a:r>
                  <a:rPr lang="en-US" sz="1200" dirty="0">
                    <a:sym typeface="Wingdings" panose="05000000000000000000" pitchFamily="2" charset="2"/>
                  </a:rPr>
                  <a:t>  4x10</a:t>
                </a:r>
                <a:r>
                  <a:rPr lang="en-US" sz="1200" baseline="30000" dirty="0">
                    <a:sym typeface="Wingdings" panose="05000000000000000000" pitchFamily="2" charset="2"/>
                  </a:rPr>
                  <a:t>3</a:t>
                </a:r>
                <a:r>
                  <a:rPr lang="en-US" sz="1200" dirty="0">
                    <a:sym typeface="Wingdings" panose="05000000000000000000" pitchFamily="2" charset="2"/>
                  </a:rPr>
                  <a:t> e-</a:t>
                </a:r>
              </a:p>
              <a:p>
                <a:r>
                  <a:rPr lang="en-US" sz="1200" dirty="0">
                    <a:sym typeface="Wingdings" panose="05000000000000000000" pitchFamily="2" charset="2"/>
                  </a:rPr>
                  <a:t>ATLAS Upgrade </a:t>
                </a:r>
                <a:r>
                  <a:rPr lang="en-US" sz="1200" b="1" dirty="0">
                    <a:solidFill>
                      <a:srgbClr val="FF0000"/>
                    </a:solidFill>
                    <a:sym typeface="Wingdings" panose="05000000000000000000" pitchFamily="2" charset="2"/>
                  </a:rPr>
                  <a:t>6 </a:t>
                </a:r>
                <a:r>
                  <a:rPr lang="en-US" sz="1200" b="1" dirty="0" err="1">
                    <a:solidFill>
                      <a:srgbClr val="FF0000"/>
                    </a:solidFill>
                    <a:sym typeface="Wingdings" panose="05000000000000000000" pitchFamily="2" charset="2"/>
                  </a:rPr>
                  <a:t>pC</a:t>
                </a:r>
                <a:r>
                  <a:rPr lang="en-US" sz="1200" dirty="0">
                    <a:sym typeface="Wingdings" panose="05000000000000000000" pitchFamily="2" charset="2"/>
                  </a:rPr>
                  <a:t>  40 </a:t>
                </a:r>
                <a14:m>
                  <m:oMath xmlns:m="http://schemas.openxmlformats.org/officeDocument/2006/math">
                    <m:r>
                      <a:rPr lang="it-IT" sz="1200" i="1">
                        <a:latin typeface="Cambria Math" panose="02040503050406030204" pitchFamily="18" charset="0"/>
                        <a:sym typeface="Wingdings" panose="05000000000000000000" pitchFamily="2" charset="2"/>
                      </a:rPr>
                      <m:t>𝑓</m:t>
                    </m:r>
                  </m:oMath>
                </a14:m>
                <a:r>
                  <a:rPr lang="en-US" sz="1200" dirty="0">
                    <a:sym typeface="Wingdings" panose="05000000000000000000" pitchFamily="2" charset="2"/>
                  </a:rPr>
                  <a:t>C FE </a:t>
                </a:r>
                <a:r>
                  <a:rPr lang="en-US" sz="1200" dirty="0" err="1">
                    <a:sym typeface="Wingdings" panose="05000000000000000000" pitchFamily="2" charset="2"/>
                  </a:rPr>
                  <a:t>th.</a:t>
                </a:r>
                <a:r>
                  <a:rPr lang="en-US" sz="1200" dirty="0">
                    <a:sym typeface="Wingdings" panose="05000000000000000000" pitchFamily="2" charset="2"/>
                  </a:rPr>
                  <a:t>  4x10</a:t>
                </a:r>
                <a:r>
                  <a:rPr lang="en-US" sz="1200" baseline="30000" dirty="0">
                    <a:sym typeface="Wingdings" panose="05000000000000000000" pitchFamily="2" charset="2"/>
                  </a:rPr>
                  <a:t>4</a:t>
                </a:r>
                <a:r>
                  <a:rPr lang="en-US" sz="1200" dirty="0">
                    <a:sym typeface="Wingdings" panose="05000000000000000000" pitchFamily="2" charset="2"/>
                  </a:rPr>
                  <a:t>  e-</a:t>
                </a:r>
              </a:p>
              <a:p>
                <a:r>
                  <a:rPr lang="en-US" sz="1200" dirty="0"/>
                  <a:t>ATLAS and CMS </a:t>
                </a:r>
                <a:r>
                  <a:rPr lang="en-US" sz="1200" dirty="0">
                    <a:sym typeface="Wingdings" panose="05000000000000000000" pitchFamily="2" charset="2"/>
                  </a:rPr>
                  <a:t>  </a:t>
                </a:r>
                <a:r>
                  <a:rPr lang="en-US" sz="1200" b="1" dirty="0">
                    <a:solidFill>
                      <a:srgbClr val="FF0000"/>
                    </a:solidFill>
                    <a:sym typeface="Wingdings" panose="05000000000000000000" pitchFamily="2" charset="2"/>
                  </a:rPr>
                  <a:t>30 </a:t>
                </a:r>
                <a:r>
                  <a:rPr lang="en-US" sz="1200" b="1" dirty="0" err="1">
                    <a:solidFill>
                      <a:srgbClr val="FF0000"/>
                    </a:solidFill>
                    <a:sym typeface="Wingdings" panose="05000000000000000000" pitchFamily="2" charset="2"/>
                  </a:rPr>
                  <a:t>pC</a:t>
                </a:r>
                <a:r>
                  <a:rPr lang="en-US" sz="1200" dirty="0">
                    <a:sym typeface="Wingdings" panose="05000000000000000000" pitchFamily="2" charset="2"/>
                  </a:rPr>
                  <a:t> 50 </a:t>
                </a:r>
                <a14:m>
                  <m:oMath xmlns:m="http://schemas.openxmlformats.org/officeDocument/2006/math">
                    <m:r>
                      <a:rPr lang="it-IT" sz="1200" i="1">
                        <a:latin typeface="Cambria Math" panose="02040503050406030204" pitchFamily="18" charset="0"/>
                        <a:sym typeface="Wingdings" panose="05000000000000000000" pitchFamily="2" charset="2"/>
                      </a:rPr>
                      <m:t>𝑓</m:t>
                    </m:r>
                  </m:oMath>
                </a14:m>
                <a:r>
                  <a:rPr lang="en-US" sz="1200" dirty="0">
                    <a:sym typeface="Wingdings" panose="05000000000000000000" pitchFamily="2" charset="2"/>
                  </a:rPr>
                  <a:t>C FE </a:t>
                </a:r>
                <a:r>
                  <a:rPr lang="en-US" sz="1200" dirty="0" err="1">
                    <a:sym typeface="Wingdings" panose="05000000000000000000" pitchFamily="2" charset="2"/>
                  </a:rPr>
                  <a:t>th.</a:t>
                </a:r>
                <a:r>
                  <a:rPr lang="en-US" sz="1200" dirty="0">
                    <a:sym typeface="Wingdings" panose="05000000000000000000" pitchFamily="2" charset="2"/>
                  </a:rPr>
                  <a:t>  5x10</a:t>
                </a:r>
                <a:r>
                  <a:rPr lang="en-US" sz="1200" baseline="30000" dirty="0">
                    <a:sym typeface="Wingdings" panose="05000000000000000000" pitchFamily="2" charset="2"/>
                  </a:rPr>
                  <a:t>4</a:t>
                </a:r>
                <a:r>
                  <a:rPr lang="en-US" sz="1200" dirty="0">
                    <a:sym typeface="Wingdings" panose="05000000000000000000" pitchFamily="2" charset="2"/>
                  </a:rPr>
                  <a:t>  e-</a:t>
                </a:r>
                <a:endParaRPr lang="en-US" sz="1200" dirty="0"/>
              </a:p>
            </p:txBody>
          </p:sp>
        </mc:Choice>
        <mc:Fallback xmlns="">
          <p:sp>
            <p:nvSpPr>
              <p:cNvPr id="23" name="Content Placeholder 2"/>
              <p:cNvSpPr txBox="1">
                <a:spLocks noRot="1" noChangeAspect="1" noMove="1" noResize="1" noEditPoints="1" noAdjustHandles="1" noChangeArrowheads="1" noChangeShapeType="1" noTextEdit="1"/>
              </p:cNvSpPr>
              <p:nvPr/>
            </p:nvSpPr>
            <p:spPr>
              <a:xfrm>
                <a:off x="8183160" y="3037953"/>
                <a:ext cx="3893697" cy="1142037"/>
              </a:xfrm>
              <a:prstGeom prst="rect">
                <a:avLst/>
              </a:prstGeom>
              <a:blipFill>
                <a:blip r:embed="rId3"/>
                <a:stretch>
                  <a:fillRect l="-626"/>
                </a:stretch>
              </a:blipFill>
            </p:spPr>
            <p:txBody>
              <a:bodyPr/>
              <a:lstStyle/>
              <a:p>
                <a:r>
                  <a:rPr lang="en-GB">
                    <a:noFill/>
                  </a:rPr>
                  <a:t> </a:t>
                </a:r>
              </a:p>
            </p:txBody>
          </p:sp>
        </mc:Fallback>
      </mc:AlternateContent>
      <p:grpSp>
        <p:nvGrpSpPr>
          <p:cNvPr id="39" name="Group 38"/>
          <p:cNvGrpSpPr/>
          <p:nvPr/>
        </p:nvGrpSpPr>
        <p:grpSpPr>
          <a:xfrm>
            <a:off x="194552" y="3608971"/>
            <a:ext cx="7178194" cy="2927783"/>
            <a:chOff x="194552" y="3608971"/>
            <a:chExt cx="7178194" cy="2927783"/>
          </a:xfrm>
        </p:grpSpPr>
        <p:sp>
          <p:nvSpPr>
            <p:cNvPr id="24" name="Content Placeholder 2"/>
            <p:cNvSpPr txBox="1">
              <a:spLocks/>
            </p:cNvSpPr>
            <p:nvPr/>
          </p:nvSpPr>
          <p:spPr>
            <a:xfrm>
              <a:off x="194552" y="3608971"/>
              <a:ext cx="4684713" cy="2927783"/>
            </a:xfrm>
            <a:prstGeom prst="rect">
              <a:avLst/>
            </a:prstGeom>
          </p:spPr>
          <p:txBody>
            <a:bodyPr vert="horz" lIns="91440" tIns="45720" rIns="91440" bIns="45720" rtlCol="0" anchor="ctr">
              <a:normAutofit fontScale="925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None/>
              </a:pPr>
              <a:r>
                <a:rPr lang="en-US" sz="2300" b="1" dirty="0"/>
                <a:t>Challenge: resolution beyond 50 </a:t>
              </a:r>
              <a:r>
                <a:rPr lang="en-US" sz="2300" b="1" dirty="0" err="1"/>
                <a:t>ps</a:t>
              </a:r>
              <a:r>
                <a:rPr lang="en-US" sz="2300" b="1" dirty="0"/>
                <a:t> </a:t>
              </a:r>
            </a:p>
            <a:p>
              <a:r>
                <a:rPr lang="en-US" spc="-1" dirty="0">
                  <a:latin typeface="Arial"/>
                </a:rPr>
                <a:t>with more and thinner gas gaps, </a:t>
              </a:r>
              <a:r>
                <a:rPr lang="en-US" spc="-1" dirty="0" err="1">
                  <a:latin typeface="Arial"/>
                </a:rPr>
                <a:t>e.g</a:t>
              </a:r>
              <a:r>
                <a:rPr lang="en-US" spc="-1" dirty="0">
                  <a:latin typeface="Arial"/>
                </a:rPr>
                <a:t>, 20 </a:t>
              </a:r>
              <a:r>
                <a:rPr lang="en-US" spc="-1" dirty="0" err="1">
                  <a:latin typeface="Arial"/>
                </a:rPr>
                <a:t>ps</a:t>
              </a:r>
              <a:r>
                <a:rPr lang="en-US" spc="-1" dirty="0">
                  <a:latin typeface="Arial"/>
                </a:rPr>
                <a:t> with 24, 0.16 mm gaps [</a:t>
              </a:r>
              <a:r>
                <a:rPr lang="en-US" sz="1300" spc="-1" dirty="0">
                  <a:solidFill>
                    <a:srgbClr val="FF8000"/>
                  </a:solidFill>
                  <a:latin typeface="Arial"/>
                </a:rPr>
                <a:t>10.1016/j.nima.2008.06.013</a:t>
              </a:r>
              <a:r>
                <a:rPr lang="en-US" spc="-1" dirty="0">
                  <a:latin typeface="Arial"/>
                </a:rPr>
                <a:t>]</a:t>
              </a:r>
            </a:p>
            <a:p>
              <a:pPr>
                <a:lnSpc>
                  <a:spcPct val="100000"/>
                </a:lnSpc>
              </a:pPr>
              <a:r>
                <a:rPr lang="en-US" spc="-1" dirty="0">
                  <a:latin typeface="Arial"/>
                </a:rPr>
                <a:t>Thinner electrodes </a:t>
              </a:r>
              <a:r>
                <a:rPr lang="en-US" spc="-1" dirty="0">
                  <a:latin typeface="Arial"/>
                  <a:sym typeface="Wingdings" panose="05000000000000000000" pitchFamily="2" charset="2"/>
                </a:rPr>
                <a:t> higher signal</a:t>
              </a:r>
              <a:endParaRPr lang="en-US" spc="-1" dirty="0">
                <a:latin typeface="Arial"/>
              </a:endParaRPr>
            </a:p>
            <a:p>
              <a:r>
                <a:rPr lang="en-US" spc="-1" dirty="0">
                  <a:latin typeface="Arial"/>
                </a:rPr>
                <a:t>Low noise high resolution FEE  (</a:t>
              </a:r>
              <a:r>
                <a:rPr lang="en-US" spc="-1" dirty="0" err="1">
                  <a:latin typeface="Arial"/>
                </a:rPr>
                <a:t>picoTDC</a:t>
              </a:r>
              <a:r>
                <a:rPr lang="en-US" spc="-1" dirty="0">
                  <a:latin typeface="Arial"/>
                </a:rPr>
                <a:t>) </a:t>
              </a:r>
              <a:r>
                <a:rPr lang="en-US" sz="1300" spc="-1" dirty="0">
                  <a:solidFill>
                    <a:srgbClr val="FF8000"/>
                  </a:solidFill>
                  <a:latin typeface="Arial"/>
                  <a:hlinkClick r:id="rId4"/>
                </a:rPr>
                <a:t>https://kt.cern/technologies/picotdc</a:t>
              </a:r>
              <a:endParaRPr lang="en-US" sz="1300" spc="-1" dirty="0">
                <a:solidFill>
                  <a:srgbClr val="FF8000"/>
                </a:solidFill>
                <a:latin typeface="Arial"/>
              </a:endParaRPr>
            </a:p>
          </p:txBody>
        </p:sp>
        <p:pic>
          <p:nvPicPr>
            <p:cNvPr id="25" name="Picture 24"/>
            <p:cNvPicPr/>
            <p:nvPr/>
          </p:nvPicPr>
          <p:blipFill>
            <a:blip r:embed="rId5" cstate="screen">
              <a:extLst>
                <a:ext uri="{28A0092B-C50C-407E-A947-70E740481C1C}">
                  <a14:useLocalDpi xmlns:a14="http://schemas.microsoft.com/office/drawing/2010/main"/>
                </a:ext>
              </a:extLst>
            </a:blip>
            <a:stretch/>
          </p:blipFill>
          <p:spPr>
            <a:xfrm>
              <a:off x="4783534" y="4357726"/>
              <a:ext cx="2589212" cy="2138041"/>
            </a:xfrm>
            <a:prstGeom prst="rect">
              <a:avLst/>
            </a:prstGeom>
            <a:ln>
              <a:noFill/>
            </a:ln>
          </p:spPr>
        </p:pic>
      </p:grpSp>
      <p:sp>
        <p:nvSpPr>
          <p:cNvPr id="30" name="Content Placeholder 2"/>
          <p:cNvSpPr txBox="1">
            <a:spLocks/>
          </p:cNvSpPr>
          <p:nvPr/>
        </p:nvSpPr>
        <p:spPr>
          <a:xfrm>
            <a:off x="7372746" y="4119040"/>
            <a:ext cx="4710113" cy="2415543"/>
          </a:xfrm>
          <a:prstGeom prst="rect">
            <a:avLst/>
          </a:prstGeom>
        </p:spPr>
        <p:txBody>
          <a:bodyPr vert="horz" lIns="91440" tIns="45720" rIns="91440" bIns="45720" rtlCol="0" anchor="ctr">
            <a:normAutofit fontScale="92500" lnSpcReduction="200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Font typeface="Arial"/>
              <a:buNone/>
            </a:pPr>
            <a:r>
              <a:rPr lang="en-US" sz="2300" b="1" dirty="0"/>
              <a:t>Innovative approach </a:t>
            </a:r>
            <a:r>
              <a:rPr lang="en-US" sz="2300" b="1" dirty="0">
                <a:sym typeface="Wingdings" panose="05000000000000000000" pitchFamily="2" charset="2"/>
              </a:rPr>
              <a:t> </a:t>
            </a:r>
          </a:p>
          <a:p>
            <a:r>
              <a:rPr lang="en-US" dirty="0">
                <a:effectLst>
                  <a:glow rad="38100">
                    <a:schemeClr val="bg1">
                      <a:lumMod val="50000"/>
                      <a:lumOff val="50000"/>
                      <a:alpha val="20000"/>
                    </a:schemeClr>
                  </a:glow>
                </a:effectLst>
                <a:sym typeface="Wingdings" panose="05000000000000000000" pitchFamily="2" charset="2"/>
              </a:rPr>
              <a:t>going beyond the gas gap width law</a:t>
            </a:r>
          </a:p>
          <a:p>
            <a:r>
              <a:rPr lang="en-US" dirty="0">
                <a:effectLst>
                  <a:glow rad="38100">
                    <a:schemeClr val="bg1">
                      <a:lumMod val="50000"/>
                      <a:lumOff val="50000"/>
                      <a:alpha val="20000"/>
                    </a:schemeClr>
                  </a:glow>
                </a:effectLst>
                <a:sym typeface="Wingdings" panose="05000000000000000000" pitchFamily="2" charset="2"/>
              </a:rPr>
              <a:t>extract hidden information beyond </a:t>
            </a:r>
            <a:r>
              <a:rPr lang="en-US" dirty="0" err="1">
                <a:effectLst>
                  <a:glow rad="38100">
                    <a:schemeClr val="bg1">
                      <a:lumMod val="50000"/>
                      <a:lumOff val="50000"/>
                      <a:alpha val="20000"/>
                    </a:schemeClr>
                  </a:glow>
                </a:effectLst>
                <a:sym typeface="Wingdings" panose="05000000000000000000" pitchFamily="2" charset="2"/>
              </a:rPr>
              <a:t>discr</a:t>
            </a:r>
            <a:r>
              <a:rPr lang="en-US" dirty="0">
                <a:effectLst>
                  <a:glow rad="38100">
                    <a:schemeClr val="bg1">
                      <a:lumMod val="50000"/>
                      <a:lumOff val="50000"/>
                      <a:alpha val="20000"/>
                    </a:schemeClr>
                  </a:glow>
                </a:effectLst>
                <a:sym typeface="Wingdings" panose="05000000000000000000" pitchFamily="2" charset="2"/>
              </a:rPr>
              <a:t>. and slew correction</a:t>
            </a:r>
            <a:endParaRPr lang="en-US" dirty="0">
              <a:effectLst>
                <a:glow rad="38100">
                  <a:schemeClr val="bg1">
                    <a:lumMod val="50000"/>
                    <a:lumOff val="50000"/>
                    <a:alpha val="20000"/>
                  </a:schemeClr>
                </a:glow>
              </a:effectLst>
            </a:endParaRPr>
          </a:p>
          <a:p>
            <a:pPr>
              <a:lnSpc>
                <a:spcPct val="100000"/>
              </a:lnSpc>
            </a:pPr>
            <a:r>
              <a:rPr lang="en-US" spc="-1" dirty="0">
                <a:latin typeface="Arial"/>
              </a:rPr>
              <a:t>Promising the use of DNN to filter the complex avalanche dynamics </a:t>
            </a:r>
            <a:r>
              <a:rPr lang="en-US" spc="-1" dirty="0">
                <a:latin typeface="Arial"/>
                <a:sym typeface="Wingdings" panose="05000000000000000000" pitchFamily="2" charset="2"/>
              </a:rPr>
              <a:t> 16 </a:t>
            </a:r>
            <a:r>
              <a:rPr lang="en-US" spc="-1" dirty="0" err="1">
                <a:latin typeface="Arial"/>
                <a:sym typeface="Wingdings" panose="05000000000000000000" pitchFamily="2" charset="2"/>
              </a:rPr>
              <a:t>ps</a:t>
            </a:r>
            <a:r>
              <a:rPr lang="en-US" spc="-1" dirty="0">
                <a:latin typeface="Arial"/>
                <a:sym typeface="Wingdings" panose="05000000000000000000" pitchFamily="2" charset="2"/>
              </a:rPr>
              <a:t> achieved! </a:t>
            </a:r>
            <a:r>
              <a:rPr lang="en-US" spc="-1" dirty="0">
                <a:latin typeface="Arial"/>
              </a:rPr>
              <a:t>[</a:t>
            </a:r>
            <a:r>
              <a:rPr lang="en-GB" sz="1300" spc="-1" dirty="0">
                <a:solidFill>
                  <a:srgbClr val="FF8000"/>
                </a:solidFill>
                <a:latin typeface="Arial"/>
              </a:rPr>
              <a:t>arXiv:2005.03903v1 [</a:t>
            </a:r>
            <a:r>
              <a:rPr lang="en-GB" sz="1300" spc="-1" dirty="0" err="1">
                <a:solidFill>
                  <a:srgbClr val="FF8000"/>
                </a:solidFill>
                <a:latin typeface="Arial"/>
              </a:rPr>
              <a:t>physics.ins-det</a:t>
            </a:r>
            <a:r>
              <a:rPr lang="en-GB" sz="1300" spc="-1" dirty="0">
                <a:solidFill>
                  <a:srgbClr val="FF8000"/>
                </a:solidFill>
                <a:latin typeface="Arial"/>
              </a:rPr>
              <a:t>] 8 May 2020</a:t>
            </a:r>
            <a:r>
              <a:rPr lang="en-US" spc="-1" dirty="0">
                <a:latin typeface="Arial"/>
              </a:rPr>
              <a:t>]</a:t>
            </a:r>
          </a:p>
        </p:txBody>
      </p:sp>
      <p:pic>
        <p:nvPicPr>
          <p:cNvPr id="32" name="Picture 3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618661" y="1092201"/>
            <a:ext cx="2428909" cy="1978876"/>
          </a:xfrm>
          <a:prstGeom prst="rect">
            <a:avLst/>
          </a:prstGeom>
        </p:spPr>
      </p:pic>
      <p:cxnSp>
        <p:nvCxnSpPr>
          <p:cNvPr id="34" name="Straight Arrow Connector 33"/>
          <p:cNvCxnSpPr/>
          <p:nvPr/>
        </p:nvCxnSpPr>
        <p:spPr>
          <a:xfrm flipV="1">
            <a:off x="6924079" y="2624667"/>
            <a:ext cx="1830454" cy="270214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7668947" y="1404409"/>
            <a:ext cx="2177786" cy="72919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Slide Number Placeholder 6"/>
          <p:cNvSpPr>
            <a:spLocks noGrp="1"/>
          </p:cNvSpPr>
          <p:nvPr>
            <p:ph type="sldNum" sz="quarter" idx="12"/>
          </p:nvPr>
        </p:nvSpPr>
        <p:spPr/>
        <p:txBody>
          <a:bodyPr/>
          <a:lstStyle/>
          <a:p>
            <a:fld id="{F8550EB5-7DBB-40B0-8DCD-2DF6D0BF0886}" type="slidenum">
              <a:rPr lang="en-GB" smtClean="0"/>
              <a:t>44</a:t>
            </a:fld>
            <a:endParaRPr lang="en-GB"/>
          </a:p>
        </p:txBody>
      </p:sp>
      <p:sp>
        <p:nvSpPr>
          <p:cNvPr id="8" name="Date Placeholder 7"/>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314036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ipe(left)">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down)">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165113"/>
            <a:ext cx="9815700" cy="881812"/>
          </a:xfrm>
        </p:spPr>
        <p:txBody>
          <a:bodyPr/>
          <a:lstStyle/>
          <a:p>
            <a:r>
              <a:rPr lang="en-GB" dirty="0"/>
              <a:t>Drift based detectors time resolution </a:t>
            </a:r>
          </a:p>
        </p:txBody>
      </p:sp>
      <p:sp>
        <p:nvSpPr>
          <p:cNvPr id="139" name="Content Placeholder 2"/>
          <p:cNvSpPr txBox="1">
            <a:spLocks/>
          </p:cNvSpPr>
          <p:nvPr/>
        </p:nvSpPr>
        <p:spPr>
          <a:xfrm>
            <a:off x="364367" y="1222370"/>
            <a:ext cx="6796454" cy="2833053"/>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it-IT" dirty="0"/>
              <a:t>DT drift spectrum is by construction unsuitable for timing as a long drift time is used for high space accuracy</a:t>
            </a:r>
          </a:p>
          <a:p>
            <a:r>
              <a:rPr lang="it-IT" dirty="0"/>
              <a:t>ATLAS Thin gap chambers </a:t>
            </a:r>
            <a:r>
              <a:rPr lang="it-IT" dirty="0">
                <a:sym typeface="Wingdings" panose="05000000000000000000" pitchFamily="2" charset="2"/>
              </a:rPr>
              <a:t> 6-7 ns</a:t>
            </a:r>
            <a:endParaRPr lang="it-IT" dirty="0"/>
          </a:p>
          <a:p>
            <a:r>
              <a:rPr lang="it-IT" dirty="0"/>
              <a:t>Typical Micromegas, GEM, </a:t>
            </a:r>
            <a:r>
              <a:rPr lang="it-IT" dirty="0">
                <a:latin typeface="Symbol" panose="05050102010706020507" pitchFamily="18" charset="2"/>
              </a:rPr>
              <a:t>m</a:t>
            </a:r>
            <a:r>
              <a:rPr lang="it-IT" dirty="0"/>
              <a:t>RWELL 10 ns</a:t>
            </a:r>
          </a:p>
          <a:p>
            <a:r>
              <a:rPr lang="it-IT" dirty="0"/>
              <a:t>A proposal to get rid of the drift variations is to hybridize a MMGAS with a photo-cathode and a Cherenkov radiator. Resolution </a:t>
            </a:r>
            <a:r>
              <a:rPr lang="en-GB" dirty="0"/>
              <a:t>~ 50 </a:t>
            </a:r>
            <a:r>
              <a:rPr lang="en-GB" dirty="0" err="1"/>
              <a:t>ps</a:t>
            </a:r>
            <a:r>
              <a:rPr lang="en-GB" dirty="0"/>
              <a:t> driven just by the single avalanche process, like in MRPC</a:t>
            </a:r>
            <a:endParaRPr lang="it-IT" dirty="0"/>
          </a:p>
          <a:p>
            <a:endParaRPr lang="it-IT" dirty="0"/>
          </a:p>
          <a:p>
            <a:pPr lvl="1"/>
            <a:endParaRPr lang="it-IT" dirty="0"/>
          </a:p>
          <a:p>
            <a:endParaRPr lang="it-IT" dirty="0"/>
          </a:p>
        </p:txBody>
      </p:sp>
      <p:sp>
        <p:nvSpPr>
          <p:cNvPr id="3" name="Slide Number Placeholder 2"/>
          <p:cNvSpPr>
            <a:spLocks noGrp="1"/>
          </p:cNvSpPr>
          <p:nvPr>
            <p:ph type="sldNum" sz="quarter" idx="12"/>
          </p:nvPr>
        </p:nvSpPr>
        <p:spPr/>
        <p:txBody>
          <a:bodyPr/>
          <a:lstStyle/>
          <a:p>
            <a:fld id="{F8550EB5-7DBB-40B0-8DCD-2DF6D0BF0886}" type="slidenum">
              <a:rPr lang="en-GB" smtClean="0"/>
              <a:t>45</a:t>
            </a:fld>
            <a:endParaRPr lang="en-GB"/>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98368" y="4181549"/>
            <a:ext cx="3153704" cy="2034227"/>
          </a:xfrm>
          <a:prstGeom prst="rect">
            <a:avLst/>
          </a:prstGeom>
        </p:spPr>
      </p:pic>
      <p:pic>
        <p:nvPicPr>
          <p:cNvPr id="9" name="Picture 8"/>
          <p:cNvPicPr>
            <a:picLocks noChangeAspect="1"/>
          </p:cNvPicPr>
          <p:nvPr/>
        </p:nvPicPr>
        <p:blipFill>
          <a:blip r:embed="rId3"/>
          <a:stretch>
            <a:fillRect/>
          </a:stretch>
        </p:blipFill>
        <p:spPr>
          <a:xfrm>
            <a:off x="7798368" y="1735938"/>
            <a:ext cx="3117128" cy="2205764"/>
          </a:xfrm>
          <a:prstGeom prst="rect">
            <a:avLst/>
          </a:prstGeom>
        </p:spPr>
      </p:pic>
      <p:sp>
        <p:nvSpPr>
          <p:cNvPr id="10" name="TextBox 9"/>
          <p:cNvSpPr txBox="1"/>
          <p:nvPr/>
        </p:nvSpPr>
        <p:spPr>
          <a:xfrm>
            <a:off x="8523063" y="1311425"/>
            <a:ext cx="1704313" cy="369332"/>
          </a:xfrm>
          <a:prstGeom prst="rect">
            <a:avLst/>
          </a:prstGeom>
          <a:noFill/>
        </p:spPr>
        <p:txBody>
          <a:bodyPr wrap="none" rtlCol="0">
            <a:spAutoFit/>
          </a:bodyPr>
          <a:lstStyle/>
          <a:p>
            <a:r>
              <a:rPr lang="it-IT" dirty="0"/>
              <a:t>Atlas MMGAS</a:t>
            </a:r>
            <a:endParaRPr lang="en-GB" dirty="0"/>
          </a:p>
        </p:txBody>
      </p:sp>
      <p:sp>
        <p:nvSpPr>
          <p:cNvPr id="17" name="TextBox 16"/>
          <p:cNvSpPr txBox="1"/>
          <p:nvPr/>
        </p:nvSpPr>
        <p:spPr>
          <a:xfrm>
            <a:off x="8658520" y="3842734"/>
            <a:ext cx="1362874" cy="369332"/>
          </a:xfrm>
          <a:prstGeom prst="rect">
            <a:avLst/>
          </a:prstGeom>
          <a:noFill/>
        </p:spPr>
        <p:txBody>
          <a:bodyPr wrap="none" rtlCol="0">
            <a:spAutoFit/>
          </a:bodyPr>
          <a:lstStyle/>
          <a:p>
            <a:r>
              <a:rPr lang="it-IT" dirty="0"/>
              <a:t>Atlas sMDT</a:t>
            </a:r>
            <a:endParaRPr lang="en-GB" dirty="0"/>
          </a:p>
        </p:txBody>
      </p:sp>
      <p:sp>
        <p:nvSpPr>
          <p:cNvPr id="21" name="Content Placeholder 2"/>
          <p:cNvSpPr txBox="1">
            <a:spLocks/>
          </p:cNvSpPr>
          <p:nvPr/>
        </p:nvSpPr>
        <p:spPr>
          <a:xfrm>
            <a:off x="394616" y="4364182"/>
            <a:ext cx="6796454" cy="2085653"/>
          </a:xfrm>
          <a:prstGeom prst="rect">
            <a:avLst/>
          </a:prstGeom>
          <a:solidFill>
            <a:schemeClr val="tx2">
              <a:lumMod val="25000"/>
            </a:schemeClr>
          </a:solidFill>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it-IT" dirty="0"/>
              <a:t>Drift detectors and limited in time resolution and an optimal strategy is combining a drift detector with an RPC to have a combined performance.</a:t>
            </a:r>
          </a:p>
          <a:p>
            <a:r>
              <a:rPr lang="it-IT" dirty="0"/>
              <a:t>MPGD have a barely sufficient resolution for identifying the BC at 25 ns but it can be improved by using multiple layers for the 5ns scenario</a:t>
            </a:r>
          </a:p>
          <a:p>
            <a:endParaRPr lang="it-IT" dirty="0"/>
          </a:p>
          <a:p>
            <a:pPr lvl="1"/>
            <a:endParaRPr lang="it-IT" dirty="0"/>
          </a:p>
          <a:p>
            <a:endParaRPr lang="it-IT" dirty="0"/>
          </a:p>
        </p:txBody>
      </p:sp>
      <p:sp>
        <p:nvSpPr>
          <p:cNvPr id="15" name="Date Placeholder 14"/>
          <p:cNvSpPr>
            <a:spLocks noGrp="1"/>
          </p:cNvSpPr>
          <p:nvPr>
            <p:ph type="dt" sz="half" idx="10"/>
          </p:nvPr>
        </p:nvSpPr>
        <p:spPr>
          <a:xfrm rot="5400000">
            <a:off x="9069047" y="1755075"/>
            <a:ext cx="990599" cy="304799"/>
          </a:xfrm>
        </p:spPr>
        <p:txBody>
          <a:bodyPr/>
          <a:lstStyle/>
          <a:p>
            <a:r>
              <a:rPr lang="en-US"/>
              <a:t>15/10//2026</a:t>
            </a:r>
            <a:endParaRPr lang="en-GB"/>
          </a:p>
        </p:txBody>
      </p:sp>
    </p:spTree>
    <p:extLst>
      <p:ext uri="{BB962C8B-B14F-4D97-AF65-F5344CB8AC3E}">
        <p14:creationId xmlns:p14="http://schemas.microsoft.com/office/powerpoint/2010/main" val="26892635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95275" y="4363614"/>
            <a:ext cx="11755438" cy="1762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59181" y="0"/>
            <a:ext cx="9905998" cy="821635"/>
          </a:xfrm>
        </p:spPr>
        <p:txBody>
          <a:bodyPr>
            <a:normAutofit/>
          </a:bodyPr>
          <a:lstStyle/>
          <a:p>
            <a:r>
              <a:rPr lang="en-US" dirty="0"/>
              <a:t>Present limits – rate and longevity</a:t>
            </a:r>
          </a:p>
        </p:txBody>
      </p:sp>
      <p:sp>
        <p:nvSpPr>
          <p:cNvPr id="3" name="Content Placeholder 2"/>
          <p:cNvSpPr>
            <a:spLocks noGrp="1"/>
          </p:cNvSpPr>
          <p:nvPr>
            <p:ph idx="1"/>
          </p:nvPr>
        </p:nvSpPr>
        <p:spPr>
          <a:xfrm>
            <a:off x="638177" y="737645"/>
            <a:ext cx="5995536" cy="3404287"/>
          </a:xfrm>
        </p:spPr>
        <p:txBody>
          <a:bodyPr>
            <a:noAutofit/>
          </a:bodyPr>
          <a:lstStyle/>
          <a:p>
            <a:pPr marL="0" indent="0">
              <a:buNone/>
            </a:pPr>
            <a:r>
              <a:rPr lang="en-US" sz="1800" dirty="0"/>
              <a:t>Rate capability [</a:t>
            </a:r>
            <a:r>
              <a:rPr lang="en-US" sz="1800" dirty="0">
                <a:solidFill>
                  <a:srgbClr val="FFC000"/>
                </a:solidFill>
              </a:rPr>
              <a:t>RPCs and MPGDs</a:t>
            </a:r>
            <a:r>
              <a:rPr lang="en-US" sz="1800" dirty="0"/>
              <a:t>]</a:t>
            </a:r>
          </a:p>
          <a:p>
            <a:r>
              <a:rPr lang="en-US" sz="1800" dirty="0"/>
              <a:t>Electrode resistivity to prevent discharges in RPCs and MPGDs but limits rate capability:</a:t>
            </a:r>
          </a:p>
          <a:p>
            <a:pPr lvl="1"/>
            <a:r>
              <a:rPr lang="en-US" sz="1600" dirty="0">
                <a:sym typeface="Symbol" panose="05050102010706020507" pitchFamily="18" charset="2"/>
              </a:rPr>
              <a:t></a:t>
            </a:r>
            <a:r>
              <a:rPr lang="en-US" sz="1600" dirty="0"/>
              <a:t>V = &lt;</a:t>
            </a:r>
            <a:r>
              <a:rPr lang="en-US" sz="1600" b="1" dirty="0">
                <a:solidFill>
                  <a:srgbClr val="FFFF00"/>
                </a:solidFill>
              </a:rPr>
              <a:t>Q</a:t>
            </a:r>
            <a:r>
              <a:rPr lang="en-US" sz="1600" dirty="0"/>
              <a:t>&gt; x freq. x </a:t>
            </a:r>
            <a:r>
              <a:rPr lang="en-US" sz="1600" b="1" dirty="0">
                <a:solidFill>
                  <a:srgbClr val="FF0000"/>
                </a:solidFill>
              </a:rPr>
              <a:t>R</a:t>
            </a:r>
          </a:p>
          <a:p>
            <a:r>
              <a:rPr lang="en-US" sz="1800" dirty="0"/>
              <a:t>&lt;</a:t>
            </a:r>
            <a:r>
              <a:rPr lang="en-US" sz="1800" b="1" dirty="0">
                <a:solidFill>
                  <a:srgbClr val="FFFF00"/>
                </a:solidFill>
              </a:rPr>
              <a:t>Q</a:t>
            </a:r>
            <a:r>
              <a:rPr lang="en-US" sz="1800" dirty="0"/>
              <a:t>&gt; is very favorable in MPGDs because the multiplication gap is fixed </a:t>
            </a:r>
            <a:endParaRPr lang="en-US" sz="1800" dirty="0">
              <a:sym typeface="Wingdings" panose="05000000000000000000" pitchFamily="2" charset="2"/>
            </a:endParaRPr>
          </a:p>
          <a:p>
            <a:pPr marL="0" indent="0">
              <a:buNone/>
            </a:pPr>
            <a:r>
              <a:rPr lang="en-US" sz="1800" dirty="0"/>
              <a:t>Longevity: Bulk materials insensitive to radiation, but</a:t>
            </a:r>
          </a:p>
          <a:p>
            <a:pPr lvl="1"/>
            <a:r>
              <a:rPr lang="en-US" sz="1600" dirty="0"/>
              <a:t>radicals produced in RPC avalanches</a:t>
            </a:r>
            <a:endParaRPr lang="en-US" sz="1600" dirty="0">
              <a:sym typeface="Wingdings" panose="05000000000000000000" pitchFamily="2" charset="2"/>
            </a:endParaRPr>
          </a:p>
          <a:p>
            <a:pPr lvl="1"/>
            <a:r>
              <a:rPr lang="en-US" sz="1600" dirty="0">
                <a:sym typeface="Wingdings" panose="05000000000000000000" pitchFamily="2" charset="2"/>
              </a:rPr>
              <a:t>High gain may induce discharges in MPGDs</a:t>
            </a:r>
          </a:p>
        </p:txBody>
      </p:sp>
      <p:sp>
        <p:nvSpPr>
          <p:cNvPr id="4" name="Date Placeholder 3"/>
          <p:cNvSpPr>
            <a:spLocks noGrp="1"/>
          </p:cNvSpPr>
          <p:nvPr>
            <p:ph type="dt" sz="half" idx="10"/>
          </p:nvPr>
        </p:nvSpPr>
        <p:spPr>
          <a:xfrm>
            <a:off x="8837612" y="6435725"/>
            <a:ext cx="1600200" cy="365125"/>
          </a:xfrm>
        </p:spPr>
        <p:txBody>
          <a:bodyPr/>
          <a:lstStyle/>
          <a:p>
            <a:r>
              <a:rPr lang="en-US"/>
              <a:t>15/10//2026</a:t>
            </a:r>
          </a:p>
        </p:txBody>
      </p:sp>
      <p:sp>
        <p:nvSpPr>
          <p:cNvPr id="11" name="Content Placeholder 2"/>
          <p:cNvSpPr txBox="1">
            <a:spLocks/>
          </p:cNvSpPr>
          <p:nvPr/>
        </p:nvSpPr>
        <p:spPr>
          <a:xfrm>
            <a:off x="5734050" y="4159458"/>
            <a:ext cx="5886450" cy="1914525"/>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dirty="0">
                <a:solidFill>
                  <a:srgbClr val="0000FF"/>
                </a:solidFill>
                <a:sym typeface="Wingdings" panose="05000000000000000000" pitchFamily="2" charset="2"/>
              </a:rPr>
              <a:t>Reduction of </a:t>
            </a:r>
            <a:r>
              <a:rPr lang="en-US" dirty="0">
                <a:solidFill>
                  <a:srgbClr val="FFFF00"/>
                </a:solidFill>
                <a:sym typeface="Wingdings" panose="05000000000000000000" pitchFamily="2" charset="2"/>
              </a:rPr>
              <a:t>&lt;Q&gt;</a:t>
            </a:r>
            <a:r>
              <a:rPr lang="en-US" dirty="0">
                <a:solidFill>
                  <a:srgbClr val="0000FF"/>
                </a:solidFill>
                <a:sym typeface="Wingdings" panose="05000000000000000000" pitchFamily="2" charset="2"/>
              </a:rPr>
              <a:t> improves rate capability and longevity at the same time</a:t>
            </a:r>
          </a:p>
          <a:p>
            <a:pPr lvl="1"/>
            <a:r>
              <a:rPr lang="en-US" dirty="0">
                <a:solidFill>
                  <a:srgbClr val="0000FF"/>
                </a:solidFill>
                <a:sym typeface="Wingdings" panose="05000000000000000000" pitchFamily="2" charset="2"/>
              </a:rPr>
              <a:t>by improving the S/N on the FE electronics</a:t>
            </a:r>
          </a:p>
          <a:p>
            <a:pPr lvl="1"/>
            <a:r>
              <a:rPr lang="en-US" dirty="0">
                <a:solidFill>
                  <a:srgbClr val="0000FF"/>
                </a:solidFill>
                <a:sym typeface="Wingdings" panose="05000000000000000000" pitchFamily="2" charset="2"/>
              </a:rPr>
              <a:t>by improving the signal collection efficiency </a:t>
            </a:r>
          </a:p>
        </p:txBody>
      </p:sp>
      <p:sp>
        <p:nvSpPr>
          <p:cNvPr id="15" name="Rectangle 14"/>
          <p:cNvSpPr/>
          <p:nvPr/>
        </p:nvSpPr>
        <p:spPr>
          <a:xfrm>
            <a:off x="438150" y="5228809"/>
            <a:ext cx="5153025" cy="70461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908174" y="6091509"/>
            <a:ext cx="7843837" cy="646331"/>
          </a:xfrm>
          <a:prstGeom prst="rect">
            <a:avLst/>
          </a:prstGeom>
          <a:solidFill>
            <a:srgbClr val="FFFF00"/>
          </a:solidFill>
        </p:spPr>
        <p:txBody>
          <a:bodyPr wrap="square">
            <a:spAutoFit/>
          </a:bodyPr>
          <a:lstStyle/>
          <a:p>
            <a:r>
              <a:rPr lang="en-US" dirty="0">
                <a:solidFill>
                  <a:srgbClr val="0000FF"/>
                </a:solidFill>
                <a:sym typeface="Wingdings" panose="05000000000000000000" pitchFamily="2" charset="2"/>
              </a:rPr>
              <a:t>Gas with reduced chemical impact on the detector bulk and clean are keys to longevity</a:t>
            </a:r>
          </a:p>
        </p:txBody>
      </p:sp>
      <p:sp>
        <p:nvSpPr>
          <p:cNvPr id="16" name="Content Placeholder 2"/>
          <p:cNvSpPr txBox="1">
            <a:spLocks/>
          </p:cNvSpPr>
          <p:nvPr/>
        </p:nvSpPr>
        <p:spPr>
          <a:xfrm>
            <a:off x="199231" y="4453288"/>
            <a:ext cx="5630862" cy="1824851"/>
          </a:xfrm>
          <a:prstGeom prst="rect">
            <a:avLst/>
          </a:prstGeom>
        </p:spPr>
        <p:txBody>
          <a:bodyPr vert="horz" lIns="91440" tIns="45720" rIns="91440" bIns="45720" rtlCol="0" anchor="ctr">
            <a:normAutofit fontScale="85000" lnSpcReduction="200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dirty="0">
                <a:solidFill>
                  <a:srgbClr val="0000FF"/>
                </a:solidFill>
                <a:sym typeface="Wingdings" panose="05000000000000000000" pitchFamily="2" charset="2"/>
              </a:rPr>
              <a:t>Lowering </a:t>
            </a:r>
            <a:r>
              <a:rPr lang="en-US" dirty="0">
                <a:solidFill>
                  <a:srgbClr val="FF0000"/>
                </a:solidFill>
                <a:sym typeface="Wingdings" panose="05000000000000000000" pitchFamily="2" charset="2"/>
              </a:rPr>
              <a:t>R</a:t>
            </a:r>
            <a:r>
              <a:rPr lang="en-US" dirty="0">
                <a:solidFill>
                  <a:srgbClr val="0000FF"/>
                </a:solidFill>
                <a:sym typeface="Wingdings" panose="05000000000000000000" pitchFamily="2" charset="2"/>
              </a:rPr>
              <a:t> improves rate capability only</a:t>
            </a:r>
          </a:p>
          <a:p>
            <a:pPr lvl="1"/>
            <a:r>
              <a:rPr lang="en-US" dirty="0">
                <a:solidFill>
                  <a:srgbClr val="0000FF"/>
                </a:solidFill>
                <a:sym typeface="Wingdings" panose="05000000000000000000" pitchFamily="2" charset="2"/>
              </a:rPr>
              <a:t>Lower resistivity materials</a:t>
            </a:r>
          </a:p>
          <a:p>
            <a:pPr lvl="1"/>
            <a:r>
              <a:rPr lang="en-US" dirty="0">
                <a:solidFill>
                  <a:srgbClr val="0000FF"/>
                </a:solidFill>
                <a:sym typeface="Wingdings" panose="05000000000000000000" pitchFamily="2" charset="2"/>
              </a:rPr>
              <a:t>Thinner electrodes</a:t>
            </a:r>
          </a:p>
          <a:p>
            <a:r>
              <a:rPr lang="en-US" dirty="0">
                <a:solidFill>
                  <a:srgbClr val="FF0000"/>
                </a:solidFill>
                <a:sym typeface="Wingdings" panose="05000000000000000000" pitchFamily="2" charset="2"/>
              </a:rPr>
              <a:t>Achieving high rate by brute force reduction of R (without reducing at the same time the E field) may lead to instable detectors</a:t>
            </a:r>
          </a:p>
          <a:p>
            <a:endParaRPr lang="en-US" dirty="0">
              <a:solidFill>
                <a:srgbClr val="FF0000"/>
              </a:solidFill>
              <a:sym typeface="Wingdings" panose="05000000000000000000" pitchFamily="2" charset="2"/>
            </a:endParaRPr>
          </a:p>
        </p:txBody>
      </p:sp>
      <p:sp>
        <p:nvSpPr>
          <p:cNvPr id="18" name="Content Placeholder 2"/>
          <p:cNvSpPr txBox="1">
            <a:spLocks/>
          </p:cNvSpPr>
          <p:nvPr/>
        </p:nvSpPr>
        <p:spPr>
          <a:xfrm>
            <a:off x="6639944" y="735017"/>
            <a:ext cx="5410769" cy="340428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n-US" sz="1800" dirty="0"/>
              <a:t>Rate capability(</a:t>
            </a:r>
            <a:r>
              <a:rPr lang="en-US" sz="1800" dirty="0">
                <a:solidFill>
                  <a:srgbClr val="FFC000"/>
                </a:solidFill>
              </a:rPr>
              <a:t>drift chambers</a:t>
            </a:r>
            <a:r>
              <a:rPr lang="en-US" sz="1800" dirty="0"/>
              <a:t>)</a:t>
            </a:r>
          </a:p>
          <a:p>
            <a:r>
              <a:rPr lang="en-US" sz="1800" dirty="0"/>
              <a:t>Limited by the space-charge effect</a:t>
            </a:r>
            <a:endParaRPr lang="en-US" sz="1600" b="1" dirty="0">
              <a:solidFill>
                <a:srgbClr val="FF0000"/>
              </a:solidFill>
            </a:endParaRPr>
          </a:p>
          <a:p>
            <a:r>
              <a:rPr lang="en-US" sz="1800" dirty="0"/>
              <a:t>Effect reduced with R^3 </a:t>
            </a:r>
            <a:r>
              <a:rPr lang="en-US" sz="1800" dirty="0">
                <a:sym typeface="Wingdings" panose="05000000000000000000" pitchFamily="2" charset="2"/>
              </a:rPr>
              <a:t> R=1/2  rate = 8x (drift time x cross section)</a:t>
            </a:r>
          </a:p>
          <a:p>
            <a:pPr marL="0" indent="0">
              <a:buFont typeface="Wingdings 3" charset="2"/>
              <a:buNone/>
            </a:pPr>
            <a:r>
              <a:rPr lang="en-US" sz="1800" dirty="0"/>
              <a:t>Longevity: Bulk materials insensitive to radiation, but</a:t>
            </a:r>
          </a:p>
          <a:p>
            <a:pPr lvl="1"/>
            <a:r>
              <a:rPr lang="en-US" sz="1600" dirty="0"/>
              <a:t>Gas purity is very important to avoid ageing</a:t>
            </a:r>
            <a:endParaRPr lang="en-US" sz="1600" dirty="0">
              <a:sym typeface="Wingdings" panose="05000000000000000000" pitchFamily="2" charset="2"/>
            </a:endParaRPr>
          </a:p>
          <a:p>
            <a:pPr lvl="1"/>
            <a:r>
              <a:rPr lang="en-US" sz="1600" dirty="0">
                <a:sym typeface="Wingdings" panose="05000000000000000000" pitchFamily="2" charset="2"/>
              </a:rPr>
              <a:t>no discharges possible (geometrical quenching) </a:t>
            </a:r>
          </a:p>
          <a:p>
            <a:pPr lvl="1"/>
            <a:r>
              <a:rPr lang="en-US" sz="1600" dirty="0">
                <a:sym typeface="Wingdings" panose="05000000000000000000" pitchFamily="2" charset="2"/>
              </a:rPr>
              <a:t>No observed ageing in such conditions </a:t>
            </a:r>
          </a:p>
        </p:txBody>
      </p:sp>
      <p:sp>
        <p:nvSpPr>
          <p:cNvPr id="9" name="Slide Number Placeholder 8"/>
          <p:cNvSpPr>
            <a:spLocks noGrp="1"/>
          </p:cNvSpPr>
          <p:nvPr>
            <p:ph type="sldNum" sz="quarter" idx="12"/>
          </p:nvPr>
        </p:nvSpPr>
        <p:spPr/>
        <p:txBody>
          <a:bodyPr/>
          <a:lstStyle/>
          <a:p>
            <a:fld id="{F8550EB5-7DBB-40B0-8DCD-2DF6D0BF0886}" type="slidenum">
              <a:rPr lang="en-GB" smtClean="0"/>
              <a:t>46</a:t>
            </a:fld>
            <a:endParaRPr lang="en-GB"/>
          </a:p>
        </p:txBody>
      </p:sp>
    </p:spTree>
    <p:extLst>
      <p:ext uri="{BB962C8B-B14F-4D97-AF65-F5344CB8AC3E}">
        <p14:creationId xmlns:p14="http://schemas.microsoft.com/office/powerpoint/2010/main" val="18091504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184" y="194731"/>
            <a:ext cx="10157356" cy="969682"/>
          </a:xfrm>
        </p:spPr>
        <p:txBody>
          <a:bodyPr/>
          <a:lstStyle/>
          <a:p>
            <a:r>
              <a:rPr lang="it-IT" dirty="0"/>
              <a:t>Technology state of the art evaluation</a:t>
            </a:r>
            <a:br>
              <a:rPr lang="it-IT" dirty="0"/>
            </a:br>
            <a:r>
              <a:rPr lang="it-IT" sz="2800" dirty="0"/>
              <a:t>(my personal view)</a:t>
            </a:r>
            <a:endParaRPr lang="en-GB" sz="2800" dirty="0"/>
          </a:p>
        </p:txBody>
      </p:sp>
      <p:graphicFrame>
        <p:nvGraphicFramePr>
          <p:cNvPr id="5" name="Content Placeholder 4"/>
          <p:cNvGraphicFramePr>
            <a:graphicFrameLocks noGrp="1"/>
          </p:cNvGraphicFramePr>
          <p:nvPr>
            <p:ph idx="1"/>
          </p:nvPr>
        </p:nvGraphicFramePr>
        <p:xfrm>
          <a:off x="567266" y="2450571"/>
          <a:ext cx="10922000" cy="2123440"/>
        </p:xfrm>
        <a:graphic>
          <a:graphicData uri="http://schemas.openxmlformats.org/drawingml/2006/table">
            <a:tbl>
              <a:tblPr firstRow="1" bandRow="1">
                <a:tableStyleId>{5C22544A-7EE6-4342-B048-85BDC9FD1C3A}</a:tableStyleId>
              </a:tblPr>
              <a:tblGrid>
                <a:gridCol w="1365250">
                  <a:extLst>
                    <a:ext uri="{9D8B030D-6E8A-4147-A177-3AD203B41FA5}">
                      <a16:colId xmlns:a16="http://schemas.microsoft.com/office/drawing/2014/main" val="485575119"/>
                    </a:ext>
                  </a:extLst>
                </a:gridCol>
                <a:gridCol w="1365250">
                  <a:extLst>
                    <a:ext uri="{9D8B030D-6E8A-4147-A177-3AD203B41FA5}">
                      <a16:colId xmlns:a16="http://schemas.microsoft.com/office/drawing/2014/main" val="2781861476"/>
                    </a:ext>
                  </a:extLst>
                </a:gridCol>
                <a:gridCol w="1365250">
                  <a:extLst>
                    <a:ext uri="{9D8B030D-6E8A-4147-A177-3AD203B41FA5}">
                      <a16:colId xmlns:a16="http://schemas.microsoft.com/office/drawing/2014/main" val="221834174"/>
                    </a:ext>
                  </a:extLst>
                </a:gridCol>
                <a:gridCol w="1365250">
                  <a:extLst>
                    <a:ext uri="{9D8B030D-6E8A-4147-A177-3AD203B41FA5}">
                      <a16:colId xmlns:a16="http://schemas.microsoft.com/office/drawing/2014/main" val="3779052530"/>
                    </a:ext>
                  </a:extLst>
                </a:gridCol>
                <a:gridCol w="1365250">
                  <a:extLst>
                    <a:ext uri="{9D8B030D-6E8A-4147-A177-3AD203B41FA5}">
                      <a16:colId xmlns:a16="http://schemas.microsoft.com/office/drawing/2014/main" val="596241991"/>
                    </a:ext>
                  </a:extLst>
                </a:gridCol>
                <a:gridCol w="1365250">
                  <a:extLst>
                    <a:ext uri="{9D8B030D-6E8A-4147-A177-3AD203B41FA5}">
                      <a16:colId xmlns:a16="http://schemas.microsoft.com/office/drawing/2014/main" val="2178521328"/>
                    </a:ext>
                  </a:extLst>
                </a:gridCol>
                <a:gridCol w="1365250">
                  <a:extLst>
                    <a:ext uri="{9D8B030D-6E8A-4147-A177-3AD203B41FA5}">
                      <a16:colId xmlns:a16="http://schemas.microsoft.com/office/drawing/2014/main" val="3808185591"/>
                    </a:ext>
                  </a:extLst>
                </a:gridCol>
                <a:gridCol w="1365250">
                  <a:extLst>
                    <a:ext uri="{9D8B030D-6E8A-4147-A177-3AD203B41FA5}">
                      <a16:colId xmlns:a16="http://schemas.microsoft.com/office/drawing/2014/main" val="167721278"/>
                    </a:ext>
                  </a:extLst>
                </a:gridCol>
              </a:tblGrid>
              <a:tr h="370840">
                <a:tc>
                  <a:txBody>
                    <a:bodyPr/>
                    <a:lstStyle/>
                    <a:p>
                      <a:r>
                        <a:rPr lang="it-IT" dirty="0">
                          <a:solidFill>
                            <a:srgbClr val="FF0000"/>
                          </a:solidFill>
                        </a:rPr>
                        <a:t>State of the art</a:t>
                      </a:r>
                      <a:endParaRPr lang="en-GB" dirty="0">
                        <a:solidFill>
                          <a:srgbClr val="FF0000"/>
                        </a:solidFill>
                      </a:endParaRPr>
                    </a:p>
                  </a:txBody>
                  <a:tcPr/>
                </a:tc>
                <a:tc>
                  <a:txBody>
                    <a:bodyPr/>
                    <a:lstStyle/>
                    <a:p>
                      <a:r>
                        <a:rPr lang="it-IT" dirty="0"/>
                        <a:t>Rate</a:t>
                      </a:r>
                      <a:r>
                        <a:rPr lang="it-IT" baseline="0" dirty="0"/>
                        <a:t> capability</a:t>
                      </a:r>
                      <a:endParaRPr lang="en-GB" dirty="0"/>
                    </a:p>
                  </a:txBody>
                  <a:tcPr/>
                </a:tc>
                <a:tc>
                  <a:txBody>
                    <a:bodyPr/>
                    <a:lstStyle/>
                    <a:p>
                      <a:r>
                        <a:rPr lang="it-IT" dirty="0"/>
                        <a:t>Longevity (hadrons)</a:t>
                      </a:r>
                      <a:endParaRPr lang="en-GB" dirty="0"/>
                    </a:p>
                  </a:txBody>
                  <a:tcPr/>
                </a:tc>
                <a:tc>
                  <a:txBody>
                    <a:bodyPr/>
                    <a:lstStyle/>
                    <a:p>
                      <a:r>
                        <a:rPr lang="it-IT" dirty="0"/>
                        <a:t>Space resolution</a:t>
                      </a:r>
                      <a:endParaRPr lang="en-GB" dirty="0"/>
                    </a:p>
                  </a:txBody>
                  <a:tcPr/>
                </a:tc>
                <a:tc>
                  <a:txBody>
                    <a:bodyPr/>
                    <a:lstStyle/>
                    <a:p>
                      <a:r>
                        <a:rPr lang="it-IT" dirty="0"/>
                        <a:t>Time Resolution</a:t>
                      </a:r>
                      <a:endParaRPr lang="en-GB" dirty="0"/>
                    </a:p>
                  </a:txBody>
                  <a:tcPr/>
                </a:tc>
                <a:tc>
                  <a:txBody>
                    <a:bodyPr/>
                    <a:lstStyle/>
                    <a:p>
                      <a:r>
                        <a:rPr lang="it-IT" dirty="0"/>
                        <a:t>Cost</a:t>
                      </a:r>
                      <a:endParaRPr lang="en-GB" dirty="0"/>
                    </a:p>
                  </a:txBody>
                  <a:tcPr/>
                </a:tc>
                <a:tc>
                  <a:txBody>
                    <a:bodyPr/>
                    <a:lstStyle/>
                    <a:p>
                      <a:r>
                        <a:rPr lang="en-US" noProof="0" dirty="0"/>
                        <a:t>Industrialization</a:t>
                      </a:r>
                    </a:p>
                  </a:txBody>
                  <a:tcPr/>
                </a:tc>
                <a:tc>
                  <a:txBody>
                    <a:bodyPr/>
                    <a:lstStyle/>
                    <a:p>
                      <a:r>
                        <a:rPr lang="it-IT" dirty="0"/>
                        <a:t>Scalability</a:t>
                      </a:r>
                      <a:endParaRPr lang="en-GB" dirty="0"/>
                    </a:p>
                  </a:txBody>
                  <a:tcPr/>
                </a:tc>
                <a:extLst>
                  <a:ext uri="{0D108BD9-81ED-4DB2-BD59-A6C34878D82A}">
                    <a16:rowId xmlns:a16="http://schemas.microsoft.com/office/drawing/2014/main" val="584406728"/>
                  </a:ext>
                </a:extLst>
              </a:tr>
              <a:tr h="370840">
                <a:tc>
                  <a:txBody>
                    <a:bodyPr/>
                    <a:lstStyle/>
                    <a:p>
                      <a:r>
                        <a:rPr lang="it-IT" dirty="0"/>
                        <a:t>DT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extLst>
                  <a:ext uri="{0D108BD9-81ED-4DB2-BD59-A6C34878D82A}">
                    <a16:rowId xmlns:a16="http://schemas.microsoft.com/office/drawing/2014/main" val="3095404833"/>
                  </a:ext>
                </a:extLst>
              </a:tr>
              <a:tr h="370840">
                <a:tc>
                  <a:txBody>
                    <a:bodyPr/>
                    <a:lstStyle/>
                    <a:p>
                      <a:r>
                        <a:rPr lang="it-IT" dirty="0"/>
                        <a:t>sTGC</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extLst>
                  <a:ext uri="{0D108BD9-81ED-4DB2-BD59-A6C34878D82A}">
                    <a16:rowId xmlns:a16="http://schemas.microsoft.com/office/drawing/2014/main" val="912648490"/>
                  </a:ext>
                </a:extLst>
              </a:tr>
              <a:tr h="370840">
                <a:tc>
                  <a:txBody>
                    <a:bodyPr/>
                    <a:lstStyle/>
                    <a:p>
                      <a:r>
                        <a:rPr lang="it-IT" dirty="0"/>
                        <a:t>RPC</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extLst>
                  <a:ext uri="{0D108BD9-81ED-4DB2-BD59-A6C34878D82A}">
                    <a16:rowId xmlns:a16="http://schemas.microsoft.com/office/drawing/2014/main" val="1379016166"/>
                  </a:ext>
                </a:extLst>
              </a:tr>
              <a:tr h="370840">
                <a:tc>
                  <a:txBody>
                    <a:bodyPr/>
                    <a:lstStyle/>
                    <a:p>
                      <a:r>
                        <a:rPr lang="it-IT" dirty="0"/>
                        <a:t>MPGD</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extLst>
                  <a:ext uri="{0D108BD9-81ED-4DB2-BD59-A6C34878D82A}">
                    <a16:rowId xmlns:a16="http://schemas.microsoft.com/office/drawing/2014/main" val="1023806317"/>
                  </a:ext>
                </a:extLst>
              </a:tr>
            </a:tbl>
          </a:graphicData>
        </a:graphic>
      </p:graphicFrame>
      <p:sp>
        <p:nvSpPr>
          <p:cNvPr id="4" name="Slide Number Placeholder 3"/>
          <p:cNvSpPr>
            <a:spLocks noGrp="1"/>
          </p:cNvSpPr>
          <p:nvPr>
            <p:ph type="sldNum" sz="quarter" idx="12"/>
          </p:nvPr>
        </p:nvSpPr>
        <p:spPr/>
        <p:txBody>
          <a:bodyPr/>
          <a:lstStyle/>
          <a:p>
            <a:fld id="{F8550EB5-7DBB-40B0-8DCD-2DF6D0BF0886}" type="slidenum">
              <a:rPr lang="en-GB" smtClean="0"/>
              <a:t>47</a:t>
            </a:fld>
            <a:endParaRPr lang="en-GB"/>
          </a:p>
        </p:txBody>
      </p:sp>
      <p:sp>
        <p:nvSpPr>
          <p:cNvPr id="6" name="TextBox 5"/>
          <p:cNvSpPr txBox="1"/>
          <p:nvPr/>
        </p:nvSpPr>
        <p:spPr>
          <a:xfrm>
            <a:off x="4685125" y="869952"/>
            <a:ext cx="2002471" cy="1477328"/>
          </a:xfrm>
          <a:prstGeom prst="rect">
            <a:avLst/>
          </a:prstGeom>
          <a:solidFill>
            <a:schemeClr val="bg2"/>
          </a:solidFill>
          <a:ln>
            <a:solidFill>
              <a:srgbClr val="FFC000"/>
            </a:solidFill>
          </a:ln>
        </p:spPr>
        <p:txBody>
          <a:bodyPr wrap="none" rtlCol="0">
            <a:spAutoFit/>
          </a:bodyPr>
          <a:lstStyle/>
          <a:p>
            <a:r>
              <a:rPr lang="it-IT" dirty="0"/>
              <a:t>Useless     = *</a:t>
            </a:r>
          </a:p>
          <a:p>
            <a:r>
              <a:rPr lang="it-IT" dirty="0"/>
              <a:t>Poor         = **</a:t>
            </a:r>
          </a:p>
          <a:p>
            <a:r>
              <a:rPr lang="it-IT" dirty="0"/>
              <a:t>Sufficient = ***</a:t>
            </a:r>
          </a:p>
          <a:p>
            <a:r>
              <a:rPr lang="it-IT" dirty="0"/>
              <a:t>Good       = ****</a:t>
            </a:r>
          </a:p>
          <a:p>
            <a:r>
              <a:rPr lang="it-IT" dirty="0"/>
              <a:t>Excellent  = *****</a:t>
            </a:r>
            <a:endParaRPr lang="en-GB" dirty="0"/>
          </a:p>
        </p:txBody>
      </p:sp>
      <p:graphicFrame>
        <p:nvGraphicFramePr>
          <p:cNvPr id="7" name="Content Placeholder 4"/>
          <p:cNvGraphicFramePr>
            <a:graphicFrameLocks/>
          </p:cNvGraphicFramePr>
          <p:nvPr/>
        </p:nvGraphicFramePr>
        <p:xfrm>
          <a:off x="567266" y="4634971"/>
          <a:ext cx="10922000" cy="2123440"/>
        </p:xfrm>
        <a:graphic>
          <a:graphicData uri="http://schemas.openxmlformats.org/drawingml/2006/table">
            <a:tbl>
              <a:tblPr firstRow="1" bandRow="1">
                <a:tableStyleId>{5C22544A-7EE6-4342-B048-85BDC9FD1C3A}</a:tableStyleId>
              </a:tblPr>
              <a:tblGrid>
                <a:gridCol w="1365250">
                  <a:extLst>
                    <a:ext uri="{9D8B030D-6E8A-4147-A177-3AD203B41FA5}">
                      <a16:colId xmlns:a16="http://schemas.microsoft.com/office/drawing/2014/main" val="485575119"/>
                    </a:ext>
                  </a:extLst>
                </a:gridCol>
                <a:gridCol w="1365250">
                  <a:extLst>
                    <a:ext uri="{9D8B030D-6E8A-4147-A177-3AD203B41FA5}">
                      <a16:colId xmlns:a16="http://schemas.microsoft.com/office/drawing/2014/main" val="2781861476"/>
                    </a:ext>
                  </a:extLst>
                </a:gridCol>
                <a:gridCol w="1365250">
                  <a:extLst>
                    <a:ext uri="{9D8B030D-6E8A-4147-A177-3AD203B41FA5}">
                      <a16:colId xmlns:a16="http://schemas.microsoft.com/office/drawing/2014/main" val="221834174"/>
                    </a:ext>
                  </a:extLst>
                </a:gridCol>
                <a:gridCol w="1365250">
                  <a:extLst>
                    <a:ext uri="{9D8B030D-6E8A-4147-A177-3AD203B41FA5}">
                      <a16:colId xmlns:a16="http://schemas.microsoft.com/office/drawing/2014/main" val="3779052530"/>
                    </a:ext>
                  </a:extLst>
                </a:gridCol>
                <a:gridCol w="1365250">
                  <a:extLst>
                    <a:ext uri="{9D8B030D-6E8A-4147-A177-3AD203B41FA5}">
                      <a16:colId xmlns:a16="http://schemas.microsoft.com/office/drawing/2014/main" val="596241991"/>
                    </a:ext>
                  </a:extLst>
                </a:gridCol>
                <a:gridCol w="1365250">
                  <a:extLst>
                    <a:ext uri="{9D8B030D-6E8A-4147-A177-3AD203B41FA5}">
                      <a16:colId xmlns:a16="http://schemas.microsoft.com/office/drawing/2014/main" val="2178521328"/>
                    </a:ext>
                  </a:extLst>
                </a:gridCol>
                <a:gridCol w="1365250">
                  <a:extLst>
                    <a:ext uri="{9D8B030D-6E8A-4147-A177-3AD203B41FA5}">
                      <a16:colId xmlns:a16="http://schemas.microsoft.com/office/drawing/2014/main" val="3808185591"/>
                    </a:ext>
                  </a:extLst>
                </a:gridCol>
                <a:gridCol w="1365250">
                  <a:extLst>
                    <a:ext uri="{9D8B030D-6E8A-4147-A177-3AD203B41FA5}">
                      <a16:colId xmlns:a16="http://schemas.microsoft.com/office/drawing/2014/main" val="167721278"/>
                    </a:ext>
                  </a:extLst>
                </a:gridCol>
              </a:tblGrid>
              <a:tr h="370840">
                <a:tc>
                  <a:txBody>
                    <a:bodyPr/>
                    <a:lstStyle/>
                    <a:p>
                      <a:r>
                        <a:rPr lang="it-IT" dirty="0">
                          <a:solidFill>
                            <a:srgbClr val="FF0000"/>
                          </a:solidFill>
                        </a:rPr>
                        <a:t>R&amp;D potential</a:t>
                      </a:r>
                      <a:endParaRPr lang="en-GB" dirty="0">
                        <a:solidFill>
                          <a:srgbClr val="FF0000"/>
                        </a:solidFill>
                      </a:endParaRPr>
                    </a:p>
                  </a:txBody>
                  <a:tcPr/>
                </a:tc>
                <a:tc>
                  <a:txBody>
                    <a:bodyPr/>
                    <a:lstStyle/>
                    <a:p>
                      <a:r>
                        <a:rPr lang="it-IT" dirty="0"/>
                        <a:t>Rate</a:t>
                      </a:r>
                      <a:r>
                        <a:rPr lang="it-IT" baseline="0" dirty="0"/>
                        <a:t> capability</a:t>
                      </a:r>
                      <a:endParaRPr lang="en-GB" dirty="0"/>
                    </a:p>
                  </a:txBody>
                  <a:tcPr/>
                </a:tc>
                <a:tc>
                  <a:txBody>
                    <a:bodyPr/>
                    <a:lstStyle/>
                    <a:p>
                      <a:r>
                        <a:rPr lang="it-IT" dirty="0"/>
                        <a:t>Longevity (hadrons)</a:t>
                      </a:r>
                      <a:endParaRPr lang="en-GB" dirty="0"/>
                    </a:p>
                  </a:txBody>
                  <a:tcPr/>
                </a:tc>
                <a:tc>
                  <a:txBody>
                    <a:bodyPr/>
                    <a:lstStyle/>
                    <a:p>
                      <a:r>
                        <a:rPr lang="it-IT" dirty="0"/>
                        <a:t>Space resolution</a:t>
                      </a:r>
                      <a:endParaRPr lang="en-GB" dirty="0"/>
                    </a:p>
                  </a:txBody>
                  <a:tcPr/>
                </a:tc>
                <a:tc>
                  <a:txBody>
                    <a:bodyPr/>
                    <a:lstStyle/>
                    <a:p>
                      <a:r>
                        <a:rPr lang="it-IT" dirty="0"/>
                        <a:t>Time Resolution</a:t>
                      </a:r>
                      <a:endParaRPr lang="en-GB" dirty="0"/>
                    </a:p>
                  </a:txBody>
                  <a:tcPr/>
                </a:tc>
                <a:tc>
                  <a:txBody>
                    <a:bodyPr/>
                    <a:lstStyle/>
                    <a:p>
                      <a:r>
                        <a:rPr lang="it-IT" dirty="0"/>
                        <a:t>Cost</a:t>
                      </a:r>
                      <a:endParaRPr lang="en-GB" dirty="0"/>
                    </a:p>
                  </a:txBody>
                  <a:tcPr/>
                </a:tc>
                <a:tc>
                  <a:txBody>
                    <a:bodyPr/>
                    <a:lstStyle/>
                    <a:p>
                      <a:r>
                        <a:rPr lang="it-IT" dirty="0"/>
                        <a:t>Industrialization</a:t>
                      </a:r>
                      <a:endParaRPr lang="en-GB" dirty="0"/>
                    </a:p>
                  </a:txBody>
                  <a:tcPr/>
                </a:tc>
                <a:tc>
                  <a:txBody>
                    <a:bodyPr/>
                    <a:lstStyle/>
                    <a:p>
                      <a:r>
                        <a:rPr lang="it-IT" dirty="0"/>
                        <a:t>Scalability</a:t>
                      </a:r>
                      <a:endParaRPr lang="en-GB" dirty="0"/>
                    </a:p>
                  </a:txBody>
                  <a:tcPr/>
                </a:tc>
                <a:extLst>
                  <a:ext uri="{0D108BD9-81ED-4DB2-BD59-A6C34878D82A}">
                    <a16:rowId xmlns:a16="http://schemas.microsoft.com/office/drawing/2014/main" val="584406728"/>
                  </a:ext>
                </a:extLst>
              </a:tr>
              <a:tr h="370840">
                <a:tc>
                  <a:txBody>
                    <a:bodyPr/>
                    <a:lstStyle/>
                    <a:p>
                      <a:r>
                        <a:rPr lang="it-IT" dirty="0"/>
                        <a:t>DT</a:t>
                      </a:r>
                      <a:endParaRPr lang="en-GB" dirty="0"/>
                    </a:p>
                  </a:txBody>
                  <a:tcPr/>
                </a:tc>
                <a:tc>
                  <a:txBody>
                    <a:bodyPr/>
                    <a:lstStyle/>
                    <a:p>
                      <a:r>
                        <a:rPr lang="it-IT" dirty="0"/>
                        <a:t>***</a:t>
                      </a:r>
                      <a:r>
                        <a:rPr lang="it-IT" dirty="0">
                          <a:solidFill>
                            <a:srgbClr val="FF0000"/>
                          </a:solidFill>
                        </a:rPr>
                        <a:t>*</a:t>
                      </a:r>
                      <a:endParaRPr lang="en-GB" dirty="0">
                        <a:solidFill>
                          <a:srgbClr val="FF0000"/>
                        </a:solidFill>
                      </a:endParaRPr>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r>
                        <a:rPr lang="it-IT" dirty="0">
                          <a:solidFill>
                            <a:srgbClr val="FF0000"/>
                          </a:solidFill>
                        </a:rPr>
                        <a:t>*</a:t>
                      </a:r>
                      <a:endParaRPr lang="en-GB" dirty="0">
                        <a:solidFill>
                          <a:srgbClr val="00B0F0"/>
                        </a:solidFill>
                      </a:endParaRPr>
                    </a:p>
                  </a:txBody>
                  <a:tcPr/>
                </a:tc>
                <a:tc>
                  <a:txBody>
                    <a:bodyPr/>
                    <a:lstStyle/>
                    <a:p>
                      <a:r>
                        <a:rPr lang="it-IT" dirty="0"/>
                        <a:t>***</a:t>
                      </a:r>
                      <a:endParaRPr lang="en-GB" dirty="0"/>
                    </a:p>
                  </a:txBody>
                  <a:tcPr/>
                </a:tc>
                <a:tc>
                  <a:txBody>
                    <a:bodyPr/>
                    <a:lstStyle/>
                    <a:p>
                      <a:r>
                        <a:rPr lang="it-IT" dirty="0"/>
                        <a:t>***</a:t>
                      </a:r>
                      <a:r>
                        <a:rPr lang="it-IT" dirty="0">
                          <a:solidFill>
                            <a:srgbClr val="FF0000"/>
                          </a:solidFill>
                        </a:rPr>
                        <a:t>*</a:t>
                      </a:r>
                      <a:endParaRPr lang="en-GB" dirty="0">
                        <a:solidFill>
                          <a:srgbClr val="FF0000"/>
                        </a:solidFill>
                      </a:endParaRPr>
                    </a:p>
                  </a:txBody>
                  <a:tcPr/>
                </a:tc>
                <a:tc>
                  <a:txBody>
                    <a:bodyPr/>
                    <a:lstStyle/>
                    <a:p>
                      <a:r>
                        <a:rPr lang="it-IT" dirty="0"/>
                        <a:t>****</a:t>
                      </a:r>
                      <a:endParaRPr lang="en-GB" dirty="0"/>
                    </a:p>
                  </a:txBody>
                  <a:tcPr/>
                </a:tc>
                <a:extLst>
                  <a:ext uri="{0D108BD9-81ED-4DB2-BD59-A6C34878D82A}">
                    <a16:rowId xmlns:a16="http://schemas.microsoft.com/office/drawing/2014/main" val="3095404833"/>
                  </a:ext>
                </a:extLst>
              </a:tr>
              <a:tr h="370840">
                <a:tc>
                  <a:txBody>
                    <a:bodyPr/>
                    <a:lstStyle/>
                    <a:p>
                      <a:r>
                        <a:rPr lang="it-IT" dirty="0"/>
                        <a:t>sTGC</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r>
                        <a:rPr lang="it-IT" dirty="0">
                          <a:solidFill>
                            <a:srgbClr val="FF0000"/>
                          </a:solidFill>
                        </a:rPr>
                        <a:t>*</a:t>
                      </a:r>
                      <a:endParaRPr lang="en-GB" dirty="0">
                        <a:solidFill>
                          <a:srgbClr val="FF0000"/>
                        </a:solidFill>
                      </a:endParaRPr>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r>
                        <a:rPr lang="it-IT" dirty="0">
                          <a:solidFill>
                            <a:srgbClr val="FF0000"/>
                          </a:solidFill>
                        </a:rPr>
                        <a:t>*</a:t>
                      </a:r>
                      <a:endParaRPr lang="en-GB" dirty="0">
                        <a:solidFill>
                          <a:srgbClr val="FF0000"/>
                        </a:solidFill>
                      </a:endParaRPr>
                    </a:p>
                  </a:txBody>
                  <a:tcPr/>
                </a:tc>
                <a:tc>
                  <a:txBody>
                    <a:bodyPr/>
                    <a:lstStyle/>
                    <a:p>
                      <a:r>
                        <a:rPr lang="it-IT" dirty="0"/>
                        <a:t>***</a:t>
                      </a:r>
                      <a:r>
                        <a:rPr lang="it-IT" dirty="0">
                          <a:solidFill>
                            <a:srgbClr val="FF0000"/>
                          </a:solidFill>
                        </a:rPr>
                        <a:t>*</a:t>
                      </a:r>
                      <a:endParaRPr lang="en-GB" dirty="0">
                        <a:solidFill>
                          <a:srgbClr val="FF0000"/>
                        </a:solidFill>
                      </a:endParaRPr>
                    </a:p>
                  </a:txBody>
                  <a:tcPr/>
                </a:tc>
                <a:extLst>
                  <a:ext uri="{0D108BD9-81ED-4DB2-BD59-A6C34878D82A}">
                    <a16:rowId xmlns:a16="http://schemas.microsoft.com/office/drawing/2014/main" val="3505132479"/>
                  </a:ext>
                </a:extLst>
              </a:tr>
              <a:tr h="370840">
                <a:tc>
                  <a:txBody>
                    <a:bodyPr/>
                    <a:lstStyle/>
                    <a:p>
                      <a:r>
                        <a:rPr lang="it-IT" dirty="0"/>
                        <a:t>RPC</a:t>
                      </a:r>
                      <a:endParaRPr lang="en-GB" dirty="0"/>
                    </a:p>
                  </a:txBody>
                  <a:tcPr/>
                </a:tc>
                <a:tc>
                  <a:txBody>
                    <a:bodyPr/>
                    <a:lstStyle/>
                    <a:p>
                      <a:r>
                        <a:rPr lang="it-IT" dirty="0"/>
                        <a:t>***</a:t>
                      </a:r>
                      <a:r>
                        <a:rPr lang="it-IT" dirty="0">
                          <a:solidFill>
                            <a:srgbClr val="FF0000"/>
                          </a:solidFill>
                        </a:rPr>
                        <a:t>*</a:t>
                      </a:r>
                      <a:r>
                        <a:rPr lang="it-IT" dirty="0">
                          <a:solidFill>
                            <a:srgbClr val="00B0F0"/>
                          </a:solidFill>
                        </a:rPr>
                        <a:t>*</a:t>
                      </a:r>
                      <a:endParaRPr lang="en-GB" dirty="0">
                        <a:solidFill>
                          <a:srgbClr val="00B0F0"/>
                        </a:solidFill>
                      </a:endParaRPr>
                    </a:p>
                  </a:txBody>
                  <a:tcPr/>
                </a:tc>
                <a:tc>
                  <a:txBody>
                    <a:bodyPr/>
                    <a:lstStyle/>
                    <a:p>
                      <a:r>
                        <a:rPr lang="it-IT" dirty="0"/>
                        <a:t>***</a:t>
                      </a:r>
                      <a:r>
                        <a:rPr lang="it-IT" dirty="0">
                          <a:solidFill>
                            <a:srgbClr val="FF0000"/>
                          </a:solidFill>
                        </a:rPr>
                        <a:t>*</a:t>
                      </a:r>
                      <a:endParaRPr lang="en-GB" dirty="0">
                        <a:solidFill>
                          <a:srgbClr val="FF0000"/>
                        </a:solidFill>
                      </a:endParaRPr>
                    </a:p>
                  </a:txBody>
                  <a:tcPr/>
                </a:tc>
                <a:tc>
                  <a:txBody>
                    <a:bodyPr/>
                    <a:lstStyle/>
                    <a:p>
                      <a:r>
                        <a:rPr lang="it-IT" dirty="0"/>
                        <a:t>***</a:t>
                      </a:r>
                      <a:r>
                        <a:rPr lang="it-IT" dirty="0">
                          <a:solidFill>
                            <a:srgbClr val="FF0000"/>
                          </a:solidFill>
                        </a:rPr>
                        <a:t>*</a:t>
                      </a:r>
                      <a:endParaRPr lang="en-GB" dirty="0">
                        <a:solidFill>
                          <a:srgbClr val="FF0000"/>
                        </a:solidFill>
                      </a:endParaRPr>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r>
                        <a:rPr lang="it-IT" dirty="0">
                          <a:solidFill>
                            <a:srgbClr val="FF0000"/>
                          </a:solidFill>
                        </a:rPr>
                        <a:t>*</a:t>
                      </a:r>
                      <a:endParaRPr lang="en-GB" dirty="0">
                        <a:solidFill>
                          <a:srgbClr val="FF0000"/>
                        </a:solidFill>
                      </a:endParaRPr>
                    </a:p>
                  </a:txBody>
                  <a:tcPr/>
                </a:tc>
                <a:tc>
                  <a:txBody>
                    <a:bodyPr/>
                    <a:lstStyle/>
                    <a:p>
                      <a:r>
                        <a:rPr lang="it-IT" dirty="0"/>
                        <a:t>****</a:t>
                      </a:r>
                      <a:r>
                        <a:rPr lang="it-IT" dirty="0">
                          <a:solidFill>
                            <a:srgbClr val="FF0000"/>
                          </a:solidFill>
                        </a:rPr>
                        <a:t>*</a:t>
                      </a:r>
                      <a:endParaRPr lang="en-GB" dirty="0">
                        <a:solidFill>
                          <a:srgbClr val="FF0000"/>
                        </a:solidFill>
                      </a:endParaRPr>
                    </a:p>
                  </a:txBody>
                  <a:tcPr/>
                </a:tc>
                <a:extLst>
                  <a:ext uri="{0D108BD9-81ED-4DB2-BD59-A6C34878D82A}">
                    <a16:rowId xmlns:a16="http://schemas.microsoft.com/office/drawing/2014/main" val="1379016166"/>
                  </a:ext>
                </a:extLst>
              </a:tr>
              <a:tr h="370840">
                <a:tc>
                  <a:txBody>
                    <a:bodyPr/>
                    <a:lstStyle/>
                    <a:p>
                      <a:r>
                        <a:rPr lang="it-IT" dirty="0"/>
                        <a:t>MPGD</a:t>
                      </a:r>
                      <a:endParaRPr lang="en-GB" dirty="0"/>
                    </a:p>
                  </a:txBody>
                  <a:tcPr/>
                </a:tc>
                <a:tc>
                  <a:txBody>
                    <a:bodyPr/>
                    <a:lstStyle/>
                    <a:p>
                      <a:r>
                        <a:rPr lang="it-IT" dirty="0"/>
                        <a:t>****</a:t>
                      </a:r>
                      <a:r>
                        <a:rPr lang="it-IT" dirty="0">
                          <a:solidFill>
                            <a:srgbClr val="FF0000"/>
                          </a:solidFill>
                        </a:rPr>
                        <a:t>*</a:t>
                      </a:r>
                      <a:endParaRPr lang="en-GB" dirty="0">
                        <a:solidFill>
                          <a:srgbClr val="FF0000"/>
                        </a:solidFill>
                      </a:endParaRPr>
                    </a:p>
                  </a:txBody>
                  <a:tcPr/>
                </a:tc>
                <a:tc>
                  <a:txBody>
                    <a:bodyPr/>
                    <a:lstStyle/>
                    <a:p>
                      <a:r>
                        <a:rPr lang="it-IT" dirty="0"/>
                        <a:t>***</a:t>
                      </a:r>
                      <a:r>
                        <a:rPr lang="it-IT" dirty="0">
                          <a:solidFill>
                            <a:srgbClr val="FF0000"/>
                          </a:solidFill>
                        </a:rPr>
                        <a:t>*</a:t>
                      </a:r>
                      <a:endParaRPr lang="en-GB" dirty="0">
                        <a:solidFill>
                          <a:srgbClr val="FF0000"/>
                        </a:solidFill>
                      </a:endParaRPr>
                    </a:p>
                  </a:txBody>
                  <a:tcPr/>
                </a:tc>
                <a:tc>
                  <a:txBody>
                    <a:bodyPr/>
                    <a:lstStyle/>
                    <a:p>
                      <a:r>
                        <a:rPr lang="it-IT" dirty="0"/>
                        <a:t>***</a:t>
                      </a:r>
                      <a:r>
                        <a:rPr lang="it-IT" dirty="0">
                          <a:solidFill>
                            <a:srgbClr val="FF0000"/>
                          </a:solidFill>
                        </a:rPr>
                        <a:t>*</a:t>
                      </a:r>
                      <a:endParaRPr lang="en-GB" dirty="0">
                        <a:solidFill>
                          <a:srgbClr val="FF0000"/>
                        </a:solidFill>
                      </a:endParaRPr>
                    </a:p>
                  </a:txBody>
                  <a:tcPr/>
                </a:tc>
                <a:tc>
                  <a:txBody>
                    <a:bodyPr/>
                    <a:lstStyle/>
                    <a:p>
                      <a:r>
                        <a:rPr lang="it-IT" dirty="0"/>
                        <a:t>***</a:t>
                      </a:r>
                      <a:r>
                        <a:rPr lang="it-IT" dirty="0">
                          <a:solidFill>
                            <a:srgbClr val="00B0F0"/>
                          </a:solidFill>
                        </a:rPr>
                        <a:t>*</a:t>
                      </a:r>
                      <a:endParaRPr lang="en-GB" dirty="0">
                        <a:solidFill>
                          <a:srgbClr val="00B0F0"/>
                        </a:solidFill>
                      </a:endParaRPr>
                    </a:p>
                  </a:txBody>
                  <a:tcPr/>
                </a:tc>
                <a:tc>
                  <a:txBody>
                    <a:bodyPr/>
                    <a:lstStyle/>
                    <a:p>
                      <a:r>
                        <a:rPr lang="it-IT" dirty="0"/>
                        <a:t>**</a:t>
                      </a:r>
                      <a:endParaRPr lang="en-GB" dirty="0"/>
                    </a:p>
                  </a:txBody>
                  <a:tcPr/>
                </a:tc>
                <a:tc>
                  <a:txBody>
                    <a:bodyPr/>
                    <a:lstStyle/>
                    <a:p>
                      <a:r>
                        <a:rPr lang="it-IT" dirty="0"/>
                        <a:t>***</a:t>
                      </a:r>
                      <a:r>
                        <a:rPr lang="it-IT" dirty="0">
                          <a:solidFill>
                            <a:srgbClr val="FF0000"/>
                          </a:solidFill>
                        </a:rPr>
                        <a:t>*</a:t>
                      </a:r>
                      <a:endParaRPr lang="en-GB" dirty="0">
                        <a:solidFill>
                          <a:srgbClr val="FF0000"/>
                        </a:solidFill>
                      </a:endParaRPr>
                    </a:p>
                  </a:txBody>
                  <a:tcPr/>
                </a:tc>
                <a:tc>
                  <a:txBody>
                    <a:bodyPr/>
                    <a:lstStyle/>
                    <a:p>
                      <a:r>
                        <a:rPr lang="it-IT" dirty="0"/>
                        <a:t>***</a:t>
                      </a:r>
                      <a:r>
                        <a:rPr lang="it-IT" dirty="0">
                          <a:solidFill>
                            <a:srgbClr val="00B0F0"/>
                          </a:solidFill>
                        </a:rPr>
                        <a:t>*</a:t>
                      </a:r>
                      <a:endParaRPr lang="en-GB" dirty="0">
                        <a:solidFill>
                          <a:srgbClr val="00B0F0"/>
                        </a:solidFill>
                      </a:endParaRPr>
                    </a:p>
                  </a:txBody>
                  <a:tcPr/>
                </a:tc>
                <a:extLst>
                  <a:ext uri="{0D108BD9-81ED-4DB2-BD59-A6C34878D82A}">
                    <a16:rowId xmlns:a16="http://schemas.microsoft.com/office/drawing/2014/main" val="1023806317"/>
                  </a:ext>
                </a:extLst>
              </a:tr>
            </a:tbl>
          </a:graphicData>
        </a:graphic>
      </p:graphicFrame>
      <p:sp>
        <p:nvSpPr>
          <p:cNvPr id="8" name="TextBox 7"/>
          <p:cNvSpPr txBox="1"/>
          <p:nvPr/>
        </p:nvSpPr>
        <p:spPr>
          <a:xfrm>
            <a:off x="7052733" y="1326973"/>
            <a:ext cx="2499402" cy="646331"/>
          </a:xfrm>
          <a:prstGeom prst="rect">
            <a:avLst/>
          </a:prstGeom>
          <a:solidFill>
            <a:schemeClr val="bg2"/>
          </a:solidFill>
          <a:ln>
            <a:solidFill>
              <a:srgbClr val="FFC000"/>
            </a:solidFill>
          </a:ln>
        </p:spPr>
        <p:txBody>
          <a:bodyPr wrap="none" rtlCol="0">
            <a:spAutoFit/>
          </a:bodyPr>
          <a:lstStyle/>
          <a:p>
            <a:r>
              <a:rPr lang="it-IT" dirty="0"/>
              <a:t>Incremental R&amp;D = </a:t>
            </a:r>
            <a:r>
              <a:rPr lang="it-IT" dirty="0">
                <a:solidFill>
                  <a:srgbClr val="FF0000"/>
                </a:solidFill>
              </a:rPr>
              <a:t>*</a:t>
            </a:r>
          </a:p>
          <a:p>
            <a:r>
              <a:rPr lang="it-IT" dirty="0"/>
              <a:t>Disruptive R&amp;D     = </a:t>
            </a:r>
            <a:r>
              <a:rPr lang="it-IT" dirty="0">
                <a:solidFill>
                  <a:srgbClr val="00B0F0"/>
                </a:solidFill>
              </a:rPr>
              <a:t>*</a:t>
            </a:r>
          </a:p>
        </p:txBody>
      </p:sp>
      <p:sp>
        <p:nvSpPr>
          <p:cNvPr id="9" name="Date Placeholder 8"/>
          <p:cNvSpPr>
            <a:spLocks noGrp="1"/>
          </p:cNvSpPr>
          <p:nvPr>
            <p:ph type="dt" sz="half" idx="10"/>
          </p:nvPr>
        </p:nvSpPr>
        <p:spPr/>
        <p:txBody>
          <a:bodyPr/>
          <a:lstStyle/>
          <a:p>
            <a:r>
              <a:rPr lang="en-US"/>
              <a:t>30/05/2023</a:t>
            </a:r>
            <a:endParaRPr lang="en-GB"/>
          </a:p>
        </p:txBody>
      </p:sp>
    </p:spTree>
    <p:extLst>
      <p:ext uri="{BB962C8B-B14F-4D97-AF65-F5344CB8AC3E}">
        <p14:creationId xmlns:p14="http://schemas.microsoft.com/office/powerpoint/2010/main" val="22293707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294BD-C4AB-16BB-608C-4C4C2EDD618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BDD00BC-140F-1B7E-5E78-8C8A004C5EC7}"/>
              </a:ext>
            </a:extLst>
          </p:cNvPr>
          <p:cNvSpPr>
            <a:spLocks noGrp="1"/>
          </p:cNvSpPr>
          <p:nvPr>
            <p:ph type="title"/>
          </p:nvPr>
        </p:nvSpPr>
        <p:spPr/>
        <p:txBody>
          <a:bodyPr/>
          <a:lstStyle/>
          <a:p>
            <a:r>
              <a:rPr lang="en-US" dirty="0"/>
              <a:t>Backup</a:t>
            </a:r>
          </a:p>
        </p:txBody>
      </p:sp>
      <p:sp>
        <p:nvSpPr>
          <p:cNvPr id="7" name="Text Placeholder 6">
            <a:extLst>
              <a:ext uri="{FF2B5EF4-FFF2-40B4-BE49-F238E27FC236}">
                <a16:creationId xmlns:a16="http://schemas.microsoft.com/office/drawing/2014/main" id="{445D0012-666E-9671-0FDE-78FE499F3BA4}"/>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EE8A8F40-8052-D381-A640-0CE90CF5841C}"/>
              </a:ext>
            </a:extLst>
          </p:cNvPr>
          <p:cNvSpPr>
            <a:spLocks noGrp="1"/>
          </p:cNvSpPr>
          <p:nvPr>
            <p:ph type="dt" sz="half" idx="10"/>
          </p:nvPr>
        </p:nvSpPr>
        <p:spPr/>
        <p:txBody>
          <a:bodyPr/>
          <a:lstStyle/>
          <a:p>
            <a:r>
              <a:rPr lang="en-US"/>
              <a:t>15/10//2026</a:t>
            </a:r>
            <a:endParaRPr lang="en-GB"/>
          </a:p>
        </p:txBody>
      </p:sp>
      <p:sp>
        <p:nvSpPr>
          <p:cNvPr id="5" name="Slide Number Placeholder 4">
            <a:extLst>
              <a:ext uri="{FF2B5EF4-FFF2-40B4-BE49-F238E27FC236}">
                <a16:creationId xmlns:a16="http://schemas.microsoft.com/office/drawing/2014/main" id="{2833B090-29B4-FD88-27EA-03EA42E1579A}"/>
              </a:ext>
            </a:extLst>
          </p:cNvPr>
          <p:cNvSpPr>
            <a:spLocks noGrp="1"/>
          </p:cNvSpPr>
          <p:nvPr>
            <p:ph type="sldNum" sz="quarter" idx="12"/>
          </p:nvPr>
        </p:nvSpPr>
        <p:spPr/>
        <p:txBody>
          <a:bodyPr/>
          <a:lstStyle/>
          <a:p>
            <a:fld id="{F8550EB5-7DBB-40B0-8DCD-2DF6D0BF0886}" type="slidenum">
              <a:rPr lang="en-GB" smtClean="0"/>
              <a:t>48</a:t>
            </a:fld>
            <a:endParaRPr lang="en-GB"/>
          </a:p>
        </p:txBody>
      </p:sp>
    </p:spTree>
    <p:extLst>
      <p:ext uri="{BB962C8B-B14F-4D97-AF65-F5344CB8AC3E}">
        <p14:creationId xmlns:p14="http://schemas.microsoft.com/office/powerpoint/2010/main" val="16616823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255010"/>
            <a:ext cx="9404723" cy="881812"/>
          </a:xfrm>
        </p:spPr>
        <p:txBody>
          <a:bodyPr/>
          <a:lstStyle/>
          <a:p>
            <a:r>
              <a:rPr lang="en-GB" dirty="0"/>
              <a:t>Introduction on muon systems</a:t>
            </a:r>
          </a:p>
        </p:txBody>
      </p:sp>
      <p:sp>
        <p:nvSpPr>
          <p:cNvPr id="3" name="Content Placeholder 2"/>
          <p:cNvSpPr>
            <a:spLocks noGrp="1"/>
          </p:cNvSpPr>
          <p:nvPr>
            <p:ph idx="1"/>
          </p:nvPr>
        </p:nvSpPr>
        <p:spPr>
          <a:xfrm>
            <a:off x="7055224" y="1260149"/>
            <a:ext cx="4374776" cy="4979286"/>
          </a:xfrm>
        </p:spPr>
        <p:txBody>
          <a:bodyPr>
            <a:normAutofit lnSpcReduction="10000"/>
          </a:bodyPr>
          <a:lstStyle/>
          <a:p>
            <a:pPr marL="0" indent="0">
              <a:buNone/>
            </a:pPr>
            <a:r>
              <a:rPr lang="en-GB" dirty="0"/>
              <a:t>Typical features for HL-LHC</a:t>
            </a:r>
          </a:p>
          <a:p>
            <a:r>
              <a:rPr lang="en-GB" dirty="0"/>
              <a:t>measure of track curvature </a:t>
            </a:r>
            <a:r>
              <a:rPr lang="en-GB" dirty="0">
                <a:sym typeface="Wingdings" panose="05000000000000000000" pitchFamily="2" charset="2"/>
              </a:rPr>
              <a:t> </a:t>
            </a:r>
            <a:r>
              <a:rPr lang="en-GB" dirty="0"/>
              <a:t>thousands of m^2</a:t>
            </a:r>
            <a:r>
              <a:rPr lang="en-GB" dirty="0">
                <a:sym typeface="Wingdings" panose="05000000000000000000" pitchFamily="2" charset="2"/>
              </a:rPr>
              <a:t> </a:t>
            </a:r>
            <a:r>
              <a:rPr lang="en-GB" dirty="0"/>
              <a:t>instrumented surface</a:t>
            </a:r>
          </a:p>
          <a:p>
            <a:r>
              <a:rPr lang="en-GB" dirty="0"/>
              <a:t>Particle rate &lt;&lt; than innermost detectors </a:t>
            </a:r>
          </a:p>
          <a:p>
            <a:r>
              <a:rPr lang="en-GB" dirty="0"/>
              <a:t>Typical tracking precision </a:t>
            </a:r>
            <a:r>
              <a:rPr lang="it-IT" dirty="0"/>
              <a:t>⁓ 100 </a:t>
            </a:r>
            <a:r>
              <a:rPr lang="it-IT" dirty="0">
                <a:latin typeface="Symbol" panose="05050102010706020507" pitchFamily="18" charset="2"/>
              </a:rPr>
              <a:t>m</a:t>
            </a:r>
            <a:r>
              <a:rPr lang="it-IT" dirty="0"/>
              <a:t>m (with B ⁓1T and R=5m)</a:t>
            </a:r>
            <a:endParaRPr lang="en-GB" dirty="0"/>
          </a:p>
          <a:p>
            <a:r>
              <a:rPr lang="it-IT" dirty="0"/>
              <a:t>Typical trigger detector resolution &lt; 5 ns</a:t>
            </a:r>
          </a:p>
          <a:p>
            <a:pPr marL="0" indent="0">
              <a:buNone/>
            </a:pPr>
            <a:r>
              <a:rPr lang="it-IT" sz="2400" b="1" dirty="0">
                <a:solidFill>
                  <a:srgbClr val="FFC000"/>
                </a:solidFill>
              </a:rPr>
              <a:t>How this will evolve in FFC scenarios and what are the consequences on the muon detector design?</a:t>
            </a:r>
            <a:endParaRPr lang="en-GB" sz="2400" b="1" dirty="0">
              <a:solidFill>
                <a:srgbClr val="FFC000"/>
              </a:solidFill>
            </a:endParaRPr>
          </a:p>
        </p:txBody>
      </p:sp>
      <p:pic>
        <p:nvPicPr>
          <p:cNvPr id="1030" name="Picture 6" descr="Collision event recorded by ATLAS. Image credit: CERN."/>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747337" y="1260148"/>
            <a:ext cx="2994851" cy="303099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ollision event recorded by CMS. Image credit: CERN."/>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18328" y="1260148"/>
            <a:ext cx="2994851" cy="3025833"/>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318328" y="4409307"/>
            <a:ext cx="6423860" cy="2187389"/>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en-GB" dirty="0"/>
              <a:t>Muon systems is whatever comes after the hadronic calorimeter, wrapping all the other detectors</a:t>
            </a:r>
          </a:p>
          <a:p>
            <a:r>
              <a:rPr lang="en-GB" dirty="0"/>
              <a:t>It is designed to provide a primary trigger on muons and measure their momentum spectrum</a:t>
            </a:r>
          </a:p>
          <a:p>
            <a:r>
              <a:rPr lang="en-GB" dirty="0"/>
              <a:t>It is done by measuring the muon trajectory deflection in a magnetic field</a:t>
            </a:r>
          </a:p>
        </p:txBody>
      </p:sp>
      <p:sp>
        <p:nvSpPr>
          <p:cNvPr id="4" name="Slide Number Placeholder 3"/>
          <p:cNvSpPr>
            <a:spLocks noGrp="1"/>
          </p:cNvSpPr>
          <p:nvPr>
            <p:ph type="sldNum" sz="quarter" idx="12"/>
          </p:nvPr>
        </p:nvSpPr>
        <p:spPr/>
        <p:txBody>
          <a:bodyPr/>
          <a:lstStyle/>
          <a:p>
            <a:fld id="{F8550EB5-7DBB-40B0-8DCD-2DF6D0BF0886}" type="slidenum">
              <a:rPr lang="en-GB" smtClean="0"/>
              <a:t>49</a:t>
            </a:fld>
            <a:endParaRPr lang="en-GB"/>
          </a:p>
        </p:txBody>
      </p:sp>
      <p:sp>
        <p:nvSpPr>
          <p:cNvPr id="5" name="Date Placeholder 4"/>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17499746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55813" y="20083"/>
            <a:ext cx="16642029" cy="6837917"/>
            <a:chOff x="1047475" y="-34654"/>
            <a:chExt cx="12383918" cy="6897190"/>
          </a:xfrm>
        </p:grpSpPr>
        <p:pic>
          <p:nvPicPr>
            <p:cNvPr id="7" name="Picture 6"/>
            <p:cNvPicPr>
              <a:picLocks noChangeAspect="1"/>
            </p:cNvPicPr>
            <p:nvPr/>
          </p:nvPicPr>
          <p:blipFill>
            <a:blip r:embed="rId2"/>
            <a:stretch>
              <a:fillRect/>
            </a:stretch>
          </p:blipFill>
          <p:spPr>
            <a:xfrm>
              <a:off x="1461075" y="-34654"/>
              <a:ext cx="9144528" cy="6897190"/>
            </a:xfrm>
            <a:prstGeom prst="rect">
              <a:avLst/>
            </a:prstGeom>
          </p:spPr>
        </p:pic>
        <p:sp>
          <p:nvSpPr>
            <p:cNvPr id="8" name="Oval 7"/>
            <p:cNvSpPr/>
            <p:nvPr/>
          </p:nvSpPr>
          <p:spPr>
            <a:xfrm>
              <a:off x="3187800" y="4113292"/>
              <a:ext cx="2884972" cy="617406"/>
            </a:xfrm>
            <a:prstGeom prst="ellipse">
              <a:avLst/>
            </a:prstGeom>
            <a:noFill/>
            <a:ln w="38100" cap="flat" cmpd="sng" algn="ctr">
              <a:solidFill>
                <a:srgbClr val="00B0F0"/>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mn-cs"/>
              </a:endParaRPr>
            </a:p>
          </p:txBody>
        </p:sp>
        <p:sp>
          <p:nvSpPr>
            <p:cNvPr id="9" name="Oval 8"/>
            <p:cNvSpPr/>
            <p:nvPr/>
          </p:nvSpPr>
          <p:spPr>
            <a:xfrm>
              <a:off x="6072772" y="4196756"/>
              <a:ext cx="381668" cy="107375"/>
            </a:xfrm>
            <a:prstGeom prst="ellipse">
              <a:avLst/>
            </a:prstGeom>
            <a:noFill/>
            <a:ln w="28575" cap="flat" cmpd="sng" algn="ctr">
              <a:solidFill>
                <a:srgbClr val="33FF00"/>
              </a:solidFill>
              <a:prstDash val="soli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n-ea"/>
                <a:cs typeface="+mn-cs"/>
              </a:endParaRPr>
            </a:p>
          </p:txBody>
        </p:sp>
        <p:sp>
          <p:nvSpPr>
            <p:cNvPr id="10" name="Arc 9"/>
            <p:cNvSpPr/>
            <p:nvPr/>
          </p:nvSpPr>
          <p:spPr>
            <a:xfrm>
              <a:off x="3352800" y="3011602"/>
              <a:ext cx="10078593" cy="1638687"/>
            </a:xfrm>
            <a:prstGeom prst="arc">
              <a:avLst>
                <a:gd name="adj1" fmla="val 776254"/>
                <a:gd name="adj2" fmla="val 11036784"/>
              </a:avLst>
            </a:prstGeom>
            <a:ln w="28575" cap="rnd" cmpd="sng">
              <a:solidFill>
                <a:srgbClr val="800000"/>
              </a:solidFill>
              <a:prstDash val="sysDash"/>
              <a:headEnd type="none"/>
              <a:tailEnd type="none"/>
            </a:ln>
            <a:effectLst>
              <a:glow rad="101600">
                <a:schemeClr val="accent4">
                  <a:satMod val="175000"/>
                  <a:alpha val="4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11" name="Arc 10"/>
            <p:cNvSpPr/>
            <p:nvPr/>
          </p:nvSpPr>
          <p:spPr>
            <a:xfrm rot="10800000">
              <a:off x="1047475" y="4073016"/>
              <a:ext cx="5406963" cy="1362322"/>
            </a:xfrm>
            <a:prstGeom prst="arc">
              <a:avLst>
                <a:gd name="adj1" fmla="val 413169"/>
                <a:gd name="adj2" fmla="val 11745777"/>
              </a:avLst>
            </a:prstGeom>
            <a:ln w="28575" cap="rnd" cmpd="sng">
              <a:solidFill>
                <a:srgbClr val="800000"/>
              </a:solidFill>
              <a:prstDash val="sysDash"/>
              <a:headEnd type="none"/>
              <a:tailEnd type="none"/>
            </a:ln>
            <a:effectLst>
              <a:glow rad="101600">
                <a:schemeClr val="accent4">
                  <a:satMod val="175000"/>
                  <a:alpha val="4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grpSp>
      <p:sp>
        <p:nvSpPr>
          <p:cNvPr id="4" name="Title 3"/>
          <p:cNvSpPr>
            <a:spLocks noGrp="1"/>
          </p:cNvSpPr>
          <p:nvPr>
            <p:ph type="title"/>
          </p:nvPr>
        </p:nvSpPr>
        <p:spPr>
          <a:xfrm>
            <a:off x="0" y="46152"/>
            <a:ext cx="8825657" cy="1915647"/>
          </a:xfrm>
        </p:spPr>
        <p:txBody>
          <a:bodyPr/>
          <a:lstStyle/>
          <a:p>
            <a:r>
              <a:rPr lang="en-GB" dirty="0"/>
              <a:t>Constraints from the new Accelerators</a:t>
            </a:r>
          </a:p>
        </p:txBody>
      </p:sp>
      <p:sp>
        <p:nvSpPr>
          <p:cNvPr id="15" name="TextBox 14"/>
          <p:cNvSpPr txBox="1"/>
          <p:nvPr/>
        </p:nvSpPr>
        <p:spPr>
          <a:xfrm>
            <a:off x="9000082" y="4747472"/>
            <a:ext cx="87838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0" i="0" u="none" strike="noStrike" kern="1200" cap="none" spc="0" normalizeH="0" baseline="0" noProof="0" dirty="0">
                <a:ln>
                  <a:noFill/>
                </a:ln>
                <a:solidFill>
                  <a:srgbClr val="FFFF00"/>
                </a:solidFill>
                <a:effectLst/>
                <a:uLnTx/>
                <a:uFillTx/>
                <a:latin typeface="Arial"/>
                <a:ea typeface="+mn-ea"/>
                <a:cs typeface="+mn-cs"/>
              </a:rPr>
              <a:t>FCC</a:t>
            </a:r>
            <a:endParaRPr kumimoji="0" lang="en-GB" sz="2400" b="0" i="0" u="none" strike="noStrike" kern="1200" cap="none" spc="0" normalizeH="0" baseline="0" noProof="0" dirty="0">
              <a:ln>
                <a:noFill/>
              </a:ln>
              <a:solidFill>
                <a:srgbClr val="FFFF00"/>
              </a:solidFill>
              <a:effectLst/>
              <a:uLnTx/>
              <a:uFillTx/>
              <a:latin typeface="Arial"/>
              <a:ea typeface="+mn-ea"/>
              <a:cs typeface="+mn-cs"/>
            </a:endParaRPr>
          </a:p>
        </p:txBody>
      </p:sp>
      <p:sp>
        <p:nvSpPr>
          <p:cNvPr id="16" name="TextBox 15"/>
          <p:cNvSpPr txBox="1"/>
          <p:nvPr/>
        </p:nvSpPr>
        <p:spPr>
          <a:xfrm>
            <a:off x="6698324" y="4090748"/>
            <a:ext cx="65151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0" i="0" u="none" strike="noStrike" kern="1200" cap="none" spc="0" normalizeH="0" baseline="0" noProof="0" dirty="0">
                <a:ln>
                  <a:noFill/>
                </a:ln>
                <a:solidFill>
                  <a:srgbClr val="00B050"/>
                </a:solidFill>
                <a:effectLst/>
                <a:uLnTx/>
                <a:uFillTx/>
                <a:latin typeface="Arial"/>
                <a:ea typeface="+mn-ea"/>
                <a:cs typeface="+mn-cs"/>
              </a:rPr>
              <a:t>PS</a:t>
            </a:r>
            <a:endParaRPr kumimoji="0" lang="en-GB" sz="2400" b="0" i="0" u="none" strike="noStrike" kern="1200" cap="none" spc="0" normalizeH="0" baseline="0" noProof="0" dirty="0">
              <a:ln>
                <a:noFill/>
              </a:ln>
              <a:solidFill>
                <a:srgbClr val="00B050"/>
              </a:solidFill>
              <a:effectLst/>
              <a:uLnTx/>
              <a:uFillTx/>
              <a:latin typeface="Arial"/>
              <a:ea typeface="+mn-ea"/>
              <a:cs typeface="+mn-cs"/>
            </a:endParaRPr>
          </a:p>
        </p:txBody>
      </p:sp>
      <p:sp>
        <p:nvSpPr>
          <p:cNvPr id="17" name="TextBox 16"/>
          <p:cNvSpPr txBox="1"/>
          <p:nvPr/>
        </p:nvSpPr>
        <p:spPr>
          <a:xfrm>
            <a:off x="4033743" y="4741846"/>
            <a:ext cx="88757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0" i="0" u="none" strike="noStrike" kern="1200" cap="none" spc="0" normalizeH="0" baseline="0" noProof="0" dirty="0">
                <a:ln>
                  <a:noFill/>
                </a:ln>
                <a:solidFill>
                  <a:srgbClr val="00B0F0"/>
                </a:solidFill>
                <a:effectLst/>
                <a:uLnTx/>
                <a:uFillTx/>
                <a:latin typeface="Arial"/>
                <a:ea typeface="+mn-ea"/>
                <a:cs typeface="+mn-cs"/>
              </a:rPr>
              <a:t>SPS</a:t>
            </a:r>
            <a:endParaRPr kumimoji="0" lang="en-GB" sz="2400" b="0" i="0" u="none" strike="noStrike" kern="1200" cap="none" spc="0" normalizeH="0" baseline="0" noProof="0" dirty="0">
              <a:ln>
                <a:noFill/>
              </a:ln>
              <a:solidFill>
                <a:srgbClr val="00B0F0"/>
              </a:solidFill>
              <a:effectLst/>
              <a:uLnTx/>
              <a:uFillTx/>
              <a:latin typeface="Arial"/>
              <a:ea typeface="+mn-ea"/>
              <a:cs typeface="+mn-cs"/>
            </a:endParaRPr>
          </a:p>
        </p:txBody>
      </p:sp>
      <p:sp>
        <p:nvSpPr>
          <p:cNvPr id="18" name="TextBox 17"/>
          <p:cNvSpPr txBox="1"/>
          <p:nvPr/>
        </p:nvSpPr>
        <p:spPr>
          <a:xfrm>
            <a:off x="142603" y="3741747"/>
            <a:ext cx="92196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white"/>
                </a:solidFill>
                <a:effectLst/>
                <a:uLnTx/>
                <a:uFillTx/>
                <a:latin typeface="Arial"/>
                <a:ea typeface="+mn-ea"/>
                <a:cs typeface="+mn-cs"/>
              </a:rPr>
              <a:t>LHC</a:t>
            </a:r>
            <a:endParaRPr kumimoji="0" lang="en-GB" sz="2400" b="0" i="0" u="none" strike="noStrike" kern="1200" cap="none" spc="0" normalizeH="0" baseline="0" noProof="0" dirty="0">
              <a:ln>
                <a:noFill/>
              </a:ln>
              <a:solidFill>
                <a:prstClr val="white"/>
              </a:solidFill>
              <a:effectLst/>
              <a:uLnTx/>
              <a:uFillTx/>
              <a:latin typeface="Arial"/>
              <a:ea typeface="+mn-ea"/>
              <a:cs typeface="+mn-cs"/>
            </a:endParaRPr>
          </a:p>
        </p:txBody>
      </p:sp>
      <p:sp>
        <p:nvSpPr>
          <p:cNvPr id="20" name="TextBox 19"/>
          <p:cNvSpPr txBox="1"/>
          <p:nvPr/>
        </p:nvSpPr>
        <p:spPr>
          <a:xfrm>
            <a:off x="189018" y="4215767"/>
            <a:ext cx="162177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0" i="0" u="none" strike="noStrike" kern="1200" cap="none" spc="0" normalizeH="0" baseline="0" noProof="0" dirty="0">
                <a:ln>
                  <a:noFill/>
                </a:ln>
                <a:solidFill>
                  <a:srgbClr val="FFFF00"/>
                </a:solidFill>
                <a:effectLst/>
                <a:uLnTx/>
                <a:uFillTx/>
                <a:latin typeface="Arial"/>
                <a:ea typeface="+mn-ea"/>
                <a:cs typeface="+mn-cs"/>
              </a:rPr>
              <a:t>HE-LHC</a:t>
            </a:r>
            <a:endParaRPr kumimoji="0" lang="en-GB" sz="2400" b="0" i="0" u="none" strike="noStrike" kern="1200" cap="none" spc="0" normalizeH="0" baseline="0" noProof="0" dirty="0">
              <a:ln>
                <a:noFill/>
              </a:ln>
              <a:solidFill>
                <a:srgbClr val="FFFF00"/>
              </a:solidFill>
              <a:effectLst/>
              <a:uLnTx/>
              <a:uFillTx/>
              <a:latin typeface="Arial"/>
              <a:ea typeface="+mn-ea"/>
              <a:cs typeface="+mn-cs"/>
            </a:endParaRPr>
          </a:p>
        </p:txBody>
      </p:sp>
      <p:sp>
        <p:nvSpPr>
          <p:cNvPr id="24" name="Rectangle 23"/>
          <p:cNvSpPr/>
          <p:nvPr/>
        </p:nvSpPr>
        <p:spPr>
          <a:xfrm>
            <a:off x="6562276" y="391357"/>
            <a:ext cx="5638389" cy="2349359"/>
          </a:xfrm>
          <a:prstGeom prst="rect">
            <a:avLst/>
          </a:prstGeom>
          <a:noFill/>
        </p:spPr>
        <p:txBody>
          <a:bodyPr wrap="square" lIns="68498" tIns="34289" rIns="68498" bIns="34289">
            <a:spAutoFit/>
          </a:bodyPr>
          <a:lstStyle/>
          <a:p>
            <a:pPr defTabSz="684865">
              <a:spcBef>
                <a:spcPts val="450"/>
              </a:spcBef>
              <a:defRPr/>
            </a:pPr>
            <a:r>
              <a:rPr lang="en-US" sz="1400" b="1" kern="0" dirty="0">
                <a:solidFill>
                  <a:srgbClr val="FFC000"/>
                </a:solidFill>
                <a:latin typeface="Arial"/>
                <a:cs typeface="Calibri" pitchFamily="34" charset="0"/>
              </a:rPr>
              <a:t>Main Cases at study</a:t>
            </a:r>
          </a:p>
          <a:p>
            <a:pPr marL="256844" indent="-256844" defTabSz="684865">
              <a:spcBef>
                <a:spcPts val="450"/>
              </a:spcBef>
              <a:buFont typeface="Arial" panose="020B0604020202020204" pitchFamily="34" charset="0"/>
              <a:buChar char="•"/>
              <a:defRPr/>
            </a:pPr>
            <a:r>
              <a:rPr lang="en-US" sz="1500" b="1" i="1" kern="0" dirty="0">
                <a:solidFill>
                  <a:srgbClr val="0C377B"/>
                </a:solidFill>
                <a:latin typeface="Arial"/>
                <a:cs typeface="Calibri" pitchFamily="34" charset="0"/>
              </a:rPr>
              <a:t>pp</a:t>
            </a:r>
            <a:r>
              <a:rPr lang="en-US" sz="1500" b="1" kern="0" dirty="0">
                <a:solidFill>
                  <a:srgbClr val="0C377B"/>
                </a:solidFill>
                <a:latin typeface="Arial"/>
                <a:cs typeface="Calibri" pitchFamily="34" charset="0"/>
              </a:rPr>
              <a:t>-collider (</a:t>
            </a:r>
            <a:r>
              <a:rPr lang="en-US" sz="1500" b="1" i="1" kern="0" dirty="0">
                <a:solidFill>
                  <a:srgbClr val="0C377B"/>
                </a:solidFill>
                <a:latin typeface="Arial"/>
                <a:cs typeface="Calibri" pitchFamily="34" charset="0"/>
              </a:rPr>
              <a:t>FCC-</a:t>
            </a:r>
            <a:r>
              <a:rPr lang="en-US" sz="1500" b="1" i="1" kern="0" dirty="0" err="1">
                <a:solidFill>
                  <a:srgbClr val="0C377B"/>
                </a:solidFill>
                <a:latin typeface="Arial"/>
                <a:cs typeface="Calibri" pitchFamily="34" charset="0"/>
              </a:rPr>
              <a:t>hh</a:t>
            </a:r>
            <a:r>
              <a:rPr lang="en-US" sz="1500" b="1" kern="0" dirty="0">
                <a:solidFill>
                  <a:srgbClr val="0C377B"/>
                </a:solidFill>
                <a:latin typeface="Arial"/>
                <a:cs typeface="Calibri" pitchFamily="34" charset="0"/>
              </a:rPr>
              <a:t>)                      </a:t>
            </a:r>
          </a:p>
          <a:p>
            <a:pPr marL="256844" indent="-256844" defTabSz="684865">
              <a:spcBef>
                <a:spcPts val="450"/>
              </a:spcBef>
              <a:buFont typeface="Arial" panose="020B0604020202020204" pitchFamily="34" charset="0"/>
              <a:buChar char="•"/>
              <a:defRPr/>
            </a:pPr>
            <a:r>
              <a:rPr lang="en-US" sz="1500" kern="0" dirty="0">
                <a:solidFill>
                  <a:srgbClr val="0C377B"/>
                </a:solidFill>
                <a:latin typeface="Arial"/>
                <a:cs typeface="Calibri" pitchFamily="34" charset="0"/>
                <a:sym typeface="Wingdings" panose="05000000000000000000" pitchFamily="2" charset="2"/>
              </a:rPr>
              <a:t> main emphasis, </a:t>
            </a:r>
            <a:r>
              <a:rPr lang="en-US" sz="1500" kern="0" dirty="0">
                <a:solidFill>
                  <a:srgbClr val="0C377B"/>
                </a:solidFill>
                <a:latin typeface="Arial"/>
                <a:cs typeface="Calibri" pitchFamily="34" charset="0"/>
              </a:rPr>
              <a:t>defining infrastructure requirements</a:t>
            </a:r>
          </a:p>
          <a:p>
            <a:pPr marL="256844" indent="-256844" defTabSz="684865">
              <a:spcBef>
                <a:spcPts val="450"/>
              </a:spcBef>
              <a:buFont typeface="Arial" panose="020B0604020202020204" pitchFamily="34" charset="0"/>
              <a:buChar char="•"/>
              <a:defRPr/>
            </a:pPr>
            <a:r>
              <a:rPr lang="fr-CH" sz="1500" b="1" kern="0" dirty="0">
                <a:solidFill>
                  <a:srgbClr val="FF0000"/>
                </a:solidFill>
              </a:rPr>
              <a:t>~16 T </a:t>
            </a:r>
            <a:r>
              <a:rPr lang="fr-CH" sz="1500" b="1" kern="0" dirty="0">
                <a:solidFill>
                  <a:srgbClr val="FF0000"/>
                </a:solidFill>
                <a:sym typeface="Symbol"/>
              </a:rPr>
              <a:t> 100 TeV </a:t>
            </a:r>
            <a:r>
              <a:rPr lang="fr-CH" sz="1500" b="1" i="1" kern="0" dirty="0">
                <a:solidFill>
                  <a:srgbClr val="FF0000"/>
                </a:solidFill>
                <a:sym typeface="Symbol"/>
              </a:rPr>
              <a:t>pp</a:t>
            </a:r>
            <a:r>
              <a:rPr lang="fr-CH" sz="1500" b="1" kern="0" dirty="0">
                <a:solidFill>
                  <a:srgbClr val="FF0000"/>
                </a:solidFill>
                <a:sym typeface="Symbol"/>
              </a:rPr>
              <a:t> in 100 km</a:t>
            </a:r>
            <a:endParaRPr lang="en-US" sz="1500" b="1" i="1" kern="0" dirty="0">
              <a:solidFill>
                <a:srgbClr val="0C377B"/>
              </a:solidFill>
              <a:latin typeface="Arial"/>
              <a:cs typeface="Calibri" pitchFamily="34" charset="0"/>
            </a:endParaRPr>
          </a:p>
          <a:p>
            <a:pPr marL="256844" indent="-256844" defTabSz="684865">
              <a:spcBef>
                <a:spcPts val="450"/>
              </a:spcBef>
              <a:buFont typeface="Arial" panose="020B0604020202020204" pitchFamily="34" charset="0"/>
              <a:buChar char="•"/>
              <a:defRPr/>
            </a:pPr>
            <a:r>
              <a:rPr lang="en-US" sz="1500" b="1" kern="0" dirty="0">
                <a:solidFill>
                  <a:srgbClr val="0C377B"/>
                </a:solidFill>
                <a:latin typeface="Arial"/>
                <a:cs typeface="Calibri" pitchFamily="34" charset="0"/>
              </a:rPr>
              <a:t>~100 km tunnel infrastructure </a:t>
            </a:r>
            <a:r>
              <a:rPr lang="en-US" sz="1500" kern="0" dirty="0">
                <a:solidFill>
                  <a:srgbClr val="0C377B"/>
                </a:solidFill>
                <a:latin typeface="Arial"/>
                <a:cs typeface="Calibri" pitchFamily="34" charset="0"/>
              </a:rPr>
              <a:t>in Geneva area, site specific</a:t>
            </a:r>
          </a:p>
          <a:p>
            <a:pPr marL="256844" indent="-256844" defTabSz="684865">
              <a:spcBef>
                <a:spcPts val="450"/>
              </a:spcBef>
              <a:buFont typeface="Arial" panose="020B0604020202020204" pitchFamily="34" charset="0"/>
              <a:buChar char="•"/>
              <a:defRPr/>
            </a:pPr>
            <a:r>
              <a:rPr lang="en-US" sz="1500" b="1" i="1" kern="0" dirty="0" err="1">
                <a:solidFill>
                  <a:srgbClr val="0C377B"/>
                </a:solidFill>
                <a:latin typeface="Arial"/>
                <a:cs typeface="Calibri" pitchFamily="34" charset="0"/>
              </a:rPr>
              <a:t>e</a:t>
            </a:r>
            <a:r>
              <a:rPr lang="en-US" sz="1500" b="1" kern="0" baseline="30000" dirty="0" err="1">
                <a:solidFill>
                  <a:srgbClr val="0C377B"/>
                </a:solidFill>
                <a:latin typeface="Arial"/>
                <a:cs typeface="Calibri" pitchFamily="34" charset="0"/>
              </a:rPr>
              <a:t>+</a:t>
            </a:r>
            <a:r>
              <a:rPr lang="en-US" sz="1500" b="1" i="1" kern="0" dirty="0" err="1">
                <a:solidFill>
                  <a:srgbClr val="0C377B"/>
                </a:solidFill>
                <a:latin typeface="Arial"/>
                <a:cs typeface="Calibri" pitchFamily="34" charset="0"/>
              </a:rPr>
              <a:t>e</a:t>
            </a:r>
            <a:r>
              <a:rPr lang="en-US" sz="1500" b="1" kern="0" baseline="30000" dirty="0">
                <a:solidFill>
                  <a:srgbClr val="0C377B"/>
                </a:solidFill>
                <a:latin typeface="Arial"/>
                <a:cs typeface="Calibri" pitchFamily="34" charset="0"/>
              </a:rPr>
              <a:t>-</a:t>
            </a:r>
            <a:r>
              <a:rPr lang="en-US" sz="1500" b="1" kern="0" dirty="0">
                <a:solidFill>
                  <a:srgbClr val="0C377B"/>
                </a:solidFill>
                <a:latin typeface="Arial"/>
                <a:cs typeface="Calibri" pitchFamily="34" charset="0"/>
              </a:rPr>
              <a:t> collider (</a:t>
            </a:r>
            <a:r>
              <a:rPr lang="en-US" sz="1500" b="1" i="1" kern="0" dirty="0">
                <a:solidFill>
                  <a:srgbClr val="0C377B"/>
                </a:solidFill>
                <a:latin typeface="Arial"/>
                <a:cs typeface="Calibri" pitchFamily="34" charset="0"/>
              </a:rPr>
              <a:t>FCC-</a:t>
            </a:r>
            <a:r>
              <a:rPr lang="en-US" sz="1500" b="1" i="1" kern="0" dirty="0" err="1">
                <a:solidFill>
                  <a:srgbClr val="0C377B"/>
                </a:solidFill>
                <a:latin typeface="Arial"/>
                <a:cs typeface="Calibri" pitchFamily="34" charset="0"/>
              </a:rPr>
              <a:t>ee</a:t>
            </a:r>
            <a:r>
              <a:rPr lang="en-US" sz="1500" b="1" kern="0" dirty="0">
                <a:solidFill>
                  <a:srgbClr val="0C377B"/>
                </a:solidFill>
                <a:latin typeface="Arial"/>
                <a:cs typeface="Calibri" pitchFamily="34" charset="0"/>
              </a:rPr>
              <a:t>) </a:t>
            </a:r>
            <a:r>
              <a:rPr lang="en-US" sz="1500" kern="0" dirty="0">
                <a:solidFill>
                  <a:srgbClr val="0C377B"/>
                </a:solidFill>
                <a:latin typeface="Arial"/>
                <a:cs typeface="Calibri" pitchFamily="34" charset="0"/>
              </a:rPr>
              <a:t>as potential first step</a:t>
            </a:r>
          </a:p>
          <a:p>
            <a:pPr marL="256844" indent="-256844" defTabSz="684865">
              <a:spcBef>
                <a:spcPts val="450"/>
              </a:spcBef>
              <a:buFont typeface="Arial" panose="020B0604020202020204" pitchFamily="34" charset="0"/>
              <a:buChar char="•"/>
              <a:defRPr/>
            </a:pPr>
            <a:r>
              <a:rPr lang="en-US" sz="1500" b="1" i="1" kern="0" dirty="0">
                <a:solidFill>
                  <a:srgbClr val="0C377B"/>
                </a:solidFill>
                <a:latin typeface="Arial"/>
                <a:cs typeface="Calibri" pitchFamily="34" charset="0"/>
              </a:rPr>
              <a:t>p-e</a:t>
            </a:r>
            <a:r>
              <a:rPr lang="en-US" sz="1500" b="1" kern="0" dirty="0">
                <a:solidFill>
                  <a:srgbClr val="0C377B"/>
                </a:solidFill>
                <a:latin typeface="Arial"/>
                <a:cs typeface="Calibri" pitchFamily="34" charset="0"/>
              </a:rPr>
              <a:t> (</a:t>
            </a:r>
            <a:r>
              <a:rPr lang="en-US" sz="1500" b="1" i="1" kern="0" dirty="0">
                <a:solidFill>
                  <a:srgbClr val="0C377B"/>
                </a:solidFill>
                <a:latin typeface="Arial"/>
                <a:cs typeface="Calibri" pitchFamily="34" charset="0"/>
              </a:rPr>
              <a:t>FCC-he</a:t>
            </a:r>
            <a:r>
              <a:rPr lang="en-US" sz="1500" b="1" kern="0" dirty="0">
                <a:solidFill>
                  <a:srgbClr val="0C377B"/>
                </a:solidFill>
                <a:latin typeface="Arial"/>
                <a:cs typeface="Calibri" pitchFamily="34" charset="0"/>
              </a:rPr>
              <a:t>) option,  </a:t>
            </a:r>
            <a:r>
              <a:rPr lang="en-US" sz="1500" kern="0" dirty="0">
                <a:solidFill>
                  <a:srgbClr val="0C377B"/>
                </a:solidFill>
                <a:latin typeface="Arial"/>
                <a:cs typeface="Calibri" pitchFamily="34" charset="0"/>
              </a:rPr>
              <a:t>integration one IP, e from ERL</a:t>
            </a:r>
            <a:endParaRPr lang="en-US" sz="1500" b="1" kern="0" dirty="0">
              <a:solidFill>
                <a:srgbClr val="0C377B"/>
              </a:solidFill>
              <a:latin typeface="Arial"/>
              <a:cs typeface="Calibri" pitchFamily="34" charset="0"/>
            </a:endParaRPr>
          </a:p>
          <a:p>
            <a:pPr marL="256844" indent="-256844" defTabSz="684865">
              <a:spcBef>
                <a:spcPts val="450"/>
              </a:spcBef>
              <a:buFont typeface="Arial" panose="020B0604020202020204" pitchFamily="34" charset="0"/>
              <a:buChar char="•"/>
              <a:defRPr/>
            </a:pPr>
            <a:r>
              <a:rPr lang="en-US" sz="1500" b="1" kern="0" dirty="0">
                <a:solidFill>
                  <a:srgbClr val="0C377B"/>
                </a:solidFill>
                <a:latin typeface="Arial"/>
                <a:cs typeface="Calibri" pitchFamily="34" charset="0"/>
              </a:rPr>
              <a:t>HE-LHC</a:t>
            </a:r>
            <a:r>
              <a:rPr lang="en-US" sz="1500" kern="0" dirty="0">
                <a:solidFill>
                  <a:srgbClr val="0C377B"/>
                </a:solidFill>
                <a:latin typeface="Arial"/>
                <a:cs typeface="Calibri" pitchFamily="34" charset="0"/>
              </a:rPr>
              <a:t> with </a:t>
            </a:r>
            <a:r>
              <a:rPr lang="en-US" sz="1500" i="1" kern="0" dirty="0">
                <a:solidFill>
                  <a:srgbClr val="0C377B"/>
                </a:solidFill>
                <a:latin typeface="Arial"/>
                <a:cs typeface="Calibri" pitchFamily="34" charset="0"/>
              </a:rPr>
              <a:t>FCC-</a:t>
            </a:r>
            <a:r>
              <a:rPr lang="en-US" sz="1500" i="1" kern="0" dirty="0" err="1">
                <a:solidFill>
                  <a:srgbClr val="0C377B"/>
                </a:solidFill>
                <a:latin typeface="Arial"/>
                <a:cs typeface="Calibri" pitchFamily="34" charset="0"/>
              </a:rPr>
              <a:t>hh</a:t>
            </a:r>
            <a:r>
              <a:rPr lang="en-US" sz="1500" i="1" kern="0" dirty="0">
                <a:solidFill>
                  <a:srgbClr val="0C377B"/>
                </a:solidFill>
                <a:latin typeface="Arial"/>
                <a:cs typeface="Calibri" pitchFamily="34" charset="0"/>
              </a:rPr>
              <a:t> </a:t>
            </a:r>
            <a:r>
              <a:rPr lang="en-US" sz="1500" kern="0" dirty="0">
                <a:solidFill>
                  <a:srgbClr val="0C377B"/>
                </a:solidFill>
                <a:latin typeface="Arial"/>
                <a:cs typeface="Calibri" pitchFamily="34" charset="0"/>
              </a:rPr>
              <a:t>technology </a:t>
            </a:r>
            <a:r>
              <a:rPr lang="en-US" sz="1200" kern="0" dirty="0">
                <a:solidFill>
                  <a:srgbClr val="0C377B"/>
                </a:solidFill>
                <a:latin typeface="Arial"/>
                <a:cs typeface="Calibri" pitchFamily="34" charset="0"/>
              </a:rPr>
              <a:t>(LHC Ring  8</a:t>
            </a:r>
            <a:r>
              <a:rPr lang="en-US" sz="1200" kern="0" dirty="0">
                <a:solidFill>
                  <a:srgbClr val="0C377B"/>
                </a:solidFill>
                <a:latin typeface="Arial"/>
                <a:cs typeface="Calibri" pitchFamily="34" charset="0"/>
                <a:sym typeface="Wingdings"/>
              </a:rPr>
              <a:t></a:t>
            </a:r>
            <a:r>
              <a:rPr lang="en-US" sz="1200" kern="0" dirty="0">
                <a:solidFill>
                  <a:srgbClr val="0C377B"/>
                </a:solidFill>
                <a:latin typeface="Arial"/>
                <a:cs typeface="Calibri" pitchFamily="34" charset="0"/>
              </a:rPr>
              <a:t>16T, 14</a:t>
            </a:r>
            <a:r>
              <a:rPr lang="en-US" sz="1200" kern="0" dirty="0">
                <a:solidFill>
                  <a:srgbClr val="0C377B"/>
                </a:solidFill>
                <a:latin typeface="Arial"/>
                <a:cs typeface="Calibri" pitchFamily="34" charset="0"/>
                <a:sym typeface="Wingdings"/>
              </a:rPr>
              <a:t></a:t>
            </a:r>
            <a:r>
              <a:rPr lang="en-US" sz="1200" kern="0" dirty="0">
                <a:solidFill>
                  <a:srgbClr val="0C377B"/>
                </a:solidFill>
                <a:latin typeface="Arial"/>
                <a:cs typeface="Calibri" pitchFamily="34" charset="0"/>
              </a:rPr>
              <a:t>28TeV)</a:t>
            </a:r>
          </a:p>
        </p:txBody>
      </p:sp>
      <p:sp>
        <p:nvSpPr>
          <p:cNvPr id="25" name="Rectangle 24"/>
          <p:cNvSpPr/>
          <p:nvPr/>
        </p:nvSpPr>
        <p:spPr>
          <a:xfrm>
            <a:off x="9000082" y="6453724"/>
            <a:ext cx="2446504" cy="369332"/>
          </a:xfrm>
          <a:prstGeom prst="rect">
            <a:avLst/>
          </a:prstGeom>
        </p:spPr>
        <p:txBody>
          <a:bodyPr wrap="none">
            <a:spAutoFit/>
          </a:bodyPr>
          <a:lstStyle/>
          <a:p>
            <a:r>
              <a:rPr lang="en-GB" dirty="0">
                <a:solidFill>
                  <a:schemeClr val="bg1"/>
                </a:solidFill>
              </a:rPr>
              <a:t>photo: J. </a:t>
            </a:r>
            <a:r>
              <a:rPr lang="en-GB" dirty="0" err="1">
                <a:solidFill>
                  <a:schemeClr val="bg1"/>
                </a:solidFill>
              </a:rPr>
              <a:t>Wenninger</a:t>
            </a:r>
            <a:endParaRPr lang="en-GB" dirty="0">
              <a:solidFill>
                <a:schemeClr val="bg1"/>
              </a:solidFill>
            </a:endParaRPr>
          </a:p>
        </p:txBody>
      </p:sp>
      <p:sp>
        <p:nvSpPr>
          <p:cNvPr id="26" name="Slide Number Placeholder 25"/>
          <p:cNvSpPr>
            <a:spLocks noGrp="1"/>
          </p:cNvSpPr>
          <p:nvPr>
            <p:ph type="sldNum" sz="quarter" idx="12"/>
          </p:nvPr>
        </p:nvSpPr>
        <p:spPr/>
        <p:txBody>
          <a:bodyPr/>
          <a:lstStyle/>
          <a:p>
            <a:fld id="{F8550EB5-7DBB-40B0-8DCD-2DF6D0BF0886}" type="slidenum">
              <a:rPr lang="en-GB" smtClean="0"/>
              <a:t>50</a:t>
            </a:fld>
            <a:endParaRPr lang="en-GB"/>
          </a:p>
        </p:txBody>
      </p:sp>
      <p:sp>
        <p:nvSpPr>
          <p:cNvPr id="27" name="Date Placeholder 26"/>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29976586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255010"/>
            <a:ext cx="9404723" cy="881812"/>
          </a:xfrm>
        </p:spPr>
        <p:txBody>
          <a:bodyPr/>
          <a:lstStyle/>
          <a:p>
            <a:r>
              <a:rPr lang="en-GB" dirty="0"/>
              <a:t>FFC-</a:t>
            </a:r>
            <a:r>
              <a:rPr lang="en-GB" dirty="0" err="1"/>
              <a:t>hh</a:t>
            </a:r>
            <a:r>
              <a:rPr lang="en-GB" dirty="0"/>
              <a:t> parameters and constraints</a:t>
            </a:r>
          </a:p>
        </p:txBody>
      </p:sp>
      <p:sp>
        <p:nvSpPr>
          <p:cNvPr id="3" name="Content Placeholder 2"/>
          <p:cNvSpPr>
            <a:spLocks noGrp="1"/>
          </p:cNvSpPr>
          <p:nvPr>
            <p:ph idx="1"/>
          </p:nvPr>
        </p:nvSpPr>
        <p:spPr>
          <a:xfrm>
            <a:off x="9511554" y="1247592"/>
            <a:ext cx="2680446" cy="5299837"/>
          </a:xfrm>
        </p:spPr>
        <p:txBody>
          <a:bodyPr>
            <a:normAutofit fontScale="92500" lnSpcReduction="20000"/>
          </a:bodyPr>
          <a:lstStyle/>
          <a:p>
            <a:r>
              <a:rPr lang="it-IT" dirty="0"/>
              <a:t>Highlighted in red </a:t>
            </a:r>
            <a:r>
              <a:rPr lang="it-IT" dirty="0">
                <a:sym typeface="Wingdings" panose="05000000000000000000" pitchFamily="2" charset="2"/>
              </a:rPr>
              <a:t> drivers for muon systems</a:t>
            </a:r>
            <a:endParaRPr lang="en-GB" dirty="0">
              <a:sym typeface="Wingdings" panose="05000000000000000000" pitchFamily="2" charset="2"/>
            </a:endParaRPr>
          </a:p>
          <a:p>
            <a:r>
              <a:rPr lang="it-IT" dirty="0">
                <a:sym typeface="Wingdings" panose="05000000000000000000" pitchFamily="2" charset="2"/>
              </a:rPr>
              <a:t>A factor 6 higher average rate w.r.t HL-LHC</a:t>
            </a:r>
          </a:p>
          <a:p>
            <a:r>
              <a:rPr lang="it-IT" dirty="0">
                <a:sym typeface="Wingdings" panose="05000000000000000000" pitchFamily="2" charset="2"/>
              </a:rPr>
              <a:t>Physics boosted in the forward regions  muon precision </a:t>
            </a:r>
            <a:r>
              <a:rPr lang="en-US" altLang="en-US" dirty="0"/>
              <a:t>|</a:t>
            </a:r>
            <a:r>
              <a:rPr lang="en-US" altLang="en-US" dirty="0">
                <a:sym typeface="Symbol" panose="05050102010706020507" pitchFamily="18" charset="2"/>
              </a:rPr>
              <a:t>|</a:t>
            </a:r>
            <a:r>
              <a:rPr lang="en-GB" altLang="en-US" dirty="0">
                <a:sym typeface="Symbol" panose="05050102010706020507" pitchFamily="18" charset="2"/>
              </a:rPr>
              <a:t>~</a:t>
            </a:r>
            <a:r>
              <a:rPr lang="en-US" altLang="en-US" dirty="0">
                <a:sym typeface="Symbol" panose="05050102010706020507" pitchFamily="18" charset="2"/>
              </a:rPr>
              <a:t>4</a:t>
            </a:r>
            <a:endParaRPr lang="it-IT" dirty="0">
              <a:sym typeface="Wingdings" panose="05000000000000000000" pitchFamily="2" charset="2"/>
            </a:endParaRPr>
          </a:p>
          <a:p>
            <a:r>
              <a:rPr lang="it-IT" dirty="0">
                <a:sym typeface="Wingdings" panose="05000000000000000000" pitchFamily="2" charset="2"/>
              </a:rPr>
              <a:t>Combined muon tracking</a:t>
            </a:r>
          </a:p>
          <a:p>
            <a:r>
              <a:rPr lang="it-IT" dirty="0">
                <a:sym typeface="Wingdings" panose="05000000000000000000" pitchFamily="2" charset="2"/>
              </a:rPr>
              <a:t>Stand-alone muon trigger </a:t>
            </a:r>
          </a:p>
          <a:p>
            <a:r>
              <a:rPr lang="it-IT" dirty="0">
                <a:sym typeface="Wingdings" panose="05000000000000000000" pitchFamily="2" charset="2"/>
              </a:rPr>
              <a:t>X10 pileup  option to lower at 5 ns the BC to reduce the bunch intensity</a:t>
            </a:r>
          </a:p>
        </p:txBody>
      </p:sp>
      <p:graphicFrame>
        <p:nvGraphicFramePr>
          <p:cNvPr id="4" name="Table 3"/>
          <p:cNvGraphicFramePr>
            <a:graphicFrameLocks noGrp="1"/>
          </p:cNvGraphicFramePr>
          <p:nvPr>
            <p:extLst>
              <p:ext uri="{D42A27DB-BD31-4B8C-83A1-F6EECF244321}">
                <p14:modId xmlns:p14="http://schemas.microsoft.com/office/powerpoint/2010/main" val="4032682234"/>
              </p:ext>
            </p:extLst>
          </p:nvPr>
        </p:nvGraphicFramePr>
        <p:xfrm>
          <a:off x="367554" y="1247592"/>
          <a:ext cx="9144000" cy="4446714"/>
        </p:xfrm>
        <a:graphic>
          <a:graphicData uri="http://schemas.openxmlformats.org/drawingml/2006/table">
            <a:tbl>
              <a:tblPr firstRow="1" bandRow="1"/>
              <a:tblGrid>
                <a:gridCol w="2790730">
                  <a:extLst>
                    <a:ext uri="{9D8B030D-6E8A-4147-A177-3AD203B41FA5}">
                      <a16:colId xmlns:a16="http://schemas.microsoft.com/office/drawing/2014/main" val="20000"/>
                    </a:ext>
                  </a:extLst>
                </a:gridCol>
                <a:gridCol w="1014584">
                  <a:extLst>
                    <a:ext uri="{9D8B030D-6E8A-4147-A177-3AD203B41FA5}">
                      <a16:colId xmlns:a16="http://schemas.microsoft.com/office/drawing/2014/main" val="20001"/>
                    </a:ext>
                  </a:extLst>
                </a:gridCol>
                <a:gridCol w="100803">
                  <a:extLst>
                    <a:ext uri="{9D8B030D-6E8A-4147-A177-3AD203B41FA5}">
                      <a16:colId xmlns:a16="http://schemas.microsoft.com/office/drawing/2014/main" val="1072247410"/>
                    </a:ext>
                  </a:extLst>
                </a:gridCol>
                <a:gridCol w="1097930">
                  <a:extLst>
                    <a:ext uri="{9D8B030D-6E8A-4147-A177-3AD203B41FA5}">
                      <a16:colId xmlns:a16="http://schemas.microsoft.com/office/drawing/2014/main" val="20003"/>
                    </a:ext>
                  </a:extLst>
                </a:gridCol>
                <a:gridCol w="1370123">
                  <a:extLst>
                    <a:ext uri="{9D8B030D-6E8A-4147-A177-3AD203B41FA5}">
                      <a16:colId xmlns:a16="http://schemas.microsoft.com/office/drawing/2014/main" val="20004"/>
                    </a:ext>
                  </a:extLst>
                </a:gridCol>
                <a:gridCol w="1384915">
                  <a:extLst>
                    <a:ext uri="{9D8B030D-6E8A-4147-A177-3AD203B41FA5}">
                      <a16:colId xmlns:a16="http://schemas.microsoft.com/office/drawing/2014/main" val="20005"/>
                    </a:ext>
                  </a:extLst>
                </a:gridCol>
                <a:gridCol w="1384915">
                  <a:extLst>
                    <a:ext uri="{9D8B030D-6E8A-4147-A177-3AD203B41FA5}">
                      <a16:colId xmlns:a16="http://schemas.microsoft.com/office/drawing/2014/main" val="2362098517"/>
                    </a:ext>
                  </a:extLst>
                </a:gridCol>
              </a:tblGrid>
              <a:tr h="394422">
                <a:tc>
                  <a:txBody>
                    <a:bodyPr/>
                    <a:lstStyle>
                      <a:lvl1pPr marL="0" algn="l" defTabSz="457200" rtl="0" eaLnBrk="1" latinLnBrk="0" hangingPunct="1">
                        <a:defRPr kumimoji="0" sz="1800" b="1" kern="1200">
                          <a:solidFill>
                            <a:schemeClr val="lt1"/>
                          </a:solidFill>
                          <a:latin typeface="Arial"/>
                        </a:defRPr>
                      </a:lvl1pPr>
                      <a:lvl2pPr marL="457200" algn="l" defTabSz="457200" rtl="0" eaLnBrk="1" latinLnBrk="0" hangingPunct="1">
                        <a:defRPr kumimoji="0" sz="1800" b="1" kern="1200">
                          <a:solidFill>
                            <a:schemeClr val="lt1"/>
                          </a:solidFill>
                          <a:latin typeface="Arial"/>
                        </a:defRPr>
                      </a:lvl2pPr>
                      <a:lvl3pPr marL="914400" algn="l" defTabSz="457200" rtl="0" eaLnBrk="1" latinLnBrk="0" hangingPunct="1">
                        <a:defRPr kumimoji="0" sz="1800" b="1" kern="1200">
                          <a:solidFill>
                            <a:schemeClr val="lt1"/>
                          </a:solidFill>
                          <a:latin typeface="Arial"/>
                        </a:defRPr>
                      </a:lvl3pPr>
                      <a:lvl4pPr marL="1371600" algn="l" defTabSz="457200" rtl="0" eaLnBrk="1" latinLnBrk="0" hangingPunct="1">
                        <a:defRPr kumimoji="0" sz="1800" b="1" kern="1200">
                          <a:solidFill>
                            <a:schemeClr val="lt1"/>
                          </a:solidFill>
                          <a:latin typeface="Arial"/>
                        </a:defRPr>
                      </a:lvl4pPr>
                      <a:lvl5pPr marL="1828800" algn="l" defTabSz="457200" rtl="0" eaLnBrk="1" latinLnBrk="0" hangingPunct="1">
                        <a:defRPr kumimoji="0" sz="1800" b="1" kern="1200">
                          <a:solidFill>
                            <a:schemeClr val="lt1"/>
                          </a:solidFill>
                          <a:latin typeface="Arial"/>
                        </a:defRPr>
                      </a:lvl5pPr>
                      <a:lvl6pPr marL="2286000" algn="l" defTabSz="457200" rtl="0" eaLnBrk="1" latinLnBrk="0" hangingPunct="1">
                        <a:defRPr kumimoji="0" sz="1800" b="1" kern="1200">
                          <a:solidFill>
                            <a:schemeClr val="lt1"/>
                          </a:solidFill>
                          <a:latin typeface="Arial"/>
                        </a:defRPr>
                      </a:lvl6pPr>
                      <a:lvl7pPr marL="2743200" algn="l" defTabSz="457200" rtl="0" eaLnBrk="1" latinLnBrk="0" hangingPunct="1">
                        <a:defRPr kumimoji="0" sz="1800" b="1" kern="1200">
                          <a:solidFill>
                            <a:schemeClr val="lt1"/>
                          </a:solidFill>
                          <a:latin typeface="Arial"/>
                        </a:defRPr>
                      </a:lvl7pPr>
                      <a:lvl8pPr marL="3200400" algn="l" defTabSz="457200" rtl="0" eaLnBrk="1" latinLnBrk="0" hangingPunct="1">
                        <a:defRPr kumimoji="0" sz="1800" b="1" kern="1200">
                          <a:solidFill>
                            <a:schemeClr val="lt1"/>
                          </a:solidFill>
                          <a:latin typeface="Arial"/>
                        </a:defRPr>
                      </a:lvl8pPr>
                      <a:lvl9pPr marL="3657600" algn="l" defTabSz="457200" rtl="0" eaLnBrk="1" latinLnBrk="0" hangingPunct="1">
                        <a:defRPr kumimoji="0" sz="1800" b="1" kern="1200">
                          <a:solidFill>
                            <a:schemeClr val="lt1"/>
                          </a:solidFill>
                          <a:latin typeface="Arial"/>
                        </a:defRPr>
                      </a:lvl9pPr>
                    </a:lstStyle>
                    <a:p>
                      <a:r>
                        <a:rPr lang="en-GB" sz="1500" b="1" dirty="0">
                          <a:solidFill>
                            <a:schemeClr val="bg1"/>
                          </a:solidFill>
                        </a:rPr>
                        <a:t>parameter</a:t>
                      </a:r>
                    </a:p>
                  </a:txBody>
                  <a:tcPr marL="68580" marR="68580" marT="34290" marB="34290" anchor="ctr">
                    <a:lnL w="12700" cmpd="sng">
                      <a:solidFill>
                        <a:srgbClr val="A26B2D"/>
                      </a:solidFill>
                    </a:lnL>
                    <a:lnR>
                      <a:noFill/>
                    </a:lnR>
                    <a:lnT w="12700" cmpd="sng">
                      <a:solidFill>
                        <a:srgbClr val="A26B2D"/>
                      </a:solidFill>
                    </a:lnT>
                    <a:lnB w="12700" cmpd="sng">
                      <a:solidFill>
                        <a:srgbClr val="A26B2D"/>
                      </a:solidFill>
                    </a:lnB>
                    <a:lnTlToBr w="12700" cmpd="sng">
                      <a:noFill/>
                      <a:prstDash val="solid"/>
                    </a:lnTlToBr>
                    <a:lnBlToTr w="12700" cmpd="sng">
                      <a:noFill/>
                      <a:prstDash val="solid"/>
                    </a:lnBlToTr>
                    <a:solidFill>
                      <a:srgbClr val="A26B2D"/>
                    </a:solidFill>
                  </a:tcPr>
                </a:tc>
                <a:tc gridSpan="3">
                  <a:txBody>
                    <a:bodyPr/>
                    <a:lstStyle>
                      <a:lvl1pPr marL="0" algn="l" defTabSz="457200" rtl="0" eaLnBrk="1" latinLnBrk="0" hangingPunct="1">
                        <a:defRPr kumimoji="0" sz="1800" b="1" kern="1200">
                          <a:solidFill>
                            <a:schemeClr val="lt1"/>
                          </a:solidFill>
                          <a:latin typeface="Arial"/>
                        </a:defRPr>
                      </a:lvl1pPr>
                      <a:lvl2pPr marL="457200" algn="l" defTabSz="457200" rtl="0" eaLnBrk="1" latinLnBrk="0" hangingPunct="1">
                        <a:defRPr kumimoji="0" sz="1800" b="1" kern="1200">
                          <a:solidFill>
                            <a:schemeClr val="lt1"/>
                          </a:solidFill>
                          <a:latin typeface="Arial"/>
                        </a:defRPr>
                      </a:lvl2pPr>
                      <a:lvl3pPr marL="914400" algn="l" defTabSz="457200" rtl="0" eaLnBrk="1" latinLnBrk="0" hangingPunct="1">
                        <a:defRPr kumimoji="0" sz="1800" b="1" kern="1200">
                          <a:solidFill>
                            <a:schemeClr val="lt1"/>
                          </a:solidFill>
                          <a:latin typeface="Arial"/>
                        </a:defRPr>
                      </a:lvl3pPr>
                      <a:lvl4pPr marL="1371600" algn="l" defTabSz="457200" rtl="0" eaLnBrk="1" latinLnBrk="0" hangingPunct="1">
                        <a:defRPr kumimoji="0" sz="1800" b="1" kern="1200">
                          <a:solidFill>
                            <a:schemeClr val="lt1"/>
                          </a:solidFill>
                          <a:latin typeface="Arial"/>
                        </a:defRPr>
                      </a:lvl4pPr>
                      <a:lvl5pPr marL="1828800" algn="l" defTabSz="457200" rtl="0" eaLnBrk="1" latinLnBrk="0" hangingPunct="1">
                        <a:defRPr kumimoji="0" sz="1800" b="1" kern="1200">
                          <a:solidFill>
                            <a:schemeClr val="lt1"/>
                          </a:solidFill>
                          <a:latin typeface="Arial"/>
                        </a:defRPr>
                      </a:lvl5pPr>
                      <a:lvl6pPr marL="2286000" algn="l" defTabSz="457200" rtl="0" eaLnBrk="1" latinLnBrk="0" hangingPunct="1">
                        <a:defRPr kumimoji="0" sz="1800" b="1" kern="1200">
                          <a:solidFill>
                            <a:schemeClr val="lt1"/>
                          </a:solidFill>
                          <a:latin typeface="Arial"/>
                        </a:defRPr>
                      </a:lvl6pPr>
                      <a:lvl7pPr marL="2743200" algn="l" defTabSz="457200" rtl="0" eaLnBrk="1" latinLnBrk="0" hangingPunct="1">
                        <a:defRPr kumimoji="0" sz="1800" b="1" kern="1200">
                          <a:solidFill>
                            <a:schemeClr val="lt1"/>
                          </a:solidFill>
                          <a:latin typeface="Arial"/>
                        </a:defRPr>
                      </a:lvl7pPr>
                      <a:lvl8pPr marL="3200400" algn="l" defTabSz="457200" rtl="0" eaLnBrk="1" latinLnBrk="0" hangingPunct="1">
                        <a:defRPr kumimoji="0" sz="1800" b="1" kern="1200">
                          <a:solidFill>
                            <a:schemeClr val="lt1"/>
                          </a:solidFill>
                          <a:latin typeface="Arial"/>
                        </a:defRPr>
                      </a:lvl8pPr>
                      <a:lvl9pPr marL="3657600" algn="l" defTabSz="457200" rtl="0" eaLnBrk="1" latinLnBrk="0" hangingPunct="1">
                        <a:defRPr kumimoji="0" sz="1800" b="1" kern="1200">
                          <a:solidFill>
                            <a:schemeClr val="lt1"/>
                          </a:solidFill>
                          <a:latin typeface="Arial"/>
                        </a:defRPr>
                      </a:lvl9pPr>
                    </a:lstStyle>
                    <a:p>
                      <a:pPr algn="ctr"/>
                      <a:r>
                        <a:rPr lang="en-GB" sz="1500" b="1" dirty="0">
                          <a:solidFill>
                            <a:schemeClr val="bg1"/>
                          </a:solidFill>
                        </a:rPr>
                        <a:t>FCC-</a:t>
                      </a:r>
                      <a:r>
                        <a:rPr lang="en-GB" sz="1500" b="1" dirty="0" err="1">
                          <a:solidFill>
                            <a:schemeClr val="bg1"/>
                          </a:solidFill>
                        </a:rPr>
                        <a:t>hh</a:t>
                      </a:r>
                      <a:endParaRPr lang="en-GB" sz="1500" b="1" dirty="0">
                        <a:solidFill>
                          <a:schemeClr val="bg1"/>
                        </a:solidFill>
                      </a:endParaRPr>
                    </a:p>
                  </a:txBody>
                  <a:tcPr marL="68580" marR="68580" marT="34290" marB="34290" anchor="ctr">
                    <a:lnL>
                      <a:noFill/>
                    </a:lnL>
                    <a:lnR>
                      <a:noFill/>
                    </a:lnR>
                    <a:lnT w="12700" cmpd="sng">
                      <a:solidFill>
                        <a:srgbClr val="A26B2D"/>
                      </a:solidFill>
                    </a:lnT>
                    <a:lnB w="12700" cmpd="sng">
                      <a:solidFill>
                        <a:srgbClr val="A26B2D"/>
                      </a:solidFill>
                    </a:lnB>
                    <a:lnTlToBr w="12700" cmpd="sng">
                      <a:noFill/>
                      <a:prstDash val="solid"/>
                    </a:lnTlToBr>
                    <a:lnBlToTr w="12700" cmpd="sng">
                      <a:noFill/>
                      <a:prstDash val="solid"/>
                    </a:lnBlToTr>
                    <a:solidFill>
                      <a:srgbClr val="A26B2D"/>
                    </a:solidFill>
                  </a:tcPr>
                </a:tc>
                <a:tc hMerge="1">
                  <a:txBody>
                    <a:bodyPr/>
                    <a:lstStyle/>
                    <a:p>
                      <a:endParaRPr lang="en-GB"/>
                    </a:p>
                  </a:txBody>
                  <a:tcPr/>
                </a:tc>
                <a:tc hMerge="1">
                  <a:txBody>
                    <a:bodyPr/>
                    <a:lstStyle/>
                    <a:p>
                      <a:endParaRPr lang="en-GB"/>
                    </a:p>
                  </a:txBody>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lang="en-GB" sz="1500" b="1" dirty="0">
                          <a:solidFill>
                            <a:schemeClr val="bg1"/>
                          </a:solidFill>
                        </a:rPr>
                        <a:t>HE-LHC</a:t>
                      </a:r>
                    </a:p>
                  </a:txBody>
                  <a:tcPr marL="68580" marR="68580" marT="34290" marB="34290" anchor="ctr">
                    <a:lnL>
                      <a:noFill/>
                    </a:lnL>
                    <a:lnR w="12700" cap="flat" cmpd="sng" algn="ctr">
                      <a:noFill/>
                      <a:prstDash val="solid"/>
                      <a:round/>
                      <a:headEnd type="none" w="med" len="med"/>
                      <a:tailEnd type="none" w="med" len="med"/>
                    </a:lnR>
                    <a:lnT w="12700" cmpd="sng">
                      <a:solidFill>
                        <a:srgbClr val="A26B2D"/>
                      </a:solidFill>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lang="de-AT" sz="1500" b="1" dirty="0">
                          <a:solidFill>
                            <a:schemeClr val="bg1"/>
                          </a:solidFill>
                        </a:rPr>
                        <a:t>HL-LHC</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lang="de-AT" sz="1500" b="1" dirty="0">
                          <a:solidFill>
                            <a:schemeClr val="bg1"/>
                          </a:solidFill>
                        </a:rPr>
                        <a:t>LHC</a:t>
                      </a:r>
                    </a:p>
                  </a:txBody>
                  <a:tcPr marL="68580" marR="68580" marT="34290" marB="34290" anchor="ctr">
                    <a:lnL w="12700" cap="flat" cmpd="sng" algn="ctr">
                      <a:no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solidFill>
                  </a:tcPr>
                </a:tc>
                <a:extLst>
                  <a:ext uri="{0D108BD9-81ED-4DB2-BD59-A6C34878D82A}">
                    <a16:rowId xmlns:a16="http://schemas.microsoft.com/office/drawing/2014/main" val="10000"/>
                  </a:ext>
                </a:extLst>
              </a:tr>
              <a:tr h="285750">
                <a:tc>
                  <a:txBody>
                    <a:bodyPr/>
                    <a:lstStyle>
                      <a:lvl1pPr marL="0" algn="l" defTabSz="457200" rtl="0" eaLnBrk="1" latinLnBrk="0" hangingPunct="1">
                        <a:defRPr kumimoji="0" sz="1800" kern="1200">
                          <a:solidFill>
                            <a:schemeClr val="dk1"/>
                          </a:solidFill>
                          <a:latin typeface="Arial"/>
                        </a:defRPr>
                      </a:lvl1pPr>
                      <a:lvl2pPr marL="457200" algn="l" defTabSz="457200" rtl="0" eaLnBrk="1" latinLnBrk="0" hangingPunct="1">
                        <a:defRPr kumimoji="0" sz="1800" kern="1200">
                          <a:solidFill>
                            <a:schemeClr val="dk1"/>
                          </a:solidFill>
                          <a:latin typeface="Arial"/>
                        </a:defRPr>
                      </a:lvl2pPr>
                      <a:lvl3pPr marL="914400" algn="l" defTabSz="457200" rtl="0" eaLnBrk="1" latinLnBrk="0" hangingPunct="1">
                        <a:defRPr kumimoji="0" sz="1800" kern="1200">
                          <a:solidFill>
                            <a:schemeClr val="dk1"/>
                          </a:solidFill>
                          <a:latin typeface="Arial"/>
                        </a:defRPr>
                      </a:lvl3pPr>
                      <a:lvl4pPr marL="1371600" algn="l" defTabSz="457200" rtl="0" eaLnBrk="1" latinLnBrk="0" hangingPunct="1">
                        <a:defRPr kumimoji="0" sz="1800" kern="1200">
                          <a:solidFill>
                            <a:schemeClr val="dk1"/>
                          </a:solidFill>
                          <a:latin typeface="Arial"/>
                        </a:defRPr>
                      </a:lvl4pPr>
                      <a:lvl5pPr marL="1828800" algn="l" defTabSz="457200" rtl="0" eaLnBrk="1" latinLnBrk="0" hangingPunct="1">
                        <a:defRPr kumimoji="0" sz="1800" kern="1200">
                          <a:solidFill>
                            <a:schemeClr val="dk1"/>
                          </a:solidFill>
                          <a:latin typeface="Arial"/>
                        </a:defRPr>
                      </a:lvl5pPr>
                      <a:lvl6pPr marL="2286000" algn="l" defTabSz="457200" rtl="0" eaLnBrk="1" latinLnBrk="0" hangingPunct="1">
                        <a:defRPr kumimoji="0" sz="1800" kern="1200">
                          <a:solidFill>
                            <a:schemeClr val="dk1"/>
                          </a:solidFill>
                          <a:latin typeface="Arial"/>
                        </a:defRPr>
                      </a:lvl6pPr>
                      <a:lvl7pPr marL="2743200" algn="l" defTabSz="457200" rtl="0" eaLnBrk="1" latinLnBrk="0" hangingPunct="1">
                        <a:defRPr kumimoji="0" sz="1800" kern="1200">
                          <a:solidFill>
                            <a:schemeClr val="dk1"/>
                          </a:solidFill>
                          <a:latin typeface="Arial"/>
                        </a:defRPr>
                      </a:lvl7pPr>
                      <a:lvl8pPr marL="3200400" algn="l" defTabSz="457200" rtl="0" eaLnBrk="1" latinLnBrk="0" hangingPunct="1">
                        <a:defRPr kumimoji="0" sz="1800" kern="1200">
                          <a:solidFill>
                            <a:schemeClr val="dk1"/>
                          </a:solidFill>
                          <a:latin typeface="Arial"/>
                        </a:defRPr>
                      </a:lvl8pPr>
                      <a:lvl9pPr marL="3657600" algn="l" defTabSz="457200" rtl="0" eaLnBrk="1" latinLnBrk="0" hangingPunct="1">
                        <a:defRPr kumimoji="0" sz="1800" kern="1200">
                          <a:solidFill>
                            <a:schemeClr val="dk1"/>
                          </a:solidFill>
                          <a:latin typeface="Arial"/>
                        </a:defRPr>
                      </a:lvl9pPr>
                    </a:lstStyle>
                    <a:p>
                      <a:r>
                        <a:rPr kumimoji="0" lang="en-GB" sz="1400" b="1" kern="1200" dirty="0">
                          <a:solidFill>
                            <a:schemeClr val="dk1"/>
                          </a:solidFill>
                          <a:latin typeface="Arial"/>
                          <a:ea typeface="+mn-ea"/>
                          <a:cs typeface="+mn-cs"/>
                        </a:rPr>
                        <a:t>collision energy </a:t>
                      </a:r>
                      <a:r>
                        <a:rPr kumimoji="0" lang="en-GB" sz="1400" b="1" kern="1200" dirty="0" err="1">
                          <a:solidFill>
                            <a:schemeClr val="dk1"/>
                          </a:solidFill>
                          <a:latin typeface="Arial"/>
                          <a:ea typeface="+mn-ea"/>
                          <a:cs typeface="+mn-cs"/>
                        </a:rPr>
                        <a:t>cms</a:t>
                      </a:r>
                      <a:r>
                        <a:rPr kumimoji="0" lang="en-GB" sz="1400" b="1" kern="1200" dirty="0">
                          <a:solidFill>
                            <a:schemeClr val="dk1"/>
                          </a:solidFill>
                          <a:latin typeface="Arial"/>
                          <a:ea typeface="+mn-ea"/>
                          <a:cs typeface="+mn-cs"/>
                        </a:rPr>
                        <a:t> [</a:t>
                      </a:r>
                      <a:r>
                        <a:rPr kumimoji="0" lang="en-GB" sz="1400" b="1" kern="1200" dirty="0" err="1">
                          <a:solidFill>
                            <a:schemeClr val="dk1"/>
                          </a:solidFill>
                          <a:latin typeface="Arial"/>
                          <a:ea typeface="+mn-ea"/>
                          <a:cs typeface="+mn-cs"/>
                        </a:rPr>
                        <a:t>TeV</a:t>
                      </a:r>
                      <a:r>
                        <a:rPr kumimoji="0" lang="en-GB" sz="1400" b="1" kern="1200" dirty="0">
                          <a:solidFill>
                            <a:schemeClr val="dk1"/>
                          </a:solidFill>
                          <a:latin typeface="Arial"/>
                          <a:ea typeface="+mn-ea"/>
                          <a:cs typeface="+mn-cs"/>
                        </a:rPr>
                        <a:t>]</a:t>
                      </a:r>
                    </a:p>
                  </a:txBody>
                  <a:tcPr marL="68580" marR="68580" marT="34290" marB="34290">
                    <a:lnL w="12700" cmpd="sng">
                      <a:solidFill>
                        <a:srgbClr val="A26B2D"/>
                      </a:solidFill>
                    </a:lnL>
                    <a:lnR w="12700" cap="flat" cmpd="sng" algn="ctr">
                      <a:solidFill>
                        <a:srgbClr val="0C377B"/>
                      </a:solidFill>
                      <a:prstDash val="solid"/>
                      <a:round/>
                      <a:headEnd type="none" w="med" len="med"/>
                      <a:tailEnd type="none" w="med" len="med"/>
                    </a:lnR>
                    <a:lnT w="12700" cmpd="sng">
                      <a:solidFill>
                        <a:srgbClr val="A26B2D"/>
                      </a:solidFill>
                    </a:lnT>
                    <a:lnB w="12700" cmpd="sng">
                      <a:solidFill>
                        <a:srgbClr val="A26B2D"/>
                      </a:solidFill>
                    </a:lnB>
                    <a:lnTlToBr w="12700" cmpd="sng">
                      <a:noFill/>
                      <a:prstDash val="solid"/>
                    </a:lnTlToBr>
                    <a:lnBlToTr w="12700" cmpd="sng">
                      <a:noFill/>
                      <a:prstDash val="solid"/>
                    </a:lnBlToTr>
                    <a:solidFill>
                      <a:srgbClr val="A26B2D">
                        <a:tint val="20000"/>
                      </a:srgbClr>
                    </a:solidFill>
                  </a:tcPr>
                </a:tc>
                <a:tc gridSpan="3">
                  <a:txBody>
                    <a:bodyPr/>
                    <a:lstStyle>
                      <a:lvl1pPr marL="0" algn="l" defTabSz="457200" rtl="0" eaLnBrk="1" latinLnBrk="0" hangingPunct="1">
                        <a:defRPr kumimoji="0" sz="1800" kern="1200">
                          <a:solidFill>
                            <a:schemeClr val="dk1"/>
                          </a:solidFill>
                          <a:latin typeface="Arial"/>
                        </a:defRPr>
                      </a:lvl1pPr>
                      <a:lvl2pPr marL="457200" algn="l" defTabSz="457200" rtl="0" eaLnBrk="1" latinLnBrk="0" hangingPunct="1">
                        <a:defRPr kumimoji="0" sz="1800" kern="1200">
                          <a:solidFill>
                            <a:schemeClr val="dk1"/>
                          </a:solidFill>
                          <a:latin typeface="Arial"/>
                        </a:defRPr>
                      </a:lvl2pPr>
                      <a:lvl3pPr marL="914400" algn="l" defTabSz="457200" rtl="0" eaLnBrk="1" latinLnBrk="0" hangingPunct="1">
                        <a:defRPr kumimoji="0" sz="1800" kern="1200">
                          <a:solidFill>
                            <a:schemeClr val="dk1"/>
                          </a:solidFill>
                          <a:latin typeface="Arial"/>
                        </a:defRPr>
                      </a:lvl3pPr>
                      <a:lvl4pPr marL="1371600" algn="l" defTabSz="457200" rtl="0" eaLnBrk="1" latinLnBrk="0" hangingPunct="1">
                        <a:defRPr kumimoji="0" sz="1800" kern="1200">
                          <a:solidFill>
                            <a:schemeClr val="dk1"/>
                          </a:solidFill>
                          <a:latin typeface="Arial"/>
                        </a:defRPr>
                      </a:lvl4pPr>
                      <a:lvl5pPr marL="1828800" algn="l" defTabSz="457200" rtl="0" eaLnBrk="1" latinLnBrk="0" hangingPunct="1">
                        <a:defRPr kumimoji="0" sz="1800" kern="1200">
                          <a:solidFill>
                            <a:schemeClr val="dk1"/>
                          </a:solidFill>
                          <a:latin typeface="Arial"/>
                        </a:defRPr>
                      </a:lvl5pPr>
                      <a:lvl6pPr marL="2286000" algn="l" defTabSz="457200" rtl="0" eaLnBrk="1" latinLnBrk="0" hangingPunct="1">
                        <a:defRPr kumimoji="0" sz="1800" kern="1200">
                          <a:solidFill>
                            <a:schemeClr val="dk1"/>
                          </a:solidFill>
                          <a:latin typeface="Arial"/>
                        </a:defRPr>
                      </a:lvl6pPr>
                      <a:lvl7pPr marL="2743200" algn="l" defTabSz="457200" rtl="0" eaLnBrk="1" latinLnBrk="0" hangingPunct="1">
                        <a:defRPr kumimoji="0" sz="1800" kern="1200">
                          <a:solidFill>
                            <a:schemeClr val="dk1"/>
                          </a:solidFill>
                          <a:latin typeface="Arial"/>
                        </a:defRPr>
                      </a:lvl7pPr>
                      <a:lvl8pPr marL="3200400" algn="l" defTabSz="457200" rtl="0" eaLnBrk="1" latinLnBrk="0" hangingPunct="1">
                        <a:defRPr kumimoji="0" sz="1800" kern="1200">
                          <a:solidFill>
                            <a:schemeClr val="dk1"/>
                          </a:solidFill>
                          <a:latin typeface="Arial"/>
                        </a:defRPr>
                      </a:lvl8pPr>
                      <a:lvl9pPr marL="3657600" algn="l" defTabSz="457200" rtl="0" eaLnBrk="1" latinLnBrk="0" hangingPunct="1">
                        <a:defRPr kumimoji="0" sz="1800" kern="1200">
                          <a:solidFill>
                            <a:schemeClr val="dk1"/>
                          </a:solidFill>
                          <a:latin typeface="Arial"/>
                        </a:defRPr>
                      </a:lvl9pPr>
                    </a:lstStyle>
                    <a:p>
                      <a:pPr marL="0" algn="ctr" rtl="0" eaLnBrk="1" latinLnBrk="0" hangingPunct="1"/>
                      <a:r>
                        <a:rPr kumimoji="0" lang="en-GB" sz="1400" b="1" kern="1200" dirty="0">
                          <a:solidFill>
                            <a:srgbClr val="FF0000"/>
                          </a:solidFill>
                          <a:latin typeface="Arial"/>
                          <a:ea typeface="+mn-ea"/>
                          <a:cs typeface="+mn-cs"/>
                        </a:rPr>
                        <a:t>100</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mpd="sng">
                      <a:solidFill>
                        <a:srgbClr val="A26B2D"/>
                      </a:solidFill>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hMerge="1">
                  <a:txBody>
                    <a:bodyPr/>
                    <a:lstStyle/>
                    <a:p>
                      <a:endParaRPr lang="en-GB"/>
                    </a:p>
                  </a:txBody>
                  <a:tcPr/>
                </a:tc>
                <a:tc hMerge="1">
                  <a:txBody>
                    <a:bodyPr/>
                    <a:lstStyle/>
                    <a:p>
                      <a:endParaRPr lang="en-GB"/>
                    </a:p>
                  </a:txBody>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400" b="1" kern="1200" dirty="0">
                          <a:solidFill>
                            <a:srgbClr val="FF0000"/>
                          </a:solidFill>
                          <a:latin typeface="Arial"/>
                          <a:ea typeface="+mn-ea"/>
                          <a:cs typeface="+mn-cs"/>
                        </a:rPr>
                        <a:t>27</a:t>
                      </a:r>
                      <a:endParaRPr kumimoji="0" lang="en-GB" sz="1400" b="1" kern="1200" dirty="0">
                        <a:solidFill>
                          <a:srgbClr val="FF0000"/>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de-AT" sz="1400" b="1" kern="1200" dirty="0">
                          <a:solidFill>
                            <a:srgbClr val="FF0000"/>
                          </a:solidFill>
                          <a:latin typeface="Arial"/>
                          <a:ea typeface="+mn-ea"/>
                          <a:cs typeface="+mn-cs"/>
                        </a:rPr>
                        <a:t>14</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de-AT" sz="1400" b="1" kern="1200" dirty="0">
                          <a:solidFill>
                            <a:srgbClr val="FF0000"/>
                          </a:solidFill>
                          <a:latin typeface="Arial"/>
                          <a:ea typeface="+mn-ea"/>
                          <a:cs typeface="+mn-cs"/>
                        </a:rPr>
                        <a:t>14</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10001"/>
                  </a:ext>
                </a:extLst>
              </a:tr>
              <a:tr h="285750">
                <a:tc>
                  <a:txBody>
                    <a:bodyPr/>
                    <a:lstStyle>
                      <a:lvl1pPr marL="0" algn="l" defTabSz="457200" rtl="0" eaLnBrk="1" latinLnBrk="0" hangingPunct="1">
                        <a:defRPr kumimoji="0" sz="1800" kern="1200">
                          <a:solidFill>
                            <a:schemeClr val="dk1"/>
                          </a:solidFill>
                          <a:latin typeface="Arial"/>
                        </a:defRPr>
                      </a:lvl1pPr>
                      <a:lvl2pPr marL="457200" algn="l" defTabSz="457200" rtl="0" eaLnBrk="1" latinLnBrk="0" hangingPunct="1">
                        <a:defRPr kumimoji="0" sz="1800" kern="1200">
                          <a:solidFill>
                            <a:schemeClr val="dk1"/>
                          </a:solidFill>
                          <a:latin typeface="Arial"/>
                        </a:defRPr>
                      </a:lvl2pPr>
                      <a:lvl3pPr marL="914400" algn="l" defTabSz="457200" rtl="0" eaLnBrk="1" latinLnBrk="0" hangingPunct="1">
                        <a:defRPr kumimoji="0" sz="1800" kern="1200">
                          <a:solidFill>
                            <a:schemeClr val="dk1"/>
                          </a:solidFill>
                          <a:latin typeface="Arial"/>
                        </a:defRPr>
                      </a:lvl3pPr>
                      <a:lvl4pPr marL="1371600" algn="l" defTabSz="457200" rtl="0" eaLnBrk="1" latinLnBrk="0" hangingPunct="1">
                        <a:defRPr kumimoji="0" sz="1800" kern="1200">
                          <a:solidFill>
                            <a:schemeClr val="dk1"/>
                          </a:solidFill>
                          <a:latin typeface="Arial"/>
                        </a:defRPr>
                      </a:lvl4pPr>
                      <a:lvl5pPr marL="1828800" algn="l" defTabSz="457200" rtl="0" eaLnBrk="1" latinLnBrk="0" hangingPunct="1">
                        <a:defRPr kumimoji="0" sz="1800" kern="1200">
                          <a:solidFill>
                            <a:schemeClr val="dk1"/>
                          </a:solidFill>
                          <a:latin typeface="Arial"/>
                        </a:defRPr>
                      </a:lvl5pPr>
                      <a:lvl6pPr marL="2286000" algn="l" defTabSz="457200" rtl="0" eaLnBrk="1" latinLnBrk="0" hangingPunct="1">
                        <a:defRPr kumimoji="0" sz="1800" kern="1200">
                          <a:solidFill>
                            <a:schemeClr val="dk1"/>
                          </a:solidFill>
                          <a:latin typeface="Arial"/>
                        </a:defRPr>
                      </a:lvl6pPr>
                      <a:lvl7pPr marL="2743200" algn="l" defTabSz="457200" rtl="0" eaLnBrk="1" latinLnBrk="0" hangingPunct="1">
                        <a:defRPr kumimoji="0" sz="1800" kern="1200">
                          <a:solidFill>
                            <a:schemeClr val="dk1"/>
                          </a:solidFill>
                          <a:latin typeface="Arial"/>
                        </a:defRPr>
                      </a:lvl7pPr>
                      <a:lvl8pPr marL="3200400" algn="l" defTabSz="457200" rtl="0" eaLnBrk="1" latinLnBrk="0" hangingPunct="1">
                        <a:defRPr kumimoji="0" sz="1800" kern="1200">
                          <a:solidFill>
                            <a:schemeClr val="dk1"/>
                          </a:solidFill>
                          <a:latin typeface="Arial"/>
                        </a:defRPr>
                      </a:lvl8pPr>
                      <a:lvl9pPr marL="3657600" algn="l" defTabSz="457200" rtl="0" eaLnBrk="1" latinLnBrk="0" hangingPunct="1">
                        <a:defRPr kumimoji="0" sz="1800" kern="1200">
                          <a:solidFill>
                            <a:schemeClr val="dk1"/>
                          </a:solidFill>
                          <a:latin typeface="Arial"/>
                        </a:defRPr>
                      </a:lvl9pPr>
                    </a:lstStyle>
                    <a:p>
                      <a:r>
                        <a:rPr kumimoji="0" lang="en-GB" sz="1400" b="1" kern="1200" dirty="0">
                          <a:solidFill>
                            <a:schemeClr val="dk1"/>
                          </a:solidFill>
                          <a:latin typeface="Arial"/>
                          <a:ea typeface="+mn-ea"/>
                          <a:cs typeface="+mn-cs"/>
                        </a:rPr>
                        <a:t>dipole field [T]</a:t>
                      </a:r>
                    </a:p>
                  </a:txBody>
                  <a:tcPr marL="68580" marR="68580" marT="34290" marB="34290">
                    <a:lnL w="12700" cmpd="sng">
                      <a:solidFill>
                        <a:srgbClr val="A26B2D"/>
                      </a:solidFill>
                    </a:lnL>
                    <a:lnR w="12700" cap="flat" cmpd="sng" algn="ctr">
                      <a:solidFill>
                        <a:srgbClr val="0C377B"/>
                      </a:solidFill>
                      <a:prstDash val="solid"/>
                      <a:round/>
                      <a:headEnd type="none" w="med" len="med"/>
                      <a:tailEnd type="none" w="med" len="med"/>
                    </a:lnR>
                    <a:lnT w="12700" cmpd="sng">
                      <a:solidFill>
                        <a:srgbClr val="A26B2D"/>
                      </a:solidFill>
                    </a:lnT>
                    <a:lnB w="12700" cmpd="sng">
                      <a:solidFill>
                        <a:srgbClr val="A26B2D"/>
                      </a:solidFill>
                    </a:lnB>
                    <a:lnTlToBr w="12700" cmpd="sng">
                      <a:noFill/>
                      <a:prstDash val="solid"/>
                    </a:lnTlToBr>
                    <a:lnBlToTr w="12700" cmpd="sng">
                      <a:noFill/>
                      <a:prstDash val="solid"/>
                    </a:lnBlToTr>
                    <a:solidFill>
                      <a:srgbClr val="F0F0F0"/>
                    </a:solidFill>
                  </a:tcPr>
                </a:tc>
                <a:tc gridSpan="3">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GB" sz="1400" b="1" kern="1200" dirty="0">
                          <a:solidFill>
                            <a:schemeClr val="accent4">
                              <a:lumMod val="75000"/>
                            </a:schemeClr>
                          </a:solidFill>
                          <a:latin typeface="Arial"/>
                          <a:ea typeface="+mn-ea"/>
                          <a:cs typeface="+mn-cs"/>
                        </a:rPr>
                        <a:t>16</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hMerge="1">
                  <a:txBody>
                    <a:bodyPr/>
                    <a:lstStyle/>
                    <a:p>
                      <a:endParaRPr lang="en-GB"/>
                    </a:p>
                  </a:txBody>
                  <a:tcPr/>
                </a:tc>
                <a:tc hMerge="1">
                  <a:txBody>
                    <a:bodyPr/>
                    <a:lstStyle/>
                    <a:p>
                      <a:endParaRPr lang="en-GB"/>
                    </a:p>
                  </a:txBody>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GB" sz="1400" b="1" kern="1200" dirty="0">
                          <a:solidFill>
                            <a:schemeClr val="accent4">
                              <a:lumMod val="75000"/>
                            </a:schemeClr>
                          </a:solidFill>
                          <a:latin typeface="Arial"/>
                          <a:ea typeface="+mn-ea"/>
                          <a:cs typeface="+mn-cs"/>
                        </a:rPr>
                        <a:t>16</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de-AT" sz="1400" b="1" kern="1200" dirty="0">
                          <a:solidFill>
                            <a:schemeClr val="accent4">
                              <a:lumMod val="75000"/>
                            </a:schemeClr>
                          </a:solidFill>
                          <a:latin typeface="Arial"/>
                          <a:ea typeface="+mn-ea"/>
                          <a:cs typeface="+mn-cs"/>
                        </a:rPr>
                        <a:t>8.33</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de-AT" sz="1400" b="1" kern="1200" dirty="0">
                          <a:solidFill>
                            <a:schemeClr val="accent4">
                              <a:lumMod val="75000"/>
                            </a:schemeClr>
                          </a:solidFill>
                          <a:latin typeface="Arial"/>
                          <a:ea typeface="+mn-ea"/>
                          <a:cs typeface="+mn-cs"/>
                        </a:rPr>
                        <a:t>8.33</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10002"/>
                  </a:ext>
                </a:extLst>
              </a:tr>
              <a:tr h="311646">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de-AT" sz="1400" b="1" kern="1200" dirty="0">
                          <a:solidFill>
                            <a:schemeClr val="dk1"/>
                          </a:solidFill>
                          <a:latin typeface="Arial"/>
                          <a:ea typeface="+mn-ea"/>
                          <a:cs typeface="+mn-cs"/>
                        </a:rPr>
                        <a:t>circumference</a:t>
                      </a:r>
                      <a:r>
                        <a:rPr kumimoji="0" lang="de-AT" sz="1400" b="1" kern="1200" baseline="0" dirty="0">
                          <a:solidFill>
                            <a:schemeClr val="dk1"/>
                          </a:solidFill>
                          <a:latin typeface="Arial"/>
                          <a:ea typeface="+mn-ea"/>
                          <a:cs typeface="+mn-cs"/>
                        </a:rPr>
                        <a:t> </a:t>
                      </a:r>
                      <a:r>
                        <a:rPr kumimoji="0" lang="en-GB" sz="1400" b="1" kern="1200" dirty="0">
                          <a:solidFill>
                            <a:schemeClr val="dk1"/>
                          </a:solidFill>
                          <a:latin typeface="+mn-lt"/>
                          <a:ea typeface="+mn-ea"/>
                          <a:cs typeface="+mn-cs"/>
                        </a:rPr>
                        <a:t>[km]</a:t>
                      </a:r>
                      <a:endParaRPr kumimoji="0" lang="en-GB" sz="1400" b="1" kern="1200" dirty="0">
                        <a:solidFill>
                          <a:schemeClr val="dk1"/>
                        </a:solidFill>
                        <a:latin typeface="Arial"/>
                        <a:ea typeface="+mn-ea"/>
                        <a:cs typeface="+mn-cs"/>
                      </a:endParaRPr>
                    </a:p>
                  </a:txBody>
                  <a:tcPr marL="68580" marR="68580" marT="34290" marB="34290">
                    <a:lnL w="12700" cmpd="sng">
                      <a:solidFill>
                        <a:srgbClr val="A26B2D"/>
                      </a:solidFill>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gridSpan="3">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de-AT" sz="1400" b="1" kern="1200" dirty="0">
                          <a:solidFill>
                            <a:schemeClr val="accent4">
                              <a:lumMod val="75000"/>
                            </a:schemeClr>
                          </a:solidFill>
                          <a:latin typeface="Arial"/>
                          <a:ea typeface="+mn-ea"/>
                          <a:cs typeface="+mn-cs"/>
                        </a:rPr>
                        <a:t>97.75</a:t>
                      </a:r>
                      <a:endParaRPr kumimoji="0" lang="en-GB" sz="1400" b="1" kern="1200" dirty="0">
                        <a:solidFill>
                          <a:schemeClr val="accent4">
                            <a:lumMod val="75000"/>
                          </a:schemeClr>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hMerge="1">
                  <a:txBody>
                    <a:bodyPr/>
                    <a:lstStyle/>
                    <a:p>
                      <a:endParaRPr lang="en-GB"/>
                    </a:p>
                  </a:txBody>
                  <a:tcPr/>
                </a:tc>
                <a:tc hMerge="1">
                  <a:txBody>
                    <a:bodyPr/>
                    <a:lstStyle/>
                    <a:p>
                      <a:endParaRPr lang="en-GB"/>
                    </a:p>
                  </a:txBody>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de-AT" sz="1400" b="1" kern="1200" dirty="0">
                          <a:solidFill>
                            <a:schemeClr val="accent4">
                              <a:lumMod val="75000"/>
                            </a:schemeClr>
                          </a:solidFill>
                          <a:latin typeface="Arial"/>
                          <a:ea typeface="+mn-ea"/>
                          <a:cs typeface="+mn-cs"/>
                        </a:rPr>
                        <a:t>26.7</a:t>
                      </a:r>
                      <a:endParaRPr kumimoji="0" lang="en-GB" sz="1400" b="1" kern="1200" dirty="0">
                        <a:solidFill>
                          <a:schemeClr val="accent4">
                            <a:lumMod val="75000"/>
                          </a:schemeClr>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de-AT" sz="1400" b="1" kern="1200" dirty="0">
                          <a:solidFill>
                            <a:schemeClr val="accent4">
                              <a:lumMod val="75000"/>
                            </a:schemeClr>
                          </a:solidFill>
                          <a:latin typeface="Arial"/>
                          <a:ea typeface="+mn-ea"/>
                          <a:cs typeface="+mn-cs"/>
                        </a:rPr>
                        <a:t>26.7</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de-AT" sz="1400" b="1" kern="1200" dirty="0">
                          <a:solidFill>
                            <a:schemeClr val="accent4">
                              <a:lumMod val="75000"/>
                            </a:schemeClr>
                          </a:solidFill>
                          <a:latin typeface="Arial"/>
                          <a:ea typeface="+mn-ea"/>
                          <a:cs typeface="+mn-cs"/>
                        </a:rPr>
                        <a:t>26.7</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10003"/>
                  </a:ext>
                </a:extLst>
              </a:tr>
              <a:tr h="311646">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r>
                        <a:rPr kumimoji="0" lang="en-GB" sz="1400" b="1" kern="1200" dirty="0">
                          <a:solidFill>
                            <a:schemeClr val="dk1"/>
                          </a:solidFill>
                          <a:latin typeface="Arial"/>
                          <a:ea typeface="+mn-ea"/>
                          <a:cs typeface="+mn-cs"/>
                        </a:rPr>
                        <a:t>beam current [A]</a:t>
                      </a:r>
                    </a:p>
                  </a:txBody>
                  <a:tcPr marL="68580" marR="68580" marT="34290" marB="34290">
                    <a:lnL w="12700" cmpd="sng">
                      <a:solidFill>
                        <a:srgbClr val="A26B2D"/>
                      </a:solidFill>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gridSpan="3">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GB" sz="1400" b="1" kern="1200" dirty="0">
                          <a:solidFill>
                            <a:schemeClr val="accent4">
                              <a:lumMod val="75000"/>
                            </a:schemeClr>
                          </a:solidFill>
                          <a:latin typeface="Arial"/>
                          <a:ea typeface="+mn-ea"/>
                          <a:cs typeface="+mn-cs"/>
                        </a:rPr>
                        <a:t>0.5</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hMerge="1">
                  <a:txBody>
                    <a:bodyPr/>
                    <a:lstStyle/>
                    <a:p>
                      <a:endParaRPr lang="en-GB"/>
                    </a:p>
                  </a:txBody>
                  <a:tcPr/>
                </a:tc>
                <a:tc hMerge="1">
                  <a:txBody>
                    <a:bodyPr/>
                    <a:lstStyle/>
                    <a:p>
                      <a:endParaRPr lang="en-GB"/>
                    </a:p>
                  </a:txBody>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GB" sz="1400" b="1" kern="1200" dirty="0">
                          <a:solidFill>
                            <a:schemeClr val="accent4">
                              <a:lumMod val="75000"/>
                            </a:schemeClr>
                          </a:solidFill>
                          <a:latin typeface="Arial"/>
                          <a:ea typeface="+mn-ea"/>
                          <a:cs typeface="+mn-cs"/>
                        </a:rPr>
                        <a:t>1.12</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de-AT" sz="1400" b="1" kern="1200" dirty="0">
                          <a:solidFill>
                            <a:schemeClr val="accent4">
                              <a:lumMod val="75000"/>
                            </a:schemeClr>
                          </a:solidFill>
                          <a:latin typeface="Arial"/>
                          <a:ea typeface="+mn-ea"/>
                          <a:cs typeface="+mn-cs"/>
                        </a:rPr>
                        <a:t>1.12</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de-AT" sz="1400" b="1" kern="1200" dirty="0">
                          <a:solidFill>
                            <a:schemeClr val="accent4">
                              <a:lumMod val="75000"/>
                            </a:schemeClr>
                          </a:solidFill>
                          <a:latin typeface="Arial"/>
                          <a:ea typeface="+mn-ea"/>
                          <a:cs typeface="+mn-cs"/>
                        </a:rPr>
                        <a:t>0.58</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A26B2D"/>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10005"/>
                  </a:ext>
                </a:extLst>
              </a:tr>
              <a:tr h="285750">
                <a:tc>
                  <a:txBody>
                    <a:bodyPr/>
                    <a:lstStyle>
                      <a:lvl1pPr marL="0" algn="l" defTabSz="457200" rtl="0" eaLnBrk="1" latinLnBrk="0" hangingPunct="1">
                        <a:defRPr kumimoji="0" sz="1800" kern="1200">
                          <a:solidFill>
                            <a:schemeClr val="dk1"/>
                          </a:solidFill>
                          <a:latin typeface="Arial"/>
                        </a:defRPr>
                      </a:lvl1pPr>
                      <a:lvl2pPr marL="457200" algn="l" defTabSz="457200" rtl="0" eaLnBrk="1" latinLnBrk="0" hangingPunct="1">
                        <a:defRPr kumimoji="0" sz="1800" kern="1200">
                          <a:solidFill>
                            <a:schemeClr val="dk1"/>
                          </a:solidFill>
                          <a:latin typeface="Arial"/>
                        </a:defRPr>
                      </a:lvl2pPr>
                      <a:lvl3pPr marL="914400" algn="l" defTabSz="457200" rtl="0" eaLnBrk="1" latinLnBrk="0" hangingPunct="1">
                        <a:defRPr kumimoji="0" sz="1800" kern="1200">
                          <a:solidFill>
                            <a:schemeClr val="dk1"/>
                          </a:solidFill>
                          <a:latin typeface="Arial"/>
                        </a:defRPr>
                      </a:lvl3pPr>
                      <a:lvl4pPr marL="1371600" algn="l" defTabSz="457200" rtl="0" eaLnBrk="1" latinLnBrk="0" hangingPunct="1">
                        <a:defRPr kumimoji="0" sz="1800" kern="1200">
                          <a:solidFill>
                            <a:schemeClr val="dk1"/>
                          </a:solidFill>
                          <a:latin typeface="Arial"/>
                        </a:defRPr>
                      </a:lvl4pPr>
                      <a:lvl5pPr marL="1828800" algn="l" defTabSz="457200" rtl="0" eaLnBrk="1" latinLnBrk="0" hangingPunct="1">
                        <a:defRPr kumimoji="0" sz="1800" kern="1200">
                          <a:solidFill>
                            <a:schemeClr val="dk1"/>
                          </a:solidFill>
                          <a:latin typeface="Arial"/>
                        </a:defRPr>
                      </a:lvl5pPr>
                      <a:lvl6pPr marL="2286000" algn="l" defTabSz="457200" rtl="0" eaLnBrk="1" latinLnBrk="0" hangingPunct="1">
                        <a:defRPr kumimoji="0" sz="1800" kern="1200">
                          <a:solidFill>
                            <a:schemeClr val="dk1"/>
                          </a:solidFill>
                          <a:latin typeface="Arial"/>
                        </a:defRPr>
                      </a:lvl6pPr>
                      <a:lvl7pPr marL="2743200" algn="l" defTabSz="457200" rtl="0" eaLnBrk="1" latinLnBrk="0" hangingPunct="1">
                        <a:defRPr kumimoji="0" sz="1800" kern="1200">
                          <a:solidFill>
                            <a:schemeClr val="dk1"/>
                          </a:solidFill>
                          <a:latin typeface="Arial"/>
                        </a:defRPr>
                      </a:lvl7pPr>
                      <a:lvl8pPr marL="3200400" algn="l" defTabSz="457200" rtl="0" eaLnBrk="1" latinLnBrk="0" hangingPunct="1">
                        <a:defRPr kumimoji="0" sz="1800" kern="1200">
                          <a:solidFill>
                            <a:schemeClr val="dk1"/>
                          </a:solidFill>
                          <a:latin typeface="Arial"/>
                        </a:defRPr>
                      </a:lvl8pPr>
                      <a:lvl9pPr marL="3657600" algn="l" defTabSz="457200" rtl="0" eaLnBrk="1" latinLnBrk="0" hangingPunct="1">
                        <a:defRPr kumimoji="0" sz="1800" kern="1200">
                          <a:solidFill>
                            <a:schemeClr val="dk1"/>
                          </a:solidFill>
                          <a:latin typeface="Arial"/>
                        </a:defRPr>
                      </a:lvl9pPr>
                    </a:lstStyle>
                    <a:p>
                      <a:r>
                        <a:rPr kumimoji="0" lang="en-GB" sz="1400" b="1" kern="1200" dirty="0">
                          <a:solidFill>
                            <a:schemeClr val="dk1"/>
                          </a:solidFill>
                          <a:latin typeface="Arial"/>
                          <a:ea typeface="+mn-ea"/>
                          <a:cs typeface="+mn-cs"/>
                        </a:rPr>
                        <a:t>bunch intensity  [10</a:t>
                      </a:r>
                      <a:r>
                        <a:rPr kumimoji="0" lang="en-GB" sz="1400" b="1" kern="1200" baseline="30000" dirty="0">
                          <a:solidFill>
                            <a:schemeClr val="dk1"/>
                          </a:solidFill>
                          <a:latin typeface="Arial"/>
                          <a:ea typeface="+mn-ea"/>
                          <a:cs typeface="+mn-cs"/>
                        </a:rPr>
                        <a:t>11</a:t>
                      </a:r>
                      <a:r>
                        <a:rPr kumimoji="0" lang="en-GB" sz="1400" b="1" kern="1200" dirty="0">
                          <a:solidFill>
                            <a:schemeClr val="dk1"/>
                          </a:solidFill>
                          <a:latin typeface="Arial"/>
                          <a:ea typeface="+mn-ea"/>
                          <a:cs typeface="+mn-cs"/>
                        </a:rPr>
                        <a:t>]</a:t>
                      </a:r>
                    </a:p>
                  </a:txBody>
                  <a:tcPr marL="68580" marR="68580" marT="34290" marB="34290">
                    <a:lnL w="12700" cmpd="sng">
                      <a:solidFill>
                        <a:srgbClr val="A26B2D"/>
                      </a:solidFill>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gridSpan="2">
                  <a:txBody>
                    <a:bodyPr/>
                    <a:lstStyle>
                      <a:lvl1pPr marL="0" algn="l" defTabSz="457200" rtl="0" eaLnBrk="1" latinLnBrk="0" hangingPunct="1">
                        <a:defRPr kumimoji="0" sz="1800" kern="1200">
                          <a:solidFill>
                            <a:schemeClr val="dk1"/>
                          </a:solidFill>
                          <a:latin typeface="Arial"/>
                        </a:defRPr>
                      </a:lvl1pPr>
                      <a:lvl2pPr marL="457200" algn="l" defTabSz="457200" rtl="0" eaLnBrk="1" latinLnBrk="0" hangingPunct="1">
                        <a:defRPr kumimoji="0" sz="1800" kern="1200">
                          <a:solidFill>
                            <a:schemeClr val="dk1"/>
                          </a:solidFill>
                          <a:latin typeface="Arial"/>
                        </a:defRPr>
                      </a:lvl2pPr>
                      <a:lvl3pPr marL="914400" algn="l" defTabSz="457200" rtl="0" eaLnBrk="1" latinLnBrk="0" hangingPunct="1">
                        <a:defRPr kumimoji="0" sz="1800" kern="1200">
                          <a:solidFill>
                            <a:schemeClr val="dk1"/>
                          </a:solidFill>
                          <a:latin typeface="Arial"/>
                        </a:defRPr>
                      </a:lvl3pPr>
                      <a:lvl4pPr marL="1371600" algn="l" defTabSz="457200" rtl="0" eaLnBrk="1" latinLnBrk="0" hangingPunct="1">
                        <a:defRPr kumimoji="0" sz="1800" kern="1200">
                          <a:solidFill>
                            <a:schemeClr val="dk1"/>
                          </a:solidFill>
                          <a:latin typeface="Arial"/>
                        </a:defRPr>
                      </a:lvl4pPr>
                      <a:lvl5pPr marL="1828800" algn="l" defTabSz="457200" rtl="0" eaLnBrk="1" latinLnBrk="0" hangingPunct="1">
                        <a:defRPr kumimoji="0" sz="1800" kern="1200">
                          <a:solidFill>
                            <a:schemeClr val="dk1"/>
                          </a:solidFill>
                          <a:latin typeface="Arial"/>
                        </a:defRPr>
                      </a:lvl5pPr>
                      <a:lvl6pPr marL="2286000" algn="l" defTabSz="457200" rtl="0" eaLnBrk="1" latinLnBrk="0" hangingPunct="1">
                        <a:defRPr kumimoji="0" sz="1800" kern="1200">
                          <a:solidFill>
                            <a:schemeClr val="dk1"/>
                          </a:solidFill>
                          <a:latin typeface="Arial"/>
                        </a:defRPr>
                      </a:lvl6pPr>
                      <a:lvl7pPr marL="2743200" algn="l" defTabSz="457200" rtl="0" eaLnBrk="1" latinLnBrk="0" hangingPunct="1">
                        <a:defRPr kumimoji="0" sz="1800" kern="1200">
                          <a:solidFill>
                            <a:schemeClr val="dk1"/>
                          </a:solidFill>
                          <a:latin typeface="Arial"/>
                        </a:defRPr>
                      </a:lvl7pPr>
                      <a:lvl8pPr marL="3200400" algn="l" defTabSz="457200" rtl="0" eaLnBrk="1" latinLnBrk="0" hangingPunct="1">
                        <a:defRPr kumimoji="0" sz="1800" kern="1200">
                          <a:solidFill>
                            <a:schemeClr val="dk1"/>
                          </a:solidFill>
                          <a:latin typeface="Arial"/>
                        </a:defRPr>
                      </a:lvl8pPr>
                      <a:lvl9pPr marL="3657600" algn="l" defTabSz="457200" rtl="0" eaLnBrk="1" latinLnBrk="0" hangingPunct="1">
                        <a:defRPr kumimoji="0" sz="1800" kern="1200">
                          <a:solidFill>
                            <a:schemeClr val="dk1"/>
                          </a:solidFill>
                          <a:latin typeface="Arial"/>
                        </a:defRPr>
                      </a:lvl9pPr>
                    </a:lstStyle>
                    <a:p>
                      <a:pPr algn="ctr"/>
                      <a:r>
                        <a:rPr kumimoji="0" lang="en-GB" sz="1400" b="1" kern="1200" dirty="0">
                          <a:solidFill>
                            <a:srgbClr val="FF0000"/>
                          </a:solidFill>
                          <a:latin typeface="Arial"/>
                          <a:ea typeface="+mn-ea"/>
                          <a:cs typeface="+mn-cs"/>
                        </a:rPr>
                        <a:t>1</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hMerge="1">
                  <a:txBody>
                    <a:bodyPr/>
                    <a:lstStyle/>
                    <a:p>
                      <a:endParaRPr lang="en-GB"/>
                    </a:p>
                  </a:txBody>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GB" sz="1400" b="1" kern="1200" dirty="0">
                          <a:solidFill>
                            <a:srgbClr val="FF0000"/>
                          </a:solidFill>
                          <a:latin typeface="Arial"/>
                          <a:ea typeface="+mn-ea"/>
                          <a:cs typeface="+mn-cs"/>
                        </a:rPr>
                        <a:t>1 (0.2)</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GB" sz="1400" b="1" kern="1200" dirty="0">
                          <a:solidFill>
                            <a:srgbClr val="FF0000"/>
                          </a:solidFill>
                          <a:latin typeface="Arial"/>
                          <a:ea typeface="+mn-ea"/>
                          <a:cs typeface="+mn-cs"/>
                        </a:rPr>
                        <a:t>2.2 (0.44)</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GB" sz="1400" b="1" kern="1200" dirty="0">
                          <a:solidFill>
                            <a:srgbClr val="FF0000"/>
                          </a:solidFill>
                          <a:latin typeface="Arial"/>
                          <a:ea typeface="+mn-ea"/>
                          <a:cs typeface="+mn-cs"/>
                        </a:rPr>
                        <a:t>2.2 </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rgbClr val="FF0000"/>
                          </a:solidFill>
                          <a:latin typeface="Arial"/>
                          <a:ea typeface="+mn-ea"/>
                          <a:cs typeface="+mn-cs"/>
                        </a:rPr>
                        <a:t>1.15</a:t>
                      </a:r>
                      <a:endParaRPr kumimoji="0" lang="en-GB" sz="1400" b="1" kern="1200" dirty="0">
                        <a:solidFill>
                          <a:srgbClr val="FF0000"/>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mpd="sng">
                      <a:solidFill>
                        <a:srgbClr val="A26B2D"/>
                      </a:solidFill>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10006"/>
                  </a:ext>
                </a:extLst>
              </a:tr>
              <a:tr h="285750">
                <a:tc>
                  <a:txBody>
                    <a:bodyPr/>
                    <a:lstStyle>
                      <a:lvl1pPr marL="0" algn="l" defTabSz="457200" rtl="0" eaLnBrk="1" latinLnBrk="0" hangingPunct="1">
                        <a:defRPr kumimoji="0" sz="1800" kern="1200">
                          <a:solidFill>
                            <a:schemeClr val="dk1"/>
                          </a:solidFill>
                          <a:latin typeface="Arial"/>
                        </a:defRPr>
                      </a:lvl1pPr>
                      <a:lvl2pPr marL="457200" algn="l" defTabSz="457200" rtl="0" eaLnBrk="1" latinLnBrk="0" hangingPunct="1">
                        <a:defRPr kumimoji="0" sz="1800" kern="1200">
                          <a:solidFill>
                            <a:schemeClr val="dk1"/>
                          </a:solidFill>
                          <a:latin typeface="Arial"/>
                        </a:defRPr>
                      </a:lvl2pPr>
                      <a:lvl3pPr marL="914400" algn="l" defTabSz="457200" rtl="0" eaLnBrk="1" latinLnBrk="0" hangingPunct="1">
                        <a:defRPr kumimoji="0" sz="1800" kern="1200">
                          <a:solidFill>
                            <a:schemeClr val="dk1"/>
                          </a:solidFill>
                          <a:latin typeface="Arial"/>
                        </a:defRPr>
                      </a:lvl3pPr>
                      <a:lvl4pPr marL="1371600" algn="l" defTabSz="457200" rtl="0" eaLnBrk="1" latinLnBrk="0" hangingPunct="1">
                        <a:defRPr kumimoji="0" sz="1800" kern="1200">
                          <a:solidFill>
                            <a:schemeClr val="dk1"/>
                          </a:solidFill>
                          <a:latin typeface="Arial"/>
                        </a:defRPr>
                      </a:lvl4pPr>
                      <a:lvl5pPr marL="1828800" algn="l" defTabSz="457200" rtl="0" eaLnBrk="1" latinLnBrk="0" hangingPunct="1">
                        <a:defRPr kumimoji="0" sz="1800" kern="1200">
                          <a:solidFill>
                            <a:schemeClr val="dk1"/>
                          </a:solidFill>
                          <a:latin typeface="Arial"/>
                        </a:defRPr>
                      </a:lvl5pPr>
                      <a:lvl6pPr marL="2286000" algn="l" defTabSz="457200" rtl="0" eaLnBrk="1" latinLnBrk="0" hangingPunct="1">
                        <a:defRPr kumimoji="0" sz="1800" kern="1200">
                          <a:solidFill>
                            <a:schemeClr val="dk1"/>
                          </a:solidFill>
                          <a:latin typeface="Arial"/>
                        </a:defRPr>
                      </a:lvl6pPr>
                      <a:lvl7pPr marL="2743200" algn="l" defTabSz="457200" rtl="0" eaLnBrk="1" latinLnBrk="0" hangingPunct="1">
                        <a:defRPr kumimoji="0" sz="1800" kern="1200">
                          <a:solidFill>
                            <a:schemeClr val="dk1"/>
                          </a:solidFill>
                          <a:latin typeface="Arial"/>
                        </a:defRPr>
                      </a:lvl7pPr>
                      <a:lvl8pPr marL="3200400" algn="l" defTabSz="457200" rtl="0" eaLnBrk="1" latinLnBrk="0" hangingPunct="1">
                        <a:defRPr kumimoji="0" sz="1800" kern="1200">
                          <a:solidFill>
                            <a:schemeClr val="dk1"/>
                          </a:solidFill>
                          <a:latin typeface="Arial"/>
                        </a:defRPr>
                      </a:lvl8pPr>
                      <a:lvl9pPr marL="3657600" algn="l" defTabSz="457200" rtl="0" eaLnBrk="1" latinLnBrk="0" hangingPunct="1">
                        <a:defRPr kumimoji="0" sz="1800" kern="1200">
                          <a:solidFill>
                            <a:schemeClr val="dk1"/>
                          </a:solidFill>
                          <a:latin typeface="Arial"/>
                        </a:defRPr>
                      </a:lvl9pPr>
                    </a:lstStyle>
                    <a:p>
                      <a:r>
                        <a:rPr kumimoji="0" lang="en-GB" sz="1400" b="1" kern="1200" dirty="0">
                          <a:solidFill>
                            <a:schemeClr val="dk1"/>
                          </a:solidFill>
                          <a:latin typeface="Arial"/>
                          <a:ea typeface="+mn-ea"/>
                          <a:cs typeface="+mn-cs"/>
                        </a:rPr>
                        <a:t>bunch spacing  [ns]</a:t>
                      </a:r>
                    </a:p>
                  </a:txBody>
                  <a:tcPr marL="68580" marR="68580" marT="34290" marB="34290">
                    <a:lnL w="12700" cmpd="sng">
                      <a:solidFill>
                        <a:srgbClr val="A26B2D"/>
                      </a:solidFill>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gridSpan="2">
                  <a:txBody>
                    <a:bodyPr/>
                    <a:lstStyle>
                      <a:lvl1pPr marL="0" algn="l" defTabSz="457200" rtl="0" eaLnBrk="1" latinLnBrk="0" hangingPunct="1">
                        <a:defRPr kumimoji="0" sz="1800" kern="1200">
                          <a:solidFill>
                            <a:schemeClr val="dk1"/>
                          </a:solidFill>
                          <a:latin typeface="Arial"/>
                        </a:defRPr>
                      </a:lvl1pPr>
                      <a:lvl2pPr marL="457200" algn="l" defTabSz="457200" rtl="0" eaLnBrk="1" latinLnBrk="0" hangingPunct="1">
                        <a:defRPr kumimoji="0" sz="1800" kern="1200">
                          <a:solidFill>
                            <a:schemeClr val="dk1"/>
                          </a:solidFill>
                          <a:latin typeface="Arial"/>
                        </a:defRPr>
                      </a:lvl2pPr>
                      <a:lvl3pPr marL="914400" algn="l" defTabSz="457200" rtl="0" eaLnBrk="1" latinLnBrk="0" hangingPunct="1">
                        <a:defRPr kumimoji="0" sz="1800" kern="1200">
                          <a:solidFill>
                            <a:schemeClr val="dk1"/>
                          </a:solidFill>
                          <a:latin typeface="Arial"/>
                        </a:defRPr>
                      </a:lvl3pPr>
                      <a:lvl4pPr marL="1371600" algn="l" defTabSz="457200" rtl="0" eaLnBrk="1" latinLnBrk="0" hangingPunct="1">
                        <a:defRPr kumimoji="0" sz="1800" kern="1200">
                          <a:solidFill>
                            <a:schemeClr val="dk1"/>
                          </a:solidFill>
                          <a:latin typeface="Arial"/>
                        </a:defRPr>
                      </a:lvl4pPr>
                      <a:lvl5pPr marL="1828800" algn="l" defTabSz="457200" rtl="0" eaLnBrk="1" latinLnBrk="0" hangingPunct="1">
                        <a:defRPr kumimoji="0" sz="1800" kern="1200">
                          <a:solidFill>
                            <a:schemeClr val="dk1"/>
                          </a:solidFill>
                          <a:latin typeface="Arial"/>
                        </a:defRPr>
                      </a:lvl5pPr>
                      <a:lvl6pPr marL="2286000" algn="l" defTabSz="457200" rtl="0" eaLnBrk="1" latinLnBrk="0" hangingPunct="1">
                        <a:defRPr kumimoji="0" sz="1800" kern="1200">
                          <a:solidFill>
                            <a:schemeClr val="dk1"/>
                          </a:solidFill>
                          <a:latin typeface="Arial"/>
                        </a:defRPr>
                      </a:lvl6pPr>
                      <a:lvl7pPr marL="2743200" algn="l" defTabSz="457200" rtl="0" eaLnBrk="1" latinLnBrk="0" hangingPunct="1">
                        <a:defRPr kumimoji="0" sz="1800" kern="1200">
                          <a:solidFill>
                            <a:schemeClr val="dk1"/>
                          </a:solidFill>
                          <a:latin typeface="Arial"/>
                        </a:defRPr>
                      </a:lvl7pPr>
                      <a:lvl8pPr marL="3200400" algn="l" defTabSz="457200" rtl="0" eaLnBrk="1" latinLnBrk="0" hangingPunct="1">
                        <a:defRPr kumimoji="0" sz="1800" kern="1200">
                          <a:solidFill>
                            <a:schemeClr val="dk1"/>
                          </a:solidFill>
                          <a:latin typeface="Arial"/>
                        </a:defRPr>
                      </a:lvl8pPr>
                      <a:lvl9pPr marL="3657600" algn="l" defTabSz="457200" rtl="0" eaLnBrk="1" latinLnBrk="0" hangingPunct="1">
                        <a:defRPr kumimoji="0" sz="1800" kern="1200">
                          <a:solidFill>
                            <a:schemeClr val="dk1"/>
                          </a:solidFill>
                          <a:latin typeface="Arial"/>
                        </a:defRPr>
                      </a:lvl9pPr>
                    </a:lstStyle>
                    <a:p>
                      <a:pPr algn="ctr"/>
                      <a:r>
                        <a:rPr kumimoji="0" lang="en-GB" sz="1400" b="1" kern="1200" dirty="0">
                          <a:solidFill>
                            <a:srgbClr val="FF0000"/>
                          </a:solidFill>
                          <a:latin typeface="Arial"/>
                          <a:ea typeface="+mn-ea"/>
                          <a:cs typeface="+mn-cs"/>
                        </a:rPr>
                        <a:t>25</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hMerge="1">
                  <a:txBody>
                    <a:bodyPr/>
                    <a:lstStyle/>
                    <a:p>
                      <a:endParaRPr lang="en-GB"/>
                    </a:p>
                  </a:txBody>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GB" sz="1400" b="1" kern="1200" dirty="0">
                          <a:solidFill>
                            <a:srgbClr val="FF0000"/>
                          </a:solidFill>
                          <a:latin typeface="Arial"/>
                          <a:ea typeface="+mn-ea"/>
                          <a:cs typeface="+mn-cs"/>
                        </a:rPr>
                        <a:t>25 (5)</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GB" sz="1400" b="1" kern="1200" dirty="0">
                          <a:solidFill>
                            <a:srgbClr val="FF0000"/>
                          </a:solidFill>
                          <a:latin typeface="Arial"/>
                          <a:ea typeface="+mn-ea"/>
                          <a:cs typeface="+mn-cs"/>
                        </a:rPr>
                        <a:t>25 (5)</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GB" sz="1400" b="1" kern="1200" dirty="0">
                          <a:solidFill>
                            <a:srgbClr val="FF0000"/>
                          </a:solidFill>
                          <a:latin typeface="Arial"/>
                          <a:ea typeface="+mn-ea"/>
                          <a:cs typeface="+mn-cs"/>
                        </a:rPr>
                        <a:t>25</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rgbClr val="FF0000"/>
                          </a:solidFill>
                          <a:latin typeface="Arial"/>
                          <a:ea typeface="+mn-ea"/>
                          <a:cs typeface="+mn-cs"/>
                        </a:rPr>
                        <a:t>25</a:t>
                      </a:r>
                      <a:endParaRPr kumimoji="0" lang="en-GB" sz="1400" b="1" kern="1200" dirty="0">
                        <a:solidFill>
                          <a:srgbClr val="FF0000"/>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mpd="sng">
                      <a:solidFill>
                        <a:srgbClr val="A26B2D"/>
                      </a:solidFill>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10007"/>
                  </a:ext>
                </a:extLst>
              </a:tr>
              <a:tr h="285750">
                <a:tc>
                  <a:txBody>
                    <a:bodyPr/>
                    <a:lstStyle>
                      <a:lvl1pPr marL="0" algn="l" defTabSz="457200" rtl="0" eaLnBrk="1" latinLnBrk="0" hangingPunct="1">
                        <a:defRPr kumimoji="0" sz="1800" kern="1200">
                          <a:solidFill>
                            <a:schemeClr val="dk1"/>
                          </a:solidFill>
                          <a:latin typeface="Arial"/>
                        </a:defRPr>
                      </a:lvl1pPr>
                      <a:lvl2pPr marL="457200" algn="l" defTabSz="457200" rtl="0" eaLnBrk="1" latinLnBrk="0" hangingPunct="1">
                        <a:defRPr kumimoji="0" sz="1800" kern="1200">
                          <a:solidFill>
                            <a:schemeClr val="dk1"/>
                          </a:solidFill>
                          <a:latin typeface="Arial"/>
                        </a:defRPr>
                      </a:lvl2pPr>
                      <a:lvl3pPr marL="914400" algn="l" defTabSz="457200" rtl="0" eaLnBrk="1" latinLnBrk="0" hangingPunct="1">
                        <a:defRPr kumimoji="0" sz="1800" kern="1200">
                          <a:solidFill>
                            <a:schemeClr val="dk1"/>
                          </a:solidFill>
                          <a:latin typeface="Arial"/>
                        </a:defRPr>
                      </a:lvl3pPr>
                      <a:lvl4pPr marL="1371600" algn="l" defTabSz="457200" rtl="0" eaLnBrk="1" latinLnBrk="0" hangingPunct="1">
                        <a:defRPr kumimoji="0" sz="1800" kern="1200">
                          <a:solidFill>
                            <a:schemeClr val="dk1"/>
                          </a:solidFill>
                          <a:latin typeface="Arial"/>
                        </a:defRPr>
                      </a:lvl4pPr>
                      <a:lvl5pPr marL="1828800" algn="l" defTabSz="457200" rtl="0" eaLnBrk="1" latinLnBrk="0" hangingPunct="1">
                        <a:defRPr kumimoji="0" sz="1800" kern="1200">
                          <a:solidFill>
                            <a:schemeClr val="dk1"/>
                          </a:solidFill>
                          <a:latin typeface="Arial"/>
                        </a:defRPr>
                      </a:lvl5pPr>
                      <a:lvl6pPr marL="2286000" algn="l" defTabSz="457200" rtl="0" eaLnBrk="1" latinLnBrk="0" hangingPunct="1">
                        <a:defRPr kumimoji="0" sz="1800" kern="1200">
                          <a:solidFill>
                            <a:schemeClr val="dk1"/>
                          </a:solidFill>
                          <a:latin typeface="Arial"/>
                        </a:defRPr>
                      </a:lvl6pPr>
                      <a:lvl7pPr marL="2743200" algn="l" defTabSz="457200" rtl="0" eaLnBrk="1" latinLnBrk="0" hangingPunct="1">
                        <a:defRPr kumimoji="0" sz="1800" kern="1200">
                          <a:solidFill>
                            <a:schemeClr val="dk1"/>
                          </a:solidFill>
                          <a:latin typeface="Arial"/>
                        </a:defRPr>
                      </a:lvl7pPr>
                      <a:lvl8pPr marL="3200400" algn="l" defTabSz="457200" rtl="0" eaLnBrk="1" latinLnBrk="0" hangingPunct="1">
                        <a:defRPr kumimoji="0" sz="1800" kern="1200">
                          <a:solidFill>
                            <a:schemeClr val="dk1"/>
                          </a:solidFill>
                          <a:latin typeface="Arial"/>
                        </a:defRPr>
                      </a:lvl8pPr>
                      <a:lvl9pPr marL="3657600" algn="l" defTabSz="457200" rtl="0" eaLnBrk="1" latinLnBrk="0" hangingPunct="1">
                        <a:defRPr kumimoji="0" sz="1800" kern="1200">
                          <a:solidFill>
                            <a:schemeClr val="dk1"/>
                          </a:solidFill>
                          <a:latin typeface="Arial"/>
                        </a:defRPr>
                      </a:lvl9pPr>
                    </a:lstStyle>
                    <a:p>
                      <a:r>
                        <a:rPr kumimoji="0" lang="en-GB" sz="1400" b="1" kern="1200" dirty="0" err="1">
                          <a:solidFill>
                            <a:schemeClr val="dk1"/>
                          </a:solidFill>
                          <a:latin typeface="Arial"/>
                          <a:ea typeface="+mn-ea"/>
                          <a:cs typeface="+mn-cs"/>
                        </a:rPr>
                        <a:t>synchr</a:t>
                      </a:r>
                      <a:r>
                        <a:rPr kumimoji="0" lang="en-GB" sz="1400" b="1" kern="1200" dirty="0">
                          <a:solidFill>
                            <a:schemeClr val="dk1"/>
                          </a:solidFill>
                          <a:latin typeface="Arial"/>
                          <a:ea typeface="+mn-ea"/>
                          <a:cs typeface="+mn-cs"/>
                        </a:rPr>
                        <a:t>. rad. power / ring [kW]</a:t>
                      </a:r>
                    </a:p>
                  </a:txBody>
                  <a:tcPr marL="68580" marR="68580" marT="34290" marB="34290">
                    <a:lnL w="12700" cmpd="sng">
                      <a:solidFill>
                        <a:srgbClr val="A26B2D"/>
                      </a:solidFill>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gridSpan="3">
                  <a:txBody>
                    <a:bodyPr/>
                    <a:lstStyle>
                      <a:lvl1pPr marL="0" algn="l" defTabSz="457200" rtl="0" eaLnBrk="1" latinLnBrk="0" hangingPunct="1">
                        <a:defRPr kumimoji="0" sz="1800" kern="1200">
                          <a:solidFill>
                            <a:schemeClr val="dk1"/>
                          </a:solidFill>
                          <a:latin typeface="Arial"/>
                        </a:defRPr>
                      </a:lvl1pPr>
                      <a:lvl2pPr marL="457200" algn="l" defTabSz="457200" rtl="0" eaLnBrk="1" latinLnBrk="0" hangingPunct="1">
                        <a:defRPr kumimoji="0" sz="1800" kern="1200">
                          <a:solidFill>
                            <a:schemeClr val="dk1"/>
                          </a:solidFill>
                          <a:latin typeface="Arial"/>
                        </a:defRPr>
                      </a:lvl2pPr>
                      <a:lvl3pPr marL="914400" algn="l" defTabSz="457200" rtl="0" eaLnBrk="1" latinLnBrk="0" hangingPunct="1">
                        <a:defRPr kumimoji="0" sz="1800" kern="1200">
                          <a:solidFill>
                            <a:schemeClr val="dk1"/>
                          </a:solidFill>
                          <a:latin typeface="Arial"/>
                        </a:defRPr>
                      </a:lvl3pPr>
                      <a:lvl4pPr marL="1371600" algn="l" defTabSz="457200" rtl="0" eaLnBrk="1" latinLnBrk="0" hangingPunct="1">
                        <a:defRPr kumimoji="0" sz="1800" kern="1200">
                          <a:solidFill>
                            <a:schemeClr val="dk1"/>
                          </a:solidFill>
                          <a:latin typeface="Arial"/>
                        </a:defRPr>
                      </a:lvl4pPr>
                      <a:lvl5pPr marL="1828800" algn="l" defTabSz="457200" rtl="0" eaLnBrk="1" latinLnBrk="0" hangingPunct="1">
                        <a:defRPr kumimoji="0" sz="1800" kern="1200">
                          <a:solidFill>
                            <a:schemeClr val="dk1"/>
                          </a:solidFill>
                          <a:latin typeface="Arial"/>
                        </a:defRPr>
                      </a:lvl5pPr>
                      <a:lvl6pPr marL="2286000" algn="l" defTabSz="457200" rtl="0" eaLnBrk="1" latinLnBrk="0" hangingPunct="1">
                        <a:defRPr kumimoji="0" sz="1800" kern="1200">
                          <a:solidFill>
                            <a:schemeClr val="dk1"/>
                          </a:solidFill>
                          <a:latin typeface="Arial"/>
                        </a:defRPr>
                      </a:lvl6pPr>
                      <a:lvl7pPr marL="2743200" algn="l" defTabSz="457200" rtl="0" eaLnBrk="1" latinLnBrk="0" hangingPunct="1">
                        <a:defRPr kumimoji="0" sz="1800" kern="1200">
                          <a:solidFill>
                            <a:schemeClr val="dk1"/>
                          </a:solidFill>
                          <a:latin typeface="Arial"/>
                        </a:defRPr>
                      </a:lvl7pPr>
                      <a:lvl8pPr marL="3200400" algn="l" defTabSz="457200" rtl="0" eaLnBrk="1" latinLnBrk="0" hangingPunct="1">
                        <a:defRPr kumimoji="0" sz="1800" kern="1200">
                          <a:solidFill>
                            <a:schemeClr val="dk1"/>
                          </a:solidFill>
                          <a:latin typeface="Arial"/>
                        </a:defRPr>
                      </a:lvl8pPr>
                      <a:lvl9pPr marL="3657600" algn="l" defTabSz="457200" rtl="0" eaLnBrk="1" latinLnBrk="0" hangingPunct="1">
                        <a:defRPr kumimoji="0" sz="1800" kern="1200">
                          <a:solidFill>
                            <a:schemeClr val="dk1"/>
                          </a:solidFill>
                          <a:latin typeface="Arial"/>
                        </a:defRPr>
                      </a:lvl9pPr>
                    </a:lstStyle>
                    <a:p>
                      <a:pPr algn="ctr"/>
                      <a:r>
                        <a:rPr kumimoji="0" lang="en-GB" sz="1400" b="1" kern="1200" dirty="0">
                          <a:solidFill>
                            <a:schemeClr val="accent4">
                              <a:lumMod val="75000"/>
                            </a:schemeClr>
                          </a:solidFill>
                          <a:latin typeface="Arial"/>
                          <a:ea typeface="+mn-ea"/>
                          <a:cs typeface="+mn-cs"/>
                        </a:rPr>
                        <a:t>2400</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hMerge="1">
                  <a:txBody>
                    <a:bodyPr/>
                    <a:lstStyle/>
                    <a:p>
                      <a:endParaRPr lang="en-GB"/>
                    </a:p>
                  </a:txBody>
                  <a:tcPr/>
                </a:tc>
                <a:tc hMerge="1">
                  <a:txBody>
                    <a:bodyPr/>
                    <a:lstStyle/>
                    <a:p>
                      <a:pPr algn="ctr"/>
                      <a:endParaRPr kumimoji="0" lang="en-GB" sz="1800" b="1" kern="1200" dirty="0">
                        <a:solidFill>
                          <a:schemeClr val="dk1"/>
                        </a:solidFill>
                        <a:latin typeface="Arial"/>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GB" sz="1400" b="1" kern="1200" dirty="0">
                          <a:solidFill>
                            <a:schemeClr val="accent4">
                              <a:lumMod val="75000"/>
                            </a:schemeClr>
                          </a:solidFill>
                          <a:latin typeface="Arial"/>
                          <a:ea typeface="+mn-ea"/>
                          <a:cs typeface="+mn-cs"/>
                        </a:rPr>
                        <a:t>101</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kumimoji="0" sz="1800" kern="1200">
                          <a:solidFill>
                            <a:schemeClr val="dk1"/>
                          </a:solidFill>
                          <a:latin typeface="Arial"/>
                        </a:defRPr>
                      </a:lvl1pPr>
                      <a:lvl2pPr marL="457200" algn="l" defTabSz="457200" rtl="0" eaLnBrk="1" latinLnBrk="0" hangingPunct="1">
                        <a:defRPr kumimoji="0" sz="1800" kern="1200">
                          <a:solidFill>
                            <a:schemeClr val="dk1"/>
                          </a:solidFill>
                          <a:latin typeface="Arial"/>
                        </a:defRPr>
                      </a:lvl2pPr>
                      <a:lvl3pPr marL="914400" algn="l" defTabSz="457200" rtl="0" eaLnBrk="1" latinLnBrk="0" hangingPunct="1">
                        <a:defRPr kumimoji="0" sz="1800" kern="1200">
                          <a:solidFill>
                            <a:schemeClr val="dk1"/>
                          </a:solidFill>
                          <a:latin typeface="Arial"/>
                        </a:defRPr>
                      </a:lvl3pPr>
                      <a:lvl4pPr marL="1371600" algn="l" defTabSz="457200" rtl="0" eaLnBrk="1" latinLnBrk="0" hangingPunct="1">
                        <a:defRPr kumimoji="0" sz="1800" kern="1200">
                          <a:solidFill>
                            <a:schemeClr val="dk1"/>
                          </a:solidFill>
                          <a:latin typeface="Arial"/>
                        </a:defRPr>
                      </a:lvl4pPr>
                      <a:lvl5pPr marL="1828800" algn="l" defTabSz="457200" rtl="0" eaLnBrk="1" latinLnBrk="0" hangingPunct="1">
                        <a:defRPr kumimoji="0" sz="1800" kern="1200">
                          <a:solidFill>
                            <a:schemeClr val="dk1"/>
                          </a:solidFill>
                          <a:latin typeface="Arial"/>
                        </a:defRPr>
                      </a:lvl5pPr>
                      <a:lvl6pPr marL="2286000" algn="l" defTabSz="457200" rtl="0" eaLnBrk="1" latinLnBrk="0" hangingPunct="1">
                        <a:defRPr kumimoji="0" sz="1800" kern="1200">
                          <a:solidFill>
                            <a:schemeClr val="dk1"/>
                          </a:solidFill>
                          <a:latin typeface="Arial"/>
                        </a:defRPr>
                      </a:lvl6pPr>
                      <a:lvl7pPr marL="2743200" algn="l" defTabSz="457200" rtl="0" eaLnBrk="1" latinLnBrk="0" hangingPunct="1">
                        <a:defRPr kumimoji="0" sz="1800" kern="1200">
                          <a:solidFill>
                            <a:schemeClr val="dk1"/>
                          </a:solidFill>
                          <a:latin typeface="Arial"/>
                        </a:defRPr>
                      </a:lvl7pPr>
                      <a:lvl8pPr marL="3200400" algn="l" defTabSz="457200" rtl="0" eaLnBrk="1" latinLnBrk="0" hangingPunct="1">
                        <a:defRPr kumimoji="0" sz="1800" kern="1200">
                          <a:solidFill>
                            <a:schemeClr val="dk1"/>
                          </a:solidFill>
                          <a:latin typeface="Arial"/>
                        </a:defRPr>
                      </a:lvl8pPr>
                      <a:lvl9pPr marL="3657600" algn="l" defTabSz="457200" rtl="0" eaLnBrk="1" latinLnBrk="0" hangingPunct="1">
                        <a:defRPr kumimoji="0" sz="1800" kern="1200">
                          <a:solidFill>
                            <a:schemeClr val="dk1"/>
                          </a:solidFill>
                          <a:latin typeface="Arial"/>
                        </a:defRPr>
                      </a:lvl9pPr>
                    </a:lstStyle>
                    <a:p>
                      <a:pPr algn="ctr"/>
                      <a:r>
                        <a:rPr kumimoji="0" lang="en-GB" sz="1400" b="1" kern="1200" dirty="0">
                          <a:solidFill>
                            <a:schemeClr val="accent4">
                              <a:lumMod val="75000"/>
                            </a:schemeClr>
                          </a:solidFill>
                          <a:latin typeface="Arial"/>
                          <a:ea typeface="+mn-ea"/>
                          <a:cs typeface="+mn-cs"/>
                        </a:rPr>
                        <a:t>7.3</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chemeClr val="accent4">
                              <a:lumMod val="75000"/>
                            </a:schemeClr>
                          </a:solidFill>
                          <a:latin typeface="Arial"/>
                          <a:ea typeface="+mn-ea"/>
                          <a:cs typeface="+mn-cs"/>
                        </a:rPr>
                        <a:t>3.6</a:t>
                      </a:r>
                      <a:endParaRPr kumimoji="0" lang="en-GB" sz="1400" b="1" kern="1200" dirty="0">
                        <a:solidFill>
                          <a:schemeClr val="accent4">
                            <a:lumMod val="75000"/>
                          </a:schemeClr>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mpd="sng">
                      <a:solidFill>
                        <a:srgbClr val="A26B2D"/>
                      </a:solidFill>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1299242539"/>
                  </a:ext>
                </a:extLst>
              </a:tr>
              <a:tr h="285750">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r>
                        <a:rPr kumimoji="0" lang="en-GB" sz="1400" b="1" kern="1200" dirty="0">
                          <a:solidFill>
                            <a:schemeClr val="dk1"/>
                          </a:solidFill>
                          <a:latin typeface="Arial"/>
                          <a:ea typeface="+mn-ea"/>
                          <a:cs typeface="+mn-cs"/>
                        </a:rPr>
                        <a:t>SR</a:t>
                      </a:r>
                      <a:r>
                        <a:rPr kumimoji="0" lang="en-GB" sz="1400" b="1" kern="1200" baseline="0" dirty="0">
                          <a:solidFill>
                            <a:schemeClr val="dk1"/>
                          </a:solidFill>
                          <a:latin typeface="Arial"/>
                          <a:ea typeface="+mn-ea"/>
                          <a:cs typeface="+mn-cs"/>
                        </a:rPr>
                        <a:t> power / length [W/m/ap.]</a:t>
                      </a:r>
                      <a:endParaRPr kumimoji="0" lang="en-GB" sz="1400" b="1" kern="1200" dirty="0">
                        <a:solidFill>
                          <a:schemeClr val="dk1"/>
                        </a:solidFill>
                        <a:latin typeface="Arial"/>
                        <a:ea typeface="+mn-ea"/>
                        <a:cs typeface="+mn-cs"/>
                      </a:endParaRPr>
                    </a:p>
                  </a:txBody>
                  <a:tcPr marL="68580" marR="68580" marT="34290" marB="34290">
                    <a:lnL w="12700" cmpd="sng">
                      <a:solidFill>
                        <a:srgbClr val="A26B2D"/>
                      </a:solidFill>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gridSpan="3">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chemeClr val="accent4">
                              <a:lumMod val="75000"/>
                            </a:schemeClr>
                          </a:solidFill>
                          <a:latin typeface="Arial"/>
                          <a:ea typeface="+mn-ea"/>
                          <a:cs typeface="+mn-cs"/>
                        </a:rPr>
                        <a:t>28.4</a:t>
                      </a:r>
                      <a:endParaRPr kumimoji="0" lang="en-GB" sz="1400" b="1" kern="1200" dirty="0">
                        <a:solidFill>
                          <a:schemeClr val="accent4">
                            <a:lumMod val="75000"/>
                          </a:schemeClr>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hMerge="1">
                  <a:txBody>
                    <a:bodyPr/>
                    <a:lstStyle/>
                    <a:p>
                      <a:endParaRPr lang="en-GB"/>
                    </a:p>
                  </a:txBody>
                  <a:tcPr/>
                </a:tc>
                <a:tc hMerge="1">
                  <a:txBody>
                    <a:bodyPr/>
                    <a:lstStyle/>
                    <a:p>
                      <a:pPr algn="ctr"/>
                      <a:endParaRPr kumimoji="0" lang="en-GB" sz="1800" b="1" kern="1200" dirty="0">
                        <a:solidFill>
                          <a:schemeClr val="dk1"/>
                        </a:solidFill>
                        <a:latin typeface="Arial"/>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chemeClr val="accent4">
                              <a:lumMod val="75000"/>
                            </a:schemeClr>
                          </a:solidFill>
                          <a:latin typeface="Arial"/>
                          <a:ea typeface="+mn-ea"/>
                          <a:cs typeface="+mn-cs"/>
                        </a:rPr>
                        <a:t>4.6</a:t>
                      </a:r>
                      <a:endParaRPr kumimoji="0" lang="en-GB" sz="1400" b="1" kern="1200" dirty="0">
                        <a:solidFill>
                          <a:schemeClr val="accent4">
                            <a:lumMod val="75000"/>
                          </a:schemeClr>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chemeClr val="accent4">
                              <a:lumMod val="75000"/>
                            </a:schemeClr>
                          </a:solidFill>
                          <a:latin typeface="Arial"/>
                          <a:ea typeface="+mn-ea"/>
                          <a:cs typeface="+mn-cs"/>
                        </a:rPr>
                        <a:t>0.33</a:t>
                      </a:r>
                      <a:endParaRPr kumimoji="0" lang="en-GB" sz="1400" b="1" kern="1200" dirty="0">
                        <a:solidFill>
                          <a:schemeClr val="accent4">
                            <a:lumMod val="75000"/>
                          </a:schemeClr>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chemeClr val="accent4">
                              <a:lumMod val="75000"/>
                            </a:schemeClr>
                          </a:solidFill>
                          <a:latin typeface="Arial"/>
                          <a:ea typeface="+mn-ea"/>
                          <a:cs typeface="+mn-cs"/>
                        </a:rPr>
                        <a:t>0.17</a:t>
                      </a:r>
                      <a:endParaRPr kumimoji="0" lang="en-GB" sz="1400" b="1" kern="1200" dirty="0">
                        <a:solidFill>
                          <a:schemeClr val="accent4">
                            <a:lumMod val="75000"/>
                          </a:schemeClr>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mpd="sng">
                      <a:solidFill>
                        <a:srgbClr val="A26B2D"/>
                      </a:solidFill>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3944200603"/>
                  </a:ext>
                </a:extLst>
              </a:tr>
              <a:tr h="285750">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r>
                        <a:rPr kumimoji="0" lang="en-GB" sz="1400" b="1" kern="1200" dirty="0">
                          <a:solidFill>
                            <a:schemeClr val="dk1"/>
                          </a:solidFill>
                          <a:latin typeface="Arial" panose="020B0604020202020204" pitchFamily="34" charset="0"/>
                          <a:ea typeface="+mn-ea"/>
                          <a:cs typeface="Arial" panose="020B0604020202020204" pitchFamily="34" charset="0"/>
                        </a:rPr>
                        <a:t>long. emit. damping time [h]</a:t>
                      </a:r>
                    </a:p>
                  </a:txBody>
                  <a:tcPr marL="68580" marR="68580" marT="34290" marB="34290">
                    <a:lnL w="12700" cmpd="sng">
                      <a:solidFill>
                        <a:srgbClr val="A26B2D"/>
                      </a:solidFill>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gridSpan="3">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chemeClr val="accent4">
                              <a:lumMod val="75000"/>
                            </a:schemeClr>
                          </a:solidFill>
                          <a:latin typeface="Arial"/>
                          <a:ea typeface="+mn-ea"/>
                          <a:cs typeface="+mn-cs"/>
                        </a:rPr>
                        <a:t>0.54</a:t>
                      </a:r>
                      <a:endParaRPr kumimoji="0" lang="en-GB" sz="1400" b="1" kern="1200" dirty="0">
                        <a:solidFill>
                          <a:schemeClr val="accent4">
                            <a:lumMod val="75000"/>
                          </a:schemeClr>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mpd="sng">
                      <a:solidFill>
                        <a:prstClr val="black"/>
                      </a:solidFill>
                      <a:prstDash val="soli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hMerge="1">
                  <a:txBody>
                    <a:bodyPr/>
                    <a:lstStyle/>
                    <a:p>
                      <a:endParaRPr lang="en-GB"/>
                    </a:p>
                  </a:txBody>
                  <a:tcPr/>
                </a:tc>
                <a:tc hMerge="1">
                  <a:txBody>
                    <a:bodyPr/>
                    <a:lstStyle/>
                    <a:p>
                      <a:pPr algn="ctr"/>
                      <a:endParaRPr kumimoji="0" lang="en-GB" sz="1800" b="1" kern="1200" dirty="0">
                        <a:solidFill>
                          <a:schemeClr val="dk1"/>
                        </a:solidFill>
                        <a:latin typeface="Arial"/>
                        <a:ea typeface="+mn-ea"/>
                        <a:cs typeface="+mn-cs"/>
                      </a:endParaRPr>
                    </a:p>
                  </a:txBody>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chemeClr val="accent4">
                              <a:lumMod val="75000"/>
                            </a:schemeClr>
                          </a:solidFill>
                          <a:latin typeface="Arial"/>
                          <a:ea typeface="+mn-ea"/>
                          <a:cs typeface="+mn-cs"/>
                        </a:rPr>
                        <a:t>1.8</a:t>
                      </a:r>
                      <a:endParaRPr kumimoji="0" lang="en-GB" sz="1400" b="1" kern="1200" dirty="0">
                        <a:solidFill>
                          <a:schemeClr val="accent4">
                            <a:lumMod val="75000"/>
                          </a:schemeClr>
                        </a:solidFill>
                        <a:latin typeface="Arial"/>
                        <a:ea typeface="+mn-ea"/>
                        <a:cs typeface="+mn-cs"/>
                      </a:endParaRPr>
                    </a:p>
                  </a:txBody>
                  <a:tcPr marL="68580" marR="68580" marT="34290" marB="34290">
                    <a:lnL w="12700" cmpd="sng">
                      <a:solidFill>
                        <a:prstClr val="black"/>
                      </a:solidFill>
                      <a:prstDash val="soli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baseline="0" dirty="0">
                          <a:solidFill>
                            <a:schemeClr val="accent4">
                              <a:lumMod val="75000"/>
                            </a:schemeClr>
                          </a:solidFill>
                          <a:latin typeface="Arial"/>
                          <a:ea typeface="+mn-ea"/>
                          <a:cs typeface="+mn-cs"/>
                        </a:rPr>
                        <a:t> 12.9</a:t>
                      </a:r>
                      <a:endParaRPr kumimoji="0" lang="en-GB" sz="1400" b="1" kern="1200" dirty="0">
                        <a:solidFill>
                          <a:schemeClr val="accent4">
                            <a:lumMod val="75000"/>
                          </a:schemeClr>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chemeClr val="accent4">
                              <a:lumMod val="75000"/>
                            </a:schemeClr>
                          </a:solidFill>
                          <a:latin typeface="Arial"/>
                          <a:ea typeface="+mn-ea"/>
                          <a:cs typeface="+mn-cs"/>
                        </a:rPr>
                        <a:t>12.9</a:t>
                      </a:r>
                      <a:endParaRPr kumimoji="0" lang="en-GB" sz="1400" b="1" kern="1200" dirty="0">
                        <a:solidFill>
                          <a:schemeClr val="accent4">
                            <a:lumMod val="75000"/>
                          </a:schemeClr>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mpd="sng">
                      <a:solidFill>
                        <a:srgbClr val="A26B2D"/>
                      </a:solidFill>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3113994486"/>
                  </a:ext>
                </a:extLst>
              </a:tr>
              <a:tr h="285750">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de-AT" sz="1400" b="1" kern="1200" dirty="0">
                          <a:solidFill>
                            <a:schemeClr val="dk1"/>
                          </a:solidFill>
                          <a:latin typeface="Arial"/>
                          <a:ea typeface="+mn-ea"/>
                          <a:cs typeface="+mn-cs"/>
                        </a:rPr>
                        <a:t>beta*</a:t>
                      </a:r>
                      <a:r>
                        <a:rPr kumimoji="0" lang="de-AT" sz="1400" b="1" kern="1200" baseline="0" dirty="0">
                          <a:solidFill>
                            <a:schemeClr val="dk1"/>
                          </a:solidFill>
                          <a:latin typeface="Arial"/>
                          <a:ea typeface="+mn-ea"/>
                          <a:cs typeface="+mn-cs"/>
                        </a:rPr>
                        <a:t> </a:t>
                      </a:r>
                      <a:r>
                        <a:rPr kumimoji="0" lang="en-GB" sz="1400" b="1" kern="1200" dirty="0">
                          <a:solidFill>
                            <a:schemeClr val="dk1"/>
                          </a:solidFill>
                          <a:latin typeface="+mn-lt"/>
                          <a:ea typeface="+mn-ea"/>
                          <a:cs typeface="+mn-cs"/>
                        </a:rPr>
                        <a:t>[m]</a:t>
                      </a:r>
                      <a:endParaRPr kumimoji="0" lang="en-GB" sz="1400" b="1" kern="1200" dirty="0">
                        <a:solidFill>
                          <a:schemeClr val="dk1"/>
                        </a:solidFill>
                        <a:latin typeface="Arial"/>
                        <a:ea typeface="+mn-ea"/>
                        <a:cs typeface="+mn-cs"/>
                      </a:endParaRPr>
                    </a:p>
                  </a:txBody>
                  <a:tcPr marL="68580" marR="68580" marT="34290" marB="34290">
                    <a:lnL w="12700" cmpd="sng">
                      <a:solidFill>
                        <a:srgbClr val="A26B2D"/>
                      </a:solidFill>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de-AT" sz="1400" b="1" kern="1200" dirty="0">
                          <a:solidFill>
                            <a:schemeClr val="accent4">
                              <a:lumMod val="75000"/>
                            </a:schemeClr>
                          </a:solidFill>
                          <a:latin typeface="Arial"/>
                          <a:ea typeface="+mn-ea"/>
                          <a:cs typeface="+mn-cs"/>
                        </a:rPr>
                        <a:t>1.1</a:t>
                      </a:r>
                      <a:endParaRPr kumimoji="0" lang="en-GB" sz="1400" b="1" kern="1200" dirty="0">
                        <a:solidFill>
                          <a:schemeClr val="accent4">
                            <a:lumMod val="75000"/>
                          </a:schemeClr>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mpd="sng">
                      <a:solidFill>
                        <a:prstClr val="black"/>
                      </a:solidFill>
                      <a:prstDash val="soli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gridSpan="2">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chemeClr val="accent4">
                              <a:lumMod val="75000"/>
                            </a:schemeClr>
                          </a:solidFill>
                          <a:latin typeface="Arial"/>
                          <a:ea typeface="+mn-ea"/>
                          <a:cs typeface="+mn-cs"/>
                        </a:rPr>
                        <a:t>0.3</a:t>
                      </a:r>
                      <a:endParaRPr kumimoji="0" lang="en-GB" sz="1400" b="1" kern="1200" dirty="0">
                        <a:solidFill>
                          <a:schemeClr val="accent4">
                            <a:lumMod val="75000"/>
                          </a:schemeClr>
                        </a:solidFill>
                        <a:latin typeface="Arial"/>
                        <a:ea typeface="+mn-ea"/>
                        <a:cs typeface="+mn-cs"/>
                      </a:endParaRPr>
                    </a:p>
                  </a:txBody>
                  <a:tcPr marL="68580" marR="68580" marT="34290" marB="34290">
                    <a:lnL w="12700" cmpd="sng">
                      <a:solidFill>
                        <a:prstClr val="black"/>
                      </a:solidFill>
                      <a:prstDash val="solid"/>
                    </a:lnL>
                    <a:lnR w="12700" cmpd="sng">
                      <a:solidFill>
                        <a:prstClr val="black"/>
                      </a:solidFill>
                      <a:prstDash val="soli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hMerge="1">
                  <a:txBody>
                    <a:bodyPr/>
                    <a:lstStyle/>
                    <a:p>
                      <a:endParaRPr lang="en-GB" dirty="0"/>
                    </a:p>
                  </a:txBody>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de-AT" sz="1400" b="1" kern="1200" dirty="0">
                          <a:solidFill>
                            <a:schemeClr val="accent4">
                              <a:lumMod val="75000"/>
                            </a:schemeClr>
                          </a:solidFill>
                          <a:latin typeface="Arial"/>
                          <a:ea typeface="+mn-ea"/>
                          <a:cs typeface="+mn-cs"/>
                        </a:rPr>
                        <a:t>0.25</a:t>
                      </a:r>
                    </a:p>
                  </a:txBody>
                  <a:tcPr marL="68580" marR="68580" marT="34290" marB="34290">
                    <a:lnL w="12700" cmpd="sng">
                      <a:solidFill>
                        <a:prstClr val="black"/>
                      </a:solidFill>
                      <a:prstDash val="soli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de-AT" sz="1400" b="1" kern="1200" dirty="0">
                          <a:solidFill>
                            <a:schemeClr val="accent4">
                              <a:lumMod val="75000"/>
                            </a:schemeClr>
                          </a:solidFill>
                          <a:latin typeface="Arial"/>
                          <a:ea typeface="+mn-ea"/>
                          <a:cs typeface="+mn-cs"/>
                        </a:rPr>
                        <a:t>0.20</a:t>
                      </a:r>
                      <a:endParaRPr kumimoji="0" lang="en-GB" sz="1400" b="1" kern="1200" dirty="0">
                        <a:solidFill>
                          <a:schemeClr val="accent4">
                            <a:lumMod val="75000"/>
                          </a:schemeClr>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chemeClr val="accent4">
                              <a:lumMod val="75000"/>
                            </a:schemeClr>
                          </a:solidFill>
                          <a:latin typeface="Arial"/>
                          <a:ea typeface="+mn-ea"/>
                          <a:cs typeface="+mn-cs"/>
                        </a:rPr>
                        <a:t>0.55</a:t>
                      </a:r>
                      <a:endParaRPr kumimoji="0" lang="en-GB" sz="1400" b="1" kern="1200" dirty="0">
                        <a:solidFill>
                          <a:schemeClr val="accent4">
                            <a:lumMod val="75000"/>
                          </a:schemeClr>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mpd="sng">
                      <a:solidFill>
                        <a:srgbClr val="A26B2D"/>
                      </a:solidFill>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2839530520"/>
                  </a:ext>
                </a:extLst>
              </a:tr>
              <a:tr h="285750">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400" b="1" kern="1200" dirty="0">
                          <a:solidFill>
                            <a:schemeClr val="dk1"/>
                          </a:solidFill>
                          <a:latin typeface="Arial"/>
                          <a:ea typeface="+mn-ea"/>
                          <a:cs typeface="+mn-cs"/>
                        </a:rPr>
                        <a:t>normalized emittance</a:t>
                      </a:r>
                      <a:r>
                        <a:rPr kumimoji="0" lang="en-US" sz="1400" b="1" kern="1200" baseline="0" dirty="0">
                          <a:solidFill>
                            <a:schemeClr val="dk1"/>
                          </a:solidFill>
                          <a:latin typeface="Arial"/>
                          <a:ea typeface="+mn-ea"/>
                          <a:cs typeface="+mn-cs"/>
                        </a:rPr>
                        <a:t> [</a:t>
                      </a:r>
                      <a:r>
                        <a:rPr kumimoji="0" lang="en-US" sz="1400" b="1" kern="1200" baseline="0" dirty="0">
                          <a:solidFill>
                            <a:schemeClr val="dk1"/>
                          </a:solidFill>
                          <a:latin typeface="Symbol" panose="05050102010706020507" pitchFamily="18" charset="2"/>
                          <a:ea typeface="+mn-ea"/>
                          <a:cs typeface="+mn-cs"/>
                        </a:rPr>
                        <a:t>m</a:t>
                      </a:r>
                      <a:r>
                        <a:rPr kumimoji="0" lang="en-US" sz="1400" b="1" kern="1200" baseline="0" dirty="0">
                          <a:solidFill>
                            <a:schemeClr val="dk1"/>
                          </a:solidFill>
                          <a:latin typeface="Arial"/>
                          <a:ea typeface="+mn-ea"/>
                          <a:cs typeface="+mn-cs"/>
                        </a:rPr>
                        <a:t>m]</a:t>
                      </a:r>
                      <a:endParaRPr kumimoji="0" lang="en-GB" sz="1400" b="1" kern="1200" dirty="0">
                        <a:solidFill>
                          <a:schemeClr val="dk1"/>
                        </a:solidFill>
                        <a:latin typeface="Arial"/>
                        <a:ea typeface="+mn-ea"/>
                        <a:cs typeface="+mn-cs"/>
                      </a:endParaRPr>
                    </a:p>
                  </a:txBody>
                  <a:tcPr marL="68580" marR="68580" marT="34290" marB="34290">
                    <a:lnL w="12700" cmpd="sng">
                      <a:solidFill>
                        <a:srgbClr val="A26B2D"/>
                      </a:solidFill>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gridSpan="3">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chemeClr val="accent4">
                              <a:lumMod val="75000"/>
                            </a:schemeClr>
                          </a:solidFill>
                          <a:latin typeface="Arial"/>
                          <a:ea typeface="+mn-ea"/>
                          <a:cs typeface="+mn-cs"/>
                        </a:rPr>
                        <a:t>2.2 (0.4)</a:t>
                      </a:r>
                      <a:endParaRPr kumimoji="0" lang="en-GB" sz="1400" b="1" kern="1200" dirty="0">
                        <a:solidFill>
                          <a:schemeClr val="accent4">
                            <a:lumMod val="75000"/>
                          </a:schemeClr>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mpd="sng">
                      <a:solidFill>
                        <a:prstClr val="black"/>
                      </a:solidFill>
                      <a:prstDash val="soli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hMerge="1">
                  <a:txBody>
                    <a:bodyPr/>
                    <a:lstStyle/>
                    <a:p>
                      <a:endParaRPr lang="en-GB"/>
                    </a:p>
                  </a:txBody>
                  <a:tcPr/>
                </a:tc>
                <a:tc hMerge="1">
                  <a:txBody>
                    <a:bodyPr/>
                    <a:lstStyle/>
                    <a:p>
                      <a:endParaRPr lang="en-GB" dirty="0"/>
                    </a:p>
                  </a:txBody>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de-AT" sz="1400" b="1" kern="1200" dirty="0">
                          <a:solidFill>
                            <a:schemeClr val="accent4">
                              <a:lumMod val="75000"/>
                            </a:schemeClr>
                          </a:solidFill>
                          <a:latin typeface="Arial"/>
                          <a:ea typeface="+mn-ea"/>
                          <a:cs typeface="+mn-cs"/>
                        </a:rPr>
                        <a:t>2.5</a:t>
                      </a:r>
                      <a:r>
                        <a:rPr kumimoji="0" lang="de-AT" sz="1400" b="1" kern="1200" baseline="0" dirty="0">
                          <a:solidFill>
                            <a:schemeClr val="accent4">
                              <a:lumMod val="75000"/>
                            </a:schemeClr>
                          </a:solidFill>
                          <a:latin typeface="Arial"/>
                          <a:ea typeface="+mn-ea"/>
                          <a:cs typeface="+mn-cs"/>
                        </a:rPr>
                        <a:t> (0.5)</a:t>
                      </a:r>
                      <a:endParaRPr kumimoji="0" lang="de-AT" sz="1400" b="1" kern="1200" dirty="0">
                        <a:solidFill>
                          <a:schemeClr val="accent4">
                            <a:lumMod val="75000"/>
                          </a:schemeClr>
                        </a:solidFill>
                        <a:latin typeface="Arial"/>
                        <a:ea typeface="+mn-ea"/>
                        <a:cs typeface="+mn-cs"/>
                      </a:endParaRPr>
                    </a:p>
                  </a:txBody>
                  <a:tcPr marL="68580" marR="68580" marT="34290" marB="34290">
                    <a:lnL w="12700" cmpd="sng">
                      <a:solidFill>
                        <a:prstClr val="black"/>
                      </a:solidFill>
                      <a:prstDash val="soli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400" b="1" kern="1200" dirty="0">
                          <a:solidFill>
                            <a:schemeClr val="accent4">
                              <a:lumMod val="75000"/>
                            </a:schemeClr>
                          </a:solidFill>
                          <a:latin typeface="Arial"/>
                          <a:ea typeface="+mn-ea"/>
                          <a:cs typeface="+mn-cs"/>
                        </a:rPr>
                        <a:t>2.5</a:t>
                      </a:r>
                      <a:endParaRPr kumimoji="0" lang="en-GB" sz="1400" b="1" kern="1200" dirty="0">
                        <a:solidFill>
                          <a:schemeClr val="accent4">
                            <a:lumMod val="75000"/>
                          </a:schemeClr>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chemeClr val="accent4">
                              <a:lumMod val="75000"/>
                            </a:schemeClr>
                          </a:solidFill>
                          <a:latin typeface="Arial"/>
                          <a:ea typeface="+mn-ea"/>
                          <a:cs typeface="+mn-cs"/>
                        </a:rPr>
                        <a:t>3.75</a:t>
                      </a:r>
                      <a:endParaRPr kumimoji="0" lang="en-GB" sz="1400" b="1" kern="1200" dirty="0">
                        <a:solidFill>
                          <a:schemeClr val="accent4">
                            <a:lumMod val="75000"/>
                          </a:schemeClr>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mpd="sng">
                      <a:solidFill>
                        <a:srgbClr val="A26B2D"/>
                      </a:solidFill>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2574920261"/>
                  </a:ext>
                </a:extLst>
              </a:tr>
              <a:tr h="285750">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r>
                        <a:rPr kumimoji="0" lang="en-US" sz="1400" b="1" kern="1200" dirty="0">
                          <a:solidFill>
                            <a:schemeClr val="dk1"/>
                          </a:solidFill>
                          <a:latin typeface="Arial"/>
                          <a:ea typeface="+mn-ea"/>
                          <a:cs typeface="+mn-cs"/>
                        </a:rPr>
                        <a:t>peak luminosity [10</a:t>
                      </a:r>
                      <a:r>
                        <a:rPr kumimoji="0" lang="en-US" sz="1400" b="1" kern="1200" baseline="30000" dirty="0">
                          <a:solidFill>
                            <a:schemeClr val="dk1"/>
                          </a:solidFill>
                          <a:latin typeface="Arial"/>
                          <a:ea typeface="+mn-ea"/>
                          <a:cs typeface="+mn-cs"/>
                        </a:rPr>
                        <a:t>34</a:t>
                      </a:r>
                      <a:r>
                        <a:rPr kumimoji="0" lang="en-US" sz="1400" b="1" kern="1200" dirty="0">
                          <a:solidFill>
                            <a:schemeClr val="dk1"/>
                          </a:solidFill>
                          <a:latin typeface="Arial"/>
                          <a:ea typeface="+mn-ea"/>
                          <a:cs typeface="+mn-cs"/>
                        </a:rPr>
                        <a:t> cm</a:t>
                      </a:r>
                      <a:r>
                        <a:rPr kumimoji="0" lang="en-US" sz="1400" b="1" kern="1200" baseline="30000" dirty="0">
                          <a:solidFill>
                            <a:schemeClr val="dk1"/>
                          </a:solidFill>
                          <a:latin typeface="Arial"/>
                          <a:ea typeface="+mn-ea"/>
                          <a:cs typeface="+mn-cs"/>
                        </a:rPr>
                        <a:t>-2</a:t>
                      </a:r>
                      <a:r>
                        <a:rPr kumimoji="0" lang="en-US" sz="1400" b="1" kern="1200" dirty="0">
                          <a:solidFill>
                            <a:schemeClr val="dk1"/>
                          </a:solidFill>
                          <a:latin typeface="Arial"/>
                          <a:ea typeface="+mn-ea"/>
                          <a:cs typeface="+mn-cs"/>
                        </a:rPr>
                        <a:t>s</a:t>
                      </a:r>
                      <a:r>
                        <a:rPr kumimoji="0" lang="en-US" sz="1400" b="1" kern="1200" baseline="30000" dirty="0">
                          <a:solidFill>
                            <a:schemeClr val="dk1"/>
                          </a:solidFill>
                          <a:latin typeface="Arial"/>
                          <a:ea typeface="+mn-ea"/>
                          <a:cs typeface="+mn-cs"/>
                        </a:rPr>
                        <a:t>-1</a:t>
                      </a:r>
                      <a:r>
                        <a:rPr kumimoji="0" lang="en-US" sz="1400" b="1" kern="1200" dirty="0">
                          <a:solidFill>
                            <a:schemeClr val="dk1"/>
                          </a:solidFill>
                          <a:latin typeface="Arial"/>
                          <a:ea typeface="+mn-ea"/>
                          <a:cs typeface="+mn-cs"/>
                        </a:rPr>
                        <a:t>]</a:t>
                      </a:r>
                      <a:endParaRPr kumimoji="0" lang="en-GB" sz="1400" b="1" kern="1200" dirty="0">
                        <a:solidFill>
                          <a:schemeClr val="dk1"/>
                        </a:solidFill>
                        <a:latin typeface="Arial"/>
                        <a:ea typeface="+mn-ea"/>
                        <a:cs typeface="+mn-cs"/>
                      </a:endParaRPr>
                    </a:p>
                  </a:txBody>
                  <a:tcPr marL="68580" marR="68580" marT="34290" marB="34290">
                    <a:lnL w="12700" cmpd="sng">
                      <a:solidFill>
                        <a:srgbClr val="A26B2D"/>
                      </a:solidFill>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gridSpan="2">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rgbClr val="FF0000"/>
                          </a:solidFill>
                          <a:latin typeface="Arial"/>
                          <a:ea typeface="+mn-ea"/>
                          <a:cs typeface="+mn-cs"/>
                        </a:rPr>
                        <a:t>5</a:t>
                      </a:r>
                      <a:endParaRPr kumimoji="0" lang="en-GB" sz="1400" b="1" kern="1200" dirty="0">
                        <a:solidFill>
                          <a:srgbClr val="FF0000"/>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hMerge="1">
                  <a:txBody>
                    <a:bodyPr/>
                    <a:lstStyle/>
                    <a:p>
                      <a:endParaRPr lang="en-GB"/>
                    </a:p>
                  </a:txBody>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lang="en-US" sz="1400" b="1" dirty="0">
                          <a:solidFill>
                            <a:srgbClr val="FF0000"/>
                          </a:solidFill>
                        </a:rPr>
                        <a:t>30</a:t>
                      </a:r>
                      <a:endParaRPr lang="en-GB" sz="1400" b="1" dirty="0">
                        <a:solidFill>
                          <a:srgbClr val="FF0000"/>
                        </a:solidFill>
                      </a:endParaRP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mpd="sng">
                      <a:solidFill>
                        <a:prstClr val="black"/>
                      </a:solidFill>
                      <a:prstDash val="soli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rgbClr val="FF0000"/>
                          </a:solidFill>
                          <a:latin typeface="Arial"/>
                          <a:ea typeface="+mn-ea"/>
                          <a:cs typeface="+mn-cs"/>
                        </a:rPr>
                        <a:t>25</a:t>
                      </a:r>
                      <a:endParaRPr kumimoji="0" lang="en-GB" sz="1400" b="1" kern="1200" dirty="0">
                        <a:solidFill>
                          <a:srgbClr val="FF0000"/>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rgbClr val="FF0000"/>
                          </a:solidFill>
                          <a:latin typeface="Arial"/>
                          <a:ea typeface="+mn-ea"/>
                          <a:cs typeface="+mn-cs"/>
                        </a:rPr>
                        <a:t>5</a:t>
                      </a:r>
                      <a:endParaRPr kumimoji="0" lang="en-GB" sz="1400" b="1" kern="1200" dirty="0">
                        <a:solidFill>
                          <a:srgbClr val="FF0000"/>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rgbClr val="FF0000"/>
                          </a:solidFill>
                          <a:latin typeface="Arial"/>
                          <a:ea typeface="+mn-ea"/>
                          <a:cs typeface="+mn-cs"/>
                        </a:rPr>
                        <a:t>1</a:t>
                      </a:r>
                      <a:endParaRPr kumimoji="0" lang="en-GB" sz="1400" b="1" kern="1200" dirty="0">
                        <a:solidFill>
                          <a:srgbClr val="FF0000"/>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mpd="sng">
                      <a:solidFill>
                        <a:srgbClr val="A26B2D"/>
                      </a:solidFill>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1959560122"/>
                  </a:ext>
                </a:extLst>
              </a:tr>
              <a:tr h="285750">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r>
                        <a:rPr kumimoji="0" lang="en-GB" sz="1400" b="1" kern="1200" dirty="0">
                          <a:solidFill>
                            <a:schemeClr val="dk1"/>
                          </a:solidFill>
                          <a:latin typeface="Arial"/>
                          <a:ea typeface="+mn-ea"/>
                          <a:cs typeface="+mn-cs"/>
                        </a:rPr>
                        <a:t>events/bunch crossing</a:t>
                      </a:r>
                    </a:p>
                  </a:txBody>
                  <a:tcPr marL="68580" marR="68580" marT="34290" marB="34290">
                    <a:lnL w="12700" cmpd="sng">
                      <a:solidFill>
                        <a:srgbClr val="A26B2D"/>
                      </a:solidFill>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gridSpan="2">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GB" sz="1400" b="1" kern="1200" dirty="0">
                          <a:solidFill>
                            <a:srgbClr val="FF0000"/>
                          </a:solidFill>
                          <a:latin typeface="Arial"/>
                          <a:ea typeface="+mn-ea"/>
                          <a:cs typeface="+mn-cs"/>
                        </a:rPr>
                        <a:t>170</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hMerge="1">
                  <a:txBody>
                    <a:bodyPr/>
                    <a:lstStyle/>
                    <a:p>
                      <a:endParaRPr lang="en-GB"/>
                    </a:p>
                  </a:txBody>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GB" sz="1400" b="1" kern="1200" dirty="0">
                          <a:solidFill>
                            <a:srgbClr val="FF0000"/>
                          </a:solidFill>
                          <a:latin typeface="Arial"/>
                          <a:ea typeface="+mn-ea"/>
                          <a:cs typeface="+mn-cs"/>
                        </a:rPr>
                        <a:t>1000 (200)</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de-AT" sz="1400" b="1" kern="1200" dirty="0">
                          <a:solidFill>
                            <a:srgbClr val="FF0000"/>
                          </a:solidFill>
                          <a:latin typeface="Arial"/>
                          <a:ea typeface="+mn-ea"/>
                          <a:cs typeface="+mn-cs"/>
                        </a:rPr>
                        <a:t>~800</a:t>
                      </a:r>
                      <a:r>
                        <a:rPr kumimoji="0" lang="de-AT" sz="1400" b="1" kern="1200" baseline="0" dirty="0">
                          <a:solidFill>
                            <a:srgbClr val="FF0000"/>
                          </a:solidFill>
                          <a:latin typeface="Arial"/>
                          <a:ea typeface="+mn-ea"/>
                          <a:cs typeface="+mn-cs"/>
                        </a:rPr>
                        <a:t> </a:t>
                      </a:r>
                      <a:r>
                        <a:rPr kumimoji="0" lang="de-AT" sz="1400" b="1" kern="1200" dirty="0">
                          <a:solidFill>
                            <a:srgbClr val="FF0000"/>
                          </a:solidFill>
                          <a:latin typeface="Arial"/>
                          <a:ea typeface="+mn-ea"/>
                          <a:cs typeface="+mn-cs"/>
                        </a:rPr>
                        <a:t>(160)</a:t>
                      </a:r>
                      <a:endParaRPr kumimoji="0" lang="en-GB" sz="1400" b="1" kern="1200" dirty="0">
                        <a:solidFill>
                          <a:srgbClr val="FF0000"/>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GB" sz="1400" b="1" kern="1200" dirty="0">
                          <a:solidFill>
                            <a:srgbClr val="FF0000"/>
                          </a:solidFill>
                          <a:latin typeface="Arial"/>
                          <a:ea typeface="+mn-ea"/>
                          <a:cs typeface="+mn-cs"/>
                        </a:rPr>
                        <a:t>135</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rgbClr val="FF0000"/>
                          </a:solidFill>
                          <a:latin typeface="Arial"/>
                          <a:ea typeface="+mn-ea"/>
                          <a:cs typeface="+mn-cs"/>
                        </a:rPr>
                        <a:t>27</a:t>
                      </a:r>
                      <a:endParaRPr kumimoji="0" lang="en-GB" sz="1400" b="1" kern="1200" dirty="0">
                        <a:solidFill>
                          <a:srgbClr val="FF0000"/>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mpd="sng">
                      <a:solidFill>
                        <a:srgbClr val="A26B2D"/>
                      </a:solidFill>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10009"/>
                  </a:ext>
                </a:extLst>
              </a:tr>
              <a:tr h="285750">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r>
                        <a:rPr kumimoji="0" lang="en-GB" sz="1400" b="1" kern="1200" dirty="0">
                          <a:solidFill>
                            <a:schemeClr val="dk1"/>
                          </a:solidFill>
                          <a:latin typeface="Arial"/>
                          <a:ea typeface="+mn-ea"/>
                          <a:cs typeface="+mn-cs"/>
                        </a:rPr>
                        <a:t>stored energy/beam [GJ]</a:t>
                      </a:r>
                    </a:p>
                  </a:txBody>
                  <a:tcPr marL="68580" marR="68580" marT="34290" marB="34290">
                    <a:lnL w="12700" cmpd="sng">
                      <a:solidFill>
                        <a:srgbClr val="A26B2D"/>
                      </a:solidFill>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gridSpan="3">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GB" sz="1400" b="1" kern="1200" dirty="0">
                          <a:solidFill>
                            <a:schemeClr val="accent4">
                              <a:lumMod val="75000"/>
                            </a:schemeClr>
                          </a:solidFill>
                          <a:latin typeface="Arial"/>
                          <a:ea typeface="+mn-ea"/>
                          <a:cs typeface="+mn-cs"/>
                        </a:rPr>
                        <a:t>8.4</a:t>
                      </a: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hMerge="1">
                  <a:txBody>
                    <a:bodyPr/>
                    <a:lstStyle/>
                    <a:p>
                      <a:endParaRPr lang="en-GB"/>
                    </a:p>
                  </a:txBody>
                  <a:tcPr/>
                </a:tc>
                <a:tc hMerge="1">
                  <a:txBody>
                    <a:bodyPr/>
                    <a:lstStyle/>
                    <a:p>
                      <a:endParaRPr lang="en-GB"/>
                    </a:p>
                  </a:txBody>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de-AT" sz="1400" b="1" kern="1200" dirty="0">
                          <a:solidFill>
                            <a:schemeClr val="accent4">
                              <a:lumMod val="75000"/>
                            </a:schemeClr>
                          </a:solidFill>
                          <a:latin typeface="Arial"/>
                          <a:ea typeface="+mn-ea"/>
                          <a:cs typeface="+mn-cs"/>
                        </a:rPr>
                        <a:t>1.3</a:t>
                      </a:r>
                      <a:endParaRPr kumimoji="0" lang="en-GB" sz="1400" b="1" kern="1200" dirty="0">
                        <a:solidFill>
                          <a:schemeClr val="accent4">
                            <a:lumMod val="75000"/>
                          </a:schemeClr>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de-AT" sz="1400" b="1" kern="1200" dirty="0">
                          <a:solidFill>
                            <a:schemeClr val="accent4">
                              <a:lumMod val="75000"/>
                            </a:schemeClr>
                          </a:solidFill>
                          <a:latin typeface="Arial"/>
                          <a:ea typeface="+mn-ea"/>
                          <a:cs typeface="+mn-cs"/>
                        </a:rPr>
                        <a:t>0.7</a:t>
                      </a:r>
                      <a:endParaRPr kumimoji="0" lang="en-GB" sz="1400" b="1" kern="1200" dirty="0">
                        <a:solidFill>
                          <a:schemeClr val="accent4">
                            <a:lumMod val="75000"/>
                          </a:schemeClr>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ap="flat" cmpd="sng" algn="ctr">
                      <a:solidFill>
                        <a:srgbClr val="0C377B"/>
                      </a:solidFill>
                      <a:prstDash val="solid"/>
                      <a:round/>
                      <a:headEnd type="none" w="med" len="med"/>
                      <a:tailEnd type="none" w="med" len="med"/>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tc>
                  <a:txBody>
                    <a:bodyPr/>
                    <a:lstStyle>
                      <a:lvl1pPr marL="0" algn="l" defTabSz="457200" rtl="0" eaLnBrk="1" latinLnBrk="0" hangingPunct="1">
                        <a:defRPr sz="1800" kern="1200">
                          <a:solidFill>
                            <a:schemeClr val="tx1"/>
                          </a:solidFill>
                          <a:latin typeface="Arial"/>
                        </a:defRPr>
                      </a:lvl1pPr>
                      <a:lvl2pPr marL="457200" algn="l" defTabSz="457200" rtl="0" eaLnBrk="1" latinLnBrk="0" hangingPunct="1">
                        <a:defRPr sz="1800" kern="1200">
                          <a:solidFill>
                            <a:schemeClr val="tx1"/>
                          </a:solidFill>
                          <a:latin typeface="Arial"/>
                        </a:defRPr>
                      </a:lvl2pPr>
                      <a:lvl3pPr marL="914400" algn="l" defTabSz="457200" rtl="0" eaLnBrk="1" latinLnBrk="0" hangingPunct="1">
                        <a:defRPr sz="1800" kern="1200">
                          <a:solidFill>
                            <a:schemeClr val="tx1"/>
                          </a:solidFill>
                          <a:latin typeface="Arial"/>
                        </a:defRPr>
                      </a:lvl3pPr>
                      <a:lvl4pPr marL="1371600" algn="l" defTabSz="457200" rtl="0" eaLnBrk="1" latinLnBrk="0" hangingPunct="1">
                        <a:defRPr sz="1800" kern="1200">
                          <a:solidFill>
                            <a:schemeClr val="tx1"/>
                          </a:solidFill>
                          <a:latin typeface="Arial"/>
                        </a:defRPr>
                      </a:lvl4pPr>
                      <a:lvl5pPr marL="1828800" algn="l" defTabSz="457200" rtl="0" eaLnBrk="1" latinLnBrk="0" hangingPunct="1">
                        <a:defRPr sz="1800" kern="1200">
                          <a:solidFill>
                            <a:schemeClr val="tx1"/>
                          </a:solidFill>
                          <a:latin typeface="Arial"/>
                        </a:defRPr>
                      </a:lvl5pPr>
                      <a:lvl6pPr marL="2286000" algn="l" defTabSz="457200" rtl="0" eaLnBrk="1" latinLnBrk="0" hangingPunct="1">
                        <a:defRPr sz="1800" kern="1200">
                          <a:solidFill>
                            <a:schemeClr val="tx1"/>
                          </a:solidFill>
                          <a:latin typeface="Arial"/>
                        </a:defRPr>
                      </a:lvl6pPr>
                      <a:lvl7pPr marL="2743200" algn="l" defTabSz="457200" rtl="0" eaLnBrk="1" latinLnBrk="0" hangingPunct="1">
                        <a:defRPr sz="1800" kern="1200">
                          <a:solidFill>
                            <a:schemeClr val="tx1"/>
                          </a:solidFill>
                          <a:latin typeface="Arial"/>
                        </a:defRPr>
                      </a:lvl7pPr>
                      <a:lvl8pPr marL="3200400" algn="l" defTabSz="457200" rtl="0" eaLnBrk="1" latinLnBrk="0" hangingPunct="1">
                        <a:defRPr sz="1800" kern="1200">
                          <a:solidFill>
                            <a:schemeClr val="tx1"/>
                          </a:solidFill>
                          <a:latin typeface="Arial"/>
                        </a:defRPr>
                      </a:lvl8pPr>
                      <a:lvl9pPr marL="3657600" algn="l" defTabSz="457200" rtl="0" eaLnBrk="1" latinLnBrk="0" hangingPunct="1">
                        <a:defRPr sz="1800" kern="1200">
                          <a:solidFill>
                            <a:schemeClr val="tx1"/>
                          </a:solidFill>
                          <a:latin typeface="Arial"/>
                        </a:defRPr>
                      </a:lvl9pPr>
                    </a:lstStyle>
                    <a:p>
                      <a:pPr algn="ctr"/>
                      <a:r>
                        <a:rPr kumimoji="0" lang="en-US" sz="1400" b="1" kern="1200" dirty="0">
                          <a:solidFill>
                            <a:schemeClr val="accent4">
                              <a:lumMod val="75000"/>
                            </a:schemeClr>
                          </a:solidFill>
                          <a:latin typeface="Arial"/>
                          <a:ea typeface="+mn-ea"/>
                          <a:cs typeface="+mn-cs"/>
                        </a:rPr>
                        <a:t>0.36</a:t>
                      </a:r>
                      <a:endParaRPr kumimoji="0" lang="en-GB" sz="1400" b="1" kern="1200" dirty="0">
                        <a:solidFill>
                          <a:schemeClr val="accent4">
                            <a:lumMod val="75000"/>
                          </a:schemeClr>
                        </a:solidFill>
                        <a:latin typeface="Arial"/>
                        <a:ea typeface="+mn-ea"/>
                        <a:cs typeface="+mn-cs"/>
                      </a:endParaRPr>
                    </a:p>
                  </a:txBody>
                  <a:tcPr marL="68580" marR="68580" marT="34290" marB="34290">
                    <a:lnL w="12700" cap="flat" cmpd="sng" algn="ctr">
                      <a:solidFill>
                        <a:srgbClr val="0C377B"/>
                      </a:solidFill>
                      <a:prstDash val="solid"/>
                      <a:round/>
                      <a:headEnd type="none" w="med" len="med"/>
                      <a:tailEnd type="none" w="med" len="med"/>
                    </a:lnL>
                    <a:lnR w="12700" cmpd="sng">
                      <a:solidFill>
                        <a:srgbClr val="A26B2D"/>
                      </a:solidFill>
                    </a:lnR>
                    <a:lnT w="12700" cap="flat" cmpd="sng" algn="ctr">
                      <a:solidFill>
                        <a:srgbClr val="A26B2D"/>
                      </a:solidFill>
                      <a:prstDash val="solid"/>
                      <a:round/>
                      <a:headEnd type="none" w="med" len="med"/>
                      <a:tailEnd type="none" w="med" len="med"/>
                    </a:lnT>
                    <a:lnB w="12700" cap="flat" cmpd="sng" algn="ctr">
                      <a:solidFill>
                        <a:srgbClr val="A26B2D"/>
                      </a:solidFill>
                      <a:prstDash val="solid"/>
                      <a:round/>
                      <a:headEnd type="none" w="med" len="med"/>
                      <a:tailEnd type="none" w="med" len="med"/>
                    </a:lnB>
                    <a:lnTlToBr w="12700" cmpd="sng">
                      <a:noFill/>
                      <a:prstDash val="solid"/>
                    </a:lnTlToBr>
                    <a:lnBlToTr w="12700" cmpd="sng">
                      <a:noFill/>
                      <a:prstDash val="solid"/>
                    </a:lnBlToTr>
                    <a:solidFill>
                      <a:srgbClr val="A26B2D">
                        <a:tint val="20000"/>
                      </a:srgbClr>
                    </a:solidFill>
                  </a:tcPr>
                </a:tc>
                <a:extLst>
                  <a:ext uri="{0D108BD9-81ED-4DB2-BD59-A6C34878D82A}">
                    <a16:rowId xmlns:a16="http://schemas.microsoft.com/office/drawing/2014/main" val="10010"/>
                  </a:ext>
                </a:extLst>
              </a:tr>
            </a:tbl>
          </a:graphicData>
        </a:graphic>
      </p:graphicFrame>
      <p:sp>
        <p:nvSpPr>
          <p:cNvPr id="5" name="Content Placeholder 2"/>
          <p:cNvSpPr txBox="1">
            <a:spLocks/>
          </p:cNvSpPr>
          <p:nvPr/>
        </p:nvSpPr>
        <p:spPr>
          <a:xfrm>
            <a:off x="367554" y="5805076"/>
            <a:ext cx="8633011" cy="77501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it-IT" dirty="0"/>
              <a:t>Constraints given by FCC-ee are less challenging for that concern the background rate and similar for the rest</a:t>
            </a:r>
            <a:endParaRPr lang="en-GB" dirty="0">
              <a:sym typeface="Wingdings" panose="05000000000000000000" pitchFamily="2" charset="2"/>
            </a:endParaRPr>
          </a:p>
        </p:txBody>
      </p:sp>
      <p:sp>
        <p:nvSpPr>
          <p:cNvPr id="6" name="Slide Number Placeholder 5"/>
          <p:cNvSpPr>
            <a:spLocks noGrp="1"/>
          </p:cNvSpPr>
          <p:nvPr>
            <p:ph type="sldNum" sz="quarter" idx="12"/>
          </p:nvPr>
        </p:nvSpPr>
        <p:spPr/>
        <p:txBody>
          <a:bodyPr/>
          <a:lstStyle/>
          <a:p>
            <a:fld id="{F8550EB5-7DBB-40B0-8DCD-2DF6D0BF0886}" type="slidenum">
              <a:rPr lang="en-GB" smtClean="0"/>
              <a:t>51</a:t>
            </a:fld>
            <a:endParaRPr lang="en-GB"/>
          </a:p>
        </p:txBody>
      </p:sp>
      <p:sp>
        <p:nvSpPr>
          <p:cNvPr id="7" name="Date Placeholder 6"/>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26181898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2463" y="91404"/>
            <a:ext cx="7716838" cy="881812"/>
          </a:xfrm>
        </p:spPr>
        <p:txBody>
          <a:bodyPr/>
          <a:lstStyle/>
          <a:p>
            <a:r>
              <a:rPr lang="en-GB" dirty="0"/>
              <a:t>FFC-</a:t>
            </a:r>
            <a:r>
              <a:rPr lang="en-GB" dirty="0" err="1"/>
              <a:t>hh</a:t>
            </a:r>
            <a:r>
              <a:rPr lang="en-GB" dirty="0"/>
              <a:t> reference detector</a:t>
            </a:r>
          </a:p>
        </p:txBody>
      </p:sp>
      <p:sp>
        <p:nvSpPr>
          <p:cNvPr id="3" name="Content Placeholder 2"/>
          <p:cNvSpPr>
            <a:spLocks noGrp="1"/>
          </p:cNvSpPr>
          <p:nvPr>
            <p:ph idx="1"/>
          </p:nvPr>
        </p:nvSpPr>
        <p:spPr>
          <a:xfrm>
            <a:off x="7049092" y="1192207"/>
            <a:ext cx="3441067" cy="3163043"/>
          </a:xfrm>
        </p:spPr>
        <p:txBody>
          <a:bodyPr>
            <a:normAutofit fontScale="92500"/>
          </a:bodyPr>
          <a:lstStyle/>
          <a:p>
            <a:r>
              <a:rPr lang="it-IT" dirty="0"/>
              <a:t>4T 10m solenoid</a:t>
            </a:r>
          </a:p>
          <a:p>
            <a:r>
              <a:rPr lang="it-IT" dirty="0"/>
              <a:t>Forward solenoids</a:t>
            </a:r>
          </a:p>
          <a:p>
            <a:r>
              <a:rPr lang="it-IT" dirty="0"/>
              <a:t>Silicon tracker</a:t>
            </a:r>
          </a:p>
          <a:p>
            <a:r>
              <a:rPr lang="it-IT" dirty="0"/>
              <a:t>Barrel ECAL Lar</a:t>
            </a:r>
          </a:p>
          <a:p>
            <a:r>
              <a:rPr lang="it-IT" dirty="0"/>
              <a:t>Barrel HCAL Fe/Sci</a:t>
            </a:r>
          </a:p>
          <a:p>
            <a:r>
              <a:rPr lang="it-IT" dirty="0"/>
              <a:t>Endcap HCAL/ECAL LAr</a:t>
            </a:r>
          </a:p>
          <a:p>
            <a:r>
              <a:rPr lang="it-IT" dirty="0"/>
              <a:t>Forward HCAL/ECAL Lar</a:t>
            </a:r>
          </a:p>
        </p:txBody>
      </p:sp>
      <p:sp>
        <p:nvSpPr>
          <p:cNvPr id="5" name="Content Placeholder 2"/>
          <p:cNvSpPr txBox="1">
            <a:spLocks/>
          </p:cNvSpPr>
          <p:nvPr/>
        </p:nvSpPr>
        <p:spPr>
          <a:xfrm>
            <a:off x="10052979" y="1290918"/>
            <a:ext cx="2139022" cy="2557349"/>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it-IT" dirty="0"/>
              <a:t>MUONS?</a:t>
            </a:r>
          </a:p>
          <a:p>
            <a:pPr lvl="1"/>
            <a:r>
              <a:rPr lang="it-IT" dirty="0"/>
              <a:t>Barrel</a:t>
            </a:r>
          </a:p>
          <a:p>
            <a:pPr lvl="1"/>
            <a:r>
              <a:rPr lang="it-IT" dirty="0"/>
              <a:t>Encap</a:t>
            </a:r>
          </a:p>
          <a:p>
            <a:pPr lvl="1"/>
            <a:r>
              <a:rPr lang="it-IT" dirty="0"/>
              <a:t>Forward</a:t>
            </a:r>
          </a:p>
          <a:p>
            <a:r>
              <a:rPr lang="it-IT" dirty="0"/>
              <a:t>Various gaseous detectors</a:t>
            </a:r>
          </a:p>
        </p:txBody>
      </p:sp>
      <p:pic>
        <p:nvPicPr>
          <p:cNvPr id="6" name="Picture 5"/>
          <p:cNvPicPr>
            <a:picLocks noChangeAspect="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19159" y="284375"/>
            <a:ext cx="7667031" cy="3892379"/>
          </a:xfrm>
          <a:prstGeom prst="rect">
            <a:avLst/>
          </a:prstGeom>
        </p:spPr>
      </p:pic>
      <p:pic>
        <p:nvPicPr>
          <p:cNvPr id="8" name="Picture 7"/>
          <p:cNvPicPr>
            <a:picLocks noChangeAspect="1"/>
          </p:cNvPicPr>
          <p:nvPr/>
        </p:nvPicPr>
        <p:blipFill>
          <a:blip r:embed="rId3"/>
          <a:stretch>
            <a:fillRect/>
          </a:stretch>
        </p:blipFill>
        <p:spPr>
          <a:xfrm>
            <a:off x="0" y="3766944"/>
            <a:ext cx="5544274" cy="3091056"/>
          </a:xfrm>
          <a:prstGeom prst="rect">
            <a:avLst/>
          </a:prstGeom>
          <a:gradFill flip="none" rotWithShape="1">
            <a:gsLst>
              <a:gs pos="0">
                <a:schemeClr val="accent1">
                  <a:alpha val="0"/>
                  <a:lumMod val="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p:spPr>
      </p:pic>
      <p:pic>
        <p:nvPicPr>
          <p:cNvPr id="10" name="Picture 9" descr="fcc_crossestion.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44274" y="4205860"/>
            <a:ext cx="6038126" cy="2652140"/>
          </a:xfrm>
          <a:prstGeom prst="rect">
            <a:avLst/>
          </a:prstGeom>
        </p:spPr>
      </p:pic>
      <p:sp>
        <p:nvSpPr>
          <p:cNvPr id="11" name="Slide Number Placeholder 10"/>
          <p:cNvSpPr>
            <a:spLocks noGrp="1"/>
          </p:cNvSpPr>
          <p:nvPr>
            <p:ph type="sldNum" sz="quarter" idx="12"/>
          </p:nvPr>
        </p:nvSpPr>
        <p:spPr/>
        <p:txBody>
          <a:bodyPr/>
          <a:lstStyle/>
          <a:p>
            <a:fld id="{F8550EB5-7DBB-40B0-8DCD-2DF6D0BF0886}" type="slidenum">
              <a:rPr lang="en-GB" smtClean="0"/>
              <a:t>52</a:t>
            </a:fld>
            <a:endParaRPr lang="en-GB"/>
          </a:p>
        </p:txBody>
      </p:sp>
      <p:sp>
        <p:nvSpPr>
          <p:cNvPr id="12" name="Date Placeholder 11"/>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32426807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255010"/>
            <a:ext cx="9404723" cy="881812"/>
          </a:xfrm>
        </p:spPr>
        <p:txBody>
          <a:bodyPr/>
          <a:lstStyle/>
          <a:p>
            <a:r>
              <a:rPr lang="en-GB" dirty="0"/>
              <a:t>Muon tracking performance</a:t>
            </a:r>
          </a:p>
        </p:txBody>
      </p:sp>
      <p:sp>
        <p:nvSpPr>
          <p:cNvPr id="3" name="Content Placeholder 2"/>
          <p:cNvSpPr>
            <a:spLocks noGrp="1"/>
          </p:cNvSpPr>
          <p:nvPr>
            <p:ph idx="1"/>
          </p:nvPr>
        </p:nvSpPr>
        <p:spPr>
          <a:xfrm>
            <a:off x="8848165" y="1247592"/>
            <a:ext cx="3343835" cy="5299837"/>
          </a:xfrm>
        </p:spPr>
        <p:txBody>
          <a:bodyPr>
            <a:normAutofit/>
          </a:bodyPr>
          <a:lstStyle/>
          <a:p>
            <a:r>
              <a:rPr lang="en-GB" dirty="0">
                <a:sym typeface="Wingdings" panose="05000000000000000000" pitchFamily="2" charset="2"/>
              </a:rPr>
              <a:t>70 µrad muon detector angular resolution:</a:t>
            </a:r>
          </a:p>
          <a:p>
            <a:pPr marL="685800" lvl="1"/>
            <a:r>
              <a:rPr lang="en-GB" dirty="0">
                <a:sym typeface="Wingdings" panose="05000000000000000000" pitchFamily="2" charset="2"/>
              </a:rPr>
              <a:t>&lt; 10% standalone momentum resolution up to </a:t>
            </a:r>
            <a:r>
              <a:rPr lang="en-GB" dirty="0">
                <a:solidFill>
                  <a:srgbClr val="FF0000"/>
                </a:solidFill>
                <a:sym typeface="Wingdings" panose="05000000000000000000" pitchFamily="2" charset="2"/>
              </a:rPr>
              <a:t>3 </a:t>
            </a:r>
            <a:r>
              <a:rPr lang="en-GB" dirty="0" err="1">
                <a:solidFill>
                  <a:srgbClr val="FF0000"/>
                </a:solidFill>
                <a:sym typeface="Wingdings" panose="05000000000000000000" pitchFamily="2" charset="2"/>
              </a:rPr>
              <a:t>TeV</a:t>
            </a:r>
            <a:r>
              <a:rPr lang="en-GB" dirty="0">
                <a:sym typeface="Wingdings" panose="05000000000000000000" pitchFamily="2" charset="2"/>
              </a:rPr>
              <a:t>, equal to tracker resolution</a:t>
            </a:r>
          </a:p>
          <a:p>
            <a:pPr>
              <a:spcBef>
                <a:spcPct val="50000"/>
              </a:spcBef>
            </a:pPr>
            <a:r>
              <a:rPr lang="en-US" altLang="en-US" dirty="0"/>
              <a:t>50 µm muon detector spatial resolution</a:t>
            </a:r>
            <a:r>
              <a:rPr lang="en-US" altLang="en-US" dirty="0">
                <a:solidFill>
                  <a:srgbClr val="0033CC"/>
                </a:solidFill>
              </a:rPr>
              <a:t>:</a:t>
            </a:r>
            <a:endParaRPr lang="en-US" altLang="en-US" dirty="0">
              <a:cs typeface="Arial" panose="020B0604020202020204" pitchFamily="34" charset="0"/>
              <a:sym typeface="Symbol" panose="05050102010706020507" pitchFamily="18" charset="2"/>
            </a:endParaRPr>
          </a:p>
          <a:p>
            <a:pPr lvl="1">
              <a:spcBef>
                <a:spcPct val="50000"/>
              </a:spcBef>
            </a:pPr>
            <a:r>
              <a:rPr lang="en-US" altLang="en-US" dirty="0">
                <a:cs typeface="Arial" panose="020B0604020202020204" pitchFamily="34" charset="0"/>
              </a:rPr>
              <a:t>&lt; 10% combined momentum resolution up to </a:t>
            </a:r>
            <a:r>
              <a:rPr lang="en-US" altLang="en-US" dirty="0">
                <a:solidFill>
                  <a:srgbClr val="FFC000"/>
                </a:solidFill>
                <a:cs typeface="Arial" panose="020B0604020202020204" pitchFamily="34" charset="0"/>
              </a:rPr>
              <a:t>20 </a:t>
            </a:r>
            <a:r>
              <a:rPr lang="en-US" altLang="en-US" dirty="0" err="1">
                <a:solidFill>
                  <a:srgbClr val="FFC000"/>
                </a:solidFill>
                <a:cs typeface="Arial" panose="020B0604020202020204" pitchFamily="34" charset="0"/>
              </a:rPr>
              <a:t>TeV</a:t>
            </a:r>
            <a:r>
              <a:rPr lang="en-US" altLang="en-US" dirty="0">
                <a:cs typeface="Arial" panose="020B0604020202020204" pitchFamily="34" charset="0"/>
              </a:rPr>
              <a:t>.</a:t>
            </a:r>
          </a:p>
          <a:p>
            <a:pPr marL="285750"/>
            <a:r>
              <a:rPr lang="en-US" altLang="en-US" dirty="0"/>
              <a:t>Multiple scattering limit for track combination (infinite muon detector resolution)</a:t>
            </a:r>
            <a:endParaRPr lang="de-DE" altLang="en-US" dirty="0"/>
          </a:p>
          <a:p>
            <a:pPr marL="685800" lvl="1"/>
            <a:endParaRPr lang="it-IT" dirty="0">
              <a:sym typeface="Wingdings" panose="05000000000000000000" pitchFamily="2" charset="2"/>
            </a:endParaRPr>
          </a:p>
        </p:txBody>
      </p:sp>
      <p:sp>
        <p:nvSpPr>
          <p:cNvPr id="5" name="Content Placeholder 2"/>
          <p:cNvSpPr txBox="1">
            <a:spLocks/>
          </p:cNvSpPr>
          <p:nvPr/>
        </p:nvSpPr>
        <p:spPr>
          <a:xfrm>
            <a:off x="394448" y="1247591"/>
            <a:ext cx="4062105" cy="2697801"/>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buNone/>
            </a:pPr>
            <a:r>
              <a:rPr lang="it-IT" dirty="0"/>
              <a:t>Three methods for the muon momentum measurement </a:t>
            </a:r>
          </a:p>
          <a:p>
            <a:r>
              <a:rPr lang="en-GB" b="1" dirty="0">
                <a:solidFill>
                  <a:srgbClr val="FFC000"/>
                </a:solidFill>
              </a:rPr>
              <a:t>Tracker only</a:t>
            </a:r>
            <a:r>
              <a:rPr lang="en-GB" dirty="0"/>
              <a:t> with identification in the muon system</a:t>
            </a:r>
          </a:p>
          <a:p>
            <a:r>
              <a:rPr lang="en-GB" b="1" dirty="0">
                <a:solidFill>
                  <a:srgbClr val="FFC000"/>
                </a:solidFill>
              </a:rPr>
              <a:t>Muon system only</a:t>
            </a:r>
            <a:r>
              <a:rPr lang="en-GB" dirty="0"/>
              <a:t> by measuring the muon angle where it exits the coil</a:t>
            </a:r>
          </a:p>
          <a:p>
            <a:r>
              <a:rPr lang="en-GB" dirty="0"/>
              <a:t>Tracker </a:t>
            </a:r>
            <a:r>
              <a:rPr lang="en-GB" b="1" dirty="0">
                <a:solidFill>
                  <a:srgbClr val="FFC000"/>
                </a:solidFill>
              </a:rPr>
              <a:t>combined</a:t>
            </a:r>
            <a:r>
              <a:rPr lang="en-GB" dirty="0"/>
              <a:t> with the position of the muon where it exists the coil </a:t>
            </a:r>
          </a:p>
        </p:txBody>
      </p:sp>
      <p:grpSp>
        <p:nvGrpSpPr>
          <p:cNvPr id="6" name="Group 5"/>
          <p:cNvGrpSpPr/>
          <p:nvPr/>
        </p:nvGrpSpPr>
        <p:grpSpPr>
          <a:xfrm>
            <a:off x="0" y="3816594"/>
            <a:ext cx="4456553" cy="3041406"/>
            <a:chOff x="139008" y="2029620"/>
            <a:chExt cx="4456553" cy="3041406"/>
          </a:xfrm>
        </p:grpSpPr>
        <p:pic>
          <p:nvPicPr>
            <p:cNvPr id="7" name="Picture 6"/>
            <p:cNvPicPr>
              <a:picLocks noChangeAspect="1"/>
            </p:cNvPicPr>
            <p:nvPr/>
          </p:nvPicPr>
          <p:blipFill rotWithShape="1">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39008" y="2029620"/>
              <a:ext cx="4456553" cy="3041406"/>
            </a:xfrm>
            <a:prstGeom prst="rect">
              <a:avLst/>
            </a:prstGeom>
          </p:spPr>
        </p:pic>
        <p:cxnSp>
          <p:nvCxnSpPr>
            <p:cNvPr id="8" name="Straight Arrow Connector 7"/>
            <p:cNvCxnSpPr/>
            <p:nvPr/>
          </p:nvCxnSpPr>
          <p:spPr>
            <a:xfrm flipV="1">
              <a:off x="644228" y="2894643"/>
              <a:ext cx="1296144" cy="165618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201620" y="2902174"/>
              <a:ext cx="418053" cy="461665"/>
            </a:xfrm>
            <a:prstGeom prst="rect">
              <a:avLst/>
            </a:prstGeom>
            <a:noFill/>
          </p:spPr>
          <p:txBody>
            <a:bodyPr wrap="none" rtlCol="0">
              <a:spAutoFit/>
            </a:bodyPr>
            <a:lstStyle/>
            <a:p>
              <a:pPr defTabSz="456986"/>
              <a:r>
                <a:rPr lang="en-GB" sz="2400" dirty="0">
                  <a:solidFill>
                    <a:prstClr val="black"/>
                  </a:solidFill>
                  <a:latin typeface="Calibri"/>
                </a:rPr>
                <a:t>L</a:t>
              </a:r>
              <a:r>
                <a:rPr lang="en-GB" sz="2400" baseline="-25000" dirty="0">
                  <a:solidFill>
                    <a:prstClr val="black"/>
                  </a:solidFill>
                  <a:latin typeface="Calibri"/>
                </a:rPr>
                <a:t>1</a:t>
              </a:r>
            </a:p>
          </p:txBody>
        </p:sp>
        <p:cxnSp>
          <p:nvCxnSpPr>
            <p:cNvPr id="10" name="Straight Arrow Connector 9"/>
            <p:cNvCxnSpPr/>
            <p:nvPr/>
          </p:nvCxnSpPr>
          <p:spPr>
            <a:xfrm flipV="1">
              <a:off x="644228" y="4262796"/>
              <a:ext cx="574898" cy="28803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819067" y="4334824"/>
              <a:ext cx="418053" cy="461665"/>
            </a:xfrm>
            <a:prstGeom prst="rect">
              <a:avLst/>
            </a:prstGeom>
            <a:noFill/>
          </p:spPr>
          <p:txBody>
            <a:bodyPr wrap="none" rtlCol="0">
              <a:spAutoFit/>
            </a:bodyPr>
            <a:lstStyle/>
            <a:p>
              <a:pPr defTabSz="456986"/>
              <a:r>
                <a:rPr lang="en-GB" sz="2400" dirty="0">
                  <a:solidFill>
                    <a:prstClr val="black"/>
                  </a:solidFill>
                  <a:latin typeface="Calibri"/>
                </a:rPr>
                <a:t>L</a:t>
              </a:r>
              <a:r>
                <a:rPr lang="en-GB" sz="2400" baseline="-25000" dirty="0">
                  <a:solidFill>
                    <a:prstClr val="black"/>
                  </a:solidFill>
                  <a:latin typeface="Calibri"/>
                </a:rPr>
                <a:t>0</a:t>
              </a:r>
            </a:p>
          </p:txBody>
        </p:sp>
        <p:sp>
          <p:nvSpPr>
            <p:cNvPr id="12" name="Oval 11"/>
            <p:cNvSpPr/>
            <p:nvPr/>
          </p:nvSpPr>
          <p:spPr>
            <a:xfrm>
              <a:off x="1193472" y="2496120"/>
              <a:ext cx="144016" cy="144016"/>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6986"/>
              <a:endParaRPr lang="en-GB">
                <a:solidFill>
                  <a:prstClr val="white"/>
                </a:solidFill>
                <a:latin typeface="Calibri"/>
              </a:endParaRPr>
            </a:p>
          </p:txBody>
        </p:sp>
        <p:cxnSp>
          <p:nvCxnSpPr>
            <p:cNvPr id="13" name="Straight Arrow Connector 12"/>
            <p:cNvCxnSpPr/>
            <p:nvPr/>
          </p:nvCxnSpPr>
          <p:spPr>
            <a:xfrm flipV="1">
              <a:off x="1237118" y="3701540"/>
              <a:ext cx="1318658" cy="561256"/>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910110" y="3925968"/>
              <a:ext cx="677038" cy="461665"/>
            </a:xfrm>
            <a:prstGeom prst="rect">
              <a:avLst/>
            </a:prstGeom>
            <a:noFill/>
          </p:spPr>
          <p:txBody>
            <a:bodyPr wrap="none" rtlCol="0">
              <a:spAutoFit/>
            </a:bodyPr>
            <a:lstStyle/>
            <a:p>
              <a:pPr defTabSz="456986"/>
              <a:r>
                <a:rPr lang="en-GB" sz="2400" dirty="0" err="1">
                  <a:solidFill>
                    <a:prstClr val="black"/>
                  </a:solidFill>
                  <a:latin typeface="Calibri"/>
                </a:rPr>
                <a:t>L</a:t>
              </a:r>
              <a:r>
                <a:rPr lang="en-GB" sz="2400" baseline="-25000" dirty="0" err="1">
                  <a:solidFill>
                    <a:prstClr val="black"/>
                  </a:solidFill>
                  <a:latin typeface="Calibri"/>
                </a:rPr>
                <a:t>Calo</a:t>
              </a:r>
              <a:endParaRPr lang="en-GB" sz="2400" baseline="-25000" dirty="0">
                <a:solidFill>
                  <a:prstClr val="black"/>
                </a:solidFill>
                <a:latin typeface="Calibri"/>
              </a:endParaRPr>
            </a:p>
          </p:txBody>
        </p:sp>
      </p:grpSp>
      <p:pic>
        <p:nvPicPr>
          <p:cNvPr id="15" name="Picture 1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456553" y="1337764"/>
            <a:ext cx="4298212" cy="4032095"/>
          </a:xfrm>
          <a:prstGeom prst="rect">
            <a:avLst/>
          </a:prstGeom>
        </p:spPr>
      </p:pic>
      <p:cxnSp>
        <p:nvCxnSpPr>
          <p:cNvPr id="17" name="Straight Connector 16"/>
          <p:cNvCxnSpPr/>
          <p:nvPr/>
        </p:nvCxnSpPr>
        <p:spPr>
          <a:xfrm flipV="1">
            <a:off x="7093812" y="1470213"/>
            <a:ext cx="0" cy="370749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8319247" y="1470213"/>
            <a:ext cx="699247" cy="21515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8062001" y="1470213"/>
            <a:ext cx="0" cy="3707495"/>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8026290" y="2734235"/>
            <a:ext cx="886817" cy="995084"/>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flipV="1">
            <a:off x="8062001" y="3081836"/>
            <a:ext cx="944508" cy="2314919"/>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 Box 7"/>
          <p:cNvSpPr txBox="1">
            <a:spLocks noChangeArrowheads="1"/>
          </p:cNvSpPr>
          <p:nvPr/>
        </p:nvSpPr>
        <p:spPr bwMode="auto">
          <a:xfrm>
            <a:off x="3831083" y="5426287"/>
            <a:ext cx="4380588" cy="52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89407" tIns="44703" rIns="89407" bIns="44703">
            <a:spAutoFit/>
          </a:bodyPr>
          <a:lstStyle>
            <a:lvl1pPr marL="533400" indent="-533400" defTabSz="893763" eaLnBrk="0" hangingPunct="0">
              <a:defRPr sz="1600">
                <a:solidFill>
                  <a:schemeClr val="tx1"/>
                </a:solidFill>
                <a:latin typeface="Arial" panose="020B0604020202020204" pitchFamily="34" charset="0"/>
              </a:defRPr>
            </a:lvl1pPr>
            <a:lvl2pPr marL="742950" indent="-285750" defTabSz="893763" eaLnBrk="0" hangingPunct="0">
              <a:defRPr sz="1600">
                <a:solidFill>
                  <a:schemeClr val="tx1"/>
                </a:solidFill>
                <a:latin typeface="Arial" panose="020B0604020202020204" pitchFamily="34" charset="0"/>
              </a:defRPr>
            </a:lvl2pPr>
            <a:lvl3pPr marL="1143000" indent="-228600" defTabSz="893763" eaLnBrk="0" hangingPunct="0">
              <a:defRPr sz="1600">
                <a:solidFill>
                  <a:schemeClr val="tx1"/>
                </a:solidFill>
                <a:latin typeface="Arial" panose="020B0604020202020204" pitchFamily="34" charset="0"/>
              </a:defRPr>
            </a:lvl3pPr>
            <a:lvl4pPr marL="1600200" indent="-228600" defTabSz="893763" eaLnBrk="0" hangingPunct="0">
              <a:defRPr sz="1600">
                <a:solidFill>
                  <a:schemeClr val="tx1"/>
                </a:solidFill>
                <a:latin typeface="Arial" panose="020B0604020202020204" pitchFamily="34" charset="0"/>
              </a:defRPr>
            </a:lvl4pPr>
            <a:lvl5pPr marL="2057400" indent="-228600" defTabSz="893763" eaLnBrk="0" hangingPunct="0">
              <a:defRPr sz="1600">
                <a:solidFill>
                  <a:schemeClr val="tx1"/>
                </a:solidFill>
                <a:latin typeface="Arial" panose="020B0604020202020204" pitchFamily="34" charset="0"/>
              </a:defRPr>
            </a:lvl5pPr>
            <a:lvl6pPr marL="25146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6pPr>
            <a:lvl7pPr marL="29718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7pPr>
            <a:lvl8pPr marL="34290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8pPr>
            <a:lvl9pPr marL="38862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9pPr>
          </a:lstStyle>
          <a:p>
            <a:pPr eaLnBrk="1" hangingPunct="1">
              <a:spcBef>
                <a:spcPct val="50000"/>
              </a:spcBef>
            </a:pPr>
            <a:r>
              <a:rPr lang="en-US" altLang="en-US" sz="1400"/>
              <a:t>           A</a:t>
            </a:r>
            <a:r>
              <a:rPr lang="en-US" altLang="en-US" sz="1400">
                <a:sym typeface="Symbol" panose="05050102010706020507" pitchFamily="18" charset="2"/>
              </a:rPr>
              <a:t>nalytical calculation,                                                            Werner Riegler, FCC Week 2017</a:t>
            </a:r>
          </a:p>
        </p:txBody>
      </p:sp>
      <p:sp>
        <p:nvSpPr>
          <p:cNvPr id="31" name="Slide Number Placeholder 30"/>
          <p:cNvSpPr>
            <a:spLocks noGrp="1"/>
          </p:cNvSpPr>
          <p:nvPr>
            <p:ph type="sldNum" sz="quarter" idx="12"/>
          </p:nvPr>
        </p:nvSpPr>
        <p:spPr/>
        <p:txBody>
          <a:bodyPr/>
          <a:lstStyle/>
          <a:p>
            <a:fld id="{F8550EB5-7DBB-40B0-8DCD-2DF6D0BF0886}" type="slidenum">
              <a:rPr lang="en-GB" smtClean="0"/>
              <a:t>53</a:t>
            </a:fld>
            <a:endParaRPr lang="en-GB"/>
          </a:p>
        </p:txBody>
      </p:sp>
      <p:sp>
        <p:nvSpPr>
          <p:cNvPr id="32" name="Date Placeholder 31"/>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30403237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255010"/>
            <a:ext cx="9404723" cy="881812"/>
          </a:xfrm>
        </p:spPr>
        <p:txBody>
          <a:bodyPr/>
          <a:lstStyle/>
          <a:p>
            <a:r>
              <a:rPr lang="en-GB" dirty="0"/>
              <a:t>Muon system contribution</a:t>
            </a:r>
          </a:p>
        </p:txBody>
      </p:sp>
      <p:sp>
        <p:nvSpPr>
          <p:cNvPr id="5" name="Content Placeholder 2"/>
          <p:cNvSpPr txBox="1">
            <a:spLocks/>
          </p:cNvSpPr>
          <p:nvPr/>
        </p:nvSpPr>
        <p:spPr>
          <a:xfrm>
            <a:off x="6459070" y="1422507"/>
            <a:ext cx="4926106" cy="4982541"/>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buNone/>
            </a:pPr>
            <a:r>
              <a:rPr lang="en-US" altLang="en-US" dirty="0">
                <a:solidFill>
                  <a:srgbClr val="FFC000"/>
                </a:solidFill>
              </a:rPr>
              <a:t>Tracking</a:t>
            </a:r>
          </a:p>
          <a:p>
            <a:r>
              <a:rPr lang="en-US" altLang="en-US" dirty="0"/>
              <a:t>Improvement by muon system                                            for </a:t>
            </a:r>
            <a:r>
              <a:rPr lang="en-US" altLang="en-US" dirty="0" err="1"/>
              <a:t>p</a:t>
            </a:r>
            <a:r>
              <a:rPr lang="en-US" altLang="en-US" baseline="-25000" dirty="0" err="1"/>
              <a:t>T</a:t>
            </a:r>
            <a:r>
              <a:rPr lang="en-US" altLang="en-US" baseline="-25000" dirty="0"/>
              <a:t> </a:t>
            </a:r>
            <a:r>
              <a:rPr lang="en-US" altLang="en-US" dirty="0"/>
              <a:t>&gt; 1 </a:t>
            </a:r>
            <a:r>
              <a:rPr lang="en-US" altLang="en-US" dirty="0" err="1"/>
              <a:t>TeV</a:t>
            </a:r>
            <a:r>
              <a:rPr lang="en-US" altLang="en-US" dirty="0"/>
              <a:t> and |</a:t>
            </a:r>
            <a:r>
              <a:rPr lang="en-US" altLang="en-US" dirty="0">
                <a:sym typeface="Symbol" panose="05050102010706020507" pitchFamily="18" charset="2"/>
              </a:rPr>
              <a:t>| &lt; 2.5</a:t>
            </a:r>
            <a:r>
              <a:rPr lang="en-US" altLang="en-US" dirty="0"/>
              <a:t>.</a:t>
            </a:r>
          </a:p>
          <a:p>
            <a:r>
              <a:rPr lang="en-US" altLang="en-US" dirty="0"/>
              <a:t>Muon and Barrel endcap fully included</a:t>
            </a:r>
          </a:p>
          <a:p>
            <a:r>
              <a:rPr lang="en-US" altLang="en-US" dirty="0"/>
              <a:t>Forward is meant principally for muon identification</a:t>
            </a:r>
          </a:p>
          <a:p>
            <a:pPr marL="0" indent="0">
              <a:buNone/>
            </a:pPr>
            <a:r>
              <a:rPr lang="en-US" altLang="en-US" dirty="0">
                <a:solidFill>
                  <a:srgbClr val="FFC000"/>
                </a:solidFill>
              </a:rPr>
              <a:t>Trigger</a:t>
            </a:r>
          </a:p>
          <a:p>
            <a:r>
              <a:rPr lang="en-GB" altLang="en-US" dirty="0"/>
              <a:t>Momentum resolution at </a:t>
            </a:r>
            <a:r>
              <a:rPr lang="en-GB" altLang="en-US" dirty="0" err="1"/>
              <a:t>pT</a:t>
            </a:r>
            <a:r>
              <a:rPr lang="en-GB" altLang="en-US" dirty="0"/>
              <a:t> &lt; 100 GeV dominated by multiple scattering,                         independent of detector resolution.</a:t>
            </a:r>
          </a:p>
          <a:p>
            <a:r>
              <a:rPr lang="en-GB" altLang="en-US" dirty="0"/>
              <a:t>For 200 X0 of scattering material  in front of the muon system and perfect chamber resolution 5 - 25% standalone </a:t>
            </a:r>
            <a:r>
              <a:rPr lang="en-GB" altLang="en-US" dirty="0" err="1"/>
              <a:t>pT</a:t>
            </a:r>
            <a:r>
              <a:rPr lang="en-GB" altLang="en-US" dirty="0"/>
              <a:t> resolution from </a:t>
            </a:r>
            <a:r>
              <a:rPr lang="en-US" altLang="en-US" dirty="0">
                <a:sym typeface="Symbol" panose="05050102010706020507" pitchFamily="18" charset="2"/>
              </a:rPr>
              <a:t> </a:t>
            </a:r>
            <a:r>
              <a:rPr lang="en-GB" altLang="en-US" dirty="0"/>
              <a:t>=0 up to |</a:t>
            </a:r>
            <a:r>
              <a:rPr lang="en-US" altLang="en-US" dirty="0">
                <a:sym typeface="Symbol" panose="05050102010706020507" pitchFamily="18" charset="2"/>
              </a:rPr>
              <a:t>  </a:t>
            </a:r>
            <a:r>
              <a:rPr lang="en-GB" altLang="en-US" dirty="0"/>
              <a:t>| = 2.5 for 1st level muon trigger.</a:t>
            </a:r>
          </a:p>
          <a:p>
            <a:r>
              <a:rPr lang="en-US" altLang="en-US" dirty="0"/>
              <a:t>Solenoidal B field in forward direction (|</a:t>
            </a:r>
            <a:r>
              <a:rPr lang="en-US" altLang="en-US" dirty="0">
                <a:sym typeface="Symbol" panose="05050102010706020507" pitchFamily="18" charset="2"/>
              </a:rPr>
              <a:t>| &gt; 2.5) </a:t>
            </a:r>
            <a:r>
              <a:rPr lang="en-US" altLang="en-US" dirty="0"/>
              <a:t>not suitable for precise standalone momentum measurement for trigger (</a:t>
            </a:r>
            <a:r>
              <a:rPr lang="en-US" altLang="en-US" dirty="0" err="1"/>
              <a:t>p</a:t>
            </a:r>
            <a:r>
              <a:rPr lang="en-US" altLang="en-US" baseline="-25000" dirty="0" err="1"/>
              <a:t>T</a:t>
            </a:r>
            <a:r>
              <a:rPr lang="en-US" altLang="en-US" dirty="0"/>
              <a:t> resolution &gt; 80%).</a:t>
            </a:r>
          </a:p>
          <a:p>
            <a:endParaRPr lang="en-GB" altLang="en-US" dirty="0">
              <a:solidFill>
                <a:srgbClr val="FFC000"/>
              </a:solidFill>
            </a:endParaRPr>
          </a:p>
        </p:txBody>
      </p:sp>
      <p:pic>
        <p:nvPicPr>
          <p:cNvPr id="23"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485260"/>
            <a:ext cx="5943600" cy="521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 name="Slide Number Placeholder 18"/>
          <p:cNvSpPr>
            <a:spLocks noGrp="1"/>
          </p:cNvSpPr>
          <p:nvPr>
            <p:ph type="sldNum" sz="quarter" idx="12"/>
          </p:nvPr>
        </p:nvSpPr>
        <p:spPr/>
        <p:txBody>
          <a:bodyPr/>
          <a:lstStyle/>
          <a:p>
            <a:fld id="{F8550EB5-7DBB-40B0-8DCD-2DF6D0BF0886}" type="slidenum">
              <a:rPr lang="en-GB" smtClean="0"/>
              <a:t>54</a:t>
            </a:fld>
            <a:endParaRPr lang="en-GB"/>
          </a:p>
        </p:txBody>
      </p:sp>
      <p:sp>
        <p:nvSpPr>
          <p:cNvPr id="31" name="Date Placeholder 30"/>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15801051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a:stretch>
            <a:fillRect/>
          </a:stretch>
        </p:blipFill>
        <p:spPr>
          <a:xfrm>
            <a:off x="0" y="1422687"/>
            <a:ext cx="8717802" cy="4088763"/>
          </a:xfrm>
          <a:prstGeom prst="rect">
            <a:avLst/>
          </a:prstGeom>
        </p:spPr>
      </p:pic>
      <p:cxnSp>
        <p:nvCxnSpPr>
          <p:cNvPr id="25" name="Straight Connector 24"/>
          <p:cNvCxnSpPr/>
          <p:nvPr/>
        </p:nvCxnSpPr>
        <p:spPr>
          <a:xfrm flipH="1">
            <a:off x="1638300" y="1231725"/>
            <a:ext cx="712640" cy="2387775"/>
          </a:xfrm>
          <a:prstGeom prst="line">
            <a:avLst/>
          </a:prstGeom>
          <a:noFill/>
          <a:ln w="25400" cap="flat" cmpd="sng" algn="ctr">
            <a:solidFill>
              <a:srgbClr val="99CC00"/>
            </a:solidFill>
            <a:prstDash val="solid"/>
          </a:ln>
          <a:effectLst/>
        </p:spPr>
      </p:cxnSp>
      <p:sp>
        <p:nvSpPr>
          <p:cNvPr id="34" name="Content Placeholder 2"/>
          <p:cNvSpPr txBox="1">
            <a:spLocks/>
          </p:cNvSpPr>
          <p:nvPr/>
        </p:nvSpPr>
        <p:spPr>
          <a:xfrm>
            <a:off x="170147" y="726657"/>
            <a:ext cx="6896667" cy="504987"/>
          </a:xfrm>
          <a:prstGeom prst="rect">
            <a:avLst/>
          </a:prstGeom>
          <a:solidFill>
            <a:sysClr val="window" lastClr="FFFFFF"/>
          </a:solidFill>
          <a:ln w="25400">
            <a:solidFill>
              <a:srgbClr val="99CC00"/>
            </a:solidFill>
          </a:ln>
        </p:spPr>
        <p:txBody>
          <a:bodyPr vert="horz" lIns="121773" tIns="60887" rIns="121773" bIns="60887" rtlCol="0">
            <a:noAutofit/>
          </a:bodyPr>
          <a:lstStyle>
            <a:lvl1pPr marL="454025" indent="-454025" algn="l" defTabSz="914400" rtl="0" eaLnBrk="1" latinLnBrk="0" hangingPunct="1">
              <a:spcBef>
                <a:spcPts val="2000"/>
              </a:spcBef>
              <a:buClr>
                <a:schemeClr val="accent4"/>
              </a:buClr>
              <a:buSzPct val="90000"/>
              <a:buFont typeface="Wingdings" charset="2"/>
              <a:buChar char="q"/>
              <a:defRPr sz="2000" kern="1200">
                <a:solidFill>
                  <a:srgbClr val="23119D"/>
                </a:solidFill>
                <a:latin typeface="Corbel"/>
                <a:ea typeface="+mn-ea"/>
                <a:cs typeface="Corbel"/>
              </a:defRPr>
            </a:lvl1pPr>
            <a:lvl2pPr marL="914400" indent="-457200" algn="l" defTabSz="914400" rtl="0" eaLnBrk="1" latinLnBrk="0" hangingPunct="1">
              <a:spcBef>
                <a:spcPts val="600"/>
              </a:spcBef>
              <a:buClr>
                <a:schemeClr val="accent2"/>
              </a:buClr>
              <a:buSzPct val="90000"/>
              <a:buFont typeface="Courier New"/>
              <a:buChar char="o"/>
              <a:defRPr sz="1800" kern="1200">
                <a:solidFill>
                  <a:srgbClr val="0000FF"/>
                </a:solidFill>
                <a:latin typeface="Corbel"/>
                <a:ea typeface="+mn-ea"/>
                <a:cs typeface="Corbel"/>
              </a:defRPr>
            </a:lvl2pPr>
            <a:lvl3pPr marL="1260475" indent="-346075" algn="l" defTabSz="914400" rtl="0" eaLnBrk="1" latinLnBrk="0" hangingPunct="1">
              <a:spcBef>
                <a:spcPts val="600"/>
              </a:spcBef>
              <a:buClr>
                <a:schemeClr val="accent3">
                  <a:lumMod val="60000"/>
                  <a:lumOff val="40000"/>
                </a:schemeClr>
              </a:buClr>
              <a:buSzPct val="90000"/>
              <a:buFont typeface="Wingdings" charset="2"/>
              <a:buChar char="§"/>
              <a:defRPr sz="1600" kern="1200">
                <a:solidFill>
                  <a:srgbClr val="23119D"/>
                </a:solidFill>
                <a:latin typeface="Corbel"/>
                <a:ea typeface="+mn-ea"/>
                <a:cs typeface="Corbel"/>
              </a:defRPr>
            </a:lvl3pPr>
            <a:lvl4pPr marL="1600200" indent="-339725" algn="l" defTabSz="914400" rtl="0" eaLnBrk="1" latinLnBrk="0" hangingPunct="1">
              <a:spcBef>
                <a:spcPts val="600"/>
              </a:spcBef>
              <a:buClr>
                <a:srgbClr val="FF0000"/>
              </a:buClr>
              <a:buSzPct val="90000"/>
              <a:buFont typeface="Arial"/>
              <a:buChar char="•"/>
              <a:defRPr sz="1400" kern="1200">
                <a:solidFill>
                  <a:srgbClr val="34B6FF"/>
                </a:solidFill>
                <a:latin typeface="Corbel"/>
                <a:ea typeface="+mn-ea"/>
                <a:cs typeface="Corbel"/>
              </a:defRPr>
            </a:lvl4pPr>
            <a:lvl5pPr marL="1939925" indent="-331788" algn="l" defTabSz="914400" rtl="0" eaLnBrk="1" latinLnBrk="0" hangingPunct="1">
              <a:spcBef>
                <a:spcPts val="600"/>
              </a:spcBef>
              <a:buClr>
                <a:srgbClr val="3366FF"/>
              </a:buClr>
              <a:buSzPct val="90000"/>
              <a:buFont typeface="Lucida Grande"/>
              <a:buChar char="-"/>
              <a:defRPr sz="1400" kern="1200">
                <a:solidFill>
                  <a:schemeClr val="tx1">
                    <a:lumMod val="85000"/>
                    <a:lumOff val="15000"/>
                  </a:schemeClr>
                </a:solidFill>
                <a:latin typeface="Corbel"/>
                <a:ea typeface="+mn-ea"/>
                <a:cs typeface="Corbel"/>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a:lstStyle>
          <a:p>
            <a:pPr marL="380477" lvl="1" indent="-380477">
              <a:spcBef>
                <a:spcPts val="0"/>
              </a:spcBef>
              <a:buClr>
                <a:srgbClr val="FF6600"/>
              </a:buClr>
            </a:pPr>
            <a:r>
              <a:rPr lang="en-US" sz="1867" dirty="0"/>
              <a:t>Barrel </a:t>
            </a:r>
            <a:r>
              <a:rPr lang="en-US" sz="1867" dirty="0" err="1"/>
              <a:t>muon</a:t>
            </a:r>
            <a:r>
              <a:rPr lang="en-US" sz="1867" dirty="0"/>
              <a:t> chambers: ~300 cm</a:t>
            </a:r>
            <a:r>
              <a:rPr lang="en-US" sz="1867" baseline="30000" dirty="0"/>
              <a:t>-2</a:t>
            </a:r>
            <a:r>
              <a:rPr lang="en-US" sz="1867" dirty="0"/>
              <a:t>s</a:t>
            </a:r>
            <a:r>
              <a:rPr lang="en-US" sz="1867" baseline="30000" dirty="0"/>
              <a:t>-1 </a:t>
            </a:r>
            <a:r>
              <a:rPr lang="en-US" sz="1867" dirty="0"/>
              <a:t>  to ~500 cm</a:t>
            </a:r>
            <a:r>
              <a:rPr lang="en-US" sz="1867" baseline="30000" dirty="0"/>
              <a:t>-2</a:t>
            </a:r>
            <a:r>
              <a:rPr lang="en-US" sz="1867" dirty="0"/>
              <a:t>s</a:t>
            </a:r>
            <a:r>
              <a:rPr lang="en-US" sz="1867" baseline="30000" dirty="0"/>
              <a:t>-1</a:t>
            </a:r>
            <a:r>
              <a:rPr lang="en-US" sz="1867" dirty="0"/>
              <a:t> </a:t>
            </a:r>
          </a:p>
          <a:p>
            <a:pPr marL="608707" lvl="1" indent="0" defTabSz="1217520">
              <a:spcBef>
                <a:spcPts val="0"/>
              </a:spcBef>
              <a:buClr>
                <a:srgbClr val="FF6600"/>
              </a:buClr>
              <a:buNone/>
              <a:defRPr/>
            </a:pPr>
            <a:endParaRPr lang="en-US" sz="1867" dirty="0"/>
          </a:p>
        </p:txBody>
      </p:sp>
      <p:cxnSp>
        <p:nvCxnSpPr>
          <p:cNvPr id="35" name="Straight Connector 34"/>
          <p:cNvCxnSpPr>
            <a:endCxn id="56" idx="0"/>
          </p:cNvCxnSpPr>
          <p:nvPr/>
        </p:nvCxnSpPr>
        <p:spPr>
          <a:xfrm flipH="1">
            <a:off x="2262204" y="4413601"/>
            <a:ext cx="88736" cy="1288811"/>
          </a:xfrm>
          <a:prstGeom prst="line">
            <a:avLst/>
          </a:prstGeom>
          <a:noFill/>
          <a:ln w="25400" cap="flat" cmpd="sng" algn="ctr">
            <a:solidFill>
              <a:srgbClr val="99CC00"/>
            </a:solidFill>
            <a:prstDash val="solid"/>
          </a:ln>
          <a:effectLst/>
        </p:spPr>
      </p:cxnSp>
      <p:sp>
        <p:nvSpPr>
          <p:cNvPr id="44" name="TextBox 43"/>
          <p:cNvSpPr txBox="1"/>
          <p:nvPr/>
        </p:nvSpPr>
        <p:spPr>
          <a:xfrm>
            <a:off x="0" y="13184"/>
            <a:ext cx="10273553" cy="615402"/>
          </a:xfrm>
          <a:prstGeom prst="rect">
            <a:avLst/>
          </a:prstGeom>
          <a:noFill/>
        </p:spPr>
        <p:txBody>
          <a:bodyPr wrap="square" lIns="121771" tIns="60885" rIns="121771" bIns="60885" rtlCol="0">
            <a:spAutoFit/>
          </a:bodyPr>
          <a:lstStyle/>
          <a:p>
            <a:pPr algn="ctr"/>
            <a:r>
              <a:rPr lang="en-GB" sz="3200" b="1" dirty="0">
                <a:solidFill>
                  <a:srgbClr val="FFC000"/>
                </a:solidFill>
              </a:rPr>
              <a:t>Particle </a:t>
            </a:r>
            <a:r>
              <a:rPr lang="en-GB" sz="3200" b="1" dirty="0" err="1">
                <a:solidFill>
                  <a:srgbClr val="FFC000"/>
                </a:solidFill>
              </a:rPr>
              <a:t>Fluence</a:t>
            </a:r>
            <a:r>
              <a:rPr lang="en-GB" sz="3200" b="1" dirty="0">
                <a:solidFill>
                  <a:srgbClr val="FFC000"/>
                </a:solidFill>
              </a:rPr>
              <a:t> @ L=30x10</a:t>
            </a:r>
            <a:r>
              <a:rPr lang="en-GB" sz="3200" b="1" baseline="30000" dirty="0">
                <a:solidFill>
                  <a:srgbClr val="FFC000"/>
                </a:solidFill>
              </a:rPr>
              <a:t>34</a:t>
            </a:r>
            <a:r>
              <a:rPr lang="en-GB" sz="3200" b="1" dirty="0">
                <a:solidFill>
                  <a:srgbClr val="FFC000"/>
                </a:solidFill>
              </a:rPr>
              <a:t>cm</a:t>
            </a:r>
            <a:r>
              <a:rPr lang="en-GB" sz="3200" b="1" baseline="30000" dirty="0">
                <a:solidFill>
                  <a:srgbClr val="FFC000"/>
                </a:solidFill>
              </a:rPr>
              <a:t>-2</a:t>
            </a:r>
            <a:r>
              <a:rPr lang="en-GB" sz="3200" b="1" dirty="0">
                <a:solidFill>
                  <a:srgbClr val="FFC000"/>
                </a:solidFill>
              </a:rPr>
              <a:t>s</a:t>
            </a:r>
            <a:r>
              <a:rPr lang="en-GB" sz="3200" b="1" baseline="30000" dirty="0">
                <a:solidFill>
                  <a:srgbClr val="FFC000"/>
                </a:solidFill>
              </a:rPr>
              <a:t>-1</a:t>
            </a:r>
            <a:endParaRPr lang="en-GB" sz="3200" baseline="30000" dirty="0">
              <a:solidFill>
                <a:srgbClr val="FFC000"/>
              </a:solidFill>
            </a:endParaRPr>
          </a:p>
        </p:txBody>
      </p:sp>
      <p:sp>
        <p:nvSpPr>
          <p:cNvPr id="56" name="Content Placeholder 2"/>
          <p:cNvSpPr txBox="1">
            <a:spLocks/>
          </p:cNvSpPr>
          <p:nvPr/>
        </p:nvSpPr>
        <p:spPr>
          <a:xfrm>
            <a:off x="170147" y="5702412"/>
            <a:ext cx="4184113" cy="491289"/>
          </a:xfrm>
          <a:prstGeom prst="rect">
            <a:avLst/>
          </a:prstGeom>
          <a:solidFill>
            <a:sysClr val="window" lastClr="FFFFFF"/>
          </a:solidFill>
          <a:ln w="25400">
            <a:solidFill>
              <a:srgbClr val="99CC00"/>
            </a:solidFill>
          </a:ln>
        </p:spPr>
        <p:txBody>
          <a:bodyPr vert="horz" lIns="121773" tIns="60887" rIns="121773" bIns="60887" rtlCol="0">
            <a:noAutofit/>
          </a:bodyPr>
          <a:lstStyle>
            <a:lvl1pPr marL="454025" indent="-454025" algn="l" defTabSz="914400" rtl="0" eaLnBrk="1" latinLnBrk="0" hangingPunct="1">
              <a:spcBef>
                <a:spcPts val="2000"/>
              </a:spcBef>
              <a:buClr>
                <a:schemeClr val="accent4"/>
              </a:buClr>
              <a:buSzPct val="90000"/>
              <a:buFont typeface="Wingdings" charset="2"/>
              <a:buChar char="q"/>
              <a:defRPr sz="2000" kern="1200">
                <a:solidFill>
                  <a:srgbClr val="23119D"/>
                </a:solidFill>
                <a:latin typeface="Corbel"/>
                <a:ea typeface="+mn-ea"/>
                <a:cs typeface="Corbel"/>
              </a:defRPr>
            </a:lvl1pPr>
            <a:lvl2pPr marL="914400" indent="-457200" algn="l" defTabSz="914400" rtl="0" eaLnBrk="1" latinLnBrk="0" hangingPunct="1">
              <a:spcBef>
                <a:spcPts val="600"/>
              </a:spcBef>
              <a:buClr>
                <a:schemeClr val="accent2"/>
              </a:buClr>
              <a:buSzPct val="90000"/>
              <a:buFont typeface="Courier New"/>
              <a:buChar char="o"/>
              <a:defRPr sz="1800" kern="1200">
                <a:solidFill>
                  <a:srgbClr val="0000FF"/>
                </a:solidFill>
                <a:latin typeface="Corbel"/>
                <a:ea typeface="+mn-ea"/>
                <a:cs typeface="Corbel"/>
              </a:defRPr>
            </a:lvl2pPr>
            <a:lvl3pPr marL="1260475" indent="-346075" algn="l" defTabSz="914400" rtl="0" eaLnBrk="1" latinLnBrk="0" hangingPunct="1">
              <a:spcBef>
                <a:spcPts val="600"/>
              </a:spcBef>
              <a:buClr>
                <a:schemeClr val="accent3">
                  <a:lumMod val="60000"/>
                  <a:lumOff val="40000"/>
                </a:schemeClr>
              </a:buClr>
              <a:buSzPct val="90000"/>
              <a:buFont typeface="Wingdings" charset="2"/>
              <a:buChar char="§"/>
              <a:defRPr sz="1600" kern="1200">
                <a:solidFill>
                  <a:srgbClr val="23119D"/>
                </a:solidFill>
                <a:latin typeface="Corbel"/>
                <a:ea typeface="+mn-ea"/>
                <a:cs typeface="Corbel"/>
              </a:defRPr>
            </a:lvl3pPr>
            <a:lvl4pPr marL="1600200" indent="-339725" algn="l" defTabSz="914400" rtl="0" eaLnBrk="1" latinLnBrk="0" hangingPunct="1">
              <a:spcBef>
                <a:spcPts val="600"/>
              </a:spcBef>
              <a:buClr>
                <a:srgbClr val="FF0000"/>
              </a:buClr>
              <a:buSzPct val="90000"/>
              <a:buFont typeface="Arial"/>
              <a:buChar char="•"/>
              <a:defRPr sz="1400" kern="1200">
                <a:solidFill>
                  <a:srgbClr val="34B6FF"/>
                </a:solidFill>
                <a:latin typeface="Corbel"/>
                <a:ea typeface="+mn-ea"/>
                <a:cs typeface="Corbel"/>
              </a:defRPr>
            </a:lvl4pPr>
            <a:lvl5pPr marL="1939925" indent="-331788" algn="l" defTabSz="914400" rtl="0" eaLnBrk="1" latinLnBrk="0" hangingPunct="1">
              <a:spcBef>
                <a:spcPts val="600"/>
              </a:spcBef>
              <a:buClr>
                <a:srgbClr val="3366FF"/>
              </a:buClr>
              <a:buSzPct val="90000"/>
              <a:buFont typeface="Lucida Grande"/>
              <a:buChar char="-"/>
              <a:defRPr sz="1400" kern="1200">
                <a:solidFill>
                  <a:schemeClr val="tx1">
                    <a:lumMod val="85000"/>
                    <a:lumOff val="15000"/>
                  </a:schemeClr>
                </a:solidFill>
                <a:latin typeface="Corbel"/>
                <a:ea typeface="+mn-ea"/>
                <a:cs typeface="Corbel"/>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a:lstStyle>
          <a:p>
            <a:pPr marL="0" lvl="1" indent="0" defTabSz="1217520">
              <a:spcBef>
                <a:spcPts val="0"/>
              </a:spcBef>
              <a:buClr>
                <a:srgbClr val="FF6600"/>
              </a:buClr>
              <a:buNone/>
              <a:defRPr/>
            </a:pPr>
            <a:r>
              <a:rPr lang="en-US" sz="1867" dirty="0" err="1"/>
              <a:t>Endcap</a:t>
            </a:r>
            <a:r>
              <a:rPr lang="en-US" sz="1867" dirty="0"/>
              <a:t> </a:t>
            </a:r>
            <a:r>
              <a:rPr lang="en-US" sz="1867" dirty="0" err="1"/>
              <a:t>Muon</a:t>
            </a:r>
            <a:r>
              <a:rPr lang="en-US" sz="1867" dirty="0"/>
              <a:t> Chambers: </a:t>
            </a:r>
            <a:r>
              <a:rPr lang="en-US" sz="1867" dirty="0">
                <a:solidFill>
                  <a:srgbClr val="FF0000"/>
                </a:solidFill>
              </a:rPr>
              <a:t>10</a:t>
            </a:r>
            <a:r>
              <a:rPr lang="en-US" sz="1867" baseline="30000" dirty="0">
                <a:solidFill>
                  <a:srgbClr val="FF0000"/>
                </a:solidFill>
              </a:rPr>
              <a:t>4</a:t>
            </a:r>
            <a:r>
              <a:rPr lang="en-US" sz="1867" dirty="0">
                <a:solidFill>
                  <a:srgbClr val="FF0000"/>
                </a:solidFill>
              </a:rPr>
              <a:t> cm</a:t>
            </a:r>
            <a:r>
              <a:rPr lang="en-US" sz="1867" baseline="30000" dirty="0">
                <a:solidFill>
                  <a:srgbClr val="FF0000"/>
                </a:solidFill>
              </a:rPr>
              <a:t>-2</a:t>
            </a:r>
            <a:r>
              <a:rPr lang="en-US" sz="1867" dirty="0">
                <a:solidFill>
                  <a:srgbClr val="FF0000"/>
                </a:solidFill>
              </a:rPr>
              <a:t>s</a:t>
            </a:r>
            <a:r>
              <a:rPr lang="en-US" sz="1867" baseline="30000" dirty="0">
                <a:solidFill>
                  <a:srgbClr val="FF0000"/>
                </a:solidFill>
              </a:rPr>
              <a:t>-1</a:t>
            </a:r>
          </a:p>
          <a:p>
            <a:pPr marL="1217520" lvl="1" indent="-608707" defTabSz="1217520">
              <a:spcBef>
                <a:spcPts val="0"/>
              </a:spcBef>
              <a:buClr>
                <a:srgbClr val="FF6600"/>
              </a:buClr>
              <a:defRPr/>
            </a:pPr>
            <a:endParaRPr lang="en-US" sz="1867" dirty="0"/>
          </a:p>
        </p:txBody>
      </p:sp>
      <p:cxnSp>
        <p:nvCxnSpPr>
          <p:cNvPr id="65" name="Straight Connector 64"/>
          <p:cNvCxnSpPr/>
          <p:nvPr/>
        </p:nvCxnSpPr>
        <p:spPr>
          <a:xfrm>
            <a:off x="2351025" y="1231641"/>
            <a:ext cx="477900" cy="2387859"/>
          </a:xfrm>
          <a:prstGeom prst="line">
            <a:avLst/>
          </a:prstGeom>
          <a:noFill/>
          <a:ln w="25400" cap="flat" cmpd="sng" algn="ctr">
            <a:solidFill>
              <a:srgbClr val="99CC00"/>
            </a:solidFill>
            <a:prstDash val="solid"/>
          </a:ln>
          <a:effectLst/>
        </p:spPr>
      </p:cxnSp>
      <p:sp>
        <p:nvSpPr>
          <p:cNvPr id="17" name="Content Placeholder 2"/>
          <p:cNvSpPr txBox="1">
            <a:spLocks/>
          </p:cNvSpPr>
          <p:nvPr/>
        </p:nvSpPr>
        <p:spPr>
          <a:xfrm>
            <a:off x="4533689" y="5702412"/>
            <a:ext cx="4184113" cy="491289"/>
          </a:xfrm>
          <a:prstGeom prst="rect">
            <a:avLst/>
          </a:prstGeom>
          <a:solidFill>
            <a:sysClr val="window" lastClr="FFFFFF"/>
          </a:solidFill>
          <a:ln w="25400">
            <a:solidFill>
              <a:srgbClr val="99CC00"/>
            </a:solidFill>
          </a:ln>
        </p:spPr>
        <p:txBody>
          <a:bodyPr vert="horz" lIns="121773" tIns="60887" rIns="121773" bIns="60887" rtlCol="0">
            <a:noAutofit/>
          </a:bodyPr>
          <a:lstStyle>
            <a:lvl1pPr marL="454025" indent="-454025" algn="l" defTabSz="914400" rtl="0" eaLnBrk="1" latinLnBrk="0" hangingPunct="1">
              <a:spcBef>
                <a:spcPts val="2000"/>
              </a:spcBef>
              <a:buClr>
                <a:schemeClr val="accent4"/>
              </a:buClr>
              <a:buSzPct val="90000"/>
              <a:buFont typeface="Wingdings" charset="2"/>
              <a:buChar char="q"/>
              <a:defRPr sz="2000" kern="1200">
                <a:solidFill>
                  <a:srgbClr val="23119D"/>
                </a:solidFill>
                <a:latin typeface="Corbel"/>
                <a:ea typeface="+mn-ea"/>
                <a:cs typeface="Corbel"/>
              </a:defRPr>
            </a:lvl1pPr>
            <a:lvl2pPr marL="914400" indent="-457200" algn="l" defTabSz="914400" rtl="0" eaLnBrk="1" latinLnBrk="0" hangingPunct="1">
              <a:spcBef>
                <a:spcPts val="600"/>
              </a:spcBef>
              <a:buClr>
                <a:schemeClr val="accent2"/>
              </a:buClr>
              <a:buSzPct val="90000"/>
              <a:buFont typeface="Courier New"/>
              <a:buChar char="o"/>
              <a:defRPr sz="1800" kern="1200">
                <a:solidFill>
                  <a:srgbClr val="0000FF"/>
                </a:solidFill>
                <a:latin typeface="Corbel"/>
                <a:ea typeface="+mn-ea"/>
                <a:cs typeface="Corbel"/>
              </a:defRPr>
            </a:lvl2pPr>
            <a:lvl3pPr marL="1260475" indent="-346075" algn="l" defTabSz="914400" rtl="0" eaLnBrk="1" latinLnBrk="0" hangingPunct="1">
              <a:spcBef>
                <a:spcPts val="600"/>
              </a:spcBef>
              <a:buClr>
                <a:schemeClr val="accent3">
                  <a:lumMod val="60000"/>
                  <a:lumOff val="40000"/>
                </a:schemeClr>
              </a:buClr>
              <a:buSzPct val="90000"/>
              <a:buFont typeface="Wingdings" charset="2"/>
              <a:buChar char="§"/>
              <a:defRPr sz="1600" kern="1200">
                <a:solidFill>
                  <a:srgbClr val="23119D"/>
                </a:solidFill>
                <a:latin typeface="Corbel"/>
                <a:ea typeface="+mn-ea"/>
                <a:cs typeface="Corbel"/>
              </a:defRPr>
            </a:lvl3pPr>
            <a:lvl4pPr marL="1600200" indent="-339725" algn="l" defTabSz="914400" rtl="0" eaLnBrk="1" latinLnBrk="0" hangingPunct="1">
              <a:spcBef>
                <a:spcPts val="600"/>
              </a:spcBef>
              <a:buClr>
                <a:srgbClr val="FF0000"/>
              </a:buClr>
              <a:buSzPct val="90000"/>
              <a:buFont typeface="Arial"/>
              <a:buChar char="•"/>
              <a:defRPr sz="1400" kern="1200">
                <a:solidFill>
                  <a:srgbClr val="34B6FF"/>
                </a:solidFill>
                <a:latin typeface="Corbel"/>
                <a:ea typeface="+mn-ea"/>
                <a:cs typeface="Corbel"/>
              </a:defRPr>
            </a:lvl4pPr>
            <a:lvl5pPr marL="1939925" indent="-331788" algn="l" defTabSz="914400" rtl="0" eaLnBrk="1" latinLnBrk="0" hangingPunct="1">
              <a:spcBef>
                <a:spcPts val="600"/>
              </a:spcBef>
              <a:buClr>
                <a:srgbClr val="3366FF"/>
              </a:buClr>
              <a:buSzPct val="90000"/>
              <a:buFont typeface="Lucida Grande"/>
              <a:buChar char="-"/>
              <a:defRPr sz="1400" kern="1200">
                <a:solidFill>
                  <a:schemeClr val="tx1">
                    <a:lumMod val="85000"/>
                    <a:lumOff val="15000"/>
                  </a:schemeClr>
                </a:solidFill>
                <a:latin typeface="Corbel"/>
                <a:ea typeface="+mn-ea"/>
                <a:cs typeface="Corbel"/>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a:lstStyle>
          <a:p>
            <a:pPr marL="0" lvl="1" indent="0" defTabSz="1217520">
              <a:spcBef>
                <a:spcPts val="0"/>
              </a:spcBef>
              <a:buClr>
                <a:srgbClr val="FF6600"/>
              </a:buClr>
              <a:buNone/>
              <a:defRPr/>
            </a:pPr>
            <a:r>
              <a:rPr lang="en-US" sz="1867" dirty="0"/>
              <a:t>Forward Muon Chambers: </a:t>
            </a:r>
            <a:r>
              <a:rPr lang="en-US" sz="1867" dirty="0">
                <a:solidFill>
                  <a:srgbClr val="FF0000"/>
                </a:solidFill>
              </a:rPr>
              <a:t>5x10</a:t>
            </a:r>
            <a:r>
              <a:rPr lang="en-US" sz="1867" baseline="30000" dirty="0">
                <a:solidFill>
                  <a:srgbClr val="FF0000"/>
                </a:solidFill>
              </a:rPr>
              <a:t>5</a:t>
            </a:r>
            <a:r>
              <a:rPr lang="en-US" sz="1867" dirty="0">
                <a:solidFill>
                  <a:srgbClr val="FF0000"/>
                </a:solidFill>
              </a:rPr>
              <a:t> cm</a:t>
            </a:r>
            <a:r>
              <a:rPr lang="en-US" sz="1867" baseline="30000" dirty="0">
                <a:solidFill>
                  <a:srgbClr val="FF0000"/>
                </a:solidFill>
              </a:rPr>
              <a:t>-2</a:t>
            </a:r>
            <a:r>
              <a:rPr lang="en-US" sz="1867" dirty="0">
                <a:solidFill>
                  <a:srgbClr val="FF0000"/>
                </a:solidFill>
              </a:rPr>
              <a:t>s</a:t>
            </a:r>
            <a:r>
              <a:rPr lang="en-US" sz="1867" baseline="30000" dirty="0">
                <a:solidFill>
                  <a:srgbClr val="FF0000"/>
                </a:solidFill>
              </a:rPr>
              <a:t>-1</a:t>
            </a:r>
          </a:p>
          <a:p>
            <a:pPr marL="1217520" lvl="1" indent="-608707" defTabSz="1217520">
              <a:spcBef>
                <a:spcPts val="0"/>
              </a:spcBef>
              <a:buClr>
                <a:srgbClr val="FF6600"/>
              </a:buClr>
              <a:defRPr/>
            </a:pPr>
            <a:endParaRPr lang="en-US" sz="1867" dirty="0"/>
          </a:p>
        </p:txBody>
      </p:sp>
      <p:sp>
        <p:nvSpPr>
          <p:cNvPr id="8" name="Rectangle 7"/>
          <p:cNvSpPr/>
          <p:nvPr/>
        </p:nvSpPr>
        <p:spPr>
          <a:xfrm>
            <a:off x="2624744" y="1487252"/>
            <a:ext cx="3148619" cy="369332"/>
          </a:xfrm>
          <a:prstGeom prst="rect">
            <a:avLst/>
          </a:prstGeom>
        </p:spPr>
        <p:txBody>
          <a:bodyPr wrap="none">
            <a:spAutoFit/>
          </a:bodyPr>
          <a:lstStyle/>
          <a:p>
            <a:r>
              <a:rPr lang="en-GB" b="1" dirty="0">
                <a:solidFill>
                  <a:srgbClr val="FFC000"/>
                </a:solidFill>
              </a:rPr>
              <a:t>Charged particles </a:t>
            </a:r>
            <a:r>
              <a:rPr lang="en-GB" b="1" dirty="0" err="1">
                <a:solidFill>
                  <a:srgbClr val="FFC000"/>
                </a:solidFill>
              </a:rPr>
              <a:t>Fluence</a:t>
            </a:r>
            <a:endParaRPr lang="en-GB" dirty="0"/>
          </a:p>
        </p:txBody>
      </p:sp>
      <p:sp>
        <p:nvSpPr>
          <p:cNvPr id="19" name="Content Placeholder 2"/>
          <p:cNvSpPr txBox="1">
            <a:spLocks/>
          </p:cNvSpPr>
          <p:nvPr/>
        </p:nvSpPr>
        <p:spPr>
          <a:xfrm>
            <a:off x="8817631" y="1250558"/>
            <a:ext cx="3441067" cy="3163043"/>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en-GB" sz="2400" dirty="0"/>
              <a:t>Charged rates</a:t>
            </a:r>
          </a:p>
          <a:p>
            <a:pPr lvl="1"/>
            <a:r>
              <a:rPr lang="it-IT" sz="2000" dirty="0"/>
              <a:t>Up to 500 </a:t>
            </a:r>
            <a:r>
              <a:rPr lang="en-GB" sz="2000" dirty="0"/>
              <a:t>cm</a:t>
            </a:r>
            <a:r>
              <a:rPr lang="en-GB" sz="2000" baseline="30000" dirty="0"/>
              <a:t>-2</a:t>
            </a:r>
            <a:r>
              <a:rPr lang="en-GB" sz="2000" dirty="0"/>
              <a:t>s</a:t>
            </a:r>
            <a:r>
              <a:rPr lang="en-GB" sz="2000" baseline="30000" dirty="0"/>
              <a:t>-1  </a:t>
            </a:r>
            <a:r>
              <a:rPr lang="en-GB" sz="2000" dirty="0"/>
              <a:t>(R&gt;3m </a:t>
            </a:r>
            <a:r>
              <a:rPr lang="en-US" altLang="en-US" sz="2000" dirty="0"/>
              <a:t>|</a:t>
            </a:r>
            <a:r>
              <a:rPr lang="en-US" altLang="en-US" sz="2000" dirty="0">
                <a:sym typeface="Symbol" panose="05050102010706020507" pitchFamily="18" charset="2"/>
              </a:rPr>
              <a:t>|</a:t>
            </a:r>
            <a:r>
              <a:rPr lang="en-GB" sz="2000" dirty="0"/>
              <a:t>&lt;1.5)</a:t>
            </a:r>
          </a:p>
          <a:p>
            <a:pPr lvl="1"/>
            <a:r>
              <a:rPr lang="en-GB" sz="2000" dirty="0"/>
              <a:t> up to 10</a:t>
            </a:r>
            <a:r>
              <a:rPr lang="en-GB" sz="2000" baseline="30000" dirty="0"/>
              <a:t>4</a:t>
            </a:r>
            <a:r>
              <a:rPr lang="en-GB" sz="2000" dirty="0"/>
              <a:t> cm</a:t>
            </a:r>
            <a:r>
              <a:rPr lang="en-GB" sz="2000" baseline="30000" dirty="0"/>
              <a:t>-2</a:t>
            </a:r>
            <a:r>
              <a:rPr lang="en-GB" sz="2000" dirty="0"/>
              <a:t>s</a:t>
            </a:r>
            <a:r>
              <a:rPr lang="en-GB" sz="2000" baseline="30000" dirty="0"/>
              <a:t>-1 </a:t>
            </a:r>
            <a:r>
              <a:rPr lang="en-GB" sz="2000" dirty="0"/>
              <a:t>(R&gt;1m </a:t>
            </a:r>
            <a:r>
              <a:rPr lang="en-US" altLang="en-US" sz="2000" dirty="0"/>
              <a:t>1.5&lt;|</a:t>
            </a:r>
            <a:r>
              <a:rPr lang="en-US" altLang="en-US" sz="2000" dirty="0">
                <a:sym typeface="Symbol" panose="05050102010706020507" pitchFamily="18" charset="2"/>
              </a:rPr>
              <a:t>|&lt;3.5</a:t>
            </a:r>
            <a:r>
              <a:rPr lang="en-GB" sz="2000" dirty="0"/>
              <a:t>)</a:t>
            </a:r>
          </a:p>
          <a:p>
            <a:pPr lvl="1"/>
            <a:r>
              <a:rPr lang="en-GB" sz="2000" dirty="0"/>
              <a:t>~ 5x10</a:t>
            </a:r>
            <a:r>
              <a:rPr lang="en-GB" sz="2000" baseline="30000" dirty="0"/>
              <a:t>5</a:t>
            </a:r>
            <a:r>
              <a:rPr lang="en-GB" sz="2000" dirty="0"/>
              <a:t> cm</a:t>
            </a:r>
            <a:r>
              <a:rPr lang="en-GB" sz="2000" baseline="30000" dirty="0"/>
              <a:t>-2</a:t>
            </a:r>
            <a:r>
              <a:rPr lang="en-GB" sz="2000" dirty="0"/>
              <a:t>s</a:t>
            </a:r>
            <a:r>
              <a:rPr lang="en-GB" sz="2000" baseline="30000" dirty="0"/>
              <a:t>-1 </a:t>
            </a:r>
            <a:r>
              <a:rPr lang="en-GB" sz="2000" dirty="0"/>
              <a:t>(R&lt;1m </a:t>
            </a:r>
            <a:r>
              <a:rPr lang="en-US" altLang="en-US" sz="2000" dirty="0"/>
              <a:t>|</a:t>
            </a:r>
            <a:r>
              <a:rPr lang="en-US" altLang="en-US" sz="2000" dirty="0">
                <a:sym typeface="Symbol" panose="05050102010706020507" pitchFamily="18" charset="2"/>
              </a:rPr>
              <a:t>|&gt;4</a:t>
            </a:r>
            <a:r>
              <a:rPr lang="en-GB" sz="2000" dirty="0"/>
              <a:t>)</a:t>
            </a:r>
            <a:endParaRPr lang="en-GB" sz="2000" baseline="30000" dirty="0"/>
          </a:p>
          <a:p>
            <a:r>
              <a:rPr lang="en-GB" sz="2400" dirty="0"/>
              <a:t>photon rates </a:t>
            </a:r>
          </a:p>
          <a:p>
            <a:pPr lvl="1"/>
            <a:r>
              <a:rPr lang="en-GB" sz="2000" dirty="0"/>
              <a:t>~ 5x10</a:t>
            </a:r>
            <a:r>
              <a:rPr lang="en-GB" sz="2000" baseline="30000" dirty="0"/>
              <a:t>6-8</a:t>
            </a:r>
            <a:r>
              <a:rPr lang="en-GB" sz="2000" dirty="0"/>
              <a:t> cm</a:t>
            </a:r>
            <a:r>
              <a:rPr lang="en-GB" sz="2000" baseline="30000" dirty="0"/>
              <a:t>-2</a:t>
            </a:r>
            <a:r>
              <a:rPr lang="en-GB" sz="2000" dirty="0"/>
              <a:t>s</a:t>
            </a:r>
            <a:r>
              <a:rPr lang="en-GB" sz="2000" baseline="30000" dirty="0"/>
              <a:t>-1</a:t>
            </a:r>
          </a:p>
          <a:p>
            <a:r>
              <a:rPr lang="en-GB" sz="2400" dirty="0"/>
              <a:t>N </a:t>
            </a:r>
            <a:r>
              <a:rPr lang="en-GB" sz="2400" dirty="0" err="1"/>
              <a:t>fluence</a:t>
            </a:r>
            <a:r>
              <a:rPr lang="en-GB" sz="2400" dirty="0"/>
              <a:t> </a:t>
            </a:r>
          </a:p>
          <a:p>
            <a:pPr lvl="1"/>
            <a:r>
              <a:rPr lang="en-GB" sz="2000" dirty="0"/>
              <a:t>Up to10</a:t>
            </a:r>
            <a:r>
              <a:rPr lang="en-GB" sz="2000" baseline="30000" dirty="0"/>
              <a:t>14</a:t>
            </a:r>
            <a:r>
              <a:rPr lang="en-GB" sz="2000" dirty="0"/>
              <a:t> cm</a:t>
            </a:r>
            <a:r>
              <a:rPr lang="en-GB" sz="2000" baseline="30000" dirty="0"/>
              <a:t>-2</a:t>
            </a:r>
            <a:r>
              <a:rPr lang="en-GB" sz="2000" dirty="0"/>
              <a:t> (shielding to mitigate the effect)</a:t>
            </a:r>
            <a:r>
              <a:rPr lang="it-IT" sz="2200" dirty="0"/>
              <a:t> </a:t>
            </a:r>
          </a:p>
        </p:txBody>
      </p:sp>
      <p:sp>
        <p:nvSpPr>
          <p:cNvPr id="9" name="TextBox 8"/>
          <p:cNvSpPr txBox="1"/>
          <p:nvPr/>
        </p:nvSpPr>
        <p:spPr>
          <a:xfrm>
            <a:off x="0" y="6496513"/>
            <a:ext cx="11243784" cy="369332"/>
          </a:xfrm>
          <a:prstGeom prst="rect">
            <a:avLst/>
          </a:prstGeom>
          <a:solidFill>
            <a:srgbClr val="FFC000"/>
          </a:solidFill>
        </p:spPr>
        <p:txBody>
          <a:bodyPr wrap="none" rtlCol="0">
            <a:spAutoFit/>
          </a:bodyPr>
          <a:lstStyle/>
          <a:p>
            <a:r>
              <a:rPr lang="it-IT" dirty="0">
                <a:solidFill>
                  <a:srgbClr val="FF0000"/>
                </a:solidFill>
              </a:rPr>
              <a:t>Present muon detectors close to fully satisfy this requirement </a:t>
            </a:r>
            <a:r>
              <a:rPr lang="it-IT" dirty="0">
                <a:solidFill>
                  <a:srgbClr val="FF0000"/>
                </a:solidFill>
                <a:sym typeface="Wingdings" panose="05000000000000000000" pitchFamily="2" charset="2"/>
              </a:rPr>
              <a:t> further R&amp;D needed for completing </a:t>
            </a:r>
            <a:endParaRPr lang="en-GB" dirty="0">
              <a:solidFill>
                <a:srgbClr val="FF0000"/>
              </a:solidFill>
            </a:endParaRPr>
          </a:p>
        </p:txBody>
      </p:sp>
      <p:cxnSp>
        <p:nvCxnSpPr>
          <p:cNvPr id="11" name="Straight Connector 10"/>
          <p:cNvCxnSpPr/>
          <p:nvPr/>
        </p:nvCxnSpPr>
        <p:spPr>
          <a:xfrm flipV="1">
            <a:off x="962321" y="2187117"/>
            <a:ext cx="5663424" cy="256309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977153" y="4545367"/>
            <a:ext cx="6284259" cy="214894"/>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6369821" y="1783818"/>
            <a:ext cx="891591" cy="307777"/>
          </a:xfrm>
          <a:prstGeom prst="rect">
            <a:avLst/>
          </a:prstGeom>
        </p:spPr>
        <p:txBody>
          <a:bodyPr wrap="none">
            <a:spAutoFit/>
          </a:bodyPr>
          <a:lstStyle/>
          <a:p>
            <a:r>
              <a:rPr lang="en-US" altLang="en-US" sz="1400" dirty="0">
                <a:solidFill>
                  <a:schemeClr val="bg1"/>
                </a:solidFill>
              </a:rPr>
              <a:t>|</a:t>
            </a:r>
            <a:r>
              <a:rPr lang="en-US" altLang="en-US" sz="1400" dirty="0">
                <a:solidFill>
                  <a:schemeClr val="bg1"/>
                </a:solidFill>
                <a:sym typeface="Symbol" panose="05050102010706020507" pitchFamily="18" charset="2"/>
              </a:rPr>
              <a:t>|</a:t>
            </a:r>
            <a:r>
              <a:rPr lang="en-GB" altLang="en-US" sz="1400" dirty="0">
                <a:solidFill>
                  <a:schemeClr val="bg1"/>
                </a:solidFill>
                <a:sym typeface="Symbol" panose="05050102010706020507" pitchFamily="18" charset="2"/>
              </a:rPr>
              <a:t>=</a:t>
            </a:r>
            <a:r>
              <a:rPr lang="en-GB" sz="1400" dirty="0">
                <a:solidFill>
                  <a:schemeClr val="bg1"/>
                </a:solidFill>
              </a:rPr>
              <a:t>1.5</a:t>
            </a:r>
          </a:p>
        </p:txBody>
      </p:sp>
      <p:sp>
        <p:nvSpPr>
          <p:cNvPr id="30" name="Rectangle 29"/>
          <p:cNvSpPr/>
          <p:nvPr/>
        </p:nvSpPr>
        <p:spPr>
          <a:xfrm>
            <a:off x="6611597" y="4220607"/>
            <a:ext cx="663964" cy="276999"/>
          </a:xfrm>
          <a:prstGeom prst="rect">
            <a:avLst/>
          </a:prstGeom>
        </p:spPr>
        <p:txBody>
          <a:bodyPr wrap="none">
            <a:spAutoFit/>
          </a:bodyPr>
          <a:lstStyle/>
          <a:p>
            <a:r>
              <a:rPr lang="en-US" altLang="en-US" sz="1200" dirty="0">
                <a:solidFill>
                  <a:schemeClr val="bg1"/>
                </a:solidFill>
              </a:rPr>
              <a:t>|</a:t>
            </a:r>
            <a:r>
              <a:rPr lang="en-US" altLang="en-US" sz="1200" dirty="0">
                <a:solidFill>
                  <a:schemeClr val="bg1"/>
                </a:solidFill>
                <a:sym typeface="Symbol" panose="05050102010706020507" pitchFamily="18" charset="2"/>
              </a:rPr>
              <a:t>|</a:t>
            </a:r>
            <a:r>
              <a:rPr lang="en-GB" altLang="en-US" sz="1200" dirty="0">
                <a:solidFill>
                  <a:schemeClr val="bg1"/>
                </a:solidFill>
                <a:sym typeface="Symbol" panose="05050102010706020507" pitchFamily="18" charset="2"/>
              </a:rPr>
              <a:t>=4</a:t>
            </a:r>
            <a:endParaRPr lang="en-GB" sz="1200" dirty="0">
              <a:solidFill>
                <a:schemeClr val="bg1"/>
              </a:solidFill>
            </a:endParaRPr>
          </a:p>
        </p:txBody>
      </p:sp>
      <p:sp>
        <p:nvSpPr>
          <p:cNvPr id="33" name="Slide Number Placeholder 32"/>
          <p:cNvSpPr>
            <a:spLocks noGrp="1"/>
          </p:cNvSpPr>
          <p:nvPr>
            <p:ph type="sldNum" sz="quarter" idx="12"/>
          </p:nvPr>
        </p:nvSpPr>
        <p:spPr/>
        <p:txBody>
          <a:bodyPr/>
          <a:lstStyle/>
          <a:p>
            <a:fld id="{F8550EB5-7DBB-40B0-8DCD-2DF6D0BF0886}" type="slidenum">
              <a:rPr lang="en-GB" smtClean="0"/>
              <a:t>55</a:t>
            </a:fld>
            <a:endParaRPr lang="en-GB"/>
          </a:p>
        </p:txBody>
      </p:sp>
      <p:sp>
        <p:nvSpPr>
          <p:cNvPr id="36" name="Date Placeholder 35"/>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8630201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39585" y="641865"/>
            <a:ext cx="7837977" cy="937681"/>
          </a:xfrm>
          <a:prstGeom prst="rect">
            <a:avLst/>
          </a:prstGeom>
        </p:spPr>
      </p:pic>
      <p:sp>
        <p:nvSpPr>
          <p:cNvPr id="4" name="TextBox 3"/>
          <p:cNvSpPr txBox="1"/>
          <p:nvPr/>
        </p:nvSpPr>
        <p:spPr>
          <a:xfrm>
            <a:off x="371637" y="1652163"/>
            <a:ext cx="7805848" cy="3323839"/>
          </a:xfrm>
          <a:prstGeom prst="rect">
            <a:avLst/>
          </a:prstGeom>
          <a:noFill/>
        </p:spPr>
        <p:txBody>
          <a:bodyPr wrap="square" lIns="121773" tIns="60887" rIns="121773" bIns="60887" rtlCol="0">
            <a:spAutoFit/>
          </a:bodyPr>
          <a:lstStyle/>
          <a:p>
            <a:pPr defTabSz="608691"/>
            <a:r>
              <a:rPr lang="en-GB" sz="1600" dirty="0">
                <a:solidFill>
                  <a:prstClr val="black"/>
                </a:solidFill>
                <a:latin typeface="Calibri"/>
              </a:rPr>
              <a:t>HL-LHC  average distance between vertices at z=0 is </a:t>
            </a:r>
          </a:p>
          <a:p>
            <a:pPr defTabSz="608691"/>
            <a:r>
              <a:rPr lang="en-GB" sz="1600" b="1" dirty="0">
                <a:solidFill>
                  <a:srgbClr val="000090"/>
                </a:solidFill>
                <a:latin typeface="Calibri"/>
              </a:rPr>
              <a:t>≈ 1mm in space and 3ps in time.</a:t>
            </a:r>
          </a:p>
          <a:p>
            <a:pPr defTabSz="608691"/>
            <a:endParaRPr lang="en-GB" sz="1600" dirty="0">
              <a:solidFill>
                <a:prstClr val="black"/>
              </a:solidFill>
              <a:latin typeface="Calibri"/>
            </a:endParaRPr>
          </a:p>
          <a:p>
            <a:pPr defTabSz="608691"/>
            <a:r>
              <a:rPr lang="en-GB" sz="1600" dirty="0">
                <a:solidFill>
                  <a:prstClr val="black"/>
                </a:solidFill>
                <a:latin typeface="Calibri"/>
              </a:rPr>
              <a:t>For 6 times higher luminosity at FCC-</a:t>
            </a:r>
            <a:r>
              <a:rPr lang="en-GB" sz="1600" dirty="0" err="1">
                <a:solidFill>
                  <a:prstClr val="black"/>
                </a:solidFill>
                <a:latin typeface="Calibri"/>
              </a:rPr>
              <a:t>hh</a:t>
            </a:r>
            <a:r>
              <a:rPr lang="en-GB" sz="1600" dirty="0">
                <a:solidFill>
                  <a:prstClr val="black"/>
                </a:solidFill>
                <a:latin typeface="Calibri"/>
              </a:rPr>
              <a:t> (an HE-LHC)  this would become </a:t>
            </a:r>
          </a:p>
          <a:p>
            <a:pPr defTabSz="608691"/>
            <a:r>
              <a:rPr lang="en-GB" sz="1600" b="1" dirty="0">
                <a:solidFill>
                  <a:srgbClr val="000090"/>
                </a:solidFill>
                <a:latin typeface="Calibri"/>
              </a:rPr>
              <a:t>≈ 170μm in space and 0.5ps in time. </a:t>
            </a:r>
          </a:p>
          <a:p>
            <a:pPr defTabSz="608691"/>
            <a:endParaRPr lang="en-GB" sz="1600" dirty="0">
              <a:solidFill>
                <a:prstClr val="black"/>
              </a:solidFill>
              <a:latin typeface="Calibri"/>
            </a:endParaRPr>
          </a:p>
          <a:p>
            <a:pPr defTabSz="608691"/>
            <a:endParaRPr lang="en-GB" sz="1600" dirty="0">
              <a:solidFill>
                <a:prstClr val="black"/>
              </a:solidFill>
              <a:latin typeface="Calibri"/>
            </a:endParaRPr>
          </a:p>
          <a:p>
            <a:pPr defTabSz="608691"/>
            <a:endParaRPr lang="en-GB" sz="1600" dirty="0">
              <a:solidFill>
                <a:prstClr val="black"/>
              </a:solidFill>
              <a:latin typeface="Calibri"/>
            </a:endParaRPr>
          </a:p>
          <a:p>
            <a:pPr defTabSz="608691"/>
            <a:r>
              <a:rPr lang="en-GB" sz="1600" dirty="0">
                <a:solidFill>
                  <a:prstClr val="black"/>
                </a:solidFill>
                <a:latin typeface="Calibri"/>
              </a:rPr>
              <a:t>x=0.8mm, X</a:t>
            </a:r>
            <a:r>
              <a:rPr lang="en-GB" sz="1600" baseline="-25000" dirty="0">
                <a:solidFill>
                  <a:prstClr val="black"/>
                </a:solidFill>
                <a:latin typeface="Calibri"/>
              </a:rPr>
              <a:t>0</a:t>
            </a:r>
            <a:r>
              <a:rPr lang="en-GB" sz="1600" dirty="0">
                <a:solidFill>
                  <a:prstClr val="black"/>
                </a:solidFill>
                <a:latin typeface="Calibri"/>
              </a:rPr>
              <a:t>=35.28cm (Be), p=1GeV</a:t>
            </a:r>
          </a:p>
          <a:p>
            <a:pPr defTabSz="608691"/>
            <a:endParaRPr lang="en-GB" sz="1600" dirty="0">
              <a:solidFill>
                <a:prstClr val="black"/>
              </a:solidFill>
              <a:latin typeface="Calibri"/>
            </a:endParaRPr>
          </a:p>
          <a:p>
            <a:pPr defTabSz="608691"/>
            <a:endParaRPr lang="en-GB" sz="1600" dirty="0">
              <a:solidFill>
                <a:prstClr val="black"/>
              </a:solidFill>
              <a:latin typeface="Calibri"/>
            </a:endParaRPr>
          </a:p>
          <a:p>
            <a:pPr defTabSz="608691"/>
            <a:endParaRPr lang="en-GB" sz="1600" dirty="0">
              <a:solidFill>
                <a:prstClr val="black"/>
              </a:solidFill>
              <a:latin typeface="Calibri"/>
            </a:endParaRPr>
          </a:p>
          <a:p>
            <a:pPr defTabSz="608691"/>
            <a:endParaRPr lang="en-GB" sz="1600" dirty="0">
              <a:solidFill>
                <a:prstClr val="black"/>
              </a:solidFill>
              <a:latin typeface="Calibri"/>
            </a:endParaRPr>
          </a:p>
        </p:txBody>
      </p:sp>
      <p:cxnSp>
        <p:nvCxnSpPr>
          <p:cNvPr id="7" name="Straight Connector 6"/>
          <p:cNvCxnSpPr/>
          <p:nvPr/>
        </p:nvCxnSpPr>
        <p:spPr>
          <a:xfrm>
            <a:off x="979561" y="4968551"/>
            <a:ext cx="8830016" cy="0"/>
          </a:xfrm>
          <a:prstGeom prst="line">
            <a:avLst/>
          </a:prstGeom>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6045289" y="3241343"/>
            <a:ext cx="545755" cy="1718912"/>
          </a:xfrm>
          <a:prstGeom prst="line">
            <a:avLst/>
          </a:prstGeom>
          <a:ln w="9525"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979561" y="4269273"/>
            <a:ext cx="8830016"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64468" y="4350174"/>
            <a:ext cx="1342378" cy="451195"/>
          </a:xfrm>
          <a:prstGeom prst="rect">
            <a:avLst/>
          </a:prstGeom>
          <a:noFill/>
        </p:spPr>
        <p:txBody>
          <a:bodyPr wrap="none" lIns="121773" tIns="60887" rIns="121773" bIns="60887" rtlCol="0">
            <a:spAutoFit/>
          </a:bodyPr>
          <a:lstStyle/>
          <a:p>
            <a:pPr defTabSz="608691"/>
            <a:r>
              <a:rPr lang="en-GB" sz="2133" dirty="0">
                <a:solidFill>
                  <a:prstClr val="black"/>
                </a:solidFill>
                <a:latin typeface="Calibri"/>
              </a:rPr>
              <a:t>r = 2.5cm </a:t>
            </a:r>
          </a:p>
        </p:txBody>
      </p:sp>
      <p:cxnSp>
        <p:nvCxnSpPr>
          <p:cNvPr id="16" name="Straight Arrow Connector 15"/>
          <p:cNvCxnSpPr/>
          <p:nvPr/>
        </p:nvCxnSpPr>
        <p:spPr>
          <a:xfrm flipV="1">
            <a:off x="5401568" y="4269276"/>
            <a:ext cx="839632" cy="69927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6269203" y="2953168"/>
            <a:ext cx="422140" cy="127377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7290728" y="2953143"/>
            <a:ext cx="245989" cy="492295"/>
          </a:xfrm>
          <a:prstGeom prst="rect">
            <a:avLst/>
          </a:prstGeom>
          <a:noFill/>
        </p:spPr>
        <p:txBody>
          <a:bodyPr wrap="none" lIns="121773" tIns="60887" rIns="121773" bIns="60887" rtlCol="0">
            <a:spAutoFit/>
          </a:bodyPr>
          <a:lstStyle/>
          <a:p>
            <a:pPr defTabSz="608691"/>
            <a:endParaRPr lang="en-GB" sz="2400" dirty="0">
              <a:solidFill>
                <a:prstClr val="black"/>
              </a:solidFill>
              <a:latin typeface="Calibri"/>
            </a:endParaRPr>
          </a:p>
        </p:txBody>
      </p:sp>
      <p:pic>
        <p:nvPicPr>
          <p:cNvPr id="21" name="Picture 20"/>
          <p:cNvPicPr>
            <a:picLocks noChangeAspect="1"/>
          </p:cNvPicPr>
          <p:nvPr/>
        </p:nvPicPr>
        <p:blipFill>
          <a:blip r:embed="rId3"/>
          <a:stretch>
            <a:fillRect/>
          </a:stretch>
        </p:blipFill>
        <p:spPr>
          <a:xfrm>
            <a:off x="408447" y="3038419"/>
            <a:ext cx="4422004" cy="586524"/>
          </a:xfrm>
          <a:prstGeom prst="rect">
            <a:avLst/>
          </a:prstGeom>
        </p:spPr>
      </p:pic>
      <p:cxnSp>
        <p:nvCxnSpPr>
          <p:cNvPr id="22" name="Straight Connector 21"/>
          <p:cNvCxnSpPr/>
          <p:nvPr/>
        </p:nvCxnSpPr>
        <p:spPr>
          <a:xfrm flipH="1">
            <a:off x="5419074" y="2953145"/>
            <a:ext cx="2375420" cy="2020439"/>
          </a:xfrm>
          <a:prstGeom prst="line">
            <a:avLst/>
          </a:prstGeom>
          <a:ln w="9525" cmpd="sng">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5411344" y="4904975"/>
            <a:ext cx="540877" cy="492295"/>
          </a:xfrm>
          <a:prstGeom prst="rect">
            <a:avLst/>
          </a:prstGeom>
          <a:noFill/>
        </p:spPr>
        <p:txBody>
          <a:bodyPr wrap="none" lIns="121773" tIns="60887" rIns="121773" bIns="60887" rtlCol="0">
            <a:spAutoFit/>
          </a:bodyPr>
          <a:lstStyle/>
          <a:p>
            <a:pPr defTabSz="608691"/>
            <a:r>
              <a:rPr lang="en-GB" sz="2400" dirty="0" err="1">
                <a:solidFill>
                  <a:prstClr val="black"/>
                </a:solidFill>
                <a:latin typeface="Calibri"/>
              </a:rPr>
              <a:t>Δz</a:t>
            </a:r>
            <a:endParaRPr lang="en-GB" sz="2400" dirty="0">
              <a:solidFill>
                <a:prstClr val="black"/>
              </a:solidFill>
              <a:latin typeface="Calibri"/>
            </a:endParaRPr>
          </a:p>
        </p:txBody>
      </p:sp>
      <p:sp>
        <p:nvSpPr>
          <p:cNvPr id="27" name="TextBox 26"/>
          <p:cNvSpPr txBox="1"/>
          <p:nvPr/>
        </p:nvSpPr>
        <p:spPr>
          <a:xfrm>
            <a:off x="6563075" y="3193658"/>
            <a:ext cx="513626" cy="492295"/>
          </a:xfrm>
          <a:prstGeom prst="rect">
            <a:avLst/>
          </a:prstGeom>
          <a:noFill/>
        </p:spPr>
        <p:txBody>
          <a:bodyPr wrap="none" lIns="121773" tIns="60887" rIns="121773" bIns="60887" rtlCol="0">
            <a:spAutoFit/>
          </a:bodyPr>
          <a:lstStyle/>
          <a:p>
            <a:pPr defTabSz="608691"/>
            <a:r>
              <a:rPr lang="en-GB" sz="2400" dirty="0">
                <a:solidFill>
                  <a:prstClr val="black"/>
                </a:solidFill>
                <a:latin typeface="Calibri"/>
              </a:rPr>
              <a:t>θ</a:t>
            </a:r>
            <a:r>
              <a:rPr lang="en-GB" sz="2400" baseline="-25000" dirty="0">
                <a:solidFill>
                  <a:prstClr val="black"/>
                </a:solidFill>
                <a:latin typeface="Calibri"/>
              </a:rPr>
              <a:t>0</a:t>
            </a:r>
          </a:p>
        </p:txBody>
      </p:sp>
      <p:sp>
        <p:nvSpPr>
          <p:cNvPr id="28" name="TextBox 27"/>
          <p:cNvSpPr txBox="1"/>
          <p:nvPr/>
        </p:nvSpPr>
        <p:spPr>
          <a:xfrm>
            <a:off x="5419105" y="4184787"/>
            <a:ext cx="411034" cy="492295"/>
          </a:xfrm>
          <a:prstGeom prst="rect">
            <a:avLst/>
          </a:prstGeom>
          <a:noFill/>
        </p:spPr>
        <p:txBody>
          <a:bodyPr wrap="none" lIns="121773" tIns="60887" rIns="121773" bIns="60887" rtlCol="0">
            <a:spAutoFit/>
          </a:bodyPr>
          <a:lstStyle/>
          <a:p>
            <a:pPr defTabSz="608691"/>
            <a:r>
              <a:rPr lang="en-GB" sz="2400">
                <a:solidFill>
                  <a:prstClr val="black"/>
                </a:solidFill>
                <a:latin typeface="Calibri"/>
              </a:rPr>
              <a:t>η</a:t>
            </a:r>
            <a:endParaRPr lang="en-GB" sz="2400" dirty="0">
              <a:solidFill>
                <a:prstClr val="black"/>
              </a:solidFill>
              <a:latin typeface="Calibri"/>
            </a:endParaRPr>
          </a:p>
        </p:txBody>
      </p:sp>
      <p:cxnSp>
        <p:nvCxnSpPr>
          <p:cNvPr id="33" name="Straight Connector 32"/>
          <p:cNvCxnSpPr/>
          <p:nvPr/>
        </p:nvCxnSpPr>
        <p:spPr>
          <a:xfrm>
            <a:off x="5383355" y="3624943"/>
            <a:ext cx="0" cy="1575829"/>
          </a:xfrm>
          <a:prstGeom prst="line">
            <a:avLst/>
          </a:prstGeom>
          <a:ln w="12700" cmpd="sng">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9949513" y="4708339"/>
            <a:ext cx="959261" cy="492295"/>
          </a:xfrm>
          <a:prstGeom prst="rect">
            <a:avLst/>
          </a:prstGeom>
          <a:noFill/>
        </p:spPr>
        <p:txBody>
          <a:bodyPr wrap="none" lIns="121773" tIns="60887" rIns="121773" bIns="60887" rtlCol="0">
            <a:spAutoFit/>
          </a:bodyPr>
          <a:lstStyle/>
          <a:p>
            <a:pPr defTabSz="608691"/>
            <a:r>
              <a:rPr lang="en-GB" sz="2400" dirty="0">
                <a:solidFill>
                  <a:prstClr val="black"/>
                </a:solidFill>
                <a:latin typeface="Calibri"/>
              </a:rPr>
              <a:t>Beam</a:t>
            </a:r>
          </a:p>
        </p:txBody>
      </p:sp>
      <p:sp>
        <p:nvSpPr>
          <p:cNvPr id="40" name="TextBox 39"/>
          <p:cNvSpPr txBox="1"/>
          <p:nvPr/>
        </p:nvSpPr>
        <p:spPr>
          <a:xfrm>
            <a:off x="9949560" y="3980699"/>
            <a:ext cx="1507488" cy="492295"/>
          </a:xfrm>
          <a:prstGeom prst="rect">
            <a:avLst/>
          </a:prstGeom>
          <a:noFill/>
        </p:spPr>
        <p:txBody>
          <a:bodyPr wrap="none" lIns="121773" tIns="60887" rIns="121773" bIns="60887" rtlCol="0">
            <a:spAutoFit/>
          </a:bodyPr>
          <a:lstStyle/>
          <a:p>
            <a:pPr defTabSz="608691"/>
            <a:r>
              <a:rPr lang="en-GB" sz="2400" dirty="0" err="1">
                <a:solidFill>
                  <a:prstClr val="black"/>
                </a:solidFill>
                <a:latin typeface="Calibri"/>
              </a:rPr>
              <a:t>Beampipe</a:t>
            </a:r>
            <a:endParaRPr lang="en-GB" sz="2400" dirty="0">
              <a:solidFill>
                <a:prstClr val="black"/>
              </a:solidFill>
              <a:latin typeface="Calibri"/>
            </a:endParaRPr>
          </a:p>
        </p:txBody>
      </p:sp>
      <p:pic>
        <p:nvPicPr>
          <p:cNvPr id="41" name="Picture 40"/>
          <p:cNvPicPr>
            <a:picLocks noChangeAspect="1"/>
          </p:cNvPicPr>
          <p:nvPr/>
        </p:nvPicPr>
        <p:blipFill>
          <a:blip r:embed="rId4"/>
          <a:stretch>
            <a:fillRect/>
          </a:stretch>
        </p:blipFill>
        <p:spPr>
          <a:xfrm>
            <a:off x="8370666" y="1449536"/>
            <a:ext cx="3819311" cy="2432493"/>
          </a:xfrm>
          <a:prstGeom prst="rect">
            <a:avLst/>
          </a:prstGeom>
        </p:spPr>
      </p:pic>
      <p:sp>
        <p:nvSpPr>
          <p:cNvPr id="42" name="TextBox 41"/>
          <p:cNvSpPr txBox="1"/>
          <p:nvPr/>
        </p:nvSpPr>
        <p:spPr>
          <a:xfrm>
            <a:off x="0" y="13184"/>
            <a:ext cx="12192000" cy="615402"/>
          </a:xfrm>
          <a:prstGeom prst="rect">
            <a:avLst/>
          </a:prstGeom>
          <a:noFill/>
        </p:spPr>
        <p:txBody>
          <a:bodyPr wrap="square" lIns="121771" tIns="60885" rIns="121771" bIns="60885" rtlCol="0">
            <a:spAutoFit/>
          </a:bodyPr>
          <a:lstStyle/>
          <a:p>
            <a:pPr algn="ctr" defTabSz="608691"/>
            <a:r>
              <a:rPr lang="en-GB" sz="3200" b="1" dirty="0">
                <a:solidFill>
                  <a:srgbClr val="FF0000"/>
                </a:solidFill>
                <a:latin typeface="Calibri"/>
              </a:rPr>
              <a:t>Pileup of 1000 (25ns </a:t>
            </a:r>
            <a:r>
              <a:rPr lang="en-GB" sz="3200" b="1" dirty="0" err="1">
                <a:solidFill>
                  <a:srgbClr val="FF0000"/>
                </a:solidFill>
                <a:latin typeface="Calibri"/>
              </a:rPr>
              <a:t>Bunchcrossing</a:t>
            </a:r>
            <a:r>
              <a:rPr lang="en-GB" sz="3200" b="1" dirty="0">
                <a:solidFill>
                  <a:srgbClr val="FF0000"/>
                </a:solidFill>
                <a:latin typeface="Calibri"/>
              </a:rPr>
              <a:t>)</a:t>
            </a:r>
            <a:endParaRPr lang="en-GB" sz="3200" baseline="30000" dirty="0">
              <a:solidFill>
                <a:srgbClr val="FF0000"/>
              </a:solidFill>
              <a:latin typeface="Calibri"/>
            </a:endParaRPr>
          </a:p>
        </p:txBody>
      </p:sp>
      <p:sp>
        <p:nvSpPr>
          <p:cNvPr id="44" name="TextBox 43"/>
          <p:cNvSpPr txBox="1"/>
          <p:nvPr/>
        </p:nvSpPr>
        <p:spPr>
          <a:xfrm>
            <a:off x="290807" y="5397421"/>
            <a:ext cx="11453028" cy="1272252"/>
          </a:xfrm>
          <a:prstGeom prst="rect">
            <a:avLst/>
          </a:prstGeom>
          <a:noFill/>
        </p:spPr>
        <p:txBody>
          <a:bodyPr wrap="square" lIns="121773" tIns="60887" rIns="121773" bIns="60887" rtlCol="0">
            <a:spAutoFit/>
          </a:bodyPr>
          <a:lstStyle/>
          <a:p>
            <a:pPr defTabSz="608691"/>
            <a:r>
              <a:rPr lang="en-GB" sz="1867" dirty="0">
                <a:solidFill>
                  <a:prstClr val="black"/>
                </a:solidFill>
                <a:latin typeface="Calibri"/>
              </a:rPr>
              <a:t>Even having a perfect tracking detector, the error due to multiple scattering in the </a:t>
            </a:r>
            <a:r>
              <a:rPr lang="en-GB" sz="1867" dirty="0" err="1">
                <a:solidFill>
                  <a:prstClr val="black"/>
                </a:solidFill>
                <a:latin typeface="Calibri"/>
              </a:rPr>
              <a:t>beampipe</a:t>
            </a:r>
            <a:r>
              <a:rPr lang="en-GB" sz="1867" dirty="0">
                <a:solidFill>
                  <a:prstClr val="black"/>
                </a:solidFill>
                <a:latin typeface="Calibri"/>
              </a:rPr>
              <a:t> for </a:t>
            </a:r>
            <a:r>
              <a:rPr lang="en-GB" sz="1867" dirty="0" err="1">
                <a:solidFill>
                  <a:prstClr val="black"/>
                </a:solidFill>
                <a:latin typeface="Calibri"/>
              </a:rPr>
              <a:t>η</a:t>
            </a:r>
            <a:r>
              <a:rPr lang="en-GB" sz="1867" dirty="0">
                <a:solidFill>
                  <a:prstClr val="black"/>
                </a:solidFill>
                <a:latin typeface="Calibri"/>
              </a:rPr>
              <a:t> &gt; 1.7 is already larger than the average vertex distance ! </a:t>
            </a:r>
          </a:p>
          <a:p>
            <a:pPr defTabSz="608691"/>
            <a:endParaRPr lang="en-GB" sz="1867" dirty="0">
              <a:solidFill>
                <a:prstClr val="black"/>
              </a:solidFill>
              <a:latin typeface="Calibri"/>
            </a:endParaRPr>
          </a:p>
          <a:p>
            <a:pPr defTabSz="608691"/>
            <a:r>
              <a:rPr lang="en-GB" sz="1867" dirty="0">
                <a:solidFill>
                  <a:prstClr val="black"/>
                </a:solidFill>
                <a:latin typeface="Calibri"/>
              </a:rPr>
              <a:t>Timing, very clever new ideas needed …</a:t>
            </a:r>
          </a:p>
        </p:txBody>
      </p:sp>
      <p:sp>
        <p:nvSpPr>
          <p:cNvPr id="2" name="Rectangle 1"/>
          <p:cNvSpPr/>
          <p:nvPr/>
        </p:nvSpPr>
        <p:spPr>
          <a:xfrm>
            <a:off x="6318166" y="6387090"/>
            <a:ext cx="6096000" cy="369332"/>
          </a:xfrm>
          <a:prstGeom prst="rect">
            <a:avLst/>
          </a:prstGeom>
        </p:spPr>
        <p:txBody>
          <a:bodyPr>
            <a:spAutoFit/>
          </a:bodyPr>
          <a:lstStyle/>
          <a:p>
            <a:r>
              <a:rPr lang="en-GB" dirty="0"/>
              <a:t>W. </a:t>
            </a:r>
            <a:r>
              <a:rPr lang="en-GB" dirty="0" err="1"/>
              <a:t>Riegler</a:t>
            </a:r>
            <a:r>
              <a:rPr lang="en-GB" dirty="0"/>
              <a:t>; FCC-</a:t>
            </a:r>
            <a:r>
              <a:rPr lang="en-GB" dirty="0" err="1"/>
              <a:t>hh</a:t>
            </a:r>
            <a:r>
              <a:rPr lang="en-GB" dirty="0"/>
              <a:t> Accelerator and Detectors, Nov. 21 2017 </a:t>
            </a:r>
          </a:p>
        </p:txBody>
      </p:sp>
      <p:sp>
        <p:nvSpPr>
          <p:cNvPr id="5" name="Slide Number Placeholder 4"/>
          <p:cNvSpPr>
            <a:spLocks noGrp="1"/>
          </p:cNvSpPr>
          <p:nvPr>
            <p:ph type="sldNum" sz="quarter" idx="12"/>
          </p:nvPr>
        </p:nvSpPr>
        <p:spPr/>
        <p:txBody>
          <a:bodyPr/>
          <a:lstStyle/>
          <a:p>
            <a:fld id="{92BD3C18-E509-6E45-AAA5-EF10E7E23A79}" type="slidenum">
              <a:rPr lang="en-GB" smtClean="0"/>
              <a:t>56</a:t>
            </a:fld>
            <a:endParaRPr lang="en-GB"/>
          </a:p>
        </p:txBody>
      </p:sp>
      <p:sp>
        <p:nvSpPr>
          <p:cNvPr id="6" name="Date Placeholder 5"/>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16787615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3195"/>
            <a:ext cx="12192000" cy="779614"/>
          </a:xfrm>
          <a:prstGeom prst="rect">
            <a:avLst/>
          </a:prstGeom>
          <a:noFill/>
        </p:spPr>
        <p:txBody>
          <a:bodyPr wrap="square" lIns="121771" tIns="60885" rIns="121771" bIns="60885" rtlCol="0">
            <a:spAutoFit/>
          </a:bodyPr>
          <a:lstStyle/>
          <a:p>
            <a:pPr algn="ctr" defTabSz="608691"/>
            <a:r>
              <a:rPr lang="en-GB" sz="4267" b="1" dirty="0" err="1">
                <a:solidFill>
                  <a:srgbClr val="FF0000"/>
                </a:solidFill>
                <a:latin typeface="Calibri"/>
              </a:rPr>
              <a:t>Vertexing</a:t>
            </a:r>
            <a:r>
              <a:rPr lang="en-GB" sz="4267" b="1" dirty="0">
                <a:solidFill>
                  <a:srgbClr val="FF0000"/>
                </a:solidFill>
                <a:latin typeface="Calibri"/>
              </a:rPr>
              <a:t> at Pileup of 1000, Timing</a:t>
            </a:r>
            <a:endParaRPr lang="en-GB" sz="4267" baseline="30000" dirty="0">
              <a:solidFill>
                <a:srgbClr val="FF0000"/>
              </a:solidFill>
              <a:latin typeface="Calibri"/>
            </a:endParaRPr>
          </a:p>
        </p:txBody>
      </p:sp>
      <p:pic>
        <p:nvPicPr>
          <p:cNvPr id="4" name="Picture 3"/>
          <p:cNvPicPr>
            <a:picLocks noChangeAspect="1"/>
          </p:cNvPicPr>
          <p:nvPr/>
        </p:nvPicPr>
        <p:blipFill>
          <a:blip r:embed="rId2"/>
          <a:stretch>
            <a:fillRect/>
          </a:stretch>
        </p:blipFill>
        <p:spPr>
          <a:xfrm>
            <a:off x="163189" y="1124744"/>
            <a:ext cx="11860931" cy="4948733"/>
          </a:xfrm>
          <a:prstGeom prst="rect">
            <a:avLst/>
          </a:prstGeom>
        </p:spPr>
      </p:pic>
      <p:sp>
        <p:nvSpPr>
          <p:cNvPr id="5" name="Rectangle 4"/>
          <p:cNvSpPr/>
          <p:nvPr/>
        </p:nvSpPr>
        <p:spPr>
          <a:xfrm>
            <a:off x="6318166" y="6387090"/>
            <a:ext cx="6096000" cy="369332"/>
          </a:xfrm>
          <a:prstGeom prst="rect">
            <a:avLst/>
          </a:prstGeom>
        </p:spPr>
        <p:txBody>
          <a:bodyPr>
            <a:spAutoFit/>
          </a:bodyPr>
          <a:lstStyle/>
          <a:p>
            <a:r>
              <a:rPr lang="en-GB" dirty="0"/>
              <a:t>W. </a:t>
            </a:r>
            <a:r>
              <a:rPr lang="en-GB" dirty="0" err="1"/>
              <a:t>Riegler</a:t>
            </a:r>
            <a:r>
              <a:rPr lang="en-GB" dirty="0"/>
              <a:t>; FCC-</a:t>
            </a:r>
            <a:r>
              <a:rPr lang="en-GB" dirty="0" err="1"/>
              <a:t>hh</a:t>
            </a:r>
            <a:r>
              <a:rPr lang="en-GB" dirty="0"/>
              <a:t> Accelerator and Detectors, Nov. 21 2017 </a:t>
            </a:r>
          </a:p>
        </p:txBody>
      </p:sp>
      <p:sp>
        <p:nvSpPr>
          <p:cNvPr id="2" name="Slide Number Placeholder 1"/>
          <p:cNvSpPr>
            <a:spLocks noGrp="1"/>
          </p:cNvSpPr>
          <p:nvPr>
            <p:ph type="sldNum" sz="quarter" idx="12"/>
          </p:nvPr>
        </p:nvSpPr>
        <p:spPr/>
        <p:txBody>
          <a:bodyPr/>
          <a:lstStyle/>
          <a:p>
            <a:fld id="{92BD3C18-E509-6E45-AAA5-EF10E7E23A79}" type="slidenum">
              <a:rPr lang="en-GB" smtClean="0"/>
              <a:t>57</a:t>
            </a:fld>
            <a:endParaRPr lang="en-GB"/>
          </a:p>
        </p:txBody>
      </p:sp>
      <p:sp>
        <p:nvSpPr>
          <p:cNvPr id="6" name="Date Placeholder 5"/>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20502885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255010"/>
            <a:ext cx="9404723" cy="881812"/>
          </a:xfrm>
        </p:spPr>
        <p:txBody>
          <a:bodyPr/>
          <a:lstStyle/>
          <a:p>
            <a:r>
              <a:rPr lang="en-GB" dirty="0"/>
              <a:t>Pileup mitigation - consequences</a:t>
            </a:r>
          </a:p>
        </p:txBody>
      </p:sp>
      <p:sp>
        <p:nvSpPr>
          <p:cNvPr id="3" name="Content Placeholder 2"/>
          <p:cNvSpPr>
            <a:spLocks noGrp="1"/>
          </p:cNvSpPr>
          <p:nvPr>
            <p:ph idx="1"/>
          </p:nvPr>
        </p:nvSpPr>
        <p:spPr>
          <a:xfrm>
            <a:off x="9206754" y="1247592"/>
            <a:ext cx="2861194" cy="5299837"/>
          </a:xfrm>
        </p:spPr>
        <p:txBody>
          <a:bodyPr>
            <a:normAutofit/>
          </a:bodyPr>
          <a:lstStyle/>
          <a:p>
            <a:r>
              <a:rPr lang="it-IT" dirty="0"/>
              <a:t>Shorter BC spacing proposal:12.5 and 5 ns</a:t>
            </a:r>
            <a:endParaRPr lang="en-GB" dirty="0">
              <a:sym typeface="Wingdings" panose="05000000000000000000" pitchFamily="2" charset="2"/>
            </a:endParaRPr>
          </a:p>
          <a:p>
            <a:r>
              <a:rPr lang="it-IT" dirty="0">
                <a:sym typeface="Wingdings" panose="05000000000000000000" pitchFamily="2" charset="2"/>
              </a:rPr>
              <a:t>Correspondingly lower bunch intensity</a:t>
            </a:r>
          </a:p>
          <a:p>
            <a:r>
              <a:rPr lang="it-IT" dirty="0">
                <a:sym typeface="Wingdings" panose="05000000000000000000" pitchFamily="2" charset="2"/>
              </a:rPr>
              <a:t>Pileup reduction</a:t>
            </a:r>
          </a:p>
          <a:p>
            <a:r>
              <a:rPr lang="it-IT" dirty="0">
                <a:sym typeface="Wingdings" panose="05000000000000000000" pitchFamily="2" charset="2"/>
              </a:rPr>
              <a:t>Most of internal detector are developing at least sub ns timing</a:t>
            </a:r>
          </a:p>
          <a:p>
            <a:r>
              <a:rPr lang="it-IT" dirty="0">
                <a:sym typeface="Wingdings" panose="05000000000000000000" pitchFamily="2" charset="2"/>
              </a:rPr>
              <a:t>The BC id. Will require sub-ns timing in the muon system too</a:t>
            </a:r>
          </a:p>
        </p:txBody>
      </p:sp>
      <p:sp>
        <p:nvSpPr>
          <p:cNvPr id="5" name="Content Placeholder 2"/>
          <p:cNvSpPr txBox="1">
            <a:spLocks/>
          </p:cNvSpPr>
          <p:nvPr/>
        </p:nvSpPr>
        <p:spPr>
          <a:xfrm>
            <a:off x="367554" y="5805076"/>
            <a:ext cx="8633011" cy="77501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it-IT" dirty="0"/>
              <a:t>At the moment just RPCs can provide this performance among the classical muon detectors </a:t>
            </a:r>
            <a:r>
              <a:rPr lang="it-IT" dirty="0">
                <a:sym typeface="Wingdings" panose="05000000000000000000" pitchFamily="2" charset="2"/>
              </a:rPr>
              <a:t> drive of new R&amp;D effort</a:t>
            </a:r>
            <a:endParaRPr lang="en-GB" dirty="0">
              <a:sym typeface="Wingdings" panose="05000000000000000000" pitchFamily="2" charset="2"/>
            </a:endParaRPr>
          </a:p>
        </p:txBody>
      </p:sp>
      <p:pic>
        <p:nvPicPr>
          <p:cNvPr id="6" name="Picture 5"/>
          <p:cNvPicPr>
            <a:picLocks noChangeAspect="1"/>
          </p:cNvPicPr>
          <p:nvPr/>
        </p:nvPicPr>
        <p:blipFill>
          <a:blip r:embed="rId2"/>
          <a:stretch>
            <a:fillRect/>
          </a:stretch>
        </p:blipFill>
        <p:spPr>
          <a:xfrm>
            <a:off x="646112" y="1136822"/>
            <a:ext cx="8051327" cy="4528872"/>
          </a:xfrm>
          <a:prstGeom prst="rect">
            <a:avLst/>
          </a:prstGeom>
        </p:spPr>
      </p:pic>
      <p:sp>
        <p:nvSpPr>
          <p:cNvPr id="7" name="Slide Number Placeholder 6"/>
          <p:cNvSpPr>
            <a:spLocks noGrp="1"/>
          </p:cNvSpPr>
          <p:nvPr>
            <p:ph type="sldNum" sz="quarter" idx="12"/>
          </p:nvPr>
        </p:nvSpPr>
        <p:spPr/>
        <p:txBody>
          <a:bodyPr/>
          <a:lstStyle/>
          <a:p>
            <a:fld id="{F8550EB5-7DBB-40B0-8DCD-2DF6D0BF0886}" type="slidenum">
              <a:rPr lang="en-GB" smtClean="0"/>
              <a:t>58</a:t>
            </a:fld>
            <a:endParaRPr lang="en-GB"/>
          </a:p>
        </p:txBody>
      </p:sp>
      <p:sp>
        <p:nvSpPr>
          <p:cNvPr id="8" name="Date Placeholder 7"/>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27257872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Constraints from LLP and DM searches</a:t>
            </a:r>
          </a:p>
        </p:txBody>
      </p:sp>
      <p:sp>
        <p:nvSpPr>
          <p:cNvPr id="5" name="Text Placeholder 4"/>
          <p:cNvSpPr>
            <a:spLocks noGrp="1"/>
          </p:cNvSpPr>
          <p:nvPr>
            <p:ph type="body" idx="1"/>
          </p:nvPr>
        </p:nvSpPr>
        <p:spPr/>
        <p:txBody>
          <a:bodyPr/>
          <a:lstStyle/>
          <a:p>
            <a:endParaRPr lang="en-GB" dirty="0"/>
          </a:p>
        </p:txBody>
      </p:sp>
      <p:sp>
        <p:nvSpPr>
          <p:cNvPr id="2" name="Slide Number Placeholder 1"/>
          <p:cNvSpPr>
            <a:spLocks noGrp="1"/>
          </p:cNvSpPr>
          <p:nvPr>
            <p:ph type="sldNum" sz="quarter" idx="12"/>
          </p:nvPr>
        </p:nvSpPr>
        <p:spPr/>
        <p:txBody>
          <a:bodyPr/>
          <a:lstStyle/>
          <a:p>
            <a:fld id="{F8550EB5-7DBB-40B0-8DCD-2DF6D0BF0886}" type="slidenum">
              <a:rPr lang="en-GB" smtClean="0"/>
              <a:t>59</a:t>
            </a:fld>
            <a:endParaRPr lang="en-GB"/>
          </a:p>
        </p:txBody>
      </p:sp>
      <p:sp>
        <p:nvSpPr>
          <p:cNvPr id="3" name="Date Placeholder 2"/>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7107360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255010"/>
            <a:ext cx="9404723" cy="881812"/>
          </a:xfrm>
        </p:spPr>
        <p:txBody>
          <a:bodyPr/>
          <a:lstStyle/>
          <a:p>
            <a:r>
              <a:rPr lang="en-GB" dirty="0"/>
              <a:t>Beyond the muon detector: LLPs</a:t>
            </a:r>
          </a:p>
        </p:txBody>
      </p:sp>
      <p:sp>
        <p:nvSpPr>
          <p:cNvPr id="3" name="Content Placeholder 2"/>
          <p:cNvSpPr>
            <a:spLocks noGrp="1"/>
          </p:cNvSpPr>
          <p:nvPr>
            <p:ph idx="1"/>
          </p:nvPr>
        </p:nvSpPr>
        <p:spPr>
          <a:xfrm>
            <a:off x="7628965" y="1393164"/>
            <a:ext cx="4276164" cy="4765589"/>
          </a:xfrm>
        </p:spPr>
        <p:txBody>
          <a:bodyPr>
            <a:normAutofit/>
          </a:bodyPr>
          <a:lstStyle/>
          <a:p>
            <a:pPr marL="38100">
              <a:lnSpc>
                <a:spcPct val="100000"/>
              </a:lnSpc>
              <a:spcBef>
                <a:spcPts val="1530"/>
              </a:spcBef>
            </a:pPr>
            <a:r>
              <a:rPr lang="en-GB" spc="50" dirty="0">
                <a:latin typeface="Arial"/>
                <a:cs typeface="Arial"/>
              </a:rPr>
              <a:t>Detector</a:t>
            </a:r>
            <a:r>
              <a:rPr lang="en-GB" spc="15" dirty="0">
                <a:latin typeface="Arial"/>
                <a:cs typeface="Arial"/>
              </a:rPr>
              <a:t> </a:t>
            </a:r>
            <a:r>
              <a:rPr lang="en-GB" spc="65" dirty="0">
                <a:latin typeface="Arial"/>
                <a:cs typeface="Arial"/>
              </a:rPr>
              <a:t>for</a:t>
            </a:r>
            <a:r>
              <a:rPr lang="en-GB" spc="20" dirty="0">
                <a:latin typeface="Arial"/>
                <a:cs typeface="Arial"/>
              </a:rPr>
              <a:t> </a:t>
            </a:r>
            <a:r>
              <a:rPr lang="en-GB" spc="65" dirty="0">
                <a:latin typeface="Arial"/>
                <a:cs typeface="Arial"/>
              </a:rPr>
              <a:t>long-</a:t>
            </a:r>
            <a:r>
              <a:rPr lang="en-GB" spc="60" dirty="0">
                <a:latin typeface="Arial"/>
                <a:cs typeface="Arial"/>
              </a:rPr>
              <a:t>lived</a:t>
            </a:r>
            <a:r>
              <a:rPr lang="en-GB" spc="15" dirty="0">
                <a:latin typeface="Arial"/>
                <a:cs typeface="Arial"/>
              </a:rPr>
              <a:t> </a:t>
            </a:r>
            <a:r>
              <a:rPr lang="en-GB" dirty="0">
                <a:latin typeface="Arial"/>
                <a:cs typeface="Arial"/>
              </a:rPr>
              <a:t>particles</a:t>
            </a:r>
            <a:r>
              <a:rPr lang="en-GB" spc="15" dirty="0">
                <a:latin typeface="Arial"/>
                <a:cs typeface="Arial"/>
              </a:rPr>
              <a:t> </a:t>
            </a:r>
            <a:r>
              <a:rPr lang="en-GB" dirty="0">
                <a:latin typeface="Arial"/>
                <a:cs typeface="Arial"/>
              </a:rPr>
              <a:t>at</a:t>
            </a:r>
            <a:r>
              <a:rPr lang="en-GB" spc="20" dirty="0">
                <a:latin typeface="Arial"/>
                <a:cs typeface="Arial"/>
              </a:rPr>
              <a:t> </a:t>
            </a:r>
            <a:r>
              <a:rPr lang="en-GB" spc="80" dirty="0">
                <a:latin typeface="Arial"/>
                <a:cs typeface="Arial"/>
              </a:rPr>
              <a:t>high</a:t>
            </a:r>
            <a:r>
              <a:rPr lang="en-GB" spc="15" dirty="0">
                <a:latin typeface="Arial"/>
                <a:cs typeface="Arial"/>
              </a:rPr>
              <a:t> </a:t>
            </a:r>
            <a:r>
              <a:rPr lang="en-GB" dirty="0">
                <a:latin typeface="Arial"/>
                <a:cs typeface="Arial"/>
              </a:rPr>
              <a:t>energy</a:t>
            </a:r>
            <a:r>
              <a:rPr lang="en-GB" spc="20" dirty="0">
                <a:latin typeface="Arial"/>
                <a:cs typeface="Arial"/>
              </a:rPr>
              <a:t> </a:t>
            </a:r>
            <a:r>
              <a:rPr lang="en-GB" spc="70" dirty="0">
                <a:latin typeface="Arial"/>
                <a:cs typeface="Arial"/>
              </a:rPr>
              <a:t>of</a:t>
            </a:r>
            <a:r>
              <a:rPr lang="en-GB" spc="80" dirty="0">
                <a:latin typeface="Arial"/>
                <a:cs typeface="Arial"/>
              </a:rPr>
              <a:t> </a:t>
            </a:r>
            <a:r>
              <a:rPr lang="en-GB" dirty="0">
                <a:latin typeface="Arial"/>
                <a:cs typeface="Arial"/>
              </a:rPr>
              <a:t>100</a:t>
            </a:r>
            <a:r>
              <a:rPr lang="en-GB" spc="-40" dirty="0">
                <a:latin typeface="Arial"/>
                <a:cs typeface="Arial"/>
              </a:rPr>
              <a:t> </a:t>
            </a:r>
            <a:r>
              <a:rPr lang="en-GB" spc="-25" dirty="0" err="1">
                <a:latin typeface="Arial"/>
                <a:cs typeface="Arial"/>
              </a:rPr>
              <a:t>TeV</a:t>
            </a:r>
            <a:endParaRPr lang="en-GB" dirty="0">
              <a:latin typeface="Arial"/>
              <a:cs typeface="Arial"/>
            </a:endParaRPr>
          </a:p>
          <a:p>
            <a:pPr marL="38100" marR="30480">
              <a:lnSpc>
                <a:spcPct val="113599"/>
              </a:lnSpc>
              <a:spcBef>
                <a:spcPts val="1235"/>
              </a:spcBef>
            </a:pPr>
            <a:r>
              <a:rPr lang="en-GB" spc="-55" dirty="0">
                <a:latin typeface="Arial"/>
                <a:cs typeface="Arial"/>
              </a:rPr>
              <a:t>Has</a:t>
            </a:r>
            <a:r>
              <a:rPr lang="en-GB" spc="10" dirty="0">
                <a:latin typeface="Arial"/>
                <a:cs typeface="Arial"/>
              </a:rPr>
              <a:t> </a:t>
            </a:r>
            <a:r>
              <a:rPr lang="en-GB" dirty="0">
                <a:latin typeface="Arial"/>
                <a:cs typeface="Arial"/>
              </a:rPr>
              <a:t>ca</a:t>
            </a:r>
            <a:r>
              <a:rPr lang="en-GB" spc="15" dirty="0">
                <a:latin typeface="Arial"/>
                <a:cs typeface="Arial"/>
              </a:rPr>
              <a:t> </a:t>
            </a:r>
            <a:r>
              <a:rPr lang="en-GB" dirty="0">
                <a:latin typeface="Arial"/>
                <a:cs typeface="Arial"/>
              </a:rPr>
              <a:t>500</a:t>
            </a:r>
            <a:r>
              <a:rPr lang="en-GB" spc="15" dirty="0">
                <a:latin typeface="Arial"/>
                <a:cs typeface="Arial"/>
              </a:rPr>
              <a:t> </a:t>
            </a:r>
            <a:r>
              <a:rPr lang="en-GB" dirty="0">
                <a:latin typeface="Arial"/>
                <a:cs typeface="Arial"/>
              </a:rPr>
              <a:t>times</a:t>
            </a:r>
            <a:r>
              <a:rPr lang="en-GB" spc="15" dirty="0">
                <a:latin typeface="Arial"/>
                <a:cs typeface="Arial"/>
              </a:rPr>
              <a:t> </a:t>
            </a:r>
            <a:r>
              <a:rPr lang="en-GB" spc="60" dirty="0">
                <a:latin typeface="Arial"/>
                <a:cs typeface="Arial"/>
              </a:rPr>
              <a:t>more</a:t>
            </a:r>
            <a:r>
              <a:rPr lang="en-GB" spc="15" dirty="0">
                <a:latin typeface="Arial"/>
                <a:cs typeface="Arial"/>
              </a:rPr>
              <a:t> </a:t>
            </a:r>
            <a:r>
              <a:rPr lang="en-GB" dirty="0">
                <a:latin typeface="Arial"/>
                <a:cs typeface="Arial"/>
              </a:rPr>
              <a:t>sensitivity;</a:t>
            </a:r>
            <a:r>
              <a:rPr lang="en-GB" spc="15" dirty="0">
                <a:latin typeface="Arial"/>
                <a:cs typeface="Arial"/>
              </a:rPr>
              <a:t> </a:t>
            </a:r>
            <a:r>
              <a:rPr lang="en-GB" dirty="0">
                <a:latin typeface="Arial"/>
                <a:cs typeface="Arial"/>
              </a:rPr>
              <a:t>150</a:t>
            </a:r>
            <a:r>
              <a:rPr lang="en-GB" spc="10" dirty="0">
                <a:latin typeface="Arial"/>
                <a:cs typeface="Arial"/>
              </a:rPr>
              <a:t> </a:t>
            </a:r>
            <a:r>
              <a:rPr lang="en-GB" spc="85" dirty="0">
                <a:latin typeface="Arial"/>
                <a:cs typeface="Arial"/>
              </a:rPr>
              <a:t>due</a:t>
            </a:r>
            <a:r>
              <a:rPr lang="en-GB" spc="15" dirty="0">
                <a:latin typeface="Arial"/>
                <a:cs typeface="Arial"/>
              </a:rPr>
              <a:t> </a:t>
            </a:r>
            <a:r>
              <a:rPr lang="en-GB" spc="100" dirty="0">
                <a:latin typeface="Arial"/>
                <a:cs typeface="Arial"/>
              </a:rPr>
              <a:t>to</a:t>
            </a:r>
            <a:r>
              <a:rPr lang="en-GB" spc="15" dirty="0">
                <a:latin typeface="Arial"/>
                <a:cs typeface="Arial"/>
              </a:rPr>
              <a:t> </a:t>
            </a:r>
            <a:r>
              <a:rPr lang="en-GB" dirty="0">
                <a:latin typeface="Arial"/>
                <a:cs typeface="Arial"/>
              </a:rPr>
              <a:t>increased</a:t>
            </a:r>
            <a:r>
              <a:rPr lang="en-GB" spc="15" dirty="0">
                <a:latin typeface="Arial"/>
                <a:cs typeface="Arial"/>
              </a:rPr>
              <a:t> </a:t>
            </a:r>
            <a:r>
              <a:rPr lang="en-GB" spc="-10" dirty="0">
                <a:latin typeface="Arial"/>
                <a:cs typeface="Arial"/>
              </a:rPr>
              <a:t>cross</a:t>
            </a:r>
            <a:r>
              <a:rPr lang="en-GB" spc="15" dirty="0">
                <a:latin typeface="Arial"/>
                <a:cs typeface="Arial"/>
              </a:rPr>
              <a:t> </a:t>
            </a:r>
            <a:r>
              <a:rPr lang="en-GB" dirty="0">
                <a:latin typeface="Arial"/>
                <a:cs typeface="Arial"/>
              </a:rPr>
              <a:t>section</a:t>
            </a:r>
            <a:r>
              <a:rPr lang="en-GB" spc="15" dirty="0">
                <a:latin typeface="Arial"/>
                <a:cs typeface="Arial"/>
              </a:rPr>
              <a:t> </a:t>
            </a:r>
            <a:r>
              <a:rPr lang="en-GB" spc="60" dirty="0">
                <a:latin typeface="Arial"/>
                <a:cs typeface="Arial"/>
              </a:rPr>
              <a:t>and</a:t>
            </a:r>
            <a:r>
              <a:rPr lang="en-GB" spc="10" dirty="0">
                <a:latin typeface="Arial"/>
                <a:cs typeface="Arial"/>
              </a:rPr>
              <a:t> </a:t>
            </a:r>
            <a:r>
              <a:rPr lang="en-GB" dirty="0">
                <a:latin typeface="Arial"/>
                <a:cs typeface="Arial"/>
              </a:rPr>
              <a:t>luminosity</a:t>
            </a:r>
            <a:r>
              <a:rPr lang="en-GB" spc="15" dirty="0">
                <a:latin typeface="Arial"/>
                <a:cs typeface="Arial"/>
              </a:rPr>
              <a:t> </a:t>
            </a:r>
            <a:r>
              <a:rPr lang="en-GB" spc="35" dirty="0">
                <a:latin typeface="Arial"/>
                <a:cs typeface="Arial"/>
              </a:rPr>
              <a:t>and </a:t>
            </a:r>
            <a:r>
              <a:rPr lang="en-GB" dirty="0">
                <a:latin typeface="Arial"/>
                <a:cs typeface="Arial"/>
              </a:rPr>
              <a:t>factor</a:t>
            </a:r>
            <a:r>
              <a:rPr lang="en-GB" spc="-10" dirty="0">
                <a:latin typeface="Arial"/>
                <a:cs typeface="Arial"/>
              </a:rPr>
              <a:t> </a:t>
            </a:r>
            <a:r>
              <a:rPr lang="en-GB" dirty="0">
                <a:latin typeface="Arial"/>
                <a:cs typeface="Arial"/>
              </a:rPr>
              <a:t>3-4</a:t>
            </a:r>
            <a:r>
              <a:rPr lang="en-GB" spc="-10" dirty="0">
                <a:latin typeface="Arial"/>
                <a:cs typeface="Arial"/>
              </a:rPr>
              <a:t> </a:t>
            </a:r>
            <a:r>
              <a:rPr lang="en-GB" spc="85" dirty="0">
                <a:latin typeface="Arial"/>
                <a:cs typeface="Arial"/>
              </a:rPr>
              <a:t>due</a:t>
            </a:r>
            <a:r>
              <a:rPr lang="en-GB" spc="-10" dirty="0">
                <a:latin typeface="Arial"/>
                <a:cs typeface="Arial"/>
              </a:rPr>
              <a:t> </a:t>
            </a:r>
            <a:r>
              <a:rPr lang="en-GB" spc="100" dirty="0">
                <a:latin typeface="Arial"/>
                <a:cs typeface="Arial"/>
              </a:rPr>
              <a:t>to</a:t>
            </a:r>
            <a:r>
              <a:rPr lang="en-GB" spc="-10" dirty="0">
                <a:latin typeface="Arial"/>
                <a:cs typeface="Arial"/>
              </a:rPr>
              <a:t> </a:t>
            </a:r>
            <a:r>
              <a:rPr lang="en-GB" spc="70" dirty="0">
                <a:latin typeface="Arial"/>
                <a:cs typeface="Arial"/>
              </a:rPr>
              <a:t>moving</a:t>
            </a:r>
            <a:r>
              <a:rPr lang="en-GB" spc="-5" dirty="0">
                <a:latin typeface="Arial"/>
                <a:cs typeface="Arial"/>
              </a:rPr>
              <a:t> </a:t>
            </a:r>
            <a:r>
              <a:rPr lang="en-GB" spc="65" dirty="0">
                <a:latin typeface="Arial"/>
                <a:cs typeface="Arial"/>
              </a:rPr>
              <a:t>detector</a:t>
            </a:r>
            <a:r>
              <a:rPr lang="en-GB" spc="-10" dirty="0">
                <a:latin typeface="Arial"/>
                <a:cs typeface="Arial"/>
              </a:rPr>
              <a:t> </a:t>
            </a:r>
            <a:r>
              <a:rPr lang="en-GB" dirty="0">
                <a:latin typeface="Arial"/>
                <a:cs typeface="Arial"/>
              </a:rPr>
              <a:t>closer</a:t>
            </a:r>
            <a:r>
              <a:rPr lang="en-GB" spc="-10" dirty="0">
                <a:latin typeface="Arial"/>
                <a:cs typeface="Arial"/>
              </a:rPr>
              <a:t> </a:t>
            </a:r>
            <a:r>
              <a:rPr lang="en-GB" spc="100" dirty="0">
                <a:latin typeface="Arial"/>
                <a:cs typeface="Arial"/>
              </a:rPr>
              <a:t>to</a:t>
            </a:r>
            <a:r>
              <a:rPr lang="en-GB" spc="-10" dirty="0">
                <a:latin typeface="Arial"/>
                <a:cs typeface="Arial"/>
              </a:rPr>
              <a:t> </a:t>
            </a:r>
            <a:r>
              <a:rPr lang="en-GB" spc="-25" dirty="0">
                <a:latin typeface="Arial"/>
                <a:cs typeface="Arial"/>
              </a:rPr>
              <a:t>IP</a:t>
            </a:r>
          </a:p>
          <a:p>
            <a:pPr marL="0" marR="30480" indent="0">
              <a:lnSpc>
                <a:spcPct val="113599"/>
              </a:lnSpc>
              <a:spcBef>
                <a:spcPts val="1235"/>
              </a:spcBef>
              <a:buNone/>
            </a:pPr>
            <a:r>
              <a:rPr lang="it-IT" spc="-25" dirty="0">
                <a:latin typeface="Arial"/>
                <a:cs typeface="Arial"/>
              </a:rPr>
              <a:t>Impact on the muon system</a:t>
            </a:r>
          </a:p>
          <a:p>
            <a:pPr marR="30480">
              <a:lnSpc>
                <a:spcPct val="113599"/>
              </a:lnSpc>
              <a:spcBef>
                <a:spcPts val="1235"/>
              </a:spcBef>
            </a:pPr>
            <a:r>
              <a:rPr lang="it-IT" spc="-25" dirty="0">
                <a:latin typeface="Arial"/>
                <a:cs typeface="Arial"/>
              </a:rPr>
              <a:t>Local vertex identification</a:t>
            </a:r>
          </a:p>
          <a:p>
            <a:pPr marR="30480">
              <a:lnSpc>
                <a:spcPct val="113599"/>
              </a:lnSpc>
              <a:spcBef>
                <a:spcPts val="1235"/>
              </a:spcBef>
            </a:pPr>
            <a:r>
              <a:rPr lang="it-IT" spc="-25" dirty="0">
                <a:latin typeface="Arial"/>
                <a:cs typeface="Arial"/>
              </a:rPr>
              <a:t>3D tracking</a:t>
            </a:r>
          </a:p>
          <a:p>
            <a:pPr marR="30480">
              <a:lnSpc>
                <a:spcPct val="113599"/>
              </a:lnSpc>
              <a:spcBef>
                <a:spcPts val="1235"/>
              </a:spcBef>
            </a:pPr>
            <a:r>
              <a:rPr lang="en-GB" spc="-25" dirty="0">
                <a:latin typeface="Arial"/>
                <a:cs typeface="Arial"/>
              </a:rPr>
              <a:t>~</a:t>
            </a:r>
            <a:r>
              <a:rPr lang="it-IT" spc="-25" dirty="0">
                <a:latin typeface="Arial"/>
                <a:cs typeface="Arial"/>
              </a:rPr>
              <a:t> 100 ps ToF capabilities </a:t>
            </a:r>
            <a:endParaRPr lang="en-GB" spc="-25" dirty="0">
              <a:latin typeface="Arial"/>
              <a:cs typeface="Arial"/>
            </a:endParaRPr>
          </a:p>
          <a:p>
            <a:pPr marL="38100" marR="30480">
              <a:lnSpc>
                <a:spcPct val="113599"/>
              </a:lnSpc>
              <a:spcBef>
                <a:spcPts val="1235"/>
              </a:spcBef>
            </a:pPr>
            <a:endParaRPr lang="en-GB" dirty="0">
              <a:latin typeface="Arial"/>
              <a:cs typeface="Arial"/>
            </a:endParaRPr>
          </a:p>
          <a:p>
            <a:endParaRPr lang="en-GB" dirty="0"/>
          </a:p>
        </p:txBody>
      </p:sp>
      <p:pic>
        <p:nvPicPr>
          <p:cNvPr id="4" name="Picture 3"/>
          <p:cNvPicPr>
            <a:picLocks noChangeAspect="1"/>
          </p:cNvPicPr>
          <p:nvPr/>
        </p:nvPicPr>
        <p:blipFill>
          <a:blip r:embed="rId2"/>
          <a:stretch>
            <a:fillRect/>
          </a:stretch>
        </p:blipFill>
        <p:spPr>
          <a:xfrm>
            <a:off x="544512" y="1136822"/>
            <a:ext cx="6897136" cy="5170328"/>
          </a:xfrm>
          <a:prstGeom prst="rect">
            <a:avLst/>
          </a:prstGeom>
        </p:spPr>
      </p:pic>
      <p:sp>
        <p:nvSpPr>
          <p:cNvPr id="5" name="Slide Number Placeholder 4"/>
          <p:cNvSpPr>
            <a:spLocks noGrp="1"/>
          </p:cNvSpPr>
          <p:nvPr>
            <p:ph type="sldNum" sz="quarter" idx="12"/>
          </p:nvPr>
        </p:nvSpPr>
        <p:spPr/>
        <p:txBody>
          <a:bodyPr/>
          <a:lstStyle/>
          <a:p>
            <a:fld id="{F8550EB5-7DBB-40B0-8DCD-2DF6D0BF0886}" type="slidenum">
              <a:rPr lang="en-GB" smtClean="0"/>
              <a:t>60</a:t>
            </a:fld>
            <a:endParaRPr lang="en-GB"/>
          </a:p>
        </p:txBody>
      </p:sp>
      <p:sp>
        <p:nvSpPr>
          <p:cNvPr id="6" name="Date Placeholder 5"/>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20714971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6960" y="-54859"/>
            <a:ext cx="6635282" cy="881812"/>
          </a:xfrm>
        </p:spPr>
        <p:txBody>
          <a:bodyPr/>
          <a:lstStyle/>
          <a:p>
            <a:r>
              <a:rPr lang="en-GB" dirty="0"/>
              <a:t>A dream LLP detector?</a:t>
            </a:r>
          </a:p>
        </p:txBody>
      </p:sp>
      <p:grpSp>
        <p:nvGrpSpPr>
          <p:cNvPr id="5" name="object 4"/>
          <p:cNvGrpSpPr/>
          <p:nvPr/>
        </p:nvGrpSpPr>
        <p:grpSpPr>
          <a:xfrm>
            <a:off x="-197224" y="633730"/>
            <a:ext cx="7216589" cy="5623635"/>
            <a:chOff x="196237" y="3437153"/>
            <a:chExt cx="7516495" cy="5767070"/>
          </a:xfrm>
        </p:grpSpPr>
        <p:pic>
          <p:nvPicPr>
            <p:cNvPr id="6" name="object 5"/>
            <p:cNvPicPr/>
            <p:nvPr/>
          </p:nvPicPr>
          <p:blipFill>
            <a:blip r:embed="rId2" cstate="print"/>
            <a:stretch>
              <a:fillRect/>
            </a:stretch>
          </p:blipFill>
          <p:spPr>
            <a:xfrm>
              <a:off x="196237" y="3437153"/>
              <a:ext cx="7516448" cy="5766753"/>
            </a:xfrm>
            <a:prstGeom prst="rect">
              <a:avLst/>
            </a:prstGeom>
          </p:spPr>
        </p:pic>
        <p:pic>
          <p:nvPicPr>
            <p:cNvPr id="7" name="object 6"/>
            <p:cNvPicPr/>
            <p:nvPr/>
          </p:nvPicPr>
          <p:blipFill>
            <a:blip r:embed="rId3" cstate="screen">
              <a:extLst>
                <a:ext uri="{28A0092B-C50C-407E-A947-70E740481C1C}">
                  <a14:useLocalDpi xmlns:a14="http://schemas.microsoft.com/office/drawing/2010/main"/>
                </a:ext>
              </a:extLst>
            </a:blip>
            <a:stretch>
              <a:fillRect/>
            </a:stretch>
          </p:blipFill>
          <p:spPr>
            <a:xfrm>
              <a:off x="450237" y="3564153"/>
              <a:ext cx="7008448" cy="5258753"/>
            </a:xfrm>
            <a:prstGeom prst="rect">
              <a:avLst/>
            </a:prstGeom>
          </p:spPr>
        </p:pic>
      </p:grpSp>
      <p:pic>
        <p:nvPicPr>
          <p:cNvPr id="9" name="Content Placeholder 8"/>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5621261" y="2716305"/>
            <a:ext cx="5507130" cy="4052047"/>
          </a:xfrm>
          <a:prstGeom prst="rect">
            <a:avLst/>
          </a:prstGeom>
        </p:spPr>
      </p:pic>
      <p:sp>
        <p:nvSpPr>
          <p:cNvPr id="10" name="TextBox 9"/>
          <p:cNvSpPr txBox="1"/>
          <p:nvPr/>
        </p:nvSpPr>
        <p:spPr>
          <a:xfrm>
            <a:off x="7019319" y="1272989"/>
            <a:ext cx="4697551" cy="1200329"/>
          </a:xfrm>
          <a:prstGeom prst="rect">
            <a:avLst/>
          </a:prstGeom>
          <a:solidFill>
            <a:schemeClr val="accent3">
              <a:lumMod val="75000"/>
            </a:schemeClr>
          </a:solidFill>
        </p:spPr>
        <p:txBody>
          <a:bodyPr wrap="square" rtlCol="0">
            <a:spAutoFit/>
          </a:bodyPr>
          <a:lstStyle/>
          <a:p>
            <a:r>
              <a:rPr lang="it-IT" sz="2400" dirty="0"/>
              <a:t>Adding a good timing and tracking layer extending the muon system...</a:t>
            </a:r>
            <a:endParaRPr lang="en-GB" sz="2400" dirty="0"/>
          </a:p>
        </p:txBody>
      </p:sp>
      <p:sp>
        <p:nvSpPr>
          <p:cNvPr id="11" name="Rectangle 10"/>
          <p:cNvSpPr/>
          <p:nvPr/>
        </p:nvSpPr>
        <p:spPr>
          <a:xfrm>
            <a:off x="658882" y="2122797"/>
            <a:ext cx="2935965" cy="461665"/>
          </a:xfrm>
          <a:prstGeom prst="rect">
            <a:avLst/>
          </a:prstGeom>
        </p:spPr>
        <p:txBody>
          <a:bodyPr wrap="square">
            <a:spAutoFit/>
          </a:bodyPr>
          <a:lstStyle/>
          <a:p>
            <a:r>
              <a:rPr lang="en-GB" sz="1200" spc="-25" dirty="0" err="1">
                <a:solidFill>
                  <a:srgbClr val="C00000"/>
                </a:solidFill>
                <a:latin typeface="Arial"/>
                <a:cs typeface="Arial"/>
              </a:rPr>
              <a:t>Ryu</a:t>
            </a:r>
            <a:r>
              <a:rPr lang="en-GB" sz="1200" spc="-25" dirty="0">
                <a:solidFill>
                  <a:srgbClr val="C00000"/>
                </a:solidFill>
                <a:latin typeface="Arial"/>
                <a:cs typeface="Arial"/>
              </a:rPr>
              <a:t> </a:t>
            </a:r>
            <a:r>
              <a:rPr lang="en-GB" sz="1200" spc="-55" dirty="0">
                <a:solidFill>
                  <a:srgbClr val="C00000"/>
                </a:solidFill>
                <a:latin typeface="Arial"/>
                <a:cs typeface="Arial"/>
              </a:rPr>
              <a:t>Sawada’s</a:t>
            </a:r>
            <a:r>
              <a:rPr lang="en-GB" sz="1200" spc="10" dirty="0">
                <a:solidFill>
                  <a:srgbClr val="C00000"/>
                </a:solidFill>
                <a:latin typeface="Arial"/>
                <a:cs typeface="Arial"/>
              </a:rPr>
              <a:t> </a:t>
            </a:r>
            <a:r>
              <a:rPr lang="en-GB" sz="1200" dirty="0">
                <a:solidFill>
                  <a:srgbClr val="C00000"/>
                </a:solidFill>
                <a:latin typeface="Arial"/>
                <a:cs typeface="Arial"/>
              </a:rPr>
              <a:t>first</a:t>
            </a:r>
            <a:r>
              <a:rPr lang="en-GB" sz="1200" spc="5" dirty="0">
                <a:solidFill>
                  <a:srgbClr val="C00000"/>
                </a:solidFill>
                <a:latin typeface="Arial"/>
                <a:cs typeface="Arial"/>
              </a:rPr>
              <a:t> </a:t>
            </a:r>
            <a:r>
              <a:rPr lang="en-GB" sz="1200" dirty="0">
                <a:solidFill>
                  <a:srgbClr val="C00000"/>
                </a:solidFill>
                <a:latin typeface="Arial"/>
                <a:cs typeface="Arial"/>
              </a:rPr>
              <a:t>example</a:t>
            </a:r>
            <a:r>
              <a:rPr lang="en-GB" sz="1200" spc="10" dirty="0">
                <a:solidFill>
                  <a:srgbClr val="C00000"/>
                </a:solidFill>
                <a:latin typeface="Arial"/>
                <a:cs typeface="Arial"/>
              </a:rPr>
              <a:t> </a:t>
            </a:r>
            <a:r>
              <a:rPr lang="en-GB" sz="1200" dirty="0">
                <a:solidFill>
                  <a:srgbClr val="C00000"/>
                </a:solidFill>
                <a:latin typeface="Arial"/>
                <a:cs typeface="Arial"/>
              </a:rPr>
              <a:t>at</a:t>
            </a:r>
            <a:r>
              <a:rPr lang="en-GB" sz="1200" spc="10" dirty="0">
                <a:solidFill>
                  <a:srgbClr val="C00000"/>
                </a:solidFill>
                <a:latin typeface="Arial"/>
                <a:cs typeface="Arial"/>
              </a:rPr>
              <a:t> </a:t>
            </a:r>
            <a:r>
              <a:rPr lang="en-GB" sz="1200" spc="50" dirty="0">
                <a:solidFill>
                  <a:srgbClr val="C00000"/>
                </a:solidFill>
                <a:latin typeface="Arial"/>
                <a:cs typeface="Arial"/>
              </a:rPr>
              <a:t>the</a:t>
            </a:r>
            <a:r>
              <a:rPr lang="en-GB" sz="1200" spc="10" dirty="0">
                <a:solidFill>
                  <a:srgbClr val="C00000"/>
                </a:solidFill>
                <a:latin typeface="Arial"/>
                <a:cs typeface="Arial"/>
              </a:rPr>
              <a:t> </a:t>
            </a:r>
            <a:r>
              <a:rPr lang="en-GB" sz="1200" spc="-25" dirty="0">
                <a:solidFill>
                  <a:srgbClr val="C00000"/>
                </a:solidFill>
                <a:latin typeface="Arial"/>
                <a:cs typeface="Arial"/>
              </a:rPr>
              <a:t>LLP </a:t>
            </a:r>
            <a:r>
              <a:rPr lang="en-GB" sz="1200" spc="50" dirty="0">
                <a:solidFill>
                  <a:srgbClr val="C00000"/>
                </a:solidFill>
                <a:latin typeface="Arial"/>
                <a:cs typeface="Arial"/>
              </a:rPr>
              <a:t>workshop</a:t>
            </a:r>
            <a:r>
              <a:rPr lang="en-GB" sz="1200" spc="-5" dirty="0">
                <a:solidFill>
                  <a:srgbClr val="C00000"/>
                </a:solidFill>
                <a:latin typeface="Arial"/>
                <a:cs typeface="Arial"/>
              </a:rPr>
              <a:t> </a:t>
            </a:r>
            <a:r>
              <a:rPr lang="en-GB" sz="1200" spc="50" dirty="0">
                <a:solidFill>
                  <a:srgbClr val="C00000"/>
                </a:solidFill>
                <a:latin typeface="Arial"/>
                <a:cs typeface="Arial"/>
              </a:rPr>
              <a:t>in</a:t>
            </a:r>
            <a:r>
              <a:rPr lang="en-GB" sz="1200" spc="-5" dirty="0">
                <a:solidFill>
                  <a:srgbClr val="C00000"/>
                </a:solidFill>
                <a:latin typeface="Arial"/>
                <a:cs typeface="Arial"/>
              </a:rPr>
              <a:t> </a:t>
            </a:r>
            <a:r>
              <a:rPr lang="en-GB" sz="1200" spc="50" dirty="0">
                <a:solidFill>
                  <a:srgbClr val="C00000"/>
                </a:solidFill>
                <a:latin typeface="Arial"/>
                <a:cs typeface="Arial"/>
              </a:rPr>
              <a:t>November-</a:t>
            </a:r>
            <a:r>
              <a:rPr lang="en-GB" sz="1200" dirty="0">
                <a:solidFill>
                  <a:srgbClr val="C00000"/>
                </a:solidFill>
                <a:latin typeface="Arial"/>
                <a:cs typeface="Arial"/>
              </a:rPr>
              <a:t>2020</a:t>
            </a:r>
            <a:r>
              <a:rPr lang="en-GB" sz="1200" spc="-5" dirty="0">
                <a:solidFill>
                  <a:srgbClr val="C00000"/>
                </a:solidFill>
                <a:latin typeface="Arial"/>
                <a:cs typeface="Arial"/>
              </a:rPr>
              <a:t> </a:t>
            </a:r>
            <a:endParaRPr lang="en-GB" sz="1200" dirty="0">
              <a:solidFill>
                <a:srgbClr val="C00000"/>
              </a:solidFill>
            </a:endParaRPr>
          </a:p>
        </p:txBody>
      </p:sp>
      <p:sp>
        <p:nvSpPr>
          <p:cNvPr id="12" name="Slide Number Placeholder 11"/>
          <p:cNvSpPr>
            <a:spLocks noGrp="1"/>
          </p:cNvSpPr>
          <p:nvPr>
            <p:ph type="sldNum" sz="quarter" idx="12"/>
          </p:nvPr>
        </p:nvSpPr>
        <p:spPr/>
        <p:txBody>
          <a:bodyPr/>
          <a:lstStyle/>
          <a:p>
            <a:fld id="{F8550EB5-7DBB-40B0-8DCD-2DF6D0BF0886}" type="slidenum">
              <a:rPr lang="en-GB" smtClean="0"/>
              <a:t>61</a:t>
            </a:fld>
            <a:endParaRPr lang="en-GB"/>
          </a:p>
        </p:txBody>
      </p:sp>
      <p:sp>
        <p:nvSpPr>
          <p:cNvPr id="13" name="Date Placeholder 12"/>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23430001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653754" y="2276194"/>
            <a:ext cx="8825657" cy="1469381"/>
          </a:xfrm>
        </p:spPr>
        <p:txBody>
          <a:bodyPr/>
          <a:lstStyle/>
          <a:p>
            <a:r>
              <a:rPr lang="en-GB" dirty="0">
                <a:solidFill>
                  <a:srgbClr val="0070C0"/>
                </a:solidFill>
              </a:rPr>
              <a:t>Muon detector technologies</a:t>
            </a:r>
          </a:p>
        </p:txBody>
      </p:sp>
      <p:sp>
        <p:nvSpPr>
          <p:cNvPr id="5" name="Text Placeholder 4"/>
          <p:cNvSpPr>
            <a:spLocks noGrp="1"/>
          </p:cNvSpPr>
          <p:nvPr>
            <p:ph type="body" idx="1"/>
          </p:nvPr>
        </p:nvSpPr>
        <p:spPr>
          <a:xfrm>
            <a:off x="1236870" y="3676346"/>
            <a:ext cx="8825658" cy="860400"/>
          </a:xfrm>
        </p:spPr>
        <p:txBody>
          <a:bodyPr/>
          <a:lstStyle/>
          <a:p>
            <a:r>
              <a:rPr lang="it-IT" dirty="0"/>
              <a:t>And new ideas</a:t>
            </a:r>
            <a:endParaRPr lang="en-GB" dirty="0"/>
          </a:p>
        </p:txBody>
      </p:sp>
      <p:sp>
        <p:nvSpPr>
          <p:cNvPr id="6" name="object 3"/>
          <p:cNvSpPr txBox="1"/>
          <p:nvPr/>
        </p:nvSpPr>
        <p:spPr>
          <a:xfrm>
            <a:off x="1154955" y="2597119"/>
            <a:ext cx="81915" cy="258404"/>
          </a:xfrm>
          <a:prstGeom prst="rect">
            <a:avLst/>
          </a:prstGeom>
        </p:spPr>
        <p:txBody>
          <a:bodyPr vert="horz" wrap="square" lIns="0" tIns="12065" rIns="0" bIns="0" rtlCol="0">
            <a:spAutoFit/>
          </a:bodyPr>
          <a:lstStyle/>
          <a:p>
            <a:pPr marL="12700">
              <a:lnSpc>
                <a:spcPct val="100000"/>
              </a:lnSpc>
              <a:spcBef>
                <a:spcPts val="95"/>
              </a:spcBef>
            </a:pPr>
            <a:r>
              <a:rPr sz="1600" spc="-5" dirty="0">
                <a:solidFill>
                  <a:srgbClr val="0070C0"/>
                </a:solidFill>
                <a:latin typeface="Arial"/>
                <a:cs typeface="Arial"/>
              </a:rPr>
              <a:t>,</a:t>
            </a:r>
            <a:endParaRPr sz="1600">
              <a:solidFill>
                <a:srgbClr val="0070C0"/>
              </a:solidFill>
              <a:latin typeface="Arial"/>
              <a:cs typeface="Arial"/>
            </a:endParaRPr>
          </a:p>
        </p:txBody>
      </p:sp>
      <p:pic>
        <p:nvPicPr>
          <p:cNvPr id="7" name="object 4"/>
          <p:cNvPicPr/>
          <p:nvPr/>
        </p:nvPicPr>
        <p:blipFill rotWithShape="1">
          <a:blip r:embed="rId2" cstate="screen">
            <a:extLst>
              <a:ext uri="{28A0092B-C50C-407E-A947-70E740481C1C}">
                <a14:useLocalDpi xmlns:a14="http://schemas.microsoft.com/office/drawing/2010/main"/>
              </a:ext>
            </a:extLst>
          </a:blip>
          <a:srcRect/>
          <a:stretch/>
        </p:blipFill>
        <p:spPr>
          <a:xfrm>
            <a:off x="0" y="80682"/>
            <a:ext cx="4733365" cy="2873816"/>
          </a:xfrm>
          <a:prstGeom prst="rect">
            <a:avLst/>
          </a:prstGeom>
        </p:spPr>
      </p:pic>
      <p:sp>
        <p:nvSpPr>
          <p:cNvPr id="9" name="object 23"/>
          <p:cNvSpPr txBox="1"/>
          <p:nvPr/>
        </p:nvSpPr>
        <p:spPr>
          <a:xfrm>
            <a:off x="7185890" y="1290342"/>
            <a:ext cx="1381400" cy="764312"/>
          </a:xfrm>
          <a:prstGeom prst="rect">
            <a:avLst/>
          </a:prstGeom>
        </p:spPr>
        <p:txBody>
          <a:bodyPr vert="horz" wrap="square" lIns="0" tIns="12700" rIns="0" bIns="0" rtlCol="0">
            <a:spAutoFit/>
          </a:bodyPr>
          <a:lstStyle/>
          <a:p>
            <a:pPr marL="12700">
              <a:spcBef>
                <a:spcPts val="100"/>
              </a:spcBef>
            </a:pPr>
            <a:r>
              <a:rPr sz="1200" dirty="0">
                <a:solidFill>
                  <a:srgbClr val="0070C0"/>
                </a:solidFill>
                <a:latin typeface="Arial"/>
                <a:cs typeface="Arial"/>
              </a:rPr>
              <a:t>ATLAS</a:t>
            </a:r>
            <a:r>
              <a:rPr sz="1200" spc="-30" dirty="0">
                <a:solidFill>
                  <a:srgbClr val="0070C0"/>
                </a:solidFill>
                <a:latin typeface="Arial"/>
                <a:cs typeface="Arial"/>
              </a:rPr>
              <a:t> </a:t>
            </a:r>
            <a:r>
              <a:rPr lang="it-IT" sz="1200" dirty="0">
                <a:solidFill>
                  <a:srgbClr val="0070C0"/>
                </a:solidFill>
                <a:latin typeface="Arial"/>
                <a:cs typeface="Arial"/>
              </a:rPr>
              <a:t>Ph1 + Ph2 upgrade and </a:t>
            </a:r>
            <a:r>
              <a:rPr lang="en-GB" sz="1200" dirty="0">
                <a:solidFill>
                  <a:srgbClr val="0070C0"/>
                </a:solidFill>
                <a:latin typeface="Arial"/>
                <a:cs typeface="Arial"/>
              </a:rPr>
              <a:t>CMS</a:t>
            </a:r>
            <a:r>
              <a:rPr lang="en-GB" sz="1200" spc="-10" dirty="0">
                <a:solidFill>
                  <a:srgbClr val="0070C0"/>
                </a:solidFill>
                <a:latin typeface="Arial"/>
                <a:cs typeface="Arial"/>
              </a:rPr>
              <a:t> </a:t>
            </a:r>
            <a:r>
              <a:rPr lang="en-GB" sz="1200" dirty="0">
                <a:solidFill>
                  <a:srgbClr val="0070C0"/>
                </a:solidFill>
                <a:latin typeface="Arial"/>
                <a:cs typeface="Arial"/>
              </a:rPr>
              <a:t>RE3/1</a:t>
            </a:r>
            <a:r>
              <a:rPr lang="en-GB" sz="1200" spc="-30" dirty="0">
                <a:solidFill>
                  <a:srgbClr val="0070C0"/>
                </a:solidFill>
                <a:latin typeface="Arial"/>
                <a:cs typeface="Arial"/>
              </a:rPr>
              <a:t> </a:t>
            </a:r>
            <a:r>
              <a:rPr lang="en-GB" sz="1200" dirty="0">
                <a:solidFill>
                  <a:srgbClr val="0070C0"/>
                </a:solidFill>
                <a:latin typeface="Arial"/>
                <a:cs typeface="Arial"/>
              </a:rPr>
              <a:t>&amp;</a:t>
            </a:r>
            <a:r>
              <a:rPr lang="en-GB" sz="1200" spc="-10" dirty="0">
                <a:solidFill>
                  <a:srgbClr val="0070C0"/>
                </a:solidFill>
                <a:latin typeface="Arial"/>
                <a:cs typeface="Arial"/>
              </a:rPr>
              <a:t> </a:t>
            </a:r>
            <a:r>
              <a:rPr lang="en-GB" sz="1200" spc="-20" dirty="0">
                <a:solidFill>
                  <a:srgbClr val="0070C0"/>
                </a:solidFill>
                <a:latin typeface="Arial"/>
                <a:cs typeface="Arial"/>
              </a:rPr>
              <a:t>RE4/1</a:t>
            </a:r>
            <a:endParaRPr lang="en-GB" sz="1200" dirty="0">
              <a:solidFill>
                <a:srgbClr val="0070C0"/>
              </a:solidFill>
              <a:latin typeface="Arial"/>
              <a:cs typeface="Arial"/>
            </a:endParaRPr>
          </a:p>
          <a:p>
            <a:pPr marL="12700">
              <a:lnSpc>
                <a:spcPct val="100000"/>
              </a:lnSpc>
              <a:spcBef>
                <a:spcPts val="100"/>
              </a:spcBef>
            </a:pPr>
            <a:endParaRPr sz="1200" dirty="0">
              <a:solidFill>
                <a:srgbClr val="0070C0"/>
              </a:solidFill>
              <a:latin typeface="Arial"/>
              <a:cs typeface="Arial"/>
            </a:endParaRPr>
          </a:p>
        </p:txBody>
      </p:sp>
      <p:sp>
        <p:nvSpPr>
          <p:cNvPr id="10" name="object 24"/>
          <p:cNvSpPr/>
          <p:nvPr/>
        </p:nvSpPr>
        <p:spPr>
          <a:xfrm>
            <a:off x="7655196" y="1389223"/>
            <a:ext cx="76200" cy="254635"/>
          </a:xfrm>
          <a:custGeom>
            <a:avLst/>
            <a:gdLst/>
            <a:ahLst/>
            <a:cxnLst/>
            <a:rect l="l" t="t" r="r" b="b"/>
            <a:pathLst>
              <a:path w="76200" h="254635">
                <a:moveTo>
                  <a:pt x="0" y="177292"/>
                </a:moveTo>
                <a:lnTo>
                  <a:pt x="36068" y="254508"/>
                </a:lnTo>
                <a:lnTo>
                  <a:pt x="69895" y="191135"/>
                </a:lnTo>
                <a:lnTo>
                  <a:pt x="44069" y="191135"/>
                </a:lnTo>
                <a:lnTo>
                  <a:pt x="31369" y="190881"/>
                </a:lnTo>
                <a:lnTo>
                  <a:pt x="31708" y="178137"/>
                </a:lnTo>
                <a:lnTo>
                  <a:pt x="0" y="177292"/>
                </a:lnTo>
                <a:close/>
              </a:path>
              <a:path w="76200" h="254635">
                <a:moveTo>
                  <a:pt x="31708" y="178137"/>
                </a:moveTo>
                <a:lnTo>
                  <a:pt x="31369" y="190881"/>
                </a:lnTo>
                <a:lnTo>
                  <a:pt x="44069" y="191135"/>
                </a:lnTo>
                <a:lnTo>
                  <a:pt x="44405" y="178476"/>
                </a:lnTo>
                <a:lnTo>
                  <a:pt x="31708" y="178137"/>
                </a:lnTo>
                <a:close/>
              </a:path>
              <a:path w="76200" h="254635">
                <a:moveTo>
                  <a:pt x="44405" y="178476"/>
                </a:moveTo>
                <a:lnTo>
                  <a:pt x="44069" y="191135"/>
                </a:lnTo>
                <a:lnTo>
                  <a:pt x="69895" y="191135"/>
                </a:lnTo>
                <a:lnTo>
                  <a:pt x="76200" y="179324"/>
                </a:lnTo>
                <a:lnTo>
                  <a:pt x="44405" y="178476"/>
                </a:lnTo>
                <a:close/>
              </a:path>
              <a:path w="76200" h="254635">
                <a:moveTo>
                  <a:pt x="36449" y="0"/>
                </a:moveTo>
                <a:lnTo>
                  <a:pt x="31708" y="178137"/>
                </a:lnTo>
                <a:lnTo>
                  <a:pt x="44405" y="178476"/>
                </a:lnTo>
                <a:lnTo>
                  <a:pt x="49149" y="254"/>
                </a:lnTo>
                <a:lnTo>
                  <a:pt x="36449" y="0"/>
                </a:lnTo>
                <a:close/>
              </a:path>
            </a:pathLst>
          </a:custGeom>
          <a:solidFill>
            <a:srgbClr val="000000"/>
          </a:solidFill>
        </p:spPr>
        <p:txBody>
          <a:bodyPr wrap="square" lIns="0" tIns="0" rIns="0" bIns="0" rtlCol="0"/>
          <a:lstStyle/>
          <a:p>
            <a:endParaRPr>
              <a:solidFill>
                <a:srgbClr val="0070C0"/>
              </a:solidFill>
            </a:endParaRPr>
          </a:p>
        </p:txBody>
      </p:sp>
      <p:pic>
        <p:nvPicPr>
          <p:cNvPr id="18" name="Grafik 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92054" y="1902506"/>
            <a:ext cx="2324857" cy="977596"/>
          </a:xfrm>
          <a:prstGeom prst="rect">
            <a:avLst/>
          </a:prstGeom>
        </p:spPr>
      </p:pic>
      <p:sp>
        <p:nvSpPr>
          <p:cNvPr id="2" name="TextBox 1"/>
          <p:cNvSpPr txBox="1"/>
          <p:nvPr/>
        </p:nvSpPr>
        <p:spPr>
          <a:xfrm>
            <a:off x="7632306" y="68568"/>
            <a:ext cx="444352" cy="253916"/>
          </a:xfrm>
          <a:prstGeom prst="rect">
            <a:avLst/>
          </a:prstGeom>
          <a:noFill/>
        </p:spPr>
        <p:txBody>
          <a:bodyPr wrap="none" rtlCol="0">
            <a:spAutoFit/>
          </a:bodyPr>
          <a:lstStyle/>
          <a:p>
            <a:r>
              <a:rPr lang="it-IT" sz="1050" b="1" dirty="0">
                <a:solidFill>
                  <a:schemeClr val="bg1"/>
                </a:solidFill>
              </a:rPr>
              <a:t>RPC</a:t>
            </a:r>
            <a:endParaRPr lang="en-GB" sz="1050" b="1" dirty="0">
              <a:solidFill>
                <a:schemeClr val="bg1"/>
              </a:solidFill>
            </a:endParaRPr>
          </a:p>
        </p:txBody>
      </p:sp>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76661" y="-74606"/>
            <a:ext cx="2414837" cy="1559670"/>
          </a:xfrm>
          <a:prstGeom prst="rect">
            <a:avLst/>
          </a:prstGeom>
        </p:spPr>
      </p:pic>
      <p:pic>
        <p:nvPicPr>
          <p:cNvPr id="72" name="Picture 24"/>
          <p:cNvPicPr/>
          <p:nvPr/>
        </p:nvPicPr>
        <p:blipFill>
          <a:blip r:embed="rId5" cstate="screen">
            <a:lum bright="12000"/>
            <a:extLst>
              <a:ext uri="{28A0092B-C50C-407E-A947-70E740481C1C}">
                <a14:useLocalDpi xmlns:a14="http://schemas.microsoft.com/office/drawing/2010/main"/>
              </a:ext>
            </a:extLst>
          </a:blip>
          <a:stretch/>
        </p:blipFill>
        <p:spPr>
          <a:xfrm>
            <a:off x="9250777" y="1944960"/>
            <a:ext cx="1223672" cy="935142"/>
          </a:xfrm>
          <a:prstGeom prst="rect">
            <a:avLst/>
          </a:prstGeom>
          <a:ln w="9360">
            <a:solidFill>
              <a:srgbClr val="000000"/>
            </a:solidFill>
            <a:miter/>
          </a:ln>
        </p:spPr>
      </p:pic>
      <p:sp>
        <p:nvSpPr>
          <p:cNvPr id="73" name="Rectangle 72"/>
          <p:cNvSpPr/>
          <p:nvPr/>
        </p:nvSpPr>
        <p:spPr>
          <a:xfrm>
            <a:off x="9191498" y="1389223"/>
            <a:ext cx="1742059" cy="461665"/>
          </a:xfrm>
          <a:prstGeom prst="rect">
            <a:avLst/>
          </a:prstGeom>
        </p:spPr>
        <p:txBody>
          <a:bodyPr wrap="square">
            <a:spAutoFit/>
          </a:bodyPr>
          <a:lstStyle/>
          <a:p>
            <a:r>
              <a:rPr lang="it-IT" sz="1200" dirty="0">
                <a:solidFill>
                  <a:srgbClr val="0070C0"/>
                </a:solidFill>
                <a:latin typeface="Arial"/>
                <a:cs typeface="Arial"/>
              </a:rPr>
              <a:t>Several experiments at GSI and RICH</a:t>
            </a:r>
            <a:endParaRPr lang="en-GB" sz="1200" dirty="0"/>
          </a:p>
        </p:txBody>
      </p:sp>
      <p:pic>
        <p:nvPicPr>
          <p:cNvPr id="3076" name="Picture 4" descr="News | Max Planck Institut für Physik"/>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967231" y="1902506"/>
            <a:ext cx="1402927" cy="100309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Typical drift time distribution at nominal operating conditions and the...  | Download Scientific Diagram"/>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5116383" y="322484"/>
            <a:ext cx="1321374" cy="1178770"/>
          </a:xfrm>
          <a:prstGeom prst="rect">
            <a:avLst/>
          </a:prstGeom>
          <a:noFill/>
          <a:extLst>
            <a:ext uri="{909E8E84-426E-40DD-AFC4-6F175D3DCCD1}">
              <a14:hiddenFill xmlns:a14="http://schemas.microsoft.com/office/drawing/2010/main">
                <a:solidFill>
                  <a:srgbClr val="FFFFFF"/>
                </a:solidFill>
              </a14:hiddenFill>
            </a:ext>
          </a:extLst>
        </p:spPr>
      </p:pic>
      <p:sp>
        <p:nvSpPr>
          <p:cNvPr id="77" name="object 23"/>
          <p:cNvSpPr txBox="1"/>
          <p:nvPr/>
        </p:nvSpPr>
        <p:spPr>
          <a:xfrm>
            <a:off x="5131548" y="1439990"/>
            <a:ext cx="1381400" cy="382156"/>
          </a:xfrm>
          <a:prstGeom prst="rect">
            <a:avLst/>
          </a:prstGeom>
        </p:spPr>
        <p:txBody>
          <a:bodyPr vert="horz" wrap="square" lIns="0" tIns="12700" rIns="0" bIns="0" rtlCol="0">
            <a:spAutoFit/>
          </a:bodyPr>
          <a:lstStyle/>
          <a:p>
            <a:pPr marL="12700">
              <a:spcBef>
                <a:spcPts val="100"/>
              </a:spcBef>
            </a:pPr>
            <a:r>
              <a:rPr sz="1200" dirty="0">
                <a:solidFill>
                  <a:srgbClr val="0070C0"/>
                </a:solidFill>
                <a:latin typeface="Arial"/>
                <a:cs typeface="Arial"/>
              </a:rPr>
              <a:t>ATLAS</a:t>
            </a:r>
            <a:r>
              <a:rPr sz="1200" spc="-30" dirty="0">
                <a:solidFill>
                  <a:srgbClr val="0070C0"/>
                </a:solidFill>
                <a:latin typeface="Arial"/>
                <a:cs typeface="Arial"/>
              </a:rPr>
              <a:t> </a:t>
            </a:r>
            <a:r>
              <a:rPr lang="it-IT" sz="1200" dirty="0">
                <a:solidFill>
                  <a:srgbClr val="0070C0"/>
                </a:solidFill>
                <a:latin typeface="Arial"/>
                <a:cs typeface="Arial"/>
              </a:rPr>
              <a:t>Ph1 + Ph2 upgrade</a:t>
            </a:r>
            <a:endParaRPr sz="1200" dirty="0">
              <a:solidFill>
                <a:srgbClr val="0070C0"/>
              </a:solidFill>
              <a:latin typeface="Arial"/>
              <a:cs typeface="Arial"/>
            </a:endParaRPr>
          </a:p>
        </p:txBody>
      </p:sp>
      <p:sp>
        <p:nvSpPr>
          <p:cNvPr id="78" name="TextBox 77"/>
          <p:cNvSpPr txBox="1"/>
          <p:nvPr/>
        </p:nvSpPr>
        <p:spPr>
          <a:xfrm>
            <a:off x="5550095" y="80682"/>
            <a:ext cx="516488" cy="253916"/>
          </a:xfrm>
          <a:prstGeom prst="rect">
            <a:avLst/>
          </a:prstGeom>
          <a:noFill/>
        </p:spPr>
        <p:txBody>
          <a:bodyPr wrap="none" rtlCol="0">
            <a:spAutoFit/>
          </a:bodyPr>
          <a:lstStyle/>
          <a:p>
            <a:r>
              <a:rPr lang="it-IT" sz="1050" b="1" dirty="0">
                <a:solidFill>
                  <a:schemeClr val="bg1"/>
                </a:solidFill>
              </a:rPr>
              <a:t>sMDT</a:t>
            </a:r>
            <a:endParaRPr lang="en-GB" sz="1050" b="1" dirty="0">
              <a:solidFill>
                <a:schemeClr val="bg1"/>
              </a:solidFill>
            </a:endParaRPr>
          </a:p>
        </p:txBody>
      </p:sp>
      <p:grpSp>
        <p:nvGrpSpPr>
          <p:cNvPr id="79" name="object 7"/>
          <p:cNvGrpSpPr/>
          <p:nvPr/>
        </p:nvGrpSpPr>
        <p:grpSpPr>
          <a:xfrm>
            <a:off x="152631" y="4119263"/>
            <a:ext cx="7321520" cy="2296762"/>
            <a:chOff x="935736" y="4750308"/>
            <a:chExt cx="7033259" cy="1973580"/>
          </a:xfrm>
        </p:grpSpPr>
        <p:pic>
          <p:nvPicPr>
            <p:cNvPr id="80" name="object 8"/>
            <p:cNvPicPr/>
            <p:nvPr/>
          </p:nvPicPr>
          <p:blipFill>
            <a:blip r:embed="rId8" cstate="screen">
              <a:extLst>
                <a:ext uri="{28A0092B-C50C-407E-A947-70E740481C1C}">
                  <a14:useLocalDpi xmlns:a14="http://schemas.microsoft.com/office/drawing/2010/main"/>
                </a:ext>
              </a:extLst>
            </a:blip>
            <a:stretch>
              <a:fillRect/>
            </a:stretch>
          </p:blipFill>
          <p:spPr>
            <a:xfrm>
              <a:off x="935736" y="4750308"/>
              <a:ext cx="5873496" cy="1973580"/>
            </a:xfrm>
            <a:prstGeom prst="rect">
              <a:avLst/>
            </a:prstGeom>
          </p:spPr>
        </p:pic>
        <p:pic>
          <p:nvPicPr>
            <p:cNvPr id="81" name="object 9"/>
            <p:cNvPicPr/>
            <p:nvPr/>
          </p:nvPicPr>
          <p:blipFill>
            <a:blip r:embed="rId9" cstate="screen">
              <a:extLst>
                <a:ext uri="{28A0092B-C50C-407E-A947-70E740481C1C}">
                  <a14:useLocalDpi xmlns:a14="http://schemas.microsoft.com/office/drawing/2010/main"/>
                </a:ext>
              </a:extLst>
            </a:blip>
            <a:stretch>
              <a:fillRect/>
            </a:stretch>
          </p:blipFill>
          <p:spPr>
            <a:xfrm>
              <a:off x="6943344" y="4846320"/>
              <a:ext cx="1025612" cy="422148"/>
            </a:xfrm>
            <a:prstGeom prst="rect">
              <a:avLst/>
            </a:prstGeom>
          </p:spPr>
        </p:pic>
        <p:pic>
          <p:nvPicPr>
            <p:cNvPr id="82" name="object 10"/>
            <p:cNvPicPr/>
            <p:nvPr/>
          </p:nvPicPr>
          <p:blipFill>
            <a:blip r:embed="rId10" cstate="screen">
              <a:extLst>
                <a:ext uri="{28A0092B-C50C-407E-A947-70E740481C1C}">
                  <a14:useLocalDpi xmlns:a14="http://schemas.microsoft.com/office/drawing/2010/main"/>
                </a:ext>
              </a:extLst>
            </a:blip>
            <a:stretch>
              <a:fillRect/>
            </a:stretch>
          </p:blipFill>
          <p:spPr>
            <a:xfrm>
              <a:off x="6809232" y="5288280"/>
              <a:ext cx="1155192" cy="318516"/>
            </a:xfrm>
            <a:prstGeom prst="rect">
              <a:avLst/>
            </a:prstGeom>
          </p:spPr>
        </p:pic>
      </p:grpSp>
      <p:pic>
        <p:nvPicPr>
          <p:cNvPr id="83" name="object 12"/>
          <p:cNvPicPr/>
          <p:nvPr/>
        </p:nvPicPr>
        <p:blipFill>
          <a:blip r:embed="rId11" cstate="print"/>
          <a:stretch>
            <a:fillRect/>
          </a:stretch>
        </p:blipFill>
        <p:spPr>
          <a:xfrm>
            <a:off x="7891034" y="5373584"/>
            <a:ext cx="1460701" cy="1023293"/>
          </a:xfrm>
          <a:prstGeom prst="rect">
            <a:avLst/>
          </a:prstGeom>
        </p:spPr>
      </p:pic>
      <p:sp>
        <p:nvSpPr>
          <p:cNvPr id="84" name="object 13"/>
          <p:cNvSpPr txBox="1"/>
          <p:nvPr/>
        </p:nvSpPr>
        <p:spPr>
          <a:xfrm>
            <a:off x="7942090" y="5214541"/>
            <a:ext cx="865505" cy="151323"/>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006FC0"/>
                </a:solidFill>
                <a:latin typeface="Arial"/>
                <a:cs typeface="Arial"/>
              </a:rPr>
              <a:t>RCC</a:t>
            </a:r>
            <a:r>
              <a:rPr sz="900" spc="-25" dirty="0">
                <a:solidFill>
                  <a:srgbClr val="006FC0"/>
                </a:solidFill>
                <a:latin typeface="Arial"/>
                <a:cs typeface="Arial"/>
              </a:rPr>
              <a:t> </a:t>
            </a:r>
            <a:r>
              <a:rPr lang="it-IT" sz="900" spc="-10" dirty="0">
                <a:solidFill>
                  <a:srgbClr val="006FC0"/>
                </a:solidFill>
                <a:latin typeface="Arial"/>
                <a:cs typeface="Arial"/>
              </a:rPr>
              <a:t>Cardarelli</a:t>
            </a:r>
            <a:endParaRPr sz="900" dirty="0">
              <a:latin typeface="Arial"/>
              <a:cs typeface="Arial"/>
            </a:endParaRPr>
          </a:p>
        </p:txBody>
      </p:sp>
      <p:pic>
        <p:nvPicPr>
          <p:cNvPr id="85" name="object 14"/>
          <p:cNvPicPr/>
          <p:nvPr/>
        </p:nvPicPr>
        <p:blipFill>
          <a:blip r:embed="rId12" cstate="print"/>
          <a:stretch>
            <a:fillRect/>
          </a:stretch>
        </p:blipFill>
        <p:spPr>
          <a:xfrm>
            <a:off x="7891034" y="4443295"/>
            <a:ext cx="1153667" cy="934212"/>
          </a:xfrm>
          <a:prstGeom prst="rect">
            <a:avLst/>
          </a:prstGeom>
        </p:spPr>
      </p:pic>
      <p:grpSp>
        <p:nvGrpSpPr>
          <p:cNvPr id="87" name="object 16"/>
          <p:cNvGrpSpPr/>
          <p:nvPr/>
        </p:nvGrpSpPr>
        <p:grpSpPr>
          <a:xfrm>
            <a:off x="9250776" y="4382464"/>
            <a:ext cx="1418103" cy="832077"/>
            <a:chOff x="9422892" y="4963667"/>
            <a:chExt cx="1219200" cy="649605"/>
          </a:xfrm>
        </p:grpSpPr>
        <p:pic>
          <p:nvPicPr>
            <p:cNvPr id="88" name="object 17"/>
            <p:cNvPicPr/>
            <p:nvPr/>
          </p:nvPicPr>
          <p:blipFill>
            <a:blip r:embed="rId13" cstate="screen">
              <a:extLst>
                <a:ext uri="{28A0092B-C50C-407E-A947-70E740481C1C}">
                  <a14:useLocalDpi xmlns:a14="http://schemas.microsoft.com/office/drawing/2010/main"/>
                </a:ext>
              </a:extLst>
            </a:blip>
            <a:stretch>
              <a:fillRect/>
            </a:stretch>
          </p:blipFill>
          <p:spPr>
            <a:xfrm>
              <a:off x="9428988" y="4963667"/>
              <a:ext cx="1213103" cy="373379"/>
            </a:xfrm>
            <a:prstGeom prst="rect">
              <a:avLst/>
            </a:prstGeom>
          </p:spPr>
        </p:pic>
        <p:pic>
          <p:nvPicPr>
            <p:cNvPr id="89" name="object 18"/>
            <p:cNvPicPr/>
            <p:nvPr/>
          </p:nvPicPr>
          <p:blipFill>
            <a:blip r:embed="rId14" cstate="screen">
              <a:extLst>
                <a:ext uri="{28A0092B-C50C-407E-A947-70E740481C1C}">
                  <a14:useLocalDpi xmlns:a14="http://schemas.microsoft.com/office/drawing/2010/main"/>
                </a:ext>
              </a:extLst>
            </a:blip>
            <a:stretch>
              <a:fillRect/>
            </a:stretch>
          </p:blipFill>
          <p:spPr>
            <a:xfrm>
              <a:off x="9422892" y="5262371"/>
              <a:ext cx="1214627" cy="350520"/>
            </a:xfrm>
            <a:prstGeom prst="rect">
              <a:avLst/>
            </a:prstGeom>
          </p:spPr>
        </p:pic>
      </p:grpSp>
      <p:sp>
        <p:nvSpPr>
          <p:cNvPr id="90" name="object 19"/>
          <p:cNvSpPr txBox="1"/>
          <p:nvPr/>
        </p:nvSpPr>
        <p:spPr>
          <a:xfrm>
            <a:off x="7935304" y="3955079"/>
            <a:ext cx="2388235" cy="498213"/>
          </a:xfrm>
          <a:prstGeom prst="rect">
            <a:avLst/>
          </a:prstGeom>
        </p:spPr>
        <p:txBody>
          <a:bodyPr vert="horz" wrap="square" lIns="0" tIns="31115" rIns="0" bIns="0" rtlCol="0">
            <a:spAutoFit/>
          </a:bodyPr>
          <a:lstStyle/>
          <a:p>
            <a:pPr marL="1390015">
              <a:lnSpc>
                <a:spcPct val="100000"/>
              </a:lnSpc>
              <a:spcBef>
                <a:spcPts val="245"/>
              </a:spcBef>
            </a:pPr>
            <a:r>
              <a:rPr sz="900" b="1" dirty="0">
                <a:solidFill>
                  <a:srgbClr val="006FC0"/>
                </a:solidFill>
                <a:latin typeface="Arial"/>
                <a:cs typeface="Arial"/>
              </a:rPr>
              <a:t>sRPC</a:t>
            </a:r>
            <a:r>
              <a:rPr sz="900" b="1" spc="-25" dirty="0">
                <a:solidFill>
                  <a:srgbClr val="006FC0"/>
                </a:solidFill>
                <a:latin typeface="Arial"/>
                <a:cs typeface="Arial"/>
              </a:rPr>
              <a:t> </a:t>
            </a:r>
            <a:r>
              <a:rPr sz="900" b="1" spc="-10" dirty="0">
                <a:solidFill>
                  <a:srgbClr val="006FC0"/>
                </a:solidFill>
                <a:latin typeface="Arial"/>
                <a:cs typeface="Arial"/>
              </a:rPr>
              <a:t>(Bencivenni</a:t>
            </a:r>
            <a:endParaRPr sz="900" dirty="0">
              <a:latin typeface="Arial"/>
              <a:cs typeface="Arial"/>
            </a:endParaRPr>
          </a:p>
          <a:p>
            <a:pPr marL="12700">
              <a:lnSpc>
                <a:spcPct val="100000"/>
              </a:lnSpc>
              <a:spcBef>
                <a:spcPts val="150"/>
              </a:spcBef>
            </a:pPr>
            <a:r>
              <a:rPr sz="900" dirty="0">
                <a:solidFill>
                  <a:srgbClr val="006FC0"/>
                </a:solidFill>
                <a:latin typeface="Arial"/>
                <a:cs typeface="Arial"/>
              </a:rPr>
              <a:t>single</a:t>
            </a:r>
            <a:r>
              <a:rPr sz="900" spc="-10" dirty="0">
                <a:solidFill>
                  <a:srgbClr val="006FC0"/>
                </a:solidFill>
                <a:latin typeface="Arial"/>
                <a:cs typeface="Arial"/>
              </a:rPr>
              <a:t> </a:t>
            </a:r>
            <a:r>
              <a:rPr sz="900" dirty="0">
                <a:solidFill>
                  <a:srgbClr val="006FC0"/>
                </a:solidFill>
                <a:latin typeface="Arial"/>
                <a:cs typeface="Arial"/>
              </a:rPr>
              <a:t>gap</a:t>
            </a:r>
            <a:r>
              <a:rPr sz="900" spc="-5" dirty="0">
                <a:solidFill>
                  <a:srgbClr val="006FC0"/>
                </a:solidFill>
                <a:latin typeface="Arial"/>
                <a:cs typeface="Arial"/>
              </a:rPr>
              <a:t> </a:t>
            </a:r>
            <a:r>
              <a:rPr sz="900" dirty="0">
                <a:solidFill>
                  <a:srgbClr val="006FC0"/>
                </a:solidFill>
                <a:latin typeface="Arial"/>
                <a:cs typeface="Arial"/>
              </a:rPr>
              <a:t>semi-</a:t>
            </a:r>
            <a:r>
              <a:rPr sz="900" spc="-10" dirty="0">
                <a:solidFill>
                  <a:srgbClr val="006FC0"/>
                </a:solidFill>
                <a:latin typeface="Arial"/>
                <a:cs typeface="Arial"/>
              </a:rPr>
              <a:t>conductor</a:t>
            </a:r>
            <a:endParaRPr lang="it-IT" sz="900" spc="-10" dirty="0">
              <a:solidFill>
                <a:srgbClr val="006FC0"/>
              </a:solidFill>
              <a:latin typeface="Arial"/>
              <a:cs typeface="Arial"/>
            </a:endParaRPr>
          </a:p>
          <a:p>
            <a:pPr marL="12700">
              <a:lnSpc>
                <a:spcPct val="100000"/>
              </a:lnSpc>
              <a:spcBef>
                <a:spcPts val="150"/>
              </a:spcBef>
            </a:pPr>
            <a:r>
              <a:rPr lang="it-IT" sz="900" spc="-10" dirty="0">
                <a:solidFill>
                  <a:srgbClr val="006FC0"/>
                </a:solidFill>
                <a:latin typeface="Arial"/>
                <a:cs typeface="Arial"/>
              </a:rPr>
              <a:t>R. Cardarelli</a:t>
            </a:r>
            <a:endParaRPr sz="900" dirty="0">
              <a:latin typeface="Arial"/>
              <a:cs typeface="Arial"/>
            </a:endParaRPr>
          </a:p>
        </p:txBody>
      </p:sp>
      <p:pic>
        <p:nvPicPr>
          <p:cNvPr id="94" name="object 11"/>
          <p:cNvPicPr/>
          <p:nvPr/>
        </p:nvPicPr>
        <p:blipFill>
          <a:blip r:embed="rId15" cstate="screen">
            <a:extLst>
              <a:ext uri="{28A0092B-C50C-407E-A947-70E740481C1C}">
                <a14:useLocalDpi xmlns:a14="http://schemas.microsoft.com/office/drawing/2010/main"/>
              </a:ext>
            </a:extLst>
          </a:blip>
          <a:stretch>
            <a:fillRect/>
          </a:stretch>
        </p:blipFill>
        <p:spPr>
          <a:xfrm>
            <a:off x="6376807" y="5373584"/>
            <a:ext cx="1022603" cy="784860"/>
          </a:xfrm>
          <a:prstGeom prst="rect">
            <a:avLst/>
          </a:prstGeom>
        </p:spPr>
      </p:pic>
      <p:sp>
        <p:nvSpPr>
          <p:cNvPr id="74" name="Slide Number Placeholder 73"/>
          <p:cNvSpPr>
            <a:spLocks noGrp="1"/>
          </p:cNvSpPr>
          <p:nvPr>
            <p:ph type="sldNum" sz="quarter" idx="12"/>
          </p:nvPr>
        </p:nvSpPr>
        <p:spPr/>
        <p:txBody>
          <a:bodyPr/>
          <a:lstStyle/>
          <a:p>
            <a:fld id="{F8550EB5-7DBB-40B0-8DCD-2DF6D0BF0886}" type="slidenum">
              <a:rPr lang="en-GB" smtClean="0"/>
              <a:t>62</a:t>
            </a:fld>
            <a:endParaRPr lang="en-GB"/>
          </a:p>
        </p:txBody>
      </p:sp>
      <p:sp>
        <p:nvSpPr>
          <p:cNvPr id="75" name="Date Placeholder 74"/>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32245024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Foliennummernplatzhalt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3763" eaLnBrk="0" hangingPunct="0">
              <a:defRPr sz="1600">
                <a:solidFill>
                  <a:schemeClr val="tx1"/>
                </a:solidFill>
                <a:latin typeface="Arial" panose="020B0604020202020204" pitchFamily="34" charset="0"/>
              </a:defRPr>
            </a:lvl1pPr>
            <a:lvl2pPr marL="742950" indent="-285750" defTabSz="893763" eaLnBrk="0" hangingPunct="0">
              <a:defRPr sz="1600">
                <a:solidFill>
                  <a:schemeClr val="tx1"/>
                </a:solidFill>
                <a:latin typeface="Arial" panose="020B0604020202020204" pitchFamily="34" charset="0"/>
              </a:defRPr>
            </a:lvl2pPr>
            <a:lvl3pPr marL="1143000" indent="-228600" defTabSz="893763" eaLnBrk="0" hangingPunct="0">
              <a:defRPr sz="1600">
                <a:solidFill>
                  <a:schemeClr val="tx1"/>
                </a:solidFill>
                <a:latin typeface="Arial" panose="020B0604020202020204" pitchFamily="34" charset="0"/>
              </a:defRPr>
            </a:lvl3pPr>
            <a:lvl4pPr marL="1600200" indent="-228600" defTabSz="893763" eaLnBrk="0" hangingPunct="0">
              <a:defRPr sz="1600">
                <a:solidFill>
                  <a:schemeClr val="tx1"/>
                </a:solidFill>
                <a:latin typeface="Arial" panose="020B0604020202020204" pitchFamily="34" charset="0"/>
              </a:defRPr>
            </a:lvl4pPr>
            <a:lvl5pPr marL="2057400" indent="-228600" defTabSz="893763" eaLnBrk="0" hangingPunct="0">
              <a:defRPr sz="1600">
                <a:solidFill>
                  <a:schemeClr val="tx1"/>
                </a:solidFill>
                <a:latin typeface="Arial" panose="020B0604020202020204" pitchFamily="34" charset="0"/>
              </a:defRPr>
            </a:lvl5pPr>
            <a:lvl6pPr marL="25146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6pPr>
            <a:lvl7pPr marL="29718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7pPr>
            <a:lvl8pPr marL="34290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8pPr>
            <a:lvl9pPr marL="38862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9pPr>
          </a:lstStyle>
          <a:p>
            <a:pPr eaLnBrk="1" fontAlgn="base" hangingPunct="1">
              <a:spcAft>
                <a:spcPct val="0"/>
              </a:spcAft>
            </a:pPr>
            <a:fld id="{EA6AB0E4-EB2E-4750-8E8F-EAF7A65A11DA}" type="slidenum">
              <a:rPr lang="en-US" altLang="en-US" sz="1300">
                <a:solidFill>
                  <a:srgbClr val="FFFFFF"/>
                </a:solidFill>
              </a:rPr>
              <a:pPr eaLnBrk="1" fontAlgn="base" hangingPunct="1">
                <a:spcAft>
                  <a:spcPct val="0"/>
                </a:spcAft>
              </a:pPr>
              <a:t>63</a:t>
            </a:fld>
            <a:endParaRPr lang="en-US" altLang="en-US" sz="1300">
              <a:solidFill>
                <a:srgbClr val="FFFFFF"/>
              </a:solidFill>
            </a:endParaRPr>
          </a:p>
        </p:txBody>
      </p:sp>
      <p:sp>
        <p:nvSpPr>
          <p:cNvPr id="1028" name="Foliennummernplatzhalter 3"/>
          <p:cNvSpPr txBox="1">
            <a:spLocks noGrp="1"/>
          </p:cNvSpPr>
          <p:nvPr/>
        </p:nvSpPr>
        <p:spPr bwMode="auto">
          <a:xfrm>
            <a:off x="10388600" y="6553201"/>
            <a:ext cx="660400"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404" tIns="44702" rIns="89404" bIns="44702"/>
          <a:lstStyle>
            <a:lvl1pPr defTabSz="893763" eaLnBrk="0" hangingPunct="0">
              <a:defRPr sz="1600">
                <a:solidFill>
                  <a:schemeClr val="tx1"/>
                </a:solidFill>
                <a:latin typeface="Arial" panose="020B0604020202020204" pitchFamily="34" charset="0"/>
              </a:defRPr>
            </a:lvl1pPr>
            <a:lvl2pPr marL="742950" indent="-285750" defTabSz="893763" eaLnBrk="0" hangingPunct="0">
              <a:defRPr sz="1600">
                <a:solidFill>
                  <a:schemeClr val="tx1"/>
                </a:solidFill>
                <a:latin typeface="Arial" panose="020B0604020202020204" pitchFamily="34" charset="0"/>
              </a:defRPr>
            </a:lvl2pPr>
            <a:lvl3pPr marL="1143000" indent="-228600" defTabSz="893763" eaLnBrk="0" hangingPunct="0">
              <a:defRPr sz="1600">
                <a:solidFill>
                  <a:schemeClr val="tx1"/>
                </a:solidFill>
                <a:latin typeface="Arial" panose="020B0604020202020204" pitchFamily="34" charset="0"/>
              </a:defRPr>
            </a:lvl3pPr>
            <a:lvl4pPr marL="1600200" indent="-228600" defTabSz="893763" eaLnBrk="0" hangingPunct="0">
              <a:defRPr sz="1600">
                <a:solidFill>
                  <a:schemeClr val="tx1"/>
                </a:solidFill>
                <a:latin typeface="Arial" panose="020B0604020202020204" pitchFamily="34" charset="0"/>
              </a:defRPr>
            </a:lvl4pPr>
            <a:lvl5pPr marL="2057400" indent="-228600" defTabSz="893763" eaLnBrk="0" hangingPunct="0">
              <a:defRPr sz="1600">
                <a:solidFill>
                  <a:schemeClr val="tx1"/>
                </a:solidFill>
                <a:latin typeface="Arial" panose="020B0604020202020204" pitchFamily="34" charset="0"/>
              </a:defRPr>
            </a:lvl5pPr>
            <a:lvl6pPr marL="25146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6pPr>
            <a:lvl7pPr marL="29718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7pPr>
            <a:lvl8pPr marL="34290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8pPr>
            <a:lvl9pPr marL="38862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9pPr>
          </a:lstStyle>
          <a:p>
            <a:pPr algn="r" eaLnBrk="1" fontAlgn="base" hangingPunct="1">
              <a:spcBef>
                <a:spcPct val="0"/>
              </a:spcBef>
              <a:spcAft>
                <a:spcPct val="0"/>
              </a:spcAft>
              <a:buSzPct val="115000"/>
            </a:pPr>
            <a:fld id="{1A52D569-C43D-4214-99FE-089D32C2B282}" type="slidenum">
              <a:rPr lang="en-US" altLang="de-DE" sz="1300">
                <a:solidFill>
                  <a:srgbClr val="FFFFFF"/>
                </a:solidFill>
              </a:rPr>
              <a:pPr algn="r" eaLnBrk="1" fontAlgn="base" hangingPunct="1">
                <a:spcBef>
                  <a:spcPct val="0"/>
                </a:spcBef>
                <a:spcAft>
                  <a:spcPct val="0"/>
                </a:spcAft>
                <a:buSzPct val="115000"/>
              </a:pPr>
              <a:t>63</a:t>
            </a:fld>
            <a:endParaRPr lang="en-US" altLang="de-DE" sz="1300">
              <a:solidFill>
                <a:srgbClr val="FFFFFF"/>
              </a:solidFill>
            </a:endParaRPr>
          </a:p>
        </p:txBody>
      </p:sp>
      <p:sp>
        <p:nvSpPr>
          <p:cNvPr id="1029" name="Rectangle 2"/>
          <p:cNvSpPr>
            <a:spLocks noGrp="1" noChangeArrowheads="1"/>
          </p:cNvSpPr>
          <p:nvPr>
            <p:ph type="title" idx="4294967295"/>
          </p:nvPr>
        </p:nvSpPr>
        <p:spPr/>
        <p:txBody>
          <a:bodyPr vert="horz" wrap="square" lIns="89404" tIns="44702" rIns="89404" bIns="44702" numCol="1" anchor="ctr" anchorCtr="0" compatLnSpc="1">
            <a:prstTxWarp prst="textNoShape">
              <a:avLst/>
            </a:prstTxWarp>
          </a:bodyPr>
          <a:lstStyle/>
          <a:p>
            <a:pPr eaLnBrk="1" hangingPunct="1"/>
            <a:r>
              <a:rPr lang="de-DE" altLang="de-DE" sz="2000" b="1"/>
              <a:t>sMDT Rate Capability</a:t>
            </a:r>
          </a:p>
        </p:txBody>
      </p:sp>
      <p:sp>
        <p:nvSpPr>
          <p:cNvPr id="1030" name="Line 4"/>
          <p:cNvSpPr>
            <a:spLocks noChangeShapeType="1"/>
          </p:cNvSpPr>
          <p:nvPr/>
        </p:nvSpPr>
        <p:spPr bwMode="auto">
          <a:xfrm>
            <a:off x="1828800" y="5257800"/>
            <a:ext cx="838200" cy="0"/>
          </a:xfrm>
          <a:prstGeom prst="line">
            <a:avLst/>
          </a:prstGeom>
          <a:noFill/>
          <a:ln w="9525">
            <a:solidFill>
              <a:schemeClr val="bg1"/>
            </a:solidFill>
            <a:round/>
            <a:headEnd type="triangle" w="med" len="med"/>
            <a:tailEnd type="triangle" w="med" len="med"/>
          </a:ln>
          <a:extLst>
            <a:ext uri="{909E8E84-426E-40DD-AFC4-6F175D3DCCD1}">
              <a14:hiddenFill xmlns:a14="http://schemas.microsoft.com/office/drawing/2010/main">
                <a:noFill/>
              </a14:hiddenFill>
            </a:ext>
          </a:extLst>
        </p:spPr>
        <p:txBody>
          <a:bodyPr lIns="89407" tIns="44703" rIns="89407" bIns="44703"/>
          <a:lstStyle/>
          <a:p>
            <a:pPr defTabSz="914400" fontAlgn="base">
              <a:spcBef>
                <a:spcPct val="20000"/>
              </a:spcBef>
              <a:spcAft>
                <a:spcPct val="0"/>
              </a:spcAft>
              <a:buSzPct val="115000"/>
            </a:pPr>
            <a:endParaRPr lang="en-GB" sz="1600">
              <a:solidFill>
                <a:srgbClr val="000000"/>
              </a:solidFill>
              <a:latin typeface="Arial" panose="020B0604020202020204" pitchFamily="34" charset="0"/>
            </a:endParaRPr>
          </a:p>
        </p:txBody>
      </p:sp>
      <p:sp>
        <p:nvSpPr>
          <p:cNvPr id="1031" name="Line 5"/>
          <p:cNvSpPr>
            <a:spLocks noChangeShapeType="1"/>
          </p:cNvSpPr>
          <p:nvPr/>
        </p:nvSpPr>
        <p:spPr bwMode="auto">
          <a:xfrm>
            <a:off x="1828800" y="5486400"/>
            <a:ext cx="3048000" cy="0"/>
          </a:xfrm>
          <a:prstGeom prst="line">
            <a:avLst/>
          </a:prstGeom>
          <a:noFill/>
          <a:ln w="9525">
            <a:solidFill>
              <a:schemeClr val="bg1"/>
            </a:solidFill>
            <a:round/>
            <a:headEnd type="triangle" w="med" len="med"/>
            <a:tailEnd type="triangle" w="med" len="med"/>
          </a:ln>
          <a:extLst>
            <a:ext uri="{909E8E84-426E-40DD-AFC4-6F175D3DCCD1}">
              <a14:hiddenFill xmlns:a14="http://schemas.microsoft.com/office/drawing/2010/main">
                <a:noFill/>
              </a14:hiddenFill>
            </a:ext>
          </a:extLst>
        </p:spPr>
        <p:txBody>
          <a:bodyPr lIns="89407" tIns="44703" rIns="89407" bIns="44703"/>
          <a:lstStyle/>
          <a:p>
            <a:pPr defTabSz="914400" fontAlgn="base">
              <a:spcBef>
                <a:spcPct val="20000"/>
              </a:spcBef>
              <a:spcAft>
                <a:spcPct val="0"/>
              </a:spcAft>
              <a:buSzPct val="115000"/>
            </a:pPr>
            <a:endParaRPr lang="en-GB" sz="1600">
              <a:solidFill>
                <a:srgbClr val="000000"/>
              </a:solidFill>
              <a:latin typeface="Arial" panose="020B0604020202020204" pitchFamily="34" charset="0"/>
            </a:endParaRPr>
          </a:p>
        </p:txBody>
      </p:sp>
      <p:sp>
        <p:nvSpPr>
          <p:cNvPr id="1032" name="Text Box 6"/>
          <p:cNvSpPr txBox="1">
            <a:spLocks noChangeArrowheads="1"/>
          </p:cNvSpPr>
          <p:nvPr/>
        </p:nvSpPr>
        <p:spPr bwMode="auto">
          <a:xfrm>
            <a:off x="1905000" y="4956176"/>
            <a:ext cx="762000" cy="1167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9404" tIns="44702" rIns="89404" bIns="44702">
            <a:spAutoFit/>
          </a:bodyPr>
          <a:lstStyle>
            <a:lvl1pPr marL="533400" indent="-533400" defTabSz="893763" eaLnBrk="0" hangingPunct="0">
              <a:defRPr sz="1600">
                <a:solidFill>
                  <a:schemeClr val="tx1"/>
                </a:solidFill>
                <a:latin typeface="Arial" panose="020B0604020202020204" pitchFamily="34" charset="0"/>
              </a:defRPr>
            </a:lvl1pPr>
            <a:lvl2pPr marL="742950" indent="-285750" defTabSz="893763" eaLnBrk="0" hangingPunct="0">
              <a:defRPr sz="1600">
                <a:solidFill>
                  <a:schemeClr val="tx1"/>
                </a:solidFill>
                <a:latin typeface="Arial" panose="020B0604020202020204" pitchFamily="34" charset="0"/>
              </a:defRPr>
            </a:lvl2pPr>
            <a:lvl3pPr marL="1143000" indent="-228600" defTabSz="893763" eaLnBrk="0" hangingPunct="0">
              <a:defRPr sz="1600">
                <a:solidFill>
                  <a:schemeClr val="tx1"/>
                </a:solidFill>
                <a:latin typeface="Arial" panose="020B0604020202020204" pitchFamily="34" charset="0"/>
              </a:defRPr>
            </a:lvl3pPr>
            <a:lvl4pPr marL="1600200" indent="-228600" defTabSz="893763" eaLnBrk="0" hangingPunct="0">
              <a:defRPr sz="1600">
                <a:solidFill>
                  <a:schemeClr val="tx1"/>
                </a:solidFill>
                <a:latin typeface="Arial" panose="020B0604020202020204" pitchFamily="34" charset="0"/>
              </a:defRPr>
            </a:lvl4pPr>
            <a:lvl5pPr marL="2057400" indent="-228600" defTabSz="893763" eaLnBrk="0" hangingPunct="0">
              <a:defRPr sz="1600">
                <a:solidFill>
                  <a:schemeClr val="tx1"/>
                </a:solidFill>
                <a:latin typeface="Arial" panose="020B0604020202020204" pitchFamily="34" charset="0"/>
              </a:defRPr>
            </a:lvl5pPr>
            <a:lvl6pPr marL="25146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6pPr>
            <a:lvl7pPr marL="29718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7pPr>
            <a:lvl8pPr marL="34290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8pPr>
            <a:lvl9pPr marL="38862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9pPr>
          </a:lstStyle>
          <a:p>
            <a:pPr eaLnBrk="1" fontAlgn="base" hangingPunct="1">
              <a:spcBef>
                <a:spcPct val="50000"/>
              </a:spcBef>
              <a:spcAft>
                <a:spcPct val="0"/>
              </a:spcAft>
              <a:buSzPct val="115000"/>
              <a:buFont typeface="Wingdings" panose="05000000000000000000" pitchFamily="2" charset="2"/>
              <a:buChar char="•"/>
            </a:pPr>
            <a:r>
              <a:rPr lang="en-US" altLang="de-DE" sz="1400">
                <a:solidFill>
                  <a:srgbClr val="FFFFFF"/>
                </a:solidFill>
              </a:rPr>
              <a:t>185 ns</a:t>
            </a:r>
            <a:endParaRPr lang="de-DE" altLang="de-DE" sz="1400">
              <a:solidFill>
                <a:srgbClr val="FFFFFF"/>
              </a:solidFill>
            </a:endParaRPr>
          </a:p>
        </p:txBody>
      </p:sp>
      <p:sp>
        <p:nvSpPr>
          <p:cNvPr id="1033" name="Text Box 7"/>
          <p:cNvSpPr txBox="1">
            <a:spLocks noChangeArrowheads="1"/>
          </p:cNvSpPr>
          <p:nvPr/>
        </p:nvSpPr>
        <p:spPr bwMode="auto">
          <a:xfrm>
            <a:off x="2971800" y="5184776"/>
            <a:ext cx="762000" cy="1167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9404" tIns="44702" rIns="89404" bIns="44702">
            <a:spAutoFit/>
          </a:bodyPr>
          <a:lstStyle>
            <a:lvl1pPr marL="533400" indent="-533400" defTabSz="893763" eaLnBrk="0" hangingPunct="0">
              <a:defRPr sz="1600">
                <a:solidFill>
                  <a:schemeClr val="tx1"/>
                </a:solidFill>
                <a:latin typeface="Arial" panose="020B0604020202020204" pitchFamily="34" charset="0"/>
              </a:defRPr>
            </a:lvl1pPr>
            <a:lvl2pPr marL="742950" indent="-285750" defTabSz="893763" eaLnBrk="0" hangingPunct="0">
              <a:defRPr sz="1600">
                <a:solidFill>
                  <a:schemeClr val="tx1"/>
                </a:solidFill>
                <a:latin typeface="Arial" panose="020B0604020202020204" pitchFamily="34" charset="0"/>
              </a:defRPr>
            </a:lvl2pPr>
            <a:lvl3pPr marL="1143000" indent="-228600" defTabSz="893763" eaLnBrk="0" hangingPunct="0">
              <a:defRPr sz="1600">
                <a:solidFill>
                  <a:schemeClr val="tx1"/>
                </a:solidFill>
                <a:latin typeface="Arial" panose="020B0604020202020204" pitchFamily="34" charset="0"/>
              </a:defRPr>
            </a:lvl3pPr>
            <a:lvl4pPr marL="1600200" indent="-228600" defTabSz="893763" eaLnBrk="0" hangingPunct="0">
              <a:defRPr sz="1600">
                <a:solidFill>
                  <a:schemeClr val="tx1"/>
                </a:solidFill>
                <a:latin typeface="Arial" panose="020B0604020202020204" pitchFamily="34" charset="0"/>
              </a:defRPr>
            </a:lvl4pPr>
            <a:lvl5pPr marL="2057400" indent="-228600" defTabSz="893763" eaLnBrk="0" hangingPunct="0">
              <a:defRPr sz="1600">
                <a:solidFill>
                  <a:schemeClr val="tx1"/>
                </a:solidFill>
                <a:latin typeface="Arial" panose="020B0604020202020204" pitchFamily="34" charset="0"/>
              </a:defRPr>
            </a:lvl5pPr>
            <a:lvl6pPr marL="25146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6pPr>
            <a:lvl7pPr marL="29718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7pPr>
            <a:lvl8pPr marL="34290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8pPr>
            <a:lvl9pPr marL="38862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9pPr>
          </a:lstStyle>
          <a:p>
            <a:pPr eaLnBrk="1" fontAlgn="base" hangingPunct="1">
              <a:spcBef>
                <a:spcPct val="50000"/>
              </a:spcBef>
              <a:spcAft>
                <a:spcPct val="0"/>
              </a:spcAft>
              <a:buSzPct val="115000"/>
              <a:buFont typeface="Wingdings" panose="05000000000000000000" pitchFamily="2" charset="2"/>
              <a:buChar char="•"/>
            </a:pPr>
            <a:r>
              <a:rPr lang="en-US" altLang="de-DE" sz="1400">
                <a:solidFill>
                  <a:srgbClr val="FFFFFF"/>
                </a:solidFill>
              </a:rPr>
              <a:t>700 ns</a:t>
            </a:r>
            <a:endParaRPr lang="de-DE" altLang="de-DE" sz="1400">
              <a:solidFill>
                <a:srgbClr val="FFFFFF"/>
              </a:solidFill>
            </a:endParaRPr>
          </a:p>
        </p:txBody>
      </p:sp>
      <p:pic>
        <p:nvPicPr>
          <p:cNvPr id="1034" name="Picture 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76400" y="1981200"/>
            <a:ext cx="4419600" cy="4097338"/>
          </a:xfrm>
          <a:prstGeom prst="rect">
            <a:avLst/>
          </a:prstGeom>
          <a:noFill/>
          <a:ln w="317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1026" name="Object 14"/>
          <p:cNvGraphicFramePr>
            <a:graphicFrameLocks noGrp="1" noChangeAspect="1"/>
          </p:cNvGraphicFramePr>
          <p:nvPr>
            <p:ph idx="4294967295"/>
          </p:nvPr>
        </p:nvGraphicFramePr>
        <p:xfrm>
          <a:off x="7086600" y="4191000"/>
          <a:ext cx="3500438" cy="2370138"/>
        </p:xfrm>
        <a:graphic>
          <a:graphicData uri="http://schemas.openxmlformats.org/presentationml/2006/ole">
            <mc:AlternateContent xmlns:mc="http://schemas.openxmlformats.org/markup-compatibility/2006">
              <mc:Choice xmlns:v="urn:schemas-microsoft-com:vml" Requires="v">
                <p:oleObj spid="_x0000_s3099" name="Acrobat Document" r:id="rId4" imgW="5400498" imgH="3657420" progId="AcroExch.Document.7">
                  <p:embed/>
                </p:oleObj>
              </mc:Choice>
              <mc:Fallback>
                <p:oleObj name="Acrobat Document" r:id="rId4" imgW="5400498" imgH="3657420" progId="AcroExch.Document.7">
                  <p:embed/>
                  <p:pic>
                    <p:nvPicPr>
                      <p:cNvPr id="1026" name="Object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4191000"/>
                        <a:ext cx="3500438" cy="2370138"/>
                      </a:xfrm>
                      <a:prstGeom prst="rect">
                        <a:avLst/>
                      </a:prstGeom>
                      <a:noFill/>
                      <a:ln w="3175" cap="flat" cmpd="sng" algn="ctr">
                        <a:solidFill>
                          <a:schemeClr val="tx1"/>
                        </a:solidFill>
                        <a:prstDash val="solid"/>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5" name="Line 16"/>
          <p:cNvSpPr>
            <a:spLocks noChangeShapeType="1"/>
          </p:cNvSpPr>
          <p:nvPr/>
        </p:nvSpPr>
        <p:spPr bwMode="auto">
          <a:xfrm>
            <a:off x="7620000" y="4343400"/>
            <a:ext cx="990600" cy="0"/>
          </a:xfrm>
          <a:prstGeom prst="line">
            <a:avLst/>
          </a:prstGeom>
          <a:noFill/>
          <a:ln w="12700">
            <a:solidFill>
              <a:schemeClr val="tx1"/>
            </a:solidFill>
            <a:prstDash val="dash"/>
            <a:round/>
            <a:headEnd/>
            <a:tailEnd/>
          </a:ln>
          <a:extLst>
            <a:ext uri="{909E8E84-426E-40DD-AFC4-6F175D3DCCD1}">
              <a14:hiddenFill xmlns:a14="http://schemas.microsoft.com/office/drawing/2010/main">
                <a:noFill/>
              </a14:hiddenFill>
            </a:ext>
          </a:extLst>
        </p:spPr>
        <p:txBody>
          <a:bodyPr lIns="89407" tIns="44703" rIns="89407" bIns="44703"/>
          <a:lstStyle/>
          <a:p>
            <a:pPr defTabSz="914400" fontAlgn="base">
              <a:spcBef>
                <a:spcPct val="20000"/>
              </a:spcBef>
              <a:spcAft>
                <a:spcPct val="0"/>
              </a:spcAft>
              <a:buSzPct val="115000"/>
            </a:pPr>
            <a:endParaRPr lang="en-GB" sz="1600">
              <a:solidFill>
                <a:srgbClr val="000000"/>
              </a:solidFill>
              <a:latin typeface="Arial" panose="020B0604020202020204" pitchFamily="34" charset="0"/>
            </a:endParaRPr>
          </a:p>
        </p:txBody>
      </p:sp>
      <p:sp>
        <p:nvSpPr>
          <p:cNvPr id="1036" name="Text Box 18"/>
          <p:cNvSpPr txBox="1">
            <a:spLocks noChangeArrowheads="1"/>
          </p:cNvSpPr>
          <p:nvPr/>
        </p:nvSpPr>
        <p:spPr bwMode="auto">
          <a:xfrm>
            <a:off x="1295400" y="6248401"/>
            <a:ext cx="5715000" cy="305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9404" tIns="44702" rIns="89404" bIns="44702">
            <a:spAutoFit/>
          </a:bodyPr>
          <a:lstStyle>
            <a:lvl1pPr marL="533400" indent="-533400" defTabSz="893763" eaLnBrk="0" hangingPunct="0">
              <a:defRPr sz="1600">
                <a:solidFill>
                  <a:schemeClr val="tx1"/>
                </a:solidFill>
                <a:latin typeface="Arial" panose="020B0604020202020204" pitchFamily="34" charset="0"/>
              </a:defRPr>
            </a:lvl1pPr>
            <a:lvl2pPr marL="742950" indent="-285750" defTabSz="893763" eaLnBrk="0" hangingPunct="0">
              <a:defRPr sz="1600">
                <a:solidFill>
                  <a:schemeClr val="tx1"/>
                </a:solidFill>
                <a:latin typeface="Arial" panose="020B0604020202020204" pitchFamily="34" charset="0"/>
              </a:defRPr>
            </a:lvl2pPr>
            <a:lvl3pPr marL="1143000" indent="-228600" defTabSz="893763" eaLnBrk="0" hangingPunct="0">
              <a:defRPr sz="1600">
                <a:solidFill>
                  <a:schemeClr val="tx1"/>
                </a:solidFill>
                <a:latin typeface="Arial" panose="020B0604020202020204" pitchFamily="34" charset="0"/>
              </a:defRPr>
            </a:lvl3pPr>
            <a:lvl4pPr marL="1600200" indent="-228600" defTabSz="893763" eaLnBrk="0" hangingPunct="0">
              <a:defRPr sz="1600">
                <a:solidFill>
                  <a:schemeClr val="tx1"/>
                </a:solidFill>
                <a:latin typeface="Arial" panose="020B0604020202020204" pitchFamily="34" charset="0"/>
              </a:defRPr>
            </a:lvl4pPr>
            <a:lvl5pPr marL="2057400" indent="-228600" defTabSz="893763" eaLnBrk="0" hangingPunct="0">
              <a:defRPr sz="1600">
                <a:solidFill>
                  <a:schemeClr val="tx1"/>
                </a:solidFill>
                <a:latin typeface="Arial" panose="020B0604020202020204" pitchFamily="34" charset="0"/>
              </a:defRPr>
            </a:lvl5pPr>
            <a:lvl6pPr marL="25146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6pPr>
            <a:lvl7pPr marL="29718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7pPr>
            <a:lvl8pPr marL="34290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8pPr>
            <a:lvl9pPr marL="38862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9pPr>
          </a:lstStyle>
          <a:p>
            <a:pPr eaLnBrk="1" fontAlgn="base" hangingPunct="1">
              <a:spcBef>
                <a:spcPct val="50000"/>
              </a:spcBef>
              <a:spcAft>
                <a:spcPct val="0"/>
              </a:spcAft>
              <a:buSzPct val="115000"/>
            </a:pPr>
            <a:r>
              <a:rPr lang="en-US" altLang="de-DE" sz="1400">
                <a:solidFill>
                  <a:srgbClr val="000000"/>
                </a:solidFill>
              </a:rPr>
              <a:t>Measurements performed at the CERN Gamma Irradiation Facility.</a:t>
            </a:r>
            <a:endParaRPr lang="de-DE" altLang="de-DE" sz="1400">
              <a:solidFill>
                <a:srgbClr val="000000"/>
              </a:solidFill>
            </a:endParaRPr>
          </a:p>
        </p:txBody>
      </p:sp>
      <p:pic>
        <p:nvPicPr>
          <p:cNvPr id="1037" name="Picture 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086600" y="1828800"/>
            <a:ext cx="3505200" cy="2389188"/>
          </a:xfrm>
          <a:prstGeom prst="rect">
            <a:avLst/>
          </a:prstGeom>
          <a:noFill/>
          <a:ln w="317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38" name="Text Box 10"/>
          <p:cNvSpPr txBox="1">
            <a:spLocks noChangeArrowheads="1"/>
          </p:cNvSpPr>
          <p:nvPr/>
        </p:nvSpPr>
        <p:spPr bwMode="auto">
          <a:xfrm>
            <a:off x="1066800" y="609600"/>
            <a:ext cx="9753600"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9404" tIns="44702" rIns="89404" bIns="44702">
            <a:spAutoFit/>
          </a:bodyPr>
          <a:lstStyle>
            <a:lvl1pPr marL="533400" indent="-533400" defTabSz="893763" eaLnBrk="0" hangingPunct="0">
              <a:defRPr sz="1600">
                <a:solidFill>
                  <a:schemeClr val="tx1"/>
                </a:solidFill>
                <a:latin typeface="Arial" panose="020B0604020202020204" pitchFamily="34" charset="0"/>
              </a:defRPr>
            </a:lvl1pPr>
            <a:lvl2pPr marL="742950" indent="-285750" defTabSz="893763" eaLnBrk="0" hangingPunct="0">
              <a:defRPr sz="1600">
                <a:solidFill>
                  <a:schemeClr val="tx1"/>
                </a:solidFill>
                <a:latin typeface="Arial" panose="020B0604020202020204" pitchFamily="34" charset="0"/>
              </a:defRPr>
            </a:lvl2pPr>
            <a:lvl3pPr marL="1143000" indent="-228600" defTabSz="893763" eaLnBrk="0" hangingPunct="0">
              <a:defRPr sz="1600">
                <a:solidFill>
                  <a:schemeClr val="tx1"/>
                </a:solidFill>
                <a:latin typeface="Arial" panose="020B0604020202020204" pitchFamily="34" charset="0"/>
              </a:defRPr>
            </a:lvl3pPr>
            <a:lvl4pPr marL="1600200" indent="-228600" defTabSz="893763" eaLnBrk="0" hangingPunct="0">
              <a:defRPr sz="1600">
                <a:solidFill>
                  <a:schemeClr val="tx1"/>
                </a:solidFill>
                <a:latin typeface="Arial" panose="020B0604020202020204" pitchFamily="34" charset="0"/>
              </a:defRPr>
            </a:lvl4pPr>
            <a:lvl5pPr marL="2057400" indent="-228600" defTabSz="893763" eaLnBrk="0" hangingPunct="0">
              <a:defRPr sz="1600">
                <a:solidFill>
                  <a:schemeClr val="tx1"/>
                </a:solidFill>
                <a:latin typeface="Arial" panose="020B0604020202020204" pitchFamily="34" charset="0"/>
              </a:defRPr>
            </a:lvl5pPr>
            <a:lvl6pPr marL="25146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6pPr>
            <a:lvl7pPr marL="29718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7pPr>
            <a:lvl8pPr marL="34290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8pPr>
            <a:lvl9pPr marL="38862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9pPr>
          </a:lstStyle>
          <a:p>
            <a:pPr eaLnBrk="1" fontAlgn="base" hangingPunct="1">
              <a:spcBef>
                <a:spcPct val="50000"/>
              </a:spcBef>
              <a:spcAft>
                <a:spcPct val="0"/>
              </a:spcAft>
              <a:buSzPct val="125000"/>
            </a:pPr>
            <a:r>
              <a:rPr lang="en-US" altLang="de-DE">
                <a:solidFill>
                  <a:srgbClr val="FF3300"/>
                </a:solidFill>
              </a:rPr>
              <a:t>         </a:t>
            </a:r>
            <a:r>
              <a:rPr lang="en-US" altLang="de-DE">
                <a:solidFill>
                  <a:srgbClr val="000000"/>
                </a:solidFill>
              </a:rPr>
              <a:t>15 mm tube diameter,</a:t>
            </a:r>
            <a:r>
              <a:rPr lang="de-DE" altLang="de-DE">
                <a:solidFill>
                  <a:srgbClr val="000000"/>
                </a:solidFill>
              </a:rPr>
              <a:t> optimum for aluminum drift tube technology at high rates:     </a:t>
            </a:r>
          </a:p>
          <a:p>
            <a:pPr eaLnBrk="1" fontAlgn="base" hangingPunct="1">
              <a:spcBef>
                <a:spcPct val="50000"/>
              </a:spcBef>
              <a:spcAft>
                <a:spcPct val="0"/>
              </a:spcAft>
              <a:buSzPct val="125000"/>
            </a:pPr>
            <a:r>
              <a:rPr lang="de-DE" altLang="de-DE">
                <a:solidFill>
                  <a:srgbClr val="000000"/>
                </a:solidFill>
              </a:rPr>
              <a:t>         </a:t>
            </a:r>
            <a:r>
              <a:rPr lang="de-DE" altLang="de-DE">
                <a:solidFill>
                  <a:srgbClr val="FF0000"/>
                </a:solidFill>
                <a:sym typeface="Symbol" panose="05050102010706020507" pitchFamily="18" charset="2"/>
              </a:rPr>
              <a:t></a:t>
            </a:r>
            <a:r>
              <a:rPr lang="de-DE" altLang="de-DE">
                <a:solidFill>
                  <a:srgbClr val="000000"/>
                </a:solidFill>
                <a:sym typeface="Symbol" panose="05050102010706020507" pitchFamily="18" charset="2"/>
              </a:rPr>
              <a:t>   </a:t>
            </a:r>
            <a:r>
              <a:rPr lang="en-US" altLang="de-DE">
                <a:solidFill>
                  <a:srgbClr val="FF0000"/>
                </a:solidFill>
              </a:rPr>
              <a:t>Effect of space charge fluctuations eliminated for drift r</a:t>
            </a:r>
            <a:r>
              <a:rPr lang="de-DE" altLang="de-DE">
                <a:solidFill>
                  <a:srgbClr val="FF0000"/>
                </a:solidFill>
              </a:rPr>
              <a:t>adii </a:t>
            </a:r>
            <a:r>
              <a:rPr lang="en-US" altLang="de-DE">
                <a:solidFill>
                  <a:srgbClr val="FF0000"/>
                </a:solidFill>
              </a:rPr>
              <a:t>r &lt; 7.</a:t>
            </a:r>
            <a:r>
              <a:rPr lang="de-DE" altLang="de-DE">
                <a:solidFill>
                  <a:srgbClr val="FF0000"/>
                </a:solidFill>
              </a:rPr>
              <a:t>1</a:t>
            </a:r>
            <a:r>
              <a:rPr lang="en-US" altLang="de-DE">
                <a:solidFill>
                  <a:srgbClr val="FF0000"/>
                </a:solidFill>
              </a:rPr>
              <a:t> mm </a:t>
            </a:r>
            <a:r>
              <a:rPr lang="de-DE" altLang="de-DE">
                <a:solidFill>
                  <a:srgbClr val="000000"/>
                </a:solidFill>
              </a:rPr>
              <a:t>(</a:t>
            </a:r>
            <a:r>
              <a:rPr lang="en-US" altLang="de-DE">
                <a:solidFill>
                  <a:srgbClr val="000000"/>
                </a:solidFill>
              </a:rPr>
              <a:t>linear r-t relation).</a:t>
            </a:r>
            <a:r>
              <a:rPr lang="de-DE" altLang="de-DE">
                <a:solidFill>
                  <a:srgbClr val="FF0000"/>
                </a:solidFill>
              </a:rPr>
              <a:t>                                                                                                                                                   </a:t>
            </a:r>
            <a:r>
              <a:rPr lang="de-DE" altLang="de-DE">
                <a:solidFill>
                  <a:srgbClr val="FF0000"/>
                </a:solidFill>
                <a:sym typeface="Symbol" panose="05050102010706020507" pitchFamily="18" charset="2"/>
              </a:rPr>
              <a:t>   </a:t>
            </a:r>
            <a:r>
              <a:rPr lang="en-US" altLang="de-DE">
                <a:solidFill>
                  <a:srgbClr val="FF0000"/>
                </a:solidFill>
              </a:rPr>
              <a:t>Gain loss suppressed proportional to r</a:t>
            </a:r>
            <a:r>
              <a:rPr lang="en-US" altLang="de-DE" baseline="30000">
                <a:solidFill>
                  <a:srgbClr val="FF0000"/>
                </a:solidFill>
              </a:rPr>
              <a:t>3</a:t>
            </a:r>
            <a:r>
              <a:rPr lang="de-DE" altLang="de-DE">
                <a:solidFill>
                  <a:srgbClr val="FF0000"/>
                </a:solidFill>
              </a:rPr>
              <a:t>, i.e. by factor 8 compared to MDTs.                                             </a:t>
            </a:r>
            <a:r>
              <a:rPr lang="de-DE" altLang="de-DE">
                <a:solidFill>
                  <a:srgbClr val="FF0000"/>
                </a:solidFill>
                <a:sym typeface="Symbol" panose="05050102010706020507" pitchFamily="18" charset="2"/>
              </a:rPr>
              <a:t>   </a:t>
            </a:r>
            <a:r>
              <a:rPr lang="de-DE" altLang="de-DE">
                <a:solidFill>
                  <a:srgbClr val="FF0000"/>
                </a:solidFill>
              </a:rPr>
              <a:t>4 x shorter max. drift time, 2 x smaller tube cross section, i.e. 8 x lower occupancy.</a:t>
            </a:r>
          </a:p>
        </p:txBody>
      </p:sp>
      <p:sp>
        <p:nvSpPr>
          <p:cNvPr id="1039" name="Text Box 20"/>
          <p:cNvSpPr txBox="1">
            <a:spLocks noChangeArrowheads="1"/>
          </p:cNvSpPr>
          <p:nvPr/>
        </p:nvSpPr>
        <p:spPr bwMode="auto">
          <a:xfrm>
            <a:off x="4953000" y="2257426"/>
            <a:ext cx="6858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9404" tIns="44702" rIns="89404" bIns="44702">
            <a:spAutoFit/>
          </a:bodyPr>
          <a:lstStyle>
            <a:lvl1pPr marL="533400" indent="-533400" defTabSz="893763" eaLnBrk="0" hangingPunct="0">
              <a:defRPr sz="1600">
                <a:solidFill>
                  <a:schemeClr val="tx1"/>
                </a:solidFill>
                <a:latin typeface="Arial" panose="020B0604020202020204" pitchFamily="34" charset="0"/>
              </a:defRPr>
            </a:lvl1pPr>
            <a:lvl2pPr marL="742950" indent="-285750" defTabSz="893763" eaLnBrk="0" hangingPunct="0">
              <a:defRPr sz="1600">
                <a:solidFill>
                  <a:schemeClr val="tx1"/>
                </a:solidFill>
                <a:latin typeface="Arial" panose="020B0604020202020204" pitchFamily="34" charset="0"/>
              </a:defRPr>
            </a:lvl2pPr>
            <a:lvl3pPr marL="1143000" indent="-228600" defTabSz="893763" eaLnBrk="0" hangingPunct="0">
              <a:defRPr sz="1600">
                <a:solidFill>
                  <a:schemeClr val="tx1"/>
                </a:solidFill>
                <a:latin typeface="Arial" panose="020B0604020202020204" pitchFamily="34" charset="0"/>
              </a:defRPr>
            </a:lvl3pPr>
            <a:lvl4pPr marL="1600200" indent="-228600" defTabSz="893763" eaLnBrk="0" hangingPunct="0">
              <a:defRPr sz="1600">
                <a:solidFill>
                  <a:schemeClr val="tx1"/>
                </a:solidFill>
                <a:latin typeface="Arial" panose="020B0604020202020204" pitchFamily="34" charset="0"/>
              </a:defRPr>
            </a:lvl4pPr>
            <a:lvl5pPr marL="2057400" indent="-228600" defTabSz="893763" eaLnBrk="0" hangingPunct="0">
              <a:defRPr sz="1600">
                <a:solidFill>
                  <a:schemeClr val="tx1"/>
                </a:solidFill>
                <a:latin typeface="Arial" panose="020B0604020202020204" pitchFamily="34" charset="0"/>
              </a:defRPr>
            </a:lvl5pPr>
            <a:lvl6pPr marL="25146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6pPr>
            <a:lvl7pPr marL="29718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7pPr>
            <a:lvl8pPr marL="34290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8pPr>
            <a:lvl9pPr marL="38862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9pPr>
          </a:lstStyle>
          <a:p>
            <a:pPr eaLnBrk="1" fontAlgn="base" hangingPunct="1">
              <a:spcBef>
                <a:spcPct val="50000"/>
              </a:spcBef>
              <a:spcAft>
                <a:spcPct val="0"/>
              </a:spcAft>
              <a:buSzPct val="115000"/>
            </a:pPr>
            <a:r>
              <a:rPr lang="en-US" altLang="de-DE" b="1">
                <a:solidFill>
                  <a:srgbClr val="000000"/>
                </a:solidFill>
              </a:rPr>
              <a:t>MDT</a:t>
            </a:r>
            <a:endParaRPr lang="de-DE" altLang="de-DE" b="1">
              <a:solidFill>
                <a:srgbClr val="000000"/>
              </a:solidFill>
            </a:endParaRPr>
          </a:p>
        </p:txBody>
      </p:sp>
      <p:sp>
        <p:nvSpPr>
          <p:cNvPr id="1040" name="Text Box 21"/>
          <p:cNvSpPr txBox="1">
            <a:spLocks noChangeArrowheads="1"/>
          </p:cNvSpPr>
          <p:nvPr/>
        </p:nvSpPr>
        <p:spPr bwMode="auto">
          <a:xfrm>
            <a:off x="9525000" y="4343401"/>
            <a:ext cx="685800" cy="305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9404" tIns="44702" rIns="89404" bIns="44702">
            <a:spAutoFit/>
          </a:bodyPr>
          <a:lstStyle>
            <a:lvl1pPr marL="533400" indent="-533400" defTabSz="893763" eaLnBrk="0" hangingPunct="0">
              <a:defRPr sz="1600">
                <a:solidFill>
                  <a:schemeClr val="tx1"/>
                </a:solidFill>
                <a:latin typeface="Arial" panose="020B0604020202020204" pitchFamily="34" charset="0"/>
              </a:defRPr>
            </a:lvl1pPr>
            <a:lvl2pPr marL="742950" indent="-285750" defTabSz="893763" eaLnBrk="0" hangingPunct="0">
              <a:defRPr sz="1600">
                <a:solidFill>
                  <a:schemeClr val="tx1"/>
                </a:solidFill>
                <a:latin typeface="Arial" panose="020B0604020202020204" pitchFamily="34" charset="0"/>
              </a:defRPr>
            </a:lvl2pPr>
            <a:lvl3pPr marL="1143000" indent="-228600" defTabSz="893763" eaLnBrk="0" hangingPunct="0">
              <a:defRPr sz="1600">
                <a:solidFill>
                  <a:schemeClr val="tx1"/>
                </a:solidFill>
                <a:latin typeface="Arial" panose="020B0604020202020204" pitchFamily="34" charset="0"/>
              </a:defRPr>
            </a:lvl3pPr>
            <a:lvl4pPr marL="1600200" indent="-228600" defTabSz="893763" eaLnBrk="0" hangingPunct="0">
              <a:defRPr sz="1600">
                <a:solidFill>
                  <a:schemeClr val="tx1"/>
                </a:solidFill>
                <a:latin typeface="Arial" panose="020B0604020202020204" pitchFamily="34" charset="0"/>
              </a:defRPr>
            </a:lvl4pPr>
            <a:lvl5pPr marL="2057400" indent="-228600" defTabSz="893763" eaLnBrk="0" hangingPunct="0">
              <a:defRPr sz="1600">
                <a:solidFill>
                  <a:schemeClr val="tx1"/>
                </a:solidFill>
                <a:latin typeface="Arial" panose="020B0604020202020204" pitchFamily="34" charset="0"/>
              </a:defRPr>
            </a:lvl5pPr>
            <a:lvl6pPr marL="25146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6pPr>
            <a:lvl7pPr marL="29718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7pPr>
            <a:lvl8pPr marL="34290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8pPr>
            <a:lvl9pPr marL="38862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9pPr>
          </a:lstStyle>
          <a:p>
            <a:pPr eaLnBrk="1" fontAlgn="base" hangingPunct="1">
              <a:spcBef>
                <a:spcPct val="50000"/>
              </a:spcBef>
              <a:spcAft>
                <a:spcPct val="0"/>
              </a:spcAft>
              <a:buSzPct val="115000"/>
            </a:pPr>
            <a:r>
              <a:rPr lang="en-US" altLang="de-DE" sz="1400">
                <a:solidFill>
                  <a:srgbClr val="33CC33"/>
                </a:solidFill>
              </a:rPr>
              <a:t>sMDT</a:t>
            </a:r>
            <a:endParaRPr lang="de-DE" altLang="de-DE" sz="1400">
              <a:solidFill>
                <a:srgbClr val="33CC33"/>
              </a:solidFill>
            </a:endParaRPr>
          </a:p>
        </p:txBody>
      </p:sp>
      <p:sp>
        <p:nvSpPr>
          <p:cNvPr id="1041" name="Text Box 22"/>
          <p:cNvSpPr txBox="1">
            <a:spLocks noChangeArrowheads="1"/>
          </p:cNvSpPr>
          <p:nvPr/>
        </p:nvSpPr>
        <p:spPr bwMode="auto">
          <a:xfrm>
            <a:off x="8610600" y="5032376"/>
            <a:ext cx="685800" cy="305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9404" tIns="44702" rIns="89404" bIns="44702">
            <a:spAutoFit/>
          </a:bodyPr>
          <a:lstStyle>
            <a:lvl1pPr marL="533400" indent="-533400" defTabSz="893763" eaLnBrk="0" hangingPunct="0">
              <a:defRPr sz="1600">
                <a:solidFill>
                  <a:schemeClr val="tx1"/>
                </a:solidFill>
                <a:latin typeface="Arial" panose="020B0604020202020204" pitchFamily="34" charset="0"/>
              </a:defRPr>
            </a:lvl1pPr>
            <a:lvl2pPr marL="742950" indent="-285750" defTabSz="893763" eaLnBrk="0" hangingPunct="0">
              <a:defRPr sz="1600">
                <a:solidFill>
                  <a:schemeClr val="tx1"/>
                </a:solidFill>
                <a:latin typeface="Arial" panose="020B0604020202020204" pitchFamily="34" charset="0"/>
              </a:defRPr>
            </a:lvl2pPr>
            <a:lvl3pPr marL="1143000" indent="-228600" defTabSz="893763" eaLnBrk="0" hangingPunct="0">
              <a:defRPr sz="1600">
                <a:solidFill>
                  <a:schemeClr val="tx1"/>
                </a:solidFill>
                <a:latin typeface="Arial" panose="020B0604020202020204" pitchFamily="34" charset="0"/>
              </a:defRPr>
            </a:lvl3pPr>
            <a:lvl4pPr marL="1600200" indent="-228600" defTabSz="893763" eaLnBrk="0" hangingPunct="0">
              <a:defRPr sz="1600">
                <a:solidFill>
                  <a:schemeClr val="tx1"/>
                </a:solidFill>
                <a:latin typeface="Arial" panose="020B0604020202020204" pitchFamily="34" charset="0"/>
              </a:defRPr>
            </a:lvl4pPr>
            <a:lvl5pPr marL="2057400" indent="-228600" defTabSz="893763" eaLnBrk="0" hangingPunct="0">
              <a:defRPr sz="1600">
                <a:solidFill>
                  <a:schemeClr val="tx1"/>
                </a:solidFill>
                <a:latin typeface="Arial" panose="020B0604020202020204" pitchFamily="34" charset="0"/>
              </a:defRPr>
            </a:lvl5pPr>
            <a:lvl6pPr marL="25146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6pPr>
            <a:lvl7pPr marL="29718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7pPr>
            <a:lvl8pPr marL="34290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8pPr>
            <a:lvl9pPr marL="38862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9pPr>
          </a:lstStyle>
          <a:p>
            <a:pPr eaLnBrk="1" fontAlgn="base" hangingPunct="1">
              <a:spcBef>
                <a:spcPct val="50000"/>
              </a:spcBef>
              <a:spcAft>
                <a:spcPct val="0"/>
              </a:spcAft>
              <a:buSzPct val="115000"/>
            </a:pPr>
            <a:r>
              <a:rPr lang="en-US" altLang="de-DE" sz="1400">
                <a:solidFill>
                  <a:srgbClr val="33CC33"/>
                </a:solidFill>
              </a:rPr>
              <a:t> </a:t>
            </a:r>
            <a:r>
              <a:rPr lang="en-US" altLang="de-DE" sz="1400">
                <a:solidFill>
                  <a:srgbClr val="FF0000"/>
                </a:solidFill>
              </a:rPr>
              <a:t>MDT</a:t>
            </a:r>
            <a:endParaRPr lang="de-DE" altLang="de-DE" sz="1400">
              <a:solidFill>
                <a:srgbClr val="FF0000"/>
              </a:solidFill>
            </a:endParaRPr>
          </a:p>
        </p:txBody>
      </p:sp>
      <p:sp>
        <p:nvSpPr>
          <p:cNvPr id="1042" name="Textfeld 1"/>
          <p:cNvSpPr txBox="1">
            <a:spLocks noChangeArrowheads="1"/>
          </p:cNvSpPr>
          <p:nvPr/>
        </p:nvSpPr>
        <p:spPr bwMode="auto">
          <a:xfrm>
            <a:off x="7631113" y="2365375"/>
            <a:ext cx="2436812" cy="5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8" rIns="91438" bIns="45718">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6pPr>
            <a:lvl7pPr marL="2971800" indent="-228600"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7pPr>
            <a:lvl8pPr marL="3429000" indent="-228600"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8pPr>
            <a:lvl9pPr marL="3886200" indent="-228600"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9pPr>
          </a:lstStyle>
          <a:p>
            <a:pPr defTabSz="914400" eaLnBrk="1" fontAlgn="base" hangingPunct="1">
              <a:spcBef>
                <a:spcPct val="20000"/>
              </a:spcBef>
              <a:spcAft>
                <a:spcPct val="0"/>
              </a:spcAft>
              <a:buSzPct val="115000"/>
            </a:pPr>
            <a:r>
              <a:rPr lang="de-DE" altLang="de-DE" sz="1400">
                <a:solidFill>
                  <a:srgbClr val="000000"/>
                </a:solidFill>
              </a:rPr>
              <a:t>Space-to-drift time relation in Ar:CO</a:t>
            </a:r>
            <a:r>
              <a:rPr lang="en-US" altLang="de-DE" sz="1400" baseline="-25000">
                <a:solidFill>
                  <a:srgbClr val="000000"/>
                </a:solidFill>
              </a:rPr>
              <a:t>2 </a:t>
            </a:r>
            <a:r>
              <a:rPr lang="en-US" altLang="de-DE" sz="1400">
                <a:solidFill>
                  <a:srgbClr val="000000"/>
                </a:solidFill>
              </a:rPr>
              <a:t>(93:7), </a:t>
            </a:r>
            <a:r>
              <a:rPr lang="de-DE" altLang="de-DE" sz="1400">
                <a:solidFill>
                  <a:srgbClr val="000000"/>
                </a:solidFill>
              </a:rPr>
              <a:t>3 bar</a:t>
            </a:r>
          </a:p>
        </p:txBody>
      </p:sp>
      <p:sp>
        <p:nvSpPr>
          <p:cNvPr id="1043" name="Text Box 18"/>
          <p:cNvSpPr txBox="1">
            <a:spLocks noChangeArrowheads="1"/>
          </p:cNvSpPr>
          <p:nvPr/>
        </p:nvSpPr>
        <p:spPr bwMode="auto">
          <a:xfrm>
            <a:off x="7696200" y="4572001"/>
            <a:ext cx="10668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89407" tIns="44703" rIns="89407" bIns="44703">
            <a:spAutoFit/>
          </a:bodyPr>
          <a:lstStyle>
            <a:lvl1pPr marL="533400" indent="-533400" defTabSz="893763" eaLnBrk="0" hangingPunct="0">
              <a:defRPr sz="1600">
                <a:solidFill>
                  <a:schemeClr val="tx1"/>
                </a:solidFill>
                <a:latin typeface="Arial" panose="020B0604020202020204" pitchFamily="34" charset="0"/>
              </a:defRPr>
            </a:lvl1pPr>
            <a:lvl2pPr marL="742950" indent="-285750" defTabSz="893763" eaLnBrk="0" hangingPunct="0">
              <a:defRPr sz="1600">
                <a:solidFill>
                  <a:schemeClr val="tx1"/>
                </a:solidFill>
                <a:latin typeface="Arial" panose="020B0604020202020204" pitchFamily="34" charset="0"/>
              </a:defRPr>
            </a:lvl2pPr>
            <a:lvl3pPr marL="1143000" indent="-228600" defTabSz="893763" eaLnBrk="0" hangingPunct="0">
              <a:defRPr sz="1600">
                <a:solidFill>
                  <a:schemeClr val="tx1"/>
                </a:solidFill>
                <a:latin typeface="Arial" panose="020B0604020202020204" pitchFamily="34" charset="0"/>
              </a:defRPr>
            </a:lvl3pPr>
            <a:lvl4pPr marL="1600200" indent="-228600" defTabSz="893763" eaLnBrk="0" hangingPunct="0">
              <a:defRPr sz="1600">
                <a:solidFill>
                  <a:schemeClr val="tx1"/>
                </a:solidFill>
                <a:latin typeface="Arial" panose="020B0604020202020204" pitchFamily="34" charset="0"/>
              </a:defRPr>
            </a:lvl4pPr>
            <a:lvl5pPr marL="2057400" indent="-228600" defTabSz="893763" eaLnBrk="0" hangingPunct="0">
              <a:defRPr sz="1600">
                <a:solidFill>
                  <a:schemeClr val="tx1"/>
                </a:solidFill>
                <a:latin typeface="Arial" panose="020B0604020202020204" pitchFamily="34" charset="0"/>
              </a:defRPr>
            </a:lvl5pPr>
            <a:lvl6pPr marL="25146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6pPr>
            <a:lvl7pPr marL="29718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7pPr>
            <a:lvl8pPr marL="34290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8pPr>
            <a:lvl9pPr marL="3886200" indent="-228600" defTabSz="893763" eaLnBrk="0" fontAlgn="base" hangingPunct="0">
              <a:spcBef>
                <a:spcPct val="20000"/>
              </a:spcBef>
              <a:spcAft>
                <a:spcPct val="0"/>
              </a:spcAft>
              <a:buSzPct val="115000"/>
              <a:buFont typeface="Wingdings" panose="05000000000000000000" pitchFamily="2" charset="2"/>
              <a:defRPr sz="1600">
                <a:solidFill>
                  <a:schemeClr val="tx1"/>
                </a:solidFill>
                <a:latin typeface="Arial" panose="020B0604020202020204" pitchFamily="34" charset="0"/>
              </a:defRPr>
            </a:lvl9pPr>
          </a:lstStyle>
          <a:p>
            <a:pPr eaLnBrk="1" fontAlgn="base" hangingPunct="1">
              <a:spcBef>
                <a:spcPct val="50000"/>
              </a:spcBef>
              <a:spcAft>
                <a:spcPct val="0"/>
              </a:spcAft>
              <a:buSzPct val="115000"/>
            </a:pPr>
            <a:r>
              <a:rPr lang="en-US" altLang="en-US">
                <a:solidFill>
                  <a:srgbClr val="000000"/>
                </a:solidFill>
              </a:rPr>
              <a:t>Gas gain</a:t>
            </a:r>
            <a:endParaRPr lang="de-DE" altLang="en-US">
              <a:solidFill>
                <a:srgbClr val="000000"/>
              </a:solidFill>
            </a:endParaRPr>
          </a:p>
        </p:txBody>
      </p:sp>
    </p:spTree>
    <p:extLst>
      <p:ext uri="{BB962C8B-B14F-4D97-AF65-F5344CB8AC3E}">
        <p14:creationId xmlns:p14="http://schemas.microsoft.com/office/powerpoint/2010/main" val="40219678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Conclusion block (spoiler...)</a:t>
            </a:r>
            <a:endParaRPr lang="en-GB" dirty="0"/>
          </a:p>
        </p:txBody>
      </p:sp>
      <p:sp>
        <p:nvSpPr>
          <p:cNvPr id="3" name="Text Placeholder 2"/>
          <p:cNvSpPr>
            <a:spLocks noGrp="1"/>
          </p:cNvSpPr>
          <p:nvPr>
            <p:ph type="body" idx="1"/>
          </p:nvPr>
        </p:nvSpPr>
        <p:spPr/>
        <p:txBody>
          <a:bodyPr/>
          <a:lstStyle/>
          <a:p>
            <a:endParaRPr lang="en-GB" dirty="0"/>
          </a:p>
        </p:txBody>
      </p:sp>
      <p:sp>
        <p:nvSpPr>
          <p:cNvPr id="4" name="Date Placeholder 3"/>
          <p:cNvSpPr>
            <a:spLocks noGrp="1"/>
          </p:cNvSpPr>
          <p:nvPr>
            <p:ph type="dt" sz="half" idx="10"/>
          </p:nvPr>
        </p:nvSpPr>
        <p:spPr/>
        <p:txBody>
          <a:bodyPr/>
          <a:lstStyle/>
          <a:p>
            <a:r>
              <a:rPr lang="en-US"/>
              <a:t>15/10//2026</a:t>
            </a:r>
            <a:endParaRPr lang="en-GB"/>
          </a:p>
        </p:txBody>
      </p:sp>
      <p:sp>
        <p:nvSpPr>
          <p:cNvPr id="5" name="Slide Number Placeholder 4"/>
          <p:cNvSpPr>
            <a:spLocks noGrp="1"/>
          </p:cNvSpPr>
          <p:nvPr>
            <p:ph type="sldNum" sz="quarter" idx="12"/>
          </p:nvPr>
        </p:nvSpPr>
        <p:spPr/>
        <p:txBody>
          <a:bodyPr/>
          <a:lstStyle/>
          <a:p>
            <a:fld id="{F8550EB5-7DBB-40B0-8DCD-2DF6D0BF0886}" type="slidenum">
              <a:rPr lang="en-GB" smtClean="0"/>
              <a:t>64</a:t>
            </a:fld>
            <a:endParaRPr lang="en-GB"/>
          </a:p>
        </p:txBody>
      </p:sp>
      <p:sp>
        <p:nvSpPr>
          <p:cNvPr id="8" name="Content Placeholder 2"/>
          <p:cNvSpPr txBox="1">
            <a:spLocks/>
          </p:cNvSpPr>
          <p:nvPr/>
        </p:nvSpPr>
        <p:spPr>
          <a:xfrm>
            <a:off x="599567" y="924708"/>
            <a:ext cx="9520379" cy="239878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r>
              <a:rPr lang="en-US" dirty="0"/>
              <a:t>Most of the FFC-</a:t>
            </a:r>
            <a:r>
              <a:rPr lang="en-US" dirty="0" err="1"/>
              <a:t>hh</a:t>
            </a:r>
            <a:r>
              <a:rPr lang="en-US" dirty="0"/>
              <a:t> requirements on muon detectors are fulfil</a:t>
            </a:r>
          </a:p>
          <a:p>
            <a:r>
              <a:rPr lang="en-US" dirty="0"/>
              <a:t>In the regions with higher radiation a substantial improvement is needed</a:t>
            </a:r>
          </a:p>
          <a:p>
            <a:r>
              <a:rPr lang="en-US" dirty="0"/>
              <a:t>Potential competitor: new generation of Si detectors </a:t>
            </a:r>
          </a:p>
          <a:p>
            <a:r>
              <a:rPr lang="en-US" dirty="0"/>
              <a:t>Fine timing is needed in the 5 ns BC scenario and for the LLP searches</a:t>
            </a:r>
          </a:p>
          <a:p>
            <a:r>
              <a:rPr lang="en-US" dirty="0">
                <a:sym typeface="Wingdings" panose="05000000000000000000" pitchFamily="2" charset="2"/>
              </a:rPr>
              <a:t>Muon detector community is sparling new ideas</a:t>
            </a:r>
          </a:p>
        </p:txBody>
      </p:sp>
    </p:spTree>
    <p:extLst>
      <p:ext uri="{BB962C8B-B14F-4D97-AF65-F5344CB8AC3E}">
        <p14:creationId xmlns:p14="http://schemas.microsoft.com/office/powerpoint/2010/main" val="6987806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255010"/>
            <a:ext cx="9404723" cy="881812"/>
          </a:xfrm>
        </p:spPr>
        <p:txBody>
          <a:bodyPr/>
          <a:lstStyle/>
          <a:p>
            <a:r>
              <a:rPr lang="en-GB" dirty="0"/>
              <a:t>R&amp;D summary</a:t>
            </a:r>
          </a:p>
        </p:txBody>
      </p:sp>
      <p:sp>
        <p:nvSpPr>
          <p:cNvPr id="4" name="Slide Number Placeholder 3"/>
          <p:cNvSpPr>
            <a:spLocks noGrp="1"/>
          </p:cNvSpPr>
          <p:nvPr>
            <p:ph type="sldNum" sz="quarter" idx="12"/>
          </p:nvPr>
        </p:nvSpPr>
        <p:spPr/>
        <p:txBody>
          <a:bodyPr/>
          <a:lstStyle/>
          <a:p>
            <a:fld id="{F8550EB5-7DBB-40B0-8DCD-2DF6D0BF0886}" type="slidenum">
              <a:rPr lang="en-GB" smtClean="0"/>
              <a:t>65</a:t>
            </a:fld>
            <a:endParaRPr lang="en-GB"/>
          </a:p>
        </p:txBody>
      </p:sp>
      <p:pic>
        <p:nvPicPr>
          <p:cNvPr id="9" name="Content Placeholder 8"/>
          <p:cNvPicPr>
            <a:picLocks noGrp="1" noChangeAspect="1"/>
          </p:cNvPicPr>
          <p:nvPr>
            <p:ph idx="1"/>
          </p:nvPr>
        </p:nvPicPr>
        <p:blipFill>
          <a:blip r:embed="rId2"/>
          <a:stretch>
            <a:fillRect/>
          </a:stretch>
        </p:blipFill>
        <p:spPr>
          <a:xfrm>
            <a:off x="412729" y="1136822"/>
            <a:ext cx="10314538" cy="5486727"/>
          </a:xfrm>
          <a:prstGeom prst="rect">
            <a:avLst/>
          </a:prstGeom>
        </p:spPr>
      </p:pic>
      <p:sp>
        <p:nvSpPr>
          <p:cNvPr id="10" name="TextBox 9"/>
          <p:cNvSpPr txBox="1"/>
          <p:nvPr/>
        </p:nvSpPr>
        <p:spPr>
          <a:xfrm>
            <a:off x="8551334" y="5935133"/>
            <a:ext cx="1644425" cy="276999"/>
          </a:xfrm>
          <a:prstGeom prst="rect">
            <a:avLst/>
          </a:prstGeom>
          <a:noFill/>
        </p:spPr>
        <p:txBody>
          <a:bodyPr wrap="none" rtlCol="0">
            <a:spAutoFit/>
          </a:bodyPr>
          <a:lstStyle/>
          <a:p>
            <a:r>
              <a:rPr lang="it-IT" sz="1200" dirty="0">
                <a:solidFill>
                  <a:schemeClr val="bg1"/>
                </a:solidFill>
                <a:latin typeface="Times New Roman" panose="02020603050405020304" pitchFamily="18" charset="0"/>
                <a:cs typeface="Times New Roman" panose="02020603050405020304" pitchFamily="18" charset="0"/>
              </a:rPr>
              <a:t>Time resolution: sub-ns</a:t>
            </a:r>
            <a:endParaRPr lang="en-GB" sz="1200" dirty="0">
              <a:solidFill>
                <a:schemeClr val="bg1"/>
              </a:solidFill>
              <a:latin typeface="Times New Roman" panose="02020603050405020304" pitchFamily="18" charset="0"/>
              <a:cs typeface="Times New Roman" panose="02020603050405020304" pitchFamily="18" charset="0"/>
            </a:endParaRPr>
          </a:p>
        </p:txBody>
      </p:sp>
      <p:sp>
        <p:nvSpPr>
          <p:cNvPr id="11" name="Date Placeholder 10"/>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5021131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184" y="194731"/>
            <a:ext cx="10157356" cy="969682"/>
          </a:xfrm>
        </p:spPr>
        <p:txBody>
          <a:bodyPr/>
          <a:lstStyle/>
          <a:p>
            <a:r>
              <a:rPr lang="it-IT" dirty="0"/>
              <a:t>Technology state of the art evaluation</a:t>
            </a:r>
            <a:br>
              <a:rPr lang="it-IT" dirty="0"/>
            </a:br>
            <a:r>
              <a:rPr lang="it-IT" sz="2800" dirty="0"/>
              <a:t>(my personal view)</a:t>
            </a:r>
            <a:endParaRPr lang="en-GB" sz="2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88548531"/>
              </p:ext>
            </p:extLst>
          </p:nvPr>
        </p:nvGraphicFramePr>
        <p:xfrm>
          <a:off x="567266" y="2450571"/>
          <a:ext cx="10922000" cy="2123440"/>
        </p:xfrm>
        <a:graphic>
          <a:graphicData uri="http://schemas.openxmlformats.org/drawingml/2006/table">
            <a:tbl>
              <a:tblPr firstRow="1" bandRow="1">
                <a:tableStyleId>{5C22544A-7EE6-4342-B048-85BDC9FD1C3A}</a:tableStyleId>
              </a:tblPr>
              <a:tblGrid>
                <a:gridCol w="1365250">
                  <a:extLst>
                    <a:ext uri="{9D8B030D-6E8A-4147-A177-3AD203B41FA5}">
                      <a16:colId xmlns:a16="http://schemas.microsoft.com/office/drawing/2014/main" val="485575119"/>
                    </a:ext>
                  </a:extLst>
                </a:gridCol>
                <a:gridCol w="1365250">
                  <a:extLst>
                    <a:ext uri="{9D8B030D-6E8A-4147-A177-3AD203B41FA5}">
                      <a16:colId xmlns:a16="http://schemas.microsoft.com/office/drawing/2014/main" val="2781861476"/>
                    </a:ext>
                  </a:extLst>
                </a:gridCol>
                <a:gridCol w="1365250">
                  <a:extLst>
                    <a:ext uri="{9D8B030D-6E8A-4147-A177-3AD203B41FA5}">
                      <a16:colId xmlns:a16="http://schemas.microsoft.com/office/drawing/2014/main" val="221834174"/>
                    </a:ext>
                  </a:extLst>
                </a:gridCol>
                <a:gridCol w="1365250">
                  <a:extLst>
                    <a:ext uri="{9D8B030D-6E8A-4147-A177-3AD203B41FA5}">
                      <a16:colId xmlns:a16="http://schemas.microsoft.com/office/drawing/2014/main" val="3779052530"/>
                    </a:ext>
                  </a:extLst>
                </a:gridCol>
                <a:gridCol w="1365250">
                  <a:extLst>
                    <a:ext uri="{9D8B030D-6E8A-4147-A177-3AD203B41FA5}">
                      <a16:colId xmlns:a16="http://schemas.microsoft.com/office/drawing/2014/main" val="596241991"/>
                    </a:ext>
                  </a:extLst>
                </a:gridCol>
                <a:gridCol w="1365250">
                  <a:extLst>
                    <a:ext uri="{9D8B030D-6E8A-4147-A177-3AD203B41FA5}">
                      <a16:colId xmlns:a16="http://schemas.microsoft.com/office/drawing/2014/main" val="2178521328"/>
                    </a:ext>
                  </a:extLst>
                </a:gridCol>
                <a:gridCol w="1365250">
                  <a:extLst>
                    <a:ext uri="{9D8B030D-6E8A-4147-A177-3AD203B41FA5}">
                      <a16:colId xmlns:a16="http://schemas.microsoft.com/office/drawing/2014/main" val="3808185591"/>
                    </a:ext>
                  </a:extLst>
                </a:gridCol>
                <a:gridCol w="1365250">
                  <a:extLst>
                    <a:ext uri="{9D8B030D-6E8A-4147-A177-3AD203B41FA5}">
                      <a16:colId xmlns:a16="http://schemas.microsoft.com/office/drawing/2014/main" val="167721278"/>
                    </a:ext>
                  </a:extLst>
                </a:gridCol>
              </a:tblGrid>
              <a:tr h="370840">
                <a:tc>
                  <a:txBody>
                    <a:bodyPr/>
                    <a:lstStyle/>
                    <a:p>
                      <a:r>
                        <a:rPr lang="it-IT" dirty="0">
                          <a:solidFill>
                            <a:srgbClr val="FF0000"/>
                          </a:solidFill>
                        </a:rPr>
                        <a:t>State of the art</a:t>
                      </a:r>
                      <a:endParaRPr lang="en-GB" dirty="0">
                        <a:solidFill>
                          <a:srgbClr val="FF0000"/>
                        </a:solidFill>
                      </a:endParaRPr>
                    </a:p>
                  </a:txBody>
                  <a:tcPr/>
                </a:tc>
                <a:tc>
                  <a:txBody>
                    <a:bodyPr/>
                    <a:lstStyle/>
                    <a:p>
                      <a:r>
                        <a:rPr lang="it-IT" dirty="0"/>
                        <a:t>Rate</a:t>
                      </a:r>
                      <a:r>
                        <a:rPr lang="it-IT" baseline="0" dirty="0"/>
                        <a:t> capability</a:t>
                      </a:r>
                      <a:endParaRPr lang="en-GB" dirty="0"/>
                    </a:p>
                  </a:txBody>
                  <a:tcPr/>
                </a:tc>
                <a:tc>
                  <a:txBody>
                    <a:bodyPr/>
                    <a:lstStyle/>
                    <a:p>
                      <a:r>
                        <a:rPr lang="it-IT" dirty="0"/>
                        <a:t>Longevity (hadrons)</a:t>
                      </a:r>
                      <a:endParaRPr lang="en-GB" dirty="0"/>
                    </a:p>
                  </a:txBody>
                  <a:tcPr/>
                </a:tc>
                <a:tc>
                  <a:txBody>
                    <a:bodyPr/>
                    <a:lstStyle/>
                    <a:p>
                      <a:r>
                        <a:rPr lang="it-IT" dirty="0"/>
                        <a:t>Space resolution</a:t>
                      </a:r>
                      <a:endParaRPr lang="en-GB" dirty="0"/>
                    </a:p>
                  </a:txBody>
                  <a:tcPr/>
                </a:tc>
                <a:tc>
                  <a:txBody>
                    <a:bodyPr/>
                    <a:lstStyle/>
                    <a:p>
                      <a:r>
                        <a:rPr lang="it-IT" dirty="0"/>
                        <a:t>Time Resolution</a:t>
                      </a:r>
                      <a:endParaRPr lang="en-GB" dirty="0"/>
                    </a:p>
                  </a:txBody>
                  <a:tcPr/>
                </a:tc>
                <a:tc>
                  <a:txBody>
                    <a:bodyPr/>
                    <a:lstStyle/>
                    <a:p>
                      <a:r>
                        <a:rPr lang="it-IT" dirty="0"/>
                        <a:t>Cost</a:t>
                      </a:r>
                      <a:endParaRPr lang="en-GB" dirty="0"/>
                    </a:p>
                  </a:txBody>
                  <a:tcPr/>
                </a:tc>
                <a:tc>
                  <a:txBody>
                    <a:bodyPr/>
                    <a:lstStyle/>
                    <a:p>
                      <a:r>
                        <a:rPr lang="it-IT" dirty="0"/>
                        <a:t>Industrialization</a:t>
                      </a:r>
                      <a:endParaRPr lang="en-GB" dirty="0"/>
                    </a:p>
                  </a:txBody>
                  <a:tcPr/>
                </a:tc>
                <a:tc>
                  <a:txBody>
                    <a:bodyPr/>
                    <a:lstStyle/>
                    <a:p>
                      <a:r>
                        <a:rPr lang="it-IT" dirty="0"/>
                        <a:t>Scalability</a:t>
                      </a:r>
                      <a:endParaRPr lang="en-GB" dirty="0"/>
                    </a:p>
                  </a:txBody>
                  <a:tcPr/>
                </a:tc>
                <a:extLst>
                  <a:ext uri="{0D108BD9-81ED-4DB2-BD59-A6C34878D82A}">
                    <a16:rowId xmlns:a16="http://schemas.microsoft.com/office/drawing/2014/main" val="584406728"/>
                  </a:ext>
                </a:extLst>
              </a:tr>
              <a:tr h="370840">
                <a:tc>
                  <a:txBody>
                    <a:bodyPr/>
                    <a:lstStyle/>
                    <a:p>
                      <a:r>
                        <a:rPr lang="it-IT" dirty="0"/>
                        <a:t>DT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extLst>
                  <a:ext uri="{0D108BD9-81ED-4DB2-BD59-A6C34878D82A}">
                    <a16:rowId xmlns:a16="http://schemas.microsoft.com/office/drawing/2014/main" val="3095404833"/>
                  </a:ext>
                </a:extLst>
              </a:tr>
              <a:tr h="370840">
                <a:tc>
                  <a:txBody>
                    <a:bodyPr/>
                    <a:lstStyle/>
                    <a:p>
                      <a:r>
                        <a:rPr lang="it-IT" dirty="0"/>
                        <a:t>sTGC</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extLst>
                  <a:ext uri="{0D108BD9-81ED-4DB2-BD59-A6C34878D82A}">
                    <a16:rowId xmlns:a16="http://schemas.microsoft.com/office/drawing/2014/main" val="912648490"/>
                  </a:ext>
                </a:extLst>
              </a:tr>
              <a:tr h="370840">
                <a:tc>
                  <a:txBody>
                    <a:bodyPr/>
                    <a:lstStyle/>
                    <a:p>
                      <a:r>
                        <a:rPr lang="it-IT" dirty="0"/>
                        <a:t>RPC</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extLst>
                  <a:ext uri="{0D108BD9-81ED-4DB2-BD59-A6C34878D82A}">
                    <a16:rowId xmlns:a16="http://schemas.microsoft.com/office/drawing/2014/main" val="1379016166"/>
                  </a:ext>
                </a:extLst>
              </a:tr>
              <a:tr h="370840">
                <a:tc>
                  <a:txBody>
                    <a:bodyPr/>
                    <a:lstStyle/>
                    <a:p>
                      <a:r>
                        <a:rPr lang="it-IT" dirty="0"/>
                        <a:t>MPGD</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extLst>
                  <a:ext uri="{0D108BD9-81ED-4DB2-BD59-A6C34878D82A}">
                    <a16:rowId xmlns:a16="http://schemas.microsoft.com/office/drawing/2014/main" val="1023806317"/>
                  </a:ext>
                </a:extLst>
              </a:tr>
            </a:tbl>
          </a:graphicData>
        </a:graphic>
      </p:graphicFrame>
      <p:sp>
        <p:nvSpPr>
          <p:cNvPr id="4" name="Slide Number Placeholder 3"/>
          <p:cNvSpPr>
            <a:spLocks noGrp="1"/>
          </p:cNvSpPr>
          <p:nvPr>
            <p:ph type="sldNum" sz="quarter" idx="12"/>
          </p:nvPr>
        </p:nvSpPr>
        <p:spPr/>
        <p:txBody>
          <a:bodyPr/>
          <a:lstStyle/>
          <a:p>
            <a:fld id="{F8550EB5-7DBB-40B0-8DCD-2DF6D0BF0886}" type="slidenum">
              <a:rPr lang="en-GB" smtClean="0"/>
              <a:t>66</a:t>
            </a:fld>
            <a:endParaRPr lang="en-GB"/>
          </a:p>
        </p:txBody>
      </p:sp>
      <p:sp>
        <p:nvSpPr>
          <p:cNvPr id="6" name="TextBox 5"/>
          <p:cNvSpPr txBox="1"/>
          <p:nvPr/>
        </p:nvSpPr>
        <p:spPr>
          <a:xfrm>
            <a:off x="4685125" y="869952"/>
            <a:ext cx="2002471" cy="1477328"/>
          </a:xfrm>
          <a:prstGeom prst="rect">
            <a:avLst/>
          </a:prstGeom>
          <a:solidFill>
            <a:schemeClr val="bg2"/>
          </a:solidFill>
          <a:ln>
            <a:solidFill>
              <a:srgbClr val="FFC000"/>
            </a:solidFill>
          </a:ln>
        </p:spPr>
        <p:txBody>
          <a:bodyPr wrap="none" rtlCol="0">
            <a:spAutoFit/>
          </a:bodyPr>
          <a:lstStyle/>
          <a:p>
            <a:r>
              <a:rPr lang="it-IT" dirty="0"/>
              <a:t>Useless     = *</a:t>
            </a:r>
          </a:p>
          <a:p>
            <a:r>
              <a:rPr lang="it-IT" dirty="0"/>
              <a:t>Poor         = **</a:t>
            </a:r>
          </a:p>
          <a:p>
            <a:r>
              <a:rPr lang="it-IT" dirty="0"/>
              <a:t>Sufficient = ***</a:t>
            </a:r>
          </a:p>
          <a:p>
            <a:r>
              <a:rPr lang="it-IT" dirty="0"/>
              <a:t>Good       = ****</a:t>
            </a:r>
          </a:p>
          <a:p>
            <a:r>
              <a:rPr lang="it-IT" dirty="0"/>
              <a:t>Excellent  = *****</a:t>
            </a:r>
            <a:endParaRPr lang="en-GB" dirty="0"/>
          </a:p>
        </p:txBody>
      </p:sp>
      <p:graphicFrame>
        <p:nvGraphicFramePr>
          <p:cNvPr id="7" name="Content Placeholder 4"/>
          <p:cNvGraphicFramePr>
            <a:graphicFrameLocks/>
          </p:cNvGraphicFramePr>
          <p:nvPr>
            <p:extLst>
              <p:ext uri="{D42A27DB-BD31-4B8C-83A1-F6EECF244321}">
                <p14:modId xmlns:p14="http://schemas.microsoft.com/office/powerpoint/2010/main" val="3168247420"/>
              </p:ext>
            </p:extLst>
          </p:nvPr>
        </p:nvGraphicFramePr>
        <p:xfrm>
          <a:off x="567266" y="4634971"/>
          <a:ext cx="10922000" cy="2123440"/>
        </p:xfrm>
        <a:graphic>
          <a:graphicData uri="http://schemas.openxmlformats.org/drawingml/2006/table">
            <a:tbl>
              <a:tblPr firstRow="1" bandRow="1">
                <a:tableStyleId>{5C22544A-7EE6-4342-B048-85BDC9FD1C3A}</a:tableStyleId>
              </a:tblPr>
              <a:tblGrid>
                <a:gridCol w="1365250">
                  <a:extLst>
                    <a:ext uri="{9D8B030D-6E8A-4147-A177-3AD203B41FA5}">
                      <a16:colId xmlns:a16="http://schemas.microsoft.com/office/drawing/2014/main" val="485575119"/>
                    </a:ext>
                  </a:extLst>
                </a:gridCol>
                <a:gridCol w="1365250">
                  <a:extLst>
                    <a:ext uri="{9D8B030D-6E8A-4147-A177-3AD203B41FA5}">
                      <a16:colId xmlns:a16="http://schemas.microsoft.com/office/drawing/2014/main" val="2781861476"/>
                    </a:ext>
                  </a:extLst>
                </a:gridCol>
                <a:gridCol w="1365250">
                  <a:extLst>
                    <a:ext uri="{9D8B030D-6E8A-4147-A177-3AD203B41FA5}">
                      <a16:colId xmlns:a16="http://schemas.microsoft.com/office/drawing/2014/main" val="221834174"/>
                    </a:ext>
                  </a:extLst>
                </a:gridCol>
                <a:gridCol w="1365250">
                  <a:extLst>
                    <a:ext uri="{9D8B030D-6E8A-4147-A177-3AD203B41FA5}">
                      <a16:colId xmlns:a16="http://schemas.microsoft.com/office/drawing/2014/main" val="3779052530"/>
                    </a:ext>
                  </a:extLst>
                </a:gridCol>
                <a:gridCol w="1365250">
                  <a:extLst>
                    <a:ext uri="{9D8B030D-6E8A-4147-A177-3AD203B41FA5}">
                      <a16:colId xmlns:a16="http://schemas.microsoft.com/office/drawing/2014/main" val="596241991"/>
                    </a:ext>
                  </a:extLst>
                </a:gridCol>
                <a:gridCol w="1365250">
                  <a:extLst>
                    <a:ext uri="{9D8B030D-6E8A-4147-A177-3AD203B41FA5}">
                      <a16:colId xmlns:a16="http://schemas.microsoft.com/office/drawing/2014/main" val="2178521328"/>
                    </a:ext>
                  </a:extLst>
                </a:gridCol>
                <a:gridCol w="1365250">
                  <a:extLst>
                    <a:ext uri="{9D8B030D-6E8A-4147-A177-3AD203B41FA5}">
                      <a16:colId xmlns:a16="http://schemas.microsoft.com/office/drawing/2014/main" val="3808185591"/>
                    </a:ext>
                  </a:extLst>
                </a:gridCol>
                <a:gridCol w="1365250">
                  <a:extLst>
                    <a:ext uri="{9D8B030D-6E8A-4147-A177-3AD203B41FA5}">
                      <a16:colId xmlns:a16="http://schemas.microsoft.com/office/drawing/2014/main" val="167721278"/>
                    </a:ext>
                  </a:extLst>
                </a:gridCol>
              </a:tblGrid>
              <a:tr h="370840">
                <a:tc>
                  <a:txBody>
                    <a:bodyPr/>
                    <a:lstStyle/>
                    <a:p>
                      <a:r>
                        <a:rPr lang="it-IT" dirty="0">
                          <a:solidFill>
                            <a:srgbClr val="FF0000"/>
                          </a:solidFill>
                        </a:rPr>
                        <a:t>R&amp;D potential</a:t>
                      </a:r>
                      <a:endParaRPr lang="en-GB" dirty="0">
                        <a:solidFill>
                          <a:srgbClr val="FF0000"/>
                        </a:solidFill>
                      </a:endParaRPr>
                    </a:p>
                  </a:txBody>
                  <a:tcPr/>
                </a:tc>
                <a:tc>
                  <a:txBody>
                    <a:bodyPr/>
                    <a:lstStyle/>
                    <a:p>
                      <a:r>
                        <a:rPr lang="it-IT" dirty="0"/>
                        <a:t>Rate</a:t>
                      </a:r>
                      <a:r>
                        <a:rPr lang="it-IT" baseline="0" dirty="0"/>
                        <a:t> capability</a:t>
                      </a:r>
                      <a:endParaRPr lang="en-GB" dirty="0"/>
                    </a:p>
                  </a:txBody>
                  <a:tcPr/>
                </a:tc>
                <a:tc>
                  <a:txBody>
                    <a:bodyPr/>
                    <a:lstStyle/>
                    <a:p>
                      <a:r>
                        <a:rPr lang="it-IT" dirty="0"/>
                        <a:t>Longevity (hadrons)</a:t>
                      </a:r>
                      <a:endParaRPr lang="en-GB" dirty="0"/>
                    </a:p>
                  </a:txBody>
                  <a:tcPr/>
                </a:tc>
                <a:tc>
                  <a:txBody>
                    <a:bodyPr/>
                    <a:lstStyle/>
                    <a:p>
                      <a:r>
                        <a:rPr lang="it-IT" dirty="0"/>
                        <a:t>Space resolution</a:t>
                      </a:r>
                      <a:endParaRPr lang="en-GB" dirty="0"/>
                    </a:p>
                  </a:txBody>
                  <a:tcPr/>
                </a:tc>
                <a:tc>
                  <a:txBody>
                    <a:bodyPr/>
                    <a:lstStyle/>
                    <a:p>
                      <a:r>
                        <a:rPr lang="it-IT" dirty="0"/>
                        <a:t>Time Resolution</a:t>
                      </a:r>
                      <a:endParaRPr lang="en-GB" dirty="0"/>
                    </a:p>
                  </a:txBody>
                  <a:tcPr/>
                </a:tc>
                <a:tc>
                  <a:txBody>
                    <a:bodyPr/>
                    <a:lstStyle/>
                    <a:p>
                      <a:r>
                        <a:rPr lang="it-IT" dirty="0"/>
                        <a:t>Cost</a:t>
                      </a:r>
                      <a:endParaRPr lang="en-GB" dirty="0"/>
                    </a:p>
                  </a:txBody>
                  <a:tcPr/>
                </a:tc>
                <a:tc>
                  <a:txBody>
                    <a:bodyPr/>
                    <a:lstStyle/>
                    <a:p>
                      <a:r>
                        <a:rPr lang="it-IT" dirty="0"/>
                        <a:t>Industrialization</a:t>
                      </a:r>
                      <a:endParaRPr lang="en-GB" dirty="0"/>
                    </a:p>
                  </a:txBody>
                  <a:tcPr/>
                </a:tc>
                <a:tc>
                  <a:txBody>
                    <a:bodyPr/>
                    <a:lstStyle/>
                    <a:p>
                      <a:r>
                        <a:rPr lang="it-IT" dirty="0"/>
                        <a:t>Scalability</a:t>
                      </a:r>
                      <a:endParaRPr lang="en-GB" dirty="0"/>
                    </a:p>
                  </a:txBody>
                  <a:tcPr/>
                </a:tc>
                <a:extLst>
                  <a:ext uri="{0D108BD9-81ED-4DB2-BD59-A6C34878D82A}">
                    <a16:rowId xmlns:a16="http://schemas.microsoft.com/office/drawing/2014/main" val="584406728"/>
                  </a:ext>
                </a:extLst>
              </a:tr>
              <a:tr h="370840">
                <a:tc>
                  <a:txBody>
                    <a:bodyPr/>
                    <a:lstStyle/>
                    <a:p>
                      <a:r>
                        <a:rPr lang="it-IT" dirty="0"/>
                        <a:t>DT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r>
                        <a:rPr lang="it-IT" dirty="0">
                          <a:solidFill>
                            <a:srgbClr val="FF0000"/>
                          </a:solidFill>
                        </a:rPr>
                        <a:t>*</a:t>
                      </a:r>
                      <a:endParaRPr lang="en-GB" dirty="0">
                        <a:solidFill>
                          <a:srgbClr val="00B0F0"/>
                        </a:solidFill>
                      </a:endParaRPr>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extLst>
                  <a:ext uri="{0D108BD9-81ED-4DB2-BD59-A6C34878D82A}">
                    <a16:rowId xmlns:a16="http://schemas.microsoft.com/office/drawing/2014/main" val="3095404833"/>
                  </a:ext>
                </a:extLst>
              </a:tr>
              <a:tr h="370840">
                <a:tc>
                  <a:txBody>
                    <a:bodyPr/>
                    <a:lstStyle/>
                    <a:p>
                      <a:r>
                        <a:rPr lang="it-IT" dirty="0"/>
                        <a:t>sTGC</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r>
                        <a:rPr lang="it-IT" dirty="0">
                          <a:solidFill>
                            <a:srgbClr val="FF0000"/>
                          </a:solidFill>
                        </a:rPr>
                        <a:t>*</a:t>
                      </a:r>
                      <a:endParaRPr lang="en-GB" dirty="0">
                        <a:solidFill>
                          <a:srgbClr val="FF0000"/>
                        </a:solidFill>
                      </a:endParaRPr>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r>
                        <a:rPr lang="it-IT" dirty="0">
                          <a:solidFill>
                            <a:srgbClr val="FF0000"/>
                          </a:solidFill>
                        </a:rPr>
                        <a:t>*</a:t>
                      </a:r>
                      <a:endParaRPr lang="en-GB" dirty="0">
                        <a:solidFill>
                          <a:srgbClr val="FF0000"/>
                        </a:solidFill>
                      </a:endParaRPr>
                    </a:p>
                  </a:txBody>
                  <a:tcPr/>
                </a:tc>
                <a:tc>
                  <a:txBody>
                    <a:bodyPr/>
                    <a:lstStyle/>
                    <a:p>
                      <a:r>
                        <a:rPr lang="it-IT" dirty="0"/>
                        <a:t>****</a:t>
                      </a:r>
                      <a:r>
                        <a:rPr lang="it-IT" dirty="0">
                          <a:solidFill>
                            <a:srgbClr val="FF0000"/>
                          </a:solidFill>
                        </a:rPr>
                        <a:t>*</a:t>
                      </a:r>
                      <a:endParaRPr lang="en-GB" dirty="0">
                        <a:solidFill>
                          <a:srgbClr val="FF0000"/>
                        </a:solidFill>
                      </a:endParaRPr>
                    </a:p>
                  </a:txBody>
                  <a:tcPr/>
                </a:tc>
                <a:extLst>
                  <a:ext uri="{0D108BD9-81ED-4DB2-BD59-A6C34878D82A}">
                    <a16:rowId xmlns:a16="http://schemas.microsoft.com/office/drawing/2014/main" val="3505132479"/>
                  </a:ext>
                </a:extLst>
              </a:tr>
              <a:tr h="370840">
                <a:tc>
                  <a:txBody>
                    <a:bodyPr/>
                    <a:lstStyle/>
                    <a:p>
                      <a:r>
                        <a:rPr lang="it-IT" dirty="0"/>
                        <a:t>RPC</a:t>
                      </a:r>
                      <a:endParaRPr lang="en-GB" dirty="0"/>
                    </a:p>
                  </a:txBody>
                  <a:tcPr/>
                </a:tc>
                <a:tc>
                  <a:txBody>
                    <a:bodyPr/>
                    <a:lstStyle/>
                    <a:p>
                      <a:r>
                        <a:rPr lang="it-IT" dirty="0"/>
                        <a:t>***</a:t>
                      </a:r>
                      <a:r>
                        <a:rPr lang="it-IT" dirty="0">
                          <a:solidFill>
                            <a:srgbClr val="FF0000"/>
                          </a:solidFill>
                        </a:rPr>
                        <a:t>*</a:t>
                      </a:r>
                      <a:r>
                        <a:rPr lang="it-IT" dirty="0">
                          <a:solidFill>
                            <a:srgbClr val="00B0F0"/>
                          </a:solidFill>
                        </a:rPr>
                        <a:t>*</a:t>
                      </a:r>
                      <a:endParaRPr lang="en-GB" dirty="0">
                        <a:solidFill>
                          <a:srgbClr val="00B0F0"/>
                        </a:solidFill>
                      </a:endParaRPr>
                    </a:p>
                  </a:txBody>
                  <a:tcPr/>
                </a:tc>
                <a:tc>
                  <a:txBody>
                    <a:bodyPr/>
                    <a:lstStyle/>
                    <a:p>
                      <a:r>
                        <a:rPr lang="it-IT" dirty="0"/>
                        <a:t>***</a:t>
                      </a:r>
                      <a:r>
                        <a:rPr lang="it-IT" dirty="0">
                          <a:solidFill>
                            <a:srgbClr val="FF0000"/>
                          </a:solidFill>
                        </a:rPr>
                        <a:t>*</a:t>
                      </a:r>
                      <a:endParaRPr lang="en-GB" dirty="0">
                        <a:solidFill>
                          <a:srgbClr val="FF0000"/>
                        </a:solidFill>
                      </a:endParaRPr>
                    </a:p>
                  </a:txBody>
                  <a:tcPr/>
                </a:tc>
                <a:tc>
                  <a:txBody>
                    <a:bodyPr/>
                    <a:lstStyle/>
                    <a:p>
                      <a:r>
                        <a:rPr lang="it-IT" dirty="0"/>
                        <a:t>***</a:t>
                      </a:r>
                      <a:r>
                        <a:rPr lang="it-IT" dirty="0">
                          <a:solidFill>
                            <a:srgbClr val="FF0000"/>
                          </a:solidFill>
                        </a:rPr>
                        <a:t>*</a:t>
                      </a:r>
                      <a:endParaRPr lang="en-GB" dirty="0">
                        <a:solidFill>
                          <a:srgbClr val="FF0000"/>
                        </a:solidFill>
                      </a:endParaRPr>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endParaRPr lang="en-GB" dirty="0"/>
                    </a:p>
                  </a:txBody>
                  <a:tcPr/>
                </a:tc>
                <a:tc>
                  <a:txBody>
                    <a:bodyPr/>
                    <a:lstStyle/>
                    <a:p>
                      <a:r>
                        <a:rPr lang="it-IT" dirty="0"/>
                        <a:t>****</a:t>
                      </a:r>
                      <a:r>
                        <a:rPr lang="it-IT" dirty="0">
                          <a:solidFill>
                            <a:srgbClr val="FF0000"/>
                          </a:solidFill>
                        </a:rPr>
                        <a:t>*</a:t>
                      </a:r>
                      <a:endParaRPr lang="en-GB" dirty="0">
                        <a:solidFill>
                          <a:srgbClr val="FF0000"/>
                        </a:solidFill>
                      </a:endParaRPr>
                    </a:p>
                  </a:txBody>
                  <a:tcPr/>
                </a:tc>
                <a:extLst>
                  <a:ext uri="{0D108BD9-81ED-4DB2-BD59-A6C34878D82A}">
                    <a16:rowId xmlns:a16="http://schemas.microsoft.com/office/drawing/2014/main" val="1379016166"/>
                  </a:ext>
                </a:extLst>
              </a:tr>
              <a:tr h="370840">
                <a:tc>
                  <a:txBody>
                    <a:bodyPr/>
                    <a:lstStyle/>
                    <a:p>
                      <a:r>
                        <a:rPr lang="it-IT" dirty="0"/>
                        <a:t>MPGD</a:t>
                      </a:r>
                      <a:endParaRPr lang="en-GB" dirty="0"/>
                    </a:p>
                  </a:txBody>
                  <a:tcPr/>
                </a:tc>
                <a:tc>
                  <a:txBody>
                    <a:bodyPr/>
                    <a:lstStyle/>
                    <a:p>
                      <a:r>
                        <a:rPr lang="it-IT" dirty="0"/>
                        <a:t>****</a:t>
                      </a:r>
                      <a:r>
                        <a:rPr lang="it-IT" dirty="0">
                          <a:solidFill>
                            <a:srgbClr val="FF0000"/>
                          </a:solidFill>
                        </a:rPr>
                        <a:t>*</a:t>
                      </a:r>
                      <a:endParaRPr lang="en-GB" dirty="0">
                        <a:solidFill>
                          <a:srgbClr val="FF0000"/>
                        </a:solidFill>
                      </a:endParaRPr>
                    </a:p>
                  </a:txBody>
                  <a:tcPr/>
                </a:tc>
                <a:tc>
                  <a:txBody>
                    <a:bodyPr/>
                    <a:lstStyle/>
                    <a:p>
                      <a:r>
                        <a:rPr lang="it-IT" dirty="0"/>
                        <a:t>***</a:t>
                      </a:r>
                      <a:r>
                        <a:rPr lang="it-IT" dirty="0">
                          <a:solidFill>
                            <a:srgbClr val="FF0000"/>
                          </a:solidFill>
                        </a:rPr>
                        <a:t>*</a:t>
                      </a:r>
                      <a:endParaRPr lang="en-GB" dirty="0">
                        <a:solidFill>
                          <a:srgbClr val="FF0000"/>
                        </a:solidFill>
                      </a:endParaRPr>
                    </a:p>
                  </a:txBody>
                  <a:tcPr/>
                </a:tc>
                <a:tc>
                  <a:txBody>
                    <a:bodyPr/>
                    <a:lstStyle/>
                    <a:p>
                      <a:r>
                        <a:rPr lang="it-IT" dirty="0"/>
                        <a:t>***</a:t>
                      </a:r>
                      <a:r>
                        <a:rPr lang="it-IT" dirty="0">
                          <a:solidFill>
                            <a:srgbClr val="FF0000"/>
                          </a:solidFill>
                        </a:rPr>
                        <a:t>*</a:t>
                      </a:r>
                      <a:endParaRPr lang="en-GB" dirty="0">
                        <a:solidFill>
                          <a:srgbClr val="FF0000"/>
                        </a:solidFill>
                      </a:endParaRPr>
                    </a:p>
                  </a:txBody>
                  <a:tcPr/>
                </a:tc>
                <a:tc>
                  <a:txBody>
                    <a:bodyPr/>
                    <a:lstStyle/>
                    <a:p>
                      <a:r>
                        <a:rPr lang="it-IT" dirty="0"/>
                        <a:t>***</a:t>
                      </a:r>
                      <a:r>
                        <a:rPr lang="it-IT" dirty="0">
                          <a:solidFill>
                            <a:srgbClr val="00B0F0"/>
                          </a:solidFill>
                        </a:rPr>
                        <a:t>*</a:t>
                      </a:r>
                      <a:endParaRPr lang="en-GB" dirty="0">
                        <a:solidFill>
                          <a:srgbClr val="00B0F0"/>
                        </a:solidFill>
                      </a:endParaRPr>
                    </a:p>
                  </a:txBody>
                  <a:tcPr/>
                </a:tc>
                <a:tc>
                  <a:txBody>
                    <a:bodyPr/>
                    <a:lstStyle/>
                    <a:p>
                      <a:r>
                        <a:rPr lang="it-IT" dirty="0"/>
                        <a:t>**</a:t>
                      </a:r>
                      <a:endParaRPr lang="en-GB" dirty="0"/>
                    </a:p>
                  </a:txBody>
                  <a:tcPr/>
                </a:tc>
                <a:tc>
                  <a:txBody>
                    <a:bodyPr/>
                    <a:lstStyle/>
                    <a:p>
                      <a:r>
                        <a:rPr lang="it-IT" dirty="0"/>
                        <a:t>***</a:t>
                      </a:r>
                      <a:r>
                        <a:rPr lang="it-IT" dirty="0">
                          <a:solidFill>
                            <a:srgbClr val="FF0000"/>
                          </a:solidFill>
                        </a:rPr>
                        <a:t>*</a:t>
                      </a:r>
                      <a:endParaRPr lang="en-GB" dirty="0">
                        <a:solidFill>
                          <a:srgbClr val="FF0000"/>
                        </a:solidFill>
                      </a:endParaRPr>
                    </a:p>
                  </a:txBody>
                  <a:tcPr/>
                </a:tc>
                <a:tc>
                  <a:txBody>
                    <a:bodyPr/>
                    <a:lstStyle/>
                    <a:p>
                      <a:r>
                        <a:rPr lang="it-IT" dirty="0"/>
                        <a:t>***</a:t>
                      </a:r>
                      <a:r>
                        <a:rPr lang="it-IT" dirty="0">
                          <a:solidFill>
                            <a:srgbClr val="00B0F0"/>
                          </a:solidFill>
                        </a:rPr>
                        <a:t>*</a:t>
                      </a:r>
                      <a:endParaRPr lang="en-GB" dirty="0">
                        <a:solidFill>
                          <a:srgbClr val="00B0F0"/>
                        </a:solidFill>
                      </a:endParaRPr>
                    </a:p>
                  </a:txBody>
                  <a:tcPr/>
                </a:tc>
                <a:extLst>
                  <a:ext uri="{0D108BD9-81ED-4DB2-BD59-A6C34878D82A}">
                    <a16:rowId xmlns:a16="http://schemas.microsoft.com/office/drawing/2014/main" val="1023806317"/>
                  </a:ext>
                </a:extLst>
              </a:tr>
            </a:tbl>
          </a:graphicData>
        </a:graphic>
      </p:graphicFrame>
      <p:sp>
        <p:nvSpPr>
          <p:cNvPr id="8" name="TextBox 7"/>
          <p:cNvSpPr txBox="1"/>
          <p:nvPr/>
        </p:nvSpPr>
        <p:spPr>
          <a:xfrm>
            <a:off x="7052733" y="1326973"/>
            <a:ext cx="2499402" cy="646331"/>
          </a:xfrm>
          <a:prstGeom prst="rect">
            <a:avLst/>
          </a:prstGeom>
          <a:solidFill>
            <a:schemeClr val="bg2"/>
          </a:solidFill>
          <a:ln>
            <a:solidFill>
              <a:srgbClr val="FFC000"/>
            </a:solidFill>
          </a:ln>
        </p:spPr>
        <p:txBody>
          <a:bodyPr wrap="none" rtlCol="0">
            <a:spAutoFit/>
          </a:bodyPr>
          <a:lstStyle/>
          <a:p>
            <a:r>
              <a:rPr lang="it-IT" dirty="0"/>
              <a:t>Incremental R&amp;D = </a:t>
            </a:r>
            <a:r>
              <a:rPr lang="it-IT" dirty="0">
                <a:solidFill>
                  <a:srgbClr val="FF0000"/>
                </a:solidFill>
              </a:rPr>
              <a:t>*</a:t>
            </a:r>
          </a:p>
          <a:p>
            <a:r>
              <a:rPr lang="it-IT" dirty="0"/>
              <a:t>Disruptive R&amp;D     = </a:t>
            </a:r>
            <a:r>
              <a:rPr lang="it-IT" dirty="0">
                <a:solidFill>
                  <a:srgbClr val="00B0F0"/>
                </a:solidFill>
              </a:rPr>
              <a:t>*</a:t>
            </a:r>
          </a:p>
        </p:txBody>
      </p:sp>
      <p:sp>
        <p:nvSpPr>
          <p:cNvPr id="9" name="Date Placeholder 8"/>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8876210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255010"/>
            <a:ext cx="9404723" cy="881812"/>
          </a:xfrm>
        </p:spPr>
        <p:txBody>
          <a:bodyPr/>
          <a:lstStyle/>
          <a:p>
            <a:r>
              <a:rPr lang="en-GB" dirty="0"/>
              <a:t>A working proposal (doable now)</a:t>
            </a:r>
          </a:p>
        </p:txBody>
      </p:sp>
      <p:sp>
        <p:nvSpPr>
          <p:cNvPr id="3" name="Content Placeholder 2"/>
          <p:cNvSpPr>
            <a:spLocks noGrp="1"/>
          </p:cNvSpPr>
          <p:nvPr>
            <p:ph idx="1"/>
          </p:nvPr>
        </p:nvSpPr>
        <p:spPr>
          <a:xfrm>
            <a:off x="646112" y="1063417"/>
            <a:ext cx="10462612" cy="2479884"/>
          </a:xfrm>
        </p:spPr>
        <p:txBody>
          <a:bodyPr>
            <a:normAutofit lnSpcReduction="10000"/>
          </a:bodyPr>
          <a:lstStyle/>
          <a:p>
            <a:pPr marL="533400" indent="-533400" defTabSz="893763">
              <a:spcBef>
                <a:spcPct val="50000"/>
              </a:spcBef>
              <a:defRPr/>
            </a:pPr>
            <a:r>
              <a:rPr lang="en-US" b="1" dirty="0">
                <a:solidFill>
                  <a:srgbClr val="FFC000"/>
                </a:solidFill>
                <a:cs typeface="Tahoma" pitchFamily="34" charset="0"/>
              </a:rPr>
              <a:t>Barrel and outer endcaps of FFC-</a:t>
            </a:r>
            <a:r>
              <a:rPr lang="en-US" b="1" dirty="0" err="1">
                <a:solidFill>
                  <a:srgbClr val="FFC000"/>
                </a:solidFill>
                <a:cs typeface="Tahoma" pitchFamily="34" charset="0"/>
              </a:rPr>
              <a:t>hh</a:t>
            </a:r>
            <a:r>
              <a:rPr lang="en-US" b="1" dirty="0">
                <a:solidFill>
                  <a:srgbClr val="FFC000"/>
                </a:solidFill>
                <a:cs typeface="Tahoma" pitchFamily="34" charset="0"/>
              </a:rPr>
              <a:t>:</a:t>
            </a:r>
          </a:p>
          <a:p>
            <a:pPr marL="533400" indent="-533400" defTabSz="893763">
              <a:spcBef>
                <a:spcPct val="50000"/>
              </a:spcBef>
              <a:defRPr/>
            </a:pPr>
            <a:r>
              <a:rPr lang="en-US" dirty="0">
                <a:cs typeface="Tahoma" pitchFamily="34" charset="0"/>
              </a:rPr>
              <a:t>2 x 4 layers of 2.8 m long drift tubes (axial in barrel, radial in outer endcaps) with 1.4 m multilayer distance</a:t>
            </a:r>
            <a:r>
              <a:rPr lang="en-US" dirty="0">
                <a:solidFill>
                  <a:srgbClr val="FF0000"/>
                </a:solidFill>
                <a:cs typeface="Tahoma" pitchFamily="34" charset="0"/>
              </a:rPr>
              <a:t> </a:t>
            </a:r>
            <a:r>
              <a:rPr lang="en-US" dirty="0">
                <a:solidFill>
                  <a:srgbClr val="FFC000"/>
                </a:solidFill>
                <a:cs typeface="Tahoma" pitchFamily="34" charset="0"/>
              </a:rPr>
              <a:t>provide 40 </a:t>
            </a:r>
            <a:r>
              <a:rPr lang="en-US" dirty="0">
                <a:solidFill>
                  <a:srgbClr val="FFC000"/>
                </a:solidFill>
                <a:cs typeface="Arial" charset="0"/>
              </a:rPr>
              <a:t>µm spatial resolution, 60 µrad angular resolution, 100% tracking efficiency up to the maximum background rates.</a:t>
            </a:r>
          </a:p>
          <a:p>
            <a:pPr marL="533400" indent="-533400" defTabSz="893763">
              <a:spcBef>
                <a:spcPct val="50000"/>
              </a:spcBef>
              <a:defRPr/>
            </a:pPr>
            <a:r>
              <a:rPr lang="en-US" dirty="0">
                <a:cs typeface="Arial" charset="0"/>
              </a:rPr>
              <a:t>Monolithic sMDT construction, no optical alignment of multilayers needed. Chambers well accessible.</a:t>
            </a:r>
          </a:p>
          <a:p>
            <a:pPr marL="533400" indent="-533400" defTabSz="893763">
              <a:spcBef>
                <a:spcPct val="50000"/>
              </a:spcBef>
              <a:defRPr/>
            </a:pPr>
            <a:r>
              <a:rPr lang="en-US" dirty="0">
                <a:cs typeface="Arial" charset="0"/>
              </a:rPr>
              <a:t>Embedded new RPCs for trigger, timing, and second coordinate </a:t>
            </a:r>
            <a:endParaRPr lang="de-DE" dirty="0">
              <a:cs typeface="Tahoma" pitchFamily="34" charset="0"/>
            </a:endParaRPr>
          </a:p>
        </p:txBody>
      </p:sp>
      <p:sp>
        <p:nvSpPr>
          <p:cNvPr id="4" name="Slide Number Placeholder 3"/>
          <p:cNvSpPr>
            <a:spLocks noGrp="1"/>
          </p:cNvSpPr>
          <p:nvPr>
            <p:ph type="sldNum" sz="quarter" idx="12"/>
          </p:nvPr>
        </p:nvSpPr>
        <p:spPr/>
        <p:txBody>
          <a:bodyPr/>
          <a:lstStyle/>
          <a:p>
            <a:fld id="{F8550EB5-7DBB-40B0-8DCD-2DF6D0BF0886}" type="slidenum">
              <a:rPr lang="en-GB" smtClean="0"/>
              <a:t>67</a:t>
            </a:fld>
            <a:endParaRPr lang="en-GB"/>
          </a:p>
        </p:txBody>
      </p:sp>
      <p:pic>
        <p:nvPicPr>
          <p:cNvPr id="5" name="Picture 3" descr="FCC_2"/>
          <p:cNvPicPr>
            <a:picLocks noChangeAspect="1" noChangeArrowheads="1"/>
          </p:cNvPicPr>
          <p:nvPr/>
        </p:nvPicPr>
        <p:blipFill>
          <a:blip r:embed="rId2" cstate="screen">
            <a:clrChange>
              <a:clrFrom>
                <a:srgbClr val="C3C3C3"/>
              </a:clrFrom>
              <a:clrTo>
                <a:srgbClr val="C3C3C3">
                  <a:alpha val="0"/>
                </a:srgbClr>
              </a:clrTo>
            </a:clrChange>
            <a:extLst>
              <a:ext uri="{28A0092B-C50C-407E-A947-70E740481C1C}">
                <a14:useLocalDpi xmlns:a14="http://schemas.microsoft.com/office/drawing/2010/main"/>
              </a:ext>
            </a:extLst>
          </a:blip>
          <a:srcRect/>
          <a:stretch>
            <a:fillRect/>
          </a:stretch>
        </p:blipFill>
        <p:spPr bwMode="auto">
          <a:xfrm>
            <a:off x="7543800" y="2706688"/>
            <a:ext cx="4648200" cy="415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FCC_3"/>
          <p:cNvPicPr>
            <a:picLocks noChangeAspect="1" noChangeArrowheads="1"/>
          </p:cNvPicPr>
          <p:nvPr/>
        </p:nvPicPr>
        <p:blipFill>
          <a:blip r:embed="rId3" cstate="screen">
            <a:clrChange>
              <a:clrFrom>
                <a:srgbClr val="C3C3C3"/>
              </a:clrFrom>
              <a:clrTo>
                <a:srgbClr val="C3C3C3">
                  <a:alpha val="0"/>
                </a:srgbClr>
              </a:clrTo>
            </a:clrChange>
            <a:extLst>
              <a:ext uri="{28A0092B-C50C-407E-A947-70E740481C1C}">
                <a14:useLocalDpi xmlns:a14="http://schemas.microsoft.com/office/drawing/2010/main"/>
              </a:ext>
            </a:extLst>
          </a:blip>
          <a:srcRect/>
          <a:stretch>
            <a:fillRect/>
          </a:stretch>
        </p:blipFill>
        <p:spPr bwMode="auto">
          <a:xfrm>
            <a:off x="3502269" y="3657723"/>
            <a:ext cx="3971925" cy="207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1" descr="IMG_0678"/>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0800000" flipH="1" flipV="1">
            <a:off x="386250" y="3862754"/>
            <a:ext cx="3046413"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Date Placeholder 7"/>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29256290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New Ideas</a:t>
            </a:r>
          </a:p>
        </p:txBody>
      </p:sp>
      <p:sp>
        <p:nvSpPr>
          <p:cNvPr id="3" name="Content Placeholder 2"/>
          <p:cNvSpPr>
            <a:spLocks noGrp="1"/>
          </p:cNvSpPr>
          <p:nvPr>
            <p:ph type="body" idx="1"/>
          </p:nvPr>
        </p:nvSpPr>
        <p:spPr/>
        <p:txBody>
          <a:bodyPr/>
          <a:lstStyle/>
          <a:p>
            <a:pPr lvl="1"/>
            <a:endParaRPr lang="en-GB" dirty="0"/>
          </a:p>
        </p:txBody>
      </p:sp>
      <p:sp>
        <p:nvSpPr>
          <p:cNvPr id="4" name="Slide Number Placeholder 3"/>
          <p:cNvSpPr>
            <a:spLocks noGrp="1"/>
          </p:cNvSpPr>
          <p:nvPr>
            <p:ph type="sldNum" sz="quarter" idx="12"/>
          </p:nvPr>
        </p:nvSpPr>
        <p:spPr/>
        <p:txBody>
          <a:bodyPr/>
          <a:lstStyle/>
          <a:p>
            <a:fld id="{F8550EB5-7DBB-40B0-8DCD-2DF6D0BF0886}" type="slidenum">
              <a:rPr lang="en-GB" smtClean="0"/>
              <a:t>68</a:t>
            </a:fld>
            <a:endParaRPr lang="en-GB"/>
          </a:p>
        </p:txBody>
      </p:sp>
      <p:sp>
        <p:nvSpPr>
          <p:cNvPr id="5" name="Date Placeholder 4"/>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3034077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9426" y="-18241"/>
            <a:ext cx="9905998" cy="821635"/>
          </a:xfrm>
        </p:spPr>
        <p:txBody>
          <a:bodyPr>
            <a:normAutofit fontScale="90000"/>
          </a:bodyPr>
          <a:lstStyle/>
          <a:p>
            <a:r>
              <a:rPr lang="en-US" dirty="0"/>
              <a:t>The </a:t>
            </a:r>
            <a:r>
              <a:rPr lang="en-US" b="1" dirty="0">
                <a:solidFill>
                  <a:srgbClr val="FF0000"/>
                </a:solidFill>
              </a:rPr>
              <a:t>R</a:t>
            </a:r>
            <a:r>
              <a:rPr lang="en-US" dirty="0"/>
              <a:t>esistive </a:t>
            </a:r>
            <a:r>
              <a:rPr lang="en-US" b="1" dirty="0">
                <a:solidFill>
                  <a:srgbClr val="FF0000"/>
                </a:solidFill>
              </a:rPr>
              <a:t>C</a:t>
            </a:r>
            <a:r>
              <a:rPr lang="en-US" dirty="0"/>
              <a:t>ylindrical </a:t>
            </a:r>
            <a:r>
              <a:rPr lang="en-US" b="1" dirty="0">
                <a:solidFill>
                  <a:srgbClr val="FF0000"/>
                </a:solidFill>
              </a:rPr>
              <a:t>C</a:t>
            </a:r>
            <a:r>
              <a:rPr lang="en-US" dirty="0"/>
              <a:t>hamber (</a:t>
            </a:r>
            <a:r>
              <a:rPr lang="en-US" b="1" dirty="0">
                <a:solidFill>
                  <a:srgbClr val="FF0000"/>
                </a:solidFill>
              </a:rPr>
              <a:t>RCC</a:t>
            </a:r>
            <a:r>
              <a:rPr lang="en-US" dirty="0"/>
              <a:t>) </a:t>
            </a:r>
          </a:p>
        </p:txBody>
      </p:sp>
      <p:sp>
        <p:nvSpPr>
          <p:cNvPr id="3" name="Content Placeholder 2"/>
          <p:cNvSpPr>
            <a:spLocks noGrp="1"/>
          </p:cNvSpPr>
          <p:nvPr>
            <p:ph idx="1"/>
          </p:nvPr>
        </p:nvSpPr>
        <p:spPr>
          <a:xfrm>
            <a:off x="4837111" y="936163"/>
            <a:ext cx="6959621" cy="3372310"/>
          </a:xfrm>
        </p:spPr>
        <p:txBody>
          <a:bodyPr>
            <a:normAutofit fontScale="70000" lnSpcReduction="20000"/>
          </a:bodyPr>
          <a:lstStyle/>
          <a:p>
            <a:r>
              <a:rPr lang="en-US" dirty="0"/>
              <a:t>Geometry defined by two concentric pipes spaced by a gas gap</a:t>
            </a:r>
          </a:p>
          <a:p>
            <a:r>
              <a:rPr lang="en-US" dirty="0"/>
              <a:t>The radial field introduce the concept of geometrical quenching, can be tuned by playing with R1 and R2</a:t>
            </a:r>
          </a:p>
          <a:p>
            <a:r>
              <a:rPr lang="en-US" dirty="0"/>
              <a:t>No need of expensive and high GWP electronegative gases to keep the avalanche stable </a:t>
            </a:r>
          </a:p>
          <a:p>
            <a:r>
              <a:rPr lang="en-US" dirty="0"/>
              <a:t>No chemical driven ageing effects</a:t>
            </a:r>
          </a:p>
          <a:p>
            <a:r>
              <a:rPr lang="en-US" dirty="0"/>
              <a:t>Cylindrical geometry  supports high pressure operation i.e. </a:t>
            </a:r>
          </a:p>
          <a:p>
            <a:pPr lvl="1"/>
            <a:r>
              <a:rPr lang="en-US" dirty="0"/>
              <a:t>Full efficiency in a single micro gap even with light gases</a:t>
            </a:r>
          </a:p>
          <a:p>
            <a:pPr lvl="1"/>
            <a:r>
              <a:rPr lang="en-US" dirty="0"/>
              <a:t>Time resolution proportional to pressure</a:t>
            </a:r>
          </a:p>
          <a:p>
            <a:pPr lvl="1"/>
            <a:r>
              <a:rPr lang="en-US" dirty="0"/>
              <a:t>Can exploit large experience in MDT chambers…</a:t>
            </a:r>
          </a:p>
          <a:p>
            <a:r>
              <a:rPr lang="en-US" dirty="0"/>
              <a:t>Aiming to a fully efficient sparkles ~5 </a:t>
            </a:r>
            <a:r>
              <a:rPr lang="en-US" dirty="0" err="1"/>
              <a:t>ps</a:t>
            </a:r>
            <a:r>
              <a:rPr lang="en-US" dirty="0"/>
              <a:t> resolution detector…</a:t>
            </a:r>
          </a:p>
          <a:p>
            <a:r>
              <a:rPr lang="en-US" dirty="0"/>
              <a:t>Can be combined with a sMDT tube by adding a wire…</a:t>
            </a:r>
          </a:p>
        </p:txBody>
      </p:sp>
      <p:sp>
        <p:nvSpPr>
          <p:cNvPr id="4" name="Date Placeholder 3"/>
          <p:cNvSpPr>
            <a:spLocks noGrp="1"/>
          </p:cNvSpPr>
          <p:nvPr>
            <p:ph type="dt" sz="half" idx="10"/>
          </p:nvPr>
        </p:nvSpPr>
        <p:spPr>
          <a:xfrm>
            <a:off x="8837612" y="6391275"/>
            <a:ext cx="1600200" cy="365125"/>
          </a:xfrm>
        </p:spPr>
        <p:txBody>
          <a:bodyPr/>
          <a:lstStyle/>
          <a:p>
            <a:r>
              <a:rPr lang="en-US"/>
              <a:t>15/10//2026</a:t>
            </a:r>
          </a:p>
        </p:txBody>
      </p:sp>
      <p:sp>
        <p:nvSpPr>
          <p:cNvPr id="6" name="Slide Number Placeholder 5"/>
          <p:cNvSpPr>
            <a:spLocks noGrp="1"/>
          </p:cNvSpPr>
          <p:nvPr>
            <p:ph type="sldNum" sz="quarter" idx="12"/>
          </p:nvPr>
        </p:nvSpPr>
        <p:spPr>
          <a:xfrm>
            <a:off x="10514012" y="6391275"/>
            <a:ext cx="551167" cy="365125"/>
          </a:xfrm>
        </p:spPr>
        <p:txBody>
          <a:bodyPr/>
          <a:lstStyle/>
          <a:p>
            <a:fld id="{3D386162-1254-4836-8907-E79B8C46EF85}" type="slidenum">
              <a:rPr lang="en-US" smtClean="0"/>
              <a:t>69</a:t>
            </a:fld>
            <a:endParaRPr lang="en-US"/>
          </a:p>
        </p:txBody>
      </p:sp>
      <p:pic>
        <p:nvPicPr>
          <p:cNvPr id="8" name="Immagine 6_1"/>
          <p:cNvPicPr/>
          <p:nvPr/>
        </p:nvPicPr>
        <p:blipFill>
          <a:blip r:embed="rId2" cstate="screen">
            <a:extLst>
              <a:ext uri="{28A0092B-C50C-407E-A947-70E740481C1C}">
                <a14:useLocalDpi xmlns:a14="http://schemas.microsoft.com/office/drawing/2010/main"/>
              </a:ext>
            </a:extLst>
          </a:blip>
          <a:stretch/>
        </p:blipFill>
        <p:spPr>
          <a:xfrm>
            <a:off x="351427" y="954157"/>
            <a:ext cx="4195174" cy="3372310"/>
          </a:xfrm>
          <a:prstGeom prst="rect">
            <a:avLst/>
          </a:prstGeom>
          <a:ln>
            <a:noFill/>
          </a:ln>
        </p:spPr>
      </p:pic>
      <p:grpSp>
        <p:nvGrpSpPr>
          <p:cNvPr id="15" name="Group 14"/>
          <p:cNvGrpSpPr/>
          <p:nvPr/>
        </p:nvGrpSpPr>
        <p:grpSpPr>
          <a:xfrm>
            <a:off x="215961" y="4308473"/>
            <a:ext cx="5160871" cy="2185459"/>
            <a:chOff x="215961" y="4308473"/>
            <a:chExt cx="5160871" cy="2185459"/>
          </a:xfrm>
        </p:grpSpPr>
        <mc:AlternateContent xmlns:mc="http://schemas.openxmlformats.org/markup-compatibility/2006" xmlns:a14="http://schemas.microsoft.com/office/drawing/2010/main">
          <mc:Choice Requires="a14">
            <p:graphicFrame>
              <p:nvGraphicFramePr>
                <p:cNvPr id="9" name="Grafico 12_1"/>
                <p:cNvGraphicFramePr/>
                <p:nvPr/>
              </p:nvGraphicFramePr>
              <p:xfrm>
                <a:off x="215961" y="4308473"/>
                <a:ext cx="3483972" cy="2185459"/>
              </p:xfrm>
              <a:graphic>
                <a:graphicData uri="http://schemas.openxmlformats.org/drawingml/2006/chart">
                  <c:chart xmlns:c="http://schemas.openxmlformats.org/drawingml/2006/chart" xmlns:r="http://schemas.openxmlformats.org/officeDocument/2006/relationships" r:id="rId3"/>
                </a:graphicData>
              </a:graphic>
            </p:graphicFrame>
          </mc:Choice>
          <mc:Fallback xmlns="">
            <p:graphicFrame>
              <p:nvGraphicFramePr>
                <p:cNvPr id="9" name="Grafico 12_1"/>
                <p:cNvGraphicFramePr/>
                <p:nvPr>
                  <p:extLst>
                    <p:ext uri="{D42A27DB-BD31-4B8C-83A1-F6EECF244321}">
                      <p14:modId xmlns:p14="http://schemas.microsoft.com/office/powerpoint/2010/main" val="1292378191"/>
                    </p:ext>
                  </p:extLst>
                </p:nvPr>
              </p:nvGraphicFramePr>
              <p:xfrm>
                <a:off x="215961" y="4308473"/>
                <a:ext cx="3483972" cy="2185459"/>
              </p:xfrm>
              <a:graphic>
                <a:graphicData uri="http://schemas.openxmlformats.org/drawingml/2006/chart">
                  <c:chart xmlns:c="http://schemas.openxmlformats.org/drawingml/2006/chart" xmlns:r="http://schemas.openxmlformats.org/officeDocument/2006/relationships" r:id="rId4"/>
                </a:graphicData>
              </a:graphic>
            </p:graphicFrame>
          </mc:Fallback>
        </mc:AlternateContent>
        <mc:AlternateContent xmlns:mc="http://schemas.openxmlformats.org/markup-compatibility/2006" xmlns:a14="http://schemas.microsoft.com/office/drawing/2010/main">
          <mc:Choice Requires="a14">
            <p:sp>
              <p:nvSpPr>
                <p:cNvPr id="10" name="Formula 8"/>
                <p:cNvSpPr txBox="1"/>
                <p:nvPr/>
              </p:nvSpPr>
              <p:spPr>
                <a:xfrm>
                  <a:off x="3475613" y="4809067"/>
                  <a:ext cx="1901219" cy="853400"/>
                </a:xfrm>
                <a:prstGeom prst="rect">
                  <a:avLst/>
                </a:prstGeom>
              </p:spPr>
              <p:txBody>
                <a:bodyPr/>
                <a:lstStyle/>
                <a:p>
                  <a:pPr/>
                  <a14:m>
                    <m:oMathPara xmlns:m="http://schemas.openxmlformats.org/officeDocument/2006/math">
                      <m:oMathParaPr>
                        <m:jc m:val="centerGroup"/>
                      </m:oMathParaPr>
                      <m:oMath xmlns:m="http://schemas.openxmlformats.org/officeDocument/2006/math">
                        <m:r>
                          <a:rPr sz="1600">
                            <a:latin typeface="Cambria Math" panose="02040503050406030204" pitchFamily="18" charset="0"/>
                          </a:rPr>
                          <m:t>𝐸</m:t>
                        </m:r>
                        <m:d>
                          <m:dPr>
                            <m:ctrlPr>
                              <a:rPr sz="1600" i="1">
                                <a:latin typeface="Cambria Math" panose="02040503050406030204" pitchFamily="18" charset="0"/>
                              </a:rPr>
                            </m:ctrlPr>
                          </m:dPr>
                          <m:e>
                            <m:r>
                              <a:rPr sz="1600">
                                <a:latin typeface="Cambria Math" panose="02040503050406030204" pitchFamily="18" charset="0"/>
                              </a:rPr>
                              <m:t>𝑟</m:t>
                            </m:r>
                          </m:e>
                        </m:d>
                        <m:r>
                          <a:rPr sz="1600">
                            <a:latin typeface="Cambria Math" panose="02040503050406030204" pitchFamily="18" charset="0"/>
                          </a:rPr>
                          <m:t>=−</m:t>
                        </m:r>
                        <m:f>
                          <m:fPr>
                            <m:ctrlPr>
                              <a:rPr sz="1600" i="1">
                                <a:latin typeface="Cambria Math" panose="02040503050406030204" pitchFamily="18" charset="0"/>
                              </a:rPr>
                            </m:ctrlPr>
                          </m:fPr>
                          <m:num>
                            <m:r>
                              <a:rPr sz="1600">
                                <a:latin typeface="Cambria Math" panose="02040503050406030204" pitchFamily="18" charset="0"/>
                              </a:rPr>
                              <m:t>𝑉</m:t>
                            </m:r>
                          </m:num>
                          <m:den>
                            <m:r>
                              <a:rPr sz="1600">
                                <a:latin typeface="Cambria Math" panose="02040503050406030204" pitchFamily="18" charset="0"/>
                              </a:rPr>
                              <m:t>𝑟𝑙𝑜𝑔</m:t>
                            </m:r>
                            <m:f>
                              <m:fPr>
                                <m:ctrlPr>
                                  <a:rPr sz="1600" i="1">
                                    <a:latin typeface="Cambria Math" panose="02040503050406030204" pitchFamily="18" charset="0"/>
                                  </a:rPr>
                                </m:ctrlPr>
                              </m:fPr>
                              <m:num>
                                <m:sSub>
                                  <m:sSubPr>
                                    <m:ctrlPr>
                                      <a:rPr sz="1600" i="1">
                                        <a:latin typeface="Cambria Math" panose="02040503050406030204" pitchFamily="18" charset="0"/>
                                      </a:rPr>
                                    </m:ctrlPr>
                                  </m:sSubPr>
                                  <m:e>
                                    <m:r>
                                      <a:rPr sz="1600">
                                        <a:latin typeface="Cambria Math" panose="02040503050406030204" pitchFamily="18" charset="0"/>
                                      </a:rPr>
                                      <m:t>𝑅</m:t>
                                    </m:r>
                                  </m:e>
                                  <m:sub>
                                    <m:r>
                                      <a:rPr sz="1600">
                                        <a:latin typeface="Cambria Math" panose="02040503050406030204" pitchFamily="18" charset="0"/>
                                      </a:rPr>
                                      <m:t>1</m:t>
                                    </m:r>
                                  </m:sub>
                                </m:sSub>
                              </m:num>
                              <m:den>
                                <m:sSub>
                                  <m:sSubPr>
                                    <m:ctrlPr>
                                      <a:rPr sz="1600" i="1">
                                        <a:latin typeface="Cambria Math" panose="02040503050406030204" pitchFamily="18" charset="0"/>
                                      </a:rPr>
                                    </m:ctrlPr>
                                  </m:sSubPr>
                                  <m:e>
                                    <m:r>
                                      <a:rPr sz="1600">
                                        <a:latin typeface="Cambria Math" panose="02040503050406030204" pitchFamily="18" charset="0"/>
                                      </a:rPr>
                                      <m:t>𝑅</m:t>
                                    </m:r>
                                  </m:e>
                                  <m:sub>
                                    <m:r>
                                      <a:rPr sz="1600">
                                        <a:latin typeface="Cambria Math" panose="02040503050406030204" pitchFamily="18" charset="0"/>
                                      </a:rPr>
                                      <m:t>2</m:t>
                                    </m:r>
                                  </m:sub>
                                </m:sSub>
                              </m:den>
                            </m:f>
                          </m:den>
                        </m:f>
                      </m:oMath>
                    </m:oMathPara>
                  </a14:m>
                  <a:endParaRPr sz="1600" dirty="0"/>
                </a:p>
              </p:txBody>
            </p:sp>
          </mc:Choice>
          <mc:Fallback xmlns="">
            <p:sp>
              <p:nvSpPr>
                <p:cNvPr id="10" name="Formula 8"/>
                <p:cNvSpPr txBox="1">
                  <a:spLocks noRot="1" noChangeAspect="1" noMove="1" noResize="1" noEditPoints="1" noAdjustHandles="1" noChangeArrowheads="1" noChangeShapeType="1" noTextEdit="1"/>
                </p:cNvSpPr>
                <p:nvPr/>
              </p:nvSpPr>
              <p:spPr>
                <a:xfrm>
                  <a:off x="3475613" y="4809067"/>
                  <a:ext cx="1901219" cy="853400"/>
                </a:xfrm>
                <a:prstGeom prst="rect">
                  <a:avLst/>
                </a:prstGeom>
                <a:blipFill>
                  <a:blip r:embed="rId5"/>
                  <a:stretch>
                    <a:fillRect/>
                  </a:stretch>
                </a:blipFill>
              </p:spPr>
              <p:txBody>
                <a:bodyPr/>
                <a:lstStyle/>
                <a:p>
                  <a:r>
                    <a:rPr lang="en-US">
                      <a:noFill/>
                    </a:rPr>
                    <a:t> </a:t>
                  </a:r>
                </a:p>
              </p:txBody>
            </p:sp>
          </mc:Fallback>
        </mc:AlternateContent>
      </p:grpSp>
      <p:grpSp>
        <p:nvGrpSpPr>
          <p:cNvPr id="16" name="Group 15"/>
          <p:cNvGrpSpPr/>
          <p:nvPr/>
        </p:nvGrpSpPr>
        <p:grpSpPr>
          <a:xfrm>
            <a:off x="5376832" y="4412169"/>
            <a:ext cx="6568032" cy="2094560"/>
            <a:chOff x="5376832" y="4308473"/>
            <a:chExt cx="6568032" cy="2094560"/>
          </a:xfrm>
        </p:grpSpPr>
        <p:pic>
          <p:nvPicPr>
            <p:cNvPr id="11" name="Immagine 4_2"/>
            <p:cNvPicPr/>
            <p:nvPr/>
          </p:nvPicPr>
          <p:blipFill>
            <a:blip r:embed="rId6" cstate="screen">
              <a:extLst>
                <a:ext uri="{28A0092B-C50C-407E-A947-70E740481C1C}">
                  <a14:useLocalDpi xmlns:a14="http://schemas.microsoft.com/office/drawing/2010/main"/>
                </a:ext>
              </a:extLst>
            </a:blip>
            <a:srcRect/>
            <a:stretch/>
          </p:blipFill>
          <p:spPr>
            <a:xfrm>
              <a:off x="5376832" y="4308473"/>
              <a:ext cx="3165506" cy="2094560"/>
            </a:xfrm>
            <a:prstGeom prst="rect">
              <a:avLst/>
            </a:prstGeom>
            <a:ln>
              <a:noFill/>
            </a:ln>
          </p:spPr>
        </p:pic>
        <p:pic>
          <p:nvPicPr>
            <p:cNvPr id="12" name="Picture 11"/>
            <p:cNvPicPr/>
            <p:nvPr/>
          </p:nvPicPr>
          <p:blipFill>
            <a:blip r:embed="rId7" cstate="screen">
              <a:extLst>
                <a:ext uri="{28A0092B-C50C-407E-A947-70E740481C1C}">
                  <a14:useLocalDpi xmlns:a14="http://schemas.microsoft.com/office/drawing/2010/main"/>
                </a:ext>
              </a:extLst>
            </a:blip>
            <a:stretch/>
          </p:blipFill>
          <p:spPr>
            <a:xfrm>
              <a:off x="8685212" y="4308473"/>
              <a:ext cx="3259652" cy="2094560"/>
            </a:xfrm>
            <a:prstGeom prst="rect">
              <a:avLst/>
            </a:prstGeom>
            <a:ln>
              <a:noFill/>
            </a:ln>
          </p:spPr>
        </p:pic>
      </p:grpSp>
      <p:sp>
        <p:nvSpPr>
          <p:cNvPr id="13" name="TextBox 12"/>
          <p:cNvSpPr txBox="1"/>
          <p:nvPr/>
        </p:nvSpPr>
        <p:spPr>
          <a:xfrm>
            <a:off x="5511347" y="4344784"/>
            <a:ext cx="1321253" cy="923330"/>
          </a:xfrm>
          <a:prstGeom prst="rect">
            <a:avLst/>
          </a:prstGeom>
          <a:noFill/>
        </p:spPr>
        <p:txBody>
          <a:bodyPr wrap="square" rtlCol="0">
            <a:spAutoFit/>
          </a:bodyPr>
          <a:lstStyle/>
          <a:p>
            <a:r>
              <a:rPr lang="en-US" dirty="0">
                <a:solidFill>
                  <a:schemeClr val="bg1"/>
                </a:solidFill>
              </a:rPr>
              <a:t>First test in Roma2 lab</a:t>
            </a:r>
          </a:p>
        </p:txBody>
      </p:sp>
      <p:sp>
        <p:nvSpPr>
          <p:cNvPr id="14" name="TextShape 9"/>
          <p:cNvSpPr txBox="1"/>
          <p:nvPr/>
        </p:nvSpPr>
        <p:spPr>
          <a:xfrm>
            <a:off x="1149426" y="550933"/>
            <a:ext cx="6954112" cy="269866"/>
          </a:xfrm>
          <a:prstGeom prst="rect">
            <a:avLst/>
          </a:prstGeom>
          <a:noFill/>
          <a:ln>
            <a:noFill/>
          </a:ln>
        </p:spPr>
        <p:txBody>
          <a:bodyPr lIns="90000" tIns="45000" rIns="90000" bIns="45000">
            <a:noAutofit/>
          </a:bodyPr>
          <a:lstStyle/>
          <a:p>
            <a:r>
              <a:rPr lang="en-US" sz="1200" b="0" strike="noStrike" spc="-1" dirty="0">
                <a:solidFill>
                  <a:srgbClr val="FFC000"/>
                </a:solidFill>
                <a:latin typeface="Arial"/>
                <a:ea typeface="Noto Sans CJK SC"/>
              </a:rPr>
              <a:t>R. Cardarelli “</a:t>
            </a:r>
            <a:r>
              <a:rPr lang="en-US" sz="1200" b="1" i="1" strike="noStrike" spc="-1" dirty="0">
                <a:solidFill>
                  <a:srgbClr val="FFC000"/>
                </a:solidFill>
                <a:latin typeface="Arial"/>
                <a:ea typeface="Noto Sans CJK SC"/>
              </a:rPr>
              <a:t>Future RPC developments</a:t>
            </a:r>
            <a:r>
              <a:rPr lang="en-US" sz="1200" b="0" strike="noStrike" spc="-1" dirty="0">
                <a:solidFill>
                  <a:srgbClr val="FFC000"/>
                </a:solidFill>
                <a:latin typeface="Arial"/>
                <a:ea typeface="Noto Sans CJK SC"/>
              </a:rPr>
              <a:t>”, RPC2020 </a:t>
            </a:r>
            <a:r>
              <a:rPr lang="en-US" sz="1400" b="0" strike="noStrike" spc="-1" dirty="0">
                <a:solidFill>
                  <a:srgbClr val="FFC000"/>
                </a:solidFill>
                <a:latin typeface="Calibri"/>
              </a:rPr>
              <a:t>Roma 10-14 /02/2020 proceeding </a:t>
            </a:r>
            <a:r>
              <a:rPr lang="en-US" sz="1400" spc="-1" dirty="0">
                <a:solidFill>
                  <a:srgbClr val="FFC000"/>
                </a:solidFill>
                <a:latin typeface="Calibri"/>
              </a:rPr>
              <a:t>on</a:t>
            </a:r>
            <a:r>
              <a:rPr lang="en-US" sz="1400" b="0" strike="noStrike" spc="-1" dirty="0">
                <a:solidFill>
                  <a:srgbClr val="FFC000"/>
                </a:solidFill>
                <a:latin typeface="Calibri"/>
              </a:rPr>
              <a:t> JINST</a:t>
            </a:r>
            <a:r>
              <a:rPr lang="en-US" sz="1400" b="0" strike="noStrike" spc="-1" dirty="0">
                <a:solidFill>
                  <a:srgbClr val="FFC000"/>
                </a:solidFill>
                <a:latin typeface="Arial"/>
              </a:rPr>
              <a:t> </a:t>
            </a:r>
          </a:p>
        </p:txBody>
      </p:sp>
    </p:spTree>
    <p:extLst>
      <p:ext uri="{BB962C8B-B14F-4D97-AF65-F5344CB8AC3E}">
        <p14:creationId xmlns:p14="http://schemas.microsoft.com/office/powerpoint/2010/main" val="1557841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181" y="51599"/>
            <a:ext cx="9905998" cy="821635"/>
          </a:xfrm>
        </p:spPr>
        <p:txBody>
          <a:bodyPr>
            <a:normAutofit fontScale="90000"/>
          </a:bodyPr>
          <a:lstStyle/>
          <a:p>
            <a:r>
              <a:rPr lang="en-US" dirty="0"/>
              <a:t>A new method: the planar drift chamber</a:t>
            </a:r>
          </a:p>
        </p:txBody>
      </p:sp>
      <p:sp>
        <p:nvSpPr>
          <p:cNvPr id="3" name="Content Placeholder 2"/>
          <p:cNvSpPr>
            <a:spLocks noGrp="1"/>
          </p:cNvSpPr>
          <p:nvPr>
            <p:ph idx="1"/>
          </p:nvPr>
        </p:nvSpPr>
        <p:spPr>
          <a:xfrm>
            <a:off x="677346" y="954156"/>
            <a:ext cx="5556474" cy="3415098"/>
          </a:xfrm>
        </p:spPr>
        <p:txBody>
          <a:bodyPr>
            <a:normAutofit fontScale="92500" lnSpcReduction="20000"/>
          </a:bodyPr>
          <a:lstStyle/>
          <a:p>
            <a:r>
              <a:rPr lang="en-US" dirty="0"/>
              <a:t>Planar detectors can generate signals with accurate position information </a:t>
            </a:r>
            <a:r>
              <a:rPr lang="en-US" dirty="0">
                <a:sym typeface="Wingdings" panose="05000000000000000000" pitchFamily="2" charset="2"/>
              </a:rPr>
              <a:t> discharge cell footprint ~ 100</a:t>
            </a:r>
            <a:r>
              <a:rPr lang="en-US" dirty="0">
                <a:sym typeface="Symbol" panose="05050102010706020507" pitchFamily="18" charset="2"/>
              </a:rPr>
              <a:t></a:t>
            </a:r>
            <a:r>
              <a:rPr lang="en-US" dirty="0">
                <a:sym typeface="Wingdings" panose="05000000000000000000" pitchFamily="2" charset="2"/>
              </a:rPr>
              <a:t>m</a:t>
            </a:r>
            <a:r>
              <a:rPr lang="en-US" baseline="30000" dirty="0">
                <a:sym typeface="Wingdings" panose="05000000000000000000" pitchFamily="2" charset="2"/>
              </a:rPr>
              <a:t>2  </a:t>
            </a:r>
            <a:r>
              <a:rPr lang="en-US" sz="1200" spc="-1" dirty="0">
                <a:solidFill>
                  <a:srgbClr val="FF8000"/>
                </a:solidFill>
                <a:latin typeface="Arial"/>
                <a:ea typeface="Arial"/>
              </a:rPr>
              <a:t>(10.1088/1748-0221/7/11/P11012)</a:t>
            </a:r>
            <a:endParaRPr lang="en-US" sz="1200" baseline="30000" dirty="0">
              <a:sym typeface="Wingdings" panose="05000000000000000000" pitchFamily="2" charset="2"/>
            </a:endParaRPr>
          </a:p>
          <a:p>
            <a:r>
              <a:rPr lang="en-US" dirty="0">
                <a:sym typeface="Wingdings" panose="05000000000000000000" pitchFamily="2" charset="2"/>
              </a:rPr>
              <a:t>Same limitations of micro-pattern detectors coming from </a:t>
            </a:r>
          </a:p>
          <a:p>
            <a:pPr lvl="1"/>
            <a:r>
              <a:rPr lang="en-US" dirty="0">
                <a:sym typeface="Wingdings" panose="05000000000000000000" pitchFamily="2" charset="2"/>
              </a:rPr>
              <a:t>the readout system precision</a:t>
            </a:r>
          </a:p>
          <a:p>
            <a:pPr lvl="1"/>
            <a:r>
              <a:rPr lang="en-US" dirty="0">
                <a:sym typeface="Wingdings" panose="05000000000000000000" pitchFamily="2" charset="2"/>
              </a:rPr>
              <a:t>Expensive readout electronics</a:t>
            </a:r>
          </a:p>
          <a:p>
            <a:pPr lvl="1"/>
            <a:r>
              <a:rPr lang="en-US" dirty="0">
                <a:sym typeface="Wingdings" panose="05000000000000000000" pitchFamily="2" charset="2"/>
              </a:rPr>
              <a:t>A lot of readout channels</a:t>
            </a:r>
          </a:p>
          <a:p>
            <a:r>
              <a:rPr lang="en-US" dirty="0">
                <a:sym typeface="Wingdings" panose="05000000000000000000" pitchFamily="2" charset="2"/>
              </a:rPr>
              <a:t>Efficient and innovative readout systems</a:t>
            </a:r>
          </a:p>
          <a:p>
            <a:r>
              <a:rPr lang="en-US" spc="-1" dirty="0">
                <a:latin typeface="Arial"/>
              </a:rPr>
              <a:t>Applications: PET, muon tomography, future tracking devices</a:t>
            </a:r>
            <a:endParaRPr lang="en-US" dirty="0">
              <a:sym typeface="Wingdings" panose="05000000000000000000" pitchFamily="2" charset="2"/>
            </a:endParaRPr>
          </a:p>
        </p:txBody>
      </p:sp>
      <p:sp>
        <p:nvSpPr>
          <p:cNvPr id="4" name="Date Placeholder 3"/>
          <p:cNvSpPr>
            <a:spLocks noGrp="1"/>
          </p:cNvSpPr>
          <p:nvPr>
            <p:ph type="dt" sz="half" idx="10"/>
          </p:nvPr>
        </p:nvSpPr>
        <p:spPr>
          <a:xfrm>
            <a:off x="8837612" y="6348941"/>
            <a:ext cx="1600200" cy="365125"/>
          </a:xfrm>
        </p:spPr>
        <p:txBody>
          <a:bodyPr/>
          <a:lstStyle/>
          <a:p>
            <a:r>
              <a:rPr lang="en-US"/>
              <a:t>15/10//2026</a:t>
            </a:r>
          </a:p>
        </p:txBody>
      </p:sp>
      <p:sp>
        <p:nvSpPr>
          <p:cNvPr id="6" name="Slide Number Placeholder 5"/>
          <p:cNvSpPr>
            <a:spLocks noGrp="1"/>
          </p:cNvSpPr>
          <p:nvPr>
            <p:ph type="sldNum" sz="quarter" idx="12"/>
          </p:nvPr>
        </p:nvSpPr>
        <p:spPr>
          <a:xfrm>
            <a:off x="10514012" y="6348941"/>
            <a:ext cx="551167" cy="365125"/>
          </a:xfrm>
        </p:spPr>
        <p:txBody>
          <a:bodyPr/>
          <a:lstStyle/>
          <a:p>
            <a:fld id="{3D386162-1254-4836-8907-E79B8C46EF85}" type="slidenum">
              <a:rPr lang="en-US" smtClean="0"/>
              <a:t>70</a:t>
            </a:fld>
            <a:endParaRPr lang="en-US"/>
          </a:p>
        </p:txBody>
      </p:sp>
      <p:pic>
        <p:nvPicPr>
          <p:cNvPr id="8" name="Picture 7"/>
          <p:cNvPicPr/>
          <p:nvPr/>
        </p:nvPicPr>
        <p:blipFill>
          <a:blip r:embed="rId2" cstate="screen">
            <a:extLst>
              <a:ext uri="{28A0092B-C50C-407E-A947-70E740481C1C}">
                <a14:useLocalDpi xmlns:a14="http://schemas.microsoft.com/office/drawing/2010/main"/>
              </a:ext>
            </a:extLst>
          </a:blip>
          <a:stretch/>
        </p:blipFill>
        <p:spPr>
          <a:xfrm>
            <a:off x="3379383" y="4369254"/>
            <a:ext cx="2749299" cy="1817843"/>
          </a:xfrm>
          <a:prstGeom prst="rect">
            <a:avLst/>
          </a:prstGeom>
          <a:ln>
            <a:noFill/>
          </a:ln>
        </p:spPr>
      </p:pic>
      <p:pic>
        <p:nvPicPr>
          <p:cNvPr id="9" name="Picture 8"/>
          <p:cNvPicPr/>
          <p:nvPr/>
        </p:nvPicPr>
        <p:blipFill>
          <a:blip r:embed="rId3" cstate="screen">
            <a:extLst>
              <a:ext uri="{28A0092B-C50C-407E-A947-70E740481C1C}">
                <a14:useLocalDpi xmlns:a14="http://schemas.microsoft.com/office/drawing/2010/main"/>
              </a:ext>
            </a:extLst>
          </a:blip>
          <a:stretch/>
        </p:blipFill>
        <p:spPr>
          <a:xfrm>
            <a:off x="1039059" y="4369255"/>
            <a:ext cx="2195207" cy="1817843"/>
          </a:xfrm>
          <a:prstGeom prst="rect">
            <a:avLst/>
          </a:prstGeom>
          <a:ln>
            <a:noFill/>
          </a:ln>
        </p:spPr>
      </p:pic>
      <p:sp>
        <p:nvSpPr>
          <p:cNvPr id="10" name="Content Placeholder 2"/>
          <p:cNvSpPr txBox="1">
            <a:spLocks/>
          </p:cNvSpPr>
          <p:nvPr/>
        </p:nvSpPr>
        <p:spPr>
          <a:xfrm>
            <a:off x="6409266" y="954156"/>
            <a:ext cx="5556474" cy="1170977"/>
          </a:xfrm>
          <a:prstGeom prst="rect">
            <a:avLst/>
          </a:prstGeom>
        </p:spPr>
        <p:txBody>
          <a:bodyPr vert="horz" lIns="91440" tIns="45720" rIns="91440" bIns="45720" rtlCol="0" anchor="ctr">
            <a:normAutofit fontScale="92500" lnSpcReduction="200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None/>
            </a:pPr>
            <a:r>
              <a:rPr lang="en-US" b="1" dirty="0">
                <a:solidFill>
                  <a:srgbClr val="FFFF00"/>
                </a:solidFill>
              </a:rPr>
              <a:t>A new Idea </a:t>
            </a:r>
            <a:r>
              <a:rPr lang="en-US" dirty="0">
                <a:sym typeface="Wingdings" panose="05000000000000000000" pitchFamily="2" charset="2"/>
              </a:rPr>
              <a:t> Planar drift chamber</a:t>
            </a:r>
            <a:endParaRPr lang="en-US" baseline="30000" dirty="0">
              <a:sym typeface="Wingdings" panose="05000000000000000000" pitchFamily="2" charset="2"/>
            </a:endParaRPr>
          </a:p>
          <a:p>
            <a:r>
              <a:rPr lang="en-US" dirty="0">
                <a:sym typeface="Wingdings" panose="05000000000000000000" pitchFamily="2" charset="2"/>
              </a:rPr>
              <a:t>Measuring the impact position from the diffusion wave time walk difference on the graphite electrode </a:t>
            </a:r>
          </a:p>
        </p:txBody>
      </p:sp>
      <p:pic>
        <p:nvPicPr>
          <p:cNvPr id="11" name="Picture 3_1" descr="C:\Users\ElioPC\Desktop\Dottorato_presentazione\imgs\gap4.png"/>
          <p:cNvPicPr/>
          <p:nvPr/>
        </p:nvPicPr>
        <p:blipFill rotWithShape="1">
          <a:blip r:embed="rId4" cstate="screen">
            <a:extLst>
              <a:ext uri="{28A0092B-C50C-407E-A947-70E740481C1C}">
                <a14:useLocalDpi xmlns:a14="http://schemas.microsoft.com/office/drawing/2010/main"/>
              </a:ext>
            </a:extLst>
          </a:blip>
          <a:srcRect/>
          <a:stretch/>
        </p:blipFill>
        <p:spPr>
          <a:xfrm>
            <a:off x="6409266" y="2144019"/>
            <a:ext cx="3166534" cy="1974960"/>
          </a:xfrm>
          <a:prstGeom prst="rect">
            <a:avLst/>
          </a:prstGeom>
          <a:ln>
            <a:noFill/>
          </a:ln>
        </p:spPr>
      </p:pic>
      <p:sp>
        <p:nvSpPr>
          <p:cNvPr id="12" name="Rectangle 11"/>
          <p:cNvSpPr/>
          <p:nvPr/>
        </p:nvSpPr>
        <p:spPr>
          <a:xfrm>
            <a:off x="6811018" y="4104820"/>
            <a:ext cx="3626794" cy="430887"/>
          </a:xfrm>
          <a:prstGeom prst="rect">
            <a:avLst/>
          </a:prstGeom>
        </p:spPr>
        <p:txBody>
          <a:bodyPr wrap="square">
            <a:spAutoFit/>
          </a:bodyPr>
          <a:lstStyle/>
          <a:p>
            <a:r>
              <a:rPr lang="en-GB" sz="1100" dirty="0">
                <a:solidFill>
                  <a:srgbClr val="FFC000"/>
                </a:solidFill>
              </a:rPr>
              <a:t>R. Cardarelli et Al. Track resolution in the RPC chamber NIM A572, vol. 1 170-172 (2007).</a:t>
            </a:r>
          </a:p>
        </p:txBody>
      </p:sp>
      <p:sp>
        <p:nvSpPr>
          <p:cNvPr id="13" name="Content Placeholder 2"/>
          <p:cNvSpPr txBox="1">
            <a:spLocks/>
          </p:cNvSpPr>
          <p:nvPr/>
        </p:nvSpPr>
        <p:spPr>
          <a:xfrm>
            <a:off x="6502400" y="4355096"/>
            <a:ext cx="5556474" cy="1577118"/>
          </a:xfrm>
          <a:prstGeom prst="rect">
            <a:avLst/>
          </a:prstGeom>
        </p:spPr>
        <p:txBody>
          <a:bodyPr vert="horz" lIns="91440" tIns="45720" rIns="91440" bIns="45720" rtlCol="0" anchor="ctr">
            <a:normAutofit fontScale="92500"/>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r>
              <a:rPr lang="en-US" dirty="0">
                <a:sym typeface="Wingdings" panose="05000000000000000000" pitchFamily="2" charset="2"/>
              </a:rPr>
              <a:t>Can reach sub mm precision</a:t>
            </a:r>
          </a:p>
          <a:p>
            <a:r>
              <a:rPr lang="en-US" dirty="0">
                <a:sym typeface="Wingdings" panose="05000000000000000000" pitchFamily="2" charset="2"/>
              </a:rPr>
              <a:t>Suitable for large area low rate environment (rate is limited to about 100 Hz/</a:t>
            </a:r>
            <a:r>
              <a:rPr lang="en-US" dirty="0">
                <a:sym typeface="Symbol" panose="05050102010706020507" pitchFamily="18" charset="2"/>
              </a:rPr>
              <a:t>c</a:t>
            </a:r>
            <a:r>
              <a:rPr lang="en-US" dirty="0">
                <a:sym typeface="Wingdings" panose="05000000000000000000" pitchFamily="2" charset="2"/>
              </a:rPr>
              <a:t>m</a:t>
            </a:r>
            <a:r>
              <a:rPr lang="en-US" baseline="30000" dirty="0">
                <a:sym typeface="Wingdings" panose="05000000000000000000" pitchFamily="2" charset="2"/>
              </a:rPr>
              <a:t>2</a:t>
            </a:r>
            <a:r>
              <a:rPr lang="en-US" dirty="0">
                <a:sym typeface="Wingdings" panose="05000000000000000000" pitchFamily="2" charset="2"/>
              </a:rPr>
              <a:t>) </a:t>
            </a:r>
          </a:p>
          <a:p>
            <a:r>
              <a:rPr lang="en-US" dirty="0">
                <a:sym typeface="Wingdings" panose="05000000000000000000" pitchFamily="2" charset="2"/>
              </a:rPr>
              <a:t>Very low cost readout electronics</a:t>
            </a:r>
          </a:p>
        </p:txBody>
      </p:sp>
      <p:pic>
        <p:nvPicPr>
          <p:cNvPr id="14" name="Immagine 2_0"/>
          <p:cNvPicPr/>
          <p:nvPr/>
        </p:nvPicPr>
        <p:blipFill rotWithShape="1">
          <a:blip r:embed="rId5" cstate="screen">
            <a:extLst>
              <a:ext uri="{28A0092B-C50C-407E-A947-70E740481C1C}">
                <a14:useLocalDpi xmlns:a14="http://schemas.microsoft.com/office/drawing/2010/main"/>
              </a:ext>
            </a:extLst>
          </a:blip>
          <a:srcRect/>
          <a:stretch/>
        </p:blipFill>
        <p:spPr>
          <a:xfrm>
            <a:off x="9601200" y="2125133"/>
            <a:ext cx="2590800" cy="1993846"/>
          </a:xfrm>
          <a:prstGeom prst="rect">
            <a:avLst/>
          </a:prstGeom>
          <a:ln>
            <a:noFill/>
          </a:ln>
        </p:spPr>
      </p:pic>
      <p:sp>
        <p:nvSpPr>
          <p:cNvPr id="15" name="Oval 14"/>
          <p:cNvSpPr/>
          <p:nvPr/>
        </p:nvSpPr>
        <p:spPr>
          <a:xfrm>
            <a:off x="8288867" y="2531533"/>
            <a:ext cx="93133" cy="1016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p:nvGrpSpPr>
        <p:grpSpPr>
          <a:xfrm>
            <a:off x="7831320" y="2413912"/>
            <a:ext cx="906748" cy="312527"/>
            <a:chOff x="7831320" y="2413912"/>
            <a:chExt cx="906748" cy="312527"/>
          </a:xfrm>
        </p:grpSpPr>
        <p:sp>
          <p:nvSpPr>
            <p:cNvPr id="16" name="Right Arrow 15"/>
            <p:cNvSpPr>
              <a:spLocks/>
            </p:cNvSpPr>
            <p:nvPr/>
          </p:nvSpPr>
          <p:spPr>
            <a:xfrm rot="11630220">
              <a:off x="7831320" y="2413912"/>
              <a:ext cx="436880" cy="18661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rot="11630220" flipH="1" flipV="1">
              <a:off x="8399401" y="2539827"/>
              <a:ext cx="338667" cy="18661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p:cNvSpPr/>
          <p:nvPr/>
        </p:nvSpPr>
        <p:spPr>
          <a:xfrm>
            <a:off x="3702238" y="4187758"/>
            <a:ext cx="2431435" cy="261610"/>
          </a:xfrm>
          <a:prstGeom prst="rect">
            <a:avLst/>
          </a:prstGeom>
        </p:spPr>
        <p:txBody>
          <a:bodyPr wrap="none">
            <a:spAutoFit/>
          </a:bodyPr>
          <a:lstStyle/>
          <a:p>
            <a:r>
              <a:rPr lang="en-US" sz="1100" spc="-1" dirty="0">
                <a:solidFill>
                  <a:srgbClr val="FF8000"/>
                </a:solidFill>
                <a:ea typeface="Arial"/>
              </a:rPr>
              <a:t>10.1088/1748-0221/11/11/C11008</a:t>
            </a:r>
            <a:endParaRPr lang="en-US" sz="1100" dirty="0"/>
          </a:p>
        </p:txBody>
      </p:sp>
    </p:spTree>
    <p:extLst>
      <p:ext uri="{BB962C8B-B14F-4D97-AF65-F5344CB8AC3E}">
        <p14:creationId xmlns:p14="http://schemas.microsoft.com/office/powerpoint/2010/main" val="36191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167" y="-3198"/>
            <a:ext cx="9905998" cy="821635"/>
          </a:xfrm>
        </p:spPr>
        <p:txBody>
          <a:bodyPr>
            <a:normAutofit/>
          </a:bodyPr>
          <a:lstStyle/>
          <a:p>
            <a:r>
              <a:rPr lang="en-US" dirty="0"/>
              <a:t>High rate for single gap RPCs</a:t>
            </a:r>
          </a:p>
        </p:txBody>
      </p:sp>
      <p:sp>
        <p:nvSpPr>
          <p:cNvPr id="3" name="Content Placeholder 2"/>
          <p:cNvSpPr>
            <a:spLocks noGrp="1"/>
          </p:cNvSpPr>
          <p:nvPr>
            <p:ph idx="1"/>
          </p:nvPr>
        </p:nvSpPr>
        <p:spPr>
          <a:xfrm>
            <a:off x="447167" y="772308"/>
            <a:ext cx="6492965" cy="1824580"/>
          </a:xfrm>
        </p:spPr>
        <p:txBody>
          <a:bodyPr>
            <a:normAutofit fontScale="85000" lnSpcReduction="10000"/>
          </a:bodyPr>
          <a:lstStyle/>
          <a:p>
            <a:r>
              <a:rPr lang="en-US" dirty="0"/>
              <a:t>limited by </a:t>
            </a:r>
            <a:r>
              <a:rPr lang="en-US" dirty="0" err="1"/>
              <a:t>Ramo</a:t>
            </a:r>
            <a:r>
              <a:rPr lang="en-US" dirty="0"/>
              <a:t> theorem (~1/20 of </a:t>
            </a:r>
            <a:r>
              <a:rPr lang="en-US" dirty="0">
                <a:sym typeface="Wingdings" panose="05000000000000000000" pitchFamily="2" charset="2"/>
              </a:rPr>
              <a:t>&lt;</a:t>
            </a:r>
            <a:r>
              <a:rPr lang="en-US" dirty="0">
                <a:solidFill>
                  <a:srgbClr val="FFFF00"/>
                </a:solidFill>
                <a:sym typeface="Wingdings" panose="05000000000000000000" pitchFamily="2" charset="2"/>
              </a:rPr>
              <a:t>Q</a:t>
            </a:r>
            <a:r>
              <a:rPr lang="en-US" dirty="0">
                <a:sym typeface="Wingdings" panose="05000000000000000000" pitchFamily="2" charset="2"/>
              </a:rPr>
              <a:t>&gt; is usable)</a:t>
            </a:r>
          </a:p>
          <a:p>
            <a:r>
              <a:rPr lang="en-US" dirty="0">
                <a:sym typeface="Wingdings" panose="05000000000000000000" pitchFamily="2" charset="2"/>
              </a:rPr>
              <a:t>low resistivity electrodes made of HPL (~10</a:t>
            </a:r>
            <a:r>
              <a:rPr lang="en-US" baseline="30000" dirty="0">
                <a:sym typeface="Wingdings" panose="05000000000000000000" pitchFamily="2" charset="2"/>
              </a:rPr>
              <a:t>10</a:t>
            </a:r>
            <a:r>
              <a:rPr lang="en-US" dirty="0">
                <a:sym typeface="Wingdings" panose="05000000000000000000" pitchFamily="2" charset="2"/>
              </a:rPr>
              <a:t> </a:t>
            </a:r>
            <a:r>
              <a:rPr lang="en-US" dirty="0">
                <a:latin typeface="Symbol" panose="05050102010706020507" pitchFamily="18" charset="2"/>
                <a:sym typeface="Wingdings" panose="05000000000000000000" pitchFamily="2" charset="2"/>
              </a:rPr>
              <a:t>W</a:t>
            </a:r>
            <a:r>
              <a:rPr lang="en-US" dirty="0">
                <a:sym typeface="Wingdings" panose="05000000000000000000" pitchFamily="2" charset="2"/>
              </a:rPr>
              <a:t> cm)</a:t>
            </a:r>
          </a:p>
          <a:p>
            <a:r>
              <a:rPr lang="en-US" dirty="0">
                <a:sym typeface="Wingdings" panose="05000000000000000000" pitchFamily="2" charset="2"/>
              </a:rPr>
              <a:t>SiGe FE tech. with 4k e- noise to reduce &lt;</a:t>
            </a:r>
            <a:r>
              <a:rPr lang="en-US" dirty="0">
                <a:solidFill>
                  <a:srgbClr val="FFFF00"/>
                </a:solidFill>
                <a:sym typeface="Wingdings" panose="05000000000000000000" pitchFamily="2" charset="2"/>
              </a:rPr>
              <a:t>Q</a:t>
            </a:r>
            <a:r>
              <a:rPr lang="en-US" dirty="0">
                <a:sym typeface="Wingdings" panose="05000000000000000000" pitchFamily="2" charset="2"/>
              </a:rPr>
              <a:t>&gt;</a:t>
            </a:r>
          </a:p>
          <a:p>
            <a:r>
              <a:rPr lang="en-US" dirty="0">
                <a:sym typeface="Wingdings" panose="05000000000000000000" pitchFamily="2" charset="2"/>
              </a:rPr>
              <a:t>Reaching up to 10 kHz/cm</a:t>
            </a:r>
            <a:r>
              <a:rPr lang="en-US" baseline="30000" dirty="0">
                <a:sym typeface="Wingdings" panose="05000000000000000000" pitchFamily="2" charset="2"/>
              </a:rPr>
              <a:t>2 </a:t>
            </a:r>
            <a:r>
              <a:rPr lang="en-US" dirty="0">
                <a:sym typeface="Wingdings" panose="05000000000000000000" pitchFamily="2" charset="2"/>
              </a:rPr>
              <a:t>in production chambers</a:t>
            </a:r>
          </a:p>
          <a:p>
            <a:r>
              <a:rPr lang="en-US" dirty="0">
                <a:sym typeface="Wingdings" panose="05000000000000000000" pitchFamily="2" charset="2"/>
              </a:rPr>
              <a:t>Suitable for safe operation with eco-gas mixture</a:t>
            </a:r>
          </a:p>
        </p:txBody>
      </p:sp>
      <p:sp>
        <p:nvSpPr>
          <p:cNvPr id="4" name="Date Placeholder 3"/>
          <p:cNvSpPr>
            <a:spLocks noGrp="1"/>
          </p:cNvSpPr>
          <p:nvPr>
            <p:ph type="dt" sz="half" idx="10"/>
          </p:nvPr>
        </p:nvSpPr>
        <p:spPr>
          <a:xfrm>
            <a:off x="8837612" y="6435725"/>
            <a:ext cx="1600200" cy="365125"/>
          </a:xfrm>
        </p:spPr>
        <p:txBody>
          <a:bodyPr/>
          <a:lstStyle/>
          <a:p>
            <a:r>
              <a:rPr lang="en-US"/>
              <a:t>15/10//2026</a:t>
            </a:r>
          </a:p>
        </p:txBody>
      </p:sp>
      <p:sp>
        <p:nvSpPr>
          <p:cNvPr id="9" name="TextBox 8"/>
          <p:cNvSpPr txBox="1"/>
          <p:nvPr/>
        </p:nvSpPr>
        <p:spPr>
          <a:xfrm>
            <a:off x="447167" y="2705749"/>
            <a:ext cx="10557698" cy="369332"/>
          </a:xfrm>
          <a:prstGeom prst="rect">
            <a:avLst/>
          </a:prstGeom>
          <a:solidFill>
            <a:srgbClr val="FFC000"/>
          </a:solidFill>
          <a:ln>
            <a:solidFill>
              <a:srgbClr val="FF0000"/>
            </a:solidFill>
          </a:ln>
        </p:spPr>
        <p:txBody>
          <a:bodyPr wrap="none" rtlCol="0">
            <a:spAutoFit/>
          </a:bodyPr>
          <a:lstStyle/>
          <a:p>
            <a:r>
              <a:rPr lang="en-US" dirty="0">
                <a:solidFill>
                  <a:srgbClr val="FF0000"/>
                </a:solidFill>
              </a:rPr>
              <a:t>FFC full TARGET </a:t>
            </a:r>
            <a:r>
              <a:rPr lang="en-US" dirty="0">
                <a:solidFill>
                  <a:srgbClr val="FF0000"/>
                </a:solidFill>
                <a:sym typeface="Wingdings" panose="05000000000000000000" pitchFamily="2" charset="2"/>
              </a:rPr>
              <a:t> improve by a further order of magnitude by increasing S/N and lowering R:</a:t>
            </a:r>
            <a:endParaRPr lang="en-US" dirty="0">
              <a:solidFill>
                <a:srgbClr val="FF0000"/>
              </a:solidFill>
            </a:endParaRPr>
          </a:p>
        </p:txBody>
      </p:sp>
      <p:sp>
        <p:nvSpPr>
          <p:cNvPr id="22" name="Rectangle 21"/>
          <p:cNvSpPr/>
          <p:nvPr/>
        </p:nvSpPr>
        <p:spPr>
          <a:xfrm>
            <a:off x="222872" y="3179691"/>
            <a:ext cx="5512810" cy="325603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234066" y="3189964"/>
            <a:ext cx="5490422" cy="830997"/>
          </a:xfrm>
          <a:prstGeom prst="rect">
            <a:avLst/>
          </a:prstGeom>
          <a:solidFill>
            <a:srgbClr val="002060"/>
          </a:solidFill>
        </p:spPr>
        <p:txBody>
          <a:bodyPr wrap="square" rtlCol="0">
            <a:spAutoFit/>
          </a:bodyPr>
          <a:lstStyle/>
          <a:p>
            <a:r>
              <a:rPr lang="en-US" sz="1600" dirty="0"/>
              <a:t>Last generation SiGe </a:t>
            </a:r>
            <a:r>
              <a:rPr lang="en-US" sz="1600" dirty="0" err="1"/>
              <a:t>etero</a:t>
            </a:r>
            <a:r>
              <a:rPr lang="en-US" sz="1600" dirty="0"/>
              <a:t>-junction technologies (</a:t>
            </a:r>
            <a:r>
              <a:rPr lang="en-US" sz="1600" dirty="0" err="1"/>
              <a:t>fT</a:t>
            </a:r>
            <a:r>
              <a:rPr lang="en-US" sz="1600" dirty="0"/>
              <a:t> 0.7 THz) announce a further x 10 leap in the FE </a:t>
            </a:r>
            <a:r>
              <a:rPr lang="en-US" sz="1600" dirty="0">
                <a:sym typeface="Wingdings" panose="05000000000000000000" pitchFamily="2" charset="2"/>
              </a:rPr>
              <a:t></a:t>
            </a:r>
            <a:r>
              <a:rPr lang="en-US" sz="1600" dirty="0"/>
              <a:t> 500 e- noise reduction </a:t>
            </a:r>
          </a:p>
        </p:txBody>
      </p:sp>
      <p:pic>
        <p:nvPicPr>
          <p:cNvPr id="24" name="Picture 23"/>
          <p:cNvPicPr>
            <a:picLocks noChangeAspect="1"/>
          </p:cNvPicPr>
          <p:nvPr/>
        </p:nvPicPr>
        <p:blipFill rotWithShape="1">
          <a:blip r:embed="rId2" cstate="screen">
            <a:extLst>
              <a:ext uri="{28A0092B-C50C-407E-A947-70E740481C1C}">
                <a14:useLocalDpi xmlns:a14="http://schemas.microsoft.com/office/drawing/2010/main"/>
              </a:ext>
            </a:extLst>
          </a:blip>
          <a:srcRect r="8379"/>
          <a:stretch/>
        </p:blipFill>
        <p:spPr>
          <a:xfrm>
            <a:off x="341231" y="4055423"/>
            <a:ext cx="3051300" cy="2247982"/>
          </a:xfrm>
          <a:prstGeom prst="rect">
            <a:avLst/>
          </a:prstGeom>
        </p:spPr>
      </p:pic>
      <p:sp>
        <p:nvSpPr>
          <p:cNvPr id="25" name="TextBox 24"/>
          <p:cNvSpPr txBox="1"/>
          <p:nvPr/>
        </p:nvSpPr>
        <p:spPr>
          <a:xfrm>
            <a:off x="1641647" y="4251794"/>
            <a:ext cx="1122423" cy="276999"/>
          </a:xfrm>
          <a:prstGeom prst="rect">
            <a:avLst/>
          </a:prstGeom>
          <a:noFill/>
        </p:spPr>
        <p:txBody>
          <a:bodyPr wrap="none" rtlCol="0">
            <a:spAutoFit/>
          </a:bodyPr>
          <a:lstStyle/>
          <a:p>
            <a:r>
              <a:rPr lang="en-US" sz="1200" dirty="0">
                <a:solidFill>
                  <a:schemeClr val="bg2"/>
                </a:solidFill>
              </a:rPr>
              <a:t>LHC </a:t>
            </a:r>
            <a:r>
              <a:rPr lang="en-US" sz="1200" dirty="0">
                <a:solidFill>
                  <a:schemeClr val="bg2"/>
                </a:solidFill>
                <a:sym typeface="Wingdings" panose="05000000000000000000" pitchFamily="2" charset="2"/>
              </a:rPr>
              <a:t> 30pC</a:t>
            </a:r>
            <a:endParaRPr lang="en-US" sz="1200" dirty="0">
              <a:solidFill>
                <a:schemeClr val="bg2"/>
              </a:solidFill>
            </a:endParaRPr>
          </a:p>
        </p:txBody>
      </p:sp>
      <p:sp>
        <p:nvSpPr>
          <p:cNvPr id="26" name="TextBox 25"/>
          <p:cNvSpPr txBox="1"/>
          <p:nvPr/>
        </p:nvSpPr>
        <p:spPr>
          <a:xfrm>
            <a:off x="787304" y="5380075"/>
            <a:ext cx="1265090" cy="276999"/>
          </a:xfrm>
          <a:prstGeom prst="rect">
            <a:avLst/>
          </a:prstGeom>
          <a:noFill/>
        </p:spPr>
        <p:txBody>
          <a:bodyPr wrap="none" rtlCol="0">
            <a:spAutoFit/>
          </a:bodyPr>
          <a:lstStyle/>
          <a:p>
            <a:r>
              <a:rPr lang="en-US" sz="1200" dirty="0">
                <a:solidFill>
                  <a:schemeClr val="bg2"/>
                </a:solidFill>
              </a:rPr>
              <a:t>HL-LHC </a:t>
            </a:r>
            <a:r>
              <a:rPr lang="en-US" sz="1200" dirty="0">
                <a:solidFill>
                  <a:schemeClr val="bg2"/>
                </a:solidFill>
                <a:sym typeface="Wingdings" panose="05000000000000000000" pitchFamily="2" charset="2"/>
              </a:rPr>
              <a:t> 5pC</a:t>
            </a:r>
            <a:endParaRPr lang="en-US" sz="1200" dirty="0">
              <a:solidFill>
                <a:schemeClr val="bg2"/>
              </a:solidFill>
            </a:endParaRPr>
          </a:p>
        </p:txBody>
      </p:sp>
      <p:sp>
        <p:nvSpPr>
          <p:cNvPr id="27" name="TextBox 26"/>
          <p:cNvSpPr txBox="1"/>
          <p:nvPr/>
        </p:nvSpPr>
        <p:spPr>
          <a:xfrm>
            <a:off x="1846117" y="5714945"/>
            <a:ext cx="1191352" cy="276999"/>
          </a:xfrm>
          <a:prstGeom prst="rect">
            <a:avLst/>
          </a:prstGeom>
          <a:noFill/>
        </p:spPr>
        <p:txBody>
          <a:bodyPr wrap="none" rtlCol="0">
            <a:spAutoFit/>
          </a:bodyPr>
          <a:lstStyle/>
          <a:p>
            <a:r>
              <a:rPr lang="en-US" sz="1200" dirty="0">
                <a:solidFill>
                  <a:schemeClr val="bg2"/>
                </a:solidFill>
              </a:rPr>
              <a:t>FFC </a:t>
            </a:r>
            <a:r>
              <a:rPr lang="en-US" sz="1200" dirty="0">
                <a:solidFill>
                  <a:schemeClr val="bg2"/>
                </a:solidFill>
                <a:sym typeface="Wingdings" panose="05000000000000000000" pitchFamily="2" charset="2"/>
              </a:rPr>
              <a:t> 1-2 </a:t>
            </a:r>
            <a:r>
              <a:rPr lang="en-US" sz="1200" dirty="0" err="1">
                <a:solidFill>
                  <a:schemeClr val="bg2"/>
                </a:solidFill>
                <a:sym typeface="Wingdings" panose="05000000000000000000" pitchFamily="2" charset="2"/>
              </a:rPr>
              <a:t>pC</a:t>
            </a:r>
            <a:endParaRPr lang="en-US" sz="1200" dirty="0">
              <a:solidFill>
                <a:schemeClr val="bg2"/>
              </a:solidFill>
            </a:endParaRPr>
          </a:p>
        </p:txBody>
      </p:sp>
      <p:sp>
        <p:nvSpPr>
          <p:cNvPr id="28" name="TextBox 27"/>
          <p:cNvSpPr txBox="1"/>
          <p:nvPr/>
        </p:nvSpPr>
        <p:spPr>
          <a:xfrm>
            <a:off x="3610724" y="4165399"/>
            <a:ext cx="2009775" cy="2031325"/>
          </a:xfrm>
          <a:prstGeom prst="rect">
            <a:avLst/>
          </a:prstGeom>
          <a:noFill/>
        </p:spPr>
        <p:txBody>
          <a:bodyPr wrap="square" rtlCol="0">
            <a:spAutoFit/>
          </a:bodyPr>
          <a:lstStyle/>
          <a:p>
            <a:r>
              <a:rPr lang="en-US" dirty="0"/>
              <a:t>For further exploiting the electronics:</a:t>
            </a:r>
          </a:p>
          <a:p>
            <a:pPr marL="285750" indent="-285750">
              <a:buFont typeface="Arial" panose="020B0604020202020204" pitchFamily="34" charset="0"/>
              <a:buChar char="•"/>
            </a:pPr>
            <a:r>
              <a:rPr lang="en-US" dirty="0"/>
              <a:t>Faster avalanche</a:t>
            </a:r>
          </a:p>
          <a:p>
            <a:pPr marL="285750" indent="-285750">
              <a:buFont typeface="Arial" panose="020B0604020202020204" pitchFamily="34" charset="0"/>
              <a:buChar char="•"/>
            </a:pPr>
            <a:r>
              <a:rPr lang="en-US" dirty="0"/>
              <a:t>Very efficient grounding</a:t>
            </a:r>
          </a:p>
        </p:txBody>
      </p:sp>
      <p:sp>
        <p:nvSpPr>
          <p:cNvPr id="29" name="TextBox 28"/>
          <p:cNvSpPr txBox="1"/>
          <p:nvPr/>
        </p:nvSpPr>
        <p:spPr>
          <a:xfrm>
            <a:off x="768651" y="4625106"/>
            <a:ext cx="1745991" cy="369332"/>
          </a:xfrm>
          <a:prstGeom prst="rect">
            <a:avLst/>
          </a:prstGeom>
          <a:noFill/>
          <a:ln>
            <a:solidFill>
              <a:srgbClr val="FF0000"/>
            </a:solidFill>
          </a:ln>
        </p:spPr>
        <p:txBody>
          <a:bodyPr wrap="none" rtlCol="0">
            <a:spAutoFit/>
          </a:bodyPr>
          <a:lstStyle/>
          <a:p>
            <a:r>
              <a:rPr lang="en-US" dirty="0">
                <a:solidFill>
                  <a:schemeClr val="bg2"/>
                </a:solidFill>
              </a:rPr>
              <a:t>1mm gas gap</a:t>
            </a:r>
          </a:p>
        </p:txBody>
      </p:sp>
      <p:sp>
        <p:nvSpPr>
          <p:cNvPr id="30" name="Content Placeholder 11"/>
          <p:cNvSpPr txBox="1">
            <a:spLocks/>
          </p:cNvSpPr>
          <p:nvPr/>
        </p:nvSpPr>
        <p:spPr>
          <a:xfrm>
            <a:off x="5997045" y="3260599"/>
            <a:ext cx="5864276" cy="3042806"/>
          </a:xfrm>
          <a:prstGeom prst="rect">
            <a:avLst/>
          </a:prstGeom>
          <a:ln>
            <a:solidFill>
              <a:srgbClr val="FFC000"/>
            </a:solidFill>
          </a:ln>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buFont typeface="Wingdings 3" charset="2"/>
              <a:buNone/>
            </a:pPr>
            <a:r>
              <a:rPr lang="en-US" dirty="0"/>
              <a:t>A new device: single gap semi-conductor RPC</a:t>
            </a:r>
          </a:p>
          <a:p>
            <a:pPr marL="0" indent="0">
              <a:buFont typeface="Wingdings 3" charset="2"/>
              <a:buNone/>
            </a:pPr>
            <a:r>
              <a:rPr lang="en-US" b="1" dirty="0">
                <a:solidFill>
                  <a:srgbClr val="FF0000"/>
                </a:solidFill>
              </a:rPr>
              <a:t>[</a:t>
            </a:r>
            <a:r>
              <a:rPr lang="en-US" dirty="0"/>
              <a:t>electronic carriers can not be depleted</a:t>
            </a:r>
            <a:r>
              <a:rPr lang="en-US" b="1" dirty="0">
                <a:solidFill>
                  <a:srgbClr val="FF0000"/>
                </a:solidFill>
              </a:rPr>
              <a:t>]</a:t>
            </a:r>
          </a:p>
          <a:p>
            <a:pPr lvl="1"/>
            <a:r>
              <a:rPr lang="en-GB" dirty="0"/>
              <a:t>0.6 mm GaAs electrodes </a:t>
            </a:r>
          </a:p>
          <a:p>
            <a:pPr lvl="1"/>
            <a:r>
              <a:rPr lang="en-GB" dirty="0"/>
              <a:t>Resistivity 1.4×10^8 Ωcm</a:t>
            </a:r>
          </a:p>
          <a:p>
            <a:pPr lvl="1"/>
            <a:r>
              <a:rPr lang="en-US" dirty="0"/>
              <a:t>Tested up to &gt; 40 kHz</a:t>
            </a:r>
            <a:r>
              <a:rPr lang="en-US" dirty="0">
                <a:sym typeface="Wingdings" panose="05000000000000000000" pitchFamily="2" charset="2"/>
              </a:rPr>
              <a:t>/cm</a:t>
            </a:r>
            <a:r>
              <a:rPr lang="en-US" baseline="30000" dirty="0">
                <a:sym typeface="Wingdings" panose="05000000000000000000" pitchFamily="2" charset="2"/>
              </a:rPr>
              <a:t>2</a:t>
            </a:r>
            <a:endParaRPr lang="en-GB" dirty="0"/>
          </a:p>
          <a:p>
            <a:pPr lvl="1"/>
            <a:r>
              <a:rPr lang="en-GB" dirty="0"/>
              <a:t>&gt; 1 MHz/</a:t>
            </a:r>
            <a:r>
              <a:rPr lang="en-US" dirty="0">
                <a:sym typeface="Wingdings" panose="05000000000000000000" pitchFamily="2" charset="2"/>
              </a:rPr>
              <a:t>cm</a:t>
            </a:r>
            <a:r>
              <a:rPr lang="en-US" baseline="30000" dirty="0">
                <a:sym typeface="Wingdings" panose="05000000000000000000" pitchFamily="2" charset="2"/>
              </a:rPr>
              <a:t>2</a:t>
            </a:r>
            <a:r>
              <a:rPr lang="en-GB" dirty="0">
                <a:sym typeface="Wingdings" panose="05000000000000000000" pitchFamily="2" charset="2"/>
              </a:rPr>
              <a:t> is </a:t>
            </a:r>
            <a:r>
              <a:rPr lang="en-GB" dirty="0"/>
              <a:t>possible</a:t>
            </a:r>
          </a:p>
          <a:p>
            <a:pPr lvl="1"/>
            <a:r>
              <a:rPr lang="en-GB" dirty="0"/>
              <a:t>Active area 6.25 cm</a:t>
            </a:r>
            <a:r>
              <a:rPr lang="en-GB" baseline="30000" dirty="0"/>
              <a:t>2</a:t>
            </a:r>
          </a:p>
          <a:p>
            <a:pPr lvl="1"/>
            <a:r>
              <a:rPr lang="en-US" sz="1200" spc="-1" dirty="0">
                <a:solidFill>
                  <a:srgbClr val="0563C1"/>
                </a:solidFill>
                <a:latin typeface="-apple-system"/>
                <a:hlinkClick r:id="rId3"/>
              </a:rPr>
              <a:t>10.1088/1748-0221/15/12/C12004</a:t>
            </a:r>
            <a:endParaRPr lang="en-GB" sz="1200" dirty="0"/>
          </a:p>
        </p:txBody>
      </p:sp>
      <p:pic>
        <p:nvPicPr>
          <p:cNvPr id="31" name="Immagine 30" descr="Immagine che contiene automobile, forno, sedendo, metallo&#10;&#10;Descrizione generata automaticamente"/>
          <p:cNvPicPr/>
          <p:nvPr/>
        </p:nvPicPr>
        <p:blipFill>
          <a:blip r:embed="rId4" cstate="screen">
            <a:extLst>
              <a:ext uri="{28A0092B-C50C-407E-A947-70E740481C1C}">
                <a14:useLocalDpi xmlns:a14="http://schemas.microsoft.com/office/drawing/2010/main"/>
              </a:ext>
            </a:extLst>
          </a:blip>
          <a:stretch/>
        </p:blipFill>
        <p:spPr>
          <a:xfrm>
            <a:off x="9493248" y="3878858"/>
            <a:ext cx="2446293" cy="2424547"/>
          </a:xfrm>
          <a:prstGeom prst="rect">
            <a:avLst/>
          </a:prstGeom>
          <a:ln>
            <a:noFill/>
          </a:ln>
          <a:effectLst>
            <a:outerShdw>
              <a:srgbClr val="000000">
                <a:alpha val="40000"/>
              </a:srgbClr>
            </a:outerShdw>
          </a:effectLst>
        </p:spPr>
      </p:pic>
      <p:pic>
        <p:nvPicPr>
          <p:cNvPr id="32" name="Picture 3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57404" y="-1664"/>
            <a:ext cx="3643222" cy="2727027"/>
          </a:xfrm>
          <a:prstGeom prst="rect">
            <a:avLst/>
          </a:prstGeom>
        </p:spPr>
      </p:pic>
      <p:sp>
        <p:nvSpPr>
          <p:cNvPr id="7" name="Rectangle 6"/>
          <p:cNvSpPr/>
          <p:nvPr/>
        </p:nvSpPr>
        <p:spPr>
          <a:xfrm>
            <a:off x="10147807" y="1971932"/>
            <a:ext cx="1552028" cy="276999"/>
          </a:xfrm>
          <a:prstGeom prst="rect">
            <a:avLst/>
          </a:prstGeom>
        </p:spPr>
        <p:txBody>
          <a:bodyPr wrap="none">
            <a:spAutoFit/>
          </a:bodyPr>
          <a:lstStyle/>
          <a:p>
            <a:r>
              <a:rPr lang="en-US" sz="1200" dirty="0">
                <a:solidFill>
                  <a:schemeClr val="bg1"/>
                </a:solidFill>
                <a:sym typeface="Wingdings" panose="05000000000000000000" pitchFamily="2" charset="2"/>
              </a:rPr>
              <a:t>Up to~10 kHz/cm</a:t>
            </a:r>
            <a:r>
              <a:rPr lang="en-US" sz="1200" baseline="30000" dirty="0">
                <a:solidFill>
                  <a:schemeClr val="bg1"/>
                </a:solidFill>
                <a:sym typeface="Wingdings" panose="05000000000000000000" pitchFamily="2" charset="2"/>
              </a:rPr>
              <a:t>2</a:t>
            </a:r>
            <a:r>
              <a:rPr lang="en-US" sz="1200" dirty="0">
                <a:solidFill>
                  <a:schemeClr val="bg1"/>
                </a:solidFill>
              </a:rPr>
              <a:t> </a:t>
            </a:r>
            <a:endParaRPr lang="en-GB" sz="1200" dirty="0">
              <a:solidFill>
                <a:schemeClr val="bg1"/>
              </a:solidFill>
            </a:endParaRPr>
          </a:p>
        </p:txBody>
      </p:sp>
      <p:sp>
        <p:nvSpPr>
          <p:cNvPr id="12" name="Slide Number Placeholder 11"/>
          <p:cNvSpPr>
            <a:spLocks noGrp="1"/>
          </p:cNvSpPr>
          <p:nvPr>
            <p:ph type="sldNum" sz="quarter" idx="12"/>
          </p:nvPr>
        </p:nvSpPr>
        <p:spPr/>
        <p:txBody>
          <a:bodyPr/>
          <a:lstStyle/>
          <a:p>
            <a:fld id="{F8550EB5-7DBB-40B0-8DCD-2DF6D0BF0886}" type="slidenum">
              <a:rPr lang="en-GB" smtClean="0"/>
              <a:t>71</a:t>
            </a:fld>
            <a:endParaRPr lang="en-GB"/>
          </a:p>
        </p:txBody>
      </p:sp>
    </p:spTree>
    <p:extLst>
      <p:ext uri="{BB962C8B-B14F-4D97-AF65-F5344CB8AC3E}">
        <p14:creationId xmlns:p14="http://schemas.microsoft.com/office/powerpoint/2010/main" val="2870492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FF30F-6408-55C7-2E5F-D3532A2146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057BC9-4C2A-4A5C-52FA-2BE1CA8F8B1D}"/>
              </a:ext>
            </a:extLst>
          </p:cNvPr>
          <p:cNvSpPr>
            <a:spLocks noGrp="1"/>
          </p:cNvSpPr>
          <p:nvPr>
            <p:ph type="title"/>
          </p:nvPr>
        </p:nvSpPr>
        <p:spPr/>
        <p:txBody>
          <a:bodyPr/>
          <a:lstStyle/>
          <a:p>
            <a:r>
              <a:rPr lang="en-GB" dirty="0"/>
              <a:t>New Ideas</a:t>
            </a:r>
          </a:p>
        </p:txBody>
      </p:sp>
      <p:sp>
        <p:nvSpPr>
          <p:cNvPr id="3" name="Content Placeholder 2">
            <a:extLst>
              <a:ext uri="{FF2B5EF4-FFF2-40B4-BE49-F238E27FC236}">
                <a16:creationId xmlns:a16="http://schemas.microsoft.com/office/drawing/2014/main" id="{F5551A16-3B86-BE2E-4B86-A93ACB8BE6A9}"/>
              </a:ext>
            </a:extLst>
          </p:cNvPr>
          <p:cNvSpPr>
            <a:spLocks noGrp="1"/>
          </p:cNvSpPr>
          <p:nvPr>
            <p:ph type="body" idx="1"/>
          </p:nvPr>
        </p:nvSpPr>
        <p:spPr/>
        <p:txBody>
          <a:bodyPr/>
          <a:lstStyle/>
          <a:p>
            <a:pPr lvl="1"/>
            <a:endParaRPr lang="en-GB" dirty="0"/>
          </a:p>
        </p:txBody>
      </p:sp>
      <p:sp>
        <p:nvSpPr>
          <p:cNvPr id="4" name="Slide Number Placeholder 3">
            <a:extLst>
              <a:ext uri="{FF2B5EF4-FFF2-40B4-BE49-F238E27FC236}">
                <a16:creationId xmlns:a16="http://schemas.microsoft.com/office/drawing/2014/main" id="{AA7AE398-56A9-68AF-1F43-EA8E6DBE53E9}"/>
              </a:ext>
            </a:extLst>
          </p:cNvPr>
          <p:cNvSpPr>
            <a:spLocks noGrp="1"/>
          </p:cNvSpPr>
          <p:nvPr>
            <p:ph type="sldNum" sz="quarter" idx="12"/>
          </p:nvPr>
        </p:nvSpPr>
        <p:spPr/>
        <p:txBody>
          <a:bodyPr/>
          <a:lstStyle/>
          <a:p>
            <a:fld id="{F8550EB5-7DBB-40B0-8DCD-2DF6D0BF0886}" type="slidenum">
              <a:rPr lang="en-GB" smtClean="0"/>
              <a:t>72</a:t>
            </a:fld>
            <a:endParaRPr lang="en-GB"/>
          </a:p>
        </p:txBody>
      </p:sp>
      <p:sp>
        <p:nvSpPr>
          <p:cNvPr id="5" name="Date Placeholder 4">
            <a:extLst>
              <a:ext uri="{FF2B5EF4-FFF2-40B4-BE49-F238E27FC236}">
                <a16:creationId xmlns:a16="http://schemas.microsoft.com/office/drawing/2014/main" id="{D63229F4-4554-4C91-EE71-19D8077CB99A}"/>
              </a:ext>
            </a:extLst>
          </p:cNvPr>
          <p:cNvSpPr>
            <a:spLocks noGrp="1"/>
          </p:cNvSpPr>
          <p:nvPr>
            <p:ph type="dt" sz="half" idx="10"/>
          </p:nvPr>
        </p:nvSpPr>
        <p:spPr/>
        <p:txBody>
          <a:bodyPr/>
          <a:lstStyle/>
          <a:p>
            <a:r>
              <a:rPr lang="en-US"/>
              <a:t>15/10//2026</a:t>
            </a:r>
            <a:endParaRPr lang="en-GB"/>
          </a:p>
        </p:txBody>
      </p:sp>
    </p:spTree>
    <p:extLst>
      <p:ext uri="{BB962C8B-B14F-4D97-AF65-F5344CB8AC3E}">
        <p14:creationId xmlns:p14="http://schemas.microsoft.com/office/powerpoint/2010/main" val="2220239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4CF8F-5A5F-D3EA-017F-9E93EDDFA6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244464-3ACC-2E81-E116-E928DD67E5EE}"/>
              </a:ext>
            </a:extLst>
          </p:cNvPr>
          <p:cNvSpPr>
            <a:spLocks noGrp="1"/>
          </p:cNvSpPr>
          <p:nvPr>
            <p:ph type="title"/>
          </p:nvPr>
        </p:nvSpPr>
        <p:spPr>
          <a:xfrm>
            <a:off x="1149426" y="-18241"/>
            <a:ext cx="9905998" cy="821635"/>
          </a:xfrm>
        </p:spPr>
        <p:txBody>
          <a:bodyPr>
            <a:normAutofit fontScale="90000"/>
          </a:bodyPr>
          <a:lstStyle/>
          <a:p>
            <a:r>
              <a:rPr lang="en-US" dirty="0"/>
              <a:t>The </a:t>
            </a:r>
            <a:r>
              <a:rPr lang="en-US" b="1" dirty="0">
                <a:solidFill>
                  <a:srgbClr val="FF0000"/>
                </a:solidFill>
              </a:rPr>
              <a:t>R</a:t>
            </a:r>
            <a:r>
              <a:rPr lang="en-US" dirty="0"/>
              <a:t>esistive </a:t>
            </a:r>
            <a:r>
              <a:rPr lang="en-US" b="1" dirty="0">
                <a:solidFill>
                  <a:srgbClr val="FF0000"/>
                </a:solidFill>
              </a:rPr>
              <a:t>C</a:t>
            </a:r>
            <a:r>
              <a:rPr lang="en-US" dirty="0"/>
              <a:t>ylindrical </a:t>
            </a:r>
            <a:r>
              <a:rPr lang="en-US" b="1" dirty="0">
                <a:solidFill>
                  <a:srgbClr val="FF0000"/>
                </a:solidFill>
              </a:rPr>
              <a:t>C</a:t>
            </a:r>
            <a:r>
              <a:rPr lang="en-US" dirty="0"/>
              <a:t>hamber (</a:t>
            </a:r>
            <a:r>
              <a:rPr lang="en-US" b="1" dirty="0">
                <a:solidFill>
                  <a:srgbClr val="FF0000"/>
                </a:solidFill>
              </a:rPr>
              <a:t>RCC</a:t>
            </a:r>
            <a:r>
              <a:rPr lang="en-US" dirty="0"/>
              <a:t>) </a:t>
            </a:r>
          </a:p>
        </p:txBody>
      </p:sp>
      <p:sp>
        <p:nvSpPr>
          <p:cNvPr id="3" name="Content Placeholder 2">
            <a:extLst>
              <a:ext uri="{FF2B5EF4-FFF2-40B4-BE49-F238E27FC236}">
                <a16:creationId xmlns:a16="http://schemas.microsoft.com/office/drawing/2014/main" id="{F62A4C97-412C-39FA-DC39-46693B80FDF7}"/>
              </a:ext>
            </a:extLst>
          </p:cNvPr>
          <p:cNvSpPr>
            <a:spLocks noGrp="1"/>
          </p:cNvSpPr>
          <p:nvPr>
            <p:ph idx="1"/>
          </p:nvPr>
        </p:nvSpPr>
        <p:spPr>
          <a:xfrm>
            <a:off x="4837111" y="936163"/>
            <a:ext cx="6959621" cy="3372310"/>
          </a:xfrm>
        </p:spPr>
        <p:txBody>
          <a:bodyPr>
            <a:normAutofit fontScale="70000" lnSpcReduction="20000"/>
          </a:bodyPr>
          <a:lstStyle/>
          <a:p>
            <a:r>
              <a:rPr lang="en-US" dirty="0"/>
              <a:t>Geometry defined by two concentric pipes spaced by a gas gap</a:t>
            </a:r>
          </a:p>
          <a:p>
            <a:r>
              <a:rPr lang="en-US" dirty="0"/>
              <a:t>The radial field introduce the concept of geometrical quenching, can be tuned by playing with R1 and R2</a:t>
            </a:r>
          </a:p>
          <a:p>
            <a:r>
              <a:rPr lang="en-US" dirty="0"/>
              <a:t>No need of expensive and high GWP electronegative gases to keep the avalanche stable </a:t>
            </a:r>
          </a:p>
          <a:p>
            <a:r>
              <a:rPr lang="en-US" dirty="0"/>
              <a:t>No chemical driven ageing effects</a:t>
            </a:r>
          </a:p>
          <a:p>
            <a:r>
              <a:rPr lang="en-US" dirty="0"/>
              <a:t>Cylindrical geometry  supports high pressure operation i.e. </a:t>
            </a:r>
          </a:p>
          <a:p>
            <a:pPr lvl="1"/>
            <a:r>
              <a:rPr lang="en-US" dirty="0"/>
              <a:t>Full efficiency in a single micro gap even with light gases</a:t>
            </a:r>
          </a:p>
          <a:p>
            <a:pPr lvl="1"/>
            <a:r>
              <a:rPr lang="en-US" dirty="0"/>
              <a:t>Time resolution proportional to pressure</a:t>
            </a:r>
          </a:p>
          <a:p>
            <a:pPr lvl="1"/>
            <a:r>
              <a:rPr lang="en-US" dirty="0"/>
              <a:t>Can exploit large experience in MDT chambers…</a:t>
            </a:r>
          </a:p>
          <a:p>
            <a:r>
              <a:rPr lang="en-US" dirty="0"/>
              <a:t>Aiming to a fully efficient sparkles ~5 </a:t>
            </a:r>
            <a:r>
              <a:rPr lang="en-US" dirty="0" err="1"/>
              <a:t>ps</a:t>
            </a:r>
            <a:r>
              <a:rPr lang="en-US" dirty="0"/>
              <a:t> resolution detector…</a:t>
            </a:r>
          </a:p>
          <a:p>
            <a:r>
              <a:rPr lang="en-US" dirty="0"/>
              <a:t>Can be combined with a sMDT tube by adding a wire…</a:t>
            </a:r>
          </a:p>
        </p:txBody>
      </p:sp>
      <p:sp>
        <p:nvSpPr>
          <p:cNvPr id="4" name="Date Placeholder 3">
            <a:extLst>
              <a:ext uri="{FF2B5EF4-FFF2-40B4-BE49-F238E27FC236}">
                <a16:creationId xmlns:a16="http://schemas.microsoft.com/office/drawing/2014/main" id="{5F814198-22CB-3E18-FEB3-795CF2986398}"/>
              </a:ext>
            </a:extLst>
          </p:cNvPr>
          <p:cNvSpPr>
            <a:spLocks noGrp="1"/>
          </p:cNvSpPr>
          <p:nvPr>
            <p:ph type="dt" sz="half" idx="10"/>
          </p:nvPr>
        </p:nvSpPr>
        <p:spPr>
          <a:xfrm>
            <a:off x="8837612" y="6391275"/>
            <a:ext cx="1600200" cy="365125"/>
          </a:xfrm>
        </p:spPr>
        <p:txBody>
          <a:bodyPr/>
          <a:lstStyle/>
          <a:p>
            <a:r>
              <a:rPr lang="en-US"/>
              <a:t>15/10//2026</a:t>
            </a:r>
          </a:p>
        </p:txBody>
      </p:sp>
      <p:sp>
        <p:nvSpPr>
          <p:cNvPr id="6" name="Slide Number Placeholder 5">
            <a:extLst>
              <a:ext uri="{FF2B5EF4-FFF2-40B4-BE49-F238E27FC236}">
                <a16:creationId xmlns:a16="http://schemas.microsoft.com/office/drawing/2014/main" id="{5C5BE0DF-3A4C-1420-4678-7F9A84723941}"/>
              </a:ext>
            </a:extLst>
          </p:cNvPr>
          <p:cNvSpPr>
            <a:spLocks noGrp="1"/>
          </p:cNvSpPr>
          <p:nvPr>
            <p:ph type="sldNum" sz="quarter" idx="12"/>
          </p:nvPr>
        </p:nvSpPr>
        <p:spPr>
          <a:xfrm>
            <a:off x="10514012" y="6391275"/>
            <a:ext cx="551167" cy="365125"/>
          </a:xfrm>
        </p:spPr>
        <p:txBody>
          <a:bodyPr/>
          <a:lstStyle/>
          <a:p>
            <a:fld id="{3D386162-1254-4836-8907-E79B8C46EF85}" type="slidenum">
              <a:rPr lang="en-US" smtClean="0"/>
              <a:t>73</a:t>
            </a:fld>
            <a:endParaRPr lang="en-US"/>
          </a:p>
        </p:txBody>
      </p:sp>
      <p:pic>
        <p:nvPicPr>
          <p:cNvPr id="8" name="Immagine 6_1">
            <a:extLst>
              <a:ext uri="{FF2B5EF4-FFF2-40B4-BE49-F238E27FC236}">
                <a16:creationId xmlns:a16="http://schemas.microsoft.com/office/drawing/2014/main" id="{71FD60A2-5A01-E439-B090-7394C66DAB19}"/>
              </a:ext>
            </a:extLst>
          </p:cNvPr>
          <p:cNvPicPr/>
          <p:nvPr/>
        </p:nvPicPr>
        <p:blipFill>
          <a:blip r:embed="rId2" cstate="screen">
            <a:extLst>
              <a:ext uri="{28A0092B-C50C-407E-A947-70E740481C1C}">
                <a14:useLocalDpi xmlns:a14="http://schemas.microsoft.com/office/drawing/2010/main"/>
              </a:ext>
            </a:extLst>
          </a:blip>
          <a:stretch/>
        </p:blipFill>
        <p:spPr>
          <a:xfrm>
            <a:off x="351427" y="954157"/>
            <a:ext cx="4195174" cy="3372310"/>
          </a:xfrm>
          <a:prstGeom prst="rect">
            <a:avLst/>
          </a:prstGeom>
          <a:ln>
            <a:noFill/>
          </a:ln>
        </p:spPr>
      </p:pic>
      <p:grpSp>
        <p:nvGrpSpPr>
          <p:cNvPr id="15" name="Group 14">
            <a:extLst>
              <a:ext uri="{FF2B5EF4-FFF2-40B4-BE49-F238E27FC236}">
                <a16:creationId xmlns:a16="http://schemas.microsoft.com/office/drawing/2014/main" id="{BFD6359A-EF9E-713C-339F-1FE0DF70ABAE}"/>
              </a:ext>
            </a:extLst>
          </p:cNvPr>
          <p:cNvGrpSpPr/>
          <p:nvPr/>
        </p:nvGrpSpPr>
        <p:grpSpPr>
          <a:xfrm>
            <a:off x="215961" y="4308473"/>
            <a:ext cx="5160871" cy="2185459"/>
            <a:chOff x="215961" y="4308473"/>
            <a:chExt cx="5160871" cy="2185459"/>
          </a:xfrm>
        </p:grpSpPr>
        <mc:AlternateContent xmlns:mc="http://schemas.openxmlformats.org/markup-compatibility/2006" xmlns:a14="http://schemas.microsoft.com/office/drawing/2010/main">
          <mc:Choice Requires="a14">
            <p:graphicFrame>
              <p:nvGraphicFramePr>
                <p:cNvPr id="9" name="Grafico 12_1">
                  <a:extLst>
                    <a:ext uri="{FF2B5EF4-FFF2-40B4-BE49-F238E27FC236}">
                      <a16:creationId xmlns:a16="http://schemas.microsoft.com/office/drawing/2014/main" id="{C0B68B20-D97A-816D-040F-3DBA0C449F66}"/>
                    </a:ext>
                  </a:extLst>
                </p:cNvPr>
                <p:cNvGraphicFramePr/>
                <p:nvPr/>
              </p:nvGraphicFramePr>
              <p:xfrm>
                <a:off x="215961" y="4308473"/>
                <a:ext cx="3483972" cy="2185459"/>
              </p:xfrm>
              <a:graphic>
                <a:graphicData uri="http://schemas.openxmlformats.org/drawingml/2006/chart">
                  <c:chart xmlns:c="http://schemas.openxmlformats.org/drawingml/2006/chart" xmlns:r="http://schemas.openxmlformats.org/officeDocument/2006/relationships" r:id="rId3"/>
                </a:graphicData>
              </a:graphic>
            </p:graphicFrame>
          </mc:Choice>
          <mc:Fallback xmlns="">
            <p:graphicFrame>
              <p:nvGraphicFramePr>
                <p:cNvPr id="9" name="Grafico 12_1"/>
                <p:cNvGraphicFramePr/>
                <p:nvPr>
                  <p:extLst>
                    <p:ext uri="{D42A27DB-BD31-4B8C-83A1-F6EECF244321}">
                      <p14:modId xmlns:p14="http://schemas.microsoft.com/office/powerpoint/2010/main" val="1292378191"/>
                    </p:ext>
                  </p:extLst>
                </p:nvPr>
              </p:nvGraphicFramePr>
              <p:xfrm>
                <a:off x="215961" y="4308473"/>
                <a:ext cx="3483972" cy="2185459"/>
              </p:xfrm>
              <a:graphic>
                <a:graphicData uri="http://schemas.openxmlformats.org/drawingml/2006/chart">
                  <c:chart xmlns:c="http://schemas.openxmlformats.org/drawingml/2006/chart" xmlns:r="http://schemas.openxmlformats.org/officeDocument/2006/relationships" r:id="rId4"/>
                </a:graphicData>
              </a:graphic>
            </p:graphicFrame>
          </mc:Fallback>
        </mc:AlternateContent>
        <mc:AlternateContent xmlns:mc="http://schemas.openxmlformats.org/markup-compatibility/2006" xmlns:a14="http://schemas.microsoft.com/office/drawing/2010/main">
          <mc:Choice Requires="a14">
            <p:sp>
              <p:nvSpPr>
                <p:cNvPr id="10" name="Formula 8">
                  <a:extLst>
                    <a:ext uri="{FF2B5EF4-FFF2-40B4-BE49-F238E27FC236}">
                      <a16:creationId xmlns:a16="http://schemas.microsoft.com/office/drawing/2014/main" id="{B566A55B-1CB3-8814-B7BF-0C29E4FFD605}"/>
                    </a:ext>
                  </a:extLst>
                </p:cNvPr>
                <p:cNvSpPr txBox="1"/>
                <p:nvPr/>
              </p:nvSpPr>
              <p:spPr>
                <a:xfrm>
                  <a:off x="3475613" y="4809067"/>
                  <a:ext cx="1901219" cy="853400"/>
                </a:xfrm>
                <a:prstGeom prst="rect">
                  <a:avLst/>
                </a:prstGeom>
              </p:spPr>
              <p:txBody>
                <a:bodyPr/>
                <a:lstStyle/>
                <a:p>
                  <a:pPr/>
                  <a14:m>
                    <m:oMathPara xmlns:m="http://schemas.openxmlformats.org/officeDocument/2006/math">
                      <m:oMathParaPr>
                        <m:jc m:val="centerGroup"/>
                      </m:oMathParaPr>
                      <m:oMath xmlns:m="http://schemas.openxmlformats.org/officeDocument/2006/math">
                        <m:r>
                          <a:rPr sz="1600">
                            <a:latin typeface="Cambria Math" panose="02040503050406030204" pitchFamily="18" charset="0"/>
                          </a:rPr>
                          <m:t>𝐸</m:t>
                        </m:r>
                        <m:d>
                          <m:dPr>
                            <m:ctrlPr>
                              <a:rPr sz="1600" i="1">
                                <a:latin typeface="Cambria Math" panose="02040503050406030204" pitchFamily="18" charset="0"/>
                              </a:rPr>
                            </m:ctrlPr>
                          </m:dPr>
                          <m:e>
                            <m:r>
                              <a:rPr sz="1600">
                                <a:latin typeface="Cambria Math" panose="02040503050406030204" pitchFamily="18" charset="0"/>
                              </a:rPr>
                              <m:t>𝑟</m:t>
                            </m:r>
                          </m:e>
                        </m:d>
                        <m:r>
                          <a:rPr sz="1600">
                            <a:latin typeface="Cambria Math" panose="02040503050406030204" pitchFamily="18" charset="0"/>
                          </a:rPr>
                          <m:t>=−</m:t>
                        </m:r>
                        <m:f>
                          <m:fPr>
                            <m:ctrlPr>
                              <a:rPr sz="1600" i="1">
                                <a:latin typeface="Cambria Math" panose="02040503050406030204" pitchFamily="18" charset="0"/>
                              </a:rPr>
                            </m:ctrlPr>
                          </m:fPr>
                          <m:num>
                            <m:r>
                              <a:rPr sz="1600">
                                <a:latin typeface="Cambria Math" panose="02040503050406030204" pitchFamily="18" charset="0"/>
                              </a:rPr>
                              <m:t>𝑉</m:t>
                            </m:r>
                          </m:num>
                          <m:den>
                            <m:r>
                              <a:rPr sz="1600">
                                <a:latin typeface="Cambria Math" panose="02040503050406030204" pitchFamily="18" charset="0"/>
                              </a:rPr>
                              <m:t>𝑟𝑙𝑜𝑔</m:t>
                            </m:r>
                            <m:f>
                              <m:fPr>
                                <m:ctrlPr>
                                  <a:rPr sz="1600" i="1">
                                    <a:latin typeface="Cambria Math" panose="02040503050406030204" pitchFamily="18" charset="0"/>
                                  </a:rPr>
                                </m:ctrlPr>
                              </m:fPr>
                              <m:num>
                                <m:sSub>
                                  <m:sSubPr>
                                    <m:ctrlPr>
                                      <a:rPr sz="1600" i="1">
                                        <a:latin typeface="Cambria Math" panose="02040503050406030204" pitchFamily="18" charset="0"/>
                                      </a:rPr>
                                    </m:ctrlPr>
                                  </m:sSubPr>
                                  <m:e>
                                    <m:r>
                                      <a:rPr sz="1600">
                                        <a:latin typeface="Cambria Math" panose="02040503050406030204" pitchFamily="18" charset="0"/>
                                      </a:rPr>
                                      <m:t>𝑅</m:t>
                                    </m:r>
                                  </m:e>
                                  <m:sub>
                                    <m:r>
                                      <a:rPr sz="1600">
                                        <a:latin typeface="Cambria Math" panose="02040503050406030204" pitchFamily="18" charset="0"/>
                                      </a:rPr>
                                      <m:t>1</m:t>
                                    </m:r>
                                  </m:sub>
                                </m:sSub>
                              </m:num>
                              <m:den>
                                <m:sSub>
                                  <m:sSubPr>
                                    <m:ctrlPr>
                                      <a:rPr sz="1600" i="1">
                                        <a:latin typeface="Cambria Math" panose="02040503050406030204" pitchFamily="18" charset="0"/>
                                      </a:rPr>
                                    </m:ctrlPr>
                                  </m:sSubPr>
                                  <m:e>
                                    <m:r>
                                      <a:rPr sz="1600">
                                        <a:latin typeface="Cambria Math" panose="02040503050406030204" pitchFamily="18" charset="0"/>
                                      </a:rPr>
                                      <m:t>𝑅</m:t>
                                    </m:r>
                                  </m:e>
                                  <m:sub>
                                    <m:r>
                                      <a:rPr sz="1600">
                                        <a:latin typeface="Cambria Math" panose="02040503050406030204" pitchFamily="18" charset="0"/>
                                      </a:rPr>
                                      <m:t>2</m:t>
                                    </m:r>
                                  </m:sub>
                                </m:sSub>
                              </m:den>
                            </m:f>
                          </m:den>
                        </m:f>
                      </m:oMath>
                    </m:oMathPara>
                  </a14:m>
                  <a:endParaRPr sz="1600" dirty="0"/>
                </a:p>
              </p:txBody>
            </p:sp>
          </mc:Choice>
          <mc:Fallback xmlns="">
            <p:sp>
              <p:nvSpPr>
                <p:cNvPr id="10" name="Formula 8"/>
                <p:cNvSpPr txBox="1">
                  <a:spLocks noRot="1" noChangeAspect="1" noMove="1" noResize="1" noEditPoints="1" noAdjustHandles="1" noChangeArrowheads="1" noChangeShapeType="1" noTextEdit="1"/>
                </p:cNvSpPr>
                <p:nvPr/>
              </p:nvSpPr>
              <p:spPr>
                <a:xfrm>
                  <a:off x="3475613" y="4809067"/>
                  <a:ext cx="1901219" cy="853400"/>
                </a:xfrm>
                <a:prstGeom prst="rect">
                  <a:avLst/>
                </a:prstGeom>
                <a:blipFill>
                  <a:blip r:embed="rId5"/>
                  <a:stretch>
                    <a:fillRect/>
                  </a:stretch>
                </a:blipFill>
              </p:spPr>
              <p:txBody>
                <a:bodyPr/>
                <a:lstStyle/>
                <a:p>
                  <a:r>
                    <a:rPr lang="en-US">
                      <a:noFill/>
                    </a:rPr>
                    <a:t> </a:t>
                  </a:r>
                </a:p>
              </p:txBody>
            </p:sp>
          </mc:Fallback>
        </mc:AlternateContent>
      </p:grpSp>
      <p:grpSp>
        <p:nvGrpSpPr>
          <p:cNvPr id="16" name="Group 15">
            <a:extLst>
              <a:ext uri="{FF2B5EF4-FFF2-40B4-BE49-F238E27FC236}">
                <a16:creationId xmlns:a16="http://schemas.microsoft.com/office/drawing/2014/main" id="{A5E20276-0FDF-8C34-FF14-FE2144C9B677}"/>
              </a:ext>
            </a:extLst>
          </p:cNvPr>
          <p:cNvGrpSpPr/>
          <p:nvPr/>
        </p:nvGrpSpPr>
        <p:grpSpPr>
          <a:xfrm>
            <a:off x="5376832" y="4412169"/>
            <a:ext cx="6568032" cy="2094560"/>
            <a:chOff x="5376832" y="4308473"/>
            <a:chExt cx="6568032" cy="2094560"/>
          </a:xfrm>
        </p:grpSpPr>
        <p:pic>
          <p:nvPicPr>
            <p:cNvPr id="11" name="Immagine 4_2">
              <a:extLst>
                <a:ext uri="{FF2B5EF4-FFF2-40B4-BE49-F238E27FC236}">
                  <a16:creationId xmlns:a16="http://schemas.microsoft.com/office/drawing/2014/main" id="{33E19CBD-271E-030A-64D7-F5B5D06E7381}"/>
                </a:ext>
              </a:extLst>
            </p:cNvPr>
            <p:cNvPicPr/>
            <p:nvPr/>
          </p:nvPicPr>
          <p:blipFill>
            <a:blip r:embed="rId6" cstate="screen">
              <a:extLst>
                <a:ext uri="{28A0092B-C50C-407E-A947-70E740481C1C}">
                  <a14:useLocalDpi xmlns:a14="http://schemas.microsoft.com/office/drawing/2010/main"/>
                </a:ext>
              </a:extLst>
            </a:blip>
            <a:srcRect/>
            <a:stretch/>
          </p:blipFill>
          <p:spPr>
            <a:xfrm>
              <a:off x="5376832" y="4308473"/>
              <a:ext cx="3165506" cy="2094560"/>
            </a:xfrm>
            <a:prstGeom prst="rect">
              <a:avLst/>
            </a:prstGeom>
            <a:ln>
              <a:noFill/>
            </a:ln>
          </p:spPr>
        </p:pic>
        <p:pic>
          <p:nvPicPr>
            <p:cNvPr id="12" name="Picture 11">
              <a:extLst>
                <a:ext uri="{FF2B5EF4-FFF2-40B4-BE49-F238E27FC236}">
                  <a16:creationId xmlns:a16="http://schemas.microsoft.com/office/drawing/2014/main" id="{1C8CAE16-5D66-7001-2879-239F0000A83C}"/>
                </a:ext>
              </a:extLst>
            </p:cNvPr>
            <p:cNvPicPr/>
            <p:nvPr/>
          </p:nvPicPr>
          <p:blipFill>
            <a:blip r:embed="rId7" cstate="screen">
              <a:extLst>
                <a:ext uri="{28A0092B-C50C-407E-A947-70E740481C1C}">
                  <a14:useLocalDpi xmlns:a14="http://schemas.microsoft.com/office/drawing/2010/main"/>
                </a:ext>
              </a:extLst>
            </a:blip>
            <a:stretch/>
          </p:blipFill>
          <p:spPr>
            <a:xfrm>
              <a:off x="8685212" y="4308473"/>
              <a:ext cx="3259652" cy="2094560"/>
            </a:xfrm>
            <a:prstGeom prst="rect">
              <a:avLst/>
            </a:prstGeom>
            <a:ln>
              <a:noFill/>
            </a:ln>
          </p:spPr>
        </p:pic>
      </p:grpSp>
      <p:sp>
        <p:nvSpPr>
          <p:cNvPr id="13" name="TextBox 12">
            <a:extLst>
              <a:ext uri="{FF2B5EF4-FFF2-40B4-BE49-F238E27FC236}">
                <a16:creationId xmlns:a16="http://schemas.microsoft.com/office/drawing/2014/main" id="{5576C42F-E410-ABB9-D831-EF82894CB67D}"/>
              </a:ext>
            </a:extLst>
          </p:cNvPr>
          <p:cNvSpPr txBox="1"/>
          <p:nvPr/>
        </p:nvSpPr>
        <p:spPr>
          <a:xfrm>
            <a:off x="5511347" y="4344784"/>
            <a:ext cx="1321253" cy="923330"/>
          </a:xfrm>
          <a:prstGeom prst="rect">
            <a:avLst/>
          </a:prstGeom>
          <a:noFill/>
        </p:spPr>
        <p:txBody>
          <a:bodyPr wrap="square" rtlCol="0">
            <a:spAutoFit/>
          </a:bodyPr>
          <a:lstStyle/>
          <a:p>
            <a:r>
              <a:rPr lang="en-US" dirty="0">
                <a:solidFill>
                  <a:schemeClr val="bg1"/>
                </a:solidFill>
              </a:rPr>
              <a:t>First test in Roma2 lab</a:t>
            </a:r>
          </a:p>
        </p:txBody>
      </p:sp>
      <p:sp>
        <p:nvSpPr>
          <p:cNvPr id="14" name="TextShape 9">
            <a:extLst>
              <a:ext uri="{FF2B5EF4-FFF2-40B4-BE49-F238E27FC236}">
                <a16:creationId xmlns:a16="http://schemas.microsoft.com/office/drawing/2014/main" id="{A8FB7910-2B42-A4E7-630F-C04C7EB661A4}"/>
              </a:ext>
            </a:extLst>
          </p:cNvPr>
          <p:cNvSpPr txBox="1"/>
          <p:nvPr/>
        </p:nvSpPr>
        <p:spPr>
          <a:xfrm>
            <a:off x="1149426" y="550933"/>
            <a:ext cx="6954112" cy="269866"/>
          </a:xfrm>
          <a:prstGeom prst="rect">
            <a:avLst/>
          </a:prstGeom>
          <a:noFill/>
          <a:ln>
            <a:noFill/>
          </a:ln>
        </p:spPr>
        <p:txBody>
          <a:bodyPr lIns="90000" tIns="45000" rIns="90000" bIns="45000">
            <a:noAutofit/>
          </a:bodyPr>
          <a:lstStyle/>
          <a:p>
            <a:r>
              <a:rPr lang="en-US" sz="1200" b="0" strike="noStrike" spc="-1" dirty="0">
                <a:solidFill>
                  <a:srgbClr val="FFC000"/>
                </a:solidFill>
                <a:latin typeface="Arial"/>
                <a:ea typeface="Noto Sans CJK SC"/>
              </a:rPr>
              <a:t>R. Cardarelli “</a:t>
            </a:r>
            <a:r>
              <a:rPr lang="en-US" sz="1200" b="1" i="1" strike="noStrike" spc="-1" dirty="0">
                <a:solidFill>
                  <a:srgbClr val="FFC000"/>
                </a:solidFill>
                <a:latin typeface="Arial"/>
                <a:ea typeface="Noto Sans CJK SC"/>
              </a:rPr>
              <a:t>Future RPC developments</a:t>
            </a:r>
            <a:r>
              <a:rPr lang="en-US" sz="1200" b="0" strike="noStrike" spc="-1" dirty="0">
                <a:solidFill>
                  <a:srgbClr val="FFC000"/>
                </a:solidFill>
                <a:latin typeface="Arial"/>
                <a:ea typeface="Noto Sans CJK SC"/>
              </a:rPr>
              <a:t>”, RPC2020 </a:t>
            </a:r>
            <a:r>
              <a:rPr lang="en-US" sz="1400" b="0" strike="noStrike" spc="-1" dirty="0">
                <a:solidFill>
                  <a:srgbClr val="FFC000"/>
                </a:solidFill>
                <a:latin typeface="Calibri"/>
              </a:rPr>
              <a:t>Roma 10-14 /02/2020 proceeding </a:t>
            </a:r>
            <a:r>
              <a:rPr lang="en-US" sz="1400" spc="-1" dirty="0">
                <a:solidFill>
                  <a:srgbClr val="FFC000"/>
                </a:solidFill>
                <a:latin typeface="Calibri"/>
              </a:rPr>
              <a:t>on</a:t>
            </a:r>
            <a:r>
              <a:rPr lang="en-US" sz="1400" b="0" strike="noStrike" spc="-1" dirty="0">
                <a:solidFill>
                  <a:srgbClr val="FFC000"/>
                </a:solidFill>
                <a:latin typeface="Calibri"/>
              </a:rPr>
              <a:t> JINST</a:t>
            </a:r>
            <a:r>
              <a:rPr lang="en-US" sz="1400" b="0" strike="noStrike" spc="-1" dirty="0">
                <a:solidFill>
                  <a:srgbClr val="FFC000"/>
                </a:solidFill>
                <a:latin typeface="Arial"/>
              </a:rPr>
              <a:t> </a:t>
            </a:r>
          </a:p>
        </p:txBody>
      </p:sp>
    </p:spTree>
    <p:extLst>
      <p:ext uri="{BB962C8B-B14F-4D97-AF65-F5344CB8AC3E}">
        <p14:creationId xmlns:p14="http://schemas.microsoft.com/office/powerpoint/2010/main" val="1363312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9407" tIns="44703" rIns="89407" bIns="44703" numCol="1" anchor="t" anchorCtr="0" compatLnSpc="1">
        <a:prstTxWarp prst="textNoShape">
          <a:avLst/>
        </a:prstTxWarp>
      </a:bodyPr>
      <a:lstStyle>
        <a:defPPr marL="533400" marR="0" indent="-533400" algn="l" defTabSz="893763" rtl="0" eaLnBrk="1" fontAlgn="base" latinLnBrk="0" hangingPunct="1">
          <a:lnSpc>
            <a:spcPct val="100000"/>
          </a:lnSpc>
          <a:spcBef>
            <a:spcPct val="20000"/>
          </a:spcBef>
          <a:spcAft>
            <a:spcPct val="0"/>
          </a:spcAft>
          <a:buClrTx/>
          <a:buSzPct val="115000"/>
          <a:buFont typeface="Wingdings" pitchFamily="2" charset="2"/>
          <a:buNone/>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9407" tIns="44703" rIns="89407" bIns="44703" numCol="1" anchor="t" anchorCtr="0" compatLnSpc="1">
        <a:prstTxWarp prst="textNoShape">
          <a:avLst/>
        </a:prstTxWarp>
      </a:bodyPr>
      <a:lstStyle>
        <a:defPPr marL="533400" marR="0" indent="-533400" algn="l" defTabSz="893763" rtl="0" eaLnBrk="1" fontAlgn="base" latinLnBrk="0" hangingPunct="1">
          <a:lnSpc>
            <a:spcPct val="100000"/>
          </a:lnSpc>
          <a:spcBef>
            <a:spcPct val="20000"/>
          </a:spcBef>
          <a:spcAft>
            <a:spcPct val="0"/>
          </a:spcAft>
          <a:buClrTx/>
          <a:buSzPct val="115000"/>
          <a:buFont typeface="Wingdings" pitchFamily="2" charset="2"/>
          <a:buNone/>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B842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4300</TotalTime>
  <Words>7220</Words>
  <Application>Microsoft Office PowerPoint</Application>
  <PresentationFormat>Widescreen</PresentationFormat>
  <Paragraphs>1146</Paragraphs>
  <Slides>73</Slides>
  <Notes>1</Notes>
  <HiddenSlides>0</HiddenSlides>
  <MMClips>0</MMClips>
  <ScaleCrop>false</ScaleCrop>
  <HeadingPairs>
    <vt:vector size="8" baseType="variant">
      <vt:variant>
        <vt:lpstr>Caratteri utilizzati</vt:lpstr>
      </vt:variant>
      <vt:variant>
        <vt:i4>17</vt:i4>
      </vt:variant>
      <vt:variant>
        <vt:lpstr>Tema</vt:lpstr>
      </vt:variant>
      <vt:variant>
        <vt:i4>4</vt:i4>
      </vt:variant>
      <vt:variant>
        <vt:lpstr>Server OLE incorporati</vt:lpstr>
      </vt:variant>
      <vt:variant>
        <vt:i4>2</vt:i4>
      </vt:variant>
      <vt:variant>
        <vt:lpstr>Titoli diapositive</vt:lpstr>
      </vt:variant>
      <vt:variant>
        <vt:i4>73</vt:i4>
      </vt:variant>
    </vt:vector>
  </HeadingPairs>
  <TitlesOfParts>
    <vt:vector size="96" baseType="lpstr">
      <vt:lpstr>MS Gothic</vt:lpstr>
      <vt:lpstr>AdvMacMthIt</vt:lpstr>
      <vt:lpstr>AdvMacTim-I</vt:lpstr>
      <vt:lpstr>AdvPi2</vt:lpstr>
      <vt:lpstr>AdvTimes</vt:lpstr>
      <vt:lpstr>-apple-system</vt:lpstr>
      <vt:lpstr>Arial</vt:lpstr>
      <vt:lpstr>Calibri</vt:lpstr>
      <vt:lpstr>Cambria Math</vt:lpstr>
      <vt:lpstr>Century Gothic</vt:lpstr>
      <vt:lpstr>Corbel</vt:lpstr>
      <vt:lpstr>Courier New</vt:lpstr>
      <vt:lpstr>Gill Sans MT</vt:lpstr>
      <vt:lpstr>Symbol</vt:lpstr>
      <vt:lpstr>Times New Roman</vt:lpstr>
      <vt:lpstr>Wingdings</vt:lpstr>
      <vt:lpstr>Wingdings 3</vt:lpstr>
      <vt:lpstr>Ion</vt:lpstr>
      <vt:lpstr>Office Theme</vt:lpstr>
      <vt:lpstr>Struttura predefinita</vt:lpstr>
      <vt:lpstr>1_Office Theme</vt:lpstr>
      <vt:lpstr>Equation</vt:lpstr>
      <vt:lpstr>Acrobat Document</vt:lpstr>
      <vt:lpstr>Gaseous detectors principles and performance comparison</vt:lpstr>
      <vt:lpstr>Strating from the basics</vt:lpstr>
      <vt:lpstr>Why gaseous detectors?</vt:lpstr>
      <vt:lpstr>The ancestor: the Geiger counter</vt:lpstr>
      <vt:lpstr>Motivation for the Geiger counter</vt:lpstr>
      <vt:lpstr>Overview of the physics principles</vt:lpstr>
      <vt:lpstr>A notable template</vt:lpstr>
      <vt:lpstr>PRIMARY AND SECONDARY IONIZATION</vt:lpstr>
      <vt:lpstr>PRIMARY AND SECONDARY IONIZATION</vt:lpstr>
      <vt:lpstr>Gaseous detectors parameters</vt:lpstr>
      <vt:lpstr>Diffusion</vt:lpstr>
      <vt:lpstr>Drift in electric field</vt:lpstr>
      <vt:lpstr>Adding CO2</vt:lpstr>
      <vt:lpstr>Electrons in Ar/CO2 at E=1 kV/cm</vt:lpstr>
      <vt:lpstr>Electrons in Ar/CO2 at E=1 kV/cm</vt:lpstr>
      <vt:lpstr>Importance of mixtures</vt:lpstr>
      <vt:lpstr>The case of ionization chamber</vt:lpstr>
      <vt:lpstr>Discharge in gases</vt:lpstr>
      <vt:lpstr>Presentazione standard di PowerPoint</vt:lpstr>
      <vt:lpstr>The logistic saturated avalanche model</vt:lpstr>
      <vt:lpstr>Resistive Plate Chamber avalanche</vt:lpstr>
      <vt:lpstr>Saturated Logistic Avalanche</vt:lpstr>
      <vt:lpstr>The logistic avalanche model</vt:lpstr>
      <vt:lpstr>The logistic avalanche model</vt:lpstr>
      <vt:lpstr>Signal induction: Qtot/Qprompt ratio</vt:lpstr>
      <vt:lpstr>The Qtot to Qprompt ratio</vt:lpstr>
      <vt:lpstr>Comparison of the main gaseous detector families</vt:lpstr>
      <vt:lpstr>Muon detector technologies</vt:lpstr>
      <vt:lpstr>Basic principles of gaseous  detectors</vt:lpstr>
      <vt:lpstr>Multi wire proportional chamber</vt:lpstr>
      <vt:lpstr>Drift chambers</vt:lpstr>
      <vt:lpstr>MWPC Strength vs. weakness diagram</vt:lpstr>
      <vt:lpstr>Resistive Plate chambers at a glance</vt:lpstr>
      <vt:lpstr>RPC Strength vs. weakness diagram</vt:lpstr>
      <vt:lpstr>GEM and Micromegas at a glance</vt:lpstr>
      <vt:lpstr>MPGD Strength vs. weakness</vt:lpstr>
      <vt:lpstr>Performance</vt:lpstr>
      <vt:lpstr>Space resolution principles</vt:lpstr>
      <vt:lpstr>The Physics model</vt:lpstr>
      <vt:lpstr>Space resolution performance</vt:lpstr>
      <vt:lpstr>Space resolution performance</vt:lpstr>
      <vt:lpstr>Yet another method: strip drift time</vt:lpstr>
      <vt:lpstr>Time resolution principles</vt:lpstr>
      <vt:lpstr>RPC time resolution</vt:lpstr>
      <vt:lpstr>Drift based detectors time resolution </vt:lpstr>
      <vt:lpstr>Present limits – rate and longevity</vt:lpstr>
      <vt:lpstr>Technology state of the art evaluation (my personal view)</vt:lpstr>
      <vt:lpstr>Backup</vt:lpstr>
      <vt:lpstr>Introduction on muon systems</vt:lpstr>
      <vt:lpstr>Constraints from the new Accelerators</vt:lpstr>
      <vt:lpstr>FFC-hh parameters and constraints</vt:lpstr>
      <vt:lpstr>FFC-hh reference detector</vt:lpstr>
      <vt:lpstr>Muon tracking performance</vt:lpstr>
      <vt:lpstr>Muon system contribution</vt:lpstr>
      <vt:lpstr>Presentazione standard di PowerPoint</vt:lpstr>
      <vt:lpstr>Presentazione standard di PowerPoint</vt:lpstr>
      <vt:lpstr>Presentazione standard di PowerPoint</vt:lpstr>
      <vt:lpstr>Pileup mitigation - consequences</vt:lpstr>
      <vt:lpstr>Constraints from LLP and DM searches</vt:lpstr>
      <vt:lpstr>Beyond the muon detector: LLPs</vt:lpstr>
      <vt:lpstr>A dream LLP detector?</vt:lpstr>
      <vt:lpstr>Muon detector technologies</vt:lpstr>
      <vt:lpstr>sMDT Rate Capability</vt:lpstr>
      <vt:lpstr>Conclusion block (spoiler...)</vt:lpstr>
      <vt:lpstr>R&amp;D summary</vt:lpstr>
      <vt:lpstr>Technology state of the art evaluation (my personal view)</vt:lpstr>
      <vt:lpstr>A working proposal (doable now)</vt:lpstr>
      <vt:lpstr>New Ideas</vt:lpstr>
      <vt:lpstr>The Resistive Cylindrical Chamber (RCC) </vt:lpstr>
      <vt:lpstr>A new method: the planar drift chamber</vt:lpstr>
      <vt:lpstr>High rate for single gap RPCs</vt:lpstr>
      <vt:lpstr>New Ideas</vt:lpstr>
      <vt:lpstr>The Resistive Cylindrical Chamber (RCC)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giulio aielli</dc:creator>
  <cp:lastModifiedBy>giulio aielli</cp:lastModifiedBy>
  <cp:revision>179</cp:revision>
  <dcterms:created xsi:type="dcterms:W3CDTF">2023-05-24T22:52:35Z</dcterms:created>
  <dcterms:modified xsi:type="dcterms:W3CDTF">2026-10-11T09:03:01Z</dcterms:modified>
</cp:coreProperties>
</file>