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73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1889" r:id="rId20"/>
  </p:sldIdLst>
  <p:sldSz cx="9144000" cy="5143500" type="screen16x9"/>
  <p:notesSz cx="7099300" cy="10234613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7"/>
    <p:restoredTop sz="94660"/>
  </p:normalViewPr>
  <p:slideViewPr>
    <p:cSldViewPr snapToGrid="0">
      <p:cViewPr varScale="1">
        <p:scale>
          <a:sx n="125" d="100"/>
          <a:sy n="125" d="100"/>
        </p:scale>
        <p:origin x="168" y="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3000" b="1" u="none" strike="noStrike" cap="all">
                <a:solidFill>
                  <a:srgbClr val="17375E"/>
                </a:solidFill>
                <a:effectLst/>
                <a:uFillTx/>
                <a:latin typeface="Franklin Gothic Medium"/>
              </a:rPr>
              <a:t>Click to move the slide</a:t>
            </a: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19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</a:p>
        </p:txBody>
      </p:sp>
      <p:sp>
        <p:nvSpPr>
          <p:cNvPr id="191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192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93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6B3D09C4-5F0E-4184-B386-ED60FF99D38B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240" y="768240"/>
            <a:ext cx="6822360" cy="3837960"/>
          </a:xfrm>
          <a:prstGeom prst="rect">
            <a:avLst/>
          </a:prstGeom>
          <a:ln w="0">
            <a:noFill/>
          </a:ln>
        </p:spPr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709920" y="4861800"/>
            <a:ext cx="5678640" cy="4604040"/>
          </a:xfrm>
          <a:prstGeom prst="rect">
            <a:avLst/>
          </a:prstGeom>
          <a:noFill/>
          <a:ln w="9360">
            <a:noFill/>
          </a:ln>
        </p:spPr>
        <p:txBody>
          <a:bodyPr lIns="101160" tIns="50400" rIns="101160" bIns="50400" numCol="1" spcCol="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 am going to talk about the hybrid pixel detector readout chips that have been designed at CERN in the framework of the Medipix2 and 3 collaborations.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076920" cy="510480"/>
          </a:xfrm>
          <a:prstGeom prst="rect">
            <a:avLst/>
          </a:prstGeom>
          <a:noFill/>
          <a:ln w="9360">
            <a:noFill/>
          </a:ln>
        </p:spPr>
        <p:txBody>
          <a:bodyPr lIns="101160" tIns="50400" rIns="101160" bIns="50400" numCol="1" spcCol="0" anchor="t">
            <a:noAutofit/>
          </a:bodyPr>
          <a:lstStyle/>
          <a:p>
            <a:pPr indent="0" algn="l" defTabSz="101016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  <a:ea typeface="+mn-ea"/>
              </a:rPr>
              <a:t>This is a test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wo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/>
          <p:nvPr/>
        </p:nvSpPr>
        <p:spPr>
          <a:xfrm>
            <a:off x="0" y="0"/>
            <a:ext cx="9143280" cy="742320"/>
          </a:xfrm>
          <a:prstGeom prst="rect">
            <a:avLst/>
          </a:prstGeom>
          <a:gradFill rotWithShape="0">
            <a:gsLst>
              <a:gs pos="12000">
                <a:srgbClr val="A6A6A6">
                  <a:alpha val="31000"/>
                </a:srgbClr>
              </a:gs>
              <a:gs pos="85000">
                <a:srgbClr val="3B6BA6"/>
              </a:gs>
              <a:gs pos="100000">
                <a:srgbClr val="467FC4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" name="Rectangle 9"/>
          <p:cNvSpPr/>
          <p:nvPr/>
        </p:nvSpPr>
        <p:spPr>
          <a:xfrm>
            <a:off x="533520" y="4686480"/>
            <a:ext cx="1294560" cy="356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endParaRPr lang="en-US" sz="1050" b="0" u="none" strike="noStrike">
              <a:solidFill>
                <a:schemeClr val="accent5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4" name="Rectangle 10"/>
          <p:cNvSpPr/>
          <p:nvPr/>
        </p:nvSpPr>
        <p:spPr>
          <a:xfrm>
            <a:off x="0" y="4857840"/>
            <a:ext cx="1218600" cy="285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-</a:t>
            </a:r>
            <a:fld id="{CC756A90-18D2-419E-95B5-0173A26EABF6}" type="slidenum"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-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" name="Group 9"/>
          <p:cNvGrpSpPr/>
          <p:nvPr/>
        </p:nvGrpSpPr>
        <p:grpSpPr>
          <a:xfrm>
            <a:off x="0" y="0"/>
            <a:ext cx="1079280" cy="719280"/>
            <a:chOff x="0" y="0"/>
            <a:chExt cx="1079280" cy="719280"/>
          </a:xfrm>
        </p:grpSpPr>
        <p:grpSp>
          <p:nvGrpSpPr>
            <p:cNvPr id="6" name="Group 10"/>
            <p:cNvGrpSpPr/>
            <p:nvPr/>
          </p:nvGrpSpPr>
          <p:grpSpPr>
            <a:xfrm>
              <a:off x="0" y="0"/>
              <a:ext cx="349920" cy="719280"/>
              <a:chOff x="0" y="0"/>
              <a:chExt cx="349920" cy="719280"/>
            </a:xfrm>
          </p:grpSpPr>
          <p:pic>
            <p:nvPicPr>
              <p:cNvPr id="7" name="Picture 13" descr="CERN logo"/>
              <p:cNvPicPr/>
              <p:nvPr/>
            </p:nvPicPr>
            <p:blipFill>
              <a:blip r:embed="rId2"/>
              <a:stretch/>
            </p:blipFill>
            <p:spPr>
              <a:xfrm>
                <a:off x="0" y="37332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8" name="Picture 14" descr="medipixlogo"/>
              <p:cNvPicPr/>
              <p:nvPr/>
            </p:nvPicPr>
            <p:blipFill>
              <a:blip r:embed="rId3"/>
              <a:stretch/>
            </p:blipFill>
            <p:spPr>
              <a:xfrm>
                <a:off x="0" y="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9" name="Picture 2"/>
            <p:cNvPicPr/>
            <p:nvPr/>
          </p:nvPicPr>
          <p:blipFill>
            <a:blip r:embed="rId4"/>
            <a:stretch/>
          </p:blipFill>
          <p:spPr>
            <a:xfrm>
              <a:off x="406080" y="0"/>
              <a:ext cx="673200" cy="718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0" name="Slide Number Placeholder 5"/>
          <p:cNvSpPr/>
          <p:nvPr/>
        </p:nvSpPr>
        <p:spPr>
          <a:xfrm>
            <a:off x="8546760" y="4829040"/>
            <a:ext cx="43128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2B1D9E81-2E57-4CBA-8477-F072632954D8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1"/>
          <p:cNvSpPr>
            <a:spLocks noGrp="1"/>
          </p:cNvSpPr>
          <p:nvPr>
            <p:ph type="body"/>
          </p:nvPr>
        </p:nvSpPr>
        <p:spPr>
          <a:xfrm>
            <a:off x="1447920" y="914400"/>
            <a:ext cx="3656880" cy="38282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spcBef>
                <a:spcPts val="420"/>
              </a:spcBef>
              <a:buClr>
                <a:srgbClr val="376092"/>
              </a:buClr>
              <a:buFont typeface="Symbol" charset="2"/>
              <a:buChar char=""/>
              <a:defRPr lang="en-US" sz="21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300"/>
              </a:spcBef>
              <a:buClr>
                <a:srgbClr val="376092"/>
              </a:buClr>
              <a:buFont typeface="Symbol" charset="2"/>
              <a:buChar char=""/>
              <a:defRPr lang="en-US" sz="15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269"/>
              </a:spcBef>
              <a:buClr>
                <a:srgbClr val="376092"/>
              </a:buClr>
              <a:buFont typeface="Symbol" charset="2"/>
              <a:buChar char=""/>
              <a:defRPr lang="en-US" sz="135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69"/>
              </a:spcBef>
              <a:buClr>
                <a:srgbClr val="376092"/>
              </a:buClr>
              <a:buFont typeface="OpenSymbol"/>
              <a:buChar char="»"/>
              <a:defRPr lang="en-US" sz="135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>
              <a:lnSpc>
                <a:spcPct val="100000"/>
              </a:lnSpc>
              <a:spcBef>
                <a:spcPts val="420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21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Second level</a:t>
            </a:r>
          </a:p>
          <a:p>
            <a:pPr marL="857160" lvl="2" indent="-171360" algn="l">
              <a:lnSpc>
                <a:spcPct val="100000"/>
              </a:lnSpc>
              <a:spcBef>
                <a:spcPts val="300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15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Third level</a:t>
            </a:r>
          </a:p>
          <a:p>
            <a:pPr marL="1200240" lvl="3" indent="-171360" algn="l">
              <a:lnSpc>
                <a:spcPct val="100000"/>
              </a:lnSpc>
              <a:spcBef>
                <a:spcPts val="269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35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Fourth level</a:t>
            </a:r>
          </a:p>
          <a:p>
            <a:pPr marL="1542960" lvl="4" indent="-171360" algn="l">
              <a:lnSpc>
                <a:spcPct val="100000"/>
              </a:lnSpc>
              <a:spcBef>
                <a:spcPts val="269"/>
              </a:spcBef>
              <a:buClr>
                <a:srgbClr val="376092"/>
              </a:buClr>
              <a:buFont typeface="OpenSymbol"/>
              <a:buChar char="»"/>
            </a:pPr>
            <a:r>
              <a:rPr lang="en-US" sz="135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334120" y="914400"/>
            <a:ext cx="3656880" cy="38282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spcBef>
                <a:spcPts val="420"/>
              </a:spcBef>
              <a:buClr>
                <a:srgbClr val="376092"/>
              </a:buClr>
              <a:buFont typeface="Symbol" charset="2"/>
              <a:buChar char=""/>
              <a:defRPr lang="en-US" sz="21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300"/>
              </a:spcBef>
              <a:buClr>
                <a:srgbClr val="376092"/>
              </a:buClr>
              <a:buFont typeface="Symbol" charset="2"/>
              <a:buChar char=""/>
              <a:defRPr lang="en-US" sz="15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269"/>
              </a:spcBef>
              <a:buClr>
                <a:srgbClr val="376092"/>
              </a:buClr>
              <a:buFont typeface="Symbol" charset="2"/>
              <a:buChar char=""/>
              <a:defRPr lang="en-US" sz="135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69"/>
              </a:spcBef>
              <a:buClr>
                <a:srgbClr val="376092"/>
              </a:buClr>
              <a:buFont typeface="OpenSymbol"/>
              <a:buChar char="»"/>
              <a:defRPr lang="en-US" sz="135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>
              <a:lnSpc>
                <a:spcPct val="100000"/>
              </a:lnSpc>
              <a:spcBef>
                <a:spcPts val="420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21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Second level</a:t>
            </a:r>
          </a:p>
          <a:p>
            <a:pPr marL="857160" lvl="2" indent="-171360" algn="l">
              <a:lnSpc>
                <a:spcPct val="100000"/>
              </a:lnSpc>
              <a:spcBef>
                <a:spcPts val="300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15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Third level</a:t>
            </a:r>
          </a:p>
          <a:p>
            <a:pPr marL="1200240" lvl="3" indent="-171360" algn="l">
              <a:lnSpc>
                <a:spcPct val="100000"/>
              </a:lnSpc>
              <a:spcBef>
                <a:spcPts val="269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35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Fourth level</a:t>
            </a:r>
          </a:p>
          <a:p>
            <a:pPr marL="1542960" lvl="4" indent="-171360" algn="l">
              <a:lnSpc>
                <a:spcPct val="100000"/>
              </a:lnSpc>
              <a:spcBef>
                <a:spcPts val="269"/>
              </a:spcBef>
              <a:buClr>
                <a:srgbClr val="376092"/>
              </a:buClr>
              <a:buFont typeface="OpenSymbol"/>
              <a:buChar char="»"/>
            </a:pPr>
            <a:r>
              <a:rPr lang="en-US" sz="135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13" name="PlaceHolder 3"/>
          <p:cNvSpPr>
            <a:spLocks noGrp="1"/>
          </p:cNvSpPr>
          <p:nvPr>
            <p:ph type="title"/>
          </p:nvPr>
        </p:nvSpPr>
        <p:spPr>
          <a:xfrm>
            <a:off x="1523880" y="0"/>
            <a:ext cx="746676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ison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2"/>
          <p:cNvSpPr/>
          <p:nvPr/>
        </p:nvSpPr>
        <p:spPr>
          <a:xfrm>
            <a:off x="0" y="0"/>
            <a:ext cx="9143280" cy="742320"/>
          </a:xfrm>
          <a:prstGeom prst="rect">
            <a:avLst/>
          </a:prstGeom>
          <a:gradFill rotWithShape="0">
            <a:gsLst>
              <a:gs pos="12000">
                <a:srgbClr val="A6A6A6">
                  <a:alpha val="31000"/>
                </a:srgbClr>
              </a:gs>
              <a:gs pos="85000">
                <a:srgbClr val="3B6BA6"/>
              </a:gs>
              <a:gs pos="100000">
                <a:srgbClr val="467FC4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" name="Rectangle 9"/>
          <p:cNvSpPr/>
          <p:nvPr/>
        </p:nvSpPr>
        <p:spPr>
          <a:xfrm>
            <a:off x="533520" y="4686480"/>
            <a:ext cx="1294560" cy="356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endParaRPr lang="en-US" sz="1050" b="0" u="none" strike="noStrike">
              <a:solidFill>
                <a:schemeClr val="accent5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16" name="Rectangle 10"/>
          <p:cNvSpPr/>
          <p:nvPr/>
        </p:nvSpPr>
        <p:spPr>
          <a:xfrm>
            <a:off x="0" y="4857840"/>
            <a:ext cx="1218600" cy="285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-</a:t>
            </a:r>
            <a:fld id="{320C9DD7-A9C1-417B-83D0-EE4CA1B12762}" type="slidenum"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-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" name="Group 9"/>
          <p:cNvGrpSpPr/>
          <p:nvPr/>
        </p:nvGrpSpPr>
        <p:grpSpPr>
          <a:xfrm>
            <a:off x="0" y="0"/>
            <a:ext cx="1079280" cy="719280"/>
            <a:chOff x="0" y="0"/>
            <a:chExt cx="1079280" cy="719280"/>
          </a:xfrm>
        </p:grpSpPr>
        <p:grpSp>
          <p:nvGrpSpPr>
            <p:cNvPr id="18" name="Group 10"/>
            <p:cNvGrpSpPr/>
            <p:nvPr/>
          </p:nvGrpSpPr>
          <p:grpSpPr>
            <a:xfrm>
              <a:off x="0" y="0"/>
              <a:ext cx="349920" cy="719280"/>
              <a:chOff x="0" y="0"/>
              <a:chExt cx="349920" cy="719280"/>
            </a:xfrm>
          </p:grpSpPr>
          <p:pic>
            <p:nvPicPr>
              <p:cNvPr id="19" name="Picture 13" descr="CERN logo"/>
              <p:cNvPicPr/>
              <p:nvPr/>
            </p:nvPicPr>
            <p:blipFill>
              <a:blip r:embed="rId2"/>
              <a:stretch/>
            </p:blipFill>
            <p:spPr>
              <a:xfrm>
                <a:off x="0" y="37332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" name="Picture 14" descr="medipixlogo"/>
              <p:cNvPicPr/>
              <p:nvPr/>
            </p:nvPicPr>
            <p:blipFill>
              <a:blip r:embed="rId3"/>
              <a:stretch/>
            </p:blipFill>
            <p:spPr>
              <a:xfrm>
                <a:off x="0" y="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21" name="Picture 2"/>
            <p:cNvPicPr/>
            <p:nvPr/>
          </p:nvPicPr>
          <p:blipFill>
            <a:blip r:embed="rId4"/>
            <a:stretch/>
          </p:blipFill>
          <p:spPr>
            <a:xfrm>
              <a:off x="406080" y="0"/>
              <a:ext cx="673200" cy="718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22" name="Slide Number Placeholder 5"/>
          <p:cNvSpPr/>
          <p:nvPr/>
        </p:nvSpPr>
        <p:spPr>
          <a:xfrm>
            <a:off x="8546760" y="4829040"/>
            <a:ext cx="43128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5DB60DEE-94FD-49AA-BF0D-6F42807DEF99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1"/>
          <p:cNvSpPr>
            <a:spLocks noGrp="1"/>
          </p:cNvSpPr>
          <p:nvPr>
            <p:ph type="body"/>
          </p:nvPr>
        </p:nvSpPr>
        <p:spPr>
          <a:xfrm>
            <a:off x="1446120" y="914400"/>
            <a:ext cx="3658320" cy="4791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1446120" y="1394280"/>
            <a:ext cx="3658320" cy="340560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  <a:tabLst>
                <a:tab pos="0" algn="l"/>
              </a:tabLst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300"/>
              </a:spcBef>
              <a:buClr>
                <a:srgbClr val="376092"/>
              </a:buClr>
              <a:buFont typeface="Symbol" charset="2"/>
              <a:buChar char=""/>
              <a:tabLst>
                <a:tab pos="0" algn="l"/>
              </a:tabLst>
              <a:defRPr lang="en-US" sz="15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269"/>
              </a:spcBef>
              <a:buClr>
                <a:srgbClr val="376092"/>
              </a:buClr>
              <a:buFont typeface="Symbol" charset="2"/>
              <a:buChar char=""/>
              <a:tabLst>
                <a:tab pos="0" algn="l"/>
              </a:tabLst>
              <a:defRPr lang="en-US" sz="135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  <a:tabLst>
                <a:tab pos="0" algn="l"/>
              </a:tabLst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  <a:tabLst>
                <a:tab pos="0" algn="l"/>
              </a:tabLst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557280" lvl="1" indent="-214200" algn="l">
              <a:lnSpc>
                <a:spcPct val="100000"/>
              </a:lnSpc>
              <a:spcBef>
                <a:spcPts val="300"/>
              </a:spcBef>
              <a:buClr>
                <a:srgbClr val="376092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en-US" sz="15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Second level</a:t>
            </a:r>
          </a:p>
          <a:p>
            <a:pPr marL="857160" lvl="2" indent="-171360" algn="l">
              <a:lnSpc>
                <a:spcPct val="100000"/>
              </a:lnSpc>
              <a:spcBef>
                <a:spcPts val="269"/>
              </a:spcBef>
              <a:buClr>
                <a:srgbClr val="376092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n-US" sz="135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Third level</a:t>
            </a:r>
          </a:p>
          <a:p>
            <a:pPr marL="1200240" lvl="3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Fourth level</a:t>
            </a:r>
          </a:p>
          <a:p>
            <a:pPr marL="1542960" lvl="4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  <a:tabLst>
                <a:tab pos="0" algn="l"/>
              </a:tabLst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330880" y="914400"/>
            <a:ext cx="3659760" cy="4791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330880" y="1394280"/>
            <a:ext cx="3659760" cy="340560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  <a:tabLst>
                <a:tab pos="0" algn="l"/>
              </a:tabLst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300"/>
              </a:spcBef>
              <a:buClr>
                <a:srgbClr val="376092"/>
              </a:buClr>
              <a:buFont typeface="Symbol" charset="2"/>
              <a:buChar char=""/>
              <a:tabLst>
                <a:tab pos="0" algn="l"/>
              </a:tabLst>
              <a:defRPr lang="en-US" sz="15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269"/>
              </a:spcBef>
              <a:buClr>
                <a:srgbClr val="376092"/>
              </a:buClr>
              <a:buFont typeface="Symbol" charset="2"/>
              <a:buChar char=""/>
              <a:tabLst>
                <a:tab pos="0" algn="l"/>
              </a:tabLst>
              <a:defRPr lang="en-US" sz="135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  <a:tabLst>
                <a:tab pos="0" algn="l"/>
              </a:tabLst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  <a:tabLst>
                <a:tab pos="0" algn="l"/>
              </a:tabLst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557280" lvl="1" indent="-214200" algn="l">
              <a:lnSpc>
                <a:spcPct val="100000"/>
              </a:lnSpc>
              <a:spcBef>
                <a:spcPts val="300"/>
              </a:spcBef>
              <a:buClr>
                <a:srgbClr val="376092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en-US" sz="15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Second level</a:t>
            </a:r>
          </a:p>
          <a:p>
            <a:pPr marL="857160" lvl="2" indent="-171360" algn="l">
              <a:lnSpc>
                <a:spcPct val="100000"/>
              </a:lnSpc>
              <a:spcBef>
                <a:spcPts val="269"/>
              </a:spcBef>
              <a:buClr>
                <a:srgbClr val="376092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n-US" sz="135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Third level</a:t>
            </a:r>
          </a:p>
          <a:p>
            <a:pPr marL="1200240" lvl="3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Fourth level</a:t>
            </a:r>
          </a:p>
          <a:p>
            <a:pPr marL="1542960" lvl="4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  <a:tabLst>
                <a:tab pos="0" algn="l"/>
              </a:tabLst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27" name="PlaceHolder 5"/>
          <p:cNvSpPr>
            <a:spLocks noGrp="1"/>
          </p:cNvSpPr>
          <p:nvPr>
            <p:ph type="title"/>
          </p:nvPr>
        </p:nvSpPr>
        <p:spPr>
          <a:xfrm>
            <a:off x="1523880" y="0"/>
            <a:ext cx="746676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with Caption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2" hidden="1"/>
          <p:cNvSpPr/>
          <p:nvPr/>
        </p:nvSpPr>
        <p:spPr>
          <a:xfrm>
            <a:off x="0" y="0"/>
            <a:ext cx="9143280" cy="742320"/>
          </a:xfrm>
          <a:prstGeom prst="rect">
            <a:avLst/>
          </a:prstGeom>
          <a:gradFill rotWithShape="0">
            <a:gsLst>
              <a:gs pos="12000">
                <a:srgbClr val="A6A6A6">
                  <a:alpha val="31000"/>
                </a:srgbClr>
              </a:gs>
              <a:gs pos="85000">
                <a:srgbClr val="3B6BA6"/>
              </a:gs>
              <a:gs pos="100000">
                <a:srgbClr val="467FC4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9" name="Rectangle 9" hidden="1"/>
          <p:cNvSpPr/>
          <p:nvPr/>
        </p:nvSpPr>
        <p:spPr>
          <a:xfrm>
            <a:off x="533520" y="4686480"/>
            <a:ext cx="1294560" cy="356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endParaRPr lang="en-US" sz="1050" b="0" u="none" strike="noStrike">
              <a:solidFill>
                <a:schemeClr val="accent5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30" name="Rectangle 10" hidden="1"/>
          <p:cNvSpPr/>
          <p:nvPr/>
        </p:nvSpPr>
        <p:spPr>
          <a:xfrm>
            <a:off x="0" y="4857840"/>
            <a:ext cx="1218600" cy="285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-</a:t>
            </a:r>
            <a:fld id="{E0CC86CF-3552-4586-9670-BF328E516775}" type="slidenum"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-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1" name="Group 9"/>
          <p:cNvGrpSpPr/>
          <p:nvPr/>
        </p:nvGrpSpPr>
        <p:grpSpPr>
          <a:xfrm>
            <a:off x="0" y="0"/>
            <a:ext cx="1079280" cy="719280"/>
            <a:chOff x="0" y="0"/>
            <a:chExt cx="1079280" cy="719280"/>
          </a:xfrm>
        </p:grpSpPr>
        <p:grpSp>
          <p:nvGrpSpPr>
            <p:cNvPr id="32" name="Group 10"/>
            <p:cNvGrpSpPr/>
            <p:nvPr/>
          </p:nvGrpSpPr>
          <p:grpSpPr>
            <a:xfrm>
              <a:off x="0" y="0"/>
              <a:ext cx="349920" cy="719280"/>
              <a:chOff x="0" y="0"/>
              <a:chExt cx="349920" cy="719280"/>
            </a:xfrm>
          </p:grpSpPr>
          <p:pic>
            <p:nvPicPr>
              <p:cNvPr id="33" name="Picture 13" descr="CERN logo"/>
              <p:cNvPicPr/>
              <p:nvPr/>
            </p:nvPicPr>
            <p:blipFill>
              <a:blip r:embed="rId2"/>
              <a:stretch/>
            </p:blipFill>
            <p:spPr>
              <a:xfrm>
                <a:off x="0" y="37332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4" name="Picture 14" descr="medipixlogo"/>
              <p:cNvPicPr/>
              <p:nvPr/>
            </p:nvPicPr>
            <p:blipFill>
              <a:blip r:embed="rId3"/>
              <a:stretch/>
            </p:blipFill>
            <p:spPr>
              <a:xfrm>
                <a:off x="0" y="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35" name="Picture 2"/>
            <p:cNvPicPr/>
            <p:nvPr/>
          </p:nvPicPr>
          <p:blipFill>
            <a:blip r:embed="rId4"/>
            <a:stretch/>
          </p:blipFill>
          <p:spPr>
            <a:xfrm>
              <a:off x="406080" y="0"/>
              <a:ext cx="673200" cy="718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6" name="Slide Number Placeholder 5" hidden="1"/>
          <p:cNvSpPr/>
          <p:nvPr/>
        </p:nvSpPr>
        <p:spPr>
          <a:xfrm>
            <a:off x="8546760" y="4829040"/>
            <a:ext cx="43128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E44D0AA8-D286-4016-B75E-BEBAE6690A35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Rectangle 12"/>
          <p:cNvSpPr/>
          <p:nvPr/>
        </p:nvSpPr>
        <p:spPr>
          <a:xfrm>
            <a:off x="0" y="0"/>
            <a:ext cx="9143280" cy="742320"/>
          </a:xfrm>
          <a:prstGeom prst="rect">
            <a:avLst/>
          </a:prstGeom>
          <a:gradFill rotWithShape="0">
            <a:gsLst>
              <a:gs pos="12000">
                <a:srgbClr val="A6A6A6">
                  <a:alpha val="31000"/>
                </a:srgbClr>
              </a:gs>
              <a:gs pos="85000">
                <a:srgbClr val="3B6BA6"/>
              </a:gs>
              <a:gs pos="100000">
                <a:srgbClr val="467FC4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411200" y="971640"/>
            <a:ext cx="3007440" cy="6850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500" b="1" u="none" strike="noStrike">
                <a:solidFill>
                  <a:srgbClr val="17375E"/>
                </a:solidFill>
                <a:effectLst/>
                <a:uFillTx/>
                <a:latin typeface="Franklin Gothic Medium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500" b="1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Click to edit Master title style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0" y="971640"/>
            <a:ext cx="4342680" cy="38282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spcBef>
                <a:spcPts val="479"/>
              </a:spcBef>
              <a:buClr>
                <a:srgbClr val="376092"/>
              </a:buClr>
              <a:buFont typeface="Symbol" charset="2"/>
              <a:buChar char=""/>
              <a:tabLst>
                <a:tab pos="0" algn="l"/>
              </a:tabLst>
              <a:defRPr lang="en-US" sz="24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420"/>
              </a:spcBef>
              <a:buClr>
                <a:srgbClr val="376092"/>
              </a:buClr>
              <a:buFont typeface="Symbol" charset="2"/>
              <a:buChar char=""/>
              <a:tabLst>
                <a:tab pos="0" algn="l"/>
              </a:tabLst>
              <a:defRPr lang="en-US" sz="21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  <a:tabLst>
                <a:tab pos="0" algn="l"/>
              </a:tabLst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300"/>
              </a:spcBef>
              <a:buClr>
                <a:srgbClr val="376092"/>
              </a:buClr>
              <a:buFont typeface="Symbol" charset="2"/>
              <a:buChar char=""/>
              <a:tabLst>
                <a:tab pos="0" algn="l"/>
              </a:tabLst>
              <a:defRPr lang="en-US" sz="15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300"/>
              </a:spcBef>
              <a:buClr>
                <a:srgbClr val="376092"/>
              </a:buClr>
              <a:buFont typeface="OpenSymbol"/>
              <a:buChar char="»"/>
              <a:tabLst>
                <a:tab pos="0" algn="l"/>
              </a:tabLst>
              <a:defRPr lang="en-US" sz="15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>
              <a:lnSpc>
                <a:spcPct val="100000"/>
              </a:lnSpc>
              <a:spcBef>
                <a:spcPts val="479"/>
              </a:spcBef>
              <a:buClr>
                <a:srgbClr val="376092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n-US" sz="24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557280" lvl="1" indent="-214200" algn="l">
              <a:lnSpc>
                <a:spcPct val="100000"/>
              </a:lnSpc>
              <a:spcBef>
                <a:spcPts val="420"/>
              </a:spcBef>
              <a:buClr>
                <a:srgbClr val="376092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en-US" sz="21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Second level</a:t>
            </a:r>
          </a:p>
          <a:p>
            <a:pPr marL="857160" lvl="2" indent="-17136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Third level</a:t>
            </a:r>
          </a:p>
          <a:p>
            <a:pPr marL="1200240" lvl="3" indent="-171360" algn="l">
              <a:lnSpc>
                <a:spcPct val="100000"/>
              </a:lnSpc>
              <a:spcBef>
                <a:spcPts val="300"/>
              </a:spcBef>
              <a:buClr>
                <a:srgbClr val="376092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en-US" sz="15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Fourth level</a:t>
            </a:r>
          </a:p>
          <a:p>
            <a:pPr marL="1542960" lvl="4" indent="-171360" algn="l">
              <a:lnSpc>
                <a:spcPct val="100000"/>
              </a:lnSpc>
              <a:spcBef>
                <a:spcPts val="300"/>
              </a:spcBef>
              <a:buClr>
                <a:srgbClr val="376092"/>
              </a:buClr>
              <a:buFont typeface="OpenSymbol"/>
              <a:buChar char="»"/>
              <a:tabLst>
                <a:tab pos="0" algn="l"/>
              </a:tabLst>
            </a:pPr>
            <a:r>
              <a:rPr lang="en-US" sz="15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1411200" y="1657440"/>
            <a:ext cx="3007440" cy="31424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l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en-US" sz="105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en-US" sz="105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grpSp>
        <p:nvGrpSpPr>
          <p:cNvPr id="41" name="Group 16"/>
          <p:cNvGrpSpPr/>
          <p:nvPr/>
        </p:nvGrpSpPr>
        <p:grpSpPr>
          <a:xfrm>
            <a:off x="76320" y="-1440"/>
            <a:ext cx="1078920" cy="719640"/>
            <a:chOff x="76320" y="-1440"/>
            <a:chExt cx="1078920" cy="719640"/>
          </a:xfrm>
        </p:grpSpPr>
        <p:grpSp>
          <p:nvGrpSpPr>
            <p:cNvPr id="42" name="Group 17"/>
            <p:cNvGrpSpPr/>
            <p:nvPr/>
          </p:nvGrpSpPr>
          <p:grpSpPr>
            <a:xfrm>
              <a:off x="76320" y="-1080"/>
              <a:ext cx="349920" cy="719280"/>
              <a:chOff x="76320" y="-1080"/>
              <a:chExt cx="349920" cy="719280"/>
            </a:xfrm>
          </p:grpSpPr>
          <p:pic>
            <p:nvPicPr>
              <p:cNvPr id="43" name="Picture 19" descr="CERN logo"/>
              <p:cNvPicPr/>
              <p:nvPr/>
            </p:nvPicPr>
            <p:blipFill>
              <a:blip r:embed="rId2"/>
              <a:stretch/>
            </p:blipFill>
            <p:spPr>
              <a:xfrm>
                <a:off x="76320" y="37224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44" name="Picture 20" descr="medipixlogo"/>
              <p:cNvPicPr/>
              <p:nvPr/>
            </p:nvPicPr>
            <p:blipFill>
              <a:blip r:embed="rId3"/>
              <a:stretch/>
            </p:blipFill>
            <p:spPr>
              <a:xfrm>
                <a:off x="76320" y="-108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45" name="Picture 2"/>
            <p:cNvPicPr/>
            <p:nvPr/>
          </p:nvPicPr>
          <p:blipFill>
            <a:blip r:embed="rId4"/>
            <a:stretch/>
          </p:blipFill>
          <p:spPr>
            <a:xfrm>
              <a:off x="482040" y="-1440"/>
              <a:ext cx="673200" cy="718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46" name="Slide Number Placeholder 5"/>
          <p:cNvSpPr/>
          <p:nvPr/>
        </p:nvSpPr>
        <p:spPr>
          <a:xfrm>
            <a:off x="8546760" y="4829040"/>
            <a:ext cx="43128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23322158-C06A-40E1-9634-C389E997EC04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 with Caption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12" hidden="1"/>
          <p:cNvSpPr/>
          <p:nvPr/>
        </p:nvSpPr>
        <p:spPr>
          <a:xfrm>
            <a:off x="0" y="0"/>
            <a:ext cx="9143280" cy="742320"/>
          </a:xfrm>
          <a:prstGeom prst="rect">
            <a:avLst/>
          </a:prstGeom>
          <a:gradFill rotWithShape="0">
            <a:gsLst>
              <a:gs pos="12000">
                <a:srgbClr val="A6A6A6">
                  <a:alpha val="31000"/>
                </a:srgbClr>
              </a:gs>
              <a:gs pos="85000">
                <a:srgbClr val="3B6BA6"/>
              </a:gs>
              <a:gs pos="100000">
                <a:srgbClr val="467FC4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8" name="Rectangle 9" hidden="1"/>
          <p:cNvSpPr/>
          <p:nvPr/>
        </p:nvSpPr>
        <p:spPr>
          <a:xfrm>
            <a:off x="533520" y="4686480"/>
            <a:ext cx="1294560" cy="356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endParaRPr lang="en-US" sz="1050" b="0" u="none" strike="noStrike">
              <a:solidFill>
                <a:schemeClr val="accent5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49" name="Rectangle 10" hidden="1"/>
          <p:cNvSpPr/>
          <p:nvPr/>
        </p:nvSpPr>
        <p:spPr>
          <a:xfrm>
            <a:off x="0" y="4857840"/>
            <a:ext cx="1218600" cy="285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-</a:t>
            </a:r>
            <a:fld id="{71634B19-9027-48C0-B3C0-287933020687}" type="slidenum"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-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0" name="Group 9"/>
          <p:cNvGrpSpPr/>
          <p:nvPr/>
        </p:nvGrpSpPr>
        <p:grpSpPr>
          <a:xfrm>
            <a:off x="0" y="0"/>
            <a:ext cx="1079280" cy="719280"/>
            <a:chOff x="0" y="0"/>
            <a:chExt cx="1079280" cy="719280"/>
          </a:xfrm>
        </p:grpSpPr>
        <p:grpSp>
          <p:nvGrpSpPr>
            <p:cNvPr id="51" name="Group 10"/>
            <p:cNvGrpSpPr/>
            <p:nvPr/>
          </p:nvGrpSpPr>
          <p:grpSpPr>
            <a:xfrm>
              <a:off x="0" y="0"/>
              <a:ext cx="349920" cy="719280"/>
              <a:chOff x="0" y="0"/>
              <a:chExt cx="349920" cy="719280"/>
            </a:xfrm>
          </p:grpSpPr>
          <p:pic>
            <p:nvPicPr>
              <p:cNvPr id="52" name="Picture 13" descr="CERN logo"/>
              <p:cNvPicPr/>
              <p:nvPr/>
            </p:nvPicPr>
            <p:blipFill>
              <a:blip r:embed="rId2"/>
              <a:stretch/>
            </p:blipFill>
            <p:spPr>
              <a:xfrm>
                <a:off x="0" y="37332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53" name="Picture 14" descr="medipixlogo"/>
              <p:cNvPicPr/>
              <p:nvPr/>
            </p:nvPicPr>
            <p:blipFill>
              <a:blip r:embed="rId3"/>
              <a:stretch/>
            </p:blipFill>
            <p:spPr>
              <a:xfrm>
                <a:off x="0" y="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54" name="Picture 2"/>
            <p:cNvPicPr/>
            <p:nvPr/>
          </p:nvPicPr>
          <p:blipFill>
            <a:blip r:embed="rId4"/>
            <a:stretch/>
          </p:blipFill>
          <p:spPr>
            <a:xfrm>
              <a:off x="406080" y="0"/>
              <a:ext cx="673200" cy="718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55" name="Slide Number Placeholder 5" hidden="1"/>
          <p:cNvSpPr/>
          <p:nvPr/>
        </p:nvSpPr>
        <p:spPr>
          <a:xfrm>
            <a:off x="8546760" y="4829040"/>
            <a:ext cx="43128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3F0612C4-75D9-4032-803F-6A49B2890906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Rectangle 12"/>
          <p:cNvSpPr/>
          <p:nvPr/>
        </p:nvSpPr>
        <p:spPr>
          <a:xfrm>
            <a:off x="0" y="0"/>
            <a:ext cx="9143280" cy="742320"/>
          </a:xfrm>
          <a:prstGeom prst="rect">
            <a:avLst/>
          </a:prstGeom>
          <a:gradFill rotWithShape="0">
            <a:gsLst>
              <a:gs pos="12000">
                <a:srgbClr val="A6A6A6">
                  <a:alpha val="31000"/>
                </a:srgbClr>
              </a:gs>
              <a:gs pos="85000">
                <a:srgbClr val="3B6BA6"/>
              </a:gs>
              <a:gs pos="100000">
                <a:srgbClr val="467FC4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7" name="Rectangle 9"/>
          <p:cNvSpPr/>
          <p:nvPr/>
        </p:nvSpPr>
        <p:spPr>
          <a:xfrm>
            <a:off x="533520" y="4686480"/>
            <a:ext cx="1294560" cy="356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endParaRPr lang="en-US" sz="1050" b="0" u="none" strike="noStrike">
              <a:solidFill>
                <a:schemeClr val="accent5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58" name="NameInfo"/>
          <p:cNvSpPr/>
          <p:nvPr/>
        </p:nvSpPr>
        <p:spPr>
          <a:xfrm>
            <a:off x="7873920" y="4857840"/>
            <a:ext cx="1904400" cy="25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endParaRPr lang="en-US" sz="105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371600" y="4057560"/>
            <a:ext cx="7543080" cy="42444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500" b="1" u="none" strike="noStrike">
                <a:solidFill>
                  <a:srgbClr val="17375E"/>
                </a:solidFill>
                <a:effectLst/>
                <a:uFillTx/>
                <a:latin typeface="Franklin Gothic Medium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500" b="1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Click to edit Master title style</a:t>
            </a: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1371600" y="916920"/>
            <a:ext cx="7543080" cy="3085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picture</a:t>
            </a:r>
            <a:endParaRPr lang="en-US" sz="24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1371600" y="4482720"/>
            <a:ext cx="7543080" cy="37440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l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  <a:defRPr lang="en-US" sz="105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210"/>
              </a:spcBef>
              <a:buNone/>
              <a:tabLst>
                <a:tab pos="0" algn="l"/>
              </a:tabLst>
            </a:pPr>
            <a:r>
              <a:rPr lang="en-US" sz="105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grpSp>
        <p:nvGrpSpPr>
          <p:cNvPr id="62" name="Group 16"/>
          <p:cNvGrpSpPr/>
          <p:nvPr/>
        </p:nvGrpSpPr>
        <p:grpSpPr>
          <a:xfrm>
            <a:off x="76320" y="56880"/>
            <a:ext cx="1078920" cy="719640"/>
            <a:chOff x="76320" y="56880"/>
            <a:chExt cx="1078920" cy="719640"/>
          </a:xfrm>
        </p:grpSpPr>
        <p:grpSp>
          <p:nvGrpSpPr>
            <p:cNvPr id="63" name="Group 17"/>
            <p:cNvGrpSpPr/>
            <p:nvPr/>
          </p:nvGrpSpPr>
          <p:grpSpPr>
            <a:xfrm>
              <a:off x="76320" y="57240"/>
              <a:ext cx="349920" cy="719280"/>
              <a:chOff x="76320" y="57240"/>
              <a:chExt cx="349920" cy="719280"/>
            </a:xfrm>
          </p:grpSpPr>
          <p:pic>
            <p:nvPicPr>
              <p:cNvPr id="64" name="Picture 19" descr="CERN logo"/>
              <p:cNvPicPr/>
              <p:nvPr/>
            </p:nvPicPr>
            <p:blipFill>
              <a:blip r:embed="rId2"/>
              <a:stretch/>
            </p:blipFill>
            <p:spPr>
              <a:xfrm>
                <a:off x="76320" y="43056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65" name="Picture 20" descr="medipixlogo"/>
              <p:cNvPicPr/>
              <p:nvPr/>
            </p:nvPicPr>
            <p:blipFill>
              <a:blip r:embed="rId3"/>
              <a:stretch/>
            </p:blipFill>
            <p:spPr>
              <a:xfrm>
                <a:off x="76320" y="5724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66" name="Picture 2"/>
            <p:cNvPicPr/>
            <p:nvPr/>
          </p:nvPicPr>
          <p:blipFill>
            <a:blip r:embed="rId4"/>
            <a:stretch/>
          </p:blipFill>
          <p:spPr>
            <a:xfrm>
              <a:off x="482040" y="56880"/>
              <a:ext cx="673200" cy="718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67" name="Slide Number Placeholder 5"/>
          <p:cNvSpPr/>
          <p:nvPr/>
        </p:nvSpPr>
        <p:spPr>
          <a:xfrm>
            <a:off x="8546760" y="4829040"/>
            <a:ext cx="43128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744467B9-28A1-44BE-9BAF-CE7A3E55D090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12"/>
          <p:cNvSpPr/>
          <p:nvPr/>
        </p:nvSpPr>
        <p:spPr>
          <a:xfrm>
            <a:off x="0" y="0"/>
            <a:ext cx="9143280" cy="742320"/>
          </a:xfrm>
          <a:prstGeom prst="rect">
            <a:avLst/>
          </a:prstGeom>
          <a:gradFill rotWithShape="0">
            <a:gsLst>
              <a:gs pos="12000">
                <a:srgbClr val="A6A6A6">
                  <a:alpha val="31000"/>
                </a:srgbClr>
              </a:gs>
              <a:gs pos="85000">
                <a:srgbClr val="3B6BA6"/>
              </a:gs>
              <a:gs pos="100000">
                <a:srgbClr val="467FC4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9" name="Rectangle 9"/>
          <p:cNvSpPr/>
          <p:nvPr/>
        </p:nvSpPr>
        <p:spPr>
          <a:xfrm>
            <a:off x="533520" y="4686480"/>
            <a:ext cx="1294560" cy="356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endParaRPr lang="en-US" sz="1050" b="0" u="none" strike="noStrike">
              <a:solidFill>
                <a:schemeClr val="accent5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70" name="Rectangle 10"/>
          <p:cNvSpPr/>
          <p:nvPr/>
        </p:nvSpPr>
        <p:spPr>
          <a:xfrm>
            <a:off x="0" y="4857840"/>
            <a:ext cx="1218600" cy="285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-</a:t>
            </a:r>
            <a:fld id="{6F0FD0C2-A50A-45BA-8F72-5A336E9A1AB1}" type="slidenum"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-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1" name="Group 9"/>
          <p:cNvGrpSpPr/>
          <p:nvPr/>
        </p:nvGrpSpPr>
        <p:grpSpPr>
          <a:xfrm>
            <a:off x="0" y="0"/>
            <a:ext cx="1079280" cy="719280"/>
            <a:chOff x="0" y="0"/>
            <a:chExt cx="1079280" cy="719280"/>
          </a:xfrm>
        </p:grpSpPr>
        <p:grpSp>
          <p:nvGrpSpPr>
            <p:cNvPr id="72" name="Group 10"/>
            <p:cNvGrpSpPr/>
            <p:nvPr/>
          </p:nvGrpSpPr>
          <p:grpSpPr>
            <a:xfrm>
              <a:off x="0" y="0"/>
              <a:ext cx="349920" cy="719280"/>
              <a:chOff x="0" y="0"/>
              <a:chExt cx="349920" cy="719280"/>
            </a:xfrm>
          </p:grpSpPr>
          <p:pic>
            <p:nvPicPr>
              <p:cNvPr id="73" name="Picture 13" descr="CERN logo"/>
              <p:cNvPicPr/>
              <p:nvPr/>
            </p:nvPicPr>
            <p:blipFill>
              <a:blip r:embed="rId2"/>
              <a:stretch/>
            </p:blipFill>
            <p:spPr>
              <a:xfrm>
                <a:off x="0" y="37332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4" name="Picture 14" descr="medipixlogo"/>
              <p:cNvPicPr/>
              <p:nvPr/>
            </p:nvPicPr>
            <p:blipFill>
              <a:blip r:embed="rId3"/>
              <a:stretch/>
            </p:blipFill>
            <p:spPr>
              <a:xfrm>
                <a:off x="0" y="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75" name="Picture 2"/>
            <p:cNvPicPr/>
            <p:nvPr/>
          </p:nvPicPr>
          <p:blipFill>
            <a:blip r:embed="rId4"/>
            <a:stretch/>
          </p:blipFill>
          <p:spPr>
            <a:xfrm>
              <a:off x="406080" y="0"/>
              <a:ext cx="673200" cy="718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76" name="Slide Number Placeholder 5"/>
          <p:cNvSpPr/>
          <p:nvPr/>
        </p:nvSpPr>
        <p:spPr>
          <a:xfrm>
            <a:off x="8546760" y="4829040"/>
            <a:ext cx="43128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441F18F2-E758-4888-A3F6-04ED92DC2A56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523880" y="0"/>
            <a:ext cx="746676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Click to edit Master title style</a:t>
            </a: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1447920" y="914400"/>
            <a:ext cx="7466760" cy="3885480"/>
          </a:xfrm>
          <a:prstGeom prst="rect">
            <a:avLst/>
          </a:prstGeom>
          <a:noFill/>
          <a:ln w="9360">
            <a:noFill/>
          </a:ln>
        </p:spPr>
        <p:txBody>
          <a:bodyPr vert="eaVert"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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Second level</a:t>
            </a:r>
          </a:p>
          <a:p>
            <a:pPr marL="857160" lvl="2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Third level</a:t>
            </a:r>
          </a:p>
          <a:p>
            <a:pPr marL="1200240" lvl="3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Fourth level</a:t>
            </a:r>
          </a:p>
          <a:p>
            <a:pPr marL="1542960" lvl="4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Sl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12" hidden="1"/>
          <p:cNvSpPr/>
          <p:nvPr/>
        </p:nvSpPr>
        <p:spPr>
          <a:xfrm>
            <a:off x="0" y="0"/>
            <a:ext cx="9143280" cy="742320"/>
          </a:xfrm>
          <a:prstGeom prst="rect">
            <a:avLst/>
          </a:prstGeom>
          <a:gradFill rotWithShape="0">
            <a:gsLst>
              <a:gs pos="12000">
                <a:srgbClr val="A6A6A6">
                  <a:alpha val="31000"/>
                </a:srgbClr>
              </a:gs>
              <a:gs pos="85000">
                <a:srgbClr val="3B6BA6"/>
              </a:gs>
              <a:gs pos="100000">
                <a:srgbClr val="467FC4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0" name="Rectangle 9" hidden="1"/>
          <p:cNvSpPr/>
          <p:nvPr/>
        </p:nvSpPr>
        <p:spPr>
          <a:xfrm>
            <a:off x="533520" y="4686480"/>
            <a:ext cx="1294560" cy="356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endParaRPr lang="en-US" sz="1050" b="0" u="none" strike="noStrike">
              <a:solidFill>
                <a:schemeClr val="accent5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81" name="Rectangle 10" hidden="1"/>
          <p:cNvSpPr/>
          <p:nvPr/>
        </p:nvSpPr>
        <p:spPr>
          <a:xfrm>
            <a:off x="0" y="4857840"/>
            <a:ext cx="1218600" cy="285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-</a:t>
            </a:r>
            <a:fld id="{50DF187C-024C-491A-907C-9539562CE3C0}" type="slidenum"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-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82" name="Group 9"/>
          <p:cNvGrpSpPr/>
          <p:nvPr/>
        </p:nvGrpSpPr>
        <p:grpSpPr>
          <a:xfrm>
            <a:off x="0" y="0"/>
            <a:ext cx="1079280" cy="719280"/>
            <a:chOff x="0" y="0"/>
            <a:chExt cx="1079280" cy="719280"/>
          </a:xfrm>
        </p:grpSpPr>
        <p:grpSp>
          <p:nvGrpSpPr>
            <p:cNvPr id="83" name="Group 10"/>
            <p:cNvGrpSpPr/>
            <p:nvPr/>
          </p:nvGrpSpPr>
          <p:grpSpPr>
            <a:xfrm>
              <a:off x="0" y="0"/>
              <a:ext cx="349920" cy="719280"/>
              <a:chOff x="0" y="0"/>
              <a:chExt cx="349920" cy="719280"/>
            </a:xfrm>
          </p:grpSpPr>
          <p:pic>
            <p:nvPicPr>
              <p:cNvPr id="84" name="Picture 13" descr="CERN logo"/>
              <p:cNvPicPr/>
              <p:nvPr/>
            </p:nvPicPr>
            <p:blipFill>
              <a:blip r:embed="rId2"/>
              <a:stretch/>
            </p:blipFill>
            <p:spPr>
              <a:xfrm>
                <a:off x="0" y="37332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85" name="Picture 14" descr="medipixlogo"/>
              <p:cNvPicPr/>
              <p:nvPr/>
            </p:nvPicPr>
            <p:blipFill>
              <a:blip r:embed="rId3"/>
              <a:stretch/>
            </p:blipFill>
            <p:spPr>
              <a:xfrm>
                <a:off x="0" y="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86" name="Picture 2"/>
            <p:cNvPicPr/>
            <p:nvPr/>
          </p:nvPicPr>
          <p:blipFill>
            <a:blip r:embed="rId4"/>
            <a:stretch/>
          </p:blipFill>
          <p:spPr>
            <a:xfrm>
              <a:off x="406080" y="0"/>
              <a:ext cx="673200" cy="718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87" name="Slide Number Placeholder 5" hidden="1"/>
          <p:cNvSpPr/>
          <p:nvPr/>
        </p:nvSpPr>
        <p:spPr>
          <a:xfrm>
            <a:off x="8546760" y="4829040"/>
            <a:ext cx="43128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B1D3E6B2-644F-4B84-8EDD-ED62D059F7FB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Rectangle 3"/>
          <p:cNvSpPr/>
          <p:nvPr/>
        </p:nvSpPr>
        <p:spPr>
          <a:xfrm>
            <a:off x="0" y="1620000"/>
            <a:ext cx="9143280" cy="1439280"/>
          </a:xfrm>
          <a:prstGeom prst="rect">
            <a:avLst/>
          </a:prstGeom>
          <a:gradFill rotWithShape="0">
            <a:gsLst>
              <a:gs pos="12000">
                <a:srgbClr val="A6A6A6">
                  <a:alpha val="31000"/>
                </a:srgbClr>
              </a:gs>
              <a:gs pos="85000">
                <a:srgbClr val="3B6BA6"/>
              </a:gs>
              <a:gs pos="100000">
                <a:srgbClr val="467FC4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89" name="Picture 11" descr="CERN logo"/>
          <p:cNvPicPr/>
          <p:nvPr/>
        </p:nvPicPr>
        <p:blipFill>
          <a:blip r:embed="rId5"/>
          <a:stretch/>
        </p:blipFill>
        <p:spPr>
          <a:xfrm>
            <a:off x="720000" y="2340000"/>
            <a:ext cx="719280" cy="7192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0" name="Picture 12" descr="medipixlogo"/>
          <p:cNvPicPr/>
          <p:nvPr/>
        </p:nvPicPr>
        <p:blipFill>
          <a:blip r:embed="rId3"/>
          <a:stretch/>
        </p:blipFill>
        <p:spPr>
          <a:xfrm>
            <a:off x="720000" y="1621440"/>
            <a:ext cx="719280" cy="7192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1523880" y="1721520"/>
            <a:ext cx="7162200" cy="10209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3000" b="1" u="none" strike="noStrike" cap="all">
                <a:solidFill>
                  <a:srgbClr val="17375E"/>
                </a:solidFill>
                <a:effectLst/>
                <a:uFillTx/>
                <a:latin typeface="Franklin Gothic Medium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000" b="1" u="none" strike="noStrike" cap="all">
                <a:solidFill>
                  <a:srgbClr val="17375E"/>
                </a:solidFill>
                <a:effectLst/>
                <a:uFillTx/>
                <a:latin typeface="Franklin Gothic Medium"/>
              </a:rPr>
              <a:t>Click to edit Master title style</a:t>
            </a: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1523880" y="3037320"/>
            <a:ext cx="7162200" cy="1076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b">
            <a:noAutofit/>
          </a:bodyPr>
          <a:lstStyle>
            <a:lvl1pPr indent="0" algn="l">
              <a:lnSpc>
                <a:spcPct val="100000"/>
              </a:lnSpc>
              <a:spcBef>
                <a:spcPts val="300"/>
              </a:spcBef>
              <a:buNone/>
              <a:tabLst>
                <a:tab pos="0" algn="l"/>
              </a:tabLst>
              <a:defRPr lang="en-US" sz="15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300"/>
              </a:spcBef>
              <a:buNone/>
              <a:tabLst>
                <a:tab pos="0" algn="l"/>
              </a:tabLst>
            </a:pPr>
            <a:r>
              <a:rPr lang="en-US" sz="15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12" hidden="1"/>
          <p:cNvSpPr/>
          <p:nvPr/>
        </p:nvSpPr>
        <p:spPr>
          <a:xfrm>
            <a:off x="0" y="0"/>
            <a:ext cx="9143280" cy="742320"/>
          </a:xfrm>
          <a:prstGeom prst="rect">
            <a:avLst/>
          </a:prstGeom>
          <a:gradFill rotWithShape="0">
            <a:gsLst>
              <a:gs pos="12000">
                <a:srgbClr val="A6A6A6">
                  <a:alpha val="31000"/>
                </a:srgbClr>
              </a:gs>
              <a:gs pos="85000">
                <a:srgbClr val="3B6BA6"/>
              </a:gs>
              <a:gs pos="100000">
                <a:srgbClr val="467FC4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4" name="Rectangle 9" hidden="1"/>
          <p:cNvSpPr/>
          <p:nvPr/>
        </p:nvSpPr>
        <p:spPr>
          <a:xfrm>
            <a:off x="533520" y="4686480"/>
            <a:ext cx="1294560" cy="356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endParaRPr lang="en-US" sz="1050" b="0" u="none" strike="noStrike">
              <a:solidFill>
                <a:schemeClr val="accent5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95" name="Rectangle 10" hidden="1"/>
          <p:cNvSpPr/>
          <p:nvPr/>
        </p:nvSpPr>
        <p:spPr>
          <a:xfrm>
            <a:off x="0" y="4857840"/>
            <a:ext cx="1218600" cy="285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-</a:t>
            </a:r>
            <a:fld id="{54C99C7D-C868-4868-9D01-2F438D6FB0C8}" type="slidenum"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-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96" name="Group 9"/>
          <p:cNvGrpSpPr/>
          <p:nvPr/>
        </p:nvGrpSpPr>
        <p:grpSpPr>
          <a:xfrm>
            <a:off x="0" y="0"/>
            <a:ext cx="1079280" cy="719280"/>
            <a:chOff x="0" y="0"/>
            <a:chExt cx="1079280" cy="719280"/>
          </a:xfrm>
        </p:grpSpPr>
        <p:grpSp>
          <p:nvGrpSpPr>
            <p:cNvPr id="97" name="Group 10"/>
            <p:cNvGrpSpPr/>
            <p:nvPr/>
          </p:nvGrpSpPr>
          <p:grpSpPr>
            <a:xfrm>
              <a:off x="0" y="0"/>
              <a:ext cx="349920" cy="719280"/>
              <a:chOff x="0" y="0"/>
              <a:chExt cx="349920" cy="719280"/>
            </a:xfrm>
          </p:grpSpPr>
          <p:pic>
            <p:nvPicPr>
              <p:cNvPr id="98" name="Picture 13" descr="CERN logo"/>
              <p:cNvPicPr/>
              <p:nvPr/>
            </p:nvPicPr>
            <p:blipFill>
              <a:blip r:embed="rId2"/>
              <a:stretch/>
            </p:blipFill>
            <p:spPr>
              <a:xfrm>
                <a:off x="0" y="37332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99" name="Picture 14" descr="medipixlogo"/>
              <p:cNvPicPr/>
              <p:nvPr/>
            </p:nvPicPr>
            <p:blipFill>
              <a:blip r:embed="rId3"/>
              <a:stretch/>
            </p:blipFill>
            <p:spPr>
              <a:xfrm>
                <a:off x="0" y="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100" name="Picture 2"/>
            <p:cNvPicPr/>
            <p:nvPr/>
          </p:nvPicPr>
          <p:blipFill>
            <a:blip r:embed="rId4"/>
            <a:stretch/>
          </p:blipFill>
          <p:spPr>
            <a:xfrm>
              <a:off x="406080" y="0"/>
              <a:ext cx="673200" cy="718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01" name="Slide Number Placeholder 5" hidden="1"/>
          <p:cNvSpPr/>
          <p:nvPr/>
        </p:nvSpPr>
        <p:spPr>
          <a:xfrm>
            <a:off x="8546760" y="4829040"/>
            <a:ext cx="43128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E69346F6-4234-42CB-9825-B219616AD3AD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Rectangle 12"/>
          <p:cNvSpPr/>
          <p:nvPr/>
        </p:nvSpPr>
        <p:spPr>
          <a:xfrm>
            <a:off x="0" y="0"/>
            <a:ext cx="9143280" cy="742320"/>
          </a:xfrm>
          <a:prstGeom prst="rect">
            <a:avLst/>
          </a:prstGeom>
          <a:gradFill rotWithShape="0">
            <a:gsLst>
              <a:gs pos="12000">
                <a:srgbClr val="A6A6A6">
                  <a:alpha val="31000"/>
                </a:srgbClr>
              </a:gs>
              <a:gs pos="85000">
                <a:srgbClr val="3B6BA6"/>
              </a:gs>
              <a:gs pos="100000">
                <a:srgbClr val="467FC4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03" name="Rectangle 9"/>
          <p:cNvSpPr/>
          <p:nvPr/>
        </p:nvSpPr>
        <p:spPr>
          <a:xfrm>
            <a:off x="533520" y="4686480"/>
            <a:ext cx="1294560" cy="356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endParaRPr lang="en-US" sz="1050" b="0" u="none" strike="noStrike">
              <a:solidFill>
                <a:schemeClr val="accent5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104" name="Rectangle 10"/>
          <p:cNvSpPr/>
          <p:nvPr/>
        </p:nvSpPr>
        <p:spPr>
          <a:xfrm>
            <a:off x="0" y="4857840"/>
            <a:ext cx="1218600" cy="285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-</a:t>
            </a:r>
            <a:fld id="{F9E552DC-46C0-480C-A6C7-BB1223014482}" type="slidenum"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-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NameInfo"/>
          <p:cNvSpPr/>
          <p:nvPr/>
        </p:nvSpPr>
        <p:spPr>
          <a:xfrm>
            <a:off x="7873920" y="4857840"/>
            <a:ext cx="1904400" cy="25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endParaRPr lang="en-US" sz="1050" b="0" u="none" strike="noStrike">
              <a:solidFill>
                <a:schemeClr val="dk2"/>
              </a:solidFill>
              <a:effectLst/>
              <a:uFillTx/>
              <a:latin typeface="Arial"/>
            </a:endParaRPr>
          </a:p>
        </p:txBody>
      </p: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934320" y="914400"/>
            <a:ext cx="2056680" cy="3885480"/>
          </a:xfrm>
          <a:prstGeom prst="rect">
            <a:avLst/>
          </a:prstGeom>
          <a:noFill/>
          <a:ln w="9360">
            <a:noFill/>
          </a:ln>
        </p:spPr>
        <p:txBody>
          <a:bodyPr vert="eaVert" lIns="91440" tIns="45720" rIns="91440" bIns="45720" numCol="1" spcCol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Click to edit Master title style</a:t>
            </a: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1447920" y="914400"/>
            <a:ext cx="5333400" cy="3885480"/>
          </a:xfrm>
          <a:prstGeom prst="rect">
            <a:avLst/>
          </a:prstGeom>
          <a:noFill/>
          <a:ln w="9360">
            <a:noFill/>
          </a:ln>
        </p:spPr>
        <p:txBody>
          <a:bodyPr vert="eaVert"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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Second level</a:t>
            </a:r>
          </a:p>
          <a:p>
            <a:pPr marL="857160" lvl="2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Third level</a:t>
            </a:r>
          </a:p>
          <a:p>
            <a:pPr marL="1200240" lvl="3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Fourth level</a:t>
            </a:r>
          </a:p>
          <a:p>
            <a:pPr marL="1542960" lvl="4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Fifth level</a:t>
            </a:r>
          </a:p>
        </p:txBody>
      </p:sp>
      <p:grpSp>
        <p:nvGrpSpPr>
          <p:cNvPr id="108" name="Group 10"/>
          <p:cNvGrpSpPr/>
          <p:nvPr/>
        </p:nvGrpSpPr>
        <p:grpSpPr>
          <a:xfrm>
            <a:off x="76320" y="56880"/>
            <a:ext cx="1078920" cy="719640"/>
            <a:chOff x="76320" y="56880"/>
            <a:chExt cx="1078920" cy="719640"/>
          </a:xfrm>
        </p:grpSpPr>
        <p:grpSp>
          <p:nvGrpSpPr>
            <p:cNvPr id="109" name="Group 15"/>
            <p:cNvGrpSpPr/>
            <p:nvPr/>
          </p:nvGrpSpPr>
          <p:grpSpPr>
            <a:xfrm>
              <a:off x="76320" y="57240"/>
              <a:ext cx="349920" cy="719280"/>
              <a:chOff x="76320" y="57240"/>
              <a:chExt cx="349920" cy="719280"/>
            </a:xfrm>
          </p:grpSpPr>
          <p:pic>
            <p:nvPicPr>
              <p:cNvPr id="110" name="Picture 17" descr="CERN logo"/>
              <p:cNvPicPr/>
              <p:nvPr/>
            </p:nvPicPr>
            <p:blipFill>
              <a:blip r:embed="rId2"/>
              <a:stretch/>
            </p:blipFill>
            <p:spPr>
              <a:xfrm>
                <a:off x="76320" y="43056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1" name="Picture 18" descr="medipixlogo"/>
              <p:cNvPicPr/>
              <p:nvPr/>
            </p:nvPicPr>
            <p:blipFill>
              <a:blip r:embed="rId3"/>
              <a:stretch/>
            </p:blipFill>
            <p:spPr>
              <a:xfrm>
                <a:off x="76320" y="5724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112" name="Picture 2"/>
            <p:cNvPicPr/>
            <p:nvPr/>
          </p:nvPicPr>
          <p:blipFill>
            <a:blip r:embed="rId4"/>
            <a:stretch/>
          </p:blipFill>
          <p:spPr>
            <a:xfrm>
              <a:off x="482040" y="56880"/>
              <a:ext cx="673200" cy="718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13" name="Slide Number Placeholder 5"/>
          <p:cNvSpPr/>
          <p:nvPr/>
        </p:nvSpPr>
        <p:spPr>
          <a:xfrm>
            <a:off x="8546760" y="4829040"/>
            <a:ext cx="43128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7B6A20D-9D61-43C7-BFC6-A05B861CFA23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and 4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12"/>
          <p:cNvSpPr/>
          <p:nvPr/>
        </p:nvSpPr>
        <p:spPr>
          <a:xfrm>
            <a:off x="0" y="0"/>
            <a:ext cx="9143280" cy="742320"/>
          </a:xfrm>
          <a:prstGeom prst="rect">
            <a:avLst/>
          </a:prstGeom>
          <a:gradFill rotWithShape="0">
            <a:gsLst>
              <a:gs pos="12000">
                <a:srgbClr val="A6A6A6">
                  <a:alpha val="31000"/>
                </a:srgbClr>
              </a:gs>
              <a:gs pos="85000">
                <a:srgbClr val="3B6BA6"/>
              </a:gs>
              <a:gs pos="100000">
                <a:srgbClr val="467FC4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15" name="Rectangle 9"/>
          <p:cNvSpPr/>
          <p:nvPr/>
        </p:nvSpPr>
        <p:spPr>
          <a:xfrm>
            <a:off x="533520" y="4686480"/>
            <a:ext cx="1294560" cy="356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endParaRPr lang="en-US" sz="1050" b="0" u="none" strike="noStrike">
              <a:solidFill>
                <a:schemeClr val="accent5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116" name="Rectangle 10"/>
          <p:cNvSpPr/>
          <p:nvPr/>
        </p:nvSpPr>
        <p:spPr>
          <a:xfrm>
            <a:off x="0" y="4857840"/>
            <a:ext cx="1218600" cy="285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-</a:t>
            </a:r>
            <a:fld id="{6BD1A090-B749-485B-AFD6-A7FC8D7BF21A}" type="slidenum"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-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7" name="Group 9"/>
          <p:cNvGrpSpPr/>
          <p:nvPr/>
        </p:nvGrpSpPr>
        <p:grpSpPr>
          <a:xfrm>
            <a:off x="0" y="0"/>
            <a:ext cx="1079280" cy="719280"/>
            <a:chOff x="0" y="0"/>
            <a:chExt cx="1079280" cy="719280"/>
          </a:xfrm>
        </p:grpSpPr>
        <p:grpSp>
          <p:nvGrpSpPr>
            <p:cNvPr id="118" name="Group 10"/>
            <p:cNvGrpSpPr/>
            <p:nvPr/>
          </p:nvGrpSpPr>
          <p:grpSpPr>
            <a:xfrm>
              <a:off x="0" y="0"/>
              <a:ext cx="349920" cy="719280"/>
              <a:chOff x="0" y="0"/>
              <a:chExt cx="349920" cy="719280"/>
            </a:xfrm>
          </p:grpSpPr>
          <p:pic>
            <p:nvPicPr>
              <p:cNvPr id="119" name="Picture 13" descr="CERN logo"/>
              <p:cNvPicPr/>
              <p:nvPr/>
            </p:nvPicPr>
            <p:blipFill>
              <a:blip r:embed="rId2"/>
              <a:stretch/>
            </p:blipFill>
            <p:spPr>
              <a:xfrm>
                <a:off x="0" y="37332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0" name="Picture 14" descr="medipixlogo"/>
              <p:cNvPicPr/>
              <p:nvPr/>
            </p:nvPicPr>
            <p:blipFill>
              <a:blip r:embed="rId3"/>
              <a:stretch/>
            </p:blipFill>
            <p:spPr>
              <a:xfrm>
                <a:off x="0" y="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121" name="Picture 2"/>
            <p:cNvPicPr/>
            <p:nvPr/>
          </p:nvPicPr>
          <p:blipFill>
            <a:blip r:embed="rId4"/>
            <a:stretch/>
          </p:blipFill>
          <p:spPr>
            <a:xfrm>
              <a:off x="406080" y="0"/>
              <a:ext cx="673200" cy="718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22" name="Slide Number Placeholder 5"/>
          <p:cNvSpPr/>
          <p:nvPr/>
        </p:nvSpPr>
        <p:spPr>
          <a:xfrm>
            <a:off x="8546760" y="4829040"/>
            <a:ext cx="43128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C72D8F85-5165-40BA-BBEC-DE4D49087B3D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PlaceHolder 1"/>
          <p:cNvSpPr>
            <a:spLocks noGrp="1"/>
          </p:cNvSpPr>
          <p:nvPr>
            <p:ph type="body"/>
          </p:nvPr>
        </p:nvSpPr>
        <p:spPr>
          <a:xfrm>
            <a:off x="1447920" y="857160"/>
            <a:ext cx="3656880" cy="1958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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Second level</a:t>
            </a:r>
          </a:p>
          <a:p>
            <a:pPr marL="857160" lvl="2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Third level</a:t>
            </a:r>
          </a:p>
          <a:p>
            <a:pPr marL="1200240" lvl="3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Fourth level</a:t>
            </a:r>
          </a:p>
          <a:p>
            <a:pPr marL="1542960" lvl="4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5257800" y="857160"/>
            <a:ext cx="3656880" cy="1958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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Second level</a:t>
            </a:r>
          </a:p>
          <a:p>
            <a:pPr marL="857160" lvl="2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Third level</a:t>
            </a:r>
          </a:p>
          <a:p>
            <a:pPr marL="1200240" lvl="3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Fourth level</a:t>
            </a:r>
          </a:p>
          <a:p>
            <a:pPr marL="1542960" lvl="4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1447920" y="2896920"/>
            <a:ext cx="3656880" cy="196020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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Second level</a:t>
            </a:r>
          </a:p>
          <a:p>
            <a:pPr marL="857160" lvl="2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Third level</a:t>
            </a:r>
          </a:p>
          <a:p>
            <a:pPr marL="1200240" lvl="3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Fourth level</a:t>
            </a:r>
          </a:p>
          <a:p>
            <a:pPr marL="1542960" lvl="4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5257800" y="2896920"/>
            <a:ext cx="3656880" cy="196020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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Second level</a:t>
            </a:r>
          </a:p>
          <a:p>
            <a:pPr marL="857160" lvl="2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Third level</a:t>
            </a:r>
          </a:p>
          <a:p>
            <a:pPr marL="1200240" lvl="3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Fourth level</a:t>
            </a:r>
          </a:p>
          <a:p>
            <a:pPr marL="1542960" lvl="4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Fifth level</a:t>
            </a:r>
          </a:p>
        </p:txBody>
      </p:sp>
      <p:sp>
        <p:nvSpPr>
          <p:cNvPr id="127" name="PlaceHolder 5"/>
          <p:cNvSpPr>
            <a:spLocks noGrp="1"/>
          </p:cNvSpPr>
          <p:nvPr>
            <p:ph type="title"/>
          </p:nvPr>
        </p:nvSpPr>
        <p:spPr>
          <a:xfrm>
            <a:off x="1523880" y="0"/>
            <a:ext cx="746676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and Tabl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angle 12"/>
          <p:cNvSpPr/>
          <p:nvPr/>
        </p:nvSpPr>
        <p:spPr>
          <a:xfrm>
            <a:off x="0" y="0"/>
            <a:ext cx="9143280" cy="742320"/>
          </a:xfrm>
          <a:prstGeom prst="rect">
            <a:avLst/>
          </a:prstGeom>
          <a:gradFill rotWithShape="0">
            <a:gsLst>
              <a:gs pos="12000">
                <a:srgbClr val="A6A6A6">
                  <a:alpha val="31000"/>
                </a:srgbClr>
              </a:gs>
              <a:gs pos="85000">
                <a:srgbClr val="3B6BA6"/>
              </a:gs>
              <a:gs pos="100000">
                <a:srgbClr val="467FC4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29" name="Rectangle 9"/>
          <p:cNvSpPr/>
          <p:nvPr/>
        </p:nvSpPr>
        <p:spPr>
          <a:xfrm>
            <a:off x="533520" y="4686480"/>
            <a:ext cx="1294560" cy="356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endParaRPr lang="en-US" sz="1050" b="0" u="none" strike="noStrike">
              <a:solidFill>
                <a:schemeClr val="accent5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130" name="Rectangle 10"/>
          <p:cNvSpPr/>
          <p:nvPr/>
        </p:nvSpPr>
        <p:spPr>
          <a:xfrm>
            <a:off x="0" y="4857840"/>
            <a:ext cx="1218600" cy="285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-</a:t>
            </a:r>
            <a:fld id="{8EA92814-29DD-410D-AE9A-C37B38EC2E94}" type="slidenum"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-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31" name="Group 9"/>
          <p:cNvGrpSpPr/>
          <p:nvPr/>
        </p:nvGrpSpPr>
        <p:grpSpPr>
          <a:xfrm>
            <a:off x="0" y="0"/>
            <a:ext cx="1079280" cy="719280"/>
            <a:chOff x="0" y="0"/>
            <a:chExt cx="1079280" cy="719280"/>
          </a:xfrm>
        </p:grpSpPr>
        <p:grpSp>
          <p:nvGrpSpPr>
            <p:cNvPr id="132" name="Group 10"/>
            <p:cNvGrpSpPr/>
            <p:nvPr/>
          </p:nvGrpSpPr>
          <p:grpSpPr>
            <a:xfrm>
              <a:off x="0" y="0"/>
              <a:ext cx="349920" cy="719280"/>
              <a:chOff x="0" y="0"/>
              <a:chExt cx="349920" cy="719280"/>
            </a:xfrm>
          </p:grpSpPr>
          <p:pic>
            <p:nvPicPr>
              <p:cNvPr id="133" name="Picture 13" descr="CERN logo"/>
              <p:cNvPicPr/>
              <p:nvPr/>
            </p:nvPicPr>
            <p:blipFill>
              <a:blip r:embed="rId2"/>
              <a:stretch/>
            </p:blipFill>
            <p:spPr>
              <a:xfrm>
                <a:off x="0" y="37332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34" name="Picture 14" descr="medipixlogo"/>
              <p:cNvPicPr/>
              <p:nvPr/>
            </p:nvPicPr>
            <p:blipFill>
              <a:blip r:embed="rId3"/>
              <a:stretch/>
            </p:blipFill>
            <p:spPr>
              <a:xfrm>
                <a:off x="0" y="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135" name="Picture 2"/>
            <p:cNvPicPr/>
            <p:nvPr/>
          </p:nvPicPr>
          <p:blipFill>
            <a:blip r:embed="rId4"/>
            <a:stretch/>
          </p:blipFill>
          <p:spPr>
            <a:xfrm>
              <a:off x="406080" y="0"/>
              <a:ext cx="673200" cy="718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36" name="Slide Number Placeholder 5"/>
          <p:cNvSpPr/>
          <p:nvPr/>
        </p:nvSpPr>
        <p:spPr>
          <a:xfrm>
            <a:off x="8546760" y="4829040"/>
            <a:ext cx="43128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298CAEBE-880D-46DA-A7E0-194E8945E182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PlaceHolder 1"/>
          <p:cNvSpPr>
            <a:spLocks noGrp="1"/>
          </p:cNvSpPr>
          <p:nvPr>
            <p:ph type="body"/>
          </p:nvPr>
        </p:nvSpPr>
        <p:spPr>
          <a:xfrm>
            <a:off x="1371600" y="914400"/>
            <a:ext cx="7543080" cy="38854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icon to add table</a:t>
            </a:r>
          </a:p>
        </p:txBody>
      </p:sp>
      <p:sp>
        <p:nvSpPr>
          <p:cNvPr id="138" name="PlaceHolder 2"/>
          <p:cNvSpPr>
            <a:spLocks noGrp="1"/>
          </p:cNvSpPr>
          <p:nvPr>
            <p:ph type="title"/>
          </p:nvPr>
        </p:nvSpPr>
        <p:spPr>
          <a:xfrm>
            <a:off x="1523880" y="0"/>
            <a:ext cx="746676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2"/>
          <p:cNvSpPr/>
          <p:nvPr/>
        </p:nvSpPr>
        <p:spPr>
          <a:xfrm>
            <a:off x="0" y="0"/>
            <a:ext cx="9143280" cy="742320"/>
          </a:xfrm>
          <a:prstGeom prst="rect">
            <a:avLst/>
          </a:prstGeom>
          <a:gradFill rotWithShape="0">
            <a:gsLst>
              <a:gs pos="12000">
                <a:srgbClr val="A6A6A6">
                  <a:alpha val="31000"/>
                </a:srgbClr>
              </a:gs>
              <a:gs pos="85000">
                <a:srgbClr val="3B6BA6"/>
              </a:gs>
              <a:gs pos="100000">
                <a:srgbClr val="467FC4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0" name="Rectangle 9"/>
          <p:cNvSpPr/>
          <p:nvPr/>
        </p:nvSpPr>
        <p:spPr>
          <a:xfrm>
            <a:off x="533520" y="4686480"/>
            <a:ext cx="1294560" cy="356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endParaRPr lang="en-US" sz="1050" b="0" u="none" strike="noStrike">
              <a:solidFill>
                <a:schemeClr val="accent5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141" name="Rectangle 10"/>
          <p:cNvSpPr/>
          <p:nvPr/>
        </p:nvSpPr>
        <p:spPr>
          <a:xfrm>
            <a:off x="0" y="4857840"/>
            <a:ext cx="1218600" cy="285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-</a:t>
            </a:r>
            <a:fld id="{4C542899-96F5-4413-87A8-4A631FD3E62D}" type="slidenum"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-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42" name="Group 9"/>
          <p:cNvGrpSpPr/>
          <p:nvPr/>
        </p:nvGrpSpPr>
        <p:grpSpPr>
          <a:xfrm>
            <a:off x="0" y="0"/>
            <a:ext cx="1079280" cy="719280"/>
            <a:chOff x="0" y="0"/>
            <a:chExt cx="1079280" cy="719280"/>
          </a:xfrm>
        </p:grpSpPr>
        <p:grpSp>
          <p:nvGrpSpPr>
            <p:cNvPr id="143" name="Group 10"/>
            <p:cNvGrpSpPr/>
            <p:nvPr/>
          </p:nvGrpSpPr>
          <p:grpSpPr>
            <a:xfrm>
              <a:off x="0" y="0"/>
              <a:ext cx="349920" cy="719280"/>
              <a:chOff x="0" y="0"/>
              <a:chExt cx="349920" cy="719280"/>
            </a:xfrm>
          </p:grpSpPr>
          <p:pic>
            <p:nvPicPr>
              <p:cNvPr id="144" name="Picture 13" descr="CERN logo"/>
              <p:cNvPicPr/>
              <p:nvPr/>
            </p:nvPicPr>
            <p:blipFill>
              <a:blip r:embed="rId2"/>
              <a:stretch/>
            </p:blipFill>
            <p:spPr>
              <a:xfrm>
                <a:off x="0" y="37332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5" name="Picture 14" descr="medipixlogo"/>
              <p:cNvPicPr/>
              <p:nvPr/>
            </p:nvPicPr>
            <p:blipFill>
              <a:blip r:embed="rId3"/>
              <a:stretch/>
            </p:blipFill>
            <p:spPr>
              <a:xfrm>
                <a:off x="0" y="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146" name="Picture 2"/>
            <p:cNvPicPr/>
            <p:nvPr/>
          </p:nvPicPr>
          <p:blipFill>
            <a:blip r:embed="rId4"/>
            <a:stretch/>
          </p:blipFill>
          <p:spPr>
            <a:xfrm>
              <a:off x="406080" y="0"/>
              <a:ext cx="673200" cy="718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47" name="Slide Number Placeholder 5"/>
          <p:cNvSpPr/>
          <p:nvPr/>
        </p:nvSpPr>
        <p:spPr>
          <a:xfrm>
            <a:off x="8546760" y="4829040"/>
            <a:ext cx="43128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9BBCA331-6896-4350-BDE5-B160956BDE15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utlin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ectangle 12" hidden="1"/>
          <p:cNvSpPr/>
          <p:nvPr/>
        </p:nvSpPr>
        <p:spPr>
          <a:xfrm>
            <a:off x="0" y="0"/>
            <a:ext cx="9143280" cy="742320"/>
          </a:xfrm>
          <a:prstGeom prst="rect">
            <a:avLst/>
          </a:prstGeom>
          <a:gradFill rotWithShape="0">
            <a:gsLst>
              <a:gs pos="12000">
                <a:srgbClr val="A6A6A6">
                  <a:alpha val="31000"/>
                </a:srgbClr>
              </a:gs>
              <a:gs pos="85000">
                <a:srgbClr val="3B6BA6"/>
              </a:gs>
              <a:gs pos="100000">
                <a:srgbClr val="467FC4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9" name="Rectangle 9" hidden="1"/>
          <p:cNvSpPr/>
          <p:nvPr/>
        </p:nvSpPr>
        <p:spPr>
          <a:xfrm>
            <a:off x="533520" y="4686480"/>
            <a:ext cx="1294560" cy="356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endParaRPr lang="en-US" sz="1050" b="0" u="none" strike="noStrike">
              <a:solidFill>
                <a:schemeClr val="accent5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150" name="Rectangle 10" hidden="1"/>
          <p:cNvSpPr/>
          <p:nvPr/>
        </p:nvSpPr>
        <p:spPr>
          <a:xfrm>
            <a:off x="0" y="4857840"/>
            <a:ext cx="1218600" cy="285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-</a:t>
            </a:r>
            <a:fld id="{7839E143-499A-412A-B8DF-1A33A2693314}" type="slidenum"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-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1" name="Group 9"/>
          <p:cNvGrpSpPr/>
          <p:nvPr/>
        </p:nvGrpSpPr>
        <p:grpSpPr>
          <a:xfrm>
            <a:off x="0" y="0"/>
            <a:ext cx="1079280" cy="719280"/>
            <a:chOff x="0" y="0"/>
            <a:chExt cx="1079280" cy="719280"/>
          </a:xfrm>
        </p:grpSpPr>
        <p:grpSp>
          <p:nvGrpSpPr>
            <p:cNvPr id="152" name="Group 10"/>
            <p:cNvGrpSpPr/>
            <p:nvPr/>
          </p:nvGrpSpPr>
          <p:grpSpPr>
            <a:xfrm>
              <a:off x="0" y="0"/>
              <a:ext cx="349920" cy="719280"/>
              <a:chOff x="0" y="0"/>
              <a:chExt cx="349920" cy="719280"/>
            </a:xfrm>
          </p:grpSpPr>
          <p:pic>
            <p:nvPicPr>
              <p:cNvPr id="153" name="Picture 13" descr="CERN logo"/>
              <p:cNvPicPr/>
              <p:nvPr/>
            </p:nvPicPr>
            <p:blipFill>
              <a:blip r:embed="rId2"/>
              <a:stretch/>
            </p:blipFill>
            <p:spPr>
              <a:xfrm>
                <a:off x="0" y="37332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4" name="Picture 14" descr="medipixlogo"/>
              <p:cNvPicPr/>
              <p:nvPr/>
            </p:nvPicPr>
            <p:blipFill>
              <a:blip r:embed="rId3"/>
              <a:stretch/>
            </p:blipFill>
            <p:spPr>
              <a:xfrm>
                <a:off x="0" y="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155" name="Picture 2"/>
            <p:cNvPicPr/>
            <p:nvPr/>
          </p:nvPicPr>
          <p:blipFill>
            <a:blip r:embed="rId4"/>
            <a:stretch/>
          </p:blipFill>
          <p:spPr>
            <a:xfrm>
              <a:off x="406080" y="0"/>
              <a:ext cx="673200" cy="718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56" name="Slide Number Placeholder 5" hidden="1"/>
          <p:cNvSpPr/>
          <p:nvPr/>
        </p:nvSpPr>
        <p:spPr>
          <a:xfrm>
            <a:off x="8546760" y="4829040"/>
            <a:ext cx="43128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A5713C60-B16F-4148-BA71-45EC421F6B84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Rectangle 21"/>
          <p:cNvSpPr/>
          <p:nvPr/>
        </p:nvSpPr>
        <p:spPr>
          <a:xfrm>
            <a:off x="0" y="0"/>
            <a:ext cx="9143280" cy="742320"/>
          </a:xfrm>
          <a:prstGeom prst="rect">
            <a:avLst/>
          </a:prstGeom>
          <a:gradFill rotWithShape="0">
            <a:gsLst>
              <a:gs pos="12000">
                <a:srgbClr val="A6A6A6">
                  <a:alpha val="31000"/>
                </a:srgbClr>
              </a:gs>
              <a:gs pos="85000">
                <a:srgbClr val="3B6BA6"/>
              </a:gs>
              <a:gs pos="100000">
                <a:srgbClr val="467FC4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1523880" y="0"/>
            <a:ext cx="746676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Click to edit Master title style</a:t>
            </a: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152280" y="914400"/>
            <a:ext cx="8762400" cy="3885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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Second level</a:t>
            </a:r>
          </a:p>
          <a:p>
            <a:pPr marL="857160" lvl="2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Third level</a:t>
            </a:r>
          </a:p>
          <a:p>
            <a:pPr marL="1200240" lvl="3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Fourth level</a:t>
            </a:r>
          </a:p>
          <a:p>
            <a:pPr marL="1542960" lvl="4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Fifth level</a:t>
            </a:r>
          </a:p>
        </p:txBody>
      </p:sp>
      <p:grpSp>
        <p:nvGrpSpPr>
          <p:cNvPr id="160" name="Group 4"/>
          <p:cNvGrpSpPr/>
          <p:nvPr/>
        </p:nvGrpSpPr>
        <p:grpSpPr>
          <a:xfrm>
            <a:off x="0" y="-1440"/>
            <a:ext cx="1079280" cy="719640"/>
            <a:chOff x="0" y="-1440"/>
            <a:chExt cx="1079280" cy="719640"/>
          </a:xfrm>
        </p:grpSpPr>
        <p:grpSp>
          <p:nvGrpSpPr>
            <p:cNvPr id="161" name="Group 5"/>
            <p:cNvGrpSpPr/>
            <p:nvPr/>
          </p:nvGrpSpPr>
          <p:grpSpPr>
            <a:xfrm>
              <a:off x="0" y="-1080"/>
              <a:ext cx="349920" cy="719280"/>
              <a:chOff x="0" y="-1080"/>
              <a:chExt cx="349920" cy="719280"/>
            </a:xfrm>
          </p:grpSpPr>
          <p:pic>
            <p:nvPicPr>
              <p:cNvPr id="162" name="Picture 7" descr="CERN logo"/>
              <p:cNvPicPr/>
              <p:nvPr/>
            </p:nvPicPr>
            <p:blipFill>
              <a:blip r:embed="rId2"/>
              <a:stretch/>
            </p:blipFill>
            <p:spPr>
              <a:xfrm>
                <a:off x="0" y="37224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63" name="Picture 8" descr="medipixlogo"/>
              <p:cNvPicPr/>
              <p:nvPr/>
            </p:nvPicPr>
            <p:blipFill>
              <a:blip r:embed="rId3"/>
              <a:stretch/>
            </p:blipFill>
            <p:spPr>
              <a:xfrm>
                <a:off x="0" y="-108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164" name="Picture 2"/>
            <p:cNvPicPr/>
            <p:nvPr/>
          </p:nvPicPr>
          <p:blipFill>
            <a:blip r:embed="rId4"/>
            <a:stretch/>
          </p:blipFill>
          <p:spPr>
            <a:xfrm>
              <a:off x="406080" y="-1440"/>
              <a:ext cx="673200" cy="718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65" name="Slide Number Placeholder 5"/>
          <p:cNvSpPr/>
          <p:nvPr/>
        </p:nvSpPr>
        <p:spPr>
          <a:xfrm>
            <a:off x="8546760" y="4829040"/>
            <a:ext cx="43128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092D8E49-A108-4C04-9CAA-80AE191B0566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ectangle 12" hidden="1"/>
          <p:cNvSpPr/>
          <p:nvPr/>
        </p:nvSpPr>
        <p:spPr>
          <a:xfrm>
            <a:off x="0" y="0"/>
            <a:ext cx="9143280" cy="742320"/>
          </a:xfrm>
          <a:prstGeom prst="rect">
            <a:avLst/>
          </a:prstGeom>
          <a:gradFill rotWithShape="0">
            <a:gsLst>
              <a:gs pos="12000">
                <a:srgbClr val="A6A6A6">
                  <a:alpha val="31000"/>
                </a:srgbClr>
              </a:gs>
              <a:gs pos="85000">
                <a:srgbClr val="3B6BA6"/>
              </a:gs>
              <a:gs pos="100000">
                <a:srgbClr val="467FC4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67" name="Rectangle 9" hidden="1"/>
          <p:cNvSpPr/>
          <p:nvPr/>
        </p:nvSpPr>
        <p:spPr>
          <a:xfrm>
            <a:off x="533520" y="4686480"/>
            <a:ext cx="1294560" cy="356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endParaRPr lang="en-US" sz="1050" b="0" u="none" strike="noStrike">
              <a:solidFill>
                <a:schemeClr val="accent5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168" name="Rectangle 10" hidden="1"/>
          <p:cNvSpPr/>
          <p:nvPr/>
        </p:nvSpPr>
        <p:spPr>
          <a:xfrm>
            <a:off x="0" y="4857840"/>
            <a:ext cx="1218600" cy="285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-</a:t>
            </a:r>
            <a:fld id="{4A951BFF-865E-4CEB-AFEC-5B04C05CA509}" type="slidenum"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-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9" name="Group 9"/>
          <p:cNvGrpSpPr/>
          <p:nvPr/>
        </p:nvGrpSpPr>
        <p:grpSpPr>
          <a:xfrm>
            <a:off x="0" y="0"/>
            <a:ext cx="1079280" cy="719280"/>
            <a:chOff x="0" y="0"/>
            <a:chExt cx="1079280" cy="719280"/>
          </a:xfrm>
        </p:grpSpPr>
        <p:grpSp>
          <p:nvGrpSpPr>
            <p:cNvPr id="170" name="Group 10"/>
            <p:cNvGrpSpPr/>
            <p:nvPr/>
          </p:nvGrpSpPr>
          <p:grpSpPr>
            <a:xfrm>
              <a:off x="0" y="0"/>
              <a:ext cx="349920" cy="719280"/>
              <a:chOff x="0" y="0"/>
              <a:chExt cx="349920" cy="719280"/>
            </a:xfrm>
          </p:grpSpPr>
          <p:pic>
            <p:nvPicPr>
              <p:cNvPr id="171" name="Picture 13" descr="CERN logo"/>
              <p:cNvPicPr/>
              <p:nvPr/>
            </p:nvPicPr>
            <p:blipFill>
              <a:blip r:embed="rId2"/>
              <a:stretch/>
            </p:blipFill>
            <p:spPr>
              <a:xfrm>
                <a:off x="0" y="37332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72" name="Picture 14" descr="medipixlogo"/>
              <p:cNvPicPr/>
              <p:nvPr/>
            </p:nvPicPr>
            <p:blipFill>
              <a:blip r:embed="rId3"/>
              <a:stretch/>
            </p:blipFill>
            <p:spPr>
              <a:xfrm>
                <a:off x="0" y="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173" name="Picture 2"/>
            <p:cNvPicPr/>
            <p:nvPr/>
          </p:nvPicPr>
          <p:blipFill>
            <a:blip r:embed="rId4"/>
            <a:stretch/>
          </p:blipFill>
          <p:spPr>
            <a:xfrm>
              <a:off x="406080" y="0"/>
              <a:ext cx="673200" cy="718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74" name="Slide Number Placeholder 5" hidden="1"/>
          <p:cNvSpPr/>
          <p:nvPr/>
        </p:nvSpPr>
        <p:spPr>
          <a:xfrm>
            <a:off x="8546760" y="4829040"/>
            <a:ext cx="43128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EA4A0CB-3878-4C4C-9E47-B819838BA523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680" cy="11019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Click to edit Master title style</a:t>
            </a:r>
          </a:p>
        </p:txBody>
      </p:sp>
      <p:sp>
        <p:nvSpPr>
          <p:cNvPr id="176" name="Slide Number Placeholder 5"/>
          <p:cNvSpPr/>
          <p:nvPr/>
        </p:nvSpPr>
        <p:spPr>
          <a:xfrm>
            <a:off x="8546760" y="4829040"/>
            <a:ext cx="43128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720E46C9-6513-40B5-A78A-3A1C56C8F69B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ectangle 12"/>
          <p:cNvSpPr/>
          <p:nvPr/>
        </p:nvSpPr>
        <p:spPr>
          <a:xfrm>
            <a:off x="0" y="0"/>
            <a:ext cx="9143280" cy="742320"/>
          </a:xfrm>
          <a:prstGeom prst="rect">
            <a:avLst/>
          </a:prstGeom>
          <a:gradFill rotWithShape="0">
            <a:gsLst>
              <a:gs pos="12000">
                <a:srgbClr val="A6A6A6">
                  <a:alpha val="31000"/>
                </a:srgbClr>
              </a:gs>
              <a:gs pos="85000">
                <a:srgbClr val="3B6BA6"/>
              </a:gs>
              <a:gs pos="100000">
                <a:srgbClr val="467FC4"/>
              </a:gs>
            </a:gsLst>
            <a:lin ang="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5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8" name="Rectangle 9"/>
          <p:cNvSpPr/>
          <p:nvPr/>
        </p:nvSpPr>
        <p:spPr>
          <a:xfrm>
            <a:off x="533520" y="4686480"/>
            <a:ext cx="1294560" cy="3564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endParaRPr lang="en-US" sz="1050" b="0" u="none" strike="noStrike">
              <a:solidFill>
                <a:schemeClr val="accent5">
                  <a:lumMod val="75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179" name="Rectangle 10"/>
          <p:cNvSpPr/>
          <p:nvPr/>
        </p:nvSpPr>
        <p:spPr>
          <a:xfrm>
            <a:off x="0" y="4857840"/>
            <a:ext cx="1218600" cy="285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 -</a:t>
            </a:r>
            <a:fld id="{94538D9A-4BE8-44EA-834B-ED2D1C21EFE3}" type="slidenum"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‹#›</a:t>
            </a:fld>
            <a:r>
              <a:rPr lang="en-US" sz="105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-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80" name="Group 9"/>
          <p:cNvGrpSpPr/>
          <p:nvPr/>
        </p:nvGrpSpPr>
        <p:grpSpPr>
          <a:xfrm>
            <a:off x="0" y="0"/>
            <a:ext cx="1079280" cy="719280"/>
            <a:chOff x="0" y="0"/>
            <a:chExt cx="1079280" cy="719280"/>
          </a:xfrm>
        </p:grpSpPr>
        <p:grpSp>
          <p:nvGrpSpPr>
            <p:cNvPr id="181" name="Group 10"/>
            <p:cNvGrpSpPr/>
            <p:nvPr/>
          </p:nvGrpSpPr>
          <p:grpSpPr>
            <a:xfrm>
              <a:off x="0" y="0"/>
              <a:ext cx="349920" cy="719280"/>
              <a:chOff x="0" y="0"/>
              <a:chExt cx="349920" cy="719280"/>
            </a:xfrm>
          </p:grpSpPr>
          <p:pic>
            <p:nvPicPr>
              <p:cNvPr id="182" name="Picture 13" descr="CERN logo"/>
              <p:cNvPicPr/>
              <p:nvPr/>
            </p:nvPicPr>
            <p:blipFill>
              <a:blip r:embed="rId2"/>
              <a:stretch/>
            </p:blipFill>
            <p:spPr>
              <a:xfrm>
                <a:off x="0" y="37332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83" name="Picture 14" descr="medipixlogo"/>
              <p:cNvPicPr/>
              <p:nvPr/>
            </p:nvPicPr>
            <p:blipFill>
              <a:blip r:embed="rId3"/>
              <a:stretch/>
            </p:blipFill>
            <p:spPr>
              <a:xfrm>
                <a:off x="0" y="0"/>
                <a:ext cx="349920" cy="345960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pic>
          <p:nvPicPr>
            <p:cNvPr id="184" name="Picture 2"/>
            <p:cNvPicPr/>
            <p:nvPr/>
          </p:nvPicPr>
          <p:blipFill>
            <a:blip r:embed="rId4"/>
            <a:stretch/>
          </p:blipFill>
          <p:spPr>
            <a:xfrm>
              <a:off x="406080" y="0"/>
              <a:ext cx="673200" cy="7182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85" name="Slide Number Placeholder 5"/>
          <p:cNvSpPr/>
          <p:nvPr/>
        </p:nvSpPr>
        <p:spPr>
          <a:xfrm>
            <a:off x="8546760" y="4829040"/>
            <a:ext cx="43128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6D766C5F-4CF1-4DD1-84F6-01CC19050081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1523880" y="0"/>
            <a:ext cx="746676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Click to edit Master title style</a:t>
            </a: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1447920" y="914400"/>
            <a:ext cx="7466760" cy="3885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>
            <a:lvl1pPr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  <a:def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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  <a:def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defRPr>
            </a:lvl5pPr>
          </a:lstStyle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Click to edit Master text styles</a:t>
            </a: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8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Second level</a:t>
            </a:r>
          </a:p>
          <a:p>
            <a:pPr marL="857160" lvl="2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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Third level</a:t>
            </a:r>
          </a:p>
          <a:p>
            <a:pPr marL="1200240" lvl="3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Symbol" charset="2"/>
              <a:buChar char="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Fourth level</a:t>
            </a:r>
          </a:p>
          <a:p>
            <a:pPr marL="1542960" lvl="4" indent="-171360" algn="l">
              <a:lnSpc>
                <a:spcPct val="100000"/>
              </a:lnSpc>
              <a:spcBef>
                <a:spcPts val="241"/>
              </a:spcBef>
              <a:buClr>
                <a:srgbClr val="376092"/>
              </a:buClr>
              <a:buFont typeface="OpenSymbol"/>
              <a:buChar char="»"/>
            </a:pPr>
            <a:r>
              <a:rPr lang="en-US" sz="1200" b="1" u="none" strike="noStrike">
                <a:solidFill>
                  <a:srgbClr val="376092"/>
                </a:solidFill>
                <a:effectLst/>
                <a:uFillTx/>
                <a:latin typeface="Arial"/>
              </a:rPr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2306160" y="1842120"/>
            <a:ext cx="5452920" cy="10209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CH" sz="2400" b="0" u="none" strike="noStrike" cap="all">
                <a:solidFill>
                  <a:srgbClr val="17375E"/>
                </a:solidFill>
                <a:effectLst/>
                <a:uFillTx/>
                <a:latin typeface="Franklin Gothic Medium"/>
              </a:rPr>
              <a:t>Time-based Computed Tomography - a possible new approach to CT</a:t>
            </a:r>
            <a:endParaRPr lang="en-US" sz="2400" b="1" u="none" strike="noStrike" cap="all">
              <a:solidFill>
                <a:srgbClr val="17375E"/>
              </a:solidFill>
              <a:effectLst/>
              <a:uFillTx/>
              <a:latin typeface="Franklin Gothic Medium"/>
            </a:endParaRPr>
          </a:p>
        </p:txBody>
      </p:sp>
      <p:sp>
        <p:nvSpPr>
          <p:cNvPr id="195" name="Text Placeholder 2"/>
          <p:cNvSpPr/>
          <p:nvPr/>
        </p:nvSpPr>
        <p:spPr>
          <a:xfrm>
            <a:off x="693000" y="3224520"/>
            <a:ext cx="7756920" cy="1076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0" anchor="b">
            <a:noAutofit/>
          </a:bodyPr>
          <a:lstStyle/>
          <a:p>
            <a:pPr algn="ctr">
              <a:lnSpc>
                <a:spcPct val="100000"/>
              </a:lnSpc>
              <a:spcBef>
                <a:spcPts val="300"/>
              </a:spcBef>
              <a:tabLst>
                <a:tab pos="0" algn="l"/>
              </a:tabLst>
            </a:pPr>
            <a:r>
              <a:rPr lang="en-US" sz="1500" b="1" u="none" strike="noStrike">
                <a:solidFill>
                  <a:srgbClr val="00366C"/>
                </a:solidFill>
                <a:effectLst/>
                <a:uFillTx/>
                <a:latin typeface="Arial"/>
              </a:rPr>
              <a:t>M. Campbell</a:t>
            </a:r>
            <a:r>
              <a:rPr lang="en-US" sz="1500" b="1" u="none" strike="noStrike" baseline="30000">
                <a:solidFill>
                  <a:srgbClr val="00366C"/>
                </a:solidFill>
                <a:effectLst/>
                <a:uFillTx/>
                <a:latin typeface="Arial"/>
              </a:rPr>
              <a:t>1,2</a:t>
            </a:r>
            <a:r>
              <a:rPr lang="en-US" sz="1500" b="1" u="none" strike="noStrike">
                <a:solidFill>
                  <a:srgbClr val="00366C"/>
                </a:solidFill>
                <a:effectLst/>
                <a:uFillTx/>
                <a:latin typeface="Arial"/>
              </a:rPr>
              <a:t>, S. Huotari</a:t>
            </a:r>
            <a:r>
              <a:rPr lang="en-US" sz="1500" b="1" u="none" strike="noStrike" baseline="30000">
                <a:solidFill>
                  <a:srgbClr val="00366C"/>
                </a:solidFill>
                <a:effectLst/>
                <a:uFillTx/>
                <a:latin typeface="Arial"/>
              </a:rPr>
              <a:t>3</a:t>
            </a:r>
            <a:r>
              <a:rPr lang="en-US" sz="1500" b="1" u="none" strike="noStrike">
                <a:solidFill>
                  <a:srgbClr val="00366C"/>
                </a:solidFill>
                <a:effectLst/>
                <a:uFillTx/>
                <a:latin typeface="Arial"/>
              </a:rPr>
              <a:t>, M. Kalliokoski</a:t>
            </a:r>
            <a:r>
              <a:rPr lang="en-US" sz="1500" b="1" u="none" strike="noStrike" baseline="30000">
                <a:solidFill>
                  <a:srgbClr val="00366C"/>
                </a:solidFill>
                <a:effectLst/>
                <a:uFillTx/>
                <a:latin typeface="Arial"/>
              </a:rPr>
              <a:t>2</a:t>
            </a:r>
            <a:r>
              <a:rPr lang="en-US" sz="1500" b="1" u="none" strike="noStrike">
                <a:solidFill>
                  <a:srgbClr val="00366C"/>
                </a:solidFill>
                <a:effectLst/>
                <a:uFillTx/>
                <a:latin typeface="Arial"/>
              </a:rPr>
              <a:t>, L. Tlustos</a:t>
            </a:r>
            <a:r>
              <a:rPr lang="en-US" sz="1500" b="1" u="none" strike="noStrike" baseline="30000">
                <a:solidFill>
                  <a:srgbClr val="00366C"/>
                </a:solidFill>
                <a:effectLst/>
                <a:uFillTx/>
                <a:latin typeface="Arial"/>
              </a:rPr>
              <a:t>1,4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41"/>
              </a:spcBef>
              <a:tabLst>
                <a:tab pos="0" algn="l"/>
              </a:tabLst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41"/>
              </a:spcBef>
              <a:tabLst>
                <a:tab pos="0" algn="l"/>
              </a:tabLst>
            </a:pPr>
            <a:r>
              <a:rPr lang="en-US" sz="1200" b="1" u="none" strike="noStrike" baseline="30000">
                <a:solidFill>
                  <a:srgbClr val="00366C"/>
                </a:solidFill>
                <a:effectLst/>
                <a:uFillTx/>
                <a:latin typeface="Arial"/>
              </a:rPr>
              <a:t>1</a:t>
            </a:r>
            <a:r>
              <a:rPr lang="en-US" sz="1200" b="1" u="none" strike="noStrike">
                <a:solidFill>
                  <a:srgbClr val="00366C"/>
                </a:solidFill>
                <a:effectLst/>
                <a:uFillTx/>
                <a:latin typeface="Arial"/>
              </a:rPr>
              <a:t> CERN, </a:t>
            </a:r>
            <a:r>
              <a:rPr lang="en-US" sz="1200" b="1" u="none" strike="noStrike" baseline="30000">
                <a:solidFill>
                  <a:srgbClr val="00366C"/>
                </a:solidFill>
                <a:effectLst/>
                <a:uFillTx/>
                <a:latin typeface="Arial"/>
              </a:rPr>
              <a:t>2</a:t>
            </a:r>
            <a:r>
              <a:rPr lang="en-US" sz="1200" b="1" u="none" strike="noStrike">
                <a:solidFill>
                  <a:srgbClr val="00366C"/>
                </a:solidFill>
                <a:effectLst/>
                <a:uFillTx/>
                <a:latin typeface="Arial"/>
              </a:rPr>
              <a:t> Helsinki Institute of Physics, </a:t>
            </a:r>
            <a:r>
              <a:rPr lang="en-US" sz="1200" b="1" u="none" strike="noStrike" baseline="30000">
                <a:solidFill>
                  <a:srgbClr val="00366C"/>
                </a:solidFill>
                <a:effectLst/>
                <a:uFillTx/>
                <a:latin typeface="Arial"/>
              </a:rPr>
              <a:t>3</a:t>
            </a:r>
            <a:r>
              <a:rPr lang="en-US" sz="1200" b="1" u="none" strike="noStrike">
                <a:solidFill>
                  <a:srgbClr val="00366C"/>
                </a:solidFill>
                <a:effectLst/>
                <a:uFillTx/>
                <a:latin typeface="Arial"/>
              </a:rPr>
              <a:t> University of Helsinki, </a:t>
            </a:r>
            <a:r>
              <a:rPr lang="en-US" sz="1200" b="1" u="none" strike="noStrike" baseline="30000">
                <a:solidFill>
                  <a:srgbClr val="00366C"/>
                </a:solidFill>
                <a:effectLst/>
                <a:uFillTx/>
                <a:latin typeface="Arial"/>
              </a:rPr>
              <a:t>4</a:t>
            </a:r>
            <a:r>
              <a:rPr lang="en-US" sz="1200" b="1" u="none" strike="noStrike">
                <a:solidFill>
                  <a:srgbClr val="00366C"/>
                </a:solidFill>
                <a:effectLst/>
                <a:uFillTx/>
                <a:latin typeface="Arial"/>
              </a:rPr>
              <a:t> IEAP CTU, Prague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808200" y="0"/>
            <a:ext cx="818244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Outline</a:t>
            </a:r>
            <a:endParaRPr lang="en-US" sz="2400" b="0" u="none" strike="noStrike">
              <a:solidFill>
                <a:srgbClr val="17375E"/>
              </a:solidFill>
              <a:effectLst/>
              <a:uFillTx/>
              <a:latin typeface="Franklin Gothic Medium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808200" y="914400"/>
            <a:ext cx="8106480" cy="3885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285750" indent="-28575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GB" sz="1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Inspiration and context</a:t>
            </a: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lvl="3" algn="l">
              <a:spcBef>
                <a:spcPts val="360"/>
              </a:spcBef>
              <a:tabLst>
                <a:tab pos="0" algn="l"/>
              </a:tabLst>
            </a:pPr>
            <a:r>
              <a:rPr lang="en-GB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		- </a:t>
            </a:r>
            <a:r>
              <a:rPr lang="en-GB" b="0" u="none" strike="noStrike" dirty="0" err="1">
                <a:solidFill>
                  <a:schemeClr val="dk1"/>
                </a:solidFill>
                <a:effectLst/>
                <a:uFillTx/>
                <a:latin typeface="Arial"/>
              </a:rPr>
              <a:t>Nanovision</a:t>
            </a:r>
            <a:r>
              <a:rPr lang="en-GB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 development</a:t>
            </a:r>
            <a:endParaRPr lang="en-US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lvl="3" algn="l">
              <a:spcBef>
                <a:spcPts val="360"/>
              </a:spcBef>
              <a:tabLst>
                <a:tab pos="0" algn="l"/>
              </a:tabLst>
            </a:pPr>
            <a:r>
              <a:rPr lang="en-GB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		- </a:t>
            </a:r>
            <a:r>
              <a:rPr lang="en-GB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First photon study by </a:t>
            </a:r>
            <a:r>
              <a:rPr lang="en-GB" b="0" u="none" strike="noStrike" dirty="0" err="1">
                <a:solidFill>
                  <a:schemeClr val="tx1"/>
                </a:solidFill>
                <a:effectLst/>
                <a:uFillTx/>
                <a:latin typeface="Arial"/>
              </a:rPr>
              <a:t>Saphörster</a:t>
            </a:r>
            <a:r>
              <a:rPr lang="en-GB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 et al.</a:t>
            </a:r>
            <a:endParaRPr lang="en-US" b="1" u="none" strike="noStrike" dirty="0">
              <a:solidFill>
                <a:schemeClr val="tx1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en-GB" sz="1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		- Varex imaging MBX white paper</a:t>
            </a:r>
          </a:p>
          <a:p>
            <a: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285840" indent="-2858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Concept</a:t>
            </a:r>
          </a:p>
          <a:p>
            <a:pPr marL="285840" indent="-2858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 Status</a:t>
            </a: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88216-752F-F3D3-E723-93125906F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835" y="0"/>
            <a:ext cx="8213805" cy="707760"/>
          </a:xfrm>
        </p:spPr>
        <p:txBody>
          <a:bodyPr/>
          <a:lstStyle/>
          <a:p>
            <a:r>
              <a:rPr lang="en-GB" dirty="0"/>
              <a:t>Fixed gantry CT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D510F4-0EB9-F166-B069-A9E05C093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620" y="720363"/>
            <a:ext cx="7260579" cy="3983589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BDD1B796-79D6-16D4-A25E-53501FDE6603}"/>
              </a:ext>
            </a:extLst>
          </p:cNvPr>
          <p:cNvSpPr/>
          <p:nvPr/>
        </p:nvSpPr>
        <p:spPr>
          <a:xfrm>
            <a:off x="4827909" y="4841997"/>
            <a:ext cx="3717720" cy="30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400" b="0" u="none" strike="noStrike" dirty="0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A</a:t>
            </a:r>
            <a:r>
              <a:rPr lang="en-GB" sz="1400" b="0" u="none" strike="noStrike" dirty="0">
                <a:effectLst/>
                <a:uFillTx/>
                <a:latin typeface="Arial"/>
                <a:ea typeface="Noto Sans CJK SC"/>
              </a:rPr>
              <a:t>. But</a:t>
            </a:r>
            <a:r>
              <a:rPr lang="en-GB" sz="1400" b="0" u="none" strike="noStrike" dirty="0">
                <a:effectLst/>
                <a:uFillTx/>
                <a:latin typeface="Arial"/>
              </a:rPr>
              <a:t>ler, </a:t>
            </a:r>
            <a:r>
              <a:rPr lang="en-GB" sz="1400" b="0" u="none" strike="noStrike" dirty="0" err="1">
                <a:solidFill>
                  <a:schemeClr val="dk1"/>
                </a:solidFill>
                <a:effectLst/>
                <a:uFillTx/>
                <a:latin typeface="Arial"/>
              </a:rPr>
              <a:t>specxray</a:t>
            </a:r>
            <a:r>
              <a:rPr lang="en-GB" sz="14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 workshop summary 2026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8364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885240" y="0"/>
            <a:ext cx="810576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Nanovision fixed geometry CT</a:t>
            </a:r>
            <a:endParaRPr lang="en-US" sz="2400" b="0" u="none" strike="noStrike">
              <a:solidFill>
                <a:srgbClr val="17375E"/>
              </a:solidFill>
              <a:effectLst/>
              <a:uFillTx/>
              <a:latin typeface="Franklin Gothic Medium"/>
            </a:endParaRPr>
          </a:p>
        </p:txBody>
      </p:sp>
      <p:sp>
        <p:nvSpPr>
          <p:cNvPr id="199" name="TextBox 3"/>
          <p:cNvSpPr/>
          <p:nvPr/>
        </p:nvSpPr>
        <p:spPr>
          <a:xfrm>
            <a:off x="2382840" y="4568760"/>
            <a:ext cx="48171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CH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Ding et al. J Appl Clin Med Phys. 2026;27:e70456. 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0" name="Picture 4"/>
          <p:cNvPicPr/>
          <p:nvPr/>
        </p:nvPicPr>
        <p:blipFill>
          <a:blip r:embed="rId2"/>
          <a:stretch/>
        </p:blipFill>
        <p:spPr>
          <a:xfrm>
            <a:off x="685800" y="777240"/>
            <a:ext cx="7771680" cy="35884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770040" y="0"/>
            <a:ext cx="822096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Key features of Nanovision system</a:t>
            </a:r>
            <a:endParaRPr lang="en-US" sz="2400" b="0" u="none" strike="noStrike">
              <a:solidFill>
                <a:srgbClr val="17375E"/>
              </a:solidFill>
              <a:effectLst/>
              <a:uFillTx/>
              <a:latin typeface="Franklin Gothic Medium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770040" y="914400"/>
            <a:ext cx="8144640" cy="3885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Fixed gantry setup – no (or very few moving) parts</a:t>
            </a: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No need to send High </a:t>
            </a: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V</a:t>
            </a:r>
            <a:r>
              <a:rPr lang="en-GB" sz="1800" dirty="0">
                <a:solidFill>
                  <a:schemeClr val="tx1"/>
                </a:solidFill>
                <a:latin typeface="Arial"/>
              </a:rPr>
              <a:t>oltage</a:t>
            </a: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 s</a:t>
            </a:r>
            <a:r>
              <a:rPr lang="en-GB" sz="1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ignals over the slip ring</a:t>
            </a: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Uses pulsed thermionic (conventional) sources </a:t>
            </a: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 dirty="0" err="1">
                <a:solidFill>
                  <a:schemeClr val="dk1"/>
                </a:solidFill>
                <a:effectLst/>
                <a:uFillTx/>
                <a:latin typeface="Arial"/>
              </a:rPr>
              <a:t>KVp</a:t>
            </a:r>
            <a:r>
              <a:rPr lang="en-GB" sz="1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 is also varied from shot to shot and/or source to source to permit spectroscopic imaging (70keV - 140keV) using integrating detectors</a:t>
            </a: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Uses a ‘streaming detector’ but does not do photon counting readout</a:t>
            </a: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n-GB" sz="1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They have built and are evaluating full clinical systems in China</a:t>
            </a: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731520" y="0"/>
            <a:ext cx="825948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It seems to work</a:t>
            </a:r>
            <a:endParaRPr lang="en-US" sz="2400" b="0" u="none" strike="noStrike">
              <a:solidFill>
                <a:srgbClr val="17375E"/>
              </a:solidFill>
              <a:effectLst/>
              <a:uFillTx/>
              <a:latin typeface="Franklin Gothic Medium"/>
            </a:endParaRPr>
          </a:p>
        </p:txBody>
      </p:sp>
      <p:pic>
        <p:nvPicPr>
          <p:cNvPr id="204" name="Content Placeholder 3"/>
          <p:cNvPicPr/>
          <p:nvPr/>
        </p:nvPicPr>
        <p:blipFill>
          <a:blip r:embed="rId2"/>
          <a:stretch/>
        </p:blipFill>
        <p:spPr>
          <a:xfrm>
            <a:off x="1576440" y="766800"/>
            <a:ext cx="6706080" cy="38854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" name="TextBox 4"/>
          <p:cNvSpPr/>
          <p:nvPr/>
        </p:nvSpPr>
        <p:spPr>
          <a:xfrm>
            <a:off x="2382840" y="4568760"/>
            <a:ext cx="481716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CH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Ding et al. J Appl Clin Med Phys. 2026;27:e70456. 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885240" y="0"/>
            <a:ext cx="810576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Maike’s work with Raj Gupta Group at MGH</a:t>
            </a:r>
            <a:endParaRPr lang="en-US" sz="2400" b="0" u="none" strike="noStrike">
              <a:solidFill>
                <a:srgbClr val="17375E"/>
              </a:solidFill>
              <a:effectLst/>
              <a:uFillTx/>
              <a:latin typeface="Franklin Gothic Medium"/>
            </a:endParaRPr>
          </a:p>
        </p:txBody>
      </p:sp>
      <p:pic>
        <p:nvPicPr>
          <p:cNvPr id="207" name="Picture 3"/>
          <p:cNvPicPr/>
          <p:nvPr/>
        </p:nvPicPr>
        <p:blipFill>
          <a:blip r:embed="rId2"/>
          <a:stretch/>
        </p:blipFill>
        <p:spPr>
          <a:xfrm>
            <a:off x="1537920" y="882000"/>
            <a:ext cx="6842520" cy="389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8" name="TextBox 4"/>
          <p:cNvSpPr/>
          <p:nvPr/>
        </p:nvSpPr>
        <p:spPr>
          <a:xfrm>
            <a:off x="1883520" y="4718160"/>
            <a:ext cx="5704560" cy="30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Presentation by Maike Saphörster – November 2025 Medipix meeting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693000" y="0"/>
            <a:ext cx="829764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Counts versus Time</a:t>
            </a:r>
            <a:endParaRPr lang="en-US" sz="2400" b="0" u="none" strike="noStrike">
              <a:solidFill>
                <a:srgbClr val="17375E"/>
              </a:solidFill>
              <a:effectLst/>
              <a:uFillTx/>
              <a:latin typeface="Franklin Gothic Medium"/>
            </a:endParaRPr>
          </a:p>
        </p:txBody>
      </p:sp>
      <p:pic>
        <p:nvPicPr>
          <p:cNvPr id="210" name="Content Placeholder 3"/>
          <p:cNvPicPr/>
          <p:nvPr/>
        </p:nvPicPr>
        <p:blipFill>
          <a:blip r:embed="rId2"/>
          <a:srcRect t="16559"/>
          <a:stretch/>
        </p:blipFill>
        <p:spPr>
          <a:xfrm>
            <a:off x="616320" y="797760"/>
            <a:ext cx="8126640" cy="3927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1" name="TextBox 4"/>
          <p:cNvSpPr/>
          <p:nvPr/>
        </p:nvSpPr>
        <p:spPr>
          <a:xfrm>
            <a:off x="1883520" y="4718160"/>
            <a:ext cx="5704560" cy="30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Presentation by Maike Saphörster – November 2025 Medipix meeting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1153800" y="9360"/>
            <a:ext cx="746676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CNT X-ray tubes - Advantages and disadvantages</a:t>
            </a:r>
            <a:endParaRPr lang="en-US" sz="2400" b="0" u="none" strike="noStrike">
              <a:solidFill>
                <a:srgbClr val="17375E"/>
              </a:solidFill>
              <a:effectLst/>
              <a:uFillTx/>
              <a:latin typeface="Franklin Gothic Medium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/>
          </p:nvPr>
        </p:nvSpPr>
        <p:spPr>
          <a:xfrm>
            <a:off x="1447920" y="914400"/>
            <a:ext cx="7466760" cy="3885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Cold cathode – no DC current – low power</a:t>
            </a:r>
            <a:endParaRPr lang="en-US" sz="18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Can be pulsed at high speed and frequency &lt; </a:t>
            </a: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Symbol"/>
              </a:rPr>
              <a:t>m</a:t>
            </a: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 pulses</a:t>
            </a:r>
            <a:endParaRPr lang="en-US" sz="18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Can be physically small</a:t>
            </a:r>
            <a:endParaRPr lang="en-US" sz="18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en-US" sz="18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Limited maximum current output</a:t>
            </a:r>
            <a:endParaRPr lang="en-US" sz="18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 number of small-scale suppliers are active</a:t>
            </a:r>
            <a:endParaRPr lang="en-US" sz="18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en-US" sz="18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en-US" sz="18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770040" y="1440"/>
            <a:ext cx="746676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Varex Imaging white paper</a:t>
            </a:r>
            <a:endParaRPr lang="en-US" sz="2400" b="0" u="none" strike="noStrike">
              <a:solidFill>
                <a:srgbClr val="17375E"/>
              </a:solidFill>
              <a:effectLst/>
              <a:uFillTx/>
              <a:latin typeface="Franklin Gothic Medium"/>
            </a:endParaRPr>
          </a:p>
        </p:txBody>
      </p:sp>
      <p:sp>
        <p:nvSpPr>
          <p:cNvPr id="213" name="TextBox 3"/>
          <p:cNvSpPr/>
          <p:nvPr/>
        </p:nvSpPr>
        <p:spPr>
          <a:xfrm>
            <a:off x="1192320" y="815040"/>
            <a:ext cx="7198200" cy="1014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CH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REPLACING MECHANICAL MOTION IN X-RAY IMAGING: VAREX MULTI-BEAM X-RAY (MBX) TECHNOLOGY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30 June 2026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4" name="Picture 4"/>
          <p:cNvPicPr/>
          <p:nvPr/>
        </p:nvPicPr>
        <p:blipFill>
          <a:blip r:embed="rId2"/>
          <a:stretch/>
        </p:blipFill>
        <p:spPr>
          <a:xfrm>
            <a:off x="2267640" y="1830600"/>
            <a:ext cx="5268240" cy="2808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5" name="TextBox 5"/>
          <p:cNvSpPr/>
          <p:nvPr/>
        </p:nvSpPr>
        <p:spPr>
          <a:xfrm>
            <a:off x="308880" y="4722480"/>
            <a:ext cx="8613720" cy="27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https://www.vareximaging.com/news/replacing-mechanical-motion-in-x-ray-imaging-varex-multi-beam-x-ray-mbx-technology/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title"/>
          </p:nvPr>
        </p:nvSpPr>
        <p:spPr>
          <a:xfrm>
            <a:off x="1523880" y="0"/>
            <a:ext cx="746676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T-bCT concept</a:t>
            </a:r>
            <a:endParaRPr lang="en-US" sz="2400" b="0" u="none" strike="noStrike">
              <a:solidFill>
                <a:srgbClr val="17375E"/>
              </a:solidFill>
              <a:effectLst/>
              <a:uFillTx/>
              <a:latin typeface="Franklin Gothic Medium"/>
            </a:endParaRPr>
          </a:p>
        </p:txBody>
      </p:sp>
      <p:pic>
        <p:nvPicPr>
          <p:cNvPr id="219" name="Picture 8"/>
          <p:cNvPicPr/>
          <p:nvPr/>
        </p:nvPicPr>
        <p:blipFill>
          <a:blip r:embed="rId2"/>
          <a:stretch/>
        </p:blipFill>
        <p:spPr>
          <a:xfrm>
            <a:off x="1998720" y="716040"/>
            <a:ext cx="5803200" cy="41648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1523880" y="0"/>
            <a:ext cx="746676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T-bCT concept</a:t>
            </a:r>
            <a:endParaRPr lang="en-US" sz="2400" b="0" u="none" strike="noStrike">
              <a:solidFill>
                <a:srgbClr val="17375E"/>
              </a:solidFill>
              <a:effectLst/>
              <a:uFillTx/>
              <a:latin typeface="Franklin Gothic Medium"/>
            </a:endParaRPr>
          </a:p>
        </p:txBody>
      </p:sp>
      <p:pic>
        <p:nvPicPr>
          <p:cNvPr id="221" name="Content Placeholder 4"/>
          <p:cNvPicPr/>
          <p:nvPr/>
        </p:nvPicPr>
        <p:blipFill>
          <a:blip r:embed="rId2"/>
          <a:stretch/>
        </p:blipFill>
        <p:spPr>
          <a:xfrm>
            <a:off x="1447920" y="1161000"/>
            <a:ext cx="7466760" cy="33919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1523880" y="0"/>
            <a:ext cx="746676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Potential benefits - technical</a:t>
            </a:r>
            <a:endParaRPr lang="en-US" sz="2400" b="0" u="none" strike="noStrike">
              <a:solidFill>
                <a:srgbClr val="17375E"/>
              </a:solidFill>
              <a:effectLst/>
              <a:uFillTx/>
              <a:latin typeface="Franklin Gothic Medium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1447920" y="914400"/>
            <a:ext cx="7466760" cy="3885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For every photon arriving at the sensor as much information as possible is extracted: </a:t>
            </a:r>
            <a:r>
              <a:rPr lang="en-US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arrival time – which indicates source position, as well as deposited energy</a:t>
            </a:r>
            <a:endParaRPr lang="en-US" sz="1800" b="1" u="none" strike="noStrike" dirty="0">
              <a:solidFill>
                <a:schemeClr val="tx1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Where photon counting can be thought of as adding the energy dimension to x-ray CT, T-</a:t>
            </a:r>
            <a:r>
              <a:rPr lang="en-GB" sz="1800" b="0" u="none" strike="noStrike" dirty="0" err="1">
                <a:solidFill>
                  <a:schemeClr val="tx1"/>
                </a:solidFill>
                <a:effectLst/>
                <a:uFillTx/>
                <a:latin typeface="Arial"/>
              </a:rPr>
              <a:t>bCT</a:t>
            </a: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 adds another dimension, time</a:t>
            </a:r>
            <a:endParaRPr lang="en-US" sz="1800" b="1" u="none" strike="noStrike" dirty="0">
              <a:solidFill>
                <a:schemeClr val="tx1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US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Completely novel geometries can be envisaged </a:t>
            </a:r>
            <a:endParaRPr lang="en-US" sz="1800" b="1" u="none" strike="noStrike" dirty="0">
              <a:solidFill>
                <a:schemeClr val="tx1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US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Sub pixel resolution may even be possible offline </a:t>
            </a:r>
            <a:endParaRPr lang="en-US" sz="1800" b="1" u="none" strike="noStrike" dirty="0">
              <a:solidFill>
                <a:schemeClr val="tx1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No image blurring because of the rotating gantry</a:t>
            </a:r>
            <a:endParaRPr lang="en-US" sz="1800" b="1" u="none" strike="noStrike" dirty="0">
              <a:solidFill>
                <a:schemeClr val="tx1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Pile-up at the pixel level no longer becomes an issue improving spectral fidelity even in hot pixels </a:t>
            </a: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  <a:ea typeface="Noto Sans CJK SC"/>
              </a:rPr>
              <a:t>Scattered and direct beam can be </a:t>
            </a: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(mostly) well separated. Scattered radiation may be used in the reconstruction</a:t>
            </a:r>
            <a:endParaRPr lang="en-US" sz="1800" b="1" u="none" strike="noStrike" dirty="0">
              <a:solidFill>
                <a:schemeClr val="tx1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/>
          </p:nvPr>
        </p:nvSpPr>
        <p:spPr>
          <a:xfrm>
            <a:off x="1447920" y="914400"/>
            <a:ext cx="7466760" cy="3885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Possibility of very short frame times and/or super high-resolution images per projection</a:t>
            </a:r>
            <a:endParaRPr lang="en-US" sz="1800" b="1" u="none" strike="noStrike" dirty="0">
              <a:solidFill>
                <a:schemeClr val="tx1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Possible development of protocols adapted by patient and by organs to be imaged</a:t>
            </a:r>
            <a:endParaRPr lang="en-US" sz="1800" b="1" u="none" strike="noStrike" dirty="0">
              <a:solidFill>
                <a:schemeClr val="tx1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Precise perfusion imaging</a:t>
            </a:r>
            <a:endParaRPr lang="en-US" sz="1800" b="1" u="none" strike="noStrike" dirty="0">
              <a:solidFill>
                <a:schemeClr val="tx1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Pulse intensity can be modified on-the-fly for optimised dose </a:t>
            </a:r>
            <a:endParaRPr lang="en-US" sz="1800" b="1" u="none" strike="noStrike" dirty="0">
              <a:solidFill>
                <a:schemeClr val="tx1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Dose reduction due to more efficient use of photons</a:t>
            </a:r>
            <a:endParaRPr lang="en-US" sz="1800" b="1" u="none" strike="noStrike" dirty="0">
              <a:solidFill>
                <a:schemeClr val="tx1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Motion artefacts due to gantry movement eliminated</a:t>
            </a:r>
            <a:endParaRPr lang="en-US" sz="1800" b="1" u="none" strike="noStrike" dirty="0">
              <a:solidFill>
                <a:schemeClr val="tx1"/>
              </a:solidFill>
              <a:effectLst/>
              <a:uFillTx/>
              <a:latin typeface="Arial"/>
            </a:endParaRPr>
          </a:p>
          <a:p>
            <a:pPr marL="257040" indent="0" algn="l">
              <a:lnSpc>
                <a:spcPct val="100000"/>
              </a:lnSpc>
              <a:spcBef>
                <a:spcPts val="360"/>
              </a:spcBef>
              <a:buNone/>
            </a:pP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 </a:t>
            </a:r>
            <a:endParaRPr lang="en-US" sz="1800" b="1" u="none" strike="noStrike" dirty="0">
              <a:solidFill>
                <a:schemeClr val="tx1"/>
              </a:solidFill>
              <a:effectLst/>
              <a:uFillTx/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title"/>
          </p:nvPr>
        </p:nvSpPr>
        <p:spPr>
          <a:xfrm>
            <a:off x="1523880" y="0"/>
            <a:ext cx="746676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Potential benefits - clinical</a:t>
            </a:r>
            <a:endParaRPr lang="en-US" sz="2400" b="0" u="none" strike="noStrike">
              <a:solidFill>
                <a:srgbClr val="17375E"/>
              </a:solidFill>
              <a:effectLst/>
              <a:uFillTx/>
              <a:latin typeface="Franklin Gothic Medium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1523880" y="0"/>
            <a:ext cx="746676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Potential drawbacks</a:t>
            </a:r>
            <a:endParaRPr lang="en-US" sz="2400" b="0" u="none" strike="noStrike">
              <a:solidFill>
                <a:srgbClr val="17375E"/>
              </a:solidFill>
              <a:effectLst/>
              <a:uFillTx/>
              <a:latin typeface="Franklin Gothic Medium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1447920" y="914400"/>
            <a:ext cx="7466760" cy="3885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 large number of sources and detectors may be costly in the beginning</a:t>
            </a:r>
            <a:endParaRPr lang="en-US" sz="18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How precisely in time can the sources be pulsed and at what uniformity for short pulses?</a:t>
            </a:r>
            <a:endParaRPr lang="en-US" sz="18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How long will it take to accumulate enough statistics per pixel?</a:t>
            </a:r>
            <a:endParaRPr lang="en-US" sz="18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Huge amounts of data will need to be processed, but perhaps ML/AI techniques could play a role</a:t>
            </a:r>
            <a:endParaRPr lang="en-US" sz="18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1077120" y="19080"/>
            <a:ext cx="746676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What they said about photon counting circa 2011</a:t>
            </a:r>
            <a:endParaRPr lang="en-US" sz="2400" b="0" u="none" strike="noStrike">
              <a:solidFill>
                <a:srgbClr val="17375E"/>
              </a:solidFill>
              <a:effectLst/>
              <a:uFillTx/>
              <a:latin typeface="Franklin Gothic Medium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/>
          </p:nvPr>
        </p:nvSpPr>
        <p:spPr>
          <a:xfrm>
            <a:off x="1447920" y="914400"/>
            <a:ext cx="7466760" cy="3885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Photon counting is impossible</a:t>
            </a:r>
            <a:endParaRPr lang="en-US" sz="18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Too difficult</a:t>
            </a:r>
            <a:endParaRPr lang="en-US" sz="18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Too expensive</a:t>
            </a:r>
            <a:endParaRPr lang="en-US" sz="18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There was even one publication demonstrating that it was pointless</a:t>
            </a:r>
            <a:endParaRPr lang="en-US" sz="18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en-US" sz="18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Even if it could be achieved technically it wouldn’t add any value diagnostically</a:t>
            </a:r>
            <a:endParaRPr lang="en-US" sz="1800" b="1" u="none" strike="noStrike">
              <a:solidFill>
                <a:srgbClr val="376092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759600" y="0"/>
            <a:ext cx="823140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Photon counting status in 2026</a:t>
            </a:r>
            <a:endParaRPr lang="en-US" sz="2400" b="0" u="none" strike="noStrike">
              <a:solidFill>
                <a:srgbClr val="17375E"/>
              </a:solidFill>
              <a:effectLst/>
              <a:uFillTx/>
              <a:latin typeface="Franklin Gothic Medium"/>
            </a:endParaRPr>
          </a:p>
        </p:txBody>
      </p:sp>
      <p:pic>
        <p:nvPicPr>
          <p:cNvPr id="232" name="Picture 3"/>
          <p:cNvPicPr/>
          <p:nvPr/>
        </p:nvPicPr>
        <p:blipFill>
          <a:blip r:embed="rId2"/>
          <a:srcRect l="576" t="-955"/>
          <a:stretch/>
        </p:blipFill>
        <p:spPr>
          <a:xfrm>
            <a:off x="1801800" y="1150920"/>
            <a:ext cx="5539320" cy="3085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3" name="TextBox 4"/>
          <p:cNvSpPr/>
          <p:nvPr/>
        </p:nvSpPr>
        <p:spPr>
          <a:xfrm>
            <a:off x="1038600" y="791640"/>
            <a:ext cx="6741720" cy="33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Over 3.5M patients have been scanned with the Siemens Naeotom Apha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Box 5"/>
          <p:cNvSpPr/>
          <p:nvPr/>
        </p:nvSpPr>
        <p:spPr>
          <a:xfrm>
            <a:off x="1032480" y="4347000"/>
            <a:ext cx="7529760" cy="73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“The introduction of photon counting detectors to clinical practice will modify patient pathways in such a profound way that in my opinion the textbooks for radiologists may have to be rewritten” Quote from a senoir medical physicist</a:t>
            </a:r>
            <a:r>
              <a:rPr lang="en-CH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Box 6"/>
          <p:cNvSpPr/>
          <p:nvPr/>
        </p:nvSpPr>
        <p:spPr>
          <a:xfrm>
            <a:off x="5264640" y="3953880"/>
            <a:ext cx="3717720" cy="303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GB" sz="1400" b="0" u="none" strike="noStrike" dirty="0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A</a:t>
            </a:r>
            <a:r>
              <a:rPr lang="en-GB" sz="1400" b="0" u="none" strike="noStrike" dirty="0">
                <a:effectLst/>
                <a:uFillTx/>
                <a:latin typeface="Arial"/>
                <a:ea typeface="Noto Sans CJK SC"/>
              </a:rPr>
              <a:t>. But</a:t>
            </a:r>
            <a:r>
              <a:rPr lang="en-GB" sz="1400" b="0" u="none" strike="noStrike" dirty="0">
                <a:effectLst/>
                <a:uFillTx/>
                <a:latin typeface="Arial"/>
              </a:rPr>
              <a:t>ler, </a:t>
            </a:r>
            <a:r>
              <a:rPr lang="en-GB" sz="1400" b="0" u="none" strike="noStrike" dirty="0" err="1">
                <a:solidFill>
                  <a:schemeClr val="dk1"/>
                </a:solidFill>
                <a:effectLst/>
                <a:uFillTx/>
                <a:latin typeface="Arial"/>
              </a:rPr>
              <a:t>specxray</a:t>
            </a:r>
            <a:r>
              <a:rPr lang="en-GB" sz="14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 workshop summary 2026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693000" y="0"/>
            <a:ext cx="8297640" cy="70776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400" b="0" u="none" strike="noStrike">
                <a:solidFill>
                  <a:srgbClr val="17375E"/>
                </a:solidFill>
                <a:effectLst/>
                <a:uFillTx/>
                <a:latin typeface="Franklin Gothic Medium"/>
              </a:rPr>
              <a:t>T-bCT status</a:t>
            </a:r>
            <a:endParaRPr lang="en-US" sz="2400" b="0" u="none" strike="noStrike">
              <a:solidFill>
                <a:srgbClr val="17375E"/>
              </a:solidFill>
              <a:effectLst/>
              <a:uFillTx/>
              <a:latin typeface="Franklin Gothic Medium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/>
          </p:nvPr>
        </p:nvSpPr>
        <p:spPr>
          <a:xfrm>
            <a:off x="1422720" y="708480"/>
            <a:ext cx="7466760" cy="3885480"/>
          </a:xfrm>
          <a:prstGeom prst="rect">
            <a:avLst/>
          </a:prstGeom>
          <a:noFill/>
          <a:ln w="9360">
            <a:noFill/>
          </a:ln>
        </p:spPr>
        <p:txBody>
          <a:bodyPr lIns="91440" tIns="45720" rIns="91440" bIns="45720" numCol="1" spcCol="0" anchor="t">
            <a:noAutofit/>
          </a:bodyPr>
          <a:lstStyle/>
          <a:p>
            <a: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n-GB" sz="1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Current project plan – proof of principle</a:t>
            </a: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GEANT/</a:t>
            </a:r>
            <a:r>
              <a:rPr lang="en-GB" sz="1800" b="0" u="none" strike="noStrike" dirty="0" err="1">
                <a:solidFill>
                  <a:schemeClr val="tx1"/>
                </a:solidFill>
                <a:effectLst/>
                <a:uFillTx/>
                <a:latin typeface="Arial"/>
              </a:rPr>
              <a:t>Allpix</a:t>
            </a: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/GATE (?) simulations</a:t>
            </a:r>
            <a:endParaRPr lang="en-US" sz="1800" b="1" u="none" strike="noStrike" dirty="0">
              <a:solidFill>
                <a:schemeClr val="tx1"/>
              </a:solidFill>
              <a:effectLst/>
              <a:uFillTx/>
              <a:latin typeface="Arial"/>
            </a:endParaRP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en-GB" sz="1800" b="0" u="none" strike="noStrike" dirty="0">
                <a:solidFill>
                  <a:schemeClr val="tx1"/>
                </a:solidFill>
                <a:effectLst/>
                <a:uFillTx/>
                <a:latin typeface="Arial"/>
              </a:rPr>
              <a:t>Reconstruction</a:t>
            </a:r>
            <a:endParaRPr lang="en-US" sz="1800" b="1" u="none" strike="noStrike" dirty="0">
              <a:solidFill>
                <a:schemeClr val="tx1"/>
              </a:solidFill>
              <a:effectLst/>
              <a:uFillTx/>
              <a:latin typeface="Arial"/>
            </a:endParaRP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en-GB" sz="1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Measurements with Timepix3</a:t>
            </a: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257040" indent="-25704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"/>
              <a:tabLst>
                <a:tab pos="0" algn="l"/>
              </a:tabLst>
            </a:pPr>
            <a:r>
              <a:rPr lang="en-GB" sz="1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If funding can be found</a:t>
            </a: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en-GB" sz="1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Selecting/procuring sources</a:t>
            </a: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en-GB" sz="1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Procuring detectors</a:t>
            </a: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en-GB" sz="1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Build single source detector prototype</a:t>
            </a: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marL="557280" lvl="1" indent="-214200" algn="l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Symbol" charset="2"/>
              <a:buChar char=""/>
              <a:tabLst>
                <a:tab pos="0" algn="l"/>
              </a:tabLst>
            </a:pPr>
            <a:r>
              <a:rPr lang="en-GB" sz="18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Built small multi-detector source prototype</a:t>
            </a: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en-US" sz="1800" b="1" u="none" strike="noStrike" dirty="0">
              <a:solidFill>
                <a:srgbClr val="376092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UME2b 0 HM 0 HS 0_1.035 FS 0_0.04_Bildperfekt_bf2_LIN_slm500_slf16000_blume2b_.txt_dusk_0       0.35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776" y="786480"/>
            <a:ext cx="3241598" cy="432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5825" y="123432"/>
            <a:ext cx="740321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700">
                <a:solidFill>
                  <a:srgbClr val="17375E"/>
                </a:solidFill>
                <a:latin typeface="+mj-lt"/>
              </a:rPr>
              <a:t>Thank you for your attention!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805" y="4376785"/>
            <a:ext cx="6858000" cy="1110854"/>
            <a:chOff x="1805" y="5886920"/>
            <a:chExt cx="9144000" cy="1481138"/>
          </a:xfrm>
        </p:grpSpPr>
        <p:pic>
          <p:nvPicPr>
            <p:cNvPr id="4" name="Picture 20" descr="Bild1b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346" r="-82346"/>
            <a:stretch/>
          </p:blipFill>
          <p:spPr bwMode="auto">
            <a:xfrm>
              <a:off x="1805" y="5886920"/>
              <a:ext cx="9144000" cy="1481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669529" y="6245367"/>
              <a:ext cx="3862596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350"/>
                <a:t>Medipix3RX images: S. </a:t>
              </a:r>
              <a:r>
                <a:rPr lang="en-GB" sz="1350" dirty="0"/>
                <a:t>Procz et al.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445066"/>
      </p:ext>
    </p:extLst>
  </p:cSld>
  <p:clrMapOvr>
    <a:masterClrMapping/>
  </p:clrMapOvr>
</p:sld>
</file>

<file path=ppt/theme/theme1.xml><?xml version="1.0" encoding="utf-8"?>
<a:theme xmlns:a="http://schemas.openxmlformats.org/drawingml/2006/main" name="MedipixTemplat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Franklin Gothic Medium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MedipixTemplate</Template>
  <TotalTime>147739</TotalTime>
  <Words>742</Words>
  <Application>Microsoft Macintosh PowerPoint</Application>
  <PresentationFormat>On-screen Show (16:9)</PresentationFormat>
  <Paragraphs>92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Franklin Gothic Medium</vt:lpstr>
      <vt:lpstr>OpenSymbol</vt:lpstr>
      <vt:lpstr>Symbol</vt:lpstr>
      <vt:lpstr>Times New Roman</vt:lpstr>
      <vt:lpstr>MedipixTemplate</vt:lpstr>
      <vt:lpstr>Time-based Computed Tomography - a possible new approach to CT</vt:lpstr>
      <vt:lpstr>Outline</vt:lpstr>
      <vt:lpstr>Fixed gantry CT </vt:lpstr>
      <vt:lpstr>Nanovision fixed geometry CT</vt:lpstr>
      <vt:lpstr>Key features of Nanovision system</vt:lpstr>
      <vt:lpstr>It seems to work</vt:lpstr>
      <vt:lpstr>Maike’s work with Raj Gupta Group at MGH</vt:lpstr>
      <vt:lpstr>Counts versus Time</vt:lpstr>
      <vt:lpstr>CNT X-ray tubes - Advantages and disadvantages</vt:lpstr>
      <vt:lpstr>Varex Imaging white paper</vt:lpstr>
      <vt:lpstr>T-bCT concept</vt:lpstr>
      <vt:lpstr>T-bCT concept</vt:lpstr>
      <vt:lpstr>Potential benefits - technical</vt:lpstr>
      <vt:lpstr>Potential benefits - clinical</vt:lpstr>
      <vt:lpstr>Potential drawbacks</vt:lpstr>
      <vt:lpstr>What they said about photon counting circa 2011</vt:lpstr>
      <vt:lpstr>Photon counting status in 2026</vt:lpstr>
      <vt:lpstr>T-bCT status</vt:lpstr>
      <vt:lpstr>PowerPoint Presentation</vt:lpstr>
    </vt:vector>
  </TitlesOfParts>
  <Company>CERN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Medipix3 Test set up</dc:title>
  <dc:subject/>
  <dc:creator>Xavier Llopart</dc:creator>
  <dc:description/>
  <cp:lastModifiedBy>Michael Campbell</cp:lastModifiedBy>
  <cp:revision>1391</cp:revision>
  <cp:lastPrinted>2019-06-14T08:12:59Z</cp:lastPrinted>
  <dcterms:created xsi:type="dcterms:W3CDTF">2009-01-28T08:24:25Z</dcterms:created>
  <dcterms:modified xsi:type="dcterms:W3CDTF">2026-09-16T04:51:43Z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On-screen Show (16:9)</vt:lpwstr>
  </property>
  <property fmtid="{D5CDD505-2E9C-101B-9397-08002B2CF9AE}" pid="4" name="Slides">
    <vt:i4>17</vt:i4>
  </property>
</Properties>
</file>