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69" r:id="rId4"/>
    <p:sldId id="270" r:id="rId5"/>
    <p:sldId id="272" r:id="rId6"/>
    <p:sldId id="271" r:id="rId7"/>
    <p:sldId id="268" r:id="rId8"/>
    <p:sldId id="256" r:id="rId9"/>
    <p:sldId id="257" r:id="rId10"/>
    <p:sldId id="258" r:id="rId11"/>
    <p:sldId id="259" r:id="rId12"/>
    <p:sldId id="260" r:id="rId13"/>
    <p:sldId id="261" r:id="rId14"/>
    <p:sldId id="262" r:id="rId15"/>
    <p:sldId id="265" r:id="rId16"/>
    <p:sldId id="263" r:id="rId17"/>
    <p:sldId id="264" r:id="rId18"/>
  </p:sldIdLst>
  <p:sldSz cx="12192000" cy="6858000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7" autoAdjust="0"/>
    <p:restoredTop sz="94660"/>
  </p:normalViewPr>
  <p:slideViewPr>
    <p:cSldViewPr snapToGrid="0">
      <p:cViewPr varScale="1">
        <p:scale>
          <a:sx n="150" d="100"/>
          <a:sy n="150" d="100"/>
        </p:scale>
        <p:origin x="702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B00F3-061F-DF69-DFB3-AE7EBB74AC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0ABA57-113C-DEEE-5277-D3FC90A535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i-F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45EED6-2C90-0D35-5A99-E922C79BB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232D1-A306-4CD6-843D-E59A920DF4FC}" type="datetimeFigureOut">
              <a:rPr lang="fi-FI" smtClean="0"/>
              <a:t>24.9.2026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AE0578-E438-9B59-C216-4A6C280BF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96CBB1-A0F2-9C57-0DDD-59DC7238D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FD2C3-0321-408A-AAAC-B0584E50344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702883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9B80E-BC13-D9E5-2D3E-A4046183F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E4223F-3827-6BCD-14AA-0CF42989EE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800B6C-7657-2305-014E-8F29E1D96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232D1-A306-4CD6-843D-E59A920DF4FC}" type="datetimeFigureOut">
              <a:rPr lang="fi-FI" smtClean="0"/>
              <a:t>24.9.2026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344C4D-3F6F-7416-BFAA-CB8753ACE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440B93-1A61-1974-61E4-67FB7766C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FD2C3-0321-408A-AAAC-B0584E50344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581721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E5352-828B-CEDE-4791-782498A0F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3974E0-FAAC-D282-7C10-7041993231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E792D-8F9B-9B8E-5915-21E9611B0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232D1-A306-4CD6-843D-E59A920DF4FC}" type="datetimeFigureOut">
              <a:rPr lang="fi-FI" smtClean="0"/>
              <a:t>24.9.2026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5CE6E2-9F57-1EEC-8E92-7F90594B9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90082D-2266-5BC9-C341-1E6002CCED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FD2C3-0321-408A-AAAC-B0584E50344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935265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F5D407-28E8-3B7D-C995-4B8284B2D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50912B-81EB-E447-31A0-15C672C354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BDA237-A815-3054-1A3E-63F86F8BB0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CFE987-2F30-11AF-D538-AEED153B8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232D1-A306-4CD6-843D-E59A920DF4FC}" type="datetimeFigureOut">
              <a:rPr lang="fi-FI" smtClean="0"/>
              <a:t>24.9.2026</a:t>
            </a:fld>
            <a:endParaRPr lang="fi-FI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567D29-E1C7-1B61-9389-60B169E28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223BFB-B437-CB30-0BFF-E499C6136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FD2C3-0321-408A-AAAC-B0584E50344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625644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FEE9B-CD42-2310-5F36-460F15A04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03F82A-44CC-430D-7B40-C2BCC4B5DE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4F095F-E318-5DFD-77BC-005870EA2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2CFED7-E00A-9046-756D-59B6F39D5C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0B7433-B22D-2B8A-135C-2B83280193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2D18DB2-B67B-9FCC-BC55-8B963017C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232D1-A306-4CD6-843D-E59A920DF4FC}" type="datetimeFigureOut">
              <a:rPr lang="fi-FI" smtClean="0"/>
              <a:t>24.9.2026</a:t>
            </a:fld>
            <a:endParaRPr lang="fi-FI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3B7635-BD36-DCE8-CA09-8C570B695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9474B1-44DD-B74E-F597-801EA1AEB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FD2C3-0321-408A-AAAC-B0584E50344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426521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E8EDE-EFFF-B7D8-5AF8-B3EA8A5A1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C97CD7-26B0-FA36-90AD-AF5B715CD6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232D1-A306-4CD6-843D-E59A920DF4FC}" type="datetimeFigureOut">
              <a:rPr lang="fi-FI" smtClean="0"/>
              <a:t>24.9.2026</a:t>
            </a:fld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BC114E-B42A-54AC-EBD1-3AD17D6CB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3C3A46-8143-B60C-141D-7FE2514EA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FD2C3-0321-408A-AAAC-B0584E50344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763133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0E5BC5E-8CB2-854E-4C41-6F57B5EC8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232D1-A306-4CD6-843D-E59A920DF4FC}" type="datetimeFigureOut">
              <a:rPr lang="fi-FI" smtClean="0"/>
              <a:t>24.9.2026</a:t>
            </a:fld>
            <a:endParaRPr lang="fi-FI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0A1346-EC75-7332-A709-B9BEB96DE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48D479-00DF-AD25-4BA6-7B5C86F7A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FD2C3-0321-408A-AAAC-B0584E50344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144777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BCD340-5B38-D942-8E40-AC4164503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E77335-D882-F42E-BB33-1EB6778C8F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838738-955A-45A6-3E02-472E18DEB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B345CB-DA0E-9691-B88D-7732BCA66E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232D1-A306-4CD6-843D-E59A920DF4FC}" type="datetimeFigureOut">
              <a:rPr lang="fi-FI" smtClean="0"/>
              <a:t>24.9.2026</a:t>
            </a:fld>
            <a:endParaRPr lang="fi-FI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142C9D-42BE-5209-52E7-078CE1BBC0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FF6128-66B6-DD25-D695-781660730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FD2C3-0321-408A-AAAC-B0584E50344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272870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7F46A9-0B49-C8A0-5ECD-BFAA26D393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0DAB5E-A490-4846-3DAA-71C5324C28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i-FI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722F1F-89C3-DE29-5C08-F7ECB7CC5E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ADAC78-A90E-B3F6-EE2B-31BB4EC72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232D1-A306-4CD6-843D-E59A920DF4FC}" type="datetimeFigureOut">
              <a:rPr lang="fi-FI" smtClean="0"/>
              <a:t>24.9.2026</a:t>
            </a:fld>
            <a:endParaRPr lang="fi-FI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87ADF7-DBAD-384B-D592-B2D98FA5A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E6CC87-8F87-1332-F624-896B824C4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FD2C3-0321-408A-AAAC-B0584E50344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532844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C0BB6-0F72-B4C2-2F3F-9A61488DA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D95D52-C5AB-7A74-0A9E-9F6E493114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C07680-77B6-123A-4877-E3083C362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232D1-A306-4CD6-843D-E59A920DF4FC}" type="datetimeFigureOut">
              <a:rPr lang="fi-FI" smtClean="0"/>
              <a:t>24.9.2026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8F484E-E7EC-B5D8-404F-7EEC55FE6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E20007-CB50-D547-D159-B282A3508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FD2C3-0321-408A-AAAC-B0584E50344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074310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853E2BE-37EE-0A90-B12C-1B703D033A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CFE41A-B8E0-4442-72AE-72ADA25BDA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7144BD-0A72-E757-E46A-2074899ED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232D1-A306-4CD6-843D-E59A920DF4FC}" type="datetimeFigureOut">
              <a:rPr lang="fi-FI" smtClean="0"/>
              <a:t>24.9.2026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AFFA2D-C615-A260-C225-D78D76A52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4679DB-DB67-C7AC-DC2C-74BB5AF27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FD2C3-0321-408A-AAAC-B0584E50344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261111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158EAC-1217-5560-8700-38E174C58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42257B-3524-C2D6-0B89-DB218C6F0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33B64E-F170-586B-1FD0-819A8A58C6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D8232D1-A306-4CD6-843D-E59A920DF4FC}" type="datetimeFigureOut">
              <a:rPr lang="fi-FI" smtClean="0"/>
              <a:t>24.9.2026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A5DC53-88AA-0D71-9BF1-F3BA254E9C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C07EC9-9886-EDB1-C522-E62F2F84F8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9FD2C3-0321-408A-AAAC-B0584E50344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157023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arxiv.org/abs/2605.05936" TargetMode="Externa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hyperlink" Target="https://doi.org/10.1088/1748-0221/20/03/C03025" TargetMode="External"/><Relationship Id="rId4" Type="http://schemas.openxmlformats.org/officeDocument/2006/relationships/hyperlink" Target="https://indi.to/GVhSF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43CAA20-3569-4189-9E48-239A229A8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FFA6DA5-80C2-F236-EB52-603F31A75B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451381"/>
            <a:ext cx="10512552" cy="4066540"/>
          </a:xfrm>
        </p:spPr>
        <p:txBody>
          <a:bodyPr anchor="b">
            <a:normAutofit/>
          </a:bodyPr>
          <a:lstStyle/>
          <a:p>
            <a:pPr algn="l"/>
            <a:r>
              <a:rPr lang="en-GB" sz="6600"/>
              <a:t>GEM-Timepix detector for MoEDAL</a:t>
            </a:r>
            <a:endParaRPr lang="fi-FI" sz="6600"/>
          </a:p>
        </p:txBody>
      </p:sp>
      <p:sp>
        <p:nvSpPr>
          <p:cNvPr id="20" name="sketch line">
            <a:extLst>
              <a:ext uri="{FF2B5EF4-FFF2-40B4-BE49-F238E27FC236}">
                <a16:creationId xmlns:a16="http://schemas.microsoft.com/office/drawing/2014/main" id="{DA542B6D-E775-4832-91DC-2D20F85781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18595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884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F94AA2BD-2E3F-4B1D-8127-5744B81153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380C9D3-D68D-34D1-1BB2-7D9A4BBEE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480" y="987552"/>
            <a:ext cx="4485861" cy="108813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400"/>
              <a:t>MoEDAL detectors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BD02261-2DC8-4AA8-9E16-7751AE892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49223" y="38793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D752CF2-2291-40B5-B462-C17B174C1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1480" y="2286000"/>
            <a:ext cx="43891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4470B6A-074B-76C3-25DD-50485E8B43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11479" y="2688336"/>
            <a:ext cx="4498848" cy="358444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800" dirty="0"/>
              <a:t>For Runs 2 and 3 the MoEDAL experiment consisted of NTDs, MMTs and some Timepix detectors</a:t>
            </a:r>
          </a:p>
          <a:p>
            <a:r>
              <a:rPr lang="en-US" sz="1800" dirty="0"/>
              <a:t>For Run4 the planned luminosity will increase at least by factor 5</a:t>
            </a:r>
          </a:p>
          <a:p>
            <a:r>
              <a:rPr lang="en-US" sz="1800" dirty="0"/>
              <a:t>This will increase the radiation background</a:t>
            </a:r>
          </a:p>
          <a:p>
            <a:r>
              <a:rPr lang="en-US" sz="1800" dirty="0"/>
              <a:t>New detectors that can be adjusted to cope the changes are proposed</a:t>
            </a:r>
          </a:p>
        </p:txBody>
      </p:sp>
      <p:pic>
        <p:nvPicPr>
          <p:cNvPr id="7" name="Content Placeholder 4" descr="https://imageio.forbes.com/blogs-images/startswithabang/files/2019/02/maxresdefault-1200x675.jpg?format=jpg&amp;width=1440">
            <a:extLst>
              <a:ext uri="{FF2B5EF4-FFF2-40B4-BE49-F238E27FC236}">
                <a16:creationId xmlns:a16="http://schemas.microsoft.com/office/drawing/2014/main" id="{9D9D73E6-0124-313F-3CC7-EDA19939CDA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rcRect l="14960" r="28577"/>
          <a:stretch>
            <a:fillRect/>
          </a:stretch>
        </p:blipFill>
        <p:spPr>
          <a:xfrm>
            <a:off x="5308052" y="10"/>
            <a:ext cx="6883948" cy="6857990"/>
          </a:xfrm>
          <a:custGeom>
            <a:avLst/>
            <a:gdLst/>
            <a:ahLst/>
            <a:cxnLst/>
            <a:rect l="l" t="t" r="r" b="b"/>
            <a:pathLst>
              <a:path w="6883948" h="6858000">
                <a:moveTo>
                  <a:pt x="365648" y="0"/>
                </a:moveTo>
                <a:lnTo>
                  <a:pt x="6883948" y="0"/>
                </a:lnTo>
                <a:lnTo>
                  <a:pt x="6883948" y="6858000"/>
                </a:lnTo>
                <a:lnTo>
                  <a:pt x="365648" y="6858000"/>
                </a:lnTo>
                <a:lnTo>
                  <a:pt x="360213" y="6835050"/>
                </a:lnTo>
                <a:cubicBezTo>
                  <a:pt x="128263" y="5788167"/>
                  <a:pt x="0" y="4637179"/>
                  <a:pt x="0" y="3429001"/>
                </a:cubicBezTo>
                <a:cubicBezTo>
                  <a:pt x="0" y="2220824"/>
                  <a:pt x="128263" y="1069835"/>
                  <a:pt x="360213" y="22952"/>
                </a:cubicBezTo>
                <a:close/>
              </a:path>
            </a:pathLst>
          </a:custGeom>
          <a:effectLst>
            <a:outerShdw blurRad="50800" dist="38100" dir="10800000" algn="r" rotWithShape="0">
              <a:schemeClr val="bg1">
                <a:lumMod val="85000"/>
                <a:alpha val="3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893449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6" name="Rectangle 55">
            <a:extLst>
              <a:ext uri="{FF2B5EF4-FFF2-40B4-BE49-F238E27FC236}">
                <a16:creationId xmlns:a16="http://schemas.microsoft.com/office/drawing/2014/main" id="{D75A5B51-0925-4835-8511-A0DD17EAA9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6A586B-5F55-C7E0-F8A0-A24EBC3521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65125"/>
            <a:ext cx="5295015" cy="206380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Timepix detectors at MoEDAL</a:t>
            </a:r>
          </a:p>
        </p:txBody>
      </p:sp>
      <p:sp>
        <p:nvSpPr>
          <p:cNvPr id="58" name="Sketch line">
            <a:extLst>
              <a:ext uri="{FF2B5EF4-FFF2-40B4-BE49-F238E27FC236}">
                <a16:creationId xmlns:a16="http://schemas.microsoft.com/office/drawing/2014/main" id="{5CDFD20D-8E4F-4E3A-AF87-93F23E0D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2650181"/>
            <a:ext cx="4343400" cy="18288"/>
          </a:xfrm>
          <a:custGeom>
            <a:avLst/>
            <a:gdLst>
              <a:gd name="csX0" fmla="*/ 0 w 4343400"/>
              <a:gd name="csY0" fmla="*/ 0 h 18288"/>
              <a:gd name="csX1" fmla="*/ 577052 w 4343400"/>
              <a:gd name="csY1" fmla="*/ 0 h 18288"/>
              <a:gd name="csX2" fmla="*/ 1067235 w 4343400"/>
              <a:gd name="csY2" fmla="*/ 0 h 18288"/>
              <a:gd name="csX3" fmla="*/ 1600853 w 4343400"/>
              <a:gd name="csY3" fmla="*/ 0 h 18288"/>
              <a:gd name="csX4" fmla="*/ 2264773 w 4343400"/>
              <a:gd name="csY4" fmla="*/ 0 h 18288"/>
              <a:gd name="csX5" fmla="*/ 2841825 w 4343400"/>
              <a:gd name="csY5" fmla="*/ 0 h 18288"/>
              <a:gd name="csX6" fmla="*/ 3375442 w 4343400"/>
              <a:gd name="csY6" fmla="*/ 0 h 18288"/>
              <a:gd name="csX7" fmla="*/ 4343400 w 4343400"/>
              <a:gd name="csY7" fmla="*/ 0 h 18288"/>
              <a:gd name="csX8" fmla="*/ 4343400 w 4343400"/>
              <a:gd name="csY8" fmla="*/ 18288 h 18288"/>
              <a:gd name="csX9" fmla="*/ 3722914 w 4343400"/>
              <a:gd name="csY9" fmla="*/ 18288 h 18288"/>
              <a:gd name="csX10" fmla="*/ 3189297 w 4343400"/>
              <a:gd name="csY10" fmla="*/ 18288 h 18288"/>
              <a:gd name="csX11" fmla="*/ 2481943 w 4343400"/>
              <a:gd name="csY11" fmla="*/ 18288 h 18288"/>
              <a:gd name="csX12" fmla="*/ 1904891 w 4343400"/>
              <a:gd name="csY12" fmla="*/ 18288 h 18288"/>
              <a:gd name="csX13" fmla="*/ 1414707 w 4343400"/>
              <a:gd name="csY13" fmla="*/ 18288 h 18288"/>
              <a:gd name="csX14" fmla="*/ 750788 w 4343400"/>
              <a:gd name="csY14" fmla="*/ 18288 h 18288"/>
              <a:gd name="csX15" fmla="*/ 0 w 4343400"/>
              <a:gd name="csY15" fmla="*/ 18288 h 18288"/>
              <a:gd name="csX16" fmla="*/ 0 w 434340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343400" h="18288" fill="none" extrusionOk="0">
                <a:moveTo>
                  <a:pt x="0" y="0"/>
                </a:moveTo>
                <a:cubicBezTo>
                  <a:pt x="233209" y="-19550"/>
                  <a:pt x="330816" y="19068"/>
                  <a:pt x="577052" y="0"/>
                </a:cubicBezTo>
                <a:cubicBezTo>
                  <a:pt x="823288" y="-19068"/>
                  <a:pt x="875077" y="10360"/>
                  <a:pt x="1067235" y="0"/>
                </a:cubicBezTo>
                <a:cubicBezTo>
                  <a:pt x="1259393" y="-10360"/>
                  <a:pt x="1410699" y="2939"/>
                  <a:pt x="1600853" y="0"/>
                </a:cubicBezTo>
                <a:cubicBezTo>
                  <a:pt x="1791007" y="-2939"/>
                  <a:pt x="2101644" y="-26225"/>
                  <a:pt x="2264773" y="0"/>
                </a:cubicBezTo>
                <a:cubicBezTo>
                  <a:pt x="2427902" y="26225"/>
                  <a:pt x="2690426" y="-27726"/>
                  <a:pt x="2841825" y="0"/>
                </a:cubicBezTo>
                <a:cubicBezTo>
                  <a:pt x="2993224" y="27726"/>
                  <a:pt x="3172320" y="-18569"/>
                  <a:pt x="3375442" y="0"/>
                </a:cubicBezTo>
                <a:cubicBezTo>
                  <a:pt x="3578564" y="18569"/>
                  <a:pt x="4003119" y="21909"/>
                  <a:pt x="4343400" y="0"/>
                </a:cubicBezTo>
                <a:cubicBezTo>
                  <a:pt x="4343798" y="7429"/>
                  <a:pt x="4343380" y="10822"/>
                  <a:pt x="4343400" y="18288"/>
                </a:cubicBezTo>
                <a:cubicBezTo>
                  <a:pt x="4109047" y="14709"/>
                  <a:pt x="3996986" y="7919"/>
                  <a:pt x="3722914" y="18288"/>
                </a:cubicBezTo>
                <a:cubicBezTo>
                  <a:pt x="3448842" y="28657"/>
                  <a:pt x="3340973" y="29252"/>
                  <a:pt x="3189297" y="18288"/>
                </a:cubicBezTo>
                <a:cubicBezTo>
                  <a:pt x="3037621" y="7324"/>
                  <a:pt x="2636891" y="-9539"/>
                  <a:pt x="2481943" y="18288"/>
                </a:cubicBezTo>
                <a:cubicBezTo>
                  <a:pt x="2326995" y="46115"/>
                  <a:pt x="2131632" y="740"/>
                  <a:pt x="1904891" y="18288"/>
                </a:cubicBezTo>
                <a:cubicBezTo>
                  <a:pt x="1678150" y="35836"/>
                  <a:pt x="1575362" y="-3381"/>
                  <a:pt x="1414707" y="18288"/>
                </a:cubicBezTo>
                <a:cubicBezTo>
                  <a:pt x="1254052" y="39957"/>
                  <a:pt x="1051093" y="-335"/>
                  <a:pt x="750788" y="18288"/>
                </a:cubicBezTo>
                <a:cubicBezTo>
                  <a:pt x="450483" y="36911"/>
                  <a:pt x="293781" y="22900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343400" h="18288" stroke="0" extrusionOk="0">
                <a:moveTo>
                  <a:pt x="0" y="0"/>
                </a:moveTo>
                <a:cubicBezTo>
                  <a:pt x="212719" y="-28531"/>
                  <a:pt x="340561" y="-1164"/>
                  <a:pt x="577052" y="0"/>
                </a:cubicBezTo>
                <a:cubicBezTo>
                  <a:pt x="813543" y="1164"/>
                  <a:pt x="866967" y="-9376"/>
                  <a:pt x="1067235" y="0"/>
                </a:cubicBezTo>
                <a:cubicBezTo>
                  <a:pt x="1267503" y="9376"/>
                  <a:pt x="1485778" y="-20470"/>
                  <a:pt x="1774589" y="0"/>
                </a:cubicBezTo>
                <a:cubicBezTo>
                  <a:pt x="2063400" y="20470"/>
                  <a:pt x="2090152" y="-14502"/>
                  <a:pt x="2351641" y="0"/>
                </a:cubicBezTo>
                <a:cubicBezTo>
                  <a:pt x="2613130" y="14502"/>
                  <a:pt x="2802864" y="19125"/>
                  <a:pt x="2928693" y="0"/>
                </a:cubicBezTo>
                <a:cubicBezTo>
                  <a:pt x="3054522" y="-19125"/>
                  <a:pt x="3482611" y="-2038"/>
                  <a:pt x="3636046" y="0"/>
                </a:cubicBezTo>
                <a:cubicBezTo>
                  <a:pt x="3789481" y="2038"/>
                  <a:pt x="4012363" y="973"/>
                  <a:pt x="4343400" y="0"/>
                </a:cubicBezTo>
                <a:cubicBezTo>
                  <a:pt x="4342514" y="5429"/>
                  <a:pt x="4344221" y="14046"/>
                  <a:pt x="4343400" y="18288"/>
                </a:cubicBezTo>
                <a:cubicBezTo>
                  <a:pt x="4078870" y="-6138"/>
                  <a:pt x="4015967" y="29658"/>
                  <a:pt x="3809782" y="18288"/>
                </a:cubicBezTo>
                <a:cubicBezTo>
                  <a:pt x="3603597" y="6918"/>
                  <a:pt x="3495552" y="24439"/>
                  <a:pt x="3189297" y="18288"/>
                </a:cubicBezTo>
                <a:cubicBezTo>
                  <a:pt x="2883042" y="12137"/>
                  <a:pt x="2850610" y="32583"/>
                  <a:pt x="2568811" y="18288"/>
                </a:cubicBezTo>
                <a:cubicBezTo>
                  <a:pt x="2287012" y="3993"/>
                  <a:pt x="2279820" y="23580"/>
                  <a:pt x="1991759" y="18288"/>
                </a:cubicBezTo>
                <a:cubicBezTo>
                  <a:pt x="1703698" y="12996"/>
                  <a:pt x="1616455" y="23157"/>
                  <a:pt x="1284405" y="18288"/>
                </a:cubicBezTo>
                <a:cubicBezTo>
                  <a:pt x="952355" y="13419"/>
                  <a:pt x="783530" y="16053"/>
                  <a:pt x="577052" y="18288"/>
                </a:cubicBezTo>
                <a:cubicBezTo>
                  <a:pt x="370574" y="20523"/>
                  <a:pt x="173929" y="519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820D4C-661D-F8DE-9B8E-A61E0F82DE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2648" y="2908005"/>
            <a:ext cx="5295015" cy="3268957"/>
          </a:xfrm>
        </p:spPr>
        <p:txBody>
          <a:bodyPr vert="horz" lIns="91440" tIns="45720" rIns="91440" bIns="45720" rtlCol="0">
            <a:normAutofit fontScale="92500"/>
          </a:bodyPr>
          <a:lstStyle/>
          <a:p>
            <a:pPr lvl="0"/>
            <a:r>
              <a:rPr lang="fi-FI" sz="2400" dirty="0"/>
              <a:t>Timepix </a:t>
            </a:r>
            <a:r>
              <a:rPr lang="fi-FI" sz="2400" dirty="0" err="1"/>
              <a:t>detectors</a:t>
            </a:r>
            <a:r>
              <a:rPr lang="fi-FI" sz="2400" dirty="0"/>
              <a:t> </a:t>
            </a:r>
            <a:r>
              <a:rPr lang="fi-FI" sz="2400" dirty="0" err="1"/>
              <a:t>have</a:t>
            </a:r>
            <a:r>
              <a:rPr lang="fi-FI" sz="2400" dirty="0"/>
              <a:t> </a:t>
            </a:r>
            <a:r>
              <a:rPr lang="fi-FI" sz="2400" dirty="0" err="1"/>
              <a:t>been</a:t>
            </a:r>
            <a:r>
              <a:rPr lang="fi-FI" sz="2400" dirty="0"/>
              <a:t> </a:t>
            </a:r>
            <a:r>
              <a:rPr lang="fi-FI" sz="2400" dirty="0" err="1"/>
              <a:t>used</a:t>
            </a:r>
            <a:r>
              <a:rPr lang="fi-FI" sz="2400" dirty="0"/>
              <a:t> in the MoEDAL experiment for </a:t>
            </a:r>
            <a:r>
              <a:rPr lang="fi-FI" sz="2400" dirty="0" err="1"/>
              <a:t>background</a:t>
            </a:r>
            <a:r>
              <a:rPr lang="fi-FI" sz="2400" dirty="0"/>
              <a:t> </a:t>
            </a:r>
            <a:r>
              <a:rPr lang="fi-FI" sz="2400" dirty="0" err="1"/>
              <a:t>radiation</a:t>
            </a:r>
            <a:r>
              <a:rPr lang="fi-FI" sz="2400" dirty="0"/>
              <a:t> </a:t>
            </a:r>
            <a:r>
              <a:rPr lang="fi-FI" sz="2400" dirty="0" err="1"/>
              <a:t>measurements</a:t>
            </a:r>
            <a:r>
              <a:rPr lang="fi-FI" sz="2400" dirty="0"/>
              <a:t>.</a:t>
            </a:r>
          </a:p>
          <a:p>
            <a:pPr lvl="0"/>
            <a:r>
              <a:rPr lang="fi-FI" sz="2400" dirty="0" err="1"/>
              <a:t>Several</a:t>
            </a:r>
            <a:r>
              <a:rPr lang="fi-FI" sz="2400" dirty="0"/>
              <a:t> </a:t>
            </a:r>
            <a:r>
              <a:rPr lang="fi-FI" sz="2400" dirty="0" err="1"/>
              <a:t>detectors</a:t>
            </a:r>
            <a:r>
              <a:rPr lang="fi-FI" sz="2400" dirty="0"/>
              <a:t> </a:t>
            </a:r>
            <a:r>
              <a:rPr lang="fi-FI" sz="2400" dirty="0" err="1"/>
              <a:t>have</a:t>
            </a:r>
            <a:r>
              <a:rPr lang="fi-FI" sz="2400" dirty="0"/>
              <a:t> </a:t>
            </a:r>
            <a:r>
              <a:rPr lang="fi-FI" sz="2400" dirty="0" err="1"/>
              <a:t>been</a:t>
            </a:r>
            <a:r>
              <a:rPr lang="fi-FI" sz="2400" dirty="0"/>
              <a:t> </a:t>
            </a:r>
            <a:r>
              <a:rPr lang="fi-FI" sz="2400" dirty="0" err="1"/>
              <a:t>installed</a:t>
            </a:r>
            <a:r>
              <a:rPr lang="fi-FI" sz="2400" dirty="0"/>
              <a:t> at </a:t>
            </a:r>
            <a:r>
              <a:rPr lang="fi-FI" sz="2400" dirty="0" err="1"/>
              <a:t>selected</a:t>
            </a:r>
            <a:r>
              <a:rPr lang="fi-FI" sz="2400" dirty="0"/>
              <a:t> </a:t>
            </a:r>
            <a:r>
              <a:rPr lang="fi-FI" sz="2400" dirty="0" err="1"/>
              <a:t>locations</a:t>
            </a:r>
            <a:r>
              <a:rPr lang="fi-FI" sz="2400" dirty="0"/>
              <a:t>.</a:t>
            </a:r>
          </a:p>
          <a:p>
            <a:pPr lvl="0"/>
            <a:r>
              <a:rPr lang="fi-FI" sz="2400" dirty="0"/>
              <a:t>The </a:t>
            </a:r>
            <a:r>
              <a:rPr lang="fi-FI" sz="2400" dirty="0" err="1"/>
              <a:t>detectors</a:t>
            </a:r>
            <a:r>
              <a:rPr lang="fi-FI" sz="2400" dirty="0"/>
              <a:t> </a:t>
            </a:r>
            <a:r>
              <a:rPr lang="fi-FI" sz="2400" dirty="0" err="1"/>
              <a:t>are</a:t>
            </a:r>
            <a:r>
              <a:rPr lang="fi-FI" sz="2400" dirty="0"/>
              <a:t> </a:t>
            </a:r>
            <a:r>
              <a:rPr lang="fi-FI" sz="2400" dirty="0" err="1"/>
              <a:t>capable</a:t>
            </a:r>
            <a:r>
              <a:rPr lang="fi-FI" sz="2400" dirty="0"/>
              <a:t> of </a:t>
            </a:r>
            <a:r>
              <a:rPr lang="fi-FI" sz="2400" dirty="0" err="1"/>
              <a:t>monitoring</a:t>
            </a:r>
            <a:r>
              <a:rPr lang="fi-FI" sz="2400" dirty="0"/>
              <a:t> </a:t>
            </a:r>
            <a:r>
              <a:rPr lang="fi-FI" sz="2400" dirty="0" err="1"/>
              <a:t>changes</a:t>
            </a:r>
            <a:r>
              <a:rPr lang="fi-FI" sz="2400" dirty="0"/>
              <a:t> in the </a:t>
            </a:r>
            <a:r>
              <a:rPr lang="fi-FI" sz="2400" dirty="0" err="1"/>
              <a:t>radiation</a:t>
            </a:r>
            <a:r>
              <a:rPr lang="fi-FI" sz="2400" dirty="0"/>
              <a:t> </a:t>
            </a:r>
            <a:r>
              <a:rPr lang="fi-FI" sz="2400" dirty="0" err="1"/>
              <a:t>environment</a:t>
            </a:r>
            <a:r>
              <a:rPr lang="fi-FI" sz="2400" dirty="0"/>
              <a:t> </a:t>
            </a:r>
            <a:r>
              <a:rPr lang="fi-FI" sz="2400" dirty="0" err="1"/>
              <a:t>throughout</a:t>
            </a:r>
            <a:r>
              <a:rPr lang="fi-FI" sz="2400" dirty="0"/>
              <a:t> the </a:t>
            </a:r>
            <a:r>
              <a:rPr lang="fi-FI" sz="2400" dirty="0" err="1"/>
              <a:t>experimental</a:t>
            </a:r>
            <a:r>
              <a:rPr lang="fi-FI" sz="2400" dirty="0"/>
              <a:t> </a:t>
            </a:r>
            <a:r>
              <a:rPr lang="fi-FI" sz="2400" dirty="0" err="1"/>
              <a:t>runs</a:t>
            </a:r>
            <a:r>
              <a:rPr lang="fi-FI" sz="2400" dirty="0"/>
              <a:t>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97A5D89-4C25-2619-34D9-296EC1FD6A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6397" y="597206"/>
            <a:ext cx="2603605" cy="241484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00942A9-2D78-9BF7-0ADF-4B0A6D752C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4328" y="629750"/>
            <a:ext cx="2603605" cy="2349754"/>
          </a:xfrm>
          <a:prstGeom prst="rect">
            <a:avLst/>
          </a:prstGeom>
        </p:spPr>
      </p:pic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7725D0A9-67BB-9474-16CA-EBF69783CF3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4"/>
          <a:srcRect l="3662" r="11861" b="3"/>
          <a:stretch>
            <a:fillRect/>
          </a:stretch>
        </p:blipFill>
        <p:spPr>
          <a:xfrm>
            <a:off x="7575134" y="3426258"/>
            <a:ext cx="3074062" cy="275070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EFDEE22-0BCD-8D84-7157-9F1861E2C1C7}"/>
              </a:ext>
            </a:extLst>
          </p:cNvPr>
          <p:cNvSpPr txBox="1"/>
          <p:nvPr/>
        </p:nvSpPr>
        <p:spPr>
          <a:xfrm>
            <a:off x="6669157" y="6410739"/>
            <a:ext cx="48254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B. Bergmann et al.,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  <a:hlinkClick r:id="rId5"/>
              </a:rPr>
              <a:t>arXiv:2605.05936  </a:t>
            </a:r>
            <a:endParaRPr kumimoji="0" lang="fi-FI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86862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281D2C-A53A-CC7C-D0D5-DF0FE4FAD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6962"/>
          </a:xfrm>
        </p:spPr>
        <p:txBody>
          <a:bodyPr>
            <a:normAutofit fontScale="90000"/>
          </a:bodyPr>
          <a:lstStyle/>
          <a:p>
            <a:r>
              <a:rPr lang="en-GB" dirty="0"/>
              <a:t>Charge deposition </a:t>
            </a:r>
            <a:r>
              <a:rPr lang="en-GB"/>
              <a:t>from highly </a:t>
            </a:r>
            <a:r>
              <a:rPr lang="en-GB" dirty="0"/>
              <a:t>ionizing particles</a:t>
            </a:r>
            <a:endParaRPr lang="fi-F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8DE530-6C87-E9B2-A545-E649356BD1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4204" y="1641751"/>
            <a:ext cx="4056822" cy="2582379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fi-FI" dirty="0"/>
              <a:t>The </a:t>
            </a:r>
            <a:r>
              <a:rPr lang="fi-FI" dirty="0" err="1"/>
              <a:t>properties</a:t>
            </a:r>
            <a:r>
              <a:rPr lang="fi-FI" dirty="0"/>
              <a:t> of the </a:t>
            </a:r>
            <a:r>
              <a:rPr lang="fi-FI" dirty="0" err="1"/>
              <a:t>enclosure</a:t>
            </a:r>
            <a:r>
              <a:rPr lang="fi-FI" dirty="0"/>
              <a:t> </a:t>
            </a:r>
            <a:r>
              <a:rPr lang="fi-FI" dirty="0" err="1"/>
              <a:t>have</a:t>
            </a:r>
            <a:r>
              <a:rPr lang="fi-FI" dirty="0"/>
              <a:t> </a:t>
            </a:r>
            <a:r>
              <a:rPr lang="fi-FI" dirty="0" err="1"/>
              <a:t>been</a:t>
            </a:r>
            <a:r>
              <a:rPr lang="fi-FI" dirty="0"/>
              <a:t> </a:t>
            </a:r>
            <a:r>
              <a:rPr lang="fi-FI" dirty="0" err="1"/>
              <a:t>studied</a:t>
            </a:r>
            <a:r>
              <a:rPr lang="fi-FI" dirty="0"/>
              <a:t> </a:t>
            </a:r>
            <a:r>
              <a:rPr lang="fi-FI" dirty="0" err="1"/>
              <a:t>using</a:t>
            </a:r>
            <a:r>
              <a:rPr lang="fi-FI" dirty="0"/>
              <a:t> Geant4 </a:t>
            </a:r>
            <a:r>
              <a:rPr lang="fi-FI" dirty="0" err="1"/>
              <a:t>simulations</a:t>
            </a:r>
            <a:r>
              <a:rPr lang="fi-FI" dirty="0"/>
              <a:t>.</a:t>
            </a:r>
          </a:p>
          <a:p>
            <a:pPr lvl="0"/>
            <a:r>
              <a:rPr lang="fi-FI" dirty="0"/>
              <a:t>The </a:t>
            </a:r>
            <a:r>
              <a:rPr lang="fi-FI" dirty="0" err="1"/>
              <a:t>background</a:t>
            </a:r>
            <a:r>
              <a:rPr lang="fi-FI" dirty="0"/>
              <a:t> </a:t>
            </a:r>
            <a:r>
              <a:rPr lang="fi-FI" dirty="0" err="1"/>
              <a:t>radiation</a:t>
            </a:r>
            <a:r>
              <a:rPr lang="fi-FI" dirty="0"/>
              <a:t> is </a:t>
            </a:r>
            <a:r>
              <a:rPr lang="fi-FI" dirty="0" err="1"/>
              <a:t>simulated</a:t>
            </a:r>
            <a:r>
              <a:rPr lang="fi-FI" dirty="0"/>
              <a:t> </a:t>
            </a:r>
            <a:r>
              <a:rPr lang="fi-FI" dirty="0" err="1"/>
              <a:t>using</a:t>
            </a:r>
            <a:r>
              <a:rPr lang="fi-FI" dirty="0"/>
              <a:t> Pythia8.</a:t>
            </a:r>
          </a:p>
          <a:p>
            <a:pPr lvl="0"/>
            <a:r>
              <a:rPr lang="fi-FI" dirty="0" err="1"/>
              <a:t>Magnetic</a:t>
            </a:r>
            <a:r>
              <a:rPr lang="fi-FI" dirty="0"/>
              <a:t> </a:t>
            </a:r>
            <a:r>
              <a:rPr lang="fi-FI" dirty="0" err="1"/>
              <a:t>monopoles</a:t>
            </a:r>
            <a:r>
              <a:rPr lang="fi-FI" dirty="0"/>
              <a:t> and </a:t>
            </a:r>
            <a:r>
              <a:rPr lang="fi-FI" dirty="0" err="1"/>
              <a:t>other</a:t>
            </a:r>
            <a:r>
              <a:rPr lang="fi-FI" dirty="0"/>
              <a:t> </a:t>
            </a:r>
            <a:r>
              <a:rPr lang="fi-FI" dirty="0" err="1"/>
              <a:t>exotic</a:t>
            </a:r>
            <a:r>
              <a:rPr lang="fi-FI" dirty="0"/>
              <a:t> </a:t>
            </a:r>
            <a:r>
              <a:rPr lang="fi-FI" dirty="0" err="1"/>
              <a:t>particles</a:t>
            </a:r>
            <a:r>
              <a:rPr lang="fi-FI" dirty="0"/>
              <a:t> </a:t>
            </a:r>
            <a:r>
              <a:rPr lang="fi-FI" dirty="0" err="1"/>
              <a:t>are</a:t>
            </a:r>
            <a:r>
              <a:rPr lang="fi-FI" dirty="0"/>
              <a:t> </a:t>
            </a:r>
            <a:r>
              <a:rPr lang="fi-FI" dirty="0" err="1"/>
              <a:t>simulated</a:t>
            </a:r>
            <a:r>
              <a:rPr lang="fi-FI" dirty="0"/>
              <a:t> </a:t>
            </a:r>
            <a:r>
              <a:rPr lang="fi-FI" dirty="0" err="1"/>
              <a:t>using</a:t>
            </a:r>
            <a:r>
              <a:rPr lang="fi-FI" dirty="0"/>
              <a:t> </a:t>
            </a:r>
            <a:r>
              <a:rPr lang="fi-FI" dirty="0" err="1"/>
              <a:t>optimized</a:t>
            </a:r>
            <a:r>
              <a:rPr lang="fi-FI" dirty="0"/>
              <a:t> </a:t>
            </a:r>
            <a:r>
              <a:rPr lang="fi-FI" dirty="0" err="1"/>
              <a:t>classes</a:t>
            </a:r>
            <a:r>
              <a:rPr lang="fi-FI" dirty="0"/>
              <a:t> </a:t>
            </a:r>
            <a:r>
              <a:rPr lang="fi-FI" dirty="0" err="1"/>
              <a:t>from</a:t>
            </a:r>
            <a:r>
              <a:rPr lang="fi-FI" dirty="0"/>
              <a:t> the SUMMA software.</a:t>
            </a:r>
          </a:p>
          <a:p>
            <a:pPr lvl="0"/>
            <a:r>
              <a:rPr lang="fi-FI" dirty="0"/>
              <a:t>The </a:t>
            </a:r>
            <a:r>
              <a:rPr lang="fi-FI" dirty="0" err="1"/>
              <a:t>response</a:t>
            </a:r>
            <a:r>
              <a:rPr lang="fi-FI" dirty="0"/>
              <a:t> of the GEM </a:t>
            </a:r>
            <a:r>
              <a:rPr lang="fi-FI" dirty="0" err="1"/>
              <a:t>stage</a:t>
            </a:r>
            <a:r>
              <a:rPr lang="fi-FI" dirty="0"/>
              <a:t> and the </a:t>
            </a:r>
            <a:r>
              <a:rPr lang="fi-FI" dirty="0" err="1"/>
              <a:t>charge</a:t>
            </a:r>
            <a:r>
              <a:rPr lang="fi-FI" dirty="0"/>
              <a:t> </a:t>
            </a:r>
            <a:r>
              <a:rPr lang="fi-FI" dirty="0" err="1"/>
              <a:t>collection</a:t>
            </a:r>
            <a:r>
              <a:rPr lang="fi-FI" dirty="0"/>
              <a:t> </a:t>
            </a:r>
            <a:r>
              <a:rPr lang="fi-FI" dirty="0" err="1"/>
              <a:t>process</a:t>
            </a:r>
            <a:r>
              <a:rPr lang="fi-FI" dirty="0"/>
              <a:t> </a:t>
            </a:r>
            <a:r>
              <a:rPr lang="fi-FI" dirty="0" err="1"/>
              <a:t>are</a:t>
            </a:r>
            <a:r>
              <a:rPr lang="fi-FI" dirty="0"/>
              <a:t> </a:t>
            </a:r>
            <a:r>
              <a:rPr lang="fi-FI" dirty="0" err="1"/>
              <a:t>simulated</a:t>
            </a:r>
            <a:r>
              <a:rPr lang="fi-FI" dirty="0"/>
              <a:t> </a:t>
            </a:r>
            <a:r>
              <a:rPr lang="fi-FI" dirty="0" err="1"/>
              <a:t>using</a:t>
            </a:r>
            <a:r>
              <a:rPr lang="fi-FI" dirty="0"/>
              <a:t> </a:t>
            </a:r>
            <a:r>
              <a:rPr lang="fi-FI" dirty="0" err="1"/>
              <a:t>Garfield</a:t>
            </a:r>
            <a:r>
              <a:rPr lang="fi-FI" dirty="0"/>
              <a:t>++.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110D80A-CB1C-18E4-6090-88A6BC1658F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66" t="21620" r="31419" b="19887"/>
          <a:stretch>
            <a:fillRect/>
          </a:stretch>
        </p:blipFill>
        <p:spPr>
          <a:xfrm>
            <a:off x="5024226" y="1292088"/>
            <a:ext cx="3237791" cy="18641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88AFB58-CD6F-670E-5826-E5B019394B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04" t="21009" r="28804" b="19927"/>
          <a:stretch>
            <a:fillRect/>
          </a:stretch>
        </p:blipFill>
        <p:spPr>
          <a:xfrm>
            <a:off x="5024229" y="2897809"/>
            <a:ext cx="3237790" cy="191313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FFDE823-F096-A748-85D9-5961F65CF0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95" t="22389" r="28644" b="21856"/>
          <a:stretch>
            <a:fillRect/>
          </a:stretch>
        </p:blipFill>
        <p:spPr>
          <a:xfrm>
            <a:off x="5024225" y="4672781"/>
            <a:ext cx="3237792" cy="170193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4B27401-A1A4-1076-18B7-85A9DC0E0AE4}"/>
              </a:ext>
            </a:extLst>
          </p:cNvPr>
          <p:cNvSpPr txBox="1"/>
          <p:nvPr/>
        </p:nvSpPr>
        <p:spPr>
          <a:xfrm>
            <a:off x="8262017" y="1588699"/>
            <a:ext cx="3754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Proton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 average, 4 secondary electrons / particle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Mean energy deposition 5 keV/mm</a:t>
            </a:r>
            <a:endParaRPr kumimoji="0" lang="fi-FI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A26B696-BC5B-DEFC-E8FD-6D0BB7AD6CED}"/>
              </a:ext>
            </a:extLst>
          </p:cNvPr>
          <p:cNvSpPr txBox="1"/>
          <p:nvPr/>
        </p:nvSpPr>
        <p:spPr>
          <a:xfrm>
            <a:off x="8337007" y="3155628"/>
            <a:ext cx="37543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82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Pb</a:t>
            </a:r>
            <a:r>
              <a:rPr kumimoji="0" lang="en-GB" sz="1800" b="1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82+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 average, 11 000 secondary electrons / particle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Mean energy deposition 1.4 MeV/mm</a:t>
            </a:r>
            <a:endParaRPr kumimoji="0" lang="fi-FI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49D2D0C-5BD3-DC04-2EC0-BE583CC498E9}"/>
              </a:ext>
            </a:extLst>
          </p:cNvPr>
          <p:cNvSpPr txBox="1"/>
          <p:nvPr/>
        </p:nvSpPr>
        <p:spPr>
          <a:xfrm>
            <a:off x="8337007" y="4999556"/>
            <a:ext cx="3754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1 TeV monopole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 average, 67 000 secondary electrons / particle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Mean energy deposition 6 MeV/mm</a:t>
            </a:r>
            <a:endParaRPr kumimoji="0" lang="fi-FI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E440DE-3E59-0F4B-C655-34C0712260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8510" y="3691885"/>
            <a:ext cx="3087630" cy="27388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D8FEC3E-6384-8AD7-27D2-FDA59AA0CF9B}"/>
              </a:ext>
            </a:extLst>
          </p:cNvPr>
          <p:cNvSpPr txBox="1"/>
          <p:nvPr/>
        </p:nvSpPr>
        <p:spPr>
          <a:xfrm>
            <a:off x="749542" y="6199885"/>
            <a:ext cx="34455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Restricted energy loss of magnetic monopoles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Int. J. Mod Phys. A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29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(2014) 1430050.</a:t>
            </a:r>
            <a:endParaRPr kumimoji="0" lang="fi-FI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86694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4842B0-684D-44CC-B4BC-D13331CFD2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91D36B-1439-EFA7-2573-15759E219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9184"/>
            <a:ext cx="6894576" cy="115921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Planar GEM-setup</a:t>
            </a:r>
          </a:p>
        </p:txBody>
      </p:sp>
      <p:sp>
        <p:nvSpPr>
          <p:cNvPr id="15" name="sketch line">
            <a:extLst>
              <a:ext uri="{FF2B5EF4-FFF2-40B4-BE49-F238E27FC236}">
                <a16:creationId xmlns:a16="http://schemas.microsoft.com/office/drawing/2014/main" id="{4C2A3DC3-F495-4B99-9FF3-3FB30D632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8A5818-69BF-F60C-542D-23714ED6DD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80" y="2706624"/>
            <a:ext cx="6894576" cy="1907158"/>
          </a:xfr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lvl="0"/>
            <a:r>
              <a:rPr lang="fi-FI" sz="2400" dirty="0" err="1"/>
              <a:t>Since</a:t>
            </a:r>
            <a:r>
              <a:rPr lang="fi-FI" sz="2400" dirty="0"/>
              <a:t> Timepix4 </a:t>
            </a:r>
            <a:r>
              <a:rPr lang="fi-FI" sz="2400" dirty="0" err="1"/>
              <a:t>allows</a:t>
            </a:r>
            <a:r>
              <a:rPr lang="fi-FI" sz="2400" dirty="0"/>
              <a:t> </a:t>
            </a:r>
            <a:r>
              <a:rPr lang="fi-FI" sz="2400" dirty="0" err="1"/>
              <a:t>multiple</a:t>
            </a:r>
            <a:r>
              <a:rPr lang="fi-FI" sz="2400" dirty="0"/>
              <a:t> chips to </a:t>
            </a:r>
            <a:r>
              <a:rPr lang="fi-FI" sz="2400" dirty="0" err="1"/>
              <a:t>be</a:t>
            </a:r>
            <a:r>
              <a:rPr lang="fi-FI" sz="2400" dirty="0"/>
              <a:t> </a:t>
            </a:r>
            <a:r>
              <a:rPr lang="fi-FI" sz="2400" dirty="0" err="1"/>
              <a:t>placed</a:t>
            </a:r>
            <a:r>
              <a:rPr lang="fi-FI" sz="2400" dirty="0"/>
              <a:t> </a:t>
            </a:r>
            <a:r>
              <a:rPr lang="fi-FI" sz="2400" dirty="0" err="1"/>
              <a:t>next</a:t>
            </a:r>
            <a:r>
              <a:rPr lang="fi-FI" sz="2400" dirty="0"/>
              <a:t> to </a:t>
            </a:r>
            <a:r>
              <a:rPr lang="fi-FI" sz="2400" dirty="0" err="1"/>
              <a:t>each</a:t>
            </a:r>
            <a:r>
              <a:rPr lang="fi-FI" sz="2400" dirty="0"/>
              <a:t> </a:t>
            </a:r>
            <a:r>
              <a:rPr lang="fi-FI" sz="2400" dirty="0" err="1"/>
              <a:t>other</a:t>
            </a:r>
            <a:r>
              <a:rPr lang="fi-FI" sz="2400" dirty="0"/>
              <a:t>, a </a:t>
            </a:r>
            <a:r>
              <a:rPr lang="fi-FI" sz="2400" dirty="0" err="1"/>
              <a:t>straightforward</a:t>
            </a:r>
            <a:r>
              <a:rPr lang="fi-FI" sz="2400" dirty="0"/>
              <a:t> </a:t>
            </a:r>
            <a:r>
              <a:rPr lang="fi-FI" sz="2400" dirty="0" err="1"/>
              <a:t>approach</a:t>
            </a:r>
            <a:r>
              <a:rPr lang="fi-FI" sz="2400" dirty="0"/>
              <a:t> </a:t>
            </a:r>
            <a:r>
              <a:rPr lang="fi-FI" sz="2400" dirty="0" err="1"/>
              <a:t>would</a:t>
            </a:r>
            <a:r>
              <a:rPr lang="fi-FI" sz="2400" dirty="0"/>
              <a:t> </a:t>
            </a:r>
            <a:r>
              <a:rPr lang="fi-FI" sz="2400" dirty="0" err="1"/>
              <a:t>be</a:t>
            </a:r>
            <a:r>
              <a:rPr lang="fi-FI" sz="2400" dirty="0"/>
              <a:t> to </a:t>
            </a:r>
            <a:r>
              <a:rPr lang="fi-FI" sz="2400" dirty="0" err="1"/>
              <a:t>build</a:t>
            </a:r>
            <a:r>
              <a:rPr lang="fi-FI" sz="2400" dirty="0"/>
              <a:t> a </a:t>
            </a:r>
            <a:r>
              <a:rPr lang="fi-FI" sz="2400" dirty="0" err="1"/>
              <a:t>large-area</a:t>
            </a:r>
            <a:r>
              <a:rPr lang="fi-FI" sz="2400" dirty="0"/>
              <a:t> </a:t>
            </a:r>
            <a:r>
              <a:rPr lang="fi-FI" sz="2400" dirty="0" err="1"/>
              <a:t>detector</a:t>
            </a:r>
            <a:r>
              <a:rPr lang="fi-FI" sz="2400" dirty="0"/>
              <a:t> </a:t>
            </a:r>
            <a:r>
              <a:rPr lang="fi-FI" sz="2400" dirty="0" err="1"/>
              <a:t>using</a:t>
            </a:r>
            <a:r>
              <a:rPr lang="fi-FI" sz="2400" dirty="0"/>
              <a:t> </a:t>
            </a:r>
            <a:r>
              <a:rPr lang="fi-FI" sz="2400" dirty="0" err="1"/>
              <a:t>multiple</a:t>
            </a:r>
            <a:r>
              <a:rPr lang="fi-FI" sz="2400" dirty="0"/>
              <a:t> chips.</a:t>
            </a:r>
          </a:p>
          <a:p>
            <a:pPr lvl="0"/>
            <a:r>
              <a:rPr lang="fi-FI" sz="2400" dirty="0"/>
              <a:t>A </a:t>
            </a:r>
            <a:r>
              <a:rPr lang="fi-FI" sz="2400" dirty="0" err="1"/>
              <a:t>standard</a:t>
            </a:r>
            <a:r>
              <a:rPr lang="fi-FI" sz="2400" dirty="0"/>
              <a:t> </a:t>
            </a:r>
            <a:r>
              <a:rPr lang="fi-FI" sz="2400" dirty="0" err="1"/>
              <a:t>triple</a:t>
            </a:r>
            <a:r>
              <a:rPr lang="fi-FI" sz="2400" dirty="0"/>
              <a:t>-GEM </a:t>
            </a:r>
            <a:r>
              <a:rPr lang="fi-FI" sz="2400" dirty="0" err="1"/>
              <a:t>setup</a:t>
            </a:r>
            <a:r>
              <a:rPr lang="fi-FI" sz="2400" dirty="0"/>
              <a:t> </a:t>
            </a:r>
            <a:r>
              <a:rPr lang="fi-FI" sz="2400" dirty="0" err="1"/>
              <a:t>could</a:t>
            </a:r>
            <a:r>
              <a:rPr lang="fi-FI" sz="2400" dirty="0"/>
              <a:t> </a:t>
            </a:r>
            <a:r>
              <a:rPr lang="fi-FI" sz="2400" dirty="0" err="1"/>
              <a:t>be</a:t>
            </a:r>
            <a:r>
              <a:rPr lang="fi-FI" sz="2400" dirty="0"/>
              <a:t> </a:t>
            </a:r>
            <a:r>
              <a:rPr lang="fi-FI" sz="2400" dirty="0" err="1"/>
              <a:t>placed</a:t>
            </a:r>
            <a:r>
              <a:rPr lang="fi-FI" sz="2400" dirty="0"/>
              <a:t> on top of the </a:t>
            </a:r>
            <a:r>
              <a:rPr lang="fi-FI" sz="2400" dirty="0" err="1"/>
              <a:t>sensors</a:t>
            </a:r>
            <a:r>
              <a:rPr lang="fi-FI" sz="2400" dirty="0"/>
              <a:t>.</a:t>
            </a:r>
          </a:p>
          <a:p>
            <a:pPr lvl="0"/>
            <a:r>
              <a:rPr lang="fi-FI" sz="2400" dirty="0" err="1"/>
              <a:t>This</a:t>
            </a:r>
            <a:r>
              <a:rPr lang="fi-FI" sz="2400" dirty="0"/>
              <a:t> </a:t>
            </a:r>
            <a:r>
              <a:rPr lang="fi-FI" sz="2400" dirty="0" err="1"/>
              <a:t>configuration</a:t>
            </a:r>
            <a:r>
              <a:rPr lang="fi-FI" sz="2400" dirty="0"/>
              <a:t> </a:t>
            </a:r>
            <a:r>
              <a:rPr lang="fi-FI" sz="2400" dirty="0" err="1"/>
              <a:t>can</a:t>
            </a:r>
            <a:r>
              <a:rPr lang="fi-FI" sz="2400" dirty="0"/>
              <a:t> </a:t>
            </a:r>
            <a:r>
              <a:rPr lang="fi-FI" sz="2400" dirty="0" err="1"/>
              <a:t>be</a:t>
            </a:r>
            <a:r>
              <a:rPr lang="fi-FI" sz="2400" dirty="0"/>
              <a:t> </a:t>
            </a:r>
            <a:r>
              <a:rPr lang="fi-FI" sz="2400" dirty="0" err="1"/>
              <a:t>scaled</a:t>
            </a:r>
            <a:r>
              <a:rPr lang="fi-FI" sz="2400" dirty="0"/>
              <a:t> to cover </a:t>
            </a:r>
            <a:r>
              <a:rPr lang="fi-FI" sz="2400" dirty="0" err="1"/>
              <a:t>large</a:t>
            </a:r>
            <a:r>
              <a:rPr lang="fi-FI" sz="2400" dirty="0"/>
              <a:t> </a:t>
            </a:r>
            <a:r>
              <a:rPr lang="fi-FI" sz="2400" dirty="0" err="1"/>
              <a:t>areas</a:t>
            </a:r>
            <a:r>
              <a:rPr lang="fi-FI" sz="2400" dirty="0"/>
              <a:t>.</a:t>
            </a:r>
          </a:p>
          <a:p>
            <a:pPr lvl="1"/>
            <a:r>
              <a:rPr lang="fi-FI" sz="2000" dirty="0" err="1"/>
              <a:t>However</a:t>
            </a:r>
            <a:r>
              <a:rPr lang="fi-FI" sz="2000" dirty="0"/>
              <a:t>, it </a:t>
            </a:r>
            <a:r>
              <a:rPr lang="fi-FI" sz="2000" dirty="0" err="1"/>
              <a:t>would</a:t>
            </a:r>
            <a:r>
              <a:rPr lang="fi-FI" sz="2000" dirty="0"/>
              <a:t> </a:t>
            </a:r>
            <a:r>
              <a:rPr lang="fi-FI" sz="2000" dirty="0" err="1"/>
              <a:t>require</a:t>
            </a:r>
            <a:r>
              <a:rPr lang="fi-FI" sz="2000" dirty="0"/>
              <a:t> a </a:t>
            </a:r>
            <a:r>
              <a:rPr lang="fi-FI" sz="2000" dirty="0" err="1"/>
              <a:t>relatively</a:t>
            </a:r>
            <a:r>
              <a:rPr lang="fi-FI" sz="2000" dirty="0"/>
              <a:t> </a:t>
            </a:r>
            <a:r>
              <a:rPr lang="fi-FI" sz="2000" dirty="0" err="1"/>
              <a:t>large</a:t>
            </a:r>
            <a:r>
              <a:rPr lang="fi-FI" sz="2000" dirty="0"/>
              <a:t> </a:t>
            </a:r>
            <a:r>
              <a:rPr lang="fi-FI" sz="2000" dirty="0" err="1"/>
              <a:t>number</a:t>
            </a:r>
            <a:r>
              <a:rPr lang="fi-FI" sz="2000" dirty="0"/>
              <a:t> of Timepix4 chips.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B6F178E-E2B8-F880-6E5E-E732F4EB556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08"/>
          <a:stretch>
            <a:fillRect/>
          </a:stretch>
        </p:blipFill>
        <p:spPr>
          <a:xfrm>
            <a:off x="8156454" y="-7"/>
            <a:ext cx="4035547" cy="4178808"/>
          </a:xfrm>
          <a:custGeom>
            <a:avLst/>
            <a:gdLst/>
            <a:ahLst/>
            <a:cxnLst/>
            <a:rect l="l" t="t" r="r" b="b"/>
            <a:pathLst>
              <a:path w="4035547" h="4178808">
                <a:moveTo>
                  <a:pt x="14988" y="0"/>
                </a:moveTo>
                <a:lnTo>
                  <a:pt x="4035547" y="0"/>
                </a:lnTo>
                <a:lnTo>
                  <a:pt x="4035547" y="4161794"/>
                </a:lnTo>
                <a:lnTo>
                  <a:pt x="3918602" y="4164199"/>
                </a:lnTo>
                <a:cubicBezTo>
                  <a:pt x="3673497" y="4178956"/>
                  <a:pt x="3428120" y="4172295"/>
                  <a:pt x="3183014" y="4175560"/>
                </a:cubicBezTo>
                <a:cubicBezTo>
                  <a:pt x="2855121" y="4180001"/>
                  <a:pt x="2527499" y="4168639"/>
                  <a:pt x="2199742" y="4167595"/>
                </a:cubicBezTo>
                <a:cubicBezTo>
                  <a:pt x="2132562" y="4167334"/>
                  <a:pt x="2065110" y="4170729"/>
                  <a:pt x="1998202" y="4175952"/>
                </a:cubicBezTo>
                <a:cubicBezTo>
                  <a:pt x="1905507" y="4183005"/>
                  <a:pt x="1814033" y="4174124"/>
                  <a:pt x="1722153" y="4165766"/>
                </a:cubicBezTo>
                <a:cubicBezTo>
                  <a:pt x="1611407" y="4155711"/>
                  <a:pt x="1500933" y="4164591"/>
                  <a:pt x="1390867" y="4176214"/>
                </a:cubicBezTo>
                <a:lnTo>
                  <a:pt x="1348076" y="4178808"/>
                </a:lnTo>
                <a:lnTo>
                  <a:pt x="597587" y="4178808"/>
                </a:lnTo>
                <a:lnTo>
                  <a:pt x="507890" y="4175773"/>
                </a:lnTo>
                <a:cubicBezTo>
                  <a:pt x="403218" y="4174810"/>
                  <a:pt x="298546" y="4175691"/>
                  <a:pt x="193840" y="4176214"/>
                </a:cubicBezTo>
                <a:lnTo>
                  <a:pt x="2757" y="4175742"/>
                </a:lnTo>
                <a:lnTo>
                  <a:pt x="2810" y="4034870"/>
                </a:lnTo>
                <a:cubicBezTo>
                  <a:pt x="5629" y="3979851"/>
                  <a:pt x="10539" y="3924896"/>
                  <a:pt x="15416" y="3870068"/>
                </a:cubicBezTo>
                <a:cubicBezTo>
                  <a:pt x="23018" y="3799731"/>
                  <a:pt x="25045" y="3728899"/>
                  <a:pt x="21498" y="3658244"/>
                </a:cubicBezTo>
                <a:cubicBezTo>
                  <a:pt x="17063" y="3602147"/>
                  <a:pt x="10095" y="3546050"/>
                  <a:pt x="8828" y="3489953"/>
                </a:cubicBezTo>
                <a:cubicBezTo>
                  <a:pt x="6548" y="3389688"/>
                  <a:pt x="7434" y="3289424"/>
                  <a:pt x="13262" y="3189160"/>
                </a:cubicBezTo>
                <a:cubicBezTo>
                  <a:pt x="16176" y="3138901"/>
                  <a:pt x="20864" y="3089150"/>
                  <a:pt x="22891" y="3038510"/>
                </a:cubicBezTo>
                <a:cubicBezTo>
                  <a:pt x="24918" y="2987870"/>
                  <a:pt x="28973" y="2936723"/>
                  <a:pt x="17444" y="2887098"/>
                </a:cubicBezTo>
                <a:cubicBezTo>
                  <a:pt x="-2068" y="2802699"/>
                  <a:pt x="12249" y="2718680"/>
                  <a:pt x="16430" y="2634534"/>
                </a:cubicBezTo>
                <a:cubicBezTo>
                  <a:pt x="18964" y="2582244"/>
                  <a:pt x="34168" y="2528685"/>
                  <a:pt x="20738" y="2477919"/>
                </a:cubicBezTo>
                <a:cubicBezTo>
                  <a:pt x="-421" y="2398342"/>
                  <a:pt x="13389" y="2320415"/>
                  <a:pt x="20738" y="2242107"/>
                </a:cubicBezTo>
                <a:cubicBezTo>
                  <a:pt x="29213" y="2168001"/>
                  <a:pt x="27718" y="2093082"/>
                  <a:pt x="16303" y="2019369"/>
                </a:cubicBezTo>
                <a:cubicBezTo>
                  <a:pt x="1986" y="1946239"/>
                  <a:pt x="1986" y="1871028"/>
                  <a:pt x="16303" y="1797899"/>
                </a:cubicBezTo>
                <a:cubicBezTo>
                  <a:pt x="28162" y="1737537"/>
                  <a:pt x="29530" y="1675589"/>
                  <a:pt x="20357" y="1614758"/>
                </a:cubicBezTo>
                <a:cubicBezTo>
                  <a:pt x="14149" y="1571226"/>
                  <a:pt x="3000" y="1527947"/>
                  <a:pt x="1480" y="1484415"/>
                </a:cubicBezTo>
                <a:cubicBezTo>
                  <a:pt x="-1662" y="1393377"/>
                  <a:pt x="200" y="1302238"/>
                  <a:pt x="7055" y="1211417"/>
                </a:cubicBezTo>
                <a:cubicBezTo>
                  <a:pt x="15036" y="1107980"/>
                  <a:pt x="30366" y="1004923"/>
                  <a:pt x="19724" y="900725"/>
                </a:cubicBezTo>
                <a:cubicBezTo>
                  <a:pt x="16050" y="864934"/>
                  <a:pt x="8575" y="829270"/>
                  <a:pt x="7815" y="793353"/>
                </a:cubicBezTo>
                <a:cubicBezTo>
                  <a:pt x="6168" y="726087"/>
                  <a:pt x="5407" y="659710"/>
                  <a:pt x="9208" y="590286"/>
                </a:cubicBezTo>
                <a:cubicBezTo>
                  <a:pt x="13009" y="520863"/>
                  <a:pt x="27452" y="450424"/>
                  <a:pt x="17697" y="382270"/>
                </a:cubicBezTo>
                <a:cubicBezTo>
                  <a:pt x="7941" y="314115"/>
                  <a:pt x="14276" y="247103"/>
                  <a:pt x="20611" y="180218"/>
                </a:cubicBezTo>
                <a:cubicBezTo>
                  <a:pt x="23652" y="148426"/>
                  <a:pt x="25711" y="116982"/>
                  <a:pt x="25156" y="85665"/>
                </a:cubicBezTo>
                <a:close/>
              </a:path>
            </a:pathLst>
          </a:cu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59D0BD5-2818-933A-7F2E-C34EF74AB2A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rcRect r="-1" b="4107"/>
          <a:stretch>
            <a:fillRect/>
          </a:stretch>
        </p:blipFill>
        <p:spPr>
          <a:xfrm>
            <a:off x="8144356" y="4267201"/>
            <a:ext cx="4047645" cy="2590808"/>
          </a:xfrm>
          <a:custGeom>
            <a:avLst/>
            <a:gdLst/>
            <a:ahLst/>
            <a:cxnLst/>
            <a:rect l="l" t="t" r="r" b="b"/>
            <a:pathLst>
              <a:path w="4047645" h="2495811">
                <a:moveTo>
                  <a:pt x="2441891" y="4"/>
                </a:moveTo>
                <a:cubicBezTo>
                  <a:pt x="2489381" y="-78"/>
                  <a:pt x="2536882" y="1163"/>
                  <a:pt x="2584383" y="4428"/>
                </a:cubicBezTo>
                <a:cubicBezTo>
                  <a:pt x="2744314" y="17813"/>
                  <a:pt x="2904989" y="21079"/>
                  <a:pt x="3065367" y="14222"/>
                </a:cubicBezTo>
                <a:cubicBezTo>
                  <a:pt x="3194244" y="5694"/>
                  <a:pt x="3323514" y="4206"/>
                  <a:pt x="3452568" y="9782"/>
                </a:cubicBezTo>
                <a:cubicBezTo>
                  <a:pt x="3572813" y="16442"/>
                  <a:pt x="3693059" y="23233"/>
                  <a:pt x="3813712" y="19315"/>
                </a:cubicBezTo>
                <a:cubicBezTo>
                  <a:pt x="3861755" y="17748"/>
                  <a:pt x="3909121" y="15789"/>
                  <a:pt x="3956758" y="13177"/>
                </a:cubicBezTo>
                <a:lnTo>
                  <a:pt x="4047645" y="9696"/>
                </a:lnTo>
                <a:lnTo>
                  <a:pt x="4047645" y="2495811"/>
                </a:lnTo>
                <a:lnTo>
                  <a:pt x="28177" y="2495811"/>
                </a:lnTo>
                <a:lnTo>
                  <a:pt x="28782" y="2485852"/>
                </a:lnTo>
                <a:cubicBezTo>
                  <a:pt x="31911" y="2365446"/>
                  <a:pt x="35027" y="2245002"/>
                  <a:pt x="38157" y="2124521"/>
                </a:cubicBezTo>
                <a:cubicBezTo>
                  <a:pt x="38284" y="2119444"/>
                  <a:pt x="39171" y="2114494"/>
                  <a:pt x="39171" y="2109417"/>
                </a:cubicBezTo>
                <a:cubicBezTo>
                  <a:pt x="48166" y="1995573"/>
                  <a:pt x="53107" y="1881729"/>
                  <a:pt x="18899" y="1770550"/>
                </a:cubicBezTo>
                <a:cubicBezTo>
                  <a:pt x="15871" y="1760104"/>
                  <a:pt x="14262" y="1749304"/>
                  <a:pt x="14084" y="1738440"/>
                </a:cubicBezTo>
                <a:cubicBezTo>
                  <a:pt x="12413" y="1641514"/>
                  <a:pt x="16644" y="1544587"/>
                  <a:pt x="26754" y="1448181"/>
                </a:cubicBezTo>
                <a:cubicBezTo>
                  <a:pt x="31949" y="1389038"/>
                  <a:pt x="26754" y="1329006"/>
                  <a:pt x="43478" y="1270498"/>
                </a:cubicBezTo>
                <a:cubicBezTo>
                  <a:pt x="50864" y="1241421"/>
                  <a:pt x="55109" y="1211634"/>
                  <a:pt x="56147" y="1181656"/>
                </a:cubicBezTo>
                <a:cubicBezTo>
                  <a:pt x="59948" y="1109060"/>
                  <a:pt x="38537" y="1040779"/>
                  <a:pt x="18139" y="972244"/>
                </a:cubicBezTo>
                <a:cubicBezTo>
                  <a:pt x="7370" y="935945"/>
                  <a:pt x="-5426" y="898886"/>
                  <a:pt x="2429" y="860811"/>
                </a:cubicBezTo>
                <a:cubicBezTo>
                  <a:pt x="16707" y="802251"/>
                  <a:pt x="24854" y="742359"/>
                  <a:pt x="26754" y="682112"/>
                </a:cubicBezTo>
                <a:cubicBezTo>
                  <a:pt x="26754" y="639468"/>
                  <a:pt x="16365" y="597712"/>
                  <a:pt x="20039" y="555195"/>
                </a:cubicBezTo>
                <a:cubicBezTo>
                  <a:pt x="28211" y="472712"/>
                  <a:pt x="30238" y="389734"/>
                  <a:pt x="26121" y="306946"/>
                </a:cubicBezTo>
                <a:cubicBezTo>
                  <a:pt x="26095" y="273846"/>
                  <a:pt x="29846" y="240848"/>
                  <a:pt x="37270" y="208585"/>
                </a:cubicBezTo>
                <a:cubicBezTo>
                  <a:pt x="46506" y="151651"/>
                  <a:pt x="48419" y="93777"/>
                  <a:pt x="42971" y="36360"/>
                </a:cubicBezTo>
                <a:lnTo>
                  <a:pt x="38853" y="8429"/>
                </a:lnTo>
                <a:lnTo>
                  <a:pt x="56649" y="7824"/>
                </a:lnTo>
                <a:cubicBezTo>
                  <a:pt x="210497" y="-156"/>
                  <a:pt x="364754" y="3162"/>
                  <a:pt x="518087" y="17748"/>
                </a:cubicBezTo>
                <a:cubicBezTo>
                  <a:pt x="626567" y="25440"/>
                  <a:pt x="735534" y="24213"/>
                  <a:pt x="843809" y="14092"/>
                </a:cubicBezTo>
                <a:cubicBezTo>
                  <a:pt x="1042499" y="-1711"/>
                  <a:pt x="1240782" y="10958"/>
                  <a:pt x="1439065" y="21666"/>
                </a:cubicBezTo>
                <a:cubicBezTo>
                  <a:pt x="1631105" y="32113"/>
                  <a:pt x="1823010" y="24408"/>
                  <a:pt x="2015050" y="17487"/>
                </a:cubicBezTo>
                <a:cubicBezTo>
                  <a:pt x="2157045" y="12394"/>
                  <a:pt x="2299420" y="249"/>
                  <a:pt x="2441891" y="4"/>
                </a:cubicBezTo>
                <a:close/>
              </a:path>
            </a:pathLst>
          </a:cu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F0C793E-DAA3-DF3C-5AF2-F55A9E4E8AA2}"/>
              </a:ext>
            </a:extLst>
          </p:cNvPr>
          <p:cNvSpPr txBox="1"/>
          <p:nvPr/>
        </p:nvSpPr>
        <p:spPr>
          <a:xfrm>
            <a:off x="8144355" y="3792114"/>
            <a:ext cx="4063797" cy="600164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L. Scharenberg et al, MPGD 2024: </a:t>
            </a:r>
            <a:r>
              <a:rPr kumimoji="0" lang="nl-NL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  <a:hlinkClick r:id="rId4"/>
              </a:rPr>
              <a:t>https://indi.to/GVhSF</a:t>
            </a:r>
            <a:r>
              <a:rPr kumimoji="0" lang="nl-NL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Corresponding paper: </a:t>
            </a:r>
            <a:r>
              <a:rPr kumimoji="0" lang="nl-NL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  <a:hlinkClick r:id="rId5"/>
              </a:rPr>
              <a:t>https://doi.org/10.1088/1748-0221/20/03/C03025</a:t>
            </a:r>
            <a:r>
              <a:rPr kumimoji="0" lang="nl-NL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9118B0B-9072-4C7E-E8E7-337BF83AF42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4154" t="7829" r="11323" b="9706"/>
          <a:stretch>
            <a:fillRect/>
          </a:stretch>
        </p:blipFill>
        <p:spPr>
          <a:xfrm>
            <a:off x="1195549" y="4800927"/>
            <a:ext cx="2596363" cy="190715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3CED1D3-6DDD-ACDD-3A93-FD5D2CCCD0E5}"/>
              </a:ext>
            </a:extLst>
          </p:cNvPr>
          <p:cNvSpPr txBox="1"/>
          <p:nvPr/>
        </p:nvSpPr>
        <p:spPr>
          <a:xfrm>
            <a:off x="3677762" y="5274226"/>
            <a:ext cx="3123644" cy="120032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Triple-GEM detector developed at HIP.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Was able to operate months without replacement gas</a:t>
            </a:r>
            <a:endParaRPr kumimoji="0" lang="fi-FI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9873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47ECC-36AC-45B2-5549-A5C2122BF8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7800" y="448721"/>
            <a:ext cx="4713997" cy="12256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TPC type prototype design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A654B9A-D988-B254-7C36-404616D91A1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57" b="1"/>
          <a:stretch>
            <a:fillRect/>
          </a:stretch>
        </p:blipFill>
        <p:spPr>
          <a:xfrm>
            <a:off x="1190485" y="91760"/>
            <a:ext cx="4146831" cy="413426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884506-122A-D302-7C7B-F2D122640B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527800" y="1909192"/>
            <a:ext cx="4713997" cy="3647710"/>
          </a:xfr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lvl="0"/>
            <a:r>
              <a:rPr lang="fi-FI" sz="2000" dirty="0">
                <a:solidFill>
                  <a:schemeClr val="bg2"/>
                </a:solidFill>
              </a:rPr>
              <a:t>The </a:t>
            </a:r>
            <a:r>
              <a:rPr lang="fi-FI" sz="2000" dirty="0" err="1">
                <a:solidFill>
                  <a:schemeClr val="bg2"/>
                </a:solidFill>
              </a:rPr>
              <a:t>detector</a:t>
            </a:r>
            <a:r>
              <a:rPr lang="fi-FI" sz="2000" dirty="0">
                <a:solidFill>
                  <a:schemeClr val="bg2"/>
                </a:solidFill>
              </a:rPr>
              <a:t> </a:t>
            </a:r>
            <a:r>
              <a:rPr lang="fi-FI" sz="2000" dirty="0" err="1">
                <a:solidFill>
                  <a:schemeClr val="bg2"/>
                </a:solidFill>
              </a:rPr>
              <a:t>could</a:t>
            </a:r>
            <a:r>
              <a:rPr lang="fi-FI" sz="2000" dirty="0">
                <a:solidFill>
                  <a:schemeClr val="bg2"/>
                </a:solidFill>
              </a:rPr>
              <a:t> </a:t>
            </a:r>
            <a:r>
              <a:rPr lang="fi-FI" sz="2000" dirty="0" err="1">
                <a:solidFill>
                  <a:schemeClr val="bg2"/>
                </a:solidFill>
              </a:rPr>
              <a:t>be</a:t>
            </a:r>
            <a:r>
              <a:rPr lang="fi-FI" sz="2000" dirty="0">
                <a:solidFill>
                  <a:schemeClr val="bg2"/>
                </a:solidFill>
              </a:rPr>
              <a:t> </a:t>
            </a:r>
            <a:r>
              <a:rPr lang="fi-FI" sz="2000" dirty="0" err="1">
                <a:solidFill>
                  <a:schemeClr val="bg2"/>
                </a:solidFill>
              </a:rPr>
              <a:t>oriented</a:t>
            </a:r>
            <a:r>
              <a:rPr lang="fi-FI" sz="2000" dirty="0">
                <a:solidFill>
                  <a:schemeClr val="bg2"/>
                </a:solidFill>
              </a:rPr>
              <a:t> </a:t>
            </a:r>
            <a:r>
              <a:rPr lang="fi-FI" sz="2000" dirty="0" err="1">
                <a:solidFill>
                  <a:schemeClr val="bg2"/>
                </a:solidFill>
              </a:rPr>
              <a:t>with</a:t>
            </a:r>
            <a:r>
              <a:rPr lang="fi-FI" sz="2000" dirty="0">
                <a:solidFill>
                  <a:schemeClr val="bg2"/>
                </a:solidFill>
              </a:rPr>
              <a:t> </a:t>
            </a:r>
            <a:r>
              <a:rPr lang="fi-FI" sz="2000" dirty="0" err="1">
                <a:solidFill>
                  <a:schemeClr val="bg2"/>
                </a:solidFill>
              </a:rPr>
              <a:t>its</a:t>
            </a:r>
            <a:r>
              <a:rPr lang="fi-FI" sz="2000" dirty="0">
                <a:solidFill>
                  <a:schemeClr val="bg2"/>
                </a:solidFill>
              </a:rPr>
              <a:t> side </a:t>
            </a:r>
            <a:r>
              <a:rPr lang="fi-FI" sz="2000" dirty="0" err="1">
                <a:solidFill>
                  <a:schemeClr val="bg2"/>
                </a:solidFill>
              </a:rPr>
              <a:t>facing</a:t>
            </a:r>
            <a:r>
              <a:rPr lang="fi-FI" sz="2000" dirty="0">
                <a:solidFill>
                  <a:schemeClr val="bg2"/>
                </a:solidFill>
              </a:rPr>
              <a:t> the IP.</a:t>
            </a:r>
          </a:p>
          <a:p>
            <a:pPr lvl="0"/>
            <a:r>
              <a:rPr lang="fi-FI" sz="2000" dirty="0">
                <a:solidFill>
                  <a:schemeClr val="bg2"/>
                </a:solidFill>
              </a:rPr>
              <a:t>A </a:t>
            </a:r>
            <a:r>
              <a:rPr lang="fi-FI" sz="2000" dirty="0" err="1">
                <a:solidFill>
                  <a:schemeClr val="bg2"/>
                </a:solidFill>
              </a:rPr>
              <a:t>triple</a:t>
            </a:r>
            <a:r>
              <a:rPr lang="fi-FI" sz="2000" dirty="0">
                <a:solidFill>
                  <a:schemeClr val="bg2"/>
                </a:solidFill>
              </a:rPr>
              <a:t>-GEM design </a:t>
            </a:r>
            <a:r>
              <a:rPr lang="fi-FI" sz="2000" dirty="0" err="1">
                <a:solidFill>
                  <a:schemeClr val="bg2"/>
                </a:solidFill>
              </a:rPr>
              <a:t>will</a:t>
            </a:r>
            <a:r>
              <a:rPr lang="fi-FI" sz="2000" dirty="0">
                <a:solidFill>
                  <a:schemeClr val="bg2"/>
                </a:solidFill>
              </a:rPr>
              <a:t> </a:t>
            </a:r>
            <a:r>
              <a:rPr lang="fi-FI" sz="2000" dirty="0" err="1">
                <a:solidFill>
                  <a:schemeClr val="bg2"/>
                </a:solidFill>
              </a:rPr>
              <a:t>be</a:t>
            </a:r>
            <a:r>
              <a:rPr lang="fi-FI" sz="2000" dirty="0">
                <a:solidFill>
                  <a:schemeClr val="bg2"/>
                </a:solidFill>
              </a:rPr>
              <a:t> </a:t>
            </a:r>
            <a:r>
              <a:rPr lang="fi-FI" sz="2000" dirty="0" err="1">
                <a:solidFill>
                  <a:schemeClr val="bg2"/>
                </a:solidFill>
              </a:rPr>
              <a:t>used</a:t>
            </a:r>
            <a:r>
              <a:rPr lang="fi-FI" sz="2000" dirty="0">
                <a:solidFill>
                  <a:schemeClr val="bg2"/>
                </a:solidFill>
              </a:rPr>
              <a:t>.</a:t>
            </a:r>
          </a:p>
          <a:p>
            <a:pPr lvl="1"/>
            <a:r>
              <a:rPr lang="fi-FI" sz="1600" dirty="0">
                <a:solidFill>
                  <a:schemeClr val="bg2"/>
                </a:solidFill>
              </a:rPr>
              <a:t>The </a:t>
            </a:r>
            <a:r>
              <a:rPr lang="fi-FI" sz="1600" dirty="0" err="1">
                <a:solidFill>
                  <a:schemeClr val="bg2"/>
                </a:solidFill>
              </a:rPr>
              <a:t>induction</a:t>
            </a:r>
            <a:r>
              <a:rPr lang="fi-FI" sz="1600" dirty="0">
                <a:solidFill>
                  <a:schemeClr val="bg2"/>
                </a:solidFill>
              </a:rPr>
              <a:t> </a:t>
            </a:r>
            <a:r>
              <a:rPr lang="fi-FI" sz="1600" dirty="0" err="1">
                <a:solidFill>
                  <a:schemeClr val="bg2"/>
                </a:solidFill>
              </a:rPr>
              <a:t>gap</a:t>
            </a:r>
            <a:r>
              <a:rPr lang="fi-FI" sz="1600" dirty="0">
                <a:solidFill>
                  <a:schemeClr val="bg2"/>
                </a:solidFill>
              </a:rPr>
              <a:t> </a:t>
            </a:r>
            <a:r>
              <a:rPr lang="fi-FI" sz="1600" dirty="0" err="1">
                <a:solidFill>
                  <a:schemeClr val="bg2"/>
                </a:solidFill>
              </a:rPr>
              <a:t>will</a:t>
            </a:r>
            <a:r>
              <a:rPr lang="fi-FI" sz="1600" dirty="0">
                <a:solidFill>
                  <a:schemeClr val="bg2"/>
                </a:solidFill>
              </a:rPr>
              <a:t> </a:t>
            </a:r>
            <a:r>
              <a:rPr lang="fi-FI" sz="1600" dirty="0" err="1">
                <a:solidFill>
                  <a:schemeClr val="bg2"/>
                </a:solidFill>
              </a:rPr>
              <a:t>be</a:t>
            </a:r>
            <a:r>
              <a:rPr lang="fi-FI" sz="1600" dirty="0">
                <a:solidFill>
                  <a:schemeClr val="bg2"/>
                </a:solidFill>
              </a:rPr>
              <a:t> 1 cm.</a:t>
            </a:r>
          </a:p>
          <a:p>
            <a:pPr lvl="1"/>
            <a:r>
              <a:rPr lang="fi-FI" sz="1600" dirty="0">
                <a:solidFill>
                  <a:schemeClr val="bg2"/>
                </a:solidFill>
              </a:rPr>
              <a:t>Standard </a:t>
            </a:r>
            <a:r>
              <a:rPr lang="fi-FI" sz="1600" dirty="0" err="1">
                <a:solidFill>
                  <a:schemeClr val="bg2"/>
                </a:solidFill>
              </a:rPr>
              <a:t>transfer</a:t>
            </a:r>
            <a:r>
              <a:rPr lang="fi-FI" sz="1600" dirty="0">
                <a:solidFill>
                  <a:schemeClr val="bg2"/>
                </a:solidFill>
              </a:rPr>
              <a:t> </a:t>
            </a:r>
            <a:r>
              <a:rPr lang="fi-FI" sz="1600" dirty="0" err="1">
                <a:solidFill>
                  <a:schemeClr val="bg2"/>
                </a:solidFill>
              </a:rPr>
              <a:t>gaps</a:t>
            </a:r>
            <a:r>
              <a:rPr lang="fi-FI" sz="1600" dirty="0">
                <a:solidFill>
                  <a:schemeClr val="bg2"/>
                </a:solidFill>
              </a:rPr>
              <a:t> of 1–2 mm </a:t>
            </a:r>
            <a:r>
              <a:rPr lang="fi-FI" sz="1600" dirty="0" err="1">
                <a:solidFill>
                  <a:schemeClr val="bg2"/>
                </a:solidFill>
              </a:rPr>
              <a:t>will</a:t>
            </a:r>
            <a:r>
              <a:rPr lang="fi-FI" sz="1600" dirty="0">
                <a:solidFill>
                  <a:schemeClr val="bg2"/>
                </a:solidFill>
              </a:rPr>
              <a:t> </a:t>
            </a:r>
            <a:r>
              <a:rPr lang="fi-FI" sz="1600" dirty="0" err="1">
                <a:solidFill>
                  <a:schemeClr val="bg2"/>
                </a:solidFill>
              </a:rPr>
              <a:t>be</a:t>
            </a:r>
            <a:r>
              <a:rPr lang="fi-FI" sz="1600" dirty="0">
                <a:solidFill>
                  <a:schemeClr val="bg2"/>
                </a:solidFill>
              </a:rPr>
              <a:t> </a:t>
            </a:r>
            <a:r>
              <a:rPr lang="fi-FI" sz="1600" dirty="0" err="1">
                <a:solidFill>
                  <a:schemeClr val="bg2"/>
                </a:solidFill>
              </a:rPr>
              <a:t>used</a:t>
            </a:r>
            <a:r>
              <a:rPr lang="fi-FI" sz="1600" dirty="0">
                <a:solidFill>
                  <a:schemeClr val="bg2"/>
                </a:solidFill>
              </a:rPr>
              <a:t>.</a:t>
            </a:r>
          </a:p>
          <a:p>
            <a:pPr lvl="1"/>
            <a:r>
              <a:rPr lang="fi-FI" sz="1600" dirty="0">
                <a:solidFill>
                  <a:schemeClr val="bg2"/>
                </a:solidFill>
              </a:rPr>
              <a:t>A long </a:t>
            </a:r>
            <a:r>
              <a:rPr lang="fi-FI" sz="1600" dirty="0" err="1">
                <a:solidFill>
                  <a:schemeClr val="bg2"/>
                </a:solidFill>
              </a:rPr>
              <a:t>drift</a:t>
            </a:r>
            <a:r>
              <a:rPr lang="fi-FI" sz="1600" dirty="0">
                <a:solidFill>
                  <a:schemeClr val="bg2"/>
                </a:solidFill>
              </a:rPr>
              <a:t> </a:t>
            </a:r>
            <a:r>
              <a:rPr lang="fi-FI" sz="1600" dirty="0" err="1">
                <a:solidFill>
                  <a:schemeClr val="bg2"/>
                </a:solidFill>
              </a:rPr>
              <a:t>volume</a:t>
            </a:r>
            <a:r>
              <a:rPr lang="fi-FI" sz="1600" dirty="0">
                <a:solidFill>
                  <a:schemeClr val="bg2"/>
                </a:solidFill>
              </a:rPr>
              <a:t> </a:t>
            </a:r>
            <a:r>
              <a:rPr lang="fi-FI" sz="1600" dirty="0" err="1">
                <a:solidFill>
                  <a:schemeClr val="bg2"/>
                </a:solidFill>
              </a:rPr>
              <a:t>will</a:t>
            </a:r>
            <a:r>
              <a:rPr lang="fi-FI" sz="1600" dirty="0">
                <a:solidFill>
                  <a:schemeClr val="bg2"/>
                </a:solidFill>
              </a:rPr>
              <a:t> </a:t>
            </a:r>
            <a:r>
              <a:rPr lang="fi-FI" sz="1600" dirty="0" err="1">
                <a:solidFill>
                  <a:schemeClr val="bg2"/>
                </a:solidFill>
              </a:rPr>
              <a:t>be</a:t>
            </a:r>
            <a:r>
              <a:rPr lang="fi-FI" sz="1600" dirty="0">
                <a:solidFill>
                  <a:schemeClr val="bg2"/>
                </a:solidFill>
              </a:rPr>
              <a:t> </a:t>
            </a:r>
            <a:r>
              <a:rPr lang="fi-FI" sz="1600" dirty="0" err="1">
                <a:solidFill>
                  <a:schemeClr val="bg2"/>
                </a:solidFill>
              </a:rPr>
              <a:t>used</a:t>
            </a:r>
            <a:r>
              <a:rPr lang="fi-FI" sz="1600" dirty="0">
                <a:solidFill>
                  <a:schemeClr val="bg2"/>
                </a:solidFill>
              </a:rPr>
              <a:t>.</a:t>
            </a:r>
          </a:p>
          <a:p>
            <a:pPr lvl="1"/>
            <a:r>
              <a:rPr lang="fi-FI" sz="1600" dirty="0">
                <a:solidFill>
                  <a:schemeClr val="bg2"/>
                </a:solidFill>
              </a:rPr>
              <a:t>The </a:t>
            </a:r>
            <a:r>
              <a:rPr lang="fi-FI" sz="1600" dirty="0" err="1">
                <a:solidFill>
                  <a:schemeClr val="bg2"/>
                </a:solidFill>
              </a:rPr>
              <a:t>need</a:t>
            </a:r>
            <a:r>
              <a:rPr lang="fi-FI" sz="1600" dirty="0">
                <a:solidFill>
                  <a:schemeClr val="bg2"/>
                </a:solidFill>
              </a:rPr>
              <a:t> for a </a:t>
            </a:r>
            <a:r>
              <a:rPr lang="fi-FI" sz="1600" dirty="0" err="1">
                <a:solidFill>
                  <a:schemeClr val="bg2"/>
                </a:solidFill>
              </a:rPr>
              <a:t>field</a:t>
            </a:r>
            <a:r>
              <a:rPr lang="fi-FI" sz="1600" dirty="0">
                <a:solidFill>
                  <a:schemeClr val="bg2"/>
                </a:solidFill>
              </a:rPr>
              <a:t> </a:t>
            </a:r>
            <a:r>
              <a:rPr lang="fi-FI" sz="1600" dirty="0" err="1">
                <a:solidFill>
                  <a:schemeClr val="bg2"/>
                </a:solidFill>
              </a:rPr>
              <a:t>cage</a:t>
            </a:r>
            <a:r>
              <a:rPr lang="fi-FI" sz="1600" dirty="0">
                <a:solidFill>
                  <a:schemeClr val="bg2"/>
                </a:solidFill>
              </a:rPr>
              <a:t> </a:t>
            </a:r>
            <a:r>
              <a:rPr lang="fi-FI" sz="1600" dirty="0" err="1">
                <a:solidFill>
                  <a:schemeClr val="bg2"/>
                </a:solidFill>
              </a:rPr>
              <a:t>will</a:t>
            </a:r>
            <a:r>
              <a:rPr lang="fi-FI" sz="1600" dirty="0">
                <a:solidFill>
                  <a:schemeClr val="bg2"/>
                </a:solidFill>
              </a:rPr>
              <a:t> </a:t>
            </a:r>
            <a:r>
              <a:rPr lang="fi-FI" sz="1600" dirty="0" err="1">
                <a:solidFill>
                  <a:schemeClr val="bg2"/>
                </a:solidFill>
              </a:rPr>
              <a:t>be</a:t>
            </a:r>
            <a:r>
              <a:rPr lang="fi-FI" sz="1600" dirty="0">
                <a:solidFill>
                  <a:schemeClr val="bg2"/>
                </a:solidFill>
              </a:rPr>
              <a:t> </a:t>
            </a:r>
            <a:r>
              <a:rPr lang="fi-FI" sz="1600" dirty="0" err="1">
                <a:solidFill>
                  <a:schemeClr val="bg2"/>
                </a:solidFill>
              </a:rPr>
              <a:t>investigated</a:t>
            </a:r>
            <a:r>
              <a:rPr lang="fi-FI" sz="1600" dirty="0">
                <a:solidFill>
                  <a:schemeClr val="bg2"/>
                </a:solidFill>
              </a:rPr>
              <a:t> </a:t>
            </a:r>
            <a:r>
              <a:rPr lang="fi-FI" sz="1600" dirty="0" err="1">
                <a:solidFill>
                  <a:schemeClr val="bg2"/>
                </a:solidFill>
              </a:rPr>
              <a:t>through</a:t>
            </a:r>
            <a:r>
              <a:rPr lang="fi-FI" sz="1600" dirty="0">
                <a:solidFill>
                  <a:schemeClr val="bg2"/>
                </a:solidFill>
              </a:rPr>
              <a:t> </a:t>
            </a:r>
            <a:r>
              <a:rPr lang="fi-FI" sz="1600" dirty="0" err="1">
                <a:solidFill>
                  <a:schemeClr val="bg2"/>
                </a:solidFill>
              </a:rPr>
              <a:t>simulations</a:t>
            </a:r>
            <a:r>
              <a:rPr lang="fi-FI" sz="1600" dirty="0">
                <a:solidFill>
                  <a:schemeClr val="bg2"/>
                </a:solidFill>
              </a:rPr>
              <a:t>.</a:t>
            </a:r>
          </a:p>
          <a:p>
            <a:pPr lvl="0"/>
            <a:r>
              <a:rPr lang="fi-FI" sz="2000" dirty="0">
                <a:solidFill>
                  <a:schemeClr val="bg2"/>
                </a:solidFill>
              </a:rPr>
              <a:t>The GEM and Timepix </a:t>
            </a:r>
            <a:r>
              <a:rPr lang="fi-FI" sz="2000" dirty="0" err="1">
                <a:solidFill>
                  <a:schemeClr val="bg2"/>
                </a:solidFill>
              </a:rPr>
              <a:t>will</a:t>
            </a:r>
            <a:r>
              <a:rPr lang="fi-FI" sz="2000" dirty="0">
                <a:solidFill>
                  <a:schemeClr val="bg2"/>
                </a:solidFill>
              </a:rPr>
              <a:t> </a:t>
            </a:r>
            <a:r>
              <a:rPr lang="fi-FI" sz="2000" dirty="0" err="1">
                <a:solidFill>
                  <a:schemeClr val="bg2"/>
                </a:solidFill>
              </a:rPr>
              <a:t>be</a:t>
            </a:r>
            <a:r>
              <a:rPr lang="fi-FI" sz="2000" dirty="0">
                <a:solidFill>
                  <a:schemeClr val="bg2"/>
                </a:solidFill>
              </a:rPr>
              <a:t> </a:t>
            </a:r>
            <a:r>
              <a:rPr lang="fi-FI" sz="2000" dirty="0" err="1">
                <a:solidFill>
                  <a:schemeClr val="bg2"/>
                </a:solidFill>
              </a:rPr>
              <a:t>biased</a:t>
            </a:r>
            <a:r>
              <a:rPr lang="fi-FI" sz="2000" dirty="0">
                <a:solidFill>
                  <a:schemeClr val="bg2"/>
                </a:solidFill>
              </a:rPr>
              <a:t> </a:t>
            </a:r>
            <a:r>
              <a:rPr lang="fi-FI" sz="2000" dirty="0" err="1">
                <a:solidFill>
                  <a:schemeClr val="bg2"/>
                </a:solidFill>
              </a:rPr>
              <a:t>from</a:t>
            </a:r>
            <a:r>
              <a:rPr lang="fi-FI" sz="2000" dirty="0">
                <a:solidFill>
                  <a:schemeClr val="bg2"/>
                </a:solidFill>
              </a:rPr>
              <a:t> </a:t>
            </a:r>
            <a:r>
              <a:rPr lang="fi-FI" sz="2000" dirty="0" err="1">
                <a:solidFill>
                  <a:schemeClr val="bg2"/>
                </a:solidFill>
              </a:rPr>
              <a:t>opposite</a:t>
            </a:r>
            <a:r>
              <a:rPr lang="fi-FI" sz="2000" dirty="0">
                <a:solidFill>
                  <a:schemeClr val="bg2"/>
                </a:solidFill>
              </a:rPr>
              <a:t> </a:t>
            </a:r>
            <a:r>
              <a:rPr lang="fi-FI" sz="2000" dirty="0" err="1">
                <a:solidFill>
                  <a:schemeClr val="bg2"/>
                </a:solidFill>
              </a:rPr>
              <a:t>ends</a:t>
            </a:r>
            <a:r>
              <a:rPr lang="fi-FI" sz="2000" dirty="0">
                <a:solidFill>
                  <a:schemeClr val="bg2"/>
                </a:solidFill>
              </a:rPr>
              <a:t> of the </a:t>
            </a:r>
            <a:r>
              <a:rPr lang="fi-FI" sz="2000" dirty="0" err="1">
                <a:solidFill>
                  <a:schemeClr val="bg2"/>
                </a:solidFill>
              </a:rPr>
              <a:t>setup</a:t>
            </a:r>
            <a:r>
              <a:rPr lang="fi-FI" sz="2000" dirty="0">
                <a:solidFill>
                  <a:schemeClr val="bg2"/>
                </a:solidFill>
              </a:rPr>
              <a:t>.</a:t>
            </a:r>
          </a:p>
          <a:p>
            <a:r>
              <a:rPr lang="fi-FI" sz="2000" dirty="0" err="1">
                <a:solidFill>
                  <a:schemeClr val="bg2"/>
                </a:solidFill>
              </a:rPr>
              <a:t>Gas</a:t>
            </a:r>
            <a:r>
              <a:rPr lang="fi-FI" sz="2000" dirty="0">
                <a:solidFill>
                  <a:schemeClr val="bg2"/>
                </a:solidFill>
              </a:rPr>
              <a:t> </a:t>
            </a:r>
            <a:r>
              <a:rPr lang="fi-FI" sz="2000" dirty="0" err="1">
                <a:solidFill>
                  <a:schemeClr val="bg2"/>
                </a:solidFill>
              </a:rPr>
              <a:t>will</a:t>
            </a:r>
            <a:r>
              <a:rPr lang="fi-FI" sz="2000" dirty="0">
                <a:solidFill>
                  <a:schemeClr val="bg2"/>
                </a:solidFill>
              </a:rPr>
              <a:t> </a:t>
            </a:r>
            <a:r>
              <a:rPr lang="fi-FI" sz="2000" dirty="0" err="1">
                <a:solidFill>
                  <a:schemeClr val="bg2"/>
                </a:solidFill>
              </a:rPr>
              <a:t>flow</a:t>
            </a:r>
            <a:r>
              <a:rPr lang="fi-FI" sz="2000" dirty="0">
                <a:solidFill>
                  <a:schemeClr val="bg2"/>
                </a:solidFill>
              </a:rPr>
              <a:t> </a:t>
            </a:r>
            <a:r>
              <a:rPr lang="fi-FI" sz="2000" dirty="0" err="1">
                <a:solidFill>
                  <a:schemeClr val="bg2"/>
                </a:solidFill>
              </a:rPr>
              <a:t>from</a:t>
            </a:r>
            <a:r>
              <a:rPr lang="fi-FI" sz="2000" dirty="0">
                <a:solidFill>
                  <a:schemeClr val="bg2"/>
                </a:solidFill>
              </a:rPr>
              <a:t> top to </a:t>
            </a:r>
            <a:r>
              <a:rPr lang="fi-FI" sz="2000" dirty="0" err="1">
                <a:solidFill>
                  <a:schemeClr val="bg2"/>
                </a:solidFill>
              </a:rPr>
              <a:t>bottom</a:t>
            </a:r>
            <a:r>
              <a:rPr lang="fi-FI" sz="2000" dirty="0">
                <a:solidFill>
                  <a:schemeClr val="bg2"/>
                </a:solidFill>
              </a:rPr>
              <a:t> </a:t>
            </a:r>
            <a:r>
              <a:rPr lang="fi-FI" sz="2000" dirty="0" err="1">
                <a:solidFill>
                  <a:schemeClr val="bg2"/>
                </a:solidFill>
              </a:rPr>
              <a:t>through</a:t>
            </a:r>
            <a:r>
              <a:rPr lang="fi-FI" sz="2000" dirty="0">
                <a:solidFill>
                  <a:schemeClr val="bg2"/>
                </a:solidFill>
              </a:rPr>
              <a:t> </a:t>
            </a:r>
            <a:r>
              <a:rPr lang="fi-FI" sz="2000" dirty="0" err="1">
                <a:solidFill>
                  <a:schemeClr val="bg2"/>
                </a:solidFill>
              </a:rPr>
              <a:t>sealable</a:t>
            </a:r>
            <a:r>
              <a:rPr lang="fi-FI" sz="2000" dirty="0">
                <a:solidFill>
                  <a:schemeClr val="bg2"/>
                </a:solidFill>
              </a:rPr>
              <a:t> </a:t>
            </a:r>
            <a:r>
              <a:rPr lang="fi-FI" sz="2000" dirty="0" err="1">
                <a:solidFill>
                  <a:schemeClr val="bg2"/>
                </a:solidFill>
              </a:rPr>
              <a:t>inlet</a:t>
            </a:r>
            <a:r>
              <a:rPr lang="fi-FI" sz="2000" dirty="0">
                <a:solidFill>
                  <a:schemeClr val="bg2"/>
                </a:solidFill>
              </a:rPr>
              <a:t> and outlet </a:t>
            </a:r>
            <a:r>
              <a:rPr lang="fi-FI" sz="2000" dirty="0" err="1">
                <a:solidFill>
                  <a:schemeClr val="bg2"/>
                </a:solidFill>
              </a:rPr>
              <a:t>ports</a:t>
            </a:r>
            <a:r>
              <a:rPr lang="fi-FI" sz="2000" dirty="0">
                <a:solidFill>
                  <a:schemeClr val="bg2"/>
                </a:solidFill>
              </a:rPr>
              <a:t>.</a:t>
            </a:r>
          </a:p>
          <a:p>
            <a:pPr lvl="0"/>
            <a:r>
              <a:rPr lang="fi-FI" sz="2000" dirty="0" err="1">
                <a:solidFill>
                  <a:schemeClr val="bg2"/>
                </a:solidFill>
              </a:rPr>
              <a:t>Ar</a:t>
            </a:r>
            <a:r>
              <a:rPr lang="fi-FI" sz="2000" dirty="0">
                <a:solidFill>
                  <a:schemeClr val="bg2"/>
                </a:solidFill>
              </a:rPr>
              <a:t>/CO₂ (70:30) </a:t>
            </a:r>
            <a:r>
              <a:rPr lang="fi-FI" sz="2000" dirty="0" err="1">
                <a:solidFill>
                  <a:schemeClr val="bg2"/>
                </a:solidFill>
              </a:rPr>
              <a:t>will</a:t>
            </a:r>
            <a:r>
              <a:rPr lang="fi-FI" sz="2000" dirty="0">
                <a:solidFill>
                  <a:schemeClr val="bg2"/>
                </a:solidFill>
              </a:rPr>
              <a:t> </a:t>
            </a:r>
            <a:r>
              <a:rPr lang="fi-FI" sz="2000" dirty="0" err="1">
                <a:solidFill>
                  <a:schemeClr val="bg2"/>
                </a:solidFill>
              </a:rPr>
              <a:t>be</a:t>
            </a:r>
            <a:r>
              <a:rPr lang="fi-FI" sz="2000" dirty="0">
                <a:solidFill>
                  <a:schemeClr val="bg2"/>
                </a:solidFill>
              </a:rPr>
              <a:t> </a:t>
            </a:r>
            <a:r>
              <a:rPr lang="fi-FI" sz="2000" dirty="0" err="1">
                <a:solidFill>
                  <a:schemeClr val="bg2"/>
                </a:solidFill>
              </a:rPr>
              <a:t>used</a:t>
            </a:r>
            <a:r>
              <a:rPr lang="fi-FI" sz="2000" dirty="0">
                <a:solidFill>
                  <a:schemeClr val="bg2"/>
                </a:solidFill>
              </a:rPr>
              <a:t> as the </a:t>
            </a:r>
            <a:r>
              <a:rPr lang="fi-FI" sz="2000" dirty="0" err="1">
                <a:solidFill>
                  <a:schemeClr val="bg2"/>
                </a:solidFill>
              </a:rPr>
              <a:t>primary</a:t>
            </a:r>
            <a:r>
              <a:rPr lang="fi-FI" sz="2000" dirty="0">
                <a:solidFill>
                  <a:schemeClr val="bg2"/>
                </a:solidFill>
              </a:rPr>
              <a:t> </a:t>
            </a:r>
            <a:r>
              <a:rPr lang="fi-FI" sz="2000" dirty="0" err="1">
                <a:solidFill>
                  <a:schemeClr val="bg2"/>
                </a:solidFill>
              </a:rPr>
              <a:t>gas</a:t>
            </a:r>
            <a:r>
              <a:rPr lang="fi-FI" sz="2000" dirty="0">
                <a:solidFill>
                  <a:schemeClr val="bg2"/>
                </a:solidFill>
              </a:rPr>
              <a:t> </a:t>
            </a:r>
            <a:r>
              <a:rPr lang="fi-FI" sz="2000" dirty="0" err="1">
                <a:solidFill>
                  <a:schemeClr val="bg2"/>
                </a:solidFill>
              </a:rPr>
              <a:t>mixture</a:t>
            </a:r>
            <a:r>
              <a:rPr lang="fi-FI" sz="2000" dirty="0">
                <a:solidFill>
                  <a:schemeClr val="bg2"/>
                </a:solidFill>
              </a:rPr>
              <a:t>.</a:t>
            </a:r>
          </a:p>
          <a:p>
            <a:pPr lvl="1"/>
            <a:r>
              <a:rPr lang="fi-FI" sz="1600" dirty="0">
                <a:solidFill>
                  <a:schemeClr val="bg2"/>
                </a:solidFill>
              </a:rPr>
              <a:t>The </a:t>
            </a:r>
            <a:r>
              <a:rPr lang="fi-FI" sz="1600" dirty="0" err="1">
                <a:solidFill>
                  <a:schemeClr val="bg2"/>
                </a:solidFill>
              </a:rPr>
              <a:t>possibility</a:t>
            </a:r>
            <a:r>
              <a:rPr lang="fi-FI" sz="1600" dirty="0">
                <a:solidFill>
                  <a:schemeClr val="bg2"/>
                </a:solidFill>
              </a:rPr>
              <a:t> of </a:t>
            </a:r>
            <a:r>
              <a:rPr lang="fi-FI" sz="1600" dirty="0" err="1">
                <a:solidFill>
                  <a:schemeClr val="bg2"/>
                </a:solidFill>
              </a:rPr>
              <a:t>adding</a:t>
            </a:r>
            <a:r>
              <a:rPr lang="fi-FI" sz="1600" dirty="0">
                <a:solidFill>
                  <a:schemeClr val="bg2"/>
                </a:solidFill>
              </a:rPr>
              <a:t> </a:t>
            </a:r>
            <a:r>
              <a:rPr lang="fi-FI" sz="1600" dirty="0" err="1">
                <a:solidFill>
                  <a:schemeClr val="bg2"/>
                </a:solidFill>
              </a:rPr>
              <a:t>nitrogen</a:t>
            </a:r>
            <a:r>
              <a:rPr lang="fi-FI" sz="1600" dirty="0">
                <a:solidFill>
                  <a:schemeClr val="bg2"/>
                </a:solidFill>
              </a:rPr>
              <a:t> to the </a:t>
            </a:r>
            <a:r>
              <a:rPr lang="fi-FI" sz="1600" dirty="0" err="1">
                <a:solidFill>
                  <a:schemeClr val="bg2"/>
                </a:solidFill>
              </a:rPr>
              <a:t>gas</a:t>
            </a:r>
            <a:r>
              <a:rPr lang="fi-FI" sz="1600" dirty="0">
                <a:solidFill>
                  <a:schemeClr val="bg2"/>
                </a:solidFill>
              </a:rPr>
              <a:t> </a:t>
            </a:r>
            <a:r>
              <a:rPr lang="fi-FI" sz="1600" dirty="0" err="1">
                <a:solidFill>
                  <a:schemeClr val="bg2"/>
                </a:solidFill>
              </a:rPr>
              <a:t>mixture</a:t>
            </a:r>
            <a:r>
              <a:rPr lang="fi-FI" sz="1600" dirty="0">
                <a:solidFill>
                  <a:schemeClr val="bg2"/>
                </a:solidFill>
              </a:rPr>
              <a:t> </a:t>
            </a:r>
            <a:r>
              <a:rPr lang="fi-FI" sz="1600" dirty="0" err="1">
                <a:solidFill>
                  <a:schemeClr val="bg2"/>
                </a:solidFill>
              </a:rPr>
              <a:t>will</a:t>
            </a:r>
            <a:r>
              <a:rPr lang="fi-FI" sz="1600" dirty="0">
                <a:solidFill>
                  <a:schemeClr val="bg2"/>
                </a:solidFill>
              </a:rPr>
              <a:t> </a:t>
            </a:r>
            <a:r>
              <a:rPr lang="fi-FI" sz="1600" dirty="0" err="1">
                <a:solidFill>
                  <a:schemeClr val="bg2"/>
                </a:solidFill>
              </a:rPr>
              <a:t>be</a:t>
            </a:r>
            <a:r>
              <a:rPr lang="fi-FI" sz="1600" dirty="0">
                <a:solidFill>
                  <a:schemeClr val="bg2"/>
                </a:solidFill>
              </a:rPr>
              <a:t> </a:t>
            </a:r>
            <a:r>
              <a:rPr lang="fi-FI" sz="1600" dirty="0" err="1">
                <a:solidFill>
                  <a:schemeClr val="bg2"/>
                </a:solidFill>
              </a:rPr>
              <a:t>investigated</a:t>
            </a:r>
            <a:endParaRPr lang="fi-FI" sz="1600" dirty="0">
              <a:solidFill>
                <a:schemeClr val="bg2"/>
              </a:solidFill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889C8763-CBC1-DB9C-C5D9-93A4558E0D0F}"/>
              </a:ext>
            </a:extLst>
          </p:cNvPr>
          <p:cNvCxnSpPr>
            <a:cxnSpLocks/>
          </p:cNvCxnSpPr>
          <p:nvPr/>
        </p:nvCxnSpPr>
        <p:spPr>
          <a:xfrm flipV="1">
            <a:off x="4434781" y="1337692"/>
            <a:ext cx="59247" cy="174115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4249ED36-DFF2-86C2-A026-627E6BDC0859}"/>
              </a:ext>
            </a:extLst>
          </p:cNvPr>
          <p:cNvSpPr txBox="1"/>
          <p:nvPr/>
        </p:nvSpPr>
        <p:spPr>
          <a:xfrm>
            <a:off x="4464404" y="2158894"/>
            <a:ext cx="706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 cm</a:t>
            </a:r>
            <a:endParaRPr lang="fi-FI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DD083855-9EF5-A1B7-6144-92382F7F75C1}"/>
              </a:ext>
            </a:extLst>
          </p:cNvPr>
          <p:cNvCxnSpPr/>
          <p:nvPr/>
        </p:nvCxnSpPr>
        <p:spPr>
          <a:xfrm flipH="1">
            <a:off x="1535262" y="2109132"/>
            <a:ext cx="1165981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27255D03-FDB6-8C94-A197-18FDF9CAB2AA}"/>
              </a:ext>
            </a:extLst>
          </p:cNvPr>
          <p:cNvSpPr txBox="1"/>
          <p:nvPr/>
        </p:nvSpPr>
        <p:spPr>
          <a:xfrm>
            <a:off x="1135822" y="1924466"/>
            <a:ext cx="76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IP8</a:t>
            </a:r>
            <a:endParaRPr lang="fi-FI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1974E9F-6549-03FF-1DD8-A8B339CD19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243" y="4346626"/>
            <a:ext cx="3187701" cy="239077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6FC48BB-EC9B-152F-C88E-F52A035ECA67}"/>
              </a:ext>
            </a:extLst>
          </p:cNvPr>
          <p:cNvSpPr txBox="1"/>
          <p:nvPr/>
        </p:nvSpPr>
        <p:spPr>
          <a:xfrm>
            <a:off x="1037543" y="4858406"/>
            <a:ext cx="1663700" cy="120032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Two GEM-stack readout without drift foil</a:t>
            </a:r>
            <a:endParaRPr lang="fi-FI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FDD1F916-D1D8-7FE5-ED72-C6002B0D1206}"/>
              </a:ext>
            </a:extLst>
          </p:cNvPr>
          <p:cNvCxnSpPr/>
          <p:nvPr/>
        </p:nvCxnSpPr>
        <p:spPr>
          <a:xfrm>
            <a:off x="3492500" y="4584700"/>
            <a:ext cx="1924050" cy="107315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092283FF-72B6-1993-072D-B51ECD67B5BC}"/>
              </a:ext>
            </a:extLst>
          </p:cNvPr>
          <p:cNvSpPr txBox="1"/>
          <p:nvPr/>
        </p:nvSpPr>
        <p:spPr>
          <a:xfrm>
            <a:off x="4464404" y="4705598"/>
            <a:ext cx="11997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10 cm +</a:t>
            </a:r>
            <a:endParaRPr lang="fi-FI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122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C4F631-0377-F1B0-7E31-EA672B31D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Next steps</a:t>
            </a:r>
          </a:p>
        </p:txBody>
      </p:sp>
      <p:sp>
        <p:nvSpPr>
          <p:cNvPr id="14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74E717-265C-48F0-B103-6EC0930B72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200"/>
              <a:t>Modify the design and print a mock-up to test the assembly</a:t>
            </a:r>
          </a:p>
          <a:p>
            <a:r>
              <a:rPr lang="en-US" sz="2200"/>
              <a:t>Select the components for feedthroughs</a:t>
            </a:r>
          </a:p>
          <a:p>
            <a:r>
              <a:rPr lang="en-US" sz="2200"/>
              <a:t>Simulation of the performance in beam tests and in MoEDAL environment</a:t>
            </a:r>
          </a:p>
          <a:p>
            <a:pPr lvl="1"/>
            <a:r>
              <a:rPr lang="en-US" sz="2200"/>
              <a:t>GEM amplification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0C163ADB-52F0-6FD1-DCEB-4FE2571329E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7" r="-2" b="-2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577700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943CAA20-3569-4189-9E48-239A229A8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A43F4E-1F5D-8012-75B7-81B48FE472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451381"/>
            <a:ext cx="10512552" cy="4066540"/>
          </a:xfrm>
        </p:spPr>
        <p:txBody>
          <a:bodyPr anchor="b">
            <a:normAutofit/>
          </a:bodyPr>
          <a:lstStyle/>
          <a:p>
            <a:pPr algn="l"/>
            <a:r>
              <a:rPr lang="en-US" sz="6600" dirty="0"/>
              <a:t>Low-weight Aranda-based Gamma-ray and Environmental Radiation system (LAGER) </a:t>
            </a:r>
            <a:endParaRPr lang="fi-FI" sz="6600" dirty="0"/>
          </a:p>
        </p:txBody>
      </p:sp>
      <p:sp>
        <p:nvSpPr>
          <p:cNvPr id="9" name="sketch line">
            <a:extLst>
              <a:ext uri="{FF2B5EF4-FFF2-40B4-BE49-F238E27FC236}">
                <a16:creationId xmlns:a16="http://schemas.microsoft.com/office/drawing/2014/main" id="{DA542B6D-E775-4832-91DC-2D20F85781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18595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0255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352BEC0E-22F8-46D0-9632-375DB541B0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C2B244-9B83-C465-A3C2-A96554365A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9184"/>
            <a:ext cx="6894576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LAGER setup</a:t>
            </a:r>
          </a:p>
        </p:txBody>
      </p:sp>
      <p:sp>
        <p:nvSpPr>
          <p:cNvPr id="16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DB7362-C005-E316-6D41-EBD372C252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706624"/>
            <a:ext cx="6894576" cy="3483864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r>
              <a:rPr lang="en-US" sz="2200" dirty="0"/>
              <a:t>Kromek GR-1A detector</a:t>
            </a:r>
          </a:p>
          <a:p>
            <a:pPr lvl="1"/>
            <a:r>
              <a:rPr lang="en-US" sz="2200" dirty="0"/>
              <a:t>1 cm</a:t>
            </a:r>
            <a:r>
              <a:rPr lang="en-US" sz="2200" baseline="30000" dirty="0"/>
              <a:t>3</a:t>
            </a:r>
            <a:r>
              <a:rPr lang="en-US" sz="2200" dirty="0"/>
              <a:t> CZT crystal</a:t>
            </a:r>
          </a:p>
          <a:p>
            <a:r>
              <a:rPr lang="en-US" sz="2200" dirty="0"/>
              <a:t>DAQ and control through Raspberry Pi 4B</a:t>
            </a:r>
          </a:p>
          <a:p>
            <a:r>
              <a:rPr lang="en-US" sz="2200" dirty="0"/>
              <a:t>Auxilliary environmental monitoring through Arduino Nano 33 BLE Sense (Rev 2) microcontroller</a:t>
            </a:r>
          </a:p>
          <a:p>
            <a:pPr lvl="1"/>
            <a:r>
              <a:rPr lang="en-US" sz="2200" dirty="0"/>
              <a:t>Temperature, magnetic field, pressure, humidity, accelerometer and gyroscope</a:t>
            </a:r>
          </a:p>
          <a:p>
            <a:r>
              <a:rPr lang="en-US" sz="2200" dirty="0"/>
              <a:t>Powered by a 10,000 </a:t>
            </a:r>
            <a:r>
              <a:rPr lang="en-US" sz="2200" dirty="0" err="1"/>
              <a:t>mAh</a:t>
            </a:r>
            <a:r>
              <a:rPr lang="en-US" sz="2200" dirty="0"/>
              <a:t> power bank</a:t>
            </a:r>
          </a:p>
          <a:p>
            <a:r>
              <a:rPr lang="en-US" sz="2200" dirty="0"/>
              <a:t>Measurement rate 1 Hz, data stored to </a:t>
            </a:r>
            <a:r>
              <a:rPr lang="en-US" sz="2200" dirty="0" err="1"/>
              <a:t>RasPi</a:t>
            </a:r>
            <a:r>
              <a:rPr lang="en-US" sz="2200" dirty="0"/>
              <a:t> and external USB flash drive simultaneously</a:t>
            </a:r>
          </a:p>
          <a:p>
            <a:endParaRPr lang="en-US" sz="22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9C569ED-EE2C-9817-A618-1516BDC0C6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0" r="13624"/>
          <a:stretch>
            <a:fillRect/>
          </a:stretch>
        </p:blipFill>
        <p:spPr>
          <a:xfrm rot="5400000">
            <a:off x="8146819" y="803962"/>
            <a:ext cx="3429969" cy="3220108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D0B9555D-B1C4-9E14-3C18-6473DCACD31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840" y="4479695"/>
            <a:ext cx="3995928" cy="137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8471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352BEC0E-22F8-46D0-9632-375DB541B0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F7DAF1-DE99-60C0-A47B-BE49C8954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9184"/>
            <a:ext cx="6894576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Measurements</a:t>
            </a:r>
          </a:p>
        </p:txBody>
      </p:sp>
      <p:sp>
        <p:nvSpPr>
          <p:cNvPr id="17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6CC690C2-FF73-4653-0ECB-9E8D07DD1410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984799043"/>
              </p:ext>
            </p:extLst>
          </p:nvPr>
        </p:nvGraphicFramePr>
        <p:xfrm>
          <a:off x="460314" y="3141920"/>
          <a:ext cx="7440296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4496">
                  <a:extLst>
                    <a:ext uri="{9D8B030D-6E8A-4147-A177-3AD203B41FA5}">
                      <a16:colId xmlns:a16="http://schemas.microsoft.com/office/drawing/2014/main" val="1827471808"/>
                    </a:ext>
                  </a:extLst>
                </a:gridCol>
                <a:gridCol w="1021185">
                  <a:extLst>
                    <a:ext uri="{9D8B030D-6E8A-4147-A177-3AD203B41FA5}">
                      <a16:colId xmlns:a16="http://schemas.microsoft.com/office/drawing/2014/main" val="3946202725"/>
                    </a:ext>
                  </a:extLst>
                </a:gridCol>
                <a:gridCol w="1401262">
                  <a:extLst>
                    <a:ext uri="{9D8B030D-6E8A-4147-A177-3AD203B41FA5}">
                      <a16:colId xmlns:a16="http://schemas.microsoft.com/office/drawing/2014/main" val="2470016116"/>
                    </a:ext>
                  </a:extLst>
                </a:gridCol>
                <a:gridCol w="1630438">
                  <a:extLst>
                    <a:ext uri="{9D8B030D-6E8A-4147-A177-3AD203B41FA5}">
                      <a16:colId xmlns:a16="http://schemas.microsoft.com/office/drawing/2014/main" val="1865356656"/>
                    </a:ext>
                  </a:extLst>
                </a:gridCol>
                <a:gridCol w="2452915">
                  <a:extLst>
                    <a:ext uri="{9D8B030D-6E8A-4147-A177-3AD203B41FA5}">
                      <a16:colId xmlns:a16="http://schemas.microsoft.com/office/drawing/2014/main" val="299070967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Date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Station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Depth [m]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At seafloor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Duration</a:t>
                      </a:r>
                      <a:endParaRPr lang="fi-F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88354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Apr 15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LL3A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69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Yes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99 min</a:t>
                      </a:r>
                      <a:endParaRPr lang="fi-F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29124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Apr 16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F62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95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Yes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60 min</a:t>
                      </a:r>
                      <a:endParaRPr lang="fi-F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40908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Apr 17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LL19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163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Yes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36 min</a:t>
                      </a:r>
                      <a:endParaRPr lang="fi-F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876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Apr 17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F64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277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30 min</a:t>
                      </a:r>
                      <a:endParaRPr lang="fi-F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8768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Apr 20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BO3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109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Yes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46 min</a:t>
                      </a:r>
                      <a:endParaRPr lang="fi-F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85339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Apr 20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US5B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221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Yes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32 min</a:t>
                      </a:r>
                      <a:endParaRPr lang="fi-F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99424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Apr 21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F26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138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Yes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15 min</a:t>
                      </a:r>
                      <a:endParaRPr lang="fi-F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49041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Apr 21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LL12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82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Yes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 min</a:t>
                      </a:r>
                      <a:endParaRPr lang="fi-F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4426321"/>
                  </a:ext>
                </a:extLst>
              </a:tr>
            </a:tbl>
          </a:graphicData>
        </a:graphic>
      </p:graphicFrame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9C179C54-B70E-8C7C-DBA7-C3AE83BF2D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7158" y="256032"/>
            <a:ext cx="1972392" cy="262985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1B7DD188-3066-D6EB-4F1C-05AC1B28203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0162" y="2989943"/>
            <a:ext cx="2913763" cy="348953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8D98D33-A260-8A32-3672-1F836D21B966}"/>
              </a:ext>
            </a:extLst>
          </p:cNvPr>
          <p:cNvSpPr txBox="1"/>
          <p:nvPr/>
        </p:nvSpPr>
        <p:spPr>
          <a:xfrm>
            <a:off x="7900610" y="396724"/>
            <a:ext cx="36513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 total 8 measurements were made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First measurement failed due to software error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Most likely was caused by Arduino which was broken down after second measurement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2079255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685AB-A323-A33A-1025-8D45927EE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0035"/>
            <a:ext cx="10515600" cy="765657"/>
          </a:xfrm>
        </p:spPr>
        <p:txBody>
          <a:bodyPr/>
          <a:lstStyle/>
          <a:p>
            <a:pPr algn="ctr"/>
            <a:r>
              <a:rPr lang="en-GB" dirty="0"/>
              <a:t>Environmental conditions</a:t>
            </a:r>
            <a:endParaRPr lang="fi-FI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AF3DF00-9A32-A3B2-C899-1B266A69172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399" y="875692"/>
            <a:ext cx="3523422" cy="2847697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212150C9-EB49-5A79-283F-5D85FCFDEBB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962" y="915092"/>
            <a:ext cx="3523422" cy="291764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ED82C2F-E2FD-A591-E85F-DEDA36F70B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141" y="3830324"/>
            <a:ext cx="3504877" cy="291764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71EDC68-0745-ACB8-148C-6CC4EAF329A7}"/>
              </a:ext>
            </a:extLst>
          </p:cNvPr>
          <p:cNvSpPr txBox="1"/>
          <p:nvPr/>
        </p:nvSpPr>
        <p:spPr>
          <a:xfrm>
            <a:off x="3908756" y="1044641"/>
            <a:ext cx="905150" cy="3077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Pressure</a:t>
            </a:r>
            <a:endParaRPr lang="fi-FI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4C2AE82-801B-FE69-C656-33714190AE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582" y="3872133"/>
            <a:ext cx="3523422" cy="287228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DFA26847-AB96-FFBE-DA4D-E6D76C9C0374}"/>
              </a:ext>
            </a:extLst>
          </p:cNvPr>
          <p:cNvSpPr txBox="1"/>
          <p:nvPr/>
        </p:nvSpPr>
        <p:spPr>
          <a:xfrm>
            <a:off x="7636508" y="1044641"/>
            <a:ext cx="1163987" cy="3077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Temperature</a:t>
            </a:r>
            <a:endParaRPr lang="fi-FI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087E047-B3B5-E736-2619-FF75A284ADAA}"/>
              </a:ext>
            </a:extLst>
          </p:cNvPr>
          <p:cNvSpPr txBox="1"/>
          <p:nvPr/>
        </p:nvSpPr>
        <p:spPr>
          <a:xfrm>
            <a:off x="3908756" y="5674531"/>
            <a:ext cx="905150" cy="3077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Humidity</a:t>
            </a:r>
            <a:endParaRPr lang="fi-FI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08F6BB8-900A-F51C-3EE2-C163C436488A}"/>
              </a:ext>
            </a:extLst>
          </p:cNvPr>
          <p:cNvSpPr txBox="1"/>
          <p:nvPr/>
        </p:nvSpPr>
        <p:spPr>
          <a:xfrm>
            <a:off x="7765926" y="5674530"/>
            <a:ext cx="905150" cy="3077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B-Field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029851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DF60D-63B5-1A77-5BC2-C1918935E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Average muon rates</a:t>
            </a:r>
            <a:endParaRPr lang="fi-FI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03B0B14-9532-F9B9-7672-7E109389E9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GB" dirty="0"/>
              <a:t>Kumpula</a:t>
            </a:r>
            <a:endParaRPr lang="fi-FI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48D7C90-931A-BBF6-302E-89BBE1AFBB6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328" y="2505075"/>
            <a:ext cx="4324706" cy="3684588"/>
          </a:xfrm>
          <a:prstGeom prst="rect">
            <a:avLst/>
          </a:prstGeom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C281B10-91B7-629B-6E46-8548FDD52A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GB" dirty="0"/>
              <a:t>F62</a:t>
            </a:r>
            <a:endParaRPr lang="fi-FI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049AC903-BDD9-ACBA-FE08-66C402EFC08E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700" y="2505075"/>
            <a:ext cx="4426188" cy="3684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8613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149FB5C3-7336-4FE0-A30C-CC0A3646D4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19A6B5CE-CB1D-48EE-8B43-E952235C8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E3F3EAA5-4E15-400B-BBA3-82B3F49A21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2BA2E40-BE9B-4C54-9CDD-40EE804CCE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0DA909B4-15FF-46A6-8A7F-7AEF977FE9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517897"/>
            <a:ext cx="11111729" cy="585796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534764C9-F6BB-CA6A-B732-5E346D86E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7025" y="922644"/>
            <a:ext cx="5040285" cy="116958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/>
              <a:t>Expected muon rates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382A32C-5B0C-4B1C-A074-76C6DBCC9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55714" y="2263365"/>
            <a:ext cx="49377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73E1088B-36A1-8DE8-591D-9E0640CD83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55715" y="2508105"/>
            <a:ext cx="5040285" cy="363249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 dirty="0"/>
              <a:t>Muon rate was counted from the saturation bit of the detector spectrum</a:t>
            </a:r>
          </a:p>
          <a:p>
            <a:r>
              <a:rPr lang="en-US" sz="2000" dirty="0"/>
              <a:t>Overlying water column attenuates the muon rate in submerged detector</a:t>
            </a:r>
          </a:p>
          <a:p>
            <a:r>
              <a:rPr lang="en-US" sz="2000" dirty="0"/>
              <a:t>At depths below 100 meters no muons were expected to be seen based on the Geant4 simulations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1762EA6F-7B78-8E2D-FAF5-0FFA643EE5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4690" y="774285"/>
            <a:ext cx="3453074" cy="2581173"/>
          </a:xfrm>
          <a:prstGeom prst="rect">
            <a:avLst/>
          </a:prstGeom>
        </p:spPr>
      </p:pic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6D84F1A3-AEDA-8FA5-A7D7-87A063D1610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6667" y="3790326"/>
            <a:ext cx="4389120" cy="2150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7807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961B77-A2FA-FD6A-97D8-EF559CB26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Radiation measurements</a:t>
            </a:r>
          </a:p>
        </p:txBody>
      </p:sp>
      <p:sp>
        <p:nvSpPr>
          <p:cNvPr id="17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69832B9-E999-686B-498C-2BD362543A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0936" y="2660904"/>
            <a:ext cx="4818888" cy="35478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200"/>
              <a:t>First two measurements were done together with Arduino</a:t>
            </a:r>
          </a:p>
          <a:p>
            <a:r>
              <a:rPr lang="en-US" sz="2200"/>
              <a:t>In addition, a Mirion RDS-32 was lowered along the LAGER setup</a:t>
            </a:r>
          </a:p>
          <a:p>
            <a:r>
              <a:rPr lang="en-US" sz="2200"/>
              <a:t>This created low-energy electronic noise to each measurement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BC62514D-71D5-F6DF-7B1F-2EADA491729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048" y="1388711"/>
            <a:ext cx="5458968" cy="4080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2400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841D7F5-DAF8-62B4-9436-D94763E587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29" y="306790"/>
            <a:ext cx="3784898" cy="221738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09E0426-E4FC-E2BA-F609-CCB4E9B4EF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789" y="306790"/>
            <a:ext cx="3784899" cy="221738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3E4C2EA-7FC4-1B0E-D7B6-D4FBD93FAC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2875" y="306790"/>
            <a:ext cx="3784899" cy="221738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0DD92F0-F124-4AD8-FCAE-A6CC245A83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46" y="2702169"/>
            <a:ext cx="3869381" cy="22668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0EFFBE0-413A-9D0D-A594-1237938C48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789" y="2702169"/>
            <a:ext cx="3869381" cy="226687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D4D1D9F-CBF8-8879-ADB5-2DBE0B543F6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8395" y="2702170"/>
            <a:ext cx="3869379" cy="226687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70D1489-B5CC-D244-47C5-1628D986E311}"/>
              </a:ext>
            </a:extLst>
          </p:cNvPr>
          <p:cNvSpPr txBox="1"/>
          <p:nvPr/>
        </p:nvSpPr>
        <p:spPr>
          <a:xfrm>
            <a:off x="2410239" y="765313"/>
            <a:ext cx="1133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F62</a:t>
            </a:r>
            <a:endParaRPr lang="fi-FI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F964B3D-9281-91BF-2DFC-90B1A55AA760}"/>
              </a:ext>
            </a:extLst>
          </p:cNvPr>
          <p:cNvSpPr txBox="1"/>
          <p:nvPr/>
        </p:nvSpPr>
        <p:spPr>
          <a:xfrm>
            <a:off x="6452467" y="765313"/>
            <a:ext cx="1133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BO3</a:t>
            </a:r>
            <a:endParaRPr lang="fi-FI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B3F405C-F22C-AFF9-BD4D-4D64F2FA5DE6}"/>
              </a:ext>
            </a:extLst>
          </p:cNvPr>
          <p:cNvSpPr txBox="1"/>
          <p:nvPr/>
        </p:nvSpPr>
        <p:spPr>
          <a:xfrm>
            <a:off x="10337458" y="765313"/>
            <a:ext cx="1133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F64</a:t>
            </a:r>
            <a:endParaRPr lang="fi-FI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2AB0797-1626-F8C4-2D9B-C25E4929E856}"/>
              </a:ext>
            </a:extLst>
          </p:cNvPr>
          <p:cNvSpPr txBox="1"/>
          <p:nvPr/>
        </p:nvSpPr>
        <p:spPr>
          <a:xfrm>
            <a:off x="2465878" y="3172266"/>
            <a:ext cx="1133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LL12</a:t>
            </a:r>
            <a:endParaRPr lang="fi-FI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D8494A1-5ED6-0C27-4E15-B400044B2DF9}"/>
              </a:ext>
            </a:extLst>
          </p:cNvPr>
          <p:cNvSpPr txBox="1"/>
          <p:nvPr/>
        </p:nvSpPr>
        <p:spPr>
          <a:xfrm>
            <a:off x="6534715" y="3172266"/>
            <a:ext cx="1133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LL19</a:t>
            </a:r>
            <a:endParaRPr lang="fi-FI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AF6DEAC-EF2B-D988-4FD0-9474C1DAAAFF}"/>
              </a:ext>
            </a:extLst>
          </p:cNvPr>
          <p:cNvSpPr txBox="1"/>
          <p:nvPr/>
        </p:nvSpPr>
        <p:spPr>
          <a:xfrm>
            <a:off x="10337458" y="3128723"/>
            <a:ext cx="1133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US5B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7873106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52BEC0E-22F8-46D0-9632-375DB541B0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27310D-7477-F92E-2C4B-5E55DE1D90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9184"/>
            <a:ext cx="6894576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dirty="0"/>
              <a:t>Comparison to Geant4 simulations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184935-FDEE-0EDB-DE44-E477BE15AF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80" y="2706624"/>
            <a:ext cx="6073803" cy="348386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200" dirty="0"/>
              <a:t>Full Geant4 simulation shows perfect spectrum when the detector is placed at the seafloor</a:t>
            </a:r>
          </a:p>
          <a:p>
            <a:r>
              <a:rPr lang="en-US" sz="2200" dirty="0"/>
              <a:t>When introducing Gaussian smearing and Hecht equation for incomplete drift, the resemblance between the distributions increase</a:t>
            </a:r>
          </a:p>
          <a:p>
            <a:endParaRPr lang="en-US" sz="2200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008E91B-F05B-E2B2-1A43-F48E24C653E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295" y="854956"/>
            <a:ext cx="4816761" cy="28539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A4FE295-8E04-DC6D-9FE6-A4DC540BDDE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707" r="38886" b="13610"/>
          <a:stretch>
            <a:fillRect/>
          </a:stretch>
        </p:blipFill>
        <p:spPr>
          <a:xfrm>
            <a:off x="8523956" y="4079193"/>
            <a:ext cx="2675695" cy="2176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8378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873DDF9D-E27C-4E23-A1E8-CA352535F7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1" y="-10138"/>
            <a:ext cx="1219201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C6B5652-C661-4C58-B937-F0F490F7FC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B936867-6407-43FB-9DE6-1B0879D0CB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635A3C-E17A-78C4-2999-A3041F3082F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347" r="-3" b="15039"/>
          <a:stretch>
            <a:fillRect/>
          </a:stretch>
        </p:blipFill>
        <p:spPr>
          <a:xfrm>
            <a:off x="8331957" y="-10138"/>
            <a:ext cx="3860043" cy="3457378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CD0B258-678B-4A8C-894F-848AF24A19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F003F3F-F118-41D2-AA3F-74DB0D1970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C8D58395-74AF-401A-AF2F-76B6FCF71D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7041F4-532A-19A3-B4F2-869FCEE9E1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065" y="457201"/>
            <a:ext cx="3020560" cy="358887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Next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4AF5E1-6E13-3E02-ED04-285E7CDDDE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649246" y="188686"/>
            <a:ext cx="3142472" cy="646853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400" dirty="0"/>
              <a:t>The setup should be remeasured in the temperature cycle chamber</a:t>
            </a:r>
          </a:p>
          <a:p>
            <a:pPr lvl="1"/>
            <a:r>
              <a:rPr lang="en-US" sz="1400" dirty="0"/>
              <a:t>Set the chamber temperature to 30 degrees and lower it down to 20</a:t>
            </a:r>
          </a:p>
          <a:p>
            <a:pPr lvl="1"/>
            <a:r>
              <a:rPr lang="en-US" sz="1400" dirty="0"/>
              <a:t>Changes in the spectral properties</a:t>
            </a:r>
          </a:p>
          <a:p>
            <a:r>
              <a:rPr lang="en-US" sz="1400" dirty="0"/>
              <a:t>New design with a heater and a Faraday cage needs to be studied</a:t>
            </a:r>
          </a:p>
          <a:p>
            <a:pPr lvl="1"/>
            <a:r>
              <a:rPr lang="en-US" sz="1400" dirty="0"/>
              <a:t>Must still fit in the same enclosure</a:t>
            </a:r>
          </a:p>
          <a:p>
            <a:r>
              <a:rPr lang="en-US" sz="1400" dirty="0"/>
              <a:t>Radon measurements in FMI pool</a:t>
            </a:r>
          </a:p>
          <a:p>
            <a:pPr lvl="1"/>
            <a:r>
              <a:rPr lang="en-US" sz="1400" dirty="0"/>
              <a:t>Depth about 3 meters</a:t>
            </a:r>
          </a:p>
          <a:p>
            <a:r>
              <a:rPr lang="en-US" sz="1400" dirty="0"/>
              <a:t>Finalize design for possible ocean floor measurements</a:t>
            </a:r>
          </a:p>
          <a:p>
            <a:pPr lvl="1"/>
            <a:r>
              <a:rPr lang="en-US" sz="1400" dirty="0"/>
              <a:t>Depths down to 1500 meters</a:t>
            </a:r>
          </a:p>
          <a:p>
            <a:pPr lvl="1"/>
            <a:r>
              <a:rPr lang="en-US" sz="1400" dirty="0"/>
              <a:t>Fix the problems with Arduino</a:t>
            </a:r>
          </a:p>
          <a:p>
            <a:pPr lvl="1"/>
            <a:r>
              <a:rPr lang="en-US" sz="1400" dirty="0"/>
              <a:t>Install camera system to the setup</a:t>
            </a:r>
          </a:p>
          <a:p>
            <a:r>
              <a:rPr lang="en-US" sz="1400" dirty="0"/>
              <a:t>Come up with a new name for the setup e.g.</a:t>
            </a:r>
          </a:p>
          <a:p>
            <a:pPr lvl="1"/>
            <a:r>
              <a:rPr lang="en-US" sz="1400" dirty="0"/>
              <a:t>LAGER-ALE (Azores Low-energy Environmental spectrometer)</a:t>
            </a:r>
          </a:p>
          <a:p>
            <a:pPr lvl="1"/>
            <a:r>
              <a:rPr lang="en-US" sz="1400" dirty="0"/>
              <a:t>LAGER-PORTER (Pelagic Oceanic Radiological Tracer and Environmental Reader)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9E383895-E16C-C770-7559-E6BAC524931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rcRect l="5083" r="10966" b="-3"/>
          <a:stretch>
            <a:fillRect/>
          </a:stretch>
        </p:blipFill>
        <p:spPr>
          <a:xfrm>
            <a:off x="8331957" y="3420897"/>
            <a:ext cx="3860043" cy="3437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8969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905</Words>
  <Application>Microsoft Office PowerPoint</Application>
  <PresentationFormat>Widescreen</PresentationFormat>
  <Paragraphs>154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Aptos</vt:lpstr>
      <vt:lpstr>Aptos Display</vt:lpstr>
      <vt:lpstr>Arial</vt:lpstr>
      <vt:lpstr>Calibri</vt:lpstr>
      <vt:lpstr>Office Theme</vt:lpstr>
      <vt:lpstr>GEM-Timepix detector for MoEDAL</vt:lpstr>
      <vt:lpstr>MoEDAL detectors</vt:lpstr>
      <vt:lpstr>Timepix detectors at MoEDAL</vt:lpstr>
      <vt:lpstr>Charge deposition from highly ionizing particles</vt:lpstr>
      <vt:lpstr>Planar GEM-setup</vt:lpstr>
      <vt:lpstr>TPC type prototype design</vt:lpstr>
      <vt:lpstr>Next steps</vt:lpstr>
      <vt:lpstr>Low-weight Aranda-based Gamma-ray and Environmental Radiation system (LAGER) </vt:lpstr>
      <vt:lpstr>LAGER setup</vt:lpstr>
      <vt:lpstr>Measurements</vt:lpstr>
      <vt:lpstr>Environmental conditions</vt:lpstr>
      <vt:lpstr>Average muon rates</vt:lpstr>
      <vt:lpstr>Expected muon rates</vt:lpstr>
      <vt:lpstr>Radiation measurements</vt:lpstr>
      <vt:lpstr>PowerPoint Presentation</vt:lpstr>
      <vt:lpstr>Comparison to Geant4 simulations</vt:lpstr>
      <vt:lpstr>Next steps</vt:lpstr>
    </vt:vector>
  </TitlesOfParts>
  <Company>University of Helsinki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Kalliokoski, Matti K</dc:creator>
  <cp:lastModifiedBy>Kalliokoski, Matti K</cp:lastModifiedBy>
  <cp:revision>7</cp:revision>
  <dcterms:created xsi:type="dcterms:W3CDTF">2026-09-23T15:34:54Z</dcterms:created>
  <dcterms:modified xsi:type="dcterms:W3CDTF">2026-09-24T07:11:11Z</dcterms:modified>
</cp:coreProperties>
</file>